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notesMasterIdLst>
    <p:notesMasterId r:id="rId9"/>
  </p:notesMasterIdLst>
  <p:sldIdLst>
    <p:sldId id="265" r:id="rId5"/>
    <p:sldId id="266" r:id="rId6"/>
    <p:sldId id="267" r:id="rId7"/>
    <p:sldId id="268" r:id="rId8"/>
  </p:sldIdLst>
  <p:sldSz cx="10693400" cy="7556500"/>
  <p:notesSz cx="6797675" cy="9926638"/>
  <p:embeddedFontLst>
    <p:embeddedFont>
      <p:font typeface="DM Sans" pitchFamily="2" charset="0"/>
      <p:regular r:id="rId10"/>
      <p:bold r:id="rId11"/>
      <p:italic r:id="rId12"/>
      <p:boldItalic r:id="rId13"/>
    </p:embeddedFont>
    <p:embeddedFont>
      <p:font typeface="DM Sans Bold" charset="0"/>
      <p:regular r:id="rId14"/>
      <p:bold r:id="rId1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3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29AC4C2-7C20-4FD9-B439-2DBA4BDD065A}" v="1" dt="2025-12-23T08:22:25.477"/>
    <p1510:client id="{CC99D4EC-82EA-4CDA-9436-84A077ABD35D}" v="3" dt="2025-12-22T09:40:22.22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6247" autoAdjust="0"/>
  </p:normalViewPr>
  <p:slideViewPr>
    <p:cSldViewPr snapToGrid="0">
      <p:cViewPr>
        <p:scale>
          <a:sx n="83" d="100"/>
          <a:sy n="83" d="100"/>
        </p:scale>
        <p:origin x="396" y="1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font" Target="fonts/font4.fntdata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font" Target="fonts/font3.fntdata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font" Target="fonts/font2.fntdata"/><Relationship Id="rId5" Type="http://schemas.openxmlformats.org/officeDocument/2006/relationships/slide" Target="slides/slide1.xml"/><Relationship Id="rId15" Type="http://schemas.openxmlformats.org/officeDocument/2006/relationships/font" Target="fonts/font6.fntdata"/><Relationship Id="rId10" Type="http://schemas.openxmlformats.org/officeDocument/2006/relationships/font" Target="fonts/font1.fntdata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5.fntdata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iggins, Teigan (Growth Company)" userId="6b977de3-eeb6-4d36-aa47-2111edbf69f3" providerId="ADAL" clId="{136F8D36-6C23-4F42-923F-FAD4B16302D4}"/>
    <pc:docChg chg="modSld">
      <pc:chgData name="Higgins, Teigan (Growth Company)" userId="6b977de3-eeb6-4d36-aa47-2111edbf69f3" providerId="ADAL" clId="{136F8D36-6C23-4F42-923F-FAD4B16302D4}" dt="2025-12-22T09:40:22.211" v="2" actId="14100"/>
      <pc:docMkLst>
        <pc:docMk/>
      </pc:docMkLst>
      <pc:sldChg chg="modSp">
        <pc:chgData name="Higgins, Teigan (Growth Company)" userId="6b977de3-eeb6-4d36-aa47-2111edbf69f3" providerId="ADAL" clId="{136F8D36-6C23-4F42-923F-FAD4B16302D4}" dt="2025-12-22T09:40:22.211" v="2" actId="14100"/>
        <pc:sldMkLst>
          <pc:docMk/>
          <pc:sldMk cId="684809809" sldId="265"/>
        </pc:sldMkLst>
        <pc:picChg chg="mod">
          <ac:chgData name="Higgins, Teigan (Growth Company)" userId="6b977de3-eeb6-4d36-aa47-2111edbf69f3" providerId="ADAL" clId="{136F8D36-6C23-4F42-923F-FAD4B16302D4}" dt="2025-12-22T09:40:22.211" v="2" actId="14100"/>
          <ac:picMkLst>
            <pc:docMk/>
            <pc:sldMk cId="684809809" sldId="265"/>
            <ac:picMk id="11" creationId="{5B453AEF-9A86-0DB0-E15F-8F4502272E92}"/>
          </ac:picMkLst>
        </pc:picChg>
      </pc:sldChg>
    </pc:docChg>
  </pc:docChgLst>
  <pc:docChgLst>
    <pc:chgData name="Bennett, Natalie (Growth Company)" userId="cc2eaed6-ca41-464a-8af2-707b48ee864e" providerId="ADAL" clId="{A73FF830-0AC7-4CBC-B4A1-CD8FFB22D0D6}"/>
    <pc:docChg chg="undo custSel modSld">
      <pc:chgData name="Bennett, Natalie (Growth Company)" userId="cc2eaed6-ca41-464a-8af2-707b48ee864e" providerId="ADAL" clId="{A73FF830-0AC7-4CBC-B4A1-CD8FFB22D0D6}" dt="2025-12-23T08:45:48.562" v="355" actId="1076"/>
      <pc:docMkLst>
        <pc:docMk/>
      </pc:docMkLst>
      <pc:sldChg chg="modSp mod">
        <pc:chgData name="Bennett, Natalie (Growth Company)" userId="cc2eaed6-ca41-464a-8af2-707b48ee864e" providerId="ADAL" clId="{A73FF830-0AC7-4CBC-B4A1-CD8FFB22D0D6}" dt="2025-12-23T08:45:48.562" v="355" actId="1076"/>
        <pc:sldMkLst>
          <pc:docMk/>
          <pc:sldMk cId="684809809" sldId="265"/>
        </pc:sldMkLst>
        <pc:spChg chg="mod">
          <ac:chgData name="Bennett, Natalie (Growth Company)" userId="cc2eaed6-ca41-464a-8af2-707b48ee864e" providerId="ADAL" clId="{A73FF830-0AC7-4CBC-B4A1-CD8FFB22D0D6}" dt="2025-12-04T11:30:54.029" v="33" actId="20577"/>
          <ac:spMkLst>
            <pc:docMk/>
            <pc:sldMk cId="684809809" sldId="265"/>
            <ac:spMk id="8" creationId="{3675E6B7-D122-0A39-8D94-308EFCC60FFD}"/>
          </ac:spMkLst>
        </pc:spChg>
        <pc:grpChg chg="mod">
          <ac:chgData name="Bennett, Natalie (Growth Company)" userId="cc2eaed6-ca41-464a-8af2-707b48ee864e" providerId="ADAL" clId="{A73FF830-0AC7-4CBC-B4A1-CD8FFB22D0D6}" dt="2025-12-23T08:45:48.562" v="355" actId="1076"/>
          <ac:grpSpMkLst>
            <pc:docMk/>
            <pc:sldMk cId="684809809" sldId="265"/>
            <ac:grpSpMk id="16" creationId="{91FDB1A0-CFD8-ACB8-D695-13C967081FD5}"/>
          </ac:grpSpMkLst>
        </pc:grpChg>
        <pc:grpChg chg="mod">
          <ac:chgData name="Bennett, Natalie (Growth Company)" userId="cc2eaed6-ca41-464a-8af2-707b48ee864e" providerId="ADAL" clId="{A73FF830-0AC7-4CBC-B4A1-CD8FFB22D0D6}" dt="2025-12-05T10:12:20.358" v="283" actId="1076"/>
          <ac:grpSpMkLst>
            <pc:docMk/>
            <pc:sldMk cId="684809809" sldId="265"/>
            <ac:grpSpMk id="60" creationId="{2B318E6E-BE6C-213C-8AB6-02DCAC8906CA}"/>
          </ac:grpSpMkLst>
        </pc:grpChg>
        <pc:grpChg chg="mod">
          <ac:chgData name="Bennett, Natalie (Growth Company)" userId="cc2eaed6-ca41-464a-8af2-707b48ee864e" providerId="ADAL" clId="{A73FF830-0AC7-4CBC-B4A1-CD8FFB22D0D6}" dt="2025-12-04T14:38:14.800" v="274" actId="1076"/>
          <ac:grpSpMkLst>
            <pc:docMk/>
            <pc:sldMk cId="684809809" sldId="265"/>
            <ac:grpSpMk id="80" creationId="{674531F7-348C-B113-EB6B-A6C8266AD6B7}"/>
          </ac:grpSpMkLst>
        </pc:grpChg>
        <pc:graphicFrameChg chg="mod modGraphic">
          <ac:chgData name="Bennett, Natalie (Growth Company)" userId="cc2eaed6-ca41-464a-8af2-707b48ee864e" providerId="ADAL" clId="{A73FF830-0AC7-4CBC-B4A1-CD8FFB22D0D6}" dt="2025-12-05T10:15:20.760" v="339" actId="21"/>
          <ac:graphicFrameMkLst>
            <pc:docMk/>
            <pc:sldMk cId="684809809" sldId="265"/>
            <ac:graphicFrameMk id="2" creationId="{01C0783E-C829-60D1-7693-0614EE841B9E}"/>
          </ac:graphicFrameMkLst>
        </pc:graphicFrameChg>
        <pc:picChg chg="mod">
          <ac:chgData name="Bennett, Natalie (Growth Company)" userId="cc2eaed6-ca41-464a-8af2-707b48ee864e" providerId="ADAL" clId="{A73FF830-0AC7-4CBC-B4A1-CD8FFB22D0D6}" dt="2025-12-04T12:28:21.367" v="208" actId="1076"/>
          <ac:picMkLst>
            <pc:docMk/>
            <pc:sldMk cId="684809809" sldId="265"/>
            <ac:picMk id="7" creationId="{9535F24C-D16C-7648-6B7D-EC925DD9E5F0}"/>
          </ac:picMkLst>
        </pc:picChg>
        <pc:picChg chg="mod">
          <ac:chgData name="Bennett, Natalie (Growth Company)" userId="cc2eaed6-ca41-464a-8af2-707b48ee864e" providerId="ADAL" clId="{A73FF830-0AC7-4CBC-B4A1-CD8FFB22D0D6}" dt="2025-12-04T14:38:58.049" v="280" actId="1076"/>
          <ac:picMkLst>
            <pc:docMk/>
            <pc:sldMk cId="684809809" sldId="265"/>
            <ac:picMk id="9" creationId="{FEB7AC47-8862-7C8E-4546-21CCD33E4110}"/>
          </ac:picMkLst>
        </pc:picChg>
        <pc:picChg chg="mod">
          <ac:chgData name="Bennett, Natalie (Growth Company)" userId="cc2eaed6-ca41-464a-8af2-707b48ee864e" providerId="ADAL" clId="{A73FF830-0AC7-4CBC-B4A1-CD8FFB22D0D6}" dt="2025-12-23T08:22:25.464" v="354" actId="1076"/>
          <ac:picMkLst>
            <pc:docMk/>
            <pc:sldMk cId="684809809" sldId="265"/>
            <ac:picMk id="11" creationId="{5B453AEF-9A86-0DB0-E15F-8F4502272E92}"/>
          </ac:picMkLst>
        </pc:picChg>
        <pc:picChg chg="mod">
          <ac:chgData name="Bennett, Natalie (Growth Company)" userId="cc2eaed6-ca41-464a-8af2-707b48ee864e" providerId="ADAL" clId="{A73FF830-0AC7-4CBC-B4A1-CD8FFB22D0D6}" dt="2025-12-05T10:13:39.425" v="293" actId="1076"/>
          <ac:picMkLst>
            <pc:docMk/>
            <pc:sldMk cId="684809809" sldId="265"/>
            <ac:picMk id="12" creationId="{F561DF8A-8642-53FE-0BF9-FCA1FD87B21C}"/>
          </ac:picMkLst>
        </pc:picChg>
        <pc:picChg chg="mod">
          <ac:chgData name="Bennett, Natalie (Growth Company)" userId="cc2eaed6-ca41-464a-8af2-707b48ee864e" providerId="ADAL" clId="{A73FF830-0AC7-4CBC-B4A1-CD8FFB22D0D6}" dt="2025-12-05T10:15:14.959" v="336" actId="1076"/>
          <ac:picMkLst>
            <pc:docMk/>
            <pc:sldMk cId="684809809" sldId="265"/>
            <ac:picMk id="95" creationId="{3072324B-264F-1EBC-3A86-4B9C06FF5859}"/>
          </ac:picMkLst>
        </pc:picChg>
      </pc:sldChg>
      <pc:sldChg chg="modSp mod">
        <pc:chgData name="Bennett, Natalie (Growth Company)" userId="cc2eaed6-ca41-464a-8af2-707b48ee864e" providerId="ADAL" clId="{A73FF830-0AC7-4CBC-B4A1-CD8FFB22D0D6}" dt="2025-12-05T10:15:34.838" v="342" actId="20577"/>
        <pc:sldMkLst>
          <pc:docMk/>
          <pc:sldMk cId="1028796986" sldId="266"/>
        </pc:sldMkLst>
        <pc:spChg chg="mod">
          <ac:chgData name="Bennett, Natalie (Growth Company)" userId="cc2eaed6-ca41-464a-8af2-707b48ee864e" providerId="ADAL" clId="{A73FF830-0AC7-4CBC-B4A1-CD8FFB22D0D6}" dt="2025-12-04T11:32:09.138" v="50" actId="20577"/>
          <ac:spMkLst>
            <pc:docMk/>
            <pc:sldMk cId="1028796986" sldId="266"/>
            <ac:spMk id="8" creationId="{10177F99-7166-C89E-F3CE-DAD84BCFCA27}"/>
          </ac:spMkLst>
        </pc:spChg>
        <pc:grpChg chg="mod">
          <ac:chgData name="Bennett, Natalie (Growth Company)" userId="cc2eaed6-ca41-464a-8af2-707b48ee864e" providerId="ADAL" clId="{A73FF830-0AC7-4CBC-B4A1-CD8FFB22D0D6}" dt="2025-12-04T14:38:29.991" v="276" actId="1076"/>
          <ac:grpSpMkLst>
            <pc:docMk/>
            <pc:sldMk cId="1028796986" sldId="266"/>
            <ac:grpSpMk id="16" creationId="{8B46518F-5016-B879-AE81-DD7D0651897A}"/>
          </ac:grpSpMkLst>
        </pc:grpChg>
        <pc:grpChg chg="mod">
          <ac:chgData name="Bennett, Natalie (Growth Company)" userId="cc2eaed6-ca41-464a-8af2-707b48ee864e" providerId="ADAL" clId="{A73FF830-0AC7-4CBC-B4A1-CD8FFB22D0D6}" dt="2025-12-04T14:38:31.962" v="277" actId="1076"/>
          <ac:grpSpMkLst>
            <pc:docMk/>
            <pc:sldMk cId="1028796986" sldId="266"/>
            <ac:grpSpMk id="33" creationId="{9D5BE42A-C7AF-ECF3-2B5D-68CD984ACB29}"/>
          </ac:grpSpMkLst>
        </pc:grpChg>
        <pc:grpChg chg="mod">
          <ac:chgData name="Bennett, Natalie (Growth Company)" userId="cc2eaed6-ca41-464a-8af2-707b48ee864e" providerId="ADAL" clId="{A73FF830-0AC7-4CBC-B4A1-CD8FFB22D0D6}" dt="2025-12-04T14:38:27.341" v="275" actId="1076"/>
          <ac:grpSpMkLst>
            <pc:docMk/>
            <pc:sldMk cId="1028796986" sldId="266"/>
            <ac:grpSpMk id="99" creationId="{E9A8D979-C273-5B56-3D4C-AFA076033FCF}"/>
          </ac:grpSpMkLst>
        </pc:grpChg>
        <pc:graphicFrameChg chg="mod modGraphic">
          <ac:chgData name="Bennett, Natalie (Growth Company)" userId="cc2eaed6-ca41-464a-8af2-707b48ee864e" providerId="ADAL" clId="{A73FF830-0AC7-4CBC-B4A1-CD8FFB22D0D6}" dt="2025-12-05T10:15:34.838" v="342" actId="20577"/>
          <ac:graphicFrameMkLst>
            <pc:docMk/>
            <pc:sldMk cId="1028796986" sldId="266"/>
            <ac:graphicFrameMk id="2" creationId="{5BD43A36-BF9F-F265-9705-76C1385B0EA7}"/>
          </ac:graphicFrameMkLst>
        </pc:graphicFrameChg>
        <pc:picChg chg="mod">
          <ac:chgData name="Bennett, Natalie (Growth Company)" userId="cc2eaed6-ca41-464a-8af2-707b48ee864e" providerId="ADAL" clId="{A73FF830-0AC7-4CBC-B4A1-CD8FFB22D0D6}" dt="2025-12-04T14:37:17.824" v="267" actId="1076"/>
          <ac:picMkLst>
            <pc:docMk/>
            <pc:sldMk cId="1028796986" sldId="266"/>
            <ac:picMk id="6" creationId="{B26A6EEA-2982-6B97-B696-08D7763CAB43}"/>
          </ac:picMkLst>
        </pc:picChg>
        <pc:picChg chg="mod">
          <ac:chgData name="Bennett, Natalie (Growth Company)" userId="cc2eaed6-ca41-464a-8af2-707b48ee864e" providerId="ADAL" clId="{A73FF830-0AC7-4CBC-B4A1-CD8FFB22D0D6}" dt="2025-12-04T14:38:39.948" v="278" actId="1076"/>
          <ac:picMkLst>
            <pc:docMk/>
            <pc:sldMk cId="1028796986" sldId="266"/>
            <ac:picMk id="9" creationId="{AD27BCF0-B085-B253-1DB1-503B6722CF27}"/>
          </ac:picMkLst>
        </pc:picChg>
        <pc:picChg chg="mod">
          <ac:chgData name="Bennett, Natalie (Growth Company)" userId="cc2eaed6-ca41-464a-8af2-707b48ee864e" providerId="ADAL" clId="{A73FF830-0AC7-4CBC-B4A1-CD8FFB22D0D6}" dt="2025-12-04T14:37:05.369" v="265" actId="14100"/>
          <ac:picMkLst>
            <pc:docMk/>
            <pc:sldMk cId="1028796986" sldId="266"/>
            <ac:picMk id="11" creationId="{1F42A952-9C79-BB7B-5BCC-EC6F1A74D96D}"/>
          </ac:picMkLst>
        </pc:picChg>
        <pc:picChg chg="mod">
          <ac:chgData name="Bennett, Natalie (Growth Company)" userId="cc2eaed6-ca41-464a-8af2-707b48ee864e" providerId="ADAL" clId="{A73FF830-0AC7-4CBC-B4A1-CD8FFB22D0D6}" dt="2025-12-04T14:38:44.285" v="279" actId="1076"/>
          <ac:picMkLst>
            <pc:docMk/>
            <pc:sldMk cId="1028796986" sldId="266"/>
            <ac:picMk id="12" creationId="{DFE0B964-1C9A-B4EA-190C-E67FD7978C04}"/>
          </ac:picMkLst>
        </pc:picChg>
        <pc:picChg chg="mod">
          <ac:chgData name="Bennett, Natalie (Growth Company)" userId="cc2eaed6-ca41-464a-8af2-707b48ee864e" providerId="ADAL" clId="{A73FF830-0AC7-4CBC-B4A1-CD8FFB22D0D6}" dt="2025-12-04T12:30:44.402" v="223" actId="1076"/>
          <ac:picMkLst>
            <pc:docMk/>
            <pc:sldMk cId="1028796986" sldId="266"/>
            <ac:picMk id="21" creationId="{12D12AB4-13AF-DBCE-D9FA-6F7703A3792C}"/>
          </ac:picMkLst>
        </pc:picChg>
      </pc:sldChg>
      <pc:sldChg chg="addSp modSp mod">
        <pc:chgData name="Bennett, Natalie (Growth Company)" userId="cc2eaed6-ca41-464a-8af2-707b48ee864e" providerId="ADAL" clId="{A73FF830-0AC7-4CBC-B4A1-CD8FFB22D0D6}" dt="2025-12-04T14:39:04.745" v="281" actId="1076"/>
        <pc:sldMkLst>
          <pc:docMk/>
          <pc:sldMk cId="2121028472" sldId="267"/>
        </pc:sldMkLst>
        <pc:spChg chg="mod">
          <ac:chgData name="Bennett, Natalie (Growth Company)" userId="cc2eaed6-ca41-464a-8af2-707b48ee864e" providerId="ADAL" clId="{A73FF830-0AC7-4CBC-B4A1-CD8FFB22D0D6}" dt="2025-12-04T11:32:20.403" v="67" actId="20577"/>
          <ac:spMkLst>
            <pc:docMk/>
            <pc:sldMk cId="2121028472" sldId="267"/>
            <ac:spMk id="8" creationId="{307D2969-D36B-77D3-8F99-F2B7D01EA1D4}"/>
          </ac:spMkLst>
        </pc:spChg>
        <pc:grpChg chg="mod">
          <ac:chgData name="Bennett, Natalie (Growth Company)" userId="cc2eaed6-ca41-464a-8af2-707b48ee864e" providerId="ADAL" clId="{A73FF830-0AC7-4CBC-B4A1-CD8FFB22D0D6}" dt="2025-12-04T14:39:04.745" v="281" actId="1076"/>
          <ac:grpSpMkLst>
            <pc:docMk/>
            <pc:sldMk cId="2121028472" sldId="267"/>
            <ac:grpSpMk id="55" creationId="{6EFA9218-4946-BF95-4DEB-6BD8FDD3CE66}"/>
          </ac:grpSpMkLst>
        </pc:grpChg>
        <pc:graphicFrameChg chg="mod modGraphic">
          <ac:chgData name="Bennett, Natalie (Growth Company)" userId="cc2eaed6-ca41-464a-8af2-707b48ee864e" providerId="ADAL" clId="{A73FF830-0AC7-4CBC-B4A1-CD8FFB22D0D6}" dt="2025-12-04T12:32:32.508" v="236" actId="20577"/>
          <ac:graphicFrameMkLst>
            <pc:docMk/>
            <pc:sldMk cId="2121028472" sldId="267"/>
            <ac:graphicFrameMk id="2" creationId="{7948010D-C093-BE29-CF99-0122C21ECE73}"/>
          </ac:graphicFrameMkLst>
        </pc:graphicFrameChg>
        <pc:picChg chg="add mod">
          <ac:chgData name="Bennett, Natalie (Growth Company)" userId="cc2eaed6-ca41-464a-8af2-707b48ee864e" providerId="ADAL" clId="{A73FF830-0AC7-4CBC-B4A1-CD8FFB22D0D6}" dt="2025-12-04T12:28:46.088" v="214" actId="1076"/>
          <ac:picMkLst>
            <pc:docMk/>
            <pc:sldMk cId="2121028472" sldId="267"/>
            <ac:picMk id="7" creationId="{40036372-751B-74B8-A84E-FCE51A2DCD8D}"/>
          </ac:picMkLst>
        </pc:picChg>
        <pc:picChg chg="mod">
          <ac:chgData name="Bennett, Natalie (Growth Company)" userId="cc2eaed6-ca41-464a-8af2-707b48ee864e" providerId="ADAL" clId="{A73FF830-0AC7-4CBC-B4A1-CD8FFB22D0D6}" dt="2025-12-04T12:28:57.541" v="216" actId="1076"/>
          <ac:picMkLst>
            <pc:docMk/>
            <pc:sldMk cId="2121028472" sldId="267"/>
            <ac:picMk id="21" creationId="{92635276-2C07-E6BB-40F7-0DB84CE34D8F}"/>
          </ac:picMkLst>
        </pc:picChg>
        <pc:picChg chg="mod">
          <ac:chgData name="Bennett, Natalie (Growth Company)" userId="cc2eaed6-ca41-464a-8af2-707b48ee864e" providerId="ADAL" clId="{A73FF830-0AC7-4CBC-B4A1-CD8FFB22D0D6}" dt="2025-12-04T12:28:48.758" v="215" actId="1076"/>
          <ac:picMkLst>
            <pc:docMk/>
            <pc:sldMk cId="2121028472" sldId="267"/>
            <ac:picMk id="36" creationId="{1848BB4D-D8C8-A8D6-9AEC-F28397E0A814}"/>
          </ac:picMkLst>
        </pc:picChg>
      </pc:sldChg>
      <pc:sldChg chg="addSp delSp modSp mod">
        <pc:chgData name="Bennett, Natalie (Growth Company)" userId="cc2eaed6-ca41-464a-8af2-707b48ee864e" providerId="ADAL" clId="{A73FF830-0AC7-4CBC-B4A1-CD8FFB22D0D6}" dt="2025-12-05T10:16:37.640" v="353" actId="20577"/>
        <pc:sldMkLst>
          <pc:docMk/>
          <pc:sldMk cId="1352515474" sldId="268"/>
        </pc:sldMkLst>
        <pc:spChg chg="mod">
          <ac:chgData name="Bennett, Natalie (Growth Company)" userId="cc2eaed6-ca41-464a-8af2-707b48ee864e" providerId="ADAL" clId="{A73FF830-0AC7-4CBC-B4A1-CD8FFB22D0D6}" dt="2025-12-04T11:32:33.334" v="84" actId="20577"/>
          <ac:spMkLst>
            <pc:docMk/>
            <pc:sldMk cId="1352515474" sldId="268"/>
            <ac:spMk id="8" creationId="{D5A2F784-92D9-9F07-6C3E-C5FD486E4700}"/>
          </ac:spMkLst>
        </pc:spChg>
        <pc:grpChg chg="mod">
          <ac:chgData name="Bennett, Natalie (Growth Company)" userId="cc2eaed6-ca41-464a-8af2-707b48ee864e" providerId="ADAL" clId="{A73FF830-0AC7-4CBC-B4A1-CD8FFB22D0D6}" dt="2025-12-04T14:37:56.902" v="272" actId="1076"/>
          <ac:grpSpMkLst>
            <pc:docMk/>
            <pc:sldMk cId="1352515474" sldId="268"/>
            <ac:grpSpMk id="10" creationId="{E0F93969-159E-9807-C1DF-46A1C52A728B}"/>
          </ac:grpSpMkLst>
        </pc:grpChg>
        <pc:grpChg chg="mod">
          <ac:chgData name="Bennett, Natalie (Growth Company)" userId="cc2eaed6-ca41-464a-8af2-707b48ee864e" providerId="ADAL" clId="{A73FF830-0AC7-4CBC-B4A1-CD8FFB22D0D6}" dt="2025-12-05T10:16:30.682" v="349" actId="1076"/>
          <ac:grpSpMkLst>
            <pc:docMk/>
            <pc:sldMk cId="1352515474" sldId="268"/>
            <ac:grpSpMk id="60" creationId="{9212ED23-90D5-36B3-DB56-DA55657245DA}"/>
          </ac:grpSpMkLst>
        </pc:grpChg>
        <pc:grpChg chg="mod">
          <ac:chgData name="Bennett, Natalie (Growth Company)" userId="cc2eaed6-ca41-464a-8af2-707b48ee864e" providerId="ADAL" clId="{A73FF830-0AC7-4CBC-B4A1-CD8FFB22D0D6}" dt="2025-12-04T12:30:21.133" v="221" actId="1076"/>
          <ac:grpSpMkLst>
            <pc:docMk/>
            <pc:sldMk cId="1352515474" sldId="268"/>
            <ac:grpSpMk id="76" creationId="{F7ADFA7F-387F-73AE-A48F-F5773D8E5822}"/>
          </ac:grpSpMkLst>
        </pc:grpChg>
        <pc:grpChg chg="mod">
          <ac:chgData name="Bennett, Natalie (Growth Company)" userId="cc2eaed6-ca41-464a-8af2-707b48ee864e" providerId="ADAL" clId="{A73FF830-0AC7-4CBC-B4A1-CD8FFB22D0D6}" dt="2025-12-04T12:30:23.099" v="222" actId="1076"/>
          <ac:grpSpMkLst>
            <pc:docMk/>
            <pc:sldMk cId="1352515474" sldId="268"/>
            <ac:grpSpMk id="85" creationId="{50F4F570-F8E8-BD58-D8E3-322AF8E0F0BC}"/>
          </ac:grpSpMkLst>
        </pc:grpChg>
        <pc:grpChg chg="mod">
          <ac:chgData name="Bennett, Natalie (Growth Company)" userId="cc2eaed6-ca41-464a-8af2-707b48ee864e" providerId="ADAL" clId="{A73FF830-0AC7-4CBC-B4A1-CD8FFB22D0D6}" dt="2025-12-04T14:37:58.907" v="273" actId="1076"/>
          <ac:grpSpMkLst>
            <pc:docMk/>
            <pc:sldMk cId="1352515474" sldId="268"/>
            <ac:grpSpMk id="99" creationId="{D3A1CF6F-7E22-D0EC-5003-6B45AFC1A04C}"/>
          </ac:grpSpMkLst>
        </pc:grpChg>
        <pc:graphicFrameChg chg="mod modGraphic">
          <ac:chgData name="Bennett, Natalie (Growth Company)" userId="cc2eaed6-ca41-464a-8af2-707b48ee864e" providerId="ADAL" clId="{A73FF830-0AC7-4CBC-B4A1-CD8FFB22D0D6}" dt="2025-12-05T10:16:37.640" v="353" actId="20577"/>
          <ac:graphicFrameMkLst>
            <pc:docMk/>
            <pc:sldMk cId="1352515474" sldId="268"/>
            <ac:graphicFrameMk id="2" creationId="{8ACC4845-D73C-104D-4840-9D9245BB1B9D}"/>
          </ac:graphicFrameMkLst>
        </pc:graphicFrameChg>
        <pc:picChg chg="mod">
          <ac:chgData name="Bennett, Natalie (Growth Company)" userId="cc2eaed6-ca41-464a-8af2-707b48ee864e" providerId="ADAL" clId="{A73FF830-0AC7-4CBC-B4A1-CD8FFB22D0D6}" dt="2025-12-04T14:39:16.798" v="282" actId="1076"/>
          <ac:picMkLst>
            <pc:docMk/>
            <pc:sldMk cId="1352515474" sldId="268"/>
            <ac:picMk id="9" creationId="{78A1F124-0839-8DE5-E98D-F797FED70065}"/>
          </ac:picMkLst>
        </pc:picChg>
        <pc:picChg chg="mod">
          <ac:chgData name="Bennett, Natalie (Growth Company)" userId="cc2eaed6-ca41-464a-8af2-707b48ee864e" providerId="ADAL" clId="{A73FF830-0AC7-4CBC-B4A1-CD8FFB22D0D6}" dt="2025-12-04T12:30:47.985" v="224" actId="1076"/>
          <ac:picMkLst>
            <pc:docMk/>
            <pc:sldMk cId="1352515474" sldId="268"/>
            <ac:picMk id="21" creationId="{D26711DE-87A5-42DB-CC0A-31CE9399F1EC}"/>
          </ac:picMkLst>
        </pc:picChg>
        <pc:picChg chg="add mod">
          <ac:chgData name="Bennett, Natalie (Growth Company)" userId="cc2eaed6-ca41-464a-8af2-707b48ee864e" providerId="ADAL" clId="{A73FF830-0AC7-4CBC-B4A1-CD8FFB22D0D6}" dt="2025-12-04T12:31:14.571" v="230" actId="1076"/>
          <ac:picMkLst>
            <pc:docMk/>
            <pc:sldMk cId="1352515474" sldId="268"/>
            <ac:picMk id="27" creationId="{6874AFE6-59A2-3FDF-2E03-3E75B217C19A}"/>
          </ac:picMkLst>
        </pc:picChg>
        <pc:picChg chg="mod">
          <ac:chgData name="Bennett, Natalie (Growth Company)" userId="cc2eaed6-ca41-464a-8af2-707b48ee864e" providerId="ADAL" clId="{A73FF830-0AC7-4CBC-B4A1-CD8FFB22D0D6}" dt="2025-12-05T10:16:04.842" v="345" actId="14100"/>
          <ac:picMkLst>
            <pc:docMk/>
            <pc:sldMk cId="1352515474" sldId="268"/>
            <ac:picMk id="93" creationId="{DAB808A1-6F1D-8A0C-3AA4-81B02E9BEF67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5B530A-40F9-4949-BE82-70E9583A6196}" type="datetimeFigureOut">
              <a:rPr lang="en-GB" smtClean="0"/>
              <a:t>23/12/2025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D504A7-684C-43D8-9EA9-991A752B58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33622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0C44FD-1B04-2A09-2378-6488B0C0BA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2C5329C-B4EE-4731-34AC-52074FB2E8D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B371534-F2DF-557C-FBC9-95495703B91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1DFABB-CF16-D7F8-6632-5B13D2079C6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D504A7-684C-43D8-9EA9-991A752B5863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09320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B9A09A-235F-0CAB-659C-453880C312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A9F38D2-11C8-088B-61B5-AD3E6B989E8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1B56636-70E2-9FBF-5872-2DDD8C2FA01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F44315-2D82-5B15-E641-57FE9E97BBA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D504A7-684C-43D8-9EA9-991A752B5863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11534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F38709-5EE4-C94B-80E6-E96BF2B9E0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AFF8839-8DF5-E152-6136-010A6804B5B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6D7AB24-73D3-F33A-DF58-6A458FE32F2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CAD82F-C87C-CCCB-1DA0-BEFA0BE7009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D504A7-684C-43D8-9EA9-991A752B5863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45119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57D3BA-25A8-12B9-5927-880E3219B2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000D0EB-DB1A-3476-44BE-C0377F6C1DF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6CB6F76-0D78-8BE9-C8E6-8243F57BC81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B24FEE-44D5-22B0-7100-555CE224A39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D504A7-684C-43D8-9EA9-991A752B5863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35195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svg"/><Relationship Id="rId13" Type="http://schemas.openxmlformats.org/officeDocument/2006/relationships/image" Target="../media/image2.png"/><Relationship Id="rId3" Type="http://schemas.openxmlformats.org/officeDocument/2006/relationships/image" Target="../media/image1.png"/><Relationship Id="rId7" Type="http://schemas.openxmlformats.org/officeDocument/2006/relationships/image" Target="../media/image12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11.png"/><Relationship Id="rId9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.png"/><Relationship Id="rId7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11" Type="http://schemas.openxmlformats.org/officeDocument/2006/relationships/image" Target="../media/image14.png"/><Relationship Id="rId5" Type="http://schemas.openxmlformats.org/officeDocument/2006/relationships/image" Target="../media/image8.png"/><Relationship Id="rId10" Type="http://schemas.openxmlformats.org/officeDocument/2006/relationships/image" Target="../media/image10.png"/><Relationship Id="rId4" Type="http://schemas.openxmlformats.org/officeDocument/2006/relationships/image" Target="../media/image11.png"/><Relationship Id="rId9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svg"/><Relationship Id="rId13" Type="http://schemas.openxmlformats.org/officeDocument/2006/relationships/image" Target="../media/image15.png"/><Relationship Id="rId3" Type="http://schemas.openxmlformats.org/officeDocument/2006/relationships/image" Target="../media/image1.png"/><Relationship Id="rId7" Type="http://schemas.openxmlformats.org/officeDocument/2006/relationships/image" Target="../media/image12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11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3E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9A8483C-F0A1-E00B-00D5-D5DFEBB71F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01C0783E-C829-60D1-7693-0614EE841B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7076572"/>
              </p:ext>
            </p:extLst>
          </p:nvPr>
        </p:nvGraphicFramePr>
        <p:xfrm>
          <a:off x="2624417" y="618499"/>
          <a:ext cx="7953573" cy="6867148"/>
        </p:xfrm>
        <a:graphic>
          <a:graphicData uri="http://schemas.openxmlformats.org/drawingml/2006/table">
            <a:tbl>
              <a:tblPr/>
              <a:tblGrid>
                <a:gridCol w="15054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120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83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1260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751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4802"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Monday 5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100" dirty="0">
                        <a:solidFill>
                          <a:srgbClr val="000000"/>
                        </a:solidFill>
                        <a:latin typeface="DM Sans Bold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Tuesday 6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 </a:t>
                      </a:r>
                      <a:endParaRPr lang="en-US" sz="10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Wednesday 7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 </a:t>
                      </a:r>
                      <a:endParaRPr lang="en-US" sz="10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Thursday 8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 </a:t>
                      </a:r>
                      <a:endParaRPr lang="en-US" sz="10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Friday 9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0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137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0480693"/>
                  </a:ext>
                </a:extLst>
              </a:tr>
              <a:tr h="2880725"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Allotment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With Max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10am – 1pm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Play to your Strengths</a:t>
                      </a:r>
                      <a:b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</a:b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Wellbeing and games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9.30-12.00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GB" sz="900" b="0" dirty="0">
                          <a:solidFill>
                            <a:schemeClr val="tx1"/>
                          </a:solidFill>
                          <a:latin typeface="DM Sans"/>
                        </a:rPr>
                        <a:t>Sports and Fitness with mark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GB" sz="900" b="0" dirty="0">
                          <a:solidFill>
                            <a:schemeClr val="tx1"/>
                          </a:solidFill>
                          <a:latin typeface="DM Sans"/>
                        </a:rPr>
                        <a:t>10am – 12pm 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chemeClr val="tx1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latin typeface="DM Sans" pitchFamily="2" charset="0"/>
                        </a:rPr>
                        <a:t>Career Compass Employability  Support with Enie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latin typeface="DM Sans" pitchFamily="2" charset="0"/>
                        </a:rPr>
                        <a:t>10am – 12pm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chemeClr val="tx1"/>
                        </a:solidFill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1" dirty="0">
                          <a:solidFill>
                            <a:srgbClr val="FF0000"/>
                          </a:solidFill>
                          <a:latin typeface="DM Sans" pitchFamily="2" charset="0"/>
                        </a:rPr>
                        <a:t>Job Centre support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1" dirty="0">
                          <a:solidFill>
                            <a:srgbClr val="FF0000"/>
                          </a:solidFill>
                          <a:latin typeface="DM Sans" pitchFamily="2" charset="0"/>
                        </a:rPr>
                        <a:t>With a Work Coach!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1" dirty="0">
                          <a:solidFill>
                            <a:srgbClr val="FF0000"/>
                          </a:solidFill>
                          <a:latin typeface="DM Sans" pitchFamily="2" charset="0"/>
                        </a:rPr>
                        <a:t>ALL DAY!!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Introduction to Basic Cooking Skills 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9:30am – 10:30am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Cooking on a Budget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10:30am – 12:30pm 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With Enie 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CBT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1pm-3pm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(please speak to a member of staff)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Lego Project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10:00am</a:t>
                      </a:r>
                      <a:r>
                        <a:rPr lang="en-GB" sz="900" b="0" baseline="0" dirty="0">
                          <a:solidFill>
                            <a:srgbClr val="000000"/>
                          </a:solidFill>
                          <a:latin typeface="DM Sans"/>
                        </a:rPr>
                        <a:t> - </a:t>
                      </a: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11:00am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With Max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SPECTRUM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11:00am -12:00pm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With  Max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Recipe for success Employment and Future thinking!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With Enie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10.30am-12.00pm</a:t>
                      </a: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Music 1pm – 3pm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32549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Through the Gate 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(Support available for anyone being released from custody)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1pm – 3pm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induction 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(Meet the team and enroll!)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14.00pm 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Arts and Crafts 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1pm – 3pm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With TIPP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Peer mentoring course</a:t>
                      </a:r>
                    </a:p>
                    <a:p>
                      <a:pPr algn="ctr"/>
                      <a:r>
                        <a:rPr lang="en-GB" sz="90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With Enie</a:t>
                      </a:r>
                    </a:p>
                    <a:p>
                      <a:pPr algn="ctr"/>
                      <a:r>
                        <a:rPr lang="en-GB" sz="90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2pm -3pm</a:t>
                      </a:r>
                    </a:p>
                    <a:p>
                      <a:pPr algn="ctr"/>
                      <a:endParaRPr lang="en-GB" sz="9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/>
                      <a:r>
                        <a:rPr lang="en-GB" sz="90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Employment-Pathways support </a:t>
                      </a:r>
                    </a:p>
                    <a:p>
                      <a:pPr algn="ctr"/>
                      <a:r>
                        <a:rPr lang="en-GB" sz="90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13.00-15.30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Man Plan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(Men’s mental health group) </a:t>
                      </a:r>
                      <a:b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</a:b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13:30pm -15:30pm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With Max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induction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(Meet the team and enrol!)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14.00pm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Sports and Fitness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 with Mark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2pm -3pm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45061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  <a:p>
                      <a:pPr algn="ctr"/>
                      <a:endParaRPr lang="en-GB" sz="9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  <a:p>
                      <a:pPr algn="ctr"/>
                      <a:endParaRPr lang="en-GB" sz="900" b="0" dirty="0"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9961923"/>
                  </a:ext>
                </a:extLst>
              </a:tr>
            </a:tbl>
          </a:graphicData>
        </a:graphic>
      </p:graphicFrame>
      <p:grpSp>
        <p:nvGrpSpPr>
          <p:cNvPr id="3" name="Group 3">
            <a:extLst>
              <a:ext uri="{FF2B5EF4-FFF2-40B4-BE49-F238E27FC236}">
                <a16:creationId xmlns:a16="http://schemas.microsoft.com/office/drawing/2014/main" id="{476259C3-3D01-5958-06D6-3C55281B4453}"/>
              </a:ext>
            </a:extLst>
          </p:cNvPr>
          <p:cNvGrpSpPr/>
          <p:nvPr/>
        </p:nvGrpSpPr>
        <p:grpSpPr>
          <a:xfrm>
            <a:off x="184646" y="1589490"/>
            <a:ext cx="2384913" cy="4728152"/>
            <a:chOff x="0" y="0"/>
            <a:chExt cx="868775" cy="1669301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351FAAAE-6BE2-3ECA-2C4F-BE0BCAEB9630}"/>
                </a:ext>
              </a:extLst>
            </p:cNvPr>
            <p:cNvSpPr/>
            <p:nvPr/>
          </p:nvSpPr>
          <p:spPr>
            <a:xfrm>
              <a:off x="0" y="0"/>
              <a:ext cx="868775" cy="1669301"/>
            </a:xfrm>
            <a:custGeom>
              <a:avLst/>
              <a:gdLst/>
              <a:ahLst/>
              <a:cxnLst/>
              <a:rect l="l" t="t" r="r" b="b"/>
              <a:pathLst>
                <a:path w="868775" h="1669301">
                  <a:moveTo>
                    <a:pt x="0" y="0"/>
                  </a:moveTo>
                  <a:lnTo>
                    <a:pt x="868775" y="0"/>
                  </a:lnTo>
                  <a:lnTo>
                    <a:pt x="868775" y="1669301"/>
                  </a:lnTo>
                  <a:lnTo>
                    <a:pt x="0" y="1669301"/>
                  </a:lnTo>
                  <a:close/>
                </a:path>
              </a:pathLst>
            </a:custGeom>
            <a:solidFill>
              <a:srgbClr val="34586E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5FDA41C9-DBE1-DFF2-30B5-C7178C6180DD}"/>
                </a:ext>
              </a:extLst>
            </p:cNvPr>
            <p:cNvSpPr txBox="1"/>
            <p:nvPr/>
          </p:nvSpPr>
          <p:spPr>
            <a:xfrm>
              <a:off x="0" y="-28575"/>
              <a:ext cx="868775" cy="16978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lang="en-US" b="1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b="1" dirty="0">
                  <a:solidFill>
                    <a:srgbClr val="FFFFFF"/>
                  </a:solidFill>
                  <a:latin typeface="DM Sans"/>
                </a:rPr>
                <a:t>Sheffield CFO Activity Hub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b="1" dirty="0">
                  <a:solidFill>
                    <a:srgbClr val="FFFFFF"/>
                  </a:solidFill>
                  <a:latin typeface="DM Sans"/>
                </a:rPr>
                <a:t> </a:t>
              </a: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Ground Floor St James House, Vicar Lane, Sheffield, S1 2EX</a:t>
              </a:r>
            </a:p>
            <a:p>
              <a:pPr algn="ctr">
                <a:lnSpc>
                  <a:spcPts val="2379"/>
                </a:lnSpc>
              </a:pPr>
              <a:endParaRPr lang="en-US" sz="1200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If you ever need a </a:t>
              </a:r>
              <a:r>
                <a:rPr lang="en-US" sz="1200" dirty="0" err="1">
                  <a:solidFill>
                    <a:srgbClr val="FFFFFF"/>
                  </a:solidFill>
                  <a:latin typeface="DM Sans"/>
                </a:rPr>
                <a:t>cuppa</a:t>
              </a: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 or a chat, pop in and speak to your support worker.</a:t>
              </a:r>
            </a:p>
            <a:p>
              <a:pPr algn="ctr">
                <a:lnSpc>
                  <a:spcPts val="2379"/>
                </a:lnSpc>
              </a:pPr>
              <a:endParaRPr lang="en-US" sz="1200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chemeClr val="bg1"/>
                  </a:solidFill>
                  <a:latin typeface="DM Sans" pitchFamily="2" charset="0"/>
                </a:rPr>
                <a:t>Reception contact number: </a:t>
              </a:r>
              <a:r>
                <a:rPr lang="en-GB" sz="1200" dirty="0">
                  <a:solidFill>
                    <a:schemeClr val="bg1"/>
                  </a:solidFill>
                  <a:latin typeface="DM Sans" pitchFamily="2" charset="0"/>
                </a:rPr>
                <a:t>07502299992</a:t>
              </a:r>
            </a:p>
            <a:p>
              <a:pPr algn="ctr">
                <a:lnSpc>
                  <a:spcPts val="2379"/>
                </a:lnSpc>
              </a:pPr>
              <a:endParaRPr lang="en-GB" sz="1200" dirty="0">
                <a:solidFill>
                  <a:schemeClr val="bg1"/>
                </a:solidFill>
                <a:latin typeface="DM Sans" pitchFamily="2" charset="0"/>
              </a:endParaRPr>
            </a:p>
            <a:p>
              <a:pPr algn="ctr">
                <a:lnSpc>
                  <a:spcPts val="2379"/>
                </a:lnSpc>
              </a:pPr>
              <a:r>
                <a:rPr lang="en-GB" sz="1200" dirty="0">
                  <a:solidFill>
                    <a:schemeClr val="bg1"/>
                  </a:solidFill>
                  <a:latin typeface="DM Sans" pitchFamily="2" charset="0"/>
                </a:rPr>
                <a:t>9:30am – 4pm</a:t>
              </a:r>
            </a:p>
            <a:p>
              <a:pPr algn="ctr">
                <a:lnSpc>
                  <a:spcPts val="2379"/>
                </a:lnSpc>
              </a:pPr>
              <a:r>
                <a:rPr lang="en-GB" sz="1100" dirty="0">
                  <a:solidFill>
                    <a:schemeClr val="bg1"/>
                  </a:solidFill>
                  <a:latin typeface="DM Sans" pitchFamily="2" charset="0"/>
                </a:rPr>
                <a:t>Monday – Friday</a:t>
              </a:r>
            </a:p>
            <a:p>
              <a:pPr algn="ctr">
                <a:lnSpc>
                  <a:spcPts val="2379"/>
                </a:lnSpc>
              </a:pPr>
              <a:endParaRPr lang="en-US" sz="1699" dirty="0">
                <a:solidFill>
                  <a:srgbClr val="FFFFFF"/>
                </a:solidFill>
                <a:latin typeface="DM Sans"/>
              </a:endParaRPr>
            </a:p>
          </p:txBody>
        </p:sp>
      </p:grpSp>
      <p:grpSp>
        <p:nvGrpSpPr>
          <p:cNvPr id="46" name="Group 46">
            <a:extLst>
              <a:ext uri="{FF2B5EF4-FFF2-40B4-BE49-F238E27FC236}">
                <a16:creationId xmlns:a16="http://schemas.microsoft.com/office/drawing/2014/main" id="{31316C33-4A5C-8FB9-B2D5-90BDA6B85009}"/>
              </a:ext>
            </a:extLst>
          </p:cNvPr>
          <p:cNvGrpSpPr/>
          <p:nvPr/>
        </p:nvGrpSpPr>
        <p:grpSpPr>
          <a:xfrm rot="2700000">
            <a:off x="170282" y="1049731"/>
            <a:ext cx="293842" cy="293842"/>
            <a:chOff x="0" y="0"/>
            <a:chExt cx="812800" cy="812800"/>
          </a:xfrm>
        </p:grpSpPr>
        <p:sp>
          <p:nvSpPr>
            <p:cNvPr id="47" name="Freeform 47">
              <a:extLst>
                <a:ext uri="{FF2B5EF4-FFF2-40B4-BE49-F238E27FC236}">
                  <a16:creationId xmlns:a16="http://schemas.microsoft.com/office/drawing/2014/main" id="{D17BB3E9-932C-2975-AF66-FD0A9A26BBD6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03098C1D-FF61-134F-2BFA-725B1E3055A7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9" name="Group 49">
            <a:extLst>
              <a:ext uri="{FF2B5EF4-FFF2-40B4-BE49-F238E27FC236}">
                <a16:creationId xmlns:a16="http://schemas.microsoft.com/office/drawing/2014/main" id="{7A3881D9-820F-7779-1614-229D6545EC80}"/>
              </a:ext>
            </a:extLst>
          </p:cNvPr>
          <p:cNvGrpSpPr/>
          <p:nvPr/>
        </p:nvGrpSpPr>
        <p:grpSpPr>
          <a:xfrm>
            <a:off x="344097" y="6391036"/>
            <a:ext cx="2066012" cy="747035"/>
            <a:chOff x="183080" y="0"/>
            <a:chExt cx="2754682" cy="996046"/>
          </a:xfrm>
        </p:grpSpPr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8D5B9F0B-80BF-3C40-3BCD-6D161270A9BE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TextBox 52">
              <a:extLst>
                <a:ext uri="{FF2B5EF4-FFF2-40B4-BE49-F238E27FC236}">
                  <a16:creationId xmlns:a16="http://schemas.microsoft.com/office/drawing/2014/main" id="{3E4DCFEE-DA7F-7C59-9314-A99782B27351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>
                  <a:solidFill>
                    <a:srgbClr val="000000"/>
                  </a:solidFill>
                  <a:latin typeface="DM Sans"/>
                </a:rPr>
                <a:t>This </a:t>
              </a:r>
              <a:r>
                <a:rPr lang="en-US" sz="750" err="1">
                  <a:solidFill>
                    <a:srgbClr val="000000"/>
                  </a:solidFill>
                  <a:latin typeface="DM Sans"/>
                </a:rPr>
                <a:t>programme</a:t>
              </a:r>
              <a:r>
                <a:rPr lang="en-US" sz="750">
                  <a:solidFill>
                    <a:srgbClr val="000000"/>
                  </a:solidFill>
                  <a:latin typeface="DM Sans"/>
                </a:rPr>
                <a:t> is delivered by HMPPS CFO</a:t>
              </a:r>
            </a:p>
          </p:txBody>
        </p:sp>
      </p:grpSp>
      <p:grpSp>
        <p:nvGrpSpPr>
          <p:cNvPr id="62" name="Group 62">
            <a:extLst>
              <a:ext uri="{FF2B5EF4-FFF2-40B4-BE49-F238E27FC236}">
                <a16:creationId xmlns:a16="http://schemas.microsoft.com/office/drawing/2014/main" id="{CBF7C995-C8DE-A9CB-B5D7-35BA22F25AC8}"/>
              </a:ext>
            </a:extLst>
          </p:cNvPr>
          <p:cNvGrpSpPr/>
          <p:nvPr/>
        </p:nvGrpSpPr>
        <p:grpSpPr>
          <a:xfrm>
            <a:off x="195716" y="593502"/>
            <a:ext cx="242972" cy="242972"/>
            <a:chOff x="0" y="0"/>
            <a:chExt cx="812800" cy="812800"/>
          </a:xfrm>
        </p:grpSpPr>
        <p:sp>
          <p:nvSpPr>
            <p:cNvPr id="63" name="Freeform 63">
              <a:extLst>
                <a:ext uri="{FF2B5EF4-FFF2-40B4-BE49-F238E27FC236}">
                  <a16:creationId xmlns:a16="http://schemas.microsoft.com/office/drawing/2014/main" id="{55B732F0-F340-20FF-3ADE-6A424A47DE4D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4" name="TextBox 64">
              <a:extLst>
                <a:ext uri="{FF2B5EF4-FFF2-40B4-BE49-F238E27FC236}">
                  <a16:creationId xmlns:a16="http://schemas.microsoft.com/office/drawing/2014/main" id="{A62291AF-CA47-EC73-F5A7-3C8945E3B080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5" name="Group 65">
            <a:extLst>
              <a:ext uri="{FF2B5EF4-FFF2-40B4-BE49-F238E27FC236}">
                <a16:creationId xmlns:a16="http://schemas.microsoft.com/office/drawing/2014/main" id="{0F1C79DF-0D26-2B82-1C51-2B418F5CA185}"/>
              </a:ext>
            </a:extLst>
          </p:cNvPr>
          <p:cNvGrpSpPr/>
          <p:nvPr/>
        </p:nvGrpSpPr>
        <p:grpSpPr>
          <a:xfrm>
            <a:off x="206787" y="181493"/>
            <a:ext cx="220832" cy="193228"/>
            <a:chOff x="0" y="0"/>
            <a:chExt cx="812800" cy="711200"/>
          </a:xfrm>
        </p:grpSpPr>
        <p:sp>
          <p:nvSpPr>
            <p:cNvPr id="66" name="Freeform 66">
              <a:extLst>
                <a:ext uri="{FF2B5EF4-FFF2-40B4-BE49-F238E27FC236}">
                  <a16:creationId xmlns:a16="http://schemas.microsoft.com/office/drawing/2014/main" id="{81E71AD5-5278-230A-8FE2-3E81304871A8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TextBox 67">
              <a:extLst>
                <a:ext uri="{FF2B5EF4-FFF2-40B4-BE49-F238E27FC236}">
                  <a16:creationId xmlns:a16="http://schemas.microsoft.com/office/drawing/2014/main" id="{07603BF8-51FC-8618-D840-027267A8483E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70" name="TextBox 70">
            <a:extLst>
              <a:ext uri="{FF2B5EF4-FFF2-40B4-BE49-F238E27FC236}">
                <a16:creationId xmlns:a16="http://schemas.microsoft.com/office/drawing/2014/main" id="{037DD433-536D-B5A0-D363-B001503CF73F}"/>
              </a:ext>
            </a:extLst>
          </p:cNvPr>
          <p:cNvSpPr txBox="1"/>
          <p:nvPr/>
        </p:nvSpPr>
        <p:spPr>
          <a:xfrm>
            <a:off x="658981" y="127955"/>
            <a:ext cx="1826812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>
            <a:extLst>
              <a:ext uri="{FF2B5EF4-FFF2-40B4-BE49-F238E27FC236}">
                <a16:creationId xmlns:a16="http://schemas.microsoft.com/office/drawing/2014/main" id="{565491B8-3CAD-9519-7D2C-F65860F2CA94}"/>
              </a:ext>
            </a:extLst>
          </p:cNvPr>
          <p:cNvSpPr txBox="1"/>
          <p:nvPr/>
        </p:nvSpPr>
        <p:spPr>
          <a:xfrm>
            <a:off x="658981" y="545468"/>
            <a:ext cx="1910578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>
            <a:extLst>
              <a:ext uri="{FF2B5EF4-FFF2-40B4-BE49-F238E27FC236}">
                <a16:creationId xmlns:a16="http://schemas.microsoft.com/office/drawing/2014/main" id="{4BC4E101-D353-00F7-2907-3876F4E1AE01}"/>
              </a:ext>
            </a:extLst>
          </p:cNvPr>
          <p:cNvSpPr txBox="1"/>
          <p:nvPr/>
        </p:nvSpPr>
        <p:spPr>
          <a:xfrm>
            <a:off x="658981" y="960299"/>
            <a:ext cx="1826812" cy="517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Society: Activities contributing to the community outside of the CFO Activity Hub</a:t>
            </a:r>
          </a:p>
        </p:txBody>
      </p:sp>
      <p:pic>
        <p:nvPicPr>
          <p:cNvPr id="10" name="Picture 9" descr="A blue brain with colorful leaves and gears&#10;&#10;Description automatically generated">
            <a:extLst>
              <a:ext uri="{FF2B5EF4-FFF2-40B4-BE49-F238E27FC236}">
                <a16:creationId xmlns:a16="http://schemas.microsoft.com/office/drawing/2014/main" id="{92FA14BF-FEB7-884B-1F07-95BFFF7C41DB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11184" b="9737"/>
          <a:stretch/>
        </p:blipFill>
        <p:spPr>
          <a:xfrm>
            <a:off x="4408459" y="5322787"/>
            <a:ext cx="1023966" cy="626544"/>
          </a:xfrm>
          <a:prstGeom prst="rect">
            <a:avLst/>
          </a:prstGeom>
        </p:spPr>
      </p:pic>
      <p:pic>
        <p:nvPicPr>
          <p:cNvPr id="59" name="Picture 58" descr="A blue and black logo&#10;&#10;Description automatically generated">
            <a:extLst>
              <a:ext uri="{FF2B5EF4-FFF2-40B4-BE49-F238E27FC236}">
                <a16:creationId xmlns:a16="http://schemas.microsoft.com/office/drawing/2014/main" id="{2CEC45D6-9477-6F4E-E633-E22D8E8EA7B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7212" y="85657"/>
            <a:ext cx="1311392" cy="563127"/>
          </a:xfrm>
          <a:prstGeom prst="rect">
            <a:avLst/>
          </a:prstGeom>
        </p:spPr>
      </p:pic>
      <p:pic>
        <p:nvPicPr>
          <p:cNvPr id="11" name="Picture 8" descr="1,000+ Allotment Stock Illustrations, Royalty-Free Vector Graphics &amp; Clip  Art - iStock | Allotment vegetables, Allotment uk, Allotment gardening">
            <a:extLst>
              <a:ext uri="{FF2B5EF4-FFF2-40B4-BE49-F238E27FC236}">
                <a16:creationId xmlns:a16="http://schemas.microsoft.com/office/drawing/2014/main" id="{5B453AEF-9A86-0DB0-E15F-8F4502272E9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36" t="9278" r="7426" b="7103"/>
          <a:stretch/>
        </p:blipFill>
        <p:spPr bwMode="auto">
          <a:xfrm>
            <a:off x="2569559" y="2372241"/>
            <a:ext cx="605806" cy="592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6" name="Group 46">
            <a:extLst>
              <a:ext uri="{FF2B5EF4-FFF2-40B4-BE49-F238E27FC236}">
                <a16:creationId xmlns:a16="http://schemas.microsoft.com/office/drawing/2014/main" id="{91FDB1A0-CFD8-ACB8-D695-13C967081FD5}"/>
              </a:ext>
            </a:extLst>
          </p:cNvPr>
          <p:cNvGrpSpPr/>
          <p:nvPr/>
        </p:nvGrpSpPr>
        <p:grpSpPr>
          <a:xfrm rot="2700000">
            <a:off x="3662528" y="1700073"/>
            <a:ext cx="442368" cy="576249"/>
            <a:chOff x="-550539" y="-920869"/>
            <a:chExt cx="1223639" cy="1593969"/>
          </a:xfrm>
        </p:grpSpPr>
        <p:sp>
          <p:nvSpPr>
            <p:cNvPr id="17" name="Freeform 47">
              <a:extLst>
                <a:ext uri="{FF2B5EF4-FFF2-40B4-BE49-F238E27FC236}">
                  <a16:creationId xmlns:a16="http://schemas.microsoft.com/office/drawing/2014/main" id="{157CB2F4-9657-02E7-6A85-CB79BD170D77}"/>
                </a:ext>
              </a:extLst>
            </p:cNvPr>
            <p:cNvSpPr/>
            <p:nvPr/>
          </p:nvSpPr>
          <p:spPr>
            <a:xfrm>
              <a:off x="-550539" y="-920869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8" name="TextBox 48">
              <a:extLst>
                <a:ext uri="{FF2B5EF4-FFF2-40B4-BE49-F238E27FC236}">
                  <a16:creationId xmlns:a16="http://schemas.microsoft.com/office/drawing/2014/main" id="{BDA7D09B-E0DB-C155-F51F-C8BC0C5C1781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24" name="Group 62">
            <a:extLst>
              <a:ext uri="{FF2B5EF4-FFF2-40B4-BE49-F238E27FC236}">
                <a16:creationId xmlns:a16="http://schemas.microsoft.com/office/drawing/2014/main" id="{D2D75E77-A98C-E22D-59C6-77D13AB34A28}"/>
              </a:ext>
            </a:extLst>
          </p:cNvPr>
          <p:cNvGrpSpPr/>
          <p:nvPr/>
        </p:nvGrpSpPr>
        <p:grpSpPr>
          <a:xfrm>
            <a:off x="5382039" y="1691144"/>
            <a:ext cx="242972" cy="438870"/>
            <a:chOff x="76200" y="47625"/>
            <a:chExt cx="812801" cy="1468127"/>
          </a:xfrm>
        </p:grpSpPr>
        <p:sp>
          <p:nvSpPr>
            <p:cNvPr id="25" name="Freeform 63">
              <a:extLst>
                <a:ext uri="{FF2B5EF4-FFF2-40B4-BE49-F238E27FC236}">
                  <a16:creationId xmlns:a16="http://schemas.microsoft.com/office/drawing/2014/main" id="{7E990209-A4C4-D802-5C0F-C22C84C6ECD7}"/>
                </a:ext>
              </a:extLst>
            </p:cNvPr>
            <p:cNvSpPr/>
            <p:nvPr/>
          </p:nvSpPr>
          <p:spPr>
            <a:xfrm>
              <a:off x="76201" y="702952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26" name="TextBox 64">
              <a:extLst>
                <a:ext uri="{FF2B5EF4-FFF2-40B4-BE49-F238E27FC236}">
                  <a16:creationId xmlns:a16="http://schemas.microsoft.com/office/drawing/2014/main" id="{DF10E26D-840F-472C-68A3-E5BB44BFE0EB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7" name="Group 62">
            <a:extLst>
              <a:ext uri="{FF2B5EF4-FFF2-40B4-BE49-F238E27FC236}">
                <a16:creationId xmlns:a16="http://schemas.microsoft.com/office/drawing/2014/main" id="{0C206B5B-4BED-4F1D-5176-F896CEFB1450}"/>
              </a:ext>
            </a:extLst>
          </p:cNvPr>
          <p:cNvGrpSpPr/>
          <p:nvPr/>
        </p:nvGrpSpPr>
        <p:grpSpPr>
          <a:xfrm>
            <a:off x="10269937" y="5273725"/>
            <a:ext cx="242972" cy="242972"/>
            <a:chOff x="0" y="0"/>
            <a:chExt cx="812800" cy="812800"/>
          </a:xfrm>
        </p:grpSpPr>
        <p:sp>
          <p:nvSpPr>
            <p:cNvPr id="28" name="Freeform 63">
              <a:extLst>
                <a:ext uri="{FF2B5EF4-FFF2-40B4-BE49-F238E27FC236}">
                  <a16:creationId xmlns:a16="http://schemas.microsoft.com/office/drawing/2014/main" id="{9945E65E-F73C-CE16-252C-81F955103234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9" name="TextBox 64">
              <a:extLst>
                <a:ext uri="{FF2B5EF4-FFF2-40B4-BE49-F238E27FC236}">
                  <a16:creationId xmlns:a16="http://schemas.microsoft.com/office/drawing/2014/main" id="{DBC6C370-1C4E-642D-4F3A-8503F38D0AD3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8" name="Group 65">
            <a:extLst>
              <a:ext uri="{FF2B5EF4-FFF2-40B4-BE49-F238E27FC236}">
                <a16:creationId xmlns:a16="http://schemas.microsoft.com/office/drawing/2014/main" id="{15E4E8BD-474F-48BA-86A1-DF427C316E1F}"/>
              </a:ext>
            </a:extLst>
          </p:cNvPr>
          <p:cNvGrpSpPr/>
          <p:nvPr/>
        </p:nvGrpSpPr>
        <p:grpSpPr>
          <a:xfrm>
            <a:off x="3849207" y="5071777"/>
            <a:ext cx="220832" cy="193228"/>
            <a:chOff x="0" y="0"/>
            <a:chExt cx="812800" cy="711200"/>
          </a:xfrm>
        </p:grpSpPr>
        <p:sp>
          <p:nvSpPr>
            <p:cNvPr id="39" name="Freeform 66">
              <a:extLst>
                <a:ext uri="{FF2B5EF4-FFF2-40B4-BE49-F238E27FC236}">
                  <a16:creationId xmlns:a16="http://schemas.microsoft.com/office/drawing/2014/main" id="{193FBA16-97F8-2038-93CC-65D4713FC590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0" name="TextBox 67">
              <a:extLst>
                <a:ext uri="{FF2B5EF4-FFF2-40B4-BE49-F238E27FC236}">
                  <a16:creationId xmlns:a16="http://schemas.microsoft.com/office/drawing/2014/main" id="{FB87B784-7FCB-7DAA-434C-850267841693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0" name="Group 62">
            <a:extLst>
              <a:ext uri="{FF2B5EF4-FFF2-40B4-BE49-F238E27FC236}">
                <a16:creationId xmlns:a16="http://schemas.microsoft.com/office/drawing/2014/main" id="{2B318E6E-BE6C-213C-8AB6-02DCAC8906CA}"/>
              </a:ext>
            </a:extLst>
          </p:cNvPr>
          <p:cNvGrpSpPr/>
          <p:nvPr/>
        </p:nvGrpSpPr>
        <p:grpSpPr>
          <a:xfrm>
            <a:off x="6377396" y="6074670"/>
            <a:ext cx="242972" cy="242972"/>
            <a:chOff x="0" y="0"/>
            <a:chExt cx="812800" cy="812800"/>
          </a:xfrm>
        </p:grpSpPr>
        <p:sp>
          <p:nvSpPr>
            <p:cNvPr id="61" name="Freeform 63">
              <a:extLst>
                <a:ext uri="{FF2B5EF4-FFF2-40B4-BE49-F238E27FC236}">
                  <a16:creationId xmlns:a16="http://schemas.microsoft.com/office/drawing/2014/main" id="{4E39E08C-BEAA-1870-6EAB-605A4382338E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8" name="TextBox 64">
              <a:extLst>
                <a:ext uri="{FF2B5EF4-FFF2-40B4-BE49-F238E27FC236}">
                  <a16:creationId xmlns:a16="http://schemas.microsoft.com/office/drawing/2014/main" id="{87834B75-4CAA-75D3-6BE9-BB34533E6DC5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75" name="TextBox 67">
            <a:extLst>
              <a:ext uri="{FF2B5EF4-FFF2-40B4-BE49-F238E27FC236}">
                <a16:creationId xmlns:a16="http://schemas.microsoft.com/office/drawing/2014/main" id="{26E2D8EF-0E49-9709-D1E2-EC93FF039BC8}"/>
              </a:ext>
            </a:extLst>
          </p:cNvPr>
          <p:cNvSpPr txBox="1"/>
          <p:nvPr/>
        </p:nvSpPr>
        <p:spPr>
          <a:xfrm>
            <a:off x="10209046" y="4739318"/>
            <a:ext cx="151822" cy="9747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/>
          </a:p>
        </p:txBody>
      </p:sp>
      <p:grpSp>
        <p:nvGrpSpPr>
          <p:cNvPr id="76" name="Group 62">
            <a:extLst>
              <a:ext uri="{FF2B5EF4-FFF2-40B4-BE49-F238E27FC236}">
                <a16:creationId xmlns:a16="http://schemas.microsoft.com/office/drawing/2014/main" id="{8EF3D69A-63E5-5936-F95F-96BACB76F795}"/>
              </a:ext>
            </a:extLst>
          </p:cNvPr>
          <p:cNvGrpSpPr/>
          <p:nvPr/>
        </p:nvGrpSpPr>
        <p:grpSpPr>
          <a:xfrm>
            <a:off x="8664154" y="4133356"/>
            <a:ext cx="242972" cy="242972"/>
            <a:chOff x="0" y="0"/>
            <a:chExt cx="812800" cy="812800"/>
          </a:xfrm>
        </p:grpSpPr>
        <p:sp>
          <p:nvSpPr>
            <p:cNvPr id="77" name="Freeform 63">
              <a:extLst>
                <a:ext uri="{FF2B5EF4-FFF2-40B4-BE49-F238E27FC236}">
                  <a16:creationId xmlns:a16="http://schemas.microsoft.com/office/drawing/2014/main" id="{47124C88-4333-705C-3AF2-1C3FCE1D5373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78" name="TextBox 64">
              <a:extLst>
                <a:ext uri="{FF2B5EF4-FFF2-40B4-BE49-F238E27FC236}">
                  <a16:creationId xmlns:a16="http://schemas.microsoft.com/office/drawing/2014/main" id="{09E8F219-4EF8-B11C-0834-AC4C120DB4B1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85" name="Group 65">
            <a:extLst>
              <a:ext uri="{FF2B5EF4-FFF2-40B4-BE49-F238E27FC236}">
                <a16:creationId xmlns:a16="http://schemas.microsoft.com/office/drawing/2014/main" id="{EE875895-543F-9EBB-7853-D0AE119095FB}"/>
              </a:ext>
            </a:extLst>
          </p:cNvPr>
          <p:cNvGrpSpPr/>
          <p:nvPr/>
        </p:nvGrpSpPr>
        <p:grpSpPr>
          <a:xfrm>
            <a:off x="7415861" y="3881843"/>
            <a:ext cx="220832" cy="193228"/>
            <a:chOff x="0" y="0"/>
            <a:chExt cx="812800" cy="711200"/>
          </a:xfrm>
        </p:grpSpPr>
        <p:sp>
          <p:nvSpPr>
            <p:cNvPr id="86" name="Freeform 66">
              <a:extLst>
                <a:ext uri="{FF2B5EF4-FFF2-40B4-BE49-F238E27FC236}">
                  <a16:creationId xmlns:a16="http://schemas.microsoft.com/office/drawing/2014/main" id="{3CF7C941-B632-903F-7F73-B6D6EA4639C0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7" name="TextBox 67">
              <a:extLst>
                <a:ext uri="{FF2B5EF4-FFF2-40B4-BE49-F238E27FC236}">
                  <a16:creationId xmlns:a16="http://schemas.microsoft.com/office/drawing/2014/main" id="{7DBCA42B-E067-3E2A-BC29-9F06B527AE85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8" name="TextBox 69">
            <a:extLst>
              <a:ext uri="{FF2B5EF4-FFF2-40B4-BE49-F238E27FC236}">
                <a16:creationId xmlns:a16="http://schemas.microsoft.com/office/drawing/2014/main" id="{3675E6B7-D122-0A39-8D94-308EFCC60FFD}"/>
              </a:ext>
            </a:extLst>
          </p:cNvPr>
          <p:cNvSpPr txBox="1"/>
          <p:nvPr/>
        </p:nvSpPr>
        <p:spPr>
          <a:xfrm>
            <a:off x="2580281" y="60083"/>
            <a:ext cx="6995806" cy="59221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3300" u="sng" dirty="0">
                <a:solidFill>
                  <a:srgbClr val="000000"/>
                </a:solidFill>
                <a:latin typeface="DM Sans Bold"/>
              </a:rPr>
              <a:t>CFO Evolution – January 2026</a:t>
            </a:r>
          </a:p>
        </p:txBody>
      </p:sp>
      <p:pic>
        <p:nvPicPr>
          <p:cNvPr id="95" name="Graphic 94" descr="Music with solid fill">
            <a:extLst>
              <a:ext uri="{FF2B5EF4-FFF2-40B4-BE49-F238E27FC236}">
                <a16:creationId xmlns:a16="http://schemas.microsoft.com/office/drawing/2014/main" id="{3072324B-264F-1EBC-3A86-4B9C06FF585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9466972" y="3660540"/>
            <a:ext cx="539164" cy="539164"/>
          </a:xfrm>
          <a:prstGeom prst="rect">
            <a:avLst/>
          </a:prstGeom>
        </p:spPr>
      </p:pic>
      <p:grpSp>
        <p:nvGrpSpPr>
          <p:cNvPr id="99" name="Group 62">
            <a:extLst>
              <a:ext uri="{FF2B5EF4-FFF2-40B4-BE49-F238E27FC236}">
                <a16:creationId xmlns:a16="http://schemas.microsoft.com/office/drawing/2014/main" id="{7F0C5E8A-9F0C-7122-2660-E9408A812C12}"/>
              </a:ext>
            </a:extLst>
          </p:cNvPr>
          <p:cNvGrpSpPr/>
          <p:nvPr/>
        </p:nvGrpSpPr>
        <p:grpSpPr>
          <a:xfrm>
            <a:off x="2689254" y="5184259"/>
            <a:ext cx="242972" cy="242972"/>
            <a:chOff x="0" y="0"/>
            <a:chExt cx="812800" cy="812800"/>
          </a:xfrm>
        </p:grpSpPr>
        <p:sp>
          <p:nvSpPr>
            <p:cNvPr id="100" name="Freeform 63">
              <a:extLst>
                <a:ext uri="{FF2B5EF4-FFF2-40B4-BE49-F238E27FC236}">
                  <a16:creationId xmlns:a16="http://schemas.microsoft.com/office/drawing/2014/main" id="{67734568-EC0E-AD7E-3139-99E1E6C72E4F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01" name="TextBox 64">
              <a:extLst>
                <a:ext uri="{FF2B5EF4-FFF2-40B4-BE49-F238E27FC236}">
                  <a16:creationId xmlns:a16="http://schemas.microsoft.com/office/drawing/2014/main" id="{9F9354A9-128F-C4B8-182B-9C3172BEA58F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pic>
        <p:nvPicPr>
          <p:cNvPr id="6" name="Picture 5">
            <a:extLst>
              <a:ext uri="{FF2B5EF4-FFF2-40B4-BE49-F238E27FC236}">
                <a16:creationId xmlns:a16="http://schemas.microsoft.com/office/drawing/2014/main" id="{37F877E0-1DEF-BB96-C06C-33E3DEAB71C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786293" y="3575022"/>
            <a:ext cx="858245" cy="374292"/>
          </a:xfrm>
          <a:prstGeom prst="rect">
            <a:avLst/>
          </a:prstGeom>
        </p:spPr>
      </p:pic>
      <p:pic>
        <p:nvPicPr>
          <p:cNvPr id="7" name="Picture 6" descr="A person climbing a ladder to a heart&#10;&#10;Description automatically generated">
            <a:extLst>
              <a:ext uri="{FF2B5EF4-FFF2-40B4-BE49-F238E27FC236}">
                <a16:creationId xmlns:a16="http://schemas.microsoft.com/office/drawing/2014/main" id="{9535F24C-D16C-7648-6B7D-EC925DD9E5F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808312" y="5510302"/>
            <a:ext cx="596790" cy="56545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EB7AC47-8862-7C8E-4546-21CCD33E411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791647" y="2316197"/>
            <a:ext cx="286537" cy="286537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F561DF8A-8642-53FE-0BF9-FCA1FD87B21C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742874" y="4012530"/>
            <a:ext cx="384081" cy="176799"/>
          </a:xfrm>
          <a:prstGeom prst="rect">
            <a:avLst/>
          </a:prstGeom>
        </p:spPr>
      </p:pic>
      <p:grpSp>
        <p:nvGrpSpPr>
          <p:cNvPr id="80" name="Group 79">
            <a:extLst>
              <a:ext uri="{FF2B5EF4-FFF2-40B4-BE49-F238E27FC236}">
                <a16:creationId xmlns:a16="http://schemas.microsoft.com/office/drawing/2014/main" id="{674531F7-348C-B113-EB6B-A6C8266AD6B7}"/>
              </a:ext>
            </a:extLst>
          </p:cNvPr>
          <p:cNvGrpSpPr/>
          <p:nvPr/>
        </p:nvGrpSpPr>
        <p:grpSpPr>
          <a:xfrm>
            <a:off x="3728779" y="1261817"/>
            <a:ext cx="6735458" cy="6025025"/>
            <a:chOff x="3773296" y="1333007"/>
            <a:chExt cx="6735458" cy="6025025"/>
          </a:xfrm>
        </p:grpSpPr>
        <p:grpSp>
          <p:nvGrpSpPr>
            <p:cNvPr id="33" name="Group 65">
              <a:extLst>
                <a:ext uri="{FF2B5EF4-FFF2-40B4-BE49-F238E27FC236}">
                  <a16:creationId xmlns:a16="http://schemas.microsoft.com/office/drawing/2014/main" id="{EFA96CDE-A317-3E54-0435-C5B143F575C5}"/>
                </a:ext>
              </a:extLst>
            </p:cNvPr>
            <p:cNvGrpSpPr/>
            <p:nvPr/>
          </p:nvGrpSpPr>
          <p:grpSpPr>
            <a:xfrm>
              <a:off x="3773296" y="7128362"/>
              <a:ext cx="220832" cy="229670"/>
              <a:chOff x="0" y="-184929"/>
              <a:chExt cx="812800" cy="845329"/>
            </a:xfrm>
          </p:grpSpPr>
          <p:sp>
            <p:nvSpPr>
              <p:cNvPr id="34" name="Freeform 66">
                <a:extLst>
                  <a:ext uri="{FF2B5EF4-FFF2-40B4-BE49-F238E27FC236}">
                    <a16:creationId xmlns:a16="http://schemas.microsoft.com/office/drawing/2014/main" id="{FB27DEE4-6485-D078-D038-14E7AE49D5C8}"/>
                  </a:ext>
                </a:extLst>
              </p:cNvPr>
              <p:cNvSpPr/>
              <p:nvPr/>
            </p:nvSpPr>
            <p:spPr>
              <a:xfrm>
                <a:off x="0" y="-184929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5" name="TextBox 67">
                <a:extLst>
                  <a:ext uri="{FF2B5EF4-FFF2-40B4-BE49-F238E27FC236}">
                    <a16:creationId xmlns:a16="http://schemas.microsoft.com/office/drawing/2014/main" id="{8632D801-392E-226B-FE92-FABE5D726A9D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 dirty="0"/>
              </a:p>
            </p:txBody>
          </p:sp>
        </p:grpSp>
        <p:grpSp>
          <p:nvGrpSpPr>
            <p:cNvPr id="96" name="Group 65">
              <a:extLst>
                <a:ext uri="{FF2B5EF4-FFF2-40B4-BE49-F238E27FC236}">
                  <a16:creationId xmlns:a16="http://schemas.microsoft.com/office/drawing/2014/main" id="{FDD661E1-44CA-7BE3-72A4-9F73CC8E5111}"/>
                </a:ext>
              </a:extLst>
            </p:cNvPr>
            <p:cNvGrpSpPr/>
            <p:nvPr/>
          </p:nvGrpSpPr>
          <p:grpSpPr>
            <a:xfrm>
              <a:off x="5404179" y="7092436"/>
              <a:ext cx="220832" cy="193228"/>
              <a:chOff x="0" y="0"/>
              <a:chExt cx="812800" cy="711200"/>
            </a:xfrm>
          </p:grpSpPr>
          <p:sp>
            <p:nvSpPr>
              <p:cNvPr id="97" name="Freeform 66">
                <a:extLst>
                  <a:ext uri="{FF2B5EF4-FFF2-40B4-BE49-F238E27FC236}">
                    <a16:creationId xmlns:a16="http://schemas.microsoft.com/office/drawing/2014/main" id="{04190AF2-4BC5-FC99-A486-1C8F8A4C11F8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98" name="TextBox 67">
                <a:extLst>
                  <a:ext uri="{FF2B5EF4-FFF2-40B4-BE49-F238E27FC236}">
                    <a16:creationId xmlns:a16="http://schemas.microsoft.com/office/drawing/2014/main" id="{BC0AB775-B8B3-8878-20F4-AA6FCEDB0C35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13" name="Group 65">
              <a:extLst>
                <a:ext uri="{FF2B5EF4-FFF2-40B4-BE49-F238E27FC236}">
                  <a16:creationId xmlns:a16="http://schemas.microsoft.com/office/drawing/2014/main" id="{6AB32F6B-528C-1B79-24DC-06A2EAFD1A47}"/>
                </a:ext>
              </a:extLst>
            </p:cNvPr>
            <p:cNvGrpSpPr/>
            <p:nvPr/>
          </p:nvGrpSpPr>
          <p:grpSpPr>
            <a:xfrm>
              <a:off x="3855325" y="1387632"/>
              <a:ext cx="220832" cy="193228"/>
              <a:chOff x="0" y="0"/>
              <a:chExt cx="812800" cy="711200"/>
            </a:xfrm>
          </p:grpSpPr>
          <p:sp>
            <p:nvSpPr>
              <p:cNvPr id="14" name="Freeform 66">
                <a:extLst>
                  <a:ext uri="{FF2B5EF4-FFF2-40B4-BE49-F238E27FC236}">
                    <a16:creationId xmlns:a16="http://schemas.microsoft.com/office/drawing/2014/main" id="{1A6FE916-7277-320A-70C1-B30B5AC2A6F3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5" name="TextBox 67">
                <a:extLst>
                  <a:ext uri="{FF2B5EF4-FFF2-40B4-BE49-F238E27FC236}">
                    <a16:creationId xmlns:a16="http://schemas.microsoft.com/office/drawing/2014/main" id="{DFA50719-9DB8-72D3-9F17-7EF10A8331DA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19" name="Group 65">
              <a:extLst>
                <a:ext uri="{FF2B5EF4-FFF2-40B4-BE49-F238E27FC236}">
                  <a16:creationId xmlns:a16="http://schemas.microsoft.com/office/drawing/2014/main" id="{98B7F2AE-CB5D-B098-BC7E-05D428EBD966}"/>
                </a:ext>
              </a:extLst>
            </p:cNvPr>
            <p:cNvGrpSpPr/>
            <p:nvPr/>
          </p:nvGrpSpPr>
          <p:grpSpPr>
            <a:xfrm>
              <a:off x="5480808" y="1381210"/>
              <a:ext cx="220832" cy="193228"/>
              <a:chOff x="0" y="0"/>
              <a:chExt cx="812800" cy="711200"/>
            </a:xfrm>
          </p:grpSpPr>
          <p:sp>
            <p:nvSpPr>
              <p:cNvPr id="20" name="Freeform 66">
                <a:extLst>
                  <a:ext uri="{FF2B5EF4-FFF2-40B4-BE49-F238E27FC236}">
                    <a16:creationId xmlns:a16="http://schemas.microsoft.com/office/drawing/2014/main" id="{76E180AB-DB0B-7455-67C2-F687509C2352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2" name="TextBox 67">
                <a:extLst>
                  <a:ext uri="{FF2B5EF4-FFF2-40B4-BE49-F238E27FC236}">
                    <a16:creationId xmlns:a16="http://schemas.microsoft.com/office/drawing/2014/main" id="{93E3FB88-1C04-67F9-C17A-69BED96B7A1D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23" name="Group 65">
              <a:extLst>
                <a:ext uri="{FF2B5EF4-FFF2-40B4-BE49-F238E27FC236}">
                  <a16:creationId xmlns:a16="http://schemas.microsoft.com/office/drawing/2014/main" id="{D3DF1266-42E1-FCDA-D88C-9440E3D5E204}"/>
                </a:ext>
              </a:extLst>
            </p:cNvPr>
            <p:cNvGrpSpPr/>
            <p:nvPr/>
          </p:nvGrpSpPr>
          <p:grpSpPr>
            <a:xfrm>
              <a:off x="7092931" y="1342532"/>
              <a:ext cx="220832" cy="193228"/>
              <a:chOff x="0" y="0"/>
              <a:chExt cx="812800" cy="711200"/>
            </a:xfrm>
          </p:grpSpPr>
          <p:sp>
            <p:nvSpPr>
              <p:cNvPr id="30" name="Freeform 66">
                <a:extLst>
                  <a:ext uri="{FF2B5EF4-FFF2-40B4-BE49-F238E27FC236}">
                    <a16:creationId xmlns:a16="http://schemas.microsoft.com/office/drawing/2014/main" id="{23044B88-774B-0958-B736-3ADDD1C52847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" name="TextBox 67">
                <a:extLst>
                  <a:ext uri="{FF2B5EF4-FFF2-40B4-BE49-F238E27FC236}">
                    <a16:creationId xmlns:a16="http://schemas.microsoft.com/office/drawing/2014/main" id="{4B435012-B264-B3C0-4D54-4D662D83E852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32" name="Group 65">
              <a:extLst>
                <a:ext uri="{FF2B5EF4-FFF2-40B4-BE49-F238E27FC236}">
                  <a16:creationId xmlns:a16="http://schemas.microsoft.com/office/drawing/2014/main" id="{8CB1D8ED-8212-19C2-24E6-CE77D6152B30}"/>
                </a:ext>
              </a:extLst>
            </p:cNvPr>
            <p:cNvGrpSpPr/>
            <p:nvPr/>
          </p:nvGrpSpPr>
          <p:grpSpPr>
            <a:xfrm>
              <a:off x="8614628" y="1366545"/>
              <a:ext cx="220832" cy="193228"/>
              <a:chOff x="0" y="0"/>
              <a:chExt cx="812800" cy="711200"/>
            </a:xfrm>
          </p:grpSpPr>
          <p:sp>
            <p:nvSpPr>
              <p:cNvPr id="37" name="Freeform 66">
                <a:extLst>
                  <a:ext uri="{FF2B5EF4-FFF2-40B4-BE49-F238E27FC236}">
                    <a16:creationId xmlns:a16="http://schemas.microsoft.com/office/drawing/2014/main" id="{1F2D6C3F-DC55-3D5D-5019-BEC38FC482CF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1" name="TextBox 67">
                <a:extLst>
                  <a:ext uri="{FF2B5EF4-FFF2-40B4-BE49-F238E27FC236}">
                    <a16:creationId xmlns:a16="http://schemas.microsoft.com/office/drawing/2014/main" id="{3DC7B416-31E1-9888-7387-8D0F57980B55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42" name="Group 65">
              <a:extLst>
                <a:ext uri="{FF2B5EF4-FFF2-40B4-BE49-F238E27FC236}">
                  <a16:creationId xmlns:a16="http://schemas.microsoft.com/office/drawing/2014/main" id="{C3F49572-14D0-EBF5-0B69-4624EF9CFCB5}"/>
                </a:ext>
              </a:extLst>
            </p:cNvPr>
            <p:cNvGrpSpPr/>
            <p:nvPr/>
          </p:nvGrpSpPr>
          <p:grpSpPr>
            <a:xfrm>
              <a:off x="10287922" y="1333007"/>
              <a:ext cx="220832" cy="193228"/>
              <a:chOff x="0" y="0"/>
              <a:chExt cx="812800" cy="711200"/>
            </a:xfrm>
          </p:grpSpPr>
          <p:sp>
            <p:nvSpPr>
              <p:cNvPr id="43" name="Freeform 66">
                <a:extLst>
                  <a:ext uri="{FF2B5EF4-FFF2-40B4-BE49-F238E27FC236}">
                    <a16:creationId xmlns:a16="http://schemas.microsoft.com/office/drawing/2014/main" id="{235EB824-97A6-8F67-64DF-9E58A8E7C987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4" name="TextBox 67">
                <a:extLst>
                  <a:ext uri="{FF2B5EF4-FFF2-40B4-BE49-F238E27FC236}">
                    <a16:creationId xmlns:a16="http://schemas.microsoft.com/office/drawing/2014/main" id="{59DBB083-AB79-2882-9FFC-88C2E6957D45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45" name="Group 65">
              <a:extLst>
                <a:ext uri="{FF2B5EF4-FFF2-40B4-BE49-F238E27FC236}">
                  <a16:creationId xmlns:a16="http://schemas.microsoft.com/office/drawing/2014/main" id="{49231F05-ED99-1994-B620-A6BB17934450}"/>
                </a:ext>
              </a:extLst>
            </p:cNvPr>
            <p:cNvGrpSpPr/>
            <p:nvPr/>
          </p:nvGrpSpPr>
          <p:grpSpPr>
            <a:xfrm>
              <a:off x="7044637" y="7083924"/>
              <a:ext cx="220832" cy="193228"/>
              <a:chOff x="0" y="0"/>
              <a:chExt cx="812800" cy="711200"/>
            </a:xfrm>
          </p:grpSpPr>
          <p:sp>
            <p:nvSpPr>
              <p:cNvPr id="51" name="Freeform 66">
                <a:extLst>
                  <a:ext uri="{FF2B5EF4-FFF2-40B4-BE49-F238E27FC236}">
                    <a16:creationId xmlns:a16="http://schemas.microsoft.com/office/drawing/2014/main" id="{45EC702E-6A74-B951-B5A6-B5A1A3353132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3" name="TextBox 67">
                <a:extLst>
                  <a:ext uri="{FF2B5EF4-FFF2-40B4-BE49-F238E27FC236}">
                    <a16:creationId xmlns:a16="http://schemas.microsoft.com/office/drawing/2014/main" id="{AB411D75-1035-EA25-5605-3D3F7844ED2E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54" name="Group 65">
              <a:extLst>
                <a:ext uri="{FF2B5EF4-FFF2-40B4-BE49-F238E27FC236}">
                  <a16:creationId xmlns:a16="http://schemas.microsoft.com/office/drawing/2014/main" id="{F431BAA7-8BA3-C754-A840-F97120703F57}"/>
                </a:ext>
              </a:extLst>
            </p:cNvPr>
            <p:cNvGrpSpPr/>
            <p:nvPr/>
          </p:nvGrpSpPr>
          <p:grpSpPr>
            <a:xfrm>
              <a:off x="8613959" y="7080363"/>
              <a:ext cx="220832" cy="193228"/>
              <a:chOff x="0" y="0"/>
              <a:chExt cx="812800" cy="711200"/>
            </a:xfrm>
          </p:grpSpPr>
          <p:sp>
            <p:nvSpPr>
              <p:cNvPr id="58" name="Freeform 66">
                <a:extLst>
                  <a:ext uri="{FF2B5EF4-FFF2-40B4-BE49-F238E27FC236}">
                    <a16:creationId xmlns:a16="http://schemas.microsoft.com/office/drawing/2014/main" id="{DF66A15C-E880-DCC0-19AD-CCFC6FB1D41F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69" name="TextBox 67">
                <a:extLst>
                  <a:ext uri="{FF2B5EF4-FFF2-40B4-BE49-F238E27FC236}">
                    <a16:creationId xmlns:a16="http://schemas.microsoft.com/office/drawing/2014/main" id="{57E9FD03-4039-E70D-2C18-019B8697AC0C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73" name="Group 65">
              <a:extLst>
                <a:ext uri="{FF2B5EF4-FFF2-40B4-BE49-F238E27FC236}">
                  <a16:creationId xmlns:a16="http://schemas.microsoft.com/office/drawing/2014/main" id="{97BC4334-E4B6-F4E9-4779-D3EDF05146D8}"/>
                </a:ext>
              </a:extLst>
            </p:cNvPr>
            <p:cNvGrpSpPr/>
            <p:nvPr/>
          </p:nvGrpSpPr>
          <p:grpSpPr>
            <a:xfrm>
              <a:off x="10239628" y="7063426"/>
              <a:ext cx="220832" cy="193228"/>
              <a:chOff x="0" y="0"/>
              <a:chExt cx="812800" cy="711200"/>
            </a:xfrm>
          </p:grpSpPr>
          <p:sp>
            <p:nvSpPr>
              <p:cNvPr id="74" name="Freeform 66">
                <a:extLst>
                  <a:ext uri="{FF2B5EF4-FFF2-40B4-BE49-F238E27FC236}">
                    <a16:creationId xmlns:a16="http://schemas.microsoft.com/office/drawing/2014/main" id="{E3B6C19E-8801-C0DF-DFD5-59D2B4AAB56E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9" name="TextBox 67">
                <a:extLst>
                  <a:ext uri="{FF2B5EF4-FFF2-40B4-BE49-F238E27FC236}">
                    <a16:creationId xmlns:a16="http://schemas.microsoft.com/office/drawing/2014/main" id="{A78FFDAA-9C26-7E9A-A68E-7921519E1E7B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848098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3E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C8A0CE4-0B1D-425C-13D4-76E6DB3FDB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5BD43A36-BF9F-F265-9705-76C1385B0E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6985212"/>
              </p:ext>
            </p:extLst>
          </p:nvPr>
        </p:nvGraphicFramePr>
        <p:xfrm>
          <a:off x="2636992" y="730733"/>
          <a:ext cx="7953573" cy="6744665"/>
        </p:xfrm>
        <a:graphic>
          <a:graphicData uri="http://schemas.openxmlformats.org/drawingml/2006/table">
            <a:tbl>
              <a:tblPr/>
              <a:tblGrid>
                <a:gridCol w="15054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120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434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8715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0552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86395"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Monday 12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  </a:t>
                      </a:r>
                      <a:endParaRPr lang="en-US" sz="10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Tuesday 13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 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Wednesday 14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0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Thursday 15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100" dirty="0">
                        <a:solidFill>
                          <a:srgbClr val="000000"/>
                        </a:solidFill>
                        <a:latin typeface="DM Sans Bold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Friday 16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 </a:t>
                      </a:r>
                      <a:endParaRPr lang="en-US" sz="10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38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6352946"/>
                  </a:ext>
                </a:extLst>
              </a:tr>
              <a:tr h="2569928"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Allotment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With Max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10am – 1pm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Play to your Strengths</a:t>
                      </a:r>
                      <a:b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</a:b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Wellbeing and games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9.30-12.00</a:t>
                      </a: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GB" sz="900" b="0" dirty="0">
                          <a:solidFill>
                            <a:schemeClr val="tx1"/>
                          </a:solidFill>
                          <a:latin typeface="DM Sans"/>
                        </a:rPr>
                        <a:t>Sports and Fitness with mark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GB" sz="900" b="0" dirty="0">
                          <a:solidFill>
                            <a:schemeClr val="tx1"/>
                          </a:solidFill>
                          <a:latin typeface="DM Sans"/>
                        </a:rPr>
                        <a:t>10am – 12pm 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chemeClr val="tx1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latin typeface="DM Sans" pitchFamily="2" charset="0"/>
                        </a:rPr>
                        <a:t>Career Compass Employability  Support with Enie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latin typeface="DM Sans" pitchFamily="2" charset="0"/>
                        </a:rPr>
                        <a:t>10am – 12pm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chemeClr val="tx1"/>
                        </a:solidFill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1" dirty="0">
                          <a:solidFill>
                            <a:srgbClr val="FF0000"/>
                          </a:solidFill>
                          <a:latin typeface="DM Sans" pitchFamily="2" charset="0"/>
                        </a:rPr>
                        <a:t>Job Centre support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1" dirty="0">
                          <a:solidFill>
                            <a:srgbClr val="FF0000"/>
                          </a:solidFill>
                          <a:latin typeface="DM Sans" pitchFamily="2" charset="0"/>
                        </a:rPr>
                        <a:t>With a Work Coach!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1" dirty="0">
                          <a:solidFill>
                            <a:srgbClr val="FF0000"/>
                          </a:solidFill>
                          <a:latin typeface="DM Sans" pitchFamily="2" charset="0"/>
                        </a:rPr>
                        <a:t>ALL DAY!!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Introduction to Basic Cooking Skills 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9:30am – 10:30am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Cooking on a Budget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10:30am – 12:30pm 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With Enie </a:t>
                      </a:r>
                      <a:endParaRPr lang="en-US" sz="9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Interview techniques with Max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Lego Project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10:00am</a:t>
                      </a:r>
                      <a:r>
                        <a:rPr lang="en-GB" sz="900" b="0" baseline="0" dirty="0">
                          <a:solidFill>
                            <a:srgbClr val="000000"/>
                          </a:solidFill>
                          <a:latin typeface="DM Sans"/>
                        </a:rPr>
                        <a:t> - </a:t>
                      </a: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11:00am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With Max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SPECTRUM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11:00am -12:00pm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With  Max</a:t>
                      </a: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Recipe for success Employment and Future thinking!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With Enie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10.30am-12.00pm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CBT sessions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10am-3pm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Music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 10pm-12pm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06593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Through the Gate 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(Support available for anyone being released from custody)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1pm – 3pm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induction 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(Meet the team and enroll!)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14.00pm 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Arts and Crafts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1pm – 3pm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With TIPP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90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Peer mentoring course</a:t>
                      </a:r>
                    </a:p>
                    <a:p>
                      <a:pPr algn="ctr"/>
                      <a:r>
                        <a:rPr lang="en-GB" sz="90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With Enie</a:t>
                      </a:r>
                    </a:p>
                    <a:p>
                      <a:pPr algn="ctr"/>
                      <a:r>
                        <a:rPr lang="en-GB" sz="90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2pm – 3pm </a:t>
                      </a:r>
                    </a:p>
                    <a:p>
                      <a:pPr algn="ctr"/>
                      <a:endParaRPr lang="en-GB" sz="9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Employment-Pathways support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13.00-15.30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Man Plan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(Men’s mental health group) </a:t>
                      </a:r>
                      <a:b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</a:b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13:30pm</a:t>
                      </a:r>
                      <a:r>
                        <a:rPr lang="en-US" sz="900" b="0" baseline="0" dirty="0">
                          <a:solidFill>
                            <a:srgbClr val="000000"/>
                          </a:solidFill>
                          <a:latin typeface="DM Sans"/>
                        </a:rPr>
                        <a:t> </a:t>
                      </a: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-15:30pm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With Max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induction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(Meet the team and enrol!)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14.00pm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Sports and Fitness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 with Mark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2pm -3pm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68434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2210503"/>
                  </a:ext>
                </a:extLst>
              </a:tr>
            </a:tbl>
          </a:graphicData>
        </a:graphic>
      </p:graphicFrame>
      <p:grpSp>
        <p:nvGrpSpPr>
          <p:cNvPr id="3" name="Group 3">
            <a:extLst>
              <a:ext uri="{FF2B5EF4-FFF2-40B4-BE49-F238E27FC236}">
                <a16:creationId xmlns:a16="http://schemas.microsoft.com/office/drawing/2014/main" id="{5565B66A-A24D-5208-7446-B55E5A8780CF}"/>
              </a:ext>
            </a:extLst>
          </p:cNvPr>
          <p:cNvGrpSpPr/>
          <p:nvPr/>
        </p:nvGrpSpPr>
        <p:grpSpPr>
          <a:xfrm>
            <a:off x="184646" y="1589490"/>
            <a:ext cx="2384913" cy="4728152"/>
            <a:chOff x="0" y="0"/>
            <a:chExt cx="868775" cy="1669301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3B04AB62-4DD9-71E6-1D0A-7AD33FD5AD28}"/>
                </a:ext>
              </a:extLst>
            </p:cNvPr>
            <p:cNvSpPr/>
            <p:nvPr/>
          </p:nvSpPr>
          <p:spPr>
            <a:xfrm>
              <a:off x="0" y="0"/>
              <a:ext cx="868775" cy="1669301"/>
            </a:xfrm>
            <a:custGeom>
              <a:avLst/>
              <a:gdLst/>
              <a:ahLst/>
              <a:cxnLst/>
              <a:rect l="l" t="t" r="r" b="b"/>
              <a:pathLst>
                <a:path w="868775" h="1669301">
                  <a:moveTo>
                    <a:pt x="0" y="0"/>
                  </a:moveTo>
                  <a:lnTo>
                    <a:pt x="868775" y="0"/>
                  </a:lnTo>
                  <a:lnTo>
                    <a:pt x="868775" y="1669301"/>
                  </a:lnTo>
                  <a:lnTo>
                    <a:pt x="0" y="1669301"/>
                  </a:lnTo>
                  <a:close/>
                </a:path>
              </a:pathLst>
            </a:custGeom>
            <a:solidFill>
              <a:srgbClr val="34586E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BB5741B6-E3C7-6AFF-8B47-15FF3F5DD6C5}"/>
                </a:ext>
              </a:extLst>
            </p:cNvPr>
            <p:cNvSpPr txBox="1"/>
            <p:nvPr/>
          </p:nvSpPr>
          <p:spPr>
            <a:xfrm>
              <a:off x="0" y="-28575"/>
              <a:ext cx="868775" cy="16978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lang="en-US" b="1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b="1" dirty="0">
                  <a:solidFill>
                    <a:srgbClr val="FFFFFF"/>
                  </a:solidFill>
                  <a:latin typeface="DM Sans"/>
                </a:rPr>
                <a:t>Sheffield CFO Activity Hub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b="1" dirty="0">
                  <a:solidFill>
                    <a:srgbClr val="FFFFFF"/>
                  </a:solidFill>
                  <a:latin typeface="DM Sans"/>
                </a:rPr>
                <a:t> </a:t>
              </a: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Ground Floor St James House, Vicar Lane, Sheffield, S1 2EX</a:t>
              </a:r>
            </a:p>
            <a:p>
              <a:pPr algn="ctr">
                <a:lnSpc>
                  <a:spcPts val="2379"/>
                </a:lnSpc>
              </a:pPr>
              <a:endParaRPr lang="en-US" sz="1200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If you ever need a </a:t>
              </a:r>
              <a:r>
                <a:rPr lang="en-US" sz="1200" dirty="0" err="1">
                  <a:solidFill>
                    <a:srgbClr val="FFFFFF"/>
                  </a:solidFill>
                  <a:latin typeface="DM Sans"/>
                </a:rPr>
                <a:t>cuppa</a:t>
              </a: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 or a chat, pop in and speak to your support worker.</a:t>
              </a:r>
            </a:p>
            <a:p>
              <a:pPr algn="ctr">
                <a:lnSpc>
                  <a:spcPts val="2379"/>
                </a:lnSpc>
              </a:pPr>
              <a:endParaRPr lang="en-US" sz="1200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chemeClr val="bg1"/>
                  </a:solidFill>
                  <a:latin typeface="DM Sans" pitchFamily="2" charset="0"/>
                </a:rPr>
                <a:t>Reception contact number: </a:t>
              </a:r>
              <a:r>
                <a:rPr lang="en-GB" sz="1200" dirty="0">
                  <a:solidFill>
                    <a:schemeClr val="bg1"/>
                  </a:solidFill>
                  <a:latin typeface="DM Sans" pitchFamily="2" charset="0"/>
                </a:rPr>
                <a:t>07502299992</a:t>
              </a:r>
            </a:p>
            <a:p>
              <a:pPr algn="ctr">
                <a:lnSpc>
                  <a:spcPts val="2379"/>
                </a:lnSpc>
              </a:pPr>
              <a:endParaRPr lang="en-GB" sz="1200" dirty="0">
                <a:solidFill>
                  <a:schemeClr val="bg1"/>
                </a:solidFill>
                <a:latin typeface="DM Sans" pitchFamily="2" charset="0"/>
              </a:endParaRPr>
            </a:p>
            <a:p>
              <a:pPr algn="ctr">
                <a:lnSpc>
                  <a:spcPts val="2379"/>
                </a:lnSpc>
              </a:pPr>
              <a:r>
                <a:rPr lang="en-GB" sz="1200" dirty="0">
                  <a:solidFill>
                    <a:schemeClr val="bg1"/>
                  </a:solidFill>
                  <a:latin typeface="DM Sans" pitchFamily="2" charset="0"/>
                </a:rPr>
                <a:t>9:30am – 4pm</a:t>
              </a:r>
            </a:p>
            <a:p>
              <a:pPr algn="ctr">
                <a:lnSpc>
                  <a:spcPts val="2379"/>
                </a:lnSpc>
              </a:pPr>
              <a:r>
                <a:rPr lang="en-GB" sz="1100" dirty="0">
                  <a:solidFill>
                    <a:schemeClr val="bg1"/>
                  </a:solidFill>
                  <a:latin typeface="DM Sans" pitchFamily="2" charset="0"/>
                </a:rPr>
                <a:t>Monday – Friday</a:t>
              </a:r>
            </a:p>
            <a:p>
              <a:pPr algn="ctr">
                <a:lnSpc>
                  <a:spcPts val="2379"/>
                </a:lnSpc>
              </a:pPr>
              <a:endParaRPr lang="en-US" sz="1699" dirty="0">
                <a:solidFill>
                  <a:srgbClr val="FFFFFF"/>
                </a:solidFill>
                <a:latin typeface="DM Sans"/>
              </a:endParaRPr>
            </a:p>
          </p:txBody>
        </p:sp>
      </p:grpSp>
      <p:grpSp>
        <p:nvGrpSpPr>
          <p:cNvPr id="46" name="Group 46">
            <a:extLst>
              <a:ext uri="{FF2B5EF4-FFF2-40B4-BE49-F238E27FC236}">
                <a16:creationId xmlns:a16="http://schemas.microsoft.com/office/drawing/2014/main" id="{7AFA4DEA-9814-5636-98BC-BD54B54FE872}"/>
              </a:ext>
            </a:extLst>
          </p:cNvPr>
          <p:cNvGrpSpPr/>
          <p:nvPr/>
        </p:nvGrpSpPr>
        <p:grpSpPr>
          <a:xfrm rot="2700000">
            <a:off x="170282" y="1049731"/>
            <a:ext cx="293842" cy="293842"/>
            <a:chOff x="0" y="0"/>
            <a:chExt cx="812800" cy="812800"/>
          </a:xfrm>
        </p:grpSpPr>
        <p:sp>
          <p:nvSpPr>
            <p:cNvPr id="47" name="Freeform 47">
              <a:extLst>
                <a:ext uri="{FF2B5EF4-FFF2-40B4-BE49-F238E27FC236}">
                  <a16:creationId xmlns:a16="http://schemas.microsoft.com/office/drawing/2014/main" id="{7DFC8749-D3AA-2CA5-17AF-DC59F0317279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9B84DFD8-8649-492E-5CE9-3CD21A2DDCD4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9" name="Group 49">
            <a:extLst>
              <a:ext uri="{FF2B5EF4-FFF2-40B4-BE49-F238E27FC236}">
                <a16:creationId xmlns:a16="http://schemas.microsoft.com/office/drawing/2014/main" id="{0BAF5A40-817C-E143-A667-2B38B69AB99D}"/>
              </a:ext>
            </a:extLst>
          </p:cNvPr>
          <p:cNvGrpSpPr/>
          <p:nvPr/>
        </p:nvGrpSpPr>
        <p:grpSpPr>
          <a:xfrm>
            <a:off x="344097" y="6391036"/>
            <a:ext cx="2066012" cy="747035"/>
            <a:chOff x="183080" y="0"/>
            <a:chExt cx="2754682" cy="996046"/>
          </a:xfrm>
        </p:grpSpPr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FC320C3A-8048-33B3-8872-4421DD244BA0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TextBox 52">
              <a:extLst>
                <a:ext uri="{FF2B5EF4-FFF2-40B4-BE49-F238E27FC236}">
                  <a16:creationId xmlns:a16="http://schemas.microsoft.com/office/drawing/2014/main" id="{D87A82BB-27E9-728E-7DA2-A6793524705C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>
                  <a:solidFill>
                    <a:srgbClr val="000000"/>
                  </a:solidFill>
                  <a:latin typeface="DM Sans"/>
                </a:rPr>
                <a:t>This </a:t>
              </a:r>
              <a:r>
                <a:rPr lang="en-US" sz="750" err="1">
                  <a:solidFill>
                    <a:srgbClr val="000000"/>
                  </a:solidFill>
                  <a:latin typeface="DM Sans"/>
                </a:rPr>
                <a:t>programme</a:t>
              </a:r>
              <a:r>
                <a:rPr lang="en-US" sz="750">
                  <a:solidFill>
                    <a:srgbClr val="000000"/>
                  </a:solidFill>
                  <a:latin typeface="DM Sans"/>
                </a:rPr>
                <a:t> is delivered by HMPPS CFO</a:t>
              </a:r>
            </a:p>
          </p:txBody>
        </p:sp>
      </p:grpSp>
      <p:grpSp>
        <p:nvGrpSpPr>
          <p:cNvPr id="62" name="Group 62">
            <a:extLst>
              <a:ext uri="{FF2B5EF4-FFF2-40B4-BE49-F238E27FC236}">
                <a16:creationId xmlns:a16="http://schemas.microsoft.com/office/drawing/2014/main" id="{DA5D815B-659E-68EE-D670-E405C83027DC}"/>
              </a:ext>
            </a:extLst>
          </p:cNvPr>
          <p:cNvGrpSpPr/>
          <p:nvPr/>
        </p:nvGrpSpPr>
        <p:grpSpPr>
          <a:xfrm>
            <a:off x="195716" y="593502"/>
            <a:ext cx="242972" cy="242972"/>
            <a:chOff x="0" y="0"/>
            <a:chExt cx="812800" cy="812800"/>
          </a:xfrm>
        </p:grpSpPr>
        <p:sp>
          <p:nvSpPr>
            <p:cNvPr id="63" name="Freeform 63">
              <a:extLst>
                <a:ext uri="{FF2B5EF4-FFF2-40B4-BE49-F238E27FC236}">
                  <a16:creationId xmlns:a16="http://schemas.microsoft.com/office/drawing/2014/main" id="{91331896-DAE8-02AF-6D97-CB562D8ED9DD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4" name="TextBox 64">
              <a:extLst>
                <a:ext uri="{FF2B5EF4-FFF2-40B4-BE49-F238E27FC236}">
                  <a16:creationId xmlns:a16="http://schemas.microsoft.com/office/drawing/2014/main" id="{475DF364-3247-1169-B5C9-2C41C9139619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5" name="Group 65">
            <a:extLst>
              <a:ext uri="{FF2B5EF4-FFF2-40B4-BE49-F238E27FC236}">
                <a16:creationId xmlns:a16="http://schemas.microsoft.com/office/drawing/2014/main" id="{27B5A33A-E65A-42E9-0A32-69B2A8632612}"/>
              </a:ext>
            </a:extLst>
          </p:cNvPr>
          <p:cNvGrpSpPr/>
          <p:nvPr/>
        </p:nvGrpSpPr>
        <p:grpSpPr>
          <a:xfrm>
            <a:off x="206787" y="181493"/>
            <a:ext cx="220832" cy="193228"/>
            <a:chOff x="0" y="0"/>
            <a:chExt cx="812800" cy="711200"/>
          </a:xfrm>
        </p:grpSpPr>
        <p:sp>
          <p:nvSpPr>
            <p:cNvPr id="66" name="Freeform 66">
              <a:extLst>
                <a:ext uri="{FF2B5EF4-FFF2-40B4-BE49-F238E27FC236}">
                  <a16:creationId xmlns:a16="http://schemas.microsoft.com/office/drawing/2014/main" id="{5861730F-56EF-528B-E843-3A8D40259F18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TextBox 67">
              <a:extLst>
                <a:ext uri="{FF2B5EF4-FFF2-40B4-BE49-F238E27FC236}">
                  <a16:creationId xmlns:a16="http://schemas.microsoft.com/office/drawing/2014/main" id="{487A2620-CCCE-B418-EEEC-48E1080F571A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70" name="TextBox 70">
            <a:extLst>
              <a:ext uri="{FF2B5EF4-FFF2-40B4-BE49-F238E27FC236}">
                <a16:creationId xmlns:a16="http://schemas.microsoft.com/office/drawing/2014/main" id="{1E87DE8A-F79C-CA8B-3072-6DFB7C88473E}"/>
              </a:ext>
            </a:extLst>
          </p:cNvPr>
          <p:cNvSpPr txBox="1"/>
          <p:nvPr/>
        </p:nvSpPr>
        <p:spPr>
          <a:xfrm>
            <a:off x="658981" y="127955"/>
            <a:ext cx="1826812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>
            <a:extLst>
              <a:ext uri="{FF2B5EF4-FFF2-40B4-BE49-F238E27FC236}">
                <a16:creationId xmlns:a16="http://schemas.microsoft.com/office/drawing/2014/main" id="{80D8F53F-8D42-1288-06CB-2E649DEC5EF9}"/>
              </a:ext>
            </a:extLst>
          </p:cNvPr>
          <p:cNvSpPr txBox="1"/>
          <p:nvPr/>
        </p:nvSpPr>
        <p:spPr>
          <a:xfrm>
            <a:off x="658981" y="545468"/>
            <a:ext cx="1910578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>
            <a:extLst>
              <a:ext uri="{FF2B5EF4-FFF2-40B4-BE49-F238E27FC236}">
                <a16:creationId xmlns:a16="http://schemas.microsoft.com/office/drawing/2014/main" id="{765D1BD0-BC42-D15C-445E-38E038AD438F}"/>
              </a:ext>
            </a:extLst>
          </p:cNvPr>
          <p:cNvSpPr txBox="1"/>
          <p:nvPr/>
        </p:nvSpPr>
        <p:spPr>
          <a:xfrm>
            <a:off x="658981" y="960299"/>
            <a:ext cx="1826812" cy="517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Society: Activities contributing to the community outside of the CFO Activity Hub</a:t>
            </a:r>
          </a:p>
        </p:txBody>
      </p:sp>
      <p:pic>
        <p:nvPicPr>
          <p:cNvPr id="21" name="Picture 20" descr="An orange person walking towards an arrow&#10;&#10;Description automatically generated">
            <a:extLst>
              <a:ext uri="{FF2B5EF4-FFF2-40B4-BE49-F238E27FC236}">
                <a16:creationId xmlns:a16="http://schemas.microsoft.com/office/drawing/2014/main" id="{12D12AB4-13AF-DBCE-D9FA-6F7703A3792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77732" y="5636059"/>
            <a:ext cx="672091" cy="471467"/>
          </a:xfrm>
          <a:prstGeom prst="rect">
            <a:avLst/>
          </a:prstGeom>
        </p:spPr>
      </p:pic>
      <p:pic>
        <p:nvPicPr>
          <p:cNvPr id="59" name="Picture 58" descr="A blue and black logo&#10;&#10;Description automatically generated">
            <a:extLst>
              <a:ext uri="{FF2B5EF4-FFF2-40B4-BE49-F238E27FC236}">
                <a16:creationId xmlns:a16="http://schemas.microsoft.com/office/drawing/2014/main" id="{218BA054-769D-4E38-358C-1A8B22559D8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7212" y="85657"/>
            <a:ext cx="1311392" cy="563127"/>
          </a:xfrm>
          <a:prstGeom prst="rect">
            <a:avLst/>
          </a:prstGeom>
        </p:spPr>
      </p:pic>
      <p:pic>
        <p:nvPicPr>
          <p:cNvPr id="11" name="Picture 8" descr="1,000+ Allotment Stock Illustrations, Royalty-Free Vector Graphics &amp; Clip  Art - iStock | Allotment vegetables, Allotment uk, Allotment gardening">
            <a:extLst>
              <a:ext uri="{FF2B5EF4-FFF2-40B4-BE49-F238E27FC236}">
                <a16:creationId xmlns:a16="http://schemas.microsoft.com/office/drawing/2014/main" id="{1F42A952-9C79-BB7B-5BCC-EC6F1A74D96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36" t="9278" r="7426" b="7103"/>
          <a:stretch/>
        </p:blipFill>
        <p:spPr bwMode="auto">
          <a:xfrm>
            <a:off x="3102354" y="2392178"/>
            <a:ext cx="388097" cy="3793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6" name="Group 46">
            <a:extLst>
              <a:ext uri="{FF2B5EF4-FFF2-40B4-BE49-F238E27FC236}">
                <a16:creationId xmlns:a16="http://schemas.microsoft.com/office/drawing/2014/main" id="{8B46518F-5016-B879-AE81-DD7D0651897A}"/>
              </a:ext>
            </a:extLst>
          </p:cNvPr>
          <p:cNvGrpSpPr/>
          <p:nvPr/>
        </p:nvGrpSpPr>
        <p:grpSpPr>
          <a:xfrm rot="2700000">
            <a:off x="2702132" y="1808744"/>
            <a:ext cx="293842" cy="293842"/>
            <a:chOff x="0" y="0"/>
            <a:chExt cx="812800" cy="812800"/>
          </a:xfrm>
        </p:grpSpPr>
        <p:sp>
          <p:nvSpPr>
            <p:cNvPr id="17" name="Freeform 47">
              <a:extLst>
                <a:ext uri="{FF2B5EF4-FFF2-40B4-BE49-F238E27FC236}">
                  <a16:creationId xmlns:a16="http://schemas.microsoft.com/office/drawing/2014/main" id="{C9EE9EE8-A535-81D0-6998-1BD765F08061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8" name="TextBox 48">
              <a:extLst>
                <a:ext uri="{FF2B5EF4-FFF2-40B4-BE49-F238E27FC236}">
                  <a16:creationId xmlns:a16="http://schemas.microsoft.com/office/drawing/2014/main" id="{AE7D61A6-9AB2-8218-7445-D06DB4D05377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4" name="Group 62">
            <a:extLst>
              <a:ext uri="{FF2B5EF4-FFF2-40B4-BE49-F238E27FC236}">
                <a16:creationId xmlns:a16="http://schemas.microsoft.com/office/drawing/2014/main" id="{0CE62DB0-B71D-45DA-4D42-DD483F36F173}"/>
              </a:ext>
            </a:extLst>
          </p:cNvPr>
          <p:cNvGrpSpPr/>
          <p:nvPr/>
        </p:nvGrpSpPr>
        <p:grpSpPr>
          <a:xfrm>
            <a:off x="5402476" y="2027720"/>
            <a:ext cx="242972" cy="242972"/>
            <a:chOff x="0" y="0"/>
            <a:chExt cx="812800" cy="812800"/>
          </a:xfrm>
        </p:grpSpPr>
        <p:sp>
          <p:nvSpPr>
            <p:cNvPr id="25" name="Freeform 63">
              <a:extLst>
                <a:ext uri="{FF2B5EF4-FFF2-40B4-BE49-F238E27FC236}">
                  <a16:creationId xmlns:a16="http://schemas.microsoft.com/office/drawing/2014/main" id="{9F0256DF-7A2F-8577-6D3D-8460F738933A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6" name="TextBox 64">
              <a:extLst>
                <a:ext uri="{FF2B5EF4-FFF2-40B4-BE49-F238E27FC236}">
                  <a16:creationId xmlns:a16="http://schemas.microsoft.com/office/drawing/2014/main" id="{3098A46E-1A90-CB85-7FCB-BA9274C74906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7" name="Group 62">
            <a:extLst>
              <a:ext uri="{FF2B5EF4-FFF2-40B4-BE49-F238E27FC236}">
                <a16:creationId xmlns:a16="http://schemas.microsoft.com/office/drawing/2014/main" id="{ADE94058-566E-04DB-30EB-40E95BE72374}"/>
              </a:ext>
            </a:extLst>
          </p:cNvPr>
          <p:cNvGrpSpPr/>
          <p:nvPr/>
        </p:nvGrpSpPr>
        <p:grpSpPr>
          <a:xfrm>
            <a:off x="7230198" y="4687480"/>
            <a:ext cx="242972" cy="242972"/>
            <a:chOff x="0" y="0"/>
            <a:chExt cx="812800" cy="812800"/>
          </a:xfrm>
        </p:grpSpPr>
        <p:sp>
          <p:nvSpPr>
            <p:cNvPr id="28" name="Freeform 63">
              <a:extLst>
                <a:ext uri="{FF2B5EF4-FFF2-40B4-BE49-F238E27FC236}">
                  <a16:creationId xmlns:a16="http://schemas.microsoft.com/office/drawing/2014/main" id="{72027F18-105B-5B27-91BD-191CD0D66335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9" name="TextBox 64">
              <a:extLst>
                <a:ext uri="{FF2B5EF4-FFF2-40B4-BE49-F238E27FC236}">
                  <a16:creationId xmlns:a16="http://schemas.microsoft.com/office/drawing/2014/main" id="{DEB543B4-0D53-18C0-1F04-8359BBD01900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55" name="Group 62">
            <a:extLst>
              <a:ext uri="{FF2B5EF4-FFF2-40B4-BE49-F238E27FC236}">
                <a16:creationId xmlns:a16="http://schemas.microsoft.com/office/drawing/2014/main" id="{4BAD5343-51DE-C01A-FD1D-98CB56DC92FA}"/>
              </a:ext>
            </a:extLst>
          </p:cNvPr>
          <p:cNvGrpSpPr/>
          <p:nvPr/>
        </p:nvGrpSpPr>
        <p:grpSpPr>
          <a:xfrm>
            <a:off x="8784901" y="2149206"/>
            <a:ext cx="242972" cy="242972"/>
            <a:chOff x="0" y="0"/>
            <a:chExt cx="812800" cy="812800"/>
          </a:xfrm>
        </p:grpSpPr>
        <p:sp>
          <p:nvSpPr>
            <p:cNvPr id="56" name="Freeform 63">
              <a:extLst>
                <a:ext uri="{FF2B5EF4-FFF2-40B4-BE49-F238E27FC236}">
                  <a16:creationId xmlns:a16="http://schemas.microsoft.com/office/drawing/2014/main" id="{D0A1FCF2-54B9-B854-EC75-975FC2FB893C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7" name="TextBox 64">
              <a:extLst>
                <a:ext uri="{FF2B5EF4-FFF2-40B4-BE49-F238E27FC236}">
                  <a16:creationId xmlns:a16="http://schemas.microsoft.com/office/drawing/2014/main" id="{BA288653-B16C-61EF-11CC-4E1E9C007DBB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0" name="Group 62">
            <a:extLst>
              <a:ext uri="{FF2B5EF4-FFF2-40B4-BE49-F238E27FC236}">
                <a16:creationId xmlns:a16="http://schemas.microsoft.com/office/drawing/2014/main" id="{FD83B5D0-01A6-AC05-CFC8-91A4B2926EBB}"/>
              </a:ext>
            </a:extLst>
          </p:cNvPr>
          <p:cNvGrpSpPr/>
          <p:nvPr/>
        </p:nvGrpSpPr>
        <p:grpSpPr>
          <a:xfrm>
            <a:off x="10242181" y="2257231"/>
            <a:ext cx="242972" cy="242972"/>
            <a:chOff x="0" y="0"/>
            <a:chExt cx="812800" cy="812800"/>
          </a:xfrm>
        </p:grpSpPr>
        <p:sp>
          <p:nvSpPr>
            <p:cNvPr id="61" name="Freeform 63">
              <a:extLst>
                <a:ext uri="{FF2B5EF4-FFF2-40B4-BE49-F238E27FC236}">
                  <a16:creationId xmlns:a16="http://schemas.microsoft.com/office/drawing/2014/main" id="{6596064B-F581-682A-B19E-5447F33AEFAE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8" name="TextBox 64">
              <a:extLst>
                <a:ext uri="{FF2B5EF4-FFF2-40B4-BE49-F238E27FC236}">
                  <a16:creationId xmlns:a16="http://schemas.microsoft.com/office/drawing/2014/main" id="{4BECBD94-F293-3BED-3EB8-58C2FC4EDD5C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75" name="TextBox 67">
            <a:extLst>
              <a:ext uri="{FF2B5EF4-FFF2-40B4-BE49-F238E27FC236}">
                <a16:creationId xmlns:a16="http://schemas.microsoft.com/office/drawing/2014/main" id="{D17419C7-A4DF-1196-186B-0A2340A8534B}"/>
              </a:ext>
            </a:extLst>
          </p:cNvPr>
          <p:cNvSpPr txBox="1"/>
          <p:nvPr/>
        </p:nvSpPr>
        <p:spPr>
          <a:xfrm>
            <a:off x="10209046" y="4739318"/>
            <a:ext cx="151822" cy="9747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/>
          </a:p>
        </p:txBody>
      </p:sp>
      <p:grpSp>
        <p:nvGrpSpPr>
          <p:cNvPr id="76" name="Group 62">
            <a:extLst>
              <a:ext uri="{FF2B5EF4-FFF2-40B4-BE49-F238E27FC236}">
                <a16:creationId xmlns:a16="http://schemas.microsoft.com/office/drawing/2014/main" id="{F3AF800D-B300-0171-CFA2-B2421160461D}"/>
              </a:ext>
            </a:extLst>
          </p:cNvPr>
          <p:cNvGrpSpPr/>
          <p:nvPr/>
        </p:nvGrpSpPr>
        <p:grpSpPr>
          <a:xfrm>
            <a:off x="8811589" y="4991033"/>
            <a:ext cx="242972" cy="242972"/>
            <a:chOff x="0" y="0"/>
            <a:chExt cx="812800" cy="812800"/>
          </a:xfrm>
        </p:grpSpPr>
        <p:sp>
          <p:nvSpPr>
            <p:cNvPr id="77" name="Freeform 63">
              <a:extLst>
                <a:ext uri="{FF2B5EF4-FFF2-40B4-BE49-F238E27FC236}">
                  <a16:creationId xmlns:a16="http://schemas.microsoft.com/office/drawing/2014/main" id="{6C37F79B-12C1-6D34-5EBC-9E513314AE0E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78" name="TextBox 64">
              <a:extLst>
                <a:ext uri="{FF2B5EF4-FFF2-40B4-BE49-F238E27FC236}">
                  <a16:creationId xmlns:a16="http://schemas.microsoft.com/office/drawing/2014/main" id="{C31AEFBA-646F-8F8F-49BC-50C7F29B9705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85" name="Group 65">
            <a:extLst>
              <a:ext uri="{FF2B5EF4-FFF2-40B4-BE49-F238E27FC236}">
                <a16:creationId xmlns:a16="http://schemas.microsoft.com/office/drawing/2014/main" id="{0C8BFA0D-9245-6E69-00B8-CC7494AC5307}"/>
              </a:ext>
            </a:extLst>
          </p:cNvPr>
          <p:cNvGrpSpPr/>
          <p:nvPr/>
        </p:nvGrpSpPr>
        <p:grpSpPr>
          <a:xfrm>
            <a:off x="5894123" y="4590866"/>
            <a:ext cx="220832" cy="193228"/>
            <a:chOff x="0" y="0"/>
            <a:chExt cx="812800" cy="711200"/>
          </a:xfrm>
        </p:grpSpPr>
        <p:sp>
          <p:nvSpPr>
            <p:cNvPr id="86" name="Freeform 66">
              <a:extLst>
                <a:ext uri="{FF2B5EF4-FFF2-40B4-BE49-F238E27FC236}">
                  <a16:creationId xmlns:a16="http://schemas.microsoft.com/office/drawing/2014/main" id="{3308B3F7-87EC-E409-C8D2-F23153D846FD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7" name="TextBox 67">
              <a:extLst>
                <a:ext uri="{FF2B5EF4-FFF2-40B4-BE49-F238E27FC236}">
                  <a16:creationId xmlns:a16="http://schemas.microsoft.com/office/drawing/2014/main" id="{69F3F81B-C094-083E-EA3C-8322C9CD4ECF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8" name="TextBox 69">
            <a:extLst>
              <a:ext uri="{FF2B5EF4-FFF2-40B4-BE49-F238E27FC236}">
                <a16:creationId xmlns:a16="http://schemas.microsoft.com/office/drawing/2014/main" id="{10177F99-7166-C89E-F3CE-DAD84BCFCA27}"/>
              </a:ext>
            </a:extLst>
          </p:cNvPr>
          <p:cNvSpPr txBox="1"/>
          <p:nvPr/>
        </p:nvSpPr>
        <p:spPr>
          <a:xfrm>
            <a:off x="2580281" y="60083"/>
            <a:ext cx="6995806" cy="59221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3300" u="sng" dirty="0">
                <a:solidFill>
                  <a:srgbClr val="000000"/>
                </a:solidFill>
                <a:latin typeface="DM Sans Bold"/>
              </a:rPr>
              <a:t>CFO Evolution – January 2026</a:t>
            </a:r>
          </a:p>
        </p:txBody>
      </p:sp>
      <p:grpSp>
        <p:nvGrpSpPr>
          <p:cNvPr id="33" name="Group 65">
            <a:extLst>
              <a:ext uri="{FF2B5EF4-FFF2-40B4-BE49-F238E27FC236}">
                <a16:creationId xmlns:a16="http://schemas.microsoft.com/office/drawing/2014/main" id="{9D5BE42A-C7AF-ECF3-2B5D-68CD984ACB29}"/>
              </a:ext>
            </a:extLst>
          </p:cNvPr>
          <p:cNvGrpSpPr/>
          <p:nvPr/>
        </p:nvGrpSpPr>
        <p:grpSpPr>
          <a:xfrm>
            <a:off x="2824758" y="3867224"/>
            <a:ext cx="220832" cy="229670"/>
            <a:chOff x="0" y="-184929"/>
            <a:chExt cx="812800" cy="845329"/>
          </a:xfrm>
        </p:grpSpPr>
        <p:sp>
          <p:nvSpPr>
            <p:cNvPr id="34" name="Freeform 66">
              <a:extLst>
                <a:ext uri="{FF2B5EF4-FFF2-40B4-BE49-F238E27FC236}">
                  <a16:creationId xmlns:a16="http://schemas.microsoft.com/office/drawing/2014/main" id="{5514DF4D-935F-8B39-A09F-4CA7E5C9134B}"/>
                </a:ext>
              </a:extLst>
            </p:cNvPr>
            <p:cNvSpPr/>
            <p:nvPr/>
          </p:nvSpPr>
          <p:spPr>
            <a:xfrm>
              <a:off x="0" y="-184929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5" name="TextBox 67">
              <a:extLst>
                <a:ext uri="{FF2B5EF4-FFF2-40B4-BE49-F238E27FC236}">
                  <a16:creationId xmlns:a16="http://schemas.microsoft.com/office/drawing/2014/main" id="{41D9A58B-441E-EA70-7923-21B899C7D7E6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pic>
        <p:nvPicPr>
          <p:cNvPr id="93" name="Graphic 92" descr="Electric guitar with solid fill">
            <a:extLst>
              <a:ext uri="{FF2B5EF4-FFF2-40B4-BE49-F238E27FC236}">
                <a16:creationId xmlns:a16="http://schemas.microsoft.com/office/drawing/2014/main" id="{766B6B3D-ECE2-5025-D7B9-3652C5679FE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9871825" y="3468268"/>
            <a:ext cx="674442" cy="674442"/>
          </a:xfrm>
          <a:prstGeom prst="rect">
            <a:avLst/>
          </a:prstGeom>
        </p:spPr>
      </p:pic>
      <p:grpSp>
        <p:nvGrpSpPr>
          <p:cNvPr id="99" name="Group 62">
            <a:extLst>
              <a:ext uri="{FF2B5EF4-FFF2-40B4-BE49-F238E27FC236}">
                <a16:creationId xmlns:a16="http://schemas.microsoft.com/office/drawing/2014/main" id="{E9A8D979-C273-5B56-3D4C-AFA076033FCF}"/>
              </a:ext>
            </a:extLst>
          </p:cNvPr>
          <p:cNvGrpSpPr/>
          <p:nvPr/>
        </p:nvGrpSpPr>
        <p:grpSpPr>
          <a:xfrm>
            <a:off x="3627864" y="3948917"/>
            <a:ext cx="244519" cy="2812977"/>
            <a:chOff x="-81376" y="-8673488"/>
            <a:chExt cx="817976" cy="9410088"/>
          </a:xfrm>
        </p:grpSpPr>
        <p:sp>
          <p:nvSpPr>
            <p:cNvPr id="100" name="Freeform 63">
              <a:extLst>
                <a:ext uri="{FF2B5EF4-FFF2-40B4-BE49-F238E27FC236}">
                  <a16:creationId xmlns:a16="http://schemas.microsoft.com/office/drawing/2014/main" id="{EE7218EC-7D37-53FA-0389-11A4EFB19044}"/>
                </a:ext>
              </a:extLst>
            </p:cNvPr>
            <p:cNvSpPr/>
            <p:nvPr/>
          </p:nvSpPr>
          <p:spPr>
            <a:xfrm>
              <a:off x="-81376" y="-8673488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01" name="TextBox 64">
              <a:extLst>
                <a:ext uri="{FF2B5EF4-FFF2-40B4-BE49-F238E27FC236}">
                  <a16:creationId xmlns:a16="http://schemas.microsoft.com/office/drawing/2014/main" id="{8FCA47C4-5EF5-5185-0F3A-C6159C87F8EA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pic>
        <p:nvPicPr>
          <p:cNvPr id="6" name="Picture 5">
            <a:extLst>
              <a:ext uri="{FF2B5EF4-FFF2-40B4-BE49-F238E27FC236}">
                <a16:creationId xmlns:a16="http://schemas.microsoft.com/office/drawing/2014/main" id="{B26A6EEA-2982-6B97-B696-08D7763CAB4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926656" y="3623505"/>
            <a:ext cx="858245" cy="374292"/>
          </a:xfrm>
          <a:prstGeom prst="rect">
            <a:avLst/>
          </a:prstGeom>
        </p:spPr>
      </p:pic>
      <p:pic>
        <p:nvPicPr>
          <p:cNvPr id="7" name="Picture 6" descr="A person climbing a ladder to a heart&#10;&#10;Description automatically generated">
            <a:extLst>
              <a:ext uri="{FF2B5EF4-FFF2-40B4-BE49-F238E27FC236}">
                <a16:creationId xmlns:a16="http://schemas.microsoft.com/office/drawing/2014/main" id="{64B12C98-28C5-7353-5F95-539689D4023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976123" y="5577850"/>
            <a:ext cx="858245" cy="81318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D27BCF0-B085-B253-1DB1-503B6722CF2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317644" y="2661725"/>
            <a:ext cx="286537" cy="286537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DFE0B964-1C9A-B4EA-190C-E67FD7978C0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654423" y="2702015"/>
            <a:ext cx="384081" cy="176799"/>
          </a:xfrm>
          <a:prstGeom prst="rect">
            <a:avLst/>
          </a:prstGeom>
        </p:spPr>
      </p:pic>
      <p:sp>
        <p:nvSpPr>
          <p:cNvPr id="10" name="Freeform 66">
            <a:extLst>
              <a:ext uri="{FF2B5EF4-FFF2-40B4-BE49-F238E27FC236}">
                <a16:creationId xmlns:a16="http://schemas.microsoft.com/office/drawing/2014/main" id="{9C635E74-98A7-8BC7-4846-FED58ED8490C}"/>
              </a:ext>
            </a:extLst>
          </p:cNvPr>
          <p:cNvSpPr/>
          <p:nvPr/>
        </p:nvSpPr>
        <p:spPr>
          <a:xfrm>
            <a:off x="4263273" y="4854876"/>
            <a:ext cx="220832" cy="193228"/>
          </a:xfrm>
          <a:custGeom>
            <a:avLst/>
            <a:gdLst/>
            <a:ahLst/>
            <a:cxnLst/>
            <a:rect l="l" t="t" r="r" b="b"/>
            <a:pathLst>
              <a:path w="812800" h="711200">
                <a:moveTo>
                  <a:pt x="406400" y="0"/>
                </a:moveTo>
                <a:lnTo>
                  <a:pt x="812800" y="711200"/>
                </a:lnTo>
                <a:lnTo>
                  <a:pt x="0" y="711200"/>
                </a:lnTo>
                <a:lnTo>
                  <a:pt x="406400" y="0"/>
                </a:lnTo>
                <a:close/>
              </a:path>
            </a:pathLst>
          </a:custGeom>
          <a:solidFill>
            <a:srgbClr val="F8DD22"/>
          </a:solidFill>
        </p:spPr>
        <p:txBody>
          <a:bodyPr/>
          <a:lstStyle/>
          <a:p>
            <a:endParaRPr lang="en-GB"/>
          </a:p>
        </p:txBody>
      </p:sp>
      <p:pic>
        <p:nvPicPr>
          <p:cNvPr id="13" name="Picture 12" descr="A blue brain with colorful leaves and gears&#10;&#10;Description automatically generated">
            <a:extLst>
              <a:ext uri="{FF2B5EF4-FFF2-40B4-BE49-F238E27FC236}">
                <a16:creationId xmlns:a16="http://schemas.microsoft.com/office/drawing/2014/main" id="{2E6692A9-78A3-4BD2-FD0D-AE44F7237BA8}"/>
              </a:ext>
            </a:extLst>
          </p:cNvPr>
          <p:cNvPicPr>
            <a:picLocks noChangeAspect="1"/>
          </p:cNvPicPr>
          <p:nvPr/>
        </p:nvPicPr>
        <p:blipFill rotWithShape="1">
          <a:blip r:embed="rId13"/>
          <a:srcRect t="11184" b="9737"/>
          <a:stretch/>
        </p:blipFill>
        <p:spPr>
          <a:xfrm>
            <a:off x="4408459" y="5322787"/>
            <a:ext cx="1023966" cy="626544"/>
          </a:xfrm>
          <a:prstGeom prst="rect">
            <a:avLst/>
          </a:prstGeom>
        </p:spPr>
      </p:pic>
      <p:grpSp>
        <p:nvGrpSpPr>
          <p:cNvPr id="15" name="Group 65">
            <a:extLst>
              <a:ext uri="{FF2B5EF4-FFF2-40B4-BE49-F238E27FC236}">
                <a16:creationId xmlns:a16="http://schemas.microsoft.com/office/drawing/2014/main" id="{8641F6F6-CF37-3D27-D27D-EDE6717196CC}"/>
              </a:ext>
            </a:extLst>
          </p:cNvPr>
          <p:cNvGrpSpPr/>
          <p:nvPr/>
        </p:nvGrpSpPr>
        <p:grpSpPr>
          <a:xfrm>
            <a:off x="3815828" y="7022032"/>
            <a:ext cx="220832" cy="229670"/>
            <a:chOff x="0" y="-184929"/>
            <a:chExt cx="812800" cy="845329"/>
          </a:xfrm>
        </p:grpSpPr>
        <p:sp>
          <p:nvSpPr>
            <p:cNvPr id="89" name="Freeform 66">
              <a:extLst>
                <a:ext uri="{FF2B5EF4-FFF2-40B4-BE49-F238E27FC236}">
                  <a16:creationId xmlns:a16="http://schemas.microsoft.com/office/drawing/2014/main" id="{746B76E2-CE1A-2566-55E2-BB7BABD9BD16}"/>
                </a:ext>
              </a:extLst>
            </p:cNvPr>
            <p:cNvSpPr/>
            <p:nvPr/>
          </p:nvSpPr>
          <p:spPr>
            <a:xfrm>
              <a:off x="0" y="-184929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0" name="TextBox 67">
              <a:extLst>
                <a:ext uri="{FF2B5EF4-FFF2-40B4-BE49-F238E27FC236}">
                  <a16:creationId xmlns:a16="http://schemas.microsoft.com/office/drawing/2014/main" id="{6977276C-3357-D00D-B1F3-719581E84834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19" name="Group 65">
            <a:extLst>
              <a:ext uri="{FF2B5EF4-FFF2-40B4-BE49-F238E27FC236}">
                <a16:creationId xmlns:a16="http://schemas.microsoft.com/office/drawing/2014/main" id="{A550F697-0DF9-EF41-80C4-96A99CB8DBB2}"/>
              </a:ext>
            </a:extLst>
          </p:cNvPr>
          <p:cNvGrpSpPr/>
          <p:nvPr/>
        </p:nvGrpSpPr>
        <p:grpSpPr>
          <a:xfrm>
            <a:off x="5446711" y="6986106"/>
            <a:ext cx="220832" cy="193228"/>
            <a:chOff x="0" y="0"/>
            <a:chExt cx="812800" cy="711200"/>
          </a:xfrm>
        </p:grpSpPr>
        <p:sp>
          <p:nvSpPr>
            <p:cNvPr id="84" name="Freeform 66">
              <a:extLst>
                <a:ext uri="{FF2B5EF4-FFF2-40B4-BE49-F238E27FC236}">
                  <a16:creationId xmlns:a16="http://schemas.microsoft.com/office/drawing/2014/main" id="{C0EA15B0-896F-D3D0-6EDC-355786299B72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8" name="TextBox 67">
              <a:extLst>
                <a:ext uri="{FF2B5EF4-FFF2-40B4-BE49-F238E27FC236}">
                  <a16:creationId xmlns:a16="http://schemas.microsoft.com/office/drawing/2014/main" id="{078FDC15-390C-ED26-53F7-C7E6E3E223A2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0" name="Group 65">
            <a:extLst>
              <a:ext uri="{FF2B5EF4-FFF2-40B4-BE49-F238E27FC236}">
                <a16:creationId xmlns:a16="http://schemas.microsoft.com/office/drawing/2014/main" id="{2F765868-A38D-FCEB-0B9F-8D055AB92383}"/>
              </a:ext>
            </a:extLst>
          </p:cNvPr>
          <p:cNvGrpSpPr/>
          <p:nvPr/>
        </p:nvGrpSpPr>
        <p:grpSpPr>
          <a:xfrm>
            <a:off x="3897857" y="1281302"/>
            <a:ext cx="220832" cy="193228"/>
            <a:chOff x="0" y="0"/>
            <a:chExt cx="812800" cy="711200"/>
          </a:xfrm>
        </p:grpSpPr>
        <p:sp>
          <p:nvSpPr>
            <p:cNvPr id="82" name="Freeform 66">
              <a:extLst>
                <a:ext uri="{FF2B5EF4-FFF2-40B4-BE49-F238E27FC236}">
                  <a16:creationId xmlns:a16="http://schemas.microsoft.com/office/drawing/2014/main" id="{9F7F6E60-C2C4-9482-B36E-B2F934103DA9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3" name="TextBox 67">
              <a:extLst>
                <a:ext uri="{FF2B5EF4-FFF2-40B4-BE49-F238E27FC236}">
                  <a16:creationId xmlns:a16="http://schemas.microsoft.com/office/drawing/2014/main" id="{1BDF8860-E922-BD0E-B14E-AD2ABDB71A65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2" name="Group 65">
            <a:extLst>
              <a:ext uri="{FF2B5EF4-FFF2-40B4-BE49-F238E27FC236}">
                <a16:creationId xmlns:a16="http://schemas.microsoft.com/office/drawing/2014/main" id="{439A8CDA-0C8D-2975-54C7-86E8AAE051DF}"/>
              </a:ext>
            </a:extLst>
          </p:cNvPr>
          <p:cNvGrpSpPr/>
          <p:nvPr/>
        </p:nvGrpSpPr>
        <p:grpSpPr>
          <a:xfrm>
            <a:off x="5523340" y="1274880"/>
            <a:ext cx="220832" cy="193228"/>
            <a:chOff x="0" y="0"/>
            <a:chExt cx="812800" cy="711200"/>
          </a:xfrm>
        </p:grpSpPr>
        <p:sp>
          <p:nvSpPr>
            <p:cNvPr id="80" name="Freeform 66">
              <a:extLst>
                <a:ext uri="{FF2B5EF4-FFF2-40B4-BE49-F238E27FC236}">
                  <a16:creationId xmlns:a16="http://schemas.microsoft.com/office/drawing/2014/main" id="{56A20DD4-793B-AD28-D29A-DA01AC7970AF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1" name="TextBox 67">
              <a:extLst>
                <a:ext uri="{FF2B5EF4-FFF2-40B4-BE49-F238E27FC236}">
                  <a16:creationId xmlns:a16="http://schemas.microsoft.com/office/drawing/2014/main" id="{5FC0409E-0D33-0B7D-C8C3-943A1499A5FE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3" name="Group 65">
            <a:extLst>
              <a:ext uri="{FF2B5EF4-FFF2-40B4-BE49-F238E27FC236}">
                <a16:creationId xmlns:a16="http://schemas.microsoft.com/office/drawing/2014/main" id="{852429B1-0101-A3F5-109B-AF9D23706235}"/>
              </a:ext>
            </a:extLst>
          </p:cNvPr>
          <p:cNvGrpSpPr/>
          <p:nvPr/>
        </p:nvGrpSpPr>
        <p:grpSpPr>
          <a:xfrm>
            <a:off x="7286843" y="1308626"/>
            <a:ext cx="220832" cy="193228"/>
            <a:chOff x="0" y="0"/>
            <a:chExt cx="812800" cy="711200"/>
          </a:xfrm>
        </p:grpSpPr>
        <p:sp>
          <p:nvSpPr>
            <p:cNvPr id="74" name="Freeform 66">
              <a:extLst>
                <a:ext uri="{FF2B5EF4-FFF2-40B4-BE49-F238E27FC236}">
                  <a16:creationId xmlns:a16="http://schemas.microsoft.com/office/drawing/2014/main" id="{0A89BAE1-5E61-EF40-B1ED-F8CB8D444F1E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79" name="TextBox 67">
              <a:extLst>
                <a:ext uri="{FF2B5EF4-FFF2-40B4-BE49-F238E27FC236}">
                  <a16:creationId xmlns:a16="http://schemas.microsoft.com/office/drawing/2014/main" id="{07C24E7C-1337-D779-22E4-554BFC26F170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30" name="Group 65">
            <a:extLst>
              <a:ext uri="{FF2B5EF4-FFF2-40B4-BE49-F238E27FC236}">
                <a16:creationId xmlns:a16="http://schemas.microsoft.com/office/drawing/2014/main" id="{57FCBBD9-3763-0148-2810-0ECB45381DD0}"/>
              </a:ext>
            </a:extLst>
          </p:cNvPr>
          <p:cNvGrpSpPr/>
          <p:nvPr/>
        </p:nvGrpSpPr>
        <p:grpSpPr>
          <a:xfrm>
            <a:off x="8822659" y="1292756"/>
            <a:ext cx="220832" cy="193228"/>
            <a:chOff x="0" y="0"/>
            <a:chExt cx="812800" cy="711200"/>
          </a:xfrm>
        </p:grpSpPr>
        <p:sp>
          <p:nvSpPr>
            <p:cNvPr id="69" name="Freeform 66">
              <a:extLst>
                <a:ext uri="{FF2B5EF4-FFF2-40B4-BE49-F238E27FC236}">
                  <a16:creationId xmlns:a16="http://schemas.microsoft.com/office/drawing/2014/main" id="{2F7A2344-735E-754B-8E63-A0A75251DC9C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73" name="TextBox 67">
              <a:extLst>
                <a:ext uri="{FF2B5EF4-FFF2-40B4-BE49-F238E27FC236}">
                  <a16:creationId xmlns:a16="http://schemas.microsoft.com/office/drawing/2014/main" id="{742C16E0-4D95-94F7-7FA1-2B5F6194F2EA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1" name="Group 65">
            <a:extLst>
              <a:ext uri="{FF2B5EF4-FFF2-40B4-BE49-F238E27FC236}">
                <a16:creationId xmlns:a16="http://schemas.microsoft.com/office/drawing/2014/main" id="{6B19C854-565D-22FA-1FA4-22CC9F195D20}"/>
              </a:ext>
            </a:extLst>
          </p:cNvPr>
          <p:cNvGrpSpPr/>
          <p:nvPr/>
        </p:nvGrpSpPr>
        <p:grpSpPr>
          <a:xfrm>
            <a:off x="10354518" y="1326829"/>
            <a:ext cx="220832" cy="193228"/>
            <a:chOff x="0" y="0"/>
            <a:chExt cx="812800" cy="711200"/>
          </a:xfrm>
        </p:grpSpPr>
        <p:sp>
          <p:nvSpPr>
            <p:cNvPr id="54" name="Freeform 66">
              <a:extLst>
                <a:ext uri="{FF2B5EF4-FFF2-40B4-BE49-F238E27FC236}">
                  <a16:creationId xmlns:a16="http://schemas.microsoft.com/office/drawing/2014/main" id="{76790449-EE2F-E858-D9AB-4A0DFF7E8C9F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8" name="TextBox 67">
              <a:extLst>
                <a:ext uri="{FF2B5EF4-FFF2-40B4-BE49-F238E27FC236}">
                  <a16:creationId xmlns:a16="http://schemas.microsoft.com/office/drawing/2014/main" id="{D6DFD472-775D-BDC1-DB5D-6404B1B10CBF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2" name="Group 65">
            <a:extLst>
              <a:ext uri="{FF2B5EF4-FFF2-40B4-BE49-F238E27FC236}">
                <a16:creationId xmlns:a16="http://schemas.microsoft.com/office/drawing/2014/main" id="{ABEE2C43-9846-715D-F574-22A0399330D9}"/>
              </a:ext>
            </a:extLst>
          </p:cNvPr>
          <p:cNvGrpSpPr/>
          <p:nvPr/>
        </p:nvGrpSpPr>
        <p:grpSpPr>
          <a:xfrm>
            <a:off x="7087169" y="6977594"/>
            <a:ext cx="220832" cy="193228"/>
            <a:chOff x="0" y="0"/>
            <a:chExt cx="812800" cy="711200"/>
          </a:xfrm>
        </p:grpSpPr>
        <p:sp>
          <p:nvSpPr>
            <p:cNvPr id="51" name="Freeform 66">
              <a:extLst>
                <a:ext uri="{FF2B5EF4-FFF2-40B4-BE49-F238E27FC236}">
                  <a16:creationId xmlns:a16="http://schemas.microsoft.com/office/drawing/2014/main" id="{D00597B5-B47A-8F7C-C9F9-DD34864115C8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3" name="TextBox 67">
              <a:extLst>
                <a:ext uri="{FF2B5EF4-FFF2-40B4-BE49-F238E27FC236}">
                  <a16:creationId xmlns:a16="http://schemas.microsoft.com/office/drawing/2014/main" id="{50D92069-3400-D6C6-3CA4-EB8A2234B9F2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7" name="Group 65">
            <a:extLst>
              <a:ext uri="{FF2B5EF4-FFF2-40B4-BE49-F238E27FC236}">
                <a16:creationId xmlns:a16="http://schemas.microsoft.com/office/drawing/2014/main" id="{4FD079AF-00BF-35C5-190A-5E5BB54CA585}"/>
              </a:ext>
            </a:extLst>
          </p:cNvPr>
          <p:cNvGrpSpPr/>
          <p:nvPr/>
        </p:nvGrpSpPr>
        <p:grpSpPr>
          <a:xfrm>
            <a:off x="8656491" y="6974033"/>
            <a:ext cx="220832" cy="193228"/>
            <a:chOff x="0" y="0"/>
            <a:chExt cx="812800" cy="711200"/>
          </a:xfrm>
        </p:grpSpPr>
        <p:sp>
          <p:nvSpPr>
            <p:cNvPr id="44" name="Freeform 66">
              <a:extLst>
                <a:ext uri="{FF2B5EF4-FFF2-40B4-BE49-F238E27FC236}">
                  <a16:creationId xmlns:a16="http://schemas.microsoft.com/office/drawing/2014/main" id="{8260B027-8260-80EA-D075-EFBAA74D54B7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5" name="TextBox 67">
              <a:extLst>
                <a:ext uri="{FF2B5EF4-FFF2-40B4-BE49-F238E27FC236}">
                  <a16:creationId xmlns:a16="http://schemas.microsoft.com/office/drawing/2014/main" id="{82F8E030-012B-8652-B6AC-0BB63F937CC1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1" name="Group 65">
            <a:extLst>
              <a:ext uri="{FF2B5EF4-FFF2-40B4-BE49-F238E27FC236}">
                <a16:creationId xmlns:a16="http://schemas.microsoft.com/office/drawing/2014/main" id="{04AFFBDE-8F6A-6186-9518-1FBC4EFF5813}"/>
              </a:ext>
            </a:extLst>
          </p:cNvPr>
          <p:cNvGrpSpPr/>
          <p:nvPr/>
        </p:nvGrpSpPr>
        <p:grpSpPr>
          <a:xfrm>
            <a:off x="10282160" y="6957096"/>
            <a:ext cx="220832" cy="193228"/>
            <a:chOff x="0" y="0"/>
            <a:chExt cx="812800" cy="711200"/>
          </a:xfrm>
        </p:grpSpPr>
        <p:sp>
          <p:nvSpPr>
            <p:cNvPr id="42" name="Freeform 66">
              <a:extLst>
                <a:ext uri="{FF2B5EF4-FFF2-40B4-BE49-F238E27FC236}">
                  <a16:creationId xmlns:a16="http://schemas.microsoft.com/office/drawing/2014/main" id="{C1B944FB-F6FE-ABA9-5053-78B9ADDF3BD6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3" name="TextBox 67">
              <a:extLst>
                <a:ext uri="{FF2B5EF4-FFF2-40B4-BE49-F238E27FC236}">
                  <a16:creationId xmlns:a16="http://schemas.microsoft.com/office/drawing/2014/main" id="{3722A854-0580-34EC-EBC3-1FAB7431D220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0287969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3E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86196C7-8FB6-A7B7-05D1-ECC72D43CD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7948010D-C093-BE29-CF99-0122C21ECE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7518500"/>
              </p:ext>
            </p:extLst>
          </p:nvPr>
        </p:nvGraphicFramePr>
        <p:xfrm>
          <a:off x="2623235" y="705316"/>
          <a:ext cx="7996652" cy="6583494"/>
        </p:xfrm>
        <a:graphic>
          <a:graphicData uri="http://schemas.openxmlformats.org/drawingml/2006/table">
            <a:tbl>
              <a:tblPr/>
              <a:tblGrid>
                <a:gridCol w="15038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735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7835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558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8502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89532"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Monday 19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 </a:t>
                      </a:r>
                      <a:endParaRPr lang="en-US" sz="11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Tuesday 20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100" dirty="0">
                        <a:solidFill>
                          <a:srgbClr val="000000"/>
                        </a:solidFill>
                        <a:latin typeface="DM Sans Bold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Wednesday 21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st</a:t>
                      </a:r>
                      <a:endParaRPr lang="en-US" sz="1100" dirty="0">
                        <a:solidFill>
                          <a:srgbClr val="000000"/>
                        </a:solidFill>
                        <a:latin typeface="DM Sans Bold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Thursday 22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nd</a:t>
                      </a:r>
                      <a:endParaRPr lang="en-US" sz="1100" dirty="0">
                        <a:solidFill>
                          <a:srgbClr val="000000"/>
                        </a:solidFill>
                        <a:latin typeface="DM Sans Bold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Friday 23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rd</a:t>
                      </a:r>
                      <a:endParaRPr lang="en-US" sz="1100" dirty="0">
                        <a:solidFill>
                          <a:srgbClr val="000000"/>
                        </a:solidFill>
                        <a:latin typeface="DM Sans Bold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060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243936"/>
                  </a:ext>
                </a:extLst>
              </a:tr>
              <a:tr h="2189821"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Allotment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With Max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10am – 1pm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Play to your Strengths</a:t>
                      </a:r>
                      <a:b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</a:b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Wellbeing and games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9.30-12.00</a:t>
                      </a: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GB" sz="900" b="0" dirty="0">
                          <a:solidFill>
                            <a:schemeClr val="tx1"/>
                          </a:solidFill>
                          <a:latin typeface="DM Sans"/>
                        </a:rPr>
                        <a:t>Sports and Fitness with mark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GB" sz="900" b="0" dirty="0">
                          <a:solidFill>
                            <a:schemeClr val="tx1"/>
                          </a:solidFill>
                          <a:latin typeface="DM Sans"/>
                        </a:rPr>
                        <a:t>10am – 12pm 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GB" sz="900" b="0" dirty="0">
                        <a:solidFill>
                          <a:schemeClr val="tx1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latin typeface="DM Sans" pitchFamily="2" charset="0"/>
                        </a:rPr>
                        <a:t>Career Compass Employability  Support with Enie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latin typeface="DM Sans" pitchFamily="2" charset="0"/>
                        </a:rPr>
                        <a:t>10am – 12pm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chemeClr val="tx1"/>
                        </a:solidFill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1" dirty="0">
                          <a:solidFill>
                            <a:srgbClr val="FF0000"/>
                          </a:solidFill>
                          <a:latin typeface="DM Sans" pitchFamily="2" charset="0"/>
                        </a:rPr>
                        <a:t>Job Centre support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1" dirty="0">
                          <a:solidFill>
                            <a:srgbClr val="FF0000"/>
                          </a:solidFill>
                          <a:latin typeface="DM Sans" pitchFamily="2" charset="0"/>
                        </a:rPr>
                        <a:t>With a Work Coach!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1" dirty="0">
                          <a:solidFill>
                            <a:srgbClr val="FF0000"/>
                          </a:solidFill>
                          <a:latin typeface="DM Sans" pitchFamily="2" charset="0"/>
                        </a:rPr>
                        <a:t>ALL DAY!!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Introduction to Basic Cooking Skills 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9:30am – 10:30am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Cooking on a Budget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10:30am – 12:30pm 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With Enie </a:t>
                      </a:r>
                      <a:endParaRPr lang="en-US" sz="9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CBT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1pm-3pm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(please speak to a member of staff)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Lego Project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10:00am</a:t>
                      </a:r>
                      <a:r>
                        <a:rPr lang="en-GB" sz="900" b="0" baseline="0" dirty="0">
                          <a:solidFill>
                            <a:srgbClr val="000000"/>
                          </a:solidFill>
                          <a:latin typeface="DM Sans"/>
                        </a:rPr>
                        <a:t> - </a:t>
                      </a: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11:00am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With Max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SPECTRUM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11:00am -12:00pm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With  Max </a:t>
                      </a: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Recipe for success Employment and Future thinking!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With Enie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10.30am-12.00pm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Music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 10pm-12pm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CBT sessions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10am-3pm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36662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Through the Gate 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(Support available for anyone being released from custody)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1pm – 3pm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induction 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(Meet the team and enroll!)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14.00pm 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Arts and Crafts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1pm – 3pm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With TIPP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90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Peer mentoring course</a:t>
                      </a:r>
                    </a:p>
                    <a:p>
                      <a:pPr algn="ctr"/>
                      <a:r>
                        <a:rPr lang="en-GB" sz="90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With Enie</a:t>
                      </a:r>
                    </a:p>
                    <a:p>
                      <a:pPr algn="ctr"/>
                      <a:r>
                        <a:rPr lang="en-GB" sz="90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2pm – 3pm </a:t>
                      </a:r>
                    </a:p>
                    <a:p>
                      <a:pPr algn="ctr"/>
                      <a:endParaRPr lang="en-GB" sz="9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Employment-Pathways support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13.00-15.30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Man Plan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(Men’s mental health group) </a:t>
                      </a:r>
                      <a:b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</a:b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13:30pm</a:t>
                      </a:r>
                      <a:r>
                        <a:rPr lang="en-US" sz="900" b="0" baseline="0" dirty="0">
                          <a:solidFill>
                            <a:srgbClr val="000000"/>
                          </a:solidFill>
                          <a:latin typeface="DM Sans"/>
                        </a:rPr>
                        <a:t> </a:t>
                      </a: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-15:30pm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With Max</a:t>
                      </a:r>
                    </a:p>
                    <a:p>
                      <a:pPr algn="ctr"/>
                      <a:endParaRPr lang="en-GB" sz="900" b="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Through the Gate 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(Support available for anyone being released from custody)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1pm – 3pm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Sports and Fitness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with Mark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2pm -3pm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79275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4783301"/>
                  </a:ext>
                </a:extLst>
              </a:tr>
            </a:tbl>
          </a:graphicData>
        </a:graphic>
      </p:graphicFrame>
      <p:grpSp>
        <p:nvGrpSpPr>
          <p:cNvPr id="3" name="Group 3">
            <a:extLst>
              <a:ext uri="{FF2B5EF4-FFF2-40B4-BE49-F238E27FC236}">
                <a16:creationId xmlns:a16="http://schemas.microsoft.com/office/drawing/2014/main" id="{A53BF606-BF23-CF62-5B6B-BCE562AA3E8F}"/>
              </a:ext>
            </a:extLst>
          </p:cNvPr>
          <p:cNvGrpSpPr/>
          <p:nvPr/>
        </p:nvGrpSpPr>
        <p:grpSpPr>
          <a:xfrm>
            <a:off x="184646" y="1589490"/>
            <a:ext cx="2384913" cy="4728152"/>
            <a:chOff x="0" y="0"/>
            <a:chExt cx="868775" cy="1669301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CF153DDD-6128-1255-6886-93F24E7CA336}"/>
                </a:ext>
              </a:extLst>
            </p:cNvPr>
            <p:cNvSpPr/>
            <p:nvPr/>
          </p:nvSpPr>
          <p:spPr>
            <a:xfrm>
              <a:off x="0" y="0"/>
              <a:ext cx="868775" cy="1669301"/>
            </a:xfrm>
            <a:custGeom>
              <a:avLst/>
              <a:gdLst/>
              <a:ahLst/>
              <a:cxnLst/>
              <a:rect l="l" t="t" r="r" b="b"/>
              <a:pathLst>
                <a:path w="868775" h="1669301">
                  <a:moveTo>
                    <a:pt x="0" y="0"/>
                  </a:moveTo>
                  <a:lnTo>
                    <a:pt x="868775" y="0"/>
                  </a:lnTo>
                  <a:lnTo>
                    <a:pt x="868775" y="1669301"/>
                  </a:lnTo>
                  <a:lnTo>
                    <a:pt x="0" y="1669301"/>
                  </a:lnTo>
                  <a:close/>
                </a:path>
              </a:pathLst>
            </a:custGeom>
            <a:solidFill>
              <a:srgbClr val="34586E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3E76E23E-9461-5B09-94D2-B520725C5786}"/>
                </a:ext>
              </a:extLst>
            </p:cNvPr>
            <p:cNvSpPr txBox="1"/>
            <p:nvPr/>
          </p:nvSpPr>
          <p:spPr>
            <a:xfrm>
              <a:off x="0" y="-28575"/>
              <a:ext cx="868775" cy="16978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lang="en-US" b="1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b="1" dirty="0">
                  <a:solidFill>
                    <a:srgbClr val="FFFFFF"/>
                  </a:solidFill>
                  <a:latin typeface="DM Sans"/>
                </a:rPr>
                <a:t>Sheffield CFO Activity Hub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b="1" dirty="0">
                  <a:solidFill>
                    <a:srgbClr val="FFFFFF"/>
                  </a:solidFill>
                  <a:latin typeface="DM Sans"/>
                </a:rPr>
                <a:t> </a:t>
              </a: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Ground Floor St James House, Vicar Lane, Sheffield, S1 2EX</a:t>
              </a:r>
            </a:p>
            <a:p>
              <a:pPr algn="ctr">
                <a:lnSpc>
                  <a:spcPts val="2379"/>
                </a:lnSpc>
              </a:pPr>
              <a:endParaRPr lang="en-US" sz="1200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If you ever need a </a:t>
              </a:r>
              <a:r>
                <a:rPr lang="en-US" sz="1200" dirty="0" err="1">
                  <a:solidFill>
                    <a:srgbClr val="FFFFFF"/>
                  </a:solidFill>
                  <a:latin typeface="DM Sans"/>
                </a:rPr>
                <a:t>cuppa</a:t>
              </a: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 or a chat, pop in and speak to your support worker.</a:t>
              </a:r>
            </a:p>
            <a:p>
              <a:pPr algn="ctr">
                <a:lnSpc>
                  <a:spcPts val="2379"/>
                </a:lnSpc>
              </a:pPr>
              <a:endParaRPr lang="en-US" sz="1200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chemeClr val="bg1"/>
                  </a:solidFill>
                  <a:latin typeface="DM Sans" pitchFamily="2" charset="0"/>
                </a:rPr>
                <a:t>Reception contact number: </a:t>
              </a:r>
              <a:r>
                <a:rPr lang="en-GB" sz="1200" dirty="0">
                  <a:solidFill>
                    <a:schemeClr val="bg1"/>
                  </a:solidFill>
                  <a:latin typeface="DM Sans" pitchFamily="2" charset="0"/>
                </a:rPr>
                <a:t>07502299992</a:t>
              </a:r>
            </a:p>
            <a:p>
              <a:pPr algn="ctr">
                <a:lnSpc>
                  <a:spcPts val="2379"/>
                </a:lnSpc>
              </a:pPr>
              <a:endParaRPr lang="en-GB" sz="1200" dirty="0">
                <a:solidFill>
                  <a:schemeClr val="bg1"/>
                </a:solidFill>
                <a:latin typeface="DM Sans" pitchFamily="2" charset="0"/>
              </a:endParaRPr>
            </a:p>
            <a:p>
              <a:pPr algn="ctr">
                <a:lnSpc>
                  <a:spcPts val="2379"/>
                </a:lnSpc>
              </a:pPr>
              <a:r>
                <a:rPr lang="en-GB" sz="1200" dirty="0">
                  <a:solidFill>
                    <a:schemeClr val="bg1"/>
                  </a:solidFill>
                  <a:latin typeface="DM Sans" pitchFamily="2" charset="0"/>
                </a:rPr>
                <a:t>9:30am – 4pm</a:t>
              </a:r>
            </a:p>
            <a:p>
              <a:pPr algn="ctr">
                <a:lnSpc>
                  <a:spcPts val="2379"/>
                </a:lnSpc>
              </a:pPr>
              <a:r>
                <a:rPr lang="en-GB" sz="1100" dirty="0">
                  <a:solidFill>
                    <a:schemeClr val="bg1"/>
                  </a:solidFill>
                  <a:latin typeface="DM Sans" pitchFamily="2" charset="0"/>
                </a:rPr>
                <a:t>Monday – Friday</a:t>
              </a:r>
            </a:p>
            <a:p>
              <a:pPr algn="ctr">
                <a:lnSpc>
                  <a:spcPts val="2379"/>
                </a:lnSpc>
              </a:pPr>
              <a:endParaRPr lang="en-US" sz="1699" dirty="0">
                <a:solidFill>
                  <a:srgbClr val="FFFFFF"/>
                </a:solidFill>
                <a:latin typeface="DM Sans"/>
              </a:endParaRPr>
            </a:p>
          </p:txBody>
        </p:sp>
      </p:grpSp>
      <p:grpSp>
        <p:nvGrpSpPr>
          <p:cNvPr id="46" name="Group 46">
            <a:extLst>
              <a:ext uri="{FF2B5EF4-FFF2-40B4-BE49-F238E27FC236}">
                <a16:creationId xmlns:a16="http://schemas.microsoft.com/office/drawing/2014/main" id="{2C93A941-16F3-AA73-5F5C-A730FD2FC504}"/>
              </a:ext>
            </a:extLst>
          </p:cNvPr>
          <p:cNvGrpSpPr/>
          <p:nvPr/>
        </p:nvGrpSpPr>
        <p:grpSpPr>
          <a:xfrm rot="2700000">
            <a:off x="170282" y="1049731"/>
            <a:ext cx="293842" cy="293842"/>
            <a:chOff x="0" y="0"/>
            <a:chExt cx="812800" cy="812800"/>
          </a:xfrm>
        </p:grpSpPr>
        <p:sp>
          <p:nvSpPr>
            <p:cNvPr id="47" name="Freeform 47">
              <a:extLst>
                <a:ext uri="{FF2B5EF4-FFF2-40B4-BE49-F238E27FC236}">
                  <a16:creationId xmlns:a16="http://schemas.microsoft.com/office/drawing/2014/main" id="{F0D69B59-B057-E8AE-97A4-B6339F69A437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9C0074CE-3037-9BF6-7BDE-F55D5C12D6E7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9" name="Group 49">
            <a:extLst>
              <a:ext uri="{FF2B5EF4-FFF2-40B4-BE49-F238E27FC236}">
                <a16:creationId xmlns:a16="http://schemas.microsoft.com/office/drawing/2014/main" id="{B72CB4EC-B308-6A4A-26DA-FA8EE73F0686}"/>
              </a:ext>
            </a:extLst>
          </p:cNvPr>
          <p:cNvGrpSpPr/>
          <p:nvPr/>
        </p:nvGrpSpPr>
        <p:grpSpPr>
          <a:xfrm>
            <a:off x="344097" y="6391036"/>
            <a:ext cx="2066012" cy="747035"/>
            <a:chOff x="183080" y="0"/>
            <a:chExt cx="2754682" cy="996046"/>
          </a:xfrm>
        </p:grpSpPr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55C9569A-3A51-6F8A-A8D7-1261E4B28B8B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TextBox 52">
              <a:extLst>
                <a:ext uri="{FF2B5EF4-FFF2-40B4-BE49-F238E27FC236}">
                  <a16:creationId xmlns:a16="http://schemas.microsoft.com/office/drawing/2014/main" id="{D4B30D93-8033-E1C3-7B86-CD7869255F79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>
                  <a:solidFill>
                    <a:srgbClr val="000000"/>
                  </a:solidFill>
                  <a:latin typeface="DM Sans"/>
                </a:rPr>
                <a:t>This </a:t>
              </a:r>
              <a:r>
                <a:rPr lang="en-US" sz="750" err="1">
                  <a:solidFill>
                    <a:srgbClr val="000000"/>
                  </a:solidFill>
                  <a:latin typeface="DM Sans"/>
                </a:rPr>
                <a:t>programme</a:t>
              </a:r>
              <a:r>
                <a:rPr lang="en-US" sz="750">
                  <a:solidFill>
                    <a:srgbClr val="000000"/>
                  </a:solidFill>
                  <a:latin typeface="DM Sans"/>
                </a:rPr>
                <a:t> is delivered by HMPPS CFO</a:t>
              </a:r>
            </a:p>
          </p:txBody>
        </p:sp>
      </p:grpSp>
      <p:grpSp>
        <p:nvGrpSpPr>
          <p:cNvPr id="62" name="Group 62">
            <a:extLst>
              <a:ext uri="{FF2B5EF4-FFF2-40B4-BE49-F238E27FC236}">
                <a16:creationId xmlns:a16="http://schemas.microsoft.com/office/drawing/2014/main" id="{89998730-8C9A-600D-EE35-D82ACDA0B311}"/>
              </a:ext>
            </a:extLst>
          </p:cNvPr>
          <p:cNvGrpSpPr/>
          <p:nvPr/>
        </p:nvGrpSpPr>
        <p:grpSpPr>
          <a:xfrm>
            <a:off x="195716" y="593502"/>
            <a:ext cx="242972" cy="242972"/>
            <a:chOff x="0" y="0"/>
            <a:chExt cx="812800" cy="812800"/>
          </a:xfrm>
        </p:grpSpPr>
        <p:sp>
          <p:nvSpPr>
            <p:cNvPr id="63" name="Freeform 63">
              <a:extLst>
                <a:ext uri="{FF2B5EF4-FFF2-40B4-BE49-F238E27FC236}">
                  <a16:creationId xmlns:a16="http://schemas.microsoft.com/office/drawing/2014/main" id="{424D9108-A05F-8497-3C16-8BC237BECCEA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4" name="TextBox 64">
              <a:extLst>
                <a:ext uri="{FF2B5EF4-FFF2-40B4-BE49-F238E27FC236}">
                  <a16:creationId xmlns:a16="http://schemas.microsoft.com/office/drawing/2014/main" id="{2C572D3F-423B-A44D-6318-B9676B101741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5" name="Group 65">
            <a:extLst>
              <a:ext uri="{FF2B5EF4-FFF2-40B4-BE49-F238E27FC236}">
                <a16:creationId xmlns:a16="http://schemas.microsoft.com/office/drawing/2014/main" id="{E65C2F24-A42E-E6E6-4F09-F9694D3469F9}"/>
              </a:ext>
            </a:extLst>
          </p:cNvPr>
          <p:cNvGrpSpPr/>
          <p:nvPr/>
        </p:nvGrpSpPr>
        <p:grpSpPr>
          <a:xfrm>
            <a:off x="206787" y="181493"/>
            <a:ext cx="220832" cy="193228"/>
            <a:chOff x="0" y="0"/>
            <a:chExt cx="812800" cy="711200"/>
          </a:xfrm>
        </p:grpSpPr>
        <p:sp>
          <p:nvSpPr>
            <p:cNvPr id="66" name="Freeform 66">
              <a:extLst>
                <a:ext uri="{FF2B5EF4-FFF2-40B4-BE49-F238E27FC236}">
                  <a16:creationId xmlns:a16="http://schemas.microsoft.com/office/drawing/2014/main" id="{5152FCE7-9921-80DC-95CF-2FA1D9B1C2A7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TextBox 67">
              <a:extLst>
                <a:ext uri="{FF2B5EF4-FFF2-40B4-BE49-F238E27FC236}">
                  <a16:creationId xmlns:a16="http://schemas.microsoft.com/office/drawing/2014/main" id="{2712A56F-07E9-B9EC-0F2F-784BA446BB28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70" name="TextBox 70">
            <a:extLst>
              <a:ext uri="{FF2B5EF4-FFF2-40B4-BE49-F238E27FC236}">
                <a16:creationId xmlns:a16="http://schemas.microsoft.com/office/drawing/2014/main" id="{DAAD505A-4D14-FE79-C5CE-873677CB730B}"/>
              </a:ext>
            </a:extLst>
          </p:cNvPr>
          <p:cNvSpPr txBox="1"/>
          <p:nvPr/>
        </p:nvSpPr>
        <p:spPr>
          <a:xfrm>
            <a:off x="658981" y="127955"/>
            <a:ext cx="1826812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>
            <a:extLst>
              <a:ext uri="{FF2B5EF4-FFF2-40B4-BE49-F238E27FC236}">
                <a16:creationId xmlns:a16="http://schemas.microsoft.com/office/drawing/2014/main" id="{14C81119-A0A0-8B30-EA02-B3A0B4528586}"/>
              </a:ext>
            </a:extLst>
          </p:cNvPr>
          <p:cNvSpPr txBox="1"/>
          <p:nvPr/>
        </p:nvSpPr>
        <p:spPr>
          <a:xfrm>
            <a:off x="658981" y="545468"/>
            <a:ext cx="1910578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>
            <a:extLst>
              <a:ext uri="{FF2B5EF4-FFF2-40B4-BE49-F238E27FC236}">
                <a16:creationId xmlns:a16="http://schemas.microsoft.com/office/drawing/2014/main" id="{E4BF6B3F-9D14-2E3C-A816-E2AE852C7207}"/>
              </a:ext>
            </a:extLst>
          </p:cNvPr>
          <p:cNvSpPr txBox="1"/>
          <p:nvPr/>
        </p:nvSpPr>
        <p:spPr>
          <a:xfrm>
            <a:off x="658981" y="960299"/>
            <a:ext cx="1826812" cy="517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Society: Activities contributing to the community outside of the CFO Activity Hub</a:t>
            </a:r>
          </a:p>
        </p:txBody>
      </p:sp>
      <p:pic>
        <p:nvPicPr>
          <p:cNvPr id="21" name="Picture 20" descr="An orange person walking towards an arrow&#10;&#10;Description automatically generated">
            <a:extLst>
              <a:ext uri="{FF2B5EF4-FFF2-40B4-BE49-F238E27FC236}">
                <a16:creationId xmlns:a16="http://schemas.microsoft.com/office/drawing/2014/main" id="{92635276-2C07-E6BB-40F7-0DB84CE34D8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17366" y="5275786"/>
            <a:ext cx="672091" cy="471467"/>
          </a:xfrm>
          <a:prstGeom prst="rect">
            <a:avLst/>
          </a:prstGeom>
        </p:spPr>
      </p:pic>
      <p:pic>
        <p:nvPicPr>
          <p:cNvPr id="36" name="Picture 35" descr="A person climbing a ladder to a heart&#10;&#10;Description automatically generated">
            <a:extLst>
              <a:ext uri="{FF2B5EF4-FFF2-40B4-BE49-F238E27FC236}">
                <a16:creationId xmlns:a16="http://schemas.microsoft.com/office/drawing/2014/main" id="{1848BB4D-D8C8-A8D6-9AEC-F28397E0A81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19779" y="4955305"/>
            <a:ext cx="681569" cy="645786"/>
          </a:xfrm>
          <a:prstGeom prst="rect">
            <a:avLst/>
          </a:prstGeom>
        </p:spPr>
      </p:pic>
      <p:pic>
        <p:nvPicPr>
          <p:cNvPr id="59" name="Picture 58" descr="A blue and black logo&#10;&#10;Description automatically generated">
            <a:extLst>
              <a:ext uri="{FF2B5EF4-FFF2-40B4-BE49-F238E27FC236}">
                <a16:creationId xmlns:a16="http://schemas.microsoft.com/office/drawing/2014/main" id="{23EE4A7F-14A2-0AB2-5D42-4DAD91F2B74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7212" y="85657"/>
            <a:ext cx="1311392" cy="563127"/>
          </a:xfrm>
          <a:prstGeom prst="rect">
            <a:avLst/>
          </a:prstGeom>
        </p:spPr>
      </p:pic>
      <p:pic>
        <p:nvPicPr>
          <p:cNvPr id="11" name="Picture 8" descr="1,000+ Allotment Stock Illustrations, Royalty-Free Vector Graphics &amp; Clip  Art - iStock | Allotment vegetables, Allotment uk, Allotment gardening">
            <a:extLst>
              <a:ext uri="{FF2B5EF4-FFF2-40B4-BE49-F238E27FC236}">
                <a16:creationId xmlns:a16="http://schemas.microsoft.com/office/drawing/2014/main" id="{77462B7E-8CEC-A67A-9BED-F84208A5271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36" t="9278" r="7426" b="7103"/>
          <a:stretch/>
        </p:blipFill>
        <p:spPr bwMode="auto">
          <a:xfrm>
            <a:off x="3091956" y="2322477"/>
            <a:ext cx="596233" cy="5828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6" name="Group 46">
            <a:extLst>
              <a:ext uri="{FF2B5EF4-FFF2-40B4-BE49-F238E27FC236}">
                <a16:creationId xmlns:a16="http://schemas.microsoft.com/office/drawing/2014/main" id="{6D103481-6CAB-9956-8E99-D96011B5FDDF}"/>
              </a:ext>
            </a:extLst>
          </p:cNvPr>
          <p:cNvGrpSpPr/>
          <p:nvPr/>
        </p:nvGrpSpPr>
        <p:grpSpPr>
          <a:xfrm rot="2700000">
            <a:off x="3810732" y="1761821"/>
            <a:ext cx="293842" cy="293842"/>
            <a:chOff x="0" y="0"/>
            <a:chExt cx="812800" cy="812800"/>
          </a:xfrm>
        </p:grpSpPr>
        <p:sp>
          <p:nvSpPr>
            <p:cNvPr id="17" name="Freeform 47">
              <a:extLst>
                <a:ext uri="{FF2B5EF4-FFF2-40B4-BE49-F238E27FC236}">
                  <a16:creationId xmlns:a16="http://schemas.microsoft.com/office/drawing/2014/main" id="{A5F70CB5-EE4A-F6AC-F179-66A4B4485A05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8" name="TextBox 48">
              <a:extLst>
                <a:ext uri="{FF2B5EF4-FFF2-40B4-BE49-F238E27FC236}">
                  <a16:creationId xmlns:a16="http://schemas.microsoft.com/office/drawing/2014/main" id="{9436FC2C-3F08-45C0-680B-CB7479B0813F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4" name="Group 62">
            <a:extLst>
              <a:ext uri="{FF2B5EF4-FFF2-40B4-BE49-F238E27FC236}">
                <a16:creationId xmlns:a16="http://schemas.microsoft.com/office/drawing/2014/main" id="{5C677D0F-07EB-48A4-DC32-6D31818C8B89}"/>
              </a:ext>
            </a:extLst>
          </p:cNvPr>
          <p:cNvGrpSpPr/>
          <p:nvPr/>
        </p:nvGrpSpPr>
        <p:grpSpPr>
          <a:xfrm>
            <a:off x="5447083" y="2102283"/>
            <a:ext cx="242972" cy="242972"/>
            <a:chOff x="0" y="0"/>
            <a:chExt cx="812800" cy="812800"/>
          </a:xfrm>
        </p:grpSpPr>
        <p:sp>
          <p:nvSpPr>
            <p:cNvPr id="25" name="Freeform 63">
              <a:extLst>
                <a:ext uri="{FF2B5EF4-FFF2-40B4-BE49-F238E27FC236}">
                  <a16:creationId xmlns:a16="http://schemas.microsoft.com/office/drawing/2014/main" id="{42285BB7-2EFB-6467-9CA5-194693AEA1DB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6" name="TextBox 64">
              <a:extLst>
                <a:ext uri="{FF2B5EF4-FFF2-40B4-BE49-F238E27FC236}">
                  <a16:creationId xmlns:a16="http://schemas.microsoft.com/office/drawing/2014/main" id="{76028CB7-7CE7-9A31-999F-0CD5E293990D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55" name="Group 62">
            <a:extLst>
              <a:ext uri="{FF2B5EF4-FFF2-40B4-BE49-F238E27FC236}">
                <a16:creationId xmlns:a16="http://schemas.microsoft.com/office/drawing/2014/main" id="{6EFA9218-4946-BF95-4DEB-6BD8FDD3CE66}"/>
              </a:ext>
            </a:extLst>
          </p:cNvPr>
          <p:cNvGrpSpPr/>
          <p:nvPr/>
        </p:nvGrpSpPr>
        <p:grpSpPr>
          <a:xfrm>
            <a:off x="8796966" y="2164032"/>
            <a:ext cx="242972" cy="242972"/>
            <a:chOff x="0" y="0"/>
            <a:chExt cx="812800" cy="812800"/>
          </a:xfrm>
        </p:grpSpPr>
        <p:sp>
          <p:nvSpPr>
            <p:cNvPr id="56" name="Freeform 63">
              <a:extLst>
                <a:ext uri="{FF2B5EF4-FFF2-40B4-BE49-F238E27FC236}">
                  <a16:creationId xmlns:a16="http://schemas.microsoft.com/office/drawing/2014/main" id="{DE741C8A-9BE4-CAD5-6253-9969CAD59530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7" name="TextBox 64">
              <a:extLst>
                <a:ext uri="{FF2B5EF4-FFF2-40B4-BE49-F238E27FC236}">
                  <a16:creationId xmlns:a16="http://schemas.microsoft.com/office/drawing/2014/main" id="{E1285994-F4C2-9B78-A2EC-1F95B114C1A3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75" name="TextBox 67">
            <a:extLst>
              <a:ext uri="{FF2B5EF4-FFF2-40B4-BE49-F238E27FC236}">
                <a16:creationId xmlns:a16="http://schemas.microsoft.com/office/drawing/2014/main" id="{CEE5E477-8763-278A-4949-EF7A2A55C08A}"/>
              </a:ext>
            </a:extLst>
          </p:cNvPr>
          <p:cNvSpPr txBox="1"/>
          <p:nvPr/>
        </p:nvSpPr>
        <p:spPr>
          <a:xfrm>
            <a:off x="10209046" y="4739318"/>
            <a:ext cx="151822" cy="9747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/>
          </a:p>
        </p:txBody>
      </p:sp>
      <p:grpSp>
        <p:nvGrpSpPr>
          <p:cNvPr id="85" name="Group 65">
            <a:extLst>
              <a:ext uri="{FF2B5EF4-FFF2-40B4-BE49-F238E27FC236}">
                <a16:creationId xmlns:a16="http://schemas.microsoft.com/office/drawing/2014/main" id="{9A40E08A-8944-557E-2DA2-8C4AD12BED2C}"/>
              </a:ext>
            </a:extLst>
          </p:cNvPr>
          <p:cNvGrpSpPr/>
          <p:nvPr/>
        </p:nvGrpSpPr>
        <p:grpSpPr>
          <a:xfrm>
            <a:off x="4196010" y="5084970"/>
            <a:ext cx="220832" cy="193228"/>
            <a:chOff x="0" y="0"/>
            <a:chExt cx="812800" cy="711200"/>
          </a:xfrm>
        </p:grpSpPr>
        <p:sp>
          <p:nvSpPr>
            <p:cNvPr id="86" name="Freeform 66">
              <a:extLst>
                <a:ext uri="{FF2B5EF4-FFF2-40B4-BE49-F238E27FC236}">
                  <a16:creationId xmlns:a16="http://schemas.microsoft.com/office/drawing/2014/main" id="{A2233760-C72F-1B3A-707F-2EBC2E64201D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7" name="TextBox 67">
              <a:extLst>
                <a:ext uri="{FF2B5EF4-FFF2-40B4-BE49-F238E27FC236}">
                  <a16:creationId xmlns:a16="http://schemas.microsoft.com/office/drawing/2014/main" id="{FA32AF36-FCAA-FF52-3044-F52FA419EC4C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8" name="TextBox 69">
            <a:extLst>
              <a:ext uri="{FF2B5EF4-FFF2-40B4-BE49-F238E27FC236}">
                <a16:creationId xmlns:a16="http://schemas.microsoft.com/office/drawing/2014/main" id="{307D2969-D36B-77D3-8F99-F2B7D01EA1D4}"/>
              </a:ext>
            </a:extLst>
          </p:cNvPr>
          <p:cNvSpPr txBox="1"/>
          <p:nvPr/>
        </p:nvSpPr>
        <p:spPr>
          <a:xfrm>
            <a:off x="2580281" y="60083"/>
            <a:ext cx="6995806" cy="59221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3300" u="sng" dirty="0">
                <a:solidFill>
                  <a:srgbClr val="000000"/>
                </a:solidFill>
                <a:latin typeface="DM Sans Bold"/>
              </a:rPr>
              <a:t>CFO Evolution – January 2026</a:t>
            </a:r>
          </a:p>
        </p:txBody>
      </p:sp>
      <p:grpSp>
        <p:nvGrpSpPr>
          <p:cNvPr id="96" name="Group 65">
            <a:extLst>
              <a:ext uri="{FF2B5EF4-FFF2-40B4-BE49-F238E27FC236}">
                <a16:creationId xmlns:a16="http://schemas.microsoft.com/office/drawing/2014/main" id="{FD53C870-473D-EA6B-63A9-370CA0A862A6}"/>
              </a:ext>
            </a:extLst>
          </p:cNvPr>
          <p:cNvGrpSpPr/>
          <p:nvPr/>
        </p:nvGrpSpPr>
        <p:grpSpPr>
          <a:xfrm>
            <a:off x="7596654" y="5090752"/>
            <a:ext cx="220832" cy="193228"/>
            <a:chOff x="0" y="0"/>
            <a:chExt cx="812800" cy="711200"/>
          </a:xfrm>
        </p:grpSpPr>
        <p:sp>
          <p:nvSpPr>
            <p:cNvPr id="97" name="Freeform 66">
              <a:extLst>
                <a:ext uri="{FF2B5EF4-FFF2-40B4-BE49-F238E27FC236}">
                  <a16:creationId xmlns:a16="http://schemas.microsoft.com/office/drawing/2014/main" id="{48F223FE-1A9B-E0C4-1B2E-202E8AF1F750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8" name="TextBox 67">
              <a:extLst>
                <a:ext uri="{FF2B5EF4-FFF2-40B4-BE49-F238E27FC236}">
                  <a16:creationId xmlns:a16="http://schemas.microsoft.com/office/drawing/2014/main" id="{81086A2B-686B-AA24-208B-A3406F8DC4CF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99" name="Group 62">
            <a:extLst>
              <a:ext uri="{FF2B5EF4-FFF2-40B4-BE49-F238E27FC236}">
                <a16:creationId xmlns:a16="http://schemas.microsoft.com/office/drawing/2014/main" id="{D811E695-45C8-1A2E-7C09-DD3AD61E72C8}"/>
              </a:ext>
            </a:extLst>
          </p:cNvPr>
          <p:cNvGrpSpPr/>
          <p:nvPr/>
        </p:nvGrpSpPr>
        <p:grpSpPr>
          <a:xfrm>
            <a:off x="5842271" y="2810053"/>
            <a:ext cx="242972" cy="242972"/>
            <a:chOff x="0" y="0"/>
            <a:chExt cx="812800" cy="812800"/>
          </a:xfrm>
        </p:grpSpPr>
        <p:sp>
          <p:nvSpPr>
            <p:cNvPr id="100" name="Freeform 63">
              <a:extLst>
                <a:ext uri="{FF2B5EF4-FFF2-40B4-BE49-F238E27FC236}">
                  <a16:creationId xmlns:a16="http://schemas.microsoft.com/office/drawing/2014/main" id="{39890676-84FA-3C4A-CCA6-366D285021DB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01" name="TextBox 64">
              <a:extLst>
                <a:ext uri="{FF2B5EF4-FFF2-40B4-BE49-F238E27FC236}">
                  <a16:creationId xmlns:a16="http://schemas.microsoft.com/office/drawing/2014/main" id="{FC109E63-E330-253F-101C-F215B89E19FA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pic>
        <p:nvPicPr>
          <p:cNvPr id="6" name="Picture 5">
            <a:extLst>
              <a:ext uri="{FF2B5EF4-FFF2-40B4-BE49-F238E27FC236}">
                <a16:creationId xmlns:a16="http://schemas.microsoft.com/office/drawing/2014/main" id="{C612025A-AB4A-BD30-B7D7-F88496DEF15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782981" y="3561631"/>
            <a:ext cx="858245" cy="37429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59C7C01-8A3A-9A8A-E8C3-62077BB97B5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104111" y="2167820"/>
            <a:ext cx="286537" cy="286537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AAC81D65-38B9-91F9-B443-AA9EAE48B9E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169622" y="4094233"/>
            <a:ext cx="384081" cy="17679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572B918F-DFBF-DD85-BBD3-024464694DE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979001" y="3335173"/>
            <a:ext cx="384081" cy="176799"/>
          </a:xfrm>
          <a:prstGeom prst="rect">
            <a:avLst/>
          </a:prstGeom>
        </p:spPr>
      </p:pic>
      <p:grpSp>
        <p:nvGrpSpPr>
          <p:cNvPr id="15" name="Group 65">
            <a:extLst>
              <a:ext uri="{FF2B5EF4-FFF2-40B4-BE49-F238E27FC236}">
                <a16:creationId xmlns:a16="http://schemas.microsoft.com/office/drawing/2014/main" id="{B7B94915-28EE-811E-4F04-D77638AD3155}"/>
              </a:ext>
            </a:extLst>
          </p:cNvPr>
          <p:cNvGrpSpPr/>
          <p:nvPr/>
        </p:nvGrpSpPr>
        <p:grpSpPr>
          <a:xfrm>
            <a:off x="3816637" y="6418384"/>
            <a:ext cx="220832" cy="229670"/>
            <a:chOff x="0" y="-184929"/>
            <a:chExt cx="812800" cy="845329"/>
          </a:xfrm>
        </p:grpSpPr>
        <p:sp>
          <p:nvSpPr>
            <p:cNvPr id="89" name="Freeform 66">
              <a:extLst>
                <a:ext uri="{FF2B5EF4-FFF2-40B4-BE49-F238E27FC236}">
                  <a16:creationId xmlns:a16="http://schemas.microsoft.com/office/drawing/2014/main" id="{FCD5A522-FBE3-E0D6-8731-EA8A468C0EA9}"/>
                </a:ext>
              </a:extLst>
            </p:cNvPr>
            <p:cNvSpPr/>
            <p:nvPr/>
          </p:nvSpPr>
          <p:spPr>
            <a:xfrm>
              <a:off x="0" y="-184929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0" name="TextBox 67">
              <a:extLst>
                <a:ext uri="{FF2B5EF4-FFF2-40B4-BE49-F238E27FC236}">
                  <a16:creationId xmlns:a16="http://schemas.microsoft.com/office/drawing/2014/main" id="{7408FD68-2CB3-5ACE-09F1-E4568E077D00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19" name="Group 65">
            <a:extLst>
              <a:ext uri="{FF2B5EF4-FFF2-40B4-BE49-F238E27FC236}">
                <a16:creationId xmlns:a16="http://schemas.microsoft.com/office/drawing/2014/main" id="{C7DB2075-03CD-38DC-8D98-095C941B30BA}"/>
              </a:ext>
            </a:extLst>
          </p:cNvPr>
          <p:cNvGrpSpPr/>
          <p:nvPr/>
        </p:nvGrpSpPr>
        <p:grpSpPr>
          <a:xfrm>
            <a:off x="5412578" y="6453963"/>
            <a:ext cx="220832" cy="193228"/>
            <a:chOff x="0" y="0"/>
            <a:chExt cx="812800" cy="711200"/>
          </a:xfrm>
        </p:grpSpPr>
        <p:sp>
          <p:nvSpPr>
            <p:cNvPr id="84" name="Freeform 66">
              <a:extLst>
                <a:ext uri="{FF2B5EF4-FFF2-40B4-BE49-F238E27FC236}">
                  <a16:creationId xmlns:a16="http://schemas.microsoft.com/office/drawing/2014/main" id="{436F746F-620F-7EF6-393B-8420F40046C8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8" name="TextBox 67">
              <a:extLst>
                <a:ext uri="{FF2B5EF4-FFF2-40B4-BE49-F238E27FC236}">
                  <a16:creationId xmlns:a16="http://schemas.microsoft.com/office/drawing/2014/main" id="{24380E1B-628A-A0C0-5053-5267FCB41104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0" name="Group 65">
            <a:extLst>
              <a:ext uri="{FF2B5EF4-FFF2-40B4-BE49-F238E27FC236}">
                <a16:creationId xmlns:a16="http://schemas.microsoft.com/office/drawing/2014/main" id="{80D1DBDB-C608-6C6D-EB80-1A242A929864}"/>
              </a:ext>
            </a:extLst>
          </p:cNvPr>
          <p:cNvGrpSpPr/>
          <p:nvPr/>
        </p:nvGrpSpPr>
        <p:grpSpPr>
          <a:xfrm>
            <a:off x="3847237" y="1335342"/>
            <a:ext cx="220832" cy="193228"/>
            <a:chOff x="0" y="0"/>
            <a:chExt cx="812800" cy="711200"/>
          </a:xfrm>
        </p:grpSpPr>
        <p:sp>
          <p:nvSpPr>
            <p:cNvPr id="82" name="Freeform 66">
              <a:extLst>
                <a:ext uri="{FF2B5EF4-FFF2-40B4-BE49-F238E27FC236}">
                  <a16:creationId xmlns:a16="http://schemas.microsoft.com/office/drawing/2014/main" id="{40969A4A-5D8E-D86C-3365-0DDE18947F13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3" name="TextBox 67">
              <a:extLst>
                <a:ext uri="{FF2B5EF4-FFF2-40B4-BE49-F238E27FC236}">
                  <a16:creationId xmlns:a16="http://schemas.microsoft.com/office/drawing/2014/main" id="{3B465B84-8350-4FA9-AD4F-51AACE52407D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2" name="Group 65">
            <a:extLst>
              <a:ext uri="{FF2B5EF4-FFF2-40B4-BE49-F238E27FC236}">
                <a16:creationId xmlns:a16="http://schemas.microsoft.com/office/drawing/2014/main" id="{71FE94F0-01B2-FCF9-FDF8-D0464A8276CE}"/>
              </a:ext>
            </a:extLst>
          </p:cNvPr>
          <p:cNvGrpSpPr/>
          <p:nvPr/>
        </p:nvGrpSpPr>
        <p:grpSpPr>
          <a:xfrm>
            <a:off x="5363512" y="1326035"/>
            <a:ext cx="220832" cy="193228"/>
            <a:chOff x="0" y="0"/>
            <a:chExt cx="812800" cy="711200"/>
          </a:xfrm>
        </p:grpSpPr>
        <p:sp>
          <p:nvSpPr>
            <p:cNvPr id="80" name="Freeform 66">
              <a:extLst>
                <a:ext uri="{FF2B5EF4-FFF2-40B4-BE49-F238E27FC236}">
                  <a16:creationId xmlns:a16="http://schemas.microsoft.com/office/drawing/2014/main" id="{C40FAA42-7B60-E3C0-1C96-C5A3A9AD9B6C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1" name="TextBox 67">
              <a:extLst>
                <a:ext uri="{FF2B5EF4-FFF2-40B4-BE49-F238E27FC236}">
                  <a16:creationId xmlns:a16="http://schemas.microsoft.com/office/drawing/2014/main" id="{6D7C2220-7489-FBA5-0640-4732F731E42F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3" name="Group 65">
            <a:extLst>
              <a:ext uri="{FF2B5EF4-FFF2-40B4-BE49-F238E27FC236}">
                <a16:creationId xmlns:a16="http://schemas.microsoft.com/office/drawing/2014/main" id="{A86133B0-BB98-93A4-5502-6CDF43CE3629}"/>
              </a:ext>
            </a:extLst>
          </p:cNvPr>
          <p:cNvGrpSpPr/>
          <p:nvPr/>
        </p:nvGrpSpPr>
        <p:grpSpPr>
          <a:xfrm>
            <a:off x="7135117" y="1236825"/>
            <a:ext cx="220832" cy="193228"/>
            <a:chOff x="0" y="0"/>
            <a:chExt cx="812800" cy="711200"/>
          </a:xfrm>
        </p:grpSpPr>
        <p:sp>
          <p:nvSpPr>
            <p:cNvPr id="74" name="Freeform 66">
              <a:extLst>
                <a:ext uri="{FF2B5EF4-FFF2-40B4-BE49-F238E27FC236}">
                  <a16:creationId xmlns:a16="http://schemas.microsoft.com/office/drawing/2014/main" id="{8A724C46-E408-4971-DA97-EA52C36DE977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79" name="TextBox 67">
              <a:extLst>
                <a:ext uri="{FF2B5EF4-FFF2-40B4-BE49-F238E27FC236}">
                  <a16:creationId xmlns:a16="http://schemas.microsoft.com/office/drawing/2014/main" id="{BA6C5911-DCD9-032B-44A8-F41AF3E40849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69" name="Freeform 66">
            <a:extLst>
              <a:ext uri="{FF2B5EF4-FFF2-40B4-BE49-F238E27FC236}">
                <a16:creationId xmlns:a16="http://schemas.microsoft.com/office/drawing/2014/main" id="{D4BFFFAE-46EF-EDE9-ABFA-BDCF5673BB03}"/>
              </a:ext>
            </a:extLst>
          </p:cNvPr>
          <p:cNvSpPr/>
          <p:nvPr/>
        </p:nvSpPr>
        <p:spPr>
          <a:xfrm>
            <a:off x="8822797" y="1261373"/>
            <a:ext cx="220832" cy="193228"/>
          </a:xfrm>
          <a:custGeom>
            <a:avLst/>
            <a:gdLst/>
            <a:ahLst/>
            <a:cxnLst/>
            <a:rect l="l" t="t" r="r" b="b"/>
            <a:pathLst>
              <a:path w="812800" h="711200">
                <a:moveTo>
                  <a:pt x="406400" y="0"/>
                </a:moveTo>
                <a:lnTo>
                  <a:pt x="812800" y="711200"/>
                </a:lnTo>
                <a:lnTo>
                  <a:pt x="0" y="711200"/>
                </a:lnTo>
                <a:lnTo>
                  <a:pt x="406400" y="0"/>
                </a:lnTo>
                <a:close/>
              </a:path>
            </a:pathLst>
          </a:custGeom>
          <a:solidFill>
            <a:srgbClr val="F8DD22"/>
          </a:solidFill>
        </p:spPr>
        <p:txBody>
          <a:bodyPr/>
          <a:lstStyle/>
          <a:p>
            <a:endParaRPr lang="en-GB"/>
          </a:p>
        </p:txBody>
      </p:sp>
      <p:grpSp>
        <p:nvGrpSpPr>
          <p:cNvPr id="31" name="Group 65">
            <a:extLst>
              <a:ext uri="{FF2B5EF4-FFF2-40B4-BE49-F238E27FC236}">
                <a16:creationId xmlns:a16="http://schemas.microsoft.com/office/drawing/2014/main" id="{DA8413DD-14CF-9FE8-EFFB-AA3F1281DC5D}"/>
              </a:ext>
            </a:extLst>
          </p:cNvPr>
          <p:cNvGrpSpPr/>
          <p:nvPr/>
        </p:nvGrpSpPr>
        <p:grpSpPr>
          <a:xfrm>
            <a:off x="10330108" y="1227300"/>
            <a:ext cx="220832" cy="193228"/>
            <a:chOff x="0" y="0"/>
            <a:chExt cx="812800" cy="711200"/>
          </a:xfrm>
        </p:grpSpPr>
        <p:sp>
          <p:nvSpPr>
            <p:cNvPr id="54" name="Freeform 66">
              <a:extLst>
                <a:ext uri="{FF2B5EF4-FFF2-40B4-BE49-F238E27FC236}">
                  <a16:creationId xmlns:a16="http://schemas.microsoft.com/office/drawing/2014/main" id="{52FB04E3-8B2B-0220-5044-41488477E2F2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8" name="TextBox 67">
              <a:extLst>
                <a:ext uri="{FF2B5EF4-FFF2-40B4-BE49-F238E27FC236}">
                  <a16:creationId xmlns:a16="http://schemas.microsoft.com/office/drawing/2014/main" id="{CE581B2B-8B6C-7F29-610B-8B7203E05E94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2" name="Group 65">
            <a:extLst>
              <a:ext uri="{FF2B5EF4-FFF2-40B4-BE49-F238E27FC236}">
                <a16:creationId xmlns:a16="http://schemas.microsoft.com/office/drawing/2014/main" id="{BF0E7043-D02B-2273-F3D3-8247C5918EFB}"/>
              </a:ext>
            </a:extLst>
          </p:cNvPr>
          <p:cNvGrpSpPr/>
          <p:nvPr/>
        </p:nvGrpSpPr>
        <p:grpSpPr>
          <a:xfrm>
            <a:off x="7280619" y="6387526"/>
            <a:ext cx="220832" cy="193228"/>
            <a:chOff x="0" y="0"/>
            <a:chExt cx="812800" cy="711200"/>
          </a:xfrm>
        </p:grpSpPr>
        <p:sp>
          <p:nvSpPr>
            <p:cNvPr id="51" name="Freeform 66">
              <a:extLst>
                <a:ext uri="{FF2B5EF4-FFF2-40B4-BE49-F238E27FC236}">
                  <a16:creationId xmlns:a16="http://schemas.microsoft.com/office/drawing/2014/main" id="{64D0925D-22F6-6717-7B36-287C50175E07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3" name="TextBox 67">
              <a:extLst>
                <a:ext uri="{FF2B5EF4-FFF2-40B4-BE49-F238E27FC236}">
                  <a16:creationId xmlns:a16="http://schemas.microsoft.com/office/drawing/2014/main" id="{D5ADF63A-1799-11FE-E3C7-6C72A7230501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7" name="Group 65">
            <a:extLst>
              <a:ext uri="{FF2B5EF4-FFF2-40B4-BE49-F238E27FC236}">
                <a16:creationId xmlns:a16="http://schemas.microsoft.com/office/drawing/2014/main" id="{16ADFEBA-40CD-7488-427E-D39ABBA2AAFA}"/>
              </a:ext>
            </a:extLst>
          </p:cNvPr>
          <p:cNvGrpSpPr/>
          <p:nvPr/>
        </p:nvGrpSpPr>
        <p:grpSpPr>
          <a:xfrm>
            <a:off x="8789724" y="6402577"/>
            <a:ext cx="220832" cy="193228"/>
            <a:chOff x="0" y="0"/>
            <a:chExt cx="812800" cy="711200"/>
          </a:xfrm>
        </p:grpSpPr>
        <p:sp>
          <p:nvSpPr>
            <p:cNvPr id="44" name="Freeform 66">
              <a:extLst>
                <a:ext uri="{FF2B5EF4-FFF2-40B4-BE49-F238E27FC236}">
                  <a16:creationId xmlns:a16="http://schemas.microsoft.com/office/drawing/2014/main" id="{19A6FD31-7E27-DE3F-C051-F969064C285E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5" name="TextBox 67">
              <a:extLst>
                <a:ext uri="{FF2B5EF4-FFF2-40B4-BE49-F238E27FC236}">
                  <a16:creationId xmlns:a16="http://schemas.microsoft.com/office/drawing/2014/main" id="{20749155-E5DB-BD84-7DE8-C49EDDD397CD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1" name="Group 65">
            <a:extLst>
              <a:ext uri="{FF2B5EF4-FFF2-40B4-BE49-F238E27FC236}">
                <a16:creationId xmlns:a16="http://schemas.microsoft.com/office/drawing/2014/main" id="{5F1BB487-F06A-EF2A-0FA4-0D97CA402C42}"/>
              </a:ext>
            </a:extLst>
          </p:cNvPr>
          <p:cNvGrpSpPr/>
          <p:nvPr/>
        </p:nvGrpSpPr>
        <p:grpSpPr>
          <a:xfrm>
            <a:off x="10280232" y="6387526"/>
            <a:ext cx="220832" cy="193228"/>
            <a:chOff x="0" y="0"/>
            <a:chExt cx="812800" cy="711200"/>
          </a:xfrm>
        </p:grpSpPr>
        <p:sp>
          <p:nvSpPr>
            <p:cNvPr id="42" name="Freeform 66">
              <a:extLst>
                <a:ext uri="{FF2B5EF4-FFF2-40B4-BE49-F238E27FC236}">
                  <a16:creationId xmlns:a16="http://schemas.microsoft.com/office/drawing/2014/main" id="{A5D642DD-265B-DB99-D837-28BD23BC1D15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3" name="TextBox 67">
              <a:extLst>
                <a:ext uri="{FF2B5EF4-FFF2-40B4-BE49-F238E27FC236}">
                  <a16:creationId xmlns:a16="http://schemas.microsoft.com/office/drawing/2014/main" id="{71D9BE7B-0C42-5661-1246-8452740FA800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pic>
        <p:nvPicPr>
          <p:cNvPr id="7" name="Picture 6">
            <a:extLst>
              <a:ext uri="{FF2B5EF4-FFF2-40B4-BE49-F238E27FC236}">
                <a16:creationId xmlns:a16="http://schemas.microsoft.com/office/drawing/2014/main" id="{40036372-751B-74B8-A84E-FCE51A2DCD8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8129359" y="5049199"/>
            <a:ext cx="694870" cy="6603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10284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3E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8C1C80D-9ECD-E2C4-CE4C-2B57CC9F5E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8ACC4845-D73C-104D-4840-9D9245BB1B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3992881"/>
              </p:ext>
            </p:extLst>
          </p:nvPr>
        </p:nvGraphicFramePr>
        <p:xfrm>
          <a:off x="2811738" y="593502"/>
          <a:ext cx="7805194" cy="6901529"/>
        </p:xfrm>
        <a:graphic>
          <a:graphicData uri="http://schemas.openxmlformats.org/drawingml/2006/table">
            <a:tbl>
              <a:tblPr/>
              <a:tblGrid>
                <a:gridCol w="14773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819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090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9876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3807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08277"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Monday 26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 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 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 </a:t>
                      </a:r>
                      <a:endParaRPr lang="en-US" sz="10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Tuesday 27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 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Wednesday 28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 </a:t>
                      </a:r>
                      <a:endParaRPr lang="en-US" sz="10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Thursday 29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 </a:t>
                      </a:r>
                      <a:endParaRPr lang="en-US" sz="10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Friday 30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100" dirty="0">
                        <a:solidFill>
                          <a:srgbClr val="000000"/>
                        </a:solidFill>
                        <a:latin typeface="DM Sans Bold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949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3823010"/>
                  </a:ext>
                </a:extLst>
              </a:tr>
              <a:tr h="2831399"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Allotment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With Max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10am – 1pm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Play to your Strengths</a:t>
                      </a:r>
                      <a:b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</a:b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Wellbeing and games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9.30-12.00</a:t>
                      </a: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GB" sz="900" b="0" dirty="0">
                          <a:solidFill>
                            <a:schemeClr val="tx1"/>
                          </a:solidFill>
                          <a:latin typeface="DM Sans"/>
                        </a:rPr>
                        <a:t>Sports and Fitness with mark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GB" sz="900" b="0" dirty="0">
                          <a:solidFill>
                            <a:schemeClr val="tx1"/>
                          </a:solidFill>
                          <a:latin typeface="DM Sans"/>
                        </a:rPr>
                        <a:t>10am – 12pm 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chemeClr val="tx1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latin typeface="DM Sans" pitchFamily="2" charset="0"/>
                        </a:rPr>
                        <a:t>Career Compass Employability  Support with Enie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latin typeface="DM Sans" pitchFamily="2" charset="0"/>
                        </a:rPr>
                        <a:t>10am – 12pm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chemeClr val="tx1"/>
                        </a:solidFill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1" dirty="0">
                          <a:solidFill>
                            <a:srgbClr val="FF0000"/>
                          </a:solidFill>
                          <a:latin typeface="DM Sans" pitchFamily="2" charset="0"/>
                        </a:rPr>
                        <a:t>Job Centre support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1" dirty="0">
                          <a:solidFill>
                            <a:srgbClr val="FF0000"/>
                          </a:solidFill>
                          <a:latin typeface="DM Sans" pitchFamily="2" charset="0"/>
                        </a:rPr>
                        <a:t>With a Work Coach!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1" dirty="0">
                          <a:solidFill>
                            <a:srgbClr val="FF0000"/>
                          </a:solidFill>
                          <a:latin typeface="DM Sans" pitchFamily="2" charset="0"/>
                        </a:rPr>
                        <a:t>ALL DAY!!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Introduction to Basic Cooking Skills 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9:30am – 10:30am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Cooking on a Budget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10:30am – 12:30pm 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With Enie </a:t>
                      </a:r>
                      <a:endParaRPr lang="en-US" sz="9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CBT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1pm-3pm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(please speak to a member of staff)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Lego Project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10:00am</a:t>
                      </a:r>
                      <a:r>
                        <a:rPr lang="en-GB" sz="900" b="0" baseline="0" dirty="0">
                          <a:solidFill>
                            <a:srgbClr val="000000"/>
                          </a:solidFill>
                          <a:latin typeface="DM Sans"/>
                        </a:rPr>
                        <a:t> - </a:t>
                      </a: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11:00am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With Max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SPECTRUM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11:00am -12:00pm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With  Max </a:t>
                      </a: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Recipe for success Employment and Future thinking!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With Enie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10.30am-12.00pm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Music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 10pm-12pm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CBT sessions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10am-3pm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55573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Through the Gate 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(Support available for anyone being released from custody)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1pm – 3pm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induction 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(Meet the team and enroll!)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14.00pm 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Arts and Crafts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1pm – 3pm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With TIPP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90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Peer mentoring course</a:t>
                      </a:r>
                    </a:p>
                    <a:p>
                      <a:pPr algn="ctr"/>
                      <a:r>
                        <a:rPr lang="en-GB" sz="90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With Enie</a:t>
                      </a:r>
                    </a:p>
                    <a:p>
                      <a:pPr algn="ctr"/>
                      <a:r>
                        <a:rPr lang="en-GB" sz="90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2pm – 3pm </a:t>
                      </a:r>
                    </a:p>
                    <a:p>
                      <a:pPr algn="ctr"/>
                      <a:endParaRPr lang="en-GB" sz="9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Employment-Pathways support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13.00-15.30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Man Plan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(Men’s mental health group) </a:t>
                      </a:r>
                      <a:b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</a:b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13:30pm</a:t>
                      </a:r>
                      <a:r>
                        <a:rPr lang="en-US" sz="900" b="0" baseline="0" dirty="0">
                          <a:solidFill>
                            <a:srgbClr val="000000"/>
                          </a:solidFill>
                          <a:latin typeface="DM Sans"/>
                        </a:rPr>
                        <a:t> </a:t>
                      </a: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-15:30pm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With Max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Through the Gate 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(Support available for anyone being released from custody)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1pm – 3pm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Sports and Fitness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with Mark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2pm -3pm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128365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7934827"/>
                  </a:ext>
                </a:extLst>
              </a:tr>
            </a:tbl>
          </a:graphicData>
        </a:graphic>
      </p:graphicFrame>
      <p:grpSp>
        <p:nvGrpSpPr>
          <p:cNvPr id="3" name="Group 3">
            <a:extLst>
              <a:ext uri="{FF2B5EF4-FFF2-40B4-BE49-F238E27FC236}">
                <a16:creationId xmlns:a16="http://schemas.microsoft.com/office/drawing/2014/main" id="{3C0A53C3-B222-3445-503D-8265469270C3}"/>
              </a:ext>
            </a:extLst>
          </p:cNvPr>
          <p:cNvGrpSpPr/>
          <p:nvPr/>
        </p:nvGrpSpPr>
        <p:grpSpPr>
          <a:xfrm>
            <a:off x="184646" y="1589490"/>
            <a:ext cx="2384913" cy="4728152"/>
            <a:chOff x="0" y="0"/>
            <a:chExt cx="868775" cy="1669301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6E9AA889-E692-EB0A-3A4E-DB233148FA62}"/>
                </a:ext>
              </a:extLst>
            </p:cNvPr>
            <p:cNvSpPr/>
            <p:nvPr/>
          </p:nvSpPr>
          <p:spPr>
            <a:xfrm>
              <a:off x="0" y="0"/>
              <a:ext cx="868775" cy="1669301"/>
            </a:xfrm>
            <a:custGeom>
              <a:avLst/>
              <a:gdLst/>
              <a:ahLst/>
              <a:cxnLst/>
              <a:rect l="l" t="t" r="r" b="b"/>
              <a:pathLst>
                <a:path w="868775" h="1669301">
                  <a:moveTo>
                    <a:pt x="0" y="0"/>
                  </a:moveTo>
                  <a:lnTo>
                    <a:pt x="868775" y="0"/>
                  </a:lnTo>
                  <a:lnTo>
                    <a:pt x="868775" y="1669301"/>
                  </a:lnTo>
                  <a:lnTo>
                    <a:pt x="0" y="1669301"/>
                  </a:lnTo>
                  <a:close/>
                </a:path>
              </a:pathLst>
            </a:custGeom>
            <a:solidFill>
              <a:srgbClr val="34586E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B63AEC67-3C5F-832A-0542-664E115435E4}"/>
                </a:ext>
              </a:extLst>
            </p:cNvPr>
            <p:cNvSpPr txBox="1"/>
            <p:nvPr/>
          </p:nvSpPr>
          <p:spPr>
            <a:xfrm>
              <a:off x="0" y="-28575"/>
              <a:ext cx="868775" cy="16978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lang="en-US" b="1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b="1" dirty="0">
                  <a:solidFill>
                    <a:srgbClr val="FFFFFF"/>
                  </a:solidFill>
                  <a:latin typeface="DM Sans"/>
                </a:rPr>
                <a:t>Sheffield CFO Activity Hub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b="1" dirty="0">
                  <a:solidFill>
                    <a:srgbClr val="FFFFFF"/>
                  </a:solidFill>
                  <a:latin typeface="DM Sans"/>
                </a:rPr>
                <a:t> </a:t>
              </a: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Ground Floor St James House, Vicar Lane, Sheffield, S1 2EX</a:t>
              </a:r>
            </a:p>
            <a:p>
              <a:pPr algn="ctr">
                <a:lnSpc>
                  <a:spcPts val="2379"/>
                </a:lnSpc>
              </a:pPr>
              <a:endParaRPr lang="en-US" sz="1200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If you ever need a </a:t>
              </a:r>
              <a:r>
                <a:rPr lang="en-US" sz="1200" dirty="0" err="1">
                  <a:solidFill>
                    <a:srgbClr val="FFFFFF"/>
                  </a:solidFill>
                  <a:latin typeface="DM Sans"/>
                </a:rPr>
                <a:t>cuppa</a:t>
              </a: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 or a chat, pop in and speak to your support worker.</a:t>
              </a:r>
            </a:p>
            <a:p>
              <a:pPr algn="ctr">
                <a:lnSpc>
                  <a:spcPts val="2379"/>
                </a:lnSpc>
              </a:pPr>
              <a:endParaRPr lang="en-US" sz="1200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chemeClr val="bg1"/>
                  </a:solidFill>
                  <a:latin typeface="DM Sans" pitchFamily="2" charset="0"/>
                </a:rPr>
                <a:t>Reception contact number: </a:t>
              </a:r>
              <a:r>
                <a:rPr lang="en-GB" sz="1200" dirty="0">
                  <a:solidFill>
                    <a:schemeClr val="bg1"/>
                  </a:solidFill>
                  <a:latin typeface="DM Sans" pitchFamily="2" charset="0"/>
                </a:rPr>
                <a:t>07502299992</a:t>
              </a:r>
            </a:p>
            <a:p>
              <a:pPr algn="ctr">
                <a:lnSpc>
                  <a:spcPts val="2379"/>
                </a:lnSpc>
              </a:pPr>
              <a:endParaRPr lang="en-GB" sz="1200" dirty="0">
                <a:solidFill>
                  <a:schemeClr val="bg1"/>
                </a:solidFill>
                <a:latin typeface="DM Sans" pitchFamily="2" charset="0"/>
              </a:endParaRPr>
            </a:p>
            <a:p>
              <a:pPr algn="ctr">
                <a:lnSpc>
                  <a:spcPts val="2379"/>
                </a:lnSpc>
              </a:pPr>
              <a:r>
                <a:rPr lang="en-GB" sz="1200" dirty="0">
                  <a:solidFill>
                    <a:schemeClr val="bg1"/>
                  </a:solidFill>
                  <a:latin typeface="DM Sans" pitchFamily="2" charset="0"/>
                </a:rPr>
                <a:t>9:30am – 4pm</a:t>
              </a:r>
            </a:p>
            <a:p>
              <a:pPr algn="ctr">
                <a:lnSpc>
                  <a:spcPts val="2379"/>
                </a:lnSpc>
              </a:pPr>
              <a:r>
                <a:rPr lang="en-GB" sz="1100" dirty="0">
                  <a:solidFill>
                    <a:schemeClr val="bg1"/>
                  </a:solidFill>
                  <a:latin typeface="DM Sans" pitchFamily="2" charset="0"/>
                </a:rPr>
                <a:t>Monday – Friday</a:t>
              </a:r>
            </a:p>
            <a:p>
              <a:pPr algn="ctr">
                <a:lnSpc>
                  <a:spcPts val="2379"/>
                </a:lnSpc>
              </a:pPr>
              <a:endParaRPr lang="en-US" sz="1699" dirty="0">
                <a:solidFill>
                  <a:srgbClr val="FFFFFF"/>
                </a:solidFill>
                <a:latin typeface="DM Sans"/>
              </a:endParaRPr>
            </a:p>
          </p:txBody>
        </p:sp>
      </p:grpSp>
      <p:grpSp>
        <p:nvGrpSpPr>
          <p:cNvPr id="46" name="Group 46">
            <a:extLst>
              <a:ext uri="{FF2B5EF4-FFF2-40B4-BE49-F238E27FC236}">
                <a16:creationId xmlns:a16="http://schemas.microsoft.com/office/drawing/2014/main" id="{C5205F8B-45A6-F4D2-C47F-C378C7ECC0A9}"/>
              </a:ext>
            </a:extLst>
          </p:cNvPr>
          <p:cNvGrpSpPr/>
          <p:nvPr/>
        </p:nvGrpSpPr>
        <p:grpSpPr>
          <a:xfrm rot="2700000">
            <a:off x="170282" y="1049731"/>
            <a:ext cx="293842" cy="293842"/>
            <a:chOff x="0" y="0"/>
            <a:chExt cx="812800" cy="812800"/>
          </a:xfrm>
        </p:grpSpPr>
        <p:sp>
          <p:nvSpPr>
            <p:cNvPr id="47" name="Freeform 47">
              <a:extLst>
                <a:ext uri="{FF2B5EF4-FFF2-40B4-BE49-F238E27FC236}">
                  <a16:creationId xmlns:a16="http://schemas.microsoft.com/office/drawing/2014/main" id="{73C31942-A6D3-F30B-FBC6-A1EDC120A203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B5CCE494-33B7-2F45-2101-6B6802B949F3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9" name="Group 49">
            <a:extLst>
              <a:ext uri="{FF2B5EF4-FFF2-40B4-BE49-F238E27FC236}">
                <a16:creationId xmlns:a16="http://schemas.microsoft.com/office/drawing/2014/main" id="{D7D00510-28FE-CF8E-0C48-E70A10B709A6}"/>
              </a:ext>
            </a:extLst>
          </p:cNvPr>
          <p:cNvGrpSpPr/>
          <p:nvPr/>
        </p:nvGrpSpPr>
        <p:grpSpPr>
          <a:xfrm>
            <a:off x="344097" y="6391036"/>
            <a:ext cx="2066012" cy="747035"/>
            <a:chOff x="183080" y="0"/>
            <a:chExt cx="2754682" cy="996046"/>
          </a:xfrm>
        </p:grpSpPr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6B60DA37-C35F-FA7F-E1BF-B1A5BAABA70C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TextBox 52">
              <a:extLst>
                <a:ext uri="{FF2B5EF4-FFF2-40B4-BE49-F238E27FC236}">
                  <a16:creationId xmlns:a16="http://schemas.microsoft.com/office/drawing/2014/main" id="{52C79E7B-BA1C-C61C-137A-CC6C62DA6CF8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>
                  <a:solidFill>
                    <a:srgbClr val="000000"/>
                  </a:solidFill>
                  <a:latin typeface="DM Sans"/>
                </a:rPr>
                <a:t>This </a:t>
              </a:r>
              <a:r>
                <a:rPr lang="en-US" sz="750" err="1">
                  <a:solidFill>
                    <a:srgbClr val="000000"/>
                  </a:solidFill>
                  <a:latin typeface="DM Sans"/>
                </a:rPr>
                <a:t>programme</a:t>
              </a:r>
              <a:r>
                <a:rPr lang="en-US" sz="750">
                  <a:solidFill>
                    <a:srgbClr val="000000"/>
                  </a:solidFill>
                  <a:latin typeface="DM Sans"/>
                </a:rPr>
                <a:t> is delivered by HMPPS CFO</a:t>
              </a:r>
            </a:p>
          </p:txBody>
        </p:sp>
      </p:grpSp>
      <p:grpSp>
        <p:nvGrpSpPr>
          <p:cNvPr id="62" name="Group 62">
            <a:extLst>
              <a:ext uri="{FF2B5EF4-FFF2-40B4-BE49-F238E27FC236}">
                <a16:creationId xmlns:a16="http://schemas.microsoft.com/office/drawing/2014/main" id="{3A49B224-98A0-0375-2077-4736FC557A21}"/>
              </a:ext>
            </a:extLst>
          </p:cNvPr>
          <p:cNvGrpSpPr/>
          <p:nvPr/>
        </p:nvGrpSpPr>
        <p:grpSpPr>
          <a:xfrm>
            <a:off x="195716" y="593502"/>
            <a:ext cx="242972" cy="242972"/>
            <a:chOff x="0" y="0"/>
            <a:chExt cx="812800" cy="812800"/>
          </a:xfrm>
        </p:grpSpPr>
        <p:sp>
          <p:nvSpPr>
            <p:cNvPr id="63" name="Freeform 63">
              <a:extLst>
                <a:ext uri="{FF2B5EF4-FFF2-40B4-BE49-F238E27FC236}">
                  <a16:creationId xmlns:a16="http://schemas.microsoft.com/office/drawing/2014/main" id="{195D6299-2245-C2F1-FB82-1FFC1CC82DB4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4" name="TextBox 64">
              <a:extLst>
                <a:ext uri="{FF2B5EF4-FFF2-40B4-BE49-F238E27FC236}">
                  <a16:creationId xmlns:a16="http://schemas.microsoft.com/office/drawing/2014/main" id="{EAC4EE47-AC6C-F1DB-1D5A-D583B11BD13D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5" name="Group 65">
            <a:extLst>
              <a:ext uri="{FF2B5EF4-FFF2-40B4-BE49-F238E27FC236}">
                <a16:creationId xmlns:a16="http://schemas.microsoft.com/office/drawing/2014/main" id="{82D7E5A8-EDBB-3F95-A73E-5D9ECD681A32}"/>
              </a:ext>
            </a:extLst>
          </p:cNvPr>
          <p:cNvGrpSpPr/>
          <p:nvPr/>
        </p:nvGrpSpPr>
        <p:grpSpPr>
          <a:xfrm>
            <a:off x="206787" y="181493"/>
            <a:ext cx="220832" cy="193228"/>
            <a:chOff x="0" y="0"/>
            <a:chExt cx="812800" cy="711200"/>
          </a:xfrm>
        </p:grpSpPr>
        <p:sp>
          <p:nvSpPr>
            <p:cNvPr id="66" name="Freeform 66">
              <a:extLst>
                <a:ext uri="{FF2B5EF4-FFF2-40B4-BE49-F238E27FC236}">
                  <a16:creationId xmlns:a16="http://schemas.microsoft.com/office/drawing/2014/main" id="{92500D86-CB6A-7D5F-6D0E-D4934C5F5401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TextBox 67">
              <a:extLst>
                <a:ext uri="{FF2B5EF4-FFF2-40B4-BE49-F238E27FC236}">
                  <a16:creationId xmlns:a16="http://schemas.microsoft.com/office/drawing/2014/main" id="{CCB5B46E-EBCE-71EB-D773-1E14DAE1F804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70" name="TextBox 70">
            <a:extLst>
              <a:ext uri="{FF2B5EF4-FFF2-40B4-BE49-F238E27FC236}">
                <a16:creationId xmlns:a16="http://schemas.microsoft.com/office/drawing/2014/main" id="{B6120668-CA80-100B-DE3F-5DAECBF709C2}"/>
              </a:ext>
            </a:extLst>
          </p:cNvPr>
          <p:cNvSpPr txBox="1"/>
          <p:nvPr/>
        </p:nvSpPr>
        <p:spPr>
          <a:xfrm>
            <a:off x="658981" y="127955"/>
            <a:ext cx="1826812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>
            <a:extLst>
              <a:ext uri="{FF2B5EF4-FFF2-40B4-BE49-F238E27FC236}">
                <a16:creationId xmlns:a16="http://schemas.microsoft.com/office/drawing/2014/main" id="{844613B6-1D83-F45F-58D1-C107E7782F76}"/>
              </a:ext>
            </a:extLst>
          </p:cNvPr>
          <p:cNvSpPr txBox="1"/>
          <p:nvPr/>
        </p:nvSpPr>
        <p:spPr>
          <a:xfrm>
            <a:off x="658981" y="545468"/>
            <a:ext cx="1910578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>
            <a:extLst>
              <a:ext uri="{FF2B5EF4-FFF2-40B4-BE49-F238E27FC236}">
                <a16:creationId xmlns:a16="http://schemas.microsoft.com/office/drawing/2014/main" id="{F63A5048-B13C-E274-06D6-FD2AF4AAD99A}"/>
              </a:ext>
            </a:extLst>
          </p:cNvPr>
          <p:cNvSpPr txBox="1"/>
          <p:nvPr/>
        </p:nvSpPr>
        <p:spPr>
          <a:xfrm>
            <a:off x="658981" y="960299"/>
            <a:ext cx="1826812" cy="517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Society: Activities contributing to the community outside of the CFO Activity Hub</a:t>
            </a:r>
          </a:p>
        </p:txBody>
      </p:sp>
      <p:pic>
        <p:nvPicPr>
          <p:cNvPr id="21" name="Picture 20" descr="An orange person walking towards an arrow&#10;&#10;Description automatically generated">
            <a:extLst>
              <a:ext uri="{FF2B5EF4-FFF2-40B4-BE49-F238E27FC236}">
                <a16:creationId xmlns:a16="http://schemas.microsoft.com/office/drawing/2014/main" id="{D26711DE-87A5-42DB-CC0A-31CE9399F1E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40647" y="5559132"/>
            <a:ext cx="672091" cy="471467"/>
          </a:xfrm>
          <a:prstGeom prst="rect">
            <a:avLst/>
          </a:prstGeom>
        </p:spPr>
      </p:pic>
      <p:pic>
        <p:nvPicPr>
          <p:cNvPr id="59" name="Picture 58" descr="A blue and black logo&#10;&#10;Description automatically generated">
            <a:extLst>
              <a:ext uri="{FF2B5EF4-FFF2-40B4-BE49-F238E27FC236}">
                <a16:creationId xmlns:a16="http://schemas.microsoft.com/office/drawing/2014/main" id="{B5D23DA5-F0E1-9A6A-F08F-C14D93F74EE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7212" y="85657"/>
            <a:ext cx="1311392" cy="563127"/>
          </a:xfrm>
          <a:prstGeom prst="rect">
            <a:avLst/>
          </a:prstGeom>
        </p:spPr>
      </p:pic>
      <p:pic>
        <p:nvPicPr>
          <p:cNvPr id="11" name="Picture 8" descr="1,000+ Allotment Stock Illustrations, Royalty-Free Vector Graphics &amp; Clip  Art - iStock | Allotment vegetables, Allotment uk, Allotment gardening">
            <a:extLst>
              <a:ext uri="{FF2B5EF4-FFF2-40B4-BE49-F238E27FC236}">
                <a16:creationId xmlns:a16="http://schemas.microsoft.com/office/drawing/2014/main" id="{B4947BCB-3AB1-1C5A-6386-8DF99B58CBB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36" t="9278" r="7426" b="7103"/>
          <a:stretch/>
        </p:blipFill>
        <p:spPr bwMode="auto">
          <a:xfrm>
            <a:off x="3133907" y="2231466"/>
            <a:ext cx="546967" cy="5346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6" name="Group 46">
            <a:extLst>
              <a:ext uri="{FF2B5EF4-FFF2-40B4-BE49-F238E27FC236}">
                <a16:creationId xmlns:a16="http://schemas.microsoft.com/office/drawing/2014/main" id="{919081E3-202B-791F-BC2B-A66D5CDE1863}"/>
              </a:ext>
            </a:extLst>
          </p:cNvPr>
          <p:cNvGrpSpPr/>
          <p:nvPr/>
        </p:nvGrpSpPr>
        <p:grpSpPr>
          <a:xfrm rot="2700000">
            <a:off x="3741732" y="2199452"/>
            <a:ext cx="293842" cy="293842"/>
            <a:chOff x="0" y="0"/>
            <a:chExt cx="812800" cy="812800"/>
          </a:xfrm>
        </p:grpSpPr>
        <p:sp>
          <p:nvSpPr>
            <p:cNvPr id="17" name="Freeform 47">
              <a:extLst>
                <a:ext uri="{FF2B5EF4-FFF2-40B4-BE49-F238E27FC236}">
                  <a16:creationId xmlns:a16="http://schemas.microsoft.com/office/drawing/2014/main" id="{7CFEA790-8985-A0E3-93A6-D810B86DFCF1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8" name="TextBox 48">
              <a:extLst>
                <a:ext uri="{FF2B5EF4-FFF2-40B4-BE49-F238E27FC236}">
                  <a16:creationId xmlns:a16="http://schemas.microsoft.com/office/drawing/2014/main" id="{DC57C542-D164-DD90-C2E9-38D646D2F53F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4" name="Group 62">
            <a:extLst>
              <a:ext uri="{FF2B5EF4-FFF2-40B4-BE49-F238E27FC236}">
                <a16:creationId xmlns:a16="http://schemas.microsoft.com/office/drawing/2014/main" id="{819841DA-0E84-85F0-39B4-43EC229C014C}"/>
              </a:ext>
            </a:extLst>
          </p:cNvPr>
          <p:cNvGrpSpPr/>
          <p:nvPr/>
        </p:nvGrpSpPr>
        <p:grpSpPr>
          <a:xfrm>
            <a:off x="5503689" y="1959742"/>
            <a:ext cx="242972" cy="242972"/>
            <a:chOff x="0" y="0"/>
            <a:chExt cx="812800" cy="812800"/>
          </a:xfrm>
        </p:grpSpPr>
        <p:sp>
          <p:nvSpPr>
            <p:cNvPr id="25" name="Freeform 63">
              <a:extLst>
                <a:ext uri="{FF2B5EF4-FFF2-40B4-BE49-F238E27FC236}">
                  <a16:creationId xmlns:a16="http://schemas.microsoft.com/office/drawing/2014/main" id="{15F4EE40-FDC6-6E3C-122B-6EA2FCFE6B76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6" name="TextBox 64">
              <a:extLst>
                <a:ext uri="{FF2B5EF4-FFF2-40B4-BE49-F238E27FC236}">
                  <a16:creationId xmlns:a16="http://schemas.microsoft.com/office/drawing/2014/main" id="{0D0033FF-A70D-6DF8-1B2B-6F71797DF5D8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8" name="Group 65">
            <a:extLst>
              <a:ext uri="{FF2B5EF4-FFF2-40B4-BE49-F238E27FC236}">
                <a16:creationId xmlns:a16="http://schemas.microsoft.com/office/drawing/2014/main" id="{620A30B2-A9F0-F2E6-1F24-F83387EA0570}"/>
              </a:ext>
            </a:extLst>
          </p:cNvPr>
          <p:cNvGrpSpPr/>
          <p:nvPr/>
        </p:nvGrpSpPr>
        <p:grpSpPr>
          <a:xfrm>
            <a:off x="2895504" y="1808293"/>
            <a:ext cx="220832" cy="193228"/>
            <a:chOff x="0" y="-2699467"/>
            <a:chExt cx="812800" cy="711200"/>
          </a:xfrm>
        </p:grpSpPr>
        <p:sp>
          <p:nvSpPr>
            <p:cNvPr id="39" name="Freeform 66">
              <a:extLst>
                <a:ext uri="{FF2B5EF4-FFF2-40B4-BE49-F238E27FC236}">
                  <a16:creationId xmlns:a16="http://schemas.microsoft.com/office/drawing/2014/main" id="{9B12AB38-FD1A-166E-6E58-83E85B1BC141}"/>
                </a:ext>
              </a:extLst>
            </p:cNvPr>
            <p:cNvSpPr/>
            <p:nvPr/>
          </p:nvSpPr>
          <p:spPr>
            <a:xfrm>
              <a:off x="0" y="-2699467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0" name="TextBox 67">
              <a:extLst>
                <a:ext uri="{FF2B5EF4-FFF2-40B4-BE49-F238E27FC236}">
                  <a16:creationId xmlns:a16="http://schemas.microsoft.com/office/drawing/2014/main" id="{D1E99D46-8359-492C-2218-8E54B01D6395}"/>
                </a:ext>
              </a:extLst>
            </p:cNvPr>
            <p:cNvSpPr txBox="1"/>
            <p:nvPr/>
          </p:nvSpPr>
          <p:spPr>
            <a:xfrm>
              <a:off x="0" y="-2474555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55" name="Group 62">
            <a:extLst>
              <a:ext uri="{FF2B5EF4-FFF2-40B4-BE49-F238E27FC236}">
                <a16:creationId xmlns:a16="http://schemas.microsoft.com/office/drawing/2014/main" id="{03755060-A91B-323E-2452-868C49E62A3A}"/>
              </a:ext>
            </a:extLst>
          </p:cNvPr>
          <p:cNvGrpSpPr/>
          <p:nvPr/>
        </p:nvGrpSpPr>
        <p:grpSpPr>
          <a:xfrm>
            <a:off x="7175181" y="4774250"/>
            <a:ext cx="242972" cy="242972"/>
            <a:chOff x="0" y="0"/>
            <a:chExt cx="812800" cy="812800"/>
          </a:xfrm>
        </p:grpSpPr>
        <p:sp>
          <p:nvSpPr>
            <p:cNvPr id="56" name="Freeform 63">
              <a:extLst>
                <a:ext uri="{FF2B5EF4-FFF2-40B4-BE49-F238E27FC236}">
                  <a16:creationId xmlns:a16="http://schemas.microsoft.com/office/drawing/2014/main" id="{7B6D4F4C-9758-14B1-5E45-9AC259A60577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7" name="TextBox 64">
              <a:extLst>
                <a:ext uri="{FF2B5EF4-FFF2-40B4-BE49-F238E27FC236}">
                  <a16:creationId xmlns:a16="http://schemas.microsoft.com/office/drawing/2014/main" id="{26F89069-D594-06F0-C440-6826583F8291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0" name="Group 62">
            <a:extLst>
              <a:ext uri="{FF2B5EF4-FFF2-40B4-BE49-F238E27FC236}">
                <a16:creationId xmlns:a16="http://schemas.microsoft.com/office/drawing/2014/main" id="{9212ED23-90D5-36B3-DB56-DA55657245DA}"/>
              </a:ext>
            </a:extLst>
          </p:cNvPr>
          <p:cNvGrpSpPr/>
          <p:nvPr/>
        </p:nvGrpSpPr>
        <p:grpSpPr>
          <a:xfrm>
            <a:off x="10257876" y="3556014"/>
            <a:ext cx="242972" cy="242972"/>
            <a:chOff x="0" y="0"/>
            <a:chExt cx="812800" cy="812800"/>
          </a:xfrm>
        </p:grpSpPr>
        <p:sp>
          <p:nvSpPr>
            <p:cNvPr id="61" name="Freeform 63">
              <a:extLst>
                <a:ext uri="{FF2B5EF4-FFF2-40B4-BE49-F238E27FC236}">
                  <a16:creationId xmlns:a16="http://schemas.microsoft.com/office/drawing/2014/main" id="{28CD6582-FEE7-569D-F9EE-040A1E672FC3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8" name="TextBox 64">
              <a:extLst>
                <a:ext uri="{FF2B5EF4-FFF2-40B4-BE49-F238E27FC236}">
                  <a16:creationId xmlns:a16="http://schemas.microsoft.com/office/drawing/2014/main" id="{D7E6D18C-F58D-016F-03EB-972BF9070C17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75" name="TextBox 67">
            <a:extLst>
              <a:ext uri="{FF2B5EF4-FFF2-40B4-BE49-F238E27FC236}">
                <a16:creationId xmlns:a16="http://schemas.microsoft.com/office/drawing/2014/main" id="{9965A03D-A759-C589-A282-F5A1F5D46B96}"/>
              </a:ext>
            </a:extLst>
          </p:cNvPr>
          <p:cNvSpPr txBox="1"/>
          <p:nvPr/>
        </p:nvSpPr>
        <p:spPr>
          <a:xfrm>
            <a:off x="10209046" y="4739318"/>
            <a:ext cx="151822" cy="9747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/>
          </a:p>
        </p:txBody>
      </p:sp>
      <p:grpSp>
        <p:nvGrpSpPr>
          <p:cNvPr id="76" name="Group 62">
            <a:extLst>
              <a:ext uri="{FF2B5EF4-FFF2-40B4-BE49-F238E27FC236}">
                <a16:creationId xmlns:a16="http://schemas.microsoft.com/office/drawing/2014/main" id="{F7ADFA7F-387F-73AE-A48F-F5773D8E5822}"/>
              </a:ext>
            </a:extLst>
          </p:cNvPr>
          <p:cNvGrpSpPr/>
          <p:nvPr/>
        </p:nvGrpSpPr>
        <p:grpSpPr>
          <a:xfrm>
            <a:off x="8778624" y="3543975"/>
            <a:ext cx="242972" cy="242972"/>
            <a:chOff x="0" y="0"/>
            <a:chExt cx="812800" cy="812800"/>
          </a:xfrm>
        </p:grpSpPr>
        <p:sp>
          <p:nvSpPr>
            <p:cNvPr id="77" name="Freeform 63">
              <a:extLst>
                <a:ext uri="{FF2B5EF4-FFF2-40B4-BE49-F238E27FC236}">
                  <a16:creationId xmlns:a16="http://schemas.microsoft.com/office/drawing/2014/main" id="{BDE0101A-29F0-105C-8B50-F2C4B50477D4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78" name="TextBox 64">
              <a:extLst>
                <a:ext uri="{FF2B5EF4-FFF2-40B4-BE49-F238E27FC236}">
                  <a16:creationId xmlns:a16="http://schemas.microsoft.com/office/drawing/2014/main" id="{DF0E4CA2-CF37-9B4C-8CFB-7207D1E4F5FC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85" name="Group 65">
            <a:extLst>
              <a:ext uri="{FF2B5EF4-FFF2-40B4-BE49-F238E27FC236}">
                <a16:creationId xmlns:a16="http://schemas.microsoft.com/office/drawing/2014/main" id="{50F4F570-F8E8-BD58-D8E3-322AF8E0F0BC}"/>
              </a:ext>
            </a:extLst>
          </p:cNvPr>
          <p:cNvGrpSpPr/>
          <p:nvPr/>
        </p:nvGrpSpPr>
        <p:grpSpPr>
          <a:xfrm>
            <a:off x="7454154" y="3033292"/>
            <a:ext cx="220832" cy="193228"/>
            <a:chOff x="0" y="0"/>
            <a:chExt cx="812800" cy="711200"/>
          </a:xfrm>
        </p:grpSpPr>
        <p:sp>
          <p:nvSpPr>
            <p:cNvPr id="86" name="Freeform 66">
              <a:extLst>
                <a:ext uri="{FF2B5EF4-FFF2-40B4-BE49-F238E27FC236}">
                  <a16:creationId xmlns:a16="http://schemas.microsoft.com/office/drawing/2014/main" id="{6BED9AEC-FE8A-A443-5333-035B71C50E3B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7" name="TextBox 67">
              <a:extLst>
                <a:ext uri="{FF2B5EF4-FFF2-40B4-BE49-F238E27FC236}">
                  <a16:creationId xmlns:a16="http://schemas.microsoft.com/office/drawing/2014/main" id="{1B396759-F72B-6390-3B23-408A955333E4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8" name="TextBox 69">
            <a:extLst>
              <a:ext uri="{FF2B5EF4-FFF2-40B4-BE49-F238E27FC236}">
                <a16:creationId xmlns:a16="http://schemas.microsoft.com/office/drawing/2014/main" id="{D5A2F784-92D9-9F07-6C3E-C5FD486E4700}"/>
              </a:ext>
            </a:extLst>
          </p:cNvPr>
          <p:cNvSpPr txBox="1"/>
          <p:nvPr/>
        </p:nvSpPr>
        <p:spPr>
          <a:xfrm>
            <a:off x="2580281" y="60083"/>
            <a:ext cx="6995806" cy="59221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3300" u="sng" dirty="0">
                <a:solidFill>
                  <a:srgbClr val="000000"/>
                </a:solidFill>
                <a:latin typeface="DM Sans Bold"/>
              </a:rPr>
              <a:t>CFO Evolution – January 2026</a:t>
            </a:r>
          </a:p>
        </p:txBody>
      </p:sp>
      <p:pic>
        <p:nvPicPr>
          <p:cNvPr id="93" name="Graphic 92" descr="Electric guitar with solid fill">
            <a:extLst>
              <a:ext uri="{FF2B5EF4-FFF2-40B4-BE49-F238E27FC236}">
                <a16:creationId xmlns:a16="http://schemas.microsoft.com/office/drawing/2014/main" id="{DAB808A1-6F1D-8A0C-3AA4-81B02E9BEF6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9198075" y="2600852"/>
            <a:ext cx="563127" cy="563127"/>
          </a:xfrm>
          <a:prstGeom prst="rect">
            <a:avLst/>
          </a:prstGeom>
        </p:spPr>
      </p:pic>
      <p:grpSp>
        <p:nvGrpSpPr>
          <p:cNvPr id="96" name="Group 65">
            <a:extLst>
              <a:ext uri="{FF2B5EF4-FFF2-40B4-BE49-F238E27FC236}">
                <a16:creationId xmlns:a16="http://schemas.microsoft.com/office/drawing/2014/main" id="{1E546764-37D5-9D90-5ECF-E14876A89555}"/>
              </a:ext>
            </a:extLst>
          </p:cNvPr>
          <p:cNvGrpSpPr/>
          <p:nvPr/>
        </p:nvGrpSpPr>
        <p:grpSpPr>
          <a:xfrm>
            <a:off x="7685593" y="5043881"/>
            <a:ext cx="220832" cy="193228"/>
            <a:chOff x="0" y="0"/>
            <a:chExt cx="812800" cy="711200"/>
          </a:xfrm>
        </p:grpSpPr>
        <p:sp>
          <p:nvSpPr>
            <p:cNvPr id="97" name="Freeform 66">
              <a:extLst>
                <a:ext uri="{FF2B5EF4-FFF2-40B4-BE49-F238E27FC236}">
                  <a16:creationId xmlns:a16="http://schemas.microsoft.com/office/drawing/2014/main" id="{AE76AE56-F842-8AF9-B417-981E7C7BB181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8" name="TextBox 67">
              <a:extLst>
                <a:ext uri="{FF2B5EF4-FFF2-40B4-BE49-F238E27FC236}">
                  <a16:creationId xmlns:a16="http://schemas.microsoft.com/office/drawing/2014/main" id="{2AF81935-738E-F114-0C11-B484CACE686D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99" name="Group 62">
            <a:extLst>
              <a:ext uri="{FF2B5EF4-FFF2-40B4-BE49-F238E27FC236}">
                <a16:creationId xmlns:a16="http://schemas.microsoft.com/office/drawing/2014/main" id="{D3A1CF6F-7E22-D0EC-5003-6B45AFC1A04C}"/>
              </a:ext>
            </a:extLst>
          </p:cNvPr>
          <p:cNvGrpSpPr/>
          <p:nvPr/>
        </p:nvGrpSpPr>
        <p:grpSpPr>
          <a:xfrm>
            <a:off x="3884694" y="1610058"/>
            <a:ext cx="242972" cy="242972"/>
            <a:chOff x="0" y="0"/>
            <a:chExt cx="812800" cy="812800"/>
          </a:xfrm>
        </p:grpSpPr>
        <p:sp>
          <p:nvSpPr>
            <p:cNvPr id="100" name="Freeform 63">
              <a:extLst>
                <a:ext uri="{FF2B5EF4-FFF2-40B4-BE49-F238E27FC236}">
                  <a16:creationId xmlns:a16="http://schemas.microsoft.com/office/drawing/2014/main" id="{911FEF1C-DFEF-7809-921F-AB3CE77B93C4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01" name="TextBox 64">
              <a:extLst>
                <a:ext uri="{FF2B5EF4-FFF2-40B4-BE49-F238E27FC236}">
                  <a16:creationId xmlns:a16="http://schemas.microsoft.com/office/drawing/2014/main" id="{0F933C64-3368-4D41-5D9A-2E0A7AD7C385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pic>
        <p:nvPicPr>
          <p:cNvPr id="6" name="Picture 5">
            <a:extLst>
              <a:ext uri="{FF2B5EF4-FFF2-40B4-BE49-F238E27FC236}">
                <a16:creationId xmlns:a16="http://schemas.microsoft.com/office/drawing/2014/main" id="{F336ECE8-48B5-61F8-4BBC-96A5C46CC29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65019" y="3591104"/>
            <a:ext cx="858245" cy="374292"/>
          </a:xfrm>
          <a:prstGeom prst="rect">
            <a:avLst/>
          </a:prstGeom>
        </p:spPr>
      </p:pic>
      <p:pic>
        <p:nvPicPr>
          <p:cNvPr id="7" name="Picture 6" descr="A person climbing a ladder to a heart&#10;&#10;Description automatically generated">
            <a:extLst>
              <a:ext uri="{FF2B5EF4-FFF2-40B4-BE49-F238E27FC236}">
                <a16:creationId xmlns:a16="http://schemas.microsoft.com/office/drawing/2014/main" id="{BEBCA2C7-AB76-C5F2-946D-0D7DEBA2FDD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653000" y="5237109"/>
            <a:ext cx="679734" cy="64404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78A1F124-0839-8DE5-E98D-F797FED7006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946781" y="1869400"/>
            <a:ext cx="286537" cy="286537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DB3334A4-671E-A998-EF40-A95178D855DA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953648" y="2767903"/>
            <a:ext cx="384081" cy="176799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E0F93969-159E-9807-C1DF-46A1C52A728B}"/>
              </a:ext>
            </a:extLst>
          </p:cNvPr>
          <p:cNvGrpSpPr/>
          <p:nvPr/>
        </p:nvGrpSpPr>
        <p:grpSpPr>
          <a:xfrm>
            <a:off x="3830231" y="1230012"/>
            <a:ext cx="6735458" cy="6025025"/>
            <a:chOff x="3773296" y="1333007"/>
            <a:chExt cx="6735458" cy="6025025"/>
          </a:xfrm>
        </p:grpSpPr>
        <p:grpSp>
          <p:nvGrpSpPr>
            <p:cNvPr id="13" name="Group 65">
              <a:extLst>
                <a:ext uri="{FF2B5EF4-FFF2-40B4-BE49-F238E27FC236}">
                  <a16:creationId xmlns:a16="http://schemas.microsoft.com/office/drawing/2014/main" id="{1C373CC5-BEC4-35CD-31BF-2EAB21606896}"/>
                </a:ext>
              </a:extLst>
            </p:cNvPr>
            <p:cNvGrpSpPr/>
            <p:nvPr/>
          </p:nvGrpSpPr>
          <p:grpSpPr>
            <a:xfrm>
              <a:off x="3773296" y="7128362"/>
              <a:ext cx="220832" cy="229670"/>
              <a:chOff x="0" y="-184929"/>
              <a:chExt cx="812800" cy="845329"/>
            </a:xfrm>
          </p:grpSpPr>
          <p:sp>
            <p:nvSpPr>
              <p:cNvPr id="84" name="Freeform 66">
                <a:extLst>
                  <a:ext uri="{FF2B5EF4-FFF2-40B4-BE49-F238E27FC236}">
                    <a16:creationId xmlns:a16="http://schemas.microsoft.com/office/drawing/2014/main" id="{897744C2-0758-D35E-0D4C-18BF2BBE303E}"/>
                  </a:ext>
                </a:extLst>
              </p:cNvPr>
              <p:cNvSpPr/>
              <p:nvPr/>
            </p:nvSpPr>
            <p:spPr>
              <a:xfrm>
                <a:off x="0" y="-184929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88" name="TextBox 67">
                <a:extLst>
                  <a:ext uri="{FF2B5EF4-FFF2-40B4-BE49-F238E27FC236}">
                    <a16:creationId xmlns:a16="http://schemas.microsoft.com/office/drawing/2014/main" id="{C6C45BF2-D091-BA03-AB35-F1E9C3F3BC9B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 dirty="0"/>
              </a:p>
            </p:txBody>
          </p:sp>
        </p:grpSp>
        <p:grpSp>
          <p:nvGrpSpPr>
            <p:cNvPr id="14" name="Group 65">
              <a:extLst>
                <a:ext uri="{FF2B5EF4-FFF2-40B4-BE49-F238E27FC236}">
                  <a16:creationId xmlns:a16="http://schemas.microsoft.com/office/drawing/2014/main" id="{A4A850AC-84AC-2642-FBC8-B4B83B4D61DC}"/>
                </a:ext>
              </a:extLst>
            </p:cNvPr>
            <p:cNvGrpSpPr/>
            <p:nvPr/>
          </p:nvGrpSpPr>
          <p:grpSpPr>
            <a:xfrm>
              <a:off x="5404179" y="7092436"/>
              <a:ext cx="220832" cy="193228"/>
              <a:chOff x="0" y="0"/>
              <a:chExt cx="812800" cy="711200"/>
            </a:xfrm>
          </p:grpSpPr>
          <p:sp>
            <p:nvSpPr>
              <p:cNvPr id="82" name="Freeform 66">
                <a:extLst>
                  <a:ext uri="{FF2B5EF4-FFF2-40B4-BE49-F238E27FC236}">
                    <a16:creationId xmlns:a16="http://schemas.microsoft.com/office/drawing/2014/main" id="{020E63D1-82C3-FDAA-3438-518037949EC4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83" name="TextBox 67">
                <a:extLst>
                  <a:ext uri="{FF2B5EF4-FFF2-40B4-BE49-F238E27FC236}">
                    <a16:creationId xmlns:a16="http://schemas.microsoft.com/office/drawing/2014/main" id="{09F5F3E2-4F6B-1AA6-C104-79DC7005B11F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15" name="Group 65">
              <a:extLst>
                <a:ext uri="{FF2B5EF4-FFF2-40B4-BE49-F238E27FC236}">
                  <a16:creationId xmlns:a16="http://schemas.microsoft.com/office/drawing/2014/main" id="{18D2E50B-777C-D387-5439-93A472A97E58}"/>
                </a:ext>
              </a:extLst>
            </p:cNvPr>
            <p:cNvGrpSpPr/>
            <p:nvPr/>
          </p:nvGrpSpPr>
          <p:grpSpPr>
            <a:xfrm>
              <a:off x="3855325" y="1387632"/>
              <a:ext cx="220832" cy="193228"/>
              <a:chOff x="0" y="0"/>
              <a:chExt cx="812800" cy="711200"/>
            </a:xfrm>
          </p:grpSpPr>
          <p:sp>
            <p:nvSpPr>
              <p:cNvPr id="80" name="Freeform 66">
                <a:extLst>
                  <a:ext uri="{FF2B5EF4-FFF2-40B4-BE49-F238E27FC236}">
                    <a16:creationId xmlns:a16="http://schemas.microsoft.com/office/drawing/2014/main" id="{85F431B6-13A6-D7D5-2C98-D4AD9B785933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81" name="TextBox 67">
                <a:extLst>
                  <a:ext uri="{FF2B5EF4-FFF2-40B4-BE49-F238E27FC236}">
                    <a16:creationId xmlns:a16="http://schemas.microsoft.com/office/drawing/2014/main" id="{E660D96A-C537-9EC5-4C9D-91437D586E26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19" name="Group 65">
              <a:extLst>
                <a:ext uri="{FF2B5EF4-FFF2-40B4-BE49-F238E27FC236}">
                  <a16:creationId xmlns:a16="http://schemas.microsoft.com/office/drawing/2014/main" id="{5E4515BF-A4C2-E4E4-76C8-6E59429C537D}"/>
                </a:ext>
              </a:extLst>
            </p:cNvPr>
            <p:cNvGrpSpPr/>
            <p:nvPr/>
          </p:nvGrpSpPr>
          <p:grpSpPr>
            <a:xfrm>
              <a:off x="5480808" y="1381210"/>
              <a:ext cx="220832" cy="193228"/>
              <a:chOff x="0" y="0"/>
              <a:chExt cx="812800" cy="711200"/>
            </a:xfrm>
          </p:grpSpPr>
          <p:sp>
            <p:nvSpPr>
              <p:cNvPr id="74" name="Freeform 66">
                <a:extLst>
                  <a:ext uri="{FF2B5EF4-FFF2-40B4-BE49-F238E27FC236}">
                    <a16:creationId xmlns:a16="http://schemas.microsoft.com/office/drawing/2014/main" id="{198CC25D-4A56-AE7F-9D31-AC018AEA32AB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9" name="TextBox 67">
                <a:extLst>
                  <a:ext uri="{FF2B5EF4-FFF2-40B4-BE49-F238E27FC236}">
                    <a16:creationId xmlns:a16="http://schemas.microsoft.com/office/drawing/2014/main" id="{A8D152A6-825C-3101-F1FE-46C32C7C0900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20" name="Group 65">
              <a:extLst>
                <a:ext uri="{FF2B5EF4-FFF2-40B4-BE49-F238E27FC236}">
                  <a16:creationId xmlns:a16="http://schemas.microsoft.com/office/drawing/2014/main" id="{8E02FABD-4185-3F71-765B-E3030F549EBD}"/>
                </a:ext>
              </a:extLst>
            </p:cNvPr>
            <p:cNvGrpSpPr/>
            <p:nvPr/>
          </p:nvGrpSpPr>
          <p:grpSpPr>
            <a:xfrm>
              <a:off x="7092931" y="1342532"/>
              <a:ext cx="220832" cy="193228"/>
              <a:chOff x="0" y="0"/>
              <a:chExt cx="812800" cy="711200"/>
            </a:xfrm>
          </p:grpSpPr>
          <p:sp>
            <p:nvSpPr>
              <p:cNvPr id="69" name="Freeform 66">
                <a:extLst>
                  <a:ext uri="{FF2B5EF4-FFF2-40B4-BE49-F238E27FC236}">
                    <a16:creationId xmlns:a16="http://schemas.microsoft.com/office/drawing/2014/main" id="{4094AAD1-00EA-D7A2-FED3-46F07C558FEF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3" name="TextBox 67">
                <a:extLst>
                  <a:ext uri="{FF2B5EF4-FFF2-40B4-BE49-F238E27FC236}">
                    <a16:creationId xmlns:a16="http://schemas.microsoft.com/office/drawing/2014/main" id="{F0ED1BAF-465C-1070-CC0E-B159669049FE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22" name="Group 65">
              <a:extLst>
                <a:ext uri="{FF2B5EF4-FFF2-40B4-BE49-F238E27FC236}">
                  <a16:creationId xmlns:a16="http://schemas.microsoft.com/office/drawing/2014/main" id="{F1DDD4FF-E25A-2969-7265-9A810469CD2B}"/>
                </a:ext>
              </a:extLst>
            </p:cNvPr>
            <p:cNvGrpSpPr/>
            <p:nvPr/>
          </p:nvGrpSpPr>
          <p:grpSpPr>
            <a:xfrm>
              <a:off x="8649133" y="1366545"/>
              <a:ext cx="420245" cy="193228"/>
              <a:chOff x="127000" y="0"/>
              <a:chExt cx="1546765" cy="711200"/>
            </a:xfrm>
          </p:grpSpPr>
          <p:sp>
            <p:nvSpPr>
              <p:cNvPr id="54" name="Freeform 66">
                <a:extLst>
                  <a:ext uri="{FF2B5EF4-FFF2-40B4-BE49-F238E27FC236}">
                    <a16:creationId xmlns:a16="http://schemas.microsoft.com/office/drawing/2014/main" id="{9595B574-0751-9935-0DA9-255CF3749D20}"/>
                  </a:ext>
                </a:extLst>
              </p:cNvPr>
              <p:cNvSpPr/>
              <p:nvPr/>
            </p:nvSpPr>
            <p:spPr>
              <a:xfrm>
                <a:off x="860965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8" name="TextBox 67">
                <a:extLst>
                  <a:ext uri="{FF2B5EF4-FFF2-40B4-BE49-F238E27FC236}">
                    <a16:creationId xmlns:a16="http://schemas.microsoft.com/office/drawing/2014/main" id="{EC8E904B-E591-1D75-CA18-4E53F3300CD5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23" name="Group 65">
              <a:extLst>
                <a:ext uri="{FF2B5EF4-FFF2-40B4-BE49-F238E27FC236}">
                  <a16:creationId xmlns:a16="http://schemas.microsoft.com/office/drawing/2014/main" id="{FAC9DE8B-768D-B197-75D9-1104D41CBC7E}"/>
                </a:ext>
              </a:extLst>
            </p:cNvPr>
            <p:cNvGrpSpPr/>
            <p:nvPr/>
          </p:nvGrpSpPr>
          <p:grpSpPr>
            <a:xfrm>
              <a:off x="10287922" y="1333007"/>
              <a:ext cx="220832" cy="193228"/>
              <a:chOff x="0" y="0"/>
              <a:chExt cx="812800" cy="711200"/>
            </a:xfrm>
          </p:grpSpPr>
          <p:sp>
            <p:nvSpPr>
              <p:cNvPr id="51" name="Freeform 66">
                <a:extLst>
                  <a:ext uri="{FF2B5EF4-FFF2-40B4-BE49-F238E27FC236}">
                    <a16:creationId xmlns:a16="http://schemas.microsoft.com/office/drawing/2014/main" id="{20A83E31-4967-E204-0D18-A6AAC01CB54B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3" name="TextBox 67">
                <a:extLst>
                  <a:ext uri="{FF2B5EF4-FFF2-40B4-BE49-F238E27FC236}">
                    <a16:creationId xmlns:a16="http://schemas.microsoft.com/office/drawing/2014/main" id="{777B2BDD-D647-CA5C-398E-6B1C901406A3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30" name="Group 65">
              <a:extLst>
                <a:ext uri="{FF2B5EF4-FFF2-40B4-BE49-F238E27FC236}">
                  <a16:creationId xmlns:a16="http://schemas.microsoft.com/office/drawing/2014/main" id="{9F09A40D-0652-7F11-B55C-0F9A9AD71DBA}"/>
                </a:ext>
              </a:extLst>
            </p:cNvPr>
            <p:cNvGrpSpPr/>
            <p:nvPr/>
          </p:nvGrpSpPr>
          <p:grpSpPr>
            <a:xfrm>
              <a:off x="7044637" y="7083924"/>
              <a:ext cx="220832" cy="193228"/>
              <a:chOff x="0" y="0"/>
              <a:chExt cx="812800" cy="711200"/>
            </a:xfrm>
          </p:grpSpPr>
          <p:sp>
            <p:nvSpPr>
              <p:cNvPr id="44" name="Freeform 66">
                <a:extLst>
                  <a:ext uri="{FF2B5EF4-FFF2-40B4-BE49-F238E27FC236}">
                    <a16:creationId xmlns:a16="http://schemas.microsoft.com/office/drawing/2014/main" id="{574BDFAF-2CD1-3F72-3FFB-84625CD1734B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5" name="TextBox 67">
                <a:extLst>
                  <a:ext uri="{FF2B5EF4-FFF2-40B4-BE49-F238E27FC236}">
                    <a16:creationId xmlns:a16="http://schemas.microsoft.com/office/drawing/2014/main" id="{154E6385-1426-33A0-D609-07247FFF4E3F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31" name="Group 65">
              <a:extLst>
                <a:ext uri="{FF2B5EF4-FFF2-40B4-BE49-F238E27FC236}">
                  <a16:creationId xmlns:a16="http://schemas.microsoft.com/office/drawing/2014/main" id="{B220DC20-2A61-7D4C-A09F-3BD952157743}"/>
                </a:ext>
              </a:extLst>
            </p:cNvPr>
            <p:cNvGrpSpPr/>
            <p:nvPr/>
          </p:nvGrpSpPr>
          <p:grpSpPr>
            <a:xfrm>
              <a:off x="8613959" y="7080363"/>
              <a:ext cx="220832" cy="193228"/>
              <a:chOff x="0" y="0"/>
              <a:chExt cx="812800" cy="711200"/>
            </a:xfrm>
          </p:grpSpPr>
          <p:sp>
            <p:nvSpPr>
              <p:cNvPr id="42" name="Freeform 66">
                <a:extLst>
                  <a:ext uri="{FF2B5EF4-FFF2-40B4-BE49-F238E27FC236}">
                    <a16:creationId xmlns:a16="http://schemas.microsoft.com/office/drawing/2014/main" id="{82DF5F5F-6A1D-45A5-5A4B-2D780F09F6AE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3" name="TextBox 67">
                <a:extLst>
                  <a:ext uri="{FF2B5EF4-FFF2-40B4-BE49-F238E27FC236}">
                    <a16:creationId xmlns:a16="http://schemas.microsoft.com/office/drawing/2014/main" id="{F2933F10-9553-5B75-5842-89932DFAD23F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32" name="Group 65">
              <a:extLst>
                <a:ext uri="{FF2B5EF4-FFF2-40B4-BE49-F238E27FC236}">
                  <a16:creationId xmlns:a16="http://schemas.microsoft.com/office/drawing/2014/main" id="{F834F801-3C68-041A-3918-D0DBE2663146}"/>
                </a:ext>
              </a:extLst>
            </p:cNvPr>
            <p:cNvGrpSpPr/>
            <p:nvPr/>
          </p:nvGrpSpPr>
          <p:grpSpPr>
            <a:xfrm>
              <a:off x="10239628" y="7063426"/>
              <a:ext cx="220832" cy="193228"/>
              <a:chOff x="0" y="0"/>
              <a:chExt cx="812800" cy="711200"/>
            </a:xfrm>
          </p:grpSpPr>
          <p:sp>
            <p:nvSpPr>
              <p:cNvPr id="37" name="Freeform 66">
                <a:extLst>
                  <a:ext uri="{FF2B5EF4-FFF2-40B4-BE49-F238E27FC236}">
                    <a16:creationId xmlns:a16="http://schemas.microsoft.com/office/drawing/2014/main" id="{E7F8835F-B6B8-2D3D-C12D-F9296118ECB4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1" name="TextBox 67">
                <a:extLst>
                  <a:ext uri="{FF2B5EF4-FFF2-40B4-BE49-F238E27FC236}">
                    <a16:creationId xmlns:a16="http://schemas.microsoft.com/office/drawing/2014/main" id="{DB75CD59-F56D-F72A-7F29-A4BE89A7068C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</p:grpSp>
      <p:pic>
        <p:nvPicPr>
          <p:cNvPr id="27" name="Picture 26">
            <a:extLst>
              <a:ext uri="{FF2B5EF4-FFF2-40B4-BE49-F238E27FC236}">
                <a16:creationId xmlns:a16="http://schemas.microsoft.com/office/drawing/2014/main" id="{6874AFE6-59A2-3FDF-2E03-3E75B217C19A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986822" y="5323691"/>
            <a:ext cx="682811" cy="646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25154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Flow_SignoffStatus xmlns="39022ca7-da8b-462c-ac53-cf911d2e7c5d" xsi:nil="true"/>
    <_ip_UnifiedCompliancePolicyProperties xmlns="http://schemas.microsoft.com/sharepoint/v3" xsi:nil="true"/>
    <TaxCatchAll xmlns="21fe2dc5-e687-4b08-a992-8b5ade4d5474" xsi:nil="true"/>
    <lcf76f155ced4ddcb4097134ff3c332f xmlns="39022ca7-da8b-462c-ac53-cf911d2e7c5d">
      <Terms xmlns="http://schemas.microsoft.com/office/infopath/2007/PartnerControls"/>
    </lcf76f155ced4ddcb4097134ff3c332f>
    <CoverLetterTemplate2 xmlns="39022ca7-da8b-462c-ac53-cf911d2e7c5d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95EFDE218124F41A39437AA860B391E" ma:contentTypeVersion="25" ma:contentTypeDescription="Create a new document." ma:contentTypeScope="" ma:versionID="7380bb5e951f26365fc05e9c41e4b009">
  <xsd:schema xmlns:xsd="http://www.w3.org/2001/XMLSchema" xmlns:xs="http://www.w3.org/2001/XMLSchema" xmlns:p="http://schemas.microsoft.com/office/2006/metadata/properties" xmlns:ns1="http://schemas.microsoft.com/sharepoint/v3" xmlns:ns2="39022ca7-da8b-462c-ac53-cf911d2e7c5d" xmlns:ns3="21fe2dc5-e687-4b08-a992-8b5ade4d5474" targetNamespace="http://schemas.microsoft.com/office/2006/metadata/properties" ma:root="true" ma:fieldsID="e4b8c1d64eaa87a495046f9ad268f8da" ns1:_="" ns2:_="" ns3:_="">
    <xsd:import namespace="http://schemas.microsoft.com/sharepoint/v3"/>
    <xsd:import namespace="39022ca7-da8b-462c-ac53-cf911d2e7c5d"/>
    <xsd:import namespace="21fe2dc5-e687-4b08-a992-8b5ade4d547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1:_ip_UnifiedCompliancePolicyProperties" minOccurs="0"/>
                <xsd:element ref="ns1:_ip_UnifiedCompliancePolicyUIAc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_Flow_SignoffStatus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MediaServiceObjectDetectorVersions" minOccurs="0"/>
                <xsd:element ref="ns2:MediaServiceBillingMetadata" minOccurs="0"/>
                <xsd:element ref="ns2:CoverLetterTemplate2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8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9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022ca7-da8b-462c-ac53-cf911d2e7c5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_Flow_SignoffStatus" ma:index="23" nillable="true" ma:displayName="Sign-off status" ma:internalName="Sign_x002d_off_x0020_status">
      <xsd:simpleType>
        <xsd:restriction base="dms:Text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0a722410-03a9-4718-9392-c4089ca5a50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8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  <xsd:element name="CoverLetterTemplate2" ma:index="30" nillable="true" ma:displayName="Cover Letter Template 2" ma:format="Dropdown" ma:internalName="CoverLetterTemplate2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fe2dc5-e687-4b08-a992-8b5ade4d5474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6" nillable="true" ma:displayName="Taxonomy Catch All Column" ma:hidden="true" ma:list="{1c887687-1822-4593-8513-6eba5855e8c1}" ma:internalName="TaxCatchAll" ma:showField="CatchAllData" ma:web="21fe2dc5-e687-4b08-a992-8b5ade4d547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2D4F630-F244-4249-A1DD-CAF66701C44D}">
  <ds:schemaRefs>
    <ds:schemaRef ds:uri="http://schemas.microsoft.com/office/infopath/2007/PartnerControls"/>
    <ds:schemaRef ds:uri="http://schemas.microsoft.com/office/2006/documentManagement/types"/>
    <ds:schemaRef ds:uri="21fe2dc5-e687-4b08-a992-8b5ade4d5474"/>
    <ds:schemaRef ds:uri="http://schemas.microsoft.com/office/2006/metadata/properties"/>
    <ds:schemaRef ds:uri="http://schemas.microsoft.com/sharepoint/v3"/>
    <ds:schemaRef ds:uri="http://www.w3.org/XML/1998/namespace"/>
    <ds:schemaRef ds:uri="http://purl.org/dc/dcmitype/"/>
    <ds:schemaRef ds:uri="http://purl.org/dc/terms/"/>
    <ds:schemaRef ds:uri="http://schemas.openxmlformats.org/package/2006/metadata/core-properties"/>
    <ds:schemaRef ds:uri="39022ca7-da8b-462c-ac53-cf911d2e7c5d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F074145B-9C61-4142-9DAF-C6C33BD9378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39022ca7-da8b-462c-ac53-cf911d2e7c5d"/>
    <ds:schemaRef ds:uri="21fe2dc5-e687-4b08-a992-8b5ade4d547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E53B0B3-0F5A-401C-97A3-2E7FE5C3857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1977</TotalTime>
  <Words>1468</Words>
  <Application>Microsoft Office PowerPoint</Application>
  <PresentationFormat>Custom</PresentationFormat>
  <Paragraphs>420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DM Sans Bold</vt:lpstr>
      <vt:lpstr>Aptos</vt:lpstr>
      <vt:lpstr>Arial</vt:lpstr>
      <vt:lpstr>DM Sans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CFO Activity Schedule TEMPLATE</dc:title>
  <dc:creator>Bennett, Natalie (Growth Company)</dc:creator>
  <cp:lastModifiedBy>Bennett, Natalie (Growth Company)</cp:lastModifiedBy>
  <cp:revision>15</cp:revision>
  <cp:lastPrinted>2025-02-24T11:06:37Z</cp:lastPrinted>
  <dcterms:created xsi:type="dcterms:W3CDTF">2006-08-16T00:00:00Z</dcterms:created>
  <dcterms:modified xsi:type="dcterms:W3CDTF">2025-12-23T08:45:59Z</dcterms:modified>
  <dc:identifier>DAFxy3nWgJM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0x010100895EFDE218124F41A39437AA860B391E</vt:lpwstr>
  </property>
  <property fmtid="{D5CDD505-2E9C-101B-9397-08002B2CF9AE}" pid="3" name="MediaServiceImageTags">
    <vt:lpwstr/>
  </property>
</Properties>
</file>