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9"/>
  </p:notesMasterIdLst>
  <p:sldIdLst>
    <p:sldId id="276" r:id="rId5"/>
    <p:sldId id="277" r:id="rId6"/>
    <p:sldId id="278" r:id="rId7"/>
    <p:sldId id="279" r:id="rId8"/>
  </p:sldIdLst>
  <p:sldSz cx="10693400" cy="7556500"/>
  <p:notesSz cx="6797675" cy="9926638"/>
  <p:embeddedFontLst>
    <p:embeddedFont>
      <p:font typeface="DM Sans" pitchFamily="2" charset="0"/>
      <p:regular r:id="rId10"/>
      <p:bold r:id="rId11"/>
    </p:embeddedFont>
    <p:embeddedFont>
      <p:font typeface="DM Sans Bold" charset="0"/>
      <p:regular r:id="rId12"/>
      <p:bold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53" autoAdjust="0"/>
    <p:restoredTop sz="96247" autoAdjust="0"/>
  </p:normalViewPr>
  <p:slideViewPr>
    <p:cSldViewPr snapToGrid="0">
      <p:cViewPr varScale="1">
        <p:scale>
          <a:sx n="97" d="100"/>
          <a:sy n="97" d="100"/>
        </p:scale>
        <p:origin x="1488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B530A-40F9-4949-BE82-70E9583A6196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504A7-684C-43D8-9EA9-991A752B5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362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063AB8-1418-04B4-7537-1E9C494428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8A1BE0-B18C-C672-4897-CD1D544B1D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B37B98-E93F-AB8F-52E5-94BCDA5F6B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A8B293-0E4D-6053-0FE0-B600E18306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D504A7-684C-43D8-9EA9-991A752B586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0915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18E15-22EA-C782-AC89-E3DABEC29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EC0DC5-4A73-E6AB-CB38-4BBE387346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758EEDF-6430-413A-2896-8C51079A17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B5B465-934A-0EA9-1F05-07B116E6A6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D504A7-684C-43D8-9EA9-991A752B586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8264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05BB1D-A0B3-CA24-9625-AE27003B6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543883-C336-A0C8-166A-F0A166A022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B54BA9-3E24-5648-0D16-725EB9925A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80A847-8C33-09DC-7EBF-9CCCE0CDBD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D504A7-684C-43D8-9EA9-991A752B586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97523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813BAE-F01A-A454-32E1-795A4BEBE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F0B5A8-3BBA-4840-AAD4-ED0F4BB86E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11B0D0-99BC-69ED-FD8B-7BBC3D89CC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DC86A0-3256-6F68-D425-3DEF39D9A7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D504A7-684C-43D8-9EA9-991A752B586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6391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4.png"/><Relationship Id="rId3" Type="http://schemas.openxmlformats.org/officeDocument/2006/relationships/image" Target="../media/image1.png"/><Relationship Id="rId7" Type="http://schemas.openxmlformats.org/officeDocument/2006/relationships/image" Target="../media/image17.sv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11.svg"/><Relationship Id="rId5" Type="http://schemas.openxmlformats.org/officeDocument/2006/relationships/image" Target="../media/image5.jpeg"/><Relationship Id="rId15" Type="http://schemas.openxmlformats.org/officeDocument/2006/relationships/image" Target="../media/image18.png"/><Relationship Id="rId10" Type="http://schemas.openxmlformats.org/officeDocument/2006/relationships/image" Target="../media/image10.png"/><Relationship Id="rId4" Type="http://schemas.openxmlformats.org/officeDocument/2006/relationships/image" Target="../media/image2.png"/><Relationship Id="rId9" Type="http://schemas.openxmlformats.org/officeDocument/2006/relationships/image" Target="../media/image9.svg"/><Relationship Id="rId1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4.png"/><Relationship Id="rId3" Type="http://schemas.openxmlformats.org/officeDocument/2006/relationships/image" Target="../media/image1.png"/><Relationship Id="rId7" Type="http://schemas.openxmlformats.org/officeDocument/2006/relationships/image" Target="../media/image17.sv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11.svg"/><Relationship Id="rId5" Type="http://schemas.openxmlformats.org/officeDocument/2006/relationships/image" Target="../media/image5.jpeg"/><Relationship Id="rId15" Type="http://schemas.openxmlformats.org/officeDocument/2006/relationships/image" Target="../media/image18.png"/><Relationship Id="rId10" Type="http://schemas.openxmlformats.org/officeDocument/2006/relationships/image" Target="../media/image10.png"/><Relationship Id="rId4" Type="http://schemas.openxmlformats.org/officeDocument/2006/relationships/image" Target="../media/image2.png"/><Relationship Id="rId9" Type="http://schemas.openxmlformats.org/officeDocument/2006/relationships/image" Target="../media/image9.svg"/><Relationship Id="rId1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4.png"/><Relationship Id="rId3" Type="http://schemas.openxmlformats.org/officeDocument/2006/relationships/image" Target="../media/image1.png"/><Relationship Id="rId7" Type="http://schemas.openxmlformats.org/officeDocument/2006/relationships/image" Target="../media/image17.sv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11.svg"/><Relationship Id="rId5" Type="http://schemas.openxmlformats.org/officeDocument/2006/relationships/image" Target="../media/image5.jpeg"/><Relationship Id="rId15" Type="http://schemas.openxmlformats.org/officeDocument/2006/relationships/image" Target="../media/image18.png"/><Relationship Id="rId10" Type="http://schemas.openxmlformats.org/officeDocument/2006/relationships/image" Target="../media/image10.png"/><Relationship Id="rId4" Type="http://schemas.openxmlformats.org/officeDocument/2006/relationships/image" Target="../media/image2.png"/><Relationship Id="rId9" Type="http://schemas.openxmlformats.org/officeDocument/2006/relationships/image" Target="../media/image9.sv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1525E6-C8A1-0A2A-E1EB-BC3764E40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:a16="http://schemas.microsoft.com/office/drawing/2014/main" id="{086FA6EB-4908-1F5C-4E45-FA518AB84CEB}"/>
              </a:ext>
            </a:extLst>
          </p:cNvPr>
          <p:cNvSpPr/>
          <p:nvPr/>
        </p:nvSpPr>
        <p:spPr>
          <a:xfrm>
            <a:off x="184646" y="1589490"/>
            <a:ext cx="2384913" cy="4728152"/>
          </a:xfrm>
          <a:custGeom>
            <a:avLst/>
            <a:gdLst/>
            <a:ahLst/>
            <a:cxnLst/>
            <a:rect l="l" t="t" r="r" b="b"/>
            <a:pathLst>
              <a:path w="868775" h="1669301">
                <a:moveTo>
                  <a:pt x="0" y="0"/>
                </a:moveTo>
                <a:lnTo>
                  <a:pt x="868775" y="0"/>
                </a:lnTo>
                <a:lnTo>
                  <a:pt x="868775" y="1669301"/>
                </a:lnTo>
                <a:lnTo>
                  <a:pt x="0" y="1669301"/>
                </a:lnTo>
                <a:close/>
              </a:path>
            </a:pathLst>
          </a:custGeom>
          <a:solidFill>
            <a:srgbClr val="34586E"/>
          </a:solid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6" name="Group 46">
            <a:extLst>
              <a:ext uri="{FF2B5EF4-FFF2-40B4-BE49-F238E27FC236}">
                <a16:creationId xmlns:a16="http://schemas.microsoft.com/office/drawing/2014/main" id="{9820BE74-7D0A-58A7-A78A-35EB1EBBD4DB}"/>
              </a:ext>
            </a:extLst>
          </p:cNvPr>
          <p:cNvGrpSpPr/>
          <p:nvPr/>
        </p:nvGrpSpPr>
        <p:grpSpPr>
          <a:xfrm rot="2700000">
            <a:off x="5554336" y="1526669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13B7FE73-F7ED-35FB-C5EE-BF6E408FD65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629329AF-382A-17CC-DA31-55D4E9D812D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17000609-FBB9-3DA7-9170-F2FBFA485652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ED558E47-0310-13BD-51D1-9BF7C0AA8D3F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0E2DFDD4-AF94-3E23-20E0-BBD117DE8BE1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877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5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DM Sans"/>
                  <a:ea typeface="+mn-ea"/>
                  <a:cs typeface="+mn-cs"/>
                </a:rPr>
                <a:t>This </a:t>
              </a:r>
              <a:r>
                <a:rPr kumimoji="0" lang="en-US" sz="75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DM Sans"/>
                  <a:ea typeface="+mn-ea"/>
                  <a:cs typeface="+mn-cs"/>
                </a:rPr>
                <a:t>programme</a:t>
              </a:r>
              <a:r>
                <a:rPr kumimoji="0" lang="en-US" sz="75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DM Sans"/>
                  <a:ea typeface="+mn-ea"/>
                  <a:cs typeface="+mn-c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A6FE37EB-44CA-FAFE-BD6F-1794D4EDECF3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FBED067C-4C58-EC4E-35E4-0DC2BEB68B9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51C2BEC4-1B0F-7E43-CE61-DA1FE8D9920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2242BB80-504F-DBCB-1D65-46EE45F4B0E8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88E4599C-C219-D344-7FAA-2631D8963A1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569FF8E9-574C-A20C-C071-D001F463E10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3E4C4DF7-F8B3-5A74-C7E5-210A18B3262F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6C9B6205-CF38-3E6F-6C14-E93D6D3C1333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FB423744-B3EA-5434-6BF1-28933532A3B7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CC0C41D6-30BA-5F9B-EB36-109F1919A6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563127"/>
          </a:xfrm>
          <a:prstGeom prst="rect">
            <a:avLst/>
          </a:prstGeom>
        </p:spPr>
      </p:pic>
      <p:sp>
        <p:nvSpPr>
          <p:cNvPr id="8" name="TextBox 69">
            <a:extLst>
              <a:ext uri="{FF2B5EF4-FFF2-40B4-BE49-F238E27FC236}">
                <a16:creationId xmlns:a16="http://schemas.microsoft.com/office/drawing/2014/main" id="{2E113F6B-FB9B-B7EF-4236-871029283AA1}"/>
              </a:ext>
            </a:extLst>
          </p:cNvPr>
          <p:cNvSpPr txBox="1"/>
          <p:nvPr/>
        </p:nvSpPr>
        <p:spPr>
          <a:xfrm>
            <a:off x="2580280" y="60083"/>
            <a:ext cx="7917403" cy="6031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4899"/>
              </a:lnSpc>
              <a:spcBef>
                <a:spcPct val="0"/>
              </a:spcBef>
              <a:defRPr/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January 2026</a:t>
            </a:r>
            <a:endParaRPr lang="en-US" sz="2400" u="sng" dirty="0">
              <a:solidFill>
                <a:srgbClr val="000000"/>
              </a:solidFill>
              <a:latin typeface="DM Sans Bold"/>
            </a:endParaRPr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CE67C3C9-AD36-0AEE-8828-F0A5301754B9}"/>
              </a:ext>
            </a:extLst>
          </p:cNvPr>
          <p:cNvSpPr txBox="1"/>
          <p:nvPr/>
        </p:nvSpPr>
        <p:spPr>
          <a:xfrm>
            <a:off x="209707" y="1730121"/>
            <a:ext cx="2384914" cy="4660914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Doncaster CFO Activity Hub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Unit 25/27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7 Queens Crescent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Doncaster 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DN1 3JN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DM Sans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If you ever need 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cuppa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 or a chat, pop in and speak to your support worker.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M Sans" pitchFamily="2" charset="0"/>
                <a:ea typeface="+mn-ea"/>
                <a:cs typeface="+mn-cs"/>
              </a:rPr>
              <a:t>Reception contact number: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M Sans" pitchFamily="2" charset="0"/>
                <a:ea typeface="+mn-ea"/>
                <a:cs typeface="+mn-cs"/>
              </a:rPr>
              <a:t>07502299992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M Sans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M Sans" pitchFamily="2" charset="0"/>
                <a:ea typeface="+mn-ea"/>
                <a:cs typeface="+mn-cs"/>
              </a:rPr>
              <a:t>9:30am – 16:00pm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M Sans" pitchFamily="2" charset="0"/>
                <a:ea typeface="+mn-ea"/>
                <a:cs typeface="+mn-cs"/>
              </a:rPr>
              <a:t>Monday – Friday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DM Sans"/>
              <a:ea typeface="+mn-ea"/>
              <a:cs typeface="+mn-cs"/>
            </a:endParaRPr>
          </a:p>
        </p:txBody>
      </p:sp>
      <p:graphicFrame>
        <p:nvGraphicFramePr>
          <p:cNvPr id="13" name="Table 2">
            <a:extLst>
              <a:ext uri="{FF2B5EF4-FFF2-40B4-BE49-F238E27FC236}">
                <a16:creationId xmlns:a16="http://schemas.microsoft.com/office/drawing/2014/main" id="{56570F1E-E72F-E170-93AB-0D95F24371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757101"/>
              </p:ext>
            </p:extLst>
          </p:nvPr>
        </p:nvGraphicFramePr>
        <p:xfrm>
          <a:off x="2640982" y="716526"/>
          <a:ext cx="8135970" cy="6881916"/>
        </p:xfrm>
        <a:graphic>
          <a:graphicData uri="http://schemas.openxmlformats.org/drawingml/2006/table">
            <a:tbl>
              <a:tblPr/>
              <a:tblGrid>
                <a:gridCol w="16590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1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79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23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54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5913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5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7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8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9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7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168909"/>
                  </a:ext>
                </a:extLst>
              </a:tr>
              <a:tr h="157322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CBT Sessions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10:00 – 14:00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Cooking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10:30 – 12:30 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Employability drop-in sessions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CV support/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Email creation./ Skills assessment 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Job search profile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10am – 12pm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Housing Registration Information and Support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09:30 – 12:30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CBT Sessions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10:00 - 14:00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Baking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10:30 - 12:30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Employability drop-in sessions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CV support/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Email creation./ Skills assessment 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Job search profile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 kern="1200" dirty="0">
                          <a:solidFill>
                            <a:srgbClr val="000000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10am – 12pm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Health, Wellbeing and Fitness with Liam1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1-2-1 Session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10:00 - 11:00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Health &amp; Wellbeing  Group Workshop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11:00 - 12:00</a:t>
                      </a:r>
                    </a:p>
                    <a:p>
                      <a:pPr algn="ctr"/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1-2-1 Session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13:30 -14:30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Group Yoga/ Stretching/Chair Yoga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14:30 -15:30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Circuit/Fitness Session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15:30 – 16.30</a:t>
                      </a:r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Breakfast and </a:t>
                      </a:r>
                      <a:r>
                        <a:rPr lang="en-GB" sz="1050" b="0" i="0" kern="1200" dirty="0" err="1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Manplan</a:t>
                      </a:r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 with Steve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10:00 - 12:30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Men’s mental health support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5377"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1050" b="0" kern="1200" dirty="0">
                        <a:solidFill>
                          <a:srgbClr val="000000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Quiz/Social games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13.00-15.00</a:t>
                      </a:r>
                      <a:endParaRPr lang="en-GB" dirty="0"/>
                    </a:p>
                  </a:txBody>
                  <a:tcPr marL="140560" marR="140560" marT="140560" marB="140560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903386"/>
                  </a:ext>
                </a:extLst>
              </a:tr>
              <a:tr h="187304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UPW Session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 13:30 – 15:30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Housing Agencies/ GP/Dentist/ ID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General Support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13:30  – 15:30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Personal development sessions for improving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communication/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 Time Management/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Building Confidence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13:00 – 15:00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5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IT Literacy with Jenny Learn the basics and improve your IT Skills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Arts and Crafts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13:00 – 15:00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1050" b="0" kern="1200" dirty="0">
                        <a:solidFill>
                          <a:srgbClr val="000000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813114"/>
                  </a:ext>
                </a:extLst>
              </a:tr>
              <a:tr h="820134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862841"/>
                  </a:ext>
                </a:extLst>
              </a:tr>
            </a:tbl>
          </a:graphicData>
        </a:graphic>
      </p:graphicFrame>
      <p:pic>
        <p:nvPicPr>
          <p:cNvPr id="37" name="Picture 36" descr="A person with their hands on their head&#10;&#10;Description automatically generated">
            <a:extLst>
              <a:ext uri="{FF2B5EF4-FFF2-40B4-BE49-F238E27FC236}">
                <a16:creationId xmlns:a16="http://schemas.microsoft.com/office/drawing/2014/main" id="{185134FF-FE56-DA58-3165-DD5BE83522B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2700" b="9934"/>
          <a:stretch/>
        </p:blipFill>
        <p:spPr>
          <a:xfrm>
            <a:off x="3204346" y="6348542"/>
            <a:ext cx="537127" cy="323742"/>
          </a:xfrm>
          <a:prstGeom prst="rect">
            <a:avLst/>
          </a:prstGeom>
        </p:spPr>
      </p:pic>
      <p:pic>
        <p:nvPicPr>
          <p:cNvPr id="44" name="Picture 43" descr="An orange person walking towards an arrow&#10;&#10;Description automatically generated">
            <a:extLst>
              <a:ext uri="{FF2B5EF4-FFF2-40B4-BE49-F238E27FC236}">
                <a16:creationId xmlns:a16="http://schemas.microsoft.com/office/drawing/2014/main" id="{5A61A3BD-0134-A571-F2ED-C4BCF1070DB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32800" y="6214137"/>
            <a:ext cx="672091" cy="323742"/>
          </a:xfrm>
          <a:prstGeom prst="rect">
            <a:avLst/>
          </a:prstGeom>
        </p:spPr>
      </p:pic>
      <p:sp>
        <p:nvSpPr>
          <p:cNvPr id="88" name="Freeform 63">
            <a:extLst>
              <a:ext uri="{FF2B5EF4-FFF2-40B4-BE49-F238E27FC236}">
                <a16:creationId xmlns:a16="http://schemas.microsoft.com/office/drawing/2014/main" id="{5E2E7606-DFB4-8AC9-E9C5-A5324AA2959D}"/>
              </a:ext>
            </a:extLst>
          </p:cNvPr>
          <p:cNvSpPr/>
          <p:nvPr/>
        </p:nvSpPr>
        <p:spPr>
          <a:xfrm>
            <a:off x="6307101" y="1904614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91" name="Group 65">
            <a:extLst>
              <a:ext uri="{FF2B5EF4-FFF2-40B4-BE49-F238E27FC236}">
                <a16:creationId xmlns:a16="http://schemas.microsoft.com/office/drawing/2014/main" id="{D7028FFA-2AC1-FA58-245A-A4A0814E68A0}"/>
              </a:ext>
            </a:extLst>
          </p:cNvPr>
          <p:cNvGrpSpPr/>
          <p:nvPr/>
        </p:nvGrpSpPr>
        <p:grpSpPr>
          <a:xfrm>
            <a:off x="2775687" y="1871362"/>
            <a:ext cx="220832" cy="193228"/>
            <a:chOff x="0" y="0"/>
            <a:chExt cx="812800" cy="711200"/>
          </a:xfrm>
        </p:grpSpPr>
        <p:sp>
          <p:nvSpPr>
            <p:cNvPr id="92" name="Freeform 66">
              <a:extLst>
                <a:ext uri="{FF2B5EF4-FFF2-40B4-BE49-F238E27FC236}">
                  <a16:creationId xmlns:a16="http://schemas.microsoft.com/office/drawing/2014/main" id="{57B494FC-A64C-6F42-CF51-FB748E63C24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3" name="TextBox 67">
              <a:extLst>
                <a:ext uri="{FF2B5EF4-FFF2-40B4-BE49-F238E27FC236}">
                  <a16:creationId xmlns:a16="http://schemas.microsoft.com/office/drawing/2014/main" id="{AFCFF530-9702-C10A-3D9E-D2AC86D843E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97" name="Group 65">
            <a:extLst>
              <a:ext uri="{FF2B5EF4-FFF2-40B4-BE49-F238E27FC236}">
                <a16:creationId xmlns:a16="http://schemas.microsoft.com/office/drawing/2014/main" id="{3561A055-20C7-E955-953E-5F79997B301F}"/>
              </a:ext>
            </a:extLst>
          </p:cNvPr>
          <p:cNvGrpSpPr/>
          <p:nvPr/>
        </p:nvGrpSpPr>
        <p:grpSpPr>
          <a:xfrm>
            <a:off x="10000865" y="6279394"/>
            <a:ext cx="220832" cy="193228"/>
            <a:chOff x="0" y="0"/>
            <a:chExt cx="812800" cy="711200"/>
          </a:xfrm>
        </p:grpSpPr>
        <p:sp>
          <p:nvSpPr>
            <p:cNvPr id="98" name="Freeform 66">
              <a:extLst>
                <a:ext uri="{FF2B5EF4-FFF2-40B4-BE49-F238E27FC236}">
                  <a16:creationId xmlns:a16="http://schemas.microsoft.com/office/drawing/2014/main" id="{071C310C-5402-3A96-A902-4F38C2821AC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9" name="TextBox 67">
              <a:extLst>
                <a:ext uri="{FF2B5EF4-FFF2-40B4-BE49-F238E27FC236}">
                  <a16:creationId xmlns:a16="http://schemas.microsoft.com/office/drawing/2014/main" id="{E6098BE3-37AD-7BEE-34F6-D2AA52FFBFC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" name="Group 62">
            <a:extLst>
              <a:ext uri="{FF2B5EF4-FFF2-40B4-BE49-F238E27FC236}">
                <a16:creationId xmlns:a16="http://schemas.microsoft.com/office/drawing/2014/main" id="{57F79D96-840F-7050-8F08-81057133B7CD}"/>
              </a:ext>
            </a:extLst>
          </p:cNvPr>
          <p:cNvGrpSpPr/>
          <p:nvPr/>
        </p:nvGrpSpPr>
        <p:grpSpPr>
          <a:xfrm>
            <a:off x="5631213" y="4723398"/>
            <a:ext cx="349815" cy="3405891"/>
            <a:chOff x="-357416" y="0"/>
            <a:chExt cx="1170216" cy="11393528"/>
          </a:xfrm>
        </p:grpSpPr>
        <p:sp>
          <p:nvSpPr>
            <p:cNvPr id="3" name="Freeform 63">
              <a:extLst>
                <a:ext uri="{FF2B5EF4-FFF2-40B4-BE49-F238E27FC236}">
                  <a16:creationId xmlns:a16="http://schemas.microsoft.com/office/drawing/2014/main" id="{DF813719-0CC1-BB50-05DC-BAA8F43F872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" name="TextBox 64">
              <a:extLst>
                <a:ext uri="{FF2B5EF4-FFF2-40B4-BE49-F238E27FC236}">
                  <a16:creationId xmlns:a16="http://schemas.microsoft.com/office/drawing/2014/main" id="{CC449A32-86C1-E7B4-B473-5063539BCEA3}"/>
                </a:ext>
              </a:extLst>
            </p:cNvPr>
            <p:cNvSpPr txBox="1"/>
            <p:nvPr/>
          </p:nvSpPr>
          <p:spPr>
            <a:xfrm>
              <a:off x="-357416" y="10704552"/>
              <a:ext cx="660401" cy="6889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6" name="Group 65">
            <a:extLst>
              <a:ext uri="{FF2B5EF4-FFF2-40B4-BE49-F238E27FC236}">
                <a16:creationId xmlns:a16="http://schemas.microsoft.com/office/drawing/2014/main" id="{1084C015-AB7D-6A2C-218F-41E06A05D747}"/>
              </a:ext>
            </a:extLst>
          </p:cNvPr>
          <p:cNvGrpSpPr/>
          <p:nvPr/>
        </p:nvGrpSpPr>
        <p:grpSpPr>
          <a:xfrm>
            <a:off x="4336980" y="4111174"/>
            <a:ext cx="220832" cy="193228"/>
            <a:chOff x="0" y="0"/>
            <a:chExt cx="812800" cy="711200"/>
          </a:xfrm>
        </p:grpSpPr>
        <p:sp>
          <p:nvSpPr>
            <p:cNvPr id="7" name="Freeform 66">
              <a:extLst>
                <a:ext uri="{FF2B5EF4-FFF2-40B4-BE49-F238E27FC236}">
                  <a16:creationId xmlns:a16="http://schemas.microsoft.com/office/drawing/2014/main" id="{F5555A50-64EC-BE94-2DC4-6C304813DA5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TextBox 67">
              <a:extLst>
                <a:ext uri="{FF2B5EF4-FFF2-40B4-BE49-F238E27FC236}">
                  <a16:creationId xmlns:a16="http://schemas.microsoft.com/office/drawing/2014/main" id="{D8F2D845-C2D0-2628-4404-EAA65501532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8" name="Group 62">
            <a:extLst>
              <a:ext uri="{FF2B5EF4-FFF2-40B4-BE49-F238E27FC236}">
                <a16:creationId xmlns:a16="http://schemas.microsoft.com/office/drawing/2014/main" id="{19ED2DD8-2AEC-8847-DA26-166793110BF9}"/>
              </a:ext>
            </a:extLst>
          </p:cNvPr>
          <p:cNvGrpSpPr/>
          <p:nvPr/>
        </p:nvGrpSpPr>
        <p:grpSpPr>
          <a:xfrm>
            <a:off x="10075755" y="3330227"/>
            <a:ext cx="349815" cy="3405891"/>
            <a:chOff x="-357416" y="0"/>
            <a:chExt cx="1170216" cy="11393528"/>
          </a:xfrm>
        </p:grpSpPr>
        <p:sp>
          <p:nvSpPr>
            <p:cNvPr id="19" name="Freeform 63">
              <a:extLst>
                <a:ext uri="{FF2B5EF4-FFF2-40B4-BE49-F238E27FC236}">
                  <a16:creationId xmlns:a16="http://schemas.microsoft.com/office/drawing/2014/main" id="{253A4E5F-8F70-D07C-D180-8875B65DD61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" name="TextBox 64">
              <a:extLst>
                <a:ext uri="{FF2B5EF4-FFF2-40B4-BE49-F238E27FC236}">
                  <a16:creationId xmlns:a16="http://schemas.microsoft.com/office/drawing/2014/main" id="{B9D53517-6AF9-01EE-3EFB-3786285C4AAB}"/>
                </a:ext>
              </a:extLst>
            </p:cNvPr>
            <p:cNvSpPr txBox="1"/>
            <p:nvPr/>
          </p:nvSpPr>
          <p:spPr>
            <a:xfrm>
              <a:off x="-357416" y="10704552"/>
              <a:ext cx="660401" cy="6889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B559BD48-D756-A71A-D184-344E17E4159D}"/>
              </a:ext>
            </a:extLst>
          </p:cNvPr>
          <p:cNvGrpSpPr/>
          <p:nvPr/>
        </p:nvGrpSpPr>
        <p:grpSpPr>
          <a:xfrm>
            <a:off x="6807299" y="4401880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F95FDB5F-E88D-04B2-FFA7-172EC2F8984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2D39DCDD-AA69-8940-5F20-1B6E52030B7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4" name="Group 6">
            <a:extLst>
              <a:ext uri="{FF2B5EF4-FFF2-40B4-BE49-F238E27FC236}">
                <a16:creationId xmlns:a16="http://schemas.microsoft.com/office/drawing/2014/main" id="{201FE0C7-DC7C-EEAD-3AC5-10868ADD3445}"/>
              </a:ext>
            </a:extLst>
          </p:cNvPr>
          <p:cNvGrpSpPr/>
          <p:nvPr/>
        </p:nvGrpSpPr>
        <p:grpSpPr>
          <a:xfrm>
            <a:off x="3006721" y="4011620"/>
            <a:ext cx="768966" cy="585565"/>
            <a:chOff x="0" y="0"/>
            <a:chExt cx="667314" cy="512822"/>
          </a:xfrm>
        </p:grpSpPr>
        <p:pic>
          <p:nvPicPr>
            <p:cNvPr id="25" name="Picture 7">
              <a:extLst>
                <a:ext uri="{FF2B5EF4-FFF2-40B4-BE49-F238E27FC236}">
                  <a16:creationId xmlns:a16="http://schemas.microsoft.com/office/drawing/2014/main" id="{BA43EEC8-1EE2-02B8-9D0B-9580245121A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 t="259" b="259"/>
            <a:stretch>
              <a:fillRect/>
            </a:stretch>
          </p:blipFill>
          <p:spPr>
            <a:xfrm>
              <a:off x="0" y="0"/>
              <a:ext cx="667314" cy="512822"/>
            </a:xfrm>
            <a:prstGeom prst="rect">
              <a:avLst/>
            </a:prstGeom>
          </p:spPr>
        </p:pic>
      </p:grpSp>
      <p:grpSp>
        <p:nvGrpSpPr>
          <p:cNvPr id="29" name="Group 46">
            <a:extLst>
              <a:ext uri="{FF2B5EF4-FFF2-40B4-BE49-F238E27FC236}">
                <a16:creationId xmlns:a16="http://schemas.microsoft.com/office/drawing/2014/main" id="{F9B8C333-2754-415F-9E84-8A2EA19E4D42}"/>
              </a:ext>
            </a:extLst>
          </p:cNvPr>
          <p:cNvGrpSpPr/>
          <p:nvPr/>
        </p:nvGrpSpPr>
        <p:grpSpPr>
          <a:xfrm rot="2700000">
            <a:off x="181540" y="1167700"/>
            <a:ext cx="293842" cy="293842"/>
            <a:chOff x="0" y="0"/>
            <a:chExt cx="812800" cy="812800"/>
          </a:xfrm>
        </p:grpSpPr>
        <p:sp>
          <p:nvSpPr>
            <p:cNvPr id="30" name="Freeform 47">
              <a:extLst>
                <a:ext uri="{FF2B5EF4-FFF2-40B4-BE49-F238E27FC236}">
                  <a16:creationId xmlns:a16="http://schemas.microsoft.com/office/drawing/2014/main" id="{F19F3D9A-EB82-0A3E-B45A-1CE6A9F70D6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" name="TextBox 48">
              <a:extLst>
                <a:ext uri="{FF2B5EF4-FFF2-40B4-BE49-F238E27FC236}">
                  <a16:creationId xmlns:a16="http://schemas.microsoft.com/office/drawing/2014/main" id="{75532525-404A-48F6-F740-5DABE23D3D5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2" name="Group 46">
            <a:extLst>
              <a:ext uri="{FF2B5EF4-FFF2-40B4-BE49-F238E27FC236}">
                <a16:creationId xmlns:a16="http://schemas.microsoft.com/office/drawing/2014/main" id="{B3153AEA-4100-3FFC-15F7-90FE3CAC0652}"/>
              </a:ext>
            </a:extLst>
          </p:cNvPr>
          <p:cNvGrpSpPr/>
          <p:nvPr/>
        </p:nvGrpSpPr>
        <p:grpSpPr>
          <a:xfrm rot="2700000">
            <a:off x="9399199" y="6367792"/>
            <a:ext cx="293842" cy="293842"/>
            <a:chOff x="0" y="0"/>
            <a:chExt cx="812800" cy="812800"/>
          </a:xfrm>
        </p:grpSpPr>
        <p:sp>
          <p:nvSpPr>
            <p:cNvPr id="34" name="Freeform 47">
              <a:extLst>
                <a:ext uri="{FF2B5EF4-FFF2-40B4-BE49-F238E27FC236}">
                  <a16:creationId xmlns:a16="http://schemas.microsoft.com/office/drawing/2014/main" id="{ECA358FB-D3DD-8A7C-3029-072DD0C9CC9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" name="TextBox 48">
              <a:extLst>
                <a:ext uri="{FF2B5EF4-FFF2-40B4-BE49-F238E27FC236}">
                  <a16:creationId xmlns:a16="http://schemas.microsoft.com/office/drawing/2014/main" id="{CB566EA5-A45F-980D-7A21-72146B5F69A0}"/>
                </a:ext>
              </a:extLst>
            </p:cNvPr>
            <p:cNvSpPr txBox="1"/>
            <p:nvPr/>
          </p:nvSpPr>
          <p:spPr>
            <a:xfrm>
              <a:off x="139699" y="111125"/>
              <a:ext cx="533400" cy="5619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6" name="Group 65">
            <a:extLst>
              <a:ext uri="{FF2B5EF4-FFF2-40B4-BE49-F238E27FC236}">
                <a16:creationId xmlns:a16="http://schemas.microsoft.com/office/drawing/2014/main" id="{A156F48C-1DBC-E3EC-970F-653D49CCC3C6}"/>
              </a:ext>
            </a:extLst>
          </p:cNvPr>
          <p:cNvGrpSpPr/>
          <p:nvPr/>
        </p:nvGrpSpPr>
        <p:grpSpPr>
          <a:xfrm>
            <a:off x="2703688" y="4953974"/>
            <a:ext cx="220832" cy="193228"/>
            <a:chOff x="0" y="0"/>
            <a:chExt cx="812800" cy="711200"/>
          </a:xfrm>
        </p:grpSpPr>
        <p:sp>
          <p:nvSpPr>
            <p:cNvPr id="38" name="Freeform 66">
              <a:extLst>
                <a:ext uri="{FF2B5EF4-FFF2-40B4-BE49-F238E27FC236}">
                  <a16:creationId xmlns:a16="http://schemas.microsoft.com/office/drawing/2014/main" id="{84685A6A-F1C4-31F0-783A-825DF081F7A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9" name="TextBox 67">
              <a:extLst>
                <a:ext uri="{FF2B5EF4-FFF2-40B4-BE49-F238E27FC236}">
                  <a16:creationId xmlns:a16="http://schemas.microsoft.com/office/drawing/2014/main" id="{D2765BAC-086E-64DB-48C4-39F39C2F0EC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0" name="Group 62">
            <a:extLst>
              <a:ext uri="{FF2B5EF4-FFF2-40B4-BE49-F238E27FC236}">
                <a16:creationId xmlns:a16="http://schemas.microsoft.com/office/drawing/2014/main" id="{F8FF089B-331D-97AC-8F4D-F092339CE04B}"/>
              </a:ext>
            </a:extLst>
          </p:cNvPr>
          <p:cNvGrpSpPr/>
          <p:nvPr/>
        </p:nvGrpSpPr>
        <p:grpSpPr>
          <a:xfrm>
            <a:off x="3688655" y="19582"/>
            <a:ext cx="3053549" cy="2287253"/>
            <a:chOff x="-9478257" y="47625"/>
            <a:chExt cx="10214857" cy="7651415"/>
          </a:xfrm>
        </p:grpSpPr>
        <p:sp>
          <p:nvSpPr>
            <p:cNvPr id="41" name="Freeform 63">
              <a:extLst>
                <a:ext uri="{FF2B5EF4-FFF2-40B4-BE49-F238E27FC236}">
                  <a16:creationId xmlns:a16="http://schemas.microsoft.com/office/drawing/2014/main" id="{0A517D38-195F-4E8D-B112-0C9D6FDFC8EE}"/>
                </a:ext>
              </a:extLst>
            </p:cNvPr>
            <p:cNvSpPr/>
            <p:nvPr/>
          </p:nvSpPr>
          <p:spPr>
            <a:xfrm>
              <a:off x="-9478257" y="688624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" name="TextBox 64">
              <a:extLst>
                <a:ext uri="{FF2B5EF4-FFF2-40B4-BE49-F238E27FC236}">
                  <a16:creationId xmlns:a16="http://schemas.microsoft.com/office/drawing/2014/main" id="{3722DD11-751E-2760-2D60-6E062588390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58" name="Group 65">
            <a:extLst>
              <a:ext uri="{FF2B5EF4-FFF2-40B4-BE49-F238E27FC236}">
                <a16:creationId xmlns:a16="http://schemas.microsoft.com/office/drawing/2014/main" id="{5D0F586E-D0C3-B375-D181-27FF43159880}"/>
              </a:ext>
            </a:extLst>
          </p:cNvPr>
          <p:cNvGrpSpPr/>
          <p:nvPr/>
        </p:nvGrpSpPr>
        <p:grpSpPr>
          <a:xfrm>
            <a:off x="7745500" y="6376925"/>
            <a:ext cx="255337" cy="390703"/>
            <a:chOff x="0" y="0"/>
            <a:chExt cx="939800" cy="1438032"/>
          </a:xfrm>
        </p:grpSpPr>
        <p:sp>
          <p:nvSpPr>
            <p:cNvPr id="60" name="Freeform 66">
              <a:extLst>
                <a:ext uri="{FF2B5EF4-FFF2-40B4-BE49-F238E27FC236}">
                  <a16:creationId xmlns:a16="http://schemas.microsoft.com/office/drawing/2014/main" id="{2259327E-12FF-CE3F-3D36-6F749BC8D2D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1" name="TextBox 67">
              <a:extLst>
                <a:ext uri="{FF2B5EF4-FFF2-40B4-BE49-F238E27FC236}">
                  <a16:creationId xmlns:a16="http://schemas.microsoft.com/office/drawing/2014/main" id="{46F2F18B-AFF7-FC09-7CEE-940E979BD2D2}"/>
                </a:ext>
              </a:extLst>
            </p:cNvPr>
            <p:cNvSpPr txBox="1"/>
            <p:nvPr/>
          </p:nvSpPr>
          <p:spPr>
            <a:xfrm>
              <a:off x="127000" y="301624"/>
              <a:ext cx="812800" cy="11364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78" name="Graphic 77" descr="Paint brush outline">
            <a:extLst>
              <a:ext uri="{FF2B5EF4-FFF2-40B4-BE49-F238E27FC236}">
                <a16:creationId xmlns:a16="http://schemas.microsoft.com/office/drawing/2014/main" id="{B6E7DEF2-CED9-38DD-B4AB-186E68DE762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841804" y="6285821"/>
            <a:ext cx="585566" cy="323743"/>
          </a:xfrm>
          <a:prstGeom prst="rect">
            <a:avLst/>
          </a:prstGeom>
        </p:spPr>
      </p:pic>
      <p:pic>
        <p:nvPicPr>
          <p:cNvPr id="80" name="Graphic 79" descr="Domino Tile with solid fill">
            <a:extLst>
              <a:ext uri="{FF2B5EF4-FFF2-40B4-BE49-F238E27FC236}">
                <a16:creationId xmlns:a16="http://schemas.microsoft.com/office/drawing/2014/main" id="{FDA083B5-94E7-BD80-2067-C125E98FD5D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338343" y="3711566"/>
            <a:ext cx="552454" cy="552454"/>
          </a:xfrm>
          <a:prstGeom prst="rect">
            <a:avLst/>
          </a:prstGeom>
        </p:spPr>
      </p:pic>
      <p:pic>
        <p:nvPicPr>
          <p:cNvPr id="82" name="Graphic 81" descr="Tic Tac Toe with solid fill">
            <a:extLst>
              <a:ext uri="{FF2B5EF4-FFF2-40B4-BE49-F238E27FC236}">
                <a16:creationId xmlns:a16="http://schemas.microsoft.com/office/drawing/2014/main" id="{D2C799B1-1431-BCA6-5952-B1637C311D3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378723" y="5565603"/>
            <a:ext cx="552454" cy="552454"/>
          </a:xfrm>
          <a:prstGeom prst="rect">
            <a:avLst/>
          </a:prstGeom>
        </p:spPr>
      </p:pic>
      <p:pic>
        <p:nvPicPr>
          <p:cNvPr id="51" name="Picture 50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6CB7A253-5E5C-F1AF-5F9E-438638C9377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190512" y="4288383"/>
            <a:ext cx="625722" cy="390892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9C2DA42C-CE67-5DDD-A3F5-03CF85A1E4A3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400634" y="2376920"/>
            <a:ext cx="286537" cy="286537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195C6A29-E479-202A-B7D3-540D1F3CF524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122373" y="2419704"/>
            <a:ext cx="762000" cy="48750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9134796-56E2-19B2-7C6B-5F95E17D2D0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031329" y="6214137"/>
            <a:ext cx="585267" cy="424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42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25D965-4A84-080B-D648-1EF84F253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:a16="http://schemas.microsoft.com/office/drawing/2014/main" id="{45EBC146-5D27-BDC9-85E4-D6F6D8F2FD39}"/>
              </a:ext>
            </a:extLst>
          </p:cNvPr>
          <p:cNvSpPr/>
          <p:nvPr/>
        </p:nvSpPr>
        <p:spPr>
          <a:xfrm>
            <a:off x="184646" y="1589490"/>
            <a:ext cx="2384913" cy="4728152"/>
          </a:xfrm>
          <a:custGeom>
            <a:avLst/>
            <a:gdLst/>
            <a:ahLst/>
            <a:cxnLst/>
            <a:rect l="l" t="t" r="r" b="b"/>
            <a:pathLst>
              <a:path w="868775" h="1669301">
                <a:moveTo>
                  <a:pt x="0" y="0"/>
                </a:moveTo>
                <a:lnTo>
                  <a:pt x="868775" y="0"/>
                </a:lnTo>
                <a:lnTo>
                  <a:pt x="868775" y="1669301"/>
                </a:lnTo>
                <a:lnTo>
                  <a:pt x="0" y="1669301"/>
                </a:lnTo>
                <a:close/>
              </a:path>
            </a:pathLst>
          </a:custGeom>
          <a:solidFill>
            <a:srgbClr val="34586E"/>
          </a:solid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6" name="Group 46">
            <a:extLst>
              <a:ext uri="{FF2B5EF4-FFF2-40B4-BE49-F238E27FC236}">
                <a16:creationId xmlns:a16="http://schemas.microsoft.com/office/drawing/2014/main" id="{79234412-446B-F44A-B634-DF3A4602F097}"/>
              </a:ext>
            </a:extLst>
          </p:cNvPr>
          <p:cNvGrpSpPr/>
          <p:nvPr/>
        </p:nvGrpSpPr>
        <p:grpSpPr>
          <a:xfrm rot="2700000">
            <a:off x="5554336" y="1526669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55EA7B9C-800C-2DD3-0E5D-19206FFFB45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1D700971-CB90-ED4D-9135-5208F0DFF32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81450E97-DEE4-A3B2-90FA-75AD62ECB40B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1433127D-905E-D7D4-904C-C83B335BBC69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6D5D09A4-9F93-227D-5412-3A9A6895D378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877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5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DM Sans"/>
                  <a:ea typeface="+mn-ea"/>
                  <a:cs typeface="+mn-cs"/>
                </a:rPr>
                <a:t>This </a:t>
              </a:r>
              <a:r>
                <a:rPr kumimoji="0" lang="en-US" sz="75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DM Sans"/>
                  <a:ea typeface="+mn-ea"/>
                  <a:cs typeface="+mn-cs"/>
                </a:rPr>
                <a:t>programme</a:t>
              </a:r>
              <a:r>
                <a:rPr kumimoji="0" lang="en-US" sz="75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DM Sans"/>
                  <a:ea typeface="+mn-ea"/>
                  <a:cs typeface="+mn-c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980763FA-CA89-5A99-8B49-9A9A23E77524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02C3B1F1-36AA-373A-47B0-BA17913259C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4E7F63A4-85DB-C4BD-6E75-9724F24843B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340EA11B-1C11-4EC3-BAD8-9A0F8B100F65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BFD05301-056C-AFEB-43C1-24E1CAD702B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E971DF0E-9BA4-CC9A-BE93-5AFA252CE7F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FE90E49E-726C-546D-19E9-F5DCA6C69CCE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CE2A7C19-CCA6-47B6-072B-4D014DE1AC0B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9CBFB083-5399-0F85-60ED-03E9F4216EEB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A30976E5-4841-CA08-03EF-FDE2B5A3CB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563127"/>
          </a:xfrm>
          <a:prstGeom prst="rect">
            <a:avLst/>
          </a:prstGeom>
        </p:spPr>
      </p:pic>
      <p:sp>
        <p:nvSpPr>
          <p:cNvPr id="8" name="TextBox 69">
            <a:extLst>
              <a:ext uri="{FF2B5EF4-FFF2-40B4-BE49-F238E27FC236}">
                <a16:creationId xmlns:a16="http://schemas.microsoft.com/office/drawing/2014/main" id="{159674EA-2677-08FA-5CEC-EEAB5532E772}"/>
              </a:ext>
            </a:extLst>
          </p:cNvPr>
          <p:cNvSpPr txBox="1"/>
          <p:nvPr/>
        </p:nvSpPr>
        <p:spPr>
          <a:xfrm>
            <a:off x="2580280" y="60083"/>
            <a:ext cx="7730365" cy="6031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4899"/>
              </a:lnSpc>
              <a:spcBef>
                <a:spcPct val="0"/>
              </a:spcBef>
              <a:defRPr/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January 2026</a:t>
            </a:r>
            <a:endParaRPr lang="en-US" sz="2400" u="sng" dirty="0">
              <a:solidFill>
                <a:srgbClr val="000000"/>
              </a:solidFill>
              <a:latin typeface="DM Sans Bold"/>
            </a:endParaRPr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DA098795-04DA-3415-D821-5221546FA56F}"/>
              </a:ext>
            </a:extLst>
          </p:cNvPr>
          <p:cNvSpPr txBox="1"/>
          <p:nvPr/>
        </p:nvSpPr>
        <p:spPr>
          <a:xfrm>
            <a:off x="209707" y="1730121"/>
            <a:ext cx="2384914" cy="4660914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Doncaster CFO Activity Hub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Unit 25/27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7 Queens Crescent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Doncaster 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DN1 3JN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DM Sans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If you ever need 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cuppa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 or a chat, pop in and speak to your support worker.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M Sans" pitchFamily="2" charset="0"/>
                <a:ea typeface="+mn-ea"/>
                <a:cs typeface="+mn-cs"/>
              </a:rPr>
              <a:t>Reception contact number: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M Sans" pitchFamily="2" charset="0"/>
                <a:ea typeface="+mn-ea"/>
                <a:cs typeface="+mn-cs"/>
              </a:rPr>
              <a:t>07502299992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M Sans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M Sans" pitchFamily="2" charset="0"/>
                <a:ea typeface="+mn-ea"/>
                <a:cs typeface="+mn-cs"/>
              </a:rPr>
              <a:t>9:30am – 16:00pm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M Sans" pitchFamily="2" charset="0"/>
                <a:ea typeface="+mn-ea"/>
                <a:cs typeface="+mn-cs"/>
              </a:rPr>
              <a:t>Monday – Friday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DM Sans"/>
              <a:ea typeface="+mn-ea"/>
              <a:cs typeface="+mn-cs"/>
            </a:endParaRPr>
          </a:p>
        </p:txBody>
      </p:sp>
      <p:graphicFrame>
        <p:nvGraphicFramePr>
          <p:cNvPr id="13" name="Table 2">
            <a:extLst>
              <a:ext uri="{FF2B5EF4-FFF2-40B4-BE49-F238E27FC236}">
                <a16:creationId xmlns:a16="http://schemas.microsoft.com/office/drawing/2014/main" id="{E59F8DB2-D4E5-A338-29D9-2377687A77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670633"/>
              </p:ext>
            </p:extLst>
          </p:nvPr>
        </p:nvGraphicFramePr>
        <p:xfrm>
          <a:off x="2569559" y="607740"/>
          <a:ext cx="8070732" cy="6901407"/>
        </p:xfrm>
        <a:graphic>
          <a:graphicData uri="http://schemas.openxmlformats.org/drawingml/2006/table">
            <a:tbl>
              <a:tblPr/>
              <a:tblGrid>
                <a:gridCol w="1572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7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24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86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94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4664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12</a:t>
                      </a:r>
                      <a:r>
                        <a:rPr lang="en-US" sz="12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2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13</a:t>
                      </a:r>
                      <a:r>
                        <a:rPr lang="en-US" sz="12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2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14</a:t>
                      </a:r>
                      <a:r>
                        <a:rPr lang="en-US" sz="12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2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15</a:t>
                      </a:r>
                      <a:r>
                        <a:rPr lang="en-US" sz="12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2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Friday16</a:t>
                      </a:r>
                      <a:r>
                        <a:rPr lang="en-US" sz="12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2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68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914636"/>
                  </a:ext>
                </a:extLst>
              </a:tr>
              <a:tr h="160727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Cooking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10:30 – 12:30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Employability drop-in sessions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CV support/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Email creation./ Skills assessment 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Job search profile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10am – 12pm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Housing Registration Information and Support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09:30 – 12:30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Baking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10:30 -12:30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Employability drop-in sessions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CV support/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Email creation./ Skills assessment 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Job search profile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 kern="1200" dirty="0">
                          <a:solidFill>
                            <a:srgbClr val="000000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1050" b="0" kern="1200" dirty="0">
                        <a:solidFill>
                          <a:srgbClr val="000000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Health, Wellbeing and Fitness with Liam! </a:t>
                      </a:r>
                    </a:p>
                    <a:p>
                      <a:pPr algn="ctr"/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1-2-1 Session</a:t>
                      </a:r>
                    </a:p>
                    <a:p>
                      <a:pPr algn="ctr"/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10:00 - 11:00</a:t>
                      </a:r>
                    </a:p>
                    <a:p>
                      <a:pPr algn="ctr"/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 &amp; Wellbeing Group Workshop</a:t>
                      </a:r>
                    </a:p>
                    <a:p>
                      <a:pPr algn="ctr"/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11:00-12:00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Walking Group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13:30 - 14:30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Group Yoga/ Stretching/Chair Yoga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14:30 - 15:30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Circuit/Fitness Session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15:30 – 16.30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Breakfast and </a:t>
                      </a:r>
                      <a:r>
                        <a:rPr lang="en-GB" sz="1050" b="0" i="0" kern="1200" dirty="0" err="1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Manplan</a:t>
                      </a:r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 with Steve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10:00 - 12:30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Men’s mental health support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5312"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1050" b="0" kern="1200" dirty="0">
                        <a:solidFill>
                          <a:srgbClr val="000000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Quiz/Social games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13.00 - 15.00</a:t>
                      </a:r>
                      <a:endParaRPr lang="en-GB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827337"/>
                  </a:ext>
                </a:extLst>
              </a:tr>
              <a:tr h="21131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UPW Session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13:30 – 15:30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Housing Agencies/ GP/Dentist/ ID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General Support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13:30  – 15:30</a:t>
                      </a: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Personal development sessions for improving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communication/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 Time Management/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Building Confidence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5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13:00 – 15:00</a:t>
                      </a: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IT Literacy with Jenny Learn the basics and improve your IT Skills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Arts and Crafts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13:00 – 15:00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638182"/>
                  </a:ext>
                </a:extLst>
              </a:tr>
              <a:tr h="734151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206699"/>
                  </a:ext>
                </a:extLst>
              </a:tr>
            </a:tbl>
          </a:graphicData>
        </a:graphic>
      </p:graphicFrame>
      <p:sp>
        <p:nvSpPr>
          <p:cNvPr id="88" name="Freeform 63">
            <a:extLst>
              <a:ext uri="{FF2B5EF4-FFF2-40B4-BE49-F238E27FC236}">
                <a16:creationId xmlns:a16="http://schemas.microsoft.com/office/drawing/2014/main" id="{6092F62E-C707-48EE-7E35-5151D350FA42}"/>
              </a:ext>
            </a:extLst>
          </p:cNvPr>
          <p:cNvSpPr/>
          <p:nvPr/>
        </p:nvSpPr>
        <p:spPr>
          <a:xfrm>
            <a:off x="6844739" y="1866703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91" name="Group 65">
            <a:extLst>
              <a:ext uri="{FF2B5EF4-FFF2-40B4-BE49-F238E27FC236}">
                <a16:creationId xmlns:a16="http://schemas.microsoft.com/office/drawing/2014/main" id="{DF0A9E29-342F-F22D-DB4D-BB10610C34AF}"/>
              </a:ext>
            </a:extLst>
          </p:cNvPr>
          <p:cNvGrpSpPr/>
          <p:nvPr/>
        </p:nvGrpSpPr>
        <p:grpSpPr>
          <a:xfrm>
            <a:off x="2718329" y="2023892"/>
            <a:ext cx="220832" cy="193228"/>
            <a:chOff x="0" y="0"/>
            <a:chExt cx="812800" cy="711200"/>
          </a:xfrm>
        </p:grpSpPr>
        <p:sp>
          <p:nvSpPr>
            <p:cNvPr id="92" name="Freeform 66">
              <a:extLst>
                <a:ext uri="{FF2B5EF4-FFF2-40B4-BE49-F238E27FC236}">
                  <a16:creationId xmlns:a16="http://schemas.microsoft.com/office/drawing/2014/main" id="{1521BEB9-2142-A272-27FF-B0ADEE7669D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3" name="TextBox 67">
              <a:extLst>
                <a:ext uri="{FF2B5EF4-FFF2-40B4-BE49-F238E27FC236}">
                  <a16:creationId xmlns:a16="http://schemas.microsoft.com/office/drawing/2014/main" id="{C44AAA8F-50BE-3468-D5D5-89E1A265FEE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97" name="Group 65">
            <a:extLst>
              <a:ext uri="{FF2B5EF4-FFF2-40B4-BE49-F238E27FC236}">
                <a16:creationId xmlns:a16="http://schemas.microsoft.com/office/drawing/2014/main" id="{84F40B37-244F-B727-E2E1-D0CFCE6BC0EB}"/>
              </a:ext>
            </a:extLst>
          </p:cNvPr>
          <p:cNvGrpSpPr/>
          <p:nvPr/>
        </p:nvGrpSpPr>
        <p:grpSpPr>
          <a:xfrm>
            <a:off x="9238993" y="6294421"/>
            <a:ext cx="220832" cy="193228"/>
            <a:chOff x="0" y="0"/>
            <a:chExt cx="812800" cy="711200"/>
          </a:xfrm>
        </p:grpSpPr>
        <p:sp>
          <p:nvSpPr>
            <p:cNvPr id="98" name="Freeform 66">
              <a:extLst>
                <a:ext uri="{FF2B5EF4-FFF2-40B4-BE49-F238E27FC236}">
                  <a16:creationId xmlns:a16="http://schemas.microsoft.com/office/drawing/2014/main" id="{28E89902-0C44-D750-4DDC-CD23376B74E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9" name="TextBox 67">
              <a:extLst>
                <a:ext uri="{FF2B5EF4-FFF2-40B4-BE49-F238E27FC236}">
                  <a16:creationId xmlns:a16="http://schemas.microsoft.com/office/drawing/2014/main" id="{11CD27AE-578C-27E1-E96B-9A75E4A9671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" name="Group 62">
            <a:extLst>
              <a:ext uri="{FF2B5EF4-FFF2-40B4-BE49-F238E27FC236}">
                <a16:creationId xmlns:a16="http://schemas.microsoft.com/office/drawing/2014/main" id="{ECC5E8BC-CBB8-DB81-C3C8-EEDE3AC3486D}"/>
              </a:ext>
            </a:extLst>
          </p:cNvPr>
          <p:cNvGrpSpPr/>
          <p:nvPr/>
        </p:nvGrpSpPr>
        <p:grpSpPr>
          <a:xfrm>
            <a:off x="3686019" y="6391035"/>
            <a:ext cx="349815" cy="3405891"/>
            <a:chOff x="-357416" y="0"/>
            <a:chExt cx="1170216" cy="11393528"/>
          </a:xfrm>
        </p:grpSpPr>
        <p:sp>
          <p:nvSpPr>
            <p:cNvPr id="3" name="Freeform 63">
              <a:extLst>
                <a:ext uri="{FF2B5EF4-FFF2-40B4-BE49-F238E27FC236}">
                  <a16:creationId xmlns:a16="http://schemas.microsoft.com/office/drawing/2014/main" id="{B0D143F9-34C1-0A11-A38C-476051D0F70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" name="TextBox 64">
              <a:extLst>
                <a:ext uri="{FF2B5EF4-FFF2-40B4-BE49-F238E27FC236}">
                  <a16:creationId xmlns:a16="http://schemas.microsoft.com/office/drawing/2014/main" id="{82B2F836-7A3D-1147-F354-3DFC3E202CEA}"/>
                </a:ext>
              </a:extLst>
            </p:cNvPr>
            <p:cNvSpPr txBox="1"/>
            <p:nvPr/>
          </p:nvSpPr>
          <p:spPr>
            <a:xfrm>
              <a:off x="-357416" y="10704552"/>
              <a:ext cx="660401" cy="6889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6" name="Group 65">
            <a:extLst>
              <a:ext uri="{FF2B5EF4-FFF2-40B4-BE49-F238E27FC236}">
                <a16:creationId xmlns:a16="http://schemas.microsoft.com/office/drawing/2014/main" id="{341CBD3B-8400-C1A1-D7FE-0CBF92683DD5}"/>
              </a:ext>
            </a:extLst>
          </p:cNvPr>
          <p:cNvGrpSpPr/>
          <p:nvPr/>
        </p:nvGrpSpPr>
        <p:grpSpPr>
          <a:xfrm>
            <a:off x="5434129" y="1784754"/>
            <a:ext cx="220832" cy="193228"/>
            <a:chOff x="0" y="0"/>
            <a:chExt cx="812800" cy="711200"/>
          </a:xfrm>
        </p:grpSpPr>
        <p:sp>
          <p:nvSpPr>
            <p:cNvPr id="7" name="Freeform 66">
              <a:extLst>
                <a:ext uri="{FF2B5EF4-FFF2-40B4-BE49-F238E27FC236}">
                  <a16:creationId xmlns:a16="http://schemas.microsoft.com/office/drawing/2014/main" id="{398FA0AA-931A-AE77-204D-B15C1B8322A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TextBox 67">
              <a:extLst>
                <a:ext uri="{FF2B5EF4-FFF2-40B4-BE49-F238E27FC236}">
                  <a16:creationId xmlns:a16="http://schemas.microsoft.com/office/drawing/2014/main" id="{071750FD-0B76-4A27-3AE5-343C925ECAF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8" name="Group 62">
            <a:extLst>
              <a:ext uri="{FF2B5EF4-FFF2-40B4-BE49-F238E27FC236}">
                <a16:creationId xmlns:a16="http://schemas.microsoft.com/office/drawing/2014/main" id="{7BF91DF1-BD2B-512F-1E8E-8C86DA0979E5}"/>
              </a:ext>
            </a:extLst>
          </p:cNvPr>
          <p:cNvGrpSpPr/>
          <p:nvPr/>
        </p:nvGrpSpPr>
        <p:grpSpPr>
          <a:xfrm>
            <a:off x="6153985" y="4750196"/>
            <a:ext cx="349815" cy="3405891"/>
            <a:chOff x="-357416" y="0"/>
            <a:chExt cx="1170216" cy="11393528"/>
          </a:xfrm>
        </p:grpSpPr>
        <p:sp>
          <p:nvSpPr>
            <p:cNvPr id="19" name="Freeform 63">
              <a:extLst>
                <a:ext uri="{FF2B5EF4-FFF2-40B4-BE49-F238E27FC236}">
                  <a16:creationId xmlns:a16="http://schemas.microsoft.com/office/drawing/2014/main" id="{724A0206-959F-18BE-B52B-92EC3BA1751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" name="TextBox 64">
              <a:extLst>
                <a:ext uri="{FF2B5EF4-FFF2-40B4-BE49-F238E27FC236}">
                  <a16:creationId xmlns:a16="http://schemas.microsoft.com/office/drawing/2014/main" id="{E4B69B28-3A8A-9ED0-889A-4C6C2B0108FB}"/>
                </a:ext>
              </a:extLst>
            </p:cNvPr>
            <p:cNvSpPr txBox="1"/>
            <p:nvPr/>
          </p:nvSpPr>
          <p:spPr>
            <a:xfrm>
              <a:off x="-357416" y="10704552"/>
              <a:ext cx="660401" cy="6889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89F42806-88B3-BCFD-696E-5FBAAFDAE46B}"/>
              </a:ext>
            </a:extLst>
          </p:cNvPr>
          <p:cNvGrpSpPr/>
          <p:nvPr/>
        </p:nvGrpSpPr>
        <p:grpSpPr>
          <a:xfrm>
            <a:off x="5972466" y="4261060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B2F389A3-796A-7FA1-F79E-FD0313090BC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E95E05D9-3A52-65B4-4001-B5D322FE629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4" name="Group 6">
            <a:extLst>
              <a:ext uri="{FF2B5EF4-FFF2-40B4-BE49-F238E27FC236}">
                <a16:creationId xmlns:a16="http://schemas.microsoft.com/office/drawing/2014/main" id="{5CA0F9C9-7A13-F96E-2F9B-64257692C436}"/>
              </a:ext>
            </a:extLst>
          </p:cNvPr>
          <p:cNvGrpSpPr/>
          <p:nvPr/>
        </p:nvGrpSpPr>
        <p:grpSpPr>
          <a:xfrm>
            <a:off x="2952402" y="3069110"/>
            <a:ext cx="768966" cy="585565"/>
            <a:chOff x="0" y="0"/>
            <a:chExt cx="667314" cy="512822"/>
          </a:xfrm>
        </p:grpSpPr>
        <p:pic>
          <p:nvPicPr>
            <p:cNvPr id="25" name="Picture 7">
              <a:extLst>
                <a:ext uri="{FF2B5EF4-FFF2-40B4-BE49-F238E27FC236}">
                  <a16:creationId xmlns:a16="http://schemas.microsoft.com/office/drawing/2014/main" id="{A4E1519C-0309-0FF3-4C9D-88FB7CB6362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t="259" b="259"/>
            <a:stretch>
              <a:fillRect/>
            </a:stretch>
          </p:blipFill>
          <p:spPr>
            <a:xfrm>
              <a:off x="0" y="0"/>
              <a:ext cx="667314" cy="512822"/>
            </a:xfrm>
            <a:prstGeom prst="rect">
              <a:avLst/>
            </a:prstGeom>
          </p:spPr>
        </p:pic>
      </p:grpSp>
      <p:grpSp>
        <p:nvGrpSpPr>
          <p:cNvPr id="29" name="Group 46">
            <a:extLst>
              <a:ext uri="{FF2B5EF4-FFF2-40B4-BE49-F238E27FC236}">
                <a16:creationId xmlns:a16="http://schemas.microsoft.com/office/drawing/2014/main" id="{2377C38C-D916-FA0A-27F6-D88ABE8E4F78}"/>
              </a:ext>
            </a:extLst>
          </p:cNvPr>
          <p:cNvGrpSpPr/>
          <p:nvPr/>
        </p:nvGrpSpPr>
        <p:grpSpPr>
          <a:xfrm rot="2700000">
            <a:off x="181540" y="1167700"/>
            <a:ext cx="293842" cy="293842"/>
            <a:chOff x="0" y="0"/>
            <a:chExt cx="812800" cy="812800"/>
          </a:xfrm>
        </p:grpSpPr>
        <p:sp>
          <p:nvSpPr>
            <p:cNvPr id="30" name="Freeform 47">
              <a:extLst>
                <a:ext uri="{FF2B5EF4-FFF2-40B4-BE49-F238E27FC236}">
                  <a16:creationId xmlns:a16="http://schemas.microsoft.com/office/drawing/2014/main" id="{76E4A128-B057-B5E6-3D2C-0828C58AE83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" name="TextBox 48">
              <a:extLst>
                <a:ext uri="{FF2B5EF4-FFF2-40B4-BE49-F238E27FC236}">
                  <a16:creationId xmlns:a16="http://schemas.microsoft.com/office/drawing/2014/main" id="{37BDF2D3-C664-BDF2-FF7F-A6E633C0FD06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2" name="Group 46">
            <a:extLst>
              <a:ext uri="{FF2B5EF4-FFF2-40B4-BE49-F238E27FC236}">
                <a16:creationId xmlns:a16="http://schemas.microsoft.com/office/drawing/2014/main" id="{3C6D327B-5B96-047C-3999-72021EEA8FC7}"/>
              </a:ext>
            </a:extLst>
          </p:cNvPr>
          <p:cNvGrpSpPr/>
          <p:nvPr/>
        </p:nvGrpSpPr>
        <p:grpSpPr>
          <a:xfrm rot="2700000">
            <a:off x="4140006" y="4679613"/>
            <a:ext cx="293842" cy="293842"/>
            <a:chOff x="0" y="0"/>
            <a:chExt cx="812800" cy="812800"/>
          </a:xfrm>
        </p:grpSpPr>
        <p:sp>
          <p:nvSpPr>
            <p:cNvPr id="34" name="Freeform 47">
              <a:extLst>
                <a:ext uri="{FF2B5EF4-FFF2-40B4-BE49-F238E27FC236}">
                  <a16:creationId xmlns:a16="http://schemas.microsoft.com/office/drawing/2014/main" id="{15399E4B-BEEE-4F37-EB7F-76A8A3B4877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" name="TextBox 48">
              <a:extLst>
                <a:ext uri="{FF2B5EF4-FFF2-40B4-BE49-F238E27FC236}">
                  <a16:creationId xmlns:a16="http://schemas.microsoft.com/office/drawing/2014/main" id="{2A288E00-DE91-7A34-8B74-E29DD7D72462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6" name="Group 65">
            <a:extLst>
              <a:ext uri="{FF2B5EF4-FFF2-40B4-BE49-F238E27FC236}">
                <a16:creationId xmlns:a16="http://schemas.microsoft.com/office/drawing/2014/main" id="{30D98066-F8D4-7508-535A-259181D6FC42}"/>
              </a:ext>
            </a:extLst>
          </p:cNvPr>
          <p:cNvGrpSpPr/>
          <p:nvPr/>
        </p:nvGrpSpPr>
        <p:grpSpPr>
          <a:xfrm>
            <a:off x="2737284" y="4726268"/>
            <a:ext cx="220832" cy="193228"/>
            <a:chOff x="0" y="0"/>
            <a:chExt cx="812800" cy="711200"/>
          </a:xfrm>
        </p:grpSpPr>
        <p:sp>
          <p:nvSpPr>
            <p:cNvPr id="38" name="Freeform 66">
              <a:extLst>
                <a:ext uri="{FF2B5EF4-FFF2-40B4-BE49-F238E27FC236}">
                  <a16:creationId xmlns:a16="http://schemas.microsoft.com/office/drawing/2014/main" id="{E2353494-3040-28BE-BF4F-6456719613F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9" name="TextBox 67">
              <a:extLst>
                <a:ext uri="{FF2B5EF4-FFF2-40B4-BE49-F238E27FC236}">
                  <a16:creationId xmlns:a16="http://schemas.microsoft.com/office/drawing/2014/main" id="{ADFD28EC-E798-41A5-3CF6-2D623E5D383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0" name="Group 62">
            <a:extLst>
              <a:ext uri="{FF2B5EF4-FFF2-40B4-BE49-F238E27FC236}">
                <a16:creationId xmlns:a16="http://schemas.microsoft.com/office/drawing/2014/main" id="{F155014F-552C-FA51-A8A2-B29E8B169A96}"/>
              </a:ext>
            </a:extLst>
          </p:cNvPr>
          <p:cNvGrpSpPr/>
          <p:nvPr/>
        </p:nvGrpSpPr>
        <p:grpSpPr>
          <a:xfrm>
            <a:off x="3762794" y="-153190"/>
            <a:ext cx="3053549" cy="2287253"/>
            <a:chOff x="-9478257" y="47625"/>
            <a:chExt cx="10214857" cy="7651415"/>
          </a:xfrm>
        </p:grpSpPr>
        <p:sp>
          <p:nvSpPr>
            <p:cNvPr id="41" name="Freeform 63">
              <a:extLst>
                <a:ext uri="{FF2B5EF4-FFF2-40B4-BE49-F238E27FC236}">
                  <a16:creationId xmlns:a16="http://schemas.microsoft.com/office/drawing/2014/main" id="{DDFF005A-9DB7-D02D-831A-C8503B4E4F3F}"/>
                </a:ext>
              </a:extLst>
            </p:cNvPr>
            <p:cNvSpPr/>
            <p:nvPr/>
          </p:nvSpPr>
          <p:spPr>
            <a:xfrm>
              <a:off x="-9478257" y="688624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" name="TextBox 64">
              <a:extLst>
                <a:ext uri="{FF2B5EF4-FFF2-40B4-BE49-F238E27FC236}">
                  <a16:creationId xmlns:a16="http://schemas.microsoft.com/office/drawing/2014/main" id="{A0FE7912-875B-6434-2B4B-F5EBC0B0CD3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58" name="Group 65">
            <a:extLst>
              <a:ext uri="{FF2B5EF4-FFF2-40B4-BE49-F238E27FC236}">
                <a16:creationId xmlns:a16="http://schemas.microsoft.com/office/drawing/2014/main" id="{FDB52F7A-0892-7EB2-5340-462B2BAFD990}"/>
              </a:ext>
            </a:extLst>
          </p:cNvPr>
          <p:cNvGrpSpPr/>
          <p:nvPr/>
        </p:nvGrpSpPr>
        <p:grpSpPr>
          <a:xfrm>
            <a:off x="5517759" y="6386637"/>
            <a:ext cx="220832" cy="193228"/>
            <a:chOff x="0" y="0"/>
            <a:chExt cx="812800" cy="711200"/>
          </a:xfrm>
        </p:grpSpPr>
        <p:sp>
          <p:nvSpPr>
            <p:cNvPr id="60" name="Freeform 66">
              <a:extLst>
                <a:ext uri="{FF2B5EF4-FFF2-40B4-BE49-F238E27FC236}">
                  <a16:creationId xmlns:a16="http://schemas.microsoft.com/office/drawing/2014/main" id="{C7356ECE-0632-E6B3-D953-D1EC61AF1D0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1" name="TextBox 67">
              <a:extLst>
                <a:ext uri="{FF2B5EF4-FFF2-40B4-BE49-F238E27FC236}">
                  <a16:creationId xmlns:a16="http://schemas.microsoft.com/office/drawing/2014/main" id="{A712885F-11C5-5295-5233-94D99127AD1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76" name="Graphic 75" descr="Palette with solid fill">
            <a:extLst>
              <a:ext uri="{FF2B5EF4-FFF2-40B4-BE49-F238E27FC236}">
                <a16:creationId xmlns:a16="http://schemas.microsoft.com/office/drawing/2014/main" id="{4D457F2F-8E29-B3AA-8394-9A3129E1BD7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94928" y="6269640"/>
            <a:ext cx="585566" cy="585566"/>
          </a:xfrm>
          <a:prstGeom prst="rect">
            <a:avLst/>
          </a:prstGeom>
        </p:spPr>
      </p:pic>
      <p:pic>
        <p:nvPicPr>
          <p:cNvPr id="80" name="Graphic 79" descr="Domino Tile with solid fill">
            <a:extLst>
              <a:ext uri="{FF2B5EF4-FFF2-40B4-BE49-F238E27FC236}">
                <a16:creationId xmlns:a16="http://schemas.microsoft.com/office/drawing/2014/main" id="{22E00034-A676-3F68-57BF-E689AB4F660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238993" y="3732241"/>
            <a:ext cx="552454" cy="552454"/>
          </a:xfrm>
          <a:prstGeom prst="rect">
            <a:avLst/>
          </a:prstGeom>
        </p:spPr>
      </p:pic>
      <p:pic>
        <p:nvPicPr>
          <p:cNvPr id="82" name="Graphic 81" descr="Tic Tac Toe with solid fill">
            <a:extLst>
              <a:ext uri="{FF2B5EF4-FFF2-40B4-BE49-F238E27FC236}">
                <a16:creationId xmlns:a16="http://schemas.microsoft.com/office/drawing/2014/main" id="{BA6F80D7-F4DB-FA95-0C03-8783AC059A0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882019" y="5717862"/>
            <a:ext cx="552454" cy="552454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C74C1E4E-4CD7-2F78-792B-D518D7ACB67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238993" y="2915078"/>
            <a:ext cx="286537" cy="286537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2AE79B20-A4E8-60D5-C335-6E351E58F5B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27997" y="2405139"/>
            <a:ext cx="762000" cy="603178"/>
          </a:xfrm>
          <a:prstGeom prst="rect">
            <a:avLst/>
          </a:prstGeom>
        </p:spPr>
      </p:pic>
      <p:pic>
        <p:nvPicPr>
          <p:cNvPr id="15" name="Picture 14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4799A21D-3E23-5310-C085-DBE89CD1423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977611" y="4440486"/>
            <a:ext cx="625722" cy="450469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6DD8954A-52CA-13E1-0564-45E3330EE1D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909035" y="6404505"/>
            <a:ext cx="585267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876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4F20B6-DD6D-9CD2-766E-16EC73DC3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:a16="http://schemas.microsoft.com/office/drawing/2014/main" id="{49A27DE0-5CD4-2FC3-6A00-AE90D76E74D3}"/>
              </a:ext>
            </a:extLst>
          </p:cNvPr>
          <p:cNvSpPr/>
          <p:nvPr/>
        </p:nvSpPr>
        <p:spPr>
          <a:xfrm>
            <a:off x="184646" y="1589490"/>
            <a:ext cx="2384913" cy="4728152"/>
          </a:xfrm>
          <a:custGeom>
            <a:avLst/>
            <a:gdLst/>
            <a:ahLst/>
            <a:cxnLst/>
            <a:rect l="l" t="t" r="r" b="b"/>
            <a:pathLst>
              <a:path w="868775" h="1669301">
                <a:moveTo>
                  <a:pt x="0" y="0"/>
                </a:moveTo>
                <a:lnTo>
                  <a:pt x="868775" y="0"/>
                </a:lnTo>
                <a:lnTo>
                  <a:pt x="868775" y="1669301"/>
                </a:lnTo>
                <a:lnTo>
                  <a:pt x="0" y="1669301"/>
                </a:lnTo>
                <a:close/>
              </a:path>
            </a:pathLst>
          </a:custGeom>
          <a:solidFill>
            <a:srgbClr val="34586E"/>
          </a:solid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6" name="Group 46">
            <a:extLst>
              <a:ext uri="{FF2B5EF4-FFF2-40B4-BE49-F238E27FC236}">
                <a16:creationId xmlns:a16="http://schemas.microsoft.com/office/drawing/2014/main" id="{5748C698-5262-36BF-9134-81B7824CB3C1}"/>
              </a:ext>
            </a:extLst>
          </p:cNvPr>
          <p:cNvGrpSpPr/>
          <p:nvPr/>
        </p:nvGrpSpPr>
        <p:grpSpPr>
          <a:xfrm rot="2700000">
            <a:off x="5554336" y="1526669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4DD44CDC-FDFF-3AEE-62B8-0FEC6FE7059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E5CCA41E-6160-1707-E837-1B076B3B8CD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2ECB9F0D-A99E-D03F-5991-3E60163C2A9F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43FDCB79-1C4D-7922-799E-D231B1E6F912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04BC6E34-B00A-2828-D861-0E75851EA53F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877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5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DM Sans"/>
                  <a:ea typeface="+mn-ea"/>
                  <a:cs typeface="+mn-cs"/>
                </a:rPr>
                <a:t>This </a:t>
              </a:r>
              <a:r>
                <a:rPr kumimoji="0" lang="en-US" sz="75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DM Sans"/>
                  <a:ea typeface="+mn-ea"/>
                  <a:cs typeface="+mn-cs"/>
                </a:rPr>
                <a:t>programme</a:t>
              </a:r>
              <a:r>
                <a:rPr kumimoji="0" lang="en-US" sz="75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DM Sans"/>
                  <a:ea typeface="+mn-ea"/>
                  <a:cs typeface="+mn-c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8A241551-E370-A3CE-0616-FFEB1F3B650A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6CB471F7-6BC8-80FE-6259-8D376E18C3C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59B65159-EDA9-A807-5B23-2CB0FCAA9C6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DDD292A4-C370-64E4-B1C6-9DAB581B0834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EE4BF1E3-21C1-3DDA-9EE2-9D43E147C33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384684E6-78D0-268E-04F4-E7C244C9ECA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CA77E903-E451-7855-F099-47EA1DB0727E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7E5D03D9-F0DA-62DC-9594-CF5934AF8B7A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4A6622AA-4E79-E558-5312-FBEBACC3BA7E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FFF474C7-E3CC-C972-1F48-1F3E9220FA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563127"/>
          </a:xfrm>
          <a:prstGeom prst="rect">
            <a:avLst/>
          </a:prstGeom>
        </p:spPr>
      </p:pic>
      <p:sp>
        <p:nvSpPr>
          <p:cNvPr id="8" name="TextBox 69">
            <a:extLst>
              <a:ext uri="{FF2B5EF4-FFF2-40B4-BE49-F238E27FC236}">
                <a16:creationId xmlns:a16="http://schemas.microsoft.com/office/drawing/2014/main" id="{81683FE0-73A4-3D23-EE3D-E426955F6F24}"/>
              </a:ext>
            </a:extLst>
          </p:cNvPr>
          <p:cNvSpPr txBox="1"/>
          <p:nvPr/>
        </p:nvSpPr>
        <p:spPr>
          <a:xfrm>
            <a:off x="2580280" y="60083"/>
            <a:ext cx="7730365" cy="6031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4899"/>
              </a:lnSpc>
              <a:spcBef>
                <a:spcPct val="0"/>
              </a:spcBef>
              <a:defRPr/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January 2026</a:t>
            </a:r>
            <a:endParaRPr lang="en-US" sz="2400" u="sng" dirty="0">
              <a:solidFill>
                <a:srgbClr val="000000"/>
              </a:solidFill>
              <a:latin typeface="DM Sans Bold"/>
            </a:endParaRPr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31FFAC76-DD7F-EEFF-78B5-D9D0790ADBE2}"/>
              </a:ext>
            </a:extLst>
          </p:cNvPr>
          <p:cNvSpPr txBox="1"/>
          <p:nvPr/>
        </p:nvSpPr>
        <p:spPr>
          <a:xfrm>
            <a:off x="209707" y="1730121"/>
            <a:ext cx="2384914" cy="4660914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Doncaster CFO Activity Hub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Unit 25/27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7 Queens Crescent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Doncaster 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DN1 3JN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DM Sans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If you ever need 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cuppa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 or a chat, pop in and speak to your support worker.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M Sans" pitchFamily="2" charset="0"/>
                <a:ea typeface="+mn-ea"/>
                <a:cs typeface="+mn-cs"/>
              </a:rPr>
              <a:t>Reception contact number: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M Sans" pitchFamily="2" charset="0"/>
                <a:ea typeface="+mn-ea"/>
                <a:cs typeface="+mn-cs"/>
              </a:rPr>
              <a:t>07502299992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M Sans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M Sans" pitchFamily="2" charset="0"/>
                <a:ea typeface="+mn-ea"/>
                <a:cs typeface="+mn-cs"/>
              </a:rPr>
              <a:t>9:30am – 16:00pm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M Sans" pitchFamily="2" charset="0"/>
                <a:ea typeface="+mn-ea"/>
                <a:cs typeface="+mn-cs"/>
              </a:rPr>
              <a:t>Monday – Friday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DM Sans"/>
              <a:ea typeface="+mn-ea"/>
              <a:cs typeface="+mn-cs"/>
            </a:endParaRPr>
          </a:p>
        </p:txBody>
      </p:sp>
      <p:graphicFrame>
        <p:nvGraphicFramePr>
          <p:cNvPr id="13" name="Table 2">
            <a:extLst>
              <a:ext uri="{FF2B5EF4-FFF2-40B4-BE49-F238E27FC236}">
                <a16:creationId xmlns:a16="http://schemas.microsoft.com/office/drawing/2014/main" id="{4B6745C4-EBFC-C444-BEA7-E4DF3C2D21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398018"/>
              </p:ext>
            </p:extLst>
          </p:nvPr>
        </p:nvGraphicFramePr>
        <p:xfrm>
          <a:off x="2580280" y="603983"/>
          <a:ext cx="8060009" cy="7049658"/>
        </p:xfrm>
        <a:graphic>
          <a:graphicData uri="http://schemas.openxmlformats.org/drawingml/2006/table">
            <a:tbl>
              <a:tblPr/>
              <a:tblGrid>
                <a:gridCol w="15708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0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03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34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03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2869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19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20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21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st</a:t>
                      </a:r>
                      <a:endParaRPr lang="en-US" sz="11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22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nd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rd</a:t>
                      </a:r>
                      <a:endParaRPr lang="en-US" sz="11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914636"/>
                  </a:ext>
                </a:extLst>
              </a:tr>
              <a:tr h="169603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CBT Sessions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10:00 – 14:00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Cooking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10:30 – 12:30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Employability drop-in sessions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CV support/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Email creation./ Skills assessment 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Job search profile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10:00 – 12:00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Housing Registration Information and Support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09:30 – 12:30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CBT Sessions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10:00 – 14:00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Baking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10:30 -12:30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Employability drop-in sessions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CV support/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Email creation./ Skills assessment 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Job search profile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 kern="1200" dirty="0">
                          <a:solidFill>
                            <a:srgbClr val="000000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1050" b="0" kern="1200" dirty="0">
                        <a:solidFill>
                          <a:srgbClr val="000000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Health, Wellbeing and Fitness with Liam!</a:t>
                      </a:r>
                    </a:p>
                    <a:p>
                      <a:pPr algn="ctr"/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1-2-1 Session</a:t>
                      </a:r>
                    </a:p>
                    <a:p>
                      <a:pPr algn="ctr"/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10:00 - 11:00</a:t>
                      </a:r>
                    </a:p>
                    <a:p>
                      <a:pPr algn="ctr"/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 &amp; Wellbeing Gorup Workshop</a:t>
                      </a:r>
                    </a:p>
                    <a:p>
                      <a:pPr algn="ctr"/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11:00-12:00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Walking Group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13:30 - 14:30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Group Yoga / Stretching/ Chair Yoga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14:30 - 15:30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Circuit/Fitness Session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15:30 – 16.30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Breakfast and </a:t>
                      </a:r>
                      <a:r>
                        <a:rPr lang="en-GB" sz="1050" b="0" i="0" kern="1200" dirty="0" err="1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Manplan</a:t>
                      </a:r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 with Steve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10:00 - 12:30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Men’s mental health support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5383"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1050" b="0" kern="1200" dirty="0">
                        <a:solidFill>
                          <a:srgbClr val="000000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Quiz/Social games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13.00 - 15.00</a:t>
                      </a:r>
                      <a:endParaRPr lang="en-GB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827337"/>
                  </a:ext>
                </a:extLst>
              </a:tr>
              <a:tr h="18759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UPW Session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13:30 – 15:30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Housing Agencies/ GP/Dentist/ ID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General Support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13:30  – 15:30</a:t>
                      </a: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Personal development sessions for improving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communication/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 Time Management/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Building Confidence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5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13:00 – 15:00</a:t>
                      </a: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IT Literacy with Jenny Learn the basics and improve your IT Skills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Arts and Crafts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13:00 – 15:00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638182"/>
                  </a:ext>
                </a:extLst>
              </a:tr>
              <a:tr h="636938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206699"/>
                  </a:ext>
                </a:extLst>
              </a:tr>
            </a:tbl>
          </a:graphicData>
        </a:graphic>
      </p:graphicFrame>
      <p:sp>
        <p:nvSpPr>
          <p:cNvPr id="88" name="Freeform 63">
            <a:extLst>
              <a:ext uri="{FF2B5EF4-FFF2-40B4-BE49-F238E27FC236}">
                <a16:creationId xmlns:a16="http://schemas.microsoft.com/office/drawing/2014/main" id="{B6D2BA81-ECC2-DE19-1351-24C5AC81DD9A}"/>
              </a:ext>
            </a:extLst>
          </p:cNvPr>
          <p:cNvSpPr/>
          <p:nvPr/>
        </p:nvSpPr>
        <p:spPr>
          <a:xfrm>
            <a:off x="6844739" y="1866703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91" name="Group 65">
            <a:extLst>
              <a:ext uri="{FF2B5EF4-FFF2-40B4-BE49-F238E27FC236}">
                <a16:creationId xmlns:a16="http://schemas.microsoft.com/office/drawing/2014/main" id="{091B1052-6F68-8441-CF0A-535900E56373}"/>
              </a:ext>
            </a:extLst>
          </p:cNvPr>
          <p:cNvGrpSpPr/>
          <p:nvPr/>
        </p:nvGrpSpPr>
        <p:grpSpPr>
          <a:xfrm>
            <a:off x="2926843" y="1941298"/>
            <a:ext cx="220832" cy="193228"/>
            <a:chOff x="0" y="0"/>
            <a:chExt cx="812800" cy="711200"/>
          </a:xfrm>
        </p:grpSpPr>
        <p:sp>
          <p:nvSpPr>
            <p:cNvPr id="92" name="Freeform 66">
              <a:extLst>
                <a:ext uri="{FF2B5EF4-FFF2-40B4-BE49-F238E27FC236}">
                  <a16:creationId xmlns:a16="http://schemas.microsoft.com/office/drawing/2014/main" id="{B237C529-504E-ABE3-37C6-7E4836F0E50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3" name="TextBox 67">
              <a:extLst>
                <a:ext uri="{FF2B5EF4-FFF2-40B4-BE49-F238E27FC236}">
                  <a16:creationId xmlns:a16="http://schemas.microsoft.com/office/drawing/2014/main" id="{5C9C58FD-FE3D-F9E8-4459-3E6465A4BE7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97" name="Group 65">
            <a:extLst>
              <a:ext uri="{FF2B5EF4-FFF2-40B4-BE49-F238E27FC236}">
                <a16:creationId xmlns:a16="http://schemas.microsoft.com/office/drawing/2014/main" id="{439848B0-99A1-0A90-9710-538EDD2031AB}"/>
              </a:ext>
            </a:extLst>
          </p:cNvPr>
          <p:cNvGrpSpPr/>
          <p:nvPr/>
        </p:nvGrpSpPr>
        <p:grpSpPr>
          <a:xfrm>
            <a:off x="9238993" y="6294421"/>
            <a:ext cx="220832" cy="193228"/>
            <a:chOff x="0" y="0"/>
            <a:chExt cx="812800" cy="711200"/>
          </a:xfrm>
        </p:grpSpPr>
        <p:sp>
          <p:nvSpPr>
            <p:cNvPr id="98" name="Freeform 66">
              <a:extLst>
                <a:ext uri="{FF2B5EF4-FFF2-40B4-BE49-F238E27FC236}">
                  <a16:creationId xmlns:a16="http://schemas.microsoft.com/office/drawing/2014/main" id="{555B7CAA-1F56-ACD6-38CA-C023163C79A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9" name="TextBox 67">
              <a:extLst>
                <a:ext uri="{FF2B5EF4-FFF2-40B4-BE49-F238E27FC236}">
                  <a16:creationId xmlns:a16="http://schemas.microsoft.com/office/drawing/2014/main" id="{A251E51A-9A15-01A5-2732-390CF5E54AE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" name="Group 62">
            <a:extLst>
              <a:ext uri="{FF2B5EF4-FFF2-40B4-BE49-F238E27FC236}">
                <a16:creationId xmlns:a16="http://schemas.microsoft.com/office/drawing/2014/main" id="{6F726413-15C9-834F-91A0-39C0969E6D7B}"/>
              </a:ext>
            </a:extLst>
          </p:cNvPr>
          <p:cNvGrpSpPr/>
          <p:nvPr/>
        </p:nvGrpSpPr>
        <p:grpSpPr>
          <a:xfrm>
            <a:off x="3655951" y="6704192"/>
            <a:ext cx="349815" cy="3405891"/>
            <a:chOff x="-357416" y="0"/>
            <a:chExt cx="1170216" cy="11393528"/>
          </a:xfrm>
        </p:grpSpPr>
        <p:sp>
          <p:nvSpPr>
            <p:cNvPr id="3" name="Freeform 63">
              <a:extLst>
                <a:ext uri="{FF2B5EF4-FFF2-40B4-BE49-F238E27FC236}">
                  <a16:creationId xmlns:a16="http://schemas.microsoft.com/office/drawing/2014/main" id="{22E50F3A-070A-F8C0-7F3D-6B40D48F2DD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" name="TextBox 64">
              <a:extLst>
                <a:ext uri="{FF2B5EF4-FFF2-40B4-BE49-F238E27FC236}">
                  <a16:creationId xmlns:a16="http://schemas.microsoft.com/office/drawing/2014/main" id="{80D33006-B71C-D10B-625D-4785611C1A33}"/>
                </a:ext>
              </a:extLst>
            </p:cNvPr>
            <p:cNvSpPr txBox="1"/>
            <p:nvPr/>
          </p:nvSpPr>
          <p:spPr>
            <a:xfrm>
              <a:off x="-357416" y="10704552"/>
              <a:ext cx="660401" cy="6889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6" name="Group 65">
            <a:extLst>
              <a:ext uri="{FF2B5EF4-FFF2-40B4-BE49-F238E27FC236}">
                <a16:creationId xmlns:a16="http://schemas.microsoft.com/office/drawing/2014/main" id="{0B844FF8-6817-439E-39A3-B77A2D42C204}"/>
              </a:ext>
            </a:extLst>
          </p:cNvPr>
          <p:cNvGrpSpPr/>
          <p:nvPr/>
        </p:nvGrpSpPr>
        <p:grpSpPr>
          <a:xfrm>
            <a:off x="5434129" y="1784754"/>
            <a:ext cx="220832" cy="193228"/>
            <a:chOff x="0" y="0"/>
            <a:chExt cx="812800" cy="711200"/>
          </a:xfrm>
        </p:grpSpPr>
        <p:sp>
          <p:nvSpPr>
            <p:cNvPr id="7" name="Freeform 66">
              <a:extLst>
                <a:ext uri="{FF2B5EF4-FFF2-40B4-BE49-F238E27FC236}">
                  <a16:creationId xmlns:a16="http://schemas.microsoft.com/office/drawing/2014/main" id="{B7FD9CE0-ECA7-AF2E-988D-B72616D2DD5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TextBox 67">
              <a:extLst>
                <a:ext uri="{FF2B5EF4-FFF2-40B4-BE49-F238E27FC236}">
                  <a16:creationId xmlns:a16="http://schemas.microsoft.com/office/drawing/2014/main" id="{1BC9692C-15D2-E36E-6882-8E3314246F6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8" name="Group 62">
            <a:extLst>
              <a:ext uri="{FF2B5EF4-FFF2-40B4-BE49-F238E27FC236}">
                <a16:creationId xmlns:a16="http://schemas.microsoft.com/office/drawing/2014/main" id="{0553418E-8BFB-C63B-36F3-640359B54D1A}"/>
              </a:ext>
            </a:extLst>
          </p:cNvPr>
          <p:cNvGrpSpPr/>
          <p:nvPr/>
        </p:nvGrpSpPr>
        <p:grpSpPr>
          <a:xfrm>
            <a:off x="5844916" y="5104226"/>
            <a:ext cx="349815" cy="3405891"/>
            <a:chOff x="-357416" y="0"/>
            <a:chExt cx="1170216" cy="11393528"/>
          </a:xfrm>
        </p:grpSpPr>
        <p:sp>
          <p:nvSpPr>
            <p:cNvPr id="19" name="Freeform 63">
              <a:extLst>
                <a:ext uri="{FF2B5EF4-FFF2-40B4-BE49-F238E27FC236}">
                  <a16:creationId xmlns:a16="http://schemas.microsoft.com/office/drawing/2014/main" id="{1F69FFF5-30F7-9325-8F48-CE6E554FDE0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" name="TextBox 64">
              <a:extLst>
                <a:ext uri="{FF2B5EF4-FFF2-40B4-BE49-F238E27FC236}">
                  <a16:creationId xmlns:a16="http://schemas.microsoft.com/office/drawing/2014/main" id="{DA328288-92BE-4860-8161-F915A7509C58}"/>
                </a:ext>
              </a:extLst>
            </p:cNvPr>
            <p:cNvSpPr txBox="1"/>
            <p:nvPr/>
          </p:nvSpPr>
          <p:spPr>
            <a:xfrm>
              <a:off x="-357416" y="10704552"/>
              <a:ext cx="660401" cy="6889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BEB64B64-490D-A2E3-4016-42B4ED20DA7B}"/>
              </a:ext>
            </a:extLst>
          </p:cNvPr>
          <p:cNvGrpSpPr/>
          <p:nvPr/>
        </p:nvGrpSpPr>
        <p:grpSpPr>
          <a:xfrm>
            <a:off x="5972466" y="4261060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35535220-E8F5-9969-AAA1-A4803B237F8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7F9D3C54-506A-6CE3-E6B3-F288F01ABC6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4" name="Group 6">
            <a:extLst>
              <a:ext uri="{FF2B5EF4-FFF2-40B4-BE49-F238E27FC236}">
                <a16:creationId xmlns:a16="http://schemas.microsoft.com/office/drawing/2014/main" id="{A071FDF9-D2B3-E63F-18D9-B401072C7516}"/>
              </a:ext>
            </a:extLst>
          </p:cNvPr>
          <p:cNvGrpSpPr/>
          <p:nvPr/>
        </p:nvGrpSpPr>
        <p:grpSpPr>
          <a:xfrm>
            <a:off x="2952402" y="3660783"/>
            <a:ext cx="768966" cy="585565"/>
            <a:chOff x="0" y="0"/>
            <a:chExt cx="667314" cy="512822"/>
          </a:xfrm>
        </p:grpSpPr>
        <p:pic>
          <p:nvPicPr>
            <p:cNvPr id="25" name="Picture 7">
              <a:extLst>
                <a:ext uri="{FF2B5EF4-FFF2-40B4-BE49-F238E27FC236}">
                  <a16:creationId xmlns:a16="http://schemas.microsoft.com/office/drawing/2014/main" id="{DFD839DA-F6E7-8584-9DA7-CB7985BB22B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t="259" b="259"/>
            <a:stretch>
              <a:fillRect/>
            </a:stretch>
          </p:blipFill>
          <p:spPr>
            <a:xfrm>
              <a:off x="0" y="0"/>
              <a:ext cx="667314" cy="512822"/>
            </a:xfrm>
            <a:prstGeom prst="rect">
              <a:avLst/>
            </a:prstGeom>
          </p:spPr>
        </p:pic>
      </p:grpSp>
      <p:grpSp>
        <p:nvGrpSpPr>
          <p:cNvPr id="29" name="Group 46">
            <a:extLst>
              <a:ext uri="{FF2B5EF4-FFF2-40B4-BE49-F238E27FC236}">
                <a16:creationId xmlns:a16="http://schemas.microsoft.com/office/drawing/2014/main" id="{AFB3F629-7743-0C0B-3EEA-03D6B49C26A3}"/>
              </a:ext>
            </a:extLst>
          </p:cNvPr>
          <p:cNvGrpSpPr/>
          <p:nvPr/>
        </p:nvGrpSpPr>
        <p:grpSpPr>
          <a:xfrm rot="2700000">
            <a:off x="181540" y="1167700"/>
            <a:ext cx="293842" cy="293842"/>
            <a:chOff x="0" y="0"/>
            <a:chExt cx="812800" cy="812800"/>
          </a:xfrm>
        </p:grpSpPr>
        <p:sp>
          <p:nvSpPr>
            <p:cNvPr id="30" name="Freeform 47">
              <a:extLst>
                <a:ext uri="{FF2B5EF4-FFF2-40B4-BE49-F238E27FC236}">
                  <a16:creationId xmlns:a16="http://schemas.microsoft.com/office/drawing/2014/main" id="{80638969-4E59-C60C-DAAD-426B481FE54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" name="TextBox 48">
              <a:extLst>
                <a:ext uri="{FF2B5EF4-FFF2-40B4-BE49-F238E27FC236}">
                  <a16:creationId xmlns:a16="http://schemas.microsoft.com/office/drawing/2014/main" id="{960A7B2D-4690-8CC3-588B-5B679FA17DE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2" name="Group 46">
            <a:extLst>
              <a:ext uri="{FF2B5EF4-FFF2-40B4-BE49-F238E27FC236}">
                <a16:creationId xmlns:a16="http://schemas.microsoft.com/office/drawing/2014/main" id="{5D7A353B-D9E5-D350-0B08-5EC6C6437F95}"/>
              </a:ext>
            </a:extLst>
          </p:cNvPr>
          <p:cNvGrpSpPr/>
          <p:nvPr/>
        </p:nvGrpSpPr>
        <p:grpSpPr>
          <a:xfrm rot="2700000">
            <a:off x="4250501" y="4603274"/>
            <a:ext cx="293842" cy="293842"/>
            <a:chOff x="0" y="0"/>
            <a:chExt cx="812800" cy="812800"/>
          </a:xfrm>
        </p:grpSpPr>
        <p:sp>
          <p:nvSpPr>
            <p:cNvPr id="34" name="Freeform 47">
              <a:extLst>
                <a:ext uri="{FF2B5EF4-FFF2-40B4-BE49-F238E27FC236}">
                  <a16:creationId xmlns:a16="http://schemas.microsoft.com/office/drawing/2014/main" id="{7916F3E0-C496-F079-8610-1AB4B94CA50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" name="TextBox 48">
              <a:extLst>
                <a:ext uri="{FF2B5EF4-FFF2-40B4-BE49-F238E27FC236}">
                  <a16:creationId xmlns:a16="http://schemas.microsoft.com/office/drawing/2014/main" id="{85DFABD5-FEAE-2F29-77DF-74387507156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6" name="Group 65">
            <a:extLst>
              <a:ext uri="{FF2B5EF4-FFF2-40B4-BE49-F238E27FC236}">
                <a16:creationId xmlns:a16="http://schemas.microsoft.com/office/drawing/2014/main" id="{AB8F7D84-2212-8F08-5796-A1D4ED4F1D9D}"/>
              </a:ext>
            </a:extLst>
          </p:cNvPr>
          <p:cNvGrpSpPr/>
          <p:nvPr/>
        </p:nvGrpSpPr>
        <p:grpSpPr>
          <a:xfrm>
            <a:off x="2892338" y="5171876"/>
            <a:ext cx="220832" cy="193228"/>
            <a:chOff x="0" y="0"/>
            <a:chExt cx="812800" cy="711200"/>
          </a:xfrm>
        </p:grpSpPr>
        <p:sp>
          <p:nvSpPr>
            <p:cNvPr id="38" name="Freeform 66">
              <a:extLst>
                <a:ext uri="{FF2B5EF4-FFF2-40B4-BE49-F238E27FC236}">
                  <a16:creationId xmlns:a16="http://schemas.microsoft.com/office/drawing/2014/main" id="{A86AD16E-B631-FD92-4595-4D8C759DA8E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9" name="TextBox 67">
              <a:extLst>
                <a:ext uri="{FF2B5EF4-FFF2-40B4-BE49-F238E27FC236}">
                  <a16:creationId xmlns:a16="http://schemas.microsoft.com/office/drawing/2014/main" id="{082F2296-7E29-C018-F1D3-DF71ACB7F6E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0" name="Group 62">
            <a:extLst>
              <a:ext uri="{FF2B5EF4-FFF2-40B4-BE49-F238E27FC236}">
                <a16:creationId xmlns:a16="http://schemas.microsoft.com/office/drawing/2014/main" id="{9174A207-80C0-BA5A-8274-0931924E4B62}"/>
              </a:ext>
            </a:extLst>
          </p:cNvPr>
          <p:cNvGrpSpPr/>
          <p:nvPr/>
        </p:nvGrpSpPr>
        <p:grpSpPr>
          <a:xfrm>
            <a:off x="3762794" y="-153190"/>
            <a:ext cx="3053549" cy="2287253"/>
            <a:chOff x="-9478257" y="47625"/>
            <a:chExt cx="10214857" cy="7651415"/>
          </a:xfrm>
        </p:grpSpPr>
        <p:sp>
          <p:nvSpPr>
            <p:cNvPr id="41" name="Freeform 63">
              <a:extLst>
                <a:ext uri="{FF2B5EF4-FFF2-40B4-BE49-F238E27FC236}">
                  <a16:creationId xmlns:a16="http://schemas.microsoft.com/office/drawing/2014/main" id="{E9364454-D408-DAD6-4B6F-245451E54A7B}"/>
                </a:ext>
              </a:extLst>
            </p:cNvPr>
            <p:cNvSpPr/>
            <p:nvPr/>
          </p:nvSpPr>
          <p:spPr>
            <a:xfrm>
              <a:off x="-9478257" y="688624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" name="TextBox 64">
              <a:extLst>
                <a:ext uri="{FF2B5EF4-FFF2-40B4-BE49-F238E27FC236}">
                  <a16:creationId xmlns:a16="http://schemas.microsoft.com/office/drawing/2014/main" id="{85FEFF92-0A2F-7314-40D1-C6954BB3B07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58" name="Group 65">
            <a:extLst>
              <a:ext uri="{FF2B5EF4-FFF2-40B4-BE49-F238E27FC236}">
                <a16:creationId xmlns:a16="http://schemas.microsoft.com/office/drawing/2014/main" id="{96DD1DBD-343C-5FEF-30B9-EDB81B523276}"/>
              </a:ext>
            </a:extLst>
          </p:cNvPr>
          <p:cNvGrpSpPr/>
          <p:nvPr/>
        </p:nvGrpSpPr>
        <p:grpSpPr>
          <a:xfrm>
            <a:off x="5531939" y="6472855"/>
            <a:ext cx="220832" cy="193228"/>
            <a:chOff x="0" y="0"/>
            <a:chExt cx="812800" cy="711200"/>
          </a:xfrm>
        </p:grpSpPr>
        <p:sp>
          <p:nvSpPr>
            <p:cNvPr id="60" name="Freeform 66">
              <a:extLst>
                <a:ext uri="{FF2B5EF4-FFF2-40B4-BE49-F238E27FC236}">
                  <a16:creationId xmlns:a16="http://schemas.microsoft.com/office/drawing/2014/main" id="{9C50143B-CFED-1E93-7DFF-CDBC0608E6D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1" name="TextBox 67">
              <a:extLst>
                <a:ext uri="{FF2B5EF4-FFF2-40B4-BE49-F238E27FC236}">
                  <a16:creationId xmlns:a16="http://schemas.microsoft.com/office/drawing/2014/main" id="{202DE77D-C54B-3816-1172-9215EE633C7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76" name="Graphic 75" descr="Palette with solid fill">
            <a:extLst>
              <a:ext uri="{FF2B5EF4-FFF2-40B4-BE49-F238E27FC236}">
                <a16:creationId xmlns:a16="http://schemas.microsoft.com/office/drawing/2014/main" id="{DB83EEBB-28E0-03C9-8440-A0E50606AA3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94928" y="6534222"/>
            <a:ext cx="585566" cy="585566"/>
          </a:xfrm>
          <a:prstGeom prst="rect">
            <a:avLst/>
          </a:prstGeom>
        </p:spPr>
      </p:pic>
      <p:pic>
        <p:nvPicPr>
          <p:cNvPr id="80" name="Graphic 79" descr="Domino Tile with solid fill">
            <a:extLst>
              <a:ext uri="{FF2B5EF4-FFF2-40B4-BE49-F238E27FC236}">
                <a16:creationId xmlns:a16="http://schemas.microsoft.com/office/drawing/2014/main" id="{773FD1C5-618D-AFEF-3B9C-3486D15FCFE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238993" y="3732241"/>
            <a:ext cx="552454" cy="552454"/>
          </a:xfrm>
          <a:prstGeom prst="rect">
            <a:avLst/>
          </a:prstGeom>
        </p:spPr>
      </p:pic>
      <p:pic>
        <p:nvPicPr>
          <p:cNvPr id="82" name="Graphic 81" descr="Tic Tac Toe with solid fill">
            <a:extLst>
              <a:ext uri="{FF2B5EF4-FFF2-40B4-BE49-F238E27FC236}">
                <a16:creationId xmlns:a16="http://schemas.microsoft.com/office/drawing/2014/main" id="{48AD3B9A-000B-D1C5-AD2B-73C0A8E2F2A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882019" y="5717862"/>
            <a:ext cx="552454" cy="552454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59EA6877-B457-4000-3B7A-BEE6C10DED6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206140" y="3192303"/>
            <a:ext cx="286537" cy="286537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34CFC5BE-5FB0-02D1-C024-269E92D4A8F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41333" y="2598437"/>
            <a:ext cx="762000" cy="603178"/>
          </a:xfrm>
          <a:prstGeom prst="rect">
            <a:avLst/>
          </a:prstGeom>
        </p:spPr>
      </p:pic>
      <p:pic>
        <p:nvPicPr>
          <p:cNvPr id="15" name="Picture 14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6E20968D-3A40-3E20-1CF7-51DAE622EF3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977611" y="4440486"/>
            <a:ext cx="625722" cy="450469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D3AEA834-E77E-29E4-4C5D-7DBA30FA7063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860195" y="6625643"/>
            <a:ext cx="585267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580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EA0571-142D-F71B-BA52-B928BB589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:a16="http://schemas.microsoft.com/office/drawing/2014/main" id="{F9CCAC51-EC89-AC22-41C4-34282851E0BB}"/>
              </a:ext>
            </a:extLst>
          </p:cNvPr>
          <p:cNvSpPr/>
          <p:nvPr/>
        </p:nvSpPr>
        <p:spPr>
          <a:xfrm>
            <a:off x="184646" y="1589490"/>
            <a:ext cx="2384913" cy="4728152"/>
          </a:xfrm>
          <a:custGeom>
            <a:avLst/>
            <a:gdLst/>
            <a:ahLst/>
            <a:cxnLst/>
            <a:rect l="l" t="t" r="r" b="b"/>
            <a:pathLst>
              <a:path w="868775" h="1669301">
                <a:moveTo>
                  <a:pt x="0" y="0"/>
                </a:moveTo>
                <a:lnTo>
                  <a:pt x="868775" y="0"/>
                </a:lnTo>
                <a:lnTo>
                  <a:pt x="868775" y="1669301"/>
                </a:lnTo>
                <a:lnTo>
                  <a:pt x="0" y="1669301"/>
                </a:lnTo>
                <a:close/>
              </a:path>
            </a:pathLst>
          </a:custGeom>
          <a:solidFill>
            <a:srgbClr val="34586E"/>
          </a:solid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6" name="Group 46">
            <a:extLst>
              <a:ext uri="{FF2B5EF4-FFF2-40B4-BE49-F238E27FC236}">
                <a16:creationId xmlns:a16="http://schemas.microsoft.com/office/drawing/2014/main" id="{F19C9639-B948-F6DE-3DFB-B9C04090AC53}"/>
              </a:ext>
            </a:extLst>
          </p:cNvPr>
          <p:cNvGrpSpPr/>
          <p:nvPr/>
        </p:nvGrpSpPr>
        <p:grpSpPr>
          <a:xfrm rot="2700000">
            <a:off x="5554336" y="1526669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C0F620CC-E9A4-E7D7-F506-1B6E6DC8C5D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75B54371-2882-4805-1B08-7C22329BC09A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454FBDC8-9D63-2E87-55B4-BB7E6F953D72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2EF61A4A-BF76-1C71-7213-7F0BE9DE6D1C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8423E032-CCDB-0669-409D-054354AEF30D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877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5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DM Sans"/>
                  <a:ea typeface="+mn-ea"/>
                  <a:cs typeface="+mn-cs"/>
                </a:rPr>
                <a:t>This </a:t>
              </a:r>
              <a:r>
                <a:rPr kumimoji="0" lang="en-US" sz="75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DM Sans"/>
                  <a:ea typeface="+mn-ea"/>
                  <a:cs typeface="+mn-cs"/>
                </a:rPr>
                <a:t>programme</a:t>
              </a:r>
              <a:r>
                <a:rPr kumimoji="0" lang="en-US" sz="75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DM Sans"/>
                  <a:ea typeface="+mn-ea"/>
                  <a:cs typeface="+mn-c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5394E306-7477-D00B-DA7B-AA546FACEC71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0420C26A-AEB8-8FF3-8094-F33ED93B0A7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892D8867-8314-549E-0B2C-EAA9E64D71F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D816EBFB-C623-4372-6ACC-5A3D6BD6815C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EA253F25-F10B-6B84-EF59-D84EF41CCAC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AA2A02CD-B691-E13E-D998-B788030341B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D5E46B8B-287A-1251-604D-A11C8A2436B8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066DC967-7CF6-24FF-59FE-9688FA458E3E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9CFBCBF2-3D9B-E436-411D-9EDAF1E11A7E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C2B47967-0915-7F58-4C05-95E53BF252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563127"/>
          </a:xfrm>
          <a:prstGeom prst="rect">
            <a:avLst/>
          </a:prstGeom>
        </p:spPr>
      </p:pic>
      <p:sp>
        <p:nvSpPr>
          <p:cNvPr id="8" name="TextBox 69">
            <a:extLst>
              <a:ext uri="{FF2B5EF4-FFF2-40B4-BE49-F238E27FC236}">
                <a16:creationId xmlns:a16="http://schemas.microsoft.com/office/drawing/2014/main" id="{D460B1B9-15EA-7A08-365B-5250DB84E96F}"/>
              </a:ext>
            </a:extLst>
          </p:cNvPr>
          <p:cNvSpPr txBox="1"/>
          <p:nvPr/>
        </p:nvSpPr>
        <p:spPr>
          <a:xfrm>
            <a:off x="2580280" y="60083"/>
            <a:ext cx="7730365" cy="6031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4899"/>
              </a:lnSpc>
              <a:spcBef>
                <a:spcPct val="0"/>
              </a:spcBef>
              <a:defRPr/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January 2026</a:t>
            </a:r>
            <a:endParaRPr lang="en-US" sz="2400" u="sng" dirty="0">
              <a:solidFill>
                <a:srgbClr val="000000"/>
              </a:solidFill>
              <a:latin typeface="DM Sans Bold"/>
            </a:endParaRPr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63B8F38B-0A4E-02A8-079E-AC07D3F74C08}"/>
              </a:ext>
            </a:extLst>
          </p:cNvPr>
          <p:cNvSpPr txBox="1"/>
          <p:nvPr/>
        </p:nvSpPr>
        <p:spPr>
          <a:xfrm>
            <a:off x="209707" y="1730121"/>
            <a:ext cx="2384914" cy="4660914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Doncaster CFO Activity Hub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Unit 25/27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7 Queens Crescent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Doncaster 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DN1 3JN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DM Sans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If you ever need 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cuppa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M Sans"/>
                <a:ea typeface="+mn-ea"/>
                <a:cs typeface="+mn-cs"/>
              </a:rPr>
              <a:t> or a chat, pop in and speak to your support worker.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M Sans" pitchFamily="2" charset="0"/>
                <a:ea typeface="+mn-ea"/>
                <a:cs typeface="+mn-cs"/>
              </a:rPr>
              <a:t>Reception contact number: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M Sans" pitchFamily="2" charset="0"/>
                <a:ea typeface="+mn-ea"/>
                <a:cs typeface="+mn-cs"/>
              </a:rPr>
              <a:t>07502299992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M Sans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M Sans" pitchFamily="2" charset="0"/>
                <a:ea typeface="+mn-ea"/>
                <a:cs typeface="+mn-cs"/>
              </a:rPr>
              <a:t>9:30am – 16:00pm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M Sans" pitchFamily="2" charset="0"/>
                <a:ea typeface="+mn-ea"/>
                <a:cs typeface="+mn-cs"/>
              </a:rPr>
              <a:t>Monday – Friday</a:t>
            </a:r>
          </a:p>
          <a:p>
            <a:pPr marL="0" marR="0" lvl="0" indent="0" algn="ctr" defTabSz="914400" rtl="0" eaLnBrk="1" fontAlgn="auto" latinLnBrk="0" hangingPunct="1">
              <a:lnSpc>
                <a:spcPts val="23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DM Sans"/>
              <a:ea typeface="+mn-ea"/>
              <a:cs typeface="+mn-cs"/>
            </a:endParaRPr>
          </a:p>
        </p:txBody>
      </p:sp>
      <p:graphicFrame>
        <p:nvGraphicFramePr>
          <p:cNvPr id="13" name="Table 2">
            <a:extLst>
              <a:ext uri="{FF2B5EF4-FFF2-40B4-BE49-F238E27FC236}">
                <a16:creationId xmlns:a16="http://schemas.microsoft.com/office/drawing/2014/main" id="{2E139F08-A9BD-B743-AEE5-4F412A8215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556538"/>
              </p:ext>
            </p:extLst>
          </p:nvPr>
        </p:nvGraphicFramePr>
        <p:xfrm>
          <a:off x="2569559" y="607740"/>
          <a:ext cx="8070732" cy="6901407"/>
        </p:xfrm>
        <a:graphic>
          <a:graphicData uri="http://schemas.openxmlformats.org/drawingml/2006/table">
            <a:tbl>
              <a:tblPr/>
              <a:tblGrid>
                <a:gridCol w="1572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7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24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86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94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4664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26</a:t>
                      </a:r>
                      <a:r>
                        <a:rPr lang="en-US" sz="12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2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27</a:t>
                      </a:r>
                      <a:r>
                        <a:rPr lang="en-US" sz="12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2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28</a:t>
                      </a:r>
                      <a:r>
                        <a:rPr lang="en-US" sz="12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2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29</a:t>
                      </a:r>
                      <a:r>
                        <a:rPr lang="en-US" sz="12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2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30</a:t>
                      </a:r>
                      <a:r>
                        <a:rPr lang="en-US" sz="12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2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68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914636"/>
                  </a:ext>
                </a:extLst>
              </a:tr>
              <a:tr h="160727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Cooking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10:30 – 12:30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Employability drop-in sessions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CV support/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Email creation./ Skills assessment 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Job search profile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10am – 12pm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Housing Registration Information and Support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09:30 – 12:30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Baking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10:30 -12:30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Employability drop-in sessions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CV support/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Email creation./ Skills assessment 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Job search profile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 kern="1200" dirty="0">
                          <a:solidFill>
                            <a:srgbClr val="000000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1050" b="0" kern="1200" dirty="0">
                        <a:solidFill>
                          <a:srgbClr val="000000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Health, Wellbeing and Fitness with Liam!</a:t>
                      </a:r>
                    </a:p>
                    <a:p>
                      <a:pPr algn="ctr"/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1-2-1 Session</a:t>
                      </a:r>
                    </a:p>
                    <a:p>
                      <a:pPr algn="ctr"/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10:00 - 11:00</a:t>
                      </a:r>
                    </a:p>
                    <a:p>
                      <a:pPr algn="ctr"/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 &amp; Wellbeing Group Workshop</a:t>
                      </a:r>
                    </a:p>
                    <a:p>
                      <a:pPr algn="ctr"/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11:00-12:00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Walking Group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13:30 - 14:30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Group Yoga / Stretching/ </a:t>
                      </a:r>
                      <a:r>
                        <a:rPr kumimoji="0" lang="en-GB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Chair Yoga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14:30 - 15:30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Circuit/Fitness Session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15:30 – 16.30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Breakfast and </a:t>
                      </a:r>
                      <a:r>
                        <a:rPr lang="en-GB" sz="1050" b="0" i="0" kern="1200" dirty="0" err="1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Manplan</a:t>
                      </a:r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 with Steve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10:00 - 12:30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Men’s mental health support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5312"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1050" b="0" kern="1200" dirty="0">
                        <a:solidFill>
                          <a:srgbClr val="000000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Quiz/Social games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13.00 - 15.00</a:t>
                      </a:r>
                      <a:endParaRPr lang="en-GB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827337"/>
                  </a:ext>
                </a:extLst>
              </a:tr>
              <a:tr h="21131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UPW Session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13:30 – 15:30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Housing Agencies/ GP/Dentist/ ID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General Support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13:30  – 15:30</a:t>
                      </a: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Personal development sessions for improving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communication/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 Time Management/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Building Confidence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5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13:00 – 15:00</a:t>
                      </a: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IT Literacy with Jenny Learn the basics and improve your IT Skills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Arts and Crafts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13:00 – 15:00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638182"/>
                  </a:ext>
                </a:extLst>
              </a:tr>
              <a:tr h="734151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206699"/>
                  </a:ext>
                </a:extLst>
              </a:tr>
            </a:tbl>
          </a:graphicData>
        </a:graphic>
      </p:graphicFrame>
      <p:sp>
        <p:nvSpPr>
          <p:cNvPr id="88" name="Freeform 63">
            <a:extLst>
              <a:ext uri="{FF2B5EF4-FFF2-40B4-BE49-F238E27FC236}">
                <a16:creationId xmlns:a16="http://schemas.microsoft.com/office/drawing/2014/main" id="{F375B8CA-09BB-FECE-F13D-3ABA004C236F}"/>
              </a:ext>
            </a:extLst>
          </p:cNvPr>
          <p:cNvSpPr/>
          <p:nvPr/>
        </p:nvSpPr>
        <p:spPr>
          <a:xfrm>
            <a:off x="6844739" y="1866703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91" name="Group 65">
            <a:extLst>
              <a:ext uri="{FF2B5EF4-FFF2-40B4-BE49-F238E27FC236}">
                <a16:creationId xmlns:a16="http://schemas.microsoft.com/office/drawing/2014/main" id="{9C08D235-57B0-4B1C-98E6-63F080687CCA}"/>
              </a:ext>
            </a:extLst>
          </p:cNvPr>
          <p:cNvGrpSpPr/>
          <p:nvPr/>
        </p:nvGrpSpPr>
        <p:grpSpPr>
          <a:xfrm>
            <a:off x="2718329" y="2023892"/>
            <a:ext cx="220832" cy="193228"/>
            <a:chOff x="0" y="0"/>
            <a:chExt cx="812800" cy="711200"/>
          </a:xfrm>
        </p:grpSpPr>
        <p:sp>
          <p:nvSpPr>
            <p:cNvPr id="92" name="Freeform 66">
              <a:extLst>
                <a:ext uri="{FF2B5EF4-FFF2-40B4-BE49-F238E27FC236}">
                  <a16:creationId xmlns:a16="http://schemas.microsoft.com/office/drawing/2014/main" id="{501969E3-308F-FDA1-7250-54A6C2EEFD2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3" name="TextBox 67">
              <a:extLst>
                <a:ext uri="{FF2B5EF4-FFF2-40B4-BE49-F238E27FC236}">
                  <a16:creationId xmlns:a16="http://schemas.microsoft.com/office/drawing/2014/main" id="{FE45A088-8B5F-6FC3-C34F-FB77F8A557F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97" name="Group 65">
            <a:extLst>
              <a:ext uri="{FF2B5EF4-FFF2-40B4-BE49-F238E27FC236}">
                <a16:creationId xmlns:a16="http://schemas.microsoft.com/office/drawing/2014/main" id="{B8C3161E-DC50-78A4-62FE-3545ECAB422C}"/>
              </a:ext>
            </a:extLst>
          </p:cNvPr>
          <p:cNvGrpSpPr/>
          <p:nvPr/>
        </p:nvGrpSpPr>
        <p:grpSpPr>
          <a:xfrm>
            <a:off x="9238993" y="6294421"/>
            <a:ext cx="220832" cy="193228"/>
            <a:chOff x="0" y="0"/>
            <a:chExt cx="812800" cy="711200"/>
          </a:xfrm>
        </p:grpSpPr>
        <p:sp>
          <p:nvSpPr>
            <p:cNvPr id="98" name="Freeform 66">
              <a:extLst>
                <a:ext uri="{FF2B5EF4-FFF2-40B4-BE49-F238E27FC236}">
                  <a16:creationId xmlns:a16="http://schemas.microsoft.com/office/drawing/2014/main" id="{A417DFD6-6F97-7116-BF2E-432C77D3A35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9" name="TextBox 67">
              <a:extLst>
                <a:ext uri="{FF2B5EF4-FFF2-40B4-BE49-F238E27FC236}">
                  <a16:creationId xmlns:a16="http://schemas.microsoft.com/office/drawing/2014/main" id="{292A651E-D918-31F2-4D67-F2F7DE4FB48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" name="Group 62">
            <a:extLst>
              <a:ext uri="{FF2B5EF4-FFF2-40B4-BE49-F238E27FC236}">
                <a16:creationId xmlns:a16="http://schemas.microsoft.com/office/drawing/2014/main" id="{5F79E027-3224-E4F2-ED27-3D4B909DB52F}"/>
              </a:ext>
            </a:extLst>
          </p:cNvPr>
          <p:cNvGrpSpPr/>
          <p:nvPr/>
        </p:nvGrpSpPr>
        <p:grpSpPr>
          <a:xfrm>
            <a:off x="3686019" y="6391035"/>
            <a:ext cx="349815" cy="3405891"/>
            <a:chOff x="-357416" y="0"/>
            <a:chExt cx="1170216" cy="11393528"/>
          </a:xfrm>
        </p:grpSpPr>
        <p:sp>
          <p:nvSpPr>
            <p:cNvPr id="3" name="Freeform 63">
              <a:extLst>
                <a:ext uri="{FF2B5EF4-FFF2-40B4-BE49-F238E27FC236}">
                  <a16:creationId xmlns:a16="http://schemas.microsoft.com/office/drawing/2014/main" id="{33604394-F705-5615-5EE3-F68C054B971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" name="TextBox 64">
              <a:extLst>
                <a:ext uri="{FF2B5EF4-FFF2-40B4-BE49-F238E27FC236}">
                  <a16:creationId xmlns:a16="http://schemas.microsoft.com/office/drawing/2014/main" id="{5A5558C2-A520-73C6-568C-6917FECDA3BA}"/>
                </a:ext>
              </a:extLst>
            </p:cNvPr>
            <p:cNvSpPr txBox="1"/>
            <p:nvPr/>
          </p:nvSpPr>
          <p:spPr>
            <a:xfrm>
              <a:off x="-357416" y="10704552"/>
              <a:ext cx="660401" cy="6889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6" name="Group 65">
            <a:extLst>
              <a:ext uri="{FF2B5EF4-FFF2-40B4-BE49-F238E27FC236}">
                <a16:creationId xmlns:a16="http://schemas.microsoft.com/office/drawing/2014/main" id="{2105B4E9-943E-5F95-3A93-51F14A44F5FB}"/>
              </a:ext>
            </a:extLst>
          </p:cNvPr>
          <p:cNvGrpSpPr/>
          <p:nvPr/>
        </p:nvGrpSpPr>
        <p:grpSpPr>
          <a:xfrm>
            <a:off x="5434129" y="1784754"/>
            <a:ext cx="220832" cy="193228"/>
            <a:chOff x="0" y="0"/>
            <a:chExt cx="812800" cy="711200"/>
          </a:xfrm>
        </p:grpSpPr>
        <p:sp>
          <p:nvSpPr>
            <p:cNvPr id="7" name="Freeform 66">
              <a:extLst>
                <a:ext uri="{FF2B5EF4-FFF2-40B4-BE49-F238E27FC236}">
                  <a16:creationId xmlns:a16="http://schemas.microsoft.com/office/drawing/2014/main" id="{BF2DBBE1-3828-4C48-64C3-B8F5CBF3013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TextBox 67">
              <a:extLst>
                <a:ext uri="{FF2B5EF4-FFF2-40B4-BE49-F238E27FC236}">
                  <a16:creationId xmlns:a16="http://schemas.microsoft.com/office/drawing/2014/main" id="{673148B0-89B3-7DDD-BBE3-C6A1A3D6B0F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8" name="Group 62">
            <a:extLst>
              <a:ext uri="{FF2B5EF4-FFF2-40B4-BE49-F238E27FC236}">
                <a16:creationId xmlns:a16="http://schemas.microsoft.com/office/drawing/2014/main" id="{F677A3E9-508F-80AE-4093-711594D0B9A6}"/>
              </a:ext>
            </a:extLst>
          </p:cNvPr>
          <p:cNvGrpSpPr/>
          <p:nvPr/>
        </p:nvGrpSpPr>
        <p:grpSpPr>
          <a:xfrm>
            <a:off x="6153985" y="4750196"/>
            <a:ext cx="349815" cy="3405891"/>
            <a:chOff x="-357416" y="0"/>
            <a:chExt cx="1170216" cy="11393528"/>
          </a:xfrm>
        </p:grpSpPr>
        <p:sp>
          <p:nvSpPr>
            <p:cNvPr id="19" name="Freeform 63">
              <a:extLst>
                <a:ext uri="{FF2B5EF4-FFF2-40B4-BE49-F238E27FC236}">
                  <a16:creationId xmlns:a16="http://schemas.microsoft.com/office/drawing/2014/main" id="{A9FECAE9-1D34-F8CC-A334-406BF3D5104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" name="TextBox 64">
              <a:extLst>
                <a:ext uri="{FF2B5EF4-FFF2-40B4-BE49-F238E27FC236}">
                  <a16:creationId xmlns:a16="http://schemas.microsoft.com/office/drawing/2014/main" id="{3B6FE2D2-3339-CA60-F56F-678A6F1C1B19}"/>
                </a:ext>
              </a:extLst>
            </p:cNvPr>
            <p:cNvSpPr txBox="1"/>
            <p:nvPr/>
          </p:nvSpPr>
          <p:spPr>
            <a:xfrm>
              <a:off x="-357416" y="10704552"/>
              <a:ext cx="660401" cy="6889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D940924F-C71D-1A1E-172C-C42E4BE747A9}"/>
              </a:ext>
            </a:extLst>
          </p:cNvPr>
          <p:cNvGrpSpPr/>
          <p:nvPr/>
        </p:nvGrpSpPr>
        <p:grpSpPr>
          <a:xfrm>
            <a:off x="5972466" y="4261060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6C4BEF44-67E9-D634-DFA0-B11F5BD6410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1F2CD667-9679-B582-31C4-FEE398097F1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4" name="Group 6">
            <a:extLst>
              <a:ext uri="{FF2B5EF4-FFF2-40B4-BE49-F238E27FC236}">
                <a16:creationId xmlns:a16="http://schemas.microsoft.com/office/drawing/2014/main" id="{26A6DFD8-6E66-6992-BB29-BDD5F2A8C4F0}"/>
              </a:ext>
            </a:extLst>
          </p:cNvPr>
          <p:cNvGrpSpPr/>
          <p:nvPr/>
        </p:nvGrpSpPr>
        <p:grpSpPr>
          <a:xfrm>
            <a:off x="2952402" y="3069110"/>
            <a:ext cx="768966" cy="585565"/>
            <a:chOff x="0" y="0"/>
            <a:chExt cx="667314" cy="512822"/>
          </a:xfrm>
        </p:grpSpPr>
        <p:pic>
          <p:nvPicPr>
            <p:cNvPr id="25" name="Picture 7">
              <a:extLst>
                <a:ext uri="{FF2B5EF4-FFF2-40B4-BE49-F238E27FC236}">
                  <a16:creationId xmlns:a16="http://schemas.microsoft.com/office/drawing/2014/main" id="{820B15B7-D446-D7EF-46B3-C15C9D53664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t="259" b="259"/>
            <a:stretch>
              <a:fillRect/>
            </a:stretch>
          </p:blipFill>
          <p:spPr>
            <a:xfrm>
              <a:off x="0" y="0"/>
              <a:ext cx="667314" cy="512822"/>
            </a:xfrm>
            <a:prstGeom prst="rect">
              <a:avLst/>
            </a:prstGeom>
          </p:spPr>
        </p:pic>
      </p:grpSp>
      <p:grpSp>
        <p:nvGrpSpPr>
          <p:cNvPr id="29" name="Group 46">
            <a:extLst>
              <a:ext uri="{FF2B5EF4-FFF2-40B4-BE49-F238E27FC236}">
                <a16:creationId xmlns:a16="http://schemas.microsoft.com/office/drawing/2014/main" id="{CAC322CD-15A7-2A91-9C93-3CC61033244E}"/>
              </a:ext>
            </a:extLst>
          </p:cNvPr>
          <p:cNvGrpSpPr/>
          <p:nvPr/>
        </p:nvGrpSpPr>
        <p:grpSpPr>
          <a:xfrm rot="2700000">
            <a:off x="181540" y="1167700"/>
            <a:ext cx="293842" cy="293842"/>
            <a:chOff x="0" y="0"/>
            <a:chExt cx="812800" cy="812800"/>
          </a:xfrm>
        </p:grpSpPr>
        <p:sp>
          <p:nvSpPr>
            <p:cNvPr id="30" name="Freeform 47">
              <a:extLst>
                <a:ext uri="{FF2B5EF4-FFF2-40B4-BE49-F238E27FC236}">
                  <a16:creationId xmlns:a16="http://schemas.microsoft.com/office/drawing/2014/main" id="{FB525F2C-21DE-3B16-07F3-FDBD8CA552C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" name="TextBox 48">
              <a:extLst>
                <a:ext uri="{FF2B5EF4-FFF2-40B4-BE49-F238E27FC236}">
                  <a16:creationId xmlns:a16="http://schemas.microsoft.com/office/drawing/2014/main" id="{15D6F511-3EC5-16DD-842C-D4164CFF4CD6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2" name="Group 46">
            <a:extLst>
              <a:ext uri="{FF2B5EF4-FFF2-40B4-BE49-F238E27FC236}">
                <a16:creationId xmlns:a16="http://schemas.microsoft.com/office/drawing/2014/main" id="{D337537D-20D8-C790-F144-AEEE53BBAE49}"/>
              </a:ext>
            </a:extLst>
          </p:cNvPr>
          <p:cNvGrpSpPr/>
          <p:nvPr/>
        </p:nvGrpSpPr>
        <p:grpSpPr>
          <a:xfrm rot="2700000">
            <a:off x="4140006" y="4679613"/>
            <a:ext cx="293842" cy="293842"/>
            <a:chOff x="0" y="0"/>
            <a:chExt cx="812800" cy="812800"/>
          </a:xfrm>
        </p:grpSpPr>
        <p:sp>
          <p:nvSpPr>
            <p:cNvPr id="34" name="Freeform 47">
              <a:extLst>
                <a:ext uri="{FF2B5EF4-FFF2-40B4-BE49-F238E27FC236}">
                  <a16:creationId xmlns:a16="http://schemas.microsoft.com/office/drawing/2014/main" id="{7BC218AB-60F2-34BE-B20C-F62F2B3A5D5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" name="TextBox 48">
              <a:extLst>
                <a:ext uri="{FF2B5EF4-FFF2-40B4-BE49-F238E27FC236}">
                  <a16:creationId xmlns:a16="http://schemas.microsoft.com/office/drawing/2014/main" id="{86908DB3-6FBB-756F-0281-334C92BB3DE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6" name="Group 65">
            <a:extLst>
              <a:ext uri="{FF2B5EF4-FFF2-40B4-BE49-F238E27FC236}">
                <a16:creationId xmlns:a16="http://schemas.microsoft.com/office/drawing/2014/main" id="{BB138B72-B19F-24EA-B8C2-F7FD637FEDB9}"/>
              </a:ext>
            </a:extLst>
          </p:cNvPr>
          <p:cNvGrpSpPr/>
          <p:nvPr/>
        </p:nvGrpSpPr>
        <p:grpSpPr>
          <a:xfrm>
            <a:off x="2737284" y="4726268"/>
            <a:ext cx="220832" cy="193228"/>
            <a:chOff x="0" y="0"/>
            <a:chExt cx="812800" cy="711200"/>
          </a:xfrm>
        </p:grpSpPr>
        <p:sp>
          <p:nvSpPr>
            <p:cNvPr id="38" name="Freeform 66">
              <a:extLst>
                <a:ext uri="{FF2B5EF4-FFF2-40B4-BE49-F238E27FC236}">
                  <a16:creationId xmlns:a16="http://schemas.microsoft.com/office/drawing/2014/main" id="{16C986E4-BE3B-518E-48A9-EEC0E985E06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9" name="TextBox 67">
              <a:extLst>
                <a:ext uri="{FF2B5EF4-FFF2-40B4-BE49-F238E27FC236}">
                  <a16:creationId xmlns:a16="http://schemas.microsoft.com/office/drawing/2014/main" id="{A08B46F3-D32E-FFCE-B480-EDDD382C12F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0" name="Group 62">
            <a:extLst>
              <a:ext uri="{FF2B5EF4-FFF2-40B4-BE49-F238E27FC236}">
                <a16:creationId xmlns:a16="http://schemas.microsoft.com/office/drawing/2014/main" id="{D02DE680-ADFC-183B-9E0B-BAEC1E3C49E9}"/>
              </a:ext>
            </a:extLst>
          </p:cNvPr>
          <p:cNvGrpSpPr/>
          <p:nvPr/>
        </p:nvGrpSpPr>
        <p:grpSpPr>
          <a:xfrm>
            <a:off x="3762794" y="-153190"/>
            <a:ext cx="3053549" cy="2287253"/>
            <a:chOff x="-9478257" y="47625"/>
            <a:chExt cx="10214857" cy="7651415"/>
          </a:xfrm>
        </p:grpSpPr>
        <p:sp>
          <p:nvSpPr>
            <p:cNvPr id="41" name="Freeform 63">
              <a:extLst>
                <a:ext uri="{FF2B5EF4-FFF2-40B4-BE49-F238E27FC236}">
                  <a16:creationId xmlns:a16="http://schemas.microsoft.com/office/drawing/2014/main" id="{6D0A3E09-C734-7D1B-3273-8A260C5B3EC5}"/>
                </a:ext>
              </a:extLst>
            </p:cNvPr>
            <p:cNvSpPr/>
            <p:nvPr/>
          </p:nvSpPr>
          <p:spPr>
            <a:xfrm>
              <a:off x="-9478257" y="688624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" name="TextBox 64">
              <a:extLst>
                <a:ext uri="{FF2B5EF4-FFF2-40B4-BE49-F238E27FC236}">
                  <a16:creationId xmlns:a16="http://schemas.microsoft.com/office/drawing/2014/main" id="{CE4C0FFB-21D8-FAC3-EF6E-47B3BD6A8A3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58" name="Group 65">
            <a:extLst>
              <a:ext uri="{FF2B5EF4-FFF2-40B4-BE49-F238E27FC236}">
                <a16:creationId xmlns:a16="http://schemas.microsoft.com/office/drawing/2014/main" id="{B3A86627-B4B7-7CA9-088C-DA68C41F2A8C}"/>
              </a:ext>
            </a:extLst>
          </p:cNvPr>
          <p:cNvGrpSpPr/>
          <p:nvPr/>
        </p:nvGrpSpPr>
        <p:grpSpPr>
          <a:xfrm>
            <a:off x="5517759" y="6386637"/>
            <a:ext cx="220832" cy="193228"/>
            <a:chOff x="0" y="0"/>
            <a:chExt cx="812800" cy="711200"/>
          </a:xfrm>
        </p:grpSpPr>
        <p:sp>
          <p:nvSpPr>
            <p:cNvPr id="60" name="Freeform 66">
              <a:extLst>
                <a:ext uri="{FF2B5EF4-FFF2-40B4-BE49-F238E27FC236}">
                  <a16:creationId xmlns:a16="http://schemas.microsoft.com/office/drawing/2014/main" id="{8BBD47C7-662C-BFC7-5BCB-4FAFB946CC8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1" name="TextBox 67">
              <a:extLst>
                <a:ext uri="{FF2B5EF4-FFF2-40B4-BE49-F238E27FC236}">
                  <a16:creationId xmlns:a16="http://schemas.microsoft.com/office/drawing/2014/main" id="{D1F04453-A35B-BB59-3498-B87B8DF8C7D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76" name="Graphic 75" descr="Palette with solid fill">
            <a:extLst>
              <a:ext uri="{FF2B5EF4-FFF2-40B4-BE49-F238E27FC236}">
                <a16:creationId xmlns:a16="http://schemas.microsoft.com/office/drawing/2014/main" id="{55171F78-3309-781B-2BA5-35C5C2EDD3C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94928" y="6269640"/>
            <a:ext cx="585566" cy="585566"/>
          </a:xfrm>
          <a:prstGeom prst="rect">
            <a:avLst/>
          </a:prstGeom>
        </p:spPr>
      </p:pic>
      <p:pic>
        <p:nvPicPr>
          <p:cNvPr id="80" name="Graphic 79" descr="Domino Tile with solid fill">
            <a:extLst>
              <a:ext uri="{FF2B5EF4-FFF2-40B4-BE49-F238E27FC236}">
                <a16:creationId xmlns:a16="http://schemas.microsoft.com/office/drawing/2014/main" id="{E58C24AE-BA28-F3D0-EA21-D2BF5728355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238993" y="3732241"/>
            <a:ext cx="552454" cy="552454"/>
          </a:xfrm>
          <a:prstGeom prst="rect">
            <a:avLst/>
          </a:prstGeom>
        </p:spPr>
      </p:pic>
      <p:pic>
        <p:nvPicPr>
          <p:cNvPr id="82" name="Graphic 81" descr="Tic Tac Toe with solid fill">
            <a:extLst>
              <a:ext uri="{FF2B5EF4-FFF2-40B4-BE49-F238E27FC236}">
                <a16:creationId xmlns:a16="http://schemas.microsoft.com/office/drawing/2014/main" id="{473A27CD-7B6D-F3EA-4394-D0DA0EB129C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882019" y="5717862"/>
            <a:ext cx="552454" cy="552454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F85A4D82-113E-4B56-5995-E0BA962692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238993" y="2915078"/>
            <a:ext cx="286537" cy="286537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DB904FA2-3758-3690-29ED-8A6E99BC143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41333" y="2455168"/>
            <a:ext cx="762000" cy="603178"/>
          </a:xfrm>
          <a:prstGeom prst="rect">
            <a:avLst/>
          </a:prstGeom>
        </p:spPr>
      </p:pic>
      <p:pic>
        <p:nvPicPr>
          <p:cNvPr id="15" name="Picture 14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9A4C5AFD-215C-703F-6AF8-01D6EFE2CB3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977611" y="4440486"/>
            <a:ext cx="625722" cy="450469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96C64E4-F072-333A-B1D5-2F2C52108AE4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909035" y="6404505"/>
            <a:ext cx="585267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63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5" ma:contentTypeDescription="Create a new document." ma:contentTypeScope="" ma:versionID="7380bb5e951f26365fc05e9c41e4b009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e4b8c1d64eaa87a495046f9ad268f8da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CoverLetterTemplate2 xmlns="39022ca7-da8b-462c-ac53-cf911d2e7c5d" xsi:nil="true"/>
  </documentManagement>
</p:properties>
</file>

<file path=customXml/itemProps1.xml><?xml version="1.0" encoding="utf-8"?>
<ds:datastoreItem xmlns:ds="http://schemas.openxmlformats.org/officeDocument/2006/customXml" ds:itemID="{92990DDC-FEC4-4DF8-BAB8-355263058610}"/>
</file>

<file path=customXml/itemProps2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D4F630-F244-4249-A1DD-CAF66701C44D}">
  <ds:schemaRefs>
    <ds:schemaRef ds:uri="http://schemas.microsoft.com/sharepoint/v3"/>
    <ds:schemaRef ds:uri="http://purl.org/dc/terms/"/>
    <ds:schemaRef ds:uri="21fe2dc5-e687-4b08-a992-8b5ade4d5474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39022ca7-da8b-462c-ac53-cf911d2e7c5d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2415</TotalTime>
  <Words>1419</Words>
  <Application>Microsoft Office PowerPoint</Application>
  <PresentationFormat>Custom</PresentationFormat>
  <Paragraphs>411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DM Sans</vt:lpstr>
      <vt:lpstr>Arial</vt:lpstr>
      <vt:lpstr>Aptos</vt:lpstr>
      <vt:lpstr>DM Sans Bold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Bennett, Natalie (Growth Company)</dc:creator>
  <cp:lastModifiedBy>Higgins, Teigan (Growth Company)</cp:lastModifiedBy>
  <cp:revision>38</cp:revision>
  <cp:lastPrinted>2025-10-29T08:26:39Z</cp:lastPrinted>
  <dcterms:created xsi:type="dcterms:W3CDTF">2006-08-16T00:00:00Z</dcterms:created>
  <dcterms:modified xsi:type="dcterms:W3CDTF">2025-12-17T12:34:27Z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