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0693400" cy="7556500"/>
  <p:notesSz cx="6800850" cy="9932988"/>
  <p:embeddedFontLst>
    <p:embeddedFont>
      <p:font typeface="Century Gothic" panose="020B0502020202020204" pitchFamily="34" charset="0"/>
      <p:regular r:id="rId10"/>
      <p:bold r:id="rId11"/>
      <p:italic r:id="rId12"/>
      <p:boldItalic r:id="rId13"/>
    </p:embeddedFont>
    <p:embeddedFont>
      <p:font typeface="DM Sans" pitchFamily="2" charset="0"/>
      <p:regular r:id="rId14"/>
      <p:bold r:id="rId15"/>
      <p:italic r:id="rId16"/>
      <p:boldItalic r:id="rId17"/>
    </p:embeddedFont>
    <p:embeddedFont>
      <p:font typeface="DM Sans Bold" charset="0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C4F"/>
    <a:srgbClr val="EAFD7B"/>
    <a:srgbClr val="EDE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8375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2242" y="0"/>
            <a:ext cx="2947035" cy="498375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595EAF81-0F2B-472D-A582-9CE4E3082336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3013"/>
            <a:ext cx="474027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86" y="4780250"/>
            <a:ext cx="5440680" cy="3911114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4616"/>
            <a:ext cx="2947035" cy="498374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2242" y="9434616"/>
            <a:ext cx="2947035" cy="498374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0898F50F-6AE7-4C7D-BAE7-146DD764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8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8F50F-6AE7-4C7D-BAE7-146DD764A61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89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8F50F-6AE7-4C7D-BAE7-146DD764A6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76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cid:image001.png@01DAE432.DADAEFD0" TargetMode="External"/><Relationship Id="rId15" Type="http://schemas.openxmlformats.org/officeDocument/2006/relationships/image" Target="../media/image12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6.sv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11.png"/><Relationship Id="rId17" Type="http://schemas.openxmlformats.org/officeDocument/2006/relationships/image" Target="../media/image14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svg"/><Relationship Id="rId5" Type="http://schemas.openxmlformats.org/officeDocument/2006/relationships/image" Target="cid:image001.png@01DAE432.DADAEFD0" TargetMode="External"/><Relationship Id="rId15" Type="http://schemas.openxmlformats.org/officeDocument/2006/relationships/image" Target="../media/image18.svg"/><Relationship Id="rId10" Type="http://schemas.openxmlformats.org/officeDocument/2006/relationships/image" Target="../media/image5.png"/><Relationship Id="rId19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17.svg"/><Relationship Id="rId1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6.svg"/><Relationship Id="rId1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7.svg"/><Relationship Id="rId12" Type="http://schemas.openxmlformats.org/officeDocument/2006/relationships/image" Target="../media/image5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8.svg"/><Relationship Id="rId5" Type="http://schemas.openxmlformats.org/officeDocument/2006/relationships/image" Target="../media/image3.png"/><Relationship Id="rId15" Type="http://schemas.openxmlformats.org/officeDocument/2006/relationships/image" Target="../media/image12.svg"/><Relationship Id="rId10" Type="http://schemas.openxmlformats.org/officeDocument/2006/relationships/image" Target="../media/image9.png"/><Relationship Id="rId19" Type="http://schemas.openxmlformats.org/officeDocument/2006/relationships/image" Target="../media/image14.svg"/><Relationship Id="rId4" Type="http://schemas.openxmlformats.org/officeDocument/2006/relationships/image" Target="cid:image001.png@01DAE432.DADAEFD0" TargetMode="External"/><Relationship Id="rId9" Type="http://schemas.microsoft.com/office/2007/relationships/hdphoto" Target="../media/hdphoto1.wdp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1.png"/><Relationship Id="rId18" Type="http://schemas.openxmlformats.org/officeDocument/2006/relationships/image" Target="../media/image14.svg"/><Relationship Id="rId3" Type="http://schemas.openxmlformats.org/officeDocument/2006/relationships/image" Target="../media/image2.png"/><Relationship Id="rId7" Type="http://schemas.openxmlformats.org/officeDocument/2006/relationships/image" Target="../media/image17.svg"/><Relationship Id="rId12" Type="http://schemas.openxmlformats.org/officeDocument/2006/relationships/image" Target="../media/image6.svg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openxmlformats.org/officeDocument/2006/relationships/image" Target="../media/image15.png"/><Relationship Id="rId10" Type="http://schemas.openxmlformats.org/officeDocument/2006/relationships/image" Target="../media/image18.svg"/><Relationship Id="rId4" Type="http://schemas.openxmlformats.org/officeDocument/2006/relationships/image" Target="cid:image001.png@01DAE432.DADAEFD0" TargetMode="External"/><Relationship Id="rId9" Type="http://schemas.openxmlformats.org/officeDocument/2006/relationships/image" Target="../media/image9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3011" y="1511048"/>
            <a:ext cx="2416548" cy="5170955"/>
            <a:chOff x="-11524" y="-28575"/>
            <a:chExt cx="880299" cy="1883674"/>
          </a:xfrm>
        </p:grpSpPr>
        <p:sp>
          <p:nvSpPr>
            <p:cNvPr id="4" name="Freeform 4"/>
            <p:cNvSpPr/>
            <p:nvPr/>
          </p:nvSpPr>
          <p:spPr>
            <a:xfrm>
              <a:off x="-11524" y="-14288"/>
              <a:ext cx="868775" cy="1869387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algn="ctr"/>
              <a:r>
                <a:rPr lang="en-GB" sz="1600" b="1" u="sng" dirty="0">
                  <a:solidFill>
                    <a:schemeClr val="bg1"/>
                  </a:solidFill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</a:t>
              </a:r>
              <a:r>
                <a:rPr lang="en-US" sz="900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 you build a pro social outlook,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</a:t>
              </a:r>
              <a:r>
                <a:rPr lang="en-US" sz="900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sz="1600" dirty="0">
                <a:solidFill>
                  <a:schemeClr val="bg1"/>
                </a:solidFill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184646" y="6682002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7" y="89855"/>
            <a:ext cx="4853150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NOVEMBER – WEEK 1 </a:t>
            </a:r>
            <a:r>
              <a:rPr lang="en-US" sz="3499" u="sng" baseline="30000" dirty="0">
                <a:solidFill>
                  <a:srgbClr val="000000"/>
                </a:solidFill>
                <a:latin typeface="DM Sans Bold"/>
              </a:rPr>
              <a:t> 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58981" y="960299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pic>
        <p:nvPicPr>
          <p:cNvPr id="1026" name="x_x_x_x_x_Picture 3" descr="GC_Landscape_RGB">
            <a:extLst>
              <a:ext uri="{FF2B5EF4-FFF2-40B4-BE49-F238E27FC236}">
                <a16:creationId xmlns:a16="http://schemas.microsoft.com/office/drawing/2014/main" id="{83050F64-D48A-7305-7ECB-543A7264D7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Flowchart: Connector 60">
            <a:extLst>
              <a:ext uri="{FF2B5EF4-FFF2-40B4-BE49-F238E27FC236}">
                <a16:creationId xmlns:a16="http://schemas.microsoft.com/office/drawing/2014/main" id="{C021ECC2-3D69-992E-E009-0DDB76013BAC}"/>
              </a:ext>
            </a:extLst>
          </p:cNvPr>
          <p:cNvSpPr/>
          <p:nvPr/>
        </p:nvSpPr>
        <p:spPr>
          <a:xfrm>
            <a:off x="199312" y="606595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16D781-44CE-28E7-83D7-4C952B2DD4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B7EB7E09-1A29-B47D-3C0B-DAEED57CA238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496956309"/>
              </p:ext>
            </p:extLst>
          </p:nvPr>
        </p:nvGraphicFramePr>
        <p:xfrm>
          <a:off x="2622374" y="691076"/>
          <a:ext cx="7871714" cy="6610776"/>
        </p:xfrm>
        <a:graphic>
          <a:graphicData uri="http://schemas.openxmlformats.org/drawingml/2006/table">
            <a:tbl>
              <a:tblPr/>
              <a:tblGrid>
                <a:gridCol w="668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449">
                  <a:extLst>
                    <a:ext uri="{9D8B030D-6E8A-4147-A177-3AD203B41FA5}">
                      <a16:colId xmlns:a16="http://schemas.microsoft.com/office/drawing/2014/main" val="1770864614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3501146586"/>
                    </a:ext>
                  </a:extLst>
                </a:gridCol>
                <a:gridCol w="820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318">
                  <a:extLst>
                    <a:ext uri="{9D8B030D-6E8A-4147-A177-3AD203B41FA5}">
                      <a16:colId xmlns:a16="http://schemas.microsoft.com/office/drawing/2014/main" val="600078779"/>
                    </a:ext>
                  </a:extLst>
                </a:gridCol>
                <a:gridCol w="844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460">
                  <a:extLst>
                    <a:ext uri="{9D8B030D-6E8A-4147-A177-3AD203B41FA5}">
                      <a16:colId xmlns:a16="http://schemas.microsoft.com/office/drawing/2014/main" val="2489929782"/>
                    </a:ext>
                  </a:extLst>
                </a:gridCol>
                <a:gridCol w="7319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1905">
                  <a:extLst>
                    <a:ext uri="{9D8B030D-6E8A-4147-A177-3AD203B41FA5}">
                      <a16:colId xmlns:a16="http://schemas.microsoft.com/office/drawing/2014/main" val="2613621220"/>
                    </a:ext>
                  </a:extLst>
                </a:gridCol>
              </a:tblGrid>
              <a:tr h="693999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3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4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5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6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7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7912"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Mission'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10am - 12pm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- 4pm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10pm - 1pm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7387"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Men Matter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Preparation for employment with lived experience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Hub Walk 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11am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Environmental awareness course    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Philosophy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Careers planning in sport and fitness course   12pm - 1pm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 Thrive   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Introduction to Basic Cooking Skills       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215861"/>
                  </a:ext>
                </a:extLst>
              </a:tr>
              <a:tr h="1496288"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Anger Management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1pm - 2pm</a:t>
                      </a:r>
                      <a:endParaRPr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Food safety and storage course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Arts &amp; Crafts     Tipp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Self Employment Support    2pm -3pm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1.30 pm - 2.30pm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Newsroom &amp; Creative Writing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1pm - 2pm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Digital Support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Hub Fun Day Focus Group</a:t>
                      </a:r>
                    </a:p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Quiz </a:t>
                      </a:r>
                    </a:p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1pm - 3pm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5190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Bike Workshop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Disclosure Advice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Sound Circle 2pm - 3pm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Cups of Calm 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0A259D95-B54D-8B45-015F-1DDBB94CCCDD}"/>
              </a:ext>
            </a:extLst>
          </p:cNvPr>
          <p:cNvSpPr/>
          <p:nvPr/>
        </p:nvSpPr>
        <p:spPr>
          <a:xfrm>
            <a:off x="184646" y="16843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D75CB5-22B4-C501-0205-DF41AF10F0A6}"/>
              </a:ext>
            </a:extLst>
          </p:cNvPr>
          <p:cNvSpPr/>
          <p:nvPr/>
        </p:nvSpPr>
        <p:spPr>
          <a:xfrm>
            <a:off x="184646" y="1040018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2A88DD47-B10F-3265-19E2-DFA0D8AED575}"/>
              </a:ext>
            </a:extLst>
          </p:cNvPr>
          <p:cNvSpPr/>
          <p:nvPr/>
        </p:nvSpPr>
        <p:spPr>
          <a:xfrm>
            <a:off x="6207701" y="2567029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7417368E-8CC0-FAE7-7CCF-4B8DF7D866E9}"/>
              </a:ext>
            </a:extLst>
          </p:cNvPr>
          <p:cNvSpPr/>
          <p:nvPr/>
        </p:nvSpPr>
        <p:spPr>
          <a:xfrm>
            <a:off x="9496534" y="2534485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AE740DA0-7533-A9AA-1C02-3F31BE4F6D54}"/>
              </a:ext>
            </a:extLst>
          </p:cNvPr>
          <p:cNvSpPr/>
          <p:nvPr/>
        </p:nvSpPr>
        <p:spPr>
          <a:xfrm>
            <a:off x="7827676" y="7004395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1B816B53-5E5F-FDD1-81FB-1ECF5E284262}"/>
              </a:ext>
            </a:extLst>
          </p:cNvPr>
          <p:cNvSpPr/>
          <p:nvPr/>
        </p:nvSpPr>
        <p:spPr>
          <a:xfrm>
            <a:off x="7827677" y="2534485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11F9295C-DDD6-10DF-48ED-78E682DFE349}"/>
              </a:ext>
            </a:extLst>
          </p:cNvPr>
          <p:cNvSpPr/>
          <p:nvPr/>
        </p:nvSpPr>
        <p:spPr>
          <a:xfrm>
            <a:off x="6210813" y="7029851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D1F1F56-3B8D-037F-0602-9CA1B1A8DEE0}"/>
              </a:ext>
            </a:extLst>
          </p:cNvPr>
          <p:cNvSpPr/>
          <p:nvPr/>
        </p:nvSpPr>
        <p:spPr>
          <a:xfrm>
            <a:off x="6963311" y="253616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8EDB77D-975D-0CC2-9108-9E8A62BA564C}"/>
              </a:ext>
            </a:extLst>
          </p:cNvPr>
          <p:cNvSpPr/>
          <p:nvPr/>
        </p:nvSpPr>
        <p:spPr>
          <a:xfrm>
            <a:off x="9496533" y="4426292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895E225-1AD4-E858-ED1D-763EB879FA42}"/>
              </a:ext>
            </a:extLst>
          </p:cNvPr>
          <p:cNvSpPr/>
          <p:nvPr/>
        </p:nvSpPr>
        <p:spPr>
          <a:xfrm>
            <a:off x="8734437" y="255692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EEBB3BD-2B0A-C332-0810-3004505C1864}"/>
              </a:ext>
            </a:extLst>
          </p:cNvPr>
          <p:cNvSpPr/>
          <p:nvPr/>
        </p:nvSpPr>
        <p:spPr>
          <a:xfrm>
            <a:off x="8720577" y="4426292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9EB42D0-CEFD-3CF0-985D-B5E51BEF460F}"/>
              </a:ext>
            </a:extLst>
          </p:cNvPr>
          <p:cNvSpPr/>
          <p:nvPr/>
        </p:nvSpPr>
        <p:spPr>
          <a:xfrm>
            <a:off x="8780833" y="5885368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42D81B8-394A-8DF8-8A62-FC305F576043}"/>
              </a:ext>
            </a:extLst>
          </p:cNvPr>
          <p:cNvSpPr/>
          <p:nvPr/>
        </p:nvSpPr>
        <p:spPr>
          <a:xfrm>
            <a:off x="8769194" y="7025457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AFA4C43-1C9C-72FD-6A48-3E5DF868BDC9}"/>
              </a:ext>
            </a:extLst>
          </p:cNvPr>
          <p:cNvSpPr/>
          <p:nvPr/>
        </p:nvSpPr>
        <p:spPr>
          <a:xfrm>
            <a:off x="6963310" y="700320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A0C2023-7C15-372A-E14C-47558292DDFC}"/>
              </a:ext>
            </a:extLst>
          </p:cNvPr>
          <p:cNvSpPr/>
          <p:nvPr/>
        </p:nvSpPr>
        <p:spPr>
          <a:xfrm>
            <a:off x="6972381" y="5885369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A0B1972-9E1A-054B-8841-60BED5B0FE9C}"/>
              </a:ext>
            </a:extLst>
          </p:cNvPr>
          <p:cNvSpPr/>
          <p:nvPr/>
        </p:nvSpPr>
        <p:spPr>
          <a:xfrm>
            <a:off x="6972381" y="4431541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0BD6493-0EC8-79D1-A587-04EF6AB737B0}"/>
              </a:ext>
            </a:extLst>
          </p:cNvPr>
          <p:cNvSpPr/>
          <p:nvPr/>
        </p:nvSpPr>
        <p:spPr>
          <a:xfrm>
            <a:off x="10224566" y="700320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1D5D76EF-36EA-4FB9-B71B-6D1C1CB073A7}"/>
              </a:ext>
            </a:extLst>
          </p:cNvPr>
          <p:cNvSpPr/>
          <p:nvPr/>
        </p:nvSpPr>
        <p:spPr>
          <a:xfrm>
            <a:off x="6201640" y="4440331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6EC68EA-4DC1-EADC-FCE2-C7087B276418}"/>
              </a:ext>
            </a:extLst>
          </p:cNvPr>
          <p:cNvGrpSpPr>
            <a:grpSpLocks/>
          </p:cNvGrpSpPr>
          <p:nvPr/>
        </p:nvGrpSpPr>
        <p:grpSpPr>
          <a:xfrm>
            <a:off x="5608777" y="2522633"/>
            <a:ext cx="4013973" cy="3890561"/>
            <a:chOff x="3813089" y="-620909"/>
            <a:chExt cx="4012415" cy="3374199"/>
          </a:xfrm>
          <a:solidFill>
            <a:schemeClr val="tx1"/>
          </a:solidFill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D1C23CD9-EEE3-46AF-A869-70D37C20CA5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biLevel thresh="50000"/>
            </a:blip>
            <a:stretch>
              <a:fillRect/>
            </a:stretch>
          </p:blipFill>
          <p:spPr>
            <a:xfrm>
              <a:off x="7188531" y="-620909"/>
              <a:ext cx="551330" cy="523194"/>
            </a:xfrm>
            <a:prstGeom prst="rect">
              <a:avLst/>
            </a:prstGeom>
            <a:noFill/>
          </p:spPr>
        </p:pic>
        <p:pic>
          <p:nvPicPr>
            <p:cNvPr id="63" name="Graphic 23" descr="Watering pot with solid fill">
              <a:extLst>
                <a:ext uri="{FF2B5EF4-FFF2-40B4-BE49-F238E27FC236}">
                  <a16:creationId xmlns:a16="http://schemas.microsoft.com/office/drawing/2014/main" id="{752C8B13-D186-465C-A019-97DAC0A3B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354169" y="-561787"/>
              <a:ext cx="704203" cy="706437"/>
            </a:xfrm>
            <a:prstGeom prst="rect">
              <a:avLst/>
            </a:prstGeom>
          </p:spPr>
        </p:pic>
        <p:pic>
          <p:nvPicPr>
            <p:cNvPr id="64" name="Graphic 40" descr="Music notes with solid fill">
              <a:extLst>
                <a:ext uri="{FF2B5EF4-FFF2-40B4-BE49-F238E27FC236}">
                  <a16:creationId xmlns:a16="http://schemas.microsoft.com/office/drawing/2014/main" id="{61C18E70-FA54-079D-5DD0-50B48EACB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152177" y="1113945"/>
              <a:ext cx="673327" cy="662215"/>
            </a:xfrm>
            <a:prstGeom prst="rect">
              <a:avLst/>
            </a:prstGeom>
          </p:spPr>
        </p:pic>
        <p:pic>
          <p:nvPicPr>
            <p:cNvPr id="67" name="Graphic 37" descr="Music notes with solid fill">
              <a:extLst>
                <a:ext uri="{FF2B5EF4-FFF2-40B4-BE49-F238E27FC236}">
                  <a16:creationId xmlns:a16="http://schemas.microsoft.com/office/drawing/2014/main" id="{E53432D5-EB4D-40B4-A888-1D8C2E5E3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3852897" y="2132804"/>
              <a:ext cx="620486" cy="620486"/>
            </a:xfrm>
            <a:prstGeom prst="rect">
              <a:avLst/>
            </a:prstGeom>
          </p:spPr>
        </p:pic>
        <p:pic>
          <p:nvPicPr>
            <p:cNvPr id="73" name="Graphic 42" descr="Table tennis paddle and ball with solid fill">
              <a:extLst>
                <a:ext uri="{FF2B5EF4-FFF2-40B4-BE49-F238E27FC236}">
                  <a16:creationId xmlns:a16="http://schemas.microsoft.com/office/drawing/2014/main" id="{39664993-B686-4C34-A6F3-7E7AFC80B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813089" y="847361"/>
              <a:ext cx="609599" cy="609599"/>
            </a:xfrm>
            <a:prstGeom prst="rect">
              <a:avLst/>
            </a:prstGeom>
          </p:spPr>
        </p:pic>
      </p:grpSp>
      <p:sp>
        <p:nvSpPr>
          <p:cNvPr id="75" name="Flowchart: Connector 74">
            <a:extLst>
              <a:ext uri="{FF2B5EF4-FFF2-40B4-BE49-F238E27FC236}">
                <a16:creationId xmlns:a16="http://schemas.microsoft.com/office/drawing/2014/main" id="{C4EF3378-B34D-EC4D-6568-6507B2B55F46}"/>
              </a:ext>
            </a:extLst>
          </p:cNvPr>
          <p:cNvSpPr/>
          <p:nvPr/>
        </p:nvSpPr>
        <p:spPr>
          <a:xfrm>
            <a:off x="9482808" y="7007898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Flowchart: Connector 75">
            <a:extLst>
              <a:ext uri="{FF2B5EF4-FFF2-40B4-BE49-F238E27FC236}">
                <a16:creationId xmlns:a16="http://schemas.microsoft.com/office/drawing/2014/main" id="{E1B8E353-A098-4F53-2DE9-FC28F268B45E}"/>
              </a:ext>
            </a:extLst>
          </p:cNvPr>
          <p:cNvSpPr/>
          <p:nvPr/>
        </p:nvSpPr>
        <p:spPr>
          <a:xfrm>
            <a:off x="7816876" y="4450792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6BFAFE2B-8FA0-531E-9EEB-5D8777346E54}"/>
              </a:ext>
            </a:extLst>
          </p:cNvPr>
          <p:cNvSpPr/>
          <p:nvPr/>
        </p:nvSpPr>
        <p:spPr>
          <a:xfrm>
            <a:off x="7827878" y="5900155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Flowchart: Connector 77">
            <a:extLst>
              <a:ext uri="{FF2B5EF4-FFF2-40B4-BE49-F238E27FC236}">
                <a16:creationId xmlns:a16="http://schemas.microsoft.com/office/drawing/2014/main" id="{B79A7026-90FC-DC78-C6E7-8140C2E74DFF}"/>
              </a:ext>
            </a:extLst>
          </p:cNvPr>
          <p:cNvSpPr/>
          <p:nvPr/>
        </p:nvSpPr>
        <p:spPr>
          <a:xfrm>
            <a:off x="6201640" y="5900155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9E9327-1584-887D-5C20-2874D40DFD90}"/>
              </a:ext>
            </a:extLst>
          </p:cNvPr>
          <p:cNvSpPr/>
          <p:nvPr/>
        </p:nvSpPr>
        <p:spPr>
          <a:xfrm>
            <a:off x="5403290" y="255692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47E5F-0A97-D97A-5FFF-D8AD49B92BAA}"/>
              </a:ext>
            </a:extLst>
          </p:cNvPr>
          <p:cNvSpPr/>
          <p:nvPr/>
        </p:nvSpPr>
        <p:spPr>
          <a:xfrm>
            <a:off x="5403289" y="702396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E2D611-08A8-819E-A42F-DB952E1AC421}"/>
              </a:ext>
            </a:extLst>
          </p:cNvPr>
          <p:cNvSpPr/>
          <p:nvPr/>
        </p:nvSpPr>
        <p:spPr>
          <a:xfrm>
            <a:off x="5412360" y="5906135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0E3F0A-C3CF-F72C-230A-328CFE37244F}"/>
              </a:ext>
            </a:extLst>
          </p:cNvPr>
          <p:cNvSpPr/>
          <p:nvPr/>
        </p:nvSpPr>
        <p:spPr>
          <a:xfrm>
            <a:off x="5412360" y="4452307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19255-9458-0903-7CFE-6CDDD6ADEAE4}"/>
              </a:ext>
            </a:extLst>
          </p:cNvPr>
          <p:cNvSpPr/>
          <p:nvPr/>
        </p:nvSpPr>
        <p:spPr>
          <a:xfrm>
            <a:off x="3833533" y="2555165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E22C48-CB84-CE73-603A-07025E1C5822}"/>
              </a:ext>
            </a:extLst>
          </p:cNvPr>
          <p:cNvSpPr/>
          <p:nvPr/>
        </p:nvSpPr>
        <p:spPr>
          <a:xfrm>
            <a:off x="3833532" y="7022205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B4040D-7DC4-4B45-77A9-B9145D2579DC}"/>
              </a:ext>
            </a:extLst>
          </p:cNvPr>
          <p:cNvSpPr/>
          <p:nvPr/>
        </p:nvSpPr>
        <p:spPr>
          <a:xfrm>
            <a:off x="3842603" y="590437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4248DD-15E6-4A3D-D25C-2D1E62349CB9}"/>
              </a:ext>
            </a:extLst>
          </p:cNvPr>
          <p:cNvSpPr/>
          <p:nvPr/>
        </p:nvSpPr>
        <p:spPr>
          <a:xfrm>
            <a:off x="3842603" y="445054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BAC75966-4AAB-269F-4996-8A8899716D73}"/>
              </a:ext>
            </a:extLst>
          </p:cNvPr>
          <p:cNvSpPr/>
          <p:nvPr/>
        </p:nvSpPr>
        <p:spPr>
          <a:xfrm>
            <a:off x="3066075" y="2567029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73D47CFE-1C27-FDF8-9A68-2D184EF3A7B2}"/>
              </a:ext>
            </a:extLst>
          </p:cNvPr>
          <p:cNvSpPr/>
          <p:nvPr/>
        </p:nvSpPr>
        <p:spPr>
          <a:xfrm>
            <a:off x="3038949" y="4430686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7CB89B1B-3CBF-A358-F2E6-0A29F1632B5B}"/>
              </a:ext>
            </a:extLst>
          </p:cNvPr>
          <p:cNvSpPr/>
          <p:nvPr/>
        </p:nvSpPr>
        <p:spPr>
          <a:xfrm>
            <a:off x="3042523" y="5920517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EC441748-1BCF-CECC-E237-E4156F46D2E2}"/>
              </a:ext>
            </a:extLst>
          </p:cNvPr>
          <p:cNvSpPr/>
          <p:nvPr/>
        </p:nvSpPr>
        <p:spPr>
          <a:xfrm>
            <a:off x="3043701" y="7029851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FAF82E5E-DE9F-C96D-AD0A-AA939B8E5D5D}"/>
              </a:ext>
            </a:extLst>
          </p:cNvPr>
          <p:cNvSpPr/>
          <p:nvPr/>
        </p:nvSpPr>
        <p:spPr>
          <a:xfrm>
            <a:off x="4643520" y="2567029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B0A82E80-865A-E97C-FD07-C20CBCB860BE}"/>
              </a:ext>
            </a:extLst>
          </p:cNvPr>
          <p:cNvSpPr/>
          <p:nvPr/>
        </p:nvSpPr>
        <p:spPr>
          <a:xfrm>
            <a:off x="4658029" y="7048856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F7C741A6-7B6D-F09C-2FA1-1346D062489F}"/>
              </a:ext>
            </a:extLst>
          </p:cNvPr>
          <p:cNvSpPr/>
          <p:nvPr/>
        </p:nvSpPr>
        <p:spPr>
          <a:xfrm>
            <a:off x="4648856" y="4459336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55B47F59-6E1E-A992-13D5-88D221D00FAC}"/>
              </a:ext>
            </a:extLst>
          </p:cNvPr>
          <p:cNvSpPr/>
          <p:nvPr/>
        </p:nvSpPr>
        <p:spPr>
          <a:xfrm>
            <a:off x="4648856" y="5919160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Graphic 22" descr="Volcano with solid fill">
            <a:extLst>
              <a:ext uri="{FF2B5EF4-FFF2-40B4-BE49-F238E27FC236}">
                <a16:creationId xmlns:a16="http://schemas.microsoft.com/office/drawing/2014/main" id="{6C4B12D3-F3A4-4E44-B3EA-60B080349C6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561923" y="5772790"/>
            <a:ext cx="554120" cy="545324"/>
          </a:xfrm>
          <a:prstGeom prst="rect">
            <a:avLst/>
          </a:prstGeom>
        </p:spPr>
      </p:pic>
      <p:pic>
        <p:nvPicPr>
          <p:cNvPr id="15" name="Graphic 23" descr="Watering pot with solid fill">
            <a:extLst>
              <a:ext uri="{FF2B5EF4-FFF2-40B4-BE49-F238E27FC236}">
                <a16:creationId xmlns:a16="http://schemas.microsoft.com/office/drawing/2014/main" id="{227F4658-8CD9-C9F4-100D-ED18421805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566310" y="2600812"/>
            <a:ext cx="719872" cy="718456"/>
          </a:xfrm>
          <a:prstGeom prst="rect">
            <a:avLst/>
          </a:prstGeom>
        </p:spPr>
      </p:pic>
      <p:pic>
        <p:nvPicPr>
          <p:cNvPr id="16" name="Graphic 83" descr="Tricycle with solid fill">
            <a:extLst>
              <a:ext uri="{FF2B5EF4-FFF2-40B4-BE49-F238E27FC236}">
                <a16:creationId xmlns:a16="http://schemas.microsoft.com/office/drawing/2014/main" id="{B52336C9-22D9-C4FC-36AF-2552A0861CD1}"/>
              </a:ext>
            </a:extLst>
          </p:cNvPr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038229" y="5810597"/>
            <a:ext cx="696686" cy="697409"/>
          </a:xfrm>
          <a:prstGeom prst="rect">
            <a:avLst/>
          </a:prstGeom>
        </p:spPr>
      </p:pic>
      <p:pic>
        <p:nvPicPr>
          <p:cNvPr id="18" name="Graphic 17" descr="Easel with solid fill">
            <a:extLst>
              <a:ext uri="{FF2B5EF4-FFF2-40B4-BE49-F238E27FC236}">
                <a16:creationId xmlns:a16="http://schemas.microsoft.com/office/drawing/2014/main" id="{E9912D83-85F7-03A9-1564-FABCCD692CF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040126" y="4246983"/>
            <a:ext cx="689704" cy="6897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09425" y="1525874"/>
            <a:ext cx="2384913" cy="5215308"/>
            <a:chOff x="0" y="0"/>
            <a:chExt cx="868775" cy="166930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7" y="89855"/>
            <a:ext cx="4832130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NOVEMBER - WEEK 2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77481" y="980818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73" name="Group 49">
            <a:extLst>
              <a:ext uri="{FF2B5EF4-FFF2-40B4-BE49-F238E27FC236}">
                <a16:creationId xmlns:a16="http://schemas.microsoft.com/office/drawing/2014/main" id="{A86BD0F7-EF74-08FB-C54E-30824C54BFD2}"/>
              </a:ext>
            </a:extLst>
          </p:cNvPr>
          <p:cNvGrpSpPr/>
          <p:nvPr/>
        </p:nvGrpSpPr>
        <p:grpSpPr>
          <a:xfrm>
            <a:off x="109425" y="6729775"/>
            <a:ext cx="2066012" cy="747035"/>
            <a:chOff x="183080" y="0"/>
            <a:chExt cx="2754682" cy="996046"/>
          </a:xfrm>
        </p:grpSpPr>
        <p:sp>
          <p:nvSpPr>
            <p:cNvPr id="74" name="Freeform 50">
              <a:extLst>
                <a:ext uri="{FF2B5EF4-FFF2-40B4-BE49-F238E27FC236}">
                  <a16:creationId xmlns:a16="http://schemas.microsoft.com/office/drawing/2014/main" id="{75962DC9-51E4-42C8-2347-17865AAB9D8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52">
              <a:extLst>
                <a:ext uri="{FF2B5EF4-FFF2-40B4-BE49-F238E27FC236}">
                  <a16:creationId xmlns:a16="http://schemas.microsoft.com/office/drawing/2014/main" id="{BAD3792C-13BC-76C8-3D5F-F9162AEC7967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16" name="x_x_x_x_x_Picture 3" descr="GC_Landscape_RGB">
            <a:extLst>
              <a:ext uri="{FF2B5EF4-FFF2-40B4-BE49-F238E27FC236}">
                <a16:creationId xmlns:a16="http://schemas.microsoft.com/office/drawing/2014/main" id="{FC062B75-AE1D-6742-0F12-F2C95C52A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845B55-9EE7-829F-C97E-D4DCB47100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B0745FC-D6D8-3DFE-4058-FE9536C5A59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024061536"/>
              </p:ext>
            </p:extLst>
          </p:nvPr>
        </p:nvGraphicFramePr>
        <p:xfrm>
          <a:off x="2587335" y="689315"/>
          <a:ext cx="7996638" cy="6745308"/>
        </p:xfrm>
        <a:graphic>
          <a:graphicData uri="http://schemas.openxmlformats.org/drawingml/2006/table">
            <a:tbl>
              <a:tblPr/>
              <a:tblGrid>
                <a:gridCol w="683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1583">
                  <a:extLst>
                    <a:ext uri="{9D8B030D-6E8A-4147-A177-3AD203B41FA5}">
                      <a16:colId xmlns:a16="http://schemas.microsoft.com/office/drawing/2014/main" val="1282539256"/>
                    </a:ext>
                  </a:extLst>
                </a:gridCol>
                <a:gridCol w="799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909">
                  <a:extLst>
                    <a:ext uri="{9D8B030D-6E8A-4147-A177-3AD203B41FA5}">
                      <a16:colId xmlns:a16="http://schemas.microsoft.com/office/drawing/2014/main" val="3516026027"/>
                    </a:ext>
                  </a:extLst>
                </a:gridCol>
                <a:gridCol w="885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5881">
                  <a:extLst>
                    <a:ext uri="{9D8B030D-6E8A-4147-A177-3AD203B41FA5}">
                      <a16:colId xmlns:a16="http://schemas.microsoft.com/office/drawing/2014/main" val="3873572910"/>
                    </a:ext>
                  </a:extLst>
                </a:gridCol>
                <a:gridCol w="938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2644">
                  <a:extLst>
                    <a:ext uri="{9D8B030D-6E8A-4147-A177-3AD203B41FA5}">
                      <a16:colId xmlns:a16="http://schemas.microsoft.com/office/drawing/2014/main" val="4049073022"/>
                    </a:ext>
                  </a:extLst>
                </a:gridCol>
                <a:gridCol w="779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4990">
                  <a:extLst>
                    <a:ext uri="{9D8B030D-6E8A-4147-A177-3AD203B41FA5}">
                      <a16:colId xmlns:a16="http://schemas.microsoft.com/office/drawing/2014/main" val="3544791721"/>
                    </a:ext>
                  </a:extLst>
                </a:gridCol>
              </a:tblGrid>
              <a:tr h="658916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10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11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12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13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14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6571"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Mission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(CGL)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10am - 12pm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6456"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Men Matter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Preparation for employment with lived experience  1pm - 2pm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Hub Walk 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11am - 1pm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Environmental awareness course    12pm - 1pm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Philosophy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Careers planning in sport and fitness course   12pm - 1pm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Thrive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11am – 12pm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Introduction to Basic Cooking Skills    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- 12pm</a:t>
                      </a:r>
                      <a:endParaRPr lang="en-GB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23958"/>
                  </a:ext>
                </a:extLst>
              </a:tr>
              <a:tr h="1257608"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Anger Management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1pm - 2pm</a:t>
                      </a:r>
                      <a:endParaRPr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Food safety and storage course        2pm - 3pm</a:t>
                      </a:r>
                      <a:endParaRPr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Arts &amp; Crafts     Tipp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1pm - 3pm</a:t>
                      </a:r>
                    </a:p>
                    <a:p>
                      <a:pPr algn="ctr"/>
                      <a:endParaRPr lang="en-GB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Self Employment Support    2pm -3pm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1.30 pm - 2.30pm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Intro to Labouring course  2pm - 3pm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Newsroom 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 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Support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8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5757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Bike Workshop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Disclosure Advice</a:t>
                      </a:r>
                    </a:p>
                    <a:p>
                      <a:pPr algn="ctr"/>
                      <a:r>
                        <a:rPr lang="en-GB" sz="880" b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 Music                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1.30pm - 3.30pm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5B0581C6-9B5F-9598-4F38-1A776E3EB0F3}"/>
              </a:ext>
            </a:extLst>
          </p:cNvPr>
          <p:cNvSpPr/>
          <p:nvPr/>
        </p:nvSpPr>
        <p:spPr>
          <a:xfrm>
            <a:off x="252316" y="625776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BFD5D881-D094-CFEE-49CA-C9AA33FE51A5}"/>
              </a:ext>
            </a:extLst>
          </p:cNvPr>
          <p:cNvSpPr/>
          <p:nvPr/>
        </p:nvSpPr>
        <p:spPr>
          <a:xfrm>
            <a:off x="237650" y="187616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53DEAF-3DC4-9578-3915-291DED5ECE94}"/>
              </a:ext>
            </a:extLst>
          </p:cNvPr>
          <p:cNvSpPr/>
          <p:nvPr/>
        </p:nvSpPr>
        <p:spPr>
          <a:xfrm>
            <a:off x="252069" y="1027106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E69745-BB19-5B23-4EBA-4E57209BF608}"/>
              </a:ext>
            </a:extLst>
          </p:cNvPr>
          <p:cNvSpPr/>
          <p:nvPr/>
        </p:nvSpPr>
        <p:spPr>
          <a:xfrm>
            <a:off x="8775848" y="3031405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3397CE-9784-D686-9798-96FA841F4441}"/>
              </a:ext>
            </a:extLst>
          </p:cNvPr>
          <p:cNvSpPr/>
          <p:nvPr/>
        </p:nvSpPr>
        <p:spPr>
          <a:xfrm>
            <a:off x="8775848" y="718072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87594D-292F-CCD8-9109-636564E4F8C0}"/>
              </a:ext>
            </a:extLst>
          </p:cNvPr>
          <p:cNvSpPr/>
          <p:nvPr/>
        </p:nvSpPr>
        <p:spPr>
          <a:xfrm>
            <a:off x="8783421" y="5883821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B2F159-9C59-D623-D6E0-1659FA2ED8C6}"/>
              </a:ext>
            </a:extLst>
          </p:cNvPr>
          <p:cNvSpPr/>
          <p:nvPr/>
        </p:nvSpPr>
        <p:spPr>
          <a:xfrm>
            <a:off x="8783421" y="4655392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823AD4-3F05-7B2F-15BE-6D0AB53594E6}"/>
              </a:ext>
            </a:extLst>
          </p:cNvPr>
          <p:cNvSpPr/>
          <p:nvPr/>
        </p:nvSpPr>
        <p:spPr>
          <a:xfrm>
            <a:off x="10316705" y="7185209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B0AF79B-82A1-2831-A938-BA1EC6C015AD}"/>
              </a:ext>
            </a:extLst>
          </p:cNvPr>
          <p:cNvSpPr/>
          <p:nvPr/>
        </p:nvSpPr>
        <p:spPr>
          <a:xfrm>
            <a:off x="7941229" y="3032861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0619F318-2BC3-88AB-DA18-1C5301A7D8E7}"/>
              </a:ext>
            </a:extLst>
          </p:cNvPr>
          <p:cNvSpPr/>
          <p:nvPr/>
        </p:nvSpPr>
        <p:spPr>
          <a:xfrm>
            <a:off x="7929003" y="7168022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95F7B3A-078C-7C16-C8D6-15AA646A2126}"/>
              </a:ext>
            </a:extLst>
          </p:cNvPr>
          <p:cNvSpPr/>
          <p:nvPr/>
        </p:nvSpPr>
        <p:spPr>
          <a:xfrm>
            <a:off x="9572115" y="3032860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BE9A8698-DDE4-E155-C41B-249FEF6978F7}"/>
              </a:ext>
            </a:extLst>
          </p:cNvPr>
          <p:cNvSpPr/>
          <p:nvPr/>
        </p:nvSpPr>
        <p:spPr>
          <a:xfrm>
            <a:off x="9572115" y="4650378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95A2813-5B00-D625-9753-90CEF6801CE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8971308" y="2977890"/>
            <a:ext cx="816430" cy="2424052"/>
            <a:chOff x="1793884" y="-111490"/>
            <a:chExt cx="816430" cy="2426559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FD1E1E8-92DD-4226-BDC4-7A0D7557A51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>
              <a:biLevel thresh="50000"/>
            </a:blip>
            <a:stretch>
              <a:fillRect/>
            </a:stretch>
          </p:blipFill>
          <p:spPr>
            <a:xfrm>
              <a:off x="1881721" y="-111490"/>
              <a:ext cx="596208" cy="571955"/>
            </a:xfrm>
            <a:prstGeom prst="rect">
              <a:avLst/>
            </a:prstGeom>
          </p:spPr>
        </p:pic>
        <p:pic>
          <p:nvPicPr>
            <p:cNvPr id="41" name="Graphic 29" descr="Music notes with solid fill">
              <a:extLst>
                <a:ext uri="{FF2B5EF4-FFF2-40B4-BE49-F238E27FC236}">
                  <a16:creationId xmlns:a16="http://schemas.microsoft.com/office/drawing/2014/main" id="{96878D95-8EAA-4017-926A-B70A90B5995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793884" y="1498639"/>
              <a:ext cx="816430" cy="816430"/>
            </a:xfrm>
            <a:prstGeom prst="rect">
              <a:avLst/>
            </a:prstGeom>
          </p:spPr>
        </p:pic>
      </p:grp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A970FED8-8B26-A2BE-8CA8-58D18AD1D575}"/>
              </a:ext>
            </a:extLst>
          </p:cNvPr>
          <p:cNvSpPr/>
          <p:nvPr/>
        </p:nvSpPr>
        <p:spPr>
          <a:xfrm>
            <a:off x="7968800" y="5941970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B7829098-C6DA-B421-87D1-31E6395E5FE8}"/>
              </a:ext>
            </a:extLst>
          </p:cNvPr>
          <p:cNvSpPr/>
          <p:nvPr/>
        </p:nvSpPr>
        <p:spPr>
          <a:xfrm>
            <a:off x="6120861" y="4649534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D6FD0F2E-FD6C-41BD-E020-A104D4CF8FF2}"/>
              </a:ext>
            </a:extLst>
          </p:cNvPr>
          <p:cNvSpPr/>
          <p:nvPr/>
        </p:nvSpPr>
        <p:spPr>
          <a:xfrm>
            <a:off x="9572115" y="7185209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E533F2-B1FC-130B-391A-C1AFD6CC518A}"/>
              </a:ext>
            </a:extLst>
          </p:cNvPr>
          <p:cNvSpPr/>
          <p:nvPr/>
        </p:nvSpPr>
        <p:spPr>
          <a:xfrm>
            <a:off x="7005508" y="3025547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E56817-F043-ECDF-09CB-899FB7002D95}"/>
              </a:ext>
            </a:extLst>
          </p:cNvPr>
          <p:cNvSpPr/>
          <p:nvPr/>
        </p:nvSpPr>
        <p:spPr>
          <a:xfrm>
            <a:off x="7005508" y="717486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9EEFB-1437-6969-2503-ED20B5BBFB27}"/>
              </a:ext>
            </a:extLst>
          </p:cNvPr>
          <p:cNvSpPr/>
          <p:nvPr/>
        </p:nvSpPr>
        <p:spPr>
          <a:xfrm>
            <a:off x="7013081" y="5877963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29D9D41-6446-6040-3B01-D5BBCF05891A}"/>
              </a:ext>
            </a:extLst>
          </p:cNvPr>
          <p:cNvSpPr/>
          <p:nvPr/>
        </p:nvSpPr>
        <p:spPr>
          <a:xfrm>
            <a:off x="7013081" y="464953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E85C5C9-797B-EB0D-710E-F4C07F580F0A}"/>
              </a:ext>
            </a:extLst>
          </p:cNvPr>
          <p:cNvSpPr/>
          <p:nvPr/>
        </p:nvSpPr>
        <p:spPr>
          <a:xfrm>
            <a:off x="5246962" y="3025547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C8FC87-8BA2-3DD0-4E96-7D433F7F80EC}"/>
              </a:ext>
            </a:extLst>
          </p:cNvPr>
          <p:cNvSpPr/>
          <p:nvPr/>
        </p:nvSpPr>
        <p:spPr>
          <a:xfrm>
            <a:off x="5246962" y="717486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7C755F2-80EF-A34C-DBAA-C3F61C30EE94}"/>
              </a:ext>
            </a:extLst>
          </p:cNvPr>
          <p:cNvSpPr/>
          <p:nvPr/>
        </p:nvSpPr>
        <p:spPr>
          <a:xfrm>
            <a:off x="5254535" y="5877963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E523983-BEC8-E51E-E3BA-A8491DD10820}"/>
              </a:ext>
            </a:extLst>
          </p:cNvPr>
          <p:cNvSpPr/>
          <p:nvPr/>
        </p:nvSpPr>
        <p:spPr>
          <a:xfrm>
            <a:off x="5254535" y="464953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69EA00-2F69-C10F-A0EB-876D893600C6}"/>
              </a:ext>
            </a:extLst>
          </p:cNvPr>
          <p:cNvSpPr/>
          <p:nvPr/>
        </p:nvSpPr>
        <p:spPr>
          <a:xfrm>
            <a:off x="3812690" y="301870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7793E83-34BC-943E-C09C-ED6AC2BC191C}"/>
              </a:ext>
            </a:extLst>
          </p:cNvPr>
          <p:cNvSpPr/>
          <p:nvPr/>
        </p:nvSpPr>
        <p:spPr>
          <a:xfrm>
            <a:off x="3812690" y="7168023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8222FE4-E7EA-B331-ADCE-CF1E24A3801E}"/>
              </a:ext>
            </a:extLst>
          </p:cNvPr>
          <p:cNvSpPr/>
          <p:nvPr/>
        </p:nvSpPr>
        <p:spPr>
          <a:xfrm>
            <a:off x="3820263" y="587112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65EAFA-E42B-1192-CA51-3B12600915C1}"/>
              </a:ext>
            </a:extLst>
          </p:cNvPr>
          <p:cNvSpPr/>
          <p:nvPr/>
        </p:nvSpPr>
        <p:spPr>
          <a:xfrm>
            <a:off x="3820263" y="4642691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B933879C-29A7-18F5-DC44-22AD099568E4}"/>
              </a:ext>
            </a:extLst>
          </p:cNvPr>
          <p:cNvSpPr/>
          <p:nvPr/>
        </p:nvSpPr>
        <p:spPr>
          <a:xfrm>
            <a:off x="4539528" y="3032861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167C59C-C0D7-25CE-EC61-17D0E36D0F0A}"/>
              </a:ext>
            </a:extLst>
          </p:cNvPr>
          <p:cNvSpPr/>
          <p:nvPr/>
        </p:nvSpPr>
        <p:spPr>
          <a:xfrm>
            <a:off x="3044540" y="3032861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0F9E272D-16ED-90C5-1EA1-CDE52FCE3D1F}"/>
              </a:ext>
            </a:extLst>
          </p:cNvPr>
          <p:cNvSpPr/>
          <p:nvPr/>
        </p:nvSpPr>
        <p:spPr>
          <a:xfrm>
            <a:off x="6120861" y="3018704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482E1670-CBC5-973E-B01B-BD8231563C24}"/>
              </a:ext>
            </a:extLst>
          </p:cNvPr>
          <p:cNvSpPr/>
          <p:nvPr/>
        </p:nvSpPr>
        <p:spPr>
          <a:xfrm>
            <a:off x="4563443" y="5936394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id="{59DFFB57-6731-5874-4377-F004BCBF56D1}"/>
              </a:ext>
            </a:extLst>
          </p:cNvPr>
          <p:cNvSpPr/>
          <p:nvPr/>
        </p:nvSpPr>
        <p:spPr>
          <a:xfrm>
            <a:off x="6113700" y="5936393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45808066-0843-0A90-4BF2-933D6575A676}"/>
              </a:ext>
            </a:extLst>
          </p:cNvPr>
          <p:cNvSpPr/>
          <p:nvPr/>
        </p:nvSpPr>
        <p:spPr>
          <a:xfrm>
            <a:off x="4563443" y="7186377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A2032419-2773-4A25-00FB-4401573ECB92}"/>
              </a:ext>
            </a:extLst>
          </p:cNvPr>
          <p:cNvSpPr/>
          <p:nvPr/>
        </p:nvSpPr>
        <p:spPr>
          <a:xfrm>
            <a:off x="4577925" y="4649534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Flowchart: Connector 46">
            <a:extLst>
              <a:ext uri="{FF2B5EF4-FFF2-40B4-BE49-F238E27FC236}">
                <a16:creationId xmlns:a16="http://schemas.microsoft.com/office/drawing/2014/main" id="{73A02AFC-26AC-3EB6-661C-75BB5B6852FC}"/>
              </a:ext>
            </a:extLst>
          </p:cNvPr>
          <p:cNvSpPr/>
          <p:nvPr/>
        </p:nvSpPr>
        <p:spPr>
          <a:xfrm>
            <a:off x="3020393" y="5925772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460776E8-4153-F8EC-4279-16714066528D}"/>
              </a:ext>
            </a:extLst>
          </p:cNvPr>
          <p:cNvSpPr/>
          <p:nvPr/>
        </p:nvSpPr>
        <p:spPr>
          <a:xfrm>
            <a:off x="3006776" y="4653822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653FB133-93CC-E807-9DE8-4615D116239A}"/>
              </a:ext>
            </a:extLst>
          </p:cNvPr>
          <p:cNvSpPr/>
          <p:nvPr/>
        </p:nvSpPr>
        <p:spPr>
          <a:xfrm>
            <a:off x="7956905" y="4642690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DFEE94EE-DEB8-8233-42B4-CC699E465BC9}"/>
              </a:ext>
            </a:extLst>
          </p:cNvPr>
          <p:cNvSpPr/>
          <p:nvPr/>
        </p:nvSpPr>
        <p:spPr>
          <a:xfrm>
            <a:off x="6112327" y="7185208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B9B7FA34-E070-4EF1-B23C-F18C44052A3A}"/>
              </a:ext>
            </a:extLst>
          </p:cNvPr>
          <p:cNvSpPr/>
          <p:nvPr/>
        </p:nvSpPr>
        <p:spPr>
          <a:xfrm>
            <a:off x="2991543" y="7185208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2" name="Graphic 23" descr="Watering pot with solid fill">
            <a:extLst>
              <a:ext uri="{FF2B5EF4-FFF2-40B4-BE49-F238E27FC236}">
                <a16:creationId xmlns:a16="http://schemas.microsoft.com/office/drawing/2014/main" id="{C235B1AA-A230-4ACD-936E-34D735E6FD9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53046" y="2966645"/>
            <a:ext cx="719872" cy="718456"/>
          </a:xfrm>
          <a:prstGeom prst="rect">
            <a:avLst/>
          </a:prstGeom>
        </p:spPr>
      </p:pic>
      <p:pic>
        <p:nvPicPr>
          <p:cNvPr id="53" name="Graphic 22" descr="Volcano with solid fill">
            <a:extLst>
              <a:ext uri="{FF2B5EF4-FFF2-40B4-BE49-F238E27FC236}">
                <a16:creationId xmlns:a16="http://schemas.microsoft.com/office/drawing/2014/main" id="{D18F5C23-F575-481C-B316-DBDC0E765E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601368" y="5871120"/>
            <a:ext cx="554120" cy="545324"/>
          </a:xfrm>
          <a:prstGeom prst="rect">
            <a:avLst/>
          </a:prstGeom>
        </p:spPr>
      </p:pic>
      <p:pic>
        <p:nvPicPr>
          <p:cNvPr id="54" name="Graphic 22" descr="Music notes with solid fill">
            <a:extLst>
              <a:ext uri="{FF2B5EF4-FFF2-40B4-BE49-F238E27FC236}">
                <a16:creationId xmlns:a16="http://schemas.microsoft.com/office/drawing/2014/main" id="{79AEC9E6-F700-4EB8-9840-B4D5C3ECCE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41169" y="6129764"/>
            <a:ext cx="620486" cy="620486"/>
          </a:xfrm>
          <a:prstGeom prst="rect">
            <a:avLst/>
          </a:prstGeom>
        </p:spPr>
      </p:pic>
      <p:pic>
        <p:nvPicPr>
          <p:cNvPr id="55" name="Graphic 23" descr="Table tennis paddle and ball with solid fill">
            <a:extLst>
              <a:ext uri="{FF2B5EF4-FFF2-40B4-BE49-F238E27FC236}">
                <a16:creationId xmlns:a16="http://schemas.microsoft.com/office/drawing/2014/main" id="{51227E89-4317-4F41-A3D3-27C3287A4C6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481792" y="4586355"/>
            <a:ext cx="609599" cy="609599"/>
          </a:xfrm>
          <a:prstGeom prst="rect">
            <a:avLst/>
          </a:prstGeom>
        </p:spPr>
      </p:pic>
      <p:pic>
        <p:nvPicPr>
          <p:cNvPr id="56" name="Graphic 83" descr="Tricycle with solid fill">
            <a:extLst>
              <a:ext uri="{FF2B5EF4-FFF2-40B4-BE49-F238E27FC236}">
                <a16:creationId xmlns:a16="http://schemas.microsoft.com/office/drawing/2014/main" id="{D2569E30-E7A4-AAC2-09C7-99FC17E60D0E}"/>
              </a:ext>
            </a:extLst>
          </p:cNvPr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038229" y="5810598"/>
            <a:ext cx="539696" cy="620486"/>
          </a:xfrm>
          <a:prstGeom prst="rect">
            <a:avLst/>
          </a:prstGeom>
        </p:spPr>
      </p:pic>
      <p:pic>
        <p:nvPicPr>
          <p:cNvPr id="57" name="Graphic 56" descr="Easel with solid fill">
            <a:extLst>
              <a:ext uri="{FF2B5EF4-FFF2-40B4-BE49-F238E27FC236}">
                <a16:creationId xmlns:a16="http://schemas.microsoft.com/office/drawing/2014/main" id="{4ED91A6A-85CB-F034-C8C9-7AC8763D511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987993" y="4365601"/>
            <a:ext cx="689704" cy="689704"/>
          </a:xfrm>
          <a:prstGeom prst="rect">
            <a:avLst/>
          </a:prstGeom>
        </p:spPr>
      </p:pic>
      <p:pic>
        <p:nvPicPr>
          <p:cNvPr id="58" name="Graphic 23" descr="Watering pot with solid fill">
            <a:extLst>
              <a:ext uri="{FF2B5EF4-FFF2-40B4-BE49-F238E27FC236}">
                <a16:creationId xmlns:a16="http://schemas.microsoft.com/office/drawing/2014/main" id="{8CF20314-ECD4-2184-30C0-81E60C3E0D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11308" y="3032860"/>
            <a:ext cx="704476" cy="8145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646" y="1404430"/>
            <a:ext cx="2384913" cy="5276068"/>
            <a:chOff x="0" y="-28575"/>
            <a:chExt cx="868775" cy="178182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753250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431474" y="-5413"/>
            <a:ext cx="4720162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NOVEMBER - WEEK 3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58981" y="960299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171C68FD-A500-74D8-7FD7-9684FEA5BAD2}"/>
              </a:ext>
            </a:extLst>
          </p:cNvPr>
          <p:cNvGrpSpPr/>
          <p:nvPr/>
        </p:nvGrpSpPr>
        <p:grpSpPr>
          <a:xfrm>
            <a:off x="241292" y="6671660"/>
            <a:ext cx="2066012" cy="593824"/>
            <a:chOff x="183080" y="204281"/>
            <a:chExt cx="2754682" cy="791765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B5557DC7-BCF0-0608-40B0-84E41ABA6FD3}"/>
                </a:ext>
              </a:extLst>
            </p:cNvPr>
            <p:cNvSpPr/>
            <p:nvPr/>
          </p:nvSpPr>
          <p:spPr>
            <a:xfrm>
              <a:off x="358724" y="204281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D0A27E18-8350-D282-4E86-98C3339D5C64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26" name="x_x_x_x_x_Picture 3" descr="GC_Landscape_RGB">
            <a:extLst>
              <a:ext uri="{FF2B5EF4-FFF2-40B4-BE49-F238E27FC236}">
                <a16:creationId xmlns:a16="http://schemas.microsoft.com/office/drawing/2014/main" id="{528D6FE7-CDE8-556E-EFAD-A47B15BB5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52698B-2CA3-C102-C1B1-1397D1F19A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908E36E-2549-B6DB-4F3F-D3178D63DAC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028692586"/>
              </p:ext>
            </p:extLst>
          </p:nvPr>
        </p:nvGraphicFramePr>
        <p:xfrm>
          <a:off x="2630991" y="636431"/>
          <a:ext cx="7890411" cy="6813162"/>
        </p:xfrm>
        <a:graphic>
          <a:graphicData uri="http://schemas.openxmlformats.org/drawingml/2006/table">
            <a:tbl>
              <a:tblPr/>
              <a:tblGrid>
                <a:gridCol w="736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451">
                  <a:extLst>
                    <a:ext uri="{9D8B030D-6E8A-4147-A177-3AD203B41FA5}">
                      <a16:colId xmlns:a16="http://schemas.microsoft.com/office/drawing/2014/main" val="2071970997"/>
                    </a:ext>
                  </a:extLst>
                </a:gridCol>
                <a:gridCol w="767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315">
                  <a:extLst>
                    <a:ext uri="{9D8B030D-6E8A-4147-A177-3AD203B41FA5}">
                      <a16:colId xmlns:a16="http://schemas.microsoft.com/office/drawing/2014/main" val="37886525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3166337178"/>
                    </a:ext>
                  </a:extLst>
                </a:gridCol>
                <a:gridCol w="6603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6520">
                  <a:extLst>
                    <a:ext uri="{9D8B030D-6E8A-4147-A177-3AD203B41FA5}">
                      <a16:colId xmlns:a16="http://schemas.microsoft.com/office/drawing/2014/main" val="2581994640"/>
                    </a:ext>
                  </a:extLst>
                </a:gridCol>
                <a:gridCol w="840828">
                  <a:extLst>
                    <a:ext uri="{9D8B030D-6E8A-4147-A177-3AD203B41FA5}">
                      <a16:colId xmlns:a16="http://schemas.microsoft.com/office/drawing/2014/main" val="3260452720"/>
                    </a:ext>
                  </a:extLst>
                </a:gridCol>
                <a:gridCol w="861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328">
                  <a:extLst>
                    <a:ext uri="{9D8B030D-6E8A-4147-A177-3AD203B41FA5}">
                      <a16:colId xmlns:a16="http://schemas.microsoft.com/office/drawing/2014/main" val="3196132035"/>
                    </a:ext>
                  </a:extLst>
                </a:gridCol>
              </a:tblGrid>
              <a:tr h="579375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17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18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endParaRPr lang="en-US" sz="1100"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1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19</a:t>
                      </a:r>
                      <a:r>
                        <a:rPr lang="en-US" sz="11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20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21st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6477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Mission'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Skill Finder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NCS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11am-12pm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967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Men Matter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Preparation for employment with lived experience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Hub Walk 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/>
                        <a:t>Environmental awareness course    12pm - 1pm</a:t>
                      </a:r>
                      <a:endParaRPr lang="en-US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Moral Dilemma's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Careers planning in sport and fitness course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Thrive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- 13pm</a:t>
                      </a:r>
                      <a:endParaRPr lang="en-US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1100"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Introduction to Basic Cooking Skills       12pm - 1pm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0949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Anger Management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Food safety and storage course      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Arts &amp; Crafts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2pm -3pm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1.30 pm - 2.30pm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Newsroom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- 2pm 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80" b="0" i="0" dirty="0"/>
                        <a:t>Digital Support</a:t>
                      </a:r>
                    </a:p>
                    <a:p>
                      <a:r>
                        <a:rPr lang="en-GB" sz="880" b="0" i="0" dirty="0"/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1pm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6654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Bike Workshop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Disclosure Advice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Sound Circle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1.30pm - 3.30pm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80" b="0" i="0" dirty="0"/>
                        <a:t>CV Writing</a:t>
                      </a:r>
                    </a:p>
                    <a:p>
                      <a:r>
                        <a:rPr lang="en-GB" sz="880" b="0" i="0" dirty="0"/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91B25571-6911-0DAC-4795-4A1F59E5E4D2}"/>
              </a:ext>
            </a:extLst>
          </p:cNvPr>
          <p:cNvSpPr/>
          <p:nvPr/>
        </p:nvSpPr>
        <p:spPr>
          <a:xfrm>
            <a:off x="252069" y="562477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8CBF5B68-B7D7-B174-42B0-3DD38F28D365}"/>
              </a:ext>
            </a:extLst>
          </p:cNvPr>
          <p:cNvSpPr/>
          <p:nvPr/>
        </p:nvSpPr>
        <p:spPr>
          <a:xfrm>
            <a:off x="252069" y="12418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C3CF0C-8F46-DF4C-EE29-9DE998F527DA}"/>
              </a:ext>
            </a:extLst>
          </p:cNvPr>
          <p:cNvSpPr/>
          <p:nvPr/>
        </p:nvSpPr>
        <p:spPr>
          <a:xfrm>
            <a:off x="252069" y="1027106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CAE6464-9455-0D89-3EC3-3D28ECD5D9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00552" y="2596055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8AB4EDB3-B872-1211-A983-86C5747462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00552" y="7194040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DFA9558F-672D-4C5B-944C-70FDC664D7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79254" y="7177145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B678C86E-0595-3B04-82FC-72B175A06A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81354" y="2622896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E1E7A9D3-A218-E3C3-0455-D4B398C6CC1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57458" y="2622896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42E2CDE8-289D-74B9-CF37-37B9199F8A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33562" y="2606565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283E780F-C1D0-A329-12AB-7F513338866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7057" y="2622896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9176FD6-1A52-3F0F-C511-CABC68B520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81870" y="259605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8D661F-991A-0FCE-477B-DEC6B891E2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19647" y="5846953"/>
            <a:ext cx="134189" cy="1751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6E31AC-8F1E-0F81-A13F-41B287AF1D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26726" y="7167199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EEAF83-E295-AAAF-E24B-4BF9120CC7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53606" y="7170326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F6F53A-80CE-0E8E-F9AF-AB54167DC6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75147" y="5846953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F9DD3DE-4D9D-E878-26DB-30FAB8F9D1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64994" y="4462771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24186D8-EE55-4032-7D92-921551F6E61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37911" y="260656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0010AB-F602-D3C5-8770-271CCE5B95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7161514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FCBDAE-3B6D-2227-E91D-DC6A7CE239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5793836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3F685CE-3A78-BC76-A1A9-A6FF31A4D8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4477972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A543E01-1C24-6093-8E53-E65AE8E998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260656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CB9E28C-5C31-B875-F8F5-A68AB0FF9D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7183530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4ED8C89-5599-7438-3B7B-6F61D7E10D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5772251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931B8AD-31CF-4716-1022-9D575DC737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4462771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9866150-17C7-8F3D-85DB-BFE1927D89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260656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E8E437F-4ECB-70C3-59DE-25E8FFF14E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38908" y="7161514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B5A7379-0B59-3911-C7AA-D8D097064B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657" y="4477972"/>
            <a:ext cx="134189" cy="1751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457A016F-A254-A9FD-1A4B-43CA246A59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62165" y="4462771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12894226-F917-81D2-30AC-1265EB7460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73946" y="5826635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7036AC0A-9B80-A412-4C4F-89F6AB03710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61208" y="4473281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347B49FE-9BF8-E2E5-EA88-5023A9CEF8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61208" y="7179824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F4479AFD-06ED-0B83-BB70-395A420634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611" y="4483227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5DD1501-C682-E23B-907E-AA1335E25F2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547177" y="2649201"/>
            <a:ext cx="7245933" cy="4107676"/>
            <a:chOff x="1171239" y="-10498"/>
            <a:chExt cx="7245933" cy="4103419"/>
          </a:xfrm>
        </p:grpSpPr>
        <p:pic>
          <p:nvPicPr>
            <p:cNvPr id="45" name="Graphic 41" descr="Music notes with solid fill">
              <a:extLst>
                <a:ext uri="{FF2B5EF4-FFF2-40B4-BE49-F238E27FC236}">
                  <a16:creationId xmlns:a16="http://schemas.microsoft.com/office/drawing/2014/main" id="{47E75044-63E8-466E-83B6-59171BD5C55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667645" y="1817231"/>
              <a:ext cx="749527" cy="737281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E5B4CDA1-D49F-4AAB-9D88-7DBE90193E1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8">
              <a:biLevel thresh="50000"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766745" y="-10498"/>
              <a:ext cx="551328" cy="530903"/>
            </a:xfrm>
            <a:prstGeom prst="rect">
              <a:avLst/>
            </a:prstGeom>
          </p:spPr>
        </p:pic>
        <p:pic>
          <p:nvPicPr>
            <p:cNvPr id="47" name="Graphic 68" descr="Music notes with solid fill">
              <a:extLst>
                <a:ext uri="{FF2B5EF4-FFF2-40B4-BE49-F238E27FC236}">
                  <a16:creationId xmlns:a16="http://schemas.microsoft.com/office/drawing/2014/main" id="{F852CDA4-9EB7-4EA2-ADF1-FE60EE5598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82936" y="3320034"/>
              <a:ext cx="772887" cy="772887"/>
            </a:xfrm>
            <a:prstGeom prst="rect">
              <a:avLst/>
            </a:prstGeom>
          </p:spPr>
        </p:pic>
        <p:pic>
          <p:nvPicPr>
            <p:cNvPr id="48" name="Graphic 46" descr="Table tennis paddle and ball with solid fill">
              <a:extLst>
                <a:ext uri="{FF2B5EF4-FFF2-40B4-BE49-F238E27FC236}">
                  <a16:creationId xmlns:a16="http://schemas.microsoft.com/office/drawing/2014/main" id="{A0A4CD8D-0384-4363-B55C-B72EBC366F1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175173" y="1665725"/>
              <a:ext cx="637121" cy="634849"/>
            </a:xfrm>
            <a:prstGeom prst="rect">
              <a:avLst/>
            </a:prstGeom>
          </p:spPr>
        </p:pic>
        <p:pic>
          <p:nvPicPr>
            <p:cNvPr id="49" name="Graphic 16" descr="Watering pot with solid fill">
              <a:extLst>
                <a:ext uri="{FF2B5EF4-FFF2-40B4-BE49-F238E27FC236}">
                  <a16:creationId xmlns:a16="http://schemas.microsoft.com/office/drawing/2014/main" id="{765D49FA-1B98-4BEC-A5A9-A3FEDC7E1DE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171239" y="3167698"/>
              <a:ext cx="816189" cy="814582"/>
            </a:xfrm>
            <a:prstGeom prst="rect">
              <a:avLst/>
            </a:prstGeom>
          </p:spPr>
        </p:pic>
        <p:pic>
          <p:nvPicPr>
            <p:cNvPr id="50" name="Graphic 22" descr="Volcano with solid fill">
              <a:extLst>
                <a:ext uri="{FF2B5EF4-FFF2-40B4-BE49-F238E27FC236}">
                  <a16:creationId xmlns:a16="http://schemas.microsoft.com/office/drawing/2014/main" id="{CEBF4AAF-1B34-4022-A346-FBB0F191BF4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257236" y="13318"/>
              <a:ext cx="642610" cy="632409"/>
            </a:xfrm>
            <a:prstGeom prst="rect">
              <a:avLst/>
            </a:prstGeom>
          </p:spPr>
        </p:pic>
      </p:grp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7E1E6089-AE6E-656D-8604-355C774F90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0302" y="584226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2D05047D-9D82-B78C-B858-758ADC361BB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30880" y="725667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0130EDE2-FCF4-E57C-6384-751AC282D7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46351" y="5826635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517E126B-0D25-47F6-0ED1-35C07E0295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8468" y="584226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lowchart: Connector 56">
            <a:extLst>
              <a:ext uri="{FF2B5EF4-FFF2-40B4-BE49-F238E27FC236}">
                <a16:creationId xmlns:a16="http://schemas.microsoft.com/office/drawing/2014/main" id="{702F1404-18A8-DFB3-8678-BFA7CD94A1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09115" y="447192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lowchart: Connector 57">
            <a:extLst>
              <a:ext uri="{FF2B5EF4-FFF2-40B4-BE49-F238E27FC236}">
                <a16:creationId xmlns:a16="http://schemas.microsoft.com/office/drawing/2014/main" id="{96FCE5E3-3E4E-0E6B-45EC-177BD06270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55336" y="4475529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lowchart: Connector 58">
            <a:extLst>
              <a:ext uri="{FF2B5EF4-FFF2-40B4-BE49-F238E27FC236}">
                <a16:creationId xmlns:a16="http://schemas.microsoft.com/office/drawing/2014/main" id="{8A3198E1-280F-BF27-E683-B708A7D412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23962" y="7207776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phic 5" descr="Easel with solid fill">
            <a:extLst>
              <a:ext uri="{FF2B5EF4-FFF2-40B4-BE49-F238E27FC236}">
                <a16:creationId xmlns:a16="http://schemas.microsoft.com/office/drawing/2014/main" id="{047B505C-B861-4CB2-BE87-ABD1026D7AE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018501" y="4235141"/>
            <a:ext cx="689704" cy="689704"/>
          </a:xfrm>
          <a:prstGeom prst="rect">
            <a:avLst/>
          </a:prstGeom>
        </p:spPr>
      </p:pic>
      <p:pic>
        <p:nvPicPr>
          <p:cNvPr id="31" name="Graphic 83" descr="Tricycle with solid fill">
            <a:extLst>
              <a:ext uri="{FF2B5EF4-FFF2-40B4-BE49-F238E27FC236}">
                <a16:creationId xmlns:a16="http://schemas.microsoft.com/office/drawing/2014/main" id="{BBC78576-89D6-6EC5-78C8-68DA9C11A4B4}"/>
              </a:ext>
            </a:extLst>
          </p:cNvPr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038229" y="5810598"/>
            <a:ext cx="539696" cy="620486"/>
          </a:xfrm>
          <a:prstGeom prst="rect">
            <a:avLst/>
          </a:prstGeom>
        </p:spPr>
      </p:pic>
      <p:pic>
        <p:nvPicPr>
          <p:cNvPr id="32" name="Graphic 23" descr="Watering pot with solid fill">
            <a:extLst>
              <a:ext uri="{FF2B5EF4-FFF2-40B4-BE49-F238E27FC236}">
                <a16:creationId xmlns:a16="http://schemas.microsoft.com/office/drawing/2014/main" id="{F0CB5B86-C8EC-A9E7-7C06-BDC6907C6E8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73940" y="2773382"/>
            <a:ext cx="704476" cy="8145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646" y="1505394"/>
            <a:ext cx="2384913" cy="5219082"/>
            <a:chOff x="0" y="-28575"/>
            <a:chExt cx="868775" cy="1773403"/>
          </a:xfrm>
        </p:grpSpPr>
        <p:sp>
          <p:nvSpPr>
            <p:cNvPr id="4" name="Freeform 4"/>
            <p:cNvSpPr/>
            <p:nvPr/>
          </p:nvSpPr>
          <p:spPr>
            <a:xfrm>
              <a:off x="0" y="-293"/>
              <a:ext cx="868775" cy="174512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6" y="89855"/>
            <a:ext cx="4656043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NOVEMBER - WEEK 4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58981" y="1023067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5ADE0809-352C-C8E8-B212-139DEF2034C1}"/>
              </a:ext>
            </a:extLst>
          </p:cNvPr>
          <p:cNvGrpSpPr/>
          <p:nvPr/>
        </p:nvGrpSpPr>
        <p:grpSpPr>
          <a:xfrm>
            <a:off x="170473" y="6724475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1A899459-7200-18C3-1AC1-7778D5071E0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16F6D7DC-2D4E-0A46-946B-F9C2CB3A20B2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26" name="x_x_x_x_x_Picture 3" descr="GC_Landscape_RGB">
            <a:extLst>
              <a:ext uri="{FF2B5EF4-FFF2-40B4-BE49-F238E27FC236}">
                <a16:creationId xmlns:a16="http://schemas.microsoft.com/office/drawing/2014/main" id="{A50E9A7C-BAA6-4D03-2502-4BAF39666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234067-700D-194F-DE71-A5973FF8EC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341866-B20A-1B4B-AD4A-050D5A52A0E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347717779"/>
              </p:ext>
            </p:extLst>
          </p:nvPr>
        </p:nvGraphicFramePr>
        <p:xfrm>
          <a:off x="2680844" y="623324"/>
          <a:ext cx="7840557" cy="6732770"/>
        </p:xfrm>
        <a:graphic>
          <a:graphicData uri="http://schemas.openxmlformats.org/drawingml/2006/table">
            <a:tbl>
              <a:tblPr/>
              <a:tblGrid>
                <a:gridCol w="710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805">
                  <a:extLst>
                    <a:ext uri="{9D8B030D-6E8A-4147-A177-3AD203B41FA5}">
                      <a16:colId xmlns:a16="http://schemas.microsoft.com/office/drawing/2014/main" val="847003584"/>
                    </a:ext>
                  </a:extLst>
                </a:gridCol>
                <a:gridCol w="687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602">
                  <a:extLst>
                    <a:ext uri="{9D8B030D-6E8A-4147-A177-3AD203B41FA5}">
                      <a16:colId xmlns:a16="http://schemas.microsoft.com/office/drawing/2014/main" val="1325069854"/>
                    </a:ext>
                  </a:extLst>
                </a:gridCol>
                <a:gridCol w="9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974">
                  <a:extLst>
                    <a:ext uri="{9D8B030D-6E8A-4147-A177-3AD203B41FA5}">
                      <a16:colId xmlns:a16="http://schemas.microsoft.com/office/drawing/2014/main" val="4168364217"/>
                    </a:ext>
                  </a:extLst>
                </a:gridCol>
                <a:gridCol w="935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115">
                  <a:extLst>
                    <a:ext uri="{9D8B030D-6E8A-4147-A177-3AD203B41FA5}">
                      <a16:colId xmlns:a16="http://schemas.microsoft.com/office/drawing/2014/main" val="4048580754"/>
                    </a:ext>
                  </a:extLst>
                </a:gridCol>
                <a:gridCol w="850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8695">
                  <a:extLst>
                    <a:ext uri="{9D8B030D-6E8A-4147-A177-3AD203B41FA5}">
                      <a16:colId xmlns:a16="http://schemas.microsoft.com/office/drawing/2014/main" val="1213905431"/>
                    </a:ext>
                  </a:extLst>
                </a:gridCol>
              </a:tblGrid>
              <a:tr h="573195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24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25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26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27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28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299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7553"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Mission'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Skill Finder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NCS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11am-12pm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10am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6007">
                <a:tc>
                  <a:txBody>
                    <a:bodyPr/>
                    <a:lstStyle/>
                    <a:p>
                      <a:pPr algn="ctr">
                        <a:lnSpc>
                          <a:spcPts val="1189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Men Matter</a:t>
                      </a:r>
                    </a:p>
                    <a:p>
                      <a:pPr algn="ctr">
                        <a:lnSpc>
                          <a:spcPts val="1189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Preparation for employment with lived experience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Hub Walk 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11am - 1pm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Environmental awareness course    12pm - 1pm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Moral Dilemma's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12pm - 1pm</a:t>
                      </a:r>
                      <a:endParaRPr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Careers planning in sport and fitness course   12pm - 1pm</a:t>
                      </a:r>
                      <a:endParaRPr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Thrive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11am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Introduction to Basic Cooking Skills    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88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Anger Management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Food safety and storage course        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Arts &amp; Crafts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2pm -3pm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1.30 pm - 2.30pm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Newsroom </a:t>
                      </a:r>
                    </a:p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Support</a:t>
                      </a:r>
                    </a:p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7177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Bike Workshop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Disclosure Advice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Music Tipp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2038DC4B-8663-7950-4E95-707F80AD258E}"/>
              </a:ext>
            </a:extLst>
          </p:cNvPr>
          <p:cNvSpPr/>
          <p:nvPr/>
        </p:nvSpPr>
        <p:spPr>
          <a:xfrm>
            <a:off x="252069" y="562477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D3386D11-9B0C-2906-D432-B428C1358014}"/>
              </a:ext>
            </a:extLst>
          </p:cNvPr>
          <p:cNvSpPr/>
          <p:nvPr/>
        </p:nvSpPr>
        <p:spPr>
          <a:xfrm>
            <a:off x="252069" y="12418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E3B2F1-3546-F700-6A97-503F75D14407}"/>
              </a:ext>
            </a:extLst>
          </p:cNvPr>
          <p:cNvSpPr/>
          <p:nvPr/>
        </p:nvSpPr>
        <p:spPr>
          <a:xfrm>
            <a:off x="252069" y="1027106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CEDC322-B6B2-BC15-8752-DA2EAC8A41FB}"/>
              </a:ext>
            </a:extLst>
          </p:cNvPr>
          <p:cNvGrpSpPr>
            <a:grpSpLocks/>
          </p:cNvGrpSpPr>
          <p:nvPr/>
        </p:nvGrpSpPr>
        <p:grpSpPr>
          <a:xfrm>
            <a:off x="3093331" y="2603903"/>
            <a:ext cx="7360655" cy="4711294"/>
            <a:chOff x="3157990" y="2599272"/>
            <a:chExt cx="7360655" cy="4711294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31E1B19-8B51-353B-2C67-051F96D81665}"/>
                </a:ext>
              </a:extLst>
            </p:cNvPr>
            <p:cNvSpPr>
              <a:spLocks/>
            </p:cNvSpPr>
            <p:nvPr/>
          </p:nvSpPr>
          <p:spPr>
            <a:xfrm>
              <a:off x="3228151" y="2628101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D6C7C26E-C84B-9AF5-017B-833D1FE872D0}"/>
                </a:ext>
              </a:extLst>
            </p:cNvPr>
            <p:cNvSpPr>
              <a:spLocks/>
            </p:cNvSpPr>
            <p:nvPr/>
          </p:nvSpPr>
          <p:spPr>
            <a:xfrm>
              <a:off x="9785305" y="2599272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BFD4C2EB-7539-405C-9A44-E0AD046F7C90}"/>
                </a:ext>
              </a:extLst>
            </p:cNvPr>
            <p:cNvSpPr>
              <a:spLocks/>
            </p:cNvSpPr>
            <p:nvPr/>
          </p:nvSpPr>
          <p:spPr>
            <a:xfrm>
              <a:off x="8229399" y="2628100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BADAACCD-6289-EE0E-83F9-A359B1380DD0}"/>
                </a:ext>
              </a:extLst>
            </p:cNvPr>
            <p:cNvSpPr>
              <a:spLocks/>
            </p:cNvSpPr>
            <p:nvPr/>
          </p:nvSpPr>
          <p:spPr>
            <a:xfrm>
              <a:off x="6467898" y="2628101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557AB6C-03E5-3832-40DA-B34B2DB1FD3A}"/>
                </a:ext>
              </a:extLst>
            </p:cNvPr>
            <p:cNvSpPr>
              <a:spLocks/>
            </p:cNvSpPr>
            <p:nvPr/>
          </p:nvSpPr>
          <p:spPr>
            <a:xfrm>
              <a:off x="4659112" y="2611314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0B258FB-8E4D-56F2-128B-79FB17B577AF}"/>
                </a:ext>
              </a:extLst>
            </p:cNvPr>
            <p:cNvSpPr>
              <a:spLocks/>
            </p:cNvSpPr>
            <p:nvPr/>
          </p:nvSpPr>
          <p:spPr>
            <a:xfrm>
              <a:off x="3157990" y="7124405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D7CA3AED-26AC-5094-EE00-6BC35DAE4DF9}"/>
                </a:ext>
              </a:extLst>
            </p:cNvPr>
            <p:cNvSpPr>
              <a:spLocks/>
            </p:cNvSpPr>
            <p:nvPr/>
          </p:nvSpPr>
          <p:spPr>
            <a:xfrm>
              <a:off x="8217021" y="7073334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lowchart: Connector 21">
              <a:extLst>
                <a:ext uri="{FF2B5EF4-FFF2-40B4-BE49-F238E27FC236}">
                  <a16:creationId xmlns:a16="http://schemas.microsoft.com/office/drawing/2014/main" id="{0FD69F13-44B1-BFC0-E866-7F2E1DDEF9FF}"/>
                </a:ext>
              </a:extLst>
            </p:cNvPr>
            <p:cNvSpPr>
              <a:spLocks/>
            </p:cNvSpPr>
            <p:nvPr/>
          </p:nvSpPr>
          <p:spPr>
            <a:xfrm>
              <a:off x="9757873" y="4559462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4" name="Flowchart: Connector 23">
              <a:extLst>
                <a:ext uri="{FF2B5EF4-FFF2-40B4-BE49-F238E27FC236}">
                  <a16:creationId xmlns:a16="http://schemas.microsoft.com/office/drawing/2014/main" id="{4CC81567-8992-B510-96AA-C5E24F8A8FDE}"/>
                </a:ext>
              </a:extLst>
            </p:cNvPr>
            <p:cNvSpPr>
              <a:spLocks/>
            </p:cNvSpPr>
            <p:nvPr/>
          </p:nvSpPr>
          <p:spPr>
            <a:xfrm>
              <a:off x="6456570" y="7112817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5" name="Flowchart: Connector 24">
              <a:extLst>
                <a:ext uri="{FF2B5EF4-FFF2-40B4-BE49-F238E27FC236}">
                  <a16:creationId xmlns:a16="http://schemas.microsoft.com/office/drawing/2014/main" id="{BBBE4E92-4C96-8CD4-7D9B-54A73F2C4817}"/>
                </a:ext>
              </a:extLst>
            </p:cNvPr>
            <p:cNvSpPr>
              <a:spLocks/>
            </p:cNvSpPr>
            <p:nvPr/>
          </p:nvSpPr>
          <p:spPr>
            <a:xfrm>
              <a:off x="6461462" y="4570617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7" name="Flowchart: Connector 26">
              <a:extLst>
                <a:ext uri="{FF2B5EF4-FFF2-40B4-BE49-F238E27FC236}">
                  <a16:creationId xmlns:a16="http://schemas.microsoft.com/office/drawing/2014/main" id="{BE688941-13CB-6B72-7D6A-5AFDAF53CBB5}"/>
                </a:ext>
              </a:extLst>
            </p:cNvPr>
            <p:cNvSpPr>
              <a:spLocks/>
            </p:cNvSpPr>
            <p:nvPr/>
          </p:nvSpPr>
          <p:spPr>
            <a:xfrm>
              <a:off x="3190688" y="5947541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9" name="Flowchart: Connector 28">
              <a:extLst>
                <a:ext uri="{FF2B5EF4-FFF2-40B4-BE49-F238E27FC236}">
                  <a16:creationId xmlns:a16="http://schemas.microsoft.com/office/drawing/2014/main" id="{0DF400CD-6880-F1FF-462D-FAFFCA0981A4}"/>
                </a:ext>
              </a:extLst>
            </p:cNvPr>
            <p:cNvSpPr>
              <a:spLocks/>
            </p:cNvSpPr>
            <p:nvPr/>
          </p:nvSpPr>
          <p:spPr>
            <a:xfrm>
              <a:off x="3157990" y="4544877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7F5F0BD-9D26-0536-9821-8A8381800BB7}"/>
                </a:ext>
              </a:extLst>
            </p:cNvPr>
            <p:cNvSpPr>
              <a:spLocks/>
            </p:cNvSpPr>
            <p:nvPr/>
          </p:nvSpPr>
          <p:spPr>
            <a:xfrm>
              <a:off x="3921230" y="2628102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2F45908-B3AA-DAE9-9831-8676B039BAB6}"/>
                </a:ext>
              </a:extLst>
            </p:cNvPr>
            <p:cNvSpPr>
              <a:spLocks/>
            </p:cNvSpPr>
            <p:nvPr/>
          </p:nvSpPr>
          <p:spPr>
            <a:xfrm>
              <a:off x="3953828" y="452405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21A76B5-47BA-FC9C-BFB1-142D871CADAE}"/>
                </a:ext>
              </a:extLst>
            </p:cNvPr>
            <p:cNvSpPr>
              <a:spLocks/>
            </p:cNvSpPr>
            <p:nvPr/>
          </p:nvSpPr>
          <p:spPr>
            <a:xfrm>
              <a:off x="5419344" y="709202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F0CC8F7-C56D-56A6-4FC3-67F9992559FC}"/>
                </a:ext>
              </a:extLst>
            </p:cNvPr>
            <p:cNvSpPr>
              <a:spLocks/>
            </p:cNvSpPr>
            <p:nvPr/>
          </p:nvSpPr>
          <p:spPr>
            <a:xfrm>
              <a:off x="5402798" y="598859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787FF76-9F4D-B7BF-2318-DCC779F41CC8}"/>
                </a:ext>
              </a:extLst>
            </p:cNvPr>
            <p:cNvSpPr>
              <a:spLocks/>
            </p:cNvSpPr>
            <p:nvPr/>
          </p:nvSpPr>
          <p:spPr>
            <a:xfrm>
              <a:off x="5402396" y="462210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4EAC6D6-07C6-DD56-12A2-A2A65C4EE0A2}"/>
                </a:ext>
              </a:extLst>
            </p:cNvPr>
            <p:cNvSpPr>
              <a:spLocks/>
            </p:cNvSpPr>
            <p:nvPr/>
          </p:nvSpPr>
          <p:spPr>
            <a:xfrm>
              <a:off x="5503075" y="262810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606E756-2FFB-79B8-5C70-2A1A6BE593C2}"/>
                </a:ext>
              </a:extLst>
            </p:cNvPr>
            <p:cNvSpPr>
              <a:spLocks/>
            </p:cNvSpPr>
            <p:nvPr/>
          </p:nvSpPr>
          <p:spPr>
            <a:xfrm>
              <a:off x="7279105" y="711258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D649DB3-4D48-DCF8-8F2F-79A6D43E6FA6}"/>
                </a:ext>
              </a:extLst>
            </p:cNvPr>
            <p:cNvSpPr>
              <a:spLocks/>
            </p:cNvSpPr>
            <p:nvPr/>
          </p:nvSpPr>
          <p:spPr>
            <a:xfrm>
              <a:off x="7289747" y="594754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F56687D-FFC7-41CC-5F47-2D779818B69A}"/>
                </a:ext>
              </a:extLst>
            </p:cNvPr>
            <p:cNvSpPr>
              <a:spLocks/>
            </p:cNvSpPr>
            <p:nvPr/>
          </p:nvSpPr>
          <p:spPr>
            <a:xfrm>
              <a:off x="7305899" y="456442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DD13FBB-7E43-1BF7-54E8-C74FB489920B}"/>
                </a:ext>
              </a:extLst>
            </p:cNvPr>
            <p:cNvSpPr>
              <a:spLocks/>
            </p:cNvSpPr>
            <p:nvPr/>
          </p:nvSpPr>
          <p:spPr>
            <a:xfrm>
              <a:off x="7268348" y="262810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DBC309C-9E5C-F318-7844-1DD9BF0C518D}"/>
                </a:ext>
              </a:extLst>
            </p:cNvPr>
            <p:cNvSpPr>
              <a:spLocks/>
            </p:cNvSpPr>
            <p:nvPr/>
          </p:nvSpPr>
          <p:spPr>
            <a:xfrm>
              <a:off x="8929686" y="7073334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04253D6-22EE-F673-F234-677172FD9C16}"/>
                </a:ext>
              </a:extLst>
            </p:cNvPr>
            <p:cNvSpPr>
              <a:spLocks/>
            </p:cNvSpPr>
            <p:nvPr/>
          </p:nvSpPr>
          <p:spPr>
            <a:xfrm>
              <a:off x="8920982" y="5949453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2D7C4DC-EE1F-87AF-CDB3-B1787B19765B}"/>
                </a:ext>
              </a:extLst>
            </p:cNvPr>
            <p:cNvSpPr>
              <a:spLocks/>
            </p:cNvSpPr>
            <p:nvPr/>
          </p:nvSpPr>
          <p:spPr>
            <a:xfrm>
              <a:off x="8929686" y="452405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553ED60-F9F7-8076-D020-A269D94E037E}"/>
                </a:ext>
              </a:extLst>
            </p:cNvPr>
            <p:cNvSpPr>
              <a:spLocks/>
            </p:cNvSpPr>
            <p:nvPr/>
          </p:nvSpPr>
          <p:spPr>
            <a:xfrm>
              <a:off x="8920982" y="262810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AE90502-CC42-5448-2810-B9317057FA91}"/>
                </a:ext>
              </a:extLst>
            </p:cNvPr>
            <p:cNvSpPr>
              <a:spLocks/>
            </p:cNvSpPr>
            <p:nvPr/>
          </p:nvSpPr>
          <p:spPr>
            <a:xfrm>
              <a:off x="10323507" y="712074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F8F8E32-C882-A880-735C-7AB41DD2E320}"/>
                </a:ext>
              </a:extLst>
            </p:cNvPr>
            <p:cNvSpPr>
              <a:spLocks/>
            </p:cNvSpPr>
            <p:nvPr/>
          </p:nvSpPr>
          <p:spPr>
            <a:xfrm>
              <a:off x="3921230" y="5936893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77186B1-5F84-B13A-58D3-0444CE85B1F2}"/>
                </a:ext>
              </a:extLst>
            </p:cNvPr>
            <p:cNvSpPr>
              <a:spLocks/>
            </p:cNvSpPr>
            <p:nvPr/>
          </p:nvSpPr>
          <p:spPr>
            <a:xfrm>
              <a:off x="3948558" y="712074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DD1501-C682-E23B-907E-AA1335E25F27}"/>
              </a:ext>
            </a:extLst>
          </p:cNvPr>
          <p:cNvGrpSpPr>
            <a:grpSpLocks/>
          </p:cNvGrpSpPr>
          <p:nvPr/>
        </p:nvGrpSpPr>
        <p:grpSpPr>
          <a:xfrm>
            <a:off x="2673784" y="2506671"/>
            <a:ext cx="7268787" cy="4424662"/>
            <a:chOff x="-300204" y="1332669"/>
            <a:chExt cx="7965743" cy="4755386"/>
          </a:xfrm>
        </p:grpSpPr>
        <p:pic>
          <p:nvPicPr>
            <p:cNvPr id="57" name="Graphic 41" descr="Music notes with solid fill">
              <a:extLst>
                <a:ext uri="{FF2B5EF4-FFF2-40B4-BE49-F238E27FC236}">
                  <a16:creationId xmlns:a16="http://schemas.microsoft.com/office/drawing/2014/main" id="{47E75044-63E8-466E-83B6-59171BD5C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916012" y="3590163"/>
              <a:ext cx="749527" cy="737281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E5B4CDA1-D49F-4AAB-9D88-7DBE90193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49563" y="1332669"/>
              <a:ext cx="551328" cy="530903"/>
            </a:xfrm>
            <a:prstGeom prst="rect">
              <a:avLst/>
            </a:prstGeom>
          </p:spPr>
        </p:pic>
        <p:pic>
          <p:nvPicPr>
            <p:cNvPr id="59" name="Graphic 68" descr="Music notes with solid fill">
              <a:extLst>
                <a:ext uri="{FF2B5EF4-FFF2-40B4-BE49-F238E27FC236}">
                  <a16:creationId xmlns:a16="http://schemas.microsoft.com/office/drawing/2014/main" id="{F852CDA4-9EB7-4EA2-ADF1-FE60EE5598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669154" y="5315168"/>
              <a:ext cx="772887" cy="772887"/>
            </a:xfrm>
            <a:prstGeom prst="rect">
              <a:avLst/>
            </a:prstGeom>
          </p:spPr>
        </p:pic>
        <p:pic>
          <p:nvPicPr>
            <p:cNvPr id="60" name="Graphic 46" descr="Table tennis paddle and ball with solid fill">
              <a:extLst>
                <a:ext uri="{FF2B5EF4-FFF2-40B4-BE49-F238E27FC236}">
                  <a16:creationId xmlns:a16="http://schemas.microsoft.com/office/drawing/2014/main" id="{A0A4CD8D-0384-4363-B55C-B72EBC366F1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980779" y="3457995"/>
              <a:ext cx="763588" cy="760866"/>
            </a:xfrm>
            <a:prstGeom prst="rect">
              <a:avLst/>
            </a:prstGeom>
          </p:spPr>
        </p:pic>
        <p:pic>
          <p:nvPicPr>
            <p:cNvPr id="61" name="Graphic 16" descr="Watering pot with solid fill">
              <a:extLst>
                <a:ext uri="{FF2B5EF4-FFF2-40B4-BE49-F238E27FC236}">
                  <a16:creationId xmlns:a16="http://schemas.microsoft.com/office/drawing/2014/main" id="{765D49FA-1B98-4BEC-A5A9-A3FEDC7E1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978832" y="1650515"/>
              <a:ext cx="816189" cy="814582"/>
            </a:xfrm>
            <a:prstGeom prst="rect">
              <a:avLst/>
            </a:prstGeom>
          </p:spPr>
        </p:pic>
        <p:pic>
          <p:nvPicPr>
            <p:cNvPr id="62" name="Graphic 22" descr="Volcano with solid fill">
              <a:extLst>
                <a:ext uri="{FF2B5EF4-FFF2-40B4-BE49-F238E27FC236}">
                  <a16:creationId xmlns:a16="http://schemas.microsoft.com/office/drawing/2014/main" id="{CEBF4AAF-1B34-4022-A346-FBB0F191B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-300204" y="1437169"/>
              <a:ext cx="642610" cy="632408"/>
            </a:xfrm>
            <a:prstGeom prst="rect">
              <a:avLst/>
            </a:prstGeom>
          </p:spPr>
        </p:pic>
      </p:grpSp>
      <p:pic>
        <p:nvPicPr>
          <p:cNvPr id="65" name="Graphic 16" descr="Watering pot with solid fill">
            <a:extLst>
              <a:ext uri="{FF2B5EF4-FFF2-40B4-BE49-F238E27FC236}">
                <a16:creationId xmlns:a16="http://schemas.microsoft.com/office/drawing/2014/main" id="{56126D62-2F88-8DF9-22FC-2A4CCDF5775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676645" y="5939979"/>
            <a:ext cx="744777" cy="757930"/>
          </a:xfrm>
          <a:prstGeom prst="rect">
            <a:avLst/>
          </a:prstGeom>
        </p:spPr>
      </p:pic>
      <p:sp>
        <p:nvSpPr>
          <p:cNvPr id="66" name="Flowchart: Connector 65">
            <a:extLst>
              <a:ext uri="{FF2B5EF4-FFF2-40B4-BE49-F238E27FC236}">
                <a16:creationId xmlns:a16="http://schemas.microsoft.com/office/drawing/2014/main" id="{56FAB391-1D32-D9E1-C25B-8296A1D6563C}"/>
              </a:ext>
            </a:extLst>
          </p:cNvPr>
          <p:cNvSpPr>
            <a:spLocks/>
          </p:cNvSpPr>
          <p:nvPr/>
        </p:nvSpPr>
        <p:spPr>
          <a:xfrm>
            <a:off x="4608865" y="7117219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67" name="Flowchart: Connector 66">
            <a:extLst>
              <a:ext uri="{FF2B5EF4-FFF2-40B4-BE49-F238E27FC236}">
                <a16:creationId xmlns:a16="http://schemas.microsoft.com/office/drawing/2014/main" id="{8BA95DD3-6345-0791-86B3-112DE00FF92D}"/>
              </a:ext>
            </a:extLst>
          </p:cNvPr>
          <p:cNvSpPr>
            <a:spLocks/>
          </p:cNvSpPr>
          <p:nvPr/>
        </p:nvSpPr>
        <p:spPr>
          <a:xfrm>
            <a:off x="6421011" y="5952172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5" name="Flowchart: Connector 74">
            <a:extLst>
              <a:ext uri="{FF2B5EF4-FFF2-40B4-BE49-F238E27FC236}">
                <a16:creationId xmlns:a16="http://schemas.microsoft.com/office/drawing/2014/main" id="{BC14DD97-5233-D475-108C-09BA8528FF35}"/>
              </a:ext>
            </a:extLst>
          </p:cNvPr>
          <p:cNvSpPr>
            <a:spLocks/>
          </p:cNvSpPr>
          <p:nvPr/>
        </p:nvSpPr>
        <p:spPr>
          <a:xfrm>
            <a:off x="4609270" y="5952834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76" name="Flowchart: Connector 75">
            <a:extLst>
              <a:ext uri="{FF2B5EF4-FFF2-40B4-BE49-F238E27FC236}">
                <a16:creationId xmlns:a16="http://schemas.microsoft.com/office/drawing/2014/main" id="{E4C1E7EB-52A4-777C-F270-A1CCCFAA0ABF}"/>
              </a:ext>
            </a:extLst>
          </p:cNvPr>
          <p:cNvSpPr>
            <a:spLocks/>
          </p:cNvSpPr>
          <p:nvPr/>
        </p:nvSpPr>
        <p:spPr>
          <a:xfrm>
            <a:off x="4586025" y="4531168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619D952E-5ADD-2458-3258-BE703A540FB9}"/>
              </a:ext>
            </a:extLst>
          </p:cNvPr>
          <p:cNvSpPr>
            <a:spLocks/>
          </p:cNvSpPr>
          <p:nvPr/>
        </p:nvSpPr>
        <p:spPr>
          <a:xfrm>
            <a:off x="8152362" y="4549507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8" name="Flowchart: Connector 77">
            <a:extLst>
              <a:ext uri="{FF2B5EF4-FFF2-40B4-BE49-F238E27FC236}">
                <a16:creationId xmlns:a16="http://schemas.microsoft.com/office/drawing/2014/main" id="{A9743CF9-301A-2F8D-8768-73389F391E5C}"/>
              </a:ext>
            </a:extLst>
          </p:cNvPr>
          <p:cNvSpPr>
            <a:spLocks/>
          </p:cNvSpPr>
          <p:nvPr/>
        </p:nvSpPr>
        <p:spPr>
          <a:xfrm>
            <a:off x="8164740" y="5956625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9" name="Flowchart: Connector 78">
            <a:extLst>
              <a:ext uri="{FF2B5EF4-FFF2-40B4-BE49-F238E27FC236}">
                <a16:creationId xmlns:a16="http://schemas.microsoft.com/office/drawing/2014/main" id="{0D8735A1-2C9E-586C-80AC-3E798DADEC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28077" y="7070579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6" name="Graphic 5" descr="Easel with solid fill">
            <a:extLst>
              <a:ext uri="{FF2B5EF4-FFF2-40B4-BE49-F238E27FC236}">
                <a16:creationId xmlns:a16="http://schemas.microsoft.com/office/drawing/2014/main" id="{20FA4447-BA2D-3EB9-6A15-EBB37CB73B4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028870" y="4323476"/>
            <a:ext cx="689704" cy="689704"/>
          </a:xfrm>
          <a:prstGeom prst="rect">
            <a:avLst/>
          </a:prstGeom>
        </p:spPr>
      </p:pic>
      <p:pic>
        <p:nvPicPr>
          <p:cNvPr id="7" name="Graphic 83" descr="Tricycle with solid fill">
            <a:extLst>
              <a:ext uri="{FF2B5EF4-FFF2-40B4-BE49-F238E27FC236}">
                <a16:creationId xmlns:a16="http://schemas.microsoft.com/office/drawing/2014/main" id="{39F89500-A72F-D527-CEF8-288C98A5CE08}"/>
              </a:ext>
            </a:extLst>
          </p:cNvPr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038229" y="5810598"/>
            <a:ext cx="539696" cy="6204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2" ma:contentTypeDescription="Create a new document." ma:contentTypeScope="" ma:versionID="b2dbe5b30047216f342cf8656c3eb3e2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42e2ecdd341478788efa9075aac335a2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purl.org/dc/elements/1.1/"/>
    <ds:schemaRef ds:uri="http://schemas.microsoft.com/sharepoint/v3"/>
    <ds:schemaRef ds:uri="39022ca7-da8b-462c-ac53-cf911d2e7c5d"/>
    <ds:schemaRef ds:uri="21fe2dc5-e687-4b08-a992-8b5ade4d5474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582AE8-2B25-4569-A17C-69F57A60015F}">
  <ds:schemaRefs>
    <ds:schemaRef ds:uri="21fe2dc5-e687-4b08-a992-8b5ade4d5474"/>
    <ds:schemaRef ds:uri="39022ca7-da8b-462c-ac53-cf911d2e7c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6488</TotalTime>
  <Words>1352</Words>
  <Application>Microsoft Office PowerPoint</Application>
  <PresentationFormat>Custom</PresentationFormat>
  <Paragraphs>324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Century Gothic</vt:lpstr>
      <vt:lpstr>DM Sans</vt:lpstr>
      <vt:lpstr>Arial</vt:lpstr>
      <vt:lpstr>Calibri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Whitehead, Kimberley (Growth Company)</dc:creator>
  <cp:lastModifiedBy>Whitehead, Kimberley (Growth Company)</cp:lastModifiedBy>
  <cp:revision>27</cp:revision>
  <cp:lastPrinted>2024-11-25T11:28:28Z</cp:lastPrinted>
  <dcterms:created xsi:type="dcterms:W3CDTF">2006-08-16T00:00:00Z</dcterms:created>
  <dcterms:modified xsi:type="dcterms:W3CDTF">2025-10-16T13:49:43Z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