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56" r:id="rId5"/>
    <p:sldId id="260" r:id="rId6"/>
    <p:sldId id="264" r:id="rId7"/>
    <p:sldId id="261" r:id="rId8"/>
    <p:sldId id="263" r:id="rId9"/>
    <p:sldId id="272" r:id="rId10"/>
  </p:sldIdLst>
  <p:sldSz cx="10693400" cy="75565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DM Sans" pitchFamily="2" charset="0"/>
      <p:regular r:id="rId16"/>
      <p:bold r:id="rId17"/>
      <p:italic r:id="rId18"/>
      <p:boldItalic r:id="rId19"/>
    </p:embeddedFont>
    <p:embeddedFont>
      <p:font typeface="DM Sans Bold" charset="0"/>
      <p:regular r:id="rId20"/>
      <p:bold r:id="rId21"/>
    </p:embeddedFont>
    <p:embeddedFont>
      <p:font typeface="Forte" panose="03060902040502070203" pitchFamily="66" charset="0"/>
      <p:regular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Pristina" panose="03060402040406080204" pitchFamily="66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7453D9-1F98-97A3-10E6-D1234960E16C}" v="3830" dt="2024-12-16T16:50:24.137"/>
    <p1510:client id="{B9B0D57D-DE97-9D7B-E283-D0BA35980824}" v="485" dt="2024-12-16T13:32:28.727"/>
    <p1510:client id="{E6A4EC00-AB46-D133-B1CC-A362DD16EC47}" v="437" dt="2024-12-16T13:03:55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38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EAF81-0F2B-472D-A582-9CE4E3082336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8F50F-6AE7-4C7D-BAE7-146DD764A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08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Social Inclusion </a:t>
            </a:r>
            <a:br>
              <a:rPr lang="en-GB"/>
            </a:br>
            <a:br>
              <a:rPr lang="en-GB"/>
            </a:br>
            <a:r>
              <a:rPr lang="en-GB"/>
              <a:t>Work focused activities </a:t>
            </a:r>
            <a:br>
              <a:rPr lang="en-GB"/>
            </a:br>
            <a:r>
              <a:rPr lang="en-GB"/>
              <a:t>Housing Activities </a:t>
            </a:r>
            <a:br>
              <a:rPr lang="en-GB"/>
            </a:br>
            <a:r>
              <a:rPr lang="en-GB"/>
              <a:t>Confidence Building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F50F-6AE7-4C7D-BAE7-146DD764A61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89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Social Inclusion </a:t>
            </a:r>
            <a:br>
              <a:rPr lang="en-GB"/>
            </a:br>
            <a:br>
              <a:rPr lang="en-GB"/>
            </a:br>
            <a:r>
              <a:rPr lang="en-GB"/>
              <a:t>Work focused activities </a:t>
            </a:r>
            <a:br>
              <a:rPr lang="en-GB"/>
            </a:br>
            <a:r>
              <a:rPr lang="en-GB"/>
              <a:t>Housing Activities </a:t>
            </a:r>
            <a:br>
              <a:rPr lang="en-GB"/>
            </a:br>
            <a:r>
              <a:rPr lang="en-GB"/>
              <a:t>Confidence Building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F50F-6AE7-4C7D-BAE7-146DD764A61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2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Social Inclusion </a:t>
            </a:r>
            <a:br>
              <a:rPr lang="en-GB"/>
            </a:br>
            <a:br>
              <a:rPr lang="en-GB"/>
            </a:br>
            <a:r>
              <a:rPr lang="en-GB"/>
              <a:t>Work focused activities </a:t>
            </a:r>
            <a:br>
              <a:rPr lang="en-GB"/>
            </a:br>
            <a:r>
              <a:rPr lang="en-GB"/>
              <a:t>Housing Activities </a:t>
            </a:r>
            <a:br>
              <a:rPr lang="en-GB"/>
            </a:br>
            <a:r>
              <a:rPr lang="en-GB"/>
              <a:t>Confidence Building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F50F-6AE7-4C7D-BAE7-146DD764A61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46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Social Inclusion </a:t>
            </a:r>
            <a:br>
              <a:rPr lang="en-GB"/>
            </a:br>
            <a:br>
              <a:rPr lang="en-GB"/>
            </a:br>
            <a:r>
              <a:rPr lang="en-GB"/>
              <a:t>Work focused activities </a:t>
            </a:r>
            <a:br>
              <a:rPr lang="en-GB"/>
            </a:br>
            <a:r>
              <a:rPr lang="en-GB"/>
              <a:t>Housing Activities </a:t>
            </a:r>
            <a:br>
              <a:rPr lang="en-GB"/>
            </a:br>
            <a:r>
              <a:rPr lang="en-GB"/>
              <a:t>Confidence Building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F50F-6AE7-4C7D-BAE7-146DD764A61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28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Social Inclusion </a:t>
            </a:r>
            <a:br>
              <a:rPr lang="en-GB"/>
            </a:br>
            <a:br>
              <a:rPr lang="en-GB"/>
            </a:br>
            <a:r>
              <a:rPr lang="en-GB"/>
              <a:t>Work focused activities </a:t>
            </a:r>
            <a:br>
              <a:rPr lang="en-GB"/>
            </a:br>
            <a:r>
              <a:rPr lang="en-GB"/>
              <a:t>Housing Activities </a:t>
            </a:r>
            <a:br>
              <a:rPr lang="en-GB"/>
            </a:br>
            <a:r>
              <a:rPr lang="en-GB"/>
              <a:t>Confidence Building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F50F-6AE7-4C7D-BAE7-146DD764A61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6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44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cid:image001.png@01DAE432.DADAEFD0" TargetMode="Externa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svg"/><Relationship Id="rId1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2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cid:image001.png@01DAE432.DADAEFD0" TargetMode="External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image" Target="../media/image1.png"/><Relationship Id="rId21" Type="http://schemas.openxmlformats.org/officeDocument/2006/relationships/image" Target="../media/image14.svg"/><Relationship Id="rId7" Type="http://schemas.openxmlformats.org/officeDocument/2006/relationships/image" Target="cid:image001.png@01DAE432.DADAEFD0" TargetMode="External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svg"/><Relationship Id="rId24" Type="http://schemas.openxmlformats.org/officeDocument/2006/relationships/image" Target="../media/image17.png"/><Relationship Id="rId5" Type="http://schemas.openxmlformats.org/officeDocument/2006/relationships/image" Target="../media/image3.sv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10.jpe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svg"/><Relationship Id="rId18" Type="http://schemas.openxmlformats.org/officeDocument/2006/relationships/image" Target="../media/image13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36.png"/><Relationship Id="rId7" Type="http://schemas.openxmlformats.org/officeDocument/2006/relationships/image" Target="cid:image001.png@01DAE432.DADAEFD0" TargetMode="External"/><Relationship Id="rId12" Type="http://schemas.openxmlformats.org/officeDocument/2006/relationships/image" Target="../media/image25.png"/><Relationship Id="rId17" Type="http://schemas.openxmlformats.org/officeDocument/2006/relationships/image" Target="../media/image28.sv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5.jpeg"/><Relationship Id="rId29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4.svg"/><Relationship Id="rId24" Type="http://schemas.openxmlformats.org/officeDocument/2006/relationships/image" Target="../media/image18.svg"/><Relationship Id="rId5" Type="http://schemas.openxmlformats.org/officeDocument/2006/relationships/image" Target="../media/image3.svg"/><Relationship Id="rId15" Type="http://schemas.openxmlformats.org/officeDocument/2006/relationships/image" Target="../media/image32.svg"/><Relationship Id="rId23" Type="http://schemas.openxmlformats.org/officeDocument/2006/relationships/image" Target="../media/image17.png"/><Relationship Id="rId28" Type="http://schemas.openxmlformats.org/officeDocument/2006/relationships/image" Target="../media/image20.svg"/><Relationship Id="rId10" Type="http://schemas.openxmlformats.org/officeDocument/2006/relationships/image" Target="../media/image33.png"/><Relationship Id="rId19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31.png"/><Relationship Id="rId22" Type="http://schemas.openxmlformats.org/officeDocument/2006/relationships/image" Target="../media/image37.svg"/><Relationship Id="rId27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18" Type="http://schemas.openxmlformats.org/officeDocument/2006/relationships/image" Target="../media/image40.sv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cid:image001.png@01DAE432.DADAEFD0" TargetMode="External"/><Relationship Id="rId12" Type="http://schemas.openxmlformats.org/officeDocument/2006/relationships/image" Target="../media/image21.png"/><Relationship Id="rId17" Type="http://schemas.openxmlformats.org/officeDocument/2006/relationships/image" Target="../media/image39.png"/><Relationship Id="rId25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svg"/><Relationship Id="rId24" Type="http://schemas.openxmlformats.org/officeDocument/2006/relationships/image" Target="../media/image14.svg"/><Relationship Id="rId5" Type="http://schemas.openxmlformats.org/officeDocument/2006/relationships/image" Target="../media/image3.svg"/><Relationship Id="rId15" Type="http://schemas.openxmlformats.org/officeDocument/2006/relationships/image" Target="../media/image24.svg"/><Relationship Id="rId23" Type="http://schemas.openxmlformats.org/officeDocument/2006/relationships/image" Target="../media/image13.png"/><Relationship Id="rId10" Type="http://schemas.openxmlformats.org/officeDocument/2006/relationships/image" Target="../media/image19.png"/><Relationship Id="rId19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23.png"/><Relationship Id="rId22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090198"/>
              </p:ext>
            </p:extLst>
          </p:nvPr>
        </p:nvGraphicFramePr>
        <p:xfrm>
          <a:off x="2771727" y="710717"/>
          <a:ext cx="7703178" cy="6349030"/>
        </p:xfrm>
        <a:graphic>
          <a:graphicData uri="http://schemas.openxmlformats.org/drawingml/2006/table">
            <a:tbl>
              <a:tblPr/>
              <a:tblGrid>
                <a:gridCol w="161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3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5956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Monday 30th </a:t>
                      </a:r>
                    </a:p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December</a:t>
                      </a:r>
                      <a:endParaRPr lang="en-US" sz="800" dirty="0"/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Tuesday 31</a:t>
                      </a:r>
                      <a:r>
                        <a:rPr lang="en-US" sz="8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</a:p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December</a:t>
                      </a:r>
                      <a:endParaRPr lang="en-US" sz="800" dirty="0"/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Wednesday </a:t>
                      </a:r>
                      <a:r>
                        <a:rPr lang="en-US" sz="8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1st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</a:p>
                  </a:txBody>
                  <a:tcPr marL="74577" marR="74577" marT="74577" marB="74577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Thursday 2nd January</a:t>
                      </a:r>
                      <a:endParaRPr lang="en-US" sz="800" dirty="0"/>
                    </a:p>
                  </a:txBody>
                  <a:tcPr marL="74577" marR="74577" marT="74577" marB="74577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Friday 3rd January</a:t>
                      </a:r>
                      <a:endParaRPr lang="en-US" sz="800" dirty="0"/>
                    </a:p>
                  </a:txBody>
                  <a:tcPr marL="74577" marR="74577" marT="74577" marB="74577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19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70"/>
                        </a:lnSpc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DM Sans"/>
                          <a:ea typeface="+mn-ea"/>
                          <a:cs typeface="+mn-cs"/>
                        </a:rPr>
                        <a:t>Hub</a:t>
                      </a: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DM Sans"/>
                          <a:ea typeface="+mn-ea"/>
                          <a:cs typeface="+mn-cs"/>
                        </a:rPr>
                        <a:t>closed</a:t>
                      </a: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100" b="0" i="0">
                        <a:solidFill>
                          <a:srgbClr val="000000"/>
                        </a:solidFill>
                        <a:latin typeface="Forte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Forte"/>
                        </a:rPr>
                        <a:t>NEW YEAR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Forte"/>
                        </a:rPr>
                        <a:t>DAYS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800" b="1">
                        <a:solidFill>
                          <a:srgbClr val="000000"/>
                        </a:solidFill>
                        <a:latin typeface="Pristina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Coffee &amp; Chat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600" b="0" i="0" u="none" strike="noStrike" noProof="0" dirty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600" b="0" i="0" u="none" strike="noStrike" noProof="0" dirty="0">
                        <a:solidFill>
                          <a:srgbClr val="000000"/>
                        </a:solidFill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  <a:defRPr/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4869">
                <a:tc>
                  <a:txBody>
                    <a:bodyPr/>
                    <a:lstStyle/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DM Sans"/>
                        </a:rPr>
                        <a:t>Hub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DM Sans"/>
                        </a:rPr>
                        <a:t>closed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chemeClr val="tx1"/>
                          </a:solidFill>
                          <a:latin typeface="Forte"/>
                        </a:rPr>
                        <a:t>HAPPY NEW YEAR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chemeClr val="tx1"/>
                          </a:solidFill>
                          <a:latin typeface="Forte"/>
                        </a:rPr>
                        <a:t>2025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100" b="1" i="0" u="none" strike="noStrike" noProof="0">
                        <a:solidFill>
                          <a:schemeClr val="tx1"/>
                        </a:solidFill>
                        <a:latin typeface="Forte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100" b="1" i="0" u="none" strike="noStrike" noProof="0">
                        <a:solidFill>
                          <a:schemeClr val="tx1"/>
                        </a:solidFill>
                        <a:latin typeface="Forte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  <a:defRPr/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DM Sans"/>
                        </a:rPr>
                        <a:t>Job Searching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DM Sans"/>
                        </a:rPr>
                        <a:t>Session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DM Sans"/>
                        </a:rPr>
                        <a:t>11am - 12pm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5976">
                <a:tc>
                  <a:txBody>
                    <a:bodyPr/>
                    <a:lstStyle/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DM Sans"/>
                        </a:rPr>
                        <a:t>Hub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DM Sans"/>
                        </a:rPr>
                        <a:t>closed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DM Sans Bold"/>
                        </a:rPr>
                        <a:t>HUB </a:t>
                      </a:r>
                      <a:r>
                        <a:rPr lang="en-US" sz="600" b="0" i="0" u="none" strike="noStrike" noProof="0" dirty="0" err="1">
                          <a:solidFill>
                            <a:srgbClr val="000000"/>
                          </a:solidFill>
                          <a:latin typeface="DM Sans"/>
                        </a:rPr>
                        <a:t>HUB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600" b="0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CLOSED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DM Sans Bold"/>
                        </a:rPr>
                        <a:t>CLOSED</a:t>
                      </a: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endParaRPr lang="en-US" sz="800" b="0" i="0" u="none" strike="noStrike" noProof="0" dirty="0">
                        <a:solidFill>
                          <a:srgbClr val="000000"/>
                        </a:solidFill>
                        <a:latin typeface="DM Sans Bold"/>
                      </a:endParaRP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endParaRPr lang="en-US" sz="800" b="0" i="0" u="none" strike="noStrike" noProof="0" dirty="0">
                        <a:solidFill>
                          <a:srgbClr val="000000"/>
                        </a:solidFill>
                        <a:latin typeface="DM Sans Bold"/>
                      </a:endParaRP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  <a:endParaRPr lang="en-US" sz="1000" dirty="0"/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6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600" b="1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600" b="0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                   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DM Sans Bold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295">
                <a:tc>
                  <a:txBody>
                    <a:bodyPr/>
                    <a:lstStyle/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Hub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closed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chemeClr val="tx1"/>
                          </a:solidFill>
                          <a:latin typeface="Forte"/>
                        </a:rPr>
                        <a:t>HAPPY NEW YEAR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Forte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chemeClr val="tx1"/>
                          </a:solidFill>
                          <a:latin typeface="Forte"/>
                        </a:rPr>
                        <a:t>2025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Forte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DM Sans"/>
                        </a:rPr>
                        <a:t>1:1 Support Session</a:t>
                      </a:r>
                      <a:endParaRPr lang="en-US" sz="7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DM Sans"/>
                        </a:rPr>
                        <a:t>1pm – 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</a:rPr>
                        <a:t>HUB TEAM MEETING </a:t>
                      </a:r>
                      <a:endParaRPr lang="en-US" sz="800" b="1"/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800" b="1" i="0" u="none" strike="noStrike" noProof="0" dirty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</a:rPr>
                        <a:t>CLOSED FOR THE AFTERNOON </a:t>
                      </a:r>
                      <a:endParaRPr lang="en-US" sz="8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0265">
                <a:tc>
                  <a:txBody>
                    <a:bodyPr/>
                    <a:lstStyle/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DM Sans"/>
                        </a:rPr>
                        <a:t>Hub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marL="0"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DM Sans"/>
                        </a:rPr>
                        <a:t>closed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  <a:defRPr/>
                      </a:pPr>
                      <a:endParaRPr lang="en-US" sz="6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Forte"/>
                        </a:rPr>
                        <a:t>NEW YEAR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  <a:defRPr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Forte"/>
                        </a:rPr>
                        <a:t>DAYS</a:t>
                      </a:r>
                      <a:endParaRPr lang="en-US" sz="10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6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DM Sans"/>
                        </a:rPr>
                        <a:t>ART &amp; Crafts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DM Sans"/>
                        </a:rPr>
                        <a:t>2pm – 4pm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8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</a:rPr>
                        <a:t>HUB TEAM MEETING </a:t>
                      </a:r>
                      <a:endParaRPr lang="en-US" sz="800" b="1" dirty="0"/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800" b="1" i="0" u="none" strike="noStrike" noProof="0" dirty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</a:rPr>
                        <a:t>CLOSED FOR THE AFTERNOON </a:t>
                      </a:r>
                      <a:endParaRPr lang="en-US" sz="8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4577" marR="74577" marT="74577" marB="7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09763" y="1333006"/>
            <a:ext cx="2384913" cy="5330371"/>
            <a:chOff x="0" y="-154363"/>
            <a:chExt cx="868775" cy="19423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787944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4363"/>
              <a:ext cx="868775" cy="1903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u="sng" dirty="0">
                  <a:solidFill>
                    <a:schemeClr val="tx2"/>
                  </a:solidFill>
                  <a:latin typeface="DM Sans"/>
                </a:rPr>
                <a:t>Information</a:t>
              </a:r>
              <a:endParaRPr lang="en-US" sz="2000" u="sng" dirty="0">
                <a:solidFill>
                  <a:schemeClr val="tx2"/>
                </a:solidFill>
              </a:endParaRP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Address:</a:t>
              </a:r>
              <a:r>
                <a:rPr lang="en-US" sz="1600" dirty="0">
                  <a:solidFill>
                    <a:schemeClr val="bg1"/>
                  </a:solidFill>
                </a:rPr>
                <a:t> Forsyth House, 20</a:t>
              </a:r>
              <a:r>
                <a:rPr lang="en-GB" sz="1600" b="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GB" sz="1600" b="0" i="0" dirty="0"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Queen St, Blackpool FY1 1PD</a:t>
              </a:r>
              <a:r>
                <a:rPr lang="en-US" sz="1600" dirty="0">
                  <a:solidFill>
                    <a:schemeClr val="bg2"/>
                  </a:solidFill>
                </a:rPr>
                <a:t> </a:t>
              </a: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chemeClr val="bg2"/>
                  </a:solidFill>
                </a:rPr>
                <a:t>Contact: 07714916595</a:t>
              </a: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121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 sessions including – employment support, debt support, accommodation support.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Waterfront Wellbeing Walk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we can chat and walk getting out in to the fresh air and taking time to reflect and be mindful during our activity.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Quiz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build on your problem solving / teamwork skills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Employment afternoon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job search, CV writing, disclosure advice.</a:t>
              </a:r>
              <a:endParaRPr lang="en-US" sz="1050" dirty="0">
                <a:solidFill>
                  <a:srgbClr val="FFFFFF"/>
                </a:solidFill>
                <a:latin typeface="DM Sans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6787" y="6627134"/>
            <a:ext cx="2066012" cy="801411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95716" y="593502"/>
            <a:ext cx="242972" cy="242972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6" y="89855"/>
            <a:ext cx="4978121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>
                <a:solidFill>
                  <a:srgbClr val="000000"/>
                </a:solidFill>
                <a:latin typeface="DM Sans Bold"/>
              </a:rPr>
              <a:t>January  – WEEK 1 </a:t>
            </a:r>
            <a:r>
              <a:rPr lang="en-US" sz="3499" u="sng" baseline="30000">
                <a:solidFill>
                  <a:srgbClr val="000000"/>
                </a:solidFill>
                <a:latin typeface="DM Sans Bold"/>
              </a:rPr>
              <a:t> </a:t>
            </a:r>
            <a:endParaRPr lang="en-US" sz="3499" u="sng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3691" y="474030"/>
            <a:ext cx="1910578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870851"/>
            <a:ext cx="1826812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pic>
        <p:nvPicPr>
          <p:cNvPr id="12" name="Graphic 11" descr="Boardroom outline">
            <a:extLst>
              <a:ext uri="{FF2B5EF4-FFF2-40B4-BE49-F238E27FC236}">
                <a16:creationId xmlns:a16="http://schemas.microsoft.com/office/drawing/2014/main" id="{58E83440-FAB6-096A-C2CE-03BA7FA45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8347" y="7673284"/>
            <a:ext cx="948819" cy="526350"/>
          </a:xfrm>
          <a:prstGeom prst="rect">
            <a:avLst/>
          </a:prstGeom>
        </p:spPr>
      </p:pic>
      <p:pic>
        <p:nvPicPr>
          <p:cNvPr id="1026" name="x_x_x_x_x_Picture 3" descr="GC_Landscape_RGB">
            <a:extLst>
              <a:ext uri="{FF2B5EF4-FFF2-40B4-BE49-F238E27FC236}">
                <a16:creationId xmlns:a16="http://schemas.microsoft.com/office/drawing/2014/main" id="{83050F64-D48A-7305-7ECB-543A7264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41" y="142738"/>
            <a:ext cx="1157661" cy="49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375532D-4DC1-4F44-8F70-B8EBA2F1D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2385" y="1791298"/>
            <a:ext cx="231544" cy="357986"/>
          </a:xfrm>
          <a:prstGeom prst="rect">
            <a:avLst/>
          </a:prstGeom>
        </p:spPr>
      </p:pic>
      <p:pic>
        <p:nvPicPr>
          <p:cNvPr id="11" name="Picture 10" descr="Clock with hands approaching midnight">
            <a:extLst>
              <a:ext uri="{FF2B5EF4-FFF2-40B4-BE49-F238E27FC236}">
                <a16:creationId xmlns:a16="http://schemas.microsoft.com/office/drawing/2014/main" id="{C5D03C74-D140-11C7-6302-C25A4B3D9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0502" y="2378041"/>
            <a:ext cx="1561802" cy="4178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B1F50-AE14-42D0-4054-C4E9D2DB761E}"/>
              </a:ext>
            </a:extLst>
          </p:cNvPr>
          <p:cNvSpPr txBox="1"/>
          <p:nvPr/>
        </p:nvSpPr>
        <p:spPr>
          <a:xfrm>
            <a:off x="4425366" y="4041184"/>
            <a:ext cx="116733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Forte"/>
                <a:cs typeface="Segoe UI"/>
              </a:rPr>
              <a:t>NEW </a:t>
            </a:r>
            <a:endParaRPr lang="en-US"/>
          </a:p>
          <a:p>
            <a:pPr algn="ctr"/>
            <a:endParaRPr lang="en-US" sz="2000">
              <a:latin typeface="Forte"/>
              <a:cs typeface="Segoe UI"/>
            </a:endParaRPr>
          </a:p>
          <a:p>
            <a:pPr algn="ctr"/>
            <a:r>
              <a:rPr lang="en-US" sz="2000">
                <a:latin typeface="Forte"/>
                <a:cs typeface="Segoe UI"/>
              </a:rPr>
              <a:t>YEAR'S​</a:t>
            </a:r>
            <a:endParaRPr lang="en-US">
              <a:ea typeface="Calibri"/>
              <a:cs typeface="Calibri"/>
            </a:endParaRPr>
          </a:p>
          <a:p>
            <a:pPr algn="ctr"/>
            <a:endParaRPr lang="en-US" sz="2000">
              <a:latin typeface="Forte"/>
              <a:cs typeface="Segoe UI"/>
            </a:endParaRPr>
          </a:p>
          <a:p>
            <a:pPr algn="ctr"/>
            <a:r>
              <a:rPr lang="en-US" sz="2000">
                <a:latin typeface="Forte"/>
                <a:cs typeface="Segoe UI"/>
              </a:rPr>
              <a:t>EVE​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596DAA-59A2-C4E8-6D84-C492CD82C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7246" y="1899282"/>
            <a:ext cx="243861" cy="24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7BEC4-D9E9-D5C4-3E4B-EF38E07D78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9749" y="6831403"/>
            <a:ext cx="243861" cy="243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524245-591A-1C22-A5BA-43CF2B693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9224" y="1738989"/>
            <a:ext cx="231544" cy="3579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C53B1E-5C5F-73E8-54C0-24B8DDE15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332" y="2428652"/>
            <a:ext cx="231544" cy="357986"/>
          </a:xfrm>
          <a:prstGeom prst="rect">
            <a:avLst/>
          </a:prstGeom>
        </p:spPr>
      </p:pic>
      <p:pic>
        <p:nvPicPr>
          <p:cNvPr id="24" name="Picture 23" descr="Different colored powders">
            <a:extLst>
              <a:ext uri="{FF2B5EF4-FFF2-40B4-BE49-F238E27FC236}">
                <a16:creationId xmlns:a16="http://schemas.microsoft.com/office/drawing/2014/main" id="{88163837-901A-0C8D-E9DB-BD973FE80C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7326" y="9076789"/>
            <a:ext cx="1500567" cy="5417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C3B00D-E2B0-8960-D3A9-463DF9967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4125" y="8186968"/>
            <a:ext cx="231544" cy="357986"/>
          </a:xfrm>
          <a:prstGeom prst="rect">
            <a:avLst/>
          </a:prstGeom>
        </p:spPr>
      </p:pic>
      <p:pic>
        <p:nvPicPr>
          <p:cNvPr id="26" name="Picture 25" descr="View of firework display">
            <a:extLst>
              <a:ext uri="{FF2B5EF4-FFF2-40B4-BE49-F238E27FC236}">
                <a16:creationId xmlns:a16="http://schemas.microsoft.com/office/drawing/2014/main" id="{1D349401-887A-62A0-3F7A-4458FF35CD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0502" y="8188606"/>
            <a:ext cx="1533663" cy="1425103"/>
          </a:xfrm>
          <a:prstGeom prst="rect">
            <a:avLst/>
          </a:prstGeom>
        </p:spPr>
      </p:pic>
      <p:pic>
        <p:nvPicPr>
          <p:cNvPr id="13" name="Graphic 12" descr="Boardroom outline">
            <a:extLst>
              <a:ext uri="{FF2B5EF4-FFF2-40B4-BE49-F238E27FC236}">
                <a16:creationId xmlns:a16="http://schemas.microsoft.com/office/drawing/2014/main" id="{2AF81117-D2CF-865E-B22D-306A14857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8306" y="4283421"/>
            <a:ext cx="840155" cy="575443"/>
          </a:xfrm>
          <a:prstGeom prst="rect">
            <a:avLst/>
          </a:prstGeom>
        </p:spPr>
      </p:pic>
      <p:pic>
        <p:nvPicPr>
          <p:cNvPr id="16" name="Graphic 15" descr="Boardroom outline">
            <a:extLst>
              <a:ext uri="{FF2B5EF4-FFF2-40B4-BE49-F238E27FC236}">
                <a16:creationId xmlns:a16="http://schemas.microsoft.com/office/drawing/2014/main" id="{7D7E39D7-FEC8-123A-336A-65E39628D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8349" y="2894656"/>
            <a:ext cx="840155" cy="57544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20E1349-16F8-F8B9-015A-2A43A9295E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02" y="263442"/>
            <a:ext cx="1148311" cy="3651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377495"/>
              </p:ext>
            </p:extLst>
          </p:nvPr>
        </p:nvGraphicFramePr>
        <p:xfrm>
          <a:off x="2676327" y="965063"/>
          <a:ext cx="7845075" cy="6501582"/>
        </p:xfrm>
        <a:graphic>
          <a:graphicData uri="http://schemas.openxmlformats.org/drawingml/2006/table">
            <a:tbl>
              <a:tblPr/>
              <a:tblGrid>
                <a:gridCol w="1569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003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b="1" dirty="0">
                          <a:latin typeface="DM Sans Bold"/>
                        </a:rPr>
                        <a:t>Monday 6th January</a:t>
                      </a: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Tuesday 7th January</a:t>
                      </a:r>
                      <a:endParaRPr lang="en-US" sz="12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Wednesday 8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Thursday 9th January</a:t>
                      </a:r>
                      <a:endParaRPr lang="en-US" sz="12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Friday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  <a:endParaRPr lang="en-US" sz="12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046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Drop in Session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  <a:endParaRPr lang="en-US" sz="12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1-to-1 Support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–11pm</a:t>
                      </a:r>
                      <a:endParaRPr lang="en-US" sz="1200" b="1" dirty="0"/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  <a:endParaRPr lang="en-US" sz="12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449"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Coffee &amp; Chat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11pm – 12pm 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9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9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</a:rPr>
                        <a:t>I</a:t>
                      </a: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1-to-1 Support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  <a:defRPr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CV Writing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Housing Support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Introduction to Basic Cooking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11am - 12pm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392"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5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5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5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5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500" dirty="0"/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046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Women only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Inductions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1pm – 2pm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Waterfront Wellbeing Walk 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2pm – 4pm</a:t>
                      </a:r>
                      <a:endParaRPr lang="en-US" sz="15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Job interview Prep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1pm to 3pm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Budgeting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1pm - 3pm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 Art Therapy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1pm to 3pm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5449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Women Only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Arts &amp; Crafts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2pm- 4pm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intro to Basic Cooking Skills 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2pm to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Mock Interview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3pm - 4pm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Mindfulness Techniques 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Hub Quiz 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9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19968" marR="119968" marT="119968" marB="11996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09763" y="1333006"/>
            <a:ext cx="2384913" cy="5330371"/>
            <a:chOff x="0" y="-154363"/>
            <a:chExt cx="868775" cy="19423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787944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4363"/>
              <a:ext cx="868775" cy="1903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u="sng" dirty="0">
                  <a:solidFill>
                    <a:schemeClr val="tx2"/>
                  </a:solidFill>
                  <a:latin typeface="DM Sans"/>
                </a:rPr>
                <a:t>Information</a:t>
              </a:r>
              <a:endParaRPr lang="en-US" sz="2000" u="sng" dirty="0">
                <a:solidFill>
                  <a:schemeClr val="tx2"/>
                </a:solidFill>
              </a:endParaRP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Address:</a:t>
              </a:r>
              <a:r>
                <a:rPr lang="en-US" sz="1600" dirty="0">
                  <a:solidFill>
                    <a:schemeClr val="bg1"/>
                  </a:solidFill>
                </a:rPr>
                <a:t>  Forsyth House, 20</a:t>
              </a:r>
              <a:r>
                <a:rPr lang="en-GB" sz="1600" b="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GB" sz="1600" b="0" i="0" dirty="0"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Queen St, Blackpool FY1 1PD</a:t>
              </a:r>
              <a:r>
                <a:rPr lang="en-US" sz="1600" dirty="0">
                  <a:solidFill>
                    <a:schemeClr val="bg2"/>
                  </a:solidFill>
                </a:rPr>
                <a:t> </a:t>
              </a: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chemeClr val="bg2"/>
                  </a:solidFill>
                </a:rPr>
                <a:t>Contact: 07714916595</a:t>
              </a:r>
            </a:p>
            <a:p>
              <a:pPr>
                <a:lnSpc>
                  <a:spcPts val="2379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121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 sessions including - job search, cv writing, debt support, accommodation support.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World Mental Health Day –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Coffee &amp; Chat for support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Quiz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build on your problem solving / teamwork skills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Employment afternoon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job search, CV writing, disclosure advice.</a:t>
              </a:r>
              <a:endParaRPr lang="en-US" sz="1050" dirty="0">
                <a:solidFill>
                  <a:srgbClr val="FFFFFF"/>
                </a:solidFill>
                <a:latin typeface="DM Sans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6787" y="6627134"/>
            <a:ext cx="2066012" cy="801411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95716" y="593502"/>
            <a:ext cx="242972" cy="242972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6" y="89855"/>
            <a:ext cx="4978121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>
                <a:solidFill>
                  <a:srgbClr val="000000"/>
                </a:solidFill>
                <a:latin typeface="DM Sans Bold"/>
              </a:rPr>
              <a:t>January  – WEEK 2</a:t>
            </a:r>
            <a:r>
              <a:rPr lang="en-US" sz="3499" u="sng" baseline="30000">
                <a:solidFill>
                  <a:srgbClr val="000000"/>
                </a:solidFill>
                <a:latin typeface="DM Sans Bold"/>
              </a:rPr>
              <a:t> </a:t>
            </a:r>
            <a:endParaRPr lang="en-US" sz="3499" u="sng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3691" y="474030"/>
            <a:ext cx="1910578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870851"/>
            <a:ext cx="1826812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pic>
        <p:nvPicPr>
          <p:cNvPr id="12" name="Graphic 11" descr="Boardroom outline">
            <a:extLst>
              <a:ext uri="{FF2B5EF4-FFF2-40B4-BE49-F238E27FC236}">
                <a16:creationId xmlns:a16="http://schemas.microsoft.com/office/drawing/2014/main" id="{58E83440-FAB6-096A-C2CE-03BA7FA45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2486" y="2354470"/>
            <a:ext cx="816099" cy="623572"/>
          </a:xfrm>
          <a:prstGeom prst="rect">
            <a:avLst/>
          </a:prstGeom>
        </p:spPr>
      </p:pic>
      <p:pic>
        <p:nvPicPr>
          <p:cNvPr id="19" name="Graphic 18" descr="Boardroom outline">
            <a:extLst>
              <a:ext uri="{FF2B5EF4-FFF2-40B4-BE49-F238E27FC236}">
                <a16:creationId xmlns:a16="http://schemas.microsoft.com/office/drawing/2014/main" id="{7560D8E3-6215-A177-BD3F-A891C8F2A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8164" y="2273092"/>
            <a:ext cx="828127" cy="828127"/>
          </a:xfrm>
          <a:prstGeom prst="rect">
            <a:avLst/>
          </a:prstGeom>
        </p:spPr>
      </p:pic>
      <p:pic>
        <p:nvPicPr>
          <p:cNvPr id="21" name="Graphic 20" descr="Boardroom outline">
            <a:extLst>
              <a:ext uri="{FF2B5EF4-FFF2-40B4-BE49-F238E27FC236}">
                <a16:creationId xmlns:a16="http://schemas.microsoft.com/office/drawing/2014/main" id="{FDC059E8-8A76-7973-EBAD-5975DF85B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7609" y="3510465"/>
            <a:ext cx="828127" cy="828127"/>
          </a:xfrm>
          <a:prstGeom prst="rect">
            <a:avLst/>
          </a:prstGeom>
        </p:spPr>
      </p:pic>
      <p:pic>
        <p:nvPicPr>
          <p:cNvPr id="1026" name="x_x_x_x_x_Picture 3" descr="GC_Landscape_RGB">
            <a:extLst>
              <a:ext uri="{FF2B5EF4-FFF2-40B4-BE49-F238E27FC236}">
                <a16:creationId xmlns:a16="http://schemas.microsoft.com/office/drawing/2014/main" id="{83050F64-D48A-7305-7ECB-543A7264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41" y="142738"/>
            <a:ext cx="1157661" cy="49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Boardroom outline">
            <a:extLst>
              <a:ext uri="{FF2B5EF4-FFF2-40B4-BE49-F238E27FC236}">
                <a16:creationId xmlns:a16="http://schemas.microsoft.com/office/drawing/2014/main" id="{6BFBB8B4-A36C-70B6-46C6-1B257D56A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6102" y="2356179"/>
            <a:ext cx="828127" cy="828127"/>
          </a:xfrm>
          <a:prstGeom prst="rect">
            <a:avLst/>
          </a:prstGeom>
        </p:spPr>
      </p:pic>
      <p:pic>
        <p:nvPicPr>
          <p:cNvPr id="16" name="Graphic 15" descr="Boardroom outline">
            <a:extLst>
              <a:ext uri="{FF2B5EF4-FFF2-40B4-BE49-F238E27FC236}">
                <a16:creationId xmlns:a16="http://schemas.microsoft.com/office/drawing/2014/main" id="{B737B59C-1487-017C-6055-D166BF5B3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20610" y="2281738"/>
            <a:ext cx="828127" cy="828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57EFAD-A797-8615-F9BB-74C085815B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3983" y="1704843"/>
            <a:ext cx="243861" cy="2438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0AFDF0-D6AC-BA6D-2A7B-2C64F26E10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4806" y="5053354"/>
            <a:ext cx="219475" cy="1889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E5B3DF-F150-B4E8-DD7C-279B36A161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6343" y="3102944"/>
            <a:ext cx="219475" cy="1889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083071C-8698-505A-AABE-34E74FD0A3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7624" y="3090743"/>
            <a:ext cx="219475" cy="1889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B826345-66C6-0DF9-A144-D3C468F08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5374" y="3066861"/>
            <a:ext cx="219475" cy="1889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375532D-4DC1-4F44-8F70-B8EBA2F1D5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6089" y="3090917"/>
            <a:ext cx="219475" cy="1889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DDC34E-69E4-A3E1-B80A-D3C2877F13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9064" y="3006723"/>
            <a:ext cx="219475" cy="188992"/>
          </a:xfrm>
          <a:prstGeom prst="rect">
            <a:avLst/>
          </a:prstGeom>
        </p:spPr>
      </p:pic>
      <p:pic>
        <p:nvPicPr>
          <p:cNvPr id="10" name="Graphic 9" descr="Boardroom outline">
            <a:extLst>
              <a:ext uri="{FF2B5EF4-FFF2-40B4-BE49-F238E27FC236}">
                <a16:creationId xmlns:a16="http://schemas.microsoft.com/office/drawing/2014/main" id="{0428A991-001C-A35B-F0C0-C82759BF8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9245" y="5604733"/>
            <a:ext cx="828127" cy="828127"/>
          </a:xfrm>
          <a:prstGeom prst="rect">
            <a:avLst/>
          </a:prstGeom>
        </p:spPr>
      </p:pic>
      <p:pic>
        <p:nvPicPr>
          <p:cNvPr id="14" name="Graphic 13" descr="Water with solid fill">
            <a:extLst>
              <a:ext uri="{FF2B5EF4-FFF2-40B4-BE49-F238E27FC236}">
                <a16:creationId xmlns:a16="http://schemas.microsoft.com/office/drawing/2014/main" id="{CD4A9514-00DA-7D52-15DE-6472DC854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05199" y="2345472"/>
            <a:ext cx="624602" cy="624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173DD2-0CF2-DF56-343C-3B29444202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9657" y="1695543"/>
            <a:ext cx="219475" cy="1889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DE9E67-DC3A-0D8A-7FA6-DB9B8C2397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7741" y="1695716"/>
            <a:ext cx="219475" cy="18899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011E8BF-E59C-B7DD-FCBB-F1D1068F27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502" y="1707546"/>
            <a:ext cx="231504" cy="20102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FFA0EC-FB45-FAD1-A01C-2A5586FFFE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5067" y="1695518"/>
            <a:ext cx="231504" cy="201024"/>
          </a:xfrm>
          <a:prstGeom prst="rect">
            <a:avLst/>
          </a:prstGeom>
        </p:spPr>
      </p:pic>
      <p:pic>
        <p:nvPicPr>
          <p:cNvPr id="60" name="Graphic 59" descr="Brain in head with solid fill">
            <a:extLst>
              <a:ext uri="{FF2B5EF4-FFF2-40B4-BE49-F238E27FC236}">
                <a16:creationId xmlns:a16="http://schemas.microsoft.com/office/drawing/2014/main" id="{D06D94FF-4BD9-BF09-FE57-AF138AF762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56839" y="6939847"/>
            <a:ext cx="914091" cy="469194"/>
          </a:xfrm>
          <a:prstGeom prst="rect">
            <a:avLst/>
          </a:prstGeom>
        </p:spPr>
      </p:pic>
      <p:pic>
        <p:nvPicPr>
          <p:cNvPr id="68" name="Graphic 67" descr="House with solid fill">
            <a:extLst>
              <a:ext uri="{FF2B5EF4-FFF2-40B4-BE49-F238E27FC236}">
                <a16:creationId xmlns:a16="http://schemas.microsoft.com/office/drawing/2014/main" id="{08264147-88EE-DF69-F109-328B709CCE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31270" y="3567448"/>
            <a:ext cx="890034" cy="5895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BF23D18-E673-831D-38D6-AADE21F61C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0598" y="5149575"/>
            <a:ext cx="219475" cy="18899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3FB0A3C-657F-53CC-D520-8D1D7BBE9E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6679" y="5053354"/>
            <a:ext cx="219475" cy="1889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ABB60BC-1086-701B-665F-25538556BB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3981" y="5024457"/>
            <a:ext cx="243861" cy="2438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DAB1EB4-A49C-E785-72BB-0CC472EE14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3913" y="6539933"/>
            <a:ext cx="243861" cy="24386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85DB262-FC42-4347-10FF-C38EB16F92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5167" y="1743628"/>
            <a:ext cx="231504" cy="20102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60355D5-049B-9CBB-2F4C-4EC1DF0AE2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3188" y="1656733"/>
            <a:ext cx="243861" cy="24386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3632BBF-B514-494A-DA2E-A5DC12FBD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2247" y="1692815"/>
            <a:ext cx="243861" cy="24386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001D113-311A-E138-FC56-90FF20A40C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1350" y="1668760"/>
            <a:ext cx="243861" cy="2438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3418087-25C7-97C6-4E2A-2F2B6BCD6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9331" y="1704843"/>
            <a:ext cx="243861" cy="243861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20E1349-16F8-F8B9-015A-2A43A9295E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15" y="216295"/>
            <a:ext cx="1148311" cy="3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190386"/>
              </p:ext>
            </p:extLst>
          </p:nvPr>
        </p:nvGraphicFramePr>
        <p:xfrm>
          <a:off x="2657052" y="929176"/>
          <a:ext cx="7895098" cy="6529444"/>
        </p:xfrm>
        <a:graphic>
          <a:graphicData uri="http://schemas.openxmlformats.org/drawingml/2006/table">
            <a:tbl>
              <a:tblPr/>
              <a:tblGrid>
                <a:gridCol w="165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1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36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DM Sans Bold"/>
                        </a:rPr>
                        <a:t>Monday 13</a:t>
                      </a:r>
                      <a:r>
                        <a:rPr lang="en-US" sz="10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DM Sans Bold"/>
                        </a:rPr>
                        <a:t> October </a:t>
                      </a:r>
                      <a:endParaRPr lang="en-US" sz="10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DM Sans Bold"/>
                        </a:rPr>
                        <a:t>Tuesday 14th October</a:t>
                      </a:r>
                      <a:endParaRPr lang="en-US" sz="10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DM Sans Bold"/>
                        </a:rPr>
                        <a:t>Wednesday 15</a:t>
                      </a:r>
                      <a:r>
                        <a:rPr lang="en-US" sz="10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DM Sans Bold"/>
                        </a:rPr>
                        <a:t>October</a:t>
                      </a: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DM Sans Bold"/>
                        </a:rPr>
                        <a:t>Thursday 16th October </a:t>
                      </a:r>
                      <a:endParaRPr lang="en-US" sz="10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DM Sans Bold"/>
                        </a:rPr>
                        <a:t>Friday 17th October</a:t>
                      </a:r>
                      <a:endParaRPr lang="en-US" sz="10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484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Food Handling 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&amp; 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Storage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Course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Food Handling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&amp;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Storage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Course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  <a:endParaRPr lang="en-US" sz="8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8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Food Handling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&amp;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Storage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Course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  <a:endParaRPr lang="en-US" sz="14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Food Handling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&amp;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Storage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Course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Food Handling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&amp; 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Storage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Course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8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  <a:endParaRPr lang="en-US" sz="14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8310"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Volunteering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  <a:defRPr/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 1-to-1 Support</a:t>
                      </a:r>
                      <a:endParaRPr lang="en-US" sz="10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Access to Healthcare </a:t>
                      </a:r>
                      <a:endParaRPr lang="en-US" sz="10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Debt Advice session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Drop in Session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11am to 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597"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4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4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4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4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400" dirty="0"/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9897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</a:t>
                      </a:r>
                      <a:endParaRPr lang="en-US" sz="10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Waterfront Wellbeing Walk </a:t>
                      </a:r>
                      <a:endParaRPr lang="en-US" sz="10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–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DM Sans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DM Sans"/>
                        </a:rPr>
                        <a:t>Women’s Only </a:t>
                      </a:r>
                      <a:endParaRPr lang="en-US" sz="10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Housing Advice Session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1pm to 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Coffee &amp; Chat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1pm – 3pm </a:t>
                      </a:r>
                      <a:endParaRPr lang="en-US" sz="14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9920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Monday Mindfulness 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DM Sans"/>
                        </a:rPr>
                        <a:t>3-4pm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Disclosure 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 Session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3pm - 4pm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  <a:defRPr/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Drop in Session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Women only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3pm to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Employment Prep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Session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Hub Quiz </a:t>
                      </a:r>
                      <a:endParaRPr lang="en-US" sz="10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8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03949" marR="103949" marT="103949" marB="103949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09763" y="1333006"/>
            <a:ext cx="2384913" cy="5330371"/>
            <a:chOff x="0" y="-154363"/>
            <a:chExt cx="868775" cy="19423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787944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4363"/>
              <a:ext cx="868775" cy="1903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u="sng" dirty="0">
                  <a:solidFill>
                    <a:schemeClr val="tx2"/>
                  </a:solidFill>
                  <a:latin typeface="DM Sans"/>
                </a:rPr>
                <a:t>Information</a:t>
              </a:r>
              <a:endParaRPr lang="en-US" sz="2000" u="sng" dirty="0">
                <a:solidFill>
                  <a:schemeClr val="tx2"/>
                </a:solidFill>
              </a:endParaRP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Address:</a:t>
              </a:r>
              <a:r>
                <a:rPr lang="en-US" sz="1600" dirty="0">
                  <a:solidFill>
                    <a:schemeClr val="bg1"/>
                  </a:solidFill>
                </a:rPr>
                <a:t>  </a:t>
              </a:r>
              <a:r>
                <a:rPr lang="en-US" sz="1100" dirty="0">
                  <a:solidFill>
                    <a:schemeClr val="bg1"/>
                  </a:solidFill>
                </a:rPr>
                <a:t>Forsyth House, 20</a:t>
              </a:r>
              <a:r>
                <a:rPr lang="en-GB" sz="1100" b="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GB" sz="1100" b="0" i="0" dirty="0"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Queen St, Blackpool FY1 1PD</a:t>
              </a:r>
              <a:r>
                <a:rPr lang="en-US" sz="1100" dirty="0">
                  <a:solidFill>
                    <a:schemeClr val="bg2"/>
                  </a:solidFill>
                </a:rPr>
                <a:t> </a:t>
              </a:r>
            </a:p>
            <a:p>
              <a:pPr>
                <a:lnSpc>
                  <a:spcPts val="2379"/>
                </a:lnSpc>
              </a:pPr>
              <a:r>
                <a:rPr lang="en-US" sz="1100" dirty="0">
                  <a:solidFill>
                    <a:schemeClr val="bg2"/>
                  </a:solidFill>
                </a:rPr>
                <a:t>Contact: 07714916595</a:t>
              </a:r>
            </a:p>
            <a:p>
              <a:pPr>
                <a:lnSpc>
                  <a:spcPts val="2379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121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 sessions including – employment support, debt support, accommodation support.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Waterfront Wellbeing Walk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we can chat and walk getting out in to the fresh air and taking time to reflect and be mindful during our activity.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Quiz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build on your problem solving / teamwork skills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Employment afternoon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job search, CV writing, disclosure advice.</a:t>
              </a:r>
              <a:endParaRPr lang="en-US" sz="1050" dirty="0">
                <a:solidFill>
                  <a:srgbClr val="FFFFFF"/>
                </a:solidFill>
                <a:latin typeface="DM Sans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6787" y="6627134"/>
            <a:ext cx="2066012" cy="801411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95716" y="593502"/>
            <a:ext cx="242972" cy="242972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6" y="89855"/>
            <a:ext cx="4978121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>
                <a:solidFill>
                  <a:srgbClr val="000000"/>
                </a:solidFill>
                <a:latin typeface="DM Sans Bold"/>
              </a:rPr>
              <a:t>January  – WEEK 3 </a:t>
            </a:r>
            <a:r>
              <a:rPr lang="en-US" sz="3499" u="sng" baseline="30000">
                <a:solidFill>
                  <a:srgbClr val="000000"/>
                </a:solidFill>
                <a:latin typeface="DM Sans Bold"/>
              </a:rPr>
              <a:t> </a:t>
            </a:r>
            <a:endParaRPr lang="en-US" sz="3499" u="sng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3691" y="474030"/>
            <a:ext cx="1910578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870851"/>
            <a:ext cx="1826812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pic>
        <p:nvPicPr>
          <p:cNvPr id="15" name="Graphic 14" descr="Boardroom outline">
            <a:extLst>
              <a:ext uri="{FF2B5EF4-FFF2-40B4-BE49-F238E27FC236}">
                <a16:creationId xmlns:a16="http://schemas.microsoft.com/office/drawing/2014/main" id="{B8CCF058-9C04-15B2-1AF2-5759D7A78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1113" y="5616101"/>
            <a:ext cx="840155" cy="575443"/>
          </a:xfrm>
          <a:prstGeom prst="rect">
            <a:avLst/>
          </a:prstGeom>
        </p:spPr>
      </p:pic>
      <p:pic>
        <p:nvPicPr>
          <p:cNvPr id="1026" name="x_x_x_x_x_Picture 3" descr="GC_Landscape_RGB">
            <a:extLst>
              <a:ext uri="{FF2B5EF4-FFF2-40B4-BE49-F238E27FC236}">
                <a16:creationId xmlns:a16="http://schemas.microsoft.com/office/drawing/2014/main" id="{83050F64-D48A-7305-7ECB-543A7264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41" y="142738"/>
            <a:ext cx="1157661" cy="49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57EFAD-A797-8615-F9BB-74C085815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818" y="1982626"/>
            <a:ext cx="243861" cy="2438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0AFDF0-D6AC-BA6D-2A7B-2C64F26E1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783" y="4946638"/>
            <a:ext cx="219475" cy="1889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E5B3DF-F150-B4E8-DD7C-279B36A161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343" y="1695716"/>
            <a:ext cx="219475" cy="1889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083071C-8698-505A-AABE-34E74FD0A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5718" y="1815819"/>
            <a:ext cx="219475" cy="1889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B826345-66C6-0DF9-A144-D3C468F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1562" y="1791937"/>
            <a:ext cx="219475" cy="1889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375532D-4DC1-4F44-8F70-B8EBA2F1D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4301" y="1791937"/>
            <a:ext cx="219475" cy="188992"/>
          </a:xfrm>
          <a:prstGeom prst="rect">
            <a:avLst/>
          </a:prstGeom>
        </p:spPr>
      </p:pic>
      <p:pic>
        <p:nvPicPr>
          <p:cNvPr id="54" name="Graphic 53" descr="Right And Left Brain outline">
            <a:extLst>
              <a:ext uri="{FF2B5EF4-FFF2-40B4-BE49-F238E27FC236}">
                <a16:creationId xmlns:a16="http://schemas.microsoft.com/office/drawing/2014/main" id="{797B25D2-501E-09DE-F6F8-D508B7EBED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4800" y="7016353"/>
            <a:ext cx="663123" cy="3975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65D384A-B97D-07B8-05F2-1DB723BB4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343" y="6269817"/>
            <a:ext cx="219475" cy="188992"/>
          </a:xfrm>
          <a:prstGeom prst="rect">
            <a:avLst/>
          </a:prstGeom>
        </p:spPr>
      </p:pic>
      <p:pic>
        <p:nvPicPr>
          <p:cNvPr id="57" name="Graphic 56" descr="Coins outline">
            <a:extLst>
              <a:ext uri="{FF2B5EF4-FFF2-40B4-BE49-F238E27FC236}">
                <a16:creationId xmlns:a16="http://schemas.microsoft.com/office/drawing/2014/main" id="{F77012A5-23DD-1CEE-7E15-AFB27AD6F0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81071" y="3788344"/>
            <a:ext cx="783816" cy="482066"/>
          </a:xfrm>
          <a:prstGeom prst="rect">
            <a:avLst/>
          </a:prstGeom>
        </p:spPr>
      </p:pic>
      <p:pic>
        <p:nvPicPr>
          <p:cNvPr id="59" name="Graphic 58" descr="Medical outline">
            <a:extLst>
              <a:ext uri="{FF2B5EF4-FFF2-40B4-BE49-F238E27FC236}">
                <a16:creationId xmlns:a16="http://schemas.microsoft.com/office/drawing/2014/main" id="{E4436342-364A-7C97-D876-D9E967DD0D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51974" y="3727841"/>
            <a:ext cx="530976" cy="530976"/>
          </a:xfrm>
          <a:prstGeom prst="rect">
            <a:avLst/>
          </a:prstGeom>
        </p:spPr>
      </p:pic>
      <p:grpSp>
        <p:nvGrpSpPr>
          <p:cNvPr id="75" name="Group 65">
            <a:extLst>
              <a:ext uri="{FF2B5EF4-FFF2-40B4-BE49-F238E27FC236}">
                <a16:creationId xmlns:a16="http://schemas.microsoft.com/office/drawing/2014/main" id="{D3240032-986D-8A09-443D-FE28AB5A82FD}"/>
              </a:ext>
            </a:extLst>
          </p:cNvPr>
          <p:cNvGrpSpPr/>
          <p:nvPr/>
        </p:nvGrpSpPr>
        <p:grpSpPr>
          <a:xfrm>
            <a:off x="8656089" y="5025409"/>
            <a:ext cx="220832" cy="481828"/>
            <a:chOff x="0" y="0"/>
            <a:chExt cx="812800" cy="1773428"/>
          </a:xfrm>
        </p:grpSpPr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E472650E-BA45-60B0-61FB-4B477F530DF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TextBox 67">
              <a:extLst>
                <a:ext uri="{FF2B5EF4-FFF2-40B4-BE49-F238E27FC236}">
                  <a16:creationId xmlns:a16="http://schemas.microsoft.com/office/drawing/2014/main" id="{85B3CAE5-0C23-7CD9-9028-A6CBDB1A5868}"/>
                </a:ext>
              </a:extLst>
            </p:cNvPr>
            <p:cNvSpPr txBox="1"/>
            <p:nvPr/>
          </p:nvSpPr>
          <p:spPr>
            <a:xfrm>
              <a:off x="118888" y="1414652"/>
              <a:ext cx="558800" cy="358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477573FA-3BAB-937B-7C06-0EF813D13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5276" y="6313063"/>
            <a:ext cx="219475" cy="188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77A8D5-1359-E140-7A9C-0C8E24CE09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315187" y="1743822"/>
            <a:ext cx="213554" cy="285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A1BAE-4ABF-AFEA-7E95-8BF6AD95E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60000">
            <a:off x="5551265" y="2114929"/>
            <a:ext cx="243861" cy="24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773D6-84CF-5D32-5BAA-4FAFCD236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60000">
            <a:off x="7200415" y="2042763"/>
            <a:ext cx="243861" cy="243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8229E4-45C8-C6D5-F3AA-A6F0B3AAF8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60000">
            <a:off x="8619922" y="2118162"/>
            <a:ext cx="255890" cy="255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47238-F204-5072-2CFA-264A46617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60000">
            <a:off x="10246064" y="2118162"/>
            <a:ext cx="255890" cy="255892"/>
          </a:xfrm>
          <a:prstGeom prst="rect">
            <a:avLst/>
          </a:prstGeom>
        </p:spPr>
      </p:pic>
      <p:pic>
        <p:nvPicPr>
          <p:cNvPr id="30" name="Graphic 29" descr="Cheers with solid fill">
            <a:extLst>
              <a:ext uri="{FF2B5EF4-FFF2-40B4-BE49-F238E27FC236}">
                <a16:creationId xmlns:a16="http://schemas.microsoft.com/office/drawing/2014/main" id="{17FED2FB-0462-3E93-A06D-7E5EADC33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04232" y="3662875"/>
            <a:ext cx="853919" cy="660908"/>
          </a:xfrm>
          <a:prstGeom prst="rect">
            <a:avLst/>
          </a:prstGeom>
        </p:spPr>
      </p:pic>
      <p:pic>
        <p:nvPicPr>
          <p:cNvPr id="34" name="Graphic 33" descr="Boardroom outline">
            <a:extLst>
              <a:ext uri="{FF2B5EF4-FFF2-40B4-BE49-F238E27FC236}">
                <a16:creationId xmlns:a16="http://schemas.microsoft.com/office/drawing/2014/main" id="{FCC6ED67-D28E-75DB-3895-F72D849CF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8348" y="3763940"/>
            <a:ext cx="948819" cy="526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51471E-9C32-E6C4-83D2-5F3E03CBC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268539" y="3275759"/>
            <a:ext cx="213554" cy="285252"/>
          </a:xfrm>
          <a:prstGeom prst="rect">
            <a:avLst/>
          </a:prstGeom>
        </p:spPr>
      </p:pic>
      <p:pic>
        <p:nvPicPr>
          <p:cNvPr id="37" name="Graphic 36" descr="Water outline">
            <a:extLst>
              <a:ext uri="{FF2B5EF4-FFF2-40B4-BE49-F238E27FC236}">
                <a16:creationId xmlns:a16="http://schemas.microsoft.com/office/drawing/2014/main" id="{70070680-1A07-4602-0864-A5739BD846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5872" y="3648719"/>
            <a:ext cx="624602" cy="62469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29159F3E-281B-0318-4C5A-479CA2732B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616446" y="3650923"/>
            <a:ext cx="672879" cy="636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04E6F6-1224-82C2-4276-C27294D91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4547" y="3275626"/>
            <a:ext cx="219475" cy="1889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14F4CB-763A-BCD1-6B44-532C0898D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703" y="3251259"/>
            <a:ext cx="219475" cy="1889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817DD08-A8B8-E979-04EA-9BC26E326E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281" y="3561803"/>
            <a:ext cx="219475" cy="18899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BC55348-A2A5-F6DE-F1A6-247A20BD9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2134" y="3275476"/>
            <a:ext cx="219475" cy="188992"/>
          </a:xfrm>
          <a:prstGeom prst="rect">
            <a:avLst/>
          </a:prstGeom>
        </p:spPr>
      </p:pic>
      <p:pic>
        <p:nvPicPr>
          <p:cNvPr id="58" name="Graphic 57" descr="Water with solid fill">
            <a:extLst>
              <a:ext uri="{FF2B5EF4-FFF2-40B4-BE49-F238E27FC236}">
                <a16:creationId xmlns:a16="http://schemas.microsoft.com/office/drawing/2014/main" id="{D3346EC2-AABF-3407-E724-57BF3BF4619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68876" y="6963435"/>
            <a:ext cx="697017" cy="455699"/>
          </a:xfrm>
          <a:prstGeom prst="rect">
            <a:avLst/>
          </a:prstGeom>
        </p:spPr>
      </p:pic>
      <p:pic>
        <p:nvPicPr>
          <p:cNvPr id="60" name="Graphic 59" descr="Woman Shrugging with solid fill">
            <a:extLst>
              <a:ext uri="{FF2B5EF4-FFF2-40B4-BE49-F238E27FC236}">
                <a16:creationId xmlns:a16="http://schemas.microsoft.com/office/drawing/2014/main" id="{D21DE3C5-A283-FE28-3147-CE934DE17F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54405" y="5805066"/>
            <a:ext cx="890035" cy="372932"/>
          </a:xfrm>
          <a:prstGeom prst="rect">
            <a:avLst/>
          </a:prstGeom>
        </p:spPr>
      </p:pic>
      <p:pic>
        <p:nvPicPr>
          <p:cNvPr id="73" name="Graphic 72" descr="Woman Shrugging with solid fill">
            <a:extLst>
              <a:ext uri="{FF2B5EF4-FFF2-40B4-BE49-F238E27FC236}">
                <a16:creationId xmlns:a16="http://schemas.microsoft.com/office/drawing/2014/main" id="{FA0234B5-858D-A6F8-FB77-39D90011DD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92915" y="7069925"/>
            <a:ext cx="890035" cy="372932"/>
          </a:xfrm>
          <a:prstGeom prst="rect">
            <a:avLst/>
          </a:prstGeom>
        </p:spPr>
      </p:pic>
      <p:pic>
        <p:nvPicPr>
          <p:cNvPr id="79" name="Graphic 78" descr="Water with solid fill">
            <a:extLst>
              <a:ext uri="{FF2B5EF4-FFF2-40B4-BE49-F238E27FC236}">
                <a16:creationId xmlns:a16="http://schemas.microsoft.com/office/drawing/2014/main" id="{59CB1C09-BF84-2AA7-7EC7-489E5CF5D9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68875" y="5753282"/>
            <a:ext cx="697017" cy="455699"/>
          </a:xfrm>
          <a:prstGeom prst="rect">
            <a:avLst/>
          </a:prstGeom>
        </p:spPr>
      </p:pic>
      <p:pic>
        <p:nvPicPr>
          <p:cNvPr id="81" name="Graphic 80" descr="House with solid fill">
            <a:extLst>
              <a:ext uri="{FF2B5EF4-FFF2-40B4-BE49-F238E27FC236}">
                <a16:creationId xmlns:a16="http://schemas.microsoft.com/office/drawing/2014/main" id="{2246510B-42E6-96A6-D636-2D00BB678B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05912" y="5805066"/>
            <a:ext cx="950176" cy="421064"/>
          </a:xfrm>
          <a:prstGeom prst="rect">
            <a:avLst/>
          </a:prstGeom>
        </p:spPr>
      </p:pic>
      <p:pic>
        <p:nvPicPr>
          <p:cNvPr id="86" name="Graphic 85" descr="Unlock outline">
            <a:extLst>
              <a:ext uri="{FF2B5EF4-FFF2-40B4-BE49-F238E27FC236}">
                <a16:creationId xmlns:a16="http://schemas.microsoft.com/office/drawing/2014/main" id="{70684396-8BF9-A9D4-3014-B26F07EB43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572060" y="7000419"/>
            <a:ext cx="914091" cy="48122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20E1349-16F8-F8B9-015A-2A43A9295EC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33" y="200836"/>
            <a:ext cx="1148311" cy="3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5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27760"/>
              </p:ext>
            </p:extLst>
          </p:nvPr>
        </p:nvGraphicFramePr>
        <p:xfrm>
          <a:off x="2526256" y="636430"/>
          <a:ext cx="8005948" cy="6720923"/>
        </p:xfrm>
        <a:graphic>
          <a:graphicData uri="http://schemas.openxmlformats.org/drawingml/2006/table">
            <a:tbl>
              <a:tblPr/>
              <a:tblGrid>
                <a:gridCol w="1601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211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b="1" dirty="0">
                          <a:latin typeface="DM Sans Bold"/>
                        </a:rPr>
                        <a:t>Monday 20</a:t>
                      </a:r>
                      <a:r>
                        <a:rPr lang="en-US" sz="1200" b="1" baseline="30000" dirty="0">
                          <a:latin typeface="DM Sans Bold"/>
                        </a:rPr>
                        <a:t>th</a:t>
                      </a:r>
                      <a:r>
                        <a:rPr lang="en-US" sz="1200" b="1" dirty="0">
                          <a:latin typeface="DM Sans Bold"/>
                        </a:rPr>
                        <a:t>  January</a:t>
                      </a: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Tuesday 21st  January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Wednesday</a:t>
                      </a:r>
                    </a:p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22nd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Thursday 23rd January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Friday 24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 Bold"/>
                        </a:rPr>
                        <a:t>  January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297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Volunteering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Session information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Disclosure letter session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- 11am</a:t>
                      </a: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Therapeutic</a:t>
                      </a:r>
                      <a:endParaRPr lang="en-US" sz="1200" b="1" dirty="0">
                        <a:latin typeface="DM Sans Bold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 Bold"/>
                        </a:rPr>
                        <a:t> Art Sess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ion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230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1-to-1 Support</a:t>
                      </a:r>
                      <a:endParaRPr lang="en-US" sz="1200" b="1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Cooking on a Budget 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Coffee &amp; Chat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Housing  Support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 –to - Support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dirty="0"/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73"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1763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Women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Healthy Eating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1pm – 2pm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1-to-1 Support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  <a:endParaRPr lang="en-US" sz="1200" b="1" dirty="0"/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Access to Healthcare </a:t>
                      </a:r>
                      <a:endParaRPr lang="en-US" sz="1200" b="1" dirty="0"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1pm –2pm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DM Sans"/>
                        </a:rPr>
                        <a:t>Drop in Session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7680"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Housing Support - Women’s Only 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Mindfulness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Introduction to Basic Cooking Skills</a:t>
                      </a:r>
                    </a:p>
                    <a:p>
                      <a:pPr algn="ctr">
                        <a:lnSpc>
                          <a:spcPts val="147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Job Searching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 pitchFamily="2" charset="0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 pitchFamily="2" charset="0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Hub Quiz 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7208" marR="7208" marT="7208" marB="7208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76136" y="1343347"/>
            <a:ext cx="2394715" cy="5320030"/>
            <a:chOff x="-3572" y="-150595"/>
            <a:chExt cx="872347" cy="19385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787944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572" y="-150595"/>
              <a:ext cx="868775" cy="1903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u="sng" dirty="0">
                  <a:solidFill>
                    <a:schemeClr val="tx2"/>
                  </a:solidFill>
                  <a:latin typeface="DM Sans"/>
                </a:rPr>
                <a:t>Information</a:t>
              </a:r>
              <a:endParaRPr lang="en-US" sz="2000" u="sng" dirty="0">
                <a:solidFill>
                  <a:schemeClr val="tx2"/>
                </a:solidFill>
              </a:endParaRP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Address </a:t>
              </a:r>
              <a:r>
                <a:rPr lang="en-US" sz="1600" dirty="0">
                  <a:solidFill>
                    <a:schemeClr val="bg1"/>
                  </a:solidFill>
                </a:rPr>
                <a:t>Forsyth House, 20</a:t>
              </a:r>
              <a:r>
                <a:rPr lang="en-GB" sz="1600" b="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GB" sz="1600" b="0" i="0" dirty="0"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Queen St, Blackpool FY1 1PD</a:t>
              </a:r>
              <a:r>
                <a:rPr lang="en-US" sz="1600" dirty="0">
                  <a:solidFill>
                    <a:schemeClr val="bg2"/>
                  </a:solidFill>
                </a:rPr>
                <a:t> </a:t>
              </a: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chemeClr val="bg2"/>
                  </a:solidFill>
                </a:rPr>
                <a:t>Contact: 07714916595</a:t>
              </a: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 </a:t>
              </a: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121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 sessions including - job search, cv writing, debt support, accommodation support.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CV &amp; Disclosure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Get Job Ready with the basics of CV and Disclosure support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Quiz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build on your problem solving / teamwork skills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Employment afternoon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job search, CV writing, disclosure advice.</a:t>
              </a:r>
              <a:endParaRPr lang="en-US" sz="1050" dirty="0">
                <a:solidFill>
                  <a:srgbClr val="FFFFFF"/>
                </a:solidFill>
                <a:latin typeface="DM Sans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6787" y="6627134"/>
            <a:ext cx="2066012" cy="801411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95716" y="593502"/>
            <a:ext cx="242972" cy="242972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6" y="89855"/>
            <a:ext cx="4978121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>
                <a:solidFill>
                  <a:srgbClr val="000000"/>
                </a:solidFill>
                <a:latin typeface="DM Sans Bold"/>
              </a:rPr>
              <a:t>January  – WEEK 4</a:t>
            </a:r>
            <a:r>
              <a:rPr lang="en-US" sz="3499" u="sng" baseline="30000">
                <a:solidFill>
                  <a:srgbClr val="000000"/>
                </a:solidFill>
                <a:latin typeface="DM Sans Bold"/>
              </a:rPr>
              <a:t> </a:t>
            </a:r>
            <a:endParaRPr lang="en-US" sz="3499" u="sng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3691" y="474030"/>
            <a:ext cx="1910578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870851"/>
            <a:ext cx="1826812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pic>
        <p:nvPicPr>
          <p:cNvPr id="12" name="Graphic 11" descr="Boardroom outline">
            <a:extLst>
              <a:ext uri="{FF2B5EF4-FFF2-40B4-BE49-F238E27FC236}">
                <a16:creationId xmlns:a16="http://schemas.microsoft.com/office/drawing/2014/main" id="{58E83440-FAB6-096A-C2CE-03BA7FA45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1044" y="1922914"/>
            <a:ext cx="828127" cy="828127"/>
          </a:xfrm>
          <a:prstGeom prst="rect">
            <a:avLst/>
          </a:prstGeom>
        </p:spPr>
      </p:pic>
      <p:pic>
        <p:nvPicPr>
          <p:cNvPr id="15" name="Graphic 14" descr="Boardroom outline">
            <a:extLst>
              <a:ext uri="{FF2B5EF4-FFF2-40B4-BE49-F238E27FC236}">
                <a16:creationId xmlns:a16="http://schemas.microsoft.com/office/drawing/2014/main" id="{B8CCF058-9C04-15B2-1AF2-5759D7A78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1132" y="5049216"/>
            <a:ext cx="828127" cy="551377"/>
          </a:xfrm>
          <a:prstGeom prst="rect">
            <a:avLst/>
          </a:prstGeom>
        </p:spPr>
      </p:pic>
      <p:pic>
        <p:nvPicPr>
          <p:cNvPr id="19" name="Graphic 18" descr="Boardroom outline">
            <a:extLst>
              <a:ext uri="{FF2B5EF4-FFF2-40B4-BE49-F238E27FC236}">
                <a16:creationId xmlns:a16="http://schemas.microsoft.com/office/drawing/2014/main" id="{7560D8E3-6215-A177-BD3F-A891C8F2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4582" y="2997887"/>
            <a:ext cx="828127" cy="828127"/>
          </a:xfrm>
          <a:prstGeom prst="rect">
            <a:avLst/>
          </a:prstGeom>
        </p:spPr>
      </p:pic>
      <p:pic>
        <p:nvPicPr>
          <p:cNvPr id="23" name="Graphic 22" descr="Boardroom outline">
            <a:extLst>
              <a:ext uri="{FF2B5EF4-FFF2-40B4-BE49-F238E27FC236}">
                <a16:creationId xmlns:a16="http://schemas.microsoft.com/office/drawing/2014/main" id="{42499BB4-41BC-74D3-F412-E8A49F1FD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9934" y="6387035"/>
            <a:ext cx="828127" cy="828127"/>
          </a:xfrm>
          <a:prstGeom prst="rect">
            <a:avLst/>
          </a:prstGeom>
        </p:spPr>
      </p:pic>
      <p:pic>
        <p:nvPicPr>
          <p:cNvPr id="1026" name="x_x_x_x_x_Picture 3" descr="GC_Landscape_RGB">
            <a:extLst>
              <a:ext uri="{FF2B5EF4-FFF2-40B4-BE49-F238E27FC236}">
                <a16:creationId xmlns:a16="http://schemas.microsoft.com/office/drawing/2014/main" id="{83050F64-D48A-7305-7ECB-543A7264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41" y="142738"/>
            <a:ext cx="1157661" cy="49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Boardroom outline">
            <a:extLst>
              <a:ext uri="{FF2B5EF4-FFF2-40B4-BE49-F238E27FC236}">
                <a16:creationId xmlns:a16="http://schemas.microsoft.com/office/drawing/2014/main" id="{6BFBB8B4-A36C-70B6-46C6-1B257D56A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3597" y="2997886"/>
            <a:ext cx="828127" cy="828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57EFAD-A797-8615-F9BB-74C085815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114" y="1340024"/>
            <a:ext cx="243861" cy="2438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0AFDF0-D6AC-BA6D-2A7B-2C64F26E1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2166" y="5649323"/>
            <a:ext cx="219475" cy="1889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E5B3DF-F150-B4E8-DD7C-279B36A161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343" y="3549243"/>
            <a:ext cx="219475" cy="1889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083071C-8698-505A-AABE-34E74FD0A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7742" y="3549069"/>
            <a:ext cx="219475" cy="1889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B826345-66C6-0DF9-A144-D3C468F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5374" y="3549243"/>
            <a:ext cx="219475" cy="1889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375532D-4DC1-4F44-8F70-B8EBA2F1D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4029" y="1812296"/>
            <a:ext cx="219475" cy="1889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DDC34E-69E4-A3E1-B80A-D3C2877F1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0114" y="1783133"/>
            <a:ext cx="219475" cy="188992"/>
          </a:xfrm>
          <a:prstGeom prst="rect">
            <a:avLst/>
          </a:prstGeom>
        </p:spPr>
      </p:pic>
      <p:pic>
        <p:nvPicPr>
          <p:cNvPr id="14" name="Graphic 13" descr="Renovation (House With Sparkles) outline">
            <a:extLst>
              <a:ext uri="{FF2B5EF4-FFF2-40B4-BE49-F238E27FC236}">
                <a16:creationId xmlns:a16="http://schemas.microsoft.com/office/drawing/2014/main" id="{2B063238-82BB-9EB6-D444-38178FA630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96664" y="6845798"/>
            <a:ext cx="330032" cy="22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311F1-86E6-839E-7AEE-9380441A9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5438" y="5702417"/>
            <a:ext cx="219475" cy="188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D61466-1A49-FD51-0610-11B9AF4583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973" y="6103889"/>
            <a:ext cx="219475" cy="188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8E49E3-E577-B3AC-E08F-1C44F3C49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9857" y="5703880"/>
            <a:ext cx="219475" cy="1889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9E41557-09C3-94D3-75D7-175360DFE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5373" y="1441680"/>
            <a:ext cx="219475" cy="188992"/>
          </a:xfrm>
          <a:prstGeom prst="rect">
            <a:avLst/>
          </a:prstGeom>
        </p:spPr>
      </p:pic>
      <p:pic>
        <p:nvPicPr>
          <p:cNvPr id="10" name="Graphic 9" descr="Cheers with solid fill">
            <a:extLst>
              <a:ext uri="{FF2B5EF4-FFF2-40B4-BE49-F238E27FC236}">
                <a16:creationId xmlns:a16="http://schemas.microsoft.com/office/drawing/2014/main" id="{F3DB9E47-A75C-98C5-1854-5BA384DB82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V="1">
            <a:off x="4591604" y="3090228"/>
            <a:ext cx="841890" cy="506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9543DA-9472-7055-1EBB-21FBF48835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6775" y="1227478"/>
            <a:ext cx="255561" cy="2250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03EC10-8A48-F6D6-E2BE-E76790DC4B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680" y="1449037"/>
            <a:ext cx="219475" cy="188992"/>
          </a:xfrm>
          <a:prstGeom prst="rect">
            <a:avLst/>
          </a:prstGeom>
        </p:spPr>
      </p:pic>
      <p:pic>
        <p:nvPicPr>
          <p:cNvPr id="34" name="Graphic 33" descr="Unlock outline">
            <a:extLst>
              <a:ext uri="{FF2B5EF4-FFF2-40B4-BE49-F238E27FC236}">
                <a16:creationId xmlns:a16="http://schemas.microsoft.com/office/drawing/2014/main" id="{61D0237F-A32C-1470-B9D2-F9E6BD31D0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6147" y="3224261"/>
            <a:ext cx="914091" cy="481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E4B4B71-F2CB-3C4F-0995-8B0947D95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5376" y="3549290"/>
            <a:ext cx="219475" cy="1889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C6002AA-464C-72AC-C927-3DE930476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9359" y="4828782"/>
            <a:ext cx="219475" cy="188992"/>
          </a:xfrm>
          <a:prstGeom prst="rect">
            <a:avLst/>
          </a:prstGeom>
        </p:spPr>
      </p:pic>
      <p:pic>
        <p:nvPicPr>
          <p:cNvPr id="54" name="Graphic 53" descr="Water outline">
            <a:extLst>
              <a:ext uri="{FF2B5EF4-FFF2-40B4-BE49-F238E27FC236}">
                <a16:creationId xmlns:a16="http://schemas.microsoft.com/office/drawing/2014/main" id="{629631B7-594E-6A3B-8853-826843E18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45094" y="4831046"/>
            <a:ext cx="793572" cy="769547"/>
          </a:xfrm>
          <a:prstGeom prst="rect">
            <a:avLst/>
          </a:prstGeom>
        </p:spPr>
      </p:pic>
      <p:pic>
        <p:nvPicPr>
          <p:cNvPr id="55" name="Graphic 54" descr="Water with solid fill">
            <a:extLst>
              <a:ext uri="{FF2B5EF4-FFF2-40B4-BE49-F238E27FC236}">
                <a16:creationId xmlns:a16="http://schemas.microsoft.com/office/drawing/2014/main" id="{0DC7C257-F7BA-2584-75FD-0F5E44D642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29578" y="4878198"/>
            <a:ext cx="914265" cy="672979"/>
          </a:xfrm>
          <a:prstGeom prst="rect">
            <a:avLst/>
          </a:prstGeom>
        </p:spPr>
      </p:pic>
      <p:pic>
        <p:nvPicPr>
          <p:cNvPr id="56" name="Picture 55" descr="Senior man in painting class">
            <a:extLst>
              <a:ext uri="{FF2B5EF4-FFF2-40B4-BE49-F238E27FC236}">
                <a16:creationId xmlns:a16="http://schemas.microsoft.com/office/drawing/2014/main" id="{2606D4EA-9D61-71C5-E923-144ADB6C70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84952" y="5703983"/>
            <a:ext cx="1104342" cy="759688"/>
          </a:xfrm>
          <a:prstGeom prst="rect">
            <a:avLst/>
          </a:prstGeom>
        </p:spPr>
      </p:pic>
      <p:pic>
        <p:nvPicPr>
          <p:cNvPr id="57" name="Graphic 56" descr="Artist male outline">
            <a:extLst>
              <a:ext uri="{FF2B5EF4-FFF2-40B4-BE49-F238E27FC236}">
                <a16:creationId xmlns:a16="http://schemas.microsoft.com/office/drawing/2014/main" id="{41F0D102-3EF7-DEC4-C54D-83614E292D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345094" y="1906792"/>
            <a:ext cx="914265" cy="914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E89E440-3D1D-F291-273B-5CAD468D6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405" y="3493040"/>
            <a:ext cx="219475" cy="18899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2B8FE3A-C82D-B884-6A60-3D3245F43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8745296" y="4294122"/>
            <a:ext cx="228072" cy="207886"/>
          </a:xfrm>
          <a:prstGeom prst="rect">
            <a:avLst/>
          </a:prstGeom>
        </p:spPr>
      </p:pic>
      <p:pic>
        <p:nvPicPr>
          <p:cNvPr id="6" name="Graphic 5" descr="Boardroom outline">
            <a:extLst>
              <a:ext uri="{FF2B5EF4-FFF2-40B4-BE49-F238E27FC236}">
                <a16:creationId xmlns:a16="http://schemas.microsoft.com/office/drawing/2014/main" id="{D9398446-0962-FB34-3F0E-3A44BE7A3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9178" y="2951489"/>
            <a:ext cx="828127" cy="828127"/>
          </a:xfrm>
          <a:prstGeom prst="rect">
            <a:avLst/>
          </a:prstGeom>
        </p:spPr>
      </p:pic>
      <p:pic>
        <p:nvPicPr>
          <p:cNvPr id="9" name="Graphic 8" descr="House with solid fill">
            <a:extLst>
              <a:ext uri="{FF2B5EF4-FFF2-40B4-BE49-F238E27FC236}">
                <a16:creationId xmlns:a16="http://schemas.microsoft.com/office/drawing/2014/main" id="{C6798B88-2D25-52B8-5532-FAEE68FAFF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689679" y="5079294"/>
            <a:ext cx="950176" cy="421064"/>
          </a:xfrm>
          <a:prstGeom prst="rect">
            <a:avLst/>
          </a:prstGeom>
        </p:spPr>
      </p:pic>
      <p:pic>
        <p:nvPicPr>
          <p:cNvPr id="16" name="Graphic 15" descr="Medical outline">
            <a:extLst>
              <a:ext uri="{FF2B5EF4-FFF2-40B4-BE49-F238E27FC236}">
                <a16:creationId xmlns:a16="http://schemas.microsoft.com/office/drawing/2014/main" id="{B73F9B50-F916-D262-5501-43B727D8CC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832732" y="6704232"/>
            <a:ext cx="530976" cy="530976"/>
          </a:xfrm>
          <a:prstGeom prst="rect">
            <a:avLst/>
          </a:prstGeom>
        </p:spPr>
      </p:pic>
      <p:pic>
        <p:nvPicPr>
          <p:cNvPr id="20" name="Graphic 19" descr="Right And Left Brain outline">
            <a:extLst>
              <a:ext uri="{FF2B5EF4-FFF2-40B4-BE49-F238E27FC236}">
                <a16:creationId xmlns:a16="http://schemas.microsoft.com/office/drawing/2014/main" id="{1B24B613-C41B-0A7D-46FC-2A824CDB779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08703" y="8332228"/>
            <a:ext cx="663123" cy="3975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1B5486-691D-C3E6-F483-0DE8ED87A8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494" y="5991174"/>
            <a:ext cx="243861" cy="243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913E87-CE63-57EA-56ED-12573CCE4C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10226078" y="5765300"/>
            <a:ext cx="228072" cy="2078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8D002A-BAFA-500B-86B3-9452B2A8E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7414" y="5747313"/>
            <a:ext cx="243861" cy="24386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20E1349-16F8-F8B9-015A-2A43A9295EC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00" y="246932"/>
            <a:ext cx="1148311" cy="3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196481"/>
              </p:ext>
            </p:extLst>
          </p:nvPr>
        </p:nvGraphicFramePr>
        <p:xfrm>
          <a:off x="2594676" y="800844"/>
          <a:ext cx="7947705" cy="6494567"/>
        </p:xfrm>
        <a:graphic>
          <a:graphicData uri="http://schemas.openxmlformats.org/drawingml/2006/table">
            <a:tbl>
              <a:tblPr/>
              <a:tblGrid>
                <a:gridCol w="1589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9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9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4667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Monday 27</a:t>
                      </a:r>
                      <a:r>
                        <a:rPr lang="en-US" sz="7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  <a:endParaRPr lang="en-US" sz="7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Tuesday 28</a:t>
                      </a:r>
                      <a:r>
                        <a:rPr lang="en-US" sz="7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  <a:endParaRPr lang="en-US" sz="7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Wednesday 29</a:t>
                      </a:r>
                      <a:r>
                        <a:rPr lang="en-US" sz="7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Thursday 30</a:t>
                      </a:r>
                      <a:r>
                        <a:rPr lang="en-US" sz="7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  <a:endParaRPr lang="en-US" sz="7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Friday 31</a:t>
                      </a:r>
                      <a:r>
                        <a:rPr lang="en-US" sz="70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DM Sans Bold"/>
                        </a:rPr>
                        <a:t> January</a:t>
                      </a:r>
                      <a:endParaRPr lang="en-US" sz="7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184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Drop in Session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Access to Healthcare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10am – 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8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 1-to-1 Support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Coffee &amp; Chat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1-to-1 Support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Volunteering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11am – 12pm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185"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Hub Closed</a:t>
                      </a:r>
                    </a:p>
                    <a:p>
                      <a:pPr lvl="0" algn="ctr">
                        <a:lnSpc>
                          <a:spcPts val="1928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DM Sans Bold"/>
                        </a:rPr>
                        <a:t>12pm - 1pm</a:t>
                      </a:r>
                      <a:endParaRPr lang="en-US" sz="1200" dirty="0"/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8177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Waterfront Wellbeing Walk 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 – Women’s Only 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Employment Afternoon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Participant Inductions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1pm – 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8177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Monday Mindfulness 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3-4:30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Money Worries 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Access to Health Care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Women Only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1-to-1 Support </a:t>
                      </a:r>
                      <a:endParaRPr lang="en-US" sz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Hub Quiz </a:t>
                      </a:r>
                      <a:endParaRPr lang="en-US" sz="1200" b="1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DM Sans"/>
                        </a:rPr>
                        <a:t>3pm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68211" marR="68211" marT="68211" marB="68211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09763" y="1333006"/>
            <a:ext cx="2384913" cy="5330371"/>
            <a:chOff x="0" y="-154363"/>
            <a:chExt cx="868775" cy="19423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787944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54363"/>
              <a:ext cx="868775" cy="1903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u="sng" dirty="0">
                  <a:solidFill>
                    <a:schemeClr val="tx2"/>
                  </a:solidFill>
                  <a:latin typeface="DM Sans"/>
                </a:rPr>
                <a:t>Information</a:t>
              </a:r>
              <a:endParaRPr lang="en-US" sz="2000" u="sng" dirty="0">
                <a:solidFill>
                  <a:schemeClr val="tx2"/>
                </a:solidFill>
              </a:endParaRP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Address:</a:t>
              </a:r>
              <a:r>
                <a:rPr lang="en-US" sz="1600" dirty="0">
                  <a:solidFill>
                    <a:schemeClr val="bg1"/>
                  </a:solidFill>
                </a:rPr>
                <a:t> Forsyth House, 20</a:t>
              </a:r>
              <a:r>
                <a:rPr lang="en-GB" sz="1600" b="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GB" sz="1600" b="0" i="0" dirty="0"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Queen St, Blackpool FY1 1PD</a:t>
              </a:r>
              <a:r>
                <a:rPr lang="en-US" sz="1600" dirty="0">
                  <a:solidFill>
                    <a:schemeClr val="bg2"/>
                  </a:solidFill>
                </a:rPr>
                <a:t> </a:t>
              </a: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chemeClr val="bg2"/>
                  </a:solidFill>
                </a:rPr>
                <a:t>Contact: 07714916595</a:t>
              </a:r>
            </a:p>
            <a:p>
              <a:pPr>
                <a:lnSpc>
                  <a:spcPts val="2379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121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 sessions including – employment support, debt support, accommodation support.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Waterfront Wellbeing Walk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we can chat and walk getting out in to the fresh air and taking time to reflect and be mindful during our activity. 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Quiz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build on your problem solving / teamwork skills</a:t>
              </a:r>
              <a:b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Employment afternoon </a:t>
              </a:r>
              <a:r>
                <a:rPr lang="en-GB" sz="1100" dirty="0">
                  <a:solidFill>
                    <a:schemeClr val="bg1"/>
                  </a:solidFill>
                  <a:latin typeface="Helvetica" panose="020B0604020202020204" pitchFamily="34" charset="0"/>
                  <a:ea typeface="Calibri" panose="020F0502020204030204" pitchFamily="34" charset="0"/>
                </a:rPr>
                <a:t>– job search, CV writing, disclosure advice.</a:t>
              </a:r>
              <a:endParaRPr lang="en-US" sz="1050" dirty="0">
                <a:solidFill>
                  <a:srgbClr val="FFFFFF"/>
                </a:solidFill>
                <a:latin typeface="DM Sans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6787" y="6627134"/>
            <a:ext cx="2066012" cy="801411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95716" y="593502"/>
            <a:ext cx="242972" cy="242972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6" y="89855"/>
            <a:ext cx="4978121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>
                <a:solidFill>
                  <a:srgbClr val="000000"/>
                </a:solidFill>
                <a:latin typeface="DM Sans Bold"/>
              </a:rPr>
              <a:t>January  – WEEK 5 </a:t>
            </a:r>
            <a:r>
              <a:rPr lang="en-US" sz="3499" u="sng" baseline="30000">
                <a:solidFill>
                  <a:srgbClr val="000000"/>
                </a:solidFill>
                <a:latin typeface="DM Sans Bold"/>
              </a:rPr>
              <a:t> </a:t>
            </a:r>
            <a:endParaRPr lang="en-US" sz="3499" u="sng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3691" y="474030"/>
            <a:ext cx="1910578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870851"/>
            <a:ext cx="1826812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pic>
        <p:nvPicPr>
          <p:cNvPr id="9" name="Graphic 8" descr="Boardroom outline">
            <a:extLst>
              <a:ext uri="{FF2B5EF4-FFF2-40B4-BE49-F238E27FC236}">
                <a16:creationId xmlns:a16="http://schemas.microsoft.com/office/drawing/2014/main" id="{2E6F2CD1-FADB-F9D8-5E2A-873219B10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1273" y="1908099"/>
            <a:ext cx="828127" cy="828127"/>
          </a:xfrm>
          <a:prstGeom prst="rect">
            <a:avLst/>
          </a:prstGeom>
        </p:spPr>
      </p:pic>
      <p:pic>
        <p:nvPicPr>
          <p:cNvPr id="10" name="Graphic 9" descr="Boardroom outline">
            <a:extLst>
              <a:ext uri="{FF2B5EF4-FFF2-40B4-BE49-F238E27FC236}">
                <a16:creationId xmlns:a16="http://schemas.microsoft.com/office/drawing/2014/main" id="{08AACCE5-4655-10D1-C077-21F7835CE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5525" y="3194984"/>
            <a:ext cx="828127" cy="828127"/>
          </a:xfrm>
          <a:prstGeom prst="rect">
            <a:avLst/>
          </a:prstGeom>
        </p:spPr>
      </p:pic>
      <p:pic>
        <p:nvPicPr>
          <p:cNvPr id="12" name="Graphic 11" descr="Boardroom outline">
            <a:extLst>
              <a:ext uri="{FF2B5EF4-FFF2-40B4-BE49-F238E27FC236}">
                <a16:creationId xmlns:a16="http://schemas.microsoft.com/office/drawing/2014/main" id="{58E83440-FAB6-096A-C2CE-03BA7FA45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3764" y="5244793"/>
            <a:ext cx="828127" cy="828127"/>
          </a:xfrm>
          <a:prstGeom prst="rect">
            <a:avLst/>
          </a:prstGeom>
        </p:spPr>
      </p:pic>
      <p:pic>
        <p:nvPicPr>
          <p:cNvPr id="15" name="Graphic 14" descr="Boardroom outline">
            <a:extLst>
              <a:ext uri="{FF2B5EF4-FFF2-40B4-BE49-F238E27FC236}">
                <a16:creationId xmlns:a16="http://schemas.microsoft.com/office/drawing/2014/main" id="{B8CCF058-9C04-15B2-1AF2-5759D7A78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0793" y="5244794"/>
            <a:ext cx="828127" cy="828127"/>
          </a:xfrm>
          <a:prstGeom prst="rect">
            <a:avLst/>
          </a:prstGeom>
        </p:spPr>
      </p:pic>
      <p:pic>
        <p:nvPicPr>
          <p:cNvPr id="19" name="Graphic 18" descr="Boardroom outline">
            <a:extLst>
              <a:ext uri="{FF2B5EF4-FFF2-40B4-BE49-F238E27FC236}">
                <a16:creationId xmlns:a16="http://schemas.microsoft.com/office/drawing/2014/main" id="{7560D8E3-6215-A177-BD3F-A891C8F2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5450" y="3116772"/>
            <a:ext cx="828127" cy="828127"/>
          </a:xfrm>
          <a:prstGeom prst="rect">
            <a:avLst/>
          </a:prstGeom>
        </p:spPr>
      </p:pic>
      <p:pic>
        <p:nvPicPr>
          <p:cNvPr id="24" name="Graphic 23" descr="Boardroom outline">
            <a:extLst>
              <a:ext uri="{FF2B5EF4-FFF2-40B4-BE49-F238E27FC236}">
                <a16:creationId xmlns:a16="http://schemas.microsoft.com/office/drawing/2014/main" id="{5F2AB0C7-268B-912C-908D-1EF3ADC18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0062" y="8230205"/>
            <a:ext cx="828127" cy="828127"/>
          </a:xfrm>
          <a:prstGeom prst="rect">
            <a:avLst/>
          </a:prstGeom>
        </p:spPr>
      </p:pic>
      <p:pic>
        <p:nvPicPr>
          <p:cNvPr id="26" name="Graphic 25" descr="Boardroom outline">
            <a:extLst>
              <a:ext uri="{FF2B5EF4-FFF2-40B4-BE49-F238E27FC236}">
                <a16:creationId xmlns:a16="http://schemas.microsoft.com/office/drawing/2014/main" id="{9DCBCCD8-1BA8-3309-FC91-AC21A25F9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8252" y="6627134"/>
            <a:ext cx="828127" cy="828127"/>
          </a:xfrm>
          <a:prstGeom prst="rect">
            <a:avLst/>
          </a:prstGeom>
        </p:spPr>
      </p:pic>
      <p:pic>
        <p:nvPicPr>
          <p:cNvPr id="1026" name="x_x_x_x_x_Picture 3" descr="GC_Landscape_RGB">
            <a:extLst>
              <a:ext uri="{FF2B5EF4-FFF2-40B4-BE49-F238E27FC236}">
                <a16:creationId xmlns:a16="http://schemas.microsoft.com/office/drawing/2014/main" id="{83050F64-D48A-7305-7ECB-543A7264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41" y="142738"/>
            <a:ext cx="1157661" cy="49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Boardroom outline">
            <a:extLst>
              <a:ext uri="{FF2B5EF4-FFF2-40B4-BE49-F238E27FC236}">
                <a16:creationId xmlns:a16="http://schemas.microsoft.com/office/drawing/2014/main" id="{6BFBB8B4-A36C-70B6-46C6-1B257D56A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4740" y="6556792"/>
            <a:ext cx="828127" cy="828127"/>
          </a:xfrm>
          <a:prstGeom prst="rect">
            <a:avLst/>
          </a:prstGeom>
        </p:spPr>
      </p:pic>
      <p:pic>
        <p:nvPicPr>
          <p:cNvPr id="16" name="Graphic 15" descr="Boardroom outline">
            <a:extLst>
              <a:ext uri="{FF2B5EF4-FFF2-40B4-BE49-F238E27FC236}">
                <a16:creationId xmlns:a16="http://schemas.microsoft.com/office/drawing/2014/main" id="{B737B59C-1487-017C-6055-D166BF5B3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3423" y="1921245"/>
            <a:ext cx="828127" cy="828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57EFAD-A797-8615-F9BB-74C085815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9047" y="6324585"/>
            <a:ext cx="243861" cy="2438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0AFDF0-D6AC-BA6D-2A7B-2C64F26E1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9532" y="4242269"/>
            <a:ext cx="219475" cy="1889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E5B3DF-F150-B4E8-DD7C-279B36A161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343" y="2958613"/>
            <a:ext cx="219475" cy="1889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083071C-8698-505A-AABE-34E74FD0A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7624" y="2970467"/>
            <a:ext cx="219475" cy="1889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B826345-66C6-0DF9-A144-D3C468F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3350" y="2958613"/>
            <a:ext cx="219475" cy="1889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375532D-4DC1-4F44-8F70-B8EBA2F1D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6089" y="2958613"/>
            <a:ext cx="219475" cy="188992"/>
          </a:xfrm>
          <a:prstGeom prst="rect">
            <a:avLst/>
          </a:prstGeom>
        </p:spPr>
      </p:pic>
      <p:pic>
        <p:nvPicPr>
          <p:cNvPr id="54" name="Graphic 53" descr="Right And Left Brain outline">
            <a:extLst>
              <a:ext uri="{FF2B5EF4-FFF2-40B4-BE49-F238E27FC236}">
                <a16:creationId xmlns:a16="http://schemas.microsoft.com/office/drawing/2014/main" id="{797B25D2-501E-09DE-F6F8-D508B7EBED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44738" y="8323307"/>
            <a:ext cx="614846" cy="61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65D384A-B97D-07B8-05F2-1DB723BB4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343" y="6269817"/>
            <a:ext cx="219475" cy="188992"/>
          </a:xfrm>
          <a:prstGeom prst="rect">
            <a:avLst/>
          </a:prstGeom>
        </p:spPr>
      </p:pic>
      <p:pic>
        <p:nvPicPr>
          <p:cNvPr id="57" name="Graphic 56" descr="Coins outline">
            <a:extLst>
              <a:ext uri="{FF2B5EF4-FFF2-40B4-BE49-F238E27FC236}">
                <a16:creationId xmlns:a16="http://schemas.microsoft.com/office/drawing/2014/main" id="{F77012A5-23DD-1CEE-7E15-AFB27AD6F0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64403" y="8211021"/>
            <a:ext cx="614846" cy="614846"/>
          </a:xfrm>
          <a:prstGeom prst="rect">
            <a:avLst/>
          </a:prstGeom>
        </p:spPr>
      </p:pic>
      <p:pic>
        <p:nvPicPr>
          <p:cNvPr id="59" name="Graphic 58" descr="Medical outline">
            <a:extLst>
              <a:ext uri="{FF2B5EF4-FFF2-40B4-BE49-F238E27FC236}">
                <a16:creationId xmlns:a16="http://schemas.microsoft.com/office/drawing/2014/main" id="{E4436342-364A-7C97-D876-D9E967DD0D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16987" y="2152268"/>
            <a:ext cx="530976" cy="5309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83C005E-1794-5856-774E-B03F95221F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1082" y="3372229"/>
            <a:ext cx="286537" cy="286537"/>
          </a:xfrm>
          <a:prstGeom prst="rect">
            <a:avLst/>
          </a:prstGeom>
        </p:spPr>
      </p:pic>
      <p:pic>
        <p:nvPicPr>
          <p:cNvPr id="74" name="Graphic 73" descr="Postit Notes outline">
            <a:extLst>
              <a:ext uri="{FF2B5EF4-FFF2-40B4-BE49-F238E27FC236}">
                <a16:creationId xmlns:a16="http://schemas.microsoft.com/office/drawing/2014/main" id="{B0F64C87-069E-B6C1-75D4-DB94C56781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56387" y="6637872"/>
            <a:ext cx="482197" cy="482197"/>
          </a:xfrm>
          <a:prstGeom prst="rect">
            <a:avLst/>
          </a:prstGeom>
        </p:spPr>
      </p:pic>
      <p:grpSp>
        <p:nvGrpSpPr>
          <p:cNvPr id="75" name="Group 65">
            <a:extLst>
              <a:ext uri="{FF2B5EF4-FFF2-40B4-BE49-F238E27FC236}">
                <a16:creationId xmlns:a16="http://schemas.microsoft.com/office/drawing/2014/main" id="{D3240032-986D-8A09-443D-FE28AB5A82FD}"/>
              </a:ext>
            </a:extLst>
          </p:cNvPr>
          <p:cNvGrpSpPr/>
          <p:nvPr/>
        </p:nvGrpSpPr>
        <p:grpSpPr>
          <a:xfrm>
            <a:off x="10262076" y="2779731"/>
            <a:ext cx="220832" cy="193228"/>
            <a:chOff x="0" y="0"/>
            <a:chExt cx="812800" cy="711200"/>
          </a:xfrm>
        </p:grpSpPr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E472650E-BA45-60B0-61FB-4B477F530DF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TextBox 67">
              <a:extLst>
                <a:ext uri="{FF2B5EF4-FFF2-40B4-BE49-F238E27FC236}">
                  <a16:creationId xmlns:a16="http://schemas.microsoft.com/office/drawing/2014/main" id="{85B3CAE5-0C23-7CD9-9028-A6CBDB1A5868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477573FA-3BAB-937B-7C06-0EF813D13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5276" y="6313063"/>
            <a:ext cx="219475" cy="188992"/>
          </a:xfrm>
          <a:prstGeom prst="rect">
            <a:avLst/>
          </a:prstGeom>
        </p:spPr>
      </p:pic>
      <p:pic>
        <p:nvPicPr>
          <p:cNvPr id="8" name="Graphic 7" descr="Weight Gain with solid fill">
            <a:extLst>
              <a:ext uri="{FF2B5EF4-FFF2-40B4-BE49-F238E27FC236}">
                <a16:creationId xmlns:a16="http://schemas.microsoft.com/office/drawing/2014/main" id="{317F00A5-E1B5-2861-017D-98AB7502D7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930" y="8572378"/>
            <a:ext cx="1441450" cy="614846"/>
          </a:xfrm>
          <a:prstGeom prst="rect">
            <a:avLst/>
          </a:prstGeom>
        </p:spPr>
      </p:pic>
      <p:pic>
        <p:nvPicPr>
          <p:cNvPr id="14" name="Graphic 13" descr="Boardroom outline">
            <a:extLst>
              <a:ext uri="{FF2B5EF4-FFF2-40B4-BE49-F238E27FC236}">
                <a16:creationId xmlns:a16="http://schemas.microsoft.com/office/drawing/2014/main" id="{653162D2-5B80-A6BA-AFD5-DA374A066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7962" y="2958166"/>
            <a:ext cx="828127" cy="828127"/>
          </a:xfrm>
          <a:prstGeom prst="rect">
            <a:avLst/>
          </a:prstGeom>
        </p:spPr>
      </p:pic>
      <p:pic>
        <p:nvPicPr>
          <p:cNvPr id="18" name="Graphic 17" descr="Cheers with solid fill">
            <a:extLst>
              <a:ext uri="{FF2B5EF4-FFF2-40B4-BE49-F238E27FC236}">
                <a16:creationId xmlns:a16="http://schemas.microsoft.com/office/drawing/2014/main" id="{798574B8-E0F5-BAF4-9D4D-8440A9FF61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V="1">
            <a:off x="9340850" y="3201027"/>
            <a:ext cx="841890" cy="506258"/>
          </a:xfrm>
          <a:prstGeom prst="rect">
            <a:avLst/>
          </a:prstGeom>
        </p:spPr>
      </p:pic>
      <p:pic>
        <p:nvPicPr>
          <p:cNvPr id="20" name="Graphic 19" descr="Water with solid fill">
            <a:extLst>
              <a:ext uri="{FF2B5EF4-FFF2-40B4-BE49-F238E27FC236}">
                <a16:creationId xmlns:a16="http://schemas.microsoft.com/office/drawing/2014/main" id="{F238ACAA-E697-9B20-03AF-068BF13FFB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22365" y="1876643"/>
            <a:ext cx="672879" cy="63676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20E1349-16F8-F8B9-015A-2A43A9295EC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81" y="269273"/>
            <a:ext cx="1148311" cy="3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5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6176" y="89827"/>
            <a:ext cx="2413006" cy="1541958"/>
            <a:chOff x="0" y="-461294"/>
            <a:chExt cx="879009" cy="2600947"/>
          </a:xfrm>
        </p:grpSpPr>
        <p:sp>
          <p:nvSpPr>
            <p:cNvPr id="4" name="Freeform 4"/>
            <p:cNvSpPr/>
            <p:nvPr/>
          </p:nvSpPr>
          <p:spPr>
            <a:xfrm>
              <a:off x="0" y="-461294"/>
              <a:ext cx="868775" cy="2600947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234" y="-218544"/>
              <a:ext cx="868775" cy="2288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</a:t>
              </a:r>
              <a:r>
                <a:rPr lang="en-GB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+mj-lt"/>
                </a:rPr>
                <a:t>:</a:t>
              </a:r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en-US" sz="11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Forsyth House,</a:t>
              </a:r>
            </a:p>
            <a:p>
              <a:pPr algn="ctr">
                <a:lnSpc>
                  <a:spcPts val="2379"/>
                </a:lnSpc>
              </a:pPr>
              <a:r>
                <a:rPr lang="en-US" sz="11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20</a:t>
              </a:r>
              <a:r>
                <a:rPr lang="en-GB" sz="1100" b="0" i="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" panose="020B0604020202020204" pitchFamily="34" charset="0"/>
                </a:rPr>
                <a:t> Queen St, Blackpool FY1 1PD</a:t>
              </a:r>
              <a:r>
                <a:rPr lang="en-US" sz="11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  <a:endParaRPr lang="en-GB" sz="11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Tel:07714916595</a:t>
              </a:r>
              <a:endParaRPr lang="en-US" sz="1699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40976" y="-23974"/>
            <a:ext cx="6886500" cy="559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January Activities to look out for…</a:t>
            </a:r>
          </a:p>
        </p:txBody>
      </p:sp>
      <p:grpSp>
        <p:nvGrpSpPr>
          <p:cNvPr id="101" name="Group 49">
            <a:extLst>
              <a:ext uri="{FF2B5EF4-FFF2-40B4-BE49-F238E27FC236}">
                <a16:creationId xmlns:a16="http://schemas.microsoft.com/office/drawing/2014/main" id="{D0FBB3A9-1263-9EF9-6A48-E550B1A42133}"/>
              </a:ext>
            </a:extLst>
          </p:cNvPr>
          <p:cNvGrpSpPr/>
          <p:nvPr/>
        </p:nvGrpSpPr>
        <p:grpSpPr>
          <a:xfrm>
            <a:off x="307783" y="6486430"/>
            <a:ext cx="2536263" cy="836331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B3AB1A79-48FC-1388-18D1-8C3463E5BA8A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2A5A7AEA-F0E3-87D2-8207-4D9334926A55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7D8A2-1ADA-A599-B149-8F82041A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08" y="75858"/>
            <a:ext cx="1181202" cy="6248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F42CB9-BC15-812E-2863-D4A06D55691A}"/>
              </a:ext>
            </a:extLst>
          </p:cNvPr>
          <p:cNvSpPr txBox="1"/>
          <p:nvPr/>
        </p:nvSpPr>
        <p:spPr>
          <a:xfrm>
            <a:off x="3435735" y="1254777"/>
            <a:ext cx="4518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These sessions will introduce new interests and help you widen your knowledge. You might learn something new and you might also share your knowledge with others.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A9ED9-CCD3-C028-02F1-85735D9F917E}"/>
              </a:ext>
            </a:extLst>
          </p:cNvPr>
          <p:cNvSpPr txBox="1"/>
          <p:nvPr/>
        </p:nvSpPr>
        <p:spPr>
          <a:xfrm>
            <a:off x="2844046" y="674562"/>
            <a:ext cx="500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Interested in gaining new knowledge, ask about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endParaRPr lang="en-GB" b="1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FB673AA-25B3-9A20-74E7-934F9D140615}"/>
              </a:ext>
            </a:extLst>
          </p:cNvPr>
          <p:cNvCxnSpPr/>
          <p:nvPr/>
        </p:nvCxnSpPr>
        <p:spPr>
          <a:xfrm>
            <a:off x="385203" y="2286000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CB01410-E372-51FC-04DB-E62AD094AEE4}"/>
              </a:ext>
            </a:extLst>
          </p:cNvPr>
          <p:cNvSpPr txBox="1"/>
          <p:nvPr/>
        </p:nvSpPr>
        <p:spPr>
          <a:xfrm>
            <a:off x="4148287" y="3532419"/>
            <a:ext cx="47585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Get support breaking down big goals, into smaller, more manageable steps, build confidence and motivation to achieve these goals and focus on a positive future. Improve mental, physical and social wellbeing</a:t>
            </a:r>
            <a:r>
              <a:rPr lang="en-GB" sz="1600" dirty="0"/>
              <a:t>.</a:t>
            </a:r>
          </a:p>
        </p:txBody>
      </p:sp>
      <p:pic>
        <p:nvPicPr>
          <p:cNvPr id="2062" name="Picture 14" descr="6 Reasons Why Goal Setting Doesn't Work - Sports Psychology">
            <a:extLst>
              <a:ext uri="{FF2B5EF4-FFF2-40B4-BE49-F238E27FC236}">
                <a16:creationId xmlns:a16="http://schemas.microsoft.com/office/drawing/2014/main" id="{CDCE2DE1-4644-FC14-2DD2-6EC383B3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8" y="2902531"/>
            <a:ext cx="1690730" cy="11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AF32062-3277-0022-2FC6-1546CCA07A46}"/>
              </a:ext>
            </a:extLst>
          </p:cNvPr>
          <p:cNvSpPr txBox="1"/>
          <p:nvPr/>
        </p:nvSpPr>
        <p:spPr>
          <a:xfrm>
            <a:off x="2914032" y="2672418"/>
            <a:ext cx="397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For support with motivation, confidence, isolation, ask about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endParaRPr lang="en-GB" b="1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B572D46-10FB-276A-4230-79A591470006}"/>
              </a:ext>
            </a:extLst>
          </p:cNvPr>
          <p:cNvCxnSpPr>
            <a:cxnSpLocks/>
          </p:cNvCxnSpPr>
          <p:nvPr/>
        </p:nvCxnSpPr>
        <p:spPr>
          <a:xfrm flipV="1">
            <a:off x="385203" y="4499603"/>
            <a:ext cx="9923568" cy="2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4" name="Picture 16" descr="Did you know? Fewer than 100 people have a photographic memory | New  Scientist">
            <a:extLst>
              <a:ext uri="{FF2B5EF4-FFF2-40B4-BE49-F238E27FC236}">
                <a16:creationId xmlns:a16="http://schemas.microsoft.com/office/drawing/2014/main" id="{E767CC00-B076-5D7D-E91A-A48B84FE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3" y="4770541"/>
            <a:ext cx="1746563" cy="9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0AC6C46-E95C-3EF6-5126-3BCCF0AAB758}"/>
              </a:ext>
            </a:extLst>
          </p:cNvPr>
          <p:cNvSpPr txBox="1"/>
          <p:nvPr/>
        </p:nvSpPr>
        <p:spPr>
          <a:xfrm>
            <a:off x="2885026" y="4903721"/>
            <a:ext cx="40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For employment support, ask about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endParaRPr lang="en-GB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B7904F-59FD-0B82-232D-A43A1E53F126}"/>
              </a:ext>
            </a:extLst>
          </p:cNvPr>
          <p:cNvSpPr txBox="1"/>
          <p:nvPr/>
        </p:nvSpPr>
        <p:spPr>
          <a:xfrm>
            <a:off x="3369723" y="5563076"/>
            <a:ext cx="5537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Looking for employment and unsure where to start? These sessions will give you a chance to prepare for job applications, interviews and employment and allow you to improve these skills for the future.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27CD12E-B590-436B-238B-85A31AAFCFB8}"/>
              </a:ext>
            </a:extLst>
          </p:cNvPr>
          <p:cNvCxnSpPr>
            <a:cxnSpLocks/>
          </p:cNvCxnSpPr>
          <p:nvPr/>
        </p:nvCxnSpPr>
        <p:spPr>
          <a:xfrm>
            <a:off x="385203" y="6379029"/>
            <a:ext cx="9923568" cy="27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36EAA63-225F-4717-422D-CCCF43FA15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38" y="167133"/>
            <a:ext cx="1148311" cy="365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35B889-A39B-C8FB-44CA-5E36DA3B1135}"/>
              </a:ext>
            </a:extLst>
          </p:cNvPr>
          <p:cNvSpPr txBox="1"/>
          <p:nvPr/>
        </p:nvSpPr>
        <p:spPr>
          <a:xfrm>
            <a:off x="6687565" y="2587162"/>
            <a:ext cx="304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Lego sessions, Wellbeing sessions, Mindfulness, Art Therapy, Basic Cookery Skills…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285F27-5073-55C6-4C68-1E30737AB5B5}"/>
              </a:ext>
            </a:extLst>
          </p:cNvPr>
          <p:cNvSpPr txBox="1"/>
          <p:nvPr/>
        </p:nvSpPr>
        <p:spPr>
          <a:xfrm>
            <a:off x="6670669" y="4601102"/>
            <a:ext cx="2800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CV writing, disclosure letter writing, job searching, mock interviews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A5D24-000B-574D-323A-8BD7BC8649FD}"/>
              </a:ext>
            </a:extLst>
          </p:cNvPr>
          <p:cNvSpPr txBox="1"/>
          <p:nvPr/>
        </p:nvSpPr>
        <p:spPr>
          <a:xfrm>
            <a:off x="7849352" y="708796"/>
            <a:ext cx="2494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 Walks, Coffee morning, How to sessions …</a:t>
            </a:r>
          </a:p>
        </p:txBody>
      </p:sp>
    </p:spTree>
    <p:extLst>
      <p:ext uri="{BB962C8B-B14F-4D97-AF65-F5344CB8AC3E}">
        <p14:creationId xmlns:p14="http://schemas.microsoft.com/office/powerpoint/2010/main" val="260351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6be467-e76b-4869-981c-41fd8dac8726" xsi:nil="true"/>
    <lcf76f155ced4ddcb4097134ff3c332f xmlns="58c8e540-cdfe-4713-bff0-4351d38ade9d">
      <Terms xmlns="http://schemas.microsoft.com/office/infopath/2007/PartnerControls"/>
    </lcf76f155ced4ddcb4097134ff3c332f>
    <Number xmlns="58c8e540-cdfe-4713-bff0-4351d38ade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0EB63A1E2B0A43B803C23E62A33D0E" ma:contentTypeVersion="" ma:contentTypeDescription="Create a new document." ma:contentTypeScope="" ma:versionID="0cfa3af12dacb6d37d9e170e2f24502f">
  <xsd:schema xmlns:xsd="http://www.w3.org/2001/XMLSchema" xmlns:xs="http://www.w3.org/2001/XMLSchema" xmlns:p="http://schemas.microsoft.com/office/2006/metadata/properties" xmlns:ns2="58C8E540-CDFE-4713-BFF0-4351D38ADE9D" xmlns:ns3="4d30bb2a-f321-43c9-acb7-6f415d4a716e" xmlns:ns4="58c8e540-cdfe-4713-bff0-4351d38ade9d" xmlns:ns5="0a6be467-e76b-4869-981c-41fd8dac8726" targetNamespace="http://schemas.microsoft.com/office/2006/metadata/properties" ma:root="true" ma:fieldsID="fa2ef7831d9e497843b63c8d01ff9d56" ns2:_="" ns3:_="" ns4:_="" ns5:_="">
    <xsd:import namespace="58C8E540-CDFE-4713-BFF0-4351D38ADE9D"/>
    <xsd:import namespace="4d30bb2a-f321-43c9-acb7-6f415d4a716e"/>
    <xsd:import namespace="58c8e540-cdfe-4713-bff0-4351d38ade9d"/>
    <xsd:import namespace="0a6be467-e76b-4869-981c-41fd8dac87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Number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8E540-CDFE-4713-BFF0-4351D38ADE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0bb2a-f321-43c9-acb7-6f415d4a71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8e540-cdfe-4713-bff0-4351d38ade9d" elementFormDefault="qualified">
    <xsd:import namespace="http://schemas.microsoft.com/office/2006/documentManagement/types"/>
    <xsd:import namespace="http://schemas.microsoft.com/office/infopath/2007/PartnerControls"/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a722410-03a9-4718-9392-c4089ca5a5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be467-e76b-4869-981c-41fd8dac8726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be8a2237-55ea-4d70-868f-dd5aeff31326}" ma:internalName="TaxCatchAll" ma:showField="CatchAllData" ma:web="0a6be467-e76b-4869-981c-41fd8dac8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4F630-F244-4249-A1DD-CAF66701C44D}">
  <ds:schemaRefs>
    <ds:schemaRef ds:uri="http://schemas.microsoft.com/office/2006/metadata/properties"/>
    <ds:schemaRef ds:uri="http://schemas.microsoft.com/sharepoint/v3"/>
    <ds:schemaRef ds:uri="39022ca7-da8b-462c-ac53-cf911d2e7c5d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21fe2dc5-e687-4b08-a992-8b5ade4d547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3866C0E-4C38-4CC3-8C70-74276D77AB0E}"/>
</file>

<file path=customXml/itemProps3.xml><?xml version="1.0" encoding="utf-8"?>
<ds:datastoreItem xmlns:ds="http://schemas.openxmlformats.org/officeDocument/2006/customXml" ds:itemID="{EE53B0B3-0F5A-401C-97A3-2E7FE5C385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1606</Words>
  <Application>Microsoft Office PowerPoint</Application>
  <PresentationFormat>Custom</PresentationFormat>
  <Paragraphs>414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Pristina</vt:lpstr>
      <vt:lpstr>Comic Sans MS</vt:lpstr>
      <vt:lpstr>Wingdings</vt:lpstr>
      <vt:lpstr>DM Sans</vt:lpstr>
      <vt:lpstr>Arial</vt:lpstr>
      <vt:lpstr>Forte</vt:lpstr>
      <vt:lpstr>DM Sans Bold</vt:lpstr>
      <vt:lpstr>Helvetica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CFO Activity Schedule TEMPLATE</dc:title>
  <dc:creator>Whitehead, Kimberley (Growth Company)</dc:creator>
  <cp:lastModifiedBy>Sutton, Thomas (Growth Company)</cp:lastModifiedBy>
  <cp:revision>813</cp:revision>
  <dcterms:created xsi:type="dcterms:W3CDTF">2006-08-16T00:00:00Z</dcterms:created>
  <dcterms:modified xsi:type="dcterms:W3CDTF">2024-12-17T16:56:18Z</dcterms:modified>
  <dc:identifier>DAFxy3nWgJM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0x010100EE0EB63A1E2B0A43B803C23E62A33D0E</vt:lpwstr>
  </property>
</Properties>
</file>