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9"/>
  </p:notesMasterIdLst>
  <p:sldIdLst>
    <p:sldId id="259" r:id="rId5"/>
    <p:sldId id="258" r:id="rId6"/>
    <p:sldId id="261" r:id="rId7"/>
    <p:sldId id="260" r:id="rId8"/>
  </p:sldIdLst>
  <p:sldSz cx="10693400" cy="7556500"/>
  <p:notesSz cx="6810375" cy="9942513"/>
  <p:embeddedFontLst>
    <p:embeddedFont>
      <p:font typeface="DM Sans" pitchFamily="2" charset="0"/>
      <p:regular r:id="rId10"/>
      <p:bold r:id="rId11"/>
      <p:italic r:id="rId12"/>
      <p:boldItalic r:id="rId13"/>
    </p:embeddedFont>
    <p:embeddedFont>
      <p:font typeface="DM Sans Bold" charset="0"/>
      <p:regular r:id="rId14"/>
      <p:bold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3E2"/>
    <a:srgbClr val="34586E"/>
    <a:srgbClr val="ACB7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87B9E9B-C2DA-40DF-B43F-168D7F347A22}" v="25" dt="2024-12-24T09:06:29.38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6" d="100"/>
          <a:sy n="96" d="100"/>
        </p:scale>
        <p:origin x="1566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4.fntdata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font" Target="fonts/font3.fntdata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font" Target="fonts/font2.fntdata"/><Relationship Id="rId5" Type="http://schemas.openxmlformats.org/officeDocument/2006/relationships/slide" Target="slides/slide1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mma Melia" userId="bd4bb175-1058-4e49-b0d0-2e8e70ddf6c2" providerId="ADAL" clId="{387B9E9B-C2DA-40DF-B43F-168D7F347A22}"/>
    <pc:docChg chg="undo custSel addSld delSld modSld sldOrd">
      <pc:chgData name="Emma Melia" userId="bd4bb175-1058-4e49-b0d0-2e8e70ddf6c2" providerId="ADAL" clId="{387B9E9B-C2DA-40DF-B43F-168D7F347A22}" dt="2024-12-24T09:12:45.730" v="309" actId="255"/>
      <pc:docMkLst>
        <pc:docMk/>
      </pc:docMkLst>
      <pc:sldChg chg="del">
        <pc:chgData name="Emma Melia" userId="bd4bb175-1058-4e49-b0d0-2e8e70ddf6c2" providerId="ADAL" clId="{387B9E9B-C2DA-40DF-B43F-168D7F347A22}" dt="2024-12-23T15:00:54.540" v="0" actId="47"/>
        <pc:sldMkLst>
          <pc:docMk/>
          <pc:sldMk cId="1746985100" sldId="257"/>
        </pc:sldMkLst>
      </pc:sldChg>
      <pc:sldChg chg="addSp delSp modSp mod">
        <pc:chgData name="Emma Melia" userId="bd4bb175-1058-4e49-b0d0-2e8e70ddf6c2" providerId="ADAL" clId="{387B9E9B-C2DA-40DF-B43F-168D7F347A22}" dt="2024-12-24T09:12:45.730" v="309" actId="255"/>
        <pc:sldMkLst>
          <pc:docMk/>
          <pc:sldMk cId="2369481707" sldId="258"/>
        </pc:sldMkLst>
        <pc:spChg chg="mod">
          <ac:chgData name="Emma Melia" userId="bd4bb175-1058-4e49-b0d0-2e8e70ddf6c2" providerId="ADAL" clId="{387B9E9B-C2DA-40DF-B43F-168D7F347A22}" dt="2024-12-24T09:06:58.738" v="302" actId="20577"/>
          <ac:spMkLst>
            <pc:docMk/>
            <pc:sldMk cId="2369481707" sldId="258"/>
            <ac:spMk id="5" creationId="{00000000-0000-0000-0000-000000000000}"/>
          </ac:spMkLst>
        </pc:spChg>
        <pc:spChg chg="del">
          <ac:chgData name="Emma Melia" userId="bd4bb175-1058-4e49-b0d0-2e8e70ddf6c2" providerId="ADAL" clId="{387B9E9B-C2DA-40DF-B43F-168D7F347A22}" dt="2024-12-23T15:06:57.024" v="18" actId="478"/>
          <ac:spMkLst>
            <pc:docMk/>
            <pc:sldMk cId="2369481707" sldId="258"/>
            <ac:spMk id="16" creationId="{2C28E4E7-7592-4873-4AD7-0D97D10C29E3}"/>
          </ac:spMkLst>
        </pc:spChg>
        <pc:spChg chg="mod">
          <ac:chgData name="Emma Melia" userId="bd4bb175-1058-4e49-b0d0-2e8e70ddf6c2" providerId="ADAL" clId="{387B9E9B-C2DA-40DF-B43F-168D7F347A22}" dt="2024-12-24T08:53:30.715" v="108" actId="20577"/>
          <ac:spMkLst>
            <pc:docMk/>
            <pc:sldMk cId="2369481707" sldId="258"/>
            <ac:spMk id="69" creationId="{00000000-0000-0000-0000-000000000000}"/>
          </ac:spMkLst>
        </pc:spChg>
        <pc:grpChg chg="del">
          <ac:chgData name="Emma Melia" userId="bd4bb175-1058-4e49-b0d0-2e8e70ddf6c2" providerId="ADAL" clId="{387B9E9B-C2DA-40DF-B43F-168D7F347A22}" dt="2024-12-23T15:06:44.725" v="17" actId="478"/>
          <ac:grpSpMkLst>
            <pc:docMk/>
            <pc:sldMk cId="2369481707" sldId="258"/>
            <ac:grpSpMk id="22" creationId="{15DF562B-22D6-2D99-C4B6-8AF242BA0A05}"/>
          </ac:grpSpMkLst>
        </pc:grpChg>
        <pc:grpChg chg="mod">
          <ac:chgData name="Emma Melia" userId="bd4bb175-1058-4e49-b0d0-2e8e70ddf6c2" providerId="ADAL" clId="{387B9E9B-C2DA-40DF-B43F-168D7F347A22}" dt="2024-12-23T15:07:40.318" v="27" actId="1076"/>
          <ac:grpSpMkLst>
            <pc:docMk/>
            <pc:sldMk cId="2369481707" sldId="258"/>
            <ac:grpSpMk id="30" creationId="{8871EBF5-8387-ACE4-5D30-8249B2EE2AB1}"/>
          </ac:grpSpMkLst>
        </pc:grpChg>
        <pc:grpChg chg="del">
          <ac:chgData name="Emma Melia" userId="bd4bb175-1058-4e49-b0d0-2e8e70ddf6c2" providerId="ADAL" clId="{387B9E9B-C2DA-40DF-B43F-168D7F347A22}" dt="2024-12-23T15:07:01.455" v="20" actId="478"/>
          <ac:grpSpMkLst>
            <pc:docMk/>
            <pc:sldMk cId="2369481707" sldId="258"/>
            <ac:grpSpMk id="44" creationId="{D318EB74-53B1-ED9B-6BE2-E2BF2C865FB1}"/>
          </ac:grpSpMkLst>
        </pc:grpChg>
        <pc:grpChg chg="mod">
          <ac:chgData name="Emma Melia" userId="bd4bb175-1058-4e49-b0d0-2e8e70ddf6c2" providerId="ADAL" clId="{387B9E9B-C2DA-40DF-B43F-168D7F347A22}" dt="2024-12-23T15:07:55.592" v="29" actId="1076"/>
          <ac:grpSpMkLst>
            <pc:docMk/>
            <pc:sldMk cId="2369481707" sldId="258"/>
            <ac:grpSpMk id="59" creationId="{5CCC7924-6F89-784D-0D92-63378F526042}"/>
          </ac:grpSpMkLst>
        </pc:grpChg>
        <pc:graphicFrameChg chg="mod modGraphic">
          <ac:chgData name="Emma Melia" userId="bd4bb175-1058-4e49-b0d0-2e8e70ddf6c2" providerId="ADAL" clId="{387B9E9B-C2DA-40DF-B43F-168D7F347A22}" dt="2024-12-24T09:12:45.730" v="309" actId="255"/>
          <ac:graphicFrameMkLst>
            <pc:docMk/>
            <pc:sldMk cId="2369481707" sldId="258"/>
            <ac:graphicFrameMk id="2" creationId="{00000000-0000-0000-0000-000000000000}"/>
          </ac:graphicFrameMkLst>
        </pc:graphicFrameChg>
        <pc:picChg chg="add mod">
          <ac:chgData name="Emma Melia" userId="bd4bb175-1058-4e49-b0d0-2e8e70ddf6c2" providerId="ADAL" clId="{387B9E9B-C2DA-40DF-B43F-168D7F347A22}" dt="2024-12-23T15:28:45.598" v="39" actId="1076"/>
          <ac:picMkLst>
            <pc:docMk/>
            <pc:sldMk cId="2369481707" sldId="258"/>
            <ac:picMk id="6" creationId="{79C803D4-82A6-4DB5-34B4-029B8909CA02}"/>
          </ac:picMkLst>
        </pc:picChg>
        <pc:picChg chg="add mod">
          <ac:chgData name="Emma Melia" userId="bd4bb175-1058-4e49-b0d0-2e8e70ddf6c2" providerId="ADAL" clId="{387B9E9B-C2DA-40DF-B43F-168D7F347A22}" dt="2024-12-24T09:03:04.577" v="221" actId="1076"/>
          <ac:picMkLst>
            <pc:docMk/>
            <pc:sldMk cId="2369481707" sldId="258"/>
            <ac:picMk id="9" creationId="{1BCD006A-14DF-DB25-2BF2-B48C5F821570}"/>
          </ac:picMkLst>
        </pc:picChg>
        <pc:picChg chg="del">
          <ac:chgData name="Emma Melia" userId="bd4bb175-1058-4e49-b0d0-2e8e70ddf6c2" providerId="ADAL" clId="{387B9E9B-C2DA-40DF-B43F-168D7F347A22}" dt="2024-12-23T15:06:40.425" v="15" actId="478"/>
          <ac:picMkLst>
            <pc:docMk/>
            <pc:sldMk cId="2369481707" sldId="258"/>
            <ac:picMk id="95" creationId="{BCA4995B-37A8-1716-AC15-E923526716B3}"/>
          </ac:picMkLst>
        </pc:picChg>
        <pc:picChg chg="del">
          <ac:chgData name="Emma Melia" userId="bd4bb175-1058-4e49-b0d0-2e8e70ddf6c2" providerId="ADAL" clId="{387B9E9B-C2DA-40DF-B43F-168D7F347A22}" dt="2024-12-23T15:06:58.168" v="19" actId="478"/>
          <ac:picMkLst>
            <pc:docMk/>
            <pc:sldMk cId="2369481707" sldId="258"/>
            <ac:picMk id="114" creationId="{74ED1BB4-267E-6022-A683-B0DF796B54F3}"/>
          </ac:picMkLst>
        </pc:picChg>
      </pc:sldChg>
      <pc:sldChg chg="modSp mod ord">
        <pc:chgData name="Emma Melia" userId="bd4bb175-1058-4e49-b0d0-2e8e70ddf6c2" providerId="ADAL" clId="{387B9E9B-C2DA-40DF-B43F-168D7F347A22}" dt="2024-12-24T09:03:17.275" v="230" actId="20577"/>
        <pc:sldMkLst>
          <pc:docMk/>
          <pc:sldMk cId="1873159633" sldId="259"/>
        </pc:sldMkLst>
        <pc:spChg chg="mod">
          <ac:chgData name="Emma Melia" userId="bd4bb175-1058-4e49-b0d0-2e8e70ddf6c2" providerId="ADAL" clId="{387B9E9B-C2DA-40DF-B43F-168D7F347A22}" dt="2024-12-24T09:03:17.275" v="230" actId="20577"/>
          <ac:spMkLst>
            <pc:docMk/>
            <pc:sldMk cId="1873159633" sldId="259"/>
            <ac:spMk id="5" creationId="{00000000-0000-0000-0000-000000000000}"/>
          </ac:spMkLst>
        </pc:spChg>
        <pc:spChg chg="mod">
          <ac:chgData name="Emma Melia" userId="bd4bb175-1058-4e49-b0d0-2e8e70ddf6c2" providerId="ADAL" clId="{387B9E9B-C2DA-40DF-B43F-168D7F347A22}" dt="2024-12-24T08:53:22.463" v="103" actId="20577"/>
          <ac:spMkLst>
            <pc:docMk/>
            <pc:sldMk cId="1873159633" sldId="259"/>
            <ac:spMk id="69" creationId="{00000000-0000-0000-0000-000000000000}"/>
          </ac:spMkLst>
        </pc:spChg>
        <pc:grpChg chg="mod">
          <ac:chgData name="Emma Melia" userId="bd4bb175-1058-4e49-b0d0-2e8e70ddf6c2" providerId="ADAL" clId="{387B9E9B-C2DA-40DF-B43F-168D7F347A22}" dt="2024-12-24T08:52:00.485" v="49" actId="1076"/>
          <ac:grpSpMkLst>
            <pc:docMk/>
            <pc:sldMk cId="1873159633" sldId="259"/>
            <ac:grpSpMk id="41" creationId="{D63152C2-4975-234F-D1DB-26081F30C2EE}"/>
          </ac:grpSpMkLst>
        </pc:grpChg>
        <pc:graphicFrameChg chg="mod modGraphic">
          <ac:chgData name="Emma Melia" userId="bd4bb175-1058-4e49-b0d0-2e8e70ddf6c2" providerId="ADAL" clId="{387B9E9B-C2DA-40DF-B43F-168D7F347A22}" dt="2024-12-24T09:00:17.691" v="200" actId="1076"/>
          <ac:graphicFrameMkLst>
            <pc:docMk/>
            <pc:sldMk cId="1873159633" sldId="259"/>
            <ac:graphicFrameMk id="2" creationId="{00000000-0000-0000-0000-000000000000}"/>
          </ac:graphicFrameMkLst>
        </pc:graphicFrameChg>
        <pc:picChg chg="mod">
          <ac:chgData name="Emma Melia" userId="bd4bb175-1058-4e49-b0d0-2e8e70ddf6c2" providerId="ADAL" clId="{387B9E9B-C2DA-40DF-B43F-168D7F347A22}" dt="2024-12-24T08:52:34.874" v="88" actId="1076"/>
          <ac:picMkLst>
            <pc:docMk/>
            <pc:sldMk cId="1873159633" sldId="259"/>
            <ac:picMk id="58" creationId="{1296A70E-3BE9-F74E-4590-49B7C2A3F082}"/>
          </ac:picMkLst>
        </pc:picChg>
      </pc:sldChg>
      <pc:sldChg chg="del">
        <pc:chgData name="Emma Melia" userId="bd4bb175-1058-4e49-b0d0-2e8e70ddf6c2" providerId="ADAL" clId="{387B9E9B-C2DA-40DF-B43F-168D7F347A22}" dt="2024-12-23T15:01:14.030" v="2" actId="47"/>
        <pc:sldMkLst>
          <pc:docMk/>
          <pc:sldMk cId="1556638717" sldId="260"/>
        </pc:sldMkLst>
      </pc:sldChg>
      <pc:sldChg chg="addSp delSp modSp add mod">
        <pc:chgData name="Emma Melia" userId="bd4bb175-1058-4e49-b0d0-2e8e70ddf6c2" providerId="ADAL" clId="{387B9E9B-C2DA-40DF-B43F-168D7F347A22}" dt="2024-12-24T09:06:40.963" v="293" actId="113"/>
        <pc:sldMkLst>
          <pc:docMk/>
          <pc:sldMk cId="4204439583" sldId="260"/>
        </pc:sldMkLst>
        <pc:spChg chg="mod">
          <ac:chgData name="Emma Melia" userId="bd4bb175-1058-4e49-b0d0-2e8e70ddf6c2" providerId="ADAL" clId="{387B9E9B-C2DA-40DF-B43F-168D7F347A22}" dt="2024-12-24T08:55:20.696" v="152"/>
          <ac:spMkLst>
            <pc:docMk/>
            <pc:sldMk cId="4204439583" sldId="260"/>
            <ac:spMk id="9" creationId="{21D48BF3-7418-937F-8F56-C0881898BA24}"/>
          </ac:spMkLst>
        </pc:spChg>
        <pc:spChg chg="mod">
          <ac:chgData name="Emma Melia" userId="bd4bb175-1058-4e49-b0d0-2e8e70ddf6c2" providerId="ADAL" clId="{387B9E9B-C2DA-40DF-B43F-168D7F347A22}" dt="2024-12-24T08:56:05.035" v="156" actId="1076"/>
          <ac:spMkLst>
            <pc:docMk/>
            <pc:sldMk cId="4204439583" sldId="260"/>
            <ac:spMk id="11" creationId="{9C099917-B6A7-7612-2CA0-FB47AD62B5DF}"/>
          </ac:spMkLst>
        </pc:spChg>
        <pc:spChg chg="mod">
          <ac:chgData name="Emma Melia" userId="bd4bb175-1058-4e49-b0d0-2e8e70ddf6c2" providerId="ADAL" clId="{387B9E9B-C2DA-40DF-B43F-168D7F347A22}" dt="2024-12-24T08:55:20.696" v="152"/>
          <ac:spMkLst>
            <pc:docMk/>
            <pc:sldMk cId="4204439583" sldId="260"/>
            <ac:spMk id="12" creationId="{01B2F97C-D1F3-C1E5-41E6-6F3E7B5586E5}"/>
          </ac:spMkLst>
        </pc:spChg>
        <pc:spChg chg="mod">
          <ac:chgData name="Emma Melia" userId="bd4bb175-1058-4e49-b0d0-2e8e70ddf6c2" providerId="ADAL" clId="{387B9E9B-C2DA-40DF-B43F-168D7F347A22}" dt="2024-12-24T09:02:04.483" v="214"/>
          <ac:spMkLst>
            <pc:docMk/>
            <pc:sldMk cId="4204439583" sldId="260"/>
            <ac:spMk id="20" creationId="{028FAD62-3CF3-A466-7F81-C5544CF16273}"/>
          </ac:spMkLst>
        </pc:spChg>
        <pc:spChg chg="mod">
          <ac:chgData name="Emma Melia" userId="bd4bb175-1058-4e49-b0d0-2e8e70ddf6c2" providerId="ADAL" clId="{387B9E9B-C2DA-40DF-B43F-168D7F347A22}" dt="2024-12-24T09:02:04.483" v="214"/>
          <ac:spMkLst>
            <pc:docMk/>
            <pc:sldMk cId="4204439583" sldId="260"/>
            <ac:spMk id="21" creationId="{2C82B16B-03EA-188F-42E8-59AD252BB9CE}"/>
          </ac:spMkLst>
        </pc:spChg>
        <pc:spChg chg="mod">
          <ac:chgData name="Emma Melia" userId="bd4bb175-1058-4e49-b0d0-2e8e70ddf6c2" providerId="ADAL" clId="{387B9E9B-C2DA-40DF-B43F-168D7F347A22}" dt="2024-12-24T08:54:01.555" v="137" actId="6549"/>
          <ac:spMkLst>
            <pc:docMk/>
            <pc:sldMk cId="4204439583" sldId="260"/>
            <ac:spMk id="69" creationId="{75928FBA-103B-F68A-2C1C-200D35C807CD}"/>
          </ac:spMkLst>
        </pc:spChg>
        <pc:grpChg chg="add mod">
          <ac:chgData name="Emma Melia" userId="bd4bb175-1058-4e49-b0d0-2e8e70ddf6c2" providerId="ADAL" clId="{387B9E9B-C2DA-40DF-B43F-168D7F347A22}" dt="2024-12-24T08:55:25.721" v="153" actId="1076"/>
          <ac:grpSpMkLst>
            <pc:docMk/>
            <pc:sldMk cId="4204439583" sldId="260"/>
            <ac:grpSpMk id="8" creationId="{42B25E62-6A0B-A94D-EB88-114E166E9E95}"/>
          </ac:grpSpMkLst>
        </pc:grpChg>
        <pc:grpChg chg="add mod">
          <ac:chgData name="Emma Melia" userId="bd4bb175-1058-4e49-b0d0-2e8e70ddf6c2" providerId="ADAL" clId="{387B9E9B-C2DA-40DF-B43F-168D7F347A22}" dt="2024-12-24T09:02:10.392" v="215" actId="1076"/>
          <ac:grpSpMkLst>
            <pc:docMk/>
            <pc:sldMk cId="4204439583" sldId="260"/>
            <ac:grpSpMk id="16" creationId="{B73E12B4-641C-B186-885E-E7E0A63C9FBB}"/>
          </ac:grpSpMkLst>
        </pc:grpChg>
        <pc:grpChg chg="mod">
          <ac:chgData name="Emma Melia" userId="bd4bb175-1058-4e49-b0d0-2e8e70ddf6c2" providerId="ADAL" clId="{387B9E9B-C2DA-40DF-B43F-168D7F347A22}" dt="2024-12-24T08:56:02.002" v="155" actId="1076"/>
          <ac:grpSpMkLst>
            <pc:docMk/>
            <pc:sldMk cId="4204439583" sldId="260"/>
            <ac:grpSpMk id="53" creationId="{67DA3F78-C757-E88C-C948-42E9A9117208}"/>
          </ac:grpSpMkLst>
        </pc:grpChg>
        <pc:graphicFrameChg chg="mod modGraphic">
          <ac:chgData name="Emma Melia" userId="bd4bb175-1058-4e49-b0d0-2e8e70ddf6c2" providerId="ADAL" clId="{387B9E9B-C2DA-40DF-B43F-168D7F347A22}" dt="2024-12-24T09:06:40.963" v="293" actId="113"/>
          <ac:graphicFrameMkLst>
            <pc:docMk/>
            <pc:sldMk cId="4204439583" sldId="260"/>
            <ac:graphicFrameMk id="2" creationId="{786D99C0-300F-4DF4-F6AA-53E33A518580}"/>
          </ac:graphicFrameMkLst>
        </pc:graphicFrameChg>
        <pc:picChg chg="del">
          <ac:chgData name="Emma Melia" userId="bd4bb175-1058-4e49-b0d0-2e8e70ddf6c2" providerId="ADAL" clId="{387B9E9B-C2DA-40DF-B43F-168D7F347A22}" dt="2024-12-24T09:05:14.283" v="286" actId="478"/>
          <ac:picMkLst>
            <pc:docMk/>
            <pc:sldMk cId="4204439583" sldId="260"/>
            <ac:picMk id="6" creationId="{8C2798B7-9B8E-FF07-B21E-925E275070FF}"/>
          </ac:picMkLst>
        </pc:picChg>
        <pc:picChg chg="add mod">
          <ac:chgData name="Emma Melia" userId="bd4bb175-1058-4e49-b0d0-2e8e70ddf6c2" providerId="ADAL" clId="{387B9E9B-C2DA-40DF-B43F-168D7F347A22}" dt="2024-12-24T09:01:20.793" v="208"/>
          <ac:picMkLst>
            <pc:docMk/>
            <pc:sldMk cId="4204439583" sldId="260"/>
            <ac:picMk id="13" creationId="{A4F2B821-8464-0793-EEFF-869C179E14E8}"/>
          </ac:picMkLst>
        </pc:picChg>
        <pc:picChg chg="add del mod">
          <ac:chgData name="Emma Melia" userId="bd4bb175-1058-4e49-b0d0-2e8e70ddf6c2" providerId="ADAL" clId="{387B9E9B-C2DA-40DF-B43F-168D7F347A22}" dt="2024-12-24T09:01:48.697" v="212" actId="478"/>
          <ac:picMkLst>
            <pc:docMk/>
            <pc:sldMk cId="4204439583" sldId="260"/>
            <ac:picMk id="14" creationId="{82032C29-74E6-00E7-0F08-766A2652CB7D}"/>
          </ac:picMkLst>
        </pc:picChg>
        <pc:picChg chg="add mod">
          <ac:chgData name="Emma Melia" userId="bd4bb175-1058-4e49-b0d0-2e8e70ddf6c2" providerId="ADAL" clId="{387B9E9B-C2DA-40DF-B43F-168D7F347A22}" dt="2024-12-24T09:06:18.016" v="290" actId="1076"/>
          <ac:picMkLst>
            <pc:docMk/>
            <pc:sldMk cId="4204439583" sldId="260"/>
            <ac:picMk id="23" creationId="{0054E595-0BE8-1FA1-623C-DAEB8820E673}"/>
          </ac:picMkLst>
        </pc:picChg>
        <pc:picChg chg="del">
          <ac:chgData name="Emma Melia" userId="bd4bb175-1058-4e49-b0d0-2e8e70ddf6c2" providerId="ADAL" clId="{387B9E9B-C2DA-40DF-B43F-168D7F347A22}" dt="2024-12-24T09:05:16.008" v="287" actId="478"/>
          <ac:picMkLst>
            <pc:docMk/>
            <pc:sldMk cId="4204439583" sldId="260"/>
            <ac:picMk id="54" creationId="{2AA0CB15-6769-26D4-9B62-A793228411B8}"/>
          </ac:picMkLst>
        </pc:picChg>
        <pc:picChg chg="mod">
          <ac:chgData name="Emma Melia" userId="bd4bb175-1058-4e49-b0d0-2e8e70ddf6c2" providerId="ADAL" clId="{387B9E9B-C2DA-40DF-B43F-168D7F347A22}" dt="2024-12-24T08:56:16.832" v="158" actId="1076"/>
          <ac:picMkLst>
            <pc:docMk/>
            <pc:sldMk cId="4204439583" sldId="260"/>
            <ac:picMk id="56" creationId="{10A7B7D4-9873-54EF-3CB5-D24117B7441C}"/>
          </ac:picMkLst>
        </pc:picChg>
      </pc:sldChg>
      <pc:sldChg chg="modSp add mod ord">
        <pc:chgData name="Emma Melia" userId="bd4bb175-1058-4e49-b0d0-2e8e70ddf6c2" providerId="ADAL" clId="{387B9E9B-C2DA-40DF-B43F-168D7F347A22}" dt="2024-12-24T08:59:42.594" v="196" actId="20577"/>
        <pc:sldMkLst>
          <pc:docMk/>
          <pc:sldMk cId="2534336994" sldId="261"/>
        </pc:sldMkLst>
        <pc:spChg chg="mod">
          <ac:chgData name="Emma Melia" userId="bd4bb175-1058-4e49-b0d0-2e8e70ddf6c2" providerId="ADAL" clId="{387B9E9B-C2DA-40DF-B43F-168D7F347A22}" dt="2024-12-24T08:53:49.286" v="123" actId="20577"/>
          <ac:spMkLst>
            <pc:docMk/>
            <pc:sldMk cId="2534336994" sldId="261"/>
            <ac:spMk id="69" creationId="{5A70B47E-04A7-3998-7247-DEB40BC41FE1}"/>
          </ac:spMkLst>
        </pc:spChg>
        <pc:graphicFrameChg chg="mod modGraphic">
          <ac:chgData name="Emma Melia" userId="bd4bb175-1058-4e49-b0d0-2e8e70ddf6c2" providerId="ADAL" clId="{387B9E9B-C2DA-40DF-B43F-168D7F347A22}" dt="2024-12-24T08:59:42.594" v="196" actId="20577"/>
          <ac:graphicFrameMkLst>
            <pc:docMk/>
            <pc:sldMk cId="2534336994" sldId="261"/>
            <ac:graphicFrameMk id="2" creationId="{4A55F9B7-161D-16CE-AE2E-E32CAA00EF9A}"/>
          </ac:graphicFrameMkLst>
        </pc:graphicFrameChg>
      </pc:sldChg>
      <pc:sldChg chg="del">
        <pc:chgData name="Emma Melia" userId="bd4bb175-1058-4e49-b0d0-2e8e70ddf6c2" providerId="ADAL" clId="{387B9E9B-C2DA-40DF-B43F-168D7F347A22}" dt="2024-12-23T15:01:09.960" v="1" actId="47"/>
        <pc:sldMkLst>
          <pc:docMk/>
          <pc:sldMk cId="174627914" sldId="262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7636" y="0"/>
            <a:ext cx="2951163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D9C4CA-61B1-4D2B-B3B5-B5762D383A08}" type="datetimeFigureOut">
              <a:rPr lang="en-GB" smtClean="0"/>
              <a:t>23/12/2024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31875" y="1243013"/>
            <a:ext cx="4746625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038" y="4784835"/>
            <a:ext cx="5448300" cy="3914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51163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7636" y="9443662"/>
            <a:ext cx="2951163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63209E-A3D3-4D86-8234-9D7895FF2C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47183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63209E-A3D3-4D86-8234-9D7895FF2CD0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16517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63209E-A3D3-4D86-8234-9D7895FF2CD0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62489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866DA2-B110-F38C-8760-2ABCD9EFAB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C3F5972-9889-804D-B3DA-237E3CF221E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4CF7769-7FE6-E880-EC3A-6958CCD8916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EBE29D-A7BC-E106-5A84-3FBB3198873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63209E-A3D3-4D86-8234-9D7895FF2CD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49616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E78A64-6A49-F77E-565C-28707E4418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9802E6C-8E0D-8499-0986-B4927F00DBF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9C4269A-841B-5627-62B8-A93F418087C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0C97CB-6FE1-6E62-1515-D4E3D5B82D7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63209E-A3D3-4D86-8234-9D7895FF2CD0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93503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10" Type="http://schemas.openxmlformats.org/officeDocument/2006/relationships/image" Target="../media/image8.png"/><Relationship Id="rId4" Type="http://schemas.openxmlformats.org/officeDocument/2006/relationships/image" Target="../media/image2.jpeg"/><Relationship Id="rId9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2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11.png"/><Relationship Id="rId5" Type="http://schemas.openxmlformats.org/officeDocument/2006/relationships/image" Target="../media/image3.jpeg"/><Relationship Id="rId10" Type="http://schemas.openxmlformats.org/officeDocument/2006/relationships/image" Target="../media/image10.png"/><Relationship Id="rId4" Type="http://schemas.openxmlformats.org/officeDocument/2006/relationships/image" Target="../media/image2.jpe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10" Type="http://schemas.openxmlformats.org/officeDocument/2006/relationships/image" Target="../media/image8.png"/><Relationship Id="rId4" Type="http://schemas.openxmlformats.org/officeDocument/2006/relationships/image" Target="../media/image2.jpeg"/><Relationship Id="rId9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8.png"/><Relationship Id="rId5" Type="http://schemas.openxmlformats.org/officeDocument/2006/relationships/image" Target="../media/image3.jpeg"/><Relationship Id="rId10" Type="http://schemas.openxmlformats.org/officeDocument/2006/relationships/image" Target="../media/image10.png"/><Relationship Id="rId4" Type="http://schemas.openxmlformats.org/officeDocument/2006/relationships/image" Target="../media/image2.jpeg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3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8661278"/>
              </p:ext>
            </p:extLst>
          </p:nvPr>
        </p:nvGraphicFramePr>
        <p:xfrm>
          <a:off x="2630400" y="813698"/>
          <a:ext cx="7878355" cy="6653579"/>
        </p:xfrm>
        <a:graphic>
          <a:graphicData uri="http://schemas.openxmlformats.org/drawingml/2006/table">
            <a:tbl>
              <a:tblPr/>
              <a:tblGrid>
                <a:gridCol w="15756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756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756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7567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7567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37625"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Monday</a:t>
                      </a:r>
                      <a:endParaRPr lang="en-US" sz="11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Tuesday</a:t>
                      </a:r>
                      <a:endParaRPr lang="en-US" sz="11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Wednesday</a:t>
                      </a:r>
                      <a:endParaRPr lang="en-US" sz="11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Thursday</a:t>
                      </a:r>
                      <a:endParaRPr lang="en-US" sz="11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Friday</a:t>
                      </a:r>
                      <a:endParaRPr lang="en-US" sz="11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23147"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GB" sz="1100" b="1" dirty="0">
                          <a:solidFill>
                            <a:srgbClr val="000000"/>
                          </a:solidFill>
                          <a:latin typeface="DM Sans"/>
                        </a:rPr>
                        <a:t>Non-accredited courses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GB" sz="1050" dirty="0">
                          <a:solidFill>
                            <a:srgbClr val="000000"/>
                          </a:solidFill>
                          <a:latin typeface="DM Sans"/>
                        </a:rPr>
                        <a:t>Join a support worker to complete guided learning courses available </a:t>
                      </a:r>
                      <a:endParaRPr lang="en-US" sz="105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ts val="1470"/>
                        </a:lnSpc>
                        <a:defRPr/>
                      </a:pPr>
                      <a:endParaRPr lang="en-US" sz="105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5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5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5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10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82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  <a:defRPr/>
                      </a:pPr>
                      <a:endParaRPr lang="en-US" sz="1082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DM Sans"/>
                        </a:rPr>
                        <a:t>Cooking</a:t>
                      </a:r>
                      <a:endParaRPr lang="en-US" sz="1200" dirty="0"/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DM Sans"/>
                        </a:rPr>
                        <a:t>10:30 – 12:30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82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82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050" b="1" dirty="0">
                          <a:solidFill>
                            <a:srgbClr val="000000"/>
                          </a:solidFill>
                          <a:latin typeface="DM Sans"/>
                        </a:rPr>
                        <a:t>Song Appreciation Society</a:t>
                      </a:r>
                      <a:endParaRPr lang="en-US" sz="1050" b="1" dirty="0"/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50" b="1" dirty="0">
                          <a:solidFill>
                            <a:srgbClr val="000000"/>
                          </a:solidFill>
                          <a:latin typeface="DM Sans"/>
                        </a:rPr>
                        <a:t>10:30 – 12:30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latin typeface="DM Sans"/>
                        </a:rPr>
                        <a:t>Join a group of music enthusiasts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82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latin typeface="DM Sans"/>
                        </a:rPr>
                        <a:t>Money Management and Life Skills support available with your Support Worker</a:t>
                      </a:r>
                      <a:endParaRPr lang="en-US" sz="1082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82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59275"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Drop-In</a:t>
                      </a:r>
                    </a:p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12:30 – 1:30</a:t>
                      </a:r>
                      <a:endParaRPr lang="en-US" sz="11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endParaRPr lang="en-US" sz="11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DM Sans Bold"/>
                        </a:rPr>
                        <a:t>Drop-In</a:t>
                      </a:r>
                    </a:p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DM Sans Bold"/>
                        </a:rPr>
                        <a:t>12:30 – 1:30</a:t>
                      </a:r>
                      <a:endParaRPr lang="en-US" sz="11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DM Sans Bold"/>
                        </a:rPr>
                        <a:t>Drop-In</a:t>
                      </a:r>
                    </a:p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DM Sans Bold"/>
                        </a:rPr>
                        <a:t>12:30 – 1:30</a:t>
                      </a:r>
                      <a:endParaRPr lang="en-US" sz="11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Drop-In</a:t>
                      </a:r>
                    </a:p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12:30 – 1:30</a:t>
                      </a:r>
                      <a:endParaRPr lang="en-US" sz="11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31721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latin typeface="DM Sans"/>
                        </a:rPr>
                        <a:t>Supportive safe space to explore your wellbeing</a:t>
                      </a:r>
                    </a:p>
                    <a:p>
                      <a:pPr algn="ctr">
                        <a:lnSpc>
                          <a:spcPts val="1470"/>
                        </a:lnSpc>
                        <a:defRPr/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latin typeface="DM Sans"/>
                        </a:rPr>
                        <a:t>    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10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470"/>
                        </a:lnSpc>
                      </a:pPr>
                      <a:endParaRPr lang="en-US" sz="110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/>
                      <a:endParaRPr lang="en-US" sz="1100" dirty="0">
                        <a:solidFill>
                          <a:schemeClr val="bg1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b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  <a:defRPr/>
                      </a:pPr>
                      <a:endParaRPr lang="en-US" sz="1050" dirty="0"/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5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82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The Opportunity Hub</a:t>
                      </a:r>
                      <a:endParaRPr lang="en-US" sz="1400" b="1" dirty="0"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1:30-3:30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5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latin typeface="DM Sans"/>
                        </a:rPr>
                        <a:t>Explore career options and get employment related support</a:t>
                      </a: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endParaRPr lang="en-US" sz="105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82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ysClr val="windowText" lastClr="000000"/>
                          </a:solidFill>
                          <a:latin typeface="DM Sans"/>
                        </a:rPr>
                        <a:t>One-to-One support appointments are available every day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82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01811">
                <a:tc vMerge="1"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endParaRPr lang="en-US" sz="1082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5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endParaRPr lang="en-US" sz="105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  <a:defRPr/>
                      </a:pPr>
                      <a:endParaRPr lang="en-US" sz="1082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082" dirty="0">
                          <a:solidFill>
                            <a:srgbClr val="000000"/>
                          </a:solidFill>
                          <a:latin typeface="DM Sans"/>
                        </a:rPr>
                        <a:t>Digital Literacy</a:t>
                      </a:r>
                      <a:endParaRPr lang="en-US" sz="1100" dirty="0"/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82" dirty="0">
                          <a:solidFill>
                            <a:srgbClr val="000000"/>
                          </a:solidFill>
                          <a:latin typeface="DM Sans"/>
                        </a:rPr>
                        <a:t>1:30 – 3:30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82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3" name="Group 3"/>
          <p:cNvGrpSpPr/>
          <p:nvPr/>
        </p:nvGrpSpPr>
        <p:grpSpPr>
          <a:xfrm>
            <a:off x="184646" y="1511048"/>
            <a:ext cx="2384913" cy="4949906"/>
            <a:chOff x="0" y="-28575"/>
            <a:chExt cx="868775" cy="1697876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68775" cy="1669301"/>
            </a:xfrm>
            <a:custGeom>
              <a:avLst/>
              <a:gdLst/>
              <a:ahLst/>
              <a:cxnLst/>
              <a:rect l="l" t="t" r="r" b="b"/>
              <a:pathLst>
                <a:path w="868775" h="1669301">
                  <a:moveTo>
                    <a:pt x="0" y="0"/>
                  </a:moveTo>
                  <a:lnTo>
                    <a:pt x="868775" y="0"/>
                  </a:lnTo>
                  <a:lnTo>
                    <a:pt x="868775" y="1669301"/>
                  </a:lnTo>
                  <a:lnTo>
                    <a:pt x="0" y="1669301"/>
                  </a:lnTo>
                  <a:close/>
                </a:path>
              </a:pathLst>
            </a:custGeom>
            <a:solidFill>
              <a:srgbClr val="34586E"/>
            </a:solidFill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868775" cy="16978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r>
                <a:rPr lang="en-US" sz="1200" u="sng" dirty="0">
                  <a:solidFill>
                    <a:srgbClr val="FFFFFF"/>
                  </a:solidFill>
                  <a:latin typeface="DM Sans"/>
                </a:rPr>
                <a:t>Information</a:t>
              </a:r>
            </a:p>
            <a:p>
              <a:pPr algn="ctr">
                <a:lnSpc>
                  <a:spcPts val="2379"/>
                </a:lnSpc>
              </a:pPr>
              <a:r>
                <a:rPr lang="en-US" sz="1200" dirty="0">
                  <a:solidFill>
                    <a:srgbClr val="FFFFFF"/>
                  </a:solidFill>
                  <a:latin typeface="DM Sans"/>
                </a:rPr>
                <a:t>3</a:t>
              </a:r>
              <a:r>
                <a:rPr lang="en-US" sz="1200" baseline="30000" dirty="0">
                  <a:solidFill>
                    <a:srgbClr val="FFFFFF"/>
                  </a:solidFill>
                  <a:latin typeface="DM Sans"/>
                </a:rPr>
                <a:t>rd</a:t>
              </a:r>
              <a:r>
                <a:rPr lang="en-US" sz="1200" dirty="0">
                  <a:solidFill>
                    <a:srgbClr val="FFFFFF"/>
                  </a:solidFill>
                  <a:latin typeface="DM Sans"/>
                </a:rPr>
                <a:t> Floor, Norwich Union House,</a:t>
              </a:r>
            </a:p>
            <a:p>
              <a:pPr algn="ctr">
                <a:lnSpc>
                  <a:spcPts val="2379"/>
                </a:lnSpc>
              </a:pPr>
              <a:r>
                <a:rPr lang="en-US" sz="1200" dirty="0">
                  <a:solidFill>
                    <a:srgbClr val="FFFFFF"/>
                  </a:solidFill>
                  <a:latin typeface="DM Sans"/>
                </a:rPr>
                <a:t>High Street, Huddersfield,</a:t>
              </a:r>
            </a:p>
            <a:p>
              <a:pPr algn="ctr">
                <a:lnSpc>
                  <a:spcPts val="2379"/>
                </a:lnSpc>
              </a:pPr>
              <a:r>
                <a:rPr lang="en-US" sz="1200" dirty="0">
                  <a:solidFill>
                    <a:srgbClr val="FFFFFF"/>
                  </a:solidFill>
                  <a:latin typeface="DM Sans"/>
                </a:rPr>
                <a:t>HD1 2LR</a:t>
              </a:r>
            </a:p>
            <a:p>
              <a:pPr algn="ctr">
                <a:lnSpc>
                  <a:spcPts val="2379"/>
                </a:lnSpc>
              </a:pPr>
              <a:r>
                <a:rPr lang="en-US" sz="1000" u="sng" dirty="0">
                  <a:solidFill>
                    <a:srgbClr val="FFFFFF"/>
                  </a:solidFill>
                  <a:latin typeface="DM Sans"/>
                </a:rPr>
                <a:t>Email –</a:t>
              </a:r>
              <a:r>
                <a:rPr lang="en-US" sz="1000" dirty="0">
                  <a:solidFill>
                    <a:srgbClr val="FFFFFF"/>
                  </a:solidFill>
                  <a:latin typeface="DM Sans"/>
                </a:rPr>
                <a:t> </a:t>
              </a:r>
            </a:p>
            <a:p>
              <a:pPr algn="ctr">
                <a:lnSpc>
                  <a:spcPts val="2379"/>
                </a:lnSpc>
              </a:pPr>
              <a:r>
                <a:rPr lang="en-US" sz="1000" dirty="0" err="1">
                  <a:solidFill>
                    <a:srgbClr val="FFFFFF"/>
                  </a:solidFill>
                  <a:latin typeface="DM Sans"/>
                </a:rPr>
                <a:t>cfoactivityhubs</a:t>
              </a:r>
              <a:endParaRPr lang="en-US" sz="1000" dirty="0">
                <a:solidFill>
                  <a:srgbClr val="FFFFFF"/>
                </a:solidFill>
                <a:latin typeface="DM Sans"/>
              </a:endParaRPr>
            </a:p>
            <a:p>
              <a:pPr algn="ctr">
                <a:lnSpc>
                  <a:spcPts val="2379"/>
                </a:lnSpc>
              </a:pPr>
              <a:r>
                <a:rPr lang="en-US" sz="1000" dirty="0">
                  <a:solidFill>
                    <a:srgbClr val="FFFFFF"/>
                  </a:solidFill>
                  <a:latin typeface="DM Sans"/>
                </a:rPr>
                <a:t>@commlinks.co.uk</a:t>
              </a:r>
            </a:p>
            <a:p>
              <a:pPr algn="ctr">
                <a:lnSpc>
                  <a:spcPts val="2379"/>
                </a:lnSpc>
              </a:pPr>
              <a:r>
                <a:rPr lang="en-US" sz="1050" dirty="0">
                  <a:solidFill>
                    <a:srgbClr val="FFFFFF"/>
                  </a:solidFill>
                  <a:latin typeface="DM Sans"/>
                </a:rPr>
                <a:t>The daily Drop-In sessions are deigned to allow freedom for participants to choose an activity they would like to do, e.g., use a laptop, play a game, read a book, talk to a support worker. We also offer it as a ‘Warm Hub’ for participants who may just want to stop by for a brew and relax. </a:t>
              </a:r>
            </a:p>
          </p:txBody>
        </p:sp>
      </p:grpSp>
      <p:grpSp>
        <p:nvGrpSpPr>
          <p:cNvPr id="46" name="Group 46"/>
          <p:cNvGrpSpPr/>
          <p:nvPr/>
        </p:nvGrpSpPr>
        <p:grpSpPr>
          <a:xfrm rot="2700000">
            <a:off x="170282" y="1049731"/>
            <a:ext cx="293842" cy="293842"/>
            <a:chOff x="0" y="0"/>
            <a:chExt cx="812800" cy="812800"/>
          </a:xfrm>
        </p:grpSpPr>
        <p:sp>
          <p:nvSpPr>
            <p:cNvPr id="47" name="Freeform 4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E13716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8" name="TextBox 48"/>
            <p:cNvSpPr txBox="1"/>
            <p:nvPr/>
          </p:nvSpPr>
          <p:spPr>
            <a:xfrm>
              <a:off x="139700" y="111125"/>
              <a:ext cx="533400" cy="561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49" name="Group 49"/>
          <p:cNvGrpSpPr/>
          <p:nvPr/>
        </p:nvGrpSpPr>
        <p:grpSpPr>
          <a:xfrm>
            <a:off x="299184" y="6486480"/>
            <a:ext cx="2066012" cy="747035"/>
            <a:chOff x="183080" y="0"/>
            <a:chExt cx="2754682" cy="996046"/>
          </a:xfrm>
        </p:grpSpPr>
        <p:sp>
          <p:nvSpPr>
            <p:cNvPr id="50" name="Freeform 50"/>
            <p:cNvSpPr/>
            <p:nvPr/>
          </p:nvSpPr>
          <p:spPr>
            <a:xfrm>
              <a:off x="694021" y="0"/>
              <a:ext cx="1741685" cy="680233"/>
            </a:xfrm>
            <a:custGeom>
              <a:avLst/>
              <a:gdLst/>
              <a:ahLst/>
              <a:cxnLst/>
              <a:rect l="l" t="t" r="r" b="b"/>
              <a:pathLst>
                <a:path w="1741685" h="680233">
                  <a:moveTo>
                    <a:pt x="0" y="0"/>
                  </a:moveTo>
                  <a:lnTo>
                    <a:pt x="1741685" y="0"/>
                  </a:lnTo>
                  <a:lnTo>
                    <a:pt x="1741685" y="680233"/>
                  </a:lnTo>
                  <a:lnTo>
                    <a:pt x="0" y="6802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974" b="-974"/>
              </a:stretch>
            </a:blipFill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52" name="TextBox 52"/>
            <p:cNvSpPr txBox="1"/>
            <p:nvPr/>
          </p:nvSpPr>
          <p:spPr>
            <a:xfrm>
              <a:off x="183080" y="842158"/>
              <a:ext cx="2754682" cy="1538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77"/>
                </a:lnSpc>
              </a:pPr>
              <a:r>
                <a:rPr lang="en-US" sz="750" dirty="0">
                  <a:solidFill>
                    <a:srgbClr val="000000"/>
                  </a:solidFill>
                  <a:latin typeface="DM Sans"/>
                </a:rPr>
                <a:t>This programme is delivered by HMPPS CFO</a:t>
              </a:r>
            </a:p>
          </p:txBody>
        </p:sp>
      </p:grpSp>
      <p:grpSp>
        <p:nvGrpSpPr>
          <p:cNvPr id="62" name="Group 62"/>
          <p:cNvGrpSpPr/>
          <p:nvPr/>
        </p:nvGrpSpPr>
        <p:grpSpPr>
          <a:xfrm>
            <a:off x="195716" y="593502"/>
            <a:ext cx="242972" cy="242972"/>
            <a:chOff x="0" y="0"/>
            <a:chExt cx="812800" cy="812800"/>
          </a:xfrm>
        </p:grpSpPr>
        <p:sp>
          <p:nvSpPr>
            <p:cNvPr id="63" name="Freeform 6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4" name="TextBox 64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65" name="Group 65"/>
          <p:cNvGrpSpPr/>
          <p:nvPr/>
        </p:nvGrpSpPr>
        <p:grpSpPr>
          <a:xfrm>
            <a:off x="206787" y="181493"/>
            <a:ext cx="220832" cy="193228"/>
            <a:chOff x="0" y="0"/>
            <a:chExt cx="812800" cy="711200"/>
          </a:xfrm>
        </p:grpSpPr>
        <p:sp>
          <p:nvSpPr>
            <p:cNvPr id="66" name="Freeform 66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7" name="TextBox 67"/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sp>
        <p:nvSpPr>
          <p:cNvPr id="69" name="TextBox 69"/>
          <p:cNvSpPr txBox="1"/>
          <p:nvPr/>
        </p:nvSpPr>
        <p:spPr>
          <a:xfrm>
            <a:off x="2703558" y="111258"/>
            <a:ext cx="6302901" cy="5994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899"/>
              </a:lnSpc>
              <a:spcBef>
                <a:spcPct val="0"/>
              </a:spcBef>
            </a:pPr>
            <a:r>
              <a:rPr lang="en-US" sz="3499" u="sng" dirty="0">
                <a:solidFill>
                  <a:srgbClr val="000000"/>
                </a:solidFill>
                <a:latin typeface="DM Sans Bold"/>
              </a:rPr>
              <a:t>Mon 6</a:t>
            </a:r>
            <a:r>
              <a:rPr lang="en-US" sz="3499" u="sng" baseline="30000" dirty="0">
                <a:solidFill>
                  <a:srgbClr val="000000"/>
                </a:solidFill>
                <a:latin typeface="DM Sans Bold"/>
              </a:rPr>
              <a:t>th</a:t>
            </a:r>
            <a:r>
              <a:rPr lang="en-US" sz="3499" u="sng" dirty="0">
                <a:solidFill>
                  <a:srgbClr val="000000"/>
                </a:solidFill>
                <a:latin typeface="DM Sans Bold"/>
              </a:rPr>
              <a:t> – Fri 10</a:t>
            </a:r>
            <a:r>
              <a:rPr lang="en-US" sz="3499" u="sng" baseline="30000" dirty="0">
                <a:solidFill>
                  <a:srgbClr val="000000"/>
                </a:solidFill>
                <a:latin typeface="DM Sans Bold"/>
              </a:rPr>
              <a:t>th</a:t>
            </a:r>
            <a:r>
              <a:rPr lang="en-US" sz="3499" u="sng" dirty="0">
                <a:solidFill>
                  <a:srgbClr val="000000"/>
                </a:solidFill>
                <a:latin typeface="DM Sans Bold"/>
              </a:rPr>
              <a:t> January</a:t>
            </a:r>
          </a:p>
        </p:txBody>
      </p:sp>
      <p:sp>
        <p:nvSpPr>
          <p:cNvPr id="70" name="TextBox 70"/>
          <p:cNvSpPr txBox="1"/>
          <p:nvPr/>
        </p:nvSpPr>
        <p:spPr>
          <a:xfrm>
            <a:off x="658981" y="127955"/>
            <a:ext cx="1826812" cy="346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0"/>
              </a:lnSpc>
              <a:spcBef>
                <a:spcPct val="0"/>
              </a:spcBef>
            </a:pPr>
            <a:r>
              <a:rPr lang="en-US" sz="1000" dirty="0">
                <a:solidFill>
                  <a:srgbClr val="000000"/>
                </a:solidFill>
                <a:latin typeface="DM Sans"/>
              </a:rPr>
              <a:t>Self: Activities that work on the individual</a:t>
            </a:r>
          </a:p>
        </p:txBody>
      </p:sp>
      <p:sp>
        <p:nvSpPr>
          <p:cNvPr id="71" name="TextBox 71"/>
          <p:cNvSpPr txBox="1"/>
          <p:nvPr/>
        </p:nvSpPr>
        <p:spPr>
          <a:xfrm>
            <a:off x="658981" y="545468"/>
            <a:ext cx="1910578" cy="346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0"/>
              </a:lnSpc>
              <a:spcBef>
                <a:spcPct val="0"/>
              </a:spcBef>
            </a:pPr>
            <a:r>
              <a:rPr lang="en-US" sz="1000" dirty="0">
                <a:solidFill>
                  <a:srgbClr val="000000"/>
                </a:solidFill>
                <a:latin typeface="DM Sans"/>
              </a:rPr>
              <a:t>Relationships: Activities that work with peers/families/friends</a:t>
            </a:r>
          </a:p>
        </p:txBody>
      </p:sp>
      <p:sp>
        <p:nvSpPr>
          <p:cNvPr id="72" name="TextBox 72"/>
          <p:cNvSpPr txBox="1"/>
          <p:nvPr/>
        </p:nvSpPr>
        <p:spPr>
          <a:xfrm>
            <a:off x="658981" y="960299"/>
            <a:ext cx="1826812" cy="517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DM Sans"/>
              </a:rPr>
              <a:t>Society: Activities contributing to the community outside of the CFO Activity Hub</a:t>
            </a:r>
          </a:p>
        </p:txBody>
      </p:sp>
      <p:pic>
        <p:nvPicPr>
          <p:cNvPr id="56" name="Picture 55" descr="Person making decorations">
            <a:extLst>
              <a:ext uri="{FF2B5EF4-FFF2-40B4-BE49-F238E27FC236}">
                <a16:creationId xmlns:a16="http://schemas.microsoft.com/office/drawing/2014/main" id="{F69AF876-0F16-AEFE-10E8-9D4FC436AD2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3504" y="6460955"/>
            <a:ext cx="1115510" cy="744608"/>
          </a:xfrm>
          <a:prstGeom prst="rect">
            <a:avLst/>
          </a:prstGeom>
        </p:spPr>
      </p:pic>
      <p:pic>
        <p:nvPicPr>
          <p:cNvPr id="58" name="Picture 57" descr="Colourful ukuleles on display">
            <a:extLst>
              <a:ext uri="{FF2B5EF4-FFF2-40B4-BE49-F238E27FC236}">
                <a16:creationId xmlns:a16="http://schemas.microsoft.com/office/drawing/2014/main" id="{1296A70E-3BE9-F74E-4590-49B7C2A3F08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7330" y="2753355"/>
            <a:ext cx="763159" cy="505295"/>
          </a:xfrm>
          <a:prstGeom prst="rect">
            <a:avLst/>
          </a:prstGeom>
        </p:spPr>
      </p:pic>
      <p:grpSp>
        <p:nvGrpSpPr>
          <p:cNvPr id="15" name="Group 62">
            <a:extLst>
              <a:ext uri="{FF2B5EF4-FFF2-40B4-BE49-F238E27FC236}">
                <a16:creationId xmlns:a16="http://schemas.microsoft.com/office/drawing/2014/main" id="{4F55A913-6512-60ED-C384-0573EFFC3264}"/>
              </a:ext>
            </a:extLst>
          </p:cNvPr>
          <p:cNvGrpSpPr/>
          <p:nvPr/>
        </p:nvGrpSpPr>
        <p:grpSpPr>
          <a:xfrm>
            <a:off x="6441391" y="1685893"/>
            <a:ext cx="242972" cy="242972"/>
            <a:chOff x="0" y="0"/>
            <a:chExt cx="812800" cy="812800"/>
          </a:xfrm>
        </p:grpSpPr>
        <p:sp>
          <p:nvSpPr>
            <p:cNvPr id="18" name="Freeform 63">
              <a:extLst>
                <a:ext uri="{FF2B5EF4-FFF2-40B4-BE49-F238E27FC236}">
                  <a16:creationId xmlns:a16="http://schemas.microsoft.com/office/drawing/2014/main" id="{F33646BC-783C-0557-0102-6F94EB64535E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9" name="TextBox 64">
              <a:extLst>
                <a:ext uri="{FF2B5EF4-FFF2-40B4-BE49-F238E27FC236}">
                  <a16:creationId xmlns:a16="http://schemas.microsoft.com/office/drawing/2014/main" id="{719735F9-EAB8-A57E-4F4C-70A110F28BC3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41" name="Group 62">
            <a:extLst>
              <a:ext uri="{FF2B5EF4-FFF2-40B4-BE49-F238E27FC236}">
                <a16:creationId xmlns:a16="http://schemas.microsoft.com/office/drawing/2014/main" id="{D63152C2-4975-234F-D1DB-26081F30C2EE}"/>
              </a:ext>
            </a:extLst>
          </p:cNvPr>
          <p:cNvGrpSpPr/>
          <p:nvPr/>
        </p:nvGrpSpPr>
        <p:grpSpPr>
          <a:xfrm>
            <a:off x="7412632" y="1511048"/>
            <a:ext cx="242972" cy="242972"/>
            <a:chOff x="0" y="0"/>
            <a:chExt cx="812800" cy="812800"/>
          </a:xfrm>
        </p:grpSpPr>
        <p:sp>
          <p:nvSpPr>
            <p:cNvPr id="42" name="Freeform 63">
              <a:extLst>
                <a:ext uri="{FF2B5EF4-FFF2-40B4-BE49-F238E27FC236}">
                  <a16:creationId xmlns:a16="http://schemas.microsoft.com/office/drawing/2014/main" id="{E6D32451-4FC6-F6C8-166E-4CEEECF5B9D3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3" name="TextBox 64">
              <a:extLst>
                <a:ext uri="{FF2B5EF4-FFF2-40B4-BE49-F238E27FC236}">
                  <a16:creationId xmlns:a16="http://schemas.microsoft.com/office/drawing/2014/main" id="{B075035B-1F4F-67F0-9011-642BAF696C8B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53" name="Group 62">
            <a:extLst>
              <a:ext uri="{FF2B5EF4-FFF2-40B4-BE49-F238E27FC236}">
                <a16:creationId xmlns:a16="http://schemas.microsoft.com/office/drawing/2014/main" id="{FF377089-8C29-B1D1-135C-01D3D77117E8}"/>
              </a:ext>
            </a:extLst>
          </p:cNvPr>
          <p:cNvGrpSpPr/>
          <p:nvPr/>
        </p:nvGrpSpPr>
        <p:grpSpPr>
          <a:xfrm>
            <a:off x="6448091" y="4865722"/>
            <a:ext cx="242972" cy="242972"/>
            <a:chOff x="0" y="0"/>
            <a:chExt cx="812800" cy="812800"/>
          </a:xfrm>
        </p:grpSpPr>
        <p:sp>
          <p:nvSpPr>
            <p:cNvPr id="55" name="Freeform 63">
              <a:extLst>
                <a:ext uri="{FF2B5EF4-FFF2-40B4-BE49-F238E27FC236}">
                  <a16:creationId xmlns:a16="http://schemas.microsoft.com/office/drawing/2014/main" id="{B0C8A4E6-3C78-3278-BB7E-5CECD747075B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7" name="TextBox 64">
              <a:extLst>
                <a:ext uri="{FF2B5EF4-FFF2-40B4-BE49-F238E27FC236}">
                  <a16:creationId xmlns:a16="http://schemas.microsoft.com/office/drawing/2014/main" id="{78FB4326-5129-7DDA-09A4-FE86C62F028D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80" name="Group 62">
            <a:extLst>
              <a:ext uri="{FF2B5EF4-FFF2-40B4-BE49-F238E27FC236}">
                <a16:creationId xmlns:a16="http://schemas.microsoft.com/office/drawing/2014/main" id="{C0B88BD5-2DDC-72BC-8018-D4DECA564D1C}"/>
              </a:ext>
            </a:extLst>
          </p:cNvPr>
          <p:cNvGrpSpPr/>
          <p:nvPr/>
        </p:nvGrpSpPr>
        <p:grpSpPr>
          <a:xfrm>
            <a:off x="3303743" y="2278873"/>
            <a:ext cx="242972" cy="2327229"/>
            <a:chOff x="76200" y="47625"/>
            <a:chExt cx="812801" cy="7785144"/>
          </a:xfrm>
        </p:grpSpPr>
        <p:sp>
          <p:nvSpPr>
            <p:cNvPr id="81" name="Freeform 63">
              <a:extLst>
                <a:ext uri="{FF2B5EF4-FFF2-40B4-BE49-F238E27FC236}">
                  <a16:creationId xmlns:a16="http://schemas.microsoft.com/office/drawing/2014/main" id="{ECD7086F-BB5C-145E-378F-B7F949CB2F00}"/>
                </a:ext>
              </a:extLst>
            </p:cNvPr>
            <p:cNvSpPr/>
            <p:nvPr/>
          </p:nvSpPr>
          <p:spPr>
            <a:xfrm>
              <a:off x="76201" y="7019969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82" name="TextBox 64">
              <a:extLst>
                <a:ext uri="{FF2B5EF4-FFF2-40B4-BE49-F238E27FC236}">
                  <a16:creationId xmlns:a16="http://schemas.microsoft.com/office/drawing/2014/main" id="{B6330EC9-D0F1-22BC-79AD-C7A4AC7BF5A7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pic>
        <p:nvPicPr>
          <p:cNvPr id="101" name="Picture 100">
            <a:extLst>
              <a:ext uri="{FF2B5EF4-FFF2-40B4-BE49-F238E27FC236}">
                <a16:creationId xmlns:a16="http://schemas.microsoft.com/office/drawing/2014/main" id="{ADBDBDC6-9E98-0ACC-D72F-B38DCE1C0FC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5851" y="2565481"/>
            <a:ext cx="705600" cy="504000"/>
          </a:xfrm>
          <a:prstGeom prst="rect">
            <a:avLst/>
          </a:prstGeom>
        </p:spPr>
      </p:pic>
      <p:pic>
        <p:nvPicPr>
          <p:cNvPr id="116" name="Picture 115">
            <a:extLst>
              <a:ext uri="{FF2B5EF4-FFF2-40B4-BE49-F238E27FC236}">
                <a16:creationId xmlns:a16="http://schemas.microsoft.com/office/drawing/2014/main" id="{2E411D3D-AE7B-A3AD-536F-576B46D8E93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32186" y="5175529"/>
            <a:ext cx="986086" cy="504000"/>
          </a:xfrm>
          <a:prstGeom prst="rect">
            <a:avLst/>
          </a:prstGeom>
        </p:spPr>
      </p:pic>
      <p:pic>
        <p:nvPicPr>
          <p:cNvPr id="36" name="Picture 35" descr="A blue and black logo">
            <a:extLst>
              <a:ext uri="{FF2B5EF4-FFF2-40B4-BE49-F238E27FC236}">
                <a16:creationId xmlns:a16="http://schemas.microsoft.com/office/drawing/2014/main" id="{E215CF8F-BFF0-E53F-236F-737F2048989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6460" y="127955"/>
            <a:ext cx="1401181" cy="599459"/>
          </a:xfrm>
          <a:prstGeom prst="rect">
            <a:avLst/>
          </a:prstGeom>
        </p:spPr>
      </p:pic>
      <p:sp>
        <p:nvSpPr>
          <p:cNvPr id="60" name="TextBox 5">
            <a:extLst>
              <a:ext uri="{FF2B5EF4-FFF2-40B4-BE49-F238E27FC236}">
                <a16:creationId xmlns:a16="http://schemas.microsoft.com/office/drawing/2014/main" id="{DE52E79A-99CD-7520-0386-6F0988E0192B}"/>
              </a:ext>
            </a:extLst>
          </p:cNvPr>
          <p:cNvSpPr txBox="1"/>
          <p:nvPr/>
        </p:nvSpPr>
        <p:spPr>
          <a:xfrm>
            <a:off x="337046" y="1663448"/>
            <a:ext cx="2381269" cy="4949906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379"/>
              </a:lnSpc>
            </a:pPr>
            <a:endParaRPr lang="en-US" sz="1050" dirty="0">
              <a:solidFill>
                <a:srgbClr val="FFFFFF"/>
              </a:solidFill>
              <a:latin typeface="DM Sans"/>
            </a:endParaRPr>
          </a:p>
        </p:txBody>
      </p:sp>
      <p:pic>
        <p:nvPicPr>
          <p:cNvPr id="98" name="Picture 97" descr="A pink symbol with a white background&#10;&#10;Description automatically generated">
            <a:extLst>
              <a:ext uri="{FF2B5EF4-FFF2-40B4-BE49-F238E27FC236}">
                <a16:creationId xmlns:a16="http://schemas.microsoft.com/office/drawing/2014/main" id="{EE522B14-E579-BEF9-C601-D97601FD22A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5310" y="4718236"/>
            <a:ext cx="1442052" cy="92333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A434495-4F7B-B2B2-453A-ADFE624E3D2F}"/>
              </a:ext>
            </a:extLst>
          </p:cNvPr>
          <p:cNvSpPr txBox="1"/>
          <p:nvPr/>
        </p:nvSpPr>
        <p:spPr>
          <a:xfrm>
            <a:off x="4309306" y="1855914"/>
            <a:ext cx="134817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DM Sans" pitchFamily="2" charset="0"/>
              </a:rPr>
              <a:t>Female Only Space</a:t>
            </a:r>
          </a:p>
          <a:p>
            <a:pPr algn="ctr"/>
            <a:r>
              <a:rPr lang="en-GB" sz="2000" dirty="0">
                <a:latin typeface="DM Sans" pitchFamily="2" charset="0"/>
              </a:rPr>
              <a:t> </a:t>
            </a:r>
          </a:p>
          <a:p>
            <a:pPr algn="ctr"/>
            <a:r>
              <a:rPr lang="en-GB" sz="2000" dirty="0">
                <a:latin typeface="DM Sans" pitchFamily="2" charset="0"/>
              </a:rPr>
              <a:t>Come along to meet Chloe and Faiza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A5F9B0E-3238-11D7-B7F0-A93C13C7E0B0}"/>
              </a:ext>
            </a:extLst>
          </p:cNvPr>
          <p:cNvSpPr txBox="1"/>
          <p:nvPr/>
        </p:nvSpPr>
        <p:spPr>
          <a:xfrm>
            <a:off x="2756177" y="4794108"/>
            <a:ext cx="13481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latin typeface="DM Sans" pitchFamily="2" charset="0"/>
              </a:rPr>
              <a:t>Men in Mind</a:t>
            </a:r>
          </a:p>
          <a:p>
            <a:pPr algn="ctr"/>
            <a:r>
              <a:rPr lang="en-GB" sz="1200" dirty="0">
                <a:latin typeface="DM Sans" pitchFamily="2" charset="0"/>
              </a:rPr>
              <a:t>1:30 – 3:30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03619F1-116F-B999-8210-36117D2F1E51}"/>
              </a:ext>
            </a:extLst>
          </p:cNvPr>
          <p:cNvSpPr txBox="1"/>
          <p:nvPr/>
        </p:nvSpPr>
        <p:spPr>
          <a:xfrm>
            <a:off x="5910453" y="5170680"/>
            <a:ext cx="13188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DM Sans" pitchFamily="2" charset="0"/>
              </a:rPr>
              <a:t>Arts &amp; Crafts</a:t>
            </a:r>
          </a:p>
          <a:p>
            <a:pPr algn="ctr"/>
            <a:r>
              <a:rPr lang="en-GB" dirty="0">
                <a:latin typeface="DM Sans" pitchFamily="2" charset="0"/>
              </a:rPr>
              <a:t>1:30 - 3:30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F70FDD3-89E8-E7CF-3284-B23383A9FE2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37628" y="6814975"/>
            <a:ext cx="1138846" cy="504000"/>
          </a:xfrm>
          <a:prstGeom prst="rect">
            <a:avLst/>
          </a:prstGeom>
        </p:spPr>
      </p:pic>
      <p:grpSp>
        <p:nvGrpSpPr>
          <p:cNvPr id="8" name="Group 65">
            <a:extLst>
              <a:ext uri="{FF2B5EF4-FFF2-40B4-BE49-F238E27FC236}">
                <a16:creationId xmlns:a16="http://schemas.microsoft.com/office/drawing/2014/main" id="{BABA0160-E66F-9A7D-9F54-F79F94C34BEC}"/>
              </a:ext>
            </a:extLst>
          </p:cNvPr>
          <p:cNvGrpSpPr/>
          <p:nvPr/>
        </p:nvGrpSpPr>
        <p:grpSpPr>
          <a:xfrm>
            <a:off x="9550235" y="5925438"/>
            <a:ext cx="220832" cy="193228"/>
            <a:chOff x="0" y="0"/>
            <a:chExt cx="812800" cy="711200"/>
          </a:xfrm>
        </p:grpSpPr>
        <p:sp>
          <p:nvSpPr>
            <p:cNvPr id="20" name="Freeform 66">
              <a:extLst>
                <a:ext uri="{FF2B5EF4-FFF2-40B4-BE49-F238E27FC236}">
                  <a16:creationId xmlns:a16="http://schemas.microsoft.com/office/drawing/2014/main" id="{94230189-B9BA-E3CB-A9E5-9930D0291075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1" name="TextBox 67">
              <a:extLst>
                <a:ext uri="{FF2B5EF4-FFF2-40B4-BE49-F238E27FC236}">
                  <a16:creationId xmlns:a16="http://schemas.microsoft.com/office/drawing/2014/main" id="{F41C802D-4895-366C-D4FC-829082781086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28" name="Group 65">
            <a:extLst>
              <a:ext uri="{FF2B5EF4-FFF2-40B4-BE49-F238E27FC236}">
                <a16:creationId xmlns:a16="http://schemas.microsoft.com/office/drawing/2014/main" id="{4CD5902D-FE29-38B7-1A38-03E73BE6149E}"/>
              </a:ext>
            </a:extLst>
          </p:cNvPr>
          <p:cNvGrpSpPr/>
          <p:nvPr/>
        </p:nvGrpSpPr>
        <p:grpSpPr>
          <a:xfrm>
            <a:off x="9584927" y="5368914"/>
            <a:ext cx="220832" cy="193228"/>
            <a:chOff x="0" y="0"/>
            <a:chExt cx="812800" cy="711200"/>
          </a:xfrm>
        </p:grpSpPr>
        <p:sp>
          <p:nvSpPr>
            <p:cNvPr id="29" name="Freeform 66">
              <a:extLst>
                <a:ext uri="{FF2B5EF4-FFF2-40B4-BE49-F238E27FC236}">
                  <a16:creationId xmlns:a16="http://schemas.microsoft.com/office/drawing/2014/main" id="{ACC09A7D-BC19-1CC0-F919-ADA62BEBD7FA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31" name="TextBox 67">
              <a:extLst>
                <a:ext uri="{FF2B5EF4-FFF2-40B4-BE49-F238E27FC236}">
                  <a16:creationId xmlns:a16="http://schemas.microsoft.com/office/drawing/2014/main" id="{F14EBAE0-D4FF-98EA-4E75-3AB39DA95920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8731596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3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6683174"/>
              </p:ext>
            </p:extLst>
          </p:nvPr>
        </p:nvGraphicFramePr>
        <p:xfrm>
          <a:off x="2630400" y="813698"/>
          <a:ext cx="7878355" cy="6653579"/>
        </p:xfrm>
        <a:graphic>
          <a:graphicData uri="http://schemas.openxmlformats.org/drawingml/2006/table">
            <a:tbl>
              <a:tblPr/>
              <a:tblGrid>
                <a:gridCol w="15756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756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756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7567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7567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37625"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Monday</a:t>
                      </a:r>
                      <a:endParaRPr lang="en-US" sz="11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Tuesday</a:t>
                      </a:r>
                      <a:endParaRPr lang="en-US" sz="11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Wednesday</a:t>
                      </a:r>
                      <a:endParaRPr lang="en-US" sz="11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Thursday</a:t>
                      </a:r>
                      <a:endParaRPr lang="en-US" sz="11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Friday</a:t>
                      </a:r>
                      <a:endParaRPr lang="en-US" sz="11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23147"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GB" sz="1100" b="1" dirty="0">
                          <a:solidFill>
                            <a:srgbClr val="000000"/>
                          </a:solidFill>
                          <a:latin typeface="DM Sans"/>
                        </a:rPr>
                        <a:t>Non-accredited courses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GB" sz="1050" dirty="0">
                          <a:solidFill>
                            <a:srgbClr val="000000"/>
                          </a:solidFill>
                          <a:latin typeface="DM Sans"/>
                        </a:rPr>
                        <a:t>Join a support worker to complete guided learning courses available </a:t>
                      </a:r>
                      <a:endParaRPr lang="en-US" sz="105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DM Sans"/>
                        </a:rPr>
                        <a:t>Monthly Baking with Kirsty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DM Sans"/>
                        </a:rPr>
                        <a:t>10:30 – 12:30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5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470"/>
                        </a:lnSpc>
                        <a:defRPr/>
                      </a:pPr>
                      <a:endParaRPr lang="en-US" sz="105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5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5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  <a:defRPr/>
                      </a:pPr>
                      <a:endParaRPr lang="en-US" sz="1082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DM Sans"/>
                        </a:rPr>
                        <a:t>Cooking</a:t>
                      </a:r>
                      <a:endParaRPr lang="en-US" sz="1200" dirty="0"/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DM Sans"/>
                        </a:rPr>
                        <a:t>10:30 – 12:30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82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82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  <a:defRPr/>
                      </a:pPr>
                      <a:endParaRPr lang="en-US" sz="1082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latin typeface="DM Sans"/>
                        </a:rPr>
                        <a:t>Song Appreciation Society</a:t>
                      </a:r>
                      <a:endParaRPr lang="en-US" sz="1050" dirty="0"/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latin typeface="DM Sans"/>
                        </a:rPr>
                        <a:t>10:30 – 12:30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82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82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latin typeface="DM Sans"/>
                        </a:rPr>
                        <a:t>Money Management and Life Skills support available with your Support Worker</a:t>
                      </a: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59275"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Drop-In</a:t>
                      </a:r>
                    </a:p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12:30 – 1:30</a:t>
                      </a:r>
                      <a:endParaRPr lang="en-US" sz="11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Drop-In</a:t>
                      </a:r>
                    </a:p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12:30 – 1:30</a:t>
                      </a:r>
                      <a:endParaRPr lang="en-US" sz="11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DM Sans Bold"/>
                        </a:rPr>
                        <a:t>Drop-In</a:t>
                      </a:r>
                    </a:p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DM Sans Bold"/>
                        </a:rPr>
                        <a:t>12:30 – 1:30</a:t>
                      </a:r>
                      <a:endParaRPr lang="en-US" sz="11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DM Sans Bold"/>
                        </a:rPr>
                        <a:t>Drop-In</a:t>
                      </a:r>
                    </a:p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DM Sans Bold"/>
                        </a:rPr>
                        <a:t>12:30 – 1:30</a:t>
                      </a:r>
                      <a:endParaRPr lang="en-US" sz="11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Drop-In</a:t>
                      </a:r>
                    </a:p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12:30 – 1:30</a:t>
                      </a:r>
                      <a:endParaRPr lang="en-US" sz="11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31721">
                <a:tc>
                  <a:txBody>
                    <a:bodyPr/>
                    <a:lstStyle/>
                    <a:p>
                      <a:pPr algn="ctr">
                        <a:lnSpc>
                          <a:spcPts val="1470"/>
                        </a:lnSpc>
                        <a:defRPr/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latin typeface="DM Sans"/>
                        </a:rPr>
                        <a:t>    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10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470"/>
                        </a:lnSpc>
                      </a:pPr>
                      <a:endParaRPr lang="en-US" sz="110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/>
                      <a:endParaRPr lang="en-US" sz="1100" dirty="0">
                        <a:solidFill>
                          <a:schemeClr val="bg1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b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>
                          <a:solidFill>
                            <a:srgbClr val="000000"/>
                          </a:solidFill>
                          <a:latin typeface="DM Sans"/>
                        </a:rPr>
                        <a:t>Life Skills session with Bobbie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>
                          <a:solidFill>
                            <a:srgbClr val="000000"/>
                          </a:solidFill>
                          <a:latin typeface="DM Sans"/>
                        </a:rPr>
                        <a:t>1:30 – 3:30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5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latin typeface="DM Sans"/>
                        </a:rPr>
                        <a:t>Come along to this group to get practical support on day to day living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5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5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5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5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  <a:defRPr/>
                      </a:pPr>
                      <a:endParaRPr lang="en-US" sz="1050" dirty="0"/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5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82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050" b="1" dirty="0">
                          <a:solidFill>
                            <a:srgbClr val="000000"/>
                          </a:solidFill>
                          <a:latin typeface="DM Sans"/>
                        </a:rPr>
                        <a:t>The Opportunity Hub</a:t>
                      </a:r>
                      <a:endParaRPr lang="en-US" sz="1050" b="1" dirty="0"/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50" b="1" dirty="0">
                          <a:solidFill>
                            <a:srgbClr val="000000"/>
                          </a:solidFill>
                          <a:latin typeface="DM Sans"/>
                        </a:rPr>
                        <a:t>1:30-3:30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latin typeface="DM Sans"/>
                        </a:rPr>
                        <a:t>Explore career options and get employment related support</a:t>
                      </a: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dirty="0">
                        <a:solidFill>
                          <a:sysClr val="windowText" lastClr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0181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50" dirty="0">
                        <a:solidFill>
                          <a:sysClr val="windowText" lastClr="000000"/>
                        </a:solidFill>
                        <a:latin typeface="DM Sans"/>
                      </a:endParaRPr>
                    </a:p>
                    <a:p>
                      <a:pPr algn="ctr"/>
                      <a:endParaRPr lang="en-GB" sz="1100" dirty="0"/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82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82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endParaRPr lang="en-US" sz="105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  <a:defRPr/>
                      </a:pPr>
                      <a:endParaRPr lang="en-US" sz="1082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82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  <a:defRPr/>
                      </a:pPr>
                      <a:endParaRPr lang="en-US" sz="1082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3" name="Group 3"/>
          <p:cNvGrpSpPr/>
          <p:nvPr/>
        </p:nvGrpSpPr>
        <p:grpSpPr>
          <a:xfrm>
            <a:off x="184646" y="1511048"/>
            <a:ext cx="2384913" cy="4949906"/>
            <a:chOff x="0" y="-28575"/>
            <a:chExt cx="868775" cy="1697876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68775" cy="1669301"/>
            </a:xfrm>
            <a:custGeom>
              <a:avLst/>
              <a:gdLst/>
              <a:ahLst/>
              <a:cxnLst/>
              <a:rect l="l" t="t" r="r" b="b"/>
              <a:pathLst>
                <a:path w="868775" h="1669301">
                  <a:moveTo>
                    <a:pt x="0" y="0"/>
                  </a:moveTo>
                  <a:lnTo>
                    <a:pt x="868775" y="0"/>
                  </a:lnTo>
                  <a:lnTo>
                    <a:pt x="868775" y="1669301"/>
                  </a:lnTo>
                  <a:lnTo>
                    <a:pt x="0" y="1669301"/>
                  </a:lnTo>
                  <a:close/>
                </a:path>
              </a:pathLst>
            </a:custGeom>
            <a:solidFill>
              <a:srgbClr val="34586E"/>
            </a:solidFill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868775" cy="16978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r>
                <a:rPr lang="en-US" sz="1200" u="sng" dirty="0">
                  <a:solidFill>
                    <a:srgbClr val="FFFFFF"/>
                  </a:solidFill>
                  <a:latin typeface="DM Sans"/>
                </a:rPr>
                <a:t>Information</a:t>
              </a:r>
            </a:p>
            <a:p>
              <a:pPr algn="ctr">
                <a:lnSpc>
                  <a:spcPts val="2379"/>
                </a:lnSpc>
              </a:pPr>
              <a:r>
                <a:rPr lang="en-US" sz="1200" dirty="0">
                  <a:solidFill>
                    <a:srgbClr val="FFFFFF"/>
                  </a:solidFill>
                  <a:latin typeface="DM Sans"/>
                </a:rPr>
                <a:t>3</a:t>
              </a:r>
              <a:r>
                <a:rPr lang="en-US" sz="1200" baseline="30000" dirty="0">
                  <a:solidFill>
                    <a:srgbClr val="FFFFFF"/>
                  </a:solidFill>
                  <a:latin typeface="DM Sans"/>
                </a:rPr>
                <a:t>rd</a:t>
              </a:r>
              <a:r>
                <a:rPr lang="en-US" sz="1200" dirty="0">
                  <a:solidFill>
                    <a:srgbClr val="FFFFFF"/>
                  </a:solidFill>
                  <a:latin typeface="DM Sans"/>
                </a:rPr>
                <a:t> Floor, Norwich Union House,</a:t>
              </a:r>
            </a:p>
            <a:p>
              <a:pPr algn="ctr">
                <a:lnSpc>
                  <a:spcPts val="2379"/>
                </a:lnSpc>
              </a:pPr>
              <a:r>
                <a:rPr lang="en-US" sz="1200" dirty="0">
                  <a:solidFill>
                    <a:srgbClr val="FFFFFF"/>
                  </a:solidFill>
                  <a:latin typeface="DM Sans"/>
                </a:rPr>
                <a:t>High Street, Huddersfield,</a:t>
              </a:r>
            </a:p>
            <a:p>
              <a:pPr algn="ctr">
                <a:lnSpc>
                  <a:spcPts val="2379"/>
                </a:lnSpc>
              </a:pPr>
              <a:r>
                <a:rPr lang="en-US" sz="1200" dirty="0">
                  <a:solidFill>
                    <a:srgbClr val="FFFFFF"/>
                  </a:solidFill>
                  <a:latin typeface="DM Sans"/>
                </a:rPr>
                <a:t>HD1 2LR</a:t>
              </a:r>
            </a:p>
            <a:p>
              <a:pPr algn="ctr">
                <a:lnSpc>
                  <a:spcPts val="2379"/>
                </a:lnSpc>
              </a:pPr>
              <a:r>
                <a:rPr lang="en-US" sz="1000" u="sng" dirty="0">
                  <a:solidFill>
                    <a:srgbClr val="FFFFFF"/>
                  </a:solidFill>
                  <a:latin typeface="DM Sans"/>
                </a:rPr>
                <a:t>Email –</a:t>
              </a:r>
              <a:r>
                <a:rPr lang="en-US" sz="1000" dirty="0">
                  <a:solidFill>
                    <a:srgbClr val="FFFFFF"/>
                  </a:solidFill>
                  <a:latin typeface="DM Sans"/>
                </a:rPr>
                <a:t> </a:t>
              </a:r>
            </a:p>
            <a:p>
              <a:pPr algn="ctr">
                <a:lnSpc>
                  <a:spcPts val="2379"/>
                </a:lnSpc>
              </a:pPr>
              <a:r>
                <a:rPr lang="en-US" sz="1000" dirty="0" err="1">
                  <a:solidFill>
                    <a:srgbClr val="FFFFFF"/>
                  </a:solidFill>
                  <a:latin typeface="DM Sans"/>
                </a:rPr>
                <a:t>cfoactivityhubs</a:t>
              </a:r>
              <a:endParaRPr lang="en-US" sz="1000" dirty="0">
                <a:solidFill>
                  <a:srgbClr val="FFFFFF"/>
                </a:solidFill>
                <a:latin typeface="DM Sans"/>
              </a:endParaRPr>
            </a:p>
            <a:p>
              <a:pPr algn="ctr">
                <a:lnSpc>
                  <a:spcPts val="2379"/>
                </a:lnSpc>
              </a:pPr>
              <a:r>
                <a:rPr lang="en-US" sz="1000" dirty="0">
                  <a:solidFill>
                    <a:srgbClr val="FFFFFF"/>
                  </a:solidFill>
                  <a:latin typeface="DM Sans"/>
                </a:rPr>
                <a:t>@commlinks.co.uk</a:t>
              </a:r>
            </a:p>
            <a:p>
              <a:pPr algn="ctr">
                <a:lnSpc>
                  <a:spcPts val="2379"/>
                </a:lnSpc>
              </a:pPr>
              <a:r>
                <a:rPr lang="en-US" sz="1050" dirty="0">
                  <a:solidFill>
                    <a:srgbClr val="FFFFFF"/>
                  </a:solidFill>
                  <a:latin typeface="DM Sans"/>
                </a:rPr>
                <a:t>The daily Drop-In sessions are deigned to allow freedom for participants to choose an activity they would like to do, e.g., use a laptop, play a game, read a book, talk to a support worker. We also offer it as a ‘Warm Hub’ for participants who may just want to stop by for a brew and relax. </a:t>
              </a:r>
            </a:p>
          </p:txBody>
        </p:sp>
      </p:grpSp>
      <p:grpSp>
        <p:nvGrpSpPr>
          <p:cNvPr id="46" name="Group 46"/>
          <p:cNvGrpSpPr/>
          <p:nvPr/>
        </p:nvGrpSpPr>
        <p:grpSpPr>
          <a:xfrm rot="2700000">
            <a:off x="170282" y="1049731"/>
            <a:ext cx="293842" cy="293842"/>
            <a:chOff x="0" y="0"/>
            <a:chExt cx="812800" cy="812800"/>
          </a:xfrm>
        </p:grpSpPr>
        <p:sp>
          <p:nvSpPr>
            <p:cNvPr id="47" name="Freeform 4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E13716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8" name="TextBox 48"/>
            <p:cNvSpPr txBox="1"/>
            <p:nvPr/>
          </p:nvSpPr>
          <p:spPr>
            <a:xfrm>
              <a:off x="139700" y="111125"/>
              <a:ext cx="533400" cy="561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49" name="Group 49"/>
          <p:cNvGrpSpPr/>
          <p:nvPr/>
        </p:nvGrpSpPr>
        <p:grpSpPr>
          <a:xfrm>
            <a:off x="299184" y="6486480"/>
            <a:ext cx="2066012" cy="747035"/>
            <a:chOff x="183080" y="0"/>
            <a:chExt cx="2754682" cy="996046"/>
          </a:xfrm>
        </p:grpSpPr>
        <p:sp>
          <p:nvSpPr>
            <p:cNvPr id="50" name="Freeform 50"/>
            <p:cNvSpPr/>
            <p:nvPr/>
          </p:nvSpPr>
          <p:spPr>
            <a:xfrm>
              <a:off x="694021" y="0"/>
              <a:ext cx="1741685" cy="680233"/>
            </a:xfrm>
            <a:custGeom>
              <a:avLst/>
              <a:gdLst/>
              <a:ahLst/>
              <a:cxnLst/>
              <a:rect l="l" t="t" r="r" b="b"/>
              <a:pathLst>
                <a:path w="1741685" h="680233">
                  <a:moveTo>
                    <a:pt x="0" y="0"/>
                  </a:moveTo>
                  <a:lnTo>
                    <a:pt x="1741685" y="0"/>
                  </a:lnTo>
                  <a:lnTo>
                    <a:pt x="1741685" y="680233"/>
                  </a:lnTo>
                  <a:lnTo>
                    <a:pt x="0" y="6802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974" b="-974"/>
              </a:stretch>
            </a:blipFill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52" name="TextBox 52"/>
            <p:cNvSpPr txBox="1"/>
            <p:nvPr/>
          </p:nvSpPr>
          <p:spPr>
            <a:xfrm>
              <a:off x="183080" y="842158"/>
              <a:ext cx="2754682" cy="1538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77"/>
                </a:lnSpc>
              </a:pPr>
              <a:r>
                <a:rPr lang="en-US" sz="750" dirty="0">
                  <a:solidFill>
                    <a:srgbClr val="000000"/>
                  </a:solidFill>
                  <a:latin typeface="DM Sans"/>
                </a:rPr>
                <a:t>This programme is delivered by HMPPS CFO</a:t>
              </a:r>
            </a:p>
          </p:txBody>
        </p:sp>
      </p:grpSp>
      <p:grpSp>
        <p:nvGrpSpPr>
          <p:cNvPr id="62" name="Group 62"/>
          <p:cNvGrpSpPr/>
          <p:nvPr/>
        </p:nvGrpSpPr>
        <p:grpSpPr>
          <a:xfrm>
            <a:off x="195716" y="593502"/>
            <a:ext cx="242972" cy="242972"/>
            <a:chOff x="0" y="0"/>
            <a:chExt cx="812800" cy="812800"/>
          </a:xfrm>
        </p:grpSpPr>
        <p:sp>
          <p:nvSpPr>
            <p:cNvPr id="63" name="Freeform 6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4" name="TextBox 64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65" name="Group 65"/>
          <p:cNvGrpSpPr/>
          <p:nvPr/>
        </p:nvGrpSpPr>
        <p:grpSpPr>
          <a:xfrm>
            <a:off x="206787" y="181493"/>
            <a:ext cx="220832" cy="193228"/>
            <a:chOff x="0" y="0"/>
            <a:chExt cx="812800" cy="711200"/>
          </a:xfrm>
        </p:grpSpPr>
        <p:sp>
          <p:nvSpPr>
            <p:cNvPr id="66" name="Freeform 66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7" name="TextBox 67"/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sp>
        <p:nvSpPr>
          <p:cNvPr id="69" name="TextBox 69"/>
          <p:cNvSpPr txBox="1"/>
          <p:nvPr/>
        </p:nvSpPr>
        <p:spPr>
          <a:xfrm>
            <a:off x="2703559" y="111258"/>
            <a:ext cx="5973262" cy="5994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899"/>
              </a:lnSpc>
              <a:spcBef>
                <a:spcPct val="0"/>
              </a:spcBef>
            </a:pPr>
            <a:r>
              <a:rPr lang="en-US" sz="3499" u="sng" dirty="0">
                <a:solidFill>
                  <a:srgbClr val="000000"/>
                </a:solidFill>
                <a:latin typeface="DM Sans Bold"/>
              </a:rPr>
              <a:t>Mon 13</a:t>
            </a:r>
            <a:r>
              <a:rPr lang="en-US" sz="3499" u="sng" baseline="30000" dirty="0">
                <a:solidFill>
                  <a:srgbClr val="000000"/>
                </a:solidFill>
                <a:latin typeface="DM Sans Bold"/>
              </a:rPr>
              <a:t>th</a:t>
            </a:r>
            <a:r>
              <a:rPr lang="en-US" sz="3499" u="sng" dirty="0">
                <a:solidFill>
                  <a:srgbClr val="000000"/>
                </a:solidFill>
                <a:latin typeface="DM Sans Bold"/>
              </a:rPr>
              <a:t> – Fri 17</a:t>
            </a:r>
            <a:r>
              <a:rPr lang="en-US" sz="3499" u="sng" baseline="30000" dirty="0">
                <a:solidFill>
                  <a:srgbClr val="000000"/>
                </a:solidFill>
                <a:latin typeface="DM Sans Bold"/>
              </a:rPr>
              <a:t>th</a:t>
            </a:r>
            <a:r>
              <a:rPr lang="en-US" sz="3499" u="sng" dirty="0">
                <a:solidFill>
                  <a:srgbClr val="000000"/>
                </a:solidFill>
                <a:latin typeface="DM Sans Bold"/>
              </a:rPr>
              <a:t> January</a:t>
            </a:r>
          </a:p>
        </p:txBody>
      </p:sp>
      <p:sp>
        <p:nvSpPr>
          <p:cNvPr id="70" name="TextBox 70"/>
          <p:cNvSpPr txBox="1"/>
          <p:nvPr/>
        </p:nvSpPr>
        <p:spPr>
          <a:xfrm>
            <a:off x="658981" y="127955"/>
            <a:ext cx="1826812" cy="346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0"/>
              </a:lnSpc>
              <a:spcBef>
                <a:spcPct val="0"/>
              </a:spcBef>
            </a:pPr>
            <a:r>
              <a:rPr lang="en-US" sz="1000" dirty="0">
                <a:solidFill>
                  <a:srgbClr val="000000"/>
                </a:solidFill>
                <a:latin typeface="DM Sans"/>
              </a:rPr>
              <a:t>Self: Activities that work on the individual</a:t>
            </a:r>
          </a:p>
        </p:txBody>
      </p:sp>
      <p:sp>
        <p:nvSpPr>
          <p:cNvPr id="71" name="TextBox 71"/>
          <p:cNvSpPr txBox="1"/>
          <p:nvPr/>
        </p:nvSpPr>
        <p:spPr>
          <a:xfrm>
            <a:off x="658981" y="545468"/>
            <a:ext cx="1910578" cy="346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0"/>
              </a:lnSpc>
              <a:spcBef>
                <a:spcPct val="0"/>
              </a:spcBef>
            </a:pPr>
            <a:r>
              <a:rPr lang="en-US" sz="1000" dirty="0">
                <a:solidFill>
                  <a:srgbClr val="000000"/>
                </a:solidFill>
                <a:latin typeface="DM Sans"/>
              </a:rPr>
              <a:t>Relationships: Activities that work with peers/families/friends</a:t>
            </a:r>
          </a:p>
        </p:txBody>
      </p:sp>
      <p:sp>
        <p:nvSpPr>
          <p:cNvPr id="72" name="TextBox 72"/>
          <p:cNvSpPr txBox="1"/>
          <p:nvPr/>
        </p:nvSpPr>
        <p:spPr>
          <a:xfrm>
            <a:off x="658981" y="960299"/>
            <a:ext cx="1826812" cy="517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DM Sans"/>
              </a:rPr>
              <a:t>Society: Activities contributing to the community outside of the CFO Activity Hub</a:t>
            </a:r>
          </a:p>
        </p:txBody>
      </p:sp>
      <p:pic>
        <p:nvPicPr>
          <p:cNvPr id="56" name="Picture 55" descr="Person making decorations">
            <a:extLst>
              <a:ext uri="{FF2B5EF4-FFF2-40B4-BE49-F238E27FC236}">
                <a16:creationId xmlns:a16="http://schemas.microsoft.com/office/drawing/2014/main" id="{F69AF876-0F16-AEFE-10E8-9D4FC436AD2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3504" y="6460955"/>
            <a:ext cx="1115510" cy="744608"/>
          </a:xfrm>
          <a:prstGeom prst="rect">
            <a:avLst/>
          </a:prstGeom>
        </p:spPr>
      </p:pic>
      <p:pic>
        <p:nvPicPr>
          <p:cNvPr id="58" name="Picture 57" descr="Colourful ukuleles on display">
            <a:extLst>
              <a:ext uri="{FF2B5EF4-FFF2-40B4-BE49-F238E27FC236}">
                <a16:creationId xmlns:a16="http://schemas.microsoft.com/office/drawing/2014/main" id="{1296A70E-3BE9-F74E-4590-49B7C2A3F08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1393" y="2565481"/>
            <a:ext cx="763159" cy="505295"/>
          </a:xfrm>
          <a:prstGeom prst="rect">
            <a:avLst/>
          </a:prstGeom>
        </p:spPr>
      </p:pic>
      <p:grpSp>
        <p:nvGrpSpPr>
          <p:cNvPr id="15" name="Group 62">
            <a:extLst>
              <a:ext uri="{FF2B5EF4-FFF2-40B4-BE49-F238E27FC236}">
                <a16:creationId xmlns:a16="http://schemas.microsoft.com/office/drawing/2014/main" id="{4F55A913-6512-60ED-C384-0573EFFC3264}"/>
              </a:ext>
            </a:extLst>
          </p:cNvPr>
          <p:cNvGrpSpPr/>
          <p:nvPr/>
        </p:nvGrpSpPr>
        <p:grpSpPr>
          <a:xfrm>
            <a:off x="6441391" y="1685893"/>
            <a:ext cx="242972" cy="242972"/>
            <a:chOff x="0" y="0"/>
            <a:chExt cx="812800" cy="812800"/>
          </a:xfrm>
        </p:grpSpPr>
        <p:sp>
          <p:nvSpPr>
            <p:cNvPr id="18" name="Freeform 63">
              <a:extLst>
                <a:ext uri="{FF2B5EF4-FFF2-40B4-BE49-F238E27FC236}">
                  <a16:creationId xmlns:a16="http://schemas.microsoft.com/office/drawing/2014/main" id="{F33646BC-783C-0557-0102-6F94EB64535E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9" name="TextBox 64">
              <a:extLst>
                <a:ext uri="{FF2B5EF4-FFF2-40B4-BE49-F238E27FC236}">
                  <a16:creationId xmlns:a16="http://schemas.microsoft.com/office/drawing/2014/main" id="{719735F9-EAB8-A57E-4F4C-70A110F28BC3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41" name="Group 62">
            <a:extLst>
              <a:ext uri="{FF2B5EF4-FFF2-40B4-BE49-F238E27FC236}">
                <a16:creationId xmlns:a16="http://schemas.microsoft.com/office/drawing/2014/main" id="{D63152C2-4975-234F-D1DB-26081F30C2EE}"/>
              </a:ext>
            </a:extLst>
          </p:cNvPr>
          <p:cNvGrpSpPr/>
          <p:nvPr/>
        </p:nvGrpSpPr>
        <p:grpSpPr>
          <a:xfrm>
            <a:off x="8021972" y="1685893"/>
            <a:ext cx="242972" cy="242972"/>
            <a:chOff x="0" y="0"/>
            <a:chExt cx="812800" cy="812800"/>
          </a:xfrm>
        </p:grpSpPr>
        <p:sp>
          <p:nvSpPr>
            <p:cNvPr id="42" name="Freeform 63">
              <a:extLst>
                <a:ext uri="{FF2B5EF4-FFF2-40B4-BE49-F238E27FC236}">
                  <a16:creationId xmlns:a16="http://schemas.microsoft.com/office/drawing/2014/main" id="{E6D32451-4FC6-F6C8-166E-4CEEECF5B9D3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3" name="TextBox 64">
              <a:extLst>
                <a:ext uri="{FF2B5EF4-FFF2-40B4-BE49-F238E27FC236}">
                  <a16:creationId xmlns:a16="http://schemas.microsoft.com/office/drawing/2014/main" id="{B075035B-1F4F-67F0-9011-642BAF696C8B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53" name="Group 62">
            <a:extLst>
              <a:ext uri="{FF2B5EF4-FFF2-40B4-BE49-F238E27FC236}">
                <a16:creationId xmlns:a16="http://schemas.microsoft.com/office/drawing/2014/main" id="{FF377089-8C29-B1D1-135C-01D3D77117E8}"/>
              </a:ext>
            </a:extLst>
          </p:cNvPr>
          <p:cNvGrpSpPr/>
          <p:nvPr/>
        </p:nvGrpSpPr>
        <p:grpSpPr>
          <a:xfrm>
            <a:off x="6448091" y="4865722"/>
            <a:ext cx="242972" cy="242972"/>
            <a:chOff x="0" y="0"/>
            <a:chExt cx="812800" cy="812800"/>
          </a:xfrm>
        </p:grpSpPr>
        <p:sp>
          <p:nvSpPr>
            <p:cNvPr id="55" name="Freeform 63">
              <a:extLst>
                <a:ext uri="{FF2B5EF4-FFF2-40B4-BE49-F238E27FC236}">
                  <a16:creationId xmlns:a16="http://schemas.microsoft.com/office/drawing/2014/main" id="{B0C8A4E6-3C78-3278-BB7E-5CECD747075B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7" name="TextBox 64">
              <a:extLst>
                <a:ext uri="{FF2B5EF4-FFF2-40B4-BE49-F238E27FC236}">
                  <a16:creationId xmlns:a16="http://schemas.microsoft.com/office/drawing/2014/main" id="{78FB4326-5129-7DDA-09A4-FE86C62F028D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80" name="Group 62">
            <a:extLst>
              <a:ext uri="{FF2B5EF4-FFF2-40B4-BE49-F238E27FC236}">
                <a16:creationId xmlns:a16="http://schemas.microsoft.com/office/drawing/2014/main" id="{C0B88BD5-2DDC-72BC-8018-D4DECA564D1C}"/>
              </a:ext>
            </a:extLst>
          </p:cNvPr>
          <p:cNvGrpSpPr/>
          <p:nvPr/>
        </p:nvGrpSpPr>
        <p:grpSpPr>
          <a:xfrm>
            <a:off x="3303743" y="2278873"/>
            <a:ext cx="242972" cy="2327229"/>
            <a:chOff x="76200" y="47625"/>
            <a:chExt cx="812801" cy="7785144"/>
          </a:xfrm>
        </p:grpSpPr>
        <p:sp>
          <p:nvSpPr>
            <p:cNvPr id="81" name="Freeform 63">
              <a:extLst>
                <a:ext uri="{FF2B5EF4-FFF2-40B4-BE49-F238E27FC236}">
                  <a16:creationId xmlns:a16="http://schemas.microsoft.com/office/drawing/2014/main" id="{ECD7086F-BB5C-145E-378F-B7F949CB2F00}"/>
                </a:ext>
              </a:extLst>
            </p:cNvPr>
            <p:cNvSpPr/>
            <p:nvPr/>
          </p:nvSpPr>
          <p:spPr>
            <a:xfrm>
              <a:off x="76201" y="7019969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82" name="TextBox 64">
              <a:extLst>
                <a:ext uri="{FF2B5EF4-FFF2-40B4-BE49-F238E27FC236}">
                  <a16:creationId xmlns:a16="http://schemas.microsoft.com/office/drawing/2014/main" id="{B6330EC9-D0F1-22BC-79AD-C7A4AC7BF5A7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pic>
        <p:nvPicPr>
          <p:cNvPr id="101" name="Picture 100">
            <a:extLst>
              <a:ext uri="{FF2B5EF4-FFF2-40B4-BE49-F238E27FC236}">
                <a16:creationId xmlns:a16="http://schemas.microsoft.com/office/drawing/2014/main" id="{ADBDBDC6-9E98-0ACC-D72F-B38DCE1C0FC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5851" y="2565481"/>
            <a:ext cx="705600" cy="504000"/>
          </a:xfrm>
          <a:prstGeom prst="rect">
            <a:avLst/>
          </a:prstGeom>
        </p:spPr>
      </p:pic>
      <p:pic>
        <p:nvPicPr>
          <p:cNvPr id="116" name="Picture 115">
            <a:extLst>
              <a:ext uri="{FF2B5EF4-FFF2-40B4-BE49-F238E27FC236}">
                <a16:creationId xmlns:a16="http://schemas.microsoft.com/office/drawing/2014/main" id="{2E411D3D-AE7B-A3AD-536F-576B46D8E93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32186" y="5175529"/>
            <a:ext cx="986086" cy="504000"/>
          </a:xfrm>
          <a:prstGeom prst="rect">
            <a:avLst/>
          </a:prstGeom>
        </p:spPr>
      </p:pic>
      <p:pic>
        <p:nvPicPr>
          <p:cNvPr id="36" name="Picture 35" descr="A blue and black logo">
            <a:extLst>
              <a:ext uri="{FF2B5EF4-FFF2-40B4-BE49-F238E27FC236}">
                <a16:creationId xmlns:a16="http://schemas.microsoft.com/office/drawing/2014/main" id="{E215CF8F-BFF0-E53F-236F-737F2048989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6460" y="127955"/>
            <a:ext cx="1401181" cy="599459"/>
          </a:xfrm>
          <a:prstGeom prst="rect">
            <a:avLst/>
          </a:prstGeom>
        </p:spPr>
      </p:pic>
      <p:sp>
        <p:nvSpPr>
          <p:cNvPr id="60" name="TextBox 5">
            <a:extLst>
              <a:ext uri="{FF2B5EF4-FFF2-40B4-BE49-F238E27FC236}">
                <a16:creationId xmlns:a16="http://schemas.microsoft.com/office/drawing/2014/main" id="{DE52E79A-99CD-7520-0386-6F0988E0192B}"/>
              </a:ext>
            </a:extLst>
          </p:cNvPr>
          <p:cNvSpPr txBox="1"/>
          <p:nvPr/>
        </p:nvSpPr>
        <p:spPr>
          <a:xfrm>
            <a:off x="337046" y="1663448"/>
            <a:ext cx="2381269" cy="4949906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379"/>
              </a:lnSpc>
            </a:pPr>
            <a:endParaRPr lang="en-US" sz="1050" dirty="0">
              <a:solidFill>
                <a:srgbClr val="FFFFFF"/>
              </a:solidFill>
              <a:latin typeface="DM Sans"/>
            </a:endParaRP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54F4E730-E131-0746-52FD-30EC4D15BAB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67219" y="6766235"/>
            <a:ext cx="625936" cy="504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A5F9B0E-3238-11D7-B7F0-A93C13C7E0B0}"/>
              </a:ext>
            </a:extLst>
          </p:cNvPr>
          <p:cNvSpPr txBox="1"/>
          <p:nvPr/>
        </p:nvSpPr>
        <p:spPr>
          <a:xfrm>
            <a:off x="2756177" y="4794108"/>
            <a:ext cx="13481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latin typeface="DM Sans" pitchFamily="2" charset="0"/>
              </a:rPr>
              <a:t>Men in Mind</a:t>
            </a:r>
          </a:p>
          <a:p>
            <a:pPr algn="ctr"/>
            <a:r>
              <a:rPr lang="en-GB" sz="1200" dirty="0">
                <a:latin typeface="DM Sans" pitchFamily="2" charset="0"/>
              </a:rPr>
              <a:t>1:30 – 3:30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03619F1-116F-B999-8210-36117D2F1E51}"/>
              </a:ext>
            </a:extLst>
          </p:cNvPr>
          <p:cNvSpPr txBox="1"/>
          <p:nvPr/>
        </p:nvSpPr>
        <p:spPr>
          <a:xfrm>
            <a:off x="5910453" y="5170680"/>
            <a:ext cx="13188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DM Sans" pitchFamily="2" charset="0"/>
              </a:rPr>
              <a:t>Arts &amp; Crafts</a:t>
            </a:r>
          </a:p>
          <a:p>
            <a:pPr algn="ctr"/>
            <a:r>
              <a:rPr lang="en-GB" dirty="0">
                <a:latin typeface="DM Sans" pitchFamily="2" charset="0"/>
              </a:rPr>
              <a:t>1:30 - 3:30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D1B4EEB-BD2D-4097-A948-BC9FE7B704C7}"/>
              </a:ext>
            </a:extLst>
          </p:cNvPr>
          <p:cNvSpPr txBox="1"/>
          <p:nvPr/>
        </p:nvSpPr>
        <p:spPr>
          <a:xfrm>
            <a:off x="7448883" y="6118501"/>
            <a:ext cx="1348175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dirty="0">
                <a:latin typeface="DM Sans" pitchFamily="2" charset="0"/>
              </a:rPr>
              <a:t>Community Work Coach</a:t>
            </a:r>
          </a:p>
          <a:p>
            <a:pPr algn="ctr"/>
            <a:r>
              <a:rPr lang="en-GB" sz="1050" dirty="0">
                <a:latin typeface="DM Sans" pitchFamily="2" charset="0"/>
              </a:rPr>
              <a:t>COMING SOON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057916A-955E-F6C7-EE5F-7B5A9A9602BE}"/>
              </a:ext>
            </a:extLst>
          </p:cNvPr>
          <p:cNvSpPr txBox="1"/>
          <p:nvPr/>
        </p:nvSpPr>
        <p:spPr>
          <a:xfrm>
            <a:off x="2891796" y="6118501"/>
            <a:ext cx="1172166" cy="11772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solidFill>
                  <a:sysClr val="windowText" lastClr="000000"/>
                </a:solidFill>
                <a:latin typeface="DM Sans"/>
              </a:rPr>
              <a:t>One-to-One support appointments are available every day</a:t>
            </a:r>
          </a:p>
          <a:p>
            <a:pPr algn="ctr"/>
            <a:endParaRPr lang="en-GB" dirty="0"/>
          </a:p>
        </p:txBody>
      </p:sp>
      <p:grpSp>
        <p:nvGrpSpPr>
          <p:cNvPr id="33" name="Group 65">
            <a:extLst>
              <a:ext uri="{FF2B5EF4-FFF2-40B4-BE49-F238E27FC236}">
                <a16:creationId xmlns:a16="http://schemas.microsoft.com/office/drawing/2014/main" id="{A23DD073-5BBE-0DC1-5A49-E24121461D04}"/>
              </a:ext>
            </a:extLst>
          </p:cNvPr>
          <p:cNvGrpSpPr/>
          <p:nvPr/>
        </p:nvGrpSpPr>
        <p:grpSpPr>
          <a:xfrm>
            <a:off x="3358113" y="7173621"/>
            <a:ext cx="220832" cy="193228"/>
            <a:chOff x="0" y="0"/>
            <a:chExt cx="812800" cy="711200"/>
          </a:xfrm>
        </p:grpSpPr>
        <p:sp>
          <p:nvSpPr>
            <p:cNvPr id="34" name="Freeform 66">
              <a:extLst>
                <a:ext uri="{FF2B5EF4-FFF2-40B4-BE49-F238E27FC236}">
                  <a16:creationId xmlns:a16="http://schemas.microsoft.com/office/drawing/2014/main" id="{ABAF26D7-9D2B-8772-489B-341655C0F6A8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35" name="TextBox 67">
              <a:extLst>
                <a:ext uri="{FF2B5EF4-FFF2-40B4-BE49-F238E27FC236}">
                  <a16:creationId xmlns:a16="http://schemas.microsoft.com/office/drawing/2014/main" id="{E5A4D93B-CA7C-BF61-FC3B-32562CE7A11F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8871EBF5-8387-ACE4-5D30-8249B2EE2AB1}"/>
              </a:ext>
            </a:extLst>
          </p:cNvPr>
          <p:cNvGrpSpPr/>
          <p:nvPr/>
        </p:nvGrpSpPr>
        <p:grpSpPr>
          <a:xfrm>
            <a:off x="4522265" y="1965402"/>
            <a:ext cx="900480" cy="1114864"/>
            <a:chOff x="7697654" y="1501262"/>
            <a:chExt cx="900480" cy="1114864"/>
          </a:xfrm>
        </p:grpSpPr>
        <p:sp>
          <p:nvSpPr>
            <p:cNvPr id="40" name="TextBox 64">
              <a:extLst>
                <a:ext uri="{FF2B5EF4-FFF2-40B4-BE49-F238E27FC236}">
                  <a16:creationId xmlns:a16="http://schemas.microsoft.com/office/drawing/2014/main" id="{B4908F51-9EAB-0D0A-70CD-F800CB4A86B1}"/>
                </a:ext>
              </a:extLst>
            </p:cNvPr>
            <p:cNvSpPr txBox="1"/>
            <p:nvPr/>
          </p:nvSpPr>
          <p:spPr>
            <a:xfrm>
              <a:off x="8038118" y="1501262"/>
              <a:ext cx="197415" cy="20595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5B256F80-A318-8B0C-29B1-E9C9186A7DE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7697654" y="2112126"/>
              <a:ext cx="900480" cy="504000"/>
            </a:xfrm>
            <a:prstGeom prst="rect">
              <a:avLst/>
            </a:prstGeom>
          </p:spPr>
        </p:pic>
      </p:grpSp>
      <p:pic>
        <p:nvPicPr>
          <p:cNvPr id="54" name="Picture 53">
            <a:extLst>
              <a:ext uri="{FF2B5EF4-FFF2-40B4-BE49-F238E27FC236}">
                <a16:creationId xmlns:a16="http://schemas.microsoft.com/office/drawing/2014/main" id="{241870E8-AB23-C9F1-0C4D-3EA53BD7B7F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513255" y="6849047"/>
            <a:ext cx="875368" cy="504000"/>
          </a:xfrm>
          <a:prstGeom prst="rect">
            <a:avLst/>
          </a:prstGeom>
        </p:spPr>
      </p:pic>
      <p:grpSp>
        <p:nvGrpSpPr>
          <p:cNvPr id="59" name="Group 65">
            <a:extLst>
              <a:ext uri="{FF2B5EF4-FFF2-40B4-BE49-F238E27FC236}">
                <a16:creationId xmlns:a16="http://schemas.microsoft.com/office/drawing/2014/main" id="{5CCC7924-6F89-784D-0D92-63378F526042}"/>
              </a:ext>
            </a:extLst>
          </p:cNvPr>
          <p:cNvGrpSpPr/>
          <p:nvPr/>
        </p:nvGrpSpPr>
        <p:grpSpPr>
          <a:xfrm>
            <a:off x="4292423" y="4169902"/>
            <a:ext cx="220832" cy="193228"/>
            <a:chOff x="0" y="0"/>
            <a:chExt cx="812800" cy="711200"/>
          </a:xfrm>
        </p:grpSpPr>
        <p:sp>
          <p:nvSpPr>
            <p:cNvPr id="61" name="Freeform 66">
              <a:extLst>
                <a:ext uri="{FF2B5EF4-FFF2-40B4-BE49-F238E27FC236}">
                  <a16:creationId xmlns:a16="http://schemas.microsoft.com/office/drawing/2014/main" id="{0B9E4D41-5A18-A8FD-CF4D-0F3633EBCB3D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32A07D3F-7FDE-452C-5DD6-A4746C7D092B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79C803D4-82A6-4DB5-34B4-029B8909CA0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381469" y="6262235"/>
            <a:ext cx="1138846" cy="504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BCD006A-14DF-DB25-2BF2-B48C5F82157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011566" y="4218206"/>
            <a:ext cx="1409897" cy="3086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4817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3E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A7F0ABE-09BA-D06D-7687-14042D4B70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4A55F9B7-161D-16CE-AE2E-E32CAA00EF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7354600"/>
              </p:ext>
            </p:extLst>
          </p:nvPr>
        </p:nvGraphicFramePr>
        <p:xfrm>
          <a:off x="2630400" y="813698"/>
          <a:ext cx="7878355" cy="6653579"/>
        </p:xfrm>
        <a:graphic>
          <a:graphicData uri="http://schemas.openxmlformats.org/drawingml/2006/table">
            <a:tbl>
              <a:tblPr/>
              <a:tblGrid>
                <a:gridCol w="15756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756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756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7567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7567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37625"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Monday</a:t>
                      </a:r>
                      <a:endParaRPr lang="en-US" sz="11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Tuesday</a:t>
                      </a:r>
                      <a:endParaRPr lang="en-US" sz="11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Wednesday</a:t>
                      </a:r>
                      <a:endParaRPr lang="en-US" sz="11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Thursday</a:t>
                      </a:r>
                      <a:endParaRPr lang="en-US" sz="11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Friday</a:t>
                      </a:r>
                      <a:endParaRPr lang="en-US" sz="11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23147"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GB" sz="1100" b="1" dirty="0">
                          <a:solidFill>
                            <a:srgbClr val="000000"/>
                          </a:solidFill>
                          <a:latin typeface="DM Sans"/>
                        </a:rPr>
                        <a:t>Non-accredited courses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GB" sz="1050" dirty="0">
                          <a:solidFill>
                            <a:srgbClr val="000000"/>
                          </a:solidFill>
                          <a:latin typeface="DM Sans"/>
                        </a:rPr>
                        <a:t>Join a support worker to complete guided learning courses available </a:t>
                      </a:r>
                      <a:endParaRPr lang="en-US" sz="105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ts val="1470"/>
                        </a:lnSpc>
                        <a:defRPr/>
                      </a:pPr>
                      <a:endParaRPr lang="en-US" sz="105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5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5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5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10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82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  <a:defRPr/>
                      </a:pPr>
                      <a:endParaRPr lang="en-US" sz="1082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DM Sans"/>
                        </a:rPr>
                        <a:t>Cooking</a:t>
                      </a:r>
                      <a:endParaRPr lang="en-US" sz="1200" dirty="0"/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DM Sans"/>
                        </a:rPr>
                        <a:t>10:30 – 12:30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82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82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050" b="1" dirty="0">
                          <a:solidFill>
                            <a:srgbClr val="000000"/>
                          </a:solidFill>
                          <a:latin typeface="DM Sans"/>
                        </a:rPr>
                        <a:t>Song Appreciation Society</a:t>
                      </a:r>
                      <a:endParaRPr lang="en-US" sz="1050" b="1" dirty="0"/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50" b="1" dirty="0">
                          <a:solidFill>
                            <a:srgbClr val="000000"/>
                          </a:solidFill>
                          <a:latin typeface="DM Sans"/>
                        </a:rPr>
                        <a:t>10:30 – 12:30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latin typeface="DM Sans"/>
                        </a:rPr>
                        <a:t>Join a group of music enthusiasts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82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latin typeface="DM Sans"/>
                        </a:rPr>
                        <a:t>Money Management and Life Skills support available with your Support Worker</a:t>
                      </a:r>
                      <a:endParaRPr lang="en-US" sz="1082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82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59275"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Drop-In</a:t>
                      </a:r>
                    </a:p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12:30 – 1:30</a:t>
                      </a:r>
                      <a:endParaRPr lang="en-US" sz="11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endParaRPr lang="en-US" sz="11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DM Sans Bold"/>
                        </a:rPr>
                        <a:t>Drop-In</a:t>
                      </a:r>
                    </a:p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DM Sans Bold"/>
                        </a:rPr>
                        <a:t>12:30 – 1:30</a:t>
                      </a:r>
                      <a:endParaRPr lang="en-US" sz="11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DM Sans Bold"/>
                        </a:rPr>
                        <a:t>Drop-In</a:t>
                      </a:r>
                    </a:p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DM Sans Bold"/>
                        </a:rPr>
                        <a:t>12:30 – 1:30</a:t>
                      </a:r>
                      <a:endParaRPr lang="en-US" sz="11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Drop-In</a:t>
                      </a:r>
                    </a:p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12:30 – 1:30</a:t>
                      </a:r>
                      <a:endParaRPr lang="en-US" sz="11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31721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latin typeface="DM Sans"/>
                        </a:rPr>
                        <a:t>Supportive safe space to explore your wellbeing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10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470"/>
                        </a:lnSpc>
                      </a:pPr>
                      <a:endParaRPr lang="en-US" sz="110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/>
                      <a:endParaRPr lang="en-US" sz="1100" dirty="0">
                        <a:solidFill>
                          <a:schemeClr val="bg1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b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  <a:defRPr/>
                      </a:pPr>
                      <a:endParaRPr lang="en-US" sz="1050" dirty="0"/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5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82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The Opportunity Hub</a:t>
                      </a:r>
                      <a:endParaRPr lang="en-US" sz="1400" b="1" dirty="0"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1:30-3:30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5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latin typeface="DM Sans"/>
                        </a:rPr>
                        <a:t>Explore career options and get employment related support</a:t>
                      </a: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endParaRPr lang="en-US" sz="105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82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ysClr val="windowText" lastClr="000000"/>
                          </a:solidFill>
                          <a:latin typeface="DM Sans"/>
                        </a:rPr>
                        <a:t>One-to-One support appointments are available every day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82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01811">
                <a:tc vMerge="1"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endParaRPr lang="en-US" sz="1082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5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endParaRPr lang="en-US" sz="105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  <a:defRPr/>
                      </a:pPr>
                      <a:endParaRPr lang="en-US" sz="1082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082" dirty="0">
                          <a:solidFill>
                            <a:srgbClr val="000000"/>
                          </a:solidFill>
                          <a:latin typeface="DM Sans"/>
                        </a:rPr>
                        <a:t>Digital Literacy</a:t>
                      </a:r>
                      <a:endParaRPr lang="en-US" sz="1100" dirty="0"/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82" dirty="0">
                          <a:solidFill>
                            <a:srgbClr val="000000"/>
                          </a:solidFill>
                          <a:latin typeface="DM Sans"/>
                        </a:rPr>
                        <a:t>1:30 – 3:30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82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3" name="Group 3">
            <a:extLst>
              <a:ext uri="{FF2B5EF4-FFF2-40B4-BE49-F238E27FC236}">
                <a16:creationId xmlns:a16="http://schemas.microsoft.com/office/drawing/2014/main" id="{2FF1FF52-08E7-DC91-585C-0988BD8026B1}"/>
              </a:ext>
            </a:extLst>
          </p:cNvPr>
          <p:cNvGrpSpPr/>
          <p:nvPr/>
        </p:nvGrpSpPr>
        <p:grpSpPr>
          <a:xfrm>
            <a:off x="184646" y="1511048"/>
            <a:ext cx="2384913" cy="4949906"/>
            <a:chOff x="0" y="-28575"/>
            <a:chExt cx="868775" cy="1697876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B38E39E9-1A14-26FB-0DBA-C74AA32CB4F5}"/>
                </a:ext>
              </a:extLst>
            </p:cNvPr>
            <p:cNvSpPr/>
            <p:nvPr/>
          </p:nvSpPr>
          <p:spPr>
            <a:xfrm>
              <a:off x="0" y="0"/>
              <a:ext cx="868775" cy="1669301"/>
            </a:xfrm>
            <a:custGeom>
              <a:avLst/>
              <a:gdLst/>
              <a:ahLst/>
              <a:cxnLst/>
              <a:rect l="l" t="t" r="r" b="b"/>
              <a:pathLst>
                <a:path w="868775" h="1669301">
                  <a:moveTo>
                    <a:pt x="0" y="0"/>
                  </a:moveTo>
                  <a:lnTo>
                    <a:pt x="868775" y="0"/>
                  </a:lnTo>
                  <a:lnTo>
                    <a:pt x="868775" y="1669301"/>
                  </a:lnTo>
                  <a:lnTo>
                    <a:pt x="0" y="1669301"/>
                  </a:lnTo>
                  <a:close/>
                </a:path>
              </a:pathLst>
            </a:custGeom>
            <a:solidFill>
              <a:srgbClr val="34586E"/>
            </a:solidFill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8ABD16DB-E314-6CAE-44EF-65360E5F4DE7}"/>
                </a:ext>
              </a:extLst>
            </p:cNvPr>
            <p:cNvSpPr txBox="1"/>
            <p:nvPr/>
          </p:nvSpPr>
          <p:spPr>
            <a:xfrm>
              <a:off x="0" y="-28575"/>
              <a:ext cx="868775" cy="16978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r>
                <a:rPr lang="en-US" sz="1200" u="sng" dirty="0">
                  <a:solidFill>
                    <a:srgbClr val="FFFFFF"/>
                  </a:solidFill>
                  <a:latin typeface="DM Sans"/>
                </a:rPr>
                <a:t>Information</a:t>
              </a:r>
            </a:p>
            <a:p>
              <a:pPr algn="ctr">
                <a:lnSpc>
                  <a:spcPts val="2379"/>
                </a:lnSpc>
              </a:pPr>
              <a:r>
                <a:rPr lang="en-US" sz="1200" dirty="0">
                  <a:solidFill>
                    <a:srgbClr val="FFFFFF"/>
                  </a:solidFill>
                  <a:latin typeface="DM Sans"/>
                </a:rPr>
                <a:t>3</a:t>
              </a:r>
              <a:r>
                <a:rPr lang="en-US" sz="1200" baseline="30000" dirty="0">
                  <a:solidFill>
                    <a:srgbClr val="FFFFFF"/>
                  </a:solidFill>
                  <a:latin typeface="DM Sans"/>
                </a:rPr>
                <a:t>rd</a:t>
              </a:r>
              <a:r>
                <a:rPr lang="en-US" sz="1200" dirty="0">
                  <a:solidFill>
                    <a:srgbClr val="FFFFFF"/>
                  </a:solidFill>
                  <a:latin typeface="DM Sans"/>
                </a:rPr>
                <a:t> Floor, Norwich Union House,</a:t>
              </a:r>
            </a:p>
            <a:p>
              <a:pPr algn="ctr">
                <a:lnSpc>
                  <a:spcPts val="2379"/>
                </a:lnSpc>
              </a:pPr>
              <a:r>
                <a:rPr lang="en-US" sz="1200" dirty="0">
                  <a:solidFill>
                    <a:srgbClr val="FFFFFF"/>
                  </a:solidFill>
                  <a:latin typeface="DM Sans"/>
                </a:rPr>
                <a:t>High Street, Huddersfield,</a:t>
              </a:r>
            </a:p>
            <a:p>
              <a:pPr algn="ctr">
                <a:lnSpc>
                  <a:spcPts val="2379"/>
                </a:lnSpc>
              </a:pPr>
              <a:r>
                <a:rPr lang="en-US" sz="1200" dirty="0">
                  <a:solidFill>
                    <a:srgbClr val="FFFFFF"/>
                  </a:solidFill>
                  <a:latin typeface="DM Sans"/>
                </a:rPr>
                <a:t>HD1 2LR</a:t>
              </a:r>
            </a:p>
            <a:p>
              <a:pPr algn="ctr">
                <a:lnSpc>
                  <a:spcPts val="2379"/>
                </a:lnSpc>
              </a:pPr>
              <a:r>
                <a:rPr lang="en-US" sz="1000" u="sng" dirty="0">
                  <a:solidFill>
                    <a:srgbClr val="FFFFFF"/>
                  </a:solidFill>
                  <a:latin typeface="DM Sans"/>
                </a:rPr>
                <a:t>Email –</a:t>
              </a:r>
              <a:r>
                <a:rPr lang="en-US" sz="1000" dirty="0">
                  <a:solidFill>
                    <a:srgbClr val="FFFFFF"/>
                  </a:solidFill>
                  <a:latin typeface="DM Sans"/>
                </a:rPr>
                <a:t> </a:t>
              </a:r>
            </a:p>
            <a:p>
              <a:pPr algn="ctr">
                <a:lnSpc>
                  <a:spcPts val="2379"/>
                </a:lnSpc>
              </a:pPr>
              <a:r>
                <a:rPr lang="en-US" sz="1000" dirty="0">
                  <a:solidFill>
                    <a:srgbClr val="FFFFFF"/>
                  </a:solidFill>
                  <a:latin typeface="DM Sans"/>
                </a:rPr>
                <a:t>cfoevolutionactivityhubs</a:t>
              </a:r>
            </a:p>
            <a:p>
              <a:pPr algn="ctr">
                <a:lnSpc>
                  <a:spcPts val="2379"/>
                </a:lnSpc>
              </a:pPr>
              <a:r>
                <a:rPr lang="en-US" sz="1000" dirty="0">
                  <a:solidFill>
                    <a:srgbClr val="FFFFFF"/>
                  </a:solidFill>
                  <a:latin typeface="DM Sans"/>
                </a:rPr>
                <a:t>@commlinks.co.uk</a:t>
              </a:r>
            </a:p>
            <a:p>
              <a:pPr algn="ctr">
                <a:lnSpc>
                  <a:spcPts val="2379"/>
                </a:lnSpc>
              </a:pPr>
              <a:r>
                <a:rPr lang="en-US" sz="1050" dirty="0">
                  <a:solidFill>
                    <a:srgbClr val="FFFFFF"/>
                  </a:solidFill>
                  <a:latin typeface="DM Sans"/>
                </a:rPr>
                <a:t>The daily Drop-In sessions are deigned to allow freedom for participants to choose an activity they would like to do, e.g., use a laptop, play a game, read a book, talk to a support worker. We also offer it as a ‘Warm Hub’ for participants who may just want to stop by for a brew and relax. </a:t>
              </a:r>
            </a:p>
          </p:txBody>
        </p:sp>
      </p:grpSp>
      <p:grpSp>
        <p:nvGrpSpPr>
          <p:cNvPr id="46" name="Group 46">
            <a:extLst>
              <a:ext uri="{FF2B5EF4-FFF2-40B4-BE49-F238E27FC236}">
                <a16:creationId xmlns:a16="http://schemas.microsoft.com/office/drawing/2014/main" id="{95BEDE50-8646-71D7-266D-27A077EC502D}"/>
              </a:ext>
            </a:extLst>
          </p:cNvPr>
          <p:cNvGrpSpPr/>
          <p:nvPr/>
        </p:nvGrpSpPr>
        <p:grpSpPr>
          <a:xfrm rot="2700000">
            <a:off x="170282" y="1049731"/>
            <a:ext cx="293842" cy="293842"/>
            <a:chOff x="0" y="0"/>
            <a:chExt cx="812800" cy="812800"/>
          </a:xfrm>
        </p:grpSpPr>
        <p:sp>
          <p:nvSpPr>
            <p:cNvPr id="47" name="Freeform 47">
              <a:extLst>
                <a:ext uri="{FF2B5EF4-FFF2-40B4-BE49-F238E27FC236}">
                  <a16:creationId xmlns:a16="http://schemas.microsoft.com/office/drawing/2014/main" id="{78B769C5-F81B-E517-938D-EFF2F701B765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E13716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8" name="TextBox 48">
              <a:extLst>
                <a:ext uri="{FF2B5EF4-FFF2-40B4-BE49-F238E27FC236}">
                  <a16:creationId xmlns:a16="http://schemas.microsoft.com/office/drawing/2014/main" id="{FDAE2586-9EF3-B1D4-6993-81FCD9795E82}"/>
                </a:ext>
              </a:extLst>
            </p:cNvPr>
            <p:cNvSpPr txBox="1"/>
            <p:nvPr/>
          </p:nvSpPr>
          <p:spPr>
            <a:xfrm>
              <a:off x="139700" y="111125"/>
              <a:ext cx="533400" cy="561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49" name="Group 49">
            <a:extLst>
              <a:ext uri="{FF2B5EF4-FFF2-40B4-BE49-F238E27FC236}">
                <a16:creationId xmlns:a16="http://schemas.microsoft.com/office/drawing/2014/main" id="{B017E584-1125-8F3D-9765-9101A7BBFFB7}"/>
              </a:ext>
            </a:extLst>
          </p:cNvPr>
          <p:cNvGrpSpPr/>
          <p:nvPr/>
        </p:nvGrpSpPr>
        <p:grpSpPr>
          <a:xfrm>
            <a:off x="299184" y="6486480"/>
            <a:ext cx="2066012" cy="747035"/>
            <a:chOff x="183080" y="0"/>
            <a:chExt cx="2754682" cy="996046"/>
          </a:xfrm>
        </p:grpSpPr>
        <p:sp>
          <p:nvSpPr>
            <p:cNvPr id="50" name="Freeform 50">
              <a:extLst>
                <a:ext uri="{FF2B5EF4-FFF2-40B4-BE49-F238E27FC236}">
                  <a16:creationId xmlns:a16="http://schemas.microsoft.com/office/drawing/2014/main" id="{01315CBB-A556-200F-DDF8-401F5A494BE5}"/>
                </a:ext>
              </a:extLst>
            </p:cNvPr>
            <p:cNvSpPr/>
            <p:nvPr/>
          </p:nvSpPr>
          <p:spPr>
            <a:xfrm>
              <a:off x="694021" y="0"/>
              <a:ext cx="1741685" cy="680233"/>
            </a:xfrm>
            <a:custGeom>
              <a:avLst/>
              <a:gdLst/>
              <a:ahLst/>
              <a:cxnLst/>
              <a:rect l="l" t="t" r="r" b="b"/>
              <a:pathLst>
                <a:path w="1741685" h="680233">
                  <a:moveTo>
                    <a:pt x="0" y="0"/>
                  </a:moveTo>
                  <a:lnTo>
                    <a:pt x="1741685" y="0"/>
                  </a:lnTo>
                  <a:lnTo>
                    <a:pt x="1741685" y="680233"/>
                  </a:lnTo>
                  <a:lnTo>
                    <a:pt x="0" y="6802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974" b="-974"/>
              </a:stretch>
            </a:blipFill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52" name="TextBox 52">
              <a:extLst>
                <a:ext uri="{FF2B5EF4-FFF2-40B4-BE49-F238E27FC236}">
                  <a16:creationId xmlns:a16="http://schemas.microsoft.com/office/drawing/2014/main" id="{EACFE013-F169-116B-0CD7-C005FF01F1C9}"/>
                </a:ext>
              </a:extLst>
            </p:cNvPr>
            <p:cNvSpPr txBox="1"/>
            <p:nvPr/>
          </p:nvSpPr>
          <p:spPr>
            <a:xfrm>
              <a:off x="183080" y="842158"/>
              <a:ext cx="2754682" cy="1538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77"/>
                </a:lnSpc>
              </a:pPr>
              <a:r>
                <a:rPr lang="en-US" sz="750" dirty="0">
                  <a:solidFill>
                    <a:srgbClr val="000000"/>
                  </a:solidFill>
                  <a:latin typeface="DM Sans"/>
                </a:rPr>
                <a:t>This programme is delivered by HMPPS CFO</a:t>
              </a:r>
            </a:p>
          </p:txBody>
        </p:sp>
      </p:grpSp>
      <p:grpSp>
        <p:nvGrpSpPr>
          <p:cNvPr id="62" name="Group 62">
            <a:extLst>
              <a:ext uri="{FF2B5EF4-FFF2-40B4-BE49-F238E27FC236}">
                <a16:creationId xmlns:a16="http://schemas.microsoft.com/office/drawing/2014/main" id="{24DAC69D-C3A7-B014-D009-0E774C0D3A33}"/>
              </a:ext>
            </a:extLst>
          </p:cNvPr>
          <p:cNvGrpSpPr/>
          <p:nvPr/>
        </p:nvGrpSpPr>
        <p:grpSpPr>
          <a:xfrm>
            <a:off x="195716" y="593502"/>
            <a:ext cx="242972" cy="242972"/>
            <a:chOff x="0" y="0"/>
            <a:chExt cx="812800" cy="812800"/>
          </a:xfrm>
        </p:grpSpPr>
        <p:sp>
          <p:nvSpPr>
            <p:cNvPr id="63" name="Freeform 63">
              <a:extLst>
                <a:ext uri="{FF2B5EF4-FFF2-40B4-BE49-F238E27FC236}">
                  <a16:creationId xmlns:a16="http://schemas.microsoft.com/office/drawing/2014/main" id="{8DF7F36D-5921-EAEB-8D1F-4B2F1FDADFE0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4" name="TextBox 64">
              <a:extLst>
                <a:ext uri="{FF2B5EF4-FFF2-40B4-BE49-F238E27FC236}">
                  <a16:creationId xmlns:a16="http://schemas.microsoft.com/office/drawing/2014/main" id="{418B6525-A57C-23BF-AA25-B91861BE4098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65" name="Group 65">
            <a:extLst>
              <a:ext uri="{FF2B5EF4-FFF2-40B4-BE49-F238E27FC236}">
                <a16:creationId xmlns:a16="http://schemas.microsoft.com/office/drawing/2014/main" id="{B61ABF49-B7EA-D709-DC03-A06F66D33C4C}"/>
              </a:ext>
            </a:extLst>
          </p:cNvPr>
          <p:cNvGrpSpPr/>
          <p:nvPr/>
        </p:nvGrpSpPr>
        <p:grpSpPr>
          <a:xfrm>
            <a:off x="206787" y="181493"/>
            <a:ext cx="220832" cy="193228"/>
            <a:chOff x="0" y="0"/>
            <a:chExt cx="812800" cy="711200"/>
          </a:xfrm>
        </p:grpSpPr>
        <p:sp>
          <p:nvSpPr>
            <p:cNvPr id="66" name="Freeform 66">
              <a:extLst>
                <a:ext uri="{FF2B5EF4-FFF2-40B4-BE49-F238E27FC236}">
                  <a16:creationId xmlns:a16="http://schemas.microsoft.com/office/drawing/2014/main" id="{B0E5F206-BB4B-305C-2B97-C0DD16A09EA1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7" name="TextBox 67">
              <a:extLst>
                <a:ext uri="{FF2B5EF4-FFF2-40B4-BE49-F238E27FC236}">
                  <a16:creationId xmlns:a16="http://schemas.microsoft.com/office/drawing/2014/main" id="{CE99103A-F90F-74C9-A545-BA508575D490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sp>
        <p:nvSpPr>
          <p:cNvPr id="69" name="TextBox 69">
            <a:extLst>
              <a:ext uri="{FF2B5EF4-FFF2-40B4-BE49-F238E27FC236}">
                <a16:creationId xmlns:a16="http://schemas.microsoft.com/office/drawing/2014/main" id="{5A70B47E-04A7-3998-7247-DEB40BC41FE1}"/>
              </a:ext>
            </a:extLst>
          </p:cNvPr>
          <p:cNvSpPr txBox="1"/>
          <p:nvPr/>
        </p:nvSpPr>
        <p:spPr>
          <a:xfrm>
            <a:off x="2703558" y="111258"/>
            <a:ext cx="6302901" cy="5994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899"/>
              </a:lnSpc>
              <a:spcBef>
                <a:spcPct val="0"/>
              </a:spcBef>
            </a:pPr>
            <a:r>
              <a:rPr lang="en-US" sz="3499" u="sng" dirty="0">
                <a:solidFill>
                  <a:srgbClr val="000000"/>
                </a:solidFill>
                <a:latin typeface="DM Sans Bold"/>
              </a:rPr>
              <a:t>Mon 20</a:t>
            </a:r>
            <a:r>
              <a:rPr lang="en-US" sz="3499" u="sng" baseline="30000" dirty="0">
                <a:solidFill>
                  <a:srgbClr val="000000"/>
                </a:solidFill>
                <a:latin typeface="DM Sans Bold"/>
              </a:rPr>
              <a:t>th</a:t>
            </a:r>
            <a:r>
              <a:rPr lang="en-US" sz="3499" u="sng" dirty="0">
                <a:solidFill>
                  <a:srgbClr val="000000"/>
                </a:solidFill>
                <a:latin typeface="DM Sans Bold"/>
              </a:rPr>
              <a:t> – Fri 24</a:t>
            </a:r>
            <a:r>
              <a:rPr lang="en-US" sz="3499" u="sng" baseline="30000" dirty="0">
                <a:solidFill>
                  <a:srgbClr val="000000"/>
                </a:solidFill>
                <a:latin typeface="DM Sans Bold"/>
              </a:rPr>
              <a:t>th</a:t>
            </a:r>
            <a:r>
              <a:rPr lang="en-US" sz="3499" u="sng" dirty="0">
                <a:solidFill>
                  <a:srgbClr val="000000"/>
                </a:solidFill>
                <a:latin typeface="DM Sans Bold"/>
              </a:rPr>
              <a:t> January</a:t>
            </a:r>
          </a:p>
        </p:txBody>
      </p:sp>
      <p:sp>
        <p:nvSpPr>
          <p:cNvPr id="70" name="TextBox 70">
            <a:extLst>
              <a:ext uri="{FF2B5EF4-FFF2-40B4-BE49-F238E27FC236}">
                <a16:creationId xmlns:a16="http://schemas.microsoft.com/office/drawing/2014/main" id="{7F3F301F-1E49-1088-96C0-9DBF9F345408}"/>
              </a:ext>
            </a:extLst>
          </p:cNvPr>
          <p:cNvSpPr txBox="1"/>
          <p:nvPr/>
        </p:nvSpPr>
        <p:spPr>
          <a:xfrm>
            <a:off x="658981" y="127955"/>
            <a:ext cx="1826812" cy="346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0"/>
              </a:lnSpc>
              <a:spcBef>
                <a:spcPct val="0"/>
              </a:spcBef>
            </a:pPr>
            <a:r>
              <a:rPr lang="en-US" sz="1000" dirty="0">
                <a:solidFill>
                  <a:srgbClr val="000000"/>
                </a:solidFill>
                <a:latin typeface="DM Sans"/>
              </a:rPr>
              <a:t>Self: Activities that work on the individual</a:t>
            </a:r>
          </a:p>
        </p:txBody>
      </p:sp>
      <p:sp>
        <p:nvSpPr>
          <p:cNvPr id="71" name="TextBox 71">
            <a:extLst>
              <a:ext uri="{FF2B5EF4-FFF2-40B4-BE49-F238E27FC236}">
                <a16:creationId xmlns:a16="http://schemas.microsoft.com/office/drawing/2014/main" id="{C4349D32-97A5-7BC7-A24D-C6C15122DB67}"/>
              </a:ext>
            </a:extLst>
          </p:cNvPr>
          <p:cNvSpPr txBox="1"/>
          <p:nvPr/>
        </p:nvSpPr>
        <p:spPr>
          <a:xfrm>
            <a:off x="658981" y="545468"/>
            <a:ext cx="1910578" cy="346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0"/>
              </a:lnSpc>
              <a:spcBef>
                <a:spcPct val="0"/>
              </a:spcBef>
            </a:pPr>
            <a:r>
              <a:rPr lang="en-US" sz="1000" dirty="0">
                <a:solidFill>
                  <a:srgbClr val="000000"/>
                </a:solidFill>
                <a:latin typeface="DM Sans"/>
              </a:rPr>
              <a:t>Relationships: Activities that work with peers/families/friends</a:t>
            </a:r>
          </a:p>
        </p:txBody>
      </p:sp>
      <p:sp>
        <p:nvSpPr>
          <p:cNvPr id="72" name="TextBox 72">
            <a:extLst>
              <a:ext uri="{FF2B5EF4-FFF2-40B4-BE49-F238E27FC236}">
                <a16:creationId xmlns:a16="http://schemas.microsoft.com/office/drawing/2014/main" id="{6B5C8EA7-DDDE-876A-73B7-C3E391D03DD6}"/>
              </a:ext>
            </a:extLst>
          </p:cNvPr>
          <p:cNvSpPr txBox="1"/>
          <p:nvPr/>
        </p:nvSpPr>
        <p:spPr>
          <a:xfrm>
            <a:off x="658981" y="960299"/>
            <a:ext cx="1826812" cy="517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DM Sans"/>
              </a:rPr>
              <a:t>Society: Activities contributing to the community outside of the CFO Activity Hub</a:t>
            </a:r>
          </a:p>
        </p:txBody>
      </p:sp>
      <p:pic>
        <p:nvPicPr>
          <p:cNvPr id="56" name="Picture 55" descr="Person making decorations">
            <a:extLst>
              <a:ext uri="{FF2B5EF4-FFF2-40B4-BE49-F238E27FC236}">
                <a16:creationId xmlns:a16="http://schemas.microsoft.com/office/drawing/2014/main" id="{EE693DAD-F6CB-C24F-432F-029151AF7FB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3504" y="6460955"/>
            <a:ext cx="1115510" cy="744608"/>
          </a:xfrm>
          <a:prstGeom prst="rect">
            <a:avLst/>
          </a:prstGeom>
        </p:spPr>
      </p:pic>
      <p:pic>
        <p:nvPicPr>
          <p:cNvPr id="58" name="Picture 57" descr="Colourful ukuleles on display">
            <a:extLst>
              <a:ext uri="{FF2B5EF4-FFF2-40B4-BE49-F238E27FC236}">
                <a16:creationId xmlns:a16="http://schemas.microsoft.com/office/drawing/2014/main" id="{2C171DE9-CA9C-9651-8D34-F108CCFDFDF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7330" y="2753355"/>
            <a:ext cx="763159" cy="505295"/>
          </a:xfrm>
          <a:prstGeom prst="rect">
            <a:avLst/>
          </a:prstGeom>
        </p:spPr>
      </p:pic>
      <p:grpSp>
        <p:nvGrpSpPr>
          <p:cNvPr id="15" name="Group 62">
            <a:extLst>
              <a:ext uri="{FF2B5EF4-FFF2-40B4-BE49-F238E27FC236}">
                <a16:creationId xmlns:a16="http://schemas.microsoft.com/office/drawing/2014/main" id="{53CF51E3-36C7-49CB-CE13-102400543AB0}"/>
              </a:ext>
            </a:extLst>
          </p:cNvPr>
          <p:cNvGrpSpPr/>
          <p:nvPr/>
        </p:nvGrpSpPr>
        <p:grpSpPr>
          <a:xfrm>
            <a:off x="6441391" y="1685893"/>
            <a:ext cx="242972" cy="242972"/>
            <a:chOff x="0" y="0"/>
            <a:chExt cx="812800" cy="812800"/>
          </a:xfrm>
        </p:grpSpPr>
        <p:sp>
          <p:nvSpPr>
            <p:cNvPr id="18" name="Freeform 63">
              <a:extLst>
                <a:ext uri="{FF2B5EF4-FFF2-40B4-BE49-F238E27FC236}">
                  <a16:creationId xmlns:a16="http://schemas.microsoft.com/office/drawing/2014/main" id="{248CEFA6-E9F0-B0C7-7EC5-AA48D6607248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9" name="TextBox 64">
              <a:extLst>
                <a:ext uri="{FF2B5EF4-FFF2-40B4-BE49-F238E27FC236}">
                  <a16:creationId xmlns:a16="http://schemas.microsoft.com/office/drawing/2014/main" id="{16D75406-6D40-98E0-7EDC-28536214DD63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41" name="Group 62">
            <a:extLst>
              <a:ext uri="{FF2B5EF4-FFF2-40B4-BE49-F238E27FC236}">
                <a16:creationId xmlns:a16="http://schemas.microsoft.com/office/drawing/2014/main" id="{ABEC8548-E432-5795-0AE4-C6425CA55263}"/>
              </a:ext>
            </a:extLst>
          </p:cNvPr>
          <p:cNvGrpSpPr/>
          <p:nvPr/>
        </p:nvGrpSpPr>
        <p:grpSpPr>
          <a:xfrm>
            <a:off x="7412632" y="1511048"/>
            <a:ext cx="242972" cy="242972"/>
            <a:chOff x="0" y="0"/>
            <a:chExt cx="812800" cy="812800"/>
          </a:xfrm>
        </p:grpSpPr>
        <p:sp>
          <p:nvSpPr>
            <p:cNvPr id="42" name="Freeform 63">
              <a:extLst>
                <a:ext uri="{FF2B5EF4-FFF2-40B4-BE49-F238E27FC236}">
                  <a16:creationId xmlns:a16="http://schemas.microsoft.com/office/drawing/2014/main" id="{FB394386-1AE4-D405-FF36-18A95FCC4F70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3" name="TextBox 64">
              <a:extLst>
                <a:ext uri="{FF2B5EF4-FFF2-40B4-BE49-F238E27FC236}">
                  <a16:creationId xmlns:a16="http://schemas.microsoft.com/office/drawing/2014/main" id="{9D6EA8A3-85E7-BEAF-A61F-ADE8045312B6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53" name="Group 62">
            <a:extLst>
              <a:ext uri="{FF2B5EF4-FFF2-40B4-BE49-F238E27FC236}">
                <a16:creationId xmlns:a16="http://schemas.microsoft.com/office/drawing/2014/main" id="{333DAEE5-0FE8-7A1B-F075-00269241D16E}"/>
              </a:ext>
            </a:extLst>
          </p:cNvPr>
          <p:cNvGrpSpPr/>
          <p:nvPr/>
        </p:nvGrpSpPr>
        <p:grpSpPr>
          <a:xfrm>
            <a:off x="6448091" y="4865722"/>
            <a:ext cx="242972" cy="242972"/>
            <a:chOff x="0" y="0"/>
            <a:chExt cx="812800" cy="812800"/>
          </a:xfrm>
        </p:grpSpPr>
        <p:sp>
          <p:nvSpPr>
            <p:cNvPr id="55" name="Freeform 63">
              <a:extLst>
                <a:ext uri="{FF2B5EF4-FFF2-40B4-BE49-F238E27FC236}">
                  <a16:creationId xmlns:a16="http://schemas.microsoft.com/office/drawing/2014/main" id="{205FB504-3061-35DD-5CB4-A4E89B3C95BD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7" name="TextBox 64">
              <a:extLst>
                <a:ext uri="{FF2B5EF4-FFF2-40B4-BE49-F238E27FC236}">
                  <a16:creationId xmlns:a16="http://schemas.microsoft.com/office/drawing/2014/main" id="{AD0FCEF9-09B5-F951-8B82-DB7D33D0A85E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80" name="Group 62">
            <a:extLst>
              <a:ext uri="{FF2B5EF4-FFF2-40B4-BE49-F238E27FC236}">
                <a16:creationId xmlns:a16="http://schemas.microsoft.com/office/drawing/2014/main" id="{4B8973B2-06F0-9138-C6A4-78669C581139}"/>
              </a:ext>
            </a:extLst>
          </p:cNvPr>
          <p:cNvGrpSpPr/>
          <p:nvPr/>
        </p:nvGrpSpPr>
        <p:grpSpPr>
          <a:xfrm>
            <a:off x="3303743" y="2278873"/>
            <a:ext cx="242972" cy="2327229"/>
            <a:chOff x="76200" y="47625"/>
            <a:chExt cx="812801" cy="7785144"/>
          </a:xfrm>
        </p:grpSpPr>
        <p:sp>
          <p:nvSpPr>
            <p:cNvPr id="81" name="Freeform 63">
              <a:extLst>
                <a:ext uri="{FF2B5EF4-FFF2-40B4-BE49-F238E27FC236}">
                  <a16:creationId xmlns:a16="http://schemas.microsoft.com/office/drawing/2014/main" id="{65E6CAE2-CD0C-76C0-7EE3-A9F0F8E1420A}"/>
                </a:ext>
              </a:extLst>
            </p:cNvPr>
            <p:cNvSpPr/>
            <p:nvPr/>
          </p:nvSpPr>
          <p:spPr>
            <a:xfrm>
              <a:off x="76201" y="7019969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82" name="TextBox 64">
              <a:extLst>
                <a:ext uri="{FF2B5EF4-FFF2-40B4-BE49-F238E27FC236}">
                  <a16:creationId xmlns:a16="http://schemas.microsoft.com/office/drawing/2014/main" id="{A71841B4-7F0E-6437-AAF3-29C09A932AF3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pic>
        <p:nvPicPr>
          <p:cNvPr id="101" name="Picture 100">
            <a:extLst>
              <a:ext uri="{FF2B5EF4-FFF2-40B4-BE49-F238E27FC236}">
                <a16:creationId xmlns:a16="http://schemas.microsoft.com/office/drawing/2014/main" id="{FBC0F796-973E-9CCD-A669-31EC1D36BD9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5851" y="2565481"/>
            <a:ext cx="705600" cy="504000"/>
          </a:xfrm>
          <a:prstGeom prst="rect">
            <a:avLst/>
          </a:prstGeom>
        </p:spPr>
      </p:pic>
      <p:pic>
        <p:nvPicPr>
          <p:cNvPr id="116" name="Picture 115">
            <a:extLst>
              <a:ext uri="{FF2B5EF4-FFF2-40B4-BE49-F238E27FC236}">
                <a16:creationId xmlns:a16="http://schemas.microsoft.com/office/drawing/2014/main" id="{B7B08EB6-4647-83B0-2B0F-B0F6FBFD5C6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32186" y="5175529"/>
            <a:ext cx="986086" cy="504000"/>
          </a:xfrm>
          <a:prstGeom prst="rect">
            <a:avLst/>
          </a:prstGeom>
        </p:spPr>
      </p:pic>
      <p:pic>
        <p:nvPicPr>
          <p:cNvPr id="36" name="Picture 35" descr="A blue and black logo">
            <a:extLst>
              <a:ext uri="{FF2B5EF4-FFF2-40B4-BE49-F238E27FC236}">
                <a16:creationId xmlns:a16="http://schemas.microsoft.com/office/drawing/2014/main" id="{CECC4DEE-8844-3908-3477-E7330F12CC0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6460" y="127955"/>
            <a:ext cx="1401181" cy="599459"/>
          </a:xfrm>
          <a:prstGeom prst="rect">
            <a:avLst/>
          </a:prstGeom>
        </p:spPr>
      </p:pic>
      <p:sp>
        <p:nvSpPr>
          <p:cNvPr id="60" name="TextBox 5">
            <a:extLst>
              <a:ext uri="{FF2B5EF4-FFF2-40B4-BE49-F238E27FC236}">
                <a16:creationId xmlns:a16="http://schemas.microsoft.com/office/drawing/2014/main" id="{E3EE4B6B-B477-6E4A-EFCE-C934460DC749}"/>
              </a:ext>
            </a:extLst>
          </p:cNvPr>
          <p:cNvSpPr txBox="1"/>
          <p:nvPr/>
        </p:nvSpPr>
        <p:spPr>
          <a:xfrm>
            <a:off x="337046" y="1663448"/>
            <a:ext cx="2381269" cy="4949906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379"/>
              </a:lnSpc>
            </a:pPr>
            <a:endParaRPr lang="en-US" sz="1050" dirty="0">
              <a:solidFill>
                <a:srgbClr val="FFFFFF"/>
              </a:solidFill>
              <a:latin typeface="DM Sans"/>
            </a:endParaRPr>
          </a:p>
        </p:txBody>
      </p:sp>
      <p:pic>
        <p:nvPicPr>
          <p:cNvPr id="98" name="Picture 97" descr="A pink symbol with a white background&#10;&#10;Description automatically generated">
            <a:extLst>
              <a:ext uri="{FF2B5EF4-FFF2-40B4-BE49-F238E27FC236}">
                <a16:creationId xmlns:a16="http://schemas.microsoft.com/office/drawing/2014/main" id="{959F3B36-E265-DB42-4A46-79873243993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5310" y="4718236"/>
            <a:ext cx="1442052" cy="92333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0A8D9E6-5657-0114-DE19-25E4EA3B2A55}"/>
              </a:ext>
            </a:extLst>
          </p:cNvPr>
          <p:cNvSpPr txBox="1"/>
          <p:nvPr/>
        </p:nvSpPr>
        <p:spPr>
          <a:xfrm>
            <a:off x="4309306" y="1855914"/>
            <a:ext cx="134817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DM Sans" pitchFamily="2" charset="0"/>
              </a:rPr>
              <a:t>Female Only Space</a:t>
            </a:r>
          </a:p>
          <a:p>
            <a:pPr algn="ctr"/>
            <a:r>
              <a:rPr lang="en-GB" sz="2000" dirty="0">
                <a:latin typeface="DM Sans" pitchFamily="2" charset="0"/>
              </a:rPr>
              <a:t> </a:t>
            </a:r>
          </a:p>
          <a:p>
            <a:pPr algn="ctr"/>
            <a:r>
              <a:rPr lang="en-GB" sz="2000" dirty="0">
                <a:latin typeface="DM Sans" pitchFamily="2" charset="0"/>
              </a:rPr>
              <a:t>Come along to meet Chloe and Faiza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1EDA533-B246-46DB-8837-FE433615C1BE}"/>
              </a:ext>
            </a:extLst>
          </p:cNvPr>
          <p:cNvSpPr txBox="1"/>
          <p:nvPr/>
        </p:nvSpPr>
        <p:spPr>
          <a:xfrm>
            <a:off x="2756177" y="4794108"/>
            <a:ext cx="13481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latin typeface="DM Sans" pitchFamily="2" charset="0"/>
              </a:rPr>
              <a:t>Men in Mind</a:t>
            </a:r>
          </a:p>
          <a:p>
            <a:pPr algn="ctr"/>
            <a:r>
              <a:rPr lang="en-GB" sz="1200" dirty="0">
                <a:latin typeface="DM Sans" pitchFamily="2" charset="0"/>
              </a:rPr>
              <a:t>1:30 – 3:30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7A6FBC2-EB98-BC7E-948E-107C7171DB0E}"/>
              </a:ext>
            </a:extLst>
          </p:cNvPr>
          <p:cNvSpPr txBox="1"/>
          <p:nvPr/>
        </p:nvSpPr>
        <p:spPr>
          <a:xfrm>
            <a:off x="5910453" y="5170680"/>
            <a:ext cx="13188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DM Sans" pitchFamily="2" charset="0"/>
              </a:rPr>
              <a:t>Arts &amp; Crafts</a:t>
            </a:r>
          </a:p>
          <a:p>
            <a:pPr algn="ctr"/>
            <a:r>
              <a:rPr lang="en-GB" dirty="0">
                <a:latin typeface="DM Sans" pitchFamily="2" charset="0"/>
              </a:rPr>
              <a:t>1:30 - 3:30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ED54E56-6EA5-BABA-67F6-CECD7C24AD1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37628" y="6814975"/>
            <a:ext cx="1138846" cy="504000"/>
          </a:xfrm>
          <a:prstGeom prst="rect">
            <a:avLst/>
          </a:prstGeom>
        </p:spPr>
      </p:pic>
      <p:grpSp>
        <p:nvGrpSpPr>
          <p:cNvPr id="8" name="Group 65">
            <a:extLst>
              <a:ext uri="{FF2B5EF4-FFF2-40B4-BE49-F238E27FC236}">
                <a16:creationId xmlns:a16="http://schemas.microsoft.com/office/drawing/2014/main" id="{306120B2-3300-3C62-2662-1FC3EE32184A}"/>
              </a:ext>
            </a:extLst>
          </p:cNvPr>
          <p:cNvGrpSpPr/>
          <p:nvPr/>
        </p:nvGrpSpPr>
        <p:grpSpPr>
          <a:xfrm>
            <a:off x="9550235" y="5925438"/>
            <a:ext cx="220832" cy="193228"/>
            <a:chOff x="0" y="0"/>
            <a:chExt cx="812800" cy="711200"/>
          </a:xfrm>
        </p:grpSpPr>
        <p:sp>
          <p:nvSpPr>
            <p:cNvPr id="20" name="Freeform 66">
              <a:extLst>
                <a:ext uri="{FF2B5EF4-FFF2-40B4-BE49-F238E27FC236}">
                  <a16:creationId xmlns:a16="http://schemas.microsoft.com/office/drawing/2014/main" id="{46CE0C96-56CB-6884-3F57-9CFBB502CE23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1" name="TextBox 67">
              <a:extLst>
                <a:ext uri="{FF2B5EF4-FFF2-40B4-BE49-F238E27FC236}">
                  <a16:creationId xmlns:a16="http://schemas.microsoft.com/office/drawing/2014/main" id="{638BFED2-F6ED-31B0-2B7A-E302F2294A0A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28" name="Group 65">
            <a:extLst>
              <a:ext uri="{FF2B5EF4-FFF2-40B4-BE49-F238E27FC236}">
                <a16:creationId xmlns:a16="http://schemas.microsoft.com/office/drawing/2014/main" id="{2268F585-894A-109B-FF48-5F34BF2188EF}"/>
              </a:ext>
            </a:extLst>
          </p:cNvPr>
          <p:cNvGrpSpPr/>
          <p:nvPr/>
        </p:nvGrpSpPr>
        <p:grpSpPr>
          <a:xfrm>
            <a:off x="9584927" y="5368914"/>
            <a:ext cx="220832" cy="193228"/>
            <a:chOff x="0" y="0"/>
            <a:chExt cx="812800" cy="711200"/>
          </a:xfrm>
        </p:grpSpPr>
        <p:sp>
          <p:nvSpPr>
            <p:cNvPr id="29" name="Freeform 66">
              <a:extLst>
                <a:ext uri="{FF2B5EF4-FFF2-40B4-BE49-F238E27FC236}">
                  <a16:creationId xmlns:a16="http://schemas.microsoft.com/office/drawing/2014/main" id="{88E9FEDF-CEB1-D1DD-93D6-CA4E6ACD2218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31" name="TextBox 67">
              <a:extLst>
                <a:ext uri="{FF2B5EF4-FFF2-40B4-BE49-F238E27FC236}">
                  <a16:creationId xmlns:a16="http://schemas.microsoft.com/office/drawing/2014/main" id="{3E30BECA-EC98-2997-C183-C091F1CEE900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5343369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3E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7CA1EE1-376C-F010-E8F0-B6C3124A20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786D99C0-300F-4DF4-F6AA-53E33A5185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6934367"/>
              </p:ext>
            </p:extLst>
          </p:nvPr>
        </p:nvGraphicFramePr>
        <p:xfrm>
          <a:off x="2630400" y="813698"/>
          <a:ext cx="7878355" cy="6653579"/>
        </p:xfrm>
        <a:graphic>
          <a:graphicData uri="http://schemas.openxmlformats.org/drawingml/2006/table">
            <a:tbl>
              <a:tblPr/>
              <a:tblGrid>
                <a:gridCol w="15756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756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756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7567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7567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37625"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Monday</a:t>
                      </a:r>
                      <a:endParaRPr lang="en-US" sz="11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Tuesday</a:t>
                      </a:r>
                      <a:endParaRPr lang="en-US" sz="11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Wednesday</a:t>
                      </a:r>
                      <a:endParaRPr lang="en-US" sz="11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Thursday</a:t>
                      </a:r>
                      <a:endParaRPr lang="en-US" sz="11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Friday</a:t>
                      </a:r>
                      <a:endParaRPr lang="en-US" sz="11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23147"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GB" sz="1100" b="1" dirty="0">
                          <a:solidFill>
                            <a:srgbClr val="000000"/>
                          </a:solidFill>
                          <a:latin typeface="DM Sans"/>
                        </a:rPr>
                        <a:t>Non-accredited courses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GB" sz="1050" dirty="0">
                          <a:solidFill>
                            <a:srgbClr val="000000"/>
                          </a:solidFill>
                          <a:latin typeface="DM Sans"/>
                        </a:rPr>
                        <a:t>Join a support worker to complete guided learning courses available </a:t>
                      </a:r>
                      <a:endParaRPr lang="en-US" sz="105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50" b="1" dirty="0">
                          <a:solidFill>
                            <a:srgbClr val="000000"/>
                          </a:solidFill>
                          <a:latin typeface="DM Sans"/>
                        </a:rPr>
                        <a:t>Baking with Kirsty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50" b="1" dirty="0">
                          <a:solidFill>
                            <a:srgbClr val="000000"/>
                          </a:solidFill>
                          <a:latin typeface="DM Sans"/>
                        </a:rPr>
                        <a:t>10:30 – 12:30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dirty="0">
                          <a:solidFill>
                            <a:srgbClr val="000000"/>
                          </a:solidFill>
                          <a:latin typeface="DM Sans"/>
                        </a:rPr>
                        <a:t>Every fancied a career in catering, learn the skills here</a:t>
                      </a:r>
                      <a:endParaRPr lang="en-US" sz="105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470"/>
                        </a:lnSpc>
                        <a:defRPr/>
                      </a:pPr>
                      <a:endParaRPr lang="en-US" sz="105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5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5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  <a:defRPr/>
                      </a:pPr>
                      <a:endParaRPr lang="en-US" sz="1082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DM Sans"/>
                        </a:rPr>
                        <a:t>Cooking</a:t>
                      </a:r>
                      <a:endParaRPr lang="en-US" sz="1200" b="1" dirty="0"/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DM Sans"/>
                        </a:rPr>
                        <a:t>10:30 – 12:30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82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82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  <a:defRPr/>
                      </a:pPr>
                      <a:endParaRPr lang="en-US" sz="1082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050" b="1" dirty="0">
                          <a:solidFill>
                            <a:srgbClr val="000000"/>
                          </a:solidFill>
                          <a:latin typeface="DM Sans"/>
                        </a:rPr>
                        <a:t>Song Appreciation Society</a:t>
                      </a:r>
                      <a:endParaRPr lang="en-US" sz="1050" b="1" dirty="0"/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50" b="1" dirty="0">
                          <a:solidFill>
                            <a:srgbClr val="000000"/>
                          </a:solidFill>
                          <a:latin typeface="DM Sans"/>
                        </a:rPr>
                        <a:t>10:30 – 12:30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82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82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latin typeface="DM Sans"/>
                        </a:rPr>
                        <a:t>Money Management and Life Skills support available with your Support Worker</a:t>
                      </a: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59275"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Drop-In</a:t>
                      </a:r>
                    </a:p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12:30 – 1:30</a:t>
                      </a:r>
                      <a:endParaRPr lang="en-US" sz="11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Drop-In</a:t>
                      </a:r>
                    </a:p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12:30 – 1:30</a:t>
                      </a:r>
                      <a:endParaRPr lang="en-US" sz="11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DM Sans Bold"/>
                        </a:rPr>
                        <a:t>Drop-In</a:t>
                      </a:r>
                    </a:p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DM Sans Bold"/>
                        </a:rPr>
                        <a:t>12:30 – 1:30</a:t>
                      </a:r>
                      <a:endParaRPr lang="en-US" sz="11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DM Sans Bold"/>
                        </a:rPr>
                        <a:t>Drop-In</a:t>
                      </a:r>
                    </a:p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DM Sans Bold"/>
                        </a:rPr>
                        <a:t>12:30 – 1:30</a:t>
                      </a:r>
                      <a:endParaRPr lang="en-US" sz="11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Drop-In</a:t>
                      </a:r>
                    </a:p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12:30 – 1:30</a:t>
                      </a:r>
                      <a:endParaRPr lang="en-US" sz="11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31721">
                <a:tc>
                  <a:txBody>
                    <a:bodyPr/>
                    <a:lstStyle/>
                    <a:p>
                      <a:pPr algn="ctr">
                        <a:lnSpc>
                          <a:spcPts val="1470"/>
                        </a:lnSpc>
                        <a:defRPr/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latin typeface="DM Sans"/>
                        </a:rPr>
                        <a:t>    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10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470"/>
                        </a:lnSpc>
                      </a:pPr>
                      <a:endParaRPr lang="en-US" sz="110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/>
                      <a:endParaRPr lang="en-US" sz="1100" dirty="0">
                        <a:solidFill>
                          <a:schemeClr val="bg1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b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DM Sans"/>
                        </a:rPr>
                        <a:t>Money Management with Miriame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DM Sans"/>
                        </a:rPr>
                        <a:t>1:30 – 3:30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5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latin typeface="DM Sans"/>
                        </a:rPr>
                        <a:t>Get your finances in check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5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5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5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  <a:defRPr/>
                      </a:pPr>
                      <a:endParaRPr lang="en-US" sz="1050" dirty="0"/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5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82" dirty="0">
                          <a:solidFill>
                            <a:srgbClr val="000000"/>
                          </a:solidFill>
                          <a:latin typeface="DM Sans"/>
                        </a:rPr>
                        <a:t>Join fellow craft enthusiasts in creative enterprise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82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050" b="1" dirty="0">
                          <a:solidFill>
                            <a:srgbClr val="000000"/>
                          </a:solidFill>
                          <a:latin typeface="DM Sans"/>
                        </a:rPr>
                        <a:t>The Opportunity Hub</a:t>
                      </a:r>
                      <a:endParaRPr lang="en-US" sz="1050" b="1" dirty="0"/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50" b="1" dirty="0">
                          <a:solidFill>
                            <a:srgbClr val="000000"/>
                          </a:solidFill>
                          <a:latin typeface="DM Sans"/>
                        </a:rPr>
                        <a:t>1:30-3:30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latin typeface="DM Sans"/>
                        </a:rPr>
                        <a:t>Explore career options and get employment related support</a:t>
                      </a: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Digital Literacy</a:t>
                      </a:r>
                      <a:endParaRPr lang="en-US" sz="1400" b="1" dirty="0"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1:30 – 3:30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400" b="1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DM Sans"/>
                        </a:rPr>
                        <a:t>Improve your skills with all things digital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400" b="1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0181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50" dirty="0">
                        <a:solidFill>
                          <a:sysClr val="windowText" lastClr="000000"/>
                        </a:solidFill>
                        <a:latin typeface="DM Sans"/>
                      </a:endParaRPr>
                    </a:p>
                    <a:p>
                      <a:pPr algn="ctr"/>
                      <a:endParaRPr lang="en-GB" sz="1100" dirty="0"/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82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82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endParaRPr lang="en-US" sz="105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  <a:defRPr/>
                      </a:pPr>
                      <a:endParaRPr lang="en-US" sz="1082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82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3" name="Group 3">
            <a:extLst>
              <a:ext uri="{FF2B5EF4-FFF2-40B4-BE49-F238E27FC236}">
                <a16:creationId xmlns:a16="http://schemas.microsoft.com/office/drawing/2014/main" id="{F4FBC349-351C-14E5-5D78-8C4EA4A1213C}"/>
              </a:ext>
            </a:extLst>
          </p:cNvPr>
          <p:cNvGrpSpPr/>
          <p:nvPr/>
        </p:nvGrpSpPr>
        <p:grpSpPr>
          <a:xfrm>
            <a:off x="184646" y="1511048"/>
            <a:ext cx="2384913" cy="4949906"/>
            <a:chOff x="0" y="-28575"/>
            <a:chExt cx="868775" cy="1697876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567D95FD-8906-7394-AD10-723D92A621FF}"/>
                </a:ext>
              </a:extLst>
            </p:cNvPr>
            <p:cNvSpPr/>
            <p:nvPr/>
          </p:nvSpPr>
          <p:spPr>
            <a:xfrm>
              <a:off x="0" y="0"/>
              <a:ext cx="868775" cy="1669301"/>
            </a:xfrm>
            <a:custGeom>
              <a:avLst/>
              <a:gdLst/>
              <a:ahLst/>
              <a:cxnLst/>
              <a:rect l="l" t="t" r="r" b="b"/>
              <a:pathLst>
                <a:path w="868775" h="1669301">
                  <a:moveTo>
                    <a:pt x="0" y="0"/>
                  </a:moveTo>
                  <a:lnTo>
                    <a:pt x="868775" y="0"/>
                  </a:lnTo>
                  <a:lnTo>
                    <a:pt x="868775" y="1669301"/>
                  </a:lnTo>
                  <a:lnTo>
                    <a:pt x="0" y="1669301"/>
                  </a:lnTo>
                  <a:close/>
                </a:path>
              </a:pathLst>
            </a:custGeom>
            <a:solidFill>
              <a:srgbClr val="34586E"/>
            </a:solidFill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B5D87CAA-2FAE-FBA9-CC11-0D3D2B3F668F}"/>
                </a:ext>
              </a:extLst>
            </p:cNvPr>
            <p:cNvSpPr txBox="1"/>
            <p:nvPr/>
          </p:nvSpPr>
          <p:spPr>
            <a:xfrm>
              <a:off x="0" y="-28575"/>
              <a:ext cx="868775" cy="16978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r>
                <a:rPr lang="en-US" sz="1200" u="sng" dirty="0">
                  <a:solidFill>
                    <a:srgbClr val="FFFFFF"/>
                  </a:solidFill>
                  <a:latin typeface="DM Sans"/>
                </a:rPr>
                <a:t>Information</a:t>
              </a:r>
            </a:p>
            <a:p>
              <a:pPr algn="ctr">
                <a:lnSpc>
                  <a:spcPts val="2379"/>
                </a:lnSpc>
              </a:pPr>
              <a:r>
                <a:rPr lang="en-US" sz="1200" dirty="0">
                  <a:solidFill>
                    <a:srgbClr val="FFFFFF"/>
                  </a:solidFill>
                  <a:latin typeface="DM Sans"/>
                </a:rPr>
                <a:t>3</a:t>
              </a:r>
              <a:r>
                <a:rPr lang="en-US" sz="1200" baseline="30000" dirty="0">
                  <a:solidFill>
                    <a:srgbClr val="FFFFFF"/>
                  </a:solidFill>
                  <a:latin typeface="DM Sans"/>
                </a:rPr>
                <a:t>rd</a:t>
              </a:r>
              <a:r>
                <a:rPr lang="en-US" sz="1200" dirty="0">
                  <a:solidFill>
                    <a:srgbClr val="FFFFFF"/>
                  </a:solidFill>
                  <a:latin typeface="DM Sans"/>
                </a:rPr>
                <a:t> Floor, Norwich Union House,</a:t>
              </a:r>
            </a:p>
            <a:p>
              <a:pPr algn="ctr">
                <a:lnSpc>
                  <a:spcPts val="2379"/>
                </a:lnSpc>
              </a:pPr>
              <a:r>
                <a:rPr lang="en-US" sz="1200" dirty="0">
                  <a:solidFill>
                    <a:srgbClr val="FFFFFF"/>
                  </a:solidFill>
                  <a:latin typeface="DM Sans"/>
                </a:rPr>
                <a:t>High Street, Huddersfield,</a:t>
              </a:r>
            </a:p>
            <a:p>
              <a:pPr algn="ctr">
                <a:lnSpc>
                  <a:spcPts val="2379"/>
                </a:lnSpc>
              </a:pPr>
              <a:r>
                <a:rPr lang="en-US" sz="1200" dirty="0">
                  <a:solidFill>
                    <a:srgbClr val="FFFFFF"/>
                  </a:solidFill>
                  <a:latin typeface="DM Sans"/>
                </a:rPr>
                <a:t>HD1 2LR</a:t>
              </a:r>
            </a:p>
            <a:p>
              <a:pPr algn="ctr">
                <a:lnSpc>
                  <a:spcPts val="2379"/>
                </a:lnSpc>
              </a:pPr>
              <a:r>
                <a:rPr lang="en-US" sz="1000" u="sng" dirty="0">
                  <a:solidFill>
                    <a:srgbClr val="FFFFFF"/>
                  </a:solidFill>
                  <a:latin typeface="DM Sans"/>
                </a:rPr>
                <a:t>Email –</a:t>
              </a:r>
              <a:r>
                <a:rPr lang="en-US" sz="1000" dirty="0">
                  <a:solidFill>
                    <a:srgbClr val="FFFFFF"/>
                  </a:solidFill>
                  <a:latin typeface="DM Sans"/>
                </a:rPr>
                <a:t> </a:t>
              </a:r>
            </a:p>
            <a:p>
              <a:pPr algn="ctr">
                <a:lnSpc>
                  <a:spcPts val="2379"/>
                </a:lnSpc>
              </a:pPr>
              <a:r>
                <a:rPr lang="en-US" sz="1000" dirty="0">
                  <a:solidFill>
                    <a:srgbClr val="FFFFFF"/>
                  </a:solidFill>
                  <a:latin typeface="DM Sans"/>
                </a:rPr>
                <a:t>cfoevolutionactivityhubs</a:t>
              </a:r>
            </a:p>
            <a:p>
              <a:pPr algn="ctr">
                <a:lnSpc>
                  <a:spcPts val="2379"/>
                </a:lnSpc>
              </a:pPr>
              <a:r>
                <a:rPr lang="en-US" sz="1000" dirty="0">
                  <a:solidFill>
                    <a:srgbClr val="FFFFFF"/>
                  </a:solidFill>
                  <a:latin typeface="DM Sans"/>
                </a:rPr>
                <a:t>@commlinks.co.uk</a:t>
              </a:r>
            </a:p>
            <a:p>
              <a:pPr algn="ctr">
                <a:lnSpc>
                  <a:spcPts val="2379"/>
                </a:lnSpc>
              </a:pPr>
              <a:r>
                <a:rPr lang="en-US" sz="1050" dirty="0">
                  <a:solidFill>
                    <a:srgbClr val="FFFFFF"/>
                  </a:solidFill>
                  <a:latin typeface="DM Sans"/>
                </a:rPr>
                <a:t>The daily Drop-In sessions are deigned to allow freedom for participants to choose an activity they would like to do, e.g., use a laptop, play a game, read a book, talk to a support worker. We also offer it as a ‘Warm Hub’ for participants who may just want to stop by for a brew and relax. </a:t>
              </a:r>
            </a:p>
          </p:txBody>
        </p:sp>
      </p:grpSp>
      <p:grpSp>
        <p:nvGrpSpPr>
          <p:cNvPr id="46" name="Group 46">
            <a:extLst>
              <a:ext uri="{FF2B5EF4-FFF2-40B4-BE49-F238E27FC236}">
                <a16:creationId xmlns:a16="http://schemas.microsoft.com/office/drawing/2014/main" id="{A3601622-4F9E-CC3C-B8ED-CC6B90CCD229}"/>
              </a:ext>
            </a:extLst>
          </p:cNvPr>
          <p:cNvGrpSpPr/>
          <p:nvPr/>
        </p:nvGrpSpPr>
        <p:grpSpPr>
          <a:xfrm rot="2700000">
            <a:off x="170282" y="1049731"/>
            <a:ext cx="293842" cy="293842"/>
            <a:chOff x="0" y="0"/>
            <a:chExt cx="812800" cy="812800"/>
          </a:xfrm>
        </p:grpSpPr>
        <p:sp>
          <p:nvSpPr>
            <p:cNvPr id="47" name="Freeform 47">
              <a:extLst>
                <a:ext uri="{FF2B5EF4-FFF2-40B4-BE49-F238E27FC236}">
                  <a16:creationId xmlns:a16="http://schemas.microsoft.com/office/drawing/2014/main" id="{2A816EF0-A082-1569-0A62-019FF41712FE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E13716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8" name="TextBox 48">
              <a:extLst>
                <a:ext uri="{FF2B5EF4-FFF2-40B4-BE49-F238E27FC236}">
                  <a16:creationId xmlns:a16="http://schemas.microsoft.com/office/drawing/2014/main" id="{0A35143A-9980-1528-7296-B797190C8733}"/>
                </a:ext>
              </a:extLst>
            </p:cNvPr>
            <p:cNvSpPr txBox="1"/>
            <p:nvPr/>
          </p:nvSpPr>
          <p:spPr>
            <a:xfrm>
              <a:off x="139700" y="111125"/>
              <a:ext cx="533400" cy="561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49" name="Group 49">
            <a:extLst>
              <a:ext uri="{FF2B5EF4-FFF2-40B4-BE49-F238E27FC236}">
                <a16:creationId xmlns:a16="http://schemas.microsoft.com/office/drawing/2014/main" id="{A81D8FB6-25A1-7AE5-AA57-1799D420F790}"/>
              </a:ext>
            </a:extLst>
          </p:cNvPr>
          <p:cNvGrpSpPr/>
          <p:nvPr/>
        </p:nvGrpSpPr>
        <p:grpSpPr>
          <a:xfrm>
            <a:off x="299184" y="6486480"/>
            <a:ext cx="2066012" cy="747035"/>
            <a:chOff x="183080" y="0"/>
            <a:chExt cx="2754682" cy="996046"/>
          </a:xfrm>
        </p:grpSpPr>
        <p:sp>
          <p:nvSpPr>
            <p:cNvPr id="50" name="Freeform 50">
              <a:extLst>
                <a:ext uri="{FF2B5EF4-FFF2-40B4-BE49-F238E27FC236}">
                  <a16:creationId xmlns:a16="http://schemas.microsoft.com/office/drawing/2014/main" id="{C82EBF1B-5151-41C5-8660-B594881124CC}"/>
                </a:ext>
              </a:extLst>
            </p:cNvPr>
            <p:cNvSpPr/>
            <p:nvPr/>
          </p:nvSpPr>
          <p:spPr>
            <a:xfrm>
              <a:off x="694021" y="0"/>
              <a:ext cx="1741685" cy="680233"/>
            </a:xfrm>
            <a:custGeom>
              <a:avLst/>
              <a:gdLst/>
              <a:ahLst/>
              <a:cxnLst/>
              <a:rect l="l" t="t" r="r" b="b"/>
              <a:pathLst>
                <a:path w="1741685" h="680233">
                  <a:moveTo>
                    <a:pt x="0" y="0"/>
                  </a:moveTo>
                  <a:lnTo>
                    <a:pt x="1741685" y="0"/>
                  </a:lnTo>
                  <a:lnTo>
                    <a:pt x="1741685" y="680233"/>
                  </a:lnTo>
                  <a:lnTo>
                    <a:pt x="0" y="6802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974" b="-974"/>
              </a:stretch>
            </a:blipFill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52" name="TextBox 52">
              <a:extLst>
                <a:ext uri="{FF2B5EF4-FFF2-40B4-BE49-F238E27FC236}">
                  <a16:creationId xmlns:a16="http://schemas.microsoft.com/office/drawing/2014/main" id="{4FDBB76D-6D5F-7494-AA04-75647A1F922F}"/>
                </a:ext>
              </a:extLst>
            </p:cNvPr>
            <p:cNvSpPr txBox="1"/>
            <p:nvPr/>
          </p:nvSpPr>
          <p:spPr>
            <a:xfrm>
              <a:off x="183080" y="842158"/>
              <a:ext cx="2754682" cy="1538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77"/>
                </a:lnSpc>
              </a:pPr>
              <a:r>
                <a:rPr lang="en-US" sz="750" dirty="0">
                  <a:solidFill>
                    <a:srgbClr val="000000"/>
                  </a:solidFill>
                  <a:latin typeface="DM Sans"/>
                </a:rPr>
                <a:t>This programme is delivered by HMPPS CFO</a:t>
              </a:r>
            </a:p>
          </p:txBody>
        </p:sp>
      </p:grpSp>
      <p:grpSp>
        <p:nvGrpSpPr>
          <p:cNvPr id="62" name="Group 62">
            <a:extLst>
              <a:ext uri="{FF2B5EF4-FFF2-40B4-BE49-F238E27FC236}">
                <a16:creationId xmlns:a16="http://schemas.microsoft.com/office/drawing/2014/main" id="{EFD1CA39-B3BE-3523-CC21-1350764FCBE7}"/>
              </a:ext>
            </a:extLst>
          </p:cNvPr>
          <p:cNvGrpSpPr/>
          <p:nvPr/>
        </p:nvGrpSpPr>
        <p:grpSpPr>
          <a:xfrm>
            <a:off x="195716" y="593502"/>
            <a:ext cx="242972" cy="242972"/>
            <a:chOff x="0" y="0"/>
            <a:chExt cx="812800" cy="812800"/>
          </a:xfrm>
        </p:grpSpPr>
        <p:sp>
          <p:nvSpPr>
            <p:cNvPr id="63" name="Freeform 63">
              <a:extLst>
                <a:ext uri="{FF2B5EF4-FFF2-40B4-BE49-F238E27FC236}">
                  <a16:creationId xmlns:a16="http://schemas.microsoft.com/office/drawing/2014/main" id="{D631C49C-7FAA-AB77-C79D-AE9031D4CA33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4" name="TextBox 64">
              <a:extLst>
                <a:ext uri="{FF2B5EF4-FFF2-40B4-BE49-F238E27FC236}">
                  <a16:creationId xmlns:a16="http://schemas.microsoft.com/office/drawing/2014/main" id="{FD3FA4D7-F7FB-2EE3-5B38-CE5F38F29BF4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65" name="Group 65">
            <a:extLst>
              <a:ext uri="{FF2B5EF4-FFF2-40B4-BE49-F238E27FC236}">
                <a16:creationId xmlns:a16="http://schemas.microsoft.com/office/drawing/2014/main" id="{F7B74940-DDBD-97D7-949D-0075E2DB3A5B}"/>
              </a:ext>
            </a:extLst>
          </p:cNvPr>
          <p:cNvGrpSpPr/>
          <p:nvPr/>
        </p:nvGrpSpPr>
        <p:grpSpPr>
          <a:xfrm>
            <a:off x="206787" y="181493"/>
            <a:ext cx="220832" cy="193228"/>
            <a:chOff x="0" y="0"/>
            <a:chExt cx="812800" cy="711200"/>
          </a:xfrm>
        </p:grpSpPr>
        <p:sp>
          <p:nvSpPr>
            <p:cNvPr id="66" name="Freeform 66">
              <a:extLst>
                <a:ext uri="{FF2B5EF4-FFF2-40B4-BE49-F238E27FC236}">
                  <a16:creationId xmlns:a16="http://schemas.microsoft.com/office/drawing/2014/main" id="{AE294122-552A-A997-41AD-52BBAC377780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7" name="TextBox 67">
              <a:extLst>
                <a:ext uri="{FF2B5EF4-FFF2-40B4-BE49-F238E27FC236}">
                  <a16:creationId xmlns:a16="http://schemas.microsoft.com/office/drawing/2014/main" id="{00C08B8E-75BA-D22A-5B91-7284BE742ED8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sp>
        <p:nvSpPr>
          <p:cNvPr id="69" name="TextBox 69">
            <a:extLst>
              <a:ext uri="{FF2B5EF4-FFF2-40B4-BE49-F238E27FC236}">
                <a16:creationId xmlns:a16="http://schemas.microsoft.com/office/drawing/2014/main" id="{75928FBA-103B-F68A-2C1C-200D35C807CD}"/>
              </a:ext>
            </a:extLst>
          </p:cNvPr>
          <p:cNvSpPr txBox="1"/>
          <p:nvPr/>
        </p:nvSpPr>
        <p:spPr>
          <a:xfrm>
            <a:off x="2703559" y="111258"/>
            <a:ext cx="5973262" cy="5994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899"/>
              </a:lnSpc>
              <a:spcBef>
                <a:spcPct val="0"/>
              </a:spcBef>
            </a:pPr>
            <a:r>
              <a:rPr lang="en-US" sz="3499" u="sng" dirty="0">
                <a:solidFill>
                  <a:srgbClr val="000000"/>
                </a:solidFill>
                <a:latin typeface="DM Sans Bold"/>
              </a:rPr>
              <a:t>Mon 27</a:t>
            </a:r>
            <a:r>
              <a:rPr lang="en-US" sz="3499" u="sng" baseline="30000" dirty="0">
                <a:solidFill>
                  <a:srgbClr val="000000"/>
                </a:solidFill>
                <a:latin typeface="DM Sans Bold"/>
              </a:rPr>
              <a:t>th</a:t>
            </a:r>
            <a:r>
              <a:rPr lang="en-US" sz="3499" u="sng" dirty="0">
                <a:solidFill>
                  <a:srgbClr val="000000"/>
                </a:solidFill>
                <a:latin typeface="DM Sans Bold"/>
              </a:rPr>
              <a:t> – Fri 31</a:t>
            </a:r>
            <a:r>
              <a:rPr lang="en-US" sz="3499" u="sng" baseline="30000" dirty="0">
                <a:solidFill>
                  <a:srgbClr val="000000"/>
                </a:solidFill>
                <a:latin typeface="DM Sans Bold"/>
              </a:rPr>
              <a:t>st</a:t>
            </a:r>
            <a:r>
              <a:rPr lang="en-US" sz="3499" u="sng" dirty="0">
                <a:solidFill>
                  <a:srgbClr val="000000"/>
                </a:solidFill>
                <a:latin typeface="DM Sans Bold"/>
              </a:rPr>
              <a:t> January</a:t>
            </a:r>
          </a:p>
        </p:txBody>
      </p:sp>
      <p:sp>
        <p:nvSpPr>
          <p:cNvPr id="70" name="TextBox 70">
            <a:extLst>
              <a:ext uri="{FF2B5EF4-FFF2-40B4-BE49-F238E27FC236}">
                <a16:creationId xmlns:a16="http://schemas.microsoft.com/office/drawing/2014/main" id="{7CA52514-3D28-3AAD-1C0C-60F37DBD2544}"/>
              </a:ext>
            </a:extLst>
          </p:cNvPr>
          <p:cNvSpPr txBox="1"/>
          <p:nvPr/>
        </p:nvSpPr>
        <p:spPr>
          <a:xfrm>
            <a:off x="658981" y="127955"/>
            <a:ext cx="1826812" cy="346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0"/>
              </a:lnSpc>
              <a:spcBef>
                <a:spcPct val="0"/>
              </a:spcBef>
            </a:pPr>
            <a:r>
              <a:rPr lang="en-US" sz="1000" dirty="0">
                <a:solidFill>
                  <a:srgbClr val="000000"/>
                </a:solidFill>
                <a:latin typeface="DM Sans"/>
              </a:rPr>
              <a:t>Self: Activities that work on the individual</a:t>
            </a:r>
          </a:p>
        </p:txBody>
      </p:sp>
      <p:sp>
        <p:nvSpPr>
          <p:cNvPr id="71" name="TextBox 71">
            <a:extLst>
              <a:ext uri="{FF2B5EF4-FFF2-40B4-BE49-F238E27FC236}">
                <a16:creationId xmlns:a16="http://schemas.microsoft.com/office/drawing/2014/main" id="{4670FC22-87AA-A87D-44E3-634757B701BD}"/>
              </a:ext>
            </a:extLst>
          </p:cNvPr>
          <p:cNvSpPr txBox="1"/>
          <p:nvPr/>
        </p:nvSpPr>
        <p:spPr>
          <a:xfrm>
            <a:off x="658981" y="545468"/>
            <a:ext cx="1910578" cy="346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0"/>
              </a:lnSpc>
              <a:spcBef>
                <a:spcPct val="0"/>
              </a:spcBef>
            </a:pPr>
            <a:r>
              <a:rPr lang="en-US" sz="1000" dirty="0">
                <a:solidFill>
                  <a:srgbClr val="000000"/>
                </a:solidFill>
                <a:latin typeface="DM Sans"/>
              </a:rPr>
              <a:t>Relationships: Activities that work with peers/families/friends</a:t>
            </a:r>
          </a:p>
        </p:txBody>
      </p:sp>
      <p:sp>
        <p:nvSpPr>
          <p:cNvPr id="72" name="TextBox 72">
            <a:extLst>
              <a:ext uri="{FF2B5EF4-FFF2-40B4-BE49-F238E27FC236}">
                <a16:creationId xmlns:a16="http://schemas.microsoft.com/office/drawing/2014/main" id="{5850B834-6D29-5D00-5A45-12073713B3D7}"/>
              </a:ext>
            </a:extLst>
          </p:cNvPr>
          <p:cNvSpPr txBox="1"/>
          <p:nvPr/>
        </p:nvSpPr>
        <p:spPr>
          <a:xfrm>
            <a:off x="658981" y="960299"/>
            <a:ext cx="1826812" cy="517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DM Sans"/>
              </a:rPr>
              <a:t>Society: Activities contributing to the community outside of the CFO Activity Hub</a:t>
            </a:r>
          </a:p>
        </p:txBody>
      </p:sp>
      <p:pic>
        <p:nvPicPr>
          <p:cNvPr id="56" name="Picture 55" descr="Person making decorations">
            <a:extLst>
              <a:ext uri="{FF2B5EF4-FFF2-40B4-BE49-F238E27FC236}">
                <a16:creationId xmlns:a16="http://schemas.microsoft.com/office/drawing/2014/main" id="{10A7B7D4-9873-54EF-3CB5-D24117B7441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4425" y="6332240"/>
            <a:ext cx="1383256" cy="923330"/>
          </a:xfrm>
          <a:prstGeom prst="rect">
            <a:avLst/>
          </a:prstGeom>
        </p:spPr>
      </p:pic>
      <p:pic>
        <p:nvPicPr>
          <p:cNvPr id="58" name="Picture 57" descr="Colourful ukuleles on display">
            <a:extLst>
              <a:ext uri="{FF2B5EF4-FFF2-40B4-BE49-F238E27FC236}">
                <a16:creationId xmlns:a16="http://schemas.microsoft.com/office/drawing/2014/main" id="{C39C9389-F3CF-C770-B6F6-63334AAD7E1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1393" y="2565481"/>
            <a:ext cx="763159" cy="505295"/>
          </a:xfrm>
          <a:prstGeom prst="rect">
            <a:avLst/>
          </a:prstGeom>
        </p:spPr>
      </p:pic>
      <p:grpSp>
        <p:nvGrpSpPr>
          <p:cNvPr id="15" name="Group 62">
            <a:extLst>
              <a:ext uri="{FF2B5EF4-FFF2-40B4-BE49-F238E27FC236}">
                <a16:creationId xmlns:a16="http://schemas.microsoft.com/office/drawing/2014/main" id="{5A43A839-4ED7-DD0C-2A15-C73826552FD4}"/>
              </a:ext>
            </a:extLst>
          </p:cNvPr>
          <p:cNvGrpSpPr/>
          <p:nvPr/>
        </p:nvGrpSpPr>
        <p:grpSpPr>
          <a:xfrm>
            <a:off x="6441391" y="1685893"/>
            <a:ext cx="242972" cy="242972"/>
            <a:chOff x="0" y="0"/>
            <a:chExt cx="812800" cy="812800"/>
          </a:xfrm>
        </p:grpSpPr>
        <p:sp>
          <p:nvSpPr>
            <p:cNvPr id="18" name="Freeform 63">
              <a:extLst>
                <a:ext uri="{FF2B5EF4-FFF2-40B4-BE49-F238E27FC236}">
                  <a16:creationId xmlns:a16="http://schemas.microsoft.com/office/drawing/2014/main" id="{22BAA76B-B374-2F1A-3972-1FDD8407D1F7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9" name="TextBox 64">
              <a:extLst>
                <a:ext uri="{FF2B5EF4-FFF2-40B4-BE49-F238E27FC236}">
                  <a16:creationId xmlns:a16="http://schemas.microsoft.com/office/drawing/2014/main" id="{7FCE7F3F-7C38-D415-98FE-77A301D11EF7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41" name="Group 62">
            <a:extLst>
              <a:ext uri="{FF2B5EF4-FFF2-40B4-BE49-F238E27FC236}">
                <a16:creationId xmlns:a16="http://schemas.microsoft.com/office/drawing/2014/main" id="{C0F786ED-2681-9785-E32D-0793A2C334C6}"/>
              </a:ext>
            </a:extLst>
          </p:cNvPr>
          <p:cNvGrpSpPr/>
          <p:nvPr/>
        </p:nvGrpSpPr>
        <p:grpSpPr>
          <a:xfrm>
            <a:off x="8021972" y="1685893"/>
            <a:ext cx="242972" cy="242972"/>
            <a:chOff x="0" y="0"/>
            <a:chExt cx="812800" cy="812800"/>
          </a:xfrm>
        </p:grpSpPr>
        <p:sp>
          <p:nvSpPr>
            <p:cNvPr id="42" name="Freeform 63">
              <a:extLst>
                <a:ext uri="{FF2B5EF4-FFF2-40B4-BE49-F238E27FC236}">
                  <a16:creationId xmlns:a16="http://schemas.microsoft.com/office/drawing/2014/main" id="{470A0846-3DCD-0B98-6005-E17CC2C90DF0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3" name="TextBox 64">
              <a:extLst>
                <a:ext uri="{FF2B5EF4-FFF2-40B4-BE49-F238E27FC236}">
                  <a16:creationId xmlns:a16="http://schemas.microsoft.com/office/drawing/2014/main" id="{CF4AC935-DC41-0385-6457-526641F37E02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53" name="Group 62">
            <a:extLst>
              <a:ext uri="{FF2B5EF4-FFF2-40B4-BE49-F238E27FC236}">
                <a16:creationId xmlns:a16="http://schemas.microsoft.com/office/drawing/2014/main" id="{67DA3F78-C757-E88C-C948-42E9A9117208}"/>
              </a:ext>
            </a:extLst>
          </p:cNvPr>
          <p:cNvGrpSpPr/>
          <p:nvPr/>
        </p:nvGrpSpPr>
        <p:grpSpPr>
          <a:xfrm>
            <a:off x="5844391" y="4179103"/>
            <a:ext cx="242972" cy="242972"/>
            <a:chOff x="0" y="0"/>
            <a:chExt cx="812800" cy="812800"/>
          </a:xfrm>
        </p:grpSpPr>
        <p:sp>
          <p:nvSpPr>
            <p:cNvPr id="55" name="Freeform 63">
              <a:extLst>
                <a:ext uri="{FF2B5EF4-FFF2-40B4-BE49-F238E27FC236}">
                  <a16:creationId xmlns:a16="http://schemas.microsoft.com/office/drawing/2014/main" id="{830023DB-37A9-B0D9-3B33-52202720923B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7" name="TextBox 64">
              <a:extLst>
                <a:ext uri="{FF2B5EF4-FFF2-40B4-BE49-F238E27FC236}">
                  <a16:creationId xmlns:a16="http://schemas.microsoft.com/office/drawing/2014/main" id="{F7FCF3C3-71DA-DC63-AD49-E2C356DA7B2B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80" name="Group 62">
            <a:extLst>
              <a:ext uri="{FF2B5EF4-FFF2-40B4-BE49-F238E27FC236}">
                <a16:creationId xmlns:a16="http://schemas.microsoft.com/office/drawing/2014/main" id="{BDAC602A-7D83-DF7B-051C-D788BB4625C4}"/>
              </a:ext>
            </a:extLst>
          </p:cNvPr>
          <p:cNvGrpSpPr/>
          <p:nvPr/>
        </p:nvGrpSpPr>
        <p:grpSpPr>
          <a:xfrm>
            <a:off x="3303743" y="2278873"/>
            <a:ext cx="242972" cy="2327229"/>
            <a:chOff x="76200" y="47625"/>
            <a:chExt cx="812801" cy="7785144"/>
          </a:xfrm>
        </p:grpSpPr>
        <p:sp>
          <p:nvSpPr>
            <p:cNvPr id="81" name="Freeform 63">
              <a:extLst>
                <a:ext uri="{FF2B5EF4-FFF2-40B4-BE49-F238E27FC236}">
                  <a16:creationId xmlns:a16="http://schemas.microsoft.com/office/drawing/2014/main" id="{BB12069A-D3D0-47A8-1073-1D3118301770}"/>
                </a:ext>
              </a:extLst>
            </p:cNvPr>
            <p:cNvSpPr/>
            <p:nvPr/>
          </p:nvSpPr>
          <p:spPr>
            <a:xfrm>
              <a:off x="76201" y="7019969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82" name="TextBox 64">
              <a:extLst>
                <a:ext uri="{FF2B5EF4-FFF2-40B4-BE49-F238E27FC236}">
                  <a16:creationId xmlns:a16="http://schemas.microsoft.com/office/drawing/2014/main" id="{706A4829-595F-CCB5-3ACE-71C3FDBA8CCA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pic>
        <p:nvPicPr>
          <p:cNvPr id="101" name="Picture 100">
            <a:extLst>
              <a:ext uri="{FF2B5EF4-FFF2-40B4-BE49-F238E27FC236}">
                <a16:creationId xmlns:a16="http://schemas.microsoft.com/office/drawing/2014/main" id="{36A717E7-DFF0-ACA7-493F-7EDED5C6F4A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5851" y="2565481"/>
            <a:ext cx="705600" cy="504000"/>
          </a:xfrm>
          <a:prstGeom prst="rect">
            <a:avLst/>
          </a:prstGeom>
        </p:spPr>
      </p:pic>
      <p:pic>
        <p:nvPicPr>
          <p:cNvPr id="116" name="Picture 115">
            <a:extLst>
              <a:ext uri="{FF2B5EF4-FFF2-40B4-BE49-F238E27FC236}">
                <a16:creationId xmlns:a16="http://schemas.microsoft.com/office/drawing/2014/main" id="{572E3367-5D7C-6895-7905-C635C0E7C92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32186" y="5175529"/>
            <a:ext cx="986086" cy="504000"/>
          </a:xfrm>
          <a:prstGeom prst="rect">
            <a:avLst/>
          </a:prstGeom>
        </p:spPr>
      </p:pic>
      <p:pic>
        <p:nvPicPr>
          <p:cNvPr id="36" name="Picture 35" descr="A blue and black logo">
            <a:extLst>
              <a:ext uri="{FF2B5EF4-FFF2-40B4-BE49-F238E27FC236}">
                <a16:creationId xmlns:a16="http://schemas.microsoft.com/office/drawing/2014/main" id="{55B6C868-84DD-FF29-C109-599F10F1783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6460" y="127955"/>
            <a:ext cx="1401181" cy="599459"/>
          </a:xfrm>
          <a:prstGeom prst="rect">
            <a:avLst/>
          </a:prstGeom>
        </p:spPr>
      </p:pic>
      <p:sp>
        <p:nvSpPr>
          <p:cNvPr id="60" name="TextBox 5">
            <a:extLst>
              <a:ext uri="{FF2B5EF4-FFF2-40B4-BE49-F238E27FC236}">
                <a16:creationId xmlns:a16="http://schemas.microsoft.com/office/drawing/2014/main" id="{BBF43AF8-03B2-1F6A-97D9-6C8926FF39BC}"/>
              </a:ext>
            </a:extLst>
          </p:cNvPr>
          <p:cNvSpPr txBox="1"/>
          <p:nvPr/>
        </p:nvSpPr>
        <p:spPr>
          <a:xfrm>
            <a:off x="337046" y="1663448"/>
            <a:ext cx="2381269" cy="4949906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379"/>
              </a:lnSpc>
            </a:pPr>
            <a:endParaRPr lang="en-US" sz="1050" dirty="0">
              <a:solidFill>
                <a:srgbClr val="FFFFFF"/>
              </a:solidFill>
              <a:latin typeface="DM Sans"/>
            </a:endParaRP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2698C049-6D54-4B1B-038B-942D81461CE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67219" y="6766235"/>
            <a:ext cx="625936" cy="504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E503F33-A4E0-8267-DEAB-ACECF6EE25F1}"/>
              </a:ext>
            </a:extLst>
          </p:cNvPr>
          <p:cNvSpPr txBox="1"/>
          <p:nvPr/>
        </p:nvSpPr>
        <p:spPr>
          <a:xfrm>
            <a:off x="2756177" y="4794108"/>
            <a:ext cx="13481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latin typeface="DM Sans" pitchFamily="2" charset="0"/>
              </a:rPr>
              <a:t>Men in Mind</a:t>
            </a:r>
          </a:p>
          <a:p>
            <a:pPr algn="ctr"/>
            <a:r>
              <a:rPr lang="en-GB" sz="1200" dirty="0">
                <a:latin typeface="DM Sans" pitchFamily="2" charset="0"/>
              </a:rPr>
              <a:t>1:30 – 3:30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C099917-B6A7-7612-2CA0-FB47AD62B5DF}"/>
              </a:ext>
            </a:extLst>
          </p:cNvPr>
          <p:cNvSpPr txBox="1"/>
          <p:nvPr/>
        </p:nvSpPr>
        <p:spPr>
          <a:xfrm>
            <a:off x="5867170" y="4436312"/>
            <a:ext cx="13188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DM Sans" pitchFamily="2" charset="0"/>
              </a:rPr>
              <a:t>Arts &amp; Crafts</a:t>
            </a:r>
          </a:p>
          <a:p>
            <a:pPr algn="ctr"/>
            <a:r>
              <a:rPr lang="en-GB" dirty="0">
                <a:latin typeface="DM Sans" pitchFamily="2" charset="0"/>
              </a:rPr>
              <a:t>1:30 - 3:30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A5FFA4E-46F5-A9B4-B8F6-70AC6AAFD2F1}"/>
              </a:ext>
            </a:extLst>
          </p:cNvPr>
          <p:cNvSpPr txBox="1"/>
          <p:nvPr/>
        </p:nvSpPr>
        <p:spPr>
          <a:xfrm>
            <a:off x="7448883" y="6118501"/>
            <a:ext cx="1348175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dirty="0">
                <a:latin typeface="DM Sans" pitchFamily="2" charset="0"/>
              </a:rPr>
              <a:t>Community Work Coach</a:t>
            </a:r>
          </a:p>
          <a:p>
            <a:pPr algn="ctr"/>
            <a:r>
              <a:rPr lang="en-GB" sz="1050" dirty="0">
                <a:latin typeface="DM Sans" pitchFamily="2" charset="0"/>
              </a:rPr>
              <a:t>COMING SOON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82C4EA0-50BC-83FD-A670-E4F51DA0A815}"/>
              </a:ext>
            </a:extLst>
          </p:cNvPr>
          <p:cNvSpPr txBox="1"/>
          <p:nvPr/>
        </p:nvSpPr>
        <p:spPr>
          <a:xfrm>
            <a:off x="2891796" y="6118501"/>
            <a:ext cx="1172166" cy="11772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solidFill>
                  <a:sysClr val="windowText" lastClr="000000"/>
                </a:solidFill>
                <a:latin typeface="DM Sans"/>
              </a:rPr>
              <a:t>One-to-One support appointments are available every day</a:t>
            </a:r>
          </a:p>
          <a:p>
            <a:pPr algn="ctr"/>
            <a:endParaRPr lang="en-GB" dirty="0"/>
          </a:p>
        </p:txBody>
      </p:sp>
      <p:grpSp>
        <p:nvGrpSpPr>
          <p:cNvPr id="33" name="Group 65">
            <a:extLst>
              <a:ext uri="{FF2B5EF4-FFF2-40B4-BE49-F238E27FC236}">
                <a16:creationId xmlns:a16="http://schemas.microsoft.com/office/drawing/2014/main" id="{5DC4F557-7321-A368-27BC-428B9153C9D0}"/>
              </a:ext>
            </a:extLst>
          </p:cNvPr>
          <p:cNvGrpSpPr/>
          <p:nvPr/>
        </p:nvGrpSpPr>
        <p:grpSpPr>
          <a:xfrm>
            <a:off x="3358113" y="7173621"/>
            <a:ext cx="220832" cy="193228"/>
            <a:chOff x="0" y="0"/>
            <a:chExt cx="812800" cy="711200"/>
          </a:xfrm>
        </p:grpSpPr>
        <p:sp>
          <p:nvSpPr>
            <p:cNvPr id="34" name="Freeform 66">
              <a:extLst>
                <a:ext uri="{FF2B5EF4-FFF2-40B4-BE49-F238E27FC236}">
                  <a16:creationId xmlns:a16="http://schemas.microsoft.com/office/drawing/2014/main" id="{A9B4E68A-4533-4A94-1CD4-87ECA3915E17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35" name="TextBox 67">
              <a:extLst>
                <a:ext uri="{FF2B5EF4-FFF2-40B4-BE49-F238E27FC236}">
                  <a16:creationId xmlns:a16="http://schemas.microsoft.com/office/drawing/2014/main" id="{D0FE1452-FAE2-77CA-D1CE-B3A7CD6147A6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DBDBC2AF-B081-0EFB-F2EB-3E7F62091714}"/>
              </a:ext>
            </a:extLst>
          </p:cNvPr>
          <p:cNvGrpSpPr/>
          <p:nvPr/>
        </p:nvGrpSpPr>
        <p:grpSpPr>
          <a:xfrm>
            <a:off x="4522265" y="1965402"/>
            <a:ext cx="900480" cy="1114864"/>
            <a:chOff x="7697654" y="1501262"/>
            <a:chExt cx="900480" cy="1114864"/>
          </a:xfrm>
        </p:grpSpPr>
        <p:sp>
          <p:nvSpPr>
            <p:cNvPr id="40" name="TextBox 64">
              <a:extLst>
                <a:ext uri="{FF2B5EF4-FFF2-40B4-BE49-F238E27FC236}">
                  <a16:creationId xmlns:a16="http://schemas.microsoft.com/office/drawing/2014/main" id="{993430FA-6BF2-5C77-AC9A-F6047D94A258}"/>
                </a:ext>
              </a:extLst>
            </p:cNvPr>
            <p:cNvSpPr txBox="1"/>
            <p:nvPr/>
          </p:nvSpPr>
          <p:spPr>
            <a:xfrm>
              <a:off x="8038118" y="1501262"/>
              <a:ext cx="197415" cy="20595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9ACB1C5F-9034-1198-6D4B-8BF19C10406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7697654" y="2112126"/>
              <a:ext cx="900480" cy="504000"/>
            </a:xfrm>
            <a:prstGeom prst="rect">
              <a:avLst/>
            </a:prstGeom>
          </p:spPr>
        </p:pic>
      </p:grpSp>
      <p:grpSp>
        <p:nvGrpSpPr>
          <p:cNvPr id="59" name="Group 65">
            <a:extLst>
              <a:ext uri="{FF2B5EF4-FFF2-40B4-BE49-F238E27FC236}">
                <a16:creationId xmlns:a16="http://schemas.microsoft.com/office/drawing/2014/main" id="{1AA09F64-B472-5A68-9DB5-69653A0D4415}"/>
              </a:ext>
            </a:extLst>
          </p:cNvPr>
          <p:cNvGrpSpPr/>
          <p:nvPr/>
        </p:nvGrpSpPr>
        <p:grpSpPr>
          <a:xfrm>
            <a:off x="4292423" y="4169902"/>
            <a:ext cx="220832" cy="193228"/>
            <a:chOff x="0" y="0"/>
            <a:chExt cx="812800" cy="711200"/>
          </a:xfrm>
        </p:grpSpPr>
        <p:sp>
          <p:nvSpPr>
            <p:cNvPr id="61" name="Freeform 66">
              <a:extLst>
                <a:ext uri="{FF2B5EF4-FFF2-40B4-BE49-F238E27FC236}">
                  <a16:creationId xmlns:a16="http://schemas.microsoft.com/office/drawing/2014/main" id="{A4B4AE4B-31FF-C2E8-4EBC-FB8BD0986186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4F8A6022-E395-335F-8519-3A9F66E44602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8" name="Group 65">
            <a:extLst>
              <a:ext uri="{FF2B5EF4-FFF2-40B4-BE49-F238E27FC236}">
                <a16:creationId xmlns:a16="http://schemas.microsoft.com/office/drawing/2014/main" id="{42B25E62-6A0B-A94D-EB88-114E166E9E95}"/>
              </a:ext>
            </a:extLst>
          </p:cNvPr>
          <p:cNvGrpSpPr/>
          <p:nvPr/>
        </p:nvGrpSpPr>
        <p:grpSpPr>
          <a:xfrm>
            <a:off x="5477895" y="2972867"/>
            <a:ext cx="220832" cy="193228"/>
            <a:chOff x="0" y="0"/>
            <a:chExt cx="812800" cy="711200"/>
          </a:xfrm>
        </p:grpSpPr>
        <p:sp>
          <p:nvSpPr>
            <p:cNvPr id="9" name="Freeform 66">
              <a:extLst>
                <a:ext uri="{FF2B5EF4-FFF2-40B4-BE49-F238E27FC236}">
                  <a16:creationId xmlns:a16="http://schemas.microsoft.com/office/drawing/2014/main" id="{21D48BF3-7418-937F-8F56-C0881898BA24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2" name="TextBox 67">
              <a:extLst>
                <a:ext uri="{FF2B5EF4-FFF2-40B4-BE49-F238E27FC236}">
                  <a16:creationId xmlns:a16="http://schemas.microsoft.com/office/drawing/2014/main" id="{01B2F97C-D1F3-C1E5-41E6-6F3E7B5586E5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A4F2B821-8464-0793-EEFF-869C179E14E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37628" y="6814975"/>
            <a:ext cx="1138846" cy="504000"/>
          </a:xfrm>
          <a:prstGeom prst="rect">
            <a:avLst/>
          </a:prstGeom>
        </p:spPr>
      </p:pic>
      <p:grpSp>
        <p:nvGrpSpPr>
          <p:cNvPr id="16" name="Group 65">
            <a:extLst>
              <a:ext uri="{FF2B5EF4-FFF2-40B4-BE49-F238E27FC236}">
                <a16:creationId xmlns:a16="http://schemas.microsoft.com/office/drawing/2014/main" id="{B73E12B4-641C-B186-885E-E7E0A63C9FBB}"/>
              </a:ext>
            </a:extLst>
          </p:cNvPr>
          <p:cNvGrpSpPr/>
          <p:nvPr/>
        </p:nvGrpSpPr>
        <p:grpSpPr>
          <a:xfrm>
            <a:off x="9596634" y="4484616"/>
            <a:ext cx="220832" cy="193228"/>
            <a:chOff x="0" y="0"/>
            <a:chExt cx="812800" cy="711200"/>
          </a:xfrm>
        </p:grpSpPr>
        <p:sp>
          <p:nvSpPr>
            <p:cNvPr id="20" name="Freeform 66">
              <a:extLst>
                <a:ext uri="{FF2B5EF4-FFF2-40B4-BE49-F238E27FC236}">
                  <a16:creationId xmlns:a16="http://schemas.microsoft.com/office/drawing/2014/main" id="{028FAD62-3CF3-A466-7F81-C5544CF16273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2C82B16B-03EA-188F-42E8-59AD252BB9CE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pic>
        <p:nvPicPr>
          <p:cNvPr id="23" name="Picture 22" descr="Piggy bank illustration">
            <a:extLst>
              <a:ext uri="{FF2B5EF4-FFF2-40B4-BE49-F238E27FC236}">
                <a16:creationId xmlns:a16="http://schemas.microsoft.com/office/drawing/2014/main" id="{0054E595-0BE8-1FA1-623C-DAEB8820E67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535" y="6393563"/>
            <a:ext cx="1096766" cy="731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4395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a6be467-e76b-4869-981c-41fd8dac8726" xsi:nil="true"/>
    <lcf76f155ced4ddcb4097134ff3c332f xmlns="58c8e540-cdfe-4713-bff0-4351d38ade9d">
      <Terms xmlns="http://schemas.microsoft.com/office/infopath/2007/PartnerControls"/>
    </lcf76f155ced4ddcb4097134ff3c332f>
    <Number xmlns="58c8e540-cdfe-4713-bff0-4351d38ade9d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E0EB63A1E2B0A43B803C23E62A33D0E" ma:contentTypeVersion="" ma:contentTypeDescription="Create a new document." ma:contentTypeScope="" ma:versionID="0cfa3af12dacb6d37d9e170e2f24502f">
  <xsd:schema xmlns:xsd="http://www.w3.org/2001/XMLSchema" xmlns:xs="http://www.w3.org/2001/XMLSchema" xmlns:p="http://schemas.microsoft.com/office/2006/metadata/properties" xmlns:ns2="58C8E540-CDFE-4713-BFF0-4351D38ADE9D" xmlns:ns3="4d30bb2a-f321-43c9-acb7-6f415d4a716e" xmlns:ns4="58c8e540-cdfe-4713-bff0-4351d38ade9d" xmlns:ns5="0a6be467-e76b-4869-981c-41fd8dac8726" targetNamespace="http://schemas.microsoft.com/office/2006/metadata/properties" ma:root="true" ma:fieldsID="fa2ef7831d9e497843b63c8d01ff9d56" ns2:_="" ns3:_="" ns4:_="" ns5:_="">
    <xsd:import namespace="58C8E540-CDFE-4713-BFF0-4351D38ADE9D"/>
    <xsd:import namespace="4d30bb2a-f321-43c9-acb7-6f415d4a716e"/>
    <xsd:import namespace="58c8e540-cdfe-4713-bff0-4351d38ade9d"/>
    <xsd:import namespace="0a6be467-e76b-4869-981c-41fd8dac872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  <xsd:element ref="ns4:Number" minOccurs="0"/>
                <xsd:element ref="ns4:MediaLengthInSeconds" minOccurs="0"/>
                <xsd:element ref="ns4:lcf76f155ced4ddcb4097134ff3c332f" minOccurs="0"/>
                <xsd:element ref="ns5:TaxCatchAll" minOccurs="0"/>
                <xsd:element ref="ns4:MediaServiceSearchProperties" minOccurs="0"/>
                <xsd:element ref="ns4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C8E540-CDFE-4713-BFF0-4351D38ADE9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d30bb2a-f321-43c9-acb7-6f415d4a716e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c8e540-cdfe-4713-bff0-4351d38ade9d" elementFormDefault="qualified">
    <xsd:import namespace="http://schemas.microsoft.com/office/2006/documentManagement/types"/>
    <xsd:import namespace="http://schemas.microsoft.com/office/infopath/2007/PartnerControls"/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Number" ma:index="20" nillable="true" ma:displayName="Number" ma:format="Dropdown" ma:internalName="Number" ma:percentage="FALSE">
      <xsd:simpleType>
        <xsd:restriction base="dms:Number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0a722410-03a9-4718-9392-c4089ca5a50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6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a6be467-e76b-4869-981c-41fd8dac8726" elementFormDefault="qualified">
    <xsd:import namespace="http://schemas.microsoft.com/office/2006/documentManagement/types"/>
    <xsd:import namespace="http://schemas.microsoft.com/office/infopath/2007/PartnerControls"/>
    <xsd:element name="TaxCatchAll" ma:index="24" nillable="true" ma:displayName="Taxonomy Catch All Column" ma:hidden="true" ma:list="{be8a2237-55ea-4d70-868f-dd5aeff31326}" ma:internalName="TaxCatchAll" ma:showField="CatchAllData" ma:web="0a6be467-e76b-4869-981c-41fd8dac872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2D4F630-F244-4249-A1DD-CAF66701C44D}">
  <ds:schemaRefs>
    <ds:schemaRef ds:uri="http://schemas.microsoft.com/office/2006/documentManagement/types"/>
    <ds:schemaRef ds:uri="http://schemas.microsoft.com/sharepoint/v3"/>
    <ds:schemaRef ds:uri="http://purl.org/dc/elements/1.1/"/>
    <ds:schemaRef ds:uri="39022ca7-da8b-462c-ac53-cf911d2e7c5d"/>
    <ds:schemaRef ds:uri="http://schemas.microsoft.com/office/infopath/2007/PartnerControls"/>
    <ds:schemaRef ds:uri="21fe2dc5-e687-4b08-a992-8b5ade4d5474"/>
    <ds:schemaRef ds:uri="http://purl.org/dc/terms/"/>
    <ds:schemaRef ds:uri="http://schemas.microsoft.com/office/2006/metadata/propertie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EE53B0B3-0F5A-401C-97A3-2E7FE5C3857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315D184-512D-4A2D-A0E4-1A3E3F354CEF}"/>
</file>

<file path=docProps/app.xml><?xml version="1.0" encoding="utf-8"?>
<Properties xmlns="http://schemas.openxmlformats.org/officeDocument/2006/extended-properties" xmlns:vt="http://schemas.openxmlformats.org/officeDocument/2006/docPropsVTypes">
  <TotalTime>6465</TotalTime>
  <Words>1048</Words>
  <Application>Microsoft Office PowerPoint</Application>
  <PresentationFormat>Custom</PresentationFormat>
  <Paragraphs>247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Calibri</vt:lpstr>
      <vt:lpstr>DM Sans Bold</vt:lpstr>
      <vt:lpstr>DM Sans</vt:lpstr>
      <vt:lpstr>Aptos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CFO Activity Schedule TEMPLATE</dc:title>
  <dc:creator>Owen Chapman</dc:creator>
  <cp:lastModifiedBy>Emma Melia</cp:lastModifiedBy>
  <cp:revision>17</cp:revision>
  <cp:lastPrinted>2024-10-28T15:27:03Z</cp:lastPrinted>
  <dcterms:created xsi:type="dcterms:W3CDTF">2006-08-16T00:00:00Z</dcterms:created>
  <dcterms:modified xsi:type="dcterms:W3CDTF">2024-12-24T09:12:48Z</dcterms:modified>
  <dc:identifier>DAFxy3nWgJM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0x010100EE0EB63A1E2B0A43B803C23E62A33D0E</vt:lpwstr>
  </property>
</Properties>
</file>