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0"/>
  </p:notesMasterIdLst>
  <p:sldIdLst>
    <p:sldId id="259" r:id="rId5"/>
    <p:sldId id="260" r:id="rId6"/>
    <p:sldId id="261" r:id="rId7"/>
    <p:sldId id="262" r:id="rId8"/>
    <p:sldId id="263" r:id="rId9"/>
  </p:sldIdLst>
  <p:sldSz cx="10693400" cy="7556500"/>
  <p:notesSz cx="6858000" cy="9144000"/>
  <p:embeddedFontLst>
    <p:embeddedFont>
      <p:font typeface="DM Sans" pitchFamily="2" charset="0"/>
      <p:regular r:id="rId11"/>
      <p:bold r:id="rId12"/>
      <p:italic r:id="rId13"/>
      <p:boldItalic r:id="rId14"/>
    </p:embeddedFont>
    <p:embeddedFont>
      <p:font typeface="DM Sans Bold" charset="0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B160"/>
    <a:srgbClr val="7B6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723539-3BD6-42FE-BE6B-960E82780A7C}" v="2" dt="2024-09-17T09:17:59.7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2" autoAdjust="0"/>
    <p:restoredTop sz="93932" autoAdjust="0"/>
  </p:normalViewPr>
  <p:slideViewPr>
    <p:cSldViewPr snapToGrid="0">
      <p:cViewPr varScale="1">
        <p:scale>
          <a:sx n="94" d="100"/>
          <a:sy n="94" d="100"/>
        </p:scale>
        <p:origin x="159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A30EF2-FF3E-450D-9FE8-C07943DC99CB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4600" y="1143000"/>
            <a:ext cx="4368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1DC568-28E6-4E4C-8786-41015DD038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295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DC568-28E6-4E4C-8786-41015DD0387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710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DC568-28E6-4E4C-8786-41015DD0387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140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DC568-28E6-4E4C-8786-41015DD0387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604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DC568-28E6-4E4C-8786-41015DD0387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603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DC568-28E6-4E4C-8786-41015DD0387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757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1.pn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5.png"/><Relationship Id="rId5" Type="http://schemas.openxmlformats.org/officeDocument/2006/relationships/image" Target="../media/image3.pn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1260935"/>
              </p:ext>
            </p:extLst>
          </p:nvPr>
        </p:nvGraphicFramePr>
        <p:xfrm>
          <a:off x="2630402" y="710717"/>
          <a:ext cx="7838635" cy="6609696"/>
        </p:xfrm>
        <a:graphic>
          <a:graphicData uri="http://schemas.openxmlformats.org/drawingml/2006/table">
            <a:tbl>
              <a:tblPr/>
              <a:tblGrid>
                <a:gridCol w="1567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77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77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77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77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0251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Monday 30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Tuesday 1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st</a:t>
                      </a:r>
                      <a:endParaRPr lang="en-US" sz="1377" dirty="0">
                        <a:solidFill>
                          <a:srgbClr val="000000"/>
                        </a:solidFill>
                        <a:latin typeface="DM Sans Bold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 (Hub closed)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Thursday 3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rd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Friday 4th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551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Drop-in session (accommodation budgeting, wellbeing etc.)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10am – 12pm</a:t>
                      </a:r>
                      <a:endParaRPr lang="en-US" sz="1200" b="1" dirty="0"/>
                    </a:p>
                    <a:p>
                      <a:pPr algn="ctr">
                        <a:lnSpc>
                          <a:spcPts val="1470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Coping with stress/ change</a:t>
                      </a:r>
                      <a:endParaRPr lang="en-US" sz="1200" b="1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10am – 11am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chemeClr val="bg1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Words and numbers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10am – 11pm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Vegetarian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DM Sans"/>
                        </a:rPr>
                        <a:t>week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DM Sans"/>
                        </a:rPr>
                        <a:t>Cooking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DM Sans"/>
                        </a:rPr>
                        <a:t>10am – 12pm 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551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Drop-in session (accommodation budgeting, wellbeing etc.)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11am – 12pm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Games</a:t>
                      </a:r>
                      <a:endParaRPr lang="en-US" sz="1200" b="1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11am – 12pm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0394">
                <a:tc gridSpan="5"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Lunch (please note we will be closed 12pm – 1pm)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33887"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Arts and Crafts Workshop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1pm - 3pm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chemeClr val="bg1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Employment workshop 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(CV, disclosure letters, online courses and job searching)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1pm</a:t>
                      </a:r>
                      <a:r>
                        <a:rPr lang="en-US" sz="1200" b="1" baseline="0" dirty="0">
                          <a:solidFill>
                            <a:srgbClr val="000000"/>
                          </a:solidFill>
                          <a:latin typeface="DM Sans"/>
                        </a:rPr>
                        <a:t> – 3pm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Wellbeing Walk/  1pm – 3pm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2190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Drop-in session (accommodation budgeting, wellbeing etc.)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1pm – 3pm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Drop-in session (accommodation budgeting, wellbeing etc.)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1pm – 3pm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3" name="Group 3"/>
          <p:cNvGrpSpPr/>
          <p:nvPr/>
        </p:nvGrpSpPr>
        <p:grpSpPr>
          <a:xfrm>
            <a:off x="136458" y="1887379"/>
            <a:ext cx="2407692" cy="4953624"/>
            <a:chOff x="-4195" y="24073"/>
            <a:chExt cx="877073" cy="1738111"/>
          </a:xfrm>
        </p:grpSpPr>
        <p:sp>
          <p:nvSpPr>
            <p:cNvPr id="4" name="Freeform 4"/>
            <p:cNvSpPr/>
            <p:nvPr/>
          </p:nvSpPr>
          <p:spPr>
            <a:xfrm>
              <a:off x="4103" y="24073"/>
              <a:ext cx="868775" cy="1669301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-4195" y="64308"/>
              <a:ext cx="868775" cy="16978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r>
                <a:rPr lang="en-US" sz="1600" b="1" dirty="0">
                  <a:solidFill>
                    <a:srgbClr val="FFFFFF"/>
                  </a:solidFill>
                  <a:latin typeface="DM Sans"/>
                </a:rPr>
                <a:t>Bradford Activity Hub</a:t>
              </a:r>
            </a:p>
            <a:p>
              <a:pPr algn="ctr">
                <a:lnSpc>
                  <a:spcPts val="2379"/>
                </a:lnSpc>
              </a:pPr>
              <a:r>
                <a:rPr lang="en-US" sz="1400" dirty="0">
                  <a:solidFill>
                    <a:srgbClr val="FFFFFF"/>
                  </a:solidFill>
                  <a:latin typeface="DM Sans"/>
                </a:rPr>
                <a:t>Fountains Church, </a:t>
              </a:r>
              <a:r>
                <a:rPr lang="en-US" sz="1400" dirty="0" err="1">
                  <a:solidFill>
                    <a:srgbClr val="FFFFFF"/>
                  </a:solidFill>
                  <a:latin typeface="DM Sans"/>
                </a:rPr>
                <a:t>Glydegate</a:t>
              </a:r>
              <a:r>
                <a:rPr lang="en-US" sz="1400" dirty="0">
                  <a:solidFill>
                    <a:srgbClr val="FFFFFF"/>
                  </a:solidFill>
                  <a:latin typeface="DM Sans"/>
                </a:rPr>
                <a:t>, BD5 0BQ</a:t>
              </a:r>
              <a:endParaRPr lang="en-US" sz="1400" b="1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endParaRPr lang="en-US" sz="1400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sz="1400" dirty="0">
                  <a:solidFill>
                    <a:srgbClr val="FFFFFF"/>
                  </a:solidFill>
                  <a:latin typeface="DM Sans"/>
                </a:rPr>
                <a:t>If you ever need a </a:t>
              </a:r>
              <a:r>
                <a:rPr lang="en-US" sz="1400" dirty="0" err="1">
                  <a:solidFill>
                    <a:srgbClr val="FFFFFF"/>
                  </a:solidFill>
                  <a:latin typeface="DM Sans"/>
                </a:rPr>
                <a:t>cuppa</a:t>
              </a:r>
              <a:r>
                <a:rPr lang="en-US" sz="1400" dirty="0">
                  <a:solidFill>
                    <a:srgbClr val="FFFFFF"/>
                  </a:solidFill>
                  <a:latin typeface="DM Sans"/>
                </a:rPr>
                <a:t> or a chat, pop in and speak to your support worker.</a:t>
              </a:r>
            </a:p>
            <a:p>
              <a:pPr algn="ctr">
                <a:lnSpc>
                  <a:spcPts val="2379"/>
                </a:lnSpc>
              </a:pPr>
              <a:endParaRPr lang="en-US" sz="1400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sz="1400" dirty="0">
                  <a:solidFill>
                    <a:schemeClr val="bg1"/>
                  </a:solidFill>
                  <a:latin typeface="DM Sans" pitchFamily="2" charset="0"/>
                </a:rPr>
                <a:t>Reception contact number: </a:t>
              </a:r>
              <a:r>
                <a:rPr lang="en-GB" sz="1400" dirty="0">
                  <a:solidFill>
                    <a:schemeClr val="bg1"/>
                  </a:solidFill>
                  <a:latin typeface="DM Sans" pitchFamily="2" charset="0"/>
                </a:rPr>
                <a:t>07502299992</a:t>
              </a:r>
            </a:p>
            <a:p>
              <a:pPr algn="ctr">
                <a:lnSpc>
                  <a:spcPts val="2379"/>
                </a:lnSpc>
              </a:pPr>
              <a:endParaRPr lang="en-GB" sz="1400" dirty="0">
                <a:solidFill>
                  <a:schemeClr val="bg1"/>
                </a:solidFill>
                <a:latin typeface="DM Sans" pitchFamily="2" charset="0"/>
              </a:endParaRPr>
            </a:p>
            <a:p>
              <a:pPr algn="ctr">
                <a:lnSpc>
                  <a:spcPts val="2379"/>
                </a:lnSpc>
              </a:pPr>
              <a:r>
                <a:rPr lang="en-GB" sz="1400" dirty="0">
                  <a:solidFill>
                    <a:schemeClr val="bg1"/>
                  </a:solidFill>
                  <a:latin typeface="DM Sans" pitchFamily="2" charset="0"/>
                </a:rPr>
                <a:t>9:30am – 16:00pm</a:t>
              </a:r>
            </a:p>
            <a:p>
              <a:pPr algn="ctr">
                <a:lnSpc>
                  <a:spcPts val="2379"/>
                </a:lnSpc>
              </a:pPr>
              <a:r>
                <a:rPr lang="en-GB" sz="1400" dirty="0">
                  <a:solidFill>
                    <a:schemeClr val="bg1"/>
                  </a:solidFill>
                  <a:latin typeface="DM Sans" pitchFamily="2" charset="0"/>
                </a:rPr>
                <a:t>Monday, Tuesday, Thursday and Friday</a:t>
              </a:r>
            </a:p>
            <a:p>
              <a:pPr algn="ctr">
                <a:lnSpc>
                  <a:spcPts val="2379"/>
                </a:lnSpc>
              </a:pPr>
              <a:endParaRPr lang="en-GB" sz="1400" dirty="0">
                <a:solidFill>
                  <a:schemeClr val="bg1"/>
                </a:solidFill>
                <a:latin typeface="DM Sans" pitchFamily="2" charset="0"/>
              </a:endParaRPr>
            </a:p>
          </p:txBody>
        </p:sp>
      </p:grpSp>
      <p:grpSp>
        <p:nvGrpSpPr>
          <p:cNvPr id="46" name="Group 46"/>
          <p:cNvGrpSpPr/>
          <p:nvPr/>
        </p:nvGrpSpPr>
        <p:grpSpPr>
          <a:xfrm rot="2700000">
            <a:off x="170281" y="1215574"/>
            <a:ext cx="293842" cy="293842"/>
            <a:chOff x="0" y="0"/>
            <a:chExt cx="812800" cy="81280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206787" y="6743345"/>
            <a:ext cx="2066012" cy="747035"/>
            <a:chOff x="183080" y="0"/>
            <a:chExt cx="2754682" cy="996046"/>
          </a:xfrm>
        </p:grpSpPr>
        <p:sp>
          <p:nvSpPr>
            <p:cNvPr id="50" name="Freeform 50"/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dirty="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208279" y="653306"/>
            <a:ext cx="242972" cy="242972"/>
            <a:chOff x="0" y="0"/>
            <a:chExt cx="812800" cy="812800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69" name="TextBox 69"/>
          <p:cNvSpPr txBox="1"/>
          <p:nvPr/>
        </p:nvSpPr>
        <p:spPr>
          <a:xfrm>
            <a:off x="2682766" y="89855"/>
            <a:ext cx="6806803" cy="599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499" dirty="0">
                <a:solidFill>
                  <a:srgbClr val="000000"/>
                </a:solidFill>
                <a:latin typeface="DM Sans Bold"/>
              </a:rPr>
              <a:t>CFO Evolution - October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658981" y="127955"/>
            <a:ext cx="1826812" cy="350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b="1" dirty="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658981" y="545468"/>
            <a:ext cx="1910578" cy="530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b="1" dirty="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648742" y="1125924"/>
            <a:ext cx="1826812" cy="709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b="1" dirty="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grpSp>
        <p:nvGrpSpPr>
          <p:cNvPr id="60" name="Group 65">
            <a:extLst>
              <a:ext uri="{FF2B5EF4-FFF2-40B4-BE49-F238E27FC236}">
                <a16:creationId xmlns:a16="http://schemas.microsoft.com/office/drawing/2014/main" id="{EA67B22F-4706-0B69-8E85-A15905819A12}"/>
              </a:ext>
            </a:extLst>
          </p:cNvPr>
          <p:cNvGrpSpPr/>
          <p:nvPr/>
        </p:nvGrpSpPr>
        <p:grpSpPr>
          <a:xfrm>
            <a:off x="3888773" y="1574677"/>
            <a:ext cx="220832" cy="193228"/>
            <a:chOff x="0" y="0"/>
            <a:chExt cx="812800" cy="711200"/>
          </a:xfrm>
        </p:grpSpPr>
        <p:sp>
          <p:nvSpPr>
            <p:cNvPr id="61" name="Freeform 66">
              <a:extLst>
                <a:ext uri="{FF2B5EF4-FFF2-40B4-BE49-F238E27FC236}">
                  <a16:creationId xmlns:a16="http://schemas.microsoft.com/office/drawing/2014/main" id="{EDB52E7D-04B3-9887-31EA-4F5A150F6E98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687DBBDA-609C-0C56-DA1B-0434546B474A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83" name="Picture 82" descr="A blue and black logo&#10;&#10;Description automatically generated">
            <a:extLst>
              <a:ext uri="{FF2B5EF4-FFF2-40B4-BE49-F238E27FC236}">
                <a16:creationId xmlns:a16="http://schemas.microsoft.com/office/drawing/2014/main" id="{F9A8FFF2-40E9-4415-030B-37DF148466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5551" y="76053"/>
            <a:ext cx="1311392" cy="563127"/>
          </a:xfrm>
          <a:prstGeom prst="rect">
            <a:avLst/>
          </a:prstGeom>
        </p:spPr>
      </p:pic>
      <p:grpSp>
        <p:nvGrpSpPr>
          <p:cNvPr id="90" name="Group 62">
            <a:extLst>
              <a:ext uri="{FF2B5EF4-FFF2-40B4-BE49-F238E27FC236}">
                <a16:creationId xmlns:a16="http://schemas.microsoft.com/office/drawing/2014/main" id="{ABA9D6DC-979C-9B69-F323-38336CFE5998}"/>
              </a:ext>
            </a:extLst>
          </p:cNvPr>
          <p:cNvGrpSpPr/>
          <p:nvPr/>
        </p:nvGrpSpPr>
        <p:grpSpPr>
          <a:xfrm>
            <a:off x="8602756" y="2764338"/>
            <a:ext cx="242972" cy="242972"/>
            <a:chOff x="0" y="0"/>
            <a:chExt cx="812800" cy="812800"/>
          </a:xfrm>
        </p:grpSpPr>
        <p:sp>
          <p:nvSpPr>
            <p:cNvPr id="91" name="Freeform 63">
              <a:extLst>
                <a:ext uri="{FF2B5EF4-FFF2-40B4-BE49-F238E27FC236}">
                  <a16:creationId xmlns:a16="http://schemas.microsoft.com/office/drawing/2014/main" id="{16B138F0-AD73-1EE3-777C-1592DE88121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TextBox 64">
              <a:extLst>
                <a:ext uri="{FF2B5EF4-FFF2-40B4-BE49-F238E27FC236}">
                  <a16:creationId xmlns:a16="http://schemas.microsoft.com/office/drawing/2014/main" id="{68BE5BA0-39F2-1AA3-63D1-98072E9A49CF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93" name="Group 65">
            <a:extLst>
              <a:ext uri="{FF2B5EF4-FFF2-40B4-BE49-F238E27FC236}">
                <a16:creationId xmlns:a16="http://schemas.microsoft.com/office/drawing/2014/main" id="{7B60D447-3F07-D228-6ED5-857560EBDBB6}"/>
              </a:ext>
            </a:extLst>
          </p:cNvPr>
          <p:cNvGrpSpPr/>
          <p:nvPr/>
        </p:nvGrpSpPr>
        <p:grpSpPr>
          <a:xfrm>
            <a:off x="5346700" y="4421526"/>
            <a:ext cx="3473594" cy="534705"/>
            <a:chOff x="-11972200" y="-1256849"/>
            <a:chExt cx="12785000" cy="1968049"/>
          </a:xfrm>
        </p:grpSpPr>
        <p:sp>
          <p:nvSpPr>
            <p:cNvPr id="94" name="Freeform 66">
              <a:extLst>
                <a:ext uri="{FF2B5EF4-FFF2-40B4-BE49-F238E27FC236}">
                  <a16:creationId xmlns:a16="http://schemas.microsoft.com/office/drawing/2014/main" id="{F9FB46BC-7C3C-32C1-5249-70502F521346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5" name="TextBox 67">
              <a:extLst>
                <a:ext uri="{FF2B5EF4-FFF2-40B4-BE49-F238E27FC236}">
                  <a16:creationId xmlns:a16="http://schemas.microsoft.com/office/drawing/2014/main" id="{D411A727-89F5-C976-908E-981B675FF4B8}"/>
                </a:ext>
              </a:extLst>
            </p:cNvPr>
            <p:cNvSpPr txBox="1"/>
            <p:nvPr/>
          </p:nvSpPr>
          <p:spPr>
            <a:xfrm>
              <a:off x="-11972200" y="-1256849"/>
              <a:ext cx="558800" cy="3587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108" name="Group 65">
            <a:extLst>
              <a:ext uri="{FF2B5EF4-FFF2-40B4-BE49-F238E27FC236}">
                <a16:creationId xmlns:a16="http://schemas.microsoft.com/office/drawing/2014/main" id="{D981F382-60D1-6F75-0029-BEBB64F0A3F5}"/>
              </a:ext>
            </a:extLst>
          </p:cNvPr>
          <p:cNvGrpSpPr/>
          <p:nvPr/>
        </p:nvGrpSpPr>
        <p:grpSpPr>
          <a:xfrm>
            <a:off x="10164083" y="4705054"/>
            <a:ext cx="220832" cy="193228"/>
            <a:chOff x="0" y="0"/>
            <a:chExt cx="812800" cy="711200"/>
          </a:xfrm>
        </p:grpSpPr>
        <p:sp>
          <p:nvSpPr>
            <p:cNvPr id="109" name="Freeform 66">
              <a:extLst>
                <a:ext uri="{FF2B5EF4-FFF2-40B4-BE49-F238E27FC236}">
                  <a16:creationId xmlns:a16="http://schemas.microsoft.com/office/drawing/2014/main" id="{A2ACB218-1AE1-CEE8-5599-8DC5635A8B7A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0" name="TextBox 67">
              <a:extLst>
                <a:ext uri="{FF2B5EF4-FFF2-40B4-BE49-F238E27FC236}">
                  <a16:creationId xmlns:a16="http://schemas.microsoft.com/office/drawing/2014/main" id="{15B9ABF4-01E6-F403-EFCC-D3447F431A8A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116" name="Picture 115" descr="A red and black ping pong paddles and a ball&#10;&#10;Description automatically generated">
            <a:extLst>
              <a:ext uri="{FF2B5EF4-FFF2-40B4-BE49-F238E27FC236}">
                <a16:creationId xmlns:a16="http://schemas.microsoft.com/office/drawing/2014/main" id="{615FD0D4-121B-9D29-BD02-2534CF8630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2622" y="3391177"/>
            <a:ext cx="760002" cy="534674"/>
          </a:xfrm>
          <a:prstGeom prst="rect">
            <a:avLst/>
          </a:prstGeom>
        </p:spPr>
      </p:pic>
      <p:pic>
        <p:nvPicPr>
          <p:cNvPr id="9" name="Picture 8" descr="Several signs with text on them&#10;&#10;Description automatically generated">
            <a:extLst>
              <a:ext uri="{FF2B5EF4-FFF2-40B4-BE49-F238E27FC236}">
                <a16:creationId xmlns:a16="http://schemas.microsoft.com/office/drawing/2014/main" id="{12E3B7DB-801E-E4CA-5A2A-98D3FEE355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22622" y="6551663"/>
            <a:ext cx="790824" cy="701857"/>
          </a:xfrm>
          <a:prstGeom prst="rect">
            <a:avLst/>
          </a:prstGeom>
        </p:spPr>
      </p:pic>
      <p:pic>
        <p:nvPicPr>
          <p:cNvPr id="10" name="Picture 9" descr="A group of art supplies&#10;&#10;Description automatically generated">
            <a:extLst>
              <a:ext uri="{FF2B5EF4-FFF2-40B4-BE49-F238E27FC236}">
                <a16:creationId xmlns:a16="http://schemas.microsoft.com/office/drawing/2014/main" id="{1E7EA9CE-2E45-7B0F-8A2D-E96CC159BE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7685" y="6392416"/>
            <a:ext cx="668290" cy="7018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DBC0517-C226-ECF3-7071-422C301AD9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0743" y="4774914"/>
            <a:ext cx="225572" cy="195089"/>
          </a:xfrm>
          <a:prstGeom prst="rect">
            <a:avLst/>
          </a:prstGeom>
        </p:spPr>
      </p:pic>
      <p:pic>
        <p:nvPicPr>
          <p:cNvPr id="16" name="Picture 15" descr="A frying pan with meat and vegetables&#10;&#10;Description automatically generated">
            <a:extLst>
              <a:ext uri="{FF2B5EF4-FFF2-40B4-BE49-F238E27FC236}">
                <a16:creationId xmlns:a16="http://schemas.microsoft.com/office/drawing/2014/main" id="{DA60F44E-8879-3B4D-9871-849EB62FB6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98233" y="3042145"/>
            <a:ext cx="1136194" cy="883706"/>
          </a:xfrm>
          <a:prstGeom prst="rect">
            <a:avLst/>
          </a:prstGeom>
        </p:spPr>
      </p:pic>
      <p:grpSp>
        <p:nvGrpSpPr>
          <p:cNvPr id="17" name="Group 65">
            <a:extLst>
              <a:ext uri="{FF2B5EF4-FFF2-40B4-BE49-F238E27FC236}">
                <a16:creationId xmlns:a16="http://schemas.microsoft.com/office/drawing/2014/main" id="{1743B04A-9401-C381-0397-4A4195250EAD}"/>
              </a:ext>
            </a:extLst>
          </p:cNvPr>
          <p:cNvGrpSpPr/>
          <p:nvPr/>
        </p:nvGrpSpPr>
        <p:grpSpPr>
          <a:xfrm>
            <a:off x="10233093" y="6005328"/>
            <a:ext cx="220832" cy="193228"/>
            <a:chOff x="0" y="0"/>
            <a:chExt cx="812800" cy="711200"/>
          </a:xfrm>
        </p:grpSpPr>
        <p:sp>
          <p:nvSpPr>
            <p:cNvPr id="18" name="Freeform 66">
              <a:extLst>
                <a:ext uri="{FF2B5EF4-FFF2-40B4-BE49-F238E27FC236}">
                  <a16:creationId xmlns:a16="http://schemas.microsoft.com/office/drawing/2014/main" id="{DDC712D9-4B2F-FEB6-6B9A-6BAB700A15B0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TextBox 67">
              <a:extLst>
                <a:ext uri="{FF2B5EF4-FFF2-40B4-BE49-F238E27FC236}">
                  <a16:creationId xmlns:a16="http://schemas.microsoft.com/office/drawing/2014/main" id="{4B2B503B-1288-8E22-D686-00B6B242FD0B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A1F107DB-9571-FC10-8FC2-D4889927177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5551" y="5567609"/>
            <a:ext cx="1044637" cy="3509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BA812D-CCE3-BE3C-2F09-42040E5A7B5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18874" y="2194028"/>
            <a:ext cx="695004" cy="536494"/>
          </a:xfrm>
          <a:prstGeom prst="rect">
            <a:avLst/>
          </a:prstGeom>
        </p:spPr>
      </p:pic>
      <p:grpSp>
        <p:nvGrpSpPr>
          <p:cNvPr id="11" name="Group 65">
            <a:extLst>
              <a:ext uri="{FF2B5EF4-FFF2-40B4-BE49-F238E27FC236}">
                <a16:creationId xmlns:a16="http://schemas.microsoft.com/office/drawing/2014/main" id="{8B5FD711-3657-B167-8E69-371CA33C5807}"/>
              </a:ext>
            </a:extLst>
          </p:cNvPr>
          <p:cNvGrpSpPr/>
          <p:nvPr/>
        </p:nvGrpSpPr>
        <p:grpSpPr>
          <a:xfrm>
            <a:off x="5460081" y="2372894"/>
            <a:ext cx="220832" cy="193228"/>
            <a:chOff x="0" y="0"/>
            <a:chExt cx="812800" cy="711200"/>
          </a:xfrm>
        </p:grpSpPr>
        <p:sp>
          <p:nvSpPr>
            <p:cNvPr id="13" name="Freeform 66">
              <a:extLst>
                <a:ext uri="{FF2B5EF4-FFF2-40B4-BE49-F238E27FC236}">
                  <a16:creationId xmlns:a16="http://schemas.microsoft.com/office/drawing/2014/main" id="{AF4C34FA-E65D-CCBF-CA26-EAF5A16C6DE3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984C201-9A97-7557-1DBA-D8264CA62600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380322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9562281"/>
              </p:ext>
            </p:extLst>
          </p:nvPr>
        </p:nvGraphicFramePr>
        <p:xfrm>
          <a:off x="2630402" y="710717"/>
          <a:ext cx="7838635" cy="6609696"/>
        </p:xfrm>
        <a:graphic>
          <a:graphicData uri="http://schemas.openxmlformats.org/drawingml/2006/table">
            <a:tbl>
              <a:tblPr/>
              <a:tblGrid>
                <a:gridCol w="1567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77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77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77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77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0251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Monday 7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Tuesday 8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endParaRPr lang="en-US" sz="1377" dirty="0">
                        <a:solidFill>
                          <a:srgbClr val="000000"/>
                        </a:solidFill>
                        <a:latin typeface="DM Sans Bold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(Hub Closed)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Thursday 10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Friday 11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551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>
                          <a:solidFill>
                            <a:srgbClr val="000000"/>
                          </a:solidFill>
                          <a:latin typeface="DM Sans"/>
                        </a:rPr>
                        <a:t>Drop-in session (accommodation budgeting, wellbeing etc.)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>
                          <a:solidFill>
                            <a:srgbClr val="000000"/>
                          </a:solidFill>
                          <a:latin typeface="DM Sans"/>
                        </a:rPr>
                        <a:t>10am – 12pm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Relationships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10am- 11am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chemeClr val="bg1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Wellbeing and Mindfulness</a:t>
                      </a:r>
                      <a:endParaRPr lang="en-US" sz="1200" b="1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10am – 11am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National curry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DM Sans"/>
                        </a:rPr>
                        <a:t>week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DM Sans"/>
                        </a:rPr>
                        <a:t>Cooking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DM Sans"/>
                        </a:rPr>
                        <a:t>10am – 12pm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551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Drop-in session (accommodation budgeting, wellbeing etc.)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11am – 12pm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Games</a:t>
                      </a:r>
                      <a:endParaRPr lang="en-US" sz="1200" b="1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11am – 12pm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0394">
                <a:tc gridSpan="5"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Lunch (please note we will be closed 12pm – 1pm)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33887"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Arts and Crafts Workshop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1pm - 3pm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Future Focus </a:t>
                      </a:r>
                      <a:b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</a:b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1pm- 2pm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chemeClr val="bg1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Employment workshop 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(CV, disclosure letters, online courses and job searching)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1pm</a:t>
                      </a:r>
                      <a:r>
                        <a:rPr lang="en-US" sz="1200" b="1" baseline="0" dirty="0">
                          <a:solidFill>
                            <a:srgbClr val="000000"/>
                          </a:solidFill>
                          <a:latin typeface="DM Sans"/>
                        </a:rPr>
                        <a:t> – 3pm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Wellbeing Walk/  1pm – 3pm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2190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Drop-in session (accommodation budgeting, wellbeing etc.)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1pm – 3pm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Drop-in session (accommodation budgeting, wellbeing etc.)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1pm – 3pm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3" name="Group 3"/>
          <p:cNvGrpSpPr/>
          <p:nvPr/>
        </p:nvGrpSpPr>
        <p:grpSpPr>
          <a:xfrm>
            <a:off x="136458" y="1887379"/>
            <a:ext cx="2407692" cy="4953624"/>
            <a:chOff x="-4195" y="24073"/>
            <a:chExt cx="877073" cy="1738111"/>
          </a:xfrm>
        </p:grpSpPr>
        <p:sp>
          <p:nvSpPr>
            <p:cNvPr id="4" name="Freeform 4"/>
            <p:cNvSpPr/>
            <p:nvPr/>
          </p:nvSpPr>
          <p:spPr>
            <a:xfrm>
              <a:off x="4103" y="24073"/>
              <a:ext cx="868775" cy="1669301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-4195" y="64308"/>
              <a:ext cx="868775" cy="16978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r>
                <a:rPr lang="en-US" sz="1600" b="1" dirty="0">
                  <a:solidFill>
                    <a:srgbClr val="FFFFFF"/>
                  </a:solidFill>
                  <a:latin typeface="DM Sans"/>
                </a:rPr>
                <a:t>Bradford Activity Hub</a:t>
              </a:r>
            </a:p>
            <a:p>
              <a:pPr algn="ctr">
                <a:lnSpc>
                  <a:spcPts val="2379"/>
                </a:lnSpc>
              </a:pPr>
              <a:r>
                <a:rPr lang="en-US" sz="1400" dirty="0">
                  <a:solidFill>
                    <a:srgbClr val="FFFFFF"/>
                  </a:solidFill>
                  <a:latin typeface="DM Sans"/>
                </a:rPr>
                <a:t>Fountains Church, </a:t>
              </a:r>
              <a:r>
                <a:rPr lang="en-US" sz="1400" dirty="0" err="1">
                  <a:solidFill>
                    <a:srgbClr val="FFFFFF"/>
                  </a:solidFill>
                  <a:latin typeface="DM Sans"/>
                </a:rPr>
                <a:t>Glydegate</a:t>
              </a:r>
              <a:r>
                <a:rPr lang="en-US" sz="1400" dirty="0">
                  <a:solidFill>
                    <a:srgbClr val="FFFFFF"/>
                  </a:solidFill>
                  <a:latin typeface="DM Sans"/>
                </a:rPr>
                <a:t>, BD5 0BQ</a:t>
              </a:r>
              <a:endParaRPr lang="en-US" sz="1400" b="1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endParaRPr lang="en-US" sz="1400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sz="1400" dirty="0">
                  <a:solidFill>
                    <a:srgbClr val="FFFFFF"/>
                  </a:solidFill>
                  <a:latin typeface="DM Sans"/>
                </a:rPr>
                <a:t>If you ever need a </a:t>
              </a:r>
              <a:r>
                <a:rPr lang="en-US" sz="1400" dirty="0" err="1">
                  <a:solidFill>
                    <a:srgbClr val="FFFFFF"/>
                  </a:solidFill>
                  <a:latin typeface="DM Sans"/>
                </a:rPr>
                <a:t>cuppa</a:t>
              </a:r>
              <a:r>
                <a:rPr lang="en-US" sz="1400" dirty="0">
                  <a:solidFill>
                    <a:srgbClr val="FFFFFF"/>
                  </a:solidFill>
                  <a:latin typeface="DM Sans"/>
                </a:rPr>
                <a:t> or a chat, pop in and speak to your support worker.</a:t>
              </a:r>
            </a:p>
            <a:p>
              <a:pPr algn="ctr">
                <a:lnSpc>
                  <a:spcPts val="2379"/>
                </a:lnSpc>
              </a:pPr>
              <a:endParaRPr lang="en-US" sz="1400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sz="1400" dirty="0">
                  <a:solidFill>
                    <a:schemeClr val="bg1"/>
                  </a:solidFill>
                  <a:latin typeface="DM Sans" pitchFamily="2" charset="0"/>
                </a:rPr>
                <a:t>Reception contact number: </a:t>
              </a:r>
              <a:r>
                <a:rPr lang="en-GB" sz="1400" dirty="0">
                  <a:solidFill>
                    <a:schemeClr val="bg1"/>
                  </a:solidFill>
                  <a:latin typeface="DM Sans" pitchFamily="2" charset="0"/>
                </a:rPr>
                <a:t>07502299992</a:t>
              </a:r>
            </a:p>
            <a:p>
              <a:pPr algn="ctr">
                <a:lnSpc>
                  <a:spcPts val="2379"/>
                </a:lnSpc>
              </a:pPr>
              <a:endParaRPr lang="en-GB" sz="1400" dirty="0">
                <a:solidFill>
                  <a:schemeClr val="bg1"/>
                </a:solidFill>
                <a:latin typeface="DM Sans" pitchFamily="2" charset="0"/>
              </a:endParaRPr>
            </a:p>
            <a:p>
              <a:pPr algn="ctr">
                <a:lnSpc>
                  <a:spcPts val="2379"/>
                </a:lnSpc>
              </a:pPr>
              <a:r>
                <a:rPr lang="en-GB" sz="1400" dirty="0">
                  <a:solidFill>
                    <a:schemeClr val="bg1"/>
                  </a:solidFill>
                  <a:latin typeface="DM Sans" pitchFamily="2" charset="0"/>
                </a:rPr>
                <a:t>9:30am – 16:00pm</a:t>
              </a:r>
            </a:p>
            <a:p>
              <a:pPr algn="ctr">
                <a:lnSpc>
                  <a:spcPts val="2379"/>
                </a:lnSpc>
              </a:pPr>
              <a:r>
                <a:rPr lang="en-GB" sz="1400" dirty="0">
                  <a:solidFill>
                    <a:schemeClr val="bg1"/>
                  </a:solidFill>
                  <a:latin typeface="DM Sans" pitchFamily="2" charset="0"/>
                </a:rPr>
                <a:t>Monday, Tuesday, Thursday and Friday</a:t>
              </a:r>
            </a:p>
            <a:p>
              <a:pPr algn="ctr">
                <a:lnSpc>
                  <a:spcPts val="2379"/>
                </a:lnSpc>
              </a:pPr>
              <a:endParaRPr lang="en-GB" sz="1400" dirty="0">
                <a:solidFill>
                  <a:schemeClr val="bg1"/>
                </a:solidFill>
                <a:latin typeface="DM Sans" pitchFamily="2" charset="0"/>
              </a:endParaRPr>
            </a:p>
          </p:txBody>
        </p:sp>
      </p:grpSp>
      <p:grpSp>
        <p:nvGrpSpPr>
          <p:cNvPr id="46" name="Group 46"/>
          <p:cNvGrpSpPr/>
          <p:nvPr/>
        </p:nvGrpSpPr>
        <p:grpSpPr>
          <a:xfrm rot="2700000">
            <a:off x="170281" y="1215574"/>
            <a:ext cx="293842" cy="293842"/>
            <a:chOff x="0" y="0"/>
            <a:chExt cx="812800" cy="81280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206787" y="6743345"/>
            <a:ext cx="2066012" cy="747035"/>
            <a:chOff x="183080" y="0"/>
            <a:chExt cx="2754682" cy="996046"/>
          </a:xfrm>
        </p:grpSpPr>
        <p:sp>
          <p:nvSpPr>
            <p:cNvPr id="50" name="Freeform 50"/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dirty="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208279" y="653306"/>
            <a:ext cx="242972" cy="242972"/>
            <a:chOff x="0" y="0"/>
            <a:chExt cx="812800" cy="812800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69" name="TextBox 69"/>
          <p:cNvSpPr txBox="1"/>
          <p:nvPr/>
        </p:nvSpPr>
        <p:spPr>
          <a:xfrm>
            <a:off x="2682766" y="89855"/>
            <a:ext cx="6806803" cy="599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499" dirty="0">
                <a:solidFill>
                  <a:srgbClr val="000000"/>
                </a:solidFill>
                <a:latin typeface="DM Sans Bold"/>
              </a:rPr>
              <a:t>CFO Evolution - October 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658981" y="127955"/>
            <a:ext cx="1826812" cy="350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b="1" dirty="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658981" y="545468"/>
            <a:ext cx="1910578" cy="530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b="1" dirty="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648742" y="1125924"/>
            <a:ext cx="1826812" cy="709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b="1" dirty="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pic>
        <p:nvPicPr>
          <p:cNvPr id="83" name="Picture 82" descr="A blue and black logo&#10;&#10;Description automatically generated">
            <a:extLst>
              <a:ext uri="{FF2B5EF4-FFF2-40B4-BE49-F238E27FC236}">
                <a16:creationId xmlns:a16="http://schemas.microsoft.com/office/drawing/2014/main" id="{F9A8FFF2-40E9-4415-030B-37DF148466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5551" y="76053"/>
            <a:ext cx="1311392" cy="563127"/>
          </a:xfrm>
          <a:prstGeom prst="rect">
            <a:avLst/>
          </a:prstGeom>
        </p:spPr>
      </p:pic>
      <p:grpSp>
        <p:nvGrpSpPr>
          <p:cNvPr id="90" name="Group 62">
            <a:extLst>
              <a:ext uri="{FF2B5EF4-FFF2-40B4-BE49-F238E27FC236}">
                <a16:creationId xmlns:a16="http://schemas.microsoft.com/office/drawing/2014/main" id="{ABA9D6DC-979C-9B69-F323-38336CFE5998}"/>
              </a:ext>
            </a:extLst>
          </p:cNvPr>
          <p:cNvGrpSpPr/>
          <p:nvPr/>
        </p:nvGrpSpPr>
        <p:grpSpPr>
          <a:xfrm>
            <a:off x="8602756" y="2764338"/>
            <a:ext cx="242972" cy="242972"/>
            <a:chOff x="0" y="0"/>
            <a:chExt cx="812800" cy="812800"/>
          </a:xfrm>
        </p:grpSpPr>
        <p:sp>
          <p:nvSpPr>
            <p:cNvPr id="91" name="Freeform 63">
              <a:extLst>
                <a:ext uri="{FF2B5EF4-FFF2-40B4-BE49-F238E27FC236}">
                  <a16:creationId xmlns:a16="http://schemas.microsoft.com/office/drawing/2014/main" id="{16B138F0-AD73-1EE3-777C-1592DE88121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TextBox 64">
              <a:extLst>
                <a:ext uri="{FF2B5EF4-FFF2-40B4-BE49-F238E27FC236}">
                  <a16:creationId xmlns:a16="http://schemas.microsoft.com/office/drawing/2014/main" id="{68BE5BA0-39F2-1AA3-63D1-98072E9A49CF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93" name="Group 65">
            <a:extLst>
              <a:ext uri="{FF2B5EF4-FFF2-40B4-BE49-F238E27FC236}">
                <a16:creationId xmlns:a16="http://schemas.microsoft.com/office/drawing/2014/main" id="{7B60D447-3F07-D228-6ED5-857560EBDBB6}"/>
              </a:ext>
            </a:extLst>
          </p:cNvPr>
          <p:cNvGrpSpPr/>
          <p:nvPr/>
        </p:nvGrpSpPr>
        <p:grpSpPr>
          <a:xfrm>
            <a:off x="5346700" y="4421526"/>
            <a:ext cx="3473594" cy="534705"/>
            <a:chOff x="-11972200" y="-1256849"/>
            <a:chExt cx="12785000" cy="1968049"/>
          </a:xfrm>
        </p:grpSpPr>
        <p:sp>
          <p:nvSpPr>
            <p:cNvPr id="94" name="Freeform 66">
              <a:extLst>
                <a:ext uri="{FF2B5EF4-FFF2-40B4-BE49-F238E27FC236}">
                  <a16:creationId xmlns:a16="http://schemas.microsoft.com/office/drawing/2014/main" id="{F9FB46BC-7C3C-32C1-5249-70502F521346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5" name="TextBox 67">
              <a:extLst>
                <a:ext uri="{FF2B5EF4-FFF2-40B4-BE49-F238E27FC236}">
                  <a16:creationId xmlns:a16="http://schemas.microsoft.com/office/drawing/2014/main" id="{D411A727-89F5-C976-908E-981B675FF4B8}"/>
                </a:ext>
              </a:extLst>
            </p:cNvPr>
            <p:cNvSpPr txBox="1"/>
            <p:nvPr/>
          </p:nvSpPr>
          <p:spPr>
            <a:xfrm>
              <a:off x="-11972200" y="-1256849"/>
              <a:ext cx="558800" cy="3587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108" name="Group 65">
            <a:extLst>
              <a:ext uri="{FF2B5EF4-FFF2-40B4-BE49-F238E27FC236}">
                <a16:creationId xmlns:a16="http://schemas.microsoft.com/office/drawing/2014/main" id="{D981F382-60D1-6F75-0029-BEBB64F0A3F5}"/>
              </a:ext>
            </a:extLst>
          </p:cNvPr>
          <p:cNvGrpSpPr/>
          <p:nvPr/>
        </p:nvGrpSpPr>
        <p:grpSpPr>
          <a:xfrm>
            <a:off x="10164083" y="4705054"/>
            <a:ext cx="220832" cy="193228"/>
            <a:chOff x="0" y="0"/>
            <a:chExt cx="812800" cy="711200"/>
          </a:xfrm>
        </p:grpSpPr>
        <p:sp>
          <p:nvSpPr>
            <p:cNvPr id="109" name="Freeform 66">
              <a:extLst>
                <a:ext uri="{FF2B5EF4-FFF2-40B4-BE49-F238E27FC236}">
                  <a16:creationId xmlns:a16="http://schemas.microsoft.com/office/drawing/2014/main" id="{A2ACB218-1AE1-CEE8-5599-8DC5635A8B7A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0" name="TextBox 67">
              <a:extLst>
                <a:ext uri="{FF2B5EF4-FFF2-40B4-BE49-F238E27FC236}">
                  <a16:creationId xmlns:a16="http://schemas.microsoft.com/office/drawing/2014/main" id="{15B9ABF4-01E6-F403-EFCC-D3447F431A8A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116" name="Picture 115" descr="A red and black ping pong paddles and a ball&#10;&#10;Description automatically generated">
            <a:extLst>
              <a:ext uri="{FF2B5EF4-FFF2-40B4-BE49-F238E27FC236}">
                <a16:creationId xmlns:a16="http://schemas.microsoft.com/office/drawing/2014/main" id="{615FD0D4-121B-9D29-BD02-2534CF8630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2622" y="3268029"/>
            <a:ext cx="760002" cy="534674"/>
          </a:xfrm>
          <a:prstGeom prst="rect">
            <a:avLst/>
          </a:prstGeom>
        </p:spPr>
      </p:pic>
      <p:pic>
        <p:nvPicPr>
          <p:cNvPr id="9" name="Picture 8" descr="Several signs with text on them&#10;&#10;Description automatically generated">
            <a:extLst>
              <a:ext uri="{FF2B5EF4-FFF2-40B4-BE49-F238E27FC236}">
                <a16:creationId xmlns:a16="http://schemas.microsoft.com/office/drawing/2014/main" id="{12E3B7DB-801E-E4CA-5A2A-98D3FEE355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22622" y="6551663"/>
            <a:ext cx="790824" cy="701857"/>
          </a:xfrm>
          <a:prstGeom prst="rect">
            <a:avLst/>
          </a:prstGeom>
        </p:spPr>
      </p:pic>
      <p:pic>
        <p:nvPicPr>
          <p:cNvPr id="10" name="Picture 9" descr="A group of art supplies&#10;&#10;Description automatically generated">
            <a:extLst>
              <a:ext uri="{FF2B5EF4-FFF2-40B4-BE49-F238E27FC236}">
                <a16:creationId xmlns:a16="http://schemas.microsoft.com/office/drawing/2014/main" id="{1E7EA9CE-2E45-7B0F-8A2D-E96CC159BE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7685" y="6392416"/>
            <a:ext cx="668290" cy="7018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DBC0517-C226-ECF3-7071-422C301AD9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0743" y="4774914"/>
            <a:ext cx="225572" cy="195089"/>
          </a:xfrm>
          <a:prstGeom prst="rect">
            <a:avLst/>
          </a:prstGeom>
        </p:spPr>
      </p:pic>
      <p:grpSp>
        <p:nvGrpSpPr>
          <p:cNvPr id="17" name="Group 65">
            <a:extLst>
              <a:ext uri="{FF2B5EF4-FFF2-40B4-BE49-F238E27FC236}">
                <a16:creationId xmlns:a16="http://schemas.microsoft.com/office/drawing/2014/main" id="{1743B04A-9401-C381-0397-4A4195250EAD}"/>
              </a:ext>
            </a:extLst>
          </p:cNvPr>
          <p:cNvGrpSpPr/>
          <p:nvPr/>
        </p:nvGrpSpPr>
        <p:grpSpPr>
          <a:xfrm>
            <a:off x="10233093" y="6005328"/>
            <a:ext cx="220832" cy="193228"/>
            <a:chOff x="0" y="0"/>
            <a:chExt cx="812800" cy="711200"/>
          </a:xfrm>
        </p:grpSpPr>
        <p:sp>
          <p:nvSpPr>
            <p:cNvPr id="18" name="Freeform 66">
              <a:extLst>
                <a:ext uri="{FF2B5EF4-FFF2-40B4-BE49-F238E27FC236}">
                  <a16:creationId xmlns:a16="http://schemas.microsoft.com/office/drawing/2014/main" id="{DDC712D9-4B2F-FEB6-6B9A-6BAB700A15B0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TextBox 67">
              <a:extLst>
                <a:ext uri="{FF2B5EF4-FFF2-40B4-BE49-F238E27FC236}">
                  <a16:creationId xmlns:a16="http://schemas.microsoft.com/office/drawing/2014/main" id="{4B2B503B-1288-8E22-D686-00B6B242FD0B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A1F107DB-9571-FC10-8FC2-D4889927177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57614" y="5478188"/>
            <a:ext cx="1044637" cy="3509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E9C926-35E1-F73B-DAA2-A4B87477CB2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14822" y="5422750"/>
            <a:ext cx="707789" cy="4969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06A5CA-C0AA-F080-EAC3-8D1BC6138F7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98522" y="4727296"/>
            <a:ext cx="219475" cy="195089"/>
          </a:xfrm>
          <a:prstGeom prst="rect">
            <a:avLst/>
          </a:prstGeom>
        </p:spPr>
      </p:pic>
      <p:pic>
        <p:nvPicPr>
          <p:cNvPr id="13" name="Picture 12" descr="A blue brain with colorful leaves and gears&#10;&#10;Description automatically generated">
            <a:extLst>
              <a:ext uri="{FF2B5EF4-FFF2-40B4-BE49-F238E27FC236}">
                <a16:creationId xmlns:a16="http://schemas.microsoft.com/office/drawing/2014/main" id="{830AA0CD-0865-DB3A-C59C-7B361ED86DAA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11184" b="9737"/>
          <a:stretch/>
        </p:blipFill>
        <p:spPr>
          <a:xfrm>
            <a:off x="7778972" y="2220686"/>
            <a:ext cx="734474" cy="449409"/>
          </a:xfrm>
          <a:prstGeom prst="rect">
            <a:avLst/>
          </a:prstGeom>
        </p:spPr>
      </p:pic>
      <p:pic>
        <p:nvPicPr>
          <p:cNvPr id="6" name="Picture 5" descr="A frying pan with meat and vegetables&#10;&#10;Description automatically generated">
            <a:extLst>
              <a:ext uri="{FF2B5EF4-FFF2-40B4-BE49-F238E27FC236}">
                <a16:creationId xmlns:a16="http://schemas.microsoft.com/office/drawing/2014/main" id="{F414A2F6-77CC-1758-84C4-A1AAE351BC3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78594" y="3012667"/>
            <a:ext cx="1136194" cy="883706"/>
          </a:xfrm>
          <a:prstGeom prst="rect">
            <a:avLst/>
          </a:prstGeom>
        </p:spPr>
      </p:pic>
      <p:pic>
        <p:nvPicPr>
          <p:cNvPr id="14" name="Picture 13" descr="A person and person standing next to each other&#10;&#10;Description automatically generated">
            <a:extLst>
              <a:ext uri="{FF2B5EF4-FFF2-40B4-BE49-F238E27FC236}">
                <a16:creationId xmlns:a16="http://schemas.microsoft.com/office/drawing/2014/main" id="{AB9E30BD-23A4-6A77-8CB1-4ACCD2B5DB3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01397" y="2220686"/>
            <a:ext cx="503290" cy="503290"/>
          </a:xfrm>
          <a:prstGeom prst="rect">
            <a:avLst/>
          </a:prstGeom>
        </p:spPr>
      </p:pic>
      <p:grpSp>
        <p:nvGrpSpPr>
          <p:cNvPr id="8" name="Group 62">
            <a:extLst>
              <a:ext uri="{FF2B5EF4-FFF2-40B4-BE49-F238E27FC236}">
                <a16:creationId xmlns:a16="http://schemas.microsoft.com/office/drawing/2014/main" id="{FE97D8DD-987A-52D3-2FBE-9EF1DE04EF27}"/>
              </a:ext>
            </a:extLst>
          </p:cNvPr>
          <p:cNvGrpSpPr/>
          <p:nvPr/>
        </p:nvGrpSpPr>
        <p:grpSpPr>
          <a:xfrm>
            <a:off x="5377036" y="2360785"/>
            <a:ext cx="242972" cy="242972"/>
            <a:chOff x="0" y="0"/>
            <a:chExt cx="812800" cy="812800"/>
          </a:xfrm>
        </p:grpSpPr>
        <p:sp>
          <p:nvSpPr>
            <p:cNvPr id="15" name="Freeform 63">
              <a:extLst>
                <a:ext uri="{FF2B5EF4-FFF2-40B4-BE49-F238E27FC236}">
                  <a16:creationId xmlns:a16="http://schemas.microsoft.com/office/drawing/2014/main" id="{A7A23EAF-10CA-E124-555E-19FAD3F5453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64">
              <a:extLst>
                <a:ext uri="{FF2B5EF4-FFF2-40B4-BE49-F238E27FC236}">
                  <a16:creationId xmlns:a16="http://schemas.microsoft.com/office/drawing/2014/main" id="{124E96F9-C757-FBDA-29CB-EE1C809DBF38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69499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816579"/>
              </p:ext>
            </p:extLst>
          </p:nvPr>
        </p:nvGraphicFramePr>
        <p:xfrm>
          <a:off x="2630402" y="710717"/>
          <a:ext cx="7838635" cy="6609696"/>
        </p:xfrm>
        <a:graphic>
          <a:graphicData uri="http://schemas.openxmlformats.org/drawingml/2006/table">
            <a:tbl>
              <a:tblPr/>
              <a:tblGrid>
                <a:gridCol w="1567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77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77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77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77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0251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Monday 14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Tuesday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 Bold"/>
                        </a:rPr>
                        <a:t> 15</a:t>
                      </a:r>
                      <a:r>
                        <a:rPr lang="en-US" sz="1100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377" dirty="0">
                        <a:solidFill>
                          <a:srgbClr val="000000"/>
                        </a:solidFill>
                        <a:latin typeface="DM Sans Bold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(Hub Closed)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Thursday 17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Friday 18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551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>
                          <a:solidFill>
                            <a:srgbClr val="000000"/>
                          </a:solidFill>
                          <a:latin typeface="DM Sans"/>
                        </a:rPr>
                        <a:t>Drop-in session (accommodation budgeting, wellbeing etc.)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>
                          <a:solidFill>
                            <a:srgbClr val="000000"/>
                          </a:solidFill>
                          <a:latin typeface="DM Sans"/>
                        </a:rPr>
                        <a:t>10am – 12pmon</a:t>
                      </a:r>
                      <a:endParaRPr lang="en-US" sz="105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Coping with stress/ change</a:t>
                      </a:r>
                      <a:endParaRPr lang="en-US" sz="1200" b="1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10am – 11am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chemeClr val="bg1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Words and numbers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10am – 11am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DM Sans"/>
                        </a:rPr>
                        <a:t>Cooking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DM Sans"/>
                        </a:rPr>
                        <a:t>10am – 12pm 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551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Drop-in session (accommodation budgeting, wellbeing etc.)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11am – 12pm</a:t>
                      </a:r>
                      <a:endParaRPr lang="en-US" sz="1200" b="1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Games</a:t>
                      </a:r>
                      <a:endParaRPr lang="en-US" sz="1200" b="1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11am – 12pm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0394">
                <a:tc gridSpan="5"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Lunch (please note we will be closed 12pm – 1pm)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33887"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Arts and Crafts Workshop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1pm - 3pm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chemeClr val="bg1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Employment workshop 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(CV, disclosure letters, online courses and job searching)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1pm</a:t>
                      </a:r>
                      <a:r>
                        <a:rPr lang="en-US" sz="1200" b="1" baseline="0" dirty="0">
                          <a:solidFill>
                            <a:srgbClr val="000000"/>
                          </a:solidFill>
                          <a:latin typeface="DM Sans"/>
                        </a:rPr>
                        <a:t> – 3pm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Wellbeing Walk/  1pm – 3pm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2190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Drop-in session (accommodation budgeting, wellbeing etc.)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1pm – 3pm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Drop-in session (accommodation budgeting, wellbeing etc.)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1pm – 3pm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3" name="Group 3"/>
          <p:cNvGrpSpPr/>
          <p:nvPr/>
        </p:nvGrpSpPr>
        <p:grpSpPr>
          <a:xfrm>
            <a:off x="136458" y="1887379"/>
            <a:ext cx="2407692" cy="4953624"/>
            <a:chOff x="-4195" y="24073"/>
            <a:chExt cx="877073" cy="1738111"/>
          </a:xfrm>
        </p:grpSpPr>
        <p:sp>
          <p:nvSpPr>
            <p:cNvPr id="4" name="Freeform 4"/>
            <p:cNvSpPr/>
            <p:nvPr/>
          </p:nvSpPr>
          <p:spPr>
            <a:xfrm>
              <a:off x="4103" y="24073"/>
              <a:ext cx="868775" cy="1669301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-4195" y="64308"/>
              <a:ext cx="868775" cy="16978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r>
                <a:rPr lang="en-US" sz="1600" b="1" dirty="0">
                  <a:solidFill>
                    <a:srgbClr val="FFFFFF"/>
                  </a:solidFill>
                  <a:latin typeface="DM Sans"/>
                </a:rPr>
                <a:t>Bradford Activity Hub</a:t>
              </a:r>
            </a:p>
            <a:p>
              <a:pPr algn="ctr">
                <a:lnSpc>
                  <a:spcPts val="2379"/>
                </a:lnSpc>
              </a:pPr>
              <a:r>
                <a:rPr lang="en-US" sz="1400" dirty="0">
                  <a:solidFill>
                    <a:srgbClr val="FFFFFF"/>
                  </a:solidFill>
                  <a:latin typeface="DM Sans"/>
                </a:rPr>
                <a:t>Fountains Church, </a:t>
              </a:r>
              <a:r>
                <a:rPr lang="en-US" sz="1400" dirty="0" err="1">
                  <a:solidFill>
                    <a:srgbClr val="FFFFFF"/>
                  </a:solidFill>
                  <a:latin typeface="DM Sans"/>
                </a:rPr>
                <a:t>Glydegate</a:t>
              </a:r>
              <a:r>
                <a:rPr lang="en-US" sz="1400" dirty="0">
                  <a:solidFill>
                    <a:srgbClr val="FFFFFF"/>
                  </a:solidFill>
                  <a:latin typeface="DM Sans"/>
                </a:rPr>
                <a:t>, BD5 0BQ</a:t>
              </a:r>
            </a:p>
            <a:p>
              <a:pPr algn="ctr">
                <a:lnSpc>
                  <a:spcPts val="2379"/>
                </a:lnSpc>
              </a:pPr>
              <a:endParaRPr lang="en-US" sz="1400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sz="1400" dirty="0">
                  <a:solidFill>
                    <a:srgbClr val="FFFFFF"/>
                  </a:solidFill>
                  <a:latin typeface="DM Sans"/>
                </a:rPr>
                <a:t>If you ever need a </a:t>
              </a:r>
              <a:r>
                <a:rPr lang="en-US" sz="1400" dirty="0" err="1">
                  <a:solidFill>
                    <a:srgbClr val="FFFFFF"/>
                  </a:solidFill>
                  <a:latin typeface="DM Sans"/>
                </a:rPr>
                <a:t>cuppa</a:t>
              </a:r>
              <a:r>
                <a:rPr lang="en-US" sz="1400" dirty="0">
                  <a:solidFill>
                    <a:srgbClr val="FFFFFF"/>
                  </a:solidFill>
                  <a:latin typeface="DM Sans"/>
                </a:rPr>
                <a:t> or a chat, pop in and speak to your support worker.</a:t>
              </a:r>
            </a:p>
            <a:p>
              <a:pPr algn="ctr">
                <a:lnSpc>
                  <a:spcPts val="2379"/>
                </a:lnSpc>
              </a:pPr>
              <a:endParaRPr lang="en-US" sz="1400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sz="1400" dirty="0">
                  <a:solidFill>
                    <a:schemeClr val="bg1"/>
                  </a:solidFill>
                  <a:latin typeface="DM Sans" pitchFamily="2" charset="0"/>
                </a:rPr>
                <a:t>Reception contact number: </a:t>
              </a:r>
              <a:r>
                <a:rPr lang="en-GB" sz="1400" dirty="0">
                  <a:solidFill>
                    <a:schemeClr val="bg1"/>
                  </a:solidFill>
                  <a:latin typeface="DM Sans" pitchFamily="2" charset="0"/>
                </a:rPr>
                <a:t>07502299992</a:t>
              </a:r>
            </a:p>
            <a:p>
              <a:pPr algn="ctr">
                <a:lnSpc>
                  <a:spcPts val="2379"/>
                </a:lnSpc>
              </a:pPr>
              <a:endParaRPr lang="en-GB" sz="1400" dirty="0">
                <a:solidFill>
                  <a:schemeClr val="bg1"/>
                </a:solidFill>
                <a:latin typeface="DM Sans" pitchFamily="2" charset="0"/>
              </a:endParaRPr>
            </a:p>
            <a:p>
              <a:pPr algn="ctr">
                <a:lnSpc>
                  <a:spcPts val="2379"/>
                </a:lnSpc>
              </a:pPr>
              <a:r>
                <a:rPr lang="en-GB" sz="1400" dirty="0">
                  <a:solidFill>
                    <a:schemeClr val="bg1"/>
                  </a:solidFill>
                  <a:latin typeface="DM Sans" pitchFamily="2" charset="0"/>
                </a:rPr>
                <a:t>9:30am – 16:00pm</a:t>
              </a:r>
            </a:p>
            <a:p>
              <a:pPr algn="ctr">
                <a:lnSpc>
                  <a:spcPts val="2379"/>
                </a:lnSpc>
              </a:pPr>
              <a:r>
                <a:rPr lang="en-GB" sz="1400" dirty="0">
                  <a:solidFill>
                    <a:schemeClr val="bg1"/>
                  </a:solidFill>
                  <a:latin typeface="DM Sans" pitchFamily="2" charset="0"/>
                </a:rPr>
                <a:t>Monday, Tuesday, Thursday and Friday</a:t>
              </a:r>
            </a:p>
            <a:p>
              <a:pPr algn="ctr">
                <a:lnSpc>
                  <a:spcPts val="2379"/>
                </a:lnSpc>
              </a:pPr>
              <a:endParaRPr lang="en-GB" sz="1400" dirty="0">
                <a:solidFill>
                  <a:schemeClr val="bg1"/>
                </a:solidFill>
                <a:latin typeface="DM Sans" pitchFamily="2" charset="0"/>
              </a:endParaRPr>
            </a:p>
          </p:txBody>
        </p:sp>
      </p:grpSp>
      <p:grpSp>
        <p:nvGrpSpPr>
          <p:cNvPr id="46" name="Group 46"/>
          <p:cNvGrpSpPr/>
          <p:nvPr/>
        </p:nvGrpSpPr>
        <p:grpSpPr>
          <a:xfrm rot="2700000">
            <a:off x="170281" y="1215574"/>
            <a:ext cx="293842" cy="293842"/>
            <a:chOff x="0" y="0"/>
            <a:chExt cx="812800" cy="81280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206787" y="6743345"/>
            <a:ext cx="2066012" cy="747035"/>
            <a:chOff x="183080" y="0"/>
            <a:chExt cx="2754682" cy="996046"/>
          </a:xfrm>
        </p:grpSpPr>
        <p:sp>
          <p:nvSpPr>
            <p:cNvPr id="50" name="Freeform 50"/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dirty="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208279" y="653306"/>
            <a:ext cx="242972" cy="242972"/>
            <a:chOff x="0" y="0"/>
            <a:chExt cx="812800" cy="812800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69" name="TextBox 69"/>
          <p:cNvSpPr txBox="1"/>
          <p:nvPr/>
        </p:nvSpPr>
        <p:spPr>
          <a:xfrm>
            <a:off x="2682766" y="89855"/>
            <a:ext cx="6806803" cy="599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499" dirty="0">
                <a:solidFill>
                  <a:srgbClr val="000000"/>
                </a:solidFill>
                <a:latin typeface="DM Sans Bold"/>
              </a:rPr>
              <a:t>CFO Evolution - October 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658981" y="127955"/>
            <a:ext cx="1826812" cy="350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b="1" dirty="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658981" y="545468"/>
            <a:ext cx="1910578" cy="530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b="1" dirty="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648742" y="1125924"/>
            <a:ext cx="1826812" cy="709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b="1" dirty="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grpSp>
        <p:nvGrpSpPr>
          <p:cNvPr id="60" name="Group 65">
            <a:extLst>
              <a:ext uri="{FF2B5EF4-FFF2-40B4-BE49-F238E27FC236}">
                <a16:creationId xmlns:a16="http://schemas.microsoft.com/office/drawing/2014/main" id="{EA67B22F-4706-0B69-8E85-A15905819A12}"/>
              </a:ext>
            </a:extLst>
          </p:cNvPr>
          <p:cNvGrpSpPr/>
          <p:nvPr/>
        </p:nvGrpSpPr>
        <p:grpSpPr>
          <a:xfrm>
            <a:off x="3782697" y="1530628"/>
            <a:ext cx="220832" cy="193228"/>
            <a:chOff x="0" y="0"/>
            <a:chExt cx="812800" cy="711200"/>
          </a:xfrm>
        </p:grpSpPr>
        <p:sp>
          <p:nvSpPr>
            <p:cNvPr id="61" name="Freeform 66">
              <a:extLst>
                <a:ext uri="{FF2B5EF4-FFF2-40B4-BE49-F238E27FC236}">
                  <a16:creationId xmlns:a16="http://schemas.microsoft.com/office/drawing/2014/main" id="{EDB52E7D-04B3-9887-31EA-4F5A150F6E98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687DBBDA-609C-0C56-DA1B-0434546B474A}"/>
                </a:ext>
              </a:extLst>
            </p:cNvPr>
            <p:cNvSpPr txBox="1"/>
            <p:nvPr/>
          </p:nvSpPr>
          <p:spPr>
            <a:xfrm>
              <a:off x="127000" y="301624"/>
              <a:ext cx="558800" cy="3587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83" name="Picture 82" descr="A blue and black logo&#10;&#10;Description automatically generated">
            <a:extLst>
              <a:ext uri="{FF2B5EF4-FFF2-40B4-BE49-F238E27FC236}">
                <a16:creationId xmlns:a16="http://schemas.microsoft.com/office/drawing/2014/main" id="{F9A8FFF2-40E9-4415-030B-37DF148466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5551" y="76053"/>
            <a:ext cx="1311392" cy="563127"/>
          </a:xfrm>
          <a:prstGeom prst="rect">
            <a:avLst/>
          </a:prstGeom>
        </p:spPr>
      </p:pic>
      <p:grpSp>
        <p:nvGrpSpPr>
          <p:cNvPr id="90" name="Group 62">
            <a:extLst>
              <a:ext uri="{FF2B5EF4-FFF2-40B4-BE49-F238E27FC236}">
                <a16:creationId xmlns:a16="http://schemas.microsoft.com/office/drawing/2014/main" id="{ABA9D6DC-979C-9B69-F323-38336CFE5998}"/>
              </a:ext>
            </a:extLst>
          </p:cNvPr>
          <p:cNvGrpSpPr/>
          <p:nvPr/>
        </p:nvGrpSpPr>
        <p:grpSpPr>
          <a:xfrm>
            <a:off x="8602756" y="2764338"/>
            <a:ext cx="242972" cy="242972"/>
            <a:chOff x="0" y="0"/>
            <a:chExt cx="812800" cy="812800"/>
          </a:xfrm>
        </p:grpSpPr>
        <p:sp>
          <p:nvSpPr>
            <p:cNvPr id="91" name="Freeform 63">
              <a:extLst>
                <a:ext uri="{FF2B5EF4-FFF2-40B4-BE49-F238E27FC236}">
                  <a16:creationId xmlns:a16="http://schemas.microsoft.com/office/drawing/2014/main" id="{16B138F0-AD73-1EE3-777C-1592DE88121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TextBox 64">
              <a:extLst>
                <a:ext uri="{FF2B5EF4-FFF2-40B4-BE49-F238E27FC236}">
                  <a16:creationId xmlns:a16="http://schemas.microsoft.com/office/drawing/2014/main" id="{68BE5BA0-39F2-1AA3-63D1-98072E9A49CF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93" name="Group 65">
            <a:extLst>
              <a:ext uri="{FF2B5EF4-FFF2-40B4-BE49-F238E27FC236}">
                <a16:creationId xmlns:a16="http://schemas.microsoft.com/office/drawing/2014/main" id="{7B60D447-3F07-D228-6ED5-857560EBDBB6}"/>
              </a:ext>
            </a:extLst>
          </p:cNvPr>
          <p:cNvGrpSpPr/>
          <p:nvPr/>
        </p:nvGrpSpPr>
        <p:grpSpPr>
          <a:xfrm>
            <a:off x="5346700" y="4421526"/>
            <a:ext cx="3473594" cy="534705"/>
            <a:chOff x="-11972200" y="-1256849"/>
            <a:chExt cx="12785000" cy="1968049"/>
          </a:xfrm>
        </p:grpSpPr>
        <p:sp>
          <p:nvSpPr>
            <p:cNvPr id="94" name="Freeform 66">
              <a:extLst>
                <a:ext uri="{FF2B5EF4-FFF2-40B4-BE49-F238E27FC236}">
                  <a16:creationId xmlns:a16="http://schemas.microsoft.com/office/drawing/2014/main" id="{F9FB46BC-7C3C-32C1-5249-70502F521346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5" name="TextBox 67">
              <a:extLst>
                <a:ext uri="{FF2B5EF4-FFF2-40B4-BE49-F238E27FC236}">
                  <a16:creationId xmlns:a16="http://schemas.microsoft.com/office/drawing/2014/main" id="{D411A727-89F5-C976-908E-981B675FF4B8}"/>
                </a:ext>
              </a:extLst>
            </p:cNvPr>
            <p:cNvSpPr txBox="1"/>
            <p:nvPr/>
          </p:nvSpPr>
          <p:spPr>
            <a:xfrm>
              <a:off x="-11972200" y="-1256849"/>
              <a:ext cx="558800" cy="3587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108" name="Group 65">
            <a:extLst>
              <a:ext uri="{FF2B5EF4-FFF2-40B4-BE49-F238E27FC236}">
                <a16:creationId xmlns:a16="http://schemas.microsoft.com/office/drawing/2014/main" id="{D981F382-60D1-6F75-0029-BEBB64F0A3F5}"/>
              </a:ext>
            </a:extLst>
          </p:cNvPr>
          <p:cNvGrpSpPr/>
          <p:nvPr/>
        </p:nvGrpSpPr>
        <p:grpSpPr>
          <a:xfrm>
            <a:off x="10164083" y="4705054"/>
            <a:ext cx="220832" cy="193228"/>
            <a:chOff x="0" y="0"/>
            <a:chExt cx="812800" cy="711200"/>
          </a:xfrm>
        </p:grpSpPr>
        <p:sp>
          <p:nvSpPr>
            <p:cNvPr id="109" name="Freeform 66">
              <a:extLst>
                <a:ext uri="{FF2B5EF4-FFF2-40B4-BE49-F238E27FC236}">
                  <a16:creationId xmlns:a16="http://schemas.microsoft.com/office/drawing/2014/main" id="{A2ACB218-1AE1-CEE8-5599-8DC5635A8B7A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0" name="TextBox 67">
              <a:extLst>
                <a:ext uri="{FF2B5EF4-FFF2-40B4-BE49-F238E27FC236}">
                  <a16:creationId xmlns:a16="http://schemas.microsoft.com/office/drawing/2014/main" id="{15B9ABF4-01E6-F403-EFCC-D3447F431A8A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116" name="Picture 115" descr="A red and black ping pong paddles and a ball&#10;&#10;Description automatically generated">
            <a:extLst>
              <a:ext uri="{FF2B5EF4-FFF2-40B4-BE49-F238E27FC236}">
                <a16:creationId xmlns:a16="http://schemas.microsoft.com/office/drawing/2014/main" id="{615FD0D4-121B-9D29-BD02-2534CF8630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2622" y="3268029"/>
            <a:ext cx="760002" cy="534674"/>
          </a:xfrm>
          <a:prstGeom prst="rect">
            <a:avLst/>
          </a:prstGeom>
        </p:spPr>
      </p:pic>
      <p:pic>
        <p:nvPicPr>
          <p:cNvPr id="9" name="Picture 8" descr="Several signs with text on them&#10;&#10;Description automatically generated">
            <a:extLst>
              <a:ext uri="{FF2B5EF4-FFF2-40B4-BE49-F238E27FC236}">
                <a16:creationId xmlns:a16="http://schemas.microsoft.com/office/drawing/2014/main" id="{12E3B7DB-801E-E4CA-5A2A-98D3FEE355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22622" y="6551663"/>
            <a:ext cx="790824" cy="701857"/>
          </a:xfrm>
          <a:prstGeom prst="rect">
            <a:avLst/>
          </a:prstGeom>
        </p:spPr>
      </p:pic>
      <p:pic>
        <p:nvPicPr>
          <p:cNvPr id="10" name="Picture 9" descr="A group of art supplies&#10;&#10;Description automatically generated">
            <a:extLst>
              <a:ext uri="{FF2B5EF4-FFF2-40B4-BE49-F238E27FC236}">
                <a16:creationId xmlns:a16="http://schemas.microsoft.com/office/drawing/2014/main" id="{1E7EA9CE-2E45-7B0F-8A2D-E96CC159BE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7685" y="6392416"/>
            <a:ext cx="668290" cy="7018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DBC0517-C226-ECF3-7071-422C301AD9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0743" y="4774914"/>
            <a:ext cx="225572" cy="195089"/>
          </a:xfrm>
          <a:prstGeom prst="rect">
            <a:avLst/>
          </a:prstGeom>
        </p:spPr>
      </p:pic>
      <p:grpSp>
        <p:nvGrpSpPr>
          <p:cNvPr id="17" name="Group 65">
            <a:extLst>
              <a:ext uri="{FF2B5EF4-FFF2-40B4-BE49-F238E27FC236}">
                <a16:creationId xmlns:a16="http://schemas.microsoft.com/office/drawing/2014/main" id="{1743B04A-9401-C381-0397-4A4195250EAD}"/>
              </a:ext>
            </a:extLst>
          </p:cNvPr>
          <p:cNvGrpSpPr/>
          <p:nvPr/>
        </p:nvGrpSpPr>
        <p:grpSpPr>
          <a:xfrm>
            <a:off x="10233093" y="6005328"/>
            <a:ext cx="220832" cy="193228"/>
            <a:chOff x="0" y="0"/>
            <a:chExt cx="812800" cy="711200"/>
          </a:xfrm>
        </p:grpSpPr>
        <p:sp>
          <p:nvSpPr>
            <p:cNvPr id="18" name="Freeform 66">
              <a:extLst>
                <a:ext uri="{FF2B5EF4-FFF2-40B4-BE49-F238E27FC236}">
                  <a16:creationId xmlns:a16="http://schemas.microsoft.com/office/drawing/2014/main" id="{DDC712D9-4B2F-FEB6-6B9A-6BAB700A15B0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TextBox 67">
              <a:extLst>
                <a:ext uri="{FF2B5EF4-FFF2-40B4-BE49-F238E27FC236}">
                  <a16:creationId xmlns:a16="http://schemas.microsoft.com/office/drawing/2014/main" id="{4B2B503B-1288-8E22-D686-00B6B242FD0B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A1F107DB-9571-FC10-8FC2-D4889927177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57614" y="5478188"/>
            <a:ext cx="1044637" cy="3509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3887DF-0ED1-8914-551C-E46DAD039D5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51696" y="2194028"/>
            <a:ext cx="695004" cy="536494"/>
          </a:xfrm>
          <a:prstGeom prst="rect">
            <a:avLst/>
          </a:prstGeom>
        </p:spPr>
      </p:pic>
      <p:pic>
        <p:nvPicPr>
          <p:cNvPr id="11" name="Picture 10" descr="A frying pan with meat and vegetables&#10;&#10;Description automatically generated">
            <a:extLst>
              <a:ext uri="{FF2B5EF4-FFF2-40B4-BE49-F238E27FC236}">
                <a16:creationId xmlns:a16="http://schemas.microsoft.com/office/drawing/2014/main" id="{FBCFDDDD-3C97-8955-2207-CCA0714C0A5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78594" y="3012667"/>
            <a:ext cx="1136194" cy="883706"/>
          </a:xfrm>
          <a:prstGeom prst="rect">
            <a:avLst/>
          </a:prstGeom>
        </p:spPr>
      </p:pic>
      <p:grpSp>
        <p:nvGrpSpPr>
          <p:cNvPr id="6" name="Group 65">
            <a:extLst>
              <a:ext uri="{FF2B5EF4-FFF2-40B4-BE49-F238E27FC236}">
                <a16:creationId xmlns:a16="http://schemas.microsoft.com/office/drawing/2014/main" id="{21D76F5C-66B5-276B-4C73-82B22CCB0CAB}"/>
              </a:ext>
            </a:extLst>
          </p:cNvPr>
          <p:cNvGrpSpPr/>
          <p:nvPr/>
        </p:nvGrpSpPr>
        <p:grpSpPr>
          <a:xfrm>
            <a:off x="5407543" y="2365661"/>
            <a:ext cx="220832" cy="193228"/>
            <a:chOff x="0" y="0"/>
            <a:chExt cx="812800" cy="711200"/>
          </a:xfrm>
        </p:grpSpPr>
        <p:sp>
          <p:nvSpPr>
            <p:cNvPr id="8" name="Freeform 66">
              <a:extLst>
                <a:ext uri="{FF2B5EF4-FFF2-40B4-BE49-F238E27FC236}">
                  <a16:creationId xmlns:a16="http://schemas.microsoft.com/office/drawing/2014/main" id="{E6D53A18-D10B-5D53-08C4-232A0C35C1CC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TextBox 67">
              <a:extLst>
                <a:ext uri="{FF2B5EF4-FFF2-40B4-BE49-F238E27FC236}">
                  <a16:creationId xmlns:a16="http://schemas.microsoft.com/office/drawing/2014/main" id="{AE4B9D07-CC10-93E5-A649-5CD66B1F49CE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27335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734041"/>
              </p:ext>
            </p:extLst>
          </p:nvPr>
        </p:nvGraphicFramePr>
        <p:xfrm>
          <a:off x="2630402" y="710717"/>
          <a:ext cx="7838635" cy="6609696"/>
        </p:xfrm>
        <a:graphic>
          <a:graphicData uri="http://schemas.openxmlformats.org/drawingml/2006/table">
            <a:tbl>
              <a:tblPr/>
              <a:tblGrid>
                <a:gridCol w="1567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77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77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77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77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0251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Monday 21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st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 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Tuesday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 Bold"/>
                        </a:rPr>
                        <a:t> 22</a:t>
                      </a:r>
                      <a:r>
                        <a:rPr lang="en-US" sz="1100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nd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377" dirty="0">
                        <a:solidFill>
                          <a:srgbClr val="000000"/>
                        </a:solidFill>
                        <a:latin typeface="DM Sans Bold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(Hub Closed)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Thursday 24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Friday 25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551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>
                          <a:solidFill>
                            <a:srgbClr val="000000"/>
                          </a:solidFill>
                          <a:latin typeface="DM Sans"/>
                        </a:rPr>
                        <a:t>Drop-in session (accommodation budgeting, wellbeing etc.)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>
                          <a:solidFill>
                            <a:srgbClr val="000000"/>
                          </a:solidFill>
                          <a:latin typeface="DM Sans"/>
                        </a:rPr>
                        <a:t>11am – 12pm</a:t>
                      </a:r>
                      <a:endParaRPr lang="en-US" sz="1050" b="1" dirty="0"/>
                    </a:p>
                    <a:p>
                      <a:pPr algn="ctr">
                        <a:lnSpc>
                          <a:spcPts val="1470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Relationships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10am- 11am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chemeClr val="bg1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Wellbeing and Mindfulness</a:t>
                      </a:r>
                      <a:endParaRPr lang="en-US" sz="1200" b="1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10am – 11am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DM Sans"/>
                        </a:rPr>
                        <a:t>Cooking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DM Sans"/>
                        </a:rPr>
                        <a:t>10am – 12pm 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551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Drop-in session (accommodation budgeting, wellbeing etc.)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11am – 12pm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Games</a:t>
                      </a:r>
                      <a:endParaRPr lang="en-US" sz="1200" b="1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11am – 12pm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0394">
                <a:tc gridSpan="5"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Lunch (please note we will be closed 12pm – 1pm)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33887"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Arts and Crafts Workshop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1pm - 3pm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Future Focus </a:t>
                      </a:r>
                      <a:b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</a:b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1pm- 2pm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chemeClr val="bg1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Employment workshop 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(CV, disclosure letters, online courses and job searching)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1pm</a:t>
                      </a:r>
                      <a:r>
                        <a:rPr lang="en-US" sz="1200" b="1" baseline="0" dirty="0">
                          <a:solidFill>
                            <a:srgbClr val="000000"/>
                          </a:solidFill>
                          <a:latin typeface="DM Sans"/>
                        </a:rPr>
                        <a:t> – 3pm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Wellbeing Walk/  1pm – 3pm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2190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Drop-in session (accommodation budgeting, wellbeing etc.)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1pm – 3pm</a:t>
                      </a:r>
                      <a:endParaRPr lang="en-US" sz="1200" b="1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Drop-in session (accommodation budgeting, wellbeing etc.)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1pm – 3pm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3" name="Group 3"/>
          <p:cNvGrpSpPr/>
          <p:nvPr/>
        </p:nvGrpSpPr>
        <p:grpSpPr>
          <a:xfrm>
            <a:off x="136458" y="1887379"/>
            <a:ext cx="2407692" cy="4953624"/>
            <a:chOff x="-4195" y="24073"/>
            <a:chExt cx="877073" cy="1738111"/>
          </a:xfrm>
        </p:grpSpPr>
        <p:sp>
          <p:nvSpPr>
            <p:cNvPr id="4" name="Freeform 4"/>
            <p:cNvSpPr/>
            <p:nvPr/>
          </p:nvSpPr>
          <p:spPr>
            <a:xfrm>
              <a:off x="4103" y="24073"/>
              <a:ext cx="868775" cy="1669301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-4195" y="64308"/>
              <a:ext cx="868775" cy="16978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r>
                <a:rPr lang="en-US" sz="1600" b="1" dirty="0">
                  <a:solidFill>
                    <a:srgbClr val="FFFFFF"/>
                  </a:solidFill>
                  <a:latin typeface="DM Sans"/>
                </a:rPr>
                <a:t>Bradford Activity Hub</a:t>
              </a:r>
            </a:p>
            <a:p>
              <a:pPr algn="ctr">
                <a:lnSpc>
                  <a:spcPts val="2379"/>
                </a:lnSpc>
              </a:pPr>
              <a:r>
                <a:rPr lang="en-US" sz="1400" dirty="0">
                  <a:solidFill>
                    <a:srgbClr val="FFFFFF"/>
                  </a:solidFill>
                  <a:latin typeface="DM Sans"/>
                </a:rPr>
                <a:t>Fountains Church, </a:t>
              </a:r>
              <a:r>
                <a:rPr lang="en-US" sz="1400" dirty="0" err="1">
                  <a:solidFill>
                    <a:srgbClr val="FFFFFF"/>
                  </a:solidFill>
                  <a:latin typeface="DM Sans"/>
                </a:rPr>
                <a:t>Glydegate</a:t>
              </a:r>
              <a:r>
                <a:rPr lang="en-US" sz="1400" dirty="0">
                  <a:solidFill>
                    <a:srgbClr val="FFFFFF"/>
                  </a:solidFill>
                  <a:latin typeface="DM Sans"/>
                </a:rPr>
                <a:t>, BD5 0BQ</a:t>
              </a:r>
              <a:endParaRPr lang="en-US" sz="1400" b="1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endParaRPr lang="en-US" sz="1400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sz="1400" dirty="0">
                  <a:solidFill>
                    <a:srgbClr val="FFFFFF"/>
                  </a:solidFill>
                  <a:latin typeface="DM Sans"/>
                </a:rPr>
                <a:t>If you ever need a </a:t>
              </a:r>
              <a:r>
                <a:rPr lang="en-US" sz="1400" dirty="0" err="1">
                  <a:solidFill>
                    <a:srgbClr val="FFFFFF"/>
                  </a:solidFill>
                  <a:latin typeface="DM Sans"/>
                </a:rPr>
                <a:t>cuppa</a:t>
              </a:r>
              <a:r>
                <a:rPr lang="en-US" sz="1400" dirty="0">
                  <a:solidFill>
                    <a:srgbClr val="FFFFFF"/>
                  </a:solidFill>
                  <a:latin typeface="DM Sans"/>
                </a:rPr>
                <a:t> or a chat, pop in and speak to your support worker.</a:t>
              </a:r>
            </a:p>
            <a:p>
              <a:pPr algn="ctr">
                <a:lnSpc>
                  <a:spcPts val="2379"/>
                </a:lnSpc>
              </a:pPr>
              <a:endParaRPr lang="en-US" sz="1400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sz="1400" dirty="0">
                  <a:solidFill>
                    <a:schemeClr val="bg1"/>
                  </a:solidFill>
                  <a:latin typeface="DM Sans" pitchFamily="2" charset="0"/>
                </a:rPr>
                <a:t>Reception contact number: </a:t>
              </a:r>
              <a:r>
                <a:rPr lang="en-GB" sz="1400" dirty="0">
                  <a:solidFill>
                    <a:schemeClr val="bg1"/>
                  </a:solidFill>
                  <a:latin typeface="DM Sans" pitchFamily="2" charset="0"/>
                </a:rPr>
                <a:t>07502299992</a:t>
              </a:r>
            </a:p>
            <a:p>
              <a:pPr algn="ctr">
                <a:lnSpc>
                  <a:spcPts val="2379"/>
                </a:lnSpc>
              </a:pPr>
              <a:endParaRPr lang="en-GB" sz="1400" dirty="0">
                <a:solidFill>
                  <a:schemeClr val="bg1"/>
                </a:solidFill>
                <a:latin typeface="DM Sans" pitchFamily="2" charset="0"/>
              </a:endParaRPr>
            </a:p>
            <a:p>
              <a:pPr algn="ctr">
                <a:lnSpc>
                  <a:spcPts val="2379"/>
                </a:lnSpc>
              </a:pPr>
              <a:r>
                <a:rPr lang="en-GB" sz="1400" dirty="0">
                  <a:solidFill>
                    <a:schemeClr val="bg1"/>
                  </a:solidFill>
                  <a:latin typeface="DM Sans" pitchFamily="2" charset="0"/>
                </a:rPr>
                <a:t>9:30am – 16:00pm</a:t>
              </a:r>
            </a:p>
            <a:p>
              <a:pPr algn="ctr">
                <a:lnSpc>
                  <a:spcPts val="2379"/>
                </a:lnSpc>
              </a:pPr>
              <a:r>
                <a:rPr lang="en-GB" sz="1400" dirty="0">
                  <a:solidFill>
                    <a:schemeClr val="bg1"/>
                  </a:solidFill>
                  <a:latin typeface="DM Sans" pitchFamily="2" charset="0"/>
                </a:rPr>
                <a:t>Monday, Tuesday, Thursday and Friday</a:t>
              </a:r>
            </a:p>
            <a:p>
              <a:pPr algn="ctr">
                <a:lnSpc>
                  <a:spcPts val="2379"/>
                </a:lnSpc>
              </a:pPr>
              <a:endParaRPr lang="en-GB" sz="1400" dirty="0">
                <a:solidFill>
                  <a:schemeClr val="bg1"/>
                </a:solidFill>
                <a:latin typeface="DM Sans" pitchFamily="2" charset="0"/>
              </a:endParaRPr>
            </a:p>
          </p:txBody>
        </p:sp>
      </p:grpSp>
      <p:grpSp>
        <p:nvGrpSpPr>
          <p:cNvPr id="46" name="Group 46"/>
          <p:cNvGrpSpPr/>
          <p:nvPr/>
        </p:nvGrpSpPr>
        <p:grpSpPr>
          <a:xfrm rot="2700000">
            <a:off x="170281" y="1215574"/>
            <a:ext cx="293842" cy="293842"/>
            <a:chOff x="0" y="0"/>
            <a:chExt cx="812800" cy="81280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206787" y="6743345"/>
            <a:ext cx="2066012" cy="747035"/>
            <a:chOff x="183080" y="0"/>
            <a:chExt cx="2754682" cy="996046"/>
          </a:xfrm>
        </p:grpSpPr>
        <p:sp>
          <p:nvSpPr>
            <p:cNvPr id="50" name="Freeform 50"/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dirty="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208279" y="653306"/>
            <a:ext cx="242972" cy="242972"/>
            <a:chOff x="0" y="0"/>
            <a:chExt cx="812800" cy="812800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69" name="TextBox 69"/>
          <p:cNvSpPr txBox="1"/>
          <p:nvPr/>
        </p:nvSpPr>
        <p:spPr>
          <a:xfrm>
            <a:off x="2682766" y="89855"/>
            <a:ext cx="6806803" cy="599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499" dirty="0">
                <a:solidFill>
                  <a:srgbClr val="000000"/>
                </a:solidFill>
                <a:latin typeface="DM Sans Bold"/>
              </a:rPr>
              <a:t>CFO Evolution –October 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658981" y="127955"/>
            <a:ext cx="1826812" cy="350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b="1" dirty="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658981" y="545468"/>
            <a:ext cx="1910578" cy="530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b="1" dirty="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648742" y="1125924"/>
            <a:ext cx="1826812" cy="709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b="1" dirty="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grpSp>
        <p:nvGrpSpPr>
          <p:cNvPr id="60" name="Group 65">
            <a:extLst>
              <a:ext uri="{FF2B5EF4-FFF2-40B4-BE49-F238E27FC236}">
                <a16:creationId xmlns:a16="http://schemas.microsoft.com/office/drawing/2014/main" id="{EA67B22F-4706-0B69-8E85-A15905819A12}"/>
              </a:ext>
            </a:extLst>
          </p:cNvPr>
          <p:cNvGrpSpPr/>
          <p:nvPr/>
        </p:nvGrpSpPr>
        <p:grpSpPr>
          <a:xfrm>
            <a:off x="3893113" y="1601960"/>
            <a:ext cx="220832" cy="193228"/>
            <a:chOff x="0" y="0"/>
            <a:chExt cx="812800" cy="711200"/>
          </a:xfrm>
        </p:grpSpPr>
        <p:sp>
          <p:nvSpPr>
            <p:cNvPr id="61" name="Freeform 66">
              <a:extLst>
                <a:ext uri="{FF2B5EF4-FFF2-40B4-BE49-F238E27FC236}">
                  <a16:creationId xmlns:a16="http://schemas.microsoft.com/office/drawing/2014/main" id="{EDB52E7D-04B3-9887-31EA-4F5A150F6E98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687DBBDA-609C-0C56-DA1B-0434546B474A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83" name="Picture 82" descr="A blue and black logo&#10;&#10;Description automatically generated">
            <a:extLst>
              <a:ext uri="{FF2B5EF4-FFF2-40B4-BE49-F238E27FC236}">
                <a16:creationId xmlns:a16="http://schemas.microsoft.com/office/drawing/2014/main" id="{F9A8FFF2-40E9-4415-030B-37DF148466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5551" y="76053"/>
            <a:ext cx="1311392" cy="563127"/>
          </a:xfrm>
          <a:prstGeom prst="rect">
            <a:avLst/>
          </a:prstGeom>
        </p:spPr>
      </p:pic>
      <p:grpSp>
        <p:nvGrpSpPr>
          <p:cNvPr id="90" name="Group 62">
            <a:extLst>
              <a:ext uri="{FF2B5EF4-FFF2-40B4-BE49-F238E27FC236}">
                <a16:creationId xmlns:a16="http://schemas.microsoft.com/office/drawing/2014/main" id="{ABA9D6DC-979C-9B69-F323-38336CFE5998}"/>
              </a:ext>
            </a:extLst>
          </p:cNvPr>
          <p:cNvGrpSpPr/>
          <p:nvPr/>
        </p:nvGrpSpPr>
        <p:grpSpPr>
          <a:xfrm>
            <a:off x="8602756" y="2764338"/>
            <a:ext cx="242972" cy="242972"/>
            <a:chOff x="0" y="0"/>
            <a:chExt cx="812800" cy="812800"/>
          </a:xfrm>
        </p:grpSpPr>
        <p:sp>
          <p:nvSpPr>
            <p:cNvPr id="91" name="Freeform 63">
              <a:extLst>
                <a:ext uri="{FF2B5EF4-FFF2-40B4-BE49-F238E27FC236}">
                  <a16:creationId xmlns:a16="http://schemas.microsoft.com/office/drawing/2014/main" id="{16B138F0-AD73-1EE3-777C-1592DE88121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TextBox 64">
              <a:extLst>
                <a:ext uri="{FF2B5EF4-FFF2-40B4-BE49-F238E27FC236}">
                  <a16:creationId xmlns:a16="http://schemas.microsoft.com/office/drawing/2014/main" id="{68BE5BA0-39F2-1AA3-63D1-98072E9A49CF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93" name="Group 65">
            <a:extLst>
              <a:ext uri="{FF2B5EF4-FFF2-40B4-BE49-F238E27FC236}">
                <a16:creationId xmlns:a16="http://schemas.microsoft.com/office/drawing/2014/main" id="{7B60D447-3F07-D228-6ED5-857560EBDBB6}"/>
              </a:ext>
            </a:extLst>
          </p:cNvPr>
          <p:cNvGrpSpPr/>
          <p:nvPr/>
        </p:nvGrpSpPr>
        <p:grpSpPr>
          <a:xfrm>
            <a:off x="5346700" y="4421526"/>
            <a:ext cx="3473594" cy="534705"/>
            <a:chOff x="-11972200" y="-1256849"/>
            <a:chExt cx="12785000" cy="1968049"/>
          </a:xfrm>
        </p:grpSpPr>
        <p:sp>
          <p:nvSpPr>
            <p:cNvPr id="94" name="Freeform 66">
              <a:extLst>
                <a:ext uri="{FF2B5EF4-FFF2-40B4-BE49-F238E27FC236}">
                  <a16:creationId xmlns:a16="http://schemas.microsoft.com/office/drawing/2014/main" id="{F9FB46BC-7C3C-32C1-5249-70502F521346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5" name="TextBox 67">
              <a:extLst>
                <a:ext uri="{FF2B5EF4-FFF2-40B4-BE49-F238E27FC236}">
                  <a16:creationId xmlns:a16="http://schemas.microsoft.com/office/drawing/2014/main" id="{D411A727-89F5-C976-908E-981B675FF4B8}"/>
                </a:ext>
              </a:extLst>
            </p:cNvPr>
            <p:cNvSpPr txBox="1"/>
            <p:nvPr/>
          </p:nvSpPr>
          <p:spPr>
            <a:xfrm>
              <a:off x="-11972200" y="-1256849"/>
              <a:ext cx="558800" cy="3587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108" name="Group 65">
            <a:extLst>
              <a:ext uri="{FF2B5EF4-FFF2-40B4-BE49-F238E27FC236}">
                <a16:creationId xmlns:a16="http://schemas.microsoft.com/office/drawing/2014/main" id="{D981F382-60D1-6F75-0029-BEBB64F0A3F5}"/>
              </a:ext>
            </a:extLst>
          </p:cNvPr>
          <p:cNvGrpSpPr/>
          <p:nvPr/>
        </p:nvGrpSpPr>
        <p:grpSpPr>
          <a:xfrm>
            <a:off x="10164083" y="4705054"/>
            <a:ext cx="220832" cy="193228"/>
            <a:chOff x="0" y="0"/>
            <a:chExt cx="812800" cy="711200"/>
          </a:xfrm>
        </p:grpSpPr>
        <p:sp>
          <p:nvSpPr>
            <p:cNvPr id="109" name="Freeform 66">
              <a:extLst>
                <a:ext uri="{FF2B5EF4-FFF2-40B4-BE49-F238E27FC236}">
                  <a16:creationId xmlns:a16="http://schemas.microsoft.com/office/drawing/2014/main" id="{A2ACB218-1AE1-CEE8-5599-8DC5635A8B7A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0" name="TextBox 67">
              <a:extLst>
                <a:ext uri="{FF2B5EF4-FFF2-40B4-BE49-F238E27FC236}">
                  <a16:creationId xmlns:a16="http://schemas.microsoft.com/office/drawing/2014/main" id="{15B9ABF4-01E6-F403-EFCC-D3447F431A8A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116" name="Picture 115" descr="A red and black ping pong paddles and a ball&#10;&#10;Description automatically generated">
            <a:extLst>
              <a:ext uri="{FF2B5EF4-FFF2-40B4-BE49-F238E27FC236}">
                <a16:creationId xmlns:a16="http://schemas.microsoft.com/office/drawing/2014/main" id="{615FD0D4-121B-9D29-BD02-2534CF8630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2622" y="3268029"/>
            <a:ext cx="760002" cy="534674"/>
          </a:xfrm>
          <a:prstGeom prst="rect">
            <a:avLst/>
          </a:prstGeom>
        </p:spPr>
      </p:pic>
      <p:pic>
        <p:nvPicPr>
          <p:cNvPr id="9" name="Picture 8" descr="Several signs with text on them&#10;&#10;Description automatically generated">
            <a:extLst>
              <a:ext uri="{FF2B5EF4-FFF2-40B4-BE49-F238E27FC236}">
                <a16:creationId xmlns:a16="http://schemas.microsoft.com/office/drawing/2014/main" id="{12E3B7DB-801E-E4CA-5A2A-98D3FEE355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22622" y="6551663"/>
            <a:ext cx="790824" cy="701857"/>
          </a:xfrm>
          <a:prstGeom prst="rect">
            <a:avLst/>
          </a:prstGeom>
        </p:spPr>
      </p:pic>
      <p:pic>
        <p:nvPicPr>
          <p:cNvPr id="10" name="Picture 9" descr="A group of art supplies&#10;&#10;Description automatically generated">
            <a:extLst>
              <a:ext uri="{FF2B5EF4-FFF2-40B4-BE49-F238E27FC236}">
                <a16:creationId xmlns:a16="http://schemas.microsoft.com/office/drawing/2014/main" id="{1E7EA9CE-2E45-7B0F-8A2D-E96CC159BE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7685" y="6392416"/>
            <a:ext cx="668290" cy="7018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DBC0517-C226-ECF3-7071-422C301AD9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0743" y="4774914"/>
            <a:ext cx="225572" cy="195089"/>
          </a:xfrm>
          <a:prstGeom prst="rect">
            <a:avLst/>
          </a:prstGeom>
        </p:spPr>
      </p:pic>
      <p:grpSp>
        <p:nvGrpSpPr>
          <p:cNvPr id="17" name="Group 65">
            <a:extLst>
              <a:ext uri="{FF2B5EF4-FFF2-40B4-BE49-F238E27FC236}">
                <a16:creationId xmlns:a16="http://schemas.microsoft.com/office/drawing/2014/main" id="{1743B04A-9401-C381-0397-4A4195250EAD}"/>
              </a:ext>
            </a:extLst>
          </p:cNvPr>
          <p:cNvGrpSpPr/>
          <p:nvPr/>
        </p:nvGrpSpPr>
        <p:grpSpPr>
          <a:xfrm>
            <a:off x="10233093" y="6005328"/>
            <a:ext cx="220832" cy="193228"/>
            <a:chOff x="0" y="0"/>
            <a:chExt cx="812800" cy="711200"/>
          </a:xfrm>
        </p:grpSpPr>
        <p:sp>
          <p:nvSpPr>
            <p:cNvPr id="18" name="Freeform 66">
              <a:extLst>
                <a:ext uri="{FF2B5EF4-FFF2-40B4-BE49-F238E27FC236}">
                  <a16:creationId xmlns:a16="http://schemas.microsoft.com/office/drawing/2014/main" id="{DDC712D9-4B2F-FEB6-6B9A-6BAB700A15B0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TextBox 67">
              <a:extLst>
                <a:ext uri="{FF2B5EF4-FFF2-40B4-BE49-F238E27FC236}">
                  <a16:creationId xmlns:a16="http://schemas.microsoft.com/office/drawing/2014/main" id="{4B2B503B-1288-8E22-D686-00B6B242FD0B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A1F107DB-9571-FC10-8FC2-D4889927177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57614" y="5478188"/>
            <a:ext cx="1044637" cy="3509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AEC544-703B-1440-CF6A-6C1C8D11088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88370" y="5406734"/>
            <a:ext cx="713294" cy="4938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A9CDB8-59B6-5502-F8B0-3B503AD70CE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53443" y="2197151"/>
            <a:ext cx="760003" cy="464163"/>
          </a:xfrm>
          <a:prstGeom prst="rect">
            <a:avLst/>
          </a:prstGeom>
        </p:spPr>
      </p:pic>
      <p:pic>
        <p:nvPicPr>
          <p:cNvPr id="6" name="Picture 5" descr="A frying pan with meat and vegetables&#10;&#10;Description automatically generated">
            <a:extLst>
              <a:ext uri="{FF2B5EF4-FFF2-40B4-BE49-F238E27FC236}">
                <a16:creationId xmlns:a16="http://schemas.microsoft.com/office/drawing/2014/main" id="{2372B7CB-35A3-EB48-DC67-556AFE2B868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78594" y="3012667"/>
            <a:ext cx="1136194" cy="883706"/>
          </a:xfrm>
          <a:prstGeom prst="rect">
            <a:avLst/>
          </a:prstGeom>
        </p:spPr>
      </p:pic>
      <p:pic>
        <p:nvPicPr>
          <p:cNvPr id="13" name="Picture 12" descr="A person and person standing next to each other&#10;&#10;Description automatically generated">
            <a:extLst>
              <a:ext uri="{FF2B5EF4-FFF2-40B4-BE49-F238E27FC236}">
                <a16:creationId xmlns:a16="http://schemas.microsoft.com/office/drawing/2014/main" id="{1767F37E-D3B0-909F-2D23-724ACD7CED2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01397" y="2220686"/>
            <a:ext cx="503290" cy="503290"/>
          </a:xfrm>
          <a:prstGeom prst="rect">
            <a:avLst/>
          </a:prstGeom>
        </p:spPr>
      </p:pic>
      <p:grpSp>
        <p:nvGrpSpPr>
          <p:cNvPr id="8" name="Group 62">
            <a:extLst>
              <a:ext uri="{FF2B5EF4-FFF2-40B4-BE49-F238E27FC236}">
                <a16:creationId xmlns:a16="http://schemas.microsoft.com/office/drawing/2014/main" id="{62E24114-D753-F52E-5577-1AA42AA7B7D9}"/>
              </a:ext>
            </a:extLst>
          </p:cNvPr>
          <p:cNvGrpSpPr/>
          <p:nvPr/>
        </p:nvGrpSpPr>
        <p:grpSpPr>
          <a:xfrm>
            <a:off x="5401664" y="2385068"/>
            <a:ext cx="242972" cy="242972"/>
            <a:chOff x="0" y="0"/>
            <a:chExt cx="812800" cy="812800"/>
          </a:xfrm>
        </p:grpSpPr>
        <p:sp>
          <p:nvSpPr>
            <p:cNvPr id="14" name="Freeform 63">
              <a:extLst>
                <a:ext uri="{FF2B5EF4-FFF2-40B4-BE49-F238E27FC236}">
                  <a16:creationId xmlns:a16="http://schemas.microsoft.com/office/drawing/2014/main" id="{B226BEEE-EBB6-0683-B6A7-378E1CC5427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TextBox 64">
              <a:extLst>
                <a:ext uri="{FF2B5EF4-FFF2-40B4-BE49-F238E27FC236}">
                  <a16:creationId xmlns:a16="http://schemas.microsoft.com/office/drawing/2014/main" id="{B55A52B7-92F6-5316-FFED-3D5771F3C2D9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677266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101955"/>
              </p:ext>
            </p:extLst>
          </p:nvPr>
        </p:nvGraphicFramePr>
        <p:xfrm>
          <a:off x="2630402" y="710717"/>
          <a:ext cx="7838635" cy="6609696"/>
        </p:xfrm>
        <a:graphic>
          <a:graphicData uri="http://schemas.openxmlformats.org/drawingml/2006/table">
            <a:tbl>
              <a:tblPr/>
              <a:tblGrid>
                <a:gridCol w="1567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77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77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77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77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0251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Monday 28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Tuesday 29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endParaRPr lang="en-US" sz="1377" dirty="0">
                        <a:solidFill>
                          <a:srgbClr val="000000"/>
                        </a:solidFill>
                        <a:latin typeface="DM Sans Bold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(Hub Closed)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Thursday 31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st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Friday 1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st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5516"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DM Sans"/>
                        </a:rPr>
                        <a:t>Women only</a:t>
                      </a:r>
                      <a:endParaRPr lang="en-US" sz="105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Coping with stress/ change</a:t>
                      </a:r>
                      <a:endParaRPr lang="en-US" sz="1200" b="1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10am – 11am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chemeClr val="bg1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Words and numbers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10am – 11am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DM Sans"/>
                        </a:rPr>
                        <a:t>Cooking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DM Sans"/>
                        </a:rPr>
                        <a:t>10am – 12pm 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551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Drop-in session (accommodation budgeting, wellbeing etc.)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11am – 12pm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Games</a:t>
                      </a:r>
                      <a:endParaRPr lang="en-US" sz="1200" b="1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11am – 12pm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0394">
                <a:tc gridSpan="5"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Lunch (please note we will be closed 12pm – 1pm)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33887"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Arts and Crafts Workshop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1pm - 3pm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Future Focus </a:t>
                      </a:r>
                      <a:b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</a:b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1pm- 2pm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chemeClr val="bg1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Employment workshop 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(CV, disclosure letters, online courses and job searching)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1pm</a:t>
                      </a:r>
                      <a:r>
                        <a:rPr lang="en-US" sz="1200" b="1" baseline="0" dirty="0">
                          <a:solidFill>
                            <a:srgbClr val="000000"/>
                          </a:solidFill>
                          <a:latin typeface="DM Sans"/>
                        </a:rPr>
                        <a:t> – 3pm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Wellbeing Walk/  1pm – 3pm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2190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Drop-in session (accommodation budgeting, wellbeing etc.)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1pm – 3pm</a:t>
                      </a:r>
                      <a:endParaRPr lang="en-US" sz="1200" b="1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Drop-in session (accommodation budgeting, wellbeing etc.)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1pm – 3pm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3" name="Group 3"/>
          <p:cNvGrpSpPr/>
          <p:nvPr/>
        </p:nvGrpSpPr>
        <p:grpSpPr>
          <a:xfrm>
            <a:off x="136458" y="1887379"/>
            <a:ext cx="2407692" cy="4953624"/>
            <a:chOff x="-4195" y="24073"/>
            <a:chExt cx="877073" cy="1738111"/>
          </a:xfrm>
        </p:grpSpPr>
        <p:sp>
          <p:nvSpPr>
            <p:cNvPr id="4" name="Freeform 4"/>
            <p:cNvSpPr/>
            <p:nvPr/>
          </p:nvSpPr>
          <p:spPr>
            <a:xfrm>
              <a:off x="4103" y="24073"/>
              <a:ext cx="868775" cy="1669301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-4195" y="64308"/>
              <a:ext cx="868775" cy="16978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r>
                <a:rPr lang="en-US" sz="1600" b="1" dirty="0">
                  <a:solidFill>
                    <a:srgbClr val="FFFFFF"/>
                  </a:solidFill>
                  <a:latin typeface="DM Sans"/>
                </a:rPr>
                <a:t>Bradford Activity Hub</a:t>
              </a:r>
            </a:p>
            <a:p>
              <a:pPr algn="ctr">
                <a:lnSpc>
                  <a:spcPts val="2379"/>
                </a:lnSpc>
              </a:pPr>
              <a:r>
                <a:rPr lang="en-US" sz="1400" dirty="0">
                  <a:solidFill>
                    <a:srgbClr val="FFFFFF"/>
                  </a:solidFill>
                  <a:latin typeface="DM Sans"/>
                </a:rPr>
                <a:t>Fountains Church, </a:t>
              </a:r>
              <a:r>
                <a:rPr lang="en-US" sz="1400" dirty="0" err="1">
                  <a:solidFill>
                    <a:srgbClr val="FFFFFF"/>
                  </a:solidFill>
                  <a:latin typeface="DM Sans"/>
                </a:rPr>
                <a:t>Glydegate</a:t>
              </a:r>
              <a:r>
                <a:rPr lang="en-US" sz="1400" dirty="0">
                  <a:solidFill>
                    <a:srgbClr val="FFFFFF"/>
                  </a:solidFill>
                  <a:latin typeface="DM Sans"/>
                </a:rPr>
                <a:t>, BD5 0BQ</a:t>
              </a:r>
              <a:endParaRPr lang="en-US" sz="1400" b="1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endParaRPr lang="en-US" sz="1400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sz="1400" dirty="0">
                  <a:solidFill>
                    <a:srgbClr val="FFFFFF"/>
                  </a:solidFill>
                  <a:latin typeface="DM Sans"/>
                </a:rPr>
                <a:t>If you ever need a </a:t>
              </a:r>
              <a:r>
                <a:rPr lang="en-US" sz="1400" dirty="0" err="1">
                  <a:solidFill>
                    <a:srgbClr val="FFFFFF"/>
                  </a:solidFill>
                  <a:latin typeface="DM Sans"/>
                </a:rPr>
                <a:t>cuppa</a:t>
              </a:r>
              <a:r>
                <a:rPr lang="en-US" sz="1400" dirty="0">
                  <a:solidFill>
                    <a:srgbClr val="FFFFFF"/>
                  </a:solidFill>
                  <a:latin typeface="DM Sans"/>
                </a:rPr>
                <a:t> or a chat, pop in and speak to your support worker.</a:t>
              </a:r>
            </a:p>
            <a:p>
              <a:pPr algn="ctr">
                <a:lnSpc>
                  <a:spcPts val="2379"/>
                </a:lnSpc>
              </a:pPr>
              <a:endParaRPr lang="en-US" sz="1400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sz="1400" dirty="0">
                  <a:solidFill>
                    <a:schemeClr val="bg1"/>
                  </a:solidFill>
                  <a:latin typeface="DM Sans" pitchFamily="2" charset="0"/>
                </a:rPr>
                <a:t>Reception contact number: </a:t>
              </a:r>
              <a:r>
                <a:rPr lang="en-GB" sz="1400" dirty="0">
                  <a:solidFill>
                    <a:schemeClr val="bg1"/>
                  </a:solidFill>
                  <a:latin typeface="DM Sans" pitchFamily="2" charset="0"/>
                </a:rPr>
                <a:t>07502299992</a:t>
              </a:r>
            </a:p>
            <a:p>
              <a:pPr algn="ctr">
                <a:lnSpc>
                  <a:spcPts val="2379"/>
                </a:lnSpc>
              </a:pPr>
              <a:endParaRPr lang="en-GB" sz="1400" dirty="0">
                <a:solidFill>
                  <a:schemeClr val="bg1"/>
                </a:solidFill>
                <a:latin typeface="DM Sans" pitchFamily="2" charset="0"/>
              </a:endParaRPr>
            </a:p>
            <a:p>
              <a:pPr algn="ctr">
                <a:lnSpc>
                  <a:spcPts val="2379"/>
                </a:lnSpc>
              </a:pPr>
              <a:r>
                <a:rPr lang="en-GB" sz="1400" dirty="0">
                  <a:solidFill>
                    <a:schemeClr val="bg1"/>
                  </a:solidFill>
                  <a:latin typeface="DM Sans" pitchFamily="2" charset="0"/>
                </a:rPr>
                <a:t>9:30am – 16:00pm</a:t>
              </a:r>
            </a:p>
            <a:p>
              <a:pPr algn="ctr">
                <a:lnSpc>
                  <a:spcPts val="2379"/>
                </a:lnSpc>
              </a:pPr>
              <a:r>
                <a:rPr lang="en-GB" sz="1400" dirty="0">
                  <a:solidFill>
                    <a:schemeClr val="bg1"/>
                  </a:solidFill>
                  <a:latin typeface="DM Sans" pitchFamily="2" charset="0"/>
                </a:rPr>
                <a:t>Monday, Tuesday, Thursday and Friday</a:t>
              </a:r>
            </a:p>
            <a:p>
              <a:pPr algn="ctr">
                <a:lnSpc>
                  <a:spcPts val="2379"/>
                </a:lnSpc>
              </a:pPr>
              <a:endParaRPr lang="en-GB" sz="1400" dirty="0">
                <a:solidFill>
                  <a:schemeClr val="bg1"/>
                </a:solidFill>
                <a:latin typeface="DM Sans" pitchFamily="2" charset="0"/>
              </a:endParaRPr>
            </a:p>
          </p:txBody>
        </p:sp>
      </p:grpSp>
      <p:grpSp>
        <p:nvGrpSpPr>
          <p:cNvPr id="46" name="Group 46"/>
          <p:cNvGrpSpPr/>
          <p:nvPr/>
        </p:nvGrpSpPr>
        <p:grpSpPr>
          <a:xfrm rot="2700000">
            <a:off x="170281" y="1215574"/>
            <a:ext cx="293842" cy="293842"/>
            <a:chOff x="0" y="0"/>
            <a:chExt cx="812800" cy="81280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206787" y="6743345"/>
            <a:ext cx="2066012" cy="747035"/>
            <a:chOff x="183080" y="0"/>
            <a:chExt cx="2754682" cy="996046"/>
          </a:xfrm>
        </p:grpSpPr>
        <p:sp>
          <p:nvSpPr>
            <p:cNvPr id="50" name="Freeform 50"/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dirty="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208279" y="653306"/>
            <a:ext cx="242972" cy="242972"/>
            <a:chOff x="0" y="0"/>
            <a:chExt cx="812800" cy="812800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69" name="TextBox 69"/>
          <p:cNvSpPr txBox="1"/>
          <p:nvPr/>
        </p:nvSpPr>
        <p:spPr>
          <a:xfrm>
            <a:off x="2682766" y="89855"/>
            <a:ext cx="6806803" cy="599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499" dirty="0">
                <a:solidFill>
                  <a:srgbClr val="000000"/>
                </a:solidFill>
                <a:latin typeface="DM Sans Bold"/>
              </a:rPr>
              <a:t>CFO Evolution – October 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658981" y="127955"/>
            <a:ext cx="1826812" cy="350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b="1" dirty="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658981" y="545468"/>
            <a:ext cx="1910578" cy="530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b="1" dirty="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648742" y="1125924"/>
            <a:ext cx="1826812" cy="709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b="1" dirty="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pic>
        <p:nvPicPr>
          <p:cNvPr id="83" name="Picture 82" descr="A blue and black logo&#10;&#10;Description automatically generated">
            <a:extLst>
              <a:ext uri="{FF2B5EF4-FFF2-40B4-BE49-F238E27FC236}">
                <a16:creationId xmlns:a16="http://schemas.microsoft.com/office/drawing/2014/main" id="{F9A8FFF2-40E9-4415-030B-37DF148466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5551" y="76053"/>
            <a:ext cx="1311392" cy="563127"/>
          </a:xfrm>
          <a:prstGeom prst="rect">
            <a:avLst/>
          </a:prstGeom>
        </p:spPr>
      </p:pic>
      <p:grpSp>
        <p:nvGrpSpPr>
          <p:cNvPr id="90" name="Group 62">
            <a:extLst>
              <a:ext uri="{FF2B5EF4-FFF2-40B4-BE49-F238E27FC236}">
                <a16:creationId xmlns:a16="http://schemas.microsoft.com/office/drawing/2014/main" id="{ABA9D6DC-979C-9B69-F323-38336CFE5998}"/>
              </a:ext>
            </a:extLst>
          </p:cNvPr>
          <p:cNvGrpSpPr/>
          <p:nvPr/>
        </p:nvGrpSpPr>
        <p:grpSpPr>
          <a:xfrm>
            <a:off x="8602756" y="2764338"/>
            <a:ext cx="242972" cy="242972"/>
            <a:chOff x="0" y="0"/>
            <a:chExt cx="812800" cy="812800"/>
          </a:xfrm>
        </p:grpSpPr>
        <p:sp>
          <p:nvSpPr>
            <p:cNvPr id="91" name="Freeform 63">
              <a:extLst>
                <a:ext uri="{FF2B5EF4-FFF2-40B4-BE49-F238E27FC236}">
                  <a16:creationId xmlns:a16="http://schemas.microsoft.com/office/drawing/2014/main" id="{16B138F0-AD73-1EE3-777C-1592DE88121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TextBox 64">
              <a:extLst>
                <a:ext uri="{FF2B5EF4-FFF2-40B4-BE49-F238E27FC236}">
                  <a16:creationId xmlns:a16="http://schemas.microsoft.com/office/drawing/2014/main" id="{68BE5BA0-39F2-1AA3-63D1-98072E9A49CF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93" name="Group 65">
            <a:extLst>
              <a:ext uri="{FF2B5EF4-FFF2-40B4-BE49-F238E27FC236}">
                <a16:creationId xmlns:a16="http://schemas.microsoft.com/office/drawing/2014/main" id="{7B60D447-3F07-D228-6ED5-857560EBDBB6}"/>
              </a:ext>
            </a:extLst>
          </p:cNvPr>
          <p:cNvGrpSpPr/>
          <p:nvPr/>
        </p:nvGrpSpPr>
        <p:grpSpPr>
          <a:xfrm>
            <a:off x="5346700" y="4421526"/>
            <a:ext cx="3473594" cy="534705"/>
            <a:chOff x="-11972200" y="-1256849"/>
            <a:chExt cx="12785000" cy="1968049"/>
          </a:xfrm>
        </p:grpSpPr>
        <p:sp>
          <p:nvSpPr>
            <p:cNvPr id="94" name="Freeform 66">
              <a:extLst>
                <a:ext uri="{FF2B5EF4-FFF2-40B4-BE49-F238E27FC236}">
                  <a16:creationId xmlns:a16="http://schemas.microsoft.com/office/drawing/2014/main" id="{F9FB46BC-7C3C-32C1-5249-70502F521346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5" name="TextBox 67">
              <a:extLst>
                <a:ext uri="{FF2B5EF4-FFF2-40B4-BE49-F238E27FC236}">
                  <a16:creationId xmlns:a16="http://schemas.microsoft.com/office/drawing/2014/main" id="{D411A727-89F5-C976-908E-981B675FF4B8}"/>
                </a:ext>
              </a:extLst>
            </p:cNvPr>
            <p:cNvSpPr txBox="1"/>
            <p:nvPr/>
          </p:nvSpPr>
          <p:spPr>
            <a:xfrm>
              <a:off x="-11972200" y="-1256849"/>
              <a:ext cx="558800" cy="3587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108" name="Group 65">
            <a:extLst>
              <a:ext uri="{FF2B5EF4-FFF2-40B4-BE49-F238E27FC236}">
                <a16:creationId xmlns:a16="http://schemas.microsoft.com/office/drawing/2014/main" id="{D981F382-60D1-6F75-0029-BEBB64F0A3F5}"/>
              </a:ext>
            </a:extLst>
          </p:cNvPr>
          <p:cNvGrpSpPr/>
          <p:nvPr/>
        </p:nvGrpSpPr>
        <p:grpSpPr>
          <a:xfrm>
            <a:off x="10164083" y="4705054"/>
            <a:ext cx="220832" cy="193228"/>
            <a:chOff x="0" y="0"/>
            <a:chExt cx="812800" cy="711200"/>
          </a:xfrm>
        </p:grpSpPr>
        <p:sp>
          <p:nvSpPr>
            <p:cNvPr id="109" name="Freeform 66">
              <a:extLst>
                <a:ext uri="{FF2B5EF4-FFF2-40B4-BE49-F238E27FC236}">
                  <a16:creationId xmlns:a16="http://schemas.microsoft.com/office/drawing/2014/main" id="{A2ACB218-1AE1-CEE8-5599-8DC5635A8B7A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0" name="TextBox 67">
              <a:extLst>
                <a:ext uri="{FF2B5EF4-FFF2-40B4-BE49-F238E27FC236}">
                  <a16:creationId xmlns:a16="http://schemas.microsoft.com/office/drawing/2014/main" id="{15B9ABF4-01E6-F403-EFCC-D3447F431A8A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116" name="Picture 115" descr="A red and black ping pong paddles and a ball&#10;&#10;Description automatically generated">
            <a:extLst>
              <a:ext uri="{FF2B5EF4-FFF2-40B4-BE49-F238E27FC236}">
                <a16:creationId xmlns:a16="http://schemas.microsoft.com/office/drawing/2014/main" id="{615FD0D4-121B-9D29-BD02-2534CF8630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2622" y="3268029"/>
            <a:ext cx="760002" cy="534674"/>
          </a:xfrm>
          <a:prstGeom prst="rect">
            <a:avLst/>
          </a:prstGeom>
        </p:spPr>
      </p:pic>
      <p:pic>
        <p:nvPicPr>
          <p:cNvPr id="9" name="Picture 8" descr="Several signs with text on them&#10;&#10;Description automatically generated">
            <a:extLst>
              <a:ext uri="{FF2B5EF4-FFF2-40B4-BE49-F238E27FC236}">
                <a16:creationId xmlns:a16="http://schemas.microsoft.com/office/drawing/2014/main" id="{12E3B7DB-801E-E4CA-5A2A-98D3FEE355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22622" y="6551663"/>
            <a:ext cx="790824" cy="701857"/>
          </a:xfrm>
          <a:prstGeom prst="rect">
            <a:avLst/>
          </a:prstGeom>
        </p:spPr>
      </p:pic>
      <p:pic>
        <p:nvPicPr>
          <p:cNvPr id="10" name="Picture 9" descr="A group of art supplies&#10;&#10;Description automatically generated">
            <a:extLst>
              <a:ext uri="{FF2B5EF4-FFF2-40B4-BE49-F238E27FC236}">
                <a16:creationId xmlns:a16="http://schemas.microsoft.com/office/drawing/2014/main" id="{1E7EA9CE-2E45-7B0F-8A2D-E96CC159BE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7685" y="6392416"/>
            <a:ext cx="668290" cy="7018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DBC0517-C226-ECF3-7071-422C301AD9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0743" y="4774914"/>
            <a:ext cx="225572" cy="195089"/>
          </a:xfrm>
          <a:prstGeom prst="rect">
            <a:avLst/>
          </a:prstGeom>
        </p:spPr>
      </p:pic>
      <p:grpSp>
        <p:nvGrpSpPr>
          <p:cNvPr id="17" name="Group 65">
            <a:extLst>
              <a:ext uri="{FF2B5EF4-FFF2-40B4-BE49-F238E27FC236}">
                <a16:creationId xmlns:a16="http://schemas.microsoft.com/office/drawing/2014/main" id="{1743B04A-9401-C381-0397-4A4195250EAD}"/>
              </a:ext>
            </a:extLst>
          </p:cNvPr>
          <p:cNvGrpSpPr/>
          <p:nvPr/>
        </p:nvGrpSpPr>
        <p:grpSpPr>
          <a:xfrm>
            <a:off x="10233093" y="6005328"/>
            <a:ext cx="220832" cy="193228"/>
            <a:chOff x="0" y="0"/>
            <a:chExt cx="812800" cy="711200"/>
          </a:xfrm>
        </p:grpSpPr>
        <p:sp>
          <p:nvSpPr>
            <p:cNvPr id="18" name="Freeform 66">
              <a:extLst>
                <a:ext uri="{FF2B5EF4-FFF2-40B4-BE49-F238E27FC236}">
                  <a16:creationId xmlns:a16="http://schemas.microsoft.com/office/drawing/2014/main" id="{DDC712D9-4B2F-FEB6-6B9A-6BAB700A15B0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TextBox 67">
              <a:extLst>
                <a:ext uri="{FF2B5EF4-FFF2-40B4-BE49-F238E27FC236}">
                  <a16:creationId xmlns:a16="http://schemas.microsoft.com/office/drawing/2014/main" id="{4B2B503B-1288-8E22-D686-00B6B242FD0B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A1F107DB-9571-FC10-8FC2-D4889927177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57614" y="5478188"/>
            <a:ext cx="1044637" cy="3509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AEC544-703B-1440-CF6A-6C1C8D11088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88370" y="5406734"/>
            <a:ext cx="713294" cy="493819"/>
          </a:xfrm>
          <a:prstGeom prst="rect">
            <a:avLst/>
          </a:prstGeom>
        </p:spPr>
      </p:pic>
      <p:pic>
        <p:nvPicPr>
          <p:cNvPr id="6" name="Picture 5" descr="A frying pan with meat and vegetables&#10;&#10;Description automatically generated">
            <a:extLst>
              <a:ext uri="{FF2B5EF4-FFF2-40B4-BE49-F238E27FC236}">
                <a16:creationId xmlns:a16="http://schemas.microsoft.com/office/drawing/2014/main" id="{E99A405A-E1B9-2B1D-FD4E-90FC9723918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78594" y="3012667"/>
            <a:ext cx="1136194" cy="8837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CADFEFC-3E74-7C8E-C5F3-4E73FEC10CE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90720" y="2253985"/>
            <a:ext cx="545152" cy="420819"/>
          </a:xfrm>
          <a:prstGeom prst="rect">
            <a:avLst/>
          </a:prstGeom>
        </p:spPr>
      </p:pic>
      <p:grpSp>
        <p:nvGrpSpPr>
          <p:cNvPr id="8" name="Group 65">
            <a:extLst>
              <a:ext uri="{FF2B5EF4-FFF2-40B4-BE49-F238E27FC236}">
                <a16:creationId xmlns:a16="http://schemas.microsoft.com/office/drawing/2014/main" id="{97C94D17-BC8F-1F04-2C40-94F3675E3A14}"/>
              </a:ext>
            </a:extLst>
          </p:cNvPr>
          <p:cNvGrpSpPr/>
          <p:nvPr/>
        </p:nvGrpSpPr>
        <p:grpSpPr>
          <a:xfrm>
            <a:off x="5388106" y="2367780"/>
            <a:ext cx="220832" cy="193228"/>
            <a:chOff x="0" y="0"/>
            <a:chExt cx="812800" cy="711200"/>
          </a:xfrm>
        </p:grpSpPr>
        <p:sp>
          <p:nvSpPr>
            <p:cNvPr id="11" name="Freeform 66">
              <a:extLst>
                <a:ext uri="{FF2B5EF4-FFF2-40B4-BE49-F238E27FC236}">
                  <a16:creationId xmlns:a16="http://schemas.microsoft.com/office/drawing/2014/main" id="{41D66BEB-BE49-EE5D-A16A-AD9D315F556D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67">
              <a:extLst>
                <a:ext uri="{FF2B5EF4-FFF2-40B4-BE49-F238E27FC236}">
                  <a16:creationId xmlns:a16="http://schemas.microsoft.com/office/drawing/2014/main" id="{C075E0B2-727F-C333-EC6B-AC4D0F968D55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56053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0EB63A1E2B0A43B803C23E62A33D0E" ma:contentTypeVersion="" ma:contentTypeDescription="Create a new document." ma:contentTypeScope="" ma:versionID="0cfa3af12dacb6d37d9e170e2f24502f">
  <xsd:schema xmlns:xsd="http://www.w3.org/2001/XMLSchema" xmlns:xs="http://www.w3.org/2001/XMLSchema" xmlns:p="http://schemas.microsoft.com/office/2006/metadata/properties" xmlns:ns2="58C8E540-CDFE-4713-BFF0-4351D38ADE9D" xmlns:ns3="4d30bb2a-f321-43c9-acb7-6f415d4a716e" xmlns:ns4="58c8e540-cdfe-4713-bff0-4351d38ade9d" xmlns:ns5="0a6be467-e76b-4869-981c-41fd8dac8726" targetNamespace="http://schemas.microsoft.com/office/2006/metadata/properties" ma:root="true" ma:fieldsID="fa2ef7831d9e497843b63c8d01ff9d56" ns2:_="" ns3:_="" ns4:_="" ns5:_="">
    <xsd:import namespace="58C8E540-CDFE-4713-BFF0-4351D38ADE9D"/>
    <xsd:import namespace="4d30bb2a-f321-43c9-acb7-6f415d4a716e"/>
    <xsd:import namespace="58c8e540-cdfe-4713-bff0-4351d38ade9d"/>
    <xsd:import namespace="0a6be467-e76b-4869-981c-41fd8dac87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Number" minOccurs="0"/>
                <xsd:element ref="ns4:MediaLengthInSeconds" minOccurs="0"/>
                <xsd:element ref="ns4:lcf76f155ced4ddcb4097134ff3c332f" minOccurs="0"/>
                <xsd:element ref="ns5:TaxCatchAll" minOccurs="0"/>
                <xsd:element ref="ns4:MediaServiceSearchProperties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C8E540-CDFE-4713-BFF0-4351D38ADE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30bb2a-f321-43c9-acb7-6f415d4a716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c8e540-cdfe-4713-bff0-4351d38ade9d" elementFormDefault="qualified">
    <xsd:import namespace="http://schemas.microsoft.com/office/2006/documentManagement/types"/>
    <xsd:import namespace="http://schemas.microsoft.com/office/infopath/2007/PartnerControls"/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umber" ma:index="20" nillable="true" ma:displayName="Number" ma:format="Dropdown" ma:internalName="Number" ma:percentage="FALSE">
      <xsd:simpleType>
        <xsd:restriction base="dms:Number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0a722410-03a9-4718-9392-c4089ca5a50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6be467-e76b-4869-981c-41fd8dac8726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be8a2237-55ea-4d70-868f-dd5aeff31326}" ma:internalName="TaxCatchAll" ma:showField="CatchAllData" ma:web="0a6be467-e76b-4869-981c-41fd8dac87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a6be467-e76b-4869-981c-41fd8dac8726" xsi:nil="true"/>
    <lcf76f155ced4ddcb4097134ff3c332f xmlns="58c8e540-cdfe-4713-bff0-4351d38ade9d">
      <Terms xmlns="http://schemas.microsoft.com/office/infopath/2007/PartnerControls"/>
    </lcf76f155ced4ddcb4097134ff3c332f>
    <Number xmlns="58c8e540-cdfe-4713-bff0-4351d38ade9d" xsi:nil="true"/>
  </documentManagement>
</p:properties>
</file>

<file path=customXml/itemProps1.xml><?xml version="1.0" encoding="utf-8"?>
<ds:datastoreItem xmlns:ds="http://schemas.openxmlformats.org/officeDocument/2006/customXml" ds:itemID="{EE53B0B3-0F5A-401C-97A3-2E7FE5C3857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EF1F0DA-612F-40E1-B036-D77C78DA188B}"/>
</file>

<file path=customXml/itemProps3.xml><?xml version="1.0" encoding="utf-8"?>
<ds:datastoreItem xmlns:ds="http://schemas.openxmlformats.org/officeDocument/2006/customXml" ds:itemID="{12D4F630-F244-4249-A1DD-CAF66701C44D}">
  <ds:schemaRefs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sharepoint/v3"/>
    <ds:schemaRef ds:uri="http://purl.org/dc/terms/"/>
    <ds:schemaRef ds:uri="21fe2dc5-e687-4b08-a992-8b5ade4d5474"/>
    <ds:schemaRef ds:uri="39022ca7-da8b-462c-ac53-cf911d2e7c5d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1787</TotalTime>
  <Words>1069</Words>
  <Application>Microsoft Office PowerPoint</Application>
  <PresentationFormat>Custom</PresentationFormat>
  <Paragraphs>246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DM Sans Bold</vt:lpstr>
      <vt:lpstr>Aptos</vt:lpstr>
      <vt:lpstr>DM Sans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CFO Activity Schedule TEMPLATE</dc:title>
  <dc:creator>Hindley, Freya (Growth Company)</dc:creator>
  <cp:lastModifiedBy>Higgins, Teigan (Growth Company)</cp:lastModifiedBy>
  <cp:revision>9</cp:revision>
  <dcterms:created xsi:type="dcterms:W3CDTF">2006-08-16T00:00:00Z</dcterms:created>
  <dcterms:modified xsi:type="dcterms:W3CDTF">2024-09-23T08:27:31Z</dcterms:modified>
  <dc:identifier>DAFxy3nWgJM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0x010100EE0EB63A1E2B0A43B803C23E62A33D0E</vt:lpwstr>
  </property>
  <property fmtid="{D5CDD505-2E9C-101B-9397-08002B2CF9AE}" pid="3" name="MediaServiceImageTags">
    <vt:lpwstr/>
  </property>
</Properties>
</file>