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4"/>
  </p:sldMasterIdLst>
  <p:notesMasterIdLst>
    <p:notesMasterId r:id="rId11"/>
  </p:notesMasterIdLst>
  <p:sldIdLst>
    <p:sldId id="276" r:id="rId5"/>
    <p:sldId id="280" r:id="rId6"/>
    <p:sldId id="259" r:id="rId7"/>
    <p:sldId id="277" r:id="rId8"/>
    <p:sldId id="279" r:id="rId9"/>
    <p:sldId id="272" r:id="rId10"/>
  </p:sldIdLst>
  <p:sldSz cx="10693400" cy="7556500"/>
  <p:notesSz cx="6797675" cy="9926638"/>
  <p:embeddedFontLst>
    <p:embeddedFont>
      <p:font typeface="DM Sans" pitchFamily="2" charset="0"/>
      <p:regular r:id="rId12"/>
      <p:bold r:id="rId13"/>
      <p:italic r:id="rId14"/>
      <p:boldItalic r:id="rId15"/>
    </p:embeddedFont>
    <p:embeddedFont>
      <p:font typeface="DM Sans Bold" charset="0"/>
      <p:regular r:id="rId16"/>
      <p:bold r:id="rId17"/>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DFB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853" autoAdjust="0"/>
    <p:restoredTop sz="93072" autoAdjust="0"/>
  </p:normalViewPr>
  <p:slideViewPr>
    <p:cSldViewPr snapToGrid="0">
      <p:cViewPr varScale="1">
        <p:scale>
          <a:sx n="70" d="100"/>
          <a:sy n="70" d="100"/>
        </p:scale>
        <p:origin x="1598" y="43"/>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font" Target="fonts/font2.fntdata"/><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font" Target="fonts/font1.fntdata"/><Relationship Id="rId17" Type="http://schemas.openxmlformats.org/officeDocument/2006/relationships/font" Target="fonts/font6.fntdata"/><Relationship Id="rId2" Type="http://schemas.openxmlformats.org/officeDocument/2006/relationships/customXml" Target="../customXml/item2.xml"/><Relationship Id="rId16" Type="http://schemas.openxmlformats.org/officeDocument/2006/relationships/font" Target="fonts/font5.fntdata"/><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font" Target="fonts/font4.fntdata"/><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font" Target="fonts/font3.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D0EE9D75-2258-4CDE-B922-CD31A06CE714}" type="datetimeFigureOut">
              <a:rPr lang="en-GB" smtClean="0"/>
              <a:t>17/09/2025</a:t>
            </a:fld>
            <a:endParaRPr lang="en-GB"/>
          </a:p>
        </p:txBody>
      </p:sp>
      <p:sp>
        <p:nvSpPr>
          <p:cNvPr id="4" name="Slide Image Placeholder 3"/>
          <p:cNvSpPr>
            <a:spLocks noGrp="1" noRot="1" noChangeAspect="1"/>
          </p:cNvSpPr>
          <p:nvPr>
            <p:ph type="sldImg" idx="2"/>
          </p:nvPr>
        </p:nvSpPr>
        <p:spPr>
          <a:xfrm>
            <a:off x="1028700" y="1241425"/>
            <a:ext cx="474027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EAE96549-2D17-4D23-87F2-79795A47FF7D}" type="slidenum">
              <a:rPr lang="en-GB" smtClean="0"/>
              <a:t>‹#›</a:t>
            </a:fld>
            <a:endParaRPr lang="en-GB"/>
          </a:p>
        </p:txBody>
      </p:sp>
    </p:spTree>
    <p:extLst>
      <p:ext uri="{BB962C8B-B14F-4D97-AF65-F5344CB8AC3E}">
        <p14:creationId xmlns:p14="http://schemas.microsoft.com/office/powerpoint/2010/main" val="21790556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AE96549-2D17-4D23-87F2-79795A47FF7D}" type="slidenum">
              <a:rPr lang="en-GB" smtClean="0"/>
              <a:t>3</a:t>
            </a:fld>
            <a:endParaRPr lang="en-GB"/>
          </a:p>
        </p:txBody>
      </p:sp>
    </p:spTree>
    <p:extLst>
      <p:ext uri="{BB962C8B-B14F-4D97-AF65-F5344CB8AC3E}">
        <p14:creationId xmlns:p14="http://schemas.microsoft.com/office/powerpoint/2010/main" val="9890370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9FFEEB-A8F5-709F-B190-EC6F5F087E1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CE3B576-F6A7-EF40-DE85-1A725F5A9D8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F7EF450-50C1-7E3E-9504-28F67AB9FAE0}"/>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F43BB75F-EE63-32AB-5670-FBA1F339947F}"/>
              </a:ext>
            </a:extLst>
          </p:cNvPr>
          <p:cNvSpPr>
            <a:spLocks noGrp="1"/>
          </p:cNvSpPr>
          <p:nvPr>
            <p:ph type="sldNum" sz="quarter" idx="5"/>
          </p:nvPr>
        </p:nvSpPr>
        <p:spPr/>
        <p:txBody>
          <a:bodyPr/>
          <a:lstStyle/>
          <a:p>
            <a:fld id="{EAE96549-2D17-4D23-87F2-79795A47FF7D}" type="slidenum">
              <a:rPr lang="en-GB" smtClean="0"/>
              <a:t>4</a:t>
            </a:fld>
            <a:endParaRPr lang="en-GB"/>
          </a:p>
        </p:txBody>
      </p:sp>
    </p:spTree>
    <p:extLst>
      <p:ext uri="{BB962C8B-B14F-4D97-AF65-F5344CB8AC3E}">
        <p14:creationId xmlns:p14="http://schemas.microsoft.com/office/powerpoint/2010/main" val="24916131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2A1303-A4D9-395A-BDBE-EAE41ECBB57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655064B-AFDD-EA3D-B2A2-B5404750BC3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DBDF009-9BBE-7AF2-2AC8-9B0FC9689A5E}"/>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C9F647AB-FF68-D008-EE35-F72A657D735F}"/>
              </a:ext>
            </a:extLst>
          </p:cNvPr>
          <p:cNvSpPr>
            <a:spLocks noGrp="1"/>
          </p:cNvSpPr>
          <p:nvPr>
            <p:ph type="sldNum" sz="quarter" idx="5"/>
          </p:nvPr>
        </p:nvSpPr>
        <p:spPr/>
        <p:txBody>
          <a:bodyPr/>
          <a:lstStyle/>
          <a:p>
            <a:fld id="{EAE96549-2D17-4D23-87F2-79795A47FF7D}" type="slidenum">
              <a:rPr lang="en-GB" smtClean="0"/>
              <a:t>5</a:t>
            </a:fld>
            <a:endParaRPr lang="en-GB"/>
          </a:p>
        </p:txBody>
      </p:sp>
    </p:spTree>
    <p:extLst>
      <p:ext uri="{BB962C8B-B14F-4D97-AF65-F5344CB8AC3E}">
        <p14:creationId xmlns:p14="http://schemas.microsoft.com/office/powerpoint/2010/main" val="42934626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4A78CD03-40B3-4CD9-B24C-293426C655C2}" type="slidenum">
              <a:rPr lang="en-GB" smtClean="0"/>
              <a:t>6</a:t>
            </a:fld>
            <a:endParaRPr lang="en-GB"/>
          </a:p>
        </p:txBody>
      </p:sp>
    </p:spTree>
    <p:extLst>
      <p:ext uri="{BB962C8B-B14F-4D97-AF65-F5344CB8AC3E}">
        <p14:creationId xmlns:p14="http://schemas.microsoft.com/office/powerpoint/2010/main" val="4734488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9/17/2025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9/17/2025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9/17/2025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2.png"/><Relationship Id="rId7" Type="http://schemas.openxmlformats.org/officeDocument/2006/relationships/image" Target="../media/image8.jpeg"/><Relationship Id="rId12" Type="http://schemas.openxmlformats.org/officeDocument/2006/relationships/image" Target="../media/image12.jpeg"/><Relationship Id="rId2" Type="http://schemas.openxmlformats.org/officeDocument/2006/relationships/image" Target="../media/image1.png"/><Relationship Id="rId1" Type="http://schemas.openxmlformats.org/officeDocument/2006/relationships/slideLayout" Target="../slideLayouts/slideLayout7.xml"/><Relationship Id="rId6" Type="http://schemas.microsoft.com/office/2007/relationships/hdphoto" Target="../media/hdphoto1.wdp"/><Relationship Id="rId11" Type="http://schemas.openxmlformats.org/officeDocument/2006/relationships/image" Target="../media/image11.svg"/><Relationship Id="rId5" Type="http://schemas.openxmlformats.org/officeDocument/2006/relationships/image" Target="../media/image7.png"/><Relationship Id="rId10" Type="http://schemas.openxmlformats.org/officeDocument/2006/relationships/image" Target="../media/image10.png"/><Relationship Id="rId4" Type="http://schemas.openxmlformats.org/officeDocument/2006/relationships/image" Target="../media/image3.jpeg"/><Relationship Id="rId9" Type="http://schemas.openxmlformats.org/officeDocument/2006/relationships/image" Target="../media/image5.png"/></Relationships>
</file>

<file path=ppt/slides/_rels/slide3.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1.png"/><Relationship Id="rId7" Type="http://schemas.openxmlformats.org/officeDocument/2006/relationships/image" Target="../media/image15.png"/><Relationship Id="rId12" Type="http://schemas.openxmlformats.org/officeDocument/2006/relationships/image" Target="../media/image17.jpe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14.jpeg"/><Relationship Id="rId11" Type="http://schemas.openxmlformats.org/officeDocument/2006/relationships/image" Target="../media/image16.jpeg"/><Relationship Id="rId5" Type="http://schemas.openxmlformats.org/officeDocument/2006/relationships/image" Target="../media/image13.png"/><Relationship Id="rId10" Type="http://schemas.microsoft.com/office/2007/relationships/hdphoto" Target="../media/hdphoto1.wdp"/><Relationship Id="rId4" Type="http://schemas.openxmlformats.org/officeDocument/2006/relationships/image" Target="../media/image2.png"/><Relationship Id="rId9" Type="http://schemas.openxmlformats.org/officeDocument/2006/relationships/image" Target="../media/image7.png"/></Relationships>
</file>

<file path=ppt/slides/_rels/slide4.xml.rels><?xml version="1.0" encoding="UTF-8" standalone="yes"?>
<Relationships xmlns="http://schemas.openxmlformats.org/package/2006/relationships"><Relationship Id="rId8" Type="http://schemas.openxmlformats.org/officeDocument/2006/relationships/image" Target="../media/image19.png"/><Relationship Id="rId13" Type="http://schemas.openxmlformats.org/officeDocument/2006/relationships/image" Target="../media/image20.jpeg"/><Relationship Id="rId3" Type="http://schemas.openxmlformats.org/officeDocument/2006/relationships/image" Target="../media/image1.png"/><Relationship Id="rId7" Type="http://schemas.openxmlformats.org/officeDocument/2006/relationships/image" Target="../media/image18.jpeg"/><Relationship Id="rId12" Type="http://schemas.openxmlformats.org/officeDocument/2006/relationships/image" Target="../media/image11.sv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9.png"/><Relationship Id="rId11" Type="http://schemas.openxmlformats.org/officeDocument/2006/relationships/image" Target="../media/image10.png"/><Relationship Id="rId5" Type="http://schemas.openxmlformats.org/officeDocument/2006/relationships/image" Target="../media/image14.jpeg"/><Relationship Id="rId10" Type="http://schemas.microsoft.com/office/2007/relationships/hdphoto" Target="../media/hdphoto1.wdp"/><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21.jpeg"/></Relationships>
</file>

<file path=ppt/slides/_rels/slide5.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26.jpeg"/><Relationship Id="rId3" Type="http://schemas.openxmlformats.org/officeDocument/2006/relationships/image" Target="../media/image1.png"/><Relationship Id="rId7" Type="http://schemas.openxmlformats.org/officeDocument/2006/relationships/image" Target="../media/image23.png"/><Relationship Id="rId12" Type="http://schemas.openxmlformats.org/officeDocument/2006/relationships/image" Target="../media/image14.jpeg"/><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image" Target="../media/image22.jpeg"/><Relationship Id="rId11" Type="http://schemas.openxmlformats.org/officeDocument/2006/relationships/image" Target="../media/image25.jpeg"/><Relationship Id="rId5" Type="http://schemas.openxmlformats.org/officeDocument/2006/relationships/image" Target="../media/image9.png"/><Relationship Id="rId10" Type="http://schemas.openxmlformats.org/officeDocument/2006/relationships/image" Target="../media/image24.jpeg"/><Relationship Id="rId4" Type="http://schemas.openxmlformats.org/officeDocument/2006/relationships/image" Target="../media/image2.png"/><Relationship Id="rId9" Type="http://schemas.microsoft.com/office/2007/relationships/hdphoto" Target="../media/hdphoto1.wdp"/><Relationship Id="rId14" Type="http://schemas.openxmlformats.org/officeDocument/2006/relationships/image" Target="../media/image17.jpe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30.png"/><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image" Target="../media/image29.jpeg"/><Relationship Id="rId5" Type="http://schemas.openxmlformats.org/officeDocument/2006/relationships/image" Target="../media/image28.jpeg"/><Relationship Id="rId4" Type="http://schemas.openxmlformats.org/officeDocument/2006/relationships/image" Target="../media/image27.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3E2"/>
        </a:solidFill>
        <a:effectLst/>
      </p:bgPr>
    </p:bg>
    <p:spTree>
      <p:nvGrpSpPr>
        <p:cNvPr id="1" name="">
          <a:extLst>
            <a:ext uri="{FF2B5EF4-FFF2-40B4-BE49-F238E27FC236}">
              <a16:creationId xmlns:a16="http://schemas.microsoft.com/office/drawing/2014/main" id="{B4D0F6FD-D2D1-5D0F-9163-F10D40E9B9C5}"/>
            </a:ext>
          </a:extLst>
        </p:cNvPr>
        <p:cNvGrpSpPr/>
        <p:nvPr/>
      </p:nvGrpSpPr>
      <p:grpSpPr>
        <a:xfrm>
          <a:off x="0" y="0"/>
          <a:ext cx="0" cy="0"/>
          <a:chOff x="0" y="0"/>
          <a:chExt cx="0" cy="0"/>
        </a:xfrm>
      </p:grpSpPr>
      <p:graphicFrame>
        <p:nvGraphicFramePr>
          <p:cNvPr id="2" name="Table 2">
            <a:extLst>
              <a:ext uri="{FF2B5EF4-FFF2-40B4-BE49-F238E27FC236}">
                <a16:creationId xmlns:a16="http://schemas.microsoft.com/office/drawing/2014/main" id="{D0D84512-32CD-D587-946D-F9D654E30FF1}"/>
              </a:ext>
            </a:extLst>
          </p:cNvPr>
          <p:cNvGraphicFramePr>
            <a:graphicFrameLocks noGrp="1"/>
          </p:cNvGraphicFramePr>
          <p:nvPr>
            <p:extLst>
              <p:ext uri="{D42A27DB-BD31-4B8C-83A1-F6EECF244321}">
                <p14:modId xmlns:p14="http://schemas.microsoft.com/office/powerpoint/2010/main" val="1792703795"/>
              </p:ext>
            </p:extLst>
          </p:nvPr>
        </p:nvGraphicFramePr>
        <p:xfrm>
          <a:off x="2619793" y="598990"/>
          <a:ext cx="7964182" cy="6810922"/>
        </p:xfrm>
        <a:graphic>
          <a:graphicData uri="http://schemas.openxmlformats.org/drawingml/2006/table">
            <a:tbl>
              <a:tblPr/>
              <a:tblGrid>
                <a:gridCol w="1538550">
                  <a:extLst>
                    <a:ext uri="{9D8B030D-6E8A-4147-A177-3AD203B41FA5}">
                      <a16:colId xmlns:a16="http://schemas.microsoft.com/office/drawing/2014/main" val="20000"/>
                    </a:ext>
                  </a:extLst>
                </a:gridCol>
                <a:gridCol w="1676400">
                  <a:extLst>
                    <a:ext uri="{9D8B030D-6E8A-4147-A177-3AD203B41FA5}">
                      <a16:colId xmlns:a16="http://schemas.microsoft.com/office/drawing/2014/main" val="20001"/>
                    </a:ext>
                  </a:extLst>
                </a:gridCol>
                <a:gridCol w="1720487">
                  <a:extLst>
                    <a:ext uri="{9D8B030D-6E8A-4147-A177-3AD203B41FA5}">
                      <a16:colId xmlns:a16="http://schemas.microsoft.com/office/drawing/2014/main" val="20002"/>
                    </a:ext>
                  </a:extLst>
                </a:gridCol>
                <a:gridCol w="1588770">
                  <a:extLst>
                    <a:ext uri="{9D8B030D-6E8A-4147-A177-3AD203B41FA5}">
                      <a16:colId xmlns:a16="http://schemas.microsoft.com/office/drawing/2014/main" val="20003"/>
                    </a:ext>
                  </a:extLst>
                </a:gridCol>
                <a:gridCol w="1439975">
                  <a:extLst>
                    <a:ext uri="{9D8B030D-6E8A-4147-A177-3AD203B41FA5}">
                      <a16:colId xmlns:a16="http://schemas.microsoft.com/office/drawing/2014/main" val="20004"/>
                    </a:ext>
                  </a:extLst>
                </a:gridCol>
              </a:tblGrid>
              <a:tr h="708299">
                <a:tc>
                  <a:txBody>
                    <a:bodyPr/>
                    <a:lstStyle/>
                    <a:p>
                      <a:pPr algn="ctr">
                        <a:lnSpc>
                          <a:spcPts val="1928"/>
                        </a:lnSpc>
                        <a:defRPr/>
                      </a:pPr>
                      <a:r>
                        <a:rPr lang="en-US" sz="1377" dirty="0">
                          <a:solidFill>
                            <a:srgbClr val="000000"/>
                          </a:solidFill>
                          <a:latin typeface="DM Sans Bold"/>
                        </a:rPr>
                        <a:t>Monday</a:t>
                      </a:r>
                    </a:p>
                    <a:p>
                      <a:pPr algn="ctr">
                        <a:lnSpc>
                          <a:spcPts val="1928"/>
                        </a:lnSpc>
                        <a:defRPr/>
                      </a:pPr>
                      <a:r>
                        <a:rPr lang="en-US" sz="1377" dirty="0">
                          <a:solidFill>
                            <a:srgbClr val="000000"/>
                          </a:solidFill>
                          <a:latin typeface="DM Sans Bold"/>
                        </a:rPr>
                        <a:t>29/09/2025</a:t>
                      </a:r>
                      <a:endParaRPr lang="en-US" sz="1100" dirty="0"/>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tc>
                  <a:txBody>
                    <a:bodyPr/>
                    <a:lstStyle/>
                    <a:p>
                      <a:pPr algn="ctr">
                        <a:lnSpc>
                          <a:spcPts val="1928"/>
                        </a:lnSpc>
                        <a:defRPr/>
                      </a:pPr>
                      <a:r>
                        <a:rPr lang="en-US" sz="1377" dirty="0">
                          <a:solidFill>
                            <a:srgbClr val="000000"/>
                          </a:solidFill>
                          <a:latin typeface="DM Sans Bold"/>
                        </a:rPr>
                        <a:t>Tuesday</a:t>
                      </a:r>
                    </a:p>
                    <a:p>
                      <a:pPr algn="ctr">
                        <a:lnSpc>
                          <a:spcPts val="1928"/>
                        </a:lnSpc>
                        <a:defRPr/>
                      </a:pPr>
                      <a:r>
                        <a:rPr lang="en-US" sz="1377" dirty="0">
                          <a:solidFill>
                            <a:srgbClr val="000000"/>
                          </a:solidFill>
                          <a:latin typeface="DM Sans Bold"/>
                        </a:rPr>
                        <a:t>30/09/2025</a:t>
                      </a:r>
                      <a:endParaRPr lang="en-US" sz="1100" dirty="0"/>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tc>
                  <a:txBody>
                    <a:bodyPr/>
                    <a:lstStyle/>
                    <a:p>
                      <a:pPr algn="ctr">
                        <a:lnSpc>
                          <a:spcPts val="1928"/>
                        </a:lnSpc>
                        <a:defRPr/>
                      </a:pPr>
                      <a:r>
                        <a:rPr lang="en-US" sz="1377" dirty="0">
                          <a:solidFill>
                            <a:srgbClr val="000000"/>
                          </a:solidFill>
                          <a:latin typeface="DM Sans Bold"/>
                        </a:rPr>
                        <a:t>Wednesday</a:t>
                      </a:r>
                    </a:p>
                    <a:p>
                      <a:pPr algn="ctr">
                        <a:lnSpc>
                          <a:spcPts val="1928"/>
                        </a:lnSpc>
                        <a:defRPr/>
                      </a:pPr>
                      <a:r>
                        <a:rPr lang="en-US" sz="1377" dirty="0">
                          <a:solidFill>
                            <a:srgbClr val="000000"/>
                          </a:solidFill>
                          <a:latin typeface="DM Sans Bold"/>
                        </a:rPr>
                        <a:t>01/10/2025</a:t>
                      </a:r>
                      <a:endParaRPr lang="en-US" sz="1100" dirty="0"/>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tc>
                  <a:txBody>
                    <a:bodyPr/>
                    <a:lstStyle/>
                    <a:p>
                      <a:pPr algn="ctr">
                        <a:lnSpc>
                          <a:spcPts val="1928"/>
                        </a:lnSpc>
                        <a:defRPr/>
                      </a:pPr>
                      <a:r>
                        <a:rPr lang="en-US" sz="1377" dirty="0">
                          <a:solidFill>
                            <a:srgbClr val="000000"/>
                          </a:solidFill>
                          <a:latin typeface="DM Sans Bold"/>
                        </a:rPr>
                        <a:t>Thursday</a:t>
                      </a:r>
                    </a:p>
                    <a:p>
                      <a:pPr algn="ctr">
                        <a:lnSpc>
                          <a:spcPts val="1928"/>
                        </a:lnSpc>
                        <a:defRPr/>
                      </a:pPr>
                      <a:r>
                        <a:rPr lang="en-US" sz="1377" dirty="0">
                          <a:solidFill>
                            <a:srgbClr val="000000"/>
                          </a:solidFill>
                          <a:latin typeface="DM Sans Bold"/>
                        </a:rPr>
                        <a:t>02/10/2025</a:t>
                      </a:r>
                      <a:endParaRPr lang="en-US" sz="1100" dirty="0"/>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tc>
                  <a:txBody>
                    <a:bodyPr/>
                    <a:lstStyle/>
                    <a:p>
                      <a:pPr algn="ctr">
                        <a:lnSpc>
                          <a:spcPts val="1928"/>
                        </a:lnSpc>
                        <a:defRPr/>
                      </a:pPr>
                      <a:r>
                        <a:rPr lang="en-US" sz="1377" dirty="0">
                          <a:solidFill>
                            <a:srgbClr val="000000"/>
                          </a:solidFill>
                          <a:latin typeface="DM Sans Bold"/>
                        </a:rPr>
                        <a:t>Friday</a:t>
                      </a:r>
                    </a:p>
                    <a:p>
                      <a:pPr algn="ctr">
                        <a:lnSpc>
                          <a:spcPts val="1928"/>
                        </a:lnSpc>
                        <a:defRPr/>
                      </a:pPr>
                      <a:r>
                        <a:rPr lang="en-US" sz="1377" dirty="0">
                          <a:solidFill>
                            <a:srgbClr val="000000"/>
                          </a:solidFill>
                          <a:latin typeface="DM Sans Bold"/>
                        </a:rPr>
                        <a:t>03/10/2025</a:t>
                      </a:r>
                      <a:endParaRPr lang="en-US" sz="1100" dirty="0"/>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extLst>
                  <a:ext uri="{0D108BD9-81ED-4DB2-BD59-A6C34878D82A}">
                    <a16:rowId xmlns:a16="http://schemas.microsoft.com/office/drawing/2014/main" val="10000"/>
                  </a:ext>
                </a:extLst>
              </a:tr>
              <a:tr h="609138">
                <a:tc rowSpan="7">
                  <a:txBody>
                    <a:bodyPr/>
                    <a:lstStyle/>
                    <a:p>
                      <a:pPr marL="0" marR="0" lvl="0" indent="0" algn="ctr" defTabSz="914400" rtl="0" eaLnBrk="1" fontAlgn="auto" latinLnBrk="0" hangingPunct="1">
                        <a:lnSpc>
                          <a:spcPts val="1470"/>
                        </a:lnSpc>
                        <a:spcBef>
                          <a:spcPts val="0"/>
                        </a:spcBef>
                        <a:spcAft>
                          <a:spcPts val="0"/>
                        </a:spcAft>
                        <a:buClrTx/>
                        <a:buSzTx/>
                        <a:buFontTx/>
                        <a:buNone/>
                        <a:tabLst/>
                        <a:defRPr/>
                      </a:pPr>
                      <a:r>
                        <a:rPr lang="en-US" sz="900" dirty="0">
                          <a:solidFill>
                            <a:srgbClr val="000000"/>
                          </a:solidFill>
                          <a:latin typeface="DM Sans"/>
                        </a:rPr>
                        <a:t>SEPTEMBER TIMETABLE</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chemeClr val="accent1">
                        <a:lumMod val="20000"/>
                        <a:lumOff val="80000"/>
                      </a:schemeClr>
                    </a:solidFill>
                  </a:tcPr>
                </a:tc>
                <a:tc rowSpan="7">
                  <a:txBody>
                    <a:bodyPr/>
                    <a:lstStyle/>
                    <a:p>
                      <a:pPr marL="0" marR="0" lvl="0" indent="0" algn="ctr" defTabSz="914400" rtl="0" eaLnBrk="1" fontAlgn="auto" latinLnBrk="0" hangingPunct="1">
                        <a:lnSpc>
                          <a:spcPts val="1470"/>
                        </a:lnSpc>
                        <a:spcBef>
                          <a:spcPts val="0"/>
                        </a:spcBef>
                        <a:spcAft>
                          <a:spcPts val="0"/>
                        </a:spcAft>
                        <a:buClrTx/>
                        <a:buSzTx/>
                        <a:buFontTx/>
                        <a:buNone/>
                        <a:tabLst/>
                        <a:defRPr/>
                      </a:pPr>
                      <a:r>
                        <a:rPr lang="en-US" sz="900" dirty="0">
                          <a:solidFill>
                            <a:srgbClr val="000000"/>
                          </a:solidFill>
                          <a:latin typeface="DM Sans"/>
                        </a:rPr>
                        <a:t>SEPTEMBER TIMETABLE</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ts val="1515"/>
                        </a:lnSpc>
                      </a:pPr>
                      <a:r>
                        <a:rPr lang="en-US" sz="900" dirty="0">
                          <a:solidFill>
                            <a:srgbClr val="000000"/>
                          </a:solidFill>
                          <a:latin typeface="DM Sans"/>
                        </a:rPr>
                        <a:t>Chill and Chat</a:t>
                      </a:r>
                    </a:p>
                    <a:p>
                      <a:pPr algn="ctr">
                        <a:lnSpc>
                          <a:spcPts val="1515"/>
                        </a:lnSpc>
                      </a:pPr>
                      <a:r>
                        <a:rPr lang="en-US" sz="900" dirty="0">
                          <a:solidFill>
                            <a:srgbClr val="000000"/>
                          </a:solidFill>
                          <a:latin typeface="DM Sans"/>
                        </a:rPr>
                        <a:t>09:30-10:00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solidFill>
                      <a:srgbClr val="FFFFFF"/>
                    </a:solidFill>
                  </a:tcPr>
                </a:tc>
                <a:tc>
                  <a:txBody>
                    <a:bodyPr/>
                    <a:lstStyle/>
                    <a:p>
                      <a:pPr algn="ctr">
                        <a:lnSpc>
                          <a:spcPts val="1515"/>
                        </a:lnSpc>
                      </a:pPr>
                      <a:r>
                        <a:rPr lang="en-US" sz="900" b="0" dirty="0">
                          <a:solidFill>
                            <a:srgbClr val="000000"/>
                          </a:solidFill>
                          <a:latin typeface="DM Sans"/>
                        </a:rPr>
                        <a:t>Could I be a mentor?</a:t>
                      </a:r>
                    </a:p>
                    <a:p>
                      <a:pPr algn="ctr">
                        <a:lnSpc>
                          <a:spcPts val="1515"/>
                        </a:lnSpc>
                      </a:pPr>
                      <a:r>
                        <a:rPr lang="en-US" sz="900" b="0" dirty="0">
                          <a:solidFill>
                            <a:srgbClr val="000000"/>
                          </a:solidFill>
                          <a:latin typeface="DM Sans"/>
                        </a:rPr>
                        <a:t>09:30-10:00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tc>
                  <a:txBody>
                    <a:bodyPr/>
                    <a:lstStyle/>
                    <a:p>
                      <a:pPr marL="0" marR="0" lvl="0" indent="0" algn="ctr" defTabSz="914400" rtl="0" eaLnBrk="1" fontAlgn="auto" latinLnBrk="0" hangingPunct="1">
                        <a:lnSpc>
                          <a:spcPts val="1470"/>
                        </a:lnSpc>
                        <a:spcBef>
                          <a:spcPts val="0"/>
                        </a:spcBef>
                        <a:spcAft>
                          <a:spcPts val="0"/>
                        </a:spcAft>
                        <a:buClrTx/>
                        <a:buSzTx/>
                        <a:buFontTx/>
                        <a:buNone/>
                        <a:tabLst/>
                        <a:defRPr/>
                      </a:pPr>
                      <a:r>
                        <a:rPr lang="en-US" sz="900" dirty="0">
                          <a:solidFill>
                            <a:srgbClr val="000000"/>
                          </a:solidFill>
                          <a:latin typeface="DM Sans"/>
                        </a:rPr>
                        <a:t>Mindful Colouring</a:t>
                      </a:r>
                    </a:p>
                    <a:p>
                      <a:pPr marL="0" marR="0" lvl="0" indent="0" algn="ctr" defTabSz="914400" rtl="0" eaLnBrk="1" fontAlgn="auto" latinLnBrk="0" hangingPunct="1">
                        <a:lnSpc>
                          <a:spcPts val="1470"/>
                        </a:lnSpc>
                        <a:spcBef>
                          <a:spcPts val="0"/>
                        </a:spcBef>
                        <a:spcAft>
                          <a:spcPts val="0"/>
                        </a:spcAft>
                        <a:buClrTx/>
                        <a:buSzTx/>
                        <a:buFontTx/>
                        <a:buNone/>
                        <a:tabLst/>
                        <a:defRPr/>
                      </a:pPr>
                      <a:r>
                        <a:rPr lang="en-US" sz="900" dirty="0">
                          <a:solidFill>
                            <a:srgbClr val="000000"/>
                          </a:solidFill>
                          <a:latin typeface="DM Sans"/>
                        </a:rPr>
                        <a:t>09:30-10:00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609138">
                <a:tc vMerge="1">
                  <a:txBody>
                    <a:bodyPr/>
                    <a:lstStyle/>
                    <a:p>
                      <a:pPr marL="0" marR="0" lvl="0" indent="0" algn="ctr" defTabSz="914400" rtl="0" eaLnBrk="1" fontAlgn="auto" latinLnBrk="0" hangingPunct="1">
                        <a:lnSpc>
                          <a:spcPts val="1470"/>
                        </a:lnSpc>
                        <a:spcBef>
                          <a:spcPts val="0"/>
                        </a:spcBef>
                        <a:spcAft>
                          <a:spcPts val="0"/>
                        </a:spcAft>
                        <a:buClrTx/>
                        <a:buSzTx/>
                        <a:buFontTx/>
                        <a:buNone/>
                        <a:tabLst/>
                        <a:defRPr/>
                      </a:pPr>
                      <a:endParaRPr lang="en-US" sz="900" dirty="0">
                        <a:solidFill>
                          <a:srgbClr val="000000"/>
                        </a:solidFill>
                        <a:latin typeface="DM Sans"/>
                      </a:endParaRP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tc vMerge="1">
                  <a:txBody>
                    <a:bodyPr/>
                    <a:lstStyle/>
                    <a:p>
                      <a:pPr marL="0" marR="0" lvl="0" indent="0" algn="ctr" defTabSz="914400" rtl="0" eaLnBrk="1" fontAlgn="auto" latinLnBrk="0" hangingPunct="1">
                        <a:lnSpc>
                          <a:spcPts val="1470"/>
                        </a:lnSpc>
                        <a:spcBef>
                          <a:spcPts val="0"/>
                        </a:spcBef>
                        <a:spcAft>
                          <a:spcPts val="0"/>
                        </a:spcAft>
                        <a:buClrTx/>
                        <a:buSzTx/>
                        <a:buFontTx/>
                        <a:buNone/>
                        <a:tabLst/>
                        <a:defRPr/>
                      </a:pPr>
                      <a:endParaRPr lang="en-US" sz="900" dirty="0">
                        <a:solidFill>
                          <a:srgbClr val="000000"/>
                        </a:solidFill>
                        <a:latin typeface="DM Sans"/>
                      </a:endParaRP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tc>
                  <a:txBody>
                    <a:bodyPr/>
                    <a:lstStyle/>
                    <a:p>
                      <a:pPr marL="0" marR="0" lvl="0" indent="0" algn="ctr" defTabSz="914400" rtl="0" eaLnBrk="1" fontAlgn="auto" latinLnBrk="0" hangingPunct="1">
                        <a:lnSpc>
                          <a:spcPts val="1470"/>
                        </a:lnSpc>
                        <a:spcBef>
                          <a:spcPts val="0"/>
                        </a:spcBef>
                        <a:spcAft>
                          <a:spcPts val="0"/>
                        </a:spcAft>
                        <a:buClrTx/>
                        <a:buSzTx/>
                        <a:buFontTx/>
                        <a:buNone/>
                        <a:tabLst/>
                        <a:defRPr/>
                      </a:pPr>
                      <a:r>
                        <a:rPr lang="en-US" sz="900" dirty="0">
                          <a:solidFill>
                            <a:srgbClr val="000000"/>
                          </a:solidFill>
                          <a:latin typeface="DM Sans"/>
                        </a:rPr>
                        <a:t>Breakfast Club</a:t>
                      </a:r>
                    </a:p>
                    <a:p>
                      <a:pPr marL="0" marR="0" lvl="0" indent="0" algn="ctr" defTabSz="914400" rtl="0" eaLnBrk="1" fontAlgn="auto" latinLnBrk="0" hangingPunct="1">
                        <a:lnSpc>
                          <a:spcPts val="1470"/>
                        </a:lnSpc>
                        <a:spcBef>
                          <a:spcPts val="0"/>
                        </a:spcBef>
                        <a:spcAft>
                          <a:spcPts val="0"/>
                        </a:spcAft>
                        <a:buClrTx/>
                        <a:buSzTx/>
                        <a:buFontTx/>
                        <a:buNone/>
                        <a:tabLst/>
                        <a:defRPr/>
                      </a:pPr>
                      <a:r>
                        <a:rPr lang="en-US" sz="900" dirty="0">
                          <a:solidFill>
                            <a:srgbClr val="000000"/>
                          </a:solidFill>
                          <a:latin typeface="DM Sans"/>
                        </a:rPr>
                        <a:t>10:00-10:30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solidFill>
                      <a:srgbClr val="DFB160"/>
                    </a:solidFill>
                  </a:tcPr>
                </a:tc>
                <a:tc>
                  <a:txBody>
                    <a:bodyPr/>
                    <a:lstStyle/>
                    <a:p>
                      <a:pPr marL="0" marR="0" lvl="0" indent="0" algn="ctr" defTabSz="914400" rtl="0" eaLnBrk="1" fontAlgn="auto" latinLnBrk="0" hangingPunct="1">
                        <a:lnSpc>
                          <a:spcPts val="1470"/>
                        </a:lnSpc>
                        <a:spcBef>
                          <a:spcPts val="0"/>
                        </a:spcBef>
                        <a:spcAft>
                          <a:spcPts val="0"/>
                        </a:spcAft>
                        <a:buClrTx/>
                        <a:buSzTx/>
                        <a:buFontTx/>
                        <a:buNone/>
                        <a:tabLst/>
                        <a:defRPr/>
                      </a:pPr>
                      <a:r>
                        <a:rPr lang="en-US" sz="900" dirty="0">
                          <a:solidFill>
                            <a:srgbClr val="000000"/>
                          </a:solidFill>
                          <a:latin typeface="DM Sans"/>
                        </a:rPr>
                        <a:t>Breakfast Club</a:t>
                      </a:r>
                    </a:p>
                    <a:p>
                      <a:pPr marL="0" marR="0" lvl="0" indent="0" algn="ctr" defTabSz="914400" rtl="0" eaLnBrk="1" fontAlgn="auto" latinLnBrk="0" hangingPunct="1">
                        <a:lnSpc>
                          <a:spcPts val="1470"/>
                        </a:lnSpc>
                        <a:spcBef>
                          <a:spcPts val="0"/>
                        </a:spcBef>
                        <a:spcAft>
                          <a:spcPts val="0"/>
                        </a:spcAft>
                        <a:buClrTx/>
                        <a:buSzTx/>
                        <a:buFontTx/>
                        <a:buNone/>
                        <a:tabLst/>
                        <a:defRPr/>
                      </a:pPr>
                      <a:r>
                        <a:rPr lang="en-US" sz="900" dirty="0">
                          <a:solidFill>
                            <a:srgbClr val="000000"/>
                          </a:solidFill>
                          <a:latin typeface="DM Sans"/>
                        </a:rPr>
                        <a:t>10:00-10:30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tc>
                  <a:txBody>
                    <a:bodyPr/>
                    <a:lstStyle/>
                    <a:p>
                      <a:pPr marL="0" marR="0" lvl="0" indent="0" algn="ctr" defTabSz="914400" rtl="0" eaLnBrk="1" fontAlgn="auto" latinLnBrk="0" hangingPunct="1">
                        <a:lnSpc>
                          <a:spcPts val="1470"/>
                        </a:lnSpc>
                        <a:spcBef>
                          <a:spcPts val="0"/>
                        </a:spcBef>
                        <a:spcAft>
                          <a:spcPts val="0"/>
                        </a:spcAft>
                        <a:buClrTx/>
                        <a:buSzTx/>
                        <a:buFontTx/>
                        <a:buNone/>
                        <a:tabLst/>
                        <a:defRPr/>
                      </a:pPr>
                      <a:r>
                        <a:rPr lang="en-US" sz="900" dirty="0">
                          <a:solidFill>
                            <a:srgbClr val="000000"/>
                          </a:solidFill>
                          <a:latin typeface="DM Sans"/>
                        </a:rPr>
                        <a:t>Breakfast Club</a:t>
                      </a:r>
                    </a:p>
                    <a:p>
                      <a:pPr marL="0" marR="0" lvl="0" indent="0" algn="ctr" defTabSz="914400" rtl="0" eaLnBrk="1" fontAlgn="auto" latinLnBrk="0" hangingPunct="1">
                        <a:lnSpc>
                          <a:spcPts val="1470"/>
                        </a:lnSpc>
                        <a:spcBef>
                          <a:spcPts val="0"/>
                        </a:spcBef>
                        <a:spcAft>
                          <a:spcPts val="0"/>
                        </a:spcAft>
                        <a:buClrTx/>
                        <a:buSzTx/>
                        <a:buFontTx/>
                        <a:buNone/>
                        <a:tabLst/>
                        <a:defRPr/>
                      </a:pPr>
                      <a:r>
                        <a:rPr lang="en-US" sz="900" dirty="0">
                          <a:solidFill>
                            <a:srgbClr val="000000"/>
                          </a:solidFill>
                          <a:latin typeface="DM Sans"/>
                        </a:rPr>
                        <a:t>10:00-10:30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extLst>
                  <a:ext uri="{0D108BD9-81ED-4DB2-BD59-A6C34878D82A}">
                    <a16:rowId xmlns:a16="http://schemas.microsoft.com/office/drawing/2014/main" val="740444300"/>
                  </a:ext>
                </a:extLst>
              </a:tr>
              <a:tr h="1225790">
                <a:tc vMerge="1">
                  <a:txBody>
                    <a:bodyPr/>
                    <a:lstStyle/>
                    <a:p>
                      <a:pPr marL="0" marR="0" lvl="0" indent="0" algn="ctr" defTabSz="914400" rtl="0" eaLnBrk="1" fontAlgn="auto" latinLnBrk="0" hangingPunct="1">
                        <a:lnSpc>
                          <a:spcPts val="1515"/>
                        </a:lnSpc>
                        <a:spcBef>
                          <a:spcPts val="0"/>
                        </a:spcBef>
                        <a:spcAft>
                          <a:spcPts val="0"/>
                        </a:spcAft>
                        <a:buClrTx/>
                        <a:buSzTx/>
                        <a:buFontTx/>
                        <a:buNone/>
                        <a:tabLst/>
                        <a:defRPr/>
                      </a:pPr>
                      <a:endParaRPr lang="en-US" sz="1050" b="1" dirty="0">
                        <a:solidFill>
                          <a:srgbClr val="000000"/>
                        </a:solidFill>
                        <a:latin typeface="DM Sans"/>
                      </a:endParaRP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solidFill>
                      <a:srgbClr val="FFFFFF"/>
                    </a:solidFill>
                  </a:tcPr>
                </a:tc>
                <a:tc vMerge="1">
                  <a:txBody>
                    <a:bodyPr/>
                    <a:lstStyle/>
                    <a:p>
                      <a:pPr algn="ctr">
                        <a:lnSpc>
                          <a:spcPts val="1515"/>
                        </a:lnSpc>
                      </a:pPr>
                      <a:endParaRPr lang="en-US" sz="1100" dirty="0">
                        <a:solidFill>
                          <a:srgbClr val="000000"/>
                        </a:solidFill>
                        <a:latin typeface="DM Sans"/>
                      </a:endParaRP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tc>
                  <a:txBody>
                    <a:bodyPr/>
                    <a:lstStyle/>
                    <a:p>
                      <a:pPr marL="0" marR="0" lvl="0" indent="0" algn="ctr" defTabSz="914400" rtl="0" eaLnBrk="1" fontAlgn="auto" latinLnBrk="0" hangingPunct="1">
                        <a:lnSpc>
                          <a:spcPts val="1515"/>
                        </a:lnSpc>
                        <a:spcBef>
                          <a:spcPts val="0"/>
                        </a:spcBef>
                        <a:spcAft>
                          <a:spcPts val="0"/>
                        </a:spcAft>
                        <a:buClrTx/>
                        <a:buSzTx/>
                        <a:buFontTx/>
                        <a:buNone/>
                        <a:tabLst/>
                        <a:defRPr/>
                      </a:pPr>
                      <a:r>
                        <a:rPr lang="en-US" sz="1100" b="1" dirty="0">
                          <a:solidFill>
                            <a:srgbClr val="000000"/>
                          </a:solidFill>
                          <a:latin typeface="DM Sans"/>
                        </a:rPr>
                        <a:t>Women’s only sessions</a:t>
                      </a:r>
                    </a:p>
                    <a:p>
                      <a:pPr marL="0" marR="0" lvl="0" indent="0" algn="ctr" defTabSz="914400" rtl="0" eaLnBrk="1" fontAlgn="auto" latinLnBrk="0" hangingPunct="1">
                        <a:lnSpc>
                          <a:spcPts val="1515"/>
                        </a:lnSpc>
                        <a:spcBef>
                          <a:spcPts val="0"/>
                        </a:spcBef>
                        <a:spcAft>
                          <a:spcPts val="0"/>
                        </a:spcAft>
                        <a:buClrTx/>
                        <a:buSzTx/>
                        <a:buFontTx/>
                        <a:buNone/>
                        <a:tabLst/>
                        <a:defRPr/>
                      </a:pPr>
                      <a:r>
                        <a:rPr lang="en-US" sz="1100" b="0" dirty="0">
                          <a:solidFill>
                            <a:srgbClr val="000000"/>
                          </a:solidFill>
                          <a:latin typeface="DM Sans"/>
                        </a:rPr>
                        <a:t>Arts &amp; Crafts, Basic IT Skills, Job Club</a:t>
                      </a:r>
                    </a:p>
                    <a:p>
                      <a:pPr marL="0" marR="0" lvl="0" indent="0" algn="ctr" defTabSz="914400" rtl="0" eaLnBrk="1" fontAlgn="auto" latinLnBrk="0" hangingPunct="1">
                        <a:lnSpc>
                          <a:spcPts val="1515"/>
                        </a:lnSpc>
                        <a:spcBef>
                          <a:spcPts val="0"/>
                        </a:spcBef>
                        <a:spcAft>
                          <a:spcPts val="0"/>
                        </a:spcAft>
                        <a:buClrTx/>
                        <a:buSzTx/>
                        <a:buFontTx/>
                        <a:buNone/>
                        <a:tabLst/>
                        <a:defRPr/>
                      </a:pPr>
                      <a:r>
                        <a:rPr lang="en-US" sz="1100" b="0" dirty="0">
                          <a:solidFill>
                            <a:srgbClr val="000000"/>
                          </a:solidFill>
                          <a:latin typeface="DM Sans"/>
                        </a:rPr>
                        <a:t>10:30-1:00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solidFill>
                      <a:srgbClr val="FFFFFF"/>
                    </a:solidFill>
                  </a:tcPr>
                </a:tc>
                <a:tc>
                  <a:txBody>
                    <a:bodyPr/>
                    <a:lstStyle/>
                    <a:p>
                      <a:pPr algn="ctr">
                        <a:lnSpc>
                          <a:spcPts val="1515"/>
                        </a:lnSpc>
                        <a:defRPr/>
                      </a:pPr>
                      <a:r>
                        <a:rPr lang="en-GB" sz="1100" dirty="0">
                          <a:latin typeface="DM Sans" pitchFamily="2" charset="0"/>
                        </a:rPr>
                        <a:t>Culinary quest 10:30-12:00</a:t>
                      </a:r>
                    </a:p>
                    <a:p>
                      <a:pPr algn="ctr">
                        <a:lnSpc>
                          <a:spcPts val="1515"/>
                        </a:lnSpc>
                        <a:defRPr/>
                      </a:pPr>
                      <a:endParaRPr lang="en-GB" sz="1100" dirty="0">
                        <a:latin typeface="DM Sans" pitchFamily="2" charset="0"/>
                      </a:endParaRP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tc>
                  <a:txBody>
                    <a:bodyPr/>
                    <a:lstStyle/>
                    <a:p>
                      <a:pPr algn="ctr"/>
                      <a:r>
                        <a:rPr lang="en-US" sz="1050" b="0" dirty="0">
                          <a:solidFill>
                            <a:srgbClr val="000000"/>
                          </a:solidFill>
                          <a:latin typeface="DM Sans"/>
                        </a:rPr>
                        <a:t>Wellbeing walk</a:t>
                      </a:r>
                    </a:p>
                    <a:p>
                      <a:pPr algn="ctr"/>
                      <a:r>
                        <a:rPr lang="en-US" sz="1050" b="0" dirty="0">
                          <a:solidFill>
                            <a:srgbClr val="000000"/>
                          </a:solidFill>
                          <a:latin typeface="DM Sans"/>
                        </a:rPr>
                        <a:t>10:30-12:00</a:t>
                      </a:r>
                    </a:p>
                    <a:p>
                      <a:pPr algn="ctr"/>
                      <a:endParaRPr lang="en-US" sz="1050" b="0" dirty="0">
                        <a:solidFill>
                          <a:srgbClr val="000000"/>
                        </a:solidFill>
                        <a:latin typeface="DM Sans"/>
                      </a:endParaRPr>
                    </a:p>
                    <a:p>
                      <a:pPr algn="ctr"/>
                      <a:endParaRPr lang="en-GB" sz="1050" dirty="0"/>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877149230"/>
                  </a:ext>
                </a:extLst>
              </a:tr>
              <a:tr h="795327">
                <a:tc vMerge="1">
                  <a:txBody>
                    <a:bodyPr/>
                    <a:lstStyle/>
                    <a:p>
                      <a:endParaRPr lang="en-GB" dirty="0"/>
                    </a:p>
                  </a:txBody>
                  <a:tcPr marL="140560" marR="140560" marT="140560" marB="140560" anchor="ctr">
                    <a:lnL w="9371" cap="flat" cmpd="sng" algn="ctr">
                      <a:solidFill>
                        <a:srgbClr val="000000"/>
                      </a:solidFill>
                      <a:prstDash val="solid"/>
                      <a:round/>
                      <a:headEnd type="none" w="med" len="med"/>
                      <a:tailEnd type="none" w="med" len="med"/>
                    </a:lnL>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tc vMerge="1">
                  <a:txBody>
                    <a:bodyPr/>
                    <a:lstStyle/>
                    <a:p>
                      <a:pPr algn="ctr">
                        <a:lnSpc>
                          <a:spcPts val="1515"/>
                        </a:lnSpc>
                      </a:pPr>
                      <a:endParaRPr lang="en-US" sz="1100" dirty="0">
                        <a:solidFill>
                          <a:srgbClr val="000000"/>
                        </a:solidFill>
                        <a:latin typeface="DM Sans"/>
                      </a:endParaRPr>
                    </a:p>
                  </a:txBody>
                  <a:tcPr marL="140560" marR="140560" marT="140560" marB="140560" anchor="ctr">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tc rowSpan="2">
                  <a:txBody>
                    <a:bodyPr/>
                    <a:lstStyle/>
                    <a:p>
                      <a:pPr algn="ctr">
                        <a:lnSpc>
                          <a:spcPts val="1515"/>
                        </a:lnSpc>
                        <a:defRPr/>
                      </a:pPr>
                      <a:r>
                        <a:rPr lang="en-US" sz="1100" dirty="0">
                          <a:solidFill>
                            <a:srgbClr val="000000"/>
                          </a:solidFill>
                          <a:latin typeface="DM Sans"/>
                        </a:rPr>
                        <a:t>UPW – invite only</a:t>
                      </a:r>
                    </a:p>
                    <a:p>
                      <a:pPr algn="ctr">
                        <a:lnSpc>
                          <a:spcPts val="1515"/>
                        </a:lnSpc>
                        <a:defRPr/>
                      </a:pPr>
                      <a:r>
                        <a:rPr lang="en-US" sz="1100" dirty="0">
                          <a:solidFill>
                            <a:srgbClr val="000000"/>
                          </a:solidFill>
                          <a:latin typeface="DM Sans"/>
                        </a:rPr>
                        <a:t>10:00-12:00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solidFill>
                      <a:srgbClr val="FFFFFF"/>
                    </a:solidFill>
                  </a:tcPr>
                </a:tc>
                <a:tc>
                  <a:txBody>
                    <a:bodyPr/>
                    <a:lstStyle/>
                    <a:p>
                      <a:pPr algn="ctr"/>
                      <a:r>
                        <a:rPr lang="en-GB" sz="1200" dirty="0"/>
                        <a:t>CBT – booking only</a:t>
                      </a:r>
                    </a:p>
                    <a:p>
                      <a:pPr algn="ctr"/>
                      <a:r>
                        <a:rPr lang="en-GB" sz="1200" dirty="0"/>
                        <a:t>10:00-4:00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tc>
                  <a:txBody>
                    <a:bodyPr/>
                    <a:lstStyle/>
                    <a:p>
                      <a:pPr algn="ctr">
                        <a:lnSpc>
                          <a:spcPts val="1515"/>
                        </a:lnSpc>
                        <a:defRPr/>
                      </a:pPr>
                      <a:r>
                        <a:rPr lang="en-US" sz="1100" dirty="0">
                          <a:solidFill>
                            <a:srgbClr val="000000"/>
                          </a:solidFill>
                          <a:latin typeface="DM Sans"/>
                        </a:rPr>
                        <a:t>Job Club with Anna</a:t>
                      </a:r>
                    </a:p>
                    <a:p>
                      <a:pPr algn="ctr">
                        <a:lnSpc>
                          <a:spcPts val="1515"/>
                        </a:lnSpc>
                        <a:defRPr/>
                      </a:pPr>
                      <a:r>
                        <a:rPr lang="en-US" sz="1100" dirty="0">
                          <a:solidFill>
                            <a:srgbClr val="000000"/>
                          </a:solidFill>
                          <a:latin typeface="DM Sans"/>
                        </a:rPr>
                        <a:t>10:00-3:00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382575293"/>
                  </a:ext>
                </a:extLst>
              </a:tr>
              <a:tr h="616012">
                <a:tc vMerge="1">
                  <a:txBody>
                    <a:bodyPr/>
                    <a:lstStyle/>
                    <a:p>
                      <a:pPr algn="ctr">
                        <a:lnSpc>
                          <a:spcPts val="1515"/>
                        </a:lnSpc>
                        <a:defRPr/>
                      </a:pPr>
                      <a:endParaRPr lang="en-US" sz="1100" dirty="0">
                        <a:solidFill>
                          <a:srgbClr val="000000"/>
                        </a:solidFill>
                        <a:latin typeface="DM Sans"/>
                      </a:endParaRP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tc vMerge="1">
                  <a:txBody>
                    <a:bodyPr/>
                    <a:lstStyle/>
                    <a:p>
                      <a:pPr algn="ctr">
                        <a:lnSpc>
                          <a:spcPts val="1515"/>
                        </a:lnSpc>
                        <a:defRPr/>
                      </a:pPr>
                      <a:endParaRPr lang="en-US" sz="1100" dirty="0">
                        <a:solidFill>
                          <a:srgbClr val="000000"/>
                        </a:solidFill>
                        <a:latin typeface="DM Sans"/>
                      </a:endParaRP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tc vMerge="1">
                  <a:txBody>
                    <a:bodyPr/>
                    <a:lstStyle/>
                    <a:p>
                      <a:pPr algn="ctr">
                        <a:lnSpc>
                          <a:spcPts val="1515"/>
                        </a:lnSpc>
                        <a:defRPr/>
                      </a:pPr>
                      <a:endParaRPr lang="en-US" sz="1100" dirty="0">
                        <a:solidFill>
                          <a:srgbClr val="000000"/>
                        </a:solidFill>
                        <a:latin typeface="DM Sans"/>
                      </a:endParaRP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solidFill>
                      <a:srgbClr val="DFB160"/>
                    </a:solidFill>
                  </a:tcPr>
                </a:tc>
                <a:tc>
                  <a:txBody>
                    <a:bodyPr/>
                    <a:lstStyle/>
                    <a:p>
                      <a:pPr algn="ctr">
                        <a:lnSpc>
                          <a:spcPts val="1515"/>
                        </a:lnSpc>
                        <a:defRPr/>
                      </a:pPr>
                      <a:r>
                        <a:rPr lang="en-US" sz="1100" dirty="0">
                          <a:solidFill>
                            <a:srgbClr val="000000"/>
                          </a:solidFill>
                          <a:latin typeface="DM Sans"/>
                        </a:rPr>
                        <a:t>Chill and Chat</a:t>
                      </a:r>
                    </a:p>
                    <a:p>
                      <a:pPr algn="ctr">
                        <a:lnSpc>
                          <a:spcPts val="1515"/>
                        </a:lnSpc>
                        <a:defRPr/>
                      </a:pPr>
                      <a:r>
                        <a:rPr lang="en-US" sz="1100" dirty="0">
                          <a:solidFill>
                            <a:srgbClr val="000000"/>
                          </a:solidFill>
                          <a:latin typeface="DM Sans"/>
                        </a:rPr>
                        <a:t>12:00-1:00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tc>
                  <a:txBody>
                    <a:bodyPr/>
                    <a:lstStyle/>
                    <a:p>
                      <a:pPr algn="ctr">
                        <a:lnSpc>
                          <a:spcPts val="1515"/>
                        </a:lnSpc>
                        <a:defRPr/>
                      </a:pPr>
                      <a:r>
                        <a:rPr lang="en-US" sz="1100" dirty="0">
                          <a:solidFill>
                            <a:srgbClr val="000000"/>
                          </a:solidFill>
                          <a:latin typeface="DM Sans"/>
                        </a:rPr>
                        <a:t>Chill and Chat</a:t>
                      </a:r>
                    </a:p>
                    <a:p>
                      <a:pPr algn="ctr">
                        <a:lnSpc>
                          <a:spcPts val="1515"/>
                        </a:lnSpc>
                        <a:defRPr/>
                      </a:pPr>
                      <a:r>
                        <a:rPr lang="en-US" sz="1100" dirty="0">
                          <a:solidFill>
                            <a:srgbClr val="000000"/>
                          </a:solidFill>
                          <a:latin typeface="DM Sans"/>
                        </a:rPr>
                        <a:t>12:00-1:00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extLst>
                  <a:ext uri="{0D108BD9-81ED-4DB2-BD59-A6C34878D82A}">
                    <a16:rowId xmlns:a16="http://schemas.microsoft.com/office/drawing/2014/main" val="2102395767"/>
                  </a:ext>
                </a:extLst>
              </a:tr>
              <a:tr h="1017736">
                <a:tc vMerge="1">
                  <a:txBody>
                    <a:bodyPr/>
                    <a:lstStyle/>
                    <a:p>
                      <a:pPr algn="ctr">
                        <a:lnSpc>
                          <a:spcPts val="1515"/>
                        </a:lnSpc>
                      </a:pPr>
                      <a:endParaRPr lang="en-US" sz="1100" dirty="0">
                        <a:solidFill>
                          <a:srgbClr val="000000"/>
                        </a:solidFill>
                        <a:latin typeface="DM Sans"/>
                      </a:endParaRP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tc vMerge="1">
                  <a:txBody>
                    <a:bodyPr/>
                    <a:lstStyle/>
                    <a:p>
                      <a:pPr algn="ctr">
                        <a:lnSpc>
                          <a:spcPts val="1515"/>
                        </a:lnSpc>
                      </a:pPr>
                      <a:endParaRPr lang="en-US" sz="1000" dirty="0">
                        <a:solidFill>
                          <a:srgbClr val="000000"/>
                        </a:solidFill>
                        <a:latin typeface="DM Sans"/>
                      </a:endParaRP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50" dirty="0"/>
                        <a:t>DWP</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050" dirty="0"/>
                        <a:t>1:00-3:00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solidFill>
                      <a:srgbClr val="FFFF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50" dirty="0"/>
                        <a:t>Non-accredited course: Moving Forward – Building Motivation </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050" dirty="0"/>
                        <a:t>and Capacity to Engage 1:00-3:00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tc rowSpan="2">
                  <a:txBody>
                    <a:bodyPr/>
                    <a:lstStyle/>
                    <a:p>
                      <a:pPr algn="ctr">
                        <a:lnSpc>
                          <a:spcPts val="1515"/>
                        </a:lnSpc>
                      </a:pPr>
                      <a:r>
                        <a:rPr lang="en-US" sz="1082" dirty="0">
                          <a:solidFill>
                            <a:srgbClr val="000000"/>
                          </a:solidFill>
                          <a:latin typeface="DM Sans"/>
                        </a:rPr>
                        <a:t>Say it in a song! Music session</a:t>
                      </a:r>
                    </a:p>
                    <a:p>
                      <a:pPr algn="ctr">
                        <a:lnSpc>
                          <a:spcPts val="1515"/>
                        </a:lnSpc>
                      </a:pPr>
                      <a:r>
                        <a:rPr lang="en-US" sz="1082" dirty="0">
                          <a:solidFill>
                            <a:srgbClr val="000000"/>
                          </a:solidFill>
                          <a:latin typeface="DM Sans"/>
                        </a:rPr>
                        <a:t>1:30-3:30</a:t>
                      </a:r>
                    </a:p>
                    <a:p>
                      <a:pPr algn="ctr">
                        <a:lnSpc>
                          <a:spcPts val="1515"/>
                        </a:lnSpc>
                      </a:pPr>
                      <a:endParaRPr lang="en-US" sz="1082" dirty="0">
                        <a:solidFill>
                          <a:srgbClr val="000000"/>
                        </a:solidFill>
                        <a:latin typeface="DM Sans"/>
                      </a:endParaRP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403051548"/>
                  </a:ext>
                </a:extLst>
              </a:tr>
              <a:tr h="957642">
                <a:tc vMerge="1">
                  <a:txBody>
                    <a:bodyPr/>
                    <a:lstStyle/>
                    <a:p>
                      <a:endParaRPr lang="en-GB"/>
                    </a:p>
                  </a:txBody>
                  <a:tcPr/>
                </a:tc>
                <a:tc vMerge="1">
                  <a:txBody>
                    <a:bodyPr/>
                    <a:lstStyle/>
                    <a:p>
                      <a:endParaRPr lang="en-GB"/>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50" dirty="0"/>
                        <a:t>Creative session: </a:t>
                      </a:r>
                      <a:r>
                        <a:rPr lang="en-GB" sz="1050" dirty="0" err="1"/>
                        <a:t>TiPP</a:t>
                      </a:r>
                      <a:r>
                        <a:rPr lang="en-GB" sz="1050" dirty="0"/>
                        <a:t> Calendar Project</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050" dirty="0"/>
                        <a:t>1:00-3:00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solidFill>
                      <a:srgbClr val="FFFFFF"/>
                    </a:solidFill>
                  </a:tcPr>
                </a:tc>
                <a:tc>
                  <a:txBody>
                    <a:bodyPr/>
                    <a:lstStyle/>
                    <a:p>
                      <a:pPr algn="ctr"/>
                      <a:r>
                        <a:rPr lang="en-GB" sz="1100" dirty="0"/>
                        <a:t>¿Hablas Español? Spanish lesson</a:t>
                      </a:r>
                    </a:p>
                    <a:p>
                      <a:pPr algn="ctr"/>
                      <a:r>
                        <a:rPr lang="en-GB" sz="1100" dirty="0"/>
                        <a:t>3:00-4:00</a:t>
                      </a:r>
                      <a:endParaRPr lang="en-GB" dirty="0"/>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tc vMerge="1">
                  <a:txBody>
                    <a:bodyPr/>
                    <a:lstStyle/>
                    <a:p>
                      <a:endParaRPr lang="en-GB"/>
                    </a:p>
                  </a:txBody>
                  <a:tcPr/>
                </a:tc>
                <a:extLst>
                  <a:ext uri="{0D108BD9-81ED-4DB2-BD59-A6C34878D82A}">
                    <a16:rowId xmlns:a16="http://schemas.microsoft.com/office/drawing/2014/main" val="3468865446"/>
                  </a:ext>
                </a:extLst>
              </a:tr>
            </a:tbl>
          </a:graphicData>
        </a:graphic>
      </p:graphicFrame>
      <p:grpSp>
        <p:nvGrpSpPr>
          <p:cNvPr id="3" name="Group 3">
            <a:extLst>
              <a:ext uri="{FF2B5EF4-FFF2-40B4-BE49-F238E27FC236}">
                <a16:creationId xmlns:a16="http://schemas.microsoft.com/office/drawing/2014/main" id="{D26546DF-8499-350B-6262-CA630F96BDF7}"/>
              </a:ext>
            </a:extLst>
          </p:cNvPr>
          <p:cNvGrpSpPr/>
          <p:nvPr/>
        </p:nvGrpSpPr>
        <p:grpSpPr>
          <a:xfrm>
            <a:off x="184646" y="1589490"/>
            <a:ext cx="2426446" cy="4582470"/>
            <a:chOff x="0" y="0"/>
            <a:chExt cx="883905" cy="1669301"/>
          </a:xfrm>
        </p:grpSpPr>
        <p:sp>
          <p:nvSpPr>
            <p:cNvPr id="4" name="Freeform 4">
              <a:extLst>
                <a:ext uri="{FF2B5EF4-FFF2-40B4-BE49-F238E27FC236}">
                  <a16:creationId xmlns:a16="http://schemas.microsoft.com/office/drawing/2014/main" id="{6AA4FD81-8713-602B-4FEB-1E664A0EAE4E}"/>
                </a:ext>
              </a:extLst>
            </p:cNvPr>
            <p:cNvSpPr/>
            <p:nvPr/>
          </p:nvSpPr>
          <p:spPr>
            <a:xfrm>
              <a:off x="0" y="0"/>
              <a:ext cx="868775" cy="1669301"/>
            </a:xfrm>
            <a:custGeom>
              <a:avLst/>
              <a:gdLst/>
              <a:ahLst/>
              <a:cxnLst/>
              <a:rect l="l" t="t" r="r" b="b"/>
              <a:pathLst>
                <a:path w="868775" h="1669301">
                  <a:moveTo>
                    <a:pt x="0" y="0"/>
                  </a:moveTo>
                  <a:lnTo>
                    <a:pt x="868775" y="0"/>
                  </a:lnTo>
                  <a:lnTo>
                    <a:pt x="868775" y="1669301"/>
                  </a:lnTo>
                  <a:lnTo>
                    <a:pt x="0" y="1669301"/>
                  </a:lnTo>
                  <a:close/>
                </a:path>
              </a:pathLst>
            </a:custGeom>
            <a:solidFill>
              <a:srgbClr val="34586E"/>
            </a:solidFill>
            <a:ln w="9525" cap="sq">
              <a:solidFill>
                <a:srgbClr val="000000"/>
              </a:solidFill>
              <a:prstDash val="solid"/>
              <a:miter/>
            </a:ln>
          </p:spPr>
          <p:txBody>
            <a:bodyPr/>
            <a:lstStyle/>
            <a:p>
              <a:endParaRPr lang="en-GB"/>
            </a:p>
          </p:txBody>
        </p:sp>
        <p:sp>
          <p:nvSpPr>
            <p:cNvPr id="5" name="TextBox 5">
              <a:extLst>
                <a:ext uri="{FF2B5EF4-FFF2-40B4-BE49-F238E27FC236}">
                  <a16:creationId xmlns:a16="http://schemas.microsoft.com/office/drawing/2014/main" id="{06898219-658A-A959-2FA7-DBBFB7746691}"/>
                </a:ext>
              </a:extLst>
            </p:cNvPr>
            <p:cNvSpPr txBox="1"/>
            <p:nvPr/>
          </p:nvSpPr>
          <p:spPr>
            <a:xfrm>
              <a:off x="15130" y="22839"/>
              <a:ext cx="868775" cy="1620157"/>
            </a:xfrm>
            <a:prstGeom prst="rect">
              <a:avLst/>
            </a:prstGeom>
          </p:spPr>
          <p:txBody>
            <a:bodyPr lIns="50800" tIns="50800" rIns="50800" bIns="50800" rtlCol="0" anchor="ctr"/>
            <a:lstStyle/>
            <a:p>
              <a:pPr algn="ctr">
                <a:lnSpc>
                  <a:spcPts val="2379"/>
                </a:lnSpc>
              </a:pPr>
              <a:r>
                <a:rPr lang="en-US" sz="1699" u="sng" dirty="0">
                  <a:solidFill>
                    <a:srgbClr val="FFFFFF"/>
                  </a:solidFill>
                  <a:latin typeface="DM Sans"/>
                </a:rPr>
                <a:t>Information</a:t>
              </a:r>
            </a:p>
            <a:p>
              <a:pPr algn="ctr">
                <a:lnSpc>
                  <a:spcPts val="2379"/>
                </a:lnSpc>
              </a:pPr>
              <a:r>
                <a:rPr lang="en-US" sz="1000" dirty="0">
                  <a:solidFill>
                    <a:srgbClr val="FFFFFF"/>
                  </a:solidFill>
                  <a:latin typeface="DM Sans" pitchFamily="2" charset="0"/>
                </a:rPr>
                <a:t>Hub is at located at </a:t>
              </a:r>
              <a:r>
                <a:rPr lang="en-GB" sz="1000" dirty="0">
                  <a:solidFill>
                    <a:srgbClr val="FFFFFF"/>
                  </a:solidFill>
                  <a:latin typeface="DM Sans" pitchFamily="2" charset="0"/>
                </a:rPr>
                <a:t>State House, Dale St., L2 4TR</a:t>
              </a:r>
            </a:p>
            <a:p>
              <a:pPr algn="ctr">
                <a:lnSpc>
                  <a:spcPts val="2379"/>
                </a:lnSpc>
              </a:pPr>
              <a:r>
                <a:rPr lang="en-GB" sz="1000" dirty="0">
                  <a:solidFill>
                    <a:srgbClr val="FFFFFF"/>
                  </a:solidFill>
                  <a:latin typeface="DM Sans" pitchFamily="2" charset="0"/>
                </a:rPr>
                <a:t>Job Clubs offer general employment support, including writing CVs, disclosure letters and mock interviews, as well as an opportunity to discuss available job vacancies and applying for these. Culinary quests are where we plan our cooking sessions, make our shopping list, compare prices, etc.</a:t>
              </a:r>
              <a:endParaRPr lang="en-GB" sz="1000" b="0" i="0" dirty="0">
                <a:solidFill>
                  <a:schemeClr val="bg1"/>
                </a:solidFill>
                <a:effectLst/>
                <a:latin typeface="DM Sans" pitchFamily="2" charset="0"/>
              </a:endParaRPr>
            </a:p>
            <a:p>
              <a:pPr algn="ctr">
                <a:lnSpc>
                  <a:spcPts val="2379"/>
                </a:lnSpc>
              </a:pPr>
              <a:endParaRPr lang="en-GB" sz="1000" b="0" i="0" dirty="0">
                <a:solidFill>
                  <a:schemeClr val="bg1"/>
                </a:solidFill>
                <a:effectLst/>
                <a:latin typeface="DM Sans" pitchFamily="2" charset="0"/>
              </a:endParaRPr>
            </a:p>
          </p:txBody>
        </p:sp>
      </p:grpSp>
      <p:grpSp>
        <p:nvGrpSpPr>
          <p:cNvPr id="46" name="Group 46">
            <a:extLst>
              <a:ext uri="{FF2B5EF4-FFF2-40B4-BE49-F238E27FC236}">
                <a16:creationId xmlns:a16="http://schemas.microsoft.com/office/drawing/2014/main" id="{8411AC50-867B-D4D2-06FC-126971FCCCE7}"/>
              </a:ext>
            </a:extLst>
          </p:cNvPr>
          <p:cNvGrpSpPr/>
          <p:nvPr/>
        </p:nvGrpSpPr>
        <p:grpSpPr>
          <a:xfrm rot="2700000">
            <a:off x="170282" y="1049731"/>
            <a:ext cx="293842" cy="293842"/>
            <a:chOff x="0" y="0"/>
            <a:chExt cx="812800" cy="812800"/>
          </a:xfrm>
        </p:grpSpPr>
        <p:sp>
          <p:nvSpPr>
            <p:cNvPr id="47" name="Freeform 47">
              <a:extLst>
                <a:ext uri="{FF2B5EF4-FFF2-40B4-BE49-F238E27FC236}">
                  <a16:creationId xmlns:a16="http://schemas.microsoft.com/office/drawing/2014/main" id="{A9E0F4AF-C268-2538-4CF3-3A5EA0371BDA}"/>
                </a:ext>
              </a:extLst>
            </p:cNvPr>
            <p:cNvSpPr/>
            <p:nvPr/>
          </p:nvSpPr>
          <p:spPr>
            <a:xfrm>
              <a:off x="0" y="0"/>
              <a:ext cx="812800" cy="812800"/>
            </a:xfrm>
            <a:custGeom>
              <a:avLst/>
              <a:gdLst/>
              <a:ahLst/>
              <a:cxnLst/>
              <a:rect l="l" t="t" r="r" b="b"/>
              <a:pathLst>
                <a:path w="812800" h="812800">
                  <a:moveTo>
                    <a:pt x="406400" y="0"/>
                  </a:moveTo>
                  <a:lnTo>
                    <a:pt x="812800" y="406400"/>
                  </a:lnTo>
                  <a:lnTo>
                    <a:pt x="406400" y="812800"/>
                  </a:lnTo>
                  <a:lnTo>
                    <a:pt x="0" y="406400"/>
                  </a:lnTo>
                  <a:lnTo>
                    <a:pt x="406400" y="0"/>
                  </a:lnTo>
                  <a:close/>
                </a:path>
              </a:pathLst>
            </a:custGeom>
            <a:solidFill>
              <a:srgbClr val="E13716"/>
            </a:solidFill>
          </p:spPr>
          <p:txBody>
            <a:bodyPr/>
            <a:lstStyle/>
            <a:p>
              <a:endParaRPr lang="en-GB"/>
            </a:p>
          </p:txBody>
        </p:sp>
        <p:sp>
          <p:nvSpPr>
            <p:cNvPr id="48" name="TextBox 48">
              <a:extLst>
                <a:ext uri="{FF2B5EF4-FFF2-40B4-BE49-F238E27FC236}">
                  <a16:creationId xmlns:a16="http://schemas.microsoft.com/office/drawing/2014/main" id="{CC16B50D-9E6B-8DA7-B602-05DA408582BE}"/>
                </a:ext>
              </a:extLst>
            </p:cNvPr>
            <p:cNvSpPr txBox="1"/>
            <p:nvPr/>
          </p:nvSpPr>
          <p:spPr>
            <a:xfrm>
              <a:off x="139700" y="111125"/>
              <a:ext cx="533400" cy="561975"/>
            </a:xfrm>
            <a:prstGeom prst="rect">
              <a:avLst/>
            </a:prstGeom>
          </p:spPr>
          <p:txBody>
            <a:bodyPr lIns="50800" tIns="50800" rIns="50800" bIns="50800" rtlCol="0" anchor="ctr"/>
            <a:lstStyle/>
            <a:p>
              <a:pPr algn="ctr">
                <a:lnSpc>
                  <a:spcPts val="2379"/>
                </a:lnSpc>
              </a:pPr>
              <a:endParaRPr/>
            </a:p>
          </p:txBody>
        </p:sp>
      </p:grpSp>
      <p:grpSp>
        <p:nvGrpSpPr>
          <p:cNvPr id="62" name="Group 62">
            <a:extLst>
              <a:ext uri="{FF2B5EF4-FFF2-40B4-BE49-F238E27FC236}">
                <a16:creationId xmlns:a16="http://schemas.microsoft.com/office/drawing/2014/main" id="{FDEB3E4D-5C98-3F3B-5817-7F7E9FB349A4}"/>
              </a:ext>
            </a:extLst>
          </p:cNvPr>
          <p:cNvGrpSpPr/>
          <p:nvPr/>
        </p:nvGrpSpPr>
        <p:grpSpPr>
          <a:xfrm>
            <a:off x="195716" y="593502"/>
            <a:ext cx="242972" cy="242972"/>
            <a:chOff x="0" y="0"/>
            <a:chExt cx="812800" cy="812800"/>
          </a:xfrm>
        </p:grpSpPr>
        <p:sp>
          <p:nvSpPr>
            <p:cNvPr id="63" name="Freeform 63">
              <a:extLst>
                <a:ext uri="{FF2B5EF4-FFF2-40B4-BE49-F238E27FC236}">
                  <a16:creationId xmlns:a16="http://schemas.microsoft.com/office/drawing/2014/main" id="{4A96B160-C5CC-81D1-DB2D-FF717E8A832B}"/>
                </a:ext>
              </a:extLst>
            </p:cNvPr>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67AB2C"/>
            </a:solidFill>
          </p:spPr>
          <p:txBody>
            <a:bodyPr/>
            <a:lstStyle/>
            <a:p>
              <a:endParaRPr lang="en-GB"/>
            </a:p>
          </p:txBody>
        </p:sp>
        <p:sp>
          <p:nvSpPr>
            <p:cNvPr id="64" name="TextBox 64">
              <a:extLst>
                <a:ext uri="{FF2B5EF4-FFF2-40B4-BE49-F238E27FC236}">
                  <a16:creationId xmlns:a16="http://schemas.microsoft.com/office/drawing/2014/main" id="{34A73589-ADF8-0265-0239-B00D81D7AACF}"/>
                </a:ext>
              </a:extLst>
            </p:cNvPr>
            <p:cNvSpPr txBox="1"/>
            <p:nvPr/>
          </p:nvSpPr>
          <p:spPr>
            <a:xfrm>
              <a:off x="76200" y="47625"/>
              <a:ext cx="660400" cy="688975"/>
            </a:xfrm>
            <a:prstGeom prst="rect">
              <a:avLst/>
            </a:prstGeom>
          </p:spPr>
          <p:txBody>
            <a:bodyPr lIns="50800" tIns="50800" rIns="50800" bIns="50800" rtlCol="0" anchor="ctr"/>
            <a:lstStyle/>
            <a:p>
              <a:pPr algn="ctr">
                <a:lnSpc>
                  <a:spcPts val="2379"/>
                </a:lnSpc>
              </a:pPr>
              <a:endParaRPr/>
            </a:p>
          </p:txBody>
        </p:sp>
      </p:grpSp>
      <p:grpSp>
        <p:nvGrpSpPr>
          <p:cNvPr id="65" name="Group 65">
            <a:extLst>
              <a:ext uri="{FF2B5EF4-FFF2-40B4-BE49-F238E27FC236}">
                <a16:creationId xmlns:a16="http://schemas.microsoft.com/office/drawing/2014/main" id="{49747471-1EF7-9F44-9CB2-994409FA70FA}"/>
              </a:ext>
            </a:extLst>
          </p:cNvPr>
          <p:cNvGrpSpPr/>
          <p:nvPr/>
        </p:nvGrpSpPr>
        <p:grpSpPr>
          <a:xfrm>
            <a:off x="206787" y="181493"/>
            <a:ext cx="220832" cy="193228"/>
            <a:chOff x="0" y="0"/>
            <a:chExt cx="812800" cy="711200"/>
          </a:xfrm>
        </p:grpSpPr>
        <p:sp>
          <p:nvSpPr>
            <p:cNvPr id="66" name="Freeform 66">
              <a:extLst>
                <a:ext uri="{FF2B5EF4-FFF2-40B4-BE49-F238E27FC236}">
                  <a16:creationId xmlns:a16="http://schemas.microsoft.com/office/drawing/2014/main" id="{C0A1D735-1A32-F64A-6054-4A0C88E403E7}"/>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67" name="TextBox 67">
              <a:extLst>
                <a:ext uri="{FF2B5EF4-FFF2-40B4-BE49-F238E27FC236}">
                  <a16:creationId xmlns:a16="http://schemas.microsoft.com/office/drawing/2014/main" id="{1476188F-759B-F7A5-8780-C4DE3EFD111C}"/>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a:p>
          </p:txBody>
        </p:sp>
      </p:grpSp>
      <p:sp>
        <p:nvSpPr>
          <p:cNvPr id="69" name="TextBox 69">
            <a:extLst>
              <a:ext uri="{FF2B5EF4-FFF2-40B4-BE49-F238E27FC236}">
                <a16:creationId xmlns:a16="http://schemas.microsoft.com/office/drawing/2014/main" id="{9068F688-2A17-62F8-0D60-34CAE308E89C}"/>
              </a:ext>
            </a:extLst>
          </p:cNvPr>
          <p:cNvSpPr txBox="1"/>
          <p:nvPr/>
        </p:nvSpPr>
        <p:spPr>
          <a:xfrm>
            <a:off x="2578260" y="89855"/>
            <a:ext cx="5443877" cy="573875"/>
          </a:xfrm>
          <a:prstGeom prst="rect">
            <a:avLst/>
          </a:prstGeom>
        </p:spPr>
        <p:txBody>
          <a:bodyPr wrap="square" lIns="0" tIns="0" rIns="0" bIns="0" rtlCol="0" anchor="t">
            <a:spAutoFit/>
          </a:bodyPr>
          <a:lstStyle/>
          <a:p>
            <a:pPr>
              <a:lnSpc>
                <a:spcPts val="4899"/>
              </a:lnSpc>
              <a:spcBef>
                <a:spcPct val="0"/>
              </a:spcBef>
            </a:pPr>
            <a:r>
              <a:rPr lang="en-US" sz="2400" u="sng" dirty="0">
                <a:solidFill>
                  <a:srgbClr val="000000"/>
                </a:solidFill>
                <a:latin typeface="DM Sans Bold"/>
              </a:rPr>
              <a:t>LIVERPOOL OCTOBER - WEEK 1</a:t>
            </a:r>
          </a:p>
        </p:txBody>
      </p:sp>
      <p:sp>
        <p:nvSpPr>
          <p:cNvPr id="70" name="TextBox 70">
            <a:extLst>
              <a:ext uri="{FF2B5EF4-FFF2-40B4-BE49-F238E27FC236}">
                <a16:creationId xmlns:a16="http://schemas.microsoft.com/office/drawing/2014/main" id="{3D34B413-E45A-6A56-9A22-105E6E70B2C0}"/>
              </a:ext>
            </a:extLst>
          </p:cNvPr>
          <p:cNvSpPr txBox="1"/>
          <p:nvPr/>
        </p:nvSpPr>
        <p:spPr>
          <a:xfrm>
            <a:off x="658981" y="127955"/>
            <a:ext cx="1826812" cy="346075"/>
          </a:xfrm>
          <a:prstGeom prst="rect">
            <a:avLst/>
          </a:prstGeom>
        </p:spPr>
        <p:txBody>
          <a:bodyPr lIns="0" tIns="0" rIns="0" bIns="0" rtlCol="0" anchor="t">
            <a:spAutoFit/>
          </a:bodyPr>
          <a:lstStyle/>
          <a:p>
            <a:pPr>
              <a:lnSpc>
                <a:spcPts val="1400"/>
              </a:lnSpc>
              <a:spcBef>
                <a:spcPct val="0"/>
              </a:spcBef>
            </a:pPr>
            <a:r>
              <a:rPr lang="en-US" sz="1000">
                <a:solidFill>
                  <a:srgbClr val="000000"/>
                </a:solidFill>
                <a:latin typeface="DM Sans"/>
              </a:rPr>
              <a:t>Self: Activities that work on the individual</a:t>
            </a:r>
          </a:p>
        </p:txBody>
      </p:sp>
      <p:sp>
        <p:nvSpPr>
          <p:cNvPr id="71" name="TextBox 71">
            <a:extLst>
              <a:ext uri="{FF2B5EF4-FFF2-40B4-BE49-F238E27FC236}">
                <a16:creationId xmlns:a16="http://schemas.microsoft.com/office/drawing/2014/main" id="{1528EDD9-AC17-0F1A-8801-131C5BFF6392}"/>
              </a:ext>
            </a:extLst>
          </p:cNvPr>
          <p:cNvSpPr txBox="1"/>
          <p:nvPr/>
        </p:nvSpPr>
        <p:spPr>
          <a:xfrm>
            <a:off x="658981" y="545468"/>
            <a:ext cx="1910578" cy="346075"/>
          </a:xfrm>
          <a:prstGeom prst="rect">
            <a:avLst/>
          </a:prstGeom>
        </p:spPr>
        <p:txBody>
          <a:bodyPr lIns="0" tIns="0" rIns="0" bIns="0" rtlCol="0" anchor="t">
            <a:spAutoFit/>
          </a:bodyPr>
          <a:lstStyle/>
          <a:p>
            <a:pPr>
              <a:lnSpc>
                <a:spcPts val="1400"/>
              </a:lnSpc>
              <a:spcBef>
                <a:spcPct val="0"/>
              </a:spcBef>
            </a:pPr>
            <a:r>
              <a:rPr lang="en-US" sz="1000">
                <a:solidFill>
                  <a:srgbClr val="000000"/>
                </a:solidFill>
                <a:latin typeface="DM Sans"/>
              </a:rPr>
              <a:t>Relationships: Activities that work with peers/families/friends</a:t>
            </a:r>
          </a:p>
        </p:txBody>
      </p:sp>
      <p:sp>
        <p:nvSpPr>
          <p:cNvPr id="72" name="TextBox 72">
            <a:extLst>
              <a:ext uri="{FF2B5EF4-FFF2-40B4-BE49-F238E27FC236}">
                <a16:creationId xmlns:a16="http://schemas.microsoft.com/office/drawing/2014/main" id="{9D5F6CA9-DD8A-69B1-67A3-15A9071B8BB1}"/>
              </a:ext>
            </a:extLst>
          </p:cNvPr>
          <p:cNvSpPr txBox="1"/>
          <p:nvPr/>
        </p:nvSpPr>
        <p:spPr>
          <a:xfrm>
            <a:off x="658981" y="960299"/>
            <a:ext cx="1826812" cy="517525"/>
          </a:xfrm>
          <a:prstGeom prst="rect">
            <a:avLst/>
          </a:prstGeom>
        </p:spPr>
        <p:txBody>
          <a:bodyPr lIns="0" tIns="0" rIns="0" bIns="0" rtlCol="0" anchor="t">
            <a:spAutoFit/>
          </a:bodyPr>
          <a:lstStyle/>
          <a:p>
            <a:pPr>
              <a:lnSpc>
                <a:spcPts val="1400"/>
              </a:lnSpc>
              <a:spcBef>
                <a:spcPct val="0"/>
              </a:spcBef>
            </a:pPr>
            <a:r>
              <a:rPr lang="en-US" sz="1000" dirty="0">
                <a:solidFill>
                  <a:srgbClr val="000000"/>
                </a:solidFill>
                <a:latin typeface="DM Sans"/>
              </a:rPr>
              <a:t>Society: Activities contributing to the community outside of the CFO Activity Hub</a:t>
            </a:r>
          </a:p>
        </p:txBody>
      </p:sp>
      <p:grpSp>
        <p:nvGrpSpPr>
          <p:cNvPr id="68" name="Group 49">
            <a:extLst>
              <a:ext uri="{FF2B5EF4-FFF2-40B4-BE49-F238E27FC236}">
                <a16:creationId xmlns:a16="http://schemas.microsoft.com/office/drawing/2014/main" id="{8261BB34-74BF-13DD-EA07-8A6370715D98}"/>
              </a:ext>
            </a:extLst>
          </p:cNvPr>
          <p:cNvGrpSpPr/>
          <p:nvPr/>
        </p:nvGrpSpPr>
        <p:grpSpPr>
          <a:xfrm>
            <a:off x="344097" y="6391036"/>
            <a:ext cx="2066012" cy="747035"/>
            <a:chOff x="183080" y="0"/>
            <a:chExt cx="2754682" cy="996046"/>
          </a:xfrm>
        </p:grpSpPr>
        <p:sp>
          <p:nvSpPr>
            <p:cNvPr id="73" name="Freeform 50">
              <a:extLst>
                <a:ext uri="{FF2B5EF4-FFF2-40B4-BE49-F238E27FC236}">
                  <a16:creationId xmlns:a16="http://schemas.microsoft.com/office/drawing/2014/main" id="{66F7CBC9-876A-FE61-B5E3-2F2DB5C6F697}"/>
                </a:ext>
              </a:extLst>
            </p:cNvPr>
            <p:cNvSpPr/>
            <p:nvPr/>
          </p:nvSpPr>
          <p:spPr>
            <a:xfrm>
              <a:off x="694021" y="0"/>
              <a:ext cx="1741685" cy="680233"/>
            </a:xfrm>
            <a:custGeom>
              <a:avLst/>
              <a:gdLst/>
              <a:ahLst/>
              <a:cxnLst/>
              <a:rect l="l" t="t" r="r" b="b"/>
              <a:pathLst>
                <a:path w="1741685" h="680233">
                  <a:moveTo>
                    <a:pt x="0" y="0"/>
                  </a:moveTo>
                  <a:lnTo>
                    <a:pt x="1741685" y="0"/>
                  </a:lnTo>
                  <a:lnTo>
                    <a:pt x="1741685" y="680233"/>
                  </a:lnTo>
                  <a:lnTo>
                    <a:pt x="0" y="680233"/>
                  </a:lnTo>
                  <a:lnTo>
                    <a:pt x="0" y="0"/>
                  </a:lnTo>
                  <a:close/>
                </a:path>
              </a:pathLst>
            </a:custGeom>
            <a:blipFill>
              <a:blip r:embed="rId2"/>
              <a:stretch>
                <a:fillRect t="-974" b="-974"/>
              </a:stretch>
            </a:blipFill>
          </p:spPr>
          <p:txBody>
            <a:bodyPr/>
            <a:lstStyle/>
            <a:p>
              <a:endParaRPr lang="en-GB"/>
            </a:p>
          </p:txBody>
        </p:sp>
        <p:sp>
          <p:nvSpPr>
            <p:cNvPr id="74" name="TextBox 52">
              <a:extLst>
                <a:ext uri="{FF2B5EF4-FFF2-40B4-BE49-F238E27FC236}">
                  <a16:creationId xmlns:a16="http://schemas.microsoft.com/office/drawing/2014/main" id="{4836AC8C-030E-A4B9-8250-2D1BF5940F93}"/>
                </a:ext>
              </a:extLst>
            </p:cNvPr>
            <p:cNvSpPr txBox="1"/>
            <p:nvPr/>
          </p:nvSpPr>
          <p:spPr>
            <a:xfrm>
              <a:off x="183080" y="842158"/>
              <a:ext cx="2754682" cy="153888"/>
            </a:xfrm>
            <a:prstGeom prst="rect">
              <a:avLst/>
            </a:prstGeom>
          </p:spPr>
          <p:txBody>
            <a:bodyPr lIns="0" tIns="0" rIns="0" bIns="0" rtlCol="0" anchor="t">
              <a:spAutoFit/>
            </a:bodyPr>
            <a:lstStyle/>
            <a:p>
              <a:pPr algn="ctr">
                <a:lnSpc>
                  <a:spcPts val="877"/>
                </a:lnSpc>
              </a:pPr>
              <a:r>
                <a:rPr lang="en-US" sz="750" dirty="0">
                  <a:solidFill>
                    <a:srgbClr val="000000"/>
                  </a:solidFill>
                  <a:latin typeface="DM Sans"/>
                </a:rPr>
                <a:t>This </a:t>
              </a:r>
              <a:r>
                <a:rPr lang="en-US" sz="750" dirty="0" err="1">
                  <a:solidFill>
                    <a:srgbClr val="000000"/>
                  </a:solidFill>
                  <a:latin typeface="DM Sans"/>
                </a:rPr>
                <a:t>programme</a:t>
              </a:r>
              <a:r>
                <a:rPr lang="en-US" sz="750" dirty="0">
                  <a:solidFill>
                    <a:srgbClr val="000000"/>
                  </a:solidFill>
                  <a:latin typeface="DM Sans"/>
                </a:rPr>
                <a:t> is delivered by HMPPS CFO</a:t>
              </a:r>
            </a:p>
          </p:txBody>
        </p:sp>
      </p:grpSp>
      <p:pic>
        <p:nvPicPr>
          <p:cNvPr id="10" name="Picture 2" descr="GC_Landscape_RGB">
            <a:extLst>
              <a:ext uri="{FF2B5EF4-FFF2-40B4-BE49-F238E27FC236}">
                <a16:creationId xmlns:a16="http://schemas.microsoft.com/office/drawing/2014/main" id="{26FE4D66-8926-1A87-4CAF-3E530F7682D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393462" y="144785"/>
            <a:ext cx="847613" cy="363975"/>
          </a:xfrm>
          <a:prstGeom prst="rect">
            <a:avLst/>
          </a:prstGeom>
          <a:noFill/>
          <a:extLst>
            <a:ext uri="{909E8E84-426E-40DD-AFC4-6F175D3DCCD1}">
              <a14:hiddenFill xmlns:a14="http://schemas.microsoft.com/office/drawing/2010/main">
                <a:solidFill>
                  <a:srgbClr val="FFFFFF"/>
                </a:solidFill>
              </a14:hiddenFill>
            </a:ext>
          </a:extLst>
        </p:spPr>
      </p:pic>
      <p:sp>
        <p:nvSpPr>
          <p:cNvPr id="36" name="TextBox 64">
            <a:extLst>
              <a:ext uri="{FF2B5EF4-FFF2-40B4-BE49-F238E27FC236}">
                <a16:creationId xmlns:a16="http://schemas.microsoft.com/office/drawing/2014/main" id="{265BEE43-A9B4-D006-539F-8AC38CD9E4C9}"/>
              </a:ext>
            </a:extLst>
          </p:cNvPr>
          <p:cNvSpPr txBox="1"/>
          <p:nvPr/>
        </p:nvSpPr>
        <p:spPr>
          <a:xfrm>
            <a:off x="421044" y="729373"/>
            <a:ext cx="197415" cy="205957"/>
          </a:xfrm>
          <a:prstGeom prst="rect">
            <a:avLst/>
          </a:prstGeom>
        </p:spPr>
        <p:txBody>
          <a:bodyPr lIns="50800" tIns="50800" rIns="50800" bIns="50800" rtlCol="0" anchor="ctr"/>
          <a:lstStyle/>
          <a:p>
            <a:pPr algn="ctr">
              <a:lnSpc>
                <a:spcPts val="2379"/>
              </a:lnSpc>
            </a:pPr>
            <a:endParaRPr dirty="0"/>
          </a:p>
        </p:txBody>
      </p:sp>
      <p:grpSp>
        <p:nvGrpSpPr>
          <p:cNvPr id="6" name="Group 65">
            <a:extLst>
              <a:ext uri="{FF2B5EF4-FFF2-40B4-BE49-F238E27FC236}">
                <a16:creationId xmlns:a16="http://schemas.microsoft.com/office/drawing/2014/main" id="{0E28DEE5-116D-D107-346C-91584877F987}"/>
              </a:ext>
            </a:extLst>
          </p:cNvPr>
          <p:cNvGrpSpPr/>
          <p:nvPr/>
        </p:nvGrpSpPr>
        <p:grpSpPr>
          <a:xfrm>
            <a:off x="10269910" y="1760183"/>
            <a:ext cx="220832" cy="193228"/>
            <a:chOff x="0" y="0"/>
            <a:chExt cx="812800" cy="711200"/>
          </a:xfrm>
        </p:grpSpPr>
        <p:sp>
          <p:nvSpPr>
            <p:cNvPr id="8" name="Freeform 66">
              <a:extLst>
                <a:ext uri="{FF2B5EF4-FFF2-40B4-BE49-F238E27FC236}">
                  <a16:creationId xmlns:a16="http://schemas.microsoft.com/office/drawing/2014/main" id="{3083F7C1-4632-9CBA-F4A3-4DBB8AFEFABF}"/>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11" name="TextBox 67">
              <a:extLst>
                <a:ext uri="{FF2B5EF4-FFF2-40B4-BE49-F238E27FC236}">
                  <a16:creationId xmlns:a16="http://schemas.microsoft.com/office/drawing/2014/main" id="{C985E44B-C144-0E57-EBE5-EFD635310572}"/>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dirty="0"/>
            </a:p>
          </p:txBody>
        </p:sp>
      </p:grpSp>
      <p:sp>
        <p:nvSpPr>
          <p:cNvPr id="30" name="Freeform 63">
            <a:extLst>
              <a:ext uri="{FF2B5EF4-FFF2-40B4-BE49-F238E27FC236}">
                <a16:creationId xmlns:a16="http://schemas.microsoft.com/office/drawing/2014/main" id="{C26C8BCF-854B-3860-C4E8-65C5C1853AAA}"/>
              </a:ext>
            </a:extLst>
          </p:cNvPr>
          <p:cNvSpPr/>
          <p:nvPr/>
        </p:nvSpPr>
        <p:spPr>
          <a:xfrm>
            <a:off x="7229297" y="1726084"/>
            <a:ext cx="242972" cy="242972"/>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67AB2C"/>
          </a:solidFill>
        </p:spPr>
        <p:txBody>
          <a:bodyPr/>
          <a:lstStyle/>
          <a:p>
            <a:endParaRPr lang="en-GB"/>
          </a:p>
        </p:txBody>
      </p:sp>
      <p:grpSp>
        <p:nvGrpSpPr>
          <p:cNvPr id="55" name="Group 65">
            <a:extLst>
              <a:ext uri="{FF2B5EF4-FFF2-40B4-BE49-F238E27FC236}">
                <a16:creationId xmlns:a16="http://schemas.microsoft.com/office/drawing/2014/main" id="{075825D2-407C-DAC1-1F84-5B69E7726993}"/>
              </a:ext>
            </a:extLst>
          </p:cNvPr>
          <p:cNvGrpSpPr/>
          <p:nvPr/>
        </p:nvGrpSpPr>
        <p:grpSpPr>
          <a:xfrm>
            <a:off x="7248254" y="7138071"/>
            <a:ext cx="220832" cy="193228"/>
            <a:chOff x="0" y="0"/>
            <a:chExt cx="812800" cy="711200"/>
          </a:xfrm>
        </p:grpSpPr>
        <p:sp>
          <p:nvSpPr>
            <p:cNvPr id="56" name="Freeform 66">
              <a:extLst>
                <a:ext uri="{FF2B5EF4-FFF2-40B4-BE49-F238E27FC236}">
                  <a16:creationId xmlns:a16="http://schemas.microsoft.com/office/drawing/2014/main" id="{31E252E1-C23A-70D6-672C-6D8F1471EE51}"/>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57" name="TextBox 67">
              <a:extLst>
                <a:ext uri="{FF2B5EF4-FFF2-40B4-BE49-F238E27FC236}">
                  <a16:creationId xmlns:a16="http://schemas.microsoft.com/office/drawing/2014/main" id="{CA851556-96B9-345C-B2F6-E4A0DFF585BA}"/>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a:p>
          </p:txBody>
        </p:sp>
      </p:grpSp>
      <p:sp>
        <p:nvSpPr>
          <p:cNvPr id="76" name="Freeform 63">
            <a:extLst>
              <a:ext uri="{FF2B5EF4-FFF2-40B4-BE49-F238E27FC236}">
                <a16:creationId xmlns:a16="http://schemas.microsoft.com/office/drawing/2014/main" id="{DB69825E-0771-3BB6-690B-6D99EE827CB0}"/>
              </a:ext>
            </a:extLst>
          </p:cNvPr>
          <p:cNvSpPr/>
          <p:nvPr/>
        </p:nvSpPr>
        <p:spPr>
          <a:xfrm>
            <a:off x="8840175" y="1726084"/>
            <a:ext cx="242972" cy="242972"/>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67AB2C"/>
          </a:solidFill>
        </p:spPr>
        <p:txBody>
          <a:bodyPr/>
          <a:lstStyle/>
          <a:p>
            <a:endParaRPr lang="en-GB"/>
          </a:p>
        </p:txBody>
      </p:sp>
      <p:grpSp>
        <p:nvGrpSpPr>
          <p:cNvPr id="90" name="Group 65">
            <a:extLst>
              <a:ext uri="{FF2B5EF4-FFF2-40B4-BE49-F238E27FC236}">
                <a16:creationId xmlns:a16="http://schemas.microsoft.com/office/drawing/2014/main" id="{6F310A26-CE8F-2BDA-0BA8-6CB505FA2370}"/>
              </a:ext>
            </a:extLst>
          </p:cNvPr>
          <p:cNvGrpSpPr/>
          <p:nvPr/>
        </p:nvGrpSpPr>
        <p:grpSpPr>
          <a:xfrm>
            <a:off x="10298841" y="3629274"/>
            <a:ext cx="220832" cy="193228"/>
            <a:chOff x="0" y="0"/>
            <a:chExt cx="812800" cy="711200"/>
          </a:xfrm>
        </p:grpSpPr>
        <p:sp>
          <p:nvSpPr>
            <p:cNvPr id="91" name="Freeform 66">
              <a:extLst>
                <a:ext uri="{FF2B5EF4-FFF2-40B4-BE49-F238E27FC236}">
                  <a16:creationId xmlns:a16="http://schemas.microsoft.com/office/drawing/2014/main" id="{BBED8B25-A90E-1E9A-7A3F-B72ED3E67001}"/>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92" name="TextBox 67">
              <a:extLst>
                <a:ext uri="{FF2B5EF4-FFF2-40B4-BE49-F238E27FC236}">
                  <a16:creationId xmlns:a16="http://schemas.microsoft.com/office/drawing/2014/main" id="{6DD85465-1CCF-A9C0-8100-76391D1EE3B0}"/>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dirty="0"/>
            </a:p>
          </p:txBody>
        </p:sp>
      </p:grpSp>
      <p:pic>
        <p:nvPicPr>
          <p:cNvPr id="94" name="Picture 93" descr="Colorful ukuleles on display">
            <a:extLst>
              <a:ext uri="{FF2B5EF4-FFF2-40B4-BE49-F238E27FC236}">
                <a16:creationId xmlns:a16="http://schemas.microsoft.com/office/drawing/2014/main" id="{7EA7F4CB-814A-4905-3D3B-A69F7292708B}"/>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600915" y="6692393"/>
            <a:ext cx="564792" cy="373954"/>
          </a:xfrm>
          <a:prstGeom prst="rect">
            <a:avLst/>
          </a:prstGeom>
        </p:spPr>
      </p:pic>
      <p:grpSp>
        <p:nvGrpSpPr>
          <p:cNvPr id="17" name="Group 65">
            <a:extLst>
              <a:ext uri="{FF2B5EF4-FFF2-40B4-BE49-F238E27FC236}">
                <a16:creationId xmlns:a16="http://schemas.microsoft.com/office/drawing/2014/main" id="{935B226A-F5AC-508E-858A-D481545D0097}"/>
              </a:ext>
            </a:extLst>
          </p:cNvPr>
          <p:cNvGrpSpPr/>
          <p:nvPr/>
        </p:nvGrpSpPr>
        <p:grpSpPr>
          <a:xfrm>
            <a:off x="8829105" y="4455217"/>
            <a:ext cx="220832" cy="193228"/>
            <a:chOff x="0" y="0"/>
            <a:chExt cx="812800" cy="711200"/>
          </a:xfrm>
        </p:grpSpPr>
        <p:sp>
          <p:nvSpPr>
            <p:cNvPr id="21" name="Freeform 66">
              <a:extLst>
                <a:ext uri="{FF2B5EF4-FFF2-40B4-BE49-F238E27FC236}">
                  <a16:creationId xmlns:a16="http://schemas.microsoft.com/office/drawing/2014/main" id="{76F8E4E6-B9E2-A99A-4D40-A773D748D28F}"/>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26" name="TextBox 67">
              <a:extLst>
                <a:ext uri="{FF2B5EF4-FFF2-40B4-BE49-F238E27FC236}">
                  <a16:creationId xmlns:a16="http://schemas.microsoft.com/office/drawing/2014/main" id="{EDC55B9B-91F1-7BF7-9318-0AEA0BE51575}"/>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dirty="0"/>
            </a:p>
          </p:txBody>
        </p:sp>
      </p:grpSp>
      <p:grpSp>
        <p:nvGrpSpPr>
          <p:cNvPr id="81" name="Group 62">
            <a:extLst>
              <a:ext uri="{FF2B5EF4-FFF2-40B4-BE49-F238E27FC236}">
                <a16:creationId xmlns:a16="http://schemas.microsoft.com/office/drawing/2014/main" id="{65C42323-DED2-043C-30CB-F5906618C5A6}"/>
              </a:ext>
            </a:extLst>
          </p:cNvPr>
          <p:cNvGrpSpPr/>
          <p:nvPr/>
        </p:nvGrpSpPr>
        <p:grpSpPr>
          <a:xfrm>
            <a:off x="8783558" y="3612490"/>
            <a:ext cx="242972" cy="242972"/>
            <a:chOff x="0" y="0"/>
            <a:chExt cx="812800" cy="812800"/>
          </a:xfrm>
        </p:grpSpPr>
        <p:sp>
          <p:nvSpPr>
            <p:cNvPr id="82" name="Freeform 63">
              <a:extLst>
                <a:ext uri="{FF2B5EF4-FFF2-40B4-BE49-F238E27FC236}">
                  <a16:creationId xmlns:a16="http://schemas.microsoft.com/office/drawing/2014/main" id="{B146153C-2A10-BD1F-0798-EC957E81075C}"/>
                </a:ext>
              </a:extLst>
            </p:cNvPr>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67AB2C"/>
            </a:solidFill>
          </p:spPr>
          <p:txBody>
            <a:bodyPr/>
            <a:lstStyle/>
            <a:p>
              <a:endParaRPr lang="en-GB"/>
            </a:p>
          </p:txBody>
        </p:sp>
        <p:sp>
          <p:nvSpPr>
            <p:cNvPr id="84" name="TextBox 64">
              <a:extLst>
                <a:ext uri="{FF2B5EF4-FFF2-40B4-BE49-F238E27FC236}">
                  <a16:creationId xmlns:a16="http://schemas.microsoft.com/office/drawing/2014/main" id="{EACE77E9-584E-B624-0B0A-257B00EDBA30}"/>
                </a:ext>
              </a:extLst>
            </p:cNvPr>
            <p:cNvSpPr txBox="1"/>
            <p:nvPr/>
          </p:nvSpPr>
          <p:spPr>
            <a:xfrm>
              <a:off x="76200" y="47625"/>
              <a:ext cx="660400" cy="688975"/>
            </a:xfrm>
            <a:prstGeom prst="rect">
              <a:avLst/>
            </a:prstGeom>
          </p:spPr>
          <p:txBody>
            <a:bodyPr lIns="50800" tIns="50800" rIns="50800" bIns="50800" rtlCol="0" anchor="ctr"/>
            <a:lstStyle/>
            <a:p>
              <a:pPr algn="ctr">
                <a:lnSpc>
                  <a:spcPts val="2379"/>
                </a:lnSpc>
              </a:pPr>
              <a:endParaRPr dirty="0"/>
            </a:p>
          </p:txBody>
        </p:sp>
      </p:grpSp>
      <p:grpSp>
        <p:nvGrpSpPr>
          <p:cNvPr id="104" name="Group 62">
            <a:extLst>
              <a:ext uri="{FF2B5EF4-FFF2-40B4-BE49-F238E27FC236}">
                <a16:creationId xmlns:a16="http://schemas.microsoft.com/office/drawing/2014/main" id="{E7BC017E-FD24-90B4-2695-33697BCED82C}"/>
              </a:ext>
            </a:extLst>
          </p:cNvPr>
          <p:cNvGrpSpPr/>
          <p:nvPr/>
        </p:nvGrpSpPr>
        <p:grpSpPr>
          <a:xfrm>
            <a:off x="10247770" y="7052110"/>
            <a:ext cx="242972" cy="242972"/>
            <a:chOff x="0" y="0"/>
            <a:chExt cx="812800" cy="812800"/>
          </a:xfrm>
        </p:grpSpPr>
        <p:sp>
          <p:nvSpPr>
            <p:cNvPr id="105" name="Freeform 63">
              <a:extLst>
                <a:ext uri="{FF2B5EF4-FFF2-40B4-BE49-F238E27FC236}">
                  <a16:creationId xmlns:a16="http://schemas.microsoft.com/office/drawing/2014/main" id="{6A5F3F77-085F-FA56-3EE9-174A54882B14}"/>
                </a:ext>
              </a:extLst>
            </p:cNvPr>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67AB2C"/>
            </a:solidFill>
          </p:spPr>
          <p:txBody>
            <a:bodyPr/>
            <a:lstStyle/>
            <a:p>
              <a:endParaRPr lang="en-GB"/>
            </a:p>
          </p:txBody>
        </p:sp>
        <p:sp>
          <p:nvSpPr>
            <p:cNvPr id="106" name="TextBox 64">
              <a:extLst>
                <a:ext uri="{FF2B5EF4-FFF2-40B4-BE49-F238E27FC236}">
                  <a16:creationId xmlns:a16="http://schemas.microsoft.com/office/drawing/2014/main" id="{8593450F-F05B-2196-DD6F-09B5DEE0ED45}"/>
                </a:ext>
              </a:extLst>
            </p:cNvPr>
            <p:cNvSpPr txBox="1"/>
            <p:nvPr/>
          </p:nvSpPr>
          <p:spPr>
            <a:xfrm>
              <a:off x="76200" y="47625"/>
              <a:ext cx="660400" cy="688975"/>
            </a:xfrm>
            <a:prstGeom prst="rect">
              <a:avLst/>
            </a:prstGeom>
          </p:spPr>
          <p:txBody>
            <a:bodyPr lIns="50800" tIns="50800" rIns="50800" bIns="50800" rtlCol="0" anchor="ctr"/>
            <a:lstStyle/>
            <a:p>
              <a:pPr algn="ctr">
                <a:lnSpc>
                  <a:spcPts val="2379"/>
                </a:lnSpc>
              </a:pPr>
              <a:endParaRPr/>
            </a:p>
          </p:txBody>
        </p:sp>
      </p:grpSp>
      <p:grpSp>
        <p:nvGrpSpPr>
          <p:cNvPr id="9" name="Group 65">
            <a:extLst>
              <a:ext uri="{FF2B5EF4-FFF2-40B4-BE49-F238E27FC236}">
                <a16:creationId xmlns:a16="http://schemas.microsoft.com/office/drawing/2014/main" id="{BDEE772A-A08B-2147-847B-11CEE7762F87}"/>
              </a:ext>
            </a:extLst>
          </p:cNvPr>
          <p:cNvGrpSpPr/>
          <p:nvPr/>
        </p:nvGrpSpPr>
        <p:grpSpPr>
          <a:xfrm>
            <a:off x="7249885" y="3629274"/>
            <a:ext cx="220832" cy="193228"/>
            <a:chOff x="0" y="0"/>
            <a:chExt cx="812800" cy="711200"/>
          </a:xfrm>
        </p:grpSpPr>
        <p:sp>
          <p:nvSpPr>
            <p:cNvPr id="13" name="Freeform 66">
              <a:extLst>
                <a:ext uri="{FF2B5EF4-FFF2-40B4-BE49-F238E27FC236}">
                  <a16:creationId xmlns:a16="http://schemas.microsoft.com/office/drawing/2014/main" id="{12AA7CD9-36DA-1A2B-6907-255D5696424E}"/>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23" name="TextBox 67">
              <a:extLst>
                <a:ext uri="{FF2B5EF4-FFF2-40B4-BE49-F238E27FC236}">
                  <a16:creationId xmlns:a16="http://schemas.microsoft.com/office/drawing/2014/main" id="{FD44C903-3884-0DBC-8225-C67E5D4D6FB0}"/>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dirty="0"/>
            </a:p>
          </p:txBody>
        </p:sp>
      </p:grpSp>
      <p:grpSp>
        <p:nvGrpSpPr>
          <p:cNvPr id="7" name="Group 65">
            <a:extLst>
              <a:ext uri="{FF2B5EF4-FFF2-40B4-BE49-F238E27FC236}">
                <a16:creationId xmlns:a16="http://schemas.microsoft.com/office/drawing/2014/main" id="{39A341ED-09C9-A442-5091-5E460C581CF1}"/>
              </a:ext>
            </a:extLst>
          </p:cNvPr>
          <p:cNvGrpSpPr/>
          <p:nvPr/>
        </p:nvGrpSpPr>
        <p:grpSpPr>
          <a:xfrm>
            <a:off x="7229297" y="6171960"/>
            <a:ext cx="220832" cy="193228"/>
            <a:chOff x="0" y="0"/>
            <a:chExt cx="812800" cy="711200"/>
          </a:xfrm>
        </p:grpSpPr>
        <p:sp>
          <p:nvSpPr>
            <p:cNvPr id="25" name="Freeform 66">
              <a:extLst>
                <a:ext uri="{FF2B5EF4-FFF2-40B4-BE49-F238E27FC236}">
                  <a16:creationId xmlns:a16="http://schemas.microsoft.com/office/drawing/2014/main" id="{BF355EC5-40EC-7CA0-3A03-2717B8E38E49}"/>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32" name="TextBox 67">
              <a:extLst>
                <a:ext uri="{FF2B5EF4-FFF2-40B4-BE49-F238E27FC236}">
                  <a16:creationId xmlns:a16="http://schemas.microsoft.com/office/drawing/2014/main" id="{3D10F2C4-D777-FF93-117B-5E7709C38AAB}"/>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dirty="0"/>
            </a:p>
          </p:txBody>
        </p:sp>
      </p:grpSp>
      <p:grpSp>
        <p:nvGrpSpPr>
          <p:cNvPr id="41" name="Group 65">
            <a:extLst>
              <a:ext uri="{FF2B5EF4-FFF2-40B4-BE49-F238E27FC236}">
                <a16:creationId xmlns:a16="http://schemas.microsoft.com/office/drawing/2014/main" id="{A366E559-715F-DD67-E4E0-9C0DE4BE3770}"/>
              </a:ext>
            </a:extLst>
          </p:cNvPr>
          <p:cNvGrpSpPr/>
          <p:nvPr/>
        </p:nvGrpSpPr>
        <p:grpSpPr>
          <a:xfrm>
            <a:off x="8805698" y="7138071"/>
            <a:ext cx="220832" cy="193228"/>
            <a:chOff x="0" y="0"/>
            <a:chExt cx="812800" cy="711200"/>
          </a:xfrm>
        </p:grpSpPr>
        <p:sp>
          <p:nvSpPr>
            <p:cNvPr id="42" name="Freeform 66">
              <a:extLst>
                <a:ext uri="{FF2B5EF4-FFF2-40B4-BE49-F238E27FC236}">
                  <a16:creationId xmlns:a16="http://schemas.microsoft.com/office/drawing/2014/main" id="{20601E86-8459-D189-AA95-C4F2ED43C09D}"/>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49" name="TextBox 67">
              <a:extLst>
                <a:ext uri="{FF2B5EF4-FFF2-40B4-BE49-F238E27FC236}">
                  <a16:creationId xmlns:a16="http://schemas.microsoft.com/office/drawing/2014/main" id="{0C653BC0-9BCC-FFE6-62AC-8D6FFA1DC949}"/>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dirty="0"/>
            </a:p>
          </p:txBody>
        </p:sp>
      </p:grpSp>
      <p:pic>
        <p:nvPicPr>
          <p:cNvPr id="24" name="Picture 23" descr="Pastel checklist and pencil">
            <a:extLst>
              <a:ext uri="{FF2B5EF4-FFF2-40B4-BE49-F238E27FC236}">
                <a16:creationId xmlns:a16="http://schemas.microsoft.com/office/drawing/2014/main" id="{B087D1F5-DED8-CCBF-DEAE-FFB6B7F7DD2D}"/>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022137" y="3349057"/>
            <a:ext cx="631805" cy="516931"/>
          </a:xfrm>
          <a:prstGeom prst="rect">
            <a:avLst/>
          </a:prstGeom>
        </p:spPr>
      </p:pic>
      <p:pic>
        <p:nvPicPr>
          <p:cNvPr id="35" name="Picture 34" descr="A blue and white sign with white text&#10;&#10;AI-generated content may be incorrect.">
            <a:extLst>
              <a:ext uri="{FF2B5EF4-FFF2-40B4-BE49-F238E27FC236}">
                <a16:creationId xmlns:a16="http://schemas.microsoft.com/office/drawing/2014/main" id="{88191AB2-2C1F-30F4-D313-4A8269E21E41}"/>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852015" y="119847"/>
            <a:ext cx="1469942" cy="406703"/>
          </a:xfrm>
          <a:prstGeom prst="rect">
            <a:avLst/>
          </a:prstGeom>
        </p:spPr>
      </p:pic>
      <p:grpSp>
        <p:nvGrpSpPr>
          <p:cNvPr id="40" name="Group 65">
            <a:extLst>
              <a:ext uri="{FF2B5EF4-FFF2-40B4-BE49-F238E27FC236}">
                <a16:creationId xmlns:a16="http://schemas.microsoft.com/office/drawing/2014/main" id="{1B493DE1-F618-DBA8-C4F5-AFA7138138C5}"/>
              </a:ext>
            </a:extLst>
          </p:cNvPr>
          <p:cNvGrpSpPr/>
          <p:nvPr/>
        </p:nvGrpSpPr>
        <p:grpSpPr>
          <a:xfrm>
            <a:off x="10279550" y="4489290"/>
            <a:ext cx="220832" cy="193228"/>
            <a:chOff x="0" y="0"/>
            <a:chExt cx="812800" cy="711200"/>
          </a:xfrm>
        </p:grpSpPr>
        <p:sp>
          <p:nvSpPr>
            <p:cNvPr id="43" name="Freeform 66">
              <a:extLst>
                <a:ext uri="{FF2B5EF4-FFF2-40B4-BE49-F238E27FC236}">
                  <a16:creationId xmlns:a16="http://schemas.microsoft.com/office/drawing/2014/main" id="{A0C66397-1A0D-1E7A-AAB3-AA8502D5F9E6}"/>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44" name="TextBox 67">
              <a:extLst>
                <a:ext uri="{FF2B5EF4-FFF2-40B4-BE49-F238E27FC236}">
                  <a16:creationId xmlns:a16="http://schemas.microsoft.com/office/drawing/2014/main" id="{F511DBBC-C2F3-7D04-5D02-ABEF8A9C50AC}"/>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dirty="0"/>
            </a:p>
          </p:txBody>
        </p:sp>
      </p:grpSp>
      <p:grpSp>
        <p:nvGrpSpPr>
          <p:cNvPr id="12" name="Group 65">
            <a:extLst>
              <a:ext uri="{FF2B5EF4-FFF2-40B4-BE49-F238E27FC236}">
                <a16:creationId xmlns:a16="http://schemas.microsoft.com/office/drawing/2014/main" id="{772B1BAA-E72C-A7D8-1FCB-73949DF482B4}"/>
              </a:ext>
            </a:extLst>
          </p:cNvPr>
          <p:cNvGrpSpPr/>
          <p:nvPr/>
        </p:nvGrpSpPr>
        <p:grpSpPr>
          <a:xfrm>
            <a:off x="7249806" y="5083056"/>
            <a:ext cx="220832" cy="193228"/>
            <a:chOff x="0" y="0"/>
            <a:chExt cx="812800" cy="711200"/>
          </a:xfrm>
        </p:grpSpPr>
        <p:sp>
          <p:nvSpPr>
            <p:cNvPr id="14" name="Freeform 66">
              <a:extLst>
                <a:ext uri="{FF2B5EF4-FFF2-40B4-BE49-F238E27FC236}">
                  <a16:creationId xmlns:a16="http://schemas.microsoft.com/office/drawing/2014/main" id="{36061FFC-8996-C64C-68CE-D68F10037431}"/>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15" name="TextBox 67">
              <a:extLst>
                <a:ext uri="{FF2B5EF4-FFF2-40B4-BE49-F238E27FC236}">
                  <a16:creationId xmlns:a16="http://schemas.microsoft.com/office/drawing/2014/main" id="{C2DF1CE4-7598-D2F2-998D-836CB6D9B36F}"/>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dirty="0"/>
            </a:p>
          </p:txBody>
        </p:sp>
      </p:grpSp>
      <p:pic>
        <p:nvPicPr>
          <p:cNvPr id="16" name="Picture 15" descr="Person stepping in stairs">
            <a:extLst>
              <a:ext uri="{FF2B5EF4-FFF2-40B4-BE49-F238E27FC236}">
                <a16:creationId xmlns:a16="http://schemas.microsoft.com/office/drawing/2014/main" id="{BDF145C8-18CE-80FD-9F5F-510D61F4AB11}"/>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9546606" y="3406786"/>
            <a:ext cx="652967" cy="436317"/>
          </a:xfrm>
          <a:prstGeom prst="rect">
            <a:avLst/>
          </a:prstGeom>
        </p:spPr>
      </p:pic>
      <p:grpSp>
        <p:nvGrpSpPr>
          <p:cNvPr id="18" name="Group 65">
            <a:extLst>
              <a:ext uri="{FF2B5EF4-FFF2-40B4-BE49-F238E27FC236}">
                <a16:creationId xmlns:a16="http://schemas.microsoft.com/office/drawing/2014/main" id="{F5A644EE-58BB-8B40-346D-5381F3E9D6F0}"/>
              </a:ext>
            </a:extLst>
          </p:cNvPr>
          <p:cNvGrpSpPr/>
          <p:nvPr/>
        </p:nvGrpSpPr>
        <p:grpSpPr>
          <a:xfrm>
            <a:off x="8862315" y="6197808"/>
            <a:ext cx="220832" cy="193228"/>
            <a:chOff x="0" y="0"/>
            <a:chExt cx="812800" cy="711200"/>
          </a:xfrm>
        </p:grpSpPr>
        <p:sp>
          <p:nvSpPr>
            <p:cNvPr id="19" name="Freeform 66">
              <a:extLst>
                <a:ext uri="{FF2B5EF4-FFF2-40B4-BE49-F238E27FC236}">
                  <a16:creationId xmlns:a16="http://schemas.microsoft.com/office/drawing/2014/main" id="{4FB4269C-DB91-D97B-1035-8671B2BD8253}"/>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20" name="TextBox 67">
              <a:extLst>
                <a:ext uri="{FF2B5EF4-FFF2-40B4-BE49-F238E27FC236}">
                  <a16:creationId xmlns:a16="http://schemas.microsoft.com/office/drawing/2014/main" id="{0E3249A2-4278-8F8A-BF49-5007272DFA65}"/>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dirty="0"/>
            </a:p>
          </p:txBody>
        </p:sp>
      </p:grpSp>
    </p:spTree>
    <p:extLst>
      <p:ext uri="{BB962C8B-B14F-4D97-AF65-F5344CB8AC3E}">
        <p14:creationId xmlns:p14="http://schemas.microsoft.com/office/powerpoint/2010/main" val="30744488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3E2"/>
        </a:solidFill>
        <a:effectLst/>
      </p:bgPr>
    </p:bg>
    <p:spTree>
      <p:nvGrpSpPr>
        <p:cNvPr id="1" name="">
          <a:extLst>
            <a:ext uri="{FF2B5EF4-FFF2-40B4-BE49-F238E27FC236}">
              <a16:creationId xmlns:a16="http://schemas.microsoft.com/office/drawing/2014/main" id="{A9FD0AAF-2634-F3BB-995B-7F63A5895043}"/>
            </a:ext>
          </a:extLst>
        </p:cNvPr>
        <p:cNvGrpSpPr/>
        <p:nvPr/>
      </p:nvGrpSpPr>
      <p:grpSpPr>
        <a:xfrm>
          <a:off x="0" y="0"/>
          <a:ext cx="0" cy="0"/>
          <a:chOff x="0" y="0"/>
          <a:chExt cx="0" cy="0"/>
        </a:xfrm>
      </p:grpSpPr>
      <p:graphicFrame>
        <p:nvGraphicFramePr>
          <p:cNvPr id="2" name="Table 2">
            <a:extLst>
              <a:ext uri="{FF2B5EF4-FFF2-40B4-BE49-F238E27FC236}">
                <a16:creationId xmlns:a16="http://schemas.microsoft.com/office/drawing/2014/main" id="{D029906F-8E56-7CAA-A9E2-BEC133EDAC02}"/>
              </a:ext>
            </a:extLst>
          </p:cNvPr>
          <p:cNvGraphicFramePr>
            <a:graphicFrameLocks noGrp="1"/>
          </p:cNvGraphicFramePr>
          <p:nvPr>
            <p:extLst>
              <p:ext uri="{D42A27DB-BD31-4B8C-83A1-F6EECF244321}">
                <p14:modId xmlns:p14="http://schemas.microsoft.com/office/powerpoint/2010/main" val="126117832"/>
              </p:ext>
            </p:extLst>
          </p:nvPr>
        </p:nvGraphicFramePr>
        <p:xfrm>
          <a:off x="2619793" y="598988"/>
          <a:ext cx="7964182" cy="6855700"/>
        </p:xfrm>
        <a:graphic>
          <a:graphicData uri="http://schemas.openxmlformats.org/drawingml/2006/table">
            <a:tbl>
              <a:tblPr/>
              <a:tblGrid>
                <a:gridCol w="1538550">
                  <a:extLst>
                    <a:ext uri="{9D8B030D-6E8A-4147-A177-3AD203B41FA5}">
                      <a16:colId xmlns:a16="http://schemas.microsoft.com/office/drawing/2014/main" val="20000"/>
                    </a:ext>
                  </a:extLst>
                </a:gridCol>
                <a:gridCol w="1643743">
                  <a:extLst>
                    <a:ext uri="{9D8B030D-6E8A-4147-A177-3AD203B41FA5}">
                      <a16:colId xmlns:a16="http://schemas.microsoft.com/office/drawing/2014/main" val="20001"/>
                    </a:ext>
                  </a:extLst>
                </a:gridCol>
                <a:gridCol w="1753144">
                  <a:extLst>
                    <a:ext uri="{9D8B030D-6E8A-4147-A177-3AD203B41FA5}">
                      <a16:colId xmlns:a16="http://schemas.microsoft.com/office/drawing/2014/main" val="20002"/>
                    </a:ext>
                  </a:extLst>
                </a:gridCol>
                <a:gridCol w="1588770">
                  <a:extLst>
                    <a:ext uri="{9D8B030D-6E8A-4147-A177-3AD203B41FA5}">
                      <a16:colId xmlns:a16="http://schemas.microsoft.com/office/drawing/2014/main" val="20003"/>
                    </a:ext>
                  </a:extLst>
                </a:gridCol>
                <a:gridCol w="1439975">
                  <a:extLst>
                    <a:ext uri="{9D8B030D-6E8A-4147-A177-3AD203B41FA5}">
                      <a16:colId xmlns:a16="http://schemas.microsoft.com/office/drawing/2014/main" val="20004"/>
                    </a:ext>
                  </a:extLst>
                </a:gridCol>
              </a:tblGrid>
              <a:tr h="727394">
                <a:tc>
                  <a:txBody>
                    <a:bodyPr/>
                    <a:lstStyle/>
                    <a:p>
                      <a:pPr algn="ctr">
                        <a:lnSpc>
                          <a:spcPts val="1928"/>
                        </a:lnSpc>
                        <a:defRPr/>
                      </a:pPr>
                      <a:r>
                        <a:rPr lang="en-US" sz="1377" dirty="0">
                          <a:solidFill>
                            <a:srgbClr val="000000"/>
                          </a:solidFill>
                          <a:latin typeface="DM Sans Bold"/>
                        </a:rPr>
                        <a:t>Monday</a:t>
                      </a:r>
                    </a:p>
                    <a:p>
                      <a:pPr algn="ctr">
                        <a:lnSpc>
                          <a:spcPts val="1928"/>
                        </a:lnSpc>
                        <a:defRPr/>
                      </a:pPr>
                      <a:r>
                        <a:rPr lang="en-US" sz="1377" dirty="0">
                          <a:solidFill>
                            <a:srgbClr val="000000"/>
                          </a:solidFill>
                          <a:latin typeface="DM Sans Bold"/>
                        </a:rPr>
                        <a:t>06/10/2025</a:t>
                      </a:r>
                      <a:endParaRPr lang="en-US" sz="1100" dirty="0"/>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tc>
                  <a:txBody>
                    <a:bodyPr/>
                    <a:lstStyle/>
                    <a:p>
                      <a:pPr algn="ctr">
                        <a:lnSpc>
                          <a:spcPts val="1928"/>
                        </a:lnSpc>
                        <a:defRPr/>
                      </a:pPr>
                      <a:r>
                        <a:rPr lang="en-US" sz="1377" dirty="0">
                          <a:solidFill>
                            <a:srgbClr val="000000"/>
                          </a:solidFill>
                          <a:latin typeface="DM Sans Bold"/>
                        </a:rPr>
                        <a:t>Tuesday</a:t>
                      </a:r>
                    </a:p>
                    <a:p>
                      <a:pPr algn="ctr">
                        <a:lnSpc>
                          <a:spcPts val="1928"/>
                        </a:lnSpc>
                        <a:defRPr/>
                      </a:pPr>
                      <a:r>
                        <a:rPr lang="en-US" sz="1377" dirty="0">
                          <a:solidFill>
                            <a:srgbClr val="000000"/>
                          </a:solidFill>
                          <a:latin typeface="DM Sans Bold"/>
                        </a:rPr>
                        <a:t>07/10/2025</a:t>
                      </a:r>
                      <a:endParaRPr lang="en-US" sz="1100" dirty="0"/>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tc>
                  <a:txBody>
                    <a:bodyPr/>
                    <a:lstStyle/>
                    <a:p>
                      <a:pPr algn="ctr">
                        <a:lnSpc>
                          <a:spcPts val="1928"/>
                        </a:lnSpc>
                        <a:defRPr/>
                      </a:pPr>
                      <a:r>
                        <a:rPr lang="en-US" sz="1377" dirty="0">
                          <a:solidFill>
                            <a:srgbClr val="000000"/>
                          </a:solidFill>
                          <a:latin typeface="DM Sans Bold"/>
                        </a:rPr>
                        <a:t>Wednesday</a:t>
                      </a:r>
                    </a:p>
                    <a:p>
                      <a:pPr algn="ctr">
                        <a:lnSpc>
                          <a:spcPts val="1928"/>
                        </a:lnSpc>
                        <a:defRPr/>
                      </a:pPr>
                      <a:r>
                        <a:rPr lang="en-US" sz="1377" dirty="0">
                          <a:solidFill>
                            <a:srgbClr val="000000"/>
                          </a:solidFill>
                          <a:latin typeface="DM Sans Bold"/>
                        </a:rPr>
                        <a:t>08/10/2025</a:t>
                      </a:r>
                      <a:endParaRPr lang="en-US" sz="1100" dirty="0"/>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tc>
                  <a:txBody>
                    <a:bodyPr/>
                    <a:lstStyle/>
                    <a:p>
                      <a:pPr algn="ctr">
                        <a:lnSpc>
                          <a:spcPts val="1928"/>
                        </a:lnSpc>
                        <a:defRPr/>
                      </a:pPr>
                      <a:r>
                        <a:rPr lang="en-US" sz="1377" dirty="0">
                          <a:solidFill>
                            <a:srgbClr val="000000"/>
                          </a:solidFill>
                          <a:latin typeface="DM Sans Bold"/>
                        </a:rPr>
                        <a:t>Thursday</a:t>
                      </a:r>
                    </a:p>
                    <a:p>
                      <a:pPr algn="ctr">
                        <a:lnSpc>
                          <a:spcPts val="1928"/>
                        </a:lnSpc>
                        <a:defRPr/>
                      </a:pPr>
                      <a:r>
                        <a:rPr lang="en-US" sz="1377" dirty="0">
                          <a:solidFill>
                            <a:srgbClr val="000000"/>
                          </a:solidFill>
                          <a:latin typeface="DM Sans Bold"/>
                        </a:rPr>
                        <a:t>09/10/2025</a:t>
                      </a:r>
                      <a:endParaRPr lang="en-US" sz="1100" dirty="0"/>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tc>
                  <a:txBody>
                    <a:bodyPr/>
                    <a:lstStyle/>
                    <a:p>
                      <a:pPr algn="ctr">
                        <a:lnSpc>
                          <a:spcPts val="1928"/>
                        </a:lnSpc>
                        <a:defRPr/>
                      </a:pPr>
                      <a:r>
                        <a:rPr lang="en-US" sz="1377" dirty="0">
                          <a:solidFill>
                            <a:srgbClr val="000000"/>
                          </a:solidFill>
                          <a:latin typeface="DM Sans Bold"/>
                        </a:rPr>
                        <a:t>Friday</a:t>
                      </a:r>
                    </a:p>
                    <a:p>
                      <a:pPr algn="ctr">
                        <a:lnSpc>
                          <a:spcPts val="1928"/>
                        </a:lnSpc>
                        <a:defRPr/>
                      </a:pPr>
                      <a:r>
                        <a:rPr lang="en-US" sz="1377" dirty="0">
                          <a:solidFill>
                            <a:srgbClr val="000000"/>
                          </a:solidFill>
                          <a:latin typeface="DM Sans Bold"/>
                        </a:rPr>
                        <a:t>10/10/2025</a:t>
                      </a:r>
                      <a:endParaRPr lang="en-US" sz="1100" dirty="0"/>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extLst>
                  <a:ext uri="{0D108BD9-81ED-4DB2-BD59-A6C34878D82A}">
                    <a16:rowId xmlns:a16="http://schemas.microsoft.com/office/drawing/2014/main" val="10000"/>
                  </a:ext>
                </a:extLst>
              </a:tr>
              <a:tr h="625559">
                <a:tc>
                  <a:txBody>
                    <a:bodyPr/>
                    <a:lstStyle/>
                    <a:p>
                      <a:pPr marL="0" marR="0" lvl="0" indent="0" algn="ctr" defTabSz="914400" rtl="0" eaLnBrk="1" fontAlgn="auto" latinLnBrk="0" hangingPunct="1">
                        <a:lnSpc>
                          <a:spcPts val="1470"/>
                        </a:lnSpc>
                        <a:spcBef>
                          <a:spcPts val="0"/>
                        </a:spcBef>
                        <a:spcAft>
                          <a:spcPts val="0"/>
                        </a:spcAft>
                        <a:buClrTx/>
                        <a:buSzTx/>
                        <a:buFontTx/>
                        <a:buNone/>
                        <a:tabLst/>
                        <a:defRPr/>
                      </a:pPr>
                      <a:r>
                        <a:rPr lang="en-US" sz="900" dirty="0">
                          <a:solidFill>
                            <a:srgbClr val="000000"/>
                          </a:solidFill>
                          <a:latin typeface="DM Sans"/>
                        </a:rPr>
                        <a:t>Reading Space</a:t>
                      </a:r>
                    </a:p>
                    <a:p>
                      <a:pPr marL="0" marR="0" lvl="0" indent="0" algn="ctr" defTabSz="914400" rtl="0" eaLnBrk="1" fontAlgn="auto" latinLnBrk="0" hangingPunct="1">
                        <a:lnSpc>
                          <a:spcPts val="1470"/>
                        </a:lnSpc>
                        <a:spcBef>
                          <a:spcPts val="0"/>
                        </a:spcBef>
                        <a:spcAft>
                          <a:spcPts val="0"/>
                        </a:spcAft>
                        <a:buClrTx/>
                        <a:buSzTx/>
                        <a:buFontTx/>
                        <a:buNone/>
                        <a:tabLst/>
                        <a:defRPr/>
                      </a:pPr>
                      <a:r>
                        <a:rPr lang="en-US" sz="900" dirty="0">
                          <a:solidFill>
                            <a:srgbClr val="000000"/>
                          </a:solidFill>
                          <a:latin typeface="DM Sans"/>
                        </a:rPr>
                        <a:t>9:30-10:00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tc>
                  <a:txBody>
                    <a:bodyPr/>
                    <a:lstStyle/>
                    <a:p>
                      <a:pPr marL="0" marR="0" lvl="0" indent="0" algn="ctr" defTabSz="914400" rtl="0" eaLnBrk="1" fontAlgn="auto" latinLnBrk="0" hangingPunct="1">
                        <a:lnSpc>
                          <a:spcPts val="1470"/>
                        </a:lnSpc>
                        <a:spcBef>
                          <a:spcPts val="0"/>
                        </a:spcBef>
                        <a:spcAft>
                          <a:spcPts val="0"/>
                        </a:spcAft>
                        <a:buClrTx/>
                        <a:buSzTx/>
                        <a:buFontTx/>
                        <a:buNone/>
                        <a:tabLst/>
                        <a:defRPr/>
                      </a:pPr>
                      <a:r>
                        <a:rPr lang="en-US" sz="900" dirty="0">
                          <a:solidFill>
                            <a:srgbClr val="000000"/>
                          </a:solidFill>
                          <a:latin typeface="DM Sans"/>
                        </a:rPr>
                        <a:t>Improving relationships</a:t>
                      </a:r>
                    </a:p>
                    <a:p>
                      <a:pPr marL="0" marR="0" lvl="0" indent="0" algn="ctr" defTabSz="914400" rtl="0" eaLnBrk="1" fontAlgn="auto" latinLnBrk="0" hangingPunct="1">
                        <a:lnSpc>
                          <a:spcPts val="1470"/>
                        </a:lnSpc>
                        <a:spcBef>
                          <a:spcPts val="0"/>
                        </a:spcBef>
                        <a:spcAft>
                          <a:spcPts val="0"/>
                        </a:spcAft>
                        <a:buClrTx/>
                        <a:buSzTx/>
                        <a:buFontTx/>
                        <a:buNone/>
                        <a:tabLst/>
                        <a:defRPr/>
                      </a:pPr>
                      <a:r>
                        <a:rPr lang="en-US" sz="900" dirty="0">
                          <a:solidFill>
                            <a:srgbClr val="000000"/>
                          </a:solidFill>
                          <a:latin typeface="DM Sans"/>
                        </a:rPr>
                        <a:t>09:30-10:00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tc>
                  <a:txBody>
                    <a:bodyPr/>
                    <a:lstStyle/>
                    <a:p>
                      <a:pPr algn="ctr">
                        <a:lnSpc>
                          <a:spcPts val="1515"/>
                        </a:lnSpc>
                      </a:pPr>
                      <a:r>
                        <a:rPr lang="en-US" sz="900" dirty="0">
                          <a:solidFill>
                            <a:srgbClr val="000000"/>
                          </a:solidFill>
                          <a:latin typeface="DM Sans"/>
                        </a:rPr>
                        <a:t>Chill and Chat</a:t>
                      </a:r>
                    </a:p>
                    <a:p>
                      <a:pPr algn="ctr">
                        <a:lnSpc>
                          <a:spcPts val="1515"/>
                        </a:lnSpc>
                      </a:pPr>
                      <a:r>
                        <a:rPr lang="en-US" sz="900" dirty="0">
                          <a:solidFill>
                            <a:srgbClr val="000000"/>
                          </a:solidFill>
                          <a:latin typeface="DM Sans"/>
                        </a:rPr>
                        <a:t>09:30-10:00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solidFill>
                      <a:srgbClr val="FFFFFF"/>
                    </a:solidFill>
                  </a:tcPr>
                </a:tc>
                <a:tc>
                  <a:txBody>
                    <a:bodyPr/>
                    <a:lstStyle/>
                    <a:p>
                      <a:pPr algn="ctr">
                        <a:lnSpc>
                          <a:spcPts val="1515"/>
                        </a:lnSpc>
                      </a:pPr>
                      <a:r>
                        <a:rPr lang="en-US" sz="900" b="0" dirty="0">
                          <a:solidFill>
                            <a:srgbClr val="000000"/>
                          </a:solidFill>
                          <a:latin typeface="DM Sans"/>
                        </a:rPr>
                        <a:t>Could I be a mentor?</a:t>
                      </a:r>
                    </a:p>
                    <a:p>
                      <a:pPr algn="ctr">
                        <a:lnSpc>
                          <a:spcPts val="1515"/>
                        </a:lnSpc>
                      </a:pPr>
                      <a:r>
                        <a:rPr lang="en-US" sz="900" b="0" dirty="0">
                          <a:solidFill>
                            <a:srgbClr val="000000"/>
                          </a:solidFill>
                          <a:latin typeface="DM Sans"/>
                        </a:rPr>
                        <a:t>09:30-10:00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tc>
                  <a:txBody>
                    <a:bodyPr/>
                    <a:lstStyle/>
                    <a:p>
                      <a:pPr marL="0" marR="0" lvl="0" indent="0" algn="ctr" defTabSz="914400" rtl="0" eaLnBrk="1" fontAlgn="auto" latinLnBrk="0" hangingPunct="1">
                        <a:lnSpc>
                          <a:spcPts val="1470"/>
                        </a:lnSpc>
                        <a:spcBef>
                          <a:spcPts val="0"/>
                        </a:spcBef>
                        <a:spcAft>
                          <a:spcPts val="0"/>
                        </a:spcAft>
                        <a:buClrTx/>
                        <a:buSzTx/>
                        <a:buFontTx/>
                        <a:buNone/>
                        <a:tabLst/>
                        <a:defRPr/>
                      </a:pPr>
                      <a:r>
                        <a:rPr lang="en-US" sz="900" dirty="0">
                          <a:solidFill>
                            <a:srgbClr val="000000"/>
                          </a:solidFill>
                          <a:latin typeface="DM Sans"/>
                        </a:rPr>
                        <a:t>Mindful Colouring</a:t>
                      </a:r>
                    </a:p>
                    <a:p>
                      <a:pPr marL="0" marR="0" lvl="0" indent="0" algn="ctr" defTabSz="914400" rtl="0" eaLnBrk="1" fontAlgn="auto" latinLnBrk="0" hangingPunct="1">
                        <a:lnSpc>
                          <a:spcPts val="1470"/>
                        </a:lnSpc>
                        <a:spcBef>
                          <a:spcPts val="0"/>
                        </a:spcBef>
                        <a:spcAft>
                          <a:spcPts val="0"/>
                        </a:spcAft>
                        <a:buClrTx/>
                        <a:buSzTx/>
                        <a:buFontTx/>
                        <a:buNone/>
                        <a:tabLst/>
                        <a:defRPr/>
                      </a:pPr>
                      <a:r>
                        <a:rPr lang="en-US" sz="900" dirty="0">
                          <a:solidFill>
                            <a:srgbClr val="000000"/>
                          </a:solidFill>
                          <a:latin typeface="DM Sans"/>
                        </a:rPr>
                        <a:t>09:30-10:00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625559">
                <a:tc>
                  <a:txBody>
                    <a:bodyPr/>
                    <a:lstStyle/>
                    <a:p>
                      <a:pPr marL="0" marR="0" lvl="0" indent="0" algn="ctr" defTabSz="914400" rtl="0" eaLnBrk="1" fontAlgn="auto" latinLnBrk="0" hangingPunct="1">
                        <a:lnSpc>
                          <a:spcPts val="1470"/>
                        </a:lnSpc>
                        <a:spcBef>
                          <a:spcPts val="0"/>
                        </a:spcBef>
                        <a:spcAft>
                          <a:spcPts val="0"/>
                        </a:spcAft>
                        <a:buClrTx/>
                        <a:buSzTx/>
                        <a:buFontTx/>
                        <a:buNone/>
                        <a:tabLst/>
                        <a:defRPr/>
                      </a:pPr>
                      <a:r>
                        <a:rPr lang="en-US" sz="900" dirty="0">
                          <a:solidFill>
                            <a:srgbClr val="000000"/>
                          </a:solidFill>
                          <a:latin typeface="DM Sans"/>
                        </a:rPr>
                        <a:t>Breakfast Club</a:t>
                      </a:r>
                    </a:p>
                    <a:p>
                      <a:pPr marL="0" marR="0" lvl="0" indent="0" algn="ctr" defTabSz="914400" rtl="0" eaLnBrk="1" fontAlgn="auto" latinLnBrk="0" hangingPunct="1">
                        <a:lnSpc>
                          <a:spcPts val="1470"/>
                        </a:lnSpc>
                        <a:spcBef>
                          <a:spcPts val="0"/>
                        </a:spcBef>
                        <a:spcAft>
                          <a:spcPts val="0"/>
                        </a:spcAft>
                        <a:buClrTx/>
                        <a:buSzTx/>
                        <a:buFontTx/>
                        <a:buNone/>
                        <a:tabLst/>
                        <a:defRPr/>
                      </a:pPr>
                      <a:r>
                        <a:rPr lang="en-US" sz="900" dirty="0">
                          <a:solidFill>
                            <a:srgbClr val="000000"/>
                          </a:solidFill>
                          <a:latin typeface="DM Sans"/>
                        </a:rPr>
                        <a:t>10:00-10:30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tc>
                  <a:txBody>
                    <a:bodyPr/>
                    <a:lstStyle/>
                    <a:p>
                      <a:pPr marL="0" marR="0" lvl="0" indent="0" algn="ctr" defTabSz="914400" rtl="0" eaLnBrk="1" fontAlgn="auto" latinLnBrk="0" hangingPunct="1">
                        <a:lnSpc>
                          <a:spcPts val="1470"/>
                        </a:lnSpc>
                        <a:spcBef>
                          <a:spcPts val="0"/>
                        </a:spcBef>
                        <a:spcAft>
                          <a:spcPts val="0"/>
                        </a:spcAft>
                        <a:buClrTx/>
                        <a:buSzTx/>
                        <a:buFontTx/>
                        <a:buNone/>
                        <a:tabLst/>
                        <a:defRPr/>
                      </a:pPr>
                      <a:r>
                        <a:rPr lang="en-US" sz="900" dirty="0">
                          <a:solidFill>
                            <a:srgbClr val="000000"/>
                          </a:solidFill>
                          <a:latin typeface="DM Sans"/>
                        </a:rPr>
                        <a:t>Breakfast Club</a:t>
                      </a:r>
                    </a:p>
                    <a:p>
                      <a:pPr marL="0" marR="0" lvl="0" indent="0" algn="ctr" defTabSz="914400" rtl="0" eaLnBrk="1" fontAlgn="auto" latinLnBrk="0" hangingPunct="1">
                        <a:lnSpc>
                          <a:spcPts val="1470"/>
                        </a:lnSpc>
                        <a:spcBef>
                          <a:spcPts val="0"/>
                        </a:spcBef>
                        <a:spcAft>
                          <a:spcPts val="0"/>
                        </a:spcAft>
                        <a:buClrTx/>
                        <a:buSzTx/>
                        <a:buFontTx/>
                        <a:buNone/>
                        <a:tabLst/>
                        <a:defRPr/>
                      </a:pPr>
                      <a:r>
                        <a:rPr lang="en-US" sz="900" dirty="0">
                          <a:solidFill>
                            <a:srgbClr val="000000"/>
                          </a:solidFill>
                          <a:latin typeface="DM Sans"/>
                        </a:rPr>
                        <a:t>10:00-10:30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tc>
                  <a:txBody>
                    <a:bodyPr/>
                    <a:lstStyle/>
                    <a:p>
                      <a:pPr marL="0" marR="0" lvl="0" indent="0" algn="ctr" defTabSz="914400" rtl="0" eaLnBrk="1" fontAlgn="auto" latinLnBrk="0" hangingPunct="1">
                        <a:lnSpc>
                          <a:spcPts val="1470"/>
                        </a:lnSpc>
                        <a:spcBef>
                          <a:spcPts val="0"/>
                        </a:spcBef>
                        <a:spcAft>
                          <a:spcPts val="0"/>
                        </a:spcAft>
                        <a:buClrTx/>
                        <a:buSzTx/>
                        <a:buFontTx/>
                        <a:buNone/>
                        <a:tabLst/>
                        <a:defRPr/>
                      </a:pPr>
                      <a:r>
                        <a:rPr lang="en-US" sz="900" dirty="0">
                          <a:solidFill>
                            <a:srgbClr val="000000"/>
                          </a:solidFill>
                          <a:latin typeface="DM Sans"/>
                        </a:rPr>
                        <a:t>Breakfast Club</a:t>
                      </a:r>
                    </a:p>
                    <a:p>
                      <a:pPr marL="0" marR="0" lvl="0" indent="0" algn="ctr" defTabSz="914400" rtl="0" eaLnBrk="1" fontAlgn="auto" latinLnBrk="0" hangingPunct="1">
                        <a:lnSpc>
                          <a:spcPts val="1470"/>
                        </a:lnSpc>
                        <a:spcBef>
                          <a:spcPts val="0"/>
                        </a:spcBef>
                        <a:spcAft>
                          <a:spcPts val="0"/>
                        </a:spcAft>
                        <a:buClrTx/>
                        <a:buSzTx/>
                        <a:buFontTx/>
                        <a:buNone/>
                        <a:tabLst/>
                        <a:defRPr/>
                      </a:pPr>
                      <a:r>
                        <a:rPr lang="en-US" sz="900" dirty="0">
                          <a:solidFill>
                            <a:srgbClr val="000000"/>
                          </a:solidFill>
                          <a:latin typeface="DM Sans"/>
                        </a:rPr>
                        <a:t>10:00-10:30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solidFill>
                      <a:srgbClr val="DFB160"/>
                    </a:solidFill>
                  </a:tcPr>
                </a:tc>
                <a:tc>
                  <a:txBody>
                    <a:bodyPr/>
                    <a:lstStyle/>
                    <a:p>
                      <a:pPr marL="0" marR="0" lvl="0" indent="0" algn="ctr" defTabSz="914400" rtl="0" eaLnBrk="1" fontAlgn="auto" latinLnBrk="0" hangingPunct="1">
                        <a:lnSpc>
                          <a:spcPts val="1470"/>
                        </a:lnSpc>
                        <a:spcBef>
                          <a:spcPts val="0"/>
                        </a:spcBef>
                        <a:spcAft>
                          <a:spcPts val="0"/>
                        </a:spcAft>
                        <a:buClrTx/>
                        <a:buSzTx/>
                        <a:buFontTx/>
                        <a:buNone/>
                        <a:tabLst/>
                        <a:defRPr/>
                      </a:pPr>
                      <a:r>
                        <a:rPr lang="en-US" sz="900" dirty="0">
                          <a:solidFill>
                            <a:srgbClr val="000000"/>
                          </a:solidFill>
                          <a:latin typeface="DM Sans"/>
                        </a:rPr>
                        <a:t>Breakfast Club</a:t>
                      </a:r>
                    </a:p>
                    <a:p>
                      <a:pPr marL="0" marR="0" lvl="0" indent="0" algn="ctr" defTabSz="914400" rtl="0" eaLnBrk="1" fontAlgn="auto" latinLnBrk="0" hangingPunct="1">
                        <a:lnSpc>
                          <a:spcPts val="1470"/>
                        </a:lnSpc>
                        <a:spcBef>
                          <a:spcPts val="0"/>
                        </a:spcBef>
                        <a:spcAft>
                          <a:spcPts val="0"/>
                        </a:spcAft>
                        <a:buClrTx/>
                        <a:buSzTx/>
                        <a:buFontTx/>
                        <a:buNone/>
                        <a:tabLst/>
                        <a:defRPr/>
                      </a:pPr>
                      <a:r>
                        <a:rPr lang="en-US" sz="900" dirty="0">
                          <a:solidFill>
                            <a:srgbClr val="000000"/>
                          </a:solidFill>
                          <a:latin typeface="DM Sans"/>
                        </a:rPr>
                        <a:t>10:00-10:30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tc>
                  <a:txBody>
                    <a:bodyPr/>
                    <a:lstStyle/>
                    <a:p>
                      <a:pPr marL="0" marR="0" lvl="0" indent="0" algn="ctr" defTabSz="914400" rtl="0" eaLnBrk="1" fontAlgn="auto" latinLnBrk="0" hangingPunct="1">
                        <a:lnSpc>
                          <a:spcPts val="1470"/>
                        </a:lnSpc>
                        <a:spcBef>
                          <a:spcPts val="0"/>
                        </a:spcBef>
                        <a:spcAft>
                          <a:spcPts val="0"/>
                        </a:spcAft>
                        <a:buClrTx/>
                        <a:buSzTx/>
                        <a:buFontTx/>
                        <a:buNone/>
                        <a:tabLst/>
                        <a:defRPr/>
                      </a:pPr>
                      <a:r>
                        <a:rPr lang="en-US" sz="900" dirty="0">
                          <a:solidFill>
                            <a:srgbClr val="000000"/>
                          </a:solidFill>
                          <a:latin typeface="DM Sans"/>
                        </a:rPr>
                        <a:t>Breakfast Club</a:t>
                      </a:r>
                    </a:p>
                    <a:p>
                      <a:pPr marL="0" marR="0" lvl="0" indent="0" algn="ctr" defTabSz="914400" rtl="0" eaLnBrk="1" fontAlgn="auto" latinLnBrk="0" hangingPunct="1">
                        <a:lnSpc>
                          <a:spcPts val="1470"/>
                        </a:lnSpc>
                        <a:spcBef>
                          <a:spcPts val="0"/>
                        </a:spcBef>
                        <a:spcAft>
                          <a:spcPts val="0"/>
                        </a:spcAft>
                        <a:buClrTx/>
                        <a:buSzTx/>
                        <a:buFontTx/>
                        <a:buNone/>
                        <a:tabLst/>
                        <a:defRPr/>
                      </a:pPr>
                      <a:r>
                        <a:rPr lang="en-US" sz="900" dirty="0">
                          <a:solidFill>
                            <a:srgbClr val="000000"/>
                          </a:solidFill>
                          <a:latin typeface="DM Sans"/>
                        </a:rPr>
                        <a:t>10:00-10:30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extLst>
                  <a:ext uri="{0D108BD9-81ED-4DB2-BD59-A6C34878D82A}">
                    <a16:rowId xmlns:a16="http://schemas.microsoft.com/office/drawing/2014/main" val="740444300"/>
                  </a:ext>
                </a:extLst>
              </a:tr>
              <a:tr h="1572941">
                <a:tc rowSpan="2">
                  <a:txBody>
                    <a:bodyPr/>
                    <a:lstStyle/>
                    <a:p>
                      <a:pPr algn="ctr">
                        <a:lnSpc>
                          <a:spcPts val="1515"/>
                        </a:lnSpc>
                      </a:pPr>
                      <a:r>
                        <a:rPr lang="en-US" sz="1050" dirty="0">
                          <a:solidFill>
                            <a:srgbClr val="000000"/>
                          </a:solidFill>
                          <a:latin typeface="DM Sans"/>
                        </a:rPr>
                        <a:t>Lego Nostalgia</a:t>
                      </a:r>
                    </a:p>
                    <a:p>
                      <a:pPr algn="ctr">
                        <a:lnSpc>
                          <a:spcPts val="1515"/>
                        </a:lnSpc>
                      </a:pPr>
                      <a:r>
                        <a:rPr lang="en-US" sz="1050" dirty="0">
                          <a:solidFill>
                            <a:srgbClr val="000000"/>
                          </a:solidFill>
                          <a:latin typeface="DM Sans"/>
                        </a:rPr>
                        <a:t>10:30-12:00</a:t>
                      </a:r>
                    </a:p>
                    <a:p>
                      <a:pPr marL="0" marR="0" lvl="0" indent="0" algn="ctr" defTabSz="914400" rtl="0" eaLnBrk="1" fontAlgn="auto" latinLnBrk="0" hangingPunct="1">
                        <a:lnSpc>
                          <a:spcPts val="1515"/>
                        </a:lnSpc>
                        <a:spcBef>
                          <a:spcPts val="0"/>
                        </a:spcBef>
                        <a:spcAft>
                          <a:spcPts val="0"/>
                        </a:spcAft>
                        <a:buClrTx/>
                        <a:buSzTx/>
                        <a:buFontTx/>
                        <a:buNone/>
                        <a:tabLst/>
                        <a:defRPr/>
                      </a:pPr>
                      <a:endParaRPr lang="en-US" sz="1050" b="1" dirty="0">
                        <a:solidFill>
                          <a:srgbClr val="000000"/>
                        </a:solidFill>
                        <a:latin typeface="DM Sans"/>
                      </a:endParaRP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solidFill>
                      <a:srgbClr val="FFFFFF"/>
                    </a:solidFill>
                  </a:tcPr>
                </a:tc>
                <a:tc>
                  <a:txBody>
                    <a:bodyPr/>
                    <a:lstStyle/>
                    <a:p>
                      <a:pPr algn="ctr">
                        <a:lnSpc>
                          <a:spcPts val="1515"/>
                        </a:lnSpc>
                      </a:pPr>
                      <a:r>
                        <a:rPr lang="en-US" sz="1100" dirty="0">
                          <a:solidFill>
                            <a:srgbClr val="000000"/>
                          </a:solidFill>
                          <a:latin typeface="DM Sans"/>
                        </a:rPr>
                        <a:t>Arts and Crafts</a:t>
                      </a:r>
                    </a:p>
                    <a:p>
                      <a:pPr algn="ctr">
                        <a:lnSpc>
                          <a:spcPts val="1515"/>
                        </a:lnSpc>
                      </a:pPr>
                      <a:r>
                        <a:rPr lang="en-US" sz="1100" dirty="0">
                          <a:solidFill>
                            <a:srgbClr val="000000"/>
                          </a:solidFill>
                          <a:latin typeface="DM Sans"/>
                        </a:rPr>
                        <a:t>10:30-12:00</a:t>
                      </a:r>
                    </a:p>
                    <a:p>
                      <a:pPr algn="ctr">
                        <a:lnSpc>
                          <a:spcPts val="1515"/>
                        </a:lnSpc>
                      </a:pPr>
                      <a:endParaRPr lang="en-US" sz="1100" dirty="0">
                        <a:solidFill>
                          <a:srgbClr val="000000"/>
                        </a:solidFill>
                        <a:latin typeface="DM Sans"/>
                      </a:endParaRP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tc>
                  <a:txBody>
                    <a:bodyPr/>
                    <a:lstStyle/>
                    <a:p>
                      <a:pPr marL="0" marR="0" lvl="0" indent="0" algn="ctr" defTabSz="914400" rtl="0" eaLnBrk="1" fontAlgn="auto" latinLnBrk="0" hangingPunct="1">
                        <a:lnSpc>
                          <a:spcPts val="1515"/>
                        </a:lnSpc>
                        <a:spcBef>
                          <a:spcPts val="0"/>
                        </a:spcBef>
                        <a:spcAft>
                          <a:spcPts val="0"/>
                        </a:spcAft>
                        <a:buClrTx/>
                        <a:buSzTx/>
                        <a:buFontTx/>
                        <a:buNone/>
                        <a:tabLst/>
                        <a:defRPr/>
                      </a:pPr>
                      <a:r>
                        <a:rPr lang="en-US" sz="1100" b="1" dirty="0">
                          <a:solidFill>
                            <a:srgbClr val="000000"/>
                          </a:solidFill>
                          <a:latin typeface="DM Sans"/>
                        </a:rPr>
                        <a:t>Women’s only sessions</a:t>
                      </a:r>
                    </a:p>
                    <a:p>
                      <a:pPr marL="0" marR="0" lvl="0" indent="0" algn="ctr" defTabSz="914400" rtl="0" eaLnBrk="1" fontAlgn="auto" latinLnBrk="0" hangingPunct="1">
                        <a:lnSpc>
                          <a:spcPts val="1515"/>
                        </a:lnSpc>
                        <a:spcBef>
                          <a:spcPts val="0"/>
                        </a:spcBef>
                        <a:spcAft>
                          <a:spcPts val="0"/>
                        </a:spcAft>
                        <a:buClrTx/>
                        <a:buSzTx/>
                        <a:buFontTx/>
                        <a:buNone/>
                        <a:tabLst/>
                        <a:defRPr/>
                      </a:pPr>
                      <a:r>
                        <a:rPr lang="en-US" sz="1100" b="0" dirty="0">
                          <a:solidFill>
                            <a:srgbClr val="000000"/>
                          </a:solidFill>
                          <a:latin typeface="DM Sans"/>
                        </a:rPr>
                        <a:t>Arts &amp; Crafts, Basic IT Skills, Job Club</a:t>
                      </a:r>
                    </a:p>
                    <a:p>
                      <a:pPr marL="0" marR="0" lvl="0" indent="0" algn="ctr" defTabSz="914400" rtl="0" eaLnBrk="1" fontAlgn="auto" latinLnBrk="0" hangingPunct="1">
                        <a:lnSpc>
                          <a:spcPts val="1515"/>
                        </a:lnSpc>
                        <a:spcBef>
                          <a:spcPts val="0"/>
                        </a:spcBef>
                        <a:spcAft>
                          <a:spcPts val="0"/>
                        </a:spcAft>
                        <a:buClrTx/>
                        <a:buSzTx/>
                        <a:buFontTx/>
                        <a:buNone/>
                        <a:tabLst/>
                        <a:defRPr/>
                      </a:pPr>
                      <a:r>
                        <a:rPr lang="en-US" sz="1100" b="0" dirty="0">
                          <a:solidFill>
                            <a:srgbClr val="000000"/>
                          </a:solidFill>
                          <a:latin typeface="DM Sans"/>
                        </a:rPr>
                        <a:t>10:30-1:00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solidFill>
                      <a:srgbClr val="FFFFFF"/>
                    </a:solidFill>
                  </a:tcPr>
                </a:tc>
                <a:tc>
                  <a:txBody>
                    <a:bodyPr/>
                    <a:lstStyle/>
                    <a:p>
                      <a:pPr algn="ctr">
                        <a:lnSpc>
                          <a:spcPts val="1515"/>
                        </a:lnSpc>
                        <a:defRPr/>
                      </a:pPr>
                      <a:r>
                        <a:rPr lang="en-GB" sz="1100" dirty="0">
                          <a:latin typeface="DM Sans" pitchFamily="2" charset="0"/>
                        </a:rPr>
                        <a:t>Ready, Steady, Cook</a:t>
                      </a:r>
                    </a:p>
                    <a:p>
                      <a:pPr algn="ctr">
                        <a:lnSpc>
                          <a:spcPts val="1515"/>
                        </a:lnSpc>
                        <a:defRPr/>
                      </a:pPr>
                      <a:r>
                        <a:rPr lang="en-GB" sz="1100" dirty="0">
                          <a:latin typeface="DM Sans" pitchFamily="2" charset="0"/>
                        </a:rPr>
                        <a:t>10:30-12:00</a:t>
                      </a:r>
                    </a:p>
                    <a:p>
                      <a:pPr algn="ctr">
                        <a:lnSpc>
                          <a:spcPts val="1515"/>
                        </a:lnSpc>
                        <a:defRPr/>
                      </a:pPr>
                      <a:endParaRPr lang="en-GB" sz="1100" dirty="0">
                        <a:latin typeface="DM Sans" pitchFamily="2" charset="0"/>
                      </a:endParaRP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tc>
                  <a:txBody>
                    <a:bodyPr/>
                    <a:lstStyle/>
                    <a:p>
                      <a:pPr algn="ctr"/>
                      <a:r>
                        <a:rPr lang="en-GB" sz="1050" dirty="0"/>
                        <a:t>Nafi Cafe – veterans only</a:t>
                      </a:r>
                    </a:p>
                    <a:p>
                      <a:pPr algn="ctr">
                        <a:lnSpc>
                          <a:spcPts val="1515"/>
                        </a:lnSpc>
                        <a:defRPr/>
                      </a:pPr>
                      <a:r>
                        <a:rPr lang="en-GB" sz="1050" dirty="0"/>
                        <a:t>10:30-12:00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877149230"/>
                  </a:ext>
                </a:extLst>
              </a:tr>
              <a:tr h="816767">
                <a:tc vMerge="1">
                  <a:txBody>
                    <a:bodyPr/>
                    <a:lstStyle/>
                    <a:p>
                      <a:endParaRPr lang="en-GB"/>
                    </a:p>
                  </a:txBody>
                  <a:tcPr/>
                </a:tc>
                <a:tc>
                  <a:txBody>
                    <a:bodyPr/>
                    <a:lstStyle/>
                    <a:p>
                      <a:pPr algn="ctr">
                        <a:lnSpc>
                          <a:spcPts val="1515"/>
                        </a:lnSpc>
                      </a:pPr>
                      <a:r>
                        <a:rPr lang="en-US" sz="1100" dirty="0">
                          <a:solidFill>
                            <a:srgbClr val="000000"/>
                          </a:solidFill>
                          <a:latin typeface="DM Sans"/>
                        </a:rPr>
                        <a:t>Digital College</a:t>
                      </a:r>
                    </a:p>
                    <a:p>
                      <a:pPr algn="ctr">
                        <a:lnSpc>
                          <a:spcPts val="1515"/>
                        </a:lnSpc>
                      </a:pPr>
                      <a:r>
                        <a:rPr lang="en-US" sz="1100" dirty="0">
                          <a:solidFill>
                            <a:srgbClr val="000000"/>
                          </a:solidFill>
                          <a:latin typeface="DM Sans"/>
                        </a:rPr>
                        <a:t>10:30-4:00</a:t>
                      </a:r>
                    </a:p>
                    <a:p>
                      <a:pPr algn="ctr">
                        <a:lnSpc>
                          <a:spcPts val="1515"/>
                        </a:lnSpc>
                      </a:pPr>
                      <a:endParaRPr lang="en-US" sz="1100" dirty="0">
                        <a:solidFill>
                          <a:srgbClr val="000000"/>
                        </a:solidFill>
                        <a:latin typeface="DM Sans"/>
                      </a:endParaRPr>
                    </a:p>
                  </a:txBody>
                  <a:tcPr marL="140560" marR="140560" marT="140560" marB="140560" anchor="ctr">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tc rowSpan="2">
                  <a:txBody>
                    <a:bodyPr/>
                    <a:lstStyle/>
                    <a:p>
                      <a:pPr algn="ctr">
                        <a:lnSpc>
                          <a:spcPts val="1515"/>
                        </a:lnSpc>
                        <a:defRPr/>
                      </a:pPr>
                      <a:r>
                        <a:rPr lang="en-US" sz="1100" dirty="0">
                          <a:solidFill>
                            <a:srgbClr val="000000"/>
                          </a:solidFill>
                          <a:latin typeface="DM Sans"/>
                        </a:rPr>
                        <a:t>UPW – invite only</a:t>
                      </a:r>
                    </a:p>
                    <a:p>
                      <a:pPr algn="ctr">
                        <a:lnSpc>
                          <a:spcPts val="1515"/>
                        </a:lnSpc>
                        <a:defRPr/>
                      </a:pPr>
                      <a:r>
                        <a:rPr lang="en-US" sz="1100" dirty="0">
                          <a:solidFill>
                            <a:srgbClr val="000000"/>
                          </a:solidFill>
                          <a:latin typeface="DM Sans"/>
                        </a:rPr>
                        <a:t>10:00-12:00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solidFill>
                      <a:srgbClr val="FFFFFF"/>
                    </a:solidFill>
                  </a:tcPr>
                </a:tc>
                <a:tc>
                  <a:txBody>
                    <a:bodyPr/>
                    <a:lstStyle/>
                    <a:p>
                      <a:pPr algn="ctr"/>
                      <a:r>
                        <a:rPr lang="en-GB" sz="1200" dirty="0"/>
                        <a:t>CBT – booking only</a:t>
                      </a:r>
                    </a:p>
                    <a:p>
                      <a:pPr algn="ctr"/>
                      <a:r>
                        <a:rPr lang="en-GB" sz="1200" dirty="0"/>
                        <a:t>10:00-4:00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tc>
                  <a:txBody>
                    <a:bodyPr/>
                    <a:lstStyle/>
                    <a:p>
                      <a:pPr algn="ctr">
                        <a:lnSpc>
                          <a:spcPts val="1515"/>
                        </a:lnSpc>
                        <a:defRPr/>
                      </a:pPr>
                      <a:r>
                        <a:rPr lang="en-US" sz="1100" dirty="0">
                          <a:solidFill>
                            <a:srgbClr val="000000"/>
                          </a:solidFill>
                          <a:latin typeface="DM Sans"/>
                        </a:rPr>
                        <a:t>Job Club with Anna</a:t>
                      </a:r>
                    </a:p>
                    <a:p>
                      <a:pPr algn="ctr">
                        <a:lnSpc>
                          <a:spcPts val="1515"/>
                        </a:lnSpc>
                        <a:defRPr/>
                      </a:pPr>
                      <a:r>
                        <a:rPr lang="en-US" sz="1100" dirty="0">
                          <a:solidFill>
                            <a:srgbClr val="000000"/>
                          </a:solidFill>
                          <a:latin typeface="DM Sans"/>
                        </a:rPr>
                        <a:t>10:00-3:00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382575293"/>
                  </a:ext>
                </a:extLst>
              </a:tr>
              <a:tr h="739405">
                <a:tc>
                  <a:txBody>
                    <a:bodyPr/>
                    <a:lstStyle/>
                    <a:p>
                      <a:pPr algn="ctr">
                        <a:lnSpc>
                          <a:spcPts val="1515"/>
                        </a:lnSpc>
                        <a:defRPr/>
                      </a:pPr>
                      <a:r>
                        <a:rPr lang="en-US" sz="1100" dirty="0">
                          <a:solidFill>
                            <a:srgbClr val="000000"/>
                          </a:solidFill>
                          <a:latin typeface="DM Sans"/>
                        </a:rPr>
                        <a:t>Chill and Chat</a:t>
                      </a:r>
                    </a:p>
                    <a:p>
                      <a:pPr algn="ctr">
                        <a:lnSpc>
                          <a:spcPts val="1515"/>
                        </a:lnSpc>
                        <a:defRPr/>
                      </a:pPr>
                      <a:r>
                        <a:rPr lang="en-US" sz="1100" dirty="0">
                          <a:solidFill>
                            <a:srgbClr val="000000"/>
                          </a:solidFill>
                          <a:latin typeface="DM Sans"/>
                        </a:rPr>
                        <a:t>12:00-1:00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B w="9371" cap="flat" cmpd="sng" algn="ctr">
                      <a:solidFill>
                        <a:srgbClr val="000000"/>
                      </a:solidFill>
                      <a:prstDash val="solid"/>
                      <a:round/>
                      <a:headEnd type="none" w="med" len="med"/>
                      <a:tailEnd type="none" w="med" len="med"/>
                    </a:lnB>
                    <a:solidFill>
                      <a:srgbClr val="DFB160"/>
                    </a:solidFill>
                  </a:tcPr>
                </a:tc>
                <a:tc>
                  <a:txBody>
                    <a:bodyPr/>
                    <a:lstStyle/>
                    <a:p>
                      <a:pPr algn="ctr">
                        <a:lnSpc>
                          <a:spcPts val="1515"/>
                        </a:lnSpc>
                        <a:defRPr/>
                      </a:pPr>
                      <a:r>
                        <a:rPr lang="en-US" sz="1100" dirty="0">
                          <a:solidFill>
                            <a:srgbClr val="000000"/>
                          </a:solidFill>
                          <a:latin typeface="DM Sans"/>
                        </a:rPr>
                        <a:t>Chill and Chat</a:t>
                      </a:r>
                    </a:p>
                    <a:p>
                      <a:pPr algn="ctr">
                        <a:lnSpc>
                          <a:spcPts val="1515"/>
                        </a:lnSpc>
                        <a:defRPr/>
                      </a:pPr>
                      <a:r>
                        <a:rPr lang="en-US" sz="1100" dirty="0">
                          <a:solidFill>
                            <a:srgbClr val="000000"/>
                          </a:solidFill>
                          <a:latin typeface="DM Sans"/>
                        </a:rPr>
                        <a:t>12:00-1:00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tc vMerge="1">
                  <a:txBody>
                    <a:bodyPr/>
                    <a:lstStyle/>
                    <a:p>
                      <a:pPr algn="ctr">
                        <a:lnSpc>
                          <a:spcPts val="1515"/>
                        </a:lnSpc>
                        <a:defRPr/>
                      </a:pPr>
                      <a:endParaRPr lang="en-US" sz="1100" dirty="0">
                        <a:solidFill>
                          <a:srgbClr val="000000"/>
                        </a:solidFill>
                        <a:latin typeface="DM Sans"/>
                      </a:endParaRP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solidFill>
                      <a:srgbClr val="DFB160"/>
                    </a:solidFill>
                  </a:tcPr>
                </a:tc>
                <a:tc>
                  <a:txBody>
                    <a:bodyPr/>
                    <a:lstStyle/>
                    <a:p>
                      <a:pPr algn="ctr">
                        <a:lnSpc>
                          <a:spcPts val="1515"/>
                        </a:lnSpc>
                        <a:defRPr/>
                      </a:pPr>
                      <a:r>
                        <a:rPr lang="en-US" sz="1100" dirty="0">
                          <a:solidFill>
                            <a:srgbClr val="000000"/>
                          </a:solidFill>
                          <a:latin typeface="DM Sans"/>
                        </a:rPr>
                        <a:t>Chill and Chat</a:t>
                      </a:r>
                    </a:p>
                    <a:p>
                      <a:pPr algn="ctr">
                        <a:lnSpc>
                          <a:spcPts val="1515"/>
                        </a:lnSpc>
                        <a:defRPr/>
                      </a:pPr>
                      <a:r>
                        <a:rPr lang="en-US" sz="1100" dirty="0">
                          <a:solidFill>
                            <a:srgbClr val="000000"/>
                          </a:solidFill>
                          <a:latin typeface="DM Sans"/>
                        </a:rPr>
                        <a:t>12:00-1:00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tc>
                  <a:txBody>
                    <a:bodyPr/>
                    <a:lstStyle/>
                    <a:p>
                      <a:pPr algn="ctr">
                        <a:lnSpc>
                          <a:spcPts val="1515"/>
                        </a:lnSpc>
                        <a:defRPr/>
                      </a:pPr>
                      <a:r>
                        <a:rPr lang="en-US" sz="1100" dirty="0">
                          <a:solidFill>
                            <a:srgbClr val="000000"/>
                          </a:solidFill>
                          <a:latin typeface="DM Sans"/>
                        </a:rPr>
                        <a:t>Chill and Chat</a:t>
                      </a:r>
                    </a:p>
                    <a:p>
                      <a:pPr algn="ctr">
                        <a:lnSpc>
                          <a:spcPts val="1515"/>
                        </a:lnSpc>
                        <a:defRPr/>
                      </a:pPr>
                      <a:r>
                        <a:rPr lang="en-US" sz="1100" dirty="0">
                          <a:solidFill>
                            <a:srgbClr val="000000"/>
                          </a:solidFill>
                          <a:latin typeface="DM Sans"/>
                        </a:rPr>
                        <a:t>12:00-1:00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extLst>
                  <a:ext uri="{0D108BD9-81ED-4DB2-BD59-A6C34878D82A}">
                    <a16:rowId xmlns:a16="http://schemas.microsoft.com/office/drawing/2014/main" val="2102395767"/>
                  </a:ext>
                </a:extLst>
              </a:tr>
              <a:tr h="890488">
                <a:tc rowSpan="2">
                  <a:txBody>
                    <a:bodyPr/>
                    <a:lstStyle/>
                    <a:p>
                      <a:pPr algn="ctr"/>
                      <a:r>
                        <a:rPr lang="en-US" sz="1100" b="0" dirty="0">
                          <a:solidFill>
                            <a:srgbClr val="000000"/>
                          </a:solidFill>
                          <a:latin typeface="DM Sans"/>
                        </a:rPr>
                        <a:t>World Space Week</a:t>
                      </a:r>
                    </a:p>
                    <a:p>
                      <a:pPr algn="ctr"/>
                      <a:r>
                        <a:rPr lang="en-US" sz="1100" b="0" dirty="0">
                          <a:solidFill>
                            <a:srgbClr val="000000"/>
                          </a:solidFill>
                          <a:latin typeface="DM Sans"/>
                        </a:rPr>
                        <a:t>1:00-4:00</a:t>
                      </a:r>
                    </a:p>
                    <a:p>
                      <a:pPr algn="ctr"/>
                      <a:endParaRPr lang="en-US" sz="1100" b="0" dirty="0">
                        <a:solidFill>
                          <a:srgbClr val="000000"/>
                        </a:solidFill>
                        <a:latin typeface="DM Sans"/>
                      </a:endParaRPr>
                    </a:p>
                    <a:p>
                      <a:pPr algn="ctr"/>
                      <a:endParaRPr lang="en-US" sz="1100" b="0" dirty="0">
                        <a:solidFill>
                          <a:srgbClr val="000000"/>
                        </a:solidFill>
                        <a:latin typeface="DM Sans"/>
                      </a:endParaRP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dirty="0"/>
                        <a:t>Non-accredited course: Moving Forward – Building Motivation </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dirty="0"/>
                        <a:t>and Capacity to Engage 1:00-3:00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50" dirty="0"/>
                        <a:t>Creative session: </a:t>
                      </a:r>
                      <a:r>
                        <a:rPr lang="en-GB" sz="1050" dirty="0" err="1"/>
                        <a:t>TiPP</a:t>
                      </a:r>
                      <a:r>
                        <a:rPr lang="en-GB" sz="1050" dirty="0"/>
                        <a:t> Calendar Project</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050" dirty="0"/>
                        <a:t>1:00-3:00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solidFill>
                      <a:srgbClr val="FFFFFF"/>
                    </a:solidFill>
                  </a:tcPr>
                </a:tc>
                <a:tc>
                  <a:txBody>
                    <a:bodyPr/>
                    <a:lstStyle/>
                    <a:p>
                      <a:pPr algn="ctr"/>
                      <a:r>
                        <a:rPr lang="en-US" sz="1050" dirty="0">
                          <a:solidFill>
                            <a:srgbClr val="000000"/>
                          </a:solidFill>
                          <a:latin typeface="DM Sans"/>
                        </a:rPr>
                        <a:t>Hub Club – focus group</a:t>
                      </a:r>
                    </a:p>
                    <a:p>
                      <a:pPr algn="ctr"/>
                      <a:r>
                        <a:rPr lang="en-US" sz="1050" dirty="0">
                          <a:solidFill>
                            <a:srgbClr val="000000"/>
                          </a:solidFill>
                          <a:latin typeface="DM Sans"/>
                        </a:rPr>
                        <a:t>1:00-3:00</a:t>
                      </a:r>
                      <a:endParaRPr lang="en-GB" sz="1050" dirty="0">
                        <a:latin typeface="DM Sans" pitchFamily="2" charset="0"/>
                      </a:endParaRP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tc rowSpan="2">
                  <a:txBody>
                    <a:bodyPr/>
                    <a:lstStyle/>
                    <a:p>
                      <a:pPr algn="ctr">
                        <a:lnSpc>
                          <a:spcPts val="1515"/>
                        </a:lnSpc>
                      </a:pPr>
                      <a:r>
                        <a:rPr lang="en-US" sz="1082" dirty="0">
                          <a:solidFill>
                            <a:srgbClr val="000000"/>
                          </a:solidFill>
                          <a:latin typeface="DM Sans"/>
                        </a:rPr>
                        <a:t>Say it in a song! Music session</a:t>
                      </a:r>
                    </a:p>
                    <a:p>
                      <a:pPr algn="ctr">
                        <a:lnSpc>
                          <a:spcPts val="1515"/>
                        </a:lnSpc>
                      </a:pPr>
                      <a:r>
                        <a:rPr lang="en-US" sz="1082" dirty="0">
                          <a:solidFill>
                            <a:srgbClr val="000000"/>
                          </a:solidFill>
                          <a:latin typeface="DM Sans"/>
                        </a:rPr>
                        <a:t>1:30-3:30</a:t>
                      </a:r>
                    </a:p>
                    <a:p>
                      <a:pPr algn="ctr">
                        <a:lnSpc>
                          <a:spcPts val="1515"/>
                        </a:lnSpc>
                      </a:pPr>
                      <a:endParaRPr lang="en-US" sz="1082" dirty="0">
                        <a:solidFill>
                          <a:srgbClr val="000000"/>
                        </a:solidFill>
                        <a:latin typeface="DM Sans"/>
                      </a:endParaRP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403051548"/>
                  </a:ext>
                </a:extLst>
              </a:tr>
              <a:tr h="741260">
                <a:tc vMerge="1">
                  <a:txBody>
                    <a:bodyPr/>
                    <a:lstStyle/>
                    <a:p>
                      <a:endParaRPr lang="en-GB"/>
                    </a:p>
                  </a:txBody>
                  <a:tcPr/>
                </a:tc>
                <a:tc vMerge="1">
                  <a:txBody>
                    <a:bodyPr/>
                    <a:lstStyle/>
                    <a:p>
                      <a:endParaRPr lang="en-GB"/>
                    </a:p>
                  </a:txBody>
                  <a:tcPr/>
                </a:tc>
                <a:tc vMerge="1">
                  <a:txBody>
                    <a:bodyPr/>
                    <a:lstStyle/>
                    <a:p>
                      <a:endParaRPr lang="en-GB"/>
                    </a:p>
                  </a:txBody>
                  <a:tcPr/>
                </a:tc>
                <a:tc>
                  <a:txBody>
                    <a:bodyPr/>
                    <a:lstStyle/>
                    <a:p>
                      <a:pPr algn="ctr"/>
                      <a:r>
                        <a:rPr lang="en-GB" sz="1050" dirty="0"/>
                        <a:t>¿Hablas Español? Spanish lesson</a:t>
                      </a:r>
                    </a:p>
                    <a:p>
                      <a:pPr algn="ctr"/>
                      <a:r>
                        <a:rPr lang="en-GB" sz="1050" dirty="0"/>
                        <a:t>3:00-4:00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tc vMerge="1">
                  <a:txBody>
                    <a:bodyPr/>
                    <a:lstStyle/>
                    <a:p>
                      <a:endParaRPr lang="en-GB"/>
                    </a:p>
                  </a:txBody>
                  <a:tcPr/>
                </a:tc>
                <a:extLst>
                  <a:ext uri="{0D108BD9-81ED-4DB2-BD59-A6C34878D82A}">
                    <a16:rowId xmlns:a16="http://schemas.microsoft.com/office/drawing/2014/main" val="3692502282"/>
                  </a:ext>
                </a:extLst>
              </a:tr>
            </a:tbl>
          </a:graphicData>
        </a:graphic>
      </p:graphicFrame>
      <p:grpSp>
        <p:nvGrpSpPr>
          <p:cNvPr id="3" name="Group 3">
            <a:extLst>
              <a:ext uri="{FF2B5EF4-FFF2-40B4-BE49-F238E27FC236}">
                <a16:creationId xmlns:a16="http://schemas.microsoft.com/office/drawing/2014/main" id="{E8834E1A-C4AB-4182-1AF5-0B8BE23EE191}"/>
              </a:ext>
            </a:extLst>
          </p:cNvPr>
          <p:cNvGrpSpPr/>
          <p:nvPr/>
        </p:nvGrpSpPr>
        <p:grpSpPr>
          <a:xfrm>
            <a:off x="184646" y="1589490"/>
            <a:ext cx="2426446" cy="4582470"/>
            <a:chOff x="0" y="0"/>
            <a:chExt cx="883905" cy="1669301"/>
          </a:xfrm>
        </p:grpSpPr>
        <p:sp>
          <p:nvSpPr>
            <p:cNvPr id="4" name="Freeform 4">
              <a:extLst>
                <a:ext uri="{FF2B5EF4-FFF2-40B4-BE49-F238E27FC236}">
                  <a16:creationId xmlns:a16="http://schemas.microsoft.com/office/drawing/2014/main" id="{51BB3274-21AD-CA03-A6D7-4D429CDA26AA}"/>
                </a:ext>
              </a:extLst>
            </p:cNvPr>
            <p:cNvSpPr/>
            <p:nvPr/>
          </p:nvSpPr>
          <p:spPr>
            <a:xfrm>
              <a:off x="0" y="0"/>
              <a:ext cx="868775" cy="1669301"/>
            </a:xfrm>
            <a:custGeom>
              <a:avLst/>
              <a:gdLst/>
              <a:ahLst/>
              <a:cxnLst/>
              <a:rect l="l" t="t" r="r" b="b"/>
              <a:pathLst>
                <a:path w="868775" h="1669301">
                  <a:moveTo>
                    <a:pt x="0" y="0"/>
                  </a:moveTo>
                  <a:lnTo>
                    <a:pt x="868775" y="0"/>
                  </a:lnTo>
                  <a:lnTo>
                    <a:pt x="868775" y="1669301"/>
                  </a:lnTo>
                  <a:lnTo>
                    <a:pt x="0" y="1669301"/>
                  </a:lnTo>
                  <a:close/>
                </a:path>
              </a:pathLst>
            </a:custGeom>
            <a:solidFill>
              <a:srgbClr val="34586E"/>
            </a:solidFill>
            <a:ln w="9525" cap="sq">
              <a:solidFill>
                <a:srgbClr val="000000"/>
              </a:solidFill>
              <a:prstDash val="solid"/>
              <a:miter/>
            </a:ln>
          </p:spPr>
          <p:txBody>
            <a:bodyPr/>
            <a:lstStyle/>
            <a:p>
              <a:endParaRPr lang="en-GB"/>
            </a:p>
          </p:txBody>
        </p:sp>
        <p:sp>
          <p:nvSpPr>
            <p:cNvPr id="5" name="TextBox 5">
              <a:extLst>
                <a:ext uri="{FF2B5EF4-FFF2-40B4-BE49-F238E27FC236}">
                  <a16:creationId xmlns:a16="http://schemas.microsoft.com/office/drawing/2014/main" id="{6FF89C65-A553-3EBD-5FE5-8D1D4780B8E3}"/>
                </a:ext>
              </a:extLst>
            </p:cNvPr>
            <p:cNvSpPr txBox="1"/>
            <p:nvPr/>
          </p:nvSpPr>
          <p:spPr>
            <a:xfrm>
              <a:off x="15130" y="22839"/>
              <a:ext cx="868775" cy="1620157"/>
            </a:xfrm>
            <a:prstGeom prst="rect">
              <a:avLst/>
            </a:prstGeom>
          </p:spPr>
          <p:txBody>
            <a:bodyPr lIns="50800" tIns="50800" rIns="50800" bIns="50800" rtlCol="0" anchor="ctr"/>
            <a:lstStyle/>
            <a:p>
              <a:pPr algn="ctr">
                <a:lnSpc>
                  <a:spcPts val="2379"/>
                </a:lnSpc>
              </a:pPr>
              <a:r>
                <a:rPr lang="en-US" sz="1699" u="sng" dirty="0">
                  <a:solidFill>
                    <a:srgbClr val="FFFFFF"/>
                  </a:solidFill>
                  <a:latin typeface="DM Sans"/>
                </a:rPr>
                <a:t>Information</a:t>
              </a:r>
            </a:p>
            <a:p>
              <a:pPr algn="ctr">
                <a:lnSpc>
                  <a:spcPts val="2379"/>
                </a:lnSpc>
              </a:pPr>
              <a:r>
                <a:rPr lang="en-US" sz="1000" dirty="0">
                  <a:solidFill>
                    <a:srgbClr val="FFFFFF"/>
                  </a:solidFill>
                  <a:latin typeface="DM Sans" pitchFamily="2" charset="0"/>
                </a:rPr>
                <a:t>Hub is at located at </a:t>
              </a:r>
              <a:r>
                <a:rPr lang="en-GB" sz="1000" dirty="0">
                  <a:solidFill>
                    <a:srgbClr val="FFFFFF"/>
                  </a:solidFill>
                  <a:latin typeface="DM Sans" pitchFamily="2" charset="0"/>
                </a:rPr>
                <a:t>State House, Dale St., L2 4TR</a:t>
              </a:r>
            </a:p>
            <a:p>
              <a:pPr algn="ctr">
                <a:lnSpc>
                  <a:spcPts val="2379"/>
                </a:lnSpc>
              </a:pPr>
              <a:r>
                <a:rPr lang="en-US" sz="1000" dirty="0">
                  <a:solidFill>
                    <a:schemeClr val="bg1"/>
                  </a:solidFill>
                  <a:latin typeface="DM Sans" pitchFamily="2" charset="0"/>
                </a:rPr>
                <a:t>Art and music sessions offer participants to engage with new activities and help them find positive ways of spending time. Guest speakers will share their own stories, including lived experience, and help participants find more hope, optimism, motivation. Music sessions are guided by musicians and support participants in learning how to play different instruments.</a:t>
              </a:r>
              <a:endParaRPr lang="en-GB" sz="1000" dirty="0">
                <a:solidFill>
                  <a:srgbClr val="FFFFFF"/>
                </a:solidFill>
                <a:latin typeface="DM Sans" pitchFamily="2" charset="0"/>
              </a:endParaRPr>
            </a:p>
            <a:p>
              <a:pPr algn="ctr">
                <a:lnSpc>
                  <a:spcPts val="2379"/>
                </a:lnSpc>
              </a:pPr>
              <a:endParaRPr lang="en-GB" sz="1000" b="0" i="0" dirty="0">
                <a:solidFill>
                  <a:schemeClr val="bg1"/>
                </a:solidFill>
                <a:effectLst/>
                <a:latin typeface="DM Sans" pitchFamily="2" charset="0"/>
              </a:endParaRPr>
            </a:p>
          </p:txBody>
        </p:sp>
      </p:grpSp>
      <p:grpSp>
        <p:nvGrpSpPr>
          <p:cNvPr id="46" name="Group 46">
            <a:extLst>
              <a:ext uri="{FF2B5EF4-FFF2-40B4-BE49-F238E27FC236}">
                <a16:creationId xmlns:a16="http://schemas.microsoft.com/office/drawing/2014/main" id="{3BB58A41-57D6-4EB6-9CE0-CCA27C8F9AB0}"/>
              </a:ext>
            </a:extLst>
          </p:cNvPr>
          <p:cNvGrpSpPr/>
          <p:nvPr/>
        </p:nvGrpSpPr>
        <p:grpSpPr>
          <a:xfrm rot="2700000">
            <a:off x="170282" y="1049731"/>
            <a:ext cx="293842" cy="293842"/>
            <a:chOff x="0" y="0"/>
            <a:chExt cx="812800" cy="812800"/>
          </a:xfrm>
        </p:grpSpPr>
        <p:sp>
          <p:nvSpPr>
            <p:cNvPr id="47" name="Freeform 47">
              <a:extLst>
                <a:ext uri="{FF2B5EF4-FFF2-40B4-BE49-F238E27FC236}">
                  <a16:creationId xmlns:a16="http://schemas.microsoft.com/office/drawing/2014/main" id="{26F8B2A3-F154-2018-AC4B-9D54B2C3D3D9}"/>
                </a:ext>
              </a:extLst>
            </p:cNvPr>
            <p:cNvSpPr/>
            <p:nvPr/>
          </p:nvSpPr>
          <p:spPr>
            <a:xfrm>
              <a:off x="0" y="0"/>
              <a:ext cx="812800" cy="812800"/>
            </a:xfrm>
            <a:custGeom>
              <a:avLst/>
              <a:gdLst/>
              <a:ahLst/>
              <a:cxnLst/>
              <a:rect l="l" t="t" r="r" b="b"/>
              <a:pathLst>
                <a:path w="812800" h="812800">
                  <a:moveTo>
                    <a:pt x="406400" y="0"/>
                  </a:moveTo>
                  <a:lnTo>
                    <a:pt x="812800" y="406400"/>
                  </a:lnTo>
                  <a:lnTo>
                    <a:pt x="406400" y="812800"/>
                  </a:lnTo>
                  <a:lnTo>
                    <a:pt x="0" y="406400"/>
                  </a:lnTo>
                  <a:lnTo>
                    <a:pt x="406400" y="0"/>
                  </a:lnTo>
                  <a:close/>
                </a:path>
              </a:pathLst>
            </a:custGeom>
            <a:solidFill>
              <a:srgbClr val="E13716"/>
            </a:solidFill>
          </p:spPr>
          <p:txBody>
            <a:bodyPr/>
            <a:lstStyle/>
            <a:p>
              <a:endParaRPr lang="en-GB"/>
            </a:p>
          </p:txBody>
        </p:sp>
        <p:sp>
          <p:nvSpPr>
            <p:cNvPr id="48" name="TextBox 48">
              <a:extLst>
                <a:ext uri="{FF2B5EF4-FFF2-40B4-BE49-F238E27FC236}">
                  <a16:creationId xmlns:a16="http://schemas.microsoft.com/office/drawing/2014/main" id="{A87B7F2D-CAF9-73FF-833C-E9B425FF66A8}"/>
                </a:ext>
              </a:extLst>
            </p:cNvPr>
            <p:cNvSpPr txBox="1"/>
            <p:nvPr/>
          </p:nvSpPr>
          <p:spPr>
            <a:xfrm>
              <a:off x="139700" y="111125"/>
              <a:ext cx="533400" cy="561975"/>
            </a:xfrm>
            <a:prstGeom prst="rect">
              <a:avLst/>
            </a:prstGeom>
          </p:spPr>
          <p:txBody>
            <a:bodyPr lIns="50800" tIns="50800" rIns="50800" bIns="50800" rtlCol="0" anchor="ctr"/>
            <a:lstStyle/>
            <a:p>
              <a:pPr algn="ctr">
                <a:lnSpc>
                  <a:spcPts val="2379"/>
                </a:lnSpc>
              </a:pPr>
              <a:endParaRPr/>
            </a:p>
          </p:txBody>
        </p:sp>
      </p:grpSp>
      <p:grpSp>
        <p:nvGrpSpPr>
          <p:cNvPr id="62" name="Group 62">
            <a:extLst>
              <a:ext uri="{FF2B5EF4-FFF2-40B4-BE49-F238E27FC236}">
                <a16:creationId xmlns:a16="http://schemas.microsoft.com/office/drawing/2014/main" id="{D80444A9-9882-A1F7-F8C6-0BC1D2B46147}"/>
              </a:ext>
            </a:extLst>
          </p:cNvPr>
          <p:cNvGrpSpPr/>
          <p:nvPr/>
        </p:nvGrpSpPr>
        <p:grpSpPr>
          <a:xfrm>
            <a:off x="195716" y="593502"/>
            <a:ext cx="242972" cy="242972"/>
            <a:chOff x="0" y="0"/>
            <a:chExt cx="812800" cy="812800"/>
          </a:xfrm>
        </p:grpSpPr>
        <p:sp>
          <p:nvSpPr>
            <p:cNvPr id="63" name="Freeform 63">
              <a:extLst>
                <a:ext uri="{FF2B5EF4-FFF2-40B4-BE49-F238E27FC236}">
                  <a16:creationId xmlns:a16="http://schemas.microsoft.com/office/drawing/2014/main" id="{AD8B1D3C-8509-F8B9-019C-3252BB079847}"/>
                </a:ext>
              </a:extLst>
            </p:cNvPr>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67AB2C"/>
            </a:solidFill>
          </p:spPr>
          <p:txBody>
            <a:bodyPr/>
            <a:lstStyle/>
            <a:p>
              <a:endParaRPr lang="en-GB"/>
            </a:p>
          </p:txBody>
        </p:sp>
        <p:sp>
          <p:nvSpPr>
            <p:cNvPr id="64" name="TextBox 64">
              <a:extLst>
                <a:ext uri="{FF2B5EF4-FFF2-40B4-BE49-F238E27FC236}">
                  <a16:creationId xmlns:a16="http://schemas.microsoft.com/office/drawing/2014/main" id="{122E988C-0F03-CCE5-C880-7B84FA15D161}"/>
                </a:ext>
              </a:extLst>
            </p:cNvPr>
            <p:cNvSpPr txBox="1"/>
            <p:nvPr/>
          </p:nvSpPr>
          <p:spPr>
            <a:xfrm>
              <a:off x="76200" y="47625"/>
              <a:ext cx="660400" cy="688975"/>
            </a:xfrm>
            <a:prstGeom prst="rect">
              <a:avLst/>
            </a:prstGeom>
          </p:spPr>
          <p:txBody>
            <a:bodyPr lIns="50800" tIns="50800" rIns="50800" bIns="50800" rtlCol="0" anchor="ctr"/>
            <a:lstStyle/>
            <a:p>
              <a:pPr algn="ctr">
                <a:lnSpc>
                  <a:spcPts val="2379"/>
                </a:lnSpc>
              </a:pPr>
              <a:endParaRPr/>
            </a:p>
          </p:txBody>
        </p:sp>
      </p:grpSp>
      <p:grpSp>
        <p:nvGrpSpPr>
          <p:cNvPr id="65" name="Group 65">
            <a:extLst>
              <a:ext uri="{FF2B5EF4-FFF2-40B4-BE49-F238E27FC236}">
                <a16:creationId xmlns:a16="http://schemas.microsoft.com/office/drawing/2014/main" id="{837E8650-6BA1-E642-EEE6-9A4E859B03FB}"/>
              </a:ext>
            </a:extLst>
          </p:cNvPr>
          <p:cNvGrpSpPr/>
          <p:nvPr/>
        </p:nvGrpSpPr>
        <p:grpSpPr>
          <a:xfrm>
            <a:off x="206787" y="181493"/>
            <a:ext cx="220832" cy="193228"/>
            <a:chOff x="0" y="0"/>
            <a:chExt cx="812800" cy="711200"/>
          </a:xfrm>
        </p:grpSpPr>
        <p:sp>
          <p:nvSpPr>
            <p:cNvPr id="66" name="Freeform 66">
              <a:extLst>
                <a:ext uri="{FF2B5EF4-FFF2-40B4-BE49-F238E27FC236}">
                  <a16:creationId xmlns:a16="http://schemas.microsoft.com/office/drawing/2014/main" id="{51935631-BBB8-6582-EDBD-AD50B384041F}"/>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67" name="TextBox 67">
              <a:extLst>
                <a:ext uri="{FF2B5EF4-FFF2-40B4-BE49-F238E27FC236}">
                  <a16:creationId xmlns:a16="http://schemas.microsoft.com/office/drawing/2014/main" id="{DF820147-C90F-8ED9-4DF6-2EABC6A2E1FA}"/>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a:p>
          </p:txBody>
        </p:sp>
      </p:grpSp>
      <p:sp>
        <p:nvSpPr>
          <p:cNvPr id="69" name="TextBox 69">
            <a:extLst>
              <a:ext uri="{FF2B5EF4-FFF2-40B4-BE49-F238E27FC236}">
                <a16:creationId xmlns:a16="http://schemas.microsoft.com/office/drawing/2014/main" id="{BE80040B-41C9-FD89-74BD-5DC80390935A}"/>
              </a:ext>
            </a:extLst>
          </p:cNvPr>
          <p:cNvSpPr txBox="1"/>
          <p:nvPr/>
        </p:nvSpPr>
        <p:spPr>
          <a:xfrm>
            <a:off x="2578260" y="89855"/>
            <a:ext cx="5443877" cy="573875"/>
          </a:xfrm>
          <a:prstGeom prst="rect">
            <a:avLst/>
          </a:prstGeom>
        </p:spPr>
        <p:txBody>
          <a:bodyPr wrap="square" lIns="0" tIns="0" rIns="0" bIns="0" rtlCol="0" anchor="t">
            <a:spAutoFit/>
          </a:bodyPr>
          <a:lstStyle/>
          <a:p>
            <a:pPr>
              <a:lnSpc>
                <a:spcPts val="4899"/>
              </a:lnSpc>
              <a:spcBef>
                <a:spcPct val="0"/>
              </a:spcBef>
            </a:pPr>
            <a:r>
              <a:rPr lang="en-US" sz="2400" u="sng" dirty="0">
                <a:solidFill>
                  <a:srgbClr val="000000"/>
                </a:solidFill>
                <a:latin typeface="DM Sans Bold"/>
              </a:rPr>
              <a:t>LIVERPOOL OCTOBER - WEEK 2</a:t>
            </a:r>
          </a:p>
        </p:txBody>
      </p:sp>
      <p:sp>
        <p:nvSpPr>
          <p:cNvPr id="70" name="TextBox 70">
            <a:extLst>
              <a:ext uri="{FF2B5EF4-FFF2-40B4-BE49-F238E27FC236}">
                <a16:creationId xmlns:a16="http://schemas.microsoft.com/office/drawing/2014/main" id="{85B1B598-5991-ED1C-0F21-0FB1212D1E64}"/>
              </a:ext>
            </a:extLst>
          </p:cNvPr>
          <p:cNvSpPr txBox="1"/>
          <p:nvPr/>
        </p:nvSpPr>
        <p:spPr>
          <a:xfrm>
            <a:off x="658981" y="127955"/>
            <a:ext cx="1826812" cy="346075"/>
          </a:xfrm>
          <a:prstGeom prst="rect">
            <a:avLst/>
          </a:prstGeom>
        </p:spPr>
        <p:txBody>
          <a:bodyPr lIns="0" tIns="0" rIns="0" bIns="0" rtlCol="0" anchor="t">
            <a:spAutoFit/>
          </a:bodyPr>
          <a:lstStyle/>
          <a:p>
            <a:pPr>
              <a:lnSpc>
                <a:spcPts val="1400"/>
              </a:lnSpc>
              <a:spcBef>
                <a:spcPct val="0"/>
              </a:spcBef>
            </a:pPr>
            <a:r>
              <a:rPr lang="en-US" sz="1000">
                <a:solidFill>
                  <a:srgbClr val="000000"/>
                </a:solidFill>
                <a:latin typeface="DM Sans"/>
              </a:rPr>
              <a:t>Self: Activities that work on the individual</a:t>
            </a:r>
          </a:p>
        </p:txBody>
      </p:sp>
      <p:sp>
        <p:nvSpPr>
          <p:cNvPr id="71" name="TextBox 71">
            <a:extLst>
              <a:ext uri="{FF2B5EF4-FFF2-40B4-BE49-F238E27FC236}">
                <a16:creationId xmlns:a16="http://schemas.microsoft.com/office/drawing/2014/main" id="{329A576F-D935-9BE5-90FC-66A549ADF04D}"/>
              </a:ext>
            </a:extLst>
          </p:cNvPr>
          <p:cNvSpPr txBox="1"/>
          <p:nvPr/>
        </p:nvSpPr>
        <p:spPr>
          <a:xfrm>
            <a:off x="658981" y="545468"/>
            <a:ext cx="1910578" cy="346075"/>
          </a:xfrm>
          <a:prstGeom prst="rect">
            <a:avLst/>
          </a:prstGeom>
        </p:spPr>
        <p:txBody>
          <a:bodyPr lIns="0" tIns="0" rIns="0" bIns="0" rtlCol="0" anchor="t">
            <a:spAutoFit/>
          </a:bodyPr>
          <a:lstStyle/>
          <a:p>
            <a:pPr>
              <a:lnSpc>
                <a:spcPts val="1400"/>
              </a:lnSpc>
              <a:spcBef>
                <a:spcPct val="0"/>
              </a:spcBef>
            </a:pPr>
            <a:r>
              <a:rPr lang="en-US" sz="1000">
                <a:solidFill>
                  <a:srgbClr val="000000"/>
                </a:solidFill>
                <a:latin typeface="DM Sans"/>
              </a:rPr>
              <a:t>Relationships: Activities that work with peers/families/friends</a:t>
            </a:r>
          </a:p>
        </p:txBody>
      </p:sp>
      <p:sp>
        <p:nvSpPr>
          <p:cNvPr id="72" name="TextBox 72">
            <a:extLst>
              <a:ext uri="{FF2B5EF4-FFF2-40B4-BE49-F238E27FC236}">
                <a16:creationId xmlns:a16="http://schemas.microsoft.com/office/drawing/2014/main" id="{F971B5F2-0D01-41E4-F79B-2F37E65526FC}"/>
              </a:ext>
            </a:extLst>
          </p:cNvPr>
          <p:cNvSpPr txBox="1"/>
          <p:nvPr/>
        </p:nvSpPr>
        <p:spPr>
          <a:xfrm>
            <a:off x="658981" y="960299"/>
            <a:ext cx="1826812" cy="517525"/>
          </a:xfrm>
          <a:prstGeom prst="rect">
            <a:avLst/>
          </a:prstGeom>
        </p:spPr>
        <p:txBody>
          <a:bodyPr lIns="0" tIns="0" rIns="0" bIns="0" rtlCol="0" anchor="t">
            <a:spAutoFit/>
          </a:bodyPr>
          <a:lstStyle/>
          <a:p>
            <a:pPr>
              <a:lnSpc>
                <a:spcPts val="1400"/>
              </a:lnSpc>
              <a:spcBef>
                <a:spcPct val="0"/>
              </a:spcBef>
            </a:pPr>
            <a:r>
              <a:rPr lang="en-US" sz="1000" dirty="0">
                <a:solidFill>
                  <a:srgbClr val="000000"/>
                </a:solidFill>
                <a:latin typeface="DM Sans"/>
              </a:rPr>
              <a:t>Society: Activities contributing to the community outside of the CFO Activity Hub</a:t>
            </a:r>
          </a:p>
        </p:txBody>
      </p:sp>
      <p:grpSp>
        <p:nvGrpSpPr>
          <p:cNvPr id="68" name="Group 49">
            <a:extLst>
              <a:ext uri="{FF2B5EF4-FFF2-40B4-BE49-F238E27FC236}">
                <a16:creationId xmlns:a16="http://schemas.microsoft.com/office/drawing/2014/main" id="{B61EB6C8-6673-6D80-D652-E7725E6752AE}"/>
              </a:ext>
            </a:extLst>
          </p:cNvPr>
          <p:cNvGrpSpPr/>
          <p:nvPr/>
        </p:nvGrpSpPr>
        <p:grpSpPr>
          <a:xfrm>
            <a:off x="344097" y="6391036"/>
            <a:ext cx="2066012" cy="747035"/>
            <a:chOff x="183080" y="0"/>
            <a:chExt cx="2754682" cy="996046"/>
          </a:xfrm>
        </p:grpSpPr>
        <p:sp>
          <p:nvSpPr>
            <p:cNvPr id="73" name="Freeform 50">
              <a:extLst>
                <a:ext uri="{FF2B5EF4-FFF2-40B4-BE49-F238E27FC236}">
                  <a16:creationId xmlns:a16="http://schemas.microsoft.com/office/drawing/2014/main" id="{B495743B-51A4-6877-787F-EB4CDA121FE1}"/>
                </a:ext>
              </a:extLst>
            </p:cNvPr>
            <p:cNvSpPr/>
            <p:nvPr/>
          </p:nvSpPr>
          <p:spPr>
            <a:xfrm>
              <a:off x="694021" y="0"/>
              <a:ext cx="1741685" cy="680233"/>
            </a:xfrm>
            <a:custGeom>
              <a:avLst/>
              <a:gdLst/>
              <a:ahLst/>
              <a:cxnLst/>
              <a:rect l="l" t="t" r="r" b="b"/>
              <a:pathLst>
                <a:path w="1741685" h="680233">
                  <a:moveTo>
                    <a:pt x="0" y="0"/>
                  </a:moveTo>
                  <a:lnTo>
                    <a:pt x="1741685" y="0"/>
                  </a:lnTo>
                  <a:lnTo>
                    <a:pt x="1741685" y="680233"/>
                  </a:lnTo>
                  <a:lnTo>
                    <a:pt x="0" y="680233"/>
                  </a:lnTo>
                  <a:lnTo>
                    <a:pt x="0" y="0"/>
                  </a:lnTo>
                  <a:close/>
                </a:path>
              </a:pathLst>
            </a:custGeom>
            <a:blipFill>
              <a:blip r:embed="rId2"/>
              <a:stretch>
                <a:fillRect t="-974" b="-974"/>
              </a:stretch>
            </a:blipFill>
          </p:spPr>
          <p:txBody>
            <a:bodyPr/>
            <a:lstStyle/>
            <a:p>
              <a:endParaRPr lang="en-GB"/>
            </a:p>
          </p:txBody>
        </p:sp>
        <p:sp>
          <p:nvSpPr>
            <p:cNvPr id="74" name="TextBox 52">
              <a:extLst>
                <a:ext uri="{FF2B5EF4-FFF2-40B4-BE49-F238E27FC236}">
                  <a16:creationId xmlns:a16="http://schemas.microsoft.com/office/drawing/2014/main" id="{3FCF9BFE-F725-9770-F836-1507E3F10554}"/>
                </a:ext>
              </a:extLst>
            </p:cNvPr>
            <p:cNvSpPr txBox="1"/>
            <p:nvPr/>
          </p:nvSpPr>
          <p:spPr>
            <a:xfrm>
              <a:off x="183080" y="842158"/>
              <a:ext cx="2754682" cy="153888"/>
            </a:xfrm>
            <a:prstGeom prst="rect">
              <a:avLst/>
            </a:prstGeom>
          </p:spPr>
          <p:txBody>
            <a:bodyPr lIns="0" tIns="0" rIns="0" bIns="0" rtlCol="0" anchor="t">
              <a:spAutoFit/>
            </a:bodyPr>
            <a:lstStyle/>
            <a:p>
              <a:pPr algn="ctr">
                <a:lnSpc>
                  <a:spcPts val="877"/>
                </a:lnSpc>
              </a:pPr>
              <a:r>
                <a:rPr lang="en-US" sz="750" dirty="0">
                  <a:solidFill>
                    <a:srgbClr val="000000"/>
                  </a:solidFill>
                  <a:latin typeface="DM Sans"/>
                </a:rPr>
                <a:t>This </a:t>
              </a:r>
              <a:r>
                <a:rPr lang="en-US" sz="750" dirty="0" err="1">
                  <a:solidFill>
                    <a:srgbClr val="000000"/>
                  </a:solidFill>
                  <a:latin typeface="DM Sans"/>
                </a:rPr>
                <a:t>programme</a:t>
              </a:r>
              <a:r>
                <a:rPr lang="en-US" sz="750" dirty="0">
                  <a:solidFill>
                    <a:srgbClr val="000000"/>
                  </a:solidFill>
                  <a:latin typeface="DM Sans"/>
                </a:rPr>
                <a:t> is delivered by HMPPS CFO</a:t>
              </a:r>
            </a:p>
          </p:txBody>
        </p:sp>
      </p:grpSp>
      <p:pic>
        <p:nvPicPr>
          <p:cNvPr id="10" name="Picture 2" descr="GC_Landscape_RGB">
            <a:extLst>
              <a:ext uri="{FF2B5EF4-FFF2-40B4-BE49-F238E27FC236}">
                <a16:creationId xmlns:a16="http://schemas.microsoft.com/office/drawing/2014/main" id="{ABA003CE-1BC9-5840-B120-F36823A27A7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393462" y="144785"/>
            <a:ext cx="847613" cy="363975"/>
          </a:xfrm>
          <a:prstGeom prst="rect">
            <a:avLst/>
          </a:prstGeom>
          <a:noFill/>
          <a:extLst>
            <a:ext uri="{909E8E84-426E-40DD-AFC4-6F175D3DCCD1}">
              <a14:hiddenFill xmlns:a14="http://schemas.microsoft.com/office/drawing/2010/main">
                <a:solidFill>
                  <a:srgbClr val="FFFFFF"/>
                </a:solidFill>
              </a14:hiddenFill>
            </a:ext>
          </a:extLst>
        </p:spPr>
      </p:pic>
      <p:sp>
        <p:nvSpPr>
          <p:cNvPr id="36" name="TextBox 64">
            <a:extLst>
              <a:ext uri="{FF2B5EF4-FFF2-40B4-BE49-F238E27FC236}">
                <a16:creationId xmlns:a16="http://schemas.microsoft.com/office/drawing/2014/main" id="{DCBB5D54-94F5-F942-8D47-E7BBEB06D484}"/>
              </a:ext>
            </a:extLst>
          </p:cNvPr>
          <p:cNvSpPr txBox="1"/>
          <p:nvPr/>
        </p:nvSpPr>
        <p:spPr>
          <a:xfrm>
            <a:off x="421044" y="729373"/>
            <a:ext cx="197415" cy="205957"/>
          </a:xfrm>
          <a:prstGeom prst="rect">
            <a:avLst/>
          </a:prstGeom>
        </p:spPr>
        <p:txBody>
          <a:bodyPr lIns="50800" tIns="50800" rIns="50800" bIns="50800" rtlCol="0" anchor="ctr"/>
          <a:lstStyle/>
          <a:p>
            <a:pPr algn="ctr">
              <a:lnSpc>
                <a:spcPts val="2379"/>
              </a:lnSpc>
            </a:pPr>
            <a:endParaRPr dirty="0"/>
          </a:p>
        </p:txBody>
      </p:sp>
      <p:grpSp>
        <p:nvGrpSpPr>
          <p:cNvPr id="37" name="Group 65">
            <a:extLst>
              <a:ext uri="{FF2B5EF4-FFF2-40B4-BE49-F238E27FC236}">
                <a16:creationId xmlns:a16="http://schemas.microsoft.com/office/drawing/2014/main" id="{F1EE7246-E23E-33D0-EB30-0B0690C9D488}"/>
              </a:ext>
            </a:extLst>
          </p:cNvPr>
          <p:cNvGrpSpPr/>
          <p:nvPr/>
        </p:nvGrpSpPr>
        <p:grpSpPr>
          <a:xfrm>
            <a:off x="5497646" y="4820412"/>
            <a:ext cx="220832" cy="193228"/>
            <a:chOff x="0" y="0"/>
            <a:chExt cx="812800" cy="711200"/>
          </a:xfrm>
        </p:grpSpPr>
        <p:sp>
          <p:nvSpPr>
            <p:cNvPr id="38" name="Freeform 66">
              <a:extLst>
                <a:ext uri="{FF2B5EF4-FFF2-40B4-BE49-F238E27FC236}">
                  <a16:creationId xmlns:a16="http://schemas.microsoft.com/office/drawing/2014/main" id="{97B93F04-8808-D99A-E08A-233F33143209}"/>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39" name="TextBox 67">
              <a:extLst>
                <a:ext uri="{FF2B5EF4-FFF2-40B4-BE49-F238E27FC236}">
                  <a16:creationId xmlns:a16="http://schemas.microsoft.com/office/drawing/2014/main" id="{04796141-14F0-369D-F08B-CE71B1CA165D}"/>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dirty="0"/>
            </a:p>
          </p:txBody>
        </p:sp>
      </p:grpSp>
      <p:grpSp>
        <p:nvGrpSpPr>
          <p:cNvPr id="52" name="Group 65">
            <a:extLst>
              <a:ext uri="{FF2B5EF4-FFF2-40B4-BE49-F238E27FC236}">
                <a16:creationId xmlns:a16="http://schemas.microsoft.com/office/drawing/2014/main" id="{0FA8BF9E-8ED3-1602-F9D0-69D1FAEE2899}"/>
              </a:ext>
            </a:extLst>
          </p:cNvPr>
          <p:cNvGrpSpPr/>
          <p:nvPr/>
        </p:nvGrpSpPr>
        <p:grpSpPr>
          <a:xfrm>
            <a:off x="3847870" y="7208898"/>
            <a:ext cx="220832" cy="193228"/>
            <a:chOff x="0" y="0"/>
            <a:chExt cx="812800" cy="711200"/>
          </a:xfrm>
        </p:grpSpPr>
        <p:sp>
          <p:nvSpPr>
            <p:cNvPr id="53" name="Freeform 66">
              <a:extLst>
                <a:ext uri="{FF2B5EF4-FFF2-40B4-BE49-F238E27FC236}">
                  <a16:creationId xmlns:a16="http://schemas.microsoft.com/office/drawing/2014/main" id="{5EA41D68-1303-6400-8884-F3A88CC2DCAA}"/>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54" name="TextBox 67">
              <a:extLst>
                <a:ext uri="{FF2B5EF4-FFF2-40B4-BE49-F238E27FC236}">
                  <a16:creationId xmlns:a16="http://schemas.microsoft.com/office/drawing/2014/main" id="{24D4DA65-636C-45B1-6A1D-1EA2BF4C21B7}"/>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dirty="0"/>
            </a:p>
          </p:txBody>
        </p:sp>
      </p:grpSp>
      <p:grpSp>
        <p:nvGrpSpPr>
          <p:cNvPr id="6" name="Group 65">
            <a:extLst>
              <a:ext uri="{FF2B5EF4-FFF2-40B4-BE49-F238E27FC236}">
                <a16:creationId xmlns:a16="http://schemas.microsoft.com/office/drawing/2014/main" id="{D62B9D47-F5DF-9EE9-7164-940CB260508C}"/>
              </a:ext>
            </a:extLst>
          </p:cNvPr>
          <p:cNvGrpSpPr/>
          <p:nvPr/>
        </p:nvGrpSpPr>
        <p:grpSpPr>
          <a:xfrm>
            <a:off x="10269910" y="1760183"/>
            <a:ext cx="220832" cy="193228"/>
            <a:chOff x="0" y="0"/>
            <a:chExt cx="812800" cy="711200"/>
          </a:xfrm>
        </p:grpSpPr>
        <p:sp>
          <p:nvSpPr>
            <p:cNvPr id="8" name="Freeform 66">
              <a:extLst>
                <a:ext uri="{FF2B5EF4-FFF2-40B4-BE49-F238E27FC236}">
                  <a16:creationId xmlns:a16="http://schemas.microsoft.com/office/drawing/2014/main" id="{9BFB05A4-2B34-8C70-142B-6A5AF5213D4A}"/>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11" name="TextBox 67">
              <a:extLst>
                <a:ext uri="{FF2B5EF4-FFF2-40B4-BE49-F238E27FC236}">
                  <a16:creationId xmlns:a16="http://schemas.microsoft.com/office/drawing/2014/main" id="{A97B43B2-2252-A08B-1083-F9F3E9F6A080}"/>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dirty="0"/>
            </a:p>
          </p:txBody>
        </p:sp>
      </p:grpSp>
      <p:grpSp>
        <p:nvGrpSpPr>
          <p:cNvPr id="12" name="Group 65">
            <a:extLst>
              <a:ext uri="{FF2B5EF4-FFF2-40B4-BE49-F238E27FC236}">
                <a16:creationId xmlns:a16="http://schemas.microsoft.com/office/drawing/2014/main" id="{43A7A903-0E54-B09C-6DCF-DE4F0E4ECF58}"/>
              </a:ext>
            </a:extLst>
          </p:cNvPr>
          <p:cNvGrpSpPr/>
          <p:nvPr/>
        </p:nvGrpSpPr>
        <p:grpSpPr>
          <a:xfrm>
            <a:off x="3758069" y="1709651"/>
            <a:ext cx="220832" cy="193228"/>
            <a:chOff x="0" y="0"/>
            <a:chExt cx="812800" cy="711200"/>
          </a:xfrm>
        </p:grpSpPr>
        <p:sp>
          <p:nvSpPr>
            <p:cNvPr id="15" name="Freeform 66">
              <a:extLst>
                <a:ext uri="{FF2B5EF4-FFF2-40B4-BE49-F238E27FC236}">
                  <a16:creationId xmlns:a16="http://schemas.microsoft.com/office/drawing/2014/main" id="{E44356C0-087B-6041-38A9-08603FD8BB69}"/>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16" name="TextBox 67">
              <a:extLst>
                <a:ext uri="{FF2B5EF4-FFF2-40B4-BE49-F238E27FC236}">
                  <a16:creationId xmlns:a16="http://schemas.microsoft.com/office/drawing/2014/main" id="{7EE31427-7679-3C6E-AE23-B0E6BE7B695E}"/>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dirty="0"/>
            </a:p>
          </p:txBody>
        </p:sp>
      </p:grpSp>
      <p:grpSp>
        <p:nvGrpSpPr>
          <p:cNvPr id="18" name="Group 65">
            <a:extLst>
              <a:ext uri="{FF2B5EF4-FFF2-40B4-BE49-F238E27FC236}">
                <a16:creationId xmlns:a16="http://schemas.microsoft.com/office/drawing/2014/main" id="{A031F329-E2A4-44D0-DDD8-E23AFE9B44EA}"/>
              </a:ext>
            </a:extLst>
          </p:cNvPr>
          <p:cNvGrpSpPr/>
          <p:nvPr/>
        </p:nvGrpSpPr>
        <p:grpSpPr>
          <a:xfrm>
            <a:off x="3822848" y="4829744"/>
            <a:ext cx="220832" cy="193228"/>
            <a:chOff x="0" y="0"/>
            <a:chExt cx="812800" cy="711200"/>
          </a:xfrm>
        </p:grpSpPr>
        <p:sp>
          <p:nvSpPr>
            <p:cNvPr id="19" name="Freeform 66">
              <a:extLst>
                <a:ext uri="{FF2B5EF4-FFF2-40B4-BE49-F238E27FC236}">
                  <a16:creationId xmlns:a16="http://schemas.microsoft.com/office/drawing/2014/main" id="{AC68F924-077E-AEAB-43D7-701E458B6122}"/>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20" name="TextBox 67">
              <a:extLst>
                <a:ext uri="{FF2B5EF4-FFF2-40B4-BE49-F238E27FC236}">
                  <a16:creationId xmlns:a16="http://schemas.microsoft.com/office/drawing/2014/main" id="{4E467A31-5519-A57D-19ED-F63F1719575A}"/>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dirty="0"/>
            </a:p>
          </p:txBody>
        </p:sp>
      </p:grpSp>
      <p:sp>
        <p:nvSpPr>
          <p:cNvPr id="30" name="Freeform 63">
            <a:extLst>
              <a:ext uri="{FF2B5EF4-FFF2-40B4-BE49-F238E27FC236}">
                <a16:creationId xmlns:a16="http://schemas.microsoft.com/office/drawing/2014/main" id="{5955B016-3F98-F7E2-DF4B-B86B2AD8CBC0}"/>
              </a:ext>
            </a:extLst>
          </p:cNvPr>
          <p:cNvSpPr/>
          <p:nvPr/>
        </p:nvSpPr>
        <p:spPr>
          <a:xfrm>
            <a:off x="7229297" y="1726084"/>
            <a:ext cx="242972" cy="242972"/>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67AB2C"/>
          </a:solidFill>
        </p:spPr>
        <p:txBody>
          <a:bodyPr/>
          <a:lstStyle/>
          <a:p>
            <a:endParaRPr lang="en-GB"/>
          </a:p>
        </p:txBody>
      </p:sp>
      <p:sp>
        <p:nvSpPr>
          <p:cNvPr id="31" name="Freeform 63">
            <a:extLst>
              <a:ext uri="{FF2B5EF4-FFF2-40B4-BE49-F238E27FC236}">
                <a16:creationId xmlns:a16="http://schemas.microsoft.com/office/drawing/2014/main" id="{D74D2DC1-7631-9033-04E6-ADBC68E7C337}"/>
              </a:ext>
            </a:extLst>
          </p:cNvPr>
          <p:cNvSpPr/>
          <p:nvPr/>
        </p:nvSpPr>
        <p:spPr>
          <a:xfrm>
            <a:off x="5490983" y="1710439"/>
            <a:ext cx="242972" cy="242972"/>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67AB2C"/>
          </a:solidFill>
        </p:spPr>
        <p:txBody>
          <a:bodyPr/>
          <a:lstStyle/>
          <a:p>
            <a:endParaRPr lang="en-GB"/>
          </a:p>
        </p:txBody>
      </p:sp>
      <p:grpSp>
        <p:nvGrpSpPr>
          <p:cNvPr id="55" name="Group 65">
            <a:extLst>
              <a:ext uri="{FF2B5EF4-FFF2-40B4-BE49-F238E27FC236}">
                <a16:creationId xmlns:a16="http://schemas.microsoft.com/office/drawing/2014/main" id="{8D59D709-078F-7E24-8E3E-796A4A6F807D}"/>
              </a:ext>
            </a:extLst>
          </p:cNvPr>
          <p:cNvGrpSpPr/>
          <p:nvPr/>
        </p:nvGrpSpPr>
        <p:grpSpPr>
          <a:xfrm>
            <a:off x="7282729" y="7208898"/>
            <a:ext cx="220832" cy="193228"/>
            <a:chOff x="0" y="0"/>
            <a:chExt cx="812800" cy="711200"/>
          </a:xfrm>
        </p:grpSpPr>
        <p:sp>
          <p:nvSpPr>
            <p:cNvPr id="56" name="Freeform 66">
              <a:extLst>
                <a:ext uri="{FF2B5EF4-FFF2-40B4-BE49-F238E27FC236}">
                  <a16:creationId xmlns:a16="http://schemas.microsoft.com/office/drawing/2014/main" id="{2012C7B7-AD36-6694-B7C9-7DDD901EEF7B}"/>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57" name="TextBox 67">
              <a:extLst>
                <a:ext uri="{FF2B5EF4-FFF2-40B4-BE49-F238E27FC236}">
                  <a16:creationId xmlns:a16="http://schemas.microsoft.com/office/drawing/2014/main" id="{6580F749-EE84-9DA4-F495-EE6F992B1B96}"/>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a:p>
          </p:txBody>
        </p:sp>
      </p:grpSp>
      <p:sp>
        <p:nvSpPr>
          <p:cNvPr id="76" name="Freeform 63">
            <a:extLst>
              <a:ext uri="{FF2B5EF4-FFF2-40B4-BE49-F238E27FC236}">
                <a16:creationId xmlns:a16="http://schemas.microsoft.com/office/drawing/2014/main" id="{7DDAFCB7-9EE6-3B85-E35F-876B0C2972E6}"/>
              </a:ext>
            </a:extLst>
          </p:cNvPr>
          <p:cNvSpPr/>
          <p:nvPr/>
        </p:nvSpPr>
        <p:spPr>
          <a:xfrm>
            <a:off x="8828466" y="1710439"/>
            <a:ext cx="242972" cy="242972"/>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67AB2C"/>
          </a:solidFill>
        </p:spPr>
        <p:txBody>
          <a:bodyPr/>
          <a:lstStyle/>
          <a:p>
            <a:endParaRPr lang="en-GB"/>
          </a:p>
        </p:txBody>
      </p:sp>
      <p:pic>
        <p:nvPicPr>
          <p:cNvPr id="94" name="Picture 93" descr="Colorful ukuleles on display">
            <a:extLst>
              <a:ext uri="{FF2B5EF4-FFF2-40B4-BE49-F238E27FC236}">
                <a16:creationId xmlns:a16="http://schemas.microsoft.com/office/drawing/2014/main" id="{C5601474-BAA5-A7C2-98C7-7D5EE01352C5}"/>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589745" y="7014151"/>
            <a:ext cx="564792" cy="373954"/>
          </a:xfrm>
          <a:prstGeom prst="rect">
            <a:avLst/>
          </a:prstGeom>
        </p:spPr>
      </p:pic>
      <p:grpSp>
        <p:nvGrpSpPr>
          <p:cNvPr id="17" name="Group 65">
            <a:extLst>
              <a:ext uri="{FF2B5EF4-FFF2-40B4-BE49-F238E27FC236}">
                <a16:creationId xmlns:a16="http://schemas.microsoft.com/office/drawing/2014/main" id="{614CD0A6-667B-42E5-78C4-8497D953D2B4}"/>
              </a:ext>
            </a:extLst>
          </p:cNvPr>
          <p:cNvGrpSpPr/>
          <p:nvPr/>
        </p:nvGrpSpPr>
        <p:grpSpPr>
          <a:xfrm>
            <a:off x="8830763" y="4809266"/>
            <a:ext cx="220832" cy="193228"/>
            <a:chOff x="0" y="0"/>
            <a:chExt cx="812800" cy="711200"/>
          </a:xfrm>
        </p:grpSpPr>
        <p:sp>
          <p:nvSpPr>
            <p:cNvPr id="21" name="Freeform 66">
              <a:extLst>
                <a:ext uri="{FF2B5EF4-FFF2-40B4-BE49-F238E27FC236}">
                  <a16:creationId xmlns:a16="http://schemas.microsoft.com/office/drawing/2014/main" id="{4AE68118-F25D-B68A-0DDF-FB50F087B192}"/>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26" name="TextBox 67">
              <a:extLst>
                <a:ext uri="{FF2B5EF4-FFF2-40B4-BE49-F238E27FC236}">
                  <a16:creationId xmlns:a16="http://schemas.microsoft.com/office/drawing/2014/main" id="{F4AD3E1A-8B6A-CE1A-7D1B-EA9B5EAFF6E8}"/>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dirty="0"/>
            </a:p>
          </p:txBody>
        </p:sp>
      </p:grpSp>
      <p:grpSp>
        <p:nvGrpSpPr>
          <p:cNvPr id="27" name="Group 65">
            <a:extLst>
              <a:ext uri="{FF2B5EF4-FFF2-40B4-BE49-F238E27FC236}">
                <a16:creationId xmlns:a16="http://schemas.microsoft.com/office/drawing/2014/main" id="{4F1EB463-EEC3-E523-FCC4-01999DA04CFD}"/>
              </a:ext>
            </a:extLst>
          </p:cNvPr>
          <p:cNvGrpSpPr/>
          <p:nvPr/>
        </p:nvGrpSpPr>
        <p:grpSpPr>
          <a:xfrm>
            <a:off x="5532151" y="3953931"/>
            <a:ext cx="220832" cy="193228"/>
            <a:chOff x="0" y="0"/>
            <a:chExt cx="812800" cy="711200"/>
          </a:xfrm>
        </p:grpSpPr>
        <p:sp>
          <p:nvSpPr>
            <p:cNvPr id="28" name="Freeform 66">
              <a:extLst>
                <a:ext uri="{FF2B5EF4-FFF2-40B4-BE49-F238E27FC236}">
                  <a16:creationId xmlns:a16="http://schemas.microsoft.com/office/drawing/2014/main" id="{1B3E3BF3-8E6E-2C24-C457-342CACF74CC9}"/>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34" name="TextBox 67">
              <a:extLst>
                <a:ext uri="{FF2B5EF4-FFF2-40B4-BE49-F238E27FC236}">
                  <a16:creationId xmlns:a16="http://schemas.microsoft.com/office/drawing/2014/main" id="{29D638EE-6C8C-6BCA-24F5-FB1DE63619FE}"/>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dirty="0"/>
            </a:p>
          </p:txBody>
        </p:sp>
      </p:grpSp>
      <p:grpSp>
        <p:nvGrpSpPr>
          <p:cNvPr id="81" name="Group 62">
            <a:extLst>
              <a:ext uri="{FF2B5EF4-FFF2-40B4-BE49-F238E27FC236}">
                <a16:creationId xmlns:a16="http://schemas.microsoft.com/office/drawing/2014/main" id="{F264F9D0-7B1E-6F00-5F84-1CA4FBC16333}"/>
              </a:ext>
            </a:extLst>
          </p:cNvPr>
          <p:cNvGrpSpPr/>
          <p:nvPr/>
        </p:nvGrpSpPr>
        <p:grpSpPr>
          <a:xfrm>
            <a:off x="8828783" y="7193681"/>
            <a:ext cx="242972" cy="242972"/>
            <a:chOff x="0" y="0"/>
            <a:chExt cx="812800" cy="812800"/>
          </a:xfrm>
        </p:grpSpPr>
        <p:sp>
          <p:nvSpPr>
            <p:cNvPr id="82" name="Freeform 63">
              <a:extLst>
                <a:ext uri="{FF2B5EF4-FFF2-40B4-BE49-F238E27FC236}">
                  <a16:creationId xmlns:a16="http://schemas.microsoft.com/office/drawing/2014/main" id="{BE68625F-A509-AE33-154B-FB9AA7EB2D1E}"/>
                </a:ext>
              </a:extLst>
            </p:cNvPr>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67AB2C"/>
            </a:solidFill>
          </p:spPr>
          <p:txBody>
            <a:bodyPr/>
            <a:lstStyle/>
            <a:p>
              <a:endParaRPr lang="en-GB"/>
            </a:p>
          </p:txBody>
        </p:sp>
        <p:sp>
          <p:nvSpPr>
            <p:cNvPr id="84" name="TextBox 64">
              <a:extLst>
                <a:ext uri="{FF2B5EF4-FFF2-40B4-BE49-F238E27FC236}">
                  <a16:creationId xmlns:a16="http://schemas.microsoft.com/office/drawing/2014/main" id="{4F667835-35E4-48E0-E345-C8B10A826B8F}"/>
                </a:ext>
              </a:extLst>
            </p:cNvPr>
            <p:cNvSpPr txBox="1"/>
            <p:nvPr/>
          </p:nvSpPr>
          <p:spPr>
            <a:xfrm>
              <a:off x="76200" y="47625"/>
              <a:ext cx="660400" cy="688975"/>
            </a:xfrm>
            <a:prstGeom prst="rect">
              <a:avLst/>
            </a:prstGeom>
          </p:spPr>
          <p:txBody>
            <a:bodyPr lIns="50800" tIns="50800" rIns="50800" bIns="50800" rtlCol="0" anchor="ctr"/>
            <a:lstStyle/>
            <a:p>
              <a:pPr algn="ctr">
                <a:lnSpc>
                  <a:spcPts val="2379"/>
                </a:lnSpc>
              </a:pPr>
              <a:endParaRPr dirty="0"/>
            </a:p>
          </p:txBody>
        </p:sp>
      </p:grpSp>
      <p:grpSp>
        <p:nvGrpSpPr>
          <p:cNvPr id="104" name="Group 62">
            <a:extLst>
              <a:ext uri="{FF2B5EF4-FFF2-40B4-BE49-F238E27FC236}">
                <a16:creationId xmlns:a16="http://schemas.microsoft.com/office/drawing/2014/main" id="{9239B4C5-3E27-2034-708C-EFFC10E93555}"/>
              </a:ext>
            </a:extLst>
          </p:cNvPr>
          <p:cNvGrpSpPr/>
          <p:nvPr/>
        </p:nvGrpSpPr>
        <p:grpSpPr>
          <a:xfrm>
            <a:off x="10247770" y="7154224"/>
            <a:ext cx="242972" cy="242972"/>
            <a:chOff x="0" y="0"/>
            <a:chExt cx="812800" cy="812800"/>
          </a:xfrm>
        </p:grpSpPr>
        <p:sp>
          <p:nvSpPr>
            <p:cNvPr id="105" name="Freeform 63">
              <a:extLst>
                <a:ext uri="{FF2B5EF4-FFF2-40B4-BE49-F238E27FC236}">
                  <a16:creationId xmlns:a16="http://schemas.microsoft.com/office/drawing/2014/main" id="{A6A4FC1F-9B4A-D244-05FB-95972DDF732F}"/>
                </a:ext>
              </a:extLst>
            </p:cNvPr>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67AB2C"/>
            </a:solidFill>
          </p:spPr>
          <p:txBody>
            <a:bodyPr/>
            <a:lstStyle/>
            <a:p>
              <a:endParaRPr lang="en-GB"/>
            </a:p>
          </p:txBody>
        </p:sp>
        <p:sp>
          <p:nvSpPr>
            <p:cNvPr id="106" name="TextBox 64">
              <a:extLst>
                <a:ext uri="{FF2B5EF4-FFF2-40B4-BE49-F238E27FC236}">
                  <a16:creationId xmlns:a16="http://schemas.microsoft.com/office/drawing/2014/main" id="{9293F6B6-984D-8237-F749-B7063A9C9630}"/>
                </a:ext>
              </a:extLst>
            </p:cNvPr>
            <p:cNvSpPr txBox="1"/>
            <p:nvPr/>
          </p:nvSpPr>
          <p:spPr>
            <a:xfrm>
              <a:off x="76200" y="47625"/>
              <a:ext cx="660400" cy="688975"/>
            </a:xfrm>
            <a:prstGeom prst="rect">
              <a:avLst/>
            </a:prstGeom>
          </p:spPr>
          <p:txBody>
            <a:bodyPr lIns="50800" tIns="50800" rIns="50800" bIns="50800" rtlCol="0" anchor="ctr"/>
            <a:lstStyle/>
            <a:p>
              <a:pPr algn="ctr">
                <a:lnSpc>
                  <a:spcPts val="2379"/>
                </a:lnSpc>
              </a:pPr>
              <a:endParaRPr/>
            </a:p>
          </p:txBody>
        </p:sp>
      </p:grpSp>
      <p:grpSp>
        <p:nvGrpSpPr>
          <p:cNvPr id="9" name="Group 65">
            <a:extLst>
              <a:ext uri="{FF2B5EF4-FFF2-40B4-BE49-F238E27FC236}">
                <a16:creationId xmlns:a16="http://schemas.microsoft.com/office/drawing/2014/main" id="{E9ADF0F4-0E47-2B03-E3F4-B4F2B2986D2F}"/>
              </a:ext>
            </a:extLst>
          </p:cNvPr>
          <p:cNvGrpSpPr/>
          <p:nvPr/>
        </p:nvGrpSpPr>
        <p:grpSpPr>
          <a:xfrm>
            <a:off x="7232294" y="3948683"/>
            <a:ext cx="220832" cy="193228"/>
            <a:chOff x="0" y="0"/>
            <a:chExt cx="812800" cy="711200"/>
          </a:xfrm>
        </p:grpSpPr>
        <p:sp>
          <p:nvSpPr>
            <p:cNvPr id="13" name="Freeform 66">
              <a:extLst>
                <a:ext uri="{FF2B5EF4-FFF2-40B4-BE49-F238E27FC236}">
                  <a16:creationId xmlns:a16="http://schemas.microsoft.com/office/drawing/2014/main" id="{8817C88E-1083-6485-D5AB-F4EB8800C7E8}"/>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23" name="TextBox 67">
              <a:extLst>
                <a:ext uri="{FF2B5EF4-FFF2-40B4-BE49-F238E27FC236}">
                  <a16:creationId xmlns:a16="http://schemas.microsoft.com/office/drawing/2014/main" id="{C0FC9AF6-AA83-1668-6AC1-9F94AC54837C}"/>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dirty="0"/>
            </a:p>
          </p:txBody>
        </p:sp>
      </p:grpSp>
      <p:grpSp>
        <p:nvGrpSpPr>
          <p:cNvPr id="7" name="Group 65">
            <a:extLst>
              <a:ext uri="{FF2B5EF4-FFF2-40B4-BE49-F238E27FC236}">
                <a16:creationId xmlns:a16="http://schemas.microsoft.com/office/drawing/2014/main" id="{D6438FA9-5530-0C21-9A99-E0BE78BAC0A2}"/>
              </a:ext>
            </a:extLst>
          </p:cNvPr>
          <p:cNvGrpSpPr/>
          <p:nvPr/>
        </p:nvGrpSpPr>
        <p:grpSpPr>
          <a:xfrm>
            <a:off x="7246643" y="5523181"/>
            <a:ext cx="220832" cy="193228"/>
            <a:chOff x="0" y="0"/>
            <a:chExt cx="812800" cy="711200"/>
          </a:xfrm>
        </p:grpSpPr>
        <p:sp>
          <p:nvSpPr>
            <p:cNvPr id="25" name="Freeform 66">
              <a:extLst>
                <a:ext uri="{FF2B5EF4-FFF2-40B4-BE49-F238E27FC236}">
                  <a16:creationId xmlns:a16="http://schemas.microsoft.com/office/drawing/2014/main" id="{A32D8C72-0FD2-4B41-323D-16D4BE4DDCDD}"/>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32" name="TextBox 67">
              <a:extLst>
                <a:ext uri="{FF2B5EF4-FFF2-40B4-BE49-F238E27FC236}">
                  <a16:creationId xmlns:a16="http://schemas.microsoft.com/office/drawing/2014/main" id="{F9A628AB-95CA-CDB2-677B-61B57799F33A}"/>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dirty="0"/>
            </a:p>
          </p:txBody>
        </p:sp>
      </p:grpSp>
      <p:pic>
        <p:nvPicPr>
          <p:cNvPr id="51" name="Picture 50" descr="Assorted colorful toy blocks">
            <a:extLst>
              <a:ext uri="{FF2B5EF4-FFF2-40B4-BE49-F238E27FC236}">
                <a16:creationId xmlns:a16="http://schemas.microsoft.com/office/drawing/2014/main" id="{6EE9014F-E80F-9886-7DEC-80F027E3A06F}"/>
              </a:ext>
            </a:extLst>
          </p:cNvPr>
          <p:cNvPicPr>
            <a:picLocks noChangeAspect="1"/>
          </p:cNvPicPr>
          <p:nvPr/>
        </p:nvPicPr>
        <p:blipFill>
          <a:blip r:embed="rId5" cstate="print">
            <a:extLst>
              <a:ext uri="{BEBA8EAE-BF5A-486C-A8C5-ECC9F3942E4B}">
                <a14:imgProps xmlns:a14="http://schemas.microsoft.com/office/drawing/2010/main">
                  <a14:imgLayer r:embed="rId6">
                    <a14:imgEffect>
                      <a14:backgroundRemoval t="3473" b="95598" l="1777" r="89987">
                        <a14:foregroundMark x1="30659" y1="28110" x2="30659" y2="28110"/>
                        <a14:foregroundMark x1="30767" y1="42407" x2="30767" y2="42407"/>
                        <a14:foregroundMark x1="33997" y1="45638" x2="33997" y2="45638"/>
                        <a14:foregroundMark x1="31844" y1="56866" x2="31844" y2="56866"/>
                        <a14:foregroundMark x1="15532" y1="44911" x2="15532" y2="44911"/>
                        <a14:foregroundMark x1="11413" y1="54200" x2="11413" y2="54200"/>
                        <a14:foregroundMark x1="6595" y1="60380" x2="6595" y2="60380"/>
                        <a14:foregroundMark x1="43742" y1="55089" x2="43742" y2="55089"/>
                        <a14:foregroundMark x1="8452" y1="8481" x2="8452" y2="8481"/>
                        <a14:foregroundMark x1="7187" y1="13530" x2="7187" y2="13530"/>
                        <a14:foregroundMark x1="1857" y1="17488" x2="1857" y2="17488"/>
                        <a14:foregroundMark x1="2261" y1="31220" x2="2261" y2="31220"/>
                        <a14:foregroundMark x1="14051" y1="90186" x2="14051" y2="90186"/>
                        <a14:foregroundMark x1="5222" y1="95638" x2="5222" y2="95638"/>
                        <a14:foregroundMark x1="32544" y1="3473" x2="32544" y2="3473"/>
                      </a14:backgroundRemoval>
                    </a14:imgEffect>
                  </a14:imgLayer>
                </a14:imgProps>
              </a:ext>
              <a:ext uri="{28A0092B-C50C-407E-A947-70E740481C1C}">
                <a14:useLocalDpi xmlns:a14="http://schemas.microsoft.com/office/drawing/2010/main" val="0"/>
              </a:ext>
            </a:extLst>
          </a:blip>
          <a:stretch>
            <a:fillRect/>
          </a:stretch>
        </p:blipFill>
        <p:spPr>
          <a:xfrm>
            <a:off x="2934952" y="4112281"/>
            <a:ext cx="726671" cy="484398"/>
          </a:xfrm>
          <a:prstGeom prst="rect">
            <a:avLst/>
          </a:prstGeom>
        </p:spPr>
      </p:pic>
      <p:pic>
        <p:nvPicPr>
          <p:cNvPr id="60" name="Picture 59" descr="Hands typing on laptop">
            <a:extLst>
              <a:ext uri="{FF2B5EF4-FFF2-40B4-BE49-F238E27FC236}">
                <a16:creationId xmlns:a16="http://schemas.microsoft.com/office/drawing/2014/main" id="{81034A9E-3E15-FADD-87D2-BB5DB5D55173}"/>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612426" y="4717722"/>
            <a:ext cx="727303" cy="337699"/>
          </a:xfrm>
          <a:prstGeom prst="rect">
            <a:avLst/>
          </a:prstGeom>
        </p:spPr>
      </p:pic>
      <p:pic>
        <p:nvPicPr>
          <p:cNvPr id="61" name="Picture 60" descr="Watercolor palette">
            <a:extLst>
              <a:ext uri="{FF2B5EF4-FFF2-40B4-BE49-F238E27FC236}">
                <a16:creationId xmlns:a16="http://schemas.microsoft.com/office/drawing/2014/main" id="{7D6253BA-D946-C67D-E91C-41AA1C99707E}"/>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649694" y="3718824"/>
            <a:ext cx="482558" cy="321705"/>
          </a:xfrm>
          <a:prstGeom prst="rect">
            <a:avLst/>
          </a:prstGeom>
        </p:spPr>
      </p:pic>
      <p:pic>
        <p:nvPicPr>
          <p:cNvPr id="35" name="Picture 34" descr="A blue and white sign with white text&#10;&#10;AI-generated content may be incorrect.">
            <a:extLst>
              <a:ext uri="{FF2B5EF4-FFF2-40B4-BE49-F238E27FC236}">
                <a16:creationId xmlns:a16="http://schemas.microsoft.com/office/drawing/2014/main" id="{E915AB97-B62B-EB6F-A2D3-6FC8E7052D91}"/>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7852015" y="119847"/>
            <a:ext cx="1469942" cy="406703"/>
          </a:xfrm>
          <a:prstGeom prst="rect">
            <a:avLst/>
          </a:prstGeom>
        </p:spPr>
      </p:pic>
      <p:grpSp>
        <p:nvGrpSpPr>
          <p:cNvPr id="40" name="Group 65">
            <a:extLst>
              <a:ext uri="{FF2B5EF4-FFF2-40B4-BE49-F238E27FC236}">
                <a16:creationId xmlns:a16="http://schemas.microsoft.com/office/drawing/2014/main" id="{9290B393-8ACB-5B9C-7B8A-B9C14014C309}"/>
              </a:ext>
            </a:extLst>
          </p:cNvPr>
          <p:cNvGrpSpPr/>
          <p:nvPr/>
        </p:nvGrpSpPr>
        <p:grpSpPr>
          <a:xfrm>
            <a:off x="10282803" y="3953931"/>
            <a:ext cx="220832" cy="193228"/>
            <a:chOff x="0" y="0"/>
            <a:chExt cx="812800" cy="711200"/>
          </a:xfrm>
        </p:grpSpPr>
        <p:sp>
          <p:nvSpPr>
            <p:cNvPr id="43" name="Freeform 66">
              <a:extLst>
                <a:ext uri="{FF2B5EF4-FFF2-40B4-BE49-F238E27FC236}">
                  <a16:creationId xmlns:a16="http://schemas.microsoft.com/office/drawing/2014/main" id="{5C7EBDDE-3032-70AD-F5BE-DE0CAFDACD48}"/>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44" name="TextBox 67">
              <a:extLst>
                <a:ext uri="{FF2B5EF4-FFF2-40B4-BE49-F238E27FC236}">
                  <a16:creationId xmlns:a16="http://schemas.microsoft.com/office/drawing/2014/main" id="{DDC01B8B-809A-18CA-8B3F-099753121043}"/>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dirty="0"/>
            </a:p>
          </p:txBody>
        </p:sp>
      </p:grpSp>
      <p:pic>
        <p:nvPicPr>
          <p:cNvPr id="22" name="Graphic 21" descr="Chef Hat with solid fill">
            <a:extLst>
              <a:ext uri="{FF2B5EF4-FFF2-40B4-BE49-F238E27FC236}">
                <a16:creationId xmlns:a16="http://schemas.microsoft.com/office/drawing/2014/main" id="{A05D875B-97B4-5987-1AF3-BAC2D1680F4A}"/>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8127268" y="3718824"/>
            <a:ext cx="459718" cy="459718"/>
          </a:xfrm>
          <a:prstGeom prst="rect">
            <a:avLst/>
          </a:prstGeom>
        </p:spPr>
      </p:pic>
      <p:grpSp>
        <p:nvGrpSpPr>
          <p:cNvPr id="29" name="Group 65">
            <a:extLst>
              <a:ext uri="{FF2B5EF4-FFF2-40B4-BE49-F238E27FC236}">
                <a16:creationId xmlns:a16="http://schemas.microsoft.com/office/drawing/2014/main" id="{DFD3BB06-D502-B499-DF18-4B5BB2AB7955}"/>
              </a:ext>
            </a:extLst>
          </p:cNvPr>
          <p:cNvGrpSpPr/>
          <p:nvPr/>
        </p:nvGrpSpPr>
        <p:grpSpPr>
          <a:xfrm>
            <a:off x="5497711" y="7196987"/>
            <a:ext cx="220832" cy="193228"/>
            <a:chOff x="0" y="0"/>
            <a:chExt cx="812800" cy="711200"/>
          </a:xfrm>
        </p:grpSpPr>
        <p:sp>
          <p:nvSpPr>
            <p:cNvPr id="45" name="Freeform 66">
              <a:extLst>
                <a:ext uri="{FF2B5EF4-FFF2-40B4-BE49-F238E27FC236}">
                  <a16:creationId xmlns:a16="http://schemas.microsoft.com/office/drawing/2014/main" id="{175678C7-5D8B-A7B8-E66B-AEEC5B5EB293}"/>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50" name="TextBox 67">
              <a:extLst>
                <a:ext uri="{FF2B5EF4-FFF2-40B4-BE49-F238E27FC236}">
                  <a16:creationId xmlns:a16="http://schemas.microsoft.com/office/drawing/2014/main" id="{28B61DF1-0E20-D719-53E0-60A50DCC03A7}"/>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dirty="0"/>
            </a:p>
          </p:txBody>
        </p:sp>
      </p:grpSp>
      <p:grpSp>
        <p:nvGrpSpPr>
          <p:cNvPr id="24" name="Group 62">
            <a:extLst>
              <a:ext uri="{FF2B5EF4-FFF2-40B4-BE49-F238E27FC236}">
                <a16:creationId xmlns:a16="http://schemas.microsoft.com/office/drawing/2014/main" id="{8033CEF3-D2AC-8706-4B13-F5DEF1B090CE}"/>
              </a:ext>
            </a:extLst>
          </p:cNvPr>
          <p:cNvGrpSpPr/>
          <p:nvPr/>
        </p:nvGrpSpPr>
        <p:grpSpPr>
          <a:xfrm>
            <a:off x="10271733" y="4791684"/>
            <a:ext cx="242972" cy="242972"/>
            <a:chOff x="0" y="0"/>
            <a:chExt cx="812800" cy="812800"/>
          </a:xfrm>
        </p:grpSpPr>
        <p:sp>
          <p:nvSpPr>
            <p:cNvPr id="33" name="Freeform 63">
              <a:extLst>
                <a:ext uri="{FF2B5EF4-FFF2-40B4-BE49-F238E27FC236}">
                  <a16:creationId xmlns:a16="http://schemas.microsoft.com/office/drawing/2014/main" id="{219E5B63-B289-1964-F985-2C0F900AE515}"/>
                </a:ext>
              </a:extLst>
            </p:cNvPr>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67AB2C"/>
            </a:solidFill>
          </p:spPr>
          <p:txBody>
            <a:bodyPr/>
            <a:lstStyle/>
            <a:p>
              <a:endParaRPr lang="en-GB"/>
            </a:p>
          </p:txBody>
        </p:sp>
        <p:sp>
          <p:nvSpPr>
            <p:cNvPr id="58" name="TextBox 64">
              <a:extLst>
                <a:ext uri="{FF2B5EF4-FFF2-40B4-BE49-F238E27FC236}">
                  <a16:creationId xmlns:a16="http://schemas.microsoft.com/office/drawing/2014/main" id="{09501A7C-AC31-751C-503C-AF49C6CF907F}"/>
                </a:ext>
              </a:extLst>
            </p:cNvPr>
            <p:cNvSpPr txBox="1"/>
            <p:nvPr/>
          </p:nvSpPr>
          <p:spPr>
            <a:xfrm>
              <a:off x="76200" y="47625"/>
              <a:ext cx="660400" cy="688975"/>
            </a:xfrm>
            <a:prstGeom prst="rect">
              <a:avLst/>
            </a:prstGeom>
          </p:spPr>
          <p:txBody>
            <a:bodyPr lIns="50800" tIns="50800" rIns="50800" bIns="50800" rtlCol="0" anchor="ctr"/>
            <a:lstStyle/>
            <a:p>
              <a:pPr algn="ctr">
                <a:lnSpc>
                  <a:spcPts val="2379"/>
                </a:lnSpc>
              </a:pPr>
              <a:endParaRPr dirty="0"/>
            </a:p>
          </p:txBody>
        </p:sp>
      </p:grpSp>
      <p:pic>
        <p:nvPicPr>
          <p:cNvPr id="41" name="Picture 40" descr="Satellite dish under a starry night sky">
            <a:extLst>
              <a:ext uri="{FF2B5EF4-FFF2-40B4-BE49-F238E27FC236}">
                <a16:creationId xmlns:a16="http://schemas.microsoft.com/office/drawing/2014/main" id="{17DF5033-4E65-7BC7-E452-89A78AC67677}"/>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3049726" y="6718550"/>
            <a:ext cx="726671" cy="449911"/>
          </a:xfrm>
          <a:prstGeom prst="rect">
            <a:avLst/>
          </a:prstGeom>
        </p:spPr>
      </p:pic>
      <p:grpSp>
        <p:nvGrpSpPr>
          <p:cNvPr id="42" name="Group 62">
            <a:extLst>
              <a:ext uri="{FF2B5EF4-FFF2-40B4-BE49-F238E27FC236}">
                <a16:creationId xmlns:a16="http://schemas.microsoft.com/office/drawing/2014/main" id="{D36C9456-AFEF-72B3-7658-C03422EB9ADB}"/>
              </a:ext>
            </a:extLst>
          </p:cNvPr>
          <p:cNvGrpSpPr/>
          <p:nvPr/>
        </p:nvGrpSpPr>
        <p:grpSpPr>
          <a:xfrm>
            <a:off x="8796670" y="3929059"/>
            <a:ext cx="242972" cy="242972"/>
            <a:chOff x="0" y="0"/>
            <a:chExt cx="812800" cy="812800"/>
          </a:xfrm>
        </p:grpSpPr>
        <p:sp>
          <p:nvSpPr>
            <p:cNvPr id="49" name="Freeform 63">
              <a:extLst>
                <a:ext uri="{FF2B5EF4-FFF2-40B4-BE49-F238E27FC236}">
                  <a16:creationId xmlns:a16="http://schemas.microsoft.com/office/drawing/2014/main" id="{D6993D02-D590-1E50-78FD-A101501085D2}"/>
                </a:ext>
              </a:extLst>
            </p:cNvPr>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67AB2C"/>
            </a:solidFill>
          </p:spPr>
          <p:txBody>
            <a:bodyPr/>
            <a:lstStyle/>
            <a:p>
              <a:endParaRPr lang="en-GB"/>
            </a:p>
          </p:txBody>
        </p:sp>
        <p:sp>
          <p:nvSpPr>
            <p:cNvPr id="59" name="TextBox 64">
              <a:extLst>
                <a:ext uri="{FF2B5EF4-FFF2-40B4-BE49-F238E27FC236}">
                  <a16:creationId xmlns:a16="http://schemas.microsoft.com/office/drawing/2014/main" id="{3EAC9995-D62D-C64D-C255-9A78A0434DED}"/>
                </a:ext>
              </a:extLst>
            </p:cNvPr>
            <p:cNvSpPr txBox="1"/>
            <p:nvPr/>
          </p:nvSpPr>
          <p:spPr>
            <a:xfrm>
              <a:off x="76200" y="47625"/>
              <a:ext cx="660400" cy="688975"/>
            </a:xfrm>
            <a:prstGeom prst="rect">
              <a:avLst/>
            </a:prstGeom>
          </p:spPr>
          <p:txBody>
            <a:bodyPr lIns="50800" tIns="50800" rIns="50800" bIns="50800" rtlCol="0" anchor="ctr"/>
            <a:lstStyle/>
            <a:p>
              <a:pPr algn="ctr">
                <a:lnSpc>
                  <a:spcPts val="2379"/>
                </a:lnSpc>
              </a:pPr>
              <a:endParaRPr dirty="0"/>
            </a:p>
          </p:txBody>
        </p:sp>
      </p:grpSp>
      <p:grpSp>
        <p:nvGrpSpPr>
          <p:cNvPr id="75" name="Group 65">
            <a:extLst>
              <a:ext uri="{FF2B5EF4-FFF2-40B4-BE49-F238E27FC236}">
                <a16:creationId xmlns:a16="http://schemas.microsoft.com/office/drawing/2014/main" id="{D9ACE4FC-C129-EAA4-D99D-728F921880C6}"/>
              </a:ext>
            </a:extLst>
          </p:cNvPr>
          <p:cNvGrpSpPr/>
          <p:nvPr/>
        </p:nvGrpSpPr>
        <p:grpSpPr>
          <a:xfrm>
            <a:off x="8819449" y="6452895"/>
            <a:ext cx="220832" cy="193228"/>
            <a:chOff x="0" y="0"/>
            <a:chExt cx="812800" cy="711200"/>
          </a:xfrm>
        </p:grpSpPr>
        <p:sp>
          <p:nvSpPr>
            <p:cNvPr id="77" name="Freeform 66">
              <a:extLst>
                <a:ext uri="{FF2B5EF4-FFF2-40B4-BE49-F238E27FC236}">
                  <a16:creationId xmlns:a16="http://schemas.microsoft.com/office/drawing/2014/main" id="{3D2DB711-18FB-2865-8161-3CDD7A0CC1F4}"/>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78" name="TextBox 67">
              <a:extLst>
                <a:ext uri="{FF2B5EF4-FFF2-40B4-BE49-F238E27FC236}">
                  <a16:creationId xmlns:a16="http://schemas.microsoft.com/office/drawing/2014/main" id="{3D5985E9-206A-5515-5F35-4EF9092A16F2}"/>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dirty="0"/>
            </a:p>
          </p:txBody>
        </p:sp>
      </p:grpSp>
    </p:spTree>
    <p:extLst>
      <p:ext uri="{BB962C8B-B14F-4D97-AF65-F5344CB8AC3E}">
        <p14:creationId xmlns:p14="http://schemas.microsoft.com/office/powerpoint/2010/main" val="12573655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3E2"/>
        </a:solidFill>
        <a:effectLst/>
      </p:bgPr>
    </p:bg>
    <p:spTree>
      <p:nvGrpSpPr>
        <p:cNvPr id="1" name=""/>
        <p:cNvGrpSpPr/>
        <p:nvPr/>
      </p:nvGrpSpPr>
      <p:grpSpPr>
        <a:xfrm>
          <a:off x="0" y="0"/>
          <a:ext cx="0" cy="0"/>
          <a:chOff x="0" y="0"/>
          <a:chExt cx="0" cy="0"/>
        </a:xfrm>
      </p:grpSpPr>
      <p:graphicFrame>
        <p:nvGraphicFramePr>
          <p:cNvPr id="2" name="Table 2"/>
          <p:cNvGraphicFramePr>
            <a:graphicFrameLocks noGrp="1"/>
          </p:cNvGraphicFramePr>
          <p:nvPr>
            <p:extLst>
              <p:ext uri="{D42A27DB-BD31-4B8C-83A1-F6EECF244321}">
                <p14:modId xmlns:p14="http://schemas.microsoft.com/office/powerpoint/2010/main" val="1029091069"/>
              </p:ext>
            </p:extLst>
          </p:nvPr>
        </p:nvGraphicFramePr>
        <p:xfrm>
          <a:off x="2569559" y="654724"/>
          <a:ext cx="8057274" cy="6787125"/>
        </p:xfrm>
        <a:graphic>
          <a:graphicData uri="http://schemas.openxmlformats.org/drawingml/2006/table">
            <a:tbl>
              <a:tblPr/>
              <a:tblGrid>
                <a:gridCol w="1403727">
                  <a:extLst>
                    <a:ext uri="{9D8B030D-6E8A-4147-A177-3AD203B41FA5}">
                      <a16:colId xmlns:a16="http://schemas.microsoft.com/office/drawing/2014/main" val="20000"/>
                    </a:ext>
                  </a:extLst>
                </a:gridCol>
                <a:gridCol w="1753145">
                  <a:extLst>
                    <a:ext uri="{9D8B030D-6E8A-4147-A177-3AD203B41FA5}">
                      <a16:colId xmlns:a16="http://schemas.microsoft.com/office/drawing/2014/main" val="20001"/>
                    </a:ext>
                  </a:extLst>
                </a:gridCol>
                <a:gridCol w="1675855">
                  <a:extLst>
                    <a:ext uri="{9D8B030D-6E8A-4147-A177-3AD203B41FA5}">
                      <a16:colId xmlns:a16="http://schemas.microsoft.com/office/drawing/2014/main" val="20002"/>
                    </a:ext>
                  </a:extLst>
                </a:gridCol>
                <a:gridCol w="1667038">
                  <a:extLst>
                    <a:ext uri="{9D8B030D-6E8A-4147-A177-3AD203B41FA5}">
                      <a16:colId xmlns:a16="http://schemas.microsoft.com/office/drawing/2014/main" val="20003"/>
                    </a:ext>
                  </a:extLst>
                </a:gridCol>
                <a:gridCol w="1557509">
                  <a:extLst>
                    <a:ext uri="{9D8B030D-6E8A-4147-A177-3AD203B41FA5}">
                      <a16:colId xmlns:a16="http://schemas.microsoft.com/office/drawing/2014/main" val="20004"/>
                    </a:ext>
                  </a:extLst>
                </a:gridCol>
              </a:tblGrid>
              <a:tr h="762742">
                <a:tc>
                  <a:txBody>
                    <a:bodyPr/>
                    <a:lstStyle/>
                    <a:p>
                      <a:pPr algn="ctr">
                        <a:lnSpc>
                          <a:spcPts val="1928"/>
                        </a:lnSpc>
                        <a:defRPr/>
                      </a:pPr>
                      <a:r>
                        <a:rPr lang="en-US" sz="1377" dirty="0">
                          <a:solidFill>
                            <a:srgbClr val="000000"/>
                          </a:solidFill>
                          <a:latin typeface="DM Sans Bold"/>
                        </a:rPr>
                        <a:t>Monday</a:t>
                      </a:r>
                    </a:p>
                    <a:p>
                      <a:pPr algn="ctr">
                        <a:lnSpc>
                          <a:spcPts val="1928"/>
                        </a:lnSpc>
                        <a:defRPr/>
                      </a:pPr>
                      <a:r>
                        <a:rPr lang="en-US" sz="1377" dirty="0">
                          <a:solidFill>
                            <a:srgbClr val="000000"/>
                          </a:solidFill>
                          <a:latin typeface="DM Sans Bold"/>
                        </a:rPr>
                        <a:t>13/10/2025</a:t>
                      </a:r>
                      <a:endParaRPr lang="en-US" sz="1100" dirty="0"/>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tc>
                  <a:txBody>
                    <a:bodyPr/>
                    <a:lstStyle/>
                    <a:p>
                      <a:pPr algn="ctr">
                        <a:lnSpc>
                          <a:spcPts val="1928"/>
                        </a:lnSpc>
                        <a:defRPr/>
                      </a:pPr>
                      <a:r>
                        <a:rPr lang="en-US" sz="1377" dirty="0">
                          <a:solidFill>
                            <a:srgbClr val="000000"/>
                          </a:solidFill>
                          <a:latin typeface="DM Sans Bold"/>
                        </a:rPr>
                        <a:t>Tuesday</a:t>
                      </a:r>
                    </a:p>
                    <a:p>
                      <a:pPr algn="ctr">
                        <a:lnSpc>
                          <a:spcPts val="1928"/>
                        </a:lnSpc>
                        <a:defRPr/>
                      </a:pPr>
                      <a:r>
                        <a:rPr lang="en-US" sz="1377" dirty="0">
                          <a:solidFill>
                            <a:srgbClr val="000000"/>
                          </a:solidFill>
                          <a:latin typeface="DM Sans Bold"/>
                        </a:rPr>
                        <a:t>14/10/2025</a:t>
                      </a:r>
                      <a:endParaRPr lang="en-US" sz="1100" dirty="0"/>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tc>
                  <a:txBody>
                    <a:bodyPr/>
                    <a:lstStyle/>
                    <a:p>
                      <a:pPr algn="ctr">
                        <a:lnSpc>
                          <a:spcPts val="1928"/>
                        </a:lnSpc>
                        <a:defRPr/>
                      </a:pPr>
                      <a:r>
                        <a:rPr lang="en-US" sz="1377" dirty="0">
                          <a:solidFill>
                            <a:srgbClr val="000000"/>
                          </a:solidFill>
                          <a:latin typeface="DM Sans Bold"/>
                        </a:rPr>
                        <a:t>Wednesday</a:t>
                      </a:r>
                    </a:p>
                    <a:p>
                      <a:pPr algn="ctr">
                        <a:lnSpc>
                          <a:spcPts val="1928"/>
                        </a:lnSpc>
                        <a:defRPr/>
                      </a:pPr>
                      <a:r>
                        <a:rPr lang="en-US" sz="1377" dirty="0">
                          <a:solidFill>
                            <a:srgbClr val="000000"/>
                          </a:solidFill>
                          <a:latin typeface="DM Sans Bold"/>
                        </a:rPr>
                        <a:t>15/10/2025</a:t>
                      </a:r>
                      <a:endParaRPr lang="en-US" sz="1100" dirty="0"/>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tc>
                  <a:txBody>
                    <a:bodyPr/>
                    <a:lstStyle/>
                    <a:p>
                      <a:pPr algn="ctr">
                        <a:lnSpc>
                          <a:spcPts val="1928"/>
                        </a:lnSpc>
                        <a:defRPr/>
                      </a:pPr>
                      <a:r>
                        <a:rPr lang="en-US" sz="1377" dirty="0">
                          <a:solidFill>
                            <a:srgbClr val="000000"/>
                          </a:solidFill>
                          <a:latin typeface="DM Sans Bold"/>
                        </a:rPr>
                        <a:t>Thursday</a:t>
                      </a:r>
                    </a:p>
                    <a:p>
                      <a:pPr algn="ctr">
                        <a:lnSpc>
                          <a:spcPts val="1928"/>
                        </a:lnSpc>
                        <a:defRPr/>
                      </a:pPr>
                      <a:r>
                        <a:rPr lang="en-US" sz="1377" dirty="0">
                          <a:solidFill>
                            <a:srgbClr val="000000"/>
                          </a:solidFill>
                          <a:latin typeface="DM Sans Bold"/>
                        </a:rPr>
                        <a:t>16/10/2025</a:t>
                      </a:r>
                      <a:endParaRPr lang="en-US" sz="1100" dirty="0"/>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tc>
                  <a:txBody>
                    <a:bodyPr/>
                    <a:lstStyle/>
                    <a:p>
                      <a:pPr algn="ctr">
                        <a:lnSpc>
                          <a:spcPts val="1928"/>
                        </a:lnSpc>
                        <a:defRPr/>
                      </a:pPr>
                      <a:r>
                        <a:rPr lang="en-US" sz="1377" dirty="0">
                          <a:solidFill>
                            <a:srgbClr val="000000"/>
                          </a:solidFill>
                          <a:latin typeface="DM Sans Bold"/>
                        </a:rPr>
                        <a:t>Friday</a:t>
                      </a:r>
                    </a:p>
                    <a:p>
                      <a:pPr algn="ctr">
                        <a:lnSpc>
                          <a:spcPts val="1928"/>
                        </a:lnSpc>
                        <a:defRPr/>
                      </a:pPr>
                      <a:r>
                        <a:rPr lang="en-US" sz="1377" dirty="0">
                          <a:solidFill>
                            <a:srgbClr val="000000"/>
                          </a:solidFill>
                          <a:latin typeface="DM Sans Bold"/>
                        </a:rPr>
                        <a:t>17/10/2025</a:t>
                      </a:r>
                      <a:endParaRPr lang="en-US" sz="1100" dirty="0"/>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extLst>
                  <a:ext uri="{0D108BD9-81ED-4DB2-BD59-A6C34878D82A}">
                    <a16:rowId xmlns:a16="http://schemas.microsoft.com/office/drawing/2014/main" val="10000"/>
                  </a:ext>
                </a:extLst>
              </a:tr>
              <a:tr h="663361">
                <a:tc>
                  <a:txBody>
                    <a:bodyPr/>
                    <a:lstStyle/>
                    <a:p>
                      <a:pPr marL="0" marR="0" lvl="0" indent="0" algn="ctr" defTabSz="914400" rtl="0" eaLnBrk="1" fontAlgn="auto" latinLnBrk="0" hangingPunct="1">
                        <a:lnSpc>
                          <a:spcPts val="1470"/>
                        </a:lnSpc>
                        <a:spcBef>
                          <a:spcPts val="0"/>
                        </a:spcBef>
                        <a:spcAft>
                          <a:spcPts val="0"/>
                        </a:spcAft>
                        <a:buClrTx/>
                        <a:buSzTx/>
                        <a:buFontTx/>
                        <a:buNone/>
                        <a:tabLst/>
                        <a:defRPr/>
                      </a:pPr>
                      <a:r>
                        <a:rPr lang="en-US" sz="1100" dirty="0">
                          <a:solidFill>
                            <a:srgbClr val="000000"/>
                          </a:solidFill>
                          <a:latin typeface="DM Sans"/>
                        </a:rPr>
                        <a:t>Reading Space</a:t>
                      </a:r>
                    </a:p>
                    <a:p>
                      <a:pPr marL="0" marR="0" lvl="0" indent="0" algn="ctr" defTabSz="914400" rtl="0" eaLnBrk="1" fontAlgn="auto" latinLnBrk="0" hangingPunct="1">
                        <a:lnSpc>
                          <a:spcPts val="1470"/>
                        </a:lnSpc>
                        <a:spcBef>
                          <a:spcPts val="0"/>
                        </a:spcBef>
                        <a:spcAft>
                          <a:spcPts val="0"/>
                        </a:spcAft>
                        <a:buClrTx/>
                        <a:buSzTx/>
                        <a:buFontTx/>
                        <a:buNone/>
                        <a:tabLst/>
                        <a:defRPr/>
                      </a:pPr>
                      <a:r>
                        <a:rPr lang="en-US" sz="1100" dirty="0">
                          <a:solidFill>
                            <a:srgbClr val="000000"/>
                          </a:solidFill>
                          <a:latin typeface="DM Sans"/>
                        </a:rPr>
                        <a:t>9:30-10:00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tc>
                  <a:txBody>
                    <a:bodyPr/>
                    <a:lstStyle/>
                    <a:p>
                      <a:pPr marL="0" marR="0" lvl="0" indent="0" algn="ctr" defTabSz="914400" rtl="0" eaLnBrk="1" fontAlgn="auto" latinLnBrk="0" hangingPunct="1">
                        <a:lnSpc>
                          <a:spcPts val="1470"/>
                        </a:lnSpc>
                        <a:spcBef>
                          <a:spcPts val="0"/>
                        </a:spcBef>
                        <a:spcAft>
                          <a:spcPts val="0"/>
                        </a:spcAft>
                        <a:buClrTx/>
                        <a:buSzTx/>
                        <a:buFontTx/>
                        <a:buNone/>
                        <a:tabLst/>
                        <a:defRPr/>
                      </a:pPr>
                      <a:r>
                        <a:rPr lang="en-US" sz="1050" dirty="0">
                          <a:solidFill>
                            <a:srgbClr val="000000"/>
                          </a:solidFill>
                          <a:latin typeface="DM Sans"/>
                        </a:rPr>
                        <a:t>Improving relationships</a:t>
                      </a:r>
                    </a:p>
                    <a:p>
                      <a:pPr marL="0" marR="0" lvl="0" indent="0" algn="ctr" defTabSz="914400" rtl="0" eaLnBrk="1" fontAlgn="auto" latinLnBrk="0" hangingPunct="1">
                        <a:lnSpc>
                          <a:spcPts val="1470"/>
                        </a:lnSpc>
                        <a:spcBef>
                          <a:spcPts val="0"/>
                        </a:spcBef>
                        <a:spcAft>
                          <a:spcPts val="0"/>
                        </a:spcAft>
                        <a:buClrTx/>
                        <a:buSzTx/>
                        <a:buFontTx/>
                        <a:buNone/>
                        <a:tabLst/>
                        <a:defRPr/>
                      </a:pPr>
                      <a:r>
                        <a:rPr lang="en-US" sz="1100" dirty="0">
                          <a:solidFill>
                            <a:srgbClr val="000000"/>
                          </a:solidFill>
                          <a:latin typeface="DM Sans"/>
                        </a:rPr>
                        <a:t>09:30-10:00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tc>
                  <a:txBody>
                    <a:bodyPr/>
                    <a:lstStyle/>
                    <a:p>
                      <a:pPr algn="ctr">
                        <a:lnSpc>
                          <a:spcPts val="1515"/>
                        </a:lnSpc>
                      </a:pPr>
                      <a:r>
                        <a:rPr lang="en-US" sz="1100" dirty="0">
                          <a:solidFill>
                            <a:srgbClr val="000000"/>
                          </a:solidFill>
                          <a:latin typeface="DM Sans"/>
                        </a:rPr>
                        <a:t>Chill and Chat</a:t>
                      </a:r>
                    </a:p>
                    <a:p>
                      <a:pPr algn="ctr">
                        <a:lnSpc>
                          <a:spcPts val="1515"/>
                        </a:lnSpc>
                      </a:pPr>
                      <a:r>
                        <a:rPr lang="en-US" sz="1100" dirty="0">
                          <a:solidFill>
                            <a:srgbClr val="000000"/>
                          </a:solidFill>
                          <a:latin typeface="DM Sans"/>
                        </a:rPr>
                        <a:t>09:30-10:00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solidFill>
                      <a:srgbClr val="FFFFFF"/>
                    </a:solidFill>
                  </a:tcPr>
                </a:tc>
                <a:tc>
                  <a:txBody>
                    <a:bodyPr/>
                    <a:lstStyle/>
                    <a:p>
                      <a:pPr marL="0" marR="0" lvl="0" indent="0" algn="ctr" defTabSz="914400" rtl="0" eaLnBrk="1" fontAlgn="auto" latinLnBrk="0" hangingPunct="1">
                        <a:lnSpc>
                          <a:spcPts val="1470"/>
                        </a:lnSpc>
                        <a:spcBef>
                          <a:spcPts val="0"/>
                        </a:spcBef>
                        <a:spcAft>
                          <a:spcPts val="0"/>
                        </a:spcAft>
                        <a:buClrTx/>
                        <a:buSzTx/>
                        <a:buFontTx/>
                        <a:buNone/>
                        <a:tabLst/>
                        <a:defRPr/>
                      </a:pPr>
                      <a:r>
                        <a:rPr lang="en-US" sz="1100" dirty="0">
                          <a:solidFill>
                            <a:srgbClr val="000000"/>
                          </a:solidFill>
                          <a:latin typeface="DM Sans"/>
                        </a:rPr>
                        <a:t>Could I be a mentor?</a:t>
                      </a:r>
                    </a:p>
                    <a:p>
                      <a:pPr marL="0" marR="0" lvl="0" indent="0" algn="ctr" defTabSz="914400" rtl="0" eaLnBrk="1" fontAlgn="auto" latinLnBrk="0" hangingPunct="1">
                        <a:lnSpc>
                          <a:spcPts val="1470"/>
                        </a:lnSpc>
                        <a:spcBef>
                          <a:spcPts val="0"/>
                        </a:spcBef>
                        <a:spcAft>
                          <a:spcPts val="0"/>
                        </a:spcAft>
                        <a:buClrTx/>
                        <a:buSzTx/>
                        <a:buFontTx/>
                        <a:buNone/>
                        <a:tabLst/>
                        <a:defRPr/>
                      </a:pPr>
                      <a:r>
                        <a:rPr lang="en-US" sz="1100" dirty="0">
                          <a:solidFill>
                            <a:srgbClr val="000000"/>
                          </a:solidFill>
                          <a:latin typeface="DM Sans"/>
                        </a:rPr>
                        <a:t>09:30-10:00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tc>
                  <a:txBody>
                    <a:bodyPr/>
                    <a:lstStyle/>
                    <a:p>
                      <a:pPr marL="0" marR="0" lvl="0" indent="0" algn="ctr" defTabSz="914400" rtl="0" eaLnBrk="1" fontAlgn="auto" latinLnBrk="0" hangingPunct="1">
                        <a:lnSpc>
                          <a:spcPts val="1470"/>
                        </a:lnSpc>
                        <a:spcBef>
                          <a:spcPts val="0"/>
                        </a:spcBef>
                        <a:spcAft>
                          <a:spcPts val="0"/>
                        </a:spcAft>
                        <a:buClrTx/>
                        <a:buSzTx/>
                        <a:buFontTx/>
                        <a:buNone/>
                        <a:tabLst/>
                        <a:defRPr/>
                      </a:pPr>
                      <a:r>
                        <a:rPr lang="en-US" sz="1050" dirty="0">
                          <a:solidFill>
                            <a:srgbClr val="000000"/>
                          </a:solidFill>
                          <a:latin typeface="DM Sans"/>
                        </a:rPr>
                        <a:t>Mindful Colouring</a:t>
                      </a:r>
                    </a:p>
                    <a:p>
                      <a:pPr marL="0" marR="0" lvl="0" indent="0" algn="ctr" defTabSz="914400" rtl="0" eaLnBrk="1" fontAlgn="auto" latinLnBrk="0" hangingPunct="1">
                        <a:lnSpc>
                          <a:spcPts val="1470"/>
                        </a:lnSpc>
                        <a:spcBef>
                          <a:spcPts val="0"/>
                        </a:spcBef>
                        <a:spcAft>
                          <a:spcPts val="0"/>
                        </a:spcAft>
                        <a:buClrTx/>
                        <a:buSzTx/>
                        <a:buFontTx/>
                        <a:buNone/>
                        <a:tabLst/>
                        <a:defRPr/>
                      </a:pPr>
                      <a:r>
                        <a:rPr lang="en-US" sz="1050" dirty="0">
                          <a:solidFill>
                            <a:srgbClr val="000000"/>
                          </a:solidFill>
                          <a:latin typeface="DM Sans"/>
                        </a:rPr>
                        <a:t>09:30-10:00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663361">
                <a:tc>
                  <a:txBody>
                    <a:bodyPr/>
                    <a:lstStyle/>
                    <a:p>
                      <a:pPr marL="0" marR="0" lvl="0" indent="0" algn="ctr" defTabSz="914400" rtl="0" eaLnBrk="1" fontAlgn="auto" latinLnBrk="0" hangingPunct="1">
                        <a:lnSpc>
                          <a:spcPts val="1470"/>
                        </a:lnSpc>
                        <a:spcBef>
                          <a:spcPts val="0"/>
                        </a:spcBef>
                        <a:spcAft>
                          <a:spcPts val="0"/>
                        </a:spcAft>
                        <a:buClrTx/>
                        <a:buSzTx/>
                        <a:buFontTx/>
                        <a:buNone/>
                        <a:tabLst/>
                        <a:defRPr/>
                      </a:pPr>
                      <a:r>
                        <a:rPr lang="en-US" sz="1050" dirty="0">
                          <a:solidFill>
                            <a:srgbClr val="000000"/>
                          </a:solidFill>
                          <a:latin typeface="DM Sans"/>
                        </a:rPr>
                        <a:t>Breakfast Club</a:t>
                      </a:r>
                    </a:p>
                    <a:p>
                      <a:pPr marL="0" marR="0" lvl="0" indent="0" algn="ctr" defTabSz="914400" rtl="0" eaLnBrk="1" fontAlgn="auto" latinLnBrk="0" hangingPunct="1">
                        <a:lnSpc>
                          <a:spcPts val="1470"/>
                        </a:lnSpc>
                        <a:spcBef>
                          <a:spcPts val="0"/>
                        </a:spcBef>
                        <a:spcAft>
                          <a:spcPts val="0"/>
                        </a:spcAft>
                        <a:buClrTx/>
                        <a:buSzTx/>
                        <a:buFontTx/>
                        <a:buNone/>
                        <a:tabLst/>
                        <a:defRPr/>
                      </a:pPr>
                      <a:r>
                        <a:rPr lang="en-US" sz="1050" dirty="0">
                          <a:solidFill>
                            <a:srgbClr val="000000"/>
                          </a:solidFill>
                          <a:latin typeface="DM Sans"/>
                        </a:rPr>
                        <a:t>10:00-10:30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tc>
                  <a:txBody>
                    <a:bodyPr/>
                    <a:lstStyle/>
                    <a:p>
                      <a:pPr marL="0" marR="0" lvl="0" indent="0" algn="ctr" defTabSz="914400" rtl="0" eaLnBrk="1" fontAlgn="auto" latinLnBrk="0" hangingPunct="1">
                        <a:lnSpc>
                          <a:spcPts val="1470"/>
                        </a:lnSpc>
                        <a:spcBef>
                          <a:spcPts val="0"/>
                        </a:spcBef>
                        <a:spcAft>
                          <a:spcPts val="0"/>
                        </a:spcAft>
                        <a:buClrTx/>
                        <a:buSzTx/>
                        <a:buFontTx/>
                        <a:buNone/>
                        <a:tabLst/>
                        <a:defRPr/>
                      </a:pPr>
                      <a:r>
                        <a:rPr lang="en-US" sz="1050" dirty="0">
                          <a:solidFill>
                            <a:srgbClr val="000000"/>
                          </a:solidFill>
                          <a:latin typeface="DM Sans"/>
                        </a:rPr>
                        <a:t>Breakfast Club</a:t>
                      </a:r>
                    </a:p>
                    <a:p>
                      <a:pPr marL="0" marR="0" lvl="0" indent="0" algn="ctr" defTabSz="914400" rtl="0" eaLnBrk="1" fontAlgn="auto" latinLnBrk="0" hangingPunct="1">
                        <a:lnSpc>
                          <a:spcPts val="1470"/>
                        </a:lnSpc>
                        <a:spcBef>
                          <a:spcPts val="0"/>
                        </a:spcBef>
                        <a:spcAft>
                          <a:spcPts val="0"/>
                        </a:spcAft>
                        <a:buClrTx/>
                        <a:buSzTx/>
                        <a:buFontTx/>
                        <a:buNone/>
                        <a:tabLst/>
                        <a:defRPr/>
                      </a:pPr>
                      <a:r>
                        <a:rPr lang="en-US" sz="1050" dirty="0">
                          <a:solidFill>
                            <a:srgbClr val="000000"/>
                          </a:solidFill>
                          <a:latin typeface="DM Sans"/>
                        </a:rPr>
                        <a:t>10:00-10:30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tc>
                  <a:txBody>
                    <a:bodyPr/>
                    <a:lstStyle/>
                    <a:p>
                      <a:pPr marL="0" marR="0" lvl="0" indent="0" algn="ctr" defTabSz="914400" rtl="0" eaLnBrk="1" fontAlgn="auto" latinLnBrk="0" hangingPunct="1">
                        <a:lnSpc>
                          <a:spcPts val="1470"/>
                        </a:lnSpc>
                        <a:spcBef>
                          <a:spcPts val="0"/>
                        </a:spcBef>
                        <a:spcAft>
                          <a:spcPts val="0"/>
                        </a:spcAft>
                        <a:buClrTx/>
                        <a:buSzTx/>
                        <a:buFontTx/>
                        <a:buNone/>
                        <a:tabLst/>
                        <a:defRPr/>
                      </a:pPr>
                      <a:r>
                        <a:rPr lang="en-US" sz="1050" dirty="0">
                          <a:solidFill>
                            <a:srgbClr val="000000"/>
                          </a:solidFill>
                          <a:latin typeface="DM Sans"/>
                        </a:rPr>
                        <a:t>Breakfast Club</a:t>
                      </a:r>
                    </a:p>
                    <a:p>
                      <a:pPr marL="0" marR="0" lvl="0" indent="0" algn="ctr" defTabSz="914400" rtl="0" eaLnBrk="1" fontAlgn="auto" latinLnBrk="0" hangingPunct="1">
                        <a:lnSpc>
                          <a:spcPts val="1470"/>
                        </a:lnSpc>
                        <a:spcBef>
                          <a:spcPts val="0"/>
                        </a:spcBef>
                        <a:spcAft>
                          <a:spcPts val="0"/>
                        </a:spcAft>
                        <a:buClrTx/>
                        <a:buSzTx/>
                        <a:buFontTx/>
                        <a:buNone/>
                        <a:tabLst/>
                        <a:defRPr/>
                      </a:pPr>
                      <a:r>
                        <a:rPr lang="en-US" sz="1050" dirty="0">
                          <a:solidFill>
                            <a:srgbClr val="000000"/>
                          </a:solidFill>
                          <a:latin typeface="DM Sans"/>
                        </a:rPr>
                        <a:t>10:00-10:30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B w="9371" cap="flat" cmpd="sng" algn="ctr">
                      <a:solidFill>
                        <a:srgbClr val="000000"/>
                      </a:solidFill>
                      <a:prstDash val="solid"/>
                      <a:round/>
                      <a:headEnd type="none" w="med" len="med"/>
                      <a:tailEnd type="none" w="med" len="med"/>
                    </a:lnB>
                    <a:solidFill>
                      <a:srgbClr val="DFB160"/>
                    </a:solidFill>
                  </a:tcPr>
                </a:tc>
                <a:tc>
                  <a:txBody>
                    <a:bodyPr/>
                    <a:lstStyle/>
                    <a:p>
                      <a:pPr marL="0" marR="0" lvl="0" indent="0" algn="ctr" defTabSz="914400" rtl="0" eaLnBrk="1" fontAlgn="auto" latinLnBrk="0" hangingPunct="1">
                        <a:lnSpc>
                          <a:spcPts val="1470"/>
                        </a:lnSpc>
                        <a:spcBef>
                          <a:spcPts val="0"/>
                        </a:spcBef>
                        <a:spcAft>
                          <a:spcPts val="0"/>
                        </a:spcAft>
                        <a:buClrTx/>
                        <a:buSzTx/>
                        <a:buFontTx/>
                        <a:buNone/>
                        <a:tabLst/>
                        <a:defRPr/>
                      </a:pPr>
                      <a:r>
                        <a:rPr lang="en-US" sz="1100" dirty="0">
                          <a:solidFill>
                            <a:srgbClr val="000000"/>
                          </a:solidFill>
                          <a:latin typeface="DM Sans"/>
                        </a:rPr>
                        <a:t>Breakfast Club</a:t>
                      </a:r>
                    </a:p>
                    <a:p>
                      <a:pPr marL="0" marR="0" lvl="0" indent="0" algn="ctr" defTabSz="914400" rtl="0" eaLnBrk="1" fontAlgn="auto" latinLnBrk="0" hangingPunct="1">
                        <a:lnSpc>
                          <a:spcPts val="1470"/>
                        </a:lnSpc>
                        <a:spcBef>
                          <a:spcPts val="0"/>
                        </a:spcBef>
                        <a:spcAft>
                          <a:spcPts val="0"/>
                        </a:spcAft>
                        <a:buClrTx/>
                        <a:buSzTx/>
                        <a:buFontTx/>
                        <a:buNone/>
                        <a:tabLst/>
                        <a:defRPr/>
                      </a:pPr>
                      <a:r>
                        <a:rPr lang="en-US" sz="1100" dirty="0">
                          <a:solidFill>
                            <a:srgbClr val="000000"/>
                          </a:solidFill>
                          <a:latin typeface="DM Sans"/>
                        </a:rPr>
                        <a:t>10:00-10:30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tc>
                  <a:txBody>
                    <a:bodyPr/>
                    <a:lstStyle/>
                    <a:p>
                      <a:pPr marL="0" marR="0" lvl="0" indent="0" algn="ctr" defTabSz="914400" rtl="0" eaLnBrk="1" fontAlgn="auto" latinLnBrk="0" hangingPunct="1">
                        <a:lnSpc>
                          <a:spcPts val="1470"/>
                        </a:lnSpc>
                        <a:spcBef>
                          <a:spcPts val="0"/>
                        </a:spcBef>
                        <a:spcAft>
                          <a:spcPts val="0"/>
                        </a:spcAft>
                        <a:buClrTx/>
                        <a:buSzTx/>
                        <a:buFontTx/>
                        <a:buNone/>
                        <a:tabLst/>
                        <a:defRPr/>
                      </a:pPr>
                      <a:r>
                        <a:rPr lang="en-US" sz="1100" dirty="0">
                          <a:solidFill>
                            <a:srgbClr val="000000"/>
                          </a:solidFill>
                          <a:latin typeface="DM Sans"/>
                        </a:rPr>
                        <a:t>Breakfast Club</a:t>
                      </a:r>
                    </a:p>
                    <a:p>
                      <a:pPr marL="0" marR="0" lvl="0" indent="0" algn="ctr" defTabSz="914400" rtl="0" eaLnBrk="1" fontAlgn="auto" latinLnBrk="0" hangingPunct="1">
                        <a:lnSpc>
                          <a:spcPts val="1470"/>
                        </a:lnSpc>
                        <a:spcBef>
                          <a:spcPts val="0"/>
                        </a:spcBef>
                        <a:spcAft>
                          <a:spcPts val="0"/>
                        </a:spcAft>
                        <a:buClrTx/>
                        <a:buSzTx/>
                        <a:buFontTx/>
                        <a:buNone/>
                        <a:tabLst/>
                        <a:defRPr/>
                      </a:pPr>
                      <a:r>
                        <a:rPr lang="en-US" sz="1100" dirty="0">
                          <a:solidFill>
                            <a:srgbClr val="000000"/>
                          </a:solidFill>
                          <a:latin typeface="DM Sans"/>
                        </a:rPr>
                        <a:t>10:00-10:30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extLst>
                  <a:ext uri="{0D108BD9-81ED-4DB2-BD59-A6C34878D82A}">
                    <a16:rowId xmlns:a16="http://schemas.microsoft.com/office/drawing/2014/main" val="3551551823"/>
                  </a:ext>
                </a:extLst>
              </a:tr>
              <a:tr h="1238920">
                <a:tc rowSpan="2">
                  <a:txBody>
                    <a:bodyPr/>
                    <a:lstStyle/>
                    <a:p>
                      <a:pPr algn="ctr">
                        <a:lnSpc>
                          <a:spcPts val="1515"/>
                        </a:lnSpc>
                      </a:pPr>
                      <a:r>
                        <a:rPr lang="en-US" sz="1100" dirty="0">
                          <a:solidFill>
                            <a:srgbClr val="000000"/>
                          </a:solidFill>
                          <a:latin typeface="DM Sans"/>
                        </a:rPr>
                        <a:t>Lego Nostalgia</a:t>
                      </a:r>
                    </a:p>
                    <a:p>
                      <a:pPr algn="ctr">
                        <a:lnSpc>
                          <a:spcPts val="1515"/>
                        </a:lnSpc>
                      </a:pPr>
                      <a:r>
                        <a:rPr lang="en-US" sz="1100" dirty="0">
                          <a:solidFill>
                            <a:srgbClr val="000000"/>
                          </a:solidFill>
                          <a:latin typeface="DM Sans"/>
                        </a:rPr>
                        <a:t>10:30-12:00</a:t>
                      </a:r>
                    </a:p>
                    <a:p>
                      <a:pPr marL="0" marR="0" lvl="0" indent="0" algn="ctr" defTabSz="914400" rtl="0" eaLnBrk="1" fontAlgn="auto" latinLnBrk="0" hangingPunct="1">
                        <a:lnSpc>
                          <a:spcPts val="1515"/>
                        </a:lnSpc>
                        <a:spcBef>
                          <a:spcPts val="0"/>
                        </a:spcBef>
                        <a:spcAft>
                          <a:spcPts val="0"/>
                        </a:spcAft>
                        <a:buClrTx/>
                        <a:buSzTx/>
                        <a:buFontTx/>
                        <a:buNone/>
                        <a:tabLst/>
                        <a:defRPr/>
                      </a:pPr>
                      <a:endParaRPr lang="en-US" sz="1100" b="1" dirty="0">
                        <a:solidFill>
                          <a:srgbClr val="000000"/>
                        </a:solidFill>
                        <a:latin typeface="DM Sans"/>
                      </a:endParaRP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tc>
                  <a:txBody>
                    <a:bodyPr/>
                    <a:lstStyle/>
                    <a:p>
                      <a:pPr algn="ctr">
                        <a:lnSpc>
                          <a:spcPts val="1515"/>
                        </a:lnSpc>
                      </a:pPr>
                      <a:r>
                        <a:rPr lang="en-US" sz="1000" dirty="0">
                          <a:solidFill>
                            <a:srgbClr val="000000"/>
                          </a:solidFill>
                          <a:latin typeface="DM Sans"/>
                        </a:rPr>
                        <a:t>Arts and Crafts</a:t>
                      </a:r>
                    </a:p>
                    <a:p>
                      <a:pPr algn="ctr">
                        <a:lnSpc>
                          <a:spcPts val="1515"/>
                        </a:lnSpc>
                      </a:pPr>
                      <a:r>
                        <a:rPr lang="en-US" sz="1000" dirty="0">
                          <a:solidFill>
                            <a:srgbClr val="000000"/>
                          </a:solidFill>
                          <a:latin typeface="DM Sans"/>
                        </a:rPr>
                        <a:t>10:30-12:00</a:t>
                      </a:r>
                    </a:p>
                    <a:p>
                      <a:pPr algn="ctr">
                        <a:lnSpc>
                          <a:spcPts val="1515"/>
                        </a:lnSpc>
                      </a:pPr>
                      <a:endParaRPr lang="en-US" sz="1000" dirty="0">
                        <a:solidFill>
                          <a:srgbClr val="000000"/>
                        </a:solidFill>
                        <a:latin typeface="DM Sans"/>
                      </a:endParaRP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tc>
                  <a:txBody>
                    <a:bodyPr/>
                    <a:lstStyle/>
                    <a:p>
                      <a:pPr marL="0" marR="0" lvl="0" indent="0" algn="ctr" defTabSz="914400" rtl="0" eaLnBrk="1" fontAlgn="auto" latinLnBrk="0" hangingPunct="1">
                        <a:lnSpc>
                          <a:spcPts val="1515"/>
                        </a:lnSpc>
                        <a:spcBef>
                          <a:spcPts val="0"/>
                        </a:spcBef>
                        <a:spcAft>
                          <a:spcPts val="0"/>
                        </a:spcAft>
                        <a:buClrTx/>
                        <a:buSzTx/>
                        <a:buFontTx/>
                        <a:buNone/>
                        <a:tabLst/>
                        <a:defRPr/>
                      </a:pPr>
                      <a:r>
                        <a:rPr lang="en-US" sz="1000" b="1" dirty="0">
                          <a:solidFill>
                            <a:srgbClr val="000000"/>
                          </a:solidFill>
                          <a:latin typeface="DM Sans"/>
                        </a:rPr>
                        <a:t>Women’s only sessions</a:t>
                      </a:r>
                    </a:p>
                    <a:p>
                      <a:pPr marL="0" marR="0" lvl="0" indent="0" algn="ctr" defTabSz="914400" rtl="0" eaLnBrk="1" fontAlgn="auto" latinLnBrk="0" hangingPunct="1">
                        <a:lnSpc>
                          <a:spcPts val="1515"/>
                        </a:lnSpc>
                        <a:spcBef>
                          <a:spcPts val="0"/>
                        </a:spcBef>
                        <a:spcAft>
                          <a:spcPts val="0"/>
                        </a:spcAft>
                        <a:buClrTx/>
                        <a:buSzTx/>
                        <a:buFontTx/>
                        <a:buNone/>
                        <a:tabLst/>
                        <a:defRPr/>
                      </a:pPr>
                      <a:r>
                        <a:rPr lang="en-US" sz="1000" b="0" dirty="0">
                          <a:solidFill>
                            <a:srgbClr val="000000"/>
                          </a:solidFill>
                          <a:latin typeface="DM Sans"/>
                        </a:rPr>
                        <a:t>Arts &amp; Crafts, Basic IT Skills, Job Club</a:t>
                      </a:r>
                    </a:p>
                    <a:p>
                      <a:pPr marL="0" marR="0" lvl="0" indent="0" algn="ctr" defTabSz="914400" rtl="0" eaLnBrk="1" fontAlgn="auto" latinLnBrk="0" hangingPunct="1">
                        <a:lnSpc>
                          <a:spcPts val="1515"/>
                        </a:lnSpc>
                        <a:spcBef>
                          <a:spcPts val="0"/>
                        </a:spcBef>
                        <a:spcAft>
                          <a:spcPts val="0"/>
                        </a:spcAft>
                        <a:buClrTx/>
                        <a:buSzTx/>
                        <a:buFontTx/>
                        <a:buNone/>
                        <a:tabLst/>
                        <a:defRPr/>
                      </a:pPr>
                      <a:r>
                        <a:rPr lang="en-US" sz="1000" b="0" dirty="0">
                          <a:solidFill>
                            <a:srgbClr val="000000"/>
                          </a:solidFill>
                          <a:latin typeface="DM Sans"/>
                        </a:rPr>
                        <a:t>10:30-1:00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tc>
                  <a:txBody>
                    <a:bodyPr/>
                    <a:lstStyle/>
                    <a:p>
                      <a:pPr algn="ctr"/>
                      <a:r>
                        <a:rPr lang="en-GB" sz="1100" dirty="0"/>
                        <a:t>International Music day session – pick a song!</a:t>
                      </a:r>
                    </a:p>
                    <a:p>
                      <a:pPr algn="ctr"/>
                      <a:r>
                        <a:rPr lang="en-GB" sz="1100" dirty="0"/>
                        <a:t>10:30-12:00</a:t>
                      </a:r>
                    </a:p>
                    <a:p>
                      <a:pPr algn="ctr"/>
                      <a:endParaRPr lang="en-GB" sz="1100" dirty="0"/>
                    </a:p>
                    <a:p>
                      <a:pPr algn="ctr"/>
                      <a:endParaRPr lang="en-GB" sz="1100" dirty="0"/>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tc>
                  <a:txBody>
                    <a:bodyPr/>
                    <a:lstStyle/>
                    <a:p>
                      <a:pPr algn="ctr">
                        <a:lnSpc>
                          <a:spcPts val="1515"/>
                        </a:lnSpc>
                        <a:defRPr/>
                      </a:pPr>
                      <a:r>
                        <a:rPr lang="en-US" sz="1050" dirty="0">
                          <a:solidFill>
                            <a:srgbClr val="000000"/>
                          </a:solidFill>
                          <a:latin typeface="DM Sans"/>
                        </a:rPr>
                        <a:t>October Quiz</a:t>
                      </a:r>
                    </a:p>
                    <a:p>
                      <a:pPr algn="ctr">
                        <a:lnSpc>
                          <a:spcPts val="1515"/>
                        </a:lnSpc>
                        <a:defRPr/>
                      </a:pPr>
                      <a:r>
                        <a:rPr lang="en-US" sz="1050" dirty="0">
                          <a:solidFill>
                            <a:srgbClr val="000000"/>
                          </a:solidFill>
                          <a:latin typeface="DM Sans"/>
                        </a:rPr>
                        <a:t>10:30-12:00</a:t>
                      </a:r>
                    </a:p>
                    <a:p>
                      <a:pPr algn="ctr">
                        <a:lnSpc>
                          <a:spcPts val="1515"/>
                        </a:lnSpc>
                        <a:defRPr/>
                      </a:pPr>
                      <a:endParaRPr lang="en-US" sz="1050" dirty="0">
                        <a:solidFill>
                          <a:srgbClr val="000000"/>
                        </a:solidFill>
                        <a:latin typeface="DM Sans"/>
                      </a:endParaRP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061522027"/>
                  </a:ext>
                </a:extLst>
              </a:tr>
              <a:tr h="824010">
                <a:tc vMerge="1">
                  <a:txBody>
                    <a:bodyPr/>
                    <a:lstStyle/>
                    <a:p>
                      <a:endParaRPr lang="en-GB"/>
                    </a:p>
                  </a:txBody>
                  <a:tcPr>
                    <a:lnT w="9371" cap="flat" cmpd="sng" algn="ctr">
                      <a:solidFill>
                        <a:srgbClr val="000000"/>
                      </a:solidFill>
                      <a:prstDash val="solid"/>
                      <a:round/>
                      <a:headEnd type="none" w="med" len="med"/>
                      <a:tailEnd type="none" w="med" len="med"/>
                    </a:lnT>
                  </a:tcPr>
                </a:tc>
                <a:tc>
                  <a:txBody>
                    <a:bodyPr/>
                    <a:lstStyle/>
                    <a:p>
                      <a:pPr algn="ctr">
                        <a:lnSpc>
                          <a:spcPts val="1515"/>
                        </a:lnSpc>
                      </a:pPr>
                      <a:r>
                        <a:rPr lang="en-US" sz="1100" dirty="0">
                          <a:solidFill>
                            <a:srgbClr val="000000"/>
                          </a:solidFill>
                          <a:latin typeface="DM Sans"/>
                        </a:rPr>
                        <a:t>Digital College</a:t>
                      </a:r>
                    </a:p>
                    <a:p>
                      <a:pPr algn="ctr">
                        <a:lnSpc>
                          <a:spcPts val="1515"/>
                        </a:lnSpc>
                      </a:pPr>
                      <a:r>
                        <a:rPr lang="en-US" sz="1100" dirty="0">
                          <a:solidFill>
                            <a:srgbClr val="000000"/>
                          </a:solidFill>
                          <a:latin typeface="DM Sans"/>
                        </a:rPr>
                        <a:t>10:30-4:00</a:t>
                      </a:r>
                    </a:p>
                  </a:txBody>
                  <a:tcPr marL="140560" marR="140560" marT="140560" marB="140560" anchor="ctr">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tc rowSpan="2">
                  <a:txBody>
                    <a:bodyPr/>
                    <a:lstStyle/>
                    <a:p>
                      <a:pPr algn="ctr">
                        <a:lnSpc>
                          <a:spcPts val="1515"/>
                        </a:lnSpc>
                        <a:defRPr/>
                      </a:pPr>
                      <a:r>
                        <a:rPr lang="en-US" sz="1050" dirty="0">
                          <a:solidFill>
                            <a:srgbClr val="000000"/>
                          </a:solidFill>
                          <a:latin typeface="DM Sans"/>
                        </a:rPr>
                        <a:t>UPW – invite only</a:t>
                      </a:r>
                    </a:p>
                    <a:p>
                      <a:pPr algn="ctr">
                        <a:lnSpc>
                          <a:spcPts val="1515"/>
                        </a:lnSpc>
                        <a:defRPr/>
                      </a:pPr>
                      <a:r>
                        <a:rPr lang="en-US" sz="1050" dirty="0">
                          <a:solidFill>
                            <a:srgbClr val="000000"/>
                          </a:solidFill>
                          <a:latin typeface="DM Sans"/>
                        </a:rPr>
                        <a:t>10:00-12:00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tc>
                  <a:txBody>
                    <a:bodyPr/>
                    <a:lstStyle/>
                    <a:p>
                      <a:pPr algn="ctr"/>
                      <a:r>
                        <a:rPr lang="en-GB" sz="1100" dirty="0"/>
                        <a:t>CBT – booking only</a:t>
                      </a:r>
                    </a:p>
                    <a:p>
                      <a:pPr algn="ctr"/>
                      <a:r>
                        <a:rPr lang="en-GB" sz="1100" dirty="0"/>
                        <a:t>10:00-4:00</a:t>
                      </a:r>
                      <a:endParaRPr lang="en-GB" sz="1050" dirty="0">
                        <a:latin typeface="DM Sans" pitchFamily="2" charset="0"/>
                      </a:endParaRP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tc>
                  <a:txBody>
                    <a:bodyPr/>
                    <a:lstStyle/>
                    <a:p>
                      <a:pPr algn="ctr">
                        <a:lnSpc>
                          <a:spcPts val="1515"/>
                        </a:lnSpc>
                        <a:defRPr/>
                      </a:pPr>
                      <a:r>
                        <a:rPr lang="en-US" sz="1050" dirty="0">
                          <a:solidFill>
                            <a:srgbClr val="000000"/>
                          </a:solidFill>
                          <a:latin typeface="DM Sans"/>
                        </a:rPr>
                        <a:t>Job Club with Anna</a:t>
                      </a:r>
                    </a:p>
                    <a:p>
                      <a:pPr algn="ctr">
                        <a:lnSpc>
                          <a:spcPts val="1515"/>
                        </a:lnSpc>
                        <a:defRPr/>
                      </a:pPr>
                      <a:r>
                        <a:rPr lang="en-US" sz="1050" dirty="0">
                          <a:solidFill>
                            <a:srgbClr val="000000"/>
                          </a:solidFill>
                          <a:latin typeface="DM Sans"/>
                        </a:rPr>
                        <a:t>10:00-3:00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572959548"/>
                  </a:ext>
                </a:extLst>
              </a:tr>
              <a:tr h="663361">
                <a:tc>
                  <a:txBody>
                    <a:bodyPr/>
                    <a:lstStyle/>
                    <a:p>
                      <a:pPr algn="ctr">
                        <a:lnSpc>
                          <a:spcPts val="1515"/>
                        </a:lnSpc>
                        <a:defRPr/>
                      </a:pPr>
                      <a:r>
                        <a:rPr lang="en-US" sz="1100" dirty="0">
                          <a:solidFill>
                            <a:srgbClr val="000000"/>
                          </a:solidFill>
                          <a:latin typeface="DM Sans"/>
                        </a:rPr>
                        <a:t>Chill and Chat</a:t>
                      </a:r>
                    </a:p>
                    <a:p>
                      <a:pPr algn="ctr">
                        <a:lnSpc>
                          <a:spcPts val="1515"/>
                        </a:lnSpc>
                        <a:defRPr/>
                      </a:pPr>
                      <a:r>
                        <a:rPr lang="en-US" sz="1100" dirty="0">
                          <a:solidFill>
                            <a:srgbClr val="000000"/>
                          </a:solidFill>
                          <a:latin typeface="DM Sans"/>
                        </a:rPr>
                        <a:t>12:00-1:00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tc>
                  <a:txBody>
                    <a:bodyPr/>
                    <a:lstStyle/>
                    <a:p>
                      <a:pPr algn="ctr">
                        <a:lnSpc>
                          <a:spcPts val="1515"/>
                        </a:lnSpc>
                        <a:defRPr/>
                      </a:pPr>
                      <a:r>
                        <a:rPr lang="en-US" sz="1100" dirty="0">
                          <a:solidFill>
                            <a:srgbClr val="000000"/>
                          </a:solidFill>
                          <a:latin typeface="DM Sans"/>
                        </a:rPr>
                        <a:t>Chill and Chat</a:t>
                      </a:r>
                    </a:p>
                    <a:p>
                      <a:pPr algn="ctr">
                        <a:lnSpc>
                          <a:spcPts val="1515"/>
                        </a:lnSpc>
                        <a:defRPr/>
                      </a:pPr>
                      <a:r>
                        <a:rPr lang="en-US" sz="1100" dirty="0">
                          <a:solidFill>
                            <a:srgbClr val="000000"/>
                          </a:solidFill>
                          <a:latin typeface="DM Sans"/>
                        </a:rPr>
                        <a:t>12:00-1:00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tc vMerge="1">
                  <a:txBody>
                    <a:bodyPr/>
                    <a:lstStyle/>
                    <a:p>
                      <a:pPr algn="ctr">
                        <a:lnSpc>
                          <a:spcPts val="1515"/>
                        </a:lnSpc>
                        <a:defRPr/>
                      </a:pPr>
                      <a:endParaRPr lang="en-US" sz="1100" dirty="0">
                        <a:solidFill>
                          <a:srgbClr val="000000"/>
                        </a:solidFill>
                        <a:latin typeface="DM Sans"/>
                      </a:endParaRP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tc>
                  <a:txBody>
                    <a:bodyPr/>
                    <a:lstStyle/>
                    <a:p>
                      <a:pPr algn="ctr">
                        <a:lnSpc>
                          <a:spcPts val="1515"/>
                        </a:lnSpc>
                        <a:defRPr/>
                      </a:pPr>
                      <a:r>
                        <a:rPr lang="en-US" sz="1100" dirty="0">
                          <a:solidFill>
                            <a:srgbClr val="000000"/>
                          </a:solidFill>
                          <a:latin typeface="DM Sans"/>
                        </a:rPr>
                        <a:t>Chill and Chat</a:t>
                      </a:r>
                    </a:p>
                    <a:p>
                      <a:pPr algn="ctr">
                        <a:lnSpc>
                          <a:spcPts val="1515"/>
                        </a:lnSpc>
                        <a:defRPr/>
                      </a:pPr>
                      <a:r>
                        <a:rPr lang="en-US" sz="1100" dirty="0">
                          <a:solidFill>
                            <a:srgbClr val="000000"/>
                          </a:solidFill>
                          <a:latin typeface="DM Sans"/>
                        </a:rPr>
                        <a:t>12:00-1:00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tc>
                  <a:txBody>
                    <a:bodyPr/>
                    <a:lstStyle/>
                    <a:p>
                      <a:pPr algn="ctr">
                        <a:lnSpc>
                          <a:spcPts val="1515"/>
                        </a:lnSpc>
                        <a:defRPr/>
                      </a:pPr>
                      <a:r>
                        <a:rPr lang="en-US" sz="1050" dirty="0">
                          <a:solidFill>
                            <a:srgbClr val="000000"/>
                          </a:solidFill>
                          <a:latin typeface="DM Sans"/>
                        </a:rPr>
                        <a:t>Chill and Chat</a:t>
                      </a:r>
                    </a:p>
                    <a:p>
                      <a:pPr algn="ctr">
                        <a:lnSpc>
                          <a:spcPts val="1515"/>
                        </a:lnSpc>
                        <a:defRPr/>
                      </a:pPr>
                      <a:r>
                        <a:rPr lang="en-US" sz="1050" dirty="0">
                          <a:solidFill>
                            <a:srgbClr val="000000"/>
                          </a:solidFill>
                          <a:latin typeface="DM Sans"/>
                        </a:rPr>
                        <a:t>12:00-1:00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extLst>
                  <a:ext uri="{0D108BD9-81ED-4DB2-BD59-A6C34878D82A}">
                    <a16:rowId xmlns:a16="http://schemas.microsoft.com/office/drawing/2014/main" val="842233413"/>
                  </a:ext>
                </a:extLst>
              </a:tr>
              <a:tr h="755905">
                <a:tc rowSpan="2">
                  <a:txBody>
                    <a:bodyPr/>
                    <a:lstStyle/>
                    <a:p>
                      <a:pPr algn="ctr">
                        <a:lnSpc>
                          <a:spcPts val="1515"/>
                        </a:lnSpc>
                      </a:pPr>
                      <a:r>
                        <a:rPr lang="en-US" sz="1082" dirty="0">
                          <a:solidFill>
                            <a:srgbClr val="000000"/>
                          </a:solidFill>
                          <a:latin typeface="DM Sans"/>
                        </a:rPr>
                        <a:t>Gardening</a:t>
                      </a:r>
                    </a:p>
                    <a:p>
                      <a:pPr algn="ctr">
                        <a:lnSpc>
                          <a:spcPts val="1515"/>
                        </a:lnSpc>
                      </a:pPr>
                      <a:r>
                        <a:rPr lang="en-US" sz="1082" dirty="0">
                          <a:solidFill>
                            <a:srgbClr val="000000"/>
                          </a:solidFill>
                          <a:latin typeface="DM Sans"/>
                        </a:rPr>
                        <a:t>1:00-3:00</a:t>
                      </a:r>
                    </a:p>
                    <a:p>
                      <a:pPr algn="ctr">
                        <a:lnSpc>
                          <a:spcPts val="1515"/>
                        </a:lnSpc>
                      </a:pPr>
                      <a:endParaRPr lang="en-US" sz="1082" dirty="0">
                        <a:solidFill>
                          <a:srgbClr val="000000"/>
                        </a:solidFill>
                        <a:latin typeface="DM Sans"/>
                      </a:endParaRP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tc>
                  <a:txBody>
                    <a:bodyPr/>
                    <a:lstStyle/>
                    <a:p>
                      <a:pPr algn="ctr"/>
                      <a:r>
                        <a:rPr lang="en-GB" sz="1200" dirty="0"/>
                        <a:t>Ball games</a:t>
                      </a:r>
                    </a:p>
                    <a:p>
                      <a:pPr algn="ctr"/>
                      <a:r>
                        <a:rPr lang="en-GB" sz="1200" dirty="0"/>
                        <a:t>1:00 -4:00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tc>
                  <a:txBody>
                    <a:bodyPr/>
                    <a:lstStyle/>
                    <a:p>
                      <a:pPr algn="ctr"/>
                      <a:r>
                        <a:rPr lang="en-GB" sz="1100" dirty="0"/>
                        <a:t>DWP</a:t>
                      </a:r>
                    </a:p>
                    <a:p>
                      <a:pPr algn="ctr"/>
                      <a:r>
                        <a:rPr lang="en-GB" sz="1100" dirty="0"/>
                        <a:t>1:00-3:00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solidFill>
                      <a:srgbClr val="FFFFFF"/>
                    </a:solidFill>
                  </a:tcPr>
                </a:tc>
                <a:tc>
                  <a:txBody>
                    <a:bodyPr/>
                    <a:lstStyle/>
                    <a:p>
                      <a:pPr algn="ctr"/>
                      <a:r>
                        <a:rPr lang="en-GB" sz="1100" dirty="0">
                          <a:latin typeface="DM Sans" pitchFamily="2" charset="0"/>
                        </a:rPr>
                        <a:t>Hub newsletter</a:t>
                      </a:r>
                    </a:p>
                    <a:p>
                      <a:pPr algn="ctr"/>
                      <a:r>
                        <a:rPr lang="en-GB" sz="1100" dirty="0">
                          <a:latin typeface="DM Sans" pitchFamily="2" charset="0"/>
                        </a:rPr>
                        <a:t>1:00-3:00</a:t>
                      </a:r>
                      <a:endParaRPr lang="en-GB" dirty="0"/>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tc rowSpan="2">
                  <a:txBody>
                    <a:bodyPr/>
                    <a:lstStyle/>
                    <a:p>
                      <a:pPr algn="ctr">
                        <a:lnSpc>
                          <a:spcPts val="1515"/>
                        </a:lnSpc>
                      </a:pPr>
                      <a:r>
                        <a:rPr lang="en-US" sz="1082" dirty="0">
                          <a:solidFill>
                            <a:srgbClr val="000000"/>
                          </a:solidFill>
                          <a:latin typeface="DM Sans"/>
                        </a:rPr>
                        <a:t>Say it in a song! Music session</a:t>
                      </a:r>
                    </a:p>
                    <a:p>
                      <a:pPr algn="ctr">
                        <a:lnSpc>
                          <a:spcPts val="1515"/>
                        </a:lnSpc>
                      </a:pPr>
                      <a:r>
                        <a:rPr lang="en-US" sz="1082" dirty="0">
                          <a:solidFill>
                            <a:srgbClr val="000000"/>
                          </a:solidFill>
                          <a:latin typeface="DM Sans"/>
                        </a:rPr>
                        <a:t>1:30-3:30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r h="1215465">
                <a:tc vMerge="1">
                  <a:txBody>
                    <a:bodyPr/>
                    <a:lstStyle/>
                    <a:p>
                      <a:endParaRPr lang="en-GB"/>
                    </a:p>
                  </a:txBody>
                  <a:tcPr/>
                </a:tc>
                <a:tc>
                  <a:txBody>
                    <a:bodyPr/>
                    <a:lstStyle/>
                    <a:p>
                      <a:pPr algn="ctr"/>
                      <a:r>
                        <a:rPr lang="en-US" sz="1000" b="1" dirty="0">
                          <a:solidFill>
                            <a:srgbClr val="000000"/>
                          </a:solidFill>
                          <a:latin typeface="DM Sans"/>
                        </a:rPr>
                        <a:t>18-29 only sessions</a:t>
                      </a:r>
                    </a:p>
                    <a:p>
                      <a:pPr algn="ctr"/>
                      <a:r>
                        <a:rPr lang="en-US" sz="1000" b="0" dirty="0">
                          <a:solidFill>
                            <a:srgbClr val="000000"/>
                          </a:solidFill>
                          <a:latin typeface="DM Sans"/>
                        </a:rPr>
                        <a:t>CV Writing, Mock interviews, Digital College</a:t>
                      </a:r>
                    </a:p>
                    <a:p>
                      <a:pPr algn="ctr"/>
                      <a:r>
                        <a:rPr lang="en-US" sz="1000" b="0" dirty="0">
                          <a:solidFill>
                            <a:srgbClr val="000000"/>
                          </a:solidFill>
                          <a:latin typeface="DM Sans"/>
                        </a:rPr>
                        <a:t>1:00-3:00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dirty="0"/>
                        <a:t>Creative session: </a:t>
                      </a:r>
                      <a:r>
                        <a:rPr lang="en-GB" sz="1100" dirty="0" err="1"/>
                        <a:t>TiPP</a:t>
                      </a:r>
                      <a:r>
                        <a:rPr lang="en-GB" sz="1100" dirty="0"/>
                        <a:t> Calendar Project</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dirty="0"/>
                        <a:t>1:00-3:00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solidFill>
                      <a:srgbClr val="FFFFFF"/>
                    </a:solidFill>
                  </a:tcPr>
                </a:tc>
                <a:tc>
                  <a:txBody>
                    <a:bodyPr/>
                    <a:lstStyle/>
                    <a:p>
                      <a:pPr algn="ctr"/>
                      <a:r>
                        <a:rPr lang="en-GB" sz="1200" dirty="0"/>
                        <a:t>¿Hablas Español? Spanish lesson</a:t>
                      </a:r>
                    </a:p>
                    <a:p>
                      <a:pPr algn="ctr"/>
                      <a:r>
                        <a:rPr lang="en-GB" sz="1200" dirty="0"/>
                        <a:t>3:00-4:00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tc vMerge="1">
                  <a:txBody>
                    <a:bodyPr/>
                    <a:lstStyle/>
                    <a:p>
                      <a:endParaRPr lang="en-GB"/>
                    </a:p>
                  </a:txBody>
                  <a:tcPr/>
                </a:tc>
                <a:extLst>
                  <a:ext uri="{0D108BD9-81ED-4DB2-BD59-A6C34878D82A}">
                    <a16:rowId xmlns:a16="http://schemas.microsoft.com/office/drawing/2014/main" val="3853840704"/>
                  </a:ext>
                </a:extLst>
              </a:tr>
            </a:tbl>
          </a:graphicData>
        </a:graphic>
      </p:graphicFrame>
      <p:grpSp>
        <p:nvGrpSpPr>
          <p:cNvPr id="3" name="Group 3"/>
          <p:cNvGrpSpPr/>
          <p:nvPr/>
        </p:nvGrpSpPr>
        <p:grpSpPr>
          <a:xfrm>
            <a:off x="184646" y="1589490"/>
            <a:ext cx="2321941" cy="4712742"/>
            <a:chOff x="0" y="0"/>
            <a:chExt cx="902503" cy="1716756"/>
          </a:xfrm>
        </p:grpSpPr>
        <p:sp>
          <p:nvSpPr>
            <p:cNvPr id="4" name="Freeform 4"/>
            <p:cNvSpPr/>
            <p:nvPr/>
          </p:nvSpPr>
          <p:spPr>
            <a:xfrm>
              <a:off x="0" y="0"/>
              <a:ext cx="881523" cy="1669301"/>
            </a:xfrm>
            <a:custGeom>
              <a:avLst/>
              <a:gdLst/>
              <a:ahLst/>
              <a:cxnLst/>
              <a:rect l="l" t="t" r="r" b="b"/>
              <a:pathLst>
                <a:path w="868775" h="1669301">
                  <a:moveTo>
                    <a:pt x="0" y="0"/>
                  </a:moveTo>
                  <a:lnTo>
                    <a:pt x="868775" y="0"/>
                  </a:lnTo>
                  <a:lnTo>
                    <a:pt x="868775" y="1669301"/>
                  </a:lnTo>
                  <a:lnTo>
                    <a:pt x="0" y="1669301"/>
                  </a:lnTo>
                  <a:close/>
                </a:path>
              </a:pathLst>
            </a:custGeom>
            <a:solidFill>
              <a:srgbClr val="34586E"/>
            </a:solidFill>
            <a:ln w="9525" cap="sq">
              <a:solidFill>
                <a:srgbClr val="000000"/>
              </a:solidFill>
              <a:prstDash val="solid"/>
              <a:miter/>
            </a:ln>
          </p:spPr>
          <p:txBody>
            <a:bodyPr/>
            <a:lstStyle/>
            <a:p>
              <a:endParaRPr lang="en-GB"/>
            </a:p>
          </p:txBody>
        </p:sp>
        <p:sp>
          <p:nvSpPr>
            <p:cNvPr id="5" name="TextBox 5"/>
            <p:cNvSpPr txBox="1"/>
            <p:nvPr/>
          </p:nvSpPr>
          <p:spPr>
            <a:xfrm>
              <a:off x="4033" y="18880"/>
              <a:ext cx="898470" cy="1697876"/>
            </a:xfrm>
            <a:prstGeom prst="rect">
              <a:avLst/>
            </a:prstGeom>
          </p:spPr>
          <p:txBody>
            <a:bodyPr lIns="50800" tIns="50800" rIns="50800" bIns="50800" rtlCol="0" anchor="ctr"/>
            <a:lstStyle/>
            <a:p>
              <a:pPr algn="ctr">
                <a:lnSpc>
                  <a:spcPts val="2379"/>
                </a:lnSpc>
              </a:pPr>
              <a:r>
                <a:rPr lang="en-US" sz="1700" u="sng" dirty="0">
                  <a:solidFill>
                    <a:srgbClr val="FFFFFF"/>
                  </a:solidFill>
                  <a:latin typeface="DM Sans"/>
                </a:rPr>
                <a:t>Information</a:t>
              </a:r>
            </a:p>
            <a:p>
              <a:pPr algn="ctr">
                <a:lnSpc>
                  <a:spcPts val="2379"/>
                </a:lnSpc>
              </a:pPr>
              <a:r>
                <a:rPr lang="en-US" sz="1050" dirty="0">
                  <a:solidFill>
                    <a:srgbClr val="FFFFFF"/>
                  </a:solidFill>
                  <a:latin typeface="DM Sans" pitchFamily="2" charset="0"/>
                </a:rPr>
                <a:t>Hub is located at </a:t>
              </a:r>
              <a:r>
                <a:rPr lang="en-GB" sz="1050" dirty="0">
                  <a:solidFill>
                    <a:srgbClr val="FFFFFF"/>
                  </a:solidFill>
                  <a:latin typeface="DM Sans" pitchFamily="2" charset="0"/>
                </a:rPr>
                <a:t>State House, Dale St., L2 4TR</a:t>
              </a:r>
              <a:endParaRPr lang="en-GB" sz="1050" b="0" i="0" dirty="0">
                <a:solidFill>
                  <a:schemeClr val="bg1"/>
                </a:solidFill>
                <a:effectLst/>
                <a:latin typeface="DM Sans" pitchFamily="2" charset="0"/>
              </a:endParaRPr>
            </a:p>
            <a:p>
              <a:pPr algn="ctr">
                <a:lnSpc>
                  <a:spcPts val="2379"/>
                </a:lnSpc>
              </a:pPr>
              <a:r>
                <a:rPr lang="en-GB" sz="1050" dirty="0">
                  <a:solidFill>
                    <a:schemeClr val="bg1"/>
                  </a:solidFill>
                  <a:latin typeface="DM Sans" pitchFamily="2" charset="0"/>
                  <a:ea typeface="Calibri" panose="020F0502020204030204" pitchFamily="34" charset="0"/>
                </a:rPr>
                <a:t>Quiz offers participants an opportunity to learn and help them find new interests. DWP offer participants 1:1 sessions with professionals that can help them with benefits advice. Hub newsletter is a monthly hub project, where participants create newsletters about events and session at the hub – this is then shared with our stakeholders.</a:t>
              </a:r>
              <a:endParaRPr lang="en-US" sz="1699" dirty="0">
                <a:solidFill>
                  <a:srgbClr val="FFFFFF"/>
                </a:solidFill>
                <a:latin typeface="DM Sans"/>
              </a:endParaRPr>
            </a:p>
          </p:txBody>
        </p:sp>
      </p:grpSp>
      <p:grpSp>
        <p:nvGrpSpPr>
          <p:cNvPr id="46" name="Group 46"/>
          <p:cNvGrpSpPr/>
          <p:nvPr/>
        </p:nvGrpSpPr>
        <p:grpSpPr>
          <a:xfrm rot="2700000">
            <a:off x="170282" y="1049731"/>
            <a:ext cx="293842" cy="293842"/>
            <a:chOff x="0" y="0"/>
            <a:chExt cx="812800" cy="812800"/>
          </a:xfrm>
        </p:grpSpPr>
        <p:sp>
          <p:nvSpPr>
            <p:cNvPr id="47" name="Freeform 47"/>
            <p:cNvSpPr/>
            <p:nvPr/>
          </p:nvSpPr>
          <p:spPr>
            <a:xfrm>
              <a:off x="0" y="0"/>
              <a:ext cx="812800" cy="812800"/>
            </a:xfrm>
            <a:custGeom>
              <a:avLst/>
              <a:gdLst/>
              <a:ahLst/>
              <a:cxnLst/>
              <a:rect l="l" t="t" r="r" b="b"/>
              <a:pathLst>
                <a:path w="812800" h="812800">
                  <a:moveTo>
                    <a:pt x="406400" y="0"/>
                  </a:moveTo>
                  <a:lnTo>
                    <a:pt x="812800" y="406400"/>
                  </a:lnTo>
                  <a:lnTo>
                    <a:pt x="406400" y="812800"/>
                  </a:lnTo>
                  <a:lnTo>
                    <a:pt x="0" y="406400"/>
                  </a:lnTo>
                  <a:lnTo>
                    <a:pt x="406400" y="0"/>
                  </a:lnTo>
                  <a:close/>
                </a:path>
              </a:pathLst>
            </a:custGeom>
            <a:solidFill>
              <a:srgbClr val="E13716"/>
            </a:solidFill>
          </p:spPr>
          <p:txBody>
            <a:bodyPr/>
            <a:lstStyle/>
            <a:p>
              <a:endParaRPr lang="en-GB"/>
            </a:p>
          </p:txBody>
        </p:sp>
        <p:sp>
          <p:nvSpPr>
            <p:cNvPr id="48" name="TextBox 48"/>
            <p:cNvSpPr txBox="1"/>
            <p:nvPr/>
          </p:nvSpPr>
          <p:spPr>
            <a:xfrm>
              <a:off x="139700" y="111125"/>
              <a:ext cx="533400" cy="561975"/>
            </a:xfrm>
            <a:prstGeom prst="rect">
              <a:avLst/>
            </a:prstGeom>
          </p:spPr>
          <p:txBody>
            <a:bodyPr lIns="50800" tIns="50800" rIns="50800" bIns="50800" rtlCol="0" anchor="ctr"/>
            <a:lstStyle/>
            <a:p>
              <a:pPr algn="ctr">
                <a:lnSpc>
                  <a:spcPts val="2379"/>
                </a:lnSpc>
              </a:pPr>
              <a:endParaRPr/>
            </a:p>
          </p:txBody>
        </p:sp>
      </p:grpSp>
      <p:grpSp>
        <p:nvGrpSpPr>
          <p:cNvPr id="62" name="Group 62"/>
          <p:cNvGrpSpPr/>
          <p:nvPr/>
        </p:nvGrpSpPr>
        <p:grpSpPr>
          <a:xfrm>
            <a:off x="195716" y="593502"/>
            <a:ext cx="242972" cy="242972"/>
            <a:chOff x="0" y="0"/>
            <a:chExt cx="812800" cy="812800"/>
          </a:xfrm>
        </p:grpSpPr>
        <p:sp>
          <p:nvSpPr>
            <p:cNvPr id="63" name="Freeform 63"/>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67AB2C"/>
            </a:solidFill>
          </p:spPr>
          <p:txBody>
            <a:bodyPr/>
            <a:lstStyle/>
            <a:p>
              <a:endParaRPr lang="en-GB"/>
            </a:p>
          </p:txBody>
        </p:sp>
        <p:sp>
          <p:nvSpPr>
            <p:cNvPr id="64" name="TextBox 64"/>
            <p:cNvSpPr txBox="1"/>
            <p:nvPr/>
          </p:nvSpPr>
          <p:spPr>
            <a:xfrm>
              <a:off x="76200" y="47625"/>
              <a:ext cx="660400" cy="688975"/>
            </a:xfrm>
            <a:prstGeom prst="rect">
              <a:avLst/>
            </a:prstGeom>
          </p:spPr>
          <p:txBody>
            <a:bodyPr lIns="50800" tIns="50800" rIns="50800" bIns="50800" rtlCol="0" anchor="ctr"/>
            <a:lstStyle/>
            <a:p>
              <a:pPr algn="ctr">
                <a:lnSpc>
                  <a:spcPts val="2379"/>
                </a:lnSpc>
              </a:pPr>
              <a:endParaRPr/>
            </a:p>
          </p:txBody>
        </p:sp>
      </p:grpSp>
      <p:sp>
        <p:nvSpPr>
          <p:cNvPr id="69" name="TextBox 69"/>
          <p:cNvSpPr txBox="1"/>
          <p:nvPr/>
        </p:nvSpPr>
        <p:spPr>
          <a:xfrm>
            <a:off x="2619793" y="89855"/>
            <a:ext cx="5548663" cy="573875"/>
          </a:xfrm>
          <a:prstGeom prst="rect">
            <a:avLst/>
          </a:prstGeom>
        </p:spPr>
        <p:txBody>
          <a:bodyPr wrap="square" lIns="0" tIns="0" rIns="0" bIns="0" rtlCol="0" anchor="t">
            <a:spAutoFit/>
          </a:bodyPr>
          <a:lstStyle/>
          <a:p>
            <a:pPr>
              <a:lnSpc>
                <a:spcPts val="4899"/>
              </a:lnSpc>
              <a:spcBef>
                <a:spcPct val="0"/>
              </a:spcBef>
            </a:pPr>
            <a:r>
              <a:rPr lang="en-US" sz="2400" u="sng" dirty="0">
                <a:solidFill>
                  <a:srgbClr val="000000"/>
                </a:solidFill>
                <a:latin typeface="DM Sans Bold"/>
              </a:rPr>
              <a:t>LIVERPOOL OCTOBER - WEEK 3</a:t>
            </a:r>
          </a:p>
        </p:txBody>
      </p:sp>
      <p:sp>
        <p:nvSpPr>
          <p:cNvPr id="70" name="TextBox 70"/>
          <p:cNvSpPr txBox="1"/>
          <p:nvPr/>
        </p:nvSpPr>
        <p:spPr>
          <a:xfrm>
            <a:off x="658981" y="127955"/>
            <a:ext cx="1826812" cy="346075"/>
          </a:xfrm>
          <a:prstGeom prst="rect">
            <a:avLst/>
          </a:prstGeom>
        </p:spPr>
        <p:txBody>
          <a:bodyPr lIns="0" tIns="0" rIns="0" bIns="0" rtlCol="0" anchor="t">
            <a:spAutoFit/>
          </a:bodyPr>
          <a:lstStyle/>
          <a:p>
            <a:pPr>
              <a:lnSpc>
                <a:spcPts val="1400"/>
              </a:lnSpc>
              <a:spcBef>
                <a:spcPct val="0"/>
              </a:spcBef>
            </a:pPr>
            <a:r>
              <a:rPr lang="en-US" sz="1000">
                <a:solidFill>
                  <a:srgbClr val="000000"/>
                </a:solidFill>
                <a:latin typeface="DM Sans"/>
              </a:rPr>
              <a:t>Self: Activities that work on the individual</a:t>
            </a:r>
          </a:p>
        </p:txBody>
      </p:sp>
      <p:sp>
        <p:nvSpPr>
          <p:cNvPr id="71" name="TextBox 71"/>
          <p:cNvSpPr txBox="1"/>
          <p:nvPr/>
        </p:nvSpPr>
        <p:spPr>
          <a:xfrm>
            <a:off x="658981" y="545468"/>
            <a:ext cx="1910578" cy="346075"/>
          </a:xfrm>
          <a:prstGeom prst="rect">
            <a:avLst/>
          </a:prstGeom>
        </p:spPr>
        <p:txBody>
          <a:bodyPr lIns="0" tIns="0" rIns="0" bIns="0" rtlCol="0" anchor="t">
            <a:spAutoFit/>
          </a:bodyPr>
          <a:lstStyle/>
          <a:p>
            <a:pPr>
              <a:lnSpc>
                <a:spcPts val="1400"/>
              </a:lnSpc>
              <a:spcBef>
                <a:spcPct val="0"/>
              </a:spcBef>
            </a:pPr>
            <a:r>
              <a:rPr lang="en-US" sz="1000">
                <a:solidFill>
                  <a:srgbClr val="000000"/>
                </a:solidFill>
                <a:latin typeface="DM Sans"/>
              </a:rPr>
              <a:t>Relationships: Activities that work with peers/families/friends</a:t>
            </a:r>
          </a:p>
        </p:txBody>
      </p:sp>
      <p:sp>
        <p:nvSpPr>
          <p:cNvPr id="72" name="TextBox 72"/>
          <p:cNvSpPr txBox="1"/>
          <p:nvPr/>
        </p:nvSpPr>
        <p:spPr>
          <a:xfrm>
            <a:off x="658981" y="960299"/>
            <a:ext cx="1826812" cy="517525"/>
          </a:xfrm>
          <a:prstGeom prst="rect">
            <a:avLst/>
          </a:prstGeom>
        </p:spPr>
        <p:txBody>
          <a:bodyPr lIns="0" tIns="0" rIns="0" bIns="0" rtlCol="0" anchor="t">
            <a:spAutoFit/>
          </a:bodyPr>
          <a:lstStyle/>
          <a:p>
            <a:pPr>
              <a:lnSpc>
                <a:spcPts val="1400"/>
              </a:lnSpc>
              <a:spcBef>
                <a:spcPct val="0"/>
              </a:spcBef>
            </a:pPr>
            <a:r>
              <a:rPr lang="en-US" sz="1000">
                <a:solidFill>
                  <a:srgbClr val="000000"/>
                </a:solidFill>
                <a:latin typeface="DM Sans"/>
              </a:rPr>
              <a:t>Society: Activities contributing to the community outside of the CFO Activity Hub</a:t>
            </a:r>
          </a:p>
        </p:txBody>
      </p:sp>
      <p:grpSp>
        <p:nvGrpSpPr>
          <p:cNvPr id="68" name="Group 49">
            <a:extLst>
              <a:ext uri="{FF2B5EF4-FFF2-40B4-BE49-F238E27FC236}">
                <a16:creationId xmlns:a16="http://schemas.microsoft.com/office/drawing/2014/main" id="{5ADE0809-352C-C8E8-B212-139DEF2034C1}"/>
              </a:ext>
            </a:extLst>
          </p:cNvPr>
          <p:cNvGrpSpPr/>
          <p:nvPr/>
        </p:nvGrpSpPr>
        <p:grpSpPr>
          <a:xfrm>
            <a:off x="344097" y="6391036"/>
            <a:ext cx="2066012" cy="747035"/>
            <a:chOff x="183080" y="0"/>
            <a:chExt cx="2754682" cy="996046"/>
          </a:xfrm>
        </p:grpSpPr>
        <p:sp>
          <p:nvSpPr>
            <p:cNvPr id="73" name="Freeform 50">
              <a:extLst>
                <a:ext uri="{FF2B5EF4-FFF2-40B4-BE49-F238E27FC236}">
                  <a16:creationId xmlns:a16="http://schemas.microsoft.com/office/drawing/2014/main" id="{1A899459-7200-18C3-1AC1-7778D5071E0A}"/>
                </a:ext>
              </a:extLst>
            </p:cNvPr>
            <p:cNvSpPr/>
            <p:nvPr/>
          </p:nvSpPr>
          <p:spPr>
            <a:xfrm>
              <a:off x="694021" y="0"/>
              <a:ext cx="1741685" cy="680233"/>
            </a:xfrm>
            <a:custGeom>
              <a:avLst/>
              <a:gdLst/>
              <a:ahLst/>
              <a:cxnLst/>
              <a:rect l="l" t="t" r="r" b="b"/>
              <a:pathLst>
                <a:path w="1741685" h="680233">
                  <a:moveTo>
                    <a:pt x="0" y="0"/>
                  </a:moveTo>
                  <a:lnTo>
                    <a:pt x="1741685" y="0"/>
                  </a:lnTo>
                  <a:lnTo>
                    <a:pt x="1741685" y="680233"/>
                  </a:lnTo>
                  <a:lnTo>
                    <a:pt x="0" y="680233"/>
                  </a:lnTo>
                  <a:lnTo>
                    <a:pt x="0" y="0"/>
                  </a:lnTo>
                  <a:close/>
                </a:path>
              </a:pathLst>
            </a:custGeom>
            <a:blipFill>
              <a:blip r:embed="rId3"/>
              <a:stretch>
                <a:fillRect t="-974" b="-974"/>
              </a:stretch>
            </a:blipFill>
          </p:spPr>
          <p:txBody>
            <a:bodyPr/>
            <a:lstStyle/>
            <a:p>
              <a:endParaRPr lang="en-GB"/>
            </a:p>
          </p:txBody>
        </p:sp>
        <p:sp>
          <p:nvSpPr>
            <p:cNvPr id="74" name="TextBox 52">
              <a:extLst>
                <a:ext uri="{FF2B5EF4-FFF2-40B4-BE49-F238E27FC236}">
                  <a16:creationId xmlns:a16="http://schemas.microsoft.com/office/drawing/2014/main" id="{16F6D7DC-2D4E-0A46-946B-F9C2CB3A20B2}"/>
                </a:ext>
              </a:extLst>
            </p:cNvPr>
            <p:cNvSpPr txBox="1"/>
            <p:nvPr/>
          </p:nvSpPr>
          <p:spPr>
            <a:xfrm>
              <a:off x="183080" y="842158"/>
              <a:ext cx="2754682" cy="153888"/>
            </a:xfrm>
            <a:prstGeom prst="rect">
              <a:avLst/>
            </a:prstGeom>
          </p:spPr>
          <p:txBody>
            <a:bodyPr lIns="0" tIns="0" rIns="0" bIns="0" rtlCol="0" anchor="t">
              <a:spAutoFit/>
            </a:bodyPr>
            <a:lstStyle/>
            <a:p>
              <a:pPr algn="ctr">
                <a:lnSpc>
                  <a:spcPts val="877"/>
                </a:lnSpc>
              </a:pPr>
              <a:r>
                <a:rPr lang="en-US" sz="750" dirty="0">
                  <a:solidFill>
                    <a:srgbClr val="000000"/>
                  </a:solidFill>
                  <a:latin typeface="DM Sans"/>
                </a:rPr>
                <a:t>This </a:t>
              </a:r>
              <a:r>
                <a:rPr lang="en-US" sz="750" dirty="0" err="1">
                  <a:solidFill>
                    <a:srgbClr val="000000"/>
                  </a:solidFill>
                  <a:latin typeface="DM Sans"/>
                </a:rPr>
                <a:t>programme</a:t>
              </a:r>
              <a:r>
                <a:rPr lang="en-US" sz="750" dirty="0">
                  <a:solidFill>
                    <a:srgbClr val="000000"/>
                  </a:solidFill>
                  <a:latin typeface="DM Sans"/>
                </a:rPr>
                <a:t> is delivered by HMPPS CFO</a:t>
              </a:r>
            </a:p>
          </p:txBody>
        </p:sp>
      </p:grpSp>
      <p:pic>
        <p:nvPicPr>
          <p:cNvPr id="8" name="Picture 2" descr="GC_Landscape_RGB">
            <a:extLst>
              <a:ext uri="{FF2B5EF4-FFF2-40B4-BE49-F238E27FC236}">
                <a16:creationId xmlns:a16="http://schemas.microsoft.com/office/drawing/2014/main" id="{7ECDE46C-5487-4452-D2ED-5F4BAB466FF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447767" y="206740"/>
            <a:ext cx="847613" cy="363975"/>
          </a:xfrm>
          <a:prstGeom prst="rect">
            <a:avLst/>
          </a:prstGeom>
          <a:noFill/>
          <a:extLst>
            <a:ext uri="{909E8E84-426E-40DD-AFC4-6F175D3DCCD1}">
              <a14:hiddenFill xmlns:a14="http://schemas.microsoft.com/office/drawing/2010/main">
                <a:solidFill>
                  <a:srgbClr val="FFFFFF"/>
                </a:solidFill>
              </a14:hiddenFill>
            </a:ext>
          </a:extLst>
        </p:spPr>
      </p:pic>
      <p:grpSp>
        <p:nvGrpSpPr>
          <p:cNvPr id="13" name="Group 65">
            <a:extLst>
              <a:ext uri="{FF2B5EF4-FFF2-40B4-BE49-F238E27FC236}">
                <a16:creationId xmlns:a16="http://schemas.microsoft.com/office/drawing/2014/main" id="{B7A8C9A4-7F95-964A-E401-E91DBA1FE922}"/>
              </a:ext>
            </a:extLst>
          </p:cNvPr>
          <p:cNvGrpSpPr/>
          <p:nvPr/>
        </p:nvGrpSpPr>
        <p:grpSpPr>
          <a:xfrm>
            <a:off x="218495" y="232251"/>
            <a:ext cx="220832" cy="193228"/>
            <a:chOff x="0" y="0"/>
            <a:chExt cx="812800" cy="711200"/>
          </a:xfrm>
        </p:grpSpPr>
        <p:sp>
          <p:nvSpPr>
            <p:cNvPr id="15" name="Freeform 66">
              <a:extLst>
                <a:ext uri="{FF2B5EF4-FFF2-40B4-BE49-F238E27FC236}">
                  <a16:creationId xmlns:a16="http://schemas.microsoft.com/office/drawing/2014/main" id="{CB01E187-FF4C-2AC3-7A64-B46AB0292997}"/>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16" name="TextBox 67">
              <a:extLst>
                <a:ext uri="{FF2B5EF4-FFF2-40B4-BE49-F238E27FC236}">
                  <a16:creationId xmlns:a16="http://schemas.microsoft.com/office/drawing/2014/main" id="{7B90ACD0-E348-C03F-0CC0-8E4AD0E7DEAA}"/>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a:p>
          </p:txBody>
        </p:sp>
      </p:grpSp>
      <p:sp>
        <p:nvSpPr>
          <p:cNvPr id="17" name="Freeform 66">
            <a:extLst>
              <a:ext uri="{FF2B5EF4-FFF2-40B4-BE49-F238E27FC236}">
                <a16:creationId xmlns:a16="http://schemas.microsoft.com/office/drawing/2014/main" id="{361302B1-BC6A-B4A4-9819-536F6084ED8B}"/>
              </a:ext>
            </a:extLst>
          </p:cNvPr>
          <p:cNvSpPr/>
          <p:nvPr/>
        </p:nvSpPr>
        <p:spPr>
          <a:xfrm>
            <a:off x="3692619" y="1811949"/>
            <a:ext cx="220832" cy="193228"/>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grpSp>
        <p:nvGrpSpPr>
          <p:cNvPr id="22" name="Group 62">
            <a:extLst>
              <a:ext uri="{FF2B5EF4-FFF2-40B4-BE49-F238E27FC236}">
                <a16:creationId xmlns:a16="http://schemas.microsoft.com/office/drawing/2014/main" id="{D1D4E993-0DE3-885C-A9FD-95FEDF578666}"/>
              </a:ext>
            </a:extLst>
          </p:cNvPr>
          <p:cNvGrpSpPr/>
          <p:nvPr/>
        </p:nvGrpSpPr>
        <p:grpSpPr>
          <a:xfrm>
            <a:off x="5416619" y="1784983"/>
            <a:ext cx="242972" cy="242972"/>
            <a:chOff x="0" y="0"/>
            <a:chExt cx="812800" cy="812800"/>
          </a:xfrm>
        </p:grpSpPr>
        <p:sp>
          <p:nvSpPr>
            <p:cNvPr id="23" name="Freeform 63">
              <a:extLst>
                <a:ext uri="{FF2B5EF4-FFF2-40B4-BE49-F238E27FC236}">
                  <a16:creationId xmlns:a16="http://schemas.microsoft.com/office/drawing/2014/main" id="{6DABA986-291D-71B0-4E09-C8293AAA36E3}"/>
                </a:ext>
              </a:extLst>
            </p:cNvPr>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67AB2C"/>
            </a:solidFill>
          </p:spPr>
          <p:txBody>
            <a:bodyPr/>
            <a:lstStyle/>
            <a:p>
              <a:endParaRPr lang="en-GB"/>
            </a:p>
          </p:txBody>
        </p:sp>
        <p:sp>
          <p:nvSpPr>
            <p:cNvPr id="24" name="TextBox 64">
              <a:extLst>
                <a:ext uri="{FF2B5EF4-FFF2-40B4-BE49-F238E27FC236}">
                  <a16:creationId xmlns:a16="http://schemas.microsoft.com/office/drawing/2014/main" id="{8477A0EC-1061-355D-AE65-C267972B0117}"/>
                </a:ext>
              </a:extLst>
            </p:cNvPr>
            <p:cNvSpPr txBox="1"/>
            <p:nvPr/>
          </p:nvSpPr>
          <p:spPr>
            <a:xfrm>
              <a:off x="76200" y="47625"/>
              <a:ext cx="660400" cy="688975"/>
            </a:xfrm>
            <a:prstGeom prst="rect">
              <a:avLst/>
            </a:prstGeom>
          </p:spPr>
          <p:txBody>
            <a:bodyPr lIns="50800" tIns="50800" rIns="50800" bIns="50800" rtlCol="0" anchor="ctr"/>
            <a:lstStyle/>
            <a:p>
              <a:pPr algn="ctr">
                <a:lnSpc>
                  <a:spcPts val="2379"/>
                </a:lnSpc>
              </a:pPr>
              <a:endParaRPr dirty="0"/>
            </a:p>
          </p:txBody>
        </p:sp>
      </p:grpSp>
      <p:grpSp>
        <p:nvGrpSpPr>
          <p:cNvPr id="29" name="Group 65">
            <a:extLst>
              <a:ext uri="{FF2B5EF4-FFF2-40B4-BE49-F238E27FC236}">
                <a16:creationId xmlns:a16="http://schemas.microsoft.com/office/drawing/2014/main" id="{51B62537-5639-E740-4452-CB54D8D3951A}"/>
              </a:ext>
            </a:extLst>
          </p:cNvPr>
          <p:cNvGrpSpPr/>
          <p:nvPr/>
        </p:nvGrpSpPr>
        <p:grpSpPr>
          <a:xfrm>
            <a:off x="8760777" y="4538368"/>
            <a:ext cx="220832" cy="193228"/>
            <a:chOff x="0" y="0"/>
            <a:chExt cx="812800" cy="711200"/>
          </a:xfrm>
        </p:grpSpPr>
        <p:sp>
          <p:nvSpPr>
            <p:cNvPr id="30" name="Freeform 66">
              <a:extLst>
                <a:ext uri="{FF2B5EF4-FFF2-40B4-BE49-F238E27FC236}">
                  <a16:creationId xmlns:a16="http://schemas.microsoft.com/office/drawing/2014/main" id="{B24064A3-4DFB-BA06-3F83-DF534D9C96BD}"/>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31" name="TextBox 67">
              <a:extLst>
                <a:ext uri="{FF2B5EF4-FFF2-40B4-BE49-F238E27FC236}">
                  <a16:creationId xmlns:a16="http://schemas.microsoft.com/office/drawing/2014/main" id="{4EF88375-D88B-9AB6-FB3D-D74139CA9F1D}"/>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dirty="0"/>
            </a:p>
          </p:txBody>
        </p:sp>
      </p:grpSp>
      <p:pic>
        <p:nvPicPr>
          <p:cNvPr id="80" name="Picture 79" descr="A drawing of a light bulb with yellow crumpled paper as its light">
            <a:extLst>
              <a:ext uri="{FF2B5EF4-FFF2-40B4-BE49-F238E27FC236}">
                <a16:creationId xmlns:a16="http://schemas.microsoft.com/office/drawing/2014/main" id="{AEB8AF0C-88E6-99E8-0E65-B3DAE1389F0A}"/>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542084" y="3531655"/>
            <a:ext cx="566954" cy="377969"/>
          </a:xfrm>
          <a:prstGeom prst="rect">
            <a:avLst/>
          </a:prstGeom>
        </p:spPr>
      </p:pic>
      <p:pic>
        <p:nvPicPr>
          <p:cNvPr id="12" name="Picture 11" descr="Colorful ukuleles on display">
            <a:extLst>
              <a:ext uri="{FF2B5EF4-FFF2-40B4-BE49-F238E27FC236}">
                <a16:creationId xmlns:a16="http://schemas.microsoft.com/office/drawing/2014/main" id="{6138EFC0-85F4-3775-3805-2F2EE9426BB5}"/>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9542084" y="6807544"/>
            <a:ext cx="658981" cy="436317"/>
          </a:xfrm>
          <a:prstGeom prst="rect">
            <a:avLst/>
          </a:prstGeom>
        </p:spPr>
      </p:pic>
      <p:grpSp>
        <p:nvGrpSpPr>
          <p:cNvPr id="36" name="Group 65">
            <a:extLst>
              <a:ext uri="{FF2B5EF4-FFF2-40B4-BE49-F238E27FC236}">
                <a16:creationId xmlns:a16="http://schemas.microsoft.com/office/drawing/2014/main" id="{52A67EF0-2AE6-BA43-0B4B-B038A7F7E71A}"/>
              </a:ext>
            </a:extLst>
          </p:cNvPr>
          <p:cNvGrpSpPr/>
          <p:nvPr/>
        </p:nvGrpSpPr>
        <p:grpSpPr>
          <a:xfrm>
            <a:off x="10287922" y="4523703"/>
            <a:ext cx="220832" cy="193228"/>
            <a:chOff x="0" y="0"/>
            <a:chExt cx="812800" cy="711200"/>
          </a:xfrm>
        </p:grpSpPr>
        <p:sp>
          <p:nvSpPr>
            <p:cNvPr id="52" name="Freeform 66">
              <a:extLst>
                <a:ext uri="{FF2B5EF4-FFF2-40B4-BE49-F238E27FC236}">
                  <a16:creationId xmlns:a16="http://schemas.microsoft.com/office/drawing/2014/main" id="{3F962A1E-C389-24E5-7330-B8FD3CBE4A20}"/>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53" name="TextBox 67">
              <a:extLst>
                <a:ext uri="{FF2B5EF4-FFF2-40B4-BE49-F238E27FC236}">
                  <a16:creationId xmlns:a16="http://schemas.microsoft.com/office/drawing/2014/main" id="{734EEDF3-DA94-145E-7CFE-D54B848ACA72}"/>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dirty="0"/>
            </a:p>
          </p:txBody>
        </p:sp>
      </p:grpSp>
      <p:grpSp>
        <p:nvGrpSpPr>
          <p:cNvPr id="96" name="Group 62">
            <a:extLst>
              <a:ext uri="{FF2B5EF4-FFF2-40B4-BE49-F238E27FC236}">
                <a16:creationId xmlns:a16="http://schemas.microsoft.com/office/drawing/2014/main" id="{E077FB18-6B0B-F1EC-93DA-7E5C77250497}"/>
              </a:ext>
            </a:extLst>
          </p:cNvPr>
          <p:cNvGrpSpPr/>
          <p:nvPr/>
        </p:nvGrpSpPr>
        <p:grpSpPr>
          <a:xfrm>
            <a:off x="10298504" y="7111613"/>
            <a:ext cx="242972" cy="242972"/>
            <a:chOff x="0" y="0"/>
            <a:chExt cx="812800" cy="812800"/>
          </a:xfrm>
        </p:grpSpPr>
        <p:sp>
          <p:nvSpPr>
            <p:cNvPr id="97" name="Freeform 63">
              <a:extLst>
                <a:ext uri="{FF2B5EF4-FFF2-40B4-BE49-F238E27FC236}">
                  <a16:creationId xmlns:a16="http://schemas.microsoft.com/office/drawing/2014/main" id="{0E4448CE-6BA9-48BD-BEF7-F01E61EDF944}"/>
                </a:ext>
              </a:extLst>
            </p:cNvPr>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67AB2C"/>
            </a:solidFill>
          </p:spPr>
          <p:txBody>
            <a:bodyPr/>
            <a:lstStyle/>
            <a:p>
              <a:endParaRPr lang="en-GB"/>
            </a:p>
          </p:txBody>
        </p:sp>
        <p:sp>
          <p:nvSpPr>
            <p:cNvPr id="98" name="TextBox 64">
              <a:extLst>
                <a:ext uri="{FF2B5EF4-FFF2-40B4-BE49-F238E27FC236}">
                  <a16:creationId xmlns:a16="http://schemas.microsoft.com/office/drawing/2014/main" id="{5D9D75D0-5BFD-AA70-4B3F-F981D1E1C148}"/>
                </a:ext>
              </a:extLst>
            </p:cNvPr>
            <p:cNvSpPr txBox="1"/>
            <p:nvPr/>
          </p:nvSpPr>
          <p:spPr>
            <a:xfrm>
              <a:off x="76200" y="47625"/>
              <a:ext cx="660400" cy="688975"/>
            </a:xfrm>
            <a:prstGeom prst="rect">
              <a:avLst/>
            </a:prstGeom>
          </p:spPr>
          <p:txBody>
            <a:bodyPr lIns="50800" tIns="50800" rIns="50800" bIns="50800" rtlCol="0" anchor="ctr"/>
            <a:lstStyle/>
            <a:p>
              <a:pPr algn="ctr">
                <a:lnSpc>
                  <a:spcPts val="2379"/>
                </a:lnSpc>
              </a:pPr>
              <a:endParaRPr dirty="0"/>
            </a:p>
          </p:txBody>
        </p:sp>
      </p:grpSp>
      <p:sp>
        <p:nvSpPr>
          <p:cNvPr id="14" name="Freeform 66">
            <a:extLst>
              <a:ext uri="{FF2B5EF4-FFF2-40B4-BE49-F238E27FC236}">
                <a16:creationId xmlns:a16="http://schemas.microsoft.com/office/drawing/2014/main" id="{BBE48F21-1CD2-B777-3081-DD83B2485B3A}"/>
              </a:ext>
            </a:extLst>
          </p:cNvPr>
          <p:cNvSpPr/>
          <p:nvPr/>
        </p:nvSpPr>
        <p:spPr>
          <a:xfrm>
            <a:off x="10332281" y="1769484"/>
            <a:ext cx="220832" cy="193228"/>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grpSp>
        <p:nvGrpSpPr>
          <p:cNvPr id="34" name="Group 62">
            <a:extLst>
              <a:ext uri="{FF2B5EF4-FFF2-40B4-BE49-F238E27FC236}">
                <a16:creationId xmlns:a16="http://schemas.microsoft.com/office/drawing/2014/main" id="{833951FB-4AF8-EB01-925B-455512EB4412}"/>
              </a:ext>
            </a:extLst>
          </p:cNvPr>
          <p:cNvGrpSpPr/>
          <p:nvPr/>
        </p:nvGrpSpPr>
        <p:grpSpPr>
          <a:xfrm>
            <a:off x="8752469" y="1778371"/>
            <a:ext cx="242972" cy="242972"/>
            <a:chOff x="0" y="0"/>
            <a:chExt cx="812800" cy="812800"/>
          </a:xfrm>
        </p:grpSpPr>
        <p:sp>
          <p:nvSpPr>
            <p:cNvPr id="54" name="Freeform 63">
              <a:extLst>
                <a:ext uri="{FF2B5EF4-FFF2-40B4-BE49-F238E27FC236}">
                  <a16:creationId xmlns:a16="http://schemas.microsoft.com/office/drawing/2014/main" id="{A559494A-1828-D190-D9BF-646777E396DA}"/>
                </a:ext>
              </a:extLst>
            </p:cNvPr>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67AB2C"/>
            </a:solidFill>
          </p:spPr>
          <p:txBody>
            <a:bodyPr/>
            <a:lstStyle/>
            <a:p>
              <a:endParaRPr lang="en-GB" b="1"/>
            </a:p>
          </p:txBody>
        </p:sp>
        <p:sp>
          <p:nvSpPr>
            <p:cNvPr id="58" name="TextBox 64">
              <a:extLst>
                <a:ext uri="{FF2B5EF4-FFF2-40B4-BE49-F238E27FC236}">
                  <a16:creationId xmlns:a16="http://schemas.microsoft.com/office/drawing/2014/main" id="{C04BDDCC-D227-3377-4CCA-6760484DC18C}"/>
                </a:ext>
              </a:extLst>
            </p:cNvPr>
            <p:cNvSpPr txBox="1"/>
            <p:nvPr/>
          </p:nvSpPr>
          <p:spPr>
            <a:xfrm>
              <a:off x="76200" y="47625"/>
              <a:ext cx="660400" cy="688975"/>
            </a:xfrm>
            <a:prstGeom prst="rect">
              <a:avLst/>
            </a:prstGeom>
          </p:spPr>
          <p:txBody>
            <a:bodyPr lIns="50800" tIns="50800" rIns="50800" bIns="50800" rtlCol="0" anchor="ctr"/>
            <a:lstStyle/>
            <a:p>
              <a:pPr algn="ctr">
                <a:lnSpc>
                  <a:spcPts val="2379"/>
                </a:lnSpc>
              </a:pPr>
              <a:endParaRPr b="1" dirty="0"/>
            </a:p>
          </p:txBody>
        </p:sp>
      </p:grpSp>
      <p:grpSp>
        <p:nvGrpSpPr>
          <p:cNvPr id="25" name="Group 65">
            <a:extLst>
              <a:ext uri="{FF2B5EF4-FFF2-40B4-BE49-F238E27FC236}">
                <a16:creationId xmlns:a16="http://schemas.microsoft.com/office/drawing/2014/main" id="{CE75F2C9-9735-7238-EE88-2F6B1769A4E9}"/>
              </a:ext>
            </a:extLst>
          </p:cNvPr>
          <p:cNvGrpSpPr/>
          <p:nvPr/>
        </p:nvGrpSpPr>
        <p:grpSpPr>
          <a:xfrm>
            <a:off x="7096018" y="5134890"/>
            <a:ext cx="220832" cy="193228"/>
            <a:chOff x="0" y="0"/>
            <a:chExt cx="812800" cy="711200"/>
          </a:xfrm>
        </p:grpSpPr>
        <p:sp>
          <p:nvSpPr>
            <p:cNvPr id="28" name="Freeform 66">
              <a:extLst>
                <a:ext uri="{FF2B5EF4-FFF2-40B4-BE49-F238E27FC236}">
                  <a16:creationId xmlns:a16="http://schemas.microsoft.com/office/drawing/2014/main" id="{D2AA77A6-632A-B6B0-42CE-11B2EADBBEA9}"/>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33" name="TextBox 67">
              <a:extLst>
                <a:ext uri="{FF2B5EF4-FFF2-40B4-BE49-F238E27FC236}">
                  <a16:creationId xmlns:a16="http://schemas.microsoft.com/office/drawing/2014/main" id="{0661DD54-B1BC-4C54-7344-E12A7E1FA223}"/>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dirty="0"/>
            </a:p>
          </p:txBody>
        </p:sp>
      </p:grpSp>
      <p:grpSp>
        <p:nvGrpSpPr>
          <p:cNvPr id="39" name="Group 65">
            <a:extLst>
              <a:ext uri="{FF2B5EF4-FFF2-40B4-BE49-F238E27FC236}">
                <a16:creationId xmlns:a16="http://schemas.microsoft.com/office/drawing/2014/main" id="{E02CC815-1B7F-D6BF-10CA-4C961E3EF9EA}"/>
              </a:ext>
            </a:extLst>
          </p:cNvPr>
          <p:cNvGrpSpPr/>
          <p:nvPr/>
        </p:nvGrpSpPr>
        <p:grpSpPr>
          <a:xfrm>
            <a:off x="7061513" y="5922987"/>
            <a:ext cx="220832" cy="193228"/>
            <a:chOff x="0" y="0"/>
            <a:chExt cx="812800" cy="711200"/>
          </a:xfrm>
        </p:grpSpPr>
        <p:sp>
          <p:nvSpPr>
            <p:cNvPr id="43" name="Freeform 66">
              <a:extLst>
                <a:ext uri="{FF2B5EF4-FFF2-40B4-BE49-F238E27FC236}">
                  <a16:creationId xmlns:a16="http://schemas.microsoft.com/office/drawing/2014/main" id="{B86BEEE8-49CE-3140-0A03-3DE73554AA6E}"/>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44" name="TextBox 67">
              <a:extLst>
                <a:ext uri="{FF2B5EF4-FFF2-40B4-BE49-F238E27FC236}">
                  <a16:creationId xmlns:a16="http://schemas.microsoft.com/office/drawing/2014/main" id="{92BAE1D6-5FE9-4DE9-70F1-DF3FD2ED71D0}"/>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dirty="0"/>
            </a:p>
          </p:txBody>
        </p:sp>
      </p:grpSp>
      <p:grpSp>
        <p:nvGrpSpPr>
          <p:cNvPr id="49" name="Group 65">
            <a:extLst>
              <a:ext uri="{FF2B5EF4-FFF2-40B4-BE49-F238E27FC236}">
                <a16:creationId xmlns:a16="http://schemas.microsoft.com/office/drawing/2014/main" id="{61BF2D81-C0E6-4299-E4DD-50DBABCB841C}"/>
              </a:ext>
            </a:extLst>
          </p:cNvPr>
          <p:cNvGrpSpPr/>
          <p:nvPr/>
        </p:nvGrpSpPr>
        <p:grpSpPr>
          <a:xfrm>
            <a:off x="7107134" y="7179939"/>
            <a:ext cx="220832" cy="193228"/>
            <a:chOff x="0" y="0"/>
            <a:chExt cx="812800" cy="711200"/>
          </a:xfrm>
        </p:grpSpPr>
        <p:sp>
          <p:nvSpPr>
            <p:cNvPr id="50" name="Freeform 66">
              <a:extLst>
                <a:ext uri="{FF2B5EF4-FFF2-40B4-BE49-F238E27FC236}">
                  <a16:creationId xmlns:a16="http://schemas.microsoft.com/office/drawing/2014/main" id="{ED4F6A34-FB93-CEBA-E6BF-3BB22487975B}"/>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51" name="TextBox 67">
              <a:extLst>
                <a:ext uri="{FF2B5EF4-FFF2-40B4-BE49-F238E27FC236}">
                  <a16:creationId xmlns:a16="http://schemas.microsoft.com/office/drawing/2014/main" id="{ECFA2097-12A0-8B7D-DE7A-E1DDED167E3F}"/>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dirty="0"/>
            </a:p>
          </p:txBody>
        </p:sp>
      </p:grpSp>
      <p:pic>
        <p:nvPicPr>
          <p:cNvPr id="60" name="Picture 59" descr="A blue and white sign with white text&#10;&#10;AI-generated content may be incorrect.">
            <a:extLst>
              <a:ext uri="{FF2B5EF4-FFF2-40B4-BE49-F238E27FC236}">
                <a16:creationId xmlns:a16="http://schemas.microsoft.com/office/drawing/2014/main" id="{67F22F6F-8FC0-E35C-8EC2-730AE67AC3DF}"/>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927814" y="176266"/>
            <a:ext cx="1424936" cy="394251"/>
          </a:xfrm>
          <a:prstGeom prst="rect">
            <a:avLst/>
          </a:prstGeom>
        </p:spPr>
      </p:pic>
      <p:pic>
        <p:nvPicPr>
          <p:cNvPr id="61" name="Picture 60" descr="Watercolor palette">
            <a:extLst>
              <a:ext uri="{FF2B5EF4-FFF2-40B4-BE49-F238E27FC236}">
                <a16:creationId xmlns:a16="http://schemas.microsoft.com/office/drawing/2014/main" id="{C1243CB0-FD8C-BC37-4D21-D35A9672A684}"/>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604248" y="3496412"/>
            <a:ext cx="482558" cy="321705"/>
          </a:xfrm>
          <a:prstGeom prst="rect">
            <a:avLst/>
          </a:prstGeom>
        </p:spPr>
      </p:pic>
      <p:grpSp>
        <p:nvGrpSpPr>
          <p:cNvPr id="75" name="Group 65">
            <a:extLst>
              <a:ext uri="{FF2B5EF4-FFF2-40B4-BE49-F238E27FC236}">
                <a16:creationId xmlns:a16="http://schemas.microsoft.com/office/drawing/2014/main" id="{827AAA32-F75C-11C0-13D7-5C865BF47BDB}"/>
              </a:ext>
            </a:extLst>
          </p:cNvPr>
          <p:cNvGrpSpPr/>
          <p:nvPr/>
        </p:nvGrpSpPr>
        <p:grpSpPr>
          <a:xfrm>
            <a:off x="5365476" y="7198875"/>
            <a:ext cx="220832" cy="193228"/>
            <a:chOff x="0" y="0"/>
            <a:chExt cx="812800" cy="711200"/>
          </a:xfrm>
        </p:grpSpPr>
        <p:sp>
          <p:nvSpPr>
            <p:cNvPr id="76" name="Freeform 66">
              <a:extLst>
                <a:ext uri="{FF2B5EF4-FFF2-40B4-BE49-F238E27FC236}">
                  <a16:creationId xmlns:a16="http://schemas.microsoft.com/office/drawing/2014/main" id="{0805799F-040E-0A66-90FB-955FF5DC1B90}"/>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78" name="TextBox 67">
              <a:extLst>
                <a:ext uri="{FF2B5EF4-FFF2-40B4-BE49-F238E27FC236}">
                  <a16:creationId xmlns:a16="http://schemas.microsoft.com/office/drawing/2014/main" id="{CA058FBC-5605-97AC-DD13-332A8D4AF4E0}"/>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dirty="0"/>
            </a:p>
          </p:txBody>
        </p:sp>
      </p:grpSp>
      <p:grpSp>
        <p:nvGrpSpPr>
          <p:cNvPr id="79" name="Group 65">
            <a:extLst>
              <a:ext uri="{FF2B5EF4-FFF2-40B4-BE49-F238E27FC236}">
                <a16:creationId xmlns:a16="http://schemas.microsoft.com/office/drawing/2014/main" id="{A3B7490D-368E-ED92-E080-8ABD8AB8AA8F}"/>
              </a:ext>
            </a:extLst>
          </p:cNvPr>
          <p:cNvGrpSpPr/>
          <p:nvPr/>
        </p:nvGrpSpPr>
        <p:grpSpPr>
          <a:xfrm>
            <a:off x="5416619" y="4565459"/>
            <a:ext cx="220832" cy="193228"/>
            <a:chOff x="0" y="0"/>
            <a:chExt cx="812800" cy="711200"/>
          </a:xfrm>
        </p:grpSpPr>
        <p:sp>
          <p:nvSpPr>
            <p:cNvPr id="81" name="Freeform 66">
              <a:extLst>
                <a:ext uri="{FF2B5EF4-FFF2-40B4-BE49-F238E27FC236}">
                  <a16:creationId xmlns:a16="http://schemas.microsoft.com/office/drawing/2014/main" id="{D7967322-8A7D-4002-2811-4C856F1633D0}"/>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82" name="TextBox 67">
              <a:extLst>
                <a:ext uri="{FF2B5EF4-FFF2-40B4-BE49-F238E27FC236}">
                  <a16:creationId xmlns:a16="http://schemas.microsoft.com/office/drawing/2014/main" id="{06BC7C23-25D6-123E-C8B4-FBD9DE2F0460}"/>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dirty="0"/>
            </a:p>
          </p:txBody>
        </p:sp>
      </p:grpSp>
      <p:grpSp>
        <p:nvGrpSpPr>
          <p:cNvPr id="83" name="Group 65">
            <a:extLst>
              <a:ext uri="{FF2B5EF4-FFF2-40B4-BE49-F238E27FC236}">
                <a16:creationId xmlns:a16="http://schemas.microsoft.com/office/drawing/2014/main" id="{6772E611-3858-6212-6956-60592F150D13}"/>
              </a:ext>
            </a:extLst>
          </p:cNvPr>
          <p:cNvGrpSpPr/>
          <p:nvPr/>
        </p:nvGrpSpPr>
        <p:grpSpPr>
          <a:xfrm>
            <a:off x="5410252" y="3692677"/>
            <a:ext cx="220832" cy="193228"/>
            <a:chOff x="0" y="0"/>
            <a:chExt cx="812800" cy="711200"/>
          </a:xfrm>
        </p:grpSpPr>
        <p:sp>
          <p:nvSpPr>
            <p:cNvPr id="84" name="Freeform 66">
              <a:extLst>
                <a:ext uri="{FF2B5EF4-FFF2-40B4-BE49-F238E27FC236}">
                  <a16:creationId xmlns:a16="http://schemas.microsoft.com/office/drawing/2014/main" id="{3EFB77DF-215C-9745-CA35-373AC59EE9F7}"/>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85" name="TextBox 67">
              <a:extLst>
                <a:ext uri="{FF2B5EF4-FFF2-40B4-BE49-F238E27FC236}">
                  <a16:creationId xmlns:a16="http://schemas.microsoft.com/office/drawing/2014/main" id="{FADAF122-1CA1-E01F-1C91-5E7E98EFEC79}"/>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dirty="0"/>
            </a:p>
          </p:txBody>
        </p:sp>
      </p:grpSp>
      <p:grpSp>
        <p:nvGrpSpPr>
          <p:cNvPr id="86" name="Group 62">
            <a:extLst>
              <a:ext uri="{FF2B5EF4-FFF2-40B4-BE49-F238E27FC236}">
                <a16:creationId xmlns:a16="http://schemas.microsoft.com/office/drawing/2014/main" id="{B9C71234-B1DB-5B64-C0EF-9D0B61578742}"/>
              </a:ext>
            </a:extLst>
          </p:cNvPr>
          <p:cNvGrpSpPr/>
          <p:nvPr/>
        </p:nvGrpSpPr>
        <p:grpSpPr>
          <a:xfrm>
            <a:off x="7107134" y="3665028"/>
            <a:ext cx="242972" cy="242972"/>
            <a:chOff x="0" y="0"/>
            <a:chExt cx="812800" cy="812800"/>
          </a:xfrm>
        </p:grpSpPr>
        <p:sp>
          <p:nvSpPr>
            <p:cNvPr id="87" name="Freeform 63">
              <a:extLst>
                <a:ext uri="{FF2B5EF4-FFF2-40B4-BE49-F238E27FC236}">
                  <a16:creationId xmlns:a16="http://schemas.microsoft.com/office/drawing/2014/main" id="{09A06775-FB1C-EE6E-EA4B-D16304A98804}"/>
                </a:ext>
              </a:extLst>
            </p:cNvPr>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67AB2C"/>
            </a:solidFill>
          </p:spPr>
          <p:txBody>
            <a:bodyPr/>
            <a:lstStyle/>
            <a:p>
              <a:endParaRPr lang="en-GB"/>
            </a:p>
          </p:txBody>
        </p:sp>
        <p:sp>
          <p:nvSpPr>
            <p:cNvPr id="88" name="TextBox 64">
              <a:extLst>
                <a:ext uri="{FF2B5EF4-FFF2-40B4-BE49-F238E27FC236}">
                  <a16:creationId xmlns:a16="http://schemas.microsoft.com/office/drawing/2014/main" id="{7FB1A284-6240-E6DE-1F70-70EDB3B0F782}"/>
                </a:ext>
              </a:extLst>
            </p:cNvPr>
            <p:cNvSpPr txBox="1"/>
            <p:nvPr/>
          </p:nvSpPr>
          <p:spPr>
            <a:xfrm>
              <a:off x="76200" y="47625"/>
              <a:ext cx="660400" cy="688975"/>
            </a:xfrm>
            <a:prstGeom prst="rect">
              <a:avLst/>
            </a:prstGeom>
          </p:spPr>
          <p:txBody>
            <a:bodyPr lIns="50800" tIns="50800" rIns="50800" bIns="50800" rtlCol="0" anchor="ctr"/>
            <a:lstStyle/>
            <a:p>
              <a:pPr algn="ctr">
                <a:lnSpc>
                  <a:spcPts val="2379"/>
                </a:lnSpc>
              </a:pPr>
              <a:endParaRPr dirty="0"/>
            </a:p>
          </p:txBody>
        </p:sp>
      </p:grpSp>
      <p:grpSp>
        <p:nvGrpSpPr>
          <p:cNvPr id="103" name="Group 62">
            <a:extLst>
              <a:ext uri="{FF2B5EF4-FFF2-40B4-BE49-F238E27FC236}">
                <a16:creationId xmlns:a16="http://schemas.microsoft.com/office/drawing/2014/main" id="{0749BDD0-2BC8-A9F4-58BE-5319C6802DDC}"/>
              </a:ext>
            </a:extLst>
          </p:cNvPr>
          <p:cNvGrpSpPr/>
          <p:nvPr/>
        </p:nvGrpSpPr>
        <p:grpSpPr>
          <a:xfrm>
            <a:off x="8719594" y="7121276"/>
            <a:ext cx="242972" cy="242972"/>
            <a:chOff x="0" y="0"/>
            <a:chExt cx="812800" cy="812800"/>
          </a:xfrm>
        </p:grpSpPr>
        <p:sp>
          <p:nvSpPr>
            <p:cNvPr id="104" name="Freeform 63">
              <a:extLst>
                <a:ext uri="{FF2B5EF4-FFF2-40B4-BE49-F238E27FC236}">
                  <a16:creationId xmlns:a16="http://schemas.microsoft.com/office/drawing/2014/main" id="{D466716F-A349-084C-2CE7-1B96A997A193}"/>
                </a:ext>
              </a:extLst>
            </p:cNvPr>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67AB2C"/>
            </a:solidFill>
          </p:spPr>
          <p:txBody>
            <a:bodyPr/>
            <a:lstStyle/>
            <a:p>
              <a:endParaRPr lang="en-GB"/>
            </a:p>
          </p:txBody>
        </p:sp>
        <p:sp>
          <p:nvSpPr>
            <p:cNvPr id="105" name="TextBox 64">
              <a:extLst>
                <a:ext uri="{FF2B5EF4-FFF2-40B4-BE49-F238E27FC236}">
                  <a16:creationId xmlns:a16="http://schemas.microsoft.com/office/drawing/2014/main" id="{C5BB38C4-0EB8-EDF7-504D-31035DA903F1}"/>
                </a:ext>
              </a:extLst>
            </p:cNvPr>
            <p:cNvSpPr txBox="1"/>
            <p:nvPr/>
          </p:nvSpPr>
          <p:spPr>
            <a:xfrm>
              <a:off x="76200" y="47625"/>
              <a:ext cx="660400" cy="688975"/>
            </a:xfrm>
            <a:prstGeom prst="rect">
              <a:avLst/>
            </a:prstGeom>
          </p:spPr>
          <p:txBody>
            <a:bodyPr lIns="50800" tIns="50800" rIns="50800" bIns="50800" rtlCol="0" anchor="ctr"/>
            <a:lstStyle/>
            <a:p>
              <a:pPr algn="ctr">
                <a:lnSpc>
                  <a:spcPts val="2379"/>
                </a:lnSpc>
              </a:pPr>
              <a:endParaRPr dirty="0"/>
            </a:p>
          </p:txBody>
        </p:sp>
      </p:grpSp>
      <p:grpSp>
        <p:nvGrpSpPr>
          <p:cNvPr id="6" name="Group 62">
            <a:extLst>
              <a:ext uri="{FF2B5EF4-FFF2-40B4-BE49-F238E27FC236}">
                <a16:creationId xmlns:a16="http://schemas.microsoft.com/office/drawing/2014/main" id="{0BD8C73F-C0DF-EFF5-4F1D-5A0841A56024}"/>
              </a:ext>
            </a:extLst>
          </p:cNvPr>
          <p:cNvGrpSpPr/>
          <p:nvPr/>
        </p:nvGrpSpPr>
        <p:grpSpPr>
          <a:xfrm>
            <a:off x="3669125" y="7159338"/>
            <a:ext cx="242972" cy="242972"/>
            <a:chOff x="0" y="0"/>
            <a:chExt cx="812800" cy="812800"/>
          </a:xfrm>
        </p:grpSpPr>
        <p:sp>
          <p:nvSpPr>
            <p:cNvPr id="7" name="Freeform 63">
              <a:extLst>
                <a:ext uri="{FF2B5EF4-FFF2-40B4-BE49-F238E27FC236}">
                  <a16:creationId xmlns:a16="http://schemas.microsoft.com/office/drawing/2014/main" id="{B14ED1EF-13EB-2D25-1EAC-2DD6B0C06A6B}"/>
                </a:ext>
              </a:extLst>
            </p:cNvPr>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67AB2C"/>
            </a:solidFill>
          </p:spPr>
          <p:txBody>
            <a:bodyPr/>
            <a:lstStyle/>
            <a:p>
              <a:endParaRPr lang="en-GB"/>
            </a:p>
          </p:txBody>
        </p:sp>
        <p:sp>
          <p:nvSpPr>
            <p:cNvPr id="9" name="TextBox 64">
              <a:extLst>
                <a:ext uri="{FF2B5EF4-FFF2-40B4-BE49-F238E27FC236}">
                  <a16:creationId xmlns:a16="http://schemas.microsoft.com/office/drawing/2014/main" id="{C7D61EA5-774C-B148-EE8E-FAE4E1176C22}"/>
                </a:ext>
              </a:extLst>
            </p:cNvPr>
            <p:cNvSpPr txBox="1"/>
            <p:nvPr/>
          </p:nvSpPr>
          <p:spPr>
            <a:xfrm>
              <a:off x="76200" y="47625"/>
              <a:ext cx="660400" cy="688975"/>
            </a:xfrm>
            <a:prstGeom prst="rect">
              <a:avLst/>
            </a:prstGeom>
          </p:spPr>
          <p:txBody>
            <a:bodyPr lIns="50800" tIns="50800" rIns="50800" bIns="50800" rtlCol="0" anchor="ctr"/>
            <a:lstStyle/>
            <a:p>
              <a:pPr algn="ctr">
                <a:lnSpc>
                  <a:spcPts val="2379"/>
                </a:lnSpc>
              </a:pPr>
              <a:endParaRPr dirty="0"/>
            </a:p>
          </p:txBody>
        </p:sp>
      </p:grpSp>
      <p:pic>
        <p:nvPicPr>
          <p:cNvPr id="18" name="Picture 17" descr="Assorted colorful toy blocks">
            <a:extLst>
              <a:ext uri="{FF2B5EF4-FFF2-40B4-BE49-F238E27FC236}">
                <a16:creationId xmlns:a16="http://schemas.microsoft.com/office/drawing/2014/main" id="{2A870867-59CF-D0F1-40C5-8ADD5075441C}"/>
              </a:ext>
            </a:extLst>
          </p:cNvPr>
          <p:cNvPicPr>
            <a:picLocks noChangeAspect="1"/>
          </p:cNvPicPr>
          <p:nvPr/>
        </p:nvPicPr>
        <p:blipFill>
          <a:blip r:embed="rId9" cstate="print">
            <a:extLst>
              <a:ext uri="{BEBA8EAE-BF5A-486C-A8C5-ECC9F3942E4B}">
                <a14:imgProps xmlns:a14="http://schemas.microsoft.com/office/drawing/2010/main">
                  <a14:imgLayer r:embed="rId10">
                    <a14:imgEffect>
                      <a14:backgroundRemoval t="3473" b="95598" l="1777" r="89987">
                        <a14:foregroundMark x1="30659" y1="28110" x2="30659" y2="28110"/>
                        <a14:foregroundMark x1="30767" y1="42407" x2="30767" y2="42407"/>
                        <a14:foregroundMark x1="33997" y1="45638" x2="33997" y2="45638"/>
                        <a14:foregroundMark x1="31844" y1="56866" x2="31844" y2="56866"/>
                        <a14:foregroundMark x1="15532" y1="44911" x2="15532" y2="44911"/>
                        <a14:foregroundMark x1="11413" y1="54200" x2="11413" y2="54200"/>
                        <a14:foregroundMark x1="6595" y1="60380" x2="6595" y2="60380"/>
                        <a14:foregroundMark x1="43742" y1="55089" x2="43742" y2="55089"/>
                        <a14:foregroundMark x1="8452" y1="8481" x2="8452" y2="8481"/>
                        <a14:foregroundMark x1="7187" y1="13530" x2="7187" y2="13530"/>
                        <a14:foregroundMark x1="1857" y1="17488" x2="1857" y2="17488"/>
                        <a14:foregroundMark x1="2261" y1="31220" x2="2261" y2="31220"/>
                        <a14:foregroundMark x1="14051" y1="90186" x2="14051" y2="90186"/>
                        <a14:foregroundMark x1="5222" y1="95638" x2="5222" y2="95638"/>
                        <a14:foregroundMark x1="32544" y1="3473" x2="32544" y2="3473"/>
                      </a14:backgroundRemoval>
                    </a14:imgEffect>
                  </a14:imgLayer>
                </a14:imgProps>
              </a:ext>
              <a:ext uri="{28A0092B-C50C-407E-A947-70E740481C1C}">
                <a14:useLocalDpi xmlns:a14="http://schemas.microsoft.com/office/drawing/2010/main" val="0"/>
              </a:ext>
            </a:extLst>
          </a:blip>
          <a:stretch>
            <a:fillRect/>
          </a:stretch>
        </p:blipFill>
        <p:spPr>
          <a:xfrm>
            <a:off x="2807530" y="4081061"/>
            <a:ext cx="726671" cy="484398"/>
          </a:xfrm>
          <a:prstGeom prst="rect">
            <a:avLst/>
          </a:prstGeom>
        </p:spPr>
      </p:pic>
      <p:pic>
        <p:nvPicPr>
          <p:cNvPr id="20" name="Picture 19" descr="Pile of vinyl records">
            <a:extLst>
              <a:ext uri="{FF2B5EF4-FFF2-40B4-BE49-F238E27FC236}">
                <a16:creationId xmlns:a16="http://schemas.microsoft.com/office/drawing/2014/main" id="{85BE577B-7C49-9CB5-AD26-768628EF5D13}"/>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7955711" y="3469102"/>
            <a:ext cx="670727" cy="447151"/>
          </a:xfrm>
          <a:prstGeom prst="rect">
            <a:avLst/>
          </a:prstGeom>
        </p:spPr>
      </p:pic>
      <p:grpSp>
        <p:nvGrpSpPr>
          <p:cNvPr id="21" name="Group 62">
            <a:extLst>
              <a:ext uri="{FF2B5EF4-FFF2-40B4-BE49-F238E27FC236}">
                <a16:creationId xmlns:a16="http://schemas.microsoft.com/office/drawing/2014/main" id="{CD5C573C-0A59-D2A1-B22B-F2E0CB8C6EE9}"/>
              </a:ext>
            </a:extLst>
          </p:cNvPr>
          <p:cNvGrpSpPr/>
          <p:nvPr/>
        </p:nvGrpSpPr>
        <p:grpSpPr>
          <a:xfrm>
            <a:off x="8741010" y="3669299"/>
            <a:ext cx="242972" cy="242972"/>
            <a:chOff x="0" y="0"/>
            <a:chExt cx="812800" cy="812800"/>
          </a:xfrm>
        </p:grpSpPr>
        <p:sp>
          <p:nvSpPr>
            <p:cNvPr id="26" name="Freeform 63">
              <a:extLst>
                <a:ext uri="{FF2B5EF4-FFF2-40B4-BE49-F238E27FC236}">
                  <a16:creationId xmlns:a16="http://schemas.microsoft.com/office/drawing/2014/main" id="{BC8000EF-B333-CBC9-24D2-5C66BB29D1B8}"/>
                </a:ext>
              </a:extLst>
            </p:cNvPr>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67AB2C"/>
            </a:solidFill>
          </p:spPr>
          <p:txBody>
            <a:bodyPr/>
            <a:lstStyle/>
            <a:p>
              <a:endParaRPr lang="en-GB"/>
            </a:p>
          </p:txBody>
        </p:sp>
        <p:sp>
          <p:nvSpPr>
            <p:cNvPr id="27" name="TextBox 64">
              <a:extLst>
                <a:ext uri="{FF2B5EF4-FFF2-40B4-BE49-F238E27FC236}">
                  <a16:creationId xmlns:a16="http://schemas.microsoft.com/office/drawing/2014/main" id="{FBFF4B97-7BBF-D8C7-2398-B8B3DE7E6413}"/>
                </a:ext>
              </a:extLst>
            </p:cNvPr>
            <p:cNvSpPr txBox="1"/>
            <p:nvPr/>
          </p:nvSpPr>
          <p:spPr>
            <a:xfrm>
              <a:off x="76200" y="47625"/>
              <a:ext cx="660400" cy="688975"/>
            </a:xfrm>
            <a:prstGeom prst="rect">
              <a:avLst/>
            </a:prstGeom>
          </p:spPr>
          <p:txBody>
            <a:bodyPr lIns="50800" tIns="50800" rIns="50800" bIns="50800" rtlCol="0" anchor="ctr"/>
            <a:lstStyle/>
            <a:p>
              <a:pPr algn="ctr">
                <a:lnSpc>
                  <a:spcPts val="2379"/>
                </a:lnSpc>
              </a:pPr>
              <a:endParaRPr dirty="0"/>
            </a:p>
          </p:txBody>
        </p:sp>
      </p:grpSp>
      <p:grpSp>
        <p:nvGrpSpPr>
          <p:cNvPr id="35" name="Group 62">
            <a:extLst>
              <a:ext uri="{FF2B5EF4-FFF2-40B4-BE49-F238E27FC236}">
                <a16:creationId xmlns:a16="http://schemas.microsoft.com/office/drawing/2014/main" id="{61896AB9-DEA0-9CD8-9425-6B1364A53F58}"/>
              </a:ext>
            </a:extLst>
          </p:cNvPr>
          <p:cNvGrpSpPr/>
          <p:nvPr/>
        </p:nvGrpSpPr>
        <p:grpSpPr>
          <a:xfrm>
            <a:off x="10332281" y="3623823"/>
            <a:ext cx="242972" cy="242972"/>
            <a:chOff x="0" y="0"/>
            <a:chExt cx="812800" cy="812800"/>
          </a:xfrm>
        </p:grpSpPr>
        <p:sp>
          <p:nvSpPr>
            <p:cNvPr id="37" name="Freeform 63">
              <a:extLst>
                <a:ext uri="{FF2B5EF4-FFF2-40B4-BE49-F238E27FC236}">
                  <a16:creationId xmlns:a16="http://schemas.microsoft.com/office/drawing/2014/main" id="{8D8CF203-3F32-8848-CCA5-4A04481B225B}"/>
                </a:ext>
              </a:extLst>
            </p:cNvPr>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67AB2C"/>
            </a:solidFill>
          </p:spPr>
          <p:txBody>
            <a:bodyPr/>
            <a:lstStyle/>
            <a:p>
              <a:endParaRPr lang="en-GB"/>
            </a:p>
          </p:txBody>
        </p:sp>
        <p:sp>
          <p:nvSpPr>
            <p:cNvPr id="38" name="TextBox 64">
              <a:extLst>
                <a:ext uri="{FF2B5EF4-FFF2-40B4-BE49-F238E27FC236}">
                  <a16:creationId xmlns:a16="http://schemas.microsoft.com/office/drawing/2014/main" id="{58E2D3C3-4319-569D-505A-F1DCF43C56AE}"/>
                </a:ext>
              </a:extLst>
            </p:cNvPr>
            <p:cNvSpPr txBox="1"/>
            <p:nvPr/>
          </p:nvSpPr>
          <p:spPr>
            <a:xfrm>
              <a:off x="76200" y="47625"/>
              <a:ext cx="660400" cy="688975"/>
            </a:xfrm>
            <a:prstGeom prst="rect">
              <a:avLst/>
            </a:prstGeom>
          </p:spPr>
          <p:txBody>
            <a:bodyPr lIns="50800" tIns="50800" rIns="50800" bIns="50800" rtlCol="0" anchor="ctr"/>
            <a:lstStyle/>
            <a:p>
              <a:pPr algn="ctr">
                <a:lnSpc>
                  <a:spcPts val="2379"/>
                </a:lnSpc>
              </a:pPr>
              <a:endParaRPr dirty="0"/>
            </a:p>
          </p:txBody>
        </p:sp>
      </p:grpSp>
      <p:grpSp>
        <p:nvGrpSpPr>
          <p:cNvPr id="40" name="Group 62">
            <a:extLst>
              <a:ext uri="{FF2B5EF4-FFF2-40B4-BE49-F238E27FC236}">
                <a16:creationId xmlns:a16="http://schemas.microsoft.com/office/drawing/2014/main" id="{60A10EC1-E7F1-3C8B-91C9-819E861C7FA9}"/>
              </a:ext>
            </a:extLst>
          </p:cNvPr>
          <p:cNvGrpSpPr/>
          <p:nvPr/>
        </p:nvGrpSpPr>
        <p:grpSpPr>
          <a:xfrm>
            <a:off x="5394971" y="5898115"/>
            <a:ext cx="242972" cy="242972"/>
            <a:chOff x="0" y="0"/>
            <a:chExt cx="812800" cy="812800"/>
          </a:xfrm>
        </p:grpSpPr>
        <p:sp>
          <p:nvSpPr>
            <p:cNvPr id="41" name="Freeform 63">
              <a:extLst>
                <a:ext uri="{FF2B5EF4-FFF2-40B4-BE49-F238E27FC236}">
                  <a16:creationId xmlns:a16="http://schemas.microsoft.com/office/drawing/2014/main" id="{7CFC1286-8764-C107-5A84-E7F087B73D66}"/>
                </a:ext>
              </a:extLst>
            </p:cNvPr>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67AB2C"/>
            </a:solidFill>
          </p:spPr>
          <p:txBody>
            <a:bodyPr/>
            <a:lstStyle/>
            <a:p>
              <a:endParaRPr lang="en-GB"/>
            </a:p>
          </p:txBody>
        </p:sp>
        <p:sp>
          <p:nvSpPr>
            <p:cNvPr id="42" name="TextBox 64">
              <a:extLst>
                <a:ext uri="{FF2B5EF4-FFF2-40B4-BE49-F238E27FC236}">
                  <a16:creationId xmlns:a16="http://schemas.microsoft.com/office/drawing/2014/main" id="{CA068C44-86BF-05A1-BE63-1928B6ECD954}"/>
                </a:ext>
              </a:extLst>
            </p:cNvPr>
            <p:cNvSpPr txBox="1"/>
            <p:nvPr/>
          </p:nvSpPr>
          <p:spPr>
            <a:xfrm>
              <a:off x="76200" y="47625"/>
              <a:ext cx="660400" cy="688975"/>
            </a:xfrm>
            <a:prstGeom prst="rect">
              <a:avLst/>
            </a:prstGeom>
          </p:spPr>
          <p:txBody>
            <a:bodyPr lIns="50800" tIns="50800" rIns="50800" bIns="50800" rtlCol="0" anchor="ctr"/>
            <a:lstStyle/>
            <a:p>
              <a:pPr algn="ctr">
                <a:lnSpc>
                  <a:spcPts val="2379"/>
                </a:lnSpc>
              </a:pPr>
              <a:endParaRPr dirty="0"/>
            </a:p>
          </p:txBody>
        </p:sp>
      </p:grpSp>
      <p:pic>
        <p:nvPicPr>
          <p:cNvPr id="19" name="Picture 18" descr="Basil plants in pots">
            <a:extLst>
              <a:ext uri="{FF2B5EF4-FFF2-40B4-BE49-F238E27FC236}">
                <a16:creationId xmlns:a16="http://schemas.microsoft.com/office/drawing/2014/main" id="{C09FD308-1452-D714-2C30-07E06474D811}"/>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2917799" y="6600600"/>
            <a:ext cx="726672" cy="484448"/>
          </a:xfrm>
          <a:prstGeom prst="rect">
            <a:avLst/>
          </a:prstGeom>
        </p:spPr>
      </p:pic>
      <p:grpSp>
        <p:nvGrpSpPr>
          <p:cNvPr id="45" name="Group 65">
            <a:extLst>
              <a:ext uri="{FF2B5EF4-FFF2-40B4-BE49-F238E27FC236}">
                <a16:creationId xmlns:a16="http://schemas.microsoft.com/office/drawing/2014/main" id="{AA547AFC-D82F-300B-1E1D-E69232CF4648}"/>
              </a:ext>
            </a:extLst>
          </p:cNvPr>
          <p:cNvGrpSpPr/>
          <p:nvPr/>
        </p:nvGrpSpPr>
        <p:grpSpPr>
          <a:xfrm>
            <a:off x="3671746" y="4532010"/>
            <a:ext cx="220832" cy="193228"/>
            <a:chOff x="0" y="0"/>
            <a:chExt cx="812800" cy="711200"/>
          </a:xfrm>
        </p:grpSpPr>
        <p:sp>
          <p:nvSpPr>
            <p:cNvPr id="55" name="Freeform 66">
              <a:extLst>
                <a:ext uri="{FF2B5EF4-FFF2-40B4-BE49-F238E27FC236}">
                  <a16:creationId xmlns:a16="http://schemas.microsoft.com/office/drawing/2014/main" id="{8432BAF7-3940-6521-B6D4-22DFCF1D3FB3}"/>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56" name="TextBox 67">
              <a:extLst>
                <a:ext uri="{FF2B5EF4-FFF2-40B4-BE49-F238E27FC236}">
                  <a16:creationId xmlns:a16="http://schemas.microsoft.com/office/drawing/2014/main" id="{CE4DAC44-FFD5-0410-28FE-F63918630620}"/>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dirty="0"/>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3E2"/>
        </a:solidFill>
        <a:effectLst/>
      </p:bgPr>
    </p:bg>
    <p:spTree>
      <p:nvGrpSpPr>
        <p:cNvPr id="1" name="">
          <a:extLst>
            <a:ext uri="{FF2B5EF4-FFF2-40B4-BE49-F238E27FC236}">
              <a16:creationId xmlns:a16="http://schemas.microsoft.com/office/drawing/2014/main" id="{5B096677-03BA-048C-6C1A-E2844FDA8875}"/>
            </a:ext>
          </a:extLst>
        </p:cNvPr>
        <p:cNvGrpSpPr/>
        <p:nvPr/>
      </p:nvGrpSpPr>
      <p:grpSpPr>
        <a:xfrm>
          <a:off x="0" y="0"/>
          <a:ext cx="0" cy="0"/>
          <a:chOff x="0" y="0"/>
          <a:chExt cx="0" cy="0"/>
        </a:xfrm>
      </p:grpSpPr>
      <p:graphicFrame>
        <p:nvGraphicFramePr>
          <p:cNvPr id="2" name="Table 2">
            <a:extLst>
              <a:ext uri="{FF2B5EF4-FFF2-40B4-BE49-F238E27FC236}">
                <a16:creationId xmlns:a16="http://schemas.microsoft.com/office/drawing/2014/main" id="{03F9C3D4-3EEA-4750-ADE2-C9A3B2E97C1F}"/>
              </a:ext>
            </a:extLst>
          </p:cNvPr>
          <p:cNvGraphicFramePr>
            <a:graphicFrameLocks noGrp="1"/>
          </p:cNvGraphicFramePr>
          <p:nvPr>
            <p:extLst>
              <p:ext uri="{D42A27DB-BD31-4B8C-83A1-F6EECF244321}">
                <p14:modId xmlns:p14="http://schemas.microsoft.com/office/powerpoint/2010/main" val="1525614572"/>
              </p:ext>
            </p:extLst>
          </p:nvPr>
        </p:nvGraphicFramePr>
        <p:xfrm>
          <a:off x="2569559" y="654723"/>
          <a:ext cx="8057273" cy="6865056"/>
        </p:xfrm>
        <a:graphic>
          <a:graphicData uri="http://schemas.openxmlformats.org/drawingml/2006/table">
            <a:tbl>
              <a:tblPr/>
              <a:tblGrid>
                <a:gridCol w="1433728">
                  <a:extLst>
                    <a:ext uri="{9D8B030D-6E8A-4147-A177-3AD203B41FA5}">
                      <a16:colId xmlns:a16="http://schemas.microsoft.com/office/drawing/2014/main" val="20000"/>
                    </a:ext>
                  </a:extLst>
                </a:gridCol>
                <a:gridCol w="1723143">
                  <a:extLst>
                    <a:ext uri="{9D8B030D-6E8A-4147-A177-3AD203B41FA5}">
                      <a16:colId xmlns:a16="http://schemas.microsoft.com/office/drawing/2014/main" val="20001"/>
                    </a:ext>
                  </a:extLst>
                </a:gridCol>
                <a:gridCol w="1675855">
                  <a:extLst>
                    <a:ext uri="{9D8B030D-6E8A-4147-A177-3AD203B41FA5}">
                      <a16:colId xmlns:a16="http://schemas.microsoft.com/office/drawing/2014/main" val="20002"/>
                    </a:ext>
                  </a:extLst>
                </a:gridCol>
                <a:gridCol w="1667038">
                  <a:extLst>
                    <a:ext uri="{9D8B030D-6E8A-4147-A177-3AD203B41FA5}">
                      <a16:colId xmlns:a16="http://schemas.microsoft.com/office/drawing/2014/main" val="20003"/>
                    </a:ext>
                  </a:extLst>
                </a:gridCol>
                <a:gridCol w="1557509">
                  <a:extLst>
                    <a:ext uri="{9D8B030D-6E8A-4147-A177-3AD203B41FA5}">
                      <a16:colId xmlns:a16="http://schemas.microsoft.com/office/drawing/2014/main" val="20004"/>
                    </a:ext>
                  </a:extLst>
                </a:gridCol>
              </a:tblGrid>
              <a:tr h="737577">
                <a:tc>
                  <a:txBody>
                    <a:bodyPr/>
                    <a:lstStyle/>
                    <a:p>
                      <a:pPr algn="ctr">
                        <a:lnSpc>
                          <a:spcPts val="1928"/>
                        </a:lnSpc>
                        <a:defRPr/>
                      </a:pPr>
                      <a:r>
                        <a:rPr lang="en-US" sz="1377" dirty="0">
                          <a:solidFill>
                            <a:srgbClr val="000000"/>
                          </a:solidFill>
                          <a:latin typeface="DM Sans Bold"/>
                        </a:rPr>
                        <a:t>Monday</a:t>
                      </a:r>
                    </a:p>
                    <a:p>
                      <a:pPr algn="ctr">
                        <a:lnSpc>
                          <a:spcPts val="1928"/>
                        </a:lnSpc>
                        <a:defRPr/>
                      </a:pPr>
                      <a:r>
                        <a:rPr lang="en-US" sz="1377" dirty="0">
                          <a:solidFill>
                            <a:srgbClr val="000000"/>
                          </a:solidFill>
                          <a:latin typeface="DM Sans Bold"/>
                        </a:rPr>
                        <a:t>20/10/2025</a:t>
                      </a:r>
                      <a:endParaRPr lang="en-US" sz="1100" dirty="0"/>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tc>
                  <a:txBody>
                    <a:bodyPr/>
                    <a:lstStyle/>
                    <a:p>
                      <a:pPr algn="ctr">
                        <a:lnSpc>
                          <a:spcPts val="1928"/>
                        </a:lnSpc>
                        <a:defRPr/>
                      </a:pPr>
                      <a:r>
                        <a:rPr lang="en-US" sz="1377" dirty="0">
                          <a:solidFill>
                            <a:srgbClr val="000000"/>
                          </a:solidFill>
                          <a:latin typeface="DM Sans Bold"/>
                        </a:rPr>
                        <a:t>Tuesday</a:t>
                      </a:r>
                    </a:p>
                    <a:p>
                      <a:pPr algn="ctr">
                        <a:lnSpc>
                          <a:spcPts val="1928"/>
                        </a:lnSpc>
                        <a:defRPr/>
                      </a:pPr>
                      <a:r>
                        <a:rPr lang="en-US" sz="1377" dirty="0">
                          <a:solidFill>
                            <a:srgbClr val="000000"/>
                          </a:solidFill>
                          <a:latin typeface="DM Sans Bold"/>
                        </a:rPr>
                        <a:t>21/10/2025</a:t>
                      </a:r>
                      <a:endParaRPr lang="en-US" sz="1100" dirty="0"/>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tc>
                  <a:txBody>
                    <a:bodyPr/>
                    <a:lstStyle/>
                    <a:p>
                      <a:pPr algn="ctr">
                        <a:lnSpc>
                          <a:spcPts val="1928"/>
                        </a:lnSpc>
                        <a:defRPr/>
                      </a:pPr>
                      <a:r>
                        <a:rPr lang="en-US" sz="1377" dirty="0">
                          <a:solidFill>
                            <a:srgbClr val="000000"/>
                          </a:solidFill>
                          <a:latin typeface="DM Sans Bold"/>
                        </a:rPr>
                        <a:t>Wednesday</a:t>
                      </a:r>
                    </a:p>
                    <a:p>
                      <a:pPr algn="ctr">
                        <a:lnSpc>
                          <a:spcPts val="1928"/>
                        </a:lnSpc>
                        <a:defRPr/>
                      </a:pPr>
                      <a:r>
                        <a:rPr lang="en-US" sz="1377" dirty="0">
                          <a:solidFill>
                            <a:srgbClr val="000000"/>
                          </a:solidFill>
                          <a:latin typeface="DM Sans Bold"/>
                        </a:rPr>
                        <a:t>22/10/2025</a:t>
                      </a:r>
                      <a:endParaRPr lang="en-US" sz="1100" dirty="0"/>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tc>
                  <a:txBody>
                    <a:bodyPr/>
                    <a:lstStyle/>
                    <a:p>
                      <a:pPr algn="ctr">
                        <a:lnSpc>
                          <a:spcPts val="1928"/>
                        </a:lnSpc>
                        <a:defRPr/>
                      </a:pPr>
                      <a:r>
                        <a:rPr lang="en-US" sz="1377" dirty="0">
                          <a:solidFill>
                            <a:srgbClr val="000000"/>
                          </a:solidFill>
                          <a:latin typeface="DM Sans Bold"/>
                        </a:rPr>
                        <a:t>Thursday</a:t>
                      </a:r>
                    </a:p>
                    <a:p>
                      <a:pPr algn="ctr">
                        <a:lnSpc>
                          <a:spcPts val="1928"/>
                        </a:lnSpc>
                        <a:defRPr/>
                      </a:pPr>
                      <a:r>
                        <a:rPr lang="en-US" sz="1377" dirty="0">
                          <a:solidFill>
                            <a:srgbClr val="000000"/>
                          </a:solidFill>
                          <a:latin typeface="DM Sans Bold"/>
                        </a:rPr>
                        <a:t>23/10/2025</a:t>
                      </a:r>
                      <a:endParaRPr lang="en-US" sz="1100" dirty="0"/>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tc>
                  <a:txBody>
                    <a:bodyPr/>
                    <a:lstStyle/>
                    <a:p>
                      <a:pPr algn="ctr">
                        <a:lnSpc>
                          <a:spcPts val="1928"/>
                        </a:lnSpc>
                        <a:defRPr/>
                      </a:pPr>
                      <a:r>
                        <a:rPr lang="en-US" sz="1377" dirty="0">
                          <a:solidFill>
                            <a:srgbClr val="000000"/>
                          </a:solidFill>
                          <a:latin typeface="DM Sans Bold"/>
                        </a:rPr>
                        <a:t>Friday</a:t>
                      </a:r>
                    </a:p>
                    <a:p>
                      <a:pPr algn="ctr">
                        <a:lnSpc>
                          <a:spcPts val="1928"/>
                        </a:lnSpc>
                        <a:defRPr/>
                      </a:pPr>
                      <a:r>
                        <a:rPr lang="en-US" sz="1377" dirty="0">
                          <a:solidFill>
                            <a:srgbClr val="000000"/>
                          </a:solidFill>
                          <a:latin typeface="DM Sans Bold"/>
                        </a:rPr>
                        <a:t>24/10/2025</a:t>
                      </a:r>
                      <a:endParaRPr lang="en-US" sz="1100" dirty="0"/>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extLst>
                  <a:ext uri="{0D108BD9-81ED-4DB2-BD59-A6C34878D82A}">
                    <a16:rowId xmlns:a16="http://schemas.microsoft.com/office/drawing/2014/main" val="10000"/>
                  </a:ext>
                </a:extLst>
              </a:tr>
              <a:tr h="641475">
                <a:tc>
                  <a:txBody>
                    <a:bodyPr/>
                    <a:lstStyle/>
                    <a:p>
                      <a:pPr marL="0" marR="0" lvl="0" indent="0" algn="ctr" defTabSz="914400" rtl="0" eaLnBrk="1" fontAlgn="auto" latinLnBrk="0" hangingPunct="1">
                        <a:lnSpc>
                          <a:spcPts val="1470"/>
                        </a:lnSpc>
                        <a:spcBef>
                          <a:spcPts val="0"/>
                        </a:spcBef>
                        <a:spcAft>
                          <a:spcPts val="0"/>
                        </a:spcAft>
                        <a:buClrTx/>
                        <a:buSzTx/>
                        <a:buFontTx/>
                        <a:buNone/>
                        <a:tabLst/>
                        <a:defRPr/>
                      </a:pPr>
                      <a:r>
                        <a:rPr lang="en-US" sz="1100" dirty="0">
                          <a:solidFill>
                            <a:srgbClr val="000000"/>
                          </a:solidFill>
                          <a:latin typeface="DM Sans"/>
                        </a:rPr>
                        <a:t>Reading Space</a:t>
                      </a:r>
                    </a:p>
                    <a:p>
                      <a:pPr marL="0" marR="0" lvl="0" indent="0" algn="ctr" defTabSz="914400" rtl="0" eaLnBrk="1" fontAlgn="auto" latinLnBrk="0" hangingPunct="1">
                        <a:lnSpc>
                          <a:spcPts val="1470"/>
                        </a:lnSpc>
                        <a:spcBef>
                          <a:spcPts val="0"/>
                        </a:spcBef>
                        <a:spcAft>
                          <a:spcPts val="0"/>
                        </a:spcAft>
                        <a:buClrTx/>
                        <a:buSzTx/>
                        <a:buFontTx/>
                        <a:buNone/>
                        <a:tabLst/>
                        <a:defRPr/>
                      </a:pPr>
                      <a:r>
                        <a:rPr lang="en-US" sz="1100" dirty="0">
                          <a:solidFill>
                            <a:srgbClr val="000000"/>
                          </a:solidFill>
                          <a:latin typeface="DM Sans"/>
                        </a:rPr>
                        <a:t>9:30-10:00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tc>
                  <a:txBody>
                    <a:bodyPr/>
                    <a:lstStyle/>
                    <a:p>
                      <a:pPr marL="0" marR="0" lvl="0" indent="0" algn="ctr" defTabSz="914400" rtl="0" eaLnBrk="1" fontAlgn="auto" latinLnBrk="0" hangingPunct="1">
                        <a:lnSpc>
                          <a:spcPts val="1470"/>
                        </a:lnSpc>
                        <a:spcBef>
                          <a:spcPts val="0"/>
                        </a:spcBef>
                        <a:spcAft>
                          <a:spcPts val="0"/>
                        </a:spcAft>
                        <a:buClrTx/>
                        <a:buSzTx/>
                        <a:buFontTx/>
                        <a:buNone/>
                        <a:tabLst/>
                        <a:defRPr/>
                      </a:pPr>
                      <a:r>
                        <a:rPr lang="en-US" sz="1050" dirty="0">
                          <a:solidFill>
                            <a:srgbClr val="000000"/>
                          </a:solidFill>
                          <a:latin typeface="DM Sans"/>
                        </a:rPr>
                        <a:t>Improving relationships</a:t>
                      </a:r>
                    </a:p>
                    <a:p>
                      <a:pPr marL="0" marR="0" lvl="0" indent="0" algn="ctr" defTabSz="914400" rtl="0" eaLnBrk="1" fontAlgn="auto" latinLnBrk="0" hangingPunct="1">
                        <a:lnSpc>
                          <a:spcPts val="1470"/>
                        </a:lnSpc>
                        <a:spcBef>
                          <a:spcPts val="0"/>
                        </a:spcBef>
                        <a:spcAft>
                          <a:spcPts val="0"/>
                        </a:spcAft>
                        <a:buClrTx/>
                        <a:buSzTx/>
                        <a:buFontTx/>
                        <a:buNone/>
                        <a:tabLst/>
                        <a:defRPr/>
                      </a:pPr>
                      <a:r>
                        <a:rPr lang="en-US" sz="1100" dirty="0">
                          <a:solidFill>
                            <a:srgbClr val="000000"/>
                          </a:solidFill>
                          <a:latin typeface="DM Sans"/>
                        </a:rPr>
                        <a:t>09:30-10:00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tc>
                  <a:txBody>
                    <a:bodyPr/>
                    <a:lstStyle/>
                    <a:p>
                      <a:pPr algn="ctr">
                        <a:lnSpc>
                          <a:spcPts val="1515"/>
                        </a:lnSpc>
                      </a:pPr>
                      <a:r>
                        <a:rPr lang="en-US" sz="1100" dirty="0">
                          <a:solidFill>
                            <a:srgbClr val="000000"/>
                          </a:solidFill>
                          <a:latin typeface="DM Sans"/>
                        </a:rPr>
                        <a:t>Chill and Chat</a:t>
                      </a:r>
                    </a:p>
                    <a:p>
                      <a:pPr algn="ctr">
                        <a:lnSpc>
                          <a:spcPts val="1515"/>
                        </a:lnSpc>
                      </a:pPr>
                      <a:r>
                        <a:rPr lang="en-US" sz="1100" dirty="0">
                          <a:solidFill>
                            <a:srgbClr val="000000"/>
                          </a:solidFill>
                          <a:latin typeface="DM Sans"/>
                        </a:rPr>
                        <a:t>09:30-10:00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tc>
                  <a:txBody>
                    <a:bodyPr/>
                    <a:lstStyle/>
                    <a:p>
                      <a:pPr marL="0" marR="0" lvl="0" indent="0" algn="ctr" defTabSz="914400" rtl="0" eaLnBrk="1" fontAlgn="auto" latinLnBrk="0" hangingPunct="1">
                        <a:lnSpc>
                          <a:spcPts val="1470"/>
                        </a:lnSpc>
                        <a:spcBef>
                          <a:spcPts val="0"/>
                        </a:spcBef>
                        <a:spcAft>
                          <a:spcPts val="0"/>
                        </a:spcAft>
                        <a:buClrTx/>
                        <a:buSzTx/>
                        <a:buFontTx/>
                        <a:buNone/>
                        <a:tabLst/>
                        <a:defRPr/>
                      </a:pPr>
                      <a:r>
                        <a:rPr lang="en-US" sz="1100" dirty="0">
                          <a:solidFill>
                            <a:srgbClr val="000000"/>
                          </a:solidFill>
                          <a:latin typeface="DM Sans"/>
                        </a:rPr>
                        <a:t>Could I be a mentor?</a:t>
                      </a:r>
                    </a:p>
                    <a:p>
                      <a:pPr marL="0" marR="0" lvl="0" indent="0" algn="ctr" defTabSz="914400" rtl="0" eaLnBrk="1" fontAlgn="auto" latinLnBrk="0" hangingPunct="1">
                        <a:lnSpc>
                          <a:spcPts val="1470"/>
                        </a:lnSpc>
                        <a:spcBef>
                          <a:spcPts val="0"/>
                        </a:spcBef>
                        <a:spcAft>
                          <a:spcPts val="0"/>
                        </a:spcAft>
                        <a:buClrTx/>
                        <a:buSzTx/>
                        <a:buFontTx/>
                        <a:buNone/>
                        <a:tabLst/>
                        <a:defRPr/>
                      </a:pPr>
                      <a:r>
                        <a:rPr lang="en-US" sz="1100" dirty="0">
                          <a:solidFill>
                            <a:srgbClr val="000000"/>
                          </a:solidFill>
                          <a:latin typeface="DM Sans"/>
                        </a:rPr>
                        <a:t>09:30-10:00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tc>
                  <a:txBody>
                    <a:bodyPr/>
                    <a:lstStyle/>
                    <a:p>
                      <a:pPr marL="0" marR="0" lvl="0" indent="0" algn="ctr" defTabSz="914400" rtl="0" eaLnBrk="1" fontAlgn="auto" latinLnBrk="0" hangingPunct="1">
                        <a:lnSpc>
                          <a:spcPts val="1470"/>
                        </a:lnSpc>
                        <a:spcBef>
                          <a:spcPts val="0"/>
                        </a:spcBef>
                        <a:spcAft>
                          <a:spcPts val="0"/>
                        </a:spcAft>
                        <a:buClrTx/>
                        <a:buSzTx/>
                        <a:buFontTx/>
                        <a:buNone/>
                        <a:tabLst/>
                        <a:defRPr/>
                      </a:pPr>
                      <a:r>
                        <a:rPr lang="en-US" sz="1050" dirty="0">
                          <a:solidFill>
                            <a:srgbClr val="000000"/>
                          </a:solidFill>
                          <a:latin typeface="DM Sans"/>
                        </a:rPr>
                        <a:t>Mindful Colouring</a:t>
                      </a:r>
                    </a:p>
                    <a:p>
                      <a:pPr marL="0" marR="0" lvl="0" indent="0" algn="ctr" defTabSz="914400" rtl="0" eaLnBrk="1" fontAlgn="auto" latinLnBrk="0" hangingPunct="1">
                        <a:lnSpc>
                          <a:spcPts val="1470"/>
                        </a:lnSpc>
                        <a:spcBef>
                          <a:spcPts val="0"/>
                        </a:spcBef>
                        <a:spcAft>
                          <a:spcPts val="0"/>
                        </a:spcAft>
                        <a:buClrTx/>
                        <a:buSzTx/>
                        <a:buFontTx/>
                        <a:buNone/>
                        <a:tabLst/>
                        <a:defRPr/>
                      </a:pPr>
                      <a:r>
                        <a:rPr lang="en-US" sz="1050" dirty="0">
                          <a:solidFill>
                            <a:srgbClr val="000000"/>
                          </a:solidFill>
                          <a:latin typeface="DM Sans"/>
                        </a:rPr>
                        <a:t>09:30-10:00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641475">
                <a:tc>
                  <a:txBody>
                    <a:bodyPr/>
                    <a:lstStyle/>
                    <a:p>
                      <a:pPr marL="0" marR="0" lvl="0" indent="0" algn="ctr" defTabSz="914400" rtl="0" eaLnBrk="1" fontAlgn="auto" latinLnBrk="0" hangingPunct="1">
                        <a:lnSpc>
                          <a:spcPts val="1470"/>
                        </a:lnSpc>
                        <a:spcBef>
                          <a:spcPts val="0"/>
                        </a:spcBef>
                        <a:spcAft>
                          <a:spcPts val="0"/>
                        </a:spcAft>
                        <a:buClrTx/>
                        <a:buSzTx/>
                        <a:buFontTx/>
                        <a:buNone/>
                        <a:tabLst/>
                        <a:defRPr/>
                      </a:pPr>
                      <a:r>
                        <a:rPr lang="en-US" sz="1050" dirty="0">
                          <a:solidFill>
                            <a:srgbClr val="000000"/>
                          </a:solidFill>
                          <a:latin typeface="DM Sans"/>
                        </a:rPr>
                        <a:t>Breakfast Club</a:t>
                      </a:r>
                    </a:p>
                    <a:p>
                      <a:pPr marL="0" marR="0" lvl="0" indent="0" algn="ctr" defTabSz="914400" rtl="0" eaLnBrk="1" fontAlgn="auto" latinLnBrk="0" hangingPunct="1">
                        <a:lnSpc>
                          <a:spcPts val="1470"/>
                        </a:lnSpc>
                        <a:spcBef>
                          <a:spcPts val="0"/>
                        </a:spcBef>
                        <a:spcAft>
                          <a:spcPts val="0"/>
                        </a:spcAft>
                        <a:buClrTx/>
                        <a:buSzTx/>
                        <a:buFontTx/>
                        <a:buNone/>
                        <a:tabLst/>
                        <a:defRPr/>
                      </a:pPr>
                      <a:r>
                        <a:rPr lang="en-US" sz="1050" dirty="0">
                          <a:solidFill>
                            <a:srgbClr val="000000"/>
                          </a:solidFill>
                          <a:latin typeface="DM Sans"/>
                        </a:rPr>
                        <a:t>10:00-10:30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tc>
                  <a:txBody>
                    <a:bodyPr/>
                    <a:lstStyle/>
                    <a:p>
                      <a:pPr marL="0" marR="0" lvl="0" indent="0" algn="ctr" defTabSz="914400" rtl="0" eaLnBrk="1" fontAlgn="auto" latinLnBrk="0" hangingPunct="1">
                        <a:lnSpc>
                          <a:spcPts val="1470"/>
                        </a:lnSpc>
                        <a:spcBef>
                          <a:spcPts val="0"/>
                        </a:spcBef>
                        <a:spcAft>
                          <a:spcPts val="0"/>
                        </a:spcAft>
                        <a:buClrTx/>
                        <a:buSzTx/>
                        <a:buFontTx/>
                        <a:buNone/>
                        <a:tabLst/>
                        <a:defRPr/>
                      </a:pPr>
                      <a:r>
                        <a:rPr lang="en-US" sz="1050" dirty="0">
                          <a:solidFill>
                            <a:srgbClr val="000000"/>
                          </a:solidFill>
                          <a:latin typeface="DM Sans"/>
                        </a:rPr>
                        <a:t>Breakfast Club</a:t>
                      </a:r>
                    </a:p>
                    <a:p>
                      <a:pPr marL="0" marR="0" lvl="0" indent="0" algn="ctr" defTabSz="914400" rtl="0" eaLnBrk="1" fontAlgn="auto" latinLnBrk="0" hangingPunct="1">
                        <a:lnSpc>
                          <a:spcPts val="1470"/>
                        </a:lnSpc>
                        <a:spcBef>
                          <a:spcPts val="0"/>
                        </a:spcBef>
                        <a:spcAft>
                          <a:spcPts val="0"/>
                        </a:spcAft>
                        <a:buClrTx/>
                        <a:buSzTx/>
                        <a:buFontTx/>
                        <a:buNone/>
                        <a:tabLst/>
                        <a:defRPr/>
                      </a:pPr>
                      <a:r>
                        <a:rPr lang="en-US" sz="1050" dirty="0">
                          <a:solidFill>
                            <a:srgbClr val="000000"/>
                          </a:solidFill>
                          <a:latin typeface="DM Sans"/>
                        </a:rPr>
                        <a:t>10:00-10:30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tc>
                  <a:txBody>
                    <a:bodyPr/>
                    <a:lstStyle/>
                    <a:p>
                      <a:pPr marL="0" marR="0" lvl="0" indent="0" algn="ctr" defTabSz="914400" rtl="0" eaLnBrk="1" fontAlgn="auto" latinLnBrk="0" hangingPunct="1">
                        <a:lnSpc>
                          <a:spcPts val="1470"/>
                        </a:lnSpc>
                        <a:spcBef>
                          <a:spcPts val="0"/>
                        </a:spcBef>
                        <a:spcAft>
                          <a:spcPts val="0"/>
                        </a:spcAft>
                        <a:buClrTx/>
                        <a:buSzTx/>
                        <a:buFontTx/>
                        <a:buNone/>
                        <a:tabLst/>
                        <a:defRPr/>
                      </a:pPr>
                      <a:r>
                        <a:rPr lang="en-US" sz="1100" dirty="0">
                          <a:solidFill>
                            <a:srgbClr val="000000"/>
                          </a:solidFill>
                          <a:latin typeface="DM Sans"/>
                        </a:rPr>
                        <a:t>Breakfast Club</a:t>
                      </a:r>
                    </a:p>
                    <a:p>
                      <a:pPr marL="0" marR="0" lvl="0" indent="0" algn="ctr" defTabSz="914400" rtl="0" eaLnBrk="1" fontAlgn="auto" latinLnBrk="0" hangingPunct="1">
                        <a:lnSpc>
                          <a:spcPts val="1470"/>
                        </a:lnSpc>
                        <a:spcBef>
                          <a:spcPts val="0"/>
                        </a:spcBef>
                        <a:spcAft>
                          <a:spcPts val="0"/>
                        </a:spcAft>
                        <a:buClrTx/>
                        <a:buSzTx/>
                        <a:buFontTx/>
                        <a:buNone/>
                        <a:tabLst/>
                        <a:defRPr/>
                      </a:pPr>
                      <a:r>
                        <a:rPr lang="en-US" sz="1100" dirty="0">
                          <a:solidFill>
                            <a:srgbClr val="000000"/>
                          </a:solidFill>
                          <a:latin typeface="DM Sans"/>
                        </a:rPr>
                        <a:t>10:00-10:30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tc>
                  <a:txBody>
                    <a:bodyPr/>
                    <a:lstStyle/>
                    <a:p>
                      <a:pPr marL="0" marR="0" lvl="0" indent="0" algn="ctr" defTabSz="914400" rtl="0" eaLnBrk="1" fontAlgn="auto" latinLnBrk="0" hangingPunct="1">
                        <a:lnSpc>
                          <a:spcPts val="1470"/>
                        </a:lnSpc>
                        <a:spcBef>
                          <a:spcPts val="0"/>
                        </a:spcBef>
                        <a:spcAft>
                          <a:spcPts val="0"/>
                        </a:spcAft>
                        <a:buClrTx/>
                        <a:buSzTx/>
                        <a:buFontTx/>
                        <a:buNone/>
                        <a:tabLst/>
                        <a:defRPr/>
                      </a:pPr>
                      <a:r>
                        <a:rPr lang="en-US" sz="1100" dirty="0">
                          <a:solidFill>
                            <a:srgbClr val="000000"/>
                          </a:solidFill>
                          <a:latin typeface="DM Sans"/>
                        </a:rPr>
                        <a:t>Breakfast Club</a:t>
                      </a:r>
                    </a:p>
                    <a:p>
                      <a:pPr marL="0" marR="0" lvl="0" indent="0" algn="ctr" defTabSz="914400" rtl="0" eaLnBrk="1" fontAlgn="auto" latinLnBrk="0" hangingPunct="1">
                        <a:lnSpc>
                          <a:spcPts val="1470"/>
                        </a:lnSpc>
                        <a:spcBef>
                          <a:spcPts val="0"/>
                        </a:spcBef>
                        <a:spcAft>
                          <a:spcPts val="0"/>
                        </a:spcAft>
                        <a:buClrTx/>
                        <a:buSzTx/>
                        <a:buFontTx/>
                        <a:buNone/>
                        <a:tabLst/>
                        <a:defRPr/>
                      </a:pPr>
                      <a:r>
                        <a:rPr lang="en-US" sz="1100" dirty="0">
                          <a:solidFill>
                            <a:srgbClr val="000000"/>
                          </a:solidFill>
                          <a:latin typeface="DM Sans"/>
                        </a:rPr>
                        <a:t>10:00-10:30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tc>
                  <a:txBody>
                    <a:bodyPr/>
                    <a:lstStyle/>
                    <a:p>
                      <a:pPr marL="0" marR="0" lvl="0" indent="0" algn="ctr" defTabSz="914400" rtl="0" eaLnBrk="1" fontAlgn="auto" latinLnBrk="0" hangingPunct="1">
                        <a:lnSpc>
                          <a:spcPts val="1470"/>
                        </a:lnSpc>
                        <a:spcBef>
                          <a:spcPts val="0"/>
                        </a:spcBef>
                        <a:spcAft>
                          <a:spcPts val="0"/>
                        </a:spcAft>
                        <a:buClrTx/>
                        <a:buSzTx/>
                        <a:buFontTx/>
                        <a:buNone/>
                        <a:tabLst/>
                        <a:defRPr/>
                      </a:pPr>
                      <a:r>
                        <a:rPr lang="en-US" sz="1100" dirty="0">
                          <a:solidFill>
                            <a:srgbClr val="000000"/>
                          </a:solidFill>
                          <a:latin typeface="DM Sans"/>
                        </a:rPr>
                        <a:t>Breakfast Club</a:t>
                      </a:r>
                    </a:p>
                    <a:p>
                      <a:pPr marL="0" marR="0" lvl="0" indent="0" algn="ctr" defTabSz="914400" rtl="0" eaLnBrk="1" fontAlgn="auto" latinLnBrk="0" hangingPunct="1">
                        <a:lnSpc>
                          <a:spcPts val="1470"/>
                        </a:lnSpc>
                        <a:spcBef>
                          <a:spcPts val="0"/>
                        </a:spcBef>
                        <a:spcAft>
                          <a:spcPts val="0"/>
                        </a:spcAft>
                        <a:buClrTx/>
                        <a:buSzTx/>
                        <a:buFontTx/>
                        <a:buNone/>
                        <a:tabLst/>
                        <a:defRPr/>
                      </a:pPr>
                      <a:r>
                        <a:rPr lang="en-US" sz="1100" dirty="0">
                          <a:solidFill>
                            <a:srgbClr val="000000"/>
                          </a:solidFill>
                          <a:latin typeface="DM Sans"/>
                        </a:rPr>
                        <a:t>10:00-10:30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extLst>
                  <a:ext uri="{0D108BD9-81ED-4DB2-BD59-A6C34878D82A}">
                    <a16:rowId xmlns:a16="http://schemas.microsoft.com/office/drawing/2014/main" val="3551551823"/>
                  </a:ext>
                </a:extLst>
              </a:tr>
              <a:tr h="1521893">
                <a:tc rowSpan="2">
                  <a:txBody>
                    <a:bodyPr/>
                    <a:lstStyle/>
                    <a:p>
                      <a:pPr algn="ctr">
                        <a:lnSpc>
                          <a:spcPts val="1515"/>
                        </a:lnSpc>
                      </a:pPr>
                      <a:r>
                        <a:rPr lang="en-US" sz="1100" dirty="0">
                          <a:solidFill>
                            <a:srgbClr val="000000"/>
                          </a:solidFill>
                          <a:latin typeface="DM Sans"/>
                        </a:rPr>
                        <a:t>Lego Nostalgia</a:t>
                      </a:r>
                    </a:p>
                    <a:p>
                      <a:pPr algn="ctr">
                        <a:lnSpc>
                          <a:spcPts val="1515"/>
                        </a:lnSpc>
                      </a:pPr>
                      <a:r>
                        <a:rPr lang="en-US" sz="1100" dirty="0">
                          <a:solidFill>
                            <a:srgbClr val="000000"/>
                          </a:solidFill>
                          <a:latin typeface="DM Sans"/>
                        </a:rPr>
                        <a:t>10:30-12:00</a:t>
                      </a:r>
                    </a:p>
                    <a:p>
                      <a:pPr marL="0" marR="0" lvl="0" indent="0" algn="ctr" defTabSz="914400" rtl="0" eaLnBrk="1" fontAlgn="auto" latinLnBrk="0" hangingPunct="1">
                        <a:lnSpc>
                          <a:spcPts val="1515"/>
                        </a:lnSpc>
                        <a:spcBef>
                          <a:spcPts val="0"/>
                        </a:spcBef>
                        <a:spcAft>
                          <a:spcPts val="0"/>
                        </a:spcAft>
                        <a:buClrTx/>
                        <a:buSzTx/>
                        <a:buFontTx/>
                        <a:buNone/>
                        <a:tabLst/>
                        <a:defRPr/>
                      </a:pPr>
                      <a:endParaRPr lang="en-US" sz="1100" b="1" dirty="0">
                        <a:solidFill>
                          <a:srgbClr val="000000"/>
                        </a:solidFill>
                        <a:latin typeface="DM Sans"/>
                      </a:endParaRP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tc>
                  <a:txBody>
                    <a:bodyPr/>
                    <a:lstStyle/>
                    <a:p>
                      <a:pPr algn="ctr">
                        <a:lnSpc>
                          <a:spcPts val="1515"/>
                        </a:lnSpc>
                      </a:pPr>
                      <a:endParaRPr lang="en-US" sz="1050" dirty="0">
                        <a:solidFill>
                          <a:srgbClr val="000000"/>
                        </a:solidFill>
                        <a:latin typeface="DM Sans"/>
                      </a:endParaRPr>
                    </a:p>
                    <a:p>
                      <a:pPr algn="ctr">
                        <a:lnSpc>
                          <a:spcPts val="1515"/>
                        </a:lnSpc>
                      </a:pPr>
                      <a:r>
                        <a:rPr lang="en-US" sz="1100" dirty="0">
                          <a:solidFill>
                            <a:srgbClr val="000000"/>
                          </a:solidFill>
                          <a:latin typeface="DM Sans"/>
                        </a:rPr>
                        <a:t>Arts and Crafts</a:t>
                      </a:r>
                    </a:p>
                    <a:p>
                      <a:pPr algn="ctr">
                        <a:lnSpc>
                          <a:spcPts val="1515"/>
                        </a:lnSpc>
                      </a:pPr>
                      <a:r>
                        <a:rPr lang="en-US" sz="1100" dirty="0">
                          <a:solidFill>
                            <a:srgbClr val="000000"/>
                          </a:solidFill>
                          <a:latin typeface="DM Sans"/>
                        </a:rPr>
                        <a:t>10:30-12:00</a:t>
                      </a:r>
                    </a:p>
                    <a:p>
                      <a:pPr algn="ctr">
                        <a:lnSpc>
                          <a:spcPts val="1515"/>
                        </a:lnSpc>
                      </a:pPr>
                      <a:endParaRPr lang="en-US" sz="1100" dirty="0">
                        <a:solidFill>
                          <a:srgbClr val="000000"/>
                        </a:solidFill>
                        <a:latin typeface="DM Sans"/>
                      </a:endParaRP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solidFill>
                      <a:srgbClr val="FFFFFF"/>
                    </a:solidFill>
                  </a:tcPr>
                </a:tc>
                <a:tc>
                  <a:txBody>
                    <a:bodyPr/>
                    <a:lstStyle/>
                    <a:p>
                      <a:pPr marL="0" marR="0" lvl="0" indent="0" algn="ctr" defTabSz="914400" rtl="0" eaLnBrk="1" fontAlgn="auto" latinLnBrk="0" hangingPunct="1">
                        <a:lnSpc>
                          <a:spcPts val="1515"/>
                        </a:lnSpc>
                        <a:spcBef>
                          <a:spcPts val="0"/>
                        </a:spcBef>
                        <a:spcAft>
                          <a:spcPts val="0"/>
                        </a:spcAft>
                        <a:buClrTx/>
                        <a:buSzTx/>
                        <a:buFontTx/>
                        <a:buNone/>
                        <a:tabLst/>
                        <a:defRPr/>
                      </a:pPr>
                      <a:r>
                        <a:rPr lang="en-US" sz="1000" b="1" dirty="0">
                          <a:solidFill>
                            <a:srgbClr val="000000"/>
                          </a:solidFill>
                          <a:latin typeface="DM Sans"/>
                        </a:rPr>
                        <a:t>Women’s only sessions</a:t>
                      </a:r>
                    </a:p>
                    <a:p>
                      <a:pPr marL="0" marR="0" lvl="0" indent="0" algn="ctr" defTabSz="914400" rtl="0" eaLnBrk="1" fontAlgn="auto" latinLnBrk="0" hangingPunct="1">
                        <a:lnSpc>
                          <a:spcPts val="1515"/>
                        </a:lnSpc>
                        <a:spcBef>
                          <a:spcPts val="0"/>
                        </a:spcBef>
                        <a:spcAft>
                          <a:spcPts val="0"/>
                        </a:spcAft>
                        <a:buClrTx/>
                        <a:buSzTx/>
                        <a:buFontTx/>
                        <a:buNone/>
                        <a:tabLst/>
                        <a:defRPr/>
                      </a:pPr>
                      <a:r>
                        <a:rPr lang="en-US" sz="1000" b="0" dirty="0">
                          <a:solidFill>
                            <a:srgbClr val="000000"/>
                          </a:solidFill>
                          <a:latin typeface="DM Sans"/>
                        </a:rPr>
                        <a:t>Arts &amp; Crafts, Basic IT Skills, Job Club</a:t>
                      </a:r>
                    </a:p>
                    <a:p>
                      <a:pPr marL="0" marR="0" lvl="0" indent="0" algn="ctr" defTabSz="914400" rtl="0" eaLnBrk="1" fontAlgn="auto" latinLnBrk="0" hangingPunct="1">
                        <a:lnSpc>
                          <a:spcPts val="1515"/>
                        </a:lnSpc>
                        <a:spcBef>
                          <a:spcPts val="0"/>
                        </a:spcBef>
                        <a:spcAft>
                          <a:spcPts val="0"/>
                        </a:spcAft>
                        <a:buClrTx/>
                        <a:buSzTx/>
                        <a:buFontTx/>
                        <a:buNone/>
                        <a:tabLst/>
                        <a:defRPr/>
                      </a:pPr>
                      <a:r>
                        <a:rPr lang="en-US" sz="1000" b="0" dirty="0">
                          <a:solidFill>
                            <a:srgbClr val="000000"/>
                          </a:solidFill>
                          <a:latin typeface="DM Sans"/>
                        </a:rPr>
                        <a:t>10:30-1:00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tc>
                  <a:txBody>
                    <a:bodyPr/>
                    <a:lstStyle/>
                    <a:p>
                      <a:pPr algn="ctr">
                        <a:lnSpc>
                          <a:spcPts val="1515"/>
                        </a:lnSpc>
                        <a:defRPr/>
                      </a:pPr>
                      <a:r>
                        <a:rPr lang="en-GB" sz="1100" dirty="0">
                          <a:latin typeface="DM Sans" pitchFamily="2" charset="0"/>
                        </a:rPr>
                        <a:t>Ready, Steady, Cook</a:t>
                      </a:r>
                    </a:p>
                    <a:p>
                      <a:pPr algn="ctr">
                        <a:lnSpc>
                          <a:spcPts val="1515"/>
                        </a:lnSpc>
                        <a:defRPr/>
                      </a:pPr>
                      <a:r>
                        <a:rPr lang="en-GB" sz="1100" dirty="0">
                          <a:latin typeface="DM Sans" pitchFamily="2" charset="0"/>
                        </a:rPr>
                        <a:t>10:30-12:00</a:t>
                      </a:r>
                    </a:p>
                    <a:p>
                      <a:pPr algn="ctr"/>
                      <a:endParaRPr lang="en-GB" sz="1100" dirty="0"/>
                    </a:p>
                    <a:p>
                      <a:pPr algn="ctr"/>
                      <a:endParaRPr lang="en-GB" sz="1100" dirty="0"/>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tc>
                  <a:txBody>
                    <a:bodyPr/>
                    <a:lstStyle/>
                    <a:p>
                      <a:pPr algn="ctr">
                        <a:lnSpc>
                          <a:spcPts val="1515"/>
                        </a:lnSpc>
                        <a:defRPr/>
                      </a:pPr>
                      <a:r>
                        <a:rPr lang="en-US" sz="1050" dirty="0">
                          <a:solidFill>
                            <a:srgbClr val="000000"/>
                          </a:solidFill>
                          <a:latin typeface="DM Sans"/>
                        </a:rPr>
                        <a:t>World Mental Health Day – coffee morning</a:t>
                      </a:r>
                    </a:p>
                    <a:p>
                      <a:pPr algn="ctr">
                        <a:lnSpc>
                          <a:spcPts val="1515"/>
                        </a:lnSpc>
                        <a:defRPr/>
                      </a:pPr>
                      <a:r>
                        <a:rPr lang="en-US" sz="1050" dirty="0">
                          <a:solidFill>
                            <a:srgbClr val="000000"/>
                          </a:solidFill>
                          <a:latin typeface="DM Sans"/>
                        </a:rPr>
                        <a:t>10:30-12:00</a:t>
                      </a:r>
                    </a:p>
                    <a:p>
                      <a:pPr algn="ctr"/>
                      <a:endParaRPr lang="en-GB" sz="1050" dirty="0"/>
                    </a:p>
                    <a:p>
                      <a:pPr algn="ctr">
                        <a:lnSpc>
                          <a:spcPts val="1515"/>
                        </a:lnSpc>
                        <a:defRPr/>
                      </a:pPr>
                      <a:endParaRPr lang="en-US" sz="1050" dirty="0">
                        <a:solidFill>
                          <a:srgbClr val="000000"/>
                        </a:solidFill>
                        <a:latin typeface="DM Sans"/>
                      </a:endParaRP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061522027"/>
                  </a:ext>
                </a:extLst>
              </a:tr>
              <a:tr h="813325">
                <a:tc vMerge="1">
                  <a:txBody>
                    <a:bodyPr/>
                    <a:lstStyle/>
                    <a:p>
                      <a:endParaRPr lang="en-GB"/>
                    </a:p>
                  </a:txBody>
                  <a:tcPr>
                    <a:lnT w="9371" cap="flat" cmpd="sng" algn="ctr">
                      <a:solidFill>
                        <a:srgbClr val="000000"/>
                      </a:solidFill>
                      <a:prstDash val="solid"/>
                      <a:round/>
                      <a:headEnd type="none" w="med" len="med"/>
                      <a:tailEnd type="none" w="med" len="med"/>
                    </a:lnT>
                  </a:tcPr>
                </a:tc>
                <a:tc>
                  <a:txBody>
                    <a:bodyPr/>
                    <a:lstStyle/>
                    <a:p>
                      <a:pPr algn="ctr"/>
                      <a:r>
                        <a:rPr lang="en-GB" sz="1200" dirty="0"/>
                        <a:t>Digital College</a:t>
                      </a:r>
                    </a:p>
                    <a:p>
                      <a:pPr algn="ctr"/>
                      <a:r>
                        <a:rPr lang="en-GB" sz="1200" dirty="0"/>
                        <a:t>10:30-4:00</a:t>
                      </a:r>
                    </a:p>
                    <a:p>
                      <a:pPr algn="ctr"/>
                      <a:endParaRPr lang="en-GB" sz="1200" dirty="0"/>
                    </a:p>
                  </a:txBody>
                  <a:tcPr marL="140560" marR="140560" marT="140560" marB="140560" anchor="ctr">
                    <a:lnR w="9371" cap="flat" cmpd="sng" algn="ctr">
                      <a:solidFill>
                        <a:srgbClr val="000000"/>
                      </a:solidFill>
                      <a:prstDash val="solid"/>
                      <a:round/>
                      <a:headEnd type="none" w="med" len="med"/>
                      <a:tailEnd type="none" w="med" len="med"/>
                    </a:lnR>
                    <a:solidFill>
                      <a:srgbClr val="FFFFFF"/>
                    </a:solidFill>
                  </a:tcPr>
                </a:tc>
                <a:tc>
                  <a:txBody>
                    <a:bodyPr/>
                    <a:lstStyle/>
                    <a:p>
                      <a:pPr algn="ctr"/>
                      <a:r>
                        <a:rPr lang="en-US" sz="1050" dirty="0">
                          <a:solidFill>
                            <a:srgbClr val="000000"/>
                          </a:solidFill>
                          <a:latin typeface="DM Sans"/>
                        </a:rPr>
                        <a:t>UPW – invite only</a:t>
                      </a:r>
                    </a:p>
                    <a:p>
                      <a:pPr algn="ctr"/>
                      <a:r>
                        <a:rPr lang="en-US" sz="1050" dirty="0">
                          <a:solidFill>
                            <a:srgbClr val="000000"/>
                          </a:solidFill>
                          <a:latin typeface="DM Sans"/>
                        </a:rPr>
                        <a:t>10:00-12:00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tc>
                  <a:txBody>
                    <a:bodyPr/>
                    <a:lstStyle/>
                    <a:p>
                      <a:pPr algn="ctr"/>
                      <a:r>
                        <a:rPr lang="en-GB" sz="1050" dirty="0"/>
                        <a:t>CBT – booking only</a:t>
                      </a:r>
                    </a:p>
                    <a:p>
                      <a:pPr algn="ctr"/>
                      <a:r>
                        <a:rPr lang="en-GB" sz="1050" dirty="0"/>
                        <a:t>10:00-4:00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tc>
                  <a:txBody>
                    <a:bodyPr/>
                    <a:lstStyle/>
                    <a:p>
                      <a:pPr algn="ctr">
                        <a:lnSpc>
                          <a:spcPts val="1515"/>
                        </a:lnSpc>
                        <a:defRPr/>
                      </a:pPr>
                      <a:r>
                        <a:rPr lang="en-US" sz="1050" dirty="0">
                          <a:solidFill>
                            <a:srgbClr val="000000"/>
                          </a:solidFill>
                          <a:latin typeface="DM Sans"/>
                        </a:rPr>
                        <a:t>Job Club with Anna</a:t>
                      </a:r>
                    </a:p>
                    <a:p>
                      <a:pPr algn="ctr">
                        <a:lnSpc>
                          <a:spcPts val="1515"/>
                        </a:lnSpc>
                        <a:defRPr/>
                      </a:pPr>
                      <a:r>
                        <a:rPr lang="en-US" sz="1050" dirty="0">
                          <a:solidFill>
                            <a:srgbClr val="000000"/>
                          </a:solidFill>
                          <a:latin typeface="DM Sans"/>
                        </a:rPr>
                        <a:t>10:00-3:00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572959548"/>
                  </a:ext>
                </a:extLst>
              </a:tr>
              <a:tr h="641475">
                <a:tc>
                  <a:txBody>
                    <a:bodyPr/>
                    <a:lstStyle/>
                    <a:p>
                      <a:pPr algn="ctr">
                        <a:lnSpc>
                          <a:spcPts val="1515"/>
                        </a:lnSpc>
                        <a:defRPr/>
                      </a:pPr>
                      <a:r>
                        <a:rPr lang="en-US" sz="1100" dirty="0">
                          <a:solidFill>
                            <a:srgbClr val="000000"/>
                          </a:solidFill>
                          <a:latin typeface="DM Sans"/>
                        </a:rPr>
                        <a:t>Chill and Chat</a:t>
                      </a:r>
                    </a:p>
                    <a:p>
                      <a:pPr algn="ctr">
                        <a:lnSpc>
                          <a:spcPts val="1515"/>
                        </a:lnSpc>
                        <a:defRPr/>
                      </a:pPr>
                      <a:r>
                        <a:rPr lang="en-US" sz="1100" dirty="0">
                          <a:solidFill>
                            <a:srgbClr val="000000"/>
                          </a:solidFill>
                          <a:latin typeface="DM Sans"/>
                        </a:rPr>
                        <a:t>12:00-1:00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tc>
                  <a:txBody>
                    <a:bodyPr/>
                    <a:lstStyle/>
                    <a:p>
                      <a:pPr algn="ctr">
                        <a:lnSpc>
                          <a:spcPts val="1515"/>
                        </a:lnSpc>
                        <a:defRPr/>
                      </a:pPr>
                      <a:r>
                        <a:rPr lang="en-US" sz="1100" dirty="0">
                          <a:solidFill>
                            <a:srgbClr val="000000"/>
                          </a:solidFill>
                          <a:latin typeface="DM Sans"/>
                        </a:rPr>
                        <a:t>Chill and Chat</a:t>
                      </a:r>
                    </a:p>
                    <a:p>
                      <a:pPr algn="ctr">
                        <a:lnSpc>
                          <a:spcPts val="1515"/>
                        </a:lnSpc>
                        <a:defRPr/>
                      </a:pPr>
                      <a:r>
                        <a:rPr lang="en-US" sz="1100" dirty="0">
                          <a:solidFill>
                            <a:srgbClr val="000000"/>
                          </a:solidFill>
                          <a:latin typeface="DM Sans"/>
                        </a:rPr>
                        <a:t>12:00-1:00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B w="9371" cap="flat" cmpd="sng" algn="ctr">
                      <a:solidFill>
                        <a:srgbClr val="000000"/>
                      </a:solidFill>
                      <a:prstDash val="solid"/>
                      <a:round/>
                      <a:headEnd type="none" w="med" len="med"/>
                      <a:tailEnd type="none" w="med" len="med"/>
                    </a:lnB>
                    <a:solidFill>
                      <a:srgbClr val="DFB160"/>
                    </a:solidFill>
                  </a:tcPr>
                </a:tc>
                <a:tc>
                  <a:txBody>
                    <a:bodyPr/>
                    <a:lstStyle/>
                    <a:p>
                      <a:pPr algn="ctr">
                        <a:lnSpc>
                          <a:spcPts val="1515"/>
                        </a:lnSpc>
                        <a:defRPr/>
                      </a:pPr>
                      <a:r>
                        <a:rPr lang="en-US" sz="1100" dirty="0">
                          <a:solidFill>
                            <a:srgbClr val="000000"/>
                          </a:solidFill>
                          <a:latin typeface="DM Sans"/>
                        </a:rPr>
                        <a:t>Chill and Chat</a:t>
                      </a:r>
                    </a:p>
                    <a:p>
                      <a:pPr algn="ctr">
                        <a:lnSpc>
                          <a:spcPts val="1515"/>
                        </a:lnSpc>
                        <a:defRPr/>
                      </a:pPr>
                      <a:r>
                        <a:rPr lang="en-US" sz="1100" dirty="0">
                          <a:solidFill>
                            <a:srgbClr val="000000"/>
                          </a:solidFill>
                          <a:latin typeface="DM Sans"/>
                        </a:rPr>
                        <a:t>12:00-1:00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tc>
                  <a:txBody>
                    <a:bodyPr/>
                    <a:lstStyle/>
                    <a:p>
                      <a:pPr algn="ctr">
                        <a:lnSpc>
                          <a:spcPts val="1515"/>
                        </a:lnSpc>
                        <a:defRPr/>
                      </a:pPr>
                      <a:r>
                        <a:rPr lang="en-US" sz="1100" dirty="0">
                          <a:solidFill>
                            <a:srgbClr val="000000"/>
                          </a:solidFill>
                          <a:latin typeface="DM Sans"/>
                        </a:rPr>
                        <a:t>Chill and Chat</a:t>
                      </a:r>
                    </a:p>
                    <a:p>
                      <a:pPr algn="ctr">
                        <a:lnSpc>
                          <a:spcPts val="1515"/>
                        </a:lnSpc>
                        <a:defRPr/>
                      </a:pPr>
                      <a:r>
                        <a:rPr lang="en-US" sz="1100" dirty="0">
                          <a:solidFill>
                            <a:srgbClr val="000000"/>
                          </a:solidFill>
                          <a:latin typeface="DM Sans"/>
                        </a:rPr>
                        <a:t>12:00-1:00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tc>
                  <a:txBody>
                    <a:bodyPr/>
                    <a:lstStyle/>
                    <a:p>
                      <a:pPr algn="ctr">
                        <a:lnSpc>
                          <a:spcPts val="1515"/>
                        </a:lnSpc>
                        <a:defRPr/>
                      </a:pPr>
                      <a:r>
                        <a:rPr lang="en-US" sz="1050" dirty="0">
                          <a:solidFill>
                            <a:srgbClr val="000000"/>
                          </a:solidFill>
                          <a:latin typeface="DM Sans"/>
                        </a:rPr>
                        <a:t>Chill and Chat</a:t>
                      </a:r>
                    </a:p>
                    <a:p>
                      <a:pPr algn="ctr">
                        <a:lnSpc>
                          <a:spcPts val="1515"/>
                        </a:lnSpc>
                        <a:defRPr/>
                      </a:pPr>
                      <a:r>
                        <a:rPr lang="en-US" sz="1050" dirty="0">
                          <a:solidFill>
                            <a:srgbClr val="000000"/>
                          </a:solidFill>
                          <a:latin typeface="DM Sans"/>
                        </a:rPr>
                        <a:t>12:00-1:00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extLst>
                  <a:ext uri="{0D108BD9-81ED-4DB2-BD59-A6C34878D82A}">
                    <a16:rowId xmlns:a16="http://schemas.microsoft.com/office/drawing/2014/main" val="842233413"/>
                  </a:ext>
                </a:extLst>
              </a:tr>
              <a:tr h="828201">
                <a:tc rowSpan="2">
                  <a:txBody>
                    <a:bodyPr/>
                    <a:lstStyle/>
                    <a:p>
                      <a:pPr algn="ctr"/>
                      <a:r>
                        <a:rPr lang="en-GB" sz="1050" dirty="0">
                          <a:latin typeface="DM Sans" pitchFamily="2" charset="0"/>
                        </a:rPr>
                        <a:t>Movie afternoon</a:t>
                      </a:r>
                    </a:p>
                    <a:p>
                      <a:pPr algn="ctr"/>
                      <a:r>
                        <a:rPr lang="en-GB" sz="1050" dirty="0">
                          <a:latin typeface="DM Sans" pitchFamily="2" charset="0"/>
                        </a:rPr>
                        <a:t>1:00-4:00</a:t>
                      </a:r>
                    </a:p>
                    <a:p>
                      <a:pPr algn="ctr">
                        <a:lnSpc>
                          <a:spcPts val="1515"/>
                        </a:lnSpc>
                      </a:pPr>
                      <a:endParaRPr lang="en-US" sz="1082" dirty="0">
                        <a:solidFill>
                          <a:srgbClr val="000000"/>
                        </a:solidFill>
                        <a:latin typeface="DM Sans"/>
                      </a:endParaRP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tc>
                  <a:txBody>
                    <a:bodyPr/>
                    <a:lstStyle/>
                    <a:p>
                      <a:pPr marL="0" marR="0" lvl="0" indent="0" algn="ctr" defTabSz="914400" rtl="0" eaLnBrk="1" fontAlgn="auto" latinLnBrk="0" hangingPunct="1">
                        <a:lnSpc>
                          <a:spcPts val="1515"/>
                        </a:lnSpc>
                        <a:spcBef>
                          <a:spcPts val="0"/>
                        </a:spcBef>
                        <a:spcAft>
                          <a:spcPts val="0"/>
                        </a:spcAft>
                        <a:buClrTx/>
                        <a:buSzTx/>
                        <a:buFontTx/>
                        <a:buNone/>
                        <a:tabLst/>
                        <a:defRPr/>
                      </a:pPr>
                      <a:r>
                        <a:rPr lang="en-US" sz="1100" dirty="0">
                          <a:solidFill>
                            <a:srgbClr val="000000"/>
                          </a:solidFill>
                          <a:latin typeface="DM Sans"/>
                        </a:rPr>
                        <a:t>Quieter session: Reflective walk</a:t>
                      </a:r>
                    </a:p>
                    <a:p>
                      <a:pPr marL="0" marR="0" lvl="0" indent="0" algn="ctr" defTabSz="914400" rtl="0" eaLnBrk="1" fontAlgn="auto" latinLnBrk="0" hangingPunct="1">
                        <a:lnSpc>
                          <a:spcPts val="1515"/>
                        </a:lnSpc>
                        <a:spcBef>
                          <a:spcPts val="0"/>
                        </a:spcBef>
                        <a:spcAft>
                          <a:spcPts val="0"/>
                        </a:spcAft>
                        <a:buClrTx/>
                        <a:buSzTx/>
                        <a:buFontTx/>
                        <a:buNone/>
                        <a:tabLst/>
                        <a:defRPr/>
                      </a:pPr>
                      <a:r>
                        <a:rPr lang="en-US" sz="1100" dirty="0">
                          <a:solidFill>
                            <a:srgbClr val="000000"/>
                          </a:solidFill>
                          <a:latin typeface="DM Sans"/>
                        </a:rPr>
                        <a:t>1:00-4:00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dirty="0"/>
                        <a:t>Creative session: </a:t>
                      </a:r>
                      <a:r>
                        <a:rPr lang="en-GB" sz="1100" dirty="0" err="1"/>
                        <a:t>TiPP</a:t>
                      </a:r>
                      <a:r>
                        <a:rPr lang="en-GB" sz="1100" dirty="0"/>
                        <a:t> Calendar Project</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dirty="0"/>
                        <a:t>1:00-3:00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solidFill>
                      <a:srgbClr val="FFFFFF"/>
                    </a:solidFill>
                  </a:tcPr>
                </a:tc>
                <a:tc>
                  <a:txBody>
                    <a:bodyPr/>
                    <a:lstStyle/>
                    <a:p>
                      <a:pPr algn="ctr">
                        <a:lnSpc>
                          <a:spcPts val="1515"/>
                        </a:lnSpc>
                        <a:defRPr/>
                      </a:pPr>
                      <a:r>
                        <a:rPr lang="en-US" sz="1050" dirty="0">
                          <a:solidFill>
                            <a:schemeClr val="tx1"/>
                          </a:solidFill>
                          <a:latin typeface="DM Sans"/>
                        </a:rPr>
                        <a:t>Sexual health session</a:t>
                      </a:r>
                    </a:p>
                    <a:p>
                      <a:pPr algn="ctr">
                        <a:lnSpc>
                          <a:spcPts val="1515"/>
                        </a:lnSpc>
                        <a:defRPr/>
                      </a:pPr>
                      <a:r>
                        <a:rPr lang="en-US" sz="1050" dirty="0">
                          <a:solidFill>
                            <a:schemeClr val="tx1"/>
                          </a:solidFill>
                          <a:latin typeface="DM Sans"/>
                        </a:rPr>
                        <a:t>1:00-3:00</a:t>
                      </a:r>
                      <a:endParaRPr lang="en-GB" dirty="0"/>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tc rowSpan="2">
                  <a:txBody>
                    <a:bodyPr/>
                    <a:lstStyle/>
                    <a:p>
                      <a:pPr algn="ctr">
                        <a:lnSpc>
                          <a:spcPts val="1515"/>
                        </a:lnSpc>
                      </a:pPr>
                      <a:r>
                        <a:rPr lang="en-US" sz="1082" dirty="0">
                          <a:solidFill>
                            <a:srgbClr val="000000"/>
                          </a:solidFill>
                          <a:latin typeface="DM Sans"/>
                        </a:rPr>
                        <a:t>Say it in a song! Music session</a:t>
                      </a:r>
                    </a:p>
                    <a:p>
                      <a:pPr algn="ctr">
                        <a:lnSpc>
                          <a:spcPts val="1515"/>
                        </a:lnSpc>
                      </a:pPr>
                      <a:r>
                        <a:rPr lang="en-US" sz="1082" dirty="0">
                          <a:solidFill>
                            <a:srgbClr val="000000"/>
                          </a:solidFill>
                          <a:latin typeface="DM Sans"/>
                        </a:rPr>
                        <a:t>1:30-3:30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r h="952674">
                <a:tc vMerge="1">
                  <a:txBody>
                    <a:bodyPr/>
                    <a:lstStyle/>
                    <a:p>
                      <a:endParaRPr lang="en-GB"/>
                    </a:p>
                  </a:txBody>
                  <a:tcPr/>
                </a:tc>
                <a:tc>
                  <a:txBody>
                    <a:bodyPr/>
                    <a:lstStyle/>
                    <a:p>
                      <a:pPr marL="0" marR="0" lvl="0" indent="0" algn="ctr" defTabSz="914400" rtl="0" eaLnBrk="1" fontAlgn="auto" latinLnBrk="0" hangingPunct="1">
                        <a:lnSpc>
                          <a:spcPts val="1515"/>
                        </a:lnSpc>
                        <a:spcBef>
                          <a:spcPts val="0"/>
                        </a:spcBef>
                        <a:spcAft>
                          <a:spcPts val="0"/>
                        </a:spcAft>
                        <a:buClrTx/>
                        <a:buSzTx/>
                        <a:buFontTx/>
                        <a:buNone/>
                        <a:tabLst/>
                        <a:defRPr/>
                      </a:pPr>
                      <a:r>
                        <a:rPr lang="en-US" sz="1050" dirty="0">
                          <a:solidFill>
                            <a:srgbClr val="000000"/>
                          </a:solidFill>
                          <a:latin typeface="DM Sans"/>
                        </a:rPr>
                        <a:t>Hub Newsletter</a:t>
                      </a:r>
                    </a:p>
                    <a:p>
                      <a:pPr marL="0" marR="0" lvl="0" indent="0" algn="ctr" defTabSz="914400" rtl="0" eaLnBrk="1" fontAlgn="auto" latinLnBrk="0" hangingPunct="1">
                        <a:lnSpc>
                          <a:spcPts val="1515"/>
                        </a:lnSpc>
                        <a:spcBef>
                          <a:spcPts val="0"/>
                        </a:spcBef>
                        <a:spcAft>
                          <a:spcPts val="0"/>
                        </a:spcAft>
                        <a:buClrTx/>
                        <a:buSzTx/>
                        <a:buFontTx/>
                        <a:buNone/>
                        <a:tabLst/>
                        <a:defRPr/>
                      </a:pPr>
                      <a:r>
                        <a:rPr lang="en-US" sz="1050" dirty="0">
                          <a:solidFill>
                            <a:srgbClr val="000000"/>
                          </a:solidFill>
                          <a:latin typeface="DM Sans"/>
                        </a:rPr>
                        <a:t>1:00-3:00</a:t>
                      </a:r>
                      <a:endParaRPr lang="en-GB" dirty="0"/>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dirty="0"/>
                        <a:t>IPP Group</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dirty="0"/>
                        <a:t>3:00-4:00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solidFill>
                      <a:srgbClr val="FFFFFF"/>
                    </a:solidFill>
                  </a:tcPr>
                </a:tc>
                <a:tc>
                  <a:txBody>
                    <a:bodyPr/>
                    <a:lstStyle/>
                    <a:p>
                      <a:pPr algn="ctr"/>
                      <a:r>
                        <a:rPr lang="en-GB" sz="1200" dirty="0"/>
                        <a:t>¿Hablas Español? Spanish lesson</a:t>
                      </a:r>
                    </a:p>
                    <a:p>
                      <a:pPr algn="ctr"/>
                      <a:r>
                        <a:rPr lang="en-GB" sz="1200" dirty="0"/>
                        <a:t>3:00-4:00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tc vMerge="1">
                  <a:txBody>
                    <a:bodyPr/>
                    <a:lstStyle/>
                    <a:p>
                      <a:endParaRPr lang="en-GB"/>
                    </a:p>
                  </a:txBody>
                  <a:tcPr/>
                </a:tc>
                <a:extLst>
                  <a:ext uri="{0D108BD9-81ED-4DB2-BD59-A6C34878D82A}">
                    <a16:rowId xmlns:a16="http://schemas.microsoft.com/office/drawing/2014/main" val="906046316"/>
                  </a:ext>
                </a:extLst>
              </a:tr>
            </a:tbl>
          </a:graphicData>
        </a:graphic>
      </p:graphicFrame>
      <p:grpSp>
        <p:nvGrpSpPr>
          <p:cNvPr id="3" name="Group 3">
            <a:extLst>
              <a:ext uri="{FF2B5EF4-FFF2-40B4-BE49-F238E27FC236}">
                <a16:creationId xmlns:a16="http://schemas.microsoft.com/office/drawing/2014/main" id="{5F68B86E-F109-54B2-D0C4-282BCDFD53D6}"/>
              </a:ext>
            </a:extLst>
          </p:cNvPr>
          <p:cNvGrpSpPr/>
          <p:nvPr/>
        </p:nvGrpSpPr>
        <p:grpSpPr>
          <a:xfrm>
            <a:off x="184646" y="1589490"/>
            <a:ext cx="2321941" cy="4712742"/>
            <a:chOff x="0" y="0"/>
            <a:chExt cx="902503" cy="1716756"/>
          </a:xfrm>
        </p:grpSpPr>
        <p:sp>
          <p:nvSpPr>
            <p:cNvPr id="4" name="Freeform 4">
              <a:extLst>
                <a:ext uri="{FF2B5EF4-FFF2-40B4-BE49-F238E27FC236}">
                  <a16:creationId xmlns:a16="http://schemas.microsoft.com/office/drawing/2014/main" id="{5725B1C9-68DC-AA2D-7FFD-803ABEB31804}"/>
                </a:ext>
              </a:extLst>
            </p:cNvPr>
            <p:cNvSpPr/>
            <p:nvPr/>
          </p:nvSpPr>
          <p:spPr>
            <a:xfrm>
              <a:off x="0" y="0"/>
              <a:ext cx="881523" cy="1669301"/>
            </a:xfrm>
            <a:custGeom>
              <a:avLst/>
              <a:gdLst/>
              <a:ahLst/>
              <a:cxnLst/>
              <a:rect l="l" t="t" r="r" b="b"/>
              <a:pathLst>
                <a:path w="868775" h="1669301">
                  <a:moveTo>
                    <a:pt x="0" y="0"/>
                  </a:moveTo>
                  <a:lnTo>
                    <a:pt x="868775" y="0"/>
                  </a:lnTo>
                  <a:lnTo>
                    <a:pt x="868775" y="1669301"/>
                  </a:lnTo>
                  <a:lnTo>
                    <a:pt x="0" y="1669301"/>
                  </a:lnTo>
                  <a:close/>
                </a:path>
              </a:pathLst>
            </a:custGeom>
            <a:solidFill>
              <a:srgbClr val="34586E"/>
            </a:solidFill>
            <a:ln w="9525" cap="sq">
              <a:solidFill>
                <a:srgbClr val="000000"/>
              </a:solidFill>
              <a:prstDash val="solid"/>
              <a:miter/>
            </a:ln>
          </p:spPr>
          <p:txBody>
            <a:bodyPr/>
            <a:lstStyle/>
            <a:p>
              <a:endParaRPr lang="en-GB"/>
            </a:p>
          </p:txBody>
        </p:sp>
        <p:sp>
          <p:nvSpPr>
            <p:cNvPr id="5" name="TextBox 5">
              <a:extLst>
                <a:ext uri="{FF2B5EF4-FFF2-40B4-BE49-F238E27FC236}">
                  <a16:creationId xmlns:a16="http://schemas.microsoft.com/office/drawing/2014/main" id="{B9D2A693-721C-84DE-4CA7-82DF16680F32}"/>
                </a:ext>
              </a:extLst>
            </p:cNvPr>
            <p:cNvSpPr txBox="1"/>
            <p:nvPr/>
          </p:nvSpPr>
          <p:spPr>
            <a:xfrm>
              <a:off x="4033" y="18880"/>
              <a:ext cx="898470" cy="1697876"/>
            </a:xfrm>
            <a:prstGeom prst="rect">
              <a:avLst/>
            </a:prstGeom>
          </p:spPr>
          <p:txBody>
            <a:bodyPr lIns="50800" tIns="50800" rIns="50800" bIns="50800" rtlCol="0" anchor="ctr"/>
            <a:lstStyle/>
            <a:p>
              <a:pPr algn="ctr">
                <a:lnSpc>
                  <a:spcPts val="2379"/>
                </a:lnSpc>
              </a:pPr>
              <a:r>
                <a:rPr lang="en-US" sz="1700" u="sng" dirty="0">
                  <a:solidFill>
                    <a:srgbClr val="FFFFFF"/>
                  </a:solidFill>
                  <a:latin typeface="DM Sans"/>
                </a:rPr>
                <a:t>Information</a:t>
              </a:r>
            </a:p>
            <a:p>
              <a:pPr algn="ctr">
                <a:lnSpc>
                  <a:spcPts val="2379"/>
                </a:lnSpc>
              </a:pPr>
              <a:r>
                <a:rPr lang="en-US" sz="1050" dirty="0">
                  <a:solidFill>
                    <a:srgbClr val="FFFFFF"/>
                  </a:solidFill>
                  <a:latin typeface="DM Sans" pitchFamily="2" charset="0"/>
                </a:rPr>
                <a:t>Hub is located at </a:t>
              </a:r>
              <a:r>
                <a:rPr lang="en-GB" sz="1050" dirty="0">
                  <a:solidFill>
                    <a:srgbClr val="FFFFFF"/>
                  </a:solidFill>
                  <a:latin typeface="DM Sans" pitchFamily="2" charset="0"/>
                </a:rPr>
                <a:t>State House, Dale St., L2 4TR</a:t>
              </a:r>
            </a:p>
            <a:p>
              <a:pPr algn="ctr">
                <a:lnSpc>
                  <a:spcPts val="2379"/>
                </a:lnSpc>
              </a:pPr>
              <a:r>
                <a:rPr kumimoji="0" lang="en-GB" sz="1050" b="0" i="0" u="none" strike="noStrike" kern="1200" cap="none" spc="0" normalizeH="0" baseline="0" noProof="0" dirty="0">
                  <a:ln>
                    <a:noFill/>
                  </a:ln>
                  <a:solidFill>
                    <a:schemeClr val="bg1"/>
                  </a:solidFill>
                  <a:uLnTx/>
                  <a:uFillTx/>
                  <a:latin typeface="DM Sans" pitchFamily="2" charset="0"/>
                  <a:ea typeface="Calibri" panose="020F0502020204030204" pitchFamily="34" charset="0"/>
                </a:rPr>
                <a:t>Non-accredited courses introduce new topics to participants and offer a guided-learning environment, where they can gain detailed knowledge about different subjects. </a:t>
              </a:r>
              <a:r>
                <a:rPr lang="en-GB" sz="1050" dirty="0">
                  <a:solidFill>
                    <a:schemeClr val="bg1"/>
                  </a:solidFill>
                  <a:latin typeface="DM Sans" pitchFamily="2" charset="0"/>
                  <a:ea typeface="Calibri" panose="020F0502020204030204" pitchFamily="34" charset="0"/>
                </a:rPr>
                <a:t>Digital College offers online accredited courses, which participants can complete at their own pace, using hub </a:t>
              </a:r>
              <a:r>
                <a:rPr lang="en-GB" sz="1050" dirty="0" err="1">
                  <a:solidFill>
                    <a:schemeClr val="bg1"/>
                  </a:solidFill>
                  <a:latin typeface="DM Sans" pitchFamily="2" charset="0"/>
                  <a:ea typeface="Calibri" panose="020F0502020204030204" pitchFamily="34" charset="0"/>
                </a:rPr>
                <a:t>Ipads</a:t>
              </a:r>
              <a:r>
                <a:rPr lang="en-GB" sz="1050" dirty="0">
                  <a:solidFill>
                    <a:schemeClr val="bg1"/>
                  </a:solidFill>
                  <a:latin typeface="DM Sans" pitchFamily="2" charset="0"/>
                  <a:ea typeface="Calibri" panose="020F0502020204030204" pitchFamily="34" charset="0"/>
                </a:rPr>
                <a:t>.</a:t>
              </a:r>
              <a:endParaRPr kumimoji="0" lang="en-US" sz="1050" b="0" i="0" u="none" strike="noStrike" kern="1200" cap="none" spc="0" normalizeH="0" baseline="0" noProof="0" dirty="0">
                <a:ln>
                  <a:noFill/>
                </a:ln>
                <a:solidFill>
                  <a:prstClr val="white"/>
                </a:solidFill>
                <a:effectLst/>
                <a:uLnTx/>
                <a:uFillTx/>
                <a:latin typeface="DM Sans" pitchFamily="2" charset="0"/>
              </a:endParaRPr>
            </a:p>
          </p:txBody>
        </p:sp>
      </p:grpSp>
      <p:grpSp>
        <p:nvGrpSpPr>
          <p:cNvPr id="46" name="Group 46">
            <a:extLst>
              <a:ext uri="{FF2B5EF4-FFF2-40B4-BE49-F238E27FC236}">
                <a16:creationId xmlns:a16="http://schemas.microsoft.com/office/drawing/2014/main" id="{1EA9F55D-AD27-C5A3-C8B9-04128E42D970}"/>
              </a:ext>
            </a:extLst>
          </p:cNvPr>
          <p:cNvGrpSpPr/>
          <p:nvPr/>
        </p:nvGrpSpPr>
        <p:grpSpPr>
          <a:xfrm rot="2700000">
            <a:off x="170282" y="1049731"/>
            <a:ext cx="293842" cy="293842"/>
            <a:chOff x="0" y="0"/>
            <a:chExt cx="812800" cy="812800"/>
          </a:xfrm>
        </p:grpSpPr>
        <p:sp>
          <p:nvSpPr>
            <p:cNvPr id="47" name="Freeform 47">
              <a:extLst>
                <a:ext uri="{FF2B5EF4-FFF2-40B4-BE49-F238E27FC236}">
                  <a16:creationId xmlns:a16="http://schemas.microsoft.com/office/drawing/2014/main" id="{E368AE4D-B17C-8DD4-B82E-EC100821A588}"/>
                </a:ext>
              </a:extLst>
            </p:cNvPr>
            <p:cNvSpPr/>
            <p:nvPr/>
          </p:nvSpPr>
          <p:spPr>
            <a:xfrm>
              <a:off x="0" y="0"/>
              <a:ext cx="812800" cy="812800"/>
            </a:xfrm>
            <a:custGeom>
              <a:avLst/>
              <a:gdLst/>
              <a:ahLst/>
              <a:cxnLst/>
              <a:rect l="l" t="t" r="r" b="b"/>
              <a:pathLst>
                <a:path w="812800" h="812800">
                  <a:moveTo>
                    <a:pt x="406400" y="0"/>
                  </a:moveTo>
                  <a:lnTo>
                    <a:pt x="812800" y="406400"/>
                  </a:lnTo>
                  <a:lnTo>
                    <a:pt x="406400" y="812800"/>
                  </a:lnTo>
                  <a:lnTo>
                    <a:pt x="0" y="406400"/>
                  </a:lnTo>
                  <a:lnTo>
                    <a:pt x="406400" y="0"/>
                  </a:lnTo>
                  <a:close/>
                </a:path>
              </a:pathLst>
            </a:custGeom>
            <a:solidFill>
              <a:srgbClr val="E13716"/>
            </a:solidFill>
          </p:spPr>
          <p:txBody>
            <a:bodyPr/>
            <a:lstStyle/>
            <a:p>
              <a:endParaRPr lang="en-GB"/>
            </a:p>
          </p:txBody>
        </p:sp>
        <p:sp>
          <p:nvSpPr>
            <p:cNvPr id="48" name="TextBox 48">
              <a:extLst>
                <a:ext uri="{FF2B5EF4-FFF2-40B4-BE49-F238E27FC236}">
                  <a16:creationId xmlns:a16="http://schemas.microsoft.com/office/drawing/2014/main" id="{F8003D99-6E38-0FE0-1CA9-B7E015F0FCBD}"/>
                </a:ext>
              </a:extLst>
            </p:cNvPr>
            <p:cNvSpPr txBox="1"/>
            <p:nvPr/>
          </p:nvSpPr>
          <p:spPr>
            <a:xfrm>
              <a:off x="139700" y="111125"/>
              <a:ext cx="533400" cy="561975"/>
            </a:xfrm>
            <a:prstGeom prst="rect">
              <a:avLst/>
            </a:prstGeom>
          </p:spPr>
          <p:txBody>
            <a:bodyPr lIns="50800" tIns="50800" rIns="50800" bIns="50800" rtlCol="0" anchor="ctr"/>
            <a:lstStyle/>
            <a:p>
              <a:pPr algn="ctr">
                <a:lnSpc>
                  <a:spcPts val="2379"/>
                </a:lnSpc>
              </a:pPr>
              <a:endParaRPr/>
            </a:p>
          </p:txBody>
        </p:sp>
      </p:grpSp>
      <p:grpSp>
        <p:nvGrpSpPr>
          <p:cNvPr id="62" name="Group 62">
            <a:extLst>
              <a:ext uri="{FF2B5EF4-FFF2-40B4-BE49-F238E27FC236}">
                <a16:creationId xmlns:a16="http://schemas.microsoft.com/office/drawing/2014/main" id="{A12EEBD4-24A9-BECE-081C-56ED892015BA}"/>
              </a:ext>
            </a:extLst>
          </p:cNvPr>
          <p:cNvGrpSpPr/>
          <p:nvPr/>
        </p:nvGrpSpPr>
        <p:grpSpPr>
          <a:xfrm>
            <a:off x="195716" y="593502"/>
            <a:ext cx="242972" cy="242972"/>
            <a:chOff x="0" y="0"/>
            <a:chExt cx="812800" cy="812800"/>
          </a:xfrm>
        </p:grpSpPr>
        <p:sp>
          <p:nvSpPr>
            <p:cNvPr id="63" name="Freeform 63">
              <a:extLst>
                <a:ext uri="{FF2B5EF4-FFF2-40B4-BE49-F238E27FC236}">
                  <a16:creationId xmlns:a16="http://schemas.microsoft.com/office/drawing/2014/main" id="{AC09F1D7-6747-1E1B-7486-20C2202CCF4A}"/>
                </a:ext>
              </a:extLst>
            </p:cNvPr>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67AB2C"/>
            </a:solidFill>
          </p:spPr>
          <p:txBody>
            <a:bodyPr/>
            <a:lstStyle/>
            <a:p>
              <a:endParaRPr lang="en-GB"/>
            </a:p>
          </p:txBody>
        </p:sp>
        <p:sp>
          <p:nvSpPr>
            <p:cNvPr id="64" name="TextBox 64">
              <a:extLst>
                <a:ext uri="{FF2B5EF4-FFF2-40B4-BE49-F238E27FC236}">
                  <a16:creationId xmlns:a16="http://schemas.microsoft.com/office/drawing/2014/main" id="{A75DD940-DB67-306D-184E-4A8C82D029B4}"/>
                </a:ext>
              </a:extLst>
            </p:cNvPr>
            <p:cNvSpPr txBox="1"/>
            <p:nvPr/>
          </p:nvSpPr>
          <p:spPr>
            <a:xfrm>
              <a:off x="76200" y="47625"/>
              <a:ext cx="660400" cy="688975"/>
            </a:xfrm>
            <a:prstGeom prst="rect">
              <a:avLst/>
            </a:prstGeom>
          </p:spPr>
          <p:txBody>
            <a:bodyPr lIns="50800" tIns="50800" rIns="50800" bIns="50800" rtlCol="0" anchor="ctr"/>
            <a:lstStyle/>
            <a:p>
              <a:pPr algn="ctr">
                <a:lnSpc>
                  <a:spcPts val="2379"/>
                </a:lnSpc>
              </a:pPr>
              <a:endParaRPr/>
            </a:p>
          </p:txBody>
        </p:sp>
      </p:grpSp>
      <p:sp>
        <p:nvSpPr>
          <p:cNvPr id="69" name="TextBox 69">
            <a:extLst>
              <a:ext uri="{FF2B5EF4-FFF2-40B4-BE49-F238E27FC236}">
                <a16:creationId xmlns:a16="http://schemas.microsoft.com/office/drawing/2014/main" id="{C9031720-105A-D3B0-A024-B62D4BD9C03B}"/>
              </a:ext>
            </a:extLst>
          </p:cNvPr>
          <p:cNvSpPr txBox="1"/>
          <p:nvPr/>
        </p:nvSpPr>
        <p:spPr>
          <a:xfrm>
            <a:off x="2619793" y="89855"/>
            <a:ext cx="5548663" cy="573875"/>
          </a:xfrm>
          <a:prstGeom prst="rect">
            <a:avLst/>
          </a:prstGeom>
        </p:spPr>
        <p:txBody>
          <a:bodyPr wrap="square" lIns="0" tIns="0" rIns="0" bIns="0" rtlCol="0" anchor="t">
            <a:spAutoFit/>
          </a:bodyPr>
          <a:lstStyle/>
          <a:p>
            <a:pPr>
              <a:lnSpc>
                <a:spcPts val="4899"/>
              </a:lnSpc>
              <a:spcBef>
                <a:spcPct val="0"/>
              </a:spcBef>
            </a:pPr>
            <a:r>
              <a:rPr lang="en-US" sz="2400" u="sng" dirty="0">
                <a:solidFill>
                  <a:srgbClr val="000000"/>
                </a:solidFill>
                <a:latin typeface="DM Sans Bold"/>
              </a:rPr>
              <a:t>LIVERPOOL OCTOBER - WEEK 4</a:t>
            </a:r>
          </a:p>
        </p:txBody>
      </p:sp>
      <p:sp>
        <p:nvSpPr>
          <p:cNvPr id="70" name="TextBox 70">
            <a:extLst>
              <a:ext uri="{FF2B5EF4-FFF2-40B4-BE49-F238E27FC236}">
                <a16:creationId xmlns:a16="http://schemas.microsoft.com/office/drawing/2014/main" id="{4D8C823F-79C0-EB72-A11D-2391E822F315}"/>
              </a:ext>
            </a:extLst>
          </p:cNvPr>
          <p:cNvSpPr txBox="1"/>
          <p:nvPr/>
        </p:nvSpPr>
        <p:spPr>
          <a:xfrm>
            <a:off x="658981" y="127955"/>
            <a:ext cx="1826812" cy="346075"/>
          </a:xfrm>
          <a:prstGeom prst="rect">
            <a:avLst/>
          </a:prstGeom>
        </p:spPr>
        <p:txBody>
          <a:bodyPr lIns="0" tIns="0" rIns="0" bIns="0" rtlCol="0" anchor="t">
            <a:spAutoFit/>
          </a:bodyPr>
          <a:lstStyle/>
          <a:p>
            <a:pPr>
              <a:lnSpc>
                <a:spcPts val="1400"/>
              </a:lnSpc>
              <a:spcBef>
                <a:spcPct val="0"/>
              </a:spcBef>
            </a:pPr>
            <a:r>
              <a:rPr lang="en-US" sz="1000">
                <a:solidFill>
                  <a:srgbClr val="000000"/>
                </a:solidFill>
                <a:latin typeface="DM Sans"/>
              </a:rPr>
              <a:t>Self: Activities that work on the individual</a:t>
            </a:r>
          </a:p>
        </p:txBody>
      </p:sp>
      <p:sp>
        <p:nvSpPr>
          <p:cNvPr id="71" name="TextBox 71">
            <a:extLst>
              <a:ext uri="{FF2B5EF4-FFF2-40B4-BE49-F238E27FC236}">
                <a16:creationId xmlns:a16="http://schemas.microsoft.com/office/drawing/2014/main" id="{C3BFD9EE-6537-CBD4-A9BF-5A83BA1402A2}"/>
              </a:ext>
            </a:extLst>
          </p:cNvPr>
          <p:cNvSpPr txBox="1"/>
          <p:nvPr/>
        </p:nvSpPr>
        <p:spPr>
          <a:xfrm>
            <a:off x="658981" y="545468"/>
            <a:ext cx="1910578" cy="346075"/>
          </a:xfrm>
          <a:prstGeom prst="rect">
            <a:avLst/>
          </a:prstGeom>
        </p:spPr>
        <p:txBody>
          <a:bodyPr lIns="0" tIns="0" rIns="0" bIns="0" rtlCol="0" anchor="t">
            <a:spAutoFit/>
          </a:bodyPr>
          <a:lstStyle/>
          <a:p>
            <a:pPr>
              <a:lnSpc>
                <a:spcPts val="1400"/>
              </a:lnSpc>
              <a:spcBef>
                <a:spcPct val="0"/>
              </a:spcBef>
            </a:pPr>
            <a:r>
              <a:rPr lang="en-US" sz="1000">
                <a:solidFill>
                  <a:srgbClr val="000000"/>
                </a:solidFill>
                <a:latin typeface="DM Sans"/>
              </a:rPr>
              <a:t>Relationships: Activities that work with peers/families/friends</a:t>
            </a:r>
          </a:p>
        </p:txBody>
      </p:sp>
      <p:sp>
        <p:nvSpPr>
          <p:cNvPr id="72" name="TextBox 72">
            <a:extLst>
              <a:ext uri="{FF2B5EF4-FFF2-40B4-BE49-F238E27FC236}">
                <a16:creationId xmlns:a16="http://schemas.microsoft.com/office/drawing/2014/main" id="{80A06C28-1FF2-232D-719C-42D7DBE5E958}"/>
              </a:ext>
            </a:extLst>
          </p:cNvPr>
          <p:cNvSpPr txBox="1"/>
          <p:nvPr/>
        </p:nvSpPr>
        <p:spPr>
          <a:xfrm>
            <a:off x="658981" y="960299"/>
            <a:ext cx="1826812" cy="517525"/>
          </a:xfrm>
          <a:prstGeom prst="rect">
            <a:avLst/>
          </a:prstGeom>
        </p:spPr>
        <p:txBody>
          <a:bodyPr lIns="0" tIns="0" rIns="0" bIns="0" rtlCol="0" anchor="t">
            <a:spAutoFit/>
          </a:bodyPr>
          <a:lstStyle/>
          <a:p>
            <a:pPr>
              <a:lnSpc>
                <a:spcPts val="1400"/>
              </a:lnSpc>
              <a:spcBef>
                <a:spcPct val="0"/>
              </a:spcBef>
            </a:pPr>
            <a:r>
              <a:rPr lang="en-US" sz="1000">
                <a:solidFill>
                  <a:srgbClr val="000000"/>
                </a:solidFill>
                <a:latin typeface="DM Sans"/>
              </a:rPr>
              <a:t>Society: Activities contributing to the community outside of the CFO Activity Hub</a:t>
            </a:r>
          </a:p>
        </p:txBody>
      </p:sp>
      <p:grpSp>
        <p:nvGrpSpPr>
          <p:cNvPr id="68" name="Group 49">
            <a:extLst>
              <a:ext uri="{FF2B5EF4-FFF2-40B4-BE49-F238E27FC236}">
                <a16:creationId xmlns:a16="http://schemas.microsoft.com/office/drawing/2014/main" id="{2CC9FDB9-A178-921E-8A8D-F19B87599F81}"/>
              </a:ext>
            </a:extLst>
          </p:cNvPr>
          <p:cNvGrpSpPr/>
          <p:nvPr/>
        </p:nvGrpSpPr>
        <p:grpSpPr>
          <a:xfrm>
            <a:off x="344097" y="6391036"/>
            <a:ext cx="2066012" cy="747035"/>
            <a:chOff x="183080" y="0"/>
            <a:chExt cx="2754682" cy="996046"/>
          </a:xfrm>
        </p:grpSpPr>
        <p:sp>
          <p:nvSpPr>
            <p:cNvPr id="73" name="Freeform 50">
              <a:extLst>
                <a:ext uri="{FF2B5EF4-FFF2-40B4-BE49-F238E27FC236}">
                  <a16:creationId xmlns:a16="http://schemas.microsoft.com/office/drawing/2014/main" id="{F5952453-309E-4F10-B4D4-C47762CFD24D}"/>
                </a:ext>
              </a:extLst>
            </p:cNvPr>
            <p:cNvSpPr/>
            <p:nvPr/>
          </p:nvSpPr>
          <p:spPr>
            <a:xfrm>
              <a:off x="694021" y="0"/>
              <a:ext cx="1741685" cy="680233"/>
            </a:xfrm>
            <a:custGeom>
              <a:avLst/>
              <a:gdLst/>
              <a:ahLst/>
              <a:cxnLst/>
              <a:rect l="l" t="t" r="r" b="b"/>
              <a:pathLst>
                <a:path w="1741685" h="680233">
                  <a:moveTo>
                    <a:pt x="0" y="0"/>
                  </a:moveTo>
                  <a:lnTo>
                    <a:pt x="1741685" y="0"/>
                  </a:lnTo>
                  <a:lnTo>
                    <a:pt x="1741685" y="680233"/>
                  </a:lnTo>
                  <a:lnTo>
                    <a:pt x="0" y="680233"/>
                  </a:lnTo>
                  <a:lnTo>
                    <a:pt x="0" y="0"/>
                  </a:lnTo>
                  <a:close/>
                </a:path>
              </a:pathLst>
            </a:custGeom>
            <a:blipFill>
              <a:blip r:embed="rId3"/>
              <a:stretch>
                <a:fillRect t="-974" b="-974"/>
              </a:stretch>
            </a:blipFill>
          </p:spPr>
          <p:txBody>
            <a:bodyPr/>
            <a:lstStyle/>
            <a:p>
              <a:endParaRPr lang="en-GB"/>
            </a:p>
          </p:txBody>
        </p:sp>
        <p:sp>
          <p:nvSpPr>
            <p:cNvPr id="74" name="TextBox 52">
              <a:extLst>
                <a:ext uri="{FF2B5EF4-FFF2-40B4-BE49-F238E27FC236}">
                  <a16:creationId xmlns:a16="http://schemas.microsoft.com/office/drawing/2014/main" id="{2C7D8B5C-D7B8-2D33-B87E-228797071554}"/>
                </a:ext>
              </a:extLst>
            </p:cNvPr>
            <p:cNvSpPr txBox="1"/>
            <p:nvPr/>
          </p:nvSpPr>
          <p:spPr>
            <a:xfrm>
              <a:off x="183080" y="842158"/>
              <a:ext cx="2754682" cy="153888"/>
            </a:xfrm>
            <a:prstGeom prst="rect">
              <a:avLst/>
            </a:prstGeom>
          </p:spPr>
          <p:txBody>
            <a:bodyPr lIns="0" tIns="0" rIns="0" bIns="0" rtlCol="0" anchor="t">
              <a:spAutoFit/>
            </a:bodyPr>
            <a:lstStyle/>
            <a:p>
              <a:pPr algn="ctr">
                <a:lnSpc>
                  <a:spcPts val="877"/>
                </a:lnSpc>
              </a:pPr>
              <a:r>
                <a:rPr lang="en-US" sz="750" dirty="0">
                  <a:solidFill>
                    <a:srgbClr val="000000"/>
                  </a:solidFill>
                  <a:latin typeface="DM Sans"/>
                </a:rPr>
                <a:t>This </a:t>
              </a:r>
              <a:r>
                <a:rPr lang="en-US" sz="750" dirty="0" err="1">
                  <a:solidFill>
                    <a:srgbClr val="000000"/>
                  </a:solidFill>
                  <a:latin typeface="DM Sans"/>
                </a:rPr>
                <a:t>programme</a:t>
              </a:r>
              <a:r>
                <a:rPr lang="en-US" sz="750" dirty="0">
                  <a:solidFill>
                    <a:srgbClr val="000000"/>
                  </a:solidFill>
                  <a:latin typeface="DM Sans"/>
                </a:rPr>
                <a:t> is delivered by HMPPS CFO</a:t>
              </a:r>
            </a:p>
          </p:txBody>
        </p:sp>
      </p:grpSp>
      <p:pic>
        <p:nvPicPr>
          <p:cNvPr id="8" name="Picture 2" descr="GC_Landscape_RGB">
            <a:extLst>
              <a:ext uri="{FF2B5EF4-FFF2-40B4-BE49-F238E27FC236}">
                <a16:creationId xmlns:a16="http://schemas.microsoft.com/office/drawing/2014/main" id="{72778038-C9DD-05FE-68EC-87B1673884E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465224" y="187768"/>
            <a:ext cx="847613" cy="363975"/>
          </a:xfrm>
          <a:prstGeom prst="rect">
            <a:avLst/>
          </a:prstGeom>
          <a:noFill/>
          <a:extLst>
            <a:ext uri="{909E8E84-426E-40DD-AFC4-6F175D3DCCD1}">
              <a14:hiddenFill xmlns:a14="http://schemas.microsoft.com/office/drawing/2010/main">
                <a:solidFill>
                  <a:srgbClr val="FFFFFF"/>
                </a:solidFill>
              </a14:hiddenFill>
            </a:ext>
          </a:extLst>
        </p:spPr>
      </p:pic>
      <p:grpSp>
        <p:nvGrpSpPr>
          <p:cNvPr id="13" name="Group 65">
            <a:extLst>
              <a:ext uri="{FF2B5EF4-FFF2-40B4-BE49-F238E27FC236}">
                <a16:creationId xmlns:a16="http://schemas.microsoft.com/office/drawing/2014/main" id="{D3AC79AD-5196-A474-0A7F-D6237F5C7DD6}"/>
              </a:ext>
            </a:extLst>
          </p:cNvPr>
          <p:cNvGrpSpPr/>
          <p:nvPr/>
        </p:nvGrpSpPr>
        <p:grpSpPr>
          <a:xfrm>
            <a:off x="218495" y="232251"/>
            <a:ext cx="220832" cy="193228"/>
            <a:chOff x="0" y="0"/>
            <a:chExt cx="812800" cy="711200"/>
          </a:xfrm>
        </p:grpSpPr>
        <p:sp>
          <p:nvSpPr>
            <p:cNvPr id="15" name="Freeform 66">
              <a:extLst>
                <a:ext uri="{FF2B5EF4-FFF2-40B4-BE49-F238E27FC236}">
                  <a16:creationId xmlns:a16="http://schemas.microsoft.com/office/drawing/2014/main" id="{B1CD7AF3-D8CA-691B-DD1A-7B7B9002033E}"/>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16" name="TextBox 67">
              <a:extLst>
                <a:ext uri="{FF2B5EF4-FFF2-40B4-BE49-F238E27FC236}">
                  <a16:creationId xmlns:a16="http://schemas.microsoft.com/office/drawing/2014/main" id="{2B197B6E-A935-321E-1A67-ADDC886B08D1}"/>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a:p>
          </p:txBody>
        </p:sp>
      </p:grpSp>
      <p:sp>
        <p:nvSpPr>
          <p:cNvPr id="82" name="Freeform 66">
            <a:extLst>
              <a:ext uri="{FF2B5EF4-FFF2-40B4-BE49-F238E27FC236}">
                <a16:creationId xmlns:a16="http://schemas.microsoft.com/office/drawing/2014/main" id="{BFE4BC8C-E45F-A28B-FEBB-15966690E1E3}"/>
              </a:ext>
            </a:extLst>
          </p:cNvPr>
          <p:cNvSpPr/>
          <p:nvPr/>
        </p:nvSpPr>
        <p:spPr>
          <a:xfrm>
            <a:off x="5422751" y="7225119"/>
            <a:ext cx="220832" cy="193228"/>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grpSp>
        <p:nvGrpSpPr>
          <p:cNvPr id="93" name="Group 65">
            <a:extLst>
              <a:ext uri="{FF2B5EF4-FFF2-40B4-BE49-F238E27FC236}">
                <a16:creationId xmlns:a16="http://schemas.microsoft.com/office/drawing/2014/main" id="{F2608FEB-CC1B-0099-6879-E44721EB44C1}"/>
              </a:ext>
            </a:extLst>
          </p:cNvPr>
          <p:cNvGrpSpPr/>
          <p:nvPr/>
        </p:nvGrpSpPr>
        <p:grpSpPr>
          <a:xfrm>
            <a:off x="8761305" y="7231861"/>
            <a:ext cx="220832" cy="193228"/>
            <a:chOff x="0" y="0"/>
            <a:chExt cx="812800" cy="711200"/>
          </a:xfrm>
        </p:grpSpPr>
        <p:sp>
          <p:nvSpPr>
            <p:cNvPr id="94" name="Freeform 66">
              <a:extLst>
                <a:ext uri="{FF2B5EF4-FFF2-40B4-BE49-F238E27FC236}">
                  <a16:creationId xmlns:a16="http://schemas.microsoft.com/office/drawing/2014/main" id="{6E2D20A6-35B6-8311-A12E-A6CF96F15F6D}"/>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95" name="TextBox 67">
              <a:extLst>
                <a:ext uri="{FF2B5EF4-FFF2-40B4-BE49-F238E27FC236}">
                  <a16:creationId xmlns:a16="http://schemas.microsoft.com/office/drawing/2014/main" id="{7C74117C-F3A4-BA92-499E-AA3644195EE4}"/>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a:p>
          </p:txBody>
        </p:sp>
      </p:grpSp>
      <p:sp>
        <p:nvSpPr>
          <p:cNvPr id="17" name="Freeform 66">
            <a:extLst>
              <a:ext uri="{FF2B5EF4-FFF2-40B4-BE49-F238E27FC236}">
                <a16:creationId xmlns:a16="http://schemas.microsoft.com/office/drawing/2014/main" id="{95B9F8C1-4EDF-D4E7-C986-71AF1B1EE901}"/>
              </a:ext>
            </a:extLst>
          </p:cNvPr>
          <p:cNvSpPr/>
          <p:nvPr/>
        </p:nvSpPr>
        <p:spPr>
          <a:xfrm>
            <a:off x="3714485" y="1809855"/>
            <a:ext cx="220832" cy="193228"/>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grpSp>
        <p:nvGrpSpPr>
          <p:cNvPr id="19" name="Group 62">
            <a:extLst>
              <a:ext uri="{FF2B5EF4-FFF2-40B4-BE49-F238E27FC236}">
                <a16:creationId xmlns:a16="http://schemas.microsoft.com/office/drawing/2014/main" id="{DB6A2FB5-E6C1-FC89-3822-D7C12FD1A9DE}"/>
              </a:ext>
            </a:extLst>
          </p:cNvPr>
          <p:cNvGrpSpPr/>
          <p:nvPr/>
        </p:nvGrpSpPr>
        <p:grpSpPr>
          <a:xfrm>
            <a:off x="7080958" y="1795618"/>
            <a:ext cx="242972" cy="242972"/>
            <a:chOff x="0" y="0"/>
            <a:chExt cx="812800" cy="812800"/>
          </a:xfrm>
        </p:grpSpPr>
        <p:sp>
          <p:nvSpPr>
            <p:cNvPr id="20" name="Freeform 63">
              <a:extLst>
                <a:ext uri="{FF2B5EF4-FFF2-40B4-BE49-F238E27FC236}">
                  <a16:creationId xmlns:a16="http://schemas.microsoft.com/office/drawing/2014/main" id="{FAA9471E-D62A-E518-F18D-1628F5A2AFA5}"/>
                </a:ext>
              </a:extLst>
            </p:cNvPr>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67AB2C"/>
            </a:solidFill>
          </p:spPr>
          <p:txBody>
            <a:bodyPr/>
            <a:lstStyle/>
            <a:p>
              <a:endParaRPr lang="en-GB"/>
            </a:p>
          </p:txBody>
        </p:sp>
        <p:sp>
          <p:nvSpPr>
            <p:cNvPr id="21" name="TextBox 64">
              <a:extLst>
                <a:ext uri="{FF2B5EF4-FFF2-40B4-BE49-F238E27FC236}">
                  <a16:creationId xmlns:a16="http://schemas.microsoft.com/office/drawing/2014/main" id="{F68F1105-B4AD-89EC-75F5-73BD0DB7F103}"/>
                </a:ext>
              </a:extLst>
            </p:cNvPr>
            <p:cNvSpPr txBox="1"/>
            <p:nvPr/>
          </p:nvSpPr>
          <p:spPr>
            <a:xfrm>
              <a:off x="76200" y="47625"/>
              <a:ext cx="660400" cy="688975"/>
            </a:xfrm>
            <a:prstGeom prst="rect">
              <a:avLst/>
            </a:prstGeom>
          </p:spPr>
          <p:txBody>
            <a:bodyPr lIns="50800" tIns="50800" rIns="50800" bIns="50800" rtlCol="0" anchor="ctr"/>
            <a:lstStyle/>
            <a:p>
              <a:pPr algn="ctr">
                <a:lnSpc>
                  <a:spcPts val="2379"/>
                </a:lnSpc>
              </a:pPr>
              <a:endParaRPr dirty="0"/>
            </a:p>
          </p:txBody>
        </p:sp>
      </p:grpSp>
      <p:grpSp>
        <p:nvGrpSpPr>
          <p:cNvPr id="22" name="Group 62">
            <a:extLst>
              <a:ext uri="{FF2B5EF4-FFF2-40B4-BE49-F238E27FC236}">
                <a16:creationId xmlns:a16="http://schemas.microsoft.com/office/drawing/2014/main" id="{D9CDAADB-BB6B-60C8-B4FE-ED0619BFC6DB}"/>
              </a:ext>
            </a:extLst>
          </p:cNvPr>
          <p:cNvGrpSpPr/>
          <p:nvPr/>
        </p:nvGrpSpPr>
        <p:grpSpPr>
          <a:xfrm>
            <a:off x="5420562" y="1772840"/>
            <a:ext cx="242972" cy="242972"/>
            <a:chOff x="0" y="0"/>
            <a:chExt cx="812800" cy="812800"/>
          </a:xfrm>
        </p:grpSpPr>
        <p:sp>
          <p:nvSpPr>
            <p:cNvPr id="23" name="Freeform 63">
              <a:extLst>
                <a:ext uri="{FF2B5EF4-FFF2-40B4-BE49-F238E27FC236}">
                  <a16:creationId xmlns:a16="http://schemas.microsoft.com/office/drawing/2014/main" id="{454555FA-F9FC-8C06-FC3B-5FE5185AB48A}"/>
                </a:ext>
              </a:extLst>
            </p:cNvPr>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67AB2C"/>
            </a:solidFill>
          </p:spPr>
          <p:txBody>
            <a:bodyPr/>
            <a:lstStyle/>
            <a:p>
              <a:endParaRPr lang="en-GB"/>
            </a:p>
          </p:txBody>
        </p:sp>
        <p:sp>
          <p:nvSpPr>
            <p:cNvPr id="24" name="TextBox 64">
              <a:extLst>
                <a:ext uri="{FF2B5EF4-FFF2-40B4-BE49-F238E27FC236}">
                  <a16:creationId xmlns:a16="http://schemas.microsoft.com/office/drawing/2014/main" id="{C4902068-A36E-4267-A4C7-EF629D776A1A}"/>
                </a:ext>
              </a:extLst>
            </p:cNvPr>
            <p:cNvSpPr txBox="1"/>
            <p:nvPr/>
          </p:nvSpPr>
          <p:spPr>
            <a:xfrm>
              <a:off x="76200" y="47625"/>
              <a:ext cx="660400" cy="688975"/>
            </a:xfrm>
            <a:prstGeom prst="rect">
              <a:avLst/>
            </a:prstGeom>
          </p:spPr>
          <p:txBody>
            <a:bodyPr lIns="50800" tIns="50800" rIns="50800" bIns="50800" rtlCol="0" anchor="ctr"/>
            <a:lstStyle/>
            <a:p>
              <a:pPr algn="ctr">
                <a:lnSpc>
                  <a:spcPts val="2379"/>
                </a:lnSpc>
              </a:pPr>
              <a:endParaRPr dirty="0"/>
            </a:p>
          </p:txBody>
        </p:sp>
      </p:grpSp>
      <p:grpSp>
        <p:nvGrpSpPr>
          <p:cNvPr id="40" name="Group 65">
            <a:extLst>
              <a:ext uri="{FF2B5EF4-FFF2-40B4-BE49-F238E27FC236}">
                <a16:creationId xmlns:a16="http://schemas.microsoft.com/office/drawing/2014/main" id="{587E4A50-CBE8-0161-A503-15AAE4E79588}"/>
              </a:ext>
            </a:extLst>
          </p:cNvPr>
          <p:cNvGrpSpPr/>
          <p:nvPr/>
        </p:nvGrpSpPr>
        <p:grpSpPr>
          <a:xfrm>
            <a:off x="5431632" y="4782228"/>
            <a:ext cx="220832" cy="193228"/>
            <a:chOff x="0" y="0"/>
            <a:chExt cx="812800" cy="711200"/>
          </a:xfrm>
        </p:grpSpPr>
        <p:sp>
          <p:nvSpPr>
            <p:cNvPr id="41" name="Freeform 66">
              <a:extLst>
                <a:ext uri="{FF2B5EF4-FFF2-40B4-BE49-F238E27FC236}">
                  <a16:creationId xmlns:a16="http://schemas.microsoft.com/office/drawing/2014/main" id="{83BA1263-C5C3-7C48-CBBD-F4D06F21AEBE}"/>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42" name="TextBox 67">
              <a:extLst>
                <a:ext uri="{FF2B5EF4-FFF2-40B4-BE49-F238E27FC236}">
                  <a16:creationId xmlns:a16="http://schemas.microsoft.com/office/drawing/2014/main" id="{F5FC1734-C7DA-940B-2F69-A34A7358D6CE}"/>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a:p>
          </p:txBody>
        </p:sp>
      </p:grpSp>
      <p:grpSp>
        <p:nvGrpSpPr>
          <p:cNvPr id="29" name="Group 65">
            <a:extLst>
              <a:ext uri="{FF2B5EF4-FFF2-40B4-BE49-F238E27FC236}">
                <a16:creationId xmlns:a16="http://schemas.microsoft.com/office/drawing/2014/main" id="{AEE3961A-F4FF-2258-8B34-742DFA7DA3A3}"/>
              </a:ext>
            </a:extLst>
          </p:cNvPr>
          <p:cNvGrpSpPr/>
          <p:nvPr/>
        </p:nvGrpSpPr>
        <p:grpSpPr>
          <a:xfrm>
            <a:off x="8761305" y="4786404"/>
            <a:ext cx="220832" cy="193228"/>
            <a:chOff x="0" y="0"/>
            <a:chExt cx="812800" cy="711200"/>
          </a:xfrm>
        </p:grpSpPr>
        <p:sp>
          <p:nvSpPr>
            <p:cNvPr id="30" name="Freeform 66">
              <a:extLst>
                <a:ext uri="{FF2B5EF4-FFF2-40B4-BE49-F238E27FC236}">
                  <a16:creationId xmlns:a16="http://schemas.microsoft.com/office/drawing/2014/main" id="{7A03B9BF-24D4-971E-FE8F-DE7CA85966F2}"/>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31" name="TextBox 67">
              <a:extLst>
                <a:ext uri="{FF2B5EF4-FFF2-40B4-BE49-F238E27FC236}">
                  <a16:creationId xmlns:a16="http://schemas.microsoft.com/office/drawing/2014/main" id="{8C74B86B-1A4E-1F7E-45B1-3B73A2B1F5ED}"/>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dirty="0"/>
            </a:p>
          </p:txBody>
        </p:sp>
      </p:grpSp>
      <p:grpSp>
        <p:nvGrpSpPr>
          <p:cNvPr id="10" name="Group 65">
            <a:extLst>
              <a:ext uri="{FF2B5EF4-FFF2-40B4-BE49-F238E27FC236}">
                <a16:creationId xmlns:a16="http://schemas.microsoft.com/office/drawing/2014/main" id="{E19D846B-862D-65A9-6191-3E42C379BA1B}"/>
              </a:ext>
            </a:extLst>
          </p:cNvPr>
          <p:cNvGrpSpPr/>
          <p:nvPr/>
        </p:nvGrpSpPr>
        <p:grpSpPr>
          <a:xfrm>
            <a:off x="3714485" y="4782228"/>
            <a:ext cx="220832" cy="193228"/>
            <a:chOff x="0" y="0"/>
            <a:chExt cx="812800" cy="711200"/>
          </a:xfrm>
        </p:grpSpPr>
        <p:sp>
          <p:nvSpPr>
            <p:cNvPr id="11" name="Freeform 66">
              <a:extLst>
                <a:ext uri="{FF2B5EF4-FFF2-40B4-BE49-F238E27FC236}">
                  <a16:creationId xmlns:a16="http://schemas.microsoft.com/office/drawing/2014/main" id="{AED73195-0C51-B794-9D34-37103A1319D9}"/>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32" name="TextBox 67">
              <a:extLst>
                <a:ext uri="{FF2B5EF4-FFF2-40B4-BE49-F238E27FC236}">
                  <a16:creationId xmlns:a16="http://schemas.microsoft.com/office/drawing/2014/main" id="{B97E2D81-7B3A-5B60-D6CE-20E31AD2CAB2}"/>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a:p>
          </p:txBody>
        </p:sp>
      </p:grpSp>
      <p:grpSp>
        <p:nvGrpSpPr>
          <p:cNvPr id="6" name="Group 65">
            <a:extLst>
              <a:ext uri="{FF2B5EF4-FFF2-40B4-BE49-F238E27FC236}">
                <a16:creationId xmlns:a16="http://schemas.microsoft.com/office/drawing/2014/main" id="{DFBBE61E-715E-1B6C-E16C-61B198585B78}"/>
              </a:ext>
            </a:extLst>
          </p:cNvPr>
          <p:cNvGrpSpPr/>
          <p:nvPr/>
        </p:nvGrpSpPr>
        <p:grpSpPr>
          <a:xfrm>
            <a:off x="5392915" y="3978947"/>
            <a:ext cx="220832" cy="193228"/>
            <a:chOff x="0" y="0"/>
            <a:chExt cx="812800" cy="711200"/>
          </a:xfrm>
        </p:grpSpPr>
        <p:sp>
          <p:nvSpPr>
            <p:cNvPr id="7" name="Freeform 66">
              <a:extLst>
                <a:ext uri="{FF2B5EF4-FFF2-40B4-BE49-F238E27FC236}">
                  <a16:creationId xmlns:a16="http://schemas.microsoft.com/office/drawing/2014/main" id="{6CE8DF7E-7B7F-6F62-6577-1A4A9742BF8B}"/>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9" name="TextBox 67">
              <a:extLst>
                <a:ext uri="{FF2B5EF4-FFF2-40B4-BE49-F238E27FC236}">
                  <a16:creationId xmlns:a16="http://schemas.microsoft.com/office/drawing/2014/main" id="{34B50885-E77A-4EDB-2991-2D5B70D0968D}"/>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a:p>
          </p:txBody>
        </p:sp>
      </p:grpSp>
      <p:pic>
        <p:nvPicPr>
          <p:cNvPr id="12" name="Picture 11" descr="Colorful ukuleles on display">
            <a:extLst>
              <a:ext uri="{FF2B5EF4-FFF2-40B4-BE49-F238E27FC236}">
                <a16:creationId xmlns:a16="http://schemas.microsoft.com/office/drawing/2014/main" id="{3B42846F-CF15-E7FD-5A85-2681C4C63F50}"/>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519747" y="7022655"/>
            <a:ext cx="658981" cy="436317"/>
          </a:xfrm>
          <a:prstGeom prst="rect">
            <a:avLst/>
          </a:prstGeom>
        </p:spPr>
      </p:pic>
      <p:pic>
        <p:nvPicPr>
          <p:cNvPr id="26" name="Picture 25" descr="Watercolor palette">
            <a:extLst>
              <a:ext uri="{FF2B5EF4-FFF2-40B4-BE49-F238E27FC236}">
                <a16:creationId xmlns:a16="http://schemas.microsoft.com/office/drawing/2014/main" id="{4048D6BF-868A-68A7-7B82-8CD3A3A68662}"/>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636734" y="3810922"/>
            <a:ext cx="482558" cy="321705"/>
          </a:xfrm>
          <a:prstGeom prst="rect">
            <a:avLst/>
          </a:prstGeom>
        </p:spPr>
      </p:pic>
      <p:grpSp>
        <p:nvGrpSpPr>
          <p:cNvPr id="36" name="Group 65">
            <a:extLst>
              <a:ext uri="{FF2B5EF4-FFF2-40B4-BE49-F238E27FC236}">
                <a16:creationId xmlns:a16="http://schemas.microsoft.com/office/drawing/2014/main" id="{43D29F66-215C-BC66-1B66-66E65AEBF424}"/>
              </a:ext>
            </a:extLst>
          </p:cNvPr>
          <p:cNvGrpSpPr/>
          <p:nvPr/>
        </p:nvGrpSpPr>
        <p:grpSpPr>
          <a:xfrm>
            <a:off x="10302338" y="4816301"/>
            <a:ext cx="220832" cy="193228"/>
            <a:chOff x="0" y="0"/>
            <a:chExt cx="812800" cy="711200"/>
          </a:xfrm>
        </p:grpSpPr>
        <p:sp>
          <p:nvSpPr>
            <p:cNvPr id="52" name="Freeform 66">
              <a:extLst>
                <a:ext uri="{FF2B5EF4-FFF2-40B4-BE49-F238E27FC236}">
                  <a16:creationId xmlns:a16="http://schemas.microsoft.com/office/drawing/2014/main" id="{CD0E2AFC-7CE2-4C38-B4AA-8FE26916CF37}"/>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53" name="TextBox 67">
              <a:extLst>
                <a:ext uri="{FF2B5EF4-FFF2-40B4-BE49-F238E27FC236}">
                  <a16:creationId xmlns:a16="http://schemas.microsoft.com/office/drawing/2014/main" id="{77DCFB60-6A7F-16AB-FC98-C758AD094408}"/>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dirty="0"/>
            </a:p>
          </p:txBody>
        </p:sp>
      </p:grpSp>
      <p:grpSp>
        <p:nvGrpSpPr>
          <p:cNvPr id="96" name="Group 62">
            <a:extLst>
              <a:ext uri="{FF2B5EF4-FFF2-40B4-BE49-F238E27FC236}">
                <a16:creationId xmlns:a16="http://schemas.microsoft.com/office/drawing/2014/main" id="{4BD37FC1-80AA-5A96-B25F-1E4122102F55}"/>
              </a:ext>
            </a:extLst>
          </p:cNvPr>
          <p:cNvGrpSpPr/>
          <p:nvPr/>
        </p:nvGrpSpPr>
        <p:grpSpPr>
          <a:xfrm>
            <a:off x="10312199" y="7189844"/>
            <a:ext cx="242972" cy="242972"/>
            <a:chOff x="0" y="0"/>
            <a:chExt cx="812800" cy="812800"/>
          </a:xfrm>
        </p:grpSpPr>
        <p:sp>
          <p:nvSpPr>
            <p:cNvPr id="97" name="Freeform 63">
              <a:extLst>
                <a:ext uri="{FF2B5EF4-FFF2-40B4-BE49-F238E27FC236}">
                  <a16:creationId xmlns:a16="http://schemas.microsoft.com/office/drawing/2014/main" id="{D6888088-511F-379D-B72B-31D4B9943E8B}"/>
                </a:ext>
              </a:extLst>
            </p:cNvPr>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67AB2C"/>
            </a:solidFill>
          </p:spPr>
          <p:txBody>
            <a:bodyPr/>
            <a:lstStyle/>
            <a:p>
              <a:endParaRPr lang="en-GB"/>
            </a:p>
          </p:txBody>
        </p:sp>
        <p:sp>
          <p:nvSpPr>
            <p:cNvPr id="98" name="TextBox 64">
              <a:extLst>
                <a:ext uri="{FF2B5EF4-FFF2-40B4-BE49-F238E27FC236}">
                  <a16:creationId xmlns:a16="http://schemas.microsoft.com/office/drawing/2014/main" id="{9CA69343-C454-4771-1138-FE2D9981ABC4}"/>
                </a:ext>
              </a:extLst>
            </p:cNvPr>
            <p:cNvSpPr txBox="1"/>
            <p:nvPr/>
          </p:nvSpPr>
          <p:spPr>
            <a:xfrm>
              <a:off x="76200" y="47625"/>
              <a:ext cx="660400" cy="688975"/>
            </a:xfrm>
            <a:prstGeom prst="rect">
              <a:avLst/>
            </a:prstGeom>
          </p:spPr>
          <p:txBody>
            <a:bodyPr lIns="50800" tIns="50800" rIns="50800" bIns="50800" rtlCol="0" anchor="ctr"/>
            <a:lstStyle/>
            <a:p>
              <a:pPr algn="ctr">
                <a:lnSpc>
                  <a:spcPts val="2379"/>
                </a:lnSpc>
              </a:pPr>
              <a:endParaRPr dirty="0"/>
            </a:p>
          </p:txBody>
        </p:sp>
      </p:grpSp>
      <p:sp>
        <p:nvSpPr>
          <p:cNvPr id="14" name="Freeform 66">
            <a:extLst>
              <a:ext uri="{FF2B5EF4-FFF2-40B4-BE49-F238E27FC236}">
                <a16:creationId xmlns:a16="http://schemas.microsoft.com/office/drawing/2014/main" id="{0B662977-D4E9-7685-9A94-5C1FA3B093F9}"/>
              </a:ext>
            </a:extLst>
          </p:cNvPr>
          <p:cNvSpPr/>
          <p:nvPr/>
        </p:nvSpPr>
        <p:spPr>
          <a:xfrm>
            <a:off x="10332281" y="1769484"/>
            <a:ext cx="220832" cy="193228"/>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grpSp>
        <p:nvGrpSpPr>
          <p:cNvPr id="34" name="Group 62">
            <a:extLst>
              <a:ext uri="{FF2B5EF4-FFF2-40B4-BE49-F238E27FC236}">
                <a16:creationId xmlns:a16="http://schemas.microsoft.com/office/drawing/2014/main" id="{0973BF09-6D84-82CE-1DC2-48FE67632342}"/>
              </a:ext>
            </a:extLst>
          </p:cNvPr>
          <p:cNvGrpSpPr/>
          <p:nvPr/>
        </p:nvGrpSpPr>
        <p:grpSpPr>
          <a:xfrm>
            <a:off x="8763539" y="1774302"/>
            <a:ext cx="242972" cy="242972"/>
            <a:chOff x="0" y="0"/>
            <a:chExt cx="812800" cy="812800"/>
          </a:xfrm>
        </p:grpSpPr>
        <p:sp>
          <p:nvSpPr>
            <p:cNvPr id="54" name="Freeform 63">
              <a:extLst>
                <a:ext uri="{FF2B5EF4-FFF2-40B4-BE49-F238E27FC236}">
                  <a16:creationId xmlns:a16="http://schemas.microsoft.com/office/drawing/2014/main" id="{B853309D-8EBF-ACE1-C5D4-71CF1D29B689}"/>
                </a:ext>
              </a:extLst>
            </p:cNvPr>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67AB2C"/>
            </a:solidFill>
          </p:spPr>
          <p:txBody>
            <a:bodyPr/>
            <a:lstStyle/>
            <a:p>
              <a:endParaRPr lang="en-GB"/>
            </a:p>
          </p:txBody>
        </p:sp>
        <p:sp>
          <p:nvSpPr>
            <p:cNvPr id="58" name="TextBox 64">
              <a:extLst>
                <a:ext uri="{FF2B5EF4-FFF2-40B4-BE49-F238E27FC236}">
                  <a16:creationId xmlns:a16="http://schemas.microsoft.com/office/drawing/2014/main" id="{59663107-A81A-138D-097D-7941010F31BB}"/>
                </a:ext>
              </a:extLst>
            </p:cNvPr>
            <p:cNvSpPr txBox="1"/>
            <p:nvPr/>
          </p:nvSpPr>
          <p:spPr>
            <a:xfrm>
              <a:off x="76200" y="47625"/>
              <a:ext cx="660400" cy="688975"/>
            </a:xfrm>
            <a:prstGeom prst="rect">
              <a:avLst/>
            </a:prstGeom>
          </p:spPr>
          <p:txBody>
            <a:bodyPr lIns="50800" tIns="50800" rIns="50800" bIns="50800" rtlCol="0" anchor="ctr"/>
            <a:lstStyle/>
            <a:p>
              <a:pPr algn="ctr">
                <a:lnSpc>
                  <a:spcPts val="2379"/>
                </a:lnSpc>
              </a:pPr>
              <a:endParaRPr dirty="0"/>
            </a:p>
          </p:txBody>
        </p:sp>
      </p:grpSp>
      <p:pic>
        <p:nvPicPr>
          <p:cNvPr id="81" name="Picture 80" descr="Hands typing on laptop">
            <a:extLst>
              <a:ext uri="{FF2B5EF4-FFF2-40B4-BE49-F238E27FC236}">
                <a16:creationId xmlns:a16="http://schemas.microsoft.com/office/drawing/2014/main" id="{23378478-ACDD-43E4-D742-773AE4C20EDA}"/>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578594" y="4782228"/>
            <a:ext cx="604931" cy="280880"/>
          </a:xfrm>
          <a:prstGeom prst="rect">
            <a:avLst/>
          </a:prstGeom>
        </p:spPr>
      </p:pic>
      <p:grpSp>
        <p:nvGrpSpPr>
          <p:cNvPr id="89" name="Group 65">
            <a:extLst>
              <a:ext uri="{FF2B5EF4-FFF2-40B4-BE49-F238E27FC236}">
                <a16:creationId xmlns:a16="http://schemas.microsoft.com/office/drawing/2014/main" id="{16FB61BB-0D17-BEEB-3AAF-2C811AEC814D}"/>
              </a:ext>
            </a:extLst>
          </p:cNvPr>
          <p:cNvGrpSpPr/>
          <p:nvPr/>
        </p:nvGrpSpPr>
        <p:grpSpPr>
          <a:xfrm>
            <a:off x="8726800" y="3981889"/>
            <a:ext cx="220832" cy="193228"/>
            <a:chOff x="0" y="0"/>
            <a:chExt cx="812800" cy="711200"/>
          </a:xfrm>
        </p:grpSpPr>
        <p:sp>
          <p:nvSpPr>
            <p:cNvPr id="90" name="Freeform 66">
              <a:extLst>
                <a:ext uri="{FF2B5EF4-FFF2-40B4-BE49-F238E27FC236}">
                  <a16:creationId xmlns:a16="http://schemas.microsoft.com/office/drawing/2014/main" id="{0B81BAE6-D0CD-C3F5-DD8C-1AF48009159B}"/>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91" name="TextBox 67">
              <a:extLst>
                <a:ext uri="{FF2B5EF4-FFF2-40B4-BE49-F238E27FC236}">
                  <a16:creationId xmlns:a16="http://schemas.microsoft.com/office/drawing/2014/main" id="{F0DD9BA7-7507-CC61-CB05-4B222903D85D}"/>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dirty="0"/>
            </a:p>
          </p:txBody>
        </p:sp>
      </p:grpSp>
      <p:grpSp>
        <p:nvGrpSpPr>
          <p:cNvPr id="61" name="Group 65">
            <a:extLst>
              <a:ext uri="{FF2B5EF4-FFF2-40B4-BE49-F238E27FC236}">
                <a16:creationId xmlns:a16="http://schemas.microsoft.com/office/drawing/2014/main" id="{DACF9478-17D4-D454-FDFA-13BE31B5A7F4}"/>
              </a:ext>
            </a:extLst>
          </p:cNvPr>
          <p:cNvGrpSpPr/>
          <p:nvPr/>
        </p:nvGrpSpPr>
        <p:grpSpPr>
          <a:xfrm>
            <a:off x="10302338" y="3993608"/>
            <a:ext cx="220832" cy="193228"/>
            <a:chOff x="0" y="0"/>
            <a:chExt cx="812800" cy="711200"/>
          </a:xfrm>
        </p:grpSpPr>
        <p:sp>
          <p:nvSpPr>
            <p:cNvPr id="75" name="Freeform 66">
              <a:extLst>
                <a:ext uri="{FF2B5EF4-FFF2-40B4-BE49-F238E27FC236}">
                  <a16:creationId xmlns:a16="http://schemas.microsoft.com/office/drawing/2014/main" id="{6AF925A6-1B6D-E62A-FEA4-DD18B501097B}"/>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76" name="TextBox 67">
              <a:extLst>
                <a:ext uri="{FF2B5EF4-FFF2-40B4-BE49-F238E27FC236}">
                  <a16:creationId xmlns:a16="http://schemas.microsoft.com/office/drawing/2014/main" id="{DEA1735E-6FA6-92A1-4AB9-96D70FCB1627}"/>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dirty="0"/>
            </a:p>
          </p:txBody>
        </p:sp>
      </p:grpSp>
      <p:grpSp>
        <p:nvGrpSpPr>
          <p:cNvPr id="67" name="Group 65">
            <a:extLst>
              <a:ext uri="{FF2B5EF4-FFF2-40B4-BE49-F238E27FC236}">
                <a16:creationId xmlns:a16="http://schemas.microsoft.com/office/drawing/2014/main" id="{3D2D700D-D033-B172-262D-19BE4898FED8}"/>
              </a:ext>
            </a:extLst>
          </p:cNvPr>
          <p:cNvGrpSpPr/>
          <p:nvPr/>
        </p:nvGrpSpPr>
        <p:grpSpPr>
          <a:xfrm>
            <a:off x="7103737" y="4782228"/>
            <a:ext cx="220832" cy="193228"/>
            <a:chOff x="0" y="0"/>
            <a:chExt cx="812800" cy="711200"/>
          </a:xfrm>
        </p:grpSpPr>
        <p:sp>
          <p:nvSpPr>
            <p:cNvPr id="77" name="Freeform 66">
              <a:extLst>
                <a:ext uri="{FF2B5EF4-FFF2-40B4-BE49-F238E27FC236}">
                  <a16:creationId xmlns:a16="http://schemas.microsoft.com/office/drawing/2014/main" id="{740E79E7-8F46-8915-B9AD-23C003BCB80B}"/>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79" name="TextBox 67">
              <a:extLst>
                <a:ext uri="{FF2B5EF4-FFF2-40B4-BE49-F238E27FC236}">
                  <a16:creationId xmlns:a16="http://schemas.microsoft.com/office/drawing/2014/main" id="{1851C3BA-CBFB-184E-1E83-0AFD3DCC7603}"/>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a:p>
          </p:txBody>
        </p:sp>
      </p:grpSp>
      <p:pic>
        <p:nvPicPr>
          <p:cNvPr id="37" name="Picture 36" descr="A blue and white sign with white text&#10;&#10;AI-generated content may be incorrect.">
            <a:extLst>
              <a:ext uri="{FF2B5EF4-FFF2-40B4-BE49-F238E27FC236}">
                <a16:creationId xmlns:a16="http://schemas.microsoft.com/office/drawing/2014/main" id="{E3C09B0A-64A7-C7CB-05C8-0A773B404089}"/>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917248" y="183716"/>
            <a:ext cx="1363097" cy="377141"/>
          </a:xfrm>
          <a:prstGeom prst="rect">
            <a:avLst/>
          </a:prstGeom>
        </p:spPr>
      </p:pic>
      <p:sp>
        <p:nvSpPr>
          <p:cNvPr id="44" name="Freeform 66">
            <a:extLst>
              <a:ext uri="{FF2B5EF4-FFF2-40B4-BE49-F238E27FC236}">
                <a16:creationId xmlns:a16="http://schemas.microsoft.com/office/drawing/2014/main" id="{04A681FD-1513-4AD2-9DA1-0A50B2EB0A18}"/>
              </a:ext>
            </a:extLst>
          </p:cNvPr>
          <p:cNvSpPr/>
          <p:nvPr/>
        </p:nvSpPr>
        <p:spPr>
          <a:xfrm>
            <a:off x="7098831" y="6294422"/>
            <a:ext cx="220832" cy="193228"/>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grpSp>
        <p:nvGrpSpPr>
          <p:cNvPr id="38" name="Group 62">
            <a:extLst>
              <a:ext uri="{FF2B5EF4-FFF2-40B4-BE49-F238E27FC236}">
                <a16:creationId xmlns:a16="http://schemas.microsoft.com/office/drawing/2014/main" id="{6F5FB31F-CB42-6FC8-CAE5-C98EBB8DF675}"/>
              </a:ext>
            </a:extLst>
          </p:cNvPr>
          <p:cNvGrpSpPr/>
          <p:nvPr/>
        </p:nvGrpSpPr>
        <p:grpSpPr>
          <a:xfrm>
            <a:off x="7080958" y="7192324"/>
            <a:ext cx="242972" cy="242972"/>
            <a:chOff x="0" y="0"/>
            <a:chExt cx="812800" cy="812800"/>
          </a:xfrm>
        </p:grpSpPr>
        <p:sp>
          <p:nvSpPr>
            <p:cNvPr id="39" name="Freeform 63">
              <a:extLst>
                <a:ext uri="{FF2B5EF4-FFF2-40B4-BE49-F238E27FC236}">
                  <a16:creationId xmlns:a16="http://schemas.microsoft.com/office/drawing/2014/main" id="{DE7DC287-9EE4-0733-E73C-B3331AC95786}"/>
                </a:ext>
              </a:extLst>
            </p:cNvPr>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67AB2C"/>
            </a:solidFill>
          </p:spPr>
          <p:txBody>
            <a:bodyPr/>
            <a:lstStyle/>
            <a:p>
              <a:endParaRPr lang="en-GB"/>
            </a:p>
          </p:txBody>
        </p:sp>
        <p:sp>
          <p:nvSpPr>
            <p:cNvPr id="43" name="TextBox 64">
              <a:extLst>
                <a:ext uri="{FF2B5EF4-FFF2-40B4-BE49-F238E27FC236}">
                  <a16:creationId xmlns:a16="http://schemas.microsoft.com/office/drawing/2014/main" id="{4B9ADD24-CD30-007C-BCA6-59AE122F2351}"/>
                </a:ext>
              </a:extLst>
            </p:cNvPr>
            <p:cNvSpPr txBox="1"/>
            <p:nvPr/>
          </p:nvSpPr>
          <p:spPr>
            <a:xfrm>
              <a:off x="76200" y="47625"/>
              <a:ext cx="660400" cy="688975"/>
            </a:xfrm>
            <a:prstGeom prst="rect">
              <a:avLst/>
            </a:prstGeom>
          </p:spPr>
          <p:txBody>
            <a:bodyPr lIns="50800" tIns="50800" rIns="50800" bIns="50800" rtlCol="0" anchor="ctr"/>
            <a:lstStyle/>
            <a:p>
              <a:pPr algn="ctr">
                <a:lnSpc>
                  <a:spcPts val="2379"/>
                </a:lnSpc>
              </a:pPr>
              <a:endParaRPr dirty="0"/>
            </a:p>
          </p:txBody>
        </p:sp>
      </p:grpSp>
      <p:pic>
        <p:nvPicPr>
          <p:cNvPr id="35" name="Picture 34" descr="Assorted colorful toy blocks">
            <a:extLst>
              <a:ext uri="{FF2B5EF4-FFF2-40B4-BE49-F238E27FC236}">
                <a16:creationId xmlns:a16="http://schemas.microsoft.com/office/drawing/2014/main" id="{E5AF88F7-2F46-26AD-8367-70785298784D}"/>
              </a:ext>
            </a:extLst>
          </p:cNvPr>
          <p:cNvPicPr>
            <a:picLocks noChangeAspect="1"/>
          </p:cNvPicPr>
          <p:nvPr/>
        </p:nvPicPr>
        <p:blipFill>
          <a:blip r:embed="rId9" cstate="print">
            <a:extLst>
              <a:ext uri="{BEBA8EAE-BF5A-486C-A8C5-ECC9F3942E4B}">
                <a14:imgProps xmlns:a14="http://schemas.microsoft.com/office/drawing/2010/main">
                  <a14:imgLayer r:embed="rId10">
                    <a14:imgEffect>
                      <a14:backgroundRemoval t="3473" b="95598" l="1777" r="89987">
                        <a14:foregroundMark x1="30659" y1="28110" x2="30659" y2="28110"/>
                        <a14:foregroundMark x1="30767" y1="42407" x2="30767" y2="42407"/>
                        <a14:foregroundMark x1="33997" y1="45638" x2="33997" y2="45638"/>
                        <a14:foregroundMark x1="31844" y1="56866" x2="31844" y2="56866"/>
                        <a14:foregroundMark x1="15532" y1="44911" x2="15532" y2="44911"/>
                        <a14:foregroundMark x1="11413" y1="54200" x2="11413" y2="54200"/>
                        <a14:foregroundMark x1="6595" y1="60380" x2="6595" y2="60380"/>
                        <a14:foregroundMark x1="43742" y1="55089" x2="43742" y2="55089"/>
                        <a14:foregroundMark x1="8452" y1="8481" x2="8452" y2="8481"/>
                        <a14:foregroundMark x1="7187" y1="13530" x2="7187" y2="13530"/>
                        <a14:foregroundMark x1="1857" y1="17488" x2="1857" y2="17488"/>
                        <a14:foregroundMark x1="2261" y1="31220" x2="2261" y2="31220"/>
                        <a14:foregroundMark x1="14051" y1="90186" x2="14051" y2="90186"/>
                        <a14:foregroundMark x1="5222" y1="95638" x2="5222" y2="95638"/>
                        <a14:foregroundMark x1="32544" y1="3473" x2="32544" y2="3473"/>
                      </a14:backgroundRemoval>
                    </a14:imgEffect>
                  </a14:imgLayer>
                </a14:imgProps>
              </a:ext>
              <a:ext uri="{28A0092B-C50C-407E-A947-70E740481C1C}">
                <a14:useLocalDpi xmlns:a14="http://schemas.microsoft.com/office/drawing/2010/main" val="0"/>
              </a:ext>
            </a:extLst>
          </a:blip>
          <a:stretch>
            <a:fillRect/>
          </a:stretch>
        </p:blipFill>
        <p:spPr>
          <a:xfrm>
            <a:off x="2852034" y="4220909"/>
            <a:ext cx="726671" cy="484398"/>
          </a:xfrm>
          <a:prstGeom prst="rect">
            <a:avLst/>
          </a:prstGeom>
        </p:spPr>
      </p:pic>
      <p:grpSp>
        <p:nvGrpSpPr>
          <p:cNvPr id="65" name="Group 62">
            <a:extLst>
              <a:ext uri="{FF2B5EF4-FFF2-40B4-BE49-F238E27FC236}">
                <a16:creationId xmlns:a16="http://schemas.microsoft.com/office/drawing/2014/main" id="{612997AE-996D-7EE3-93CC-D903A9C4B603}"/>
              </a:ext>
            </a:extLst>
          </p:cNvPr>
          <p:cNvGrpSpPr/>
          <p:nvPr/>
        </p:nvGrpSpPr>
        <p:grpSpPr>
          <a:xfrm>
            <a:off x="3692345" y="7176322"/>
            <a:ext cx="242972" cy="242972"/>
            <a:chOff x="0" y="0"/>
            <a:chExt cx="812800" cy="812800"/>
          </a:xfrm>
        </p:grpSpPr>
        <p:sp>
          <p:nvSpPr>
            <p:cNvPr id="66" name="Freeform 63">
              <a:extLst>
                <a:ext uri="{FF2B5EF4-FFF2-40B4-BE49-F238E27FC236}">
                  <a16:creationId xmlns:a16="http://schemas.microsoft.com/office/drawing/2014/main" id="{33FBE2D9-6992-566A-CD28-A4D70D455659}"/>
                </a:ext>
              </a:extLst>
            </p:cNvPr>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67AB2C"/>
            </a:solidFill>
          </p:spPr>
          <p:txBody>
            <a:bodyPr/>
            <a:lstStyle/>
            <a:p>
              <a:endParaRPr lang="en-GB"/>
            </a:p>
          </p:txBody>
        </p:sp>
        <p:sp>
          <p:nvSpPr>
            <p:cNvPr id="80" name="TextBox 64">
              <a:extLst>
                <a:ext uri="{FF2B5EF4-FFF2-40B4-BE49-F238E27FC236}">
                  <a16:creationId xmlns:a16="http://schemas.microsoft.com/office/drawing/2014/main" id="{0FB365CC-60F3-AFF2-DFDA-AC3D9DD89657}"/>
                </a:ext>
              </a:extLst>
            </p:cNvPr>
            <p:cNvSpPr txBox="1"/>
            <p:nvPr/>
          </p:nvSpPr>
          <p:spPr>
            <a:xfrm>
              <a:off x="76200" y="47625"/>
              <a:ext cx="660400" cy="688975"/>
            </a:xfrm>
            <a:prstGeom prst="rect">
              <a:avLst/>
            </a:prstGeom>
          </p:spPr>
          <p:txBody>
            <a:bodyPr lIns="50800" tIns="50800" rIns="50800" bIns="50800" rtlCol="0" anchor="ctr"/>
            <a:lstStyle/>
            <a:p>
              <a:pPr algn="ctr">
                <a:lnSpc>
                  <a:spcPts val="2379"/>
                </a:lnSpc>
              </a:pPr>
              <a:endParaRPr dirty="0"/>
            </a:p>
          </p:txBody>
        </p:sp>
      </p:grpSp>
      <p:pic>
        <p:nvPicPr>
          <p:cNvPr id="83" name="Graphic 82" descr="Chef Hat with solid fill">
            <a:extLst>
              <a:ext uri="{FF2B5EF4-FFF2-40B4-BE49-F238E27FC236}">
                <a16:creationId xmlns:a16="http://schemas.microsoft.com/office/drawing/2014/main" id="{2212BDF1-0603-08A1-3D53-80F3D09795EB}"/>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8002396" y="3630504"/>
            <a:ext cx="459718" cy="459718"/>
          </a:xfrm>
          <a:prstGeom prst="rect">
            <a:avLst/>
          </a:prstGeom>
        </p:spPr>
      </p:pic>
      <p:grpSp>
        <p:nvGrpSpPr>
          <p:cNvPr id="84" name="Group 62">
            <a:extLst>
              <a:ext uri="{FF2B5EF4-FFF2-40B4-BE49-F238E27FC236}">
                <a16:creationId xmlns:a16="http://schemas.microsoft.com/office/drawing/2014/main" id="{659066C0-02F9-8F18-7CB4-34EDC614D53F}"/>
              </a:ext>
            </a:extLst>
          </p:cNvPr>
          <p:cNvGrpSpPr/>
          <p:nvPr/>
        </p:nvGrpSpPr>
        <p:grpSpPr>
          <a:xfrm>
            <a:off x="7058180" y="3961722"/>
            <a:ext cx="242972" cy="242972"/>
            <a:chOff x="0" y="0"/>
            <a:chExt cx="812800" cy="812800"/>
          </a:xfrm>
        </p:grpSpPr>
        <p:sp>
          <p:nvSpPr>
            <p:cNvPr id="87" name="Freeform 63">
              <a:extLst>
                <a:ext uri="{FF2B5EF4-FFF2-40B4-BE49-F238E27FC236}">
                  <a16:creationId xmlns:a16="http://schemas.microsoft.com/office/drawing/2014/main" id="{A5C7FD0E-BB53-E8DE-ABD3-66AA52AE05BB}"/>
                </a:ext>
              </a:extLst>
            </p:cNvPr>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67AB2C"/>
            </a:solidFill>
          </p:spPr>
          <p:txBody>
            <a:bodyPr/>
            <a:lstStyle/>
            <a:p>
              <a:endParaRPr lang="en-GB"/>
            </a:p>
          </p:txBody>
        </p:sp>
        <p:sp>
          <p:nvSpPr>
            <p:cNvPr id="88" name="TextBox 64">
              <a:extLst>
                <a:ext uri="{FF2B5EF4-FFF2-40B4-BE49-F238E27FC236}">
                  <a16:creationId xmlns:a16="http://schemas.microsoft.com/office/drawing/2014/main" id="{51CC9596-77A5-811F-825E-D780BC4246D2}"/>
                </a:ext>
              </a:extLst>
            </p:cNvPr>
            <p:cNvSpPr txBox="1"/>
            <p:nvPr/>
          </p:nvSpPr>
          <p:spPr>
            <a:xfrm>
              <a:off x="76200" y="47625"/>
              <a:ext cx="660400" cy="688975"/>
            </a:xfrm>
            <a:prstGeom prst="rect">
              <a:avLst/>
            </a:prstGeom>
          </p:spPr>
          <p:txBody>
            <a:bodyPr lIns="50800" tIns="50800" rIns="50800" bIns="50800" rtlCol="0" anchor="ctr"/>
            <a:lstStyle/>
            <a:p>
              <a:pPr algn="ctr">
                <a:lnSpc>
                  <a:spcPts val="2379"/>
                </a:lnSpc>
              </a:pPr>
              <a:endParaRPr dirty="0"/>
            </a:p>
          </p:txBody>
        </p:sp>
      </p:grpSp>
      <p:pic>
        <p:nvPicPr>
          <p:cNvPr id="28" name="Picture 27" descr="Black and white film board">
            <a:extLst>
              <a:ext uri="{FF2B5EF4-FFF2-40B4-BE49-F238E27FC236}">
                <a16:creationId xmlns:a16="http://schemas.microsoft.com/office/drawing/2014/main" id="{7A07B62A-4464-997F-9017-F37D1B7FBA06}"/>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2690143" y="6810928"/>
            <a:ext cx="884631" cy="589699"/>
          </a:xfrm>
          <a:prstGeom prst="rect">
            <a:avLst/>
          </a:prstGeom>
        </p:spPr>
      </p:pic>
      <p:grpSp>
        <p:nvGrpSpPr>
          <p:cNvPr id="33" name="Group 65">
            <a:extLst>
              <a:ext uri="{FF2B5EF4-FFF2-40B4-BE49-F238E27FC236}">
                <a16:creationId xmlns:a16="http://schemas.microsoft.com/office/drawing/2014/main" id="{2EBAF570-13DC-70E8-2FA0-BD7FD32D4CE5}"/>
              </a:ext>
            </a:extLst>
          </p:cNvPr>
          <p:cNvGrpSpPr/>
          <p:nvPr/>
        </p:nvGrpSpPr>
        <p:grpSpPr>
          <a:xfrm>
            <a:off x="8738701" y="6280983"/>
            <a:ext cx="220832" cy="193228"/>
            <a:chOff x="0" y="0"/>
            <a:chExt cx="812800" cy="711200"/>
          </a:xfrm>
        </p:grpSpPr>
        <p:sp>
          <p:nvSpPr>
            <p:cNvPr id="45" name="Freeform 66">
              <a:extLst>
                <a:ext uri="{FF2B5EF4-FFF2-40B4-BE49-F238E27FC236}">
                  <a16:creationId xmlns:a16="http://schemas.microsoft.com/office/drawing/2014/main" id="{F47814E0-3325-4B2A-66B0-18D777989B99}"/>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49" name="TextBox 67">
              <a:extLst>
                <a:ext uri="{FF2B5EF4-FFF2-40B4-BE49-F238E27FC236}">
                  <a16:creationId xmlns:a16="http://schemas.microsoft.com/office/drawing/2014/main" id="{93F9F809-578A-28DC-20FE-EC32DCD08A9E}"/>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a:p>
          </p:txBody>
        </p:sp>
      </p:grpSp>
      <p:pic>
        <p:nvPicPr>
          <p:cNvPr id="51" name="Picture 50" descr="Mental health awareness mural">
            <a:extLst>
              <a:ext uri="{FF2B5EF4-FFF2-40B4-BE49-F238E27FC236}">
                <a16:creationId xmlns:a16="http://schemas.microsoft.com/office/drawing/2014/main" id="{951CBB29-6F36-361D-BC0A-E6EACDCF7B65}"/>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9493335" y="3749171"/>
            <a:ext cx="746031" cy="462713"/>
          </a:xfrm>
          <a:prstGeom prst="rect">
            <a:avLst/>
          </a:prstGeom>
        </p:spPr>
      </p:pic>
      <p:grpSp>
        <p:nvGrpSpPr>
          <p:cNvPr id="18" name="Group 65">
            <a:extLst>
              <a:ext uri="{FF2B5EF4-FFF2-40B4-BE49-F238E27FC236}">
                <a16:creationId xmlns:a16="http://schemas.microsoft.com/office/drawing/2014/main" id="{5CA757FB-6090-221E-8D45-BD6A8AEBA484}"/>
              </a:ext>
            </a:extLst>
          </p:cNvPr>
          <p:cNvGrpSpPr/>
          <p:nvPr/>
        </p:nvGrpSpPr>
        <p:grpSpPr>
          <a:xfrm>
            <a:off x="5431632" y="6275790"/>
            <a:ext cx="220832" cy="193228"/>
            <a:chOff x="0" y="0"/>
            <a:chExt cx="812800" cy="711200"/>
          </a:xfrm>
        </p:grpSpPr>
        <p:sp>
          <p:nvSpPr>
            <p:cNvPr id="27" name="Freeform 66">
              <a:extLst>
                <a:ext uri="{FF2B5EF4-FFF2-40B4-BE49-F238E27FC236}">
                  <a16:creationId xmlns:a16="http://schemas.microsoft.com/office/drawing/2014/main" id="{13BDD772-C6BC-4B92-5B6C-AC034D5DD5C5}"/>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50" name="TextBox 67">
              <a:extLst>
                <a:ext uri="{FF2B5EF4-FFF2-40B4-BE49-F238E27FC236}">
                  <a16:creationId xmlns:a16="http://schemas.microsoft.com/office/drawing/2014/main" id="{FAB62AE1-1F96-6964-142F-9AF69C69746E}"/>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a:p>
          </p:txBody>
        </p:sp>
      </p:grpSp>
    </p:spTree>
    <p:extLst>
      <p:ext uri="{BB962C8B-B14F-4D97-AF65-F5344CB8AC3E}">
        <p14:creationId xmlns:p14="http://schemas.microsoft.com/office/powerpoint/2010/main" val="34605512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3E2"/>
        </a:solidFill>
        <a:effectLst/>
      </p:bgPr>
    </p:bg>
    <p:spTree>
      <p:nvGrpSpPr>
        <p:cNvPr id="1" name="">
          <a:extLst>
            <a:ext uri="{FF2B5EF4-FFF2-40B4-BE49-F238E27FC236}">
              <a16:creationId xmlns:a16="http://schemas.microsoft.com/office/drawing/2014/main" id="{52BC1314-F16E-E97F-402C-55E124BB6928}"/>
            </a:ext>
          </a:extLst>
        </p:cNvPr>
        <p:cNvGrpSpPr/>
        <p:nvPr/>
      </p:nvGrpSpPr>
      <p:grpSpPr>
        <a:xfrm>
          <a:off x="0" y="0"/>
          <a:ext cx="0" cy="0"/>
          <a:chOff x="0" y="0"/>
          <a:chExt cx="0" cy="0"/>
        </a:xfrm>
      </p:grpSpPr>
      <p:graphicFrame>
        <p:nvGraphicFramePr>
          <p:cNvPr id="2" name="Table 2">
            <a:extLst>
              <a:ext uri="{FF2B5EF4-FFF2-40B4-BE49-F238E27FC236}">
                <a16:creationId xmlns:a16="http://schemas.microsoft.com/office/drawing/2014/main" id="{2042F963-1556-CA95-D5F8-07EFFF6F902E}"/>
              </a:ext>
            </a:extLst>
          </p:cNvPr>
          <p:cNvGraphicFramePr>
            <a:graphicFrameLocks/>
          </p:cNvGraphicFramePr>
          <p:nvPr>
            <p:extLst>
              <p:ext uri="{D42A27DB-BD31-4B8C-83A1-F6EECF244321}">
                <p14:modId xmlns:p14="http://schemas.microsoft.com/office/powerpoint/2010/main" val="3367539834"/>
              </p:ext>
            </p:extLst>
          </p:nvPr>
        </p:nvGraphicFramePr>
        <p:xfrm>
          <a:off x="2569560" y="654720"/>
          <a:ext cx="8014417" cy="6814625"/>
        </p:xfrm>
        <a:graphic>
          <a:graphicData uri="http://schemas.openxmlformats.org/drawingml/2006/table">
            <a:tbl>
              <a:tblPr/>
              <a:tblGrid>
                <a:gridCol w="1525653">
                  <a:extLst>
                    <a:ext uri="{9D8B030D-6E8A-4147-A177-3AD203B41FA5}">
                      <a16:colId xmlns:a16="http://schemas.microsoft.com/office/drawing/2014/main" val="20000"/>
                    </a:ext>
                  </a:extLst>
                </a:gridCol>
                <a:gridCol w="1728644">
                  <a:extLst>
                    <a:ext uri="{9D8B030D-6E8A-4147-A177-3AD203B41FA5}">
                      <a16:colId xmlns:a16="http://schemas.microsoft.com/office/drawing/2014/main" val="20001"/>
                    </a:ext>
                  </a:extLst>
                </a:gridCol>
                <a:gridCol w="1556657">
                  <a:extLst>
                    <a:ext uri="{9D8B030D-6E8A-4147-A177-3AD203B41FA5}">
                      <a16:colId xmlns:a16="http://schemas.microsoft.com/office/drawing/2014/main" val="20002"/>
                    </a:ext>
                  </a:extLst>
                </a:gridCol>
                <a:gridCol w="1676400">
                  <a:extLst>
                    <a:ext uri="{9D8B030D-6E8A-4147-A177-3AD203B41FA5}">
                      <a16:colId xmlns:a16="http://schemas.microsoft.com/office/drawing/2014/main" val="20003"/>
                    </a:ext>
                  </a:extLst>
                </a:gridCol>
                <a:gridCol w="1527063">
                  <a:extLst>
                    <a:ext uri="{9D8B030D-6E8A-4147-A177-3AD203B41FA5}">
                      <a16:colId xmlns:a16="http://schemas.microsoft.com/office/drawing/2014/main" val="20004"/>
                    </a:ext>
                  </a:extLst>
                </a:gridCol>
              </a:tblGrid>
              <a:tr h="736285">
                <a:tc>
                  <a:txBody>
                    <a:bodyPr/>
                    <a:lstStyle/>
                    <a:p>
                      <a:pPr algn="ctr">
                        <a:lnSpc>
                          <a:spcPts val="1928"/>
                        </a:lnSpc>
                        <a:defRPr/>
                      </a:pPr>
                      <a:r>
                        <a:rPr lang="en-US" sz="1377" dirty="0">
                          <a:solidFill>
                            <a:srgbClr val="000000"/>
                          </a:solidFill>
                          <a:latin typeface="DM Sans Bold"/>
                        </a:rPr>
                        <a:t>Monday</a:t>
                      </a:r>
                    </a:p>
                    <a:p>
                      <a:pPr algn="ctr">
                        <a:lnSpc>
                          <a:spcPts val="1928"/>
                        </a:lnSpc>
                        <a:defRPr/>
                      </a:pPr>
                      <a:r>
                        <a:rPr lang="en-US" sz="1377" dirty="0">
                          <a:solidFill>
                            <a:srgbClr val="000000"/>
                          </a:solidFill>
                          <a:latin typeface="DM Sans Bold"/>
                        </a:rPr>
                        <a:t>27/10/2025</a:t>
                      </a:r>
                      <a:endParaRPr lang="en-US" sz="1100" dirty="0"/>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tc>
                  <a:txBody>
                    <a:bodyPr/>
                    <a:lstStyle/>
                    <a:p>
                      <a:pPr algn="ctr">
                        <a:lnSpc>
                          <a:spcPts val="1928"/>
                        </a:lnSpc>
                        <a:defRPr/>
                      </a:pPr>
                      <a:r>
                        <a:rPr lang="en-US" sz="1377" dirty="0">
                          <a:solidFill>
                            <a:srgbClr val="000000"/>
                          </a:solidFill>
                          <a:latin typeface="DM Sans Bold"/>
                        </a:rPr>
                        <a:t>Tuesday</a:t>
                      </a:r>
                    </a:p>
                    <a:p>
                      <a:pPr algn="ctr">
                        <a:lnSpc>
                          <a:spcPts val="1928"/>
                        </a:lnSpc>
                        <a:defRPr/>
                      </a:pPr>
                      <a:r>
                        <a:rPr lang="en-US" sz="1377" dirty="0">
                          <a:solidFill>
                            <a:srgbClr val="000000"/>
                          </a:solidFill>
                          <a:latin typeface="DM Sans Bold"/>
                        </a:rPr>
                        <a:t>28/10/2025</a:t>
                      </a:r>
                      <a:endParaRPr lang="en-US" sz="1100" dirty="0"/>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tc>
                  <a:txBody>
                    <a:bodyPr/>
                    <a:lstStyle/>
                    <a:p>
                      <a:pPr algn="ctr">
                        <a:lnSpc>
                          <a:spcPts val="1928"/>
                        </a:lnSpc>
                        <a:defRPr/>
                      </a:pPr>
                      <a:r>
                        <a:rPr lang="en-US" sz="1377" dirty="0">
                          <a:solidFill>
                            <a:srgbClr val="000000"/>
                          </a:solidFill>
                          <a:latin typeface="DM Sans Bold"/>
                        </a:rPr>
                        <a:t>Wednesday</a:t>
                      </a:r>
                    </a:p>
                    <a:p>
                      <a:pPr algn="ctr">
                        <a:lnSpc>
                          <a:spcPts val="1928"/>
                        </a:lnSpc>
                        <a:defRPr/>
                      </a:pPr>
                      <a:r>
                        <a:rPr lang="en-US" sz="1377" dirty="0">
                          <a:solidFill>
                            <a:srgbClr val="000000"/>
                          </a:solidFill>
                          <a:latin typeface="DM Sans Bold"/>
                        </a:rPr>
                        <a:t>29/10/2025</a:t>
                      </a:r>
                      <a:endParaRPr lang="en-US" sz="1100" dirty="0"/>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tc>
                  <a:txBody>
                    <a:bodyPr/>
                    <a:lstStyle/>
                    <a:p>
                      <a:pPr algn="ctr">
                        <a:lnSpc>
                          <a:spcPts val="1928"/>
                        </a:lnSpc>
                        <a:defRPr/>
                      </a:pPr>
                      <a:r>
                        <a:rPr lang="en-US" sz="1377" dirty="0">
                          <a:solidFill>
                            <a:srgbClr val="000000"/>
                          </a:solidFill>
                          <a:latin typeface="DM Sans Bold"/>
                        </a:rPr>
                        <a:t>Thursday</a:t>
                      </a:r>
                    </a:p>
                    <a:p>
                      <a:pPr algn="ctr">
                        <a:lnSpc>
                          <a:spcPts val="1928"/>
                        </a:lnSpc>
                        <a:defRPr/>
                      </a:pPr>
                      <a:r>
                        <a:rPr lang="en-US" sz="1377" dirty="0">
                          <a:solidFill>
                            <a:srgbClr val="000000"/>
                          </a:solidFill>
                          <a:latin typeface="DM Sans Bold"/>
                        </a:rPr>
                        <a:t>30/10/2025</a:t>
                      </a:r>
                      <a:endParaRPr lang="en-US" sz="1100" dirty="0"/>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tc>
                  <a:txBody>
                    <a:bodyPr/>
                    <a:lstStyle/>
                    <a:p>
                      <a:pPr algn="ctr">
                        <a:lnSpc>
                          <a:spcPts val="1928"/>
                        </a:lnSpc>
                        <a:defRPr/>
                      </a:pPr>
                      <a:r>
                        <a:rPr lang="en-US" sz="1377" dirty="0">
                          <a:solidFill>
                            <a:srgbClr val="000000"/>
                          </a:solidFill>
                          <a:latin typeface="DM Sans Bold"/>
                        </a:rPr>
                        <a:t>Friday</a:t>
                      </a:r>
                    </a:p>
                    <a:p>
                      <a:pPr algn="ctr">
                        <a:lnSpc>
                          <a:spcPts val="1928"/>
                        </a:lnSpc>
                        <a:defRPr/>
                      </a:pPr>
                      <a:r>
                        <a:rPr lang="en-US" sz="1377" dirty="0">
                          <a:solidFill>
                            <a:srgbClr val="000000"/>
                          </a:solidFill>
                          <a:latin typeface="DM Sans Bold"/>
                        </a:rPr>
                        <a:t>31/10/2025</a:t>
                      </a:r>
                      <a:endParaRPr lang="en-US" sz="1100" dirty="0"/>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extLst>
                  <a:ext uri="{0D108BD9-81ED-4DB2-BD59-A6C34878D82A}">
                    <a16:rowId xmlns:a16="http://schemas.microsoft.com/office/drawing/2014/main" val="10000"/>
                  </a:ext>
                </a:extLst>
              </a:tr>
              <a:tr h="643892">
                <a:tc>
                  <a:txBody>
                    <a:bodyPr/>
                    <a:lstStyle/>
                    <a:p>
                      <a:pPr marL="0" marR="0" lvl="0" indent="0" algn="ctr" defTabSz="914400" rtl="0" eaLnBrk="1" fontAlgn="auto" latinLnBrk="0" hangingPunct="1">
                        <a:lnSpc>
                          <a:spcPts val="1470"/>
                        </a:lnSpc>
                        <a:spcBef>
                          <a:spcPts val="0"/>
                        </a:spcBef>
                        <a:spcAft>
                          <a:spcPts val="0"/>
                        </a:spcAft>
                        <a:buClrTx/>
                        <a:buSzTx/>
                        <a:buFontTx/>
                        <a:buNone/>
                        <a:tabLst/>
                        <a:defRPr/>
                      </a:pPr>
                      <a:r>
                        <a:rPr lang="en-US" sz="1200" dirty="0">
                          <a:solidFill>
                            <a:srgbClr val="000000"/>
                          </a:solidFill>
                          <a:latin typeface="DM Sans"/>
                        </a:rPr>
                        <a:t>Reading Space</a:t>
                      </a:r>
                    </a:p>
                    <a:p>
                      <a:pPr marL="0" marR="0" lvl="0" indent="0" algn="ctr" defTabSz="914400" rtl="0" eaLnBrk="1" fontAlgn="auto" latinLnBrk="0" hangingPunct="1">
                        <a:lnSpc>
                          <a:spcPts val="1470"/>
                        </a:lnSpc>
                        <a:spcBef>
                          <a:spcPts val="0"/>
                        </a:spcBef>
                        <a:spcAft>
                          <a:spcPts val="0"/>
                        </a:spcAft>
                        <a:buClrTx/>
                        <a:buSzTx/>
                        <a:buFontTx/>
                        <a:buNone/>
                        <a:tabLst/>
                        <a:defRPr/>
                      </a:pPr>
                      <a:r>
                        <a:rPr lang="en-US" sz="1200" dirty="0">
                          <a:solidFill>
                            <a:srgbClr val="000000"/>
                          </a:solidFill>
                          <a:latin typeface="DM Sans"/>
                        </a:rPr>
                        <a:t>9:30-10:00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ts val="1470"/>
                        </a:lnSpc>
                        <a:spcBef>
                          <a:spcPts val="0"/>
                        </a:spcBef>
                        <a:spcAft>
                          <a:spcPts val="0"/>
                        </a:spcAft>
                        <a:buClrTx/>
                        <a:buSzTx/>
                        <a:buFontTx/>
                        <a:buNone/>
                        <a:tabLst/>
                        <a:defRPr/>
                      </a:pPr>
                      <a:r>
                        <a:rPr lang="en-US" sz="1050" dirty="0">
                          <a:solidFill>
                            <a:srgbClr val="000000"/>
                          </a:solidFill>
                          <a:latin typeface="DM Sans"/>
                        </a:rPr>
                        <a:t>Improving relationships</a:t>
                      </a:r>
                    </a:p>
                    <a:p>
                      <a:pPr marL="0" marR="0" lvl="0" indent="0" algn="ctr" defTabSz="914400" rtl="0" eaLnBrk="1" fontAlgn="auto" latinLnBrk="0" hangingPunct="1">
                        <a:lnSpc>
                          <a:spcPts val="1470"/>
                        </a:lnSpc>
                        <a:spcBef>
                          <a:spcPts val="0"/>
                        </a:spcBef>
                        <a:spcAft>
                          <a:spcPts val="0"/>
                        </a:spcAft>
                        <a:buClrTx/>
                        <a:buSzTx/>
                        <a:buFontTx/>
                        <a:buNone/>
                        <a:tabLst/>
                        <a:defRPr/>
                      </a:pPr>
                      <a:r>
                        <a:rPr lang="en-US" sz="1100" dirty="0">
                          <a:solidFill>
                            <a:srgbClr val="000000"/>
                          </a:solidFill>
                          <a:latin typeface="DM Sans"/>
                        </a:rPr>
                        <a:t>09:30-10:00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tc>
                  <a:txBody>
                    <a:bodyPr/>
                    <a:lstStyle/>
                    <a:p>
                      <a:pPr algn="ctr">
                        <a:lnSpc>
                          <a:spcPts val="1515"/>
                        </a:lnSpc>
                      </a:pPr>
                      <a:r>
                        <a:rPr lang="en-US" sz="1100" dirty="0">
                          <a:solidFill>
                            <a:srgbClr val="000000"/>
                          </a:solidFill>
                          <a:latin typeface="DM Sans"/>
                        </a:rPr>
                        <a:t>Chill and Chat</a:t>
                      </a:r>
                    </a:p>
                    <a:p>
                      <a:pPr algn="ctr">
                        <a:lnSpc>
                          <a:spcPts val="1515"/>
                        </a:lnSpc>
                      </a:pPr>
                      <a:r>
                        <a:rPr lang="en-US" sz="1100" dirty="0">
                          <a:solidFill>
                            <a:srgbClr val="000000"/>
                          </a:solidFill>
                          <a:latin typeface="DM Sans"/>
                        </a:rPr>
                        <a:t>09:30-10:00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solidFill>
                      <a:schemeClr val="bg1"/>
                    </a:solidFill>
                  </a:tcPr>
                </a:tc>
                <a:tc>
                  <a:txBody>
                    <a:bodyPr/>
                    <a:lstStyle/>
                    <a:p>
                      <a:pPr marL="0" marR="0" lvl="0" indent="0" algn="ctr" defTabSz="914400" rtl="0" eaLnBrk="1" fontAlgn="auto" latinLnBrk="0" hangingPunct="1">
                        <a:lnSpc>
                          <a:spcPts val="1470"/>
                        </a:lnSpc>
                        <a:spcBef>
                          <a:spcPts val="0"/>
                        </a:spcBef>
                        <a:spcAft>
                          <a:spcPts val="0"/>
                        </a:spcAft>
                        <a:buClrTx/>
                        <a:buSzTx/>
                        <a:buFontTx/>
                        <a:buNone/>
                        <a:tabLst/>
                        <a:defRPr/>
                      </a:pPr>
                      <a:r>
                        <a:rPr lang="en-US" sz="1100" dirty="0">
                          <a:solidFill>
                            <a:srgbClr val="000000"/>
                          </a:solidFill>
                          <a:latin typeface="DM Sans"/>
                        </a:rPr>
                        <a:t>Could I be a mentor?</a:t>
                      </a:r>
                    </a:p>
                    <a:p>
                      <a:pPr marL="0" marR="0" lvl="0" indent="0" algn="ctr" defTabSz="914400" rtl="0" eaLnBrk="1" fontAlgn="auto" latinLnBrk="0" hangingPunct="1">
                        <a:lnSpc>
                          <a:spcPts val="1470"/>
                        </a:lnSpc>
                        <a:spcBef>
                          <a:spcPts val="0"/>
                        </a:spcBef>
                        <a:spcAft>
                          <a:spcPts val="0"/>
                        </a:spcAft>
                        <a:buClrTx/>
                        <a:buSzTx/>
                        <a:buFontTx/>
                        <a:buNone/>
                        <a:tabLst/>
                        <a:defRPr/>
                      </a:pPr>
                      <a:r>
                        <a:rPr lang="en-US" sz="1100" dirty="0">
                          <a:solidFill>
                            <a:srgbClr val="000000"/>
                          </a:solidFill>
                          <a:latin typeface="DM Sans"/>
                        </a:rPr>
                        <a:t>09:30-10:00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ts val="1470"/>
                        </a:lnSpc>
                        <a:spcBef>
                          <a:spcPts val="0"/>
                        </a:spcBef>
                        <a:spcAft>
                          <a:spcPts val="0"/>
                        </a:spcAft>
                        <a:buClrTx/>
                        <a:buSzTx/>
                        <a:buFontTx/>
                        <a:buNone/>
                        <a:tabLst/>
                        <a:defRPr/>
                      </a:pPr>
                      <a:r>
                        <a:rPr lang="en-US" sz="1100" dirty="0">
                          <a:solidFill>
                            <a:srgbClr val="000000"/>
                          </a:solidFill>
                          <a:latin typeface="DM Sans"/>
                        </a:rPr>
                        <a:t>Mindful </a:t>
                      </a:r>
                      <a:r>
                        <a:rPr lang="en-US" sz="1100" dirty="0" err="1">
                          <a:solidFill>
                            <a:srgbClr val="000000"/>
                          </a:solidFill>
                          <a:latin typeface="DM Sans"/>
                        </a:rPr>
                        <a:t>Colouring</a:t>
                      </a:r>
                      <a:endParaRPr lang="en-US" sz="1100" dirty="0">
                        <a:solidFill>
                          <a:srgbClr val="000000"/>
                        </a:solidFill>
                        <a:latin typeface="DM Sans"/>
                      </a:endParaRPr>
                    </a:p>
                    <a:p>
                      <a:pPr marL="0" marR="0" lvl="0" indent="0" algn="ctr" defTabSz="914400" rtl="0" eaLnBrk="1" fontAlgn="auto" latinLnBrk="0" hangingPunct="1">
                        <a:lnSpc>
                          <a:spcPts val="1470"/>
                        </a:lnSpc>
                        <a:spcBef>
                          <a:spcPts val="0"/>
                        </a:spcBef>
                        <a:spcAft>
                          <a:spcPts val="0"/>
                        </a:spcAft>
                        <a:buClrTx/>
                        <a:buSzTx/>
                        <a:buFontTx/>
                        <a:buNone/>
                        <a:tabLst/>
                        <a:defRPr/>
                      </a:pPr>
                      <a:r>
                        <a:rPr lang="en-US" sz="1100" dirty="0">
                          <a:solidFill>
                            <a:srgbClr val="000000"/>
                          </a:solidFill>
                          <a:latin typeface="DM Sans"/>
                        </a:rPr>
                        <a:t>09:30-10:00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640351">
                <a:tc>
                  <a:txBody>
                    <a:bodyPr/>
                    <a:lstStyle/>
                    <a:p>
                      <a:pPr marL="0" marR="0" lvl="0" indent="0" algn="ctr" defTabSz="914400" rtl="0" eaLnBrk="1" fontAlgn="auto" latinLnBrk="0" hangingPunct="1">
                        <a:lnSpc>
                          <a:spcPts val="1470"/>
                        </a:lnSpc>
                        <a:spcBef>
                          <a:spcPts val="0"/>
                        </a:spcBef>
                        <a:spcAft>
                          <a:spcPts val="0"/>
                        </a:spcAft>
                        <a:buClrTx/>
                        <a:buSzTx/>
                        <a:buFontTx/>
                        <a:buNone/>
                        <a:tabLst/>
                        <a:defRPr/>
                      </a:pPr>
                      <a:r>
                        <a:rPr lang="en-US" sz="1050" dirty="0">
                          <a:solidFill>
                            <a:srgbClr val="000000"/>
                          </a:solidFill>
                          <a:latin typeface="DM Sans"/>
                        </a:rPr>
                        <a:t>Breakfast Club</a:t>
                      </a:r>
                    </a:p>
                    <a:p>
                      <a:pPr marL="0" marR="0" lvl="0" indent="0" algn="ctr" defTabSz="914400" rtl="0" eaLnBrk="1" fontAlgn="auto" latinLnBrk="0" hangingPunct="1">
                        <a:lnSpc>
                          <a:spcPts val="1470"/>
                        </a:lnSpc>
                        <a:spcBef>
                          <a:spcPts val="0"/>
                        </a:spcBef>
                        <a:spcAft>
                          <a:spcPts val="0"/>
                        </a:spcAft>
                        <a:buClrTx/>
                        <a:buSzTx/>
                        <a:buFontTx/>
                        <a:buNone/>
                        <a:tabLst/>
                        <a:defRPr/>
                      </a:pPr>
                      <a:r>
                        <a:rPr lang="en-US" sz="1050" dirty="0">
                          <a:solidFill>
                            <a:srgbClr val="000000"/>
                          </a:solidFill>
                          <a:latin typeface="DM Sans"/>
                        </a:rPr>
                        <a:t>10:00-10:30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tc>
                  <a:txBody>
                    <a:bodyPr/>
                    <a:lstStyle/>
                    <a:p>
                      <a:pPr marL="0" marR="0" lvl="0" indent="0" algn="ctr" defTabSz="914400" rtl="0" eaLnBrk="1" fontAlgn="auto" latinLnBrk="0" hangingPunct="1">
                        <a:lnSpc>
                          <a:spcPts val="1470"/>
                        </a:lnSpc>
                        <a:spcBef>
                          <a:spcPts val="0"/>
                        </a:spcBef>
                        <a:spcAft>
                          <a:spcPts val="0"/>
                        </a:spcAft>
                        <a:buClrTx/>
                        <a:buSzTx/>
                        <a:buFontTx/>
                        <a:buNone/>
                        <a:tabLst/>
                        <a:defRPr/>
                      </a:pPr>
                      <a:r>
                        <a:rPr lang="en-US" sz="1050" dirty="0">
                          <a:solidFill>
                            <a:srgbClr val="000000"/>
                          </a:solidFill>
                          <a:latin typeface="DM Sans"/>
                        </a:rPr>
                        <a:t>Breakfast Club</a:t>
                      </a:r>
                    </a:p>
                    <a:p>
                      <a:pPr marL="0" marR="0" lvl="0" indent="0" algn="ctr" defTabSz="914400" rtl="0" eaLnBrk="1" fontAlgn="auto" latinLnBrk="0" hangingPunct="1">
                        <a:lnSpc>
                          <a:spcPts val="1470"/>
                        </a:lnSpc>
                        <a:spcBef>
                          <a:spcPts val="0"/>
                        </a:spcBef>
                        <a:spcAft>
                          <a:spcPts val="0"/>
                        </a:spcAft>
                        <a:buClrTx/>
                        <a:buSzTx/>
                        <a:buFontTx/>
                        <a:buNone/>
                        <a:tabLst/>
                        <a:defRPr/>
                      </a:pPr>
                      <a:r>
                        <a:rPr lang="en-US" sz="1050" dirty="0">
                          <a:solidFill>
                            <a:srgbClr val="000000"/>
                          </a:solidFill>
                          <a:latin typeface="DM Sans"/>
                        </a:rPr>
                        <a:t>10:00-10:30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tc>
                  <a:txBody>
                    <a:bodyPr/>
                    <a:lstStyle/>
                    <a:p>
                      <a:pPr marL="0" marR="0" lvl="0" indent="0" algn="ctr" defTabSz="914400" rtl="0" eaLnBrk="1" fontAlgn="auto" latinLnBrk="0" hangingPunct="1">
                        <a:lnSpc>
                          <a:spcPts val="1470"/>
                        </a:lnSpc>
                        <a:spcBef>
                          <a:spcPts val="0"/>
                        </a:spcBef>
                        <a:spcAft>
                          <a:spcPts val="0"/>
                        </a:spcAft>
                        <a:buClrTx/>
                        <a:buSzTx/>
                        <a:buFontTx/>
                        <a:buNone/>
                        <a:tabLst/>
                        <a:defRPr/>
                      </a:pPr>
                      <a:r>
                        <a:rPr lang="en-US" sz="1100" dirty="0">
                          <a:solidFill>
                            <a:srgbClr val="000000"/>
                          </a:solidFill>
                          <a:latin typeface="DM Sans"/>
                        </a:rPr>
                        <a:t>Breakfast Club</a:t>
                      </a:r>
                    </a:p>
                    <a:p>
                      <a:pPr marL="0" marR="0" lvl="0" indent="0" algn="ctr" defTabSz="914400" rtl="0" eaLnBrk="1" fontAlgn="auto" latinLnBrk="0" hangingPunct="1">
                        <a:lnSpc>
                          <a:spcPts val="1470"/>
                        </a:lnSpc>
                        <a:spcBef>
                          <a:spcPts val="0"/>
                        </a:spcBef>
                        <a:spcAft>
                          <a:spcPts val="0"/>
                        </a:spcAft>
                        <a:buClrTx/>
                        <a:buSzTx/>
                        <a:buFontTx/>
                        <a:buNone/>
                        <a:tabLst/>
                        <a:defRPr/>
                      </a:pPr>
                      <a:r>
                        <a:rPr lang="en-US" sz="1100" dirty="0">
                          <a:solidFill>
                            <a:srgbClr val="000000"/>
                          </a:solidFill>
                          <a:latin typeface="DM Sans"/>
                        </a:rPr>
                        <a:t>10:00-10:30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B w="9371" cap="flat" cmpd="sng" algn="ctr">
                      <a:solidFill>
                        <a:srgbClr val="000000"/>
                      </a:solidFill>
                      <a:prstDash val="solid"/>
                      <a:round/>
                      <a:headEnd type="none" w="med" len="med"/>
                      <a:tailEnd type="none" w="med" len="med"/>
                    </a:lnB>
                    <a:solidFill>
                      <a:srgbClr val="DFB160"/>
                    </a:solidFill>
                  </a:tcPr>
                </a:tc>
                <a:tc>
                  <a:txBody>
                    <a:bodyPr/>
                    <a:lstStyle/>
                    <a:p>
                      <a:pPr marL="0" marR="0" lvl="0" indent="0" algn="ctr" defTabSz="914400" rtl="0" eaLnBrk="1" fontAlgn="auto" latinLnBrk="0" hangingPunct="1">
                        <a:lnSpc>
                          <a:spcPts val="1470"/>
                        </a:lnSpc>
                        <a:spcBef>
                          <a:spcPts val="0"/>
                        </a:spcBef>
                        <a:spcAft>
                          <a:spcPts val="0"/>
                        </a:spcAft>
                        <a:buClrTx/>
                        <a:buSzTx/>
                        <a:buFontTx/>
                        <a:buNone/>
                        <a:tabLst/>
                        <a:defRPr/>
                      </a:pPr>
                      <a:r>
                        <a:rPr lang="en-US" sz="1100" dirty="0">
                          <a:solidFill>
                            <a:srgbClr val="000000"/>
                          </a:solidFill>
                          <a:latin typeface="DM Sans"/>
                        </a:rPr>
                        <a:t>Breakfast Club</a:t>
                      </a:r>
                    </a:p>
                    <a:p>
                      <a:pPr marL="0" marR="0" lvl="0" indent="0" algn="ctr" defTabSz="914400" rtl="0" eaLnBrk="1" fontAlgn="auto" latinLnBrk="0" hangingPunct="1">
                        <a:lnSpc>
                          <a:spcPts val="1470"/>
                        </a:lnSpc>
                        <a:spcBef>
                          <a:spcPts val="0"/>
                        </a:spcBef>
                        <a:spcAft>
                          <a:spcPts val="0"/>
                        </a:spcAft>
                        <a:buClrTx/>
                        <a:buSzTx/>
                        <a:buFontTx/>
                        <a:buNone/>
                        <a:tabLst/>
                        <a:defRPr/>
                      </a:pPr>
                      <a:r>
                        <a:rPr lang="en-US" sz="1100" dirty="0">
                          <a:solidFill>
                            <a:srgbClr val="000000"/>
                          </a:solidFill>
                          <a:latin typeface="DM Sans"/>
                        </a:rPr>
                        <a:t>10:00-10:30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tc>
                  <a:txBody>
                    <a:bodyPr/>
                    <a:lstStyle/>
                    <a:p>
                      <a:pPr marL="0" marR="0" lvl="0" indent="0" algn="ctr" defTabSz="914400" rtl="0" eaLnBrk="1" fontAlgn="auto" latinLnBrk="0" hangingPunct="1">
                        <a:lnSpc>
                          <a:spcPts val="1470"/>
                        </a:lnSpc>
                        <a:spcBef>
                          <a:spcPts val="0"/>
                        </a:spcBef>
                        <a:spcAft>
                          <a:spcPts val="0"/>
                        </a:spcAft>
                        <a:buClrTx/>
                        <a:buSzTx/>
                        <a:buFontTx/>
                        <a:buNone/>
                        <a:tabLst/>
                        <a:defRPr/>
                      </a:pPr>
                      <a:r>
                        <a:rPr lang="en-US" sz="1100" dirty="0">
                          <a:solidFill>
                            <a:srgbClr val="000000"/>
                          </a:solidFill>
                          <a:latin typeface="DM Sans"/>
                        </a:rPr>
                        <a:t>Breakfast Club</a:t>
                      </a:r>
                    </a:p>
                    <a:p>
                      <a:pPr marL="0" marR="0" lvl="0" indent="0" algn="ctr" defTabSz="914400" rtl="0" eaLnBrk="1" fontAlgn="auto" latinLnBrk="0" hangingPunct="1">
                        <a:lnSpc>
                          <a:spcPts val="1470"/>
                        </a:lnSpc>
                        <a:spcBef>
                          <a:spcPts val="0"/>
                        </a:spcBef>
                        <a:spcAft>
                          <a:spcPts val="0"/>
                        </a:spcAft>
                        <a:buClrTx/>
                        <a:buSzTx/>
                        <a:buFontTx/>
                        <a:buNone/>
                        <a:tabLst/>
                        <a:defRPr/>
                      </a:pPr>
                      <a:r>
                        <a:rPr lang="en-US" sz="1100" dirty="0">
                          <a:solidFill>
                            <a:srgbClr val="000000"/>
                          </a:solidFill>
                          <a:latin typeface="DM Sans"/>
                        </a:rPr>
                        <a:t>10:00-10:30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extLst>
                  <a:ext uri="{0D108BD9-81ED-4DB2-BD59-A6C34878D82A}">
                    <a16:rowId xmlns:a16="http://schemas.microsoft.com/office/drawing/2014/main" val="3551551823"/>
                  </a:ext>
                </a:extLst>
              </a:tr>
              <a:tr h="1320758">
                <a:tc rowSpan="2">
                  <a:txBody>
                    <a:bodyPr/>
                    <a:lstStyle/>
                    <a:p>
                      <a:pPr algn="ctr">
                        <a:lnSpc>
                          <a:spcPts val="1515"/>
                        </a:lnSpc>
                      </a:pPr>
                      <a:r>
                        <a:rPr lang="en-US" sz="1100" dirty="0">
                          <a:solidFill>
                            <a:srgbClr val="000000"/>
                          </a:solidFill>
                          <a:latin typeface="DM Sans"/>
                        </a:rPr>
                        <a:t>Lego Nostalgia</a:t>
                      </a:r>
                    </a:p>
                    <a:p>
                      <a:pPr algn="ctr">
                        <a:lnSpc>
                          <a:spcPts val="1515"/>
                        </a:lnSpc>
                      </a:pPr>
                      <a:r>
                        <a:rPr lang="en-US" sz="1100" dirty="0">
                          <a:solidFill>
                            <a:srgbClr val="000000"/>
                          </a:solidFill>
                          <a:latin typeface="DM Sans"/>
                        </a:rPr>
                        <a:t>10:30-12:00</a:t>
                      </a:r>
                    </a:p>
                    <a:p>
                      <a:pPr marL="0" marR="0" lvl="0" indent="0" algn="ctr" defTabSz="914400" rtl="0" eaLnBrk="1" fontAlgn="auto" latinLnBrk="0" hangingPunct="1">
                        <a:lnSpc>
                          <a:spcPts val="1515"/>
                        </a:lnSpc>
                        <a:spcBef>
                          <a:spcPts val="0"/>
                        </a:spcBef>
                        <a:spcAft>
                          <a:spcPts val="0"/>
                        </a:spcAft>
                        <a:buClrTx/>
                        <a:buSzTx/>
                        <a:buFontTx/>
                        <a:buNone/>
                        <a:tabLst/>
                        <a:defRPr/>
                      </a:pPr>
                      <a:endParaRPr lang="en-US" sz="1100" b="1" dirty="0">
                        <a:solidFill>
                          <a:srgbClr val="000000"/>
                        </a:solidFill>
                        <a:latin typeface="DM Sans"/>
                      </a:endParaRP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chemeClr val="bg1"/>
                    </a:solidFill>
                  </a:tcPr>
                </a:tc>
                <a:tc>
                  <a:txBody>
                    <a:bodyPr/>
                    <a:lstStyle/>
                    <a:p>
                      <a:pPr algn="ctr">
                        <a:lnSpc>
                          <a:spcPts val="1515"/>
                        </a:lnSpc>
                      </a:pPr>
                      <a:endParaRPr lang="en-US" sz="1050" dirty="0">
                        <a:solidFill>
                          <a:srgbClr val="000000"/>
                        </a:solidFill>
                        <a:latin typeface="DM Sans"/>
                      </a:endParaRPr>
                    </a:p>
                    <a:p>
                      <a:pPr algn="ctr">
                        <a:lnSpc>
                          <a:spcPts val="1515"/>
                        </a:lnSpc>
                      </a:pPr>
                      <a:r>
                        <a:rPr lang="en-US" sz="1100" dirty="0">
                          <a:solidFill>
                            <a:srgbClr val="000000"/>
                          </a:solidFill>
                          <a:latin typeface="DM Sans"/>
                        </a:rPr>
                        <a:t>Arts and Crafts</a:t>
                      </a:r>
                    </a:p>
                    <a:p>
                      <a:pPr algn="ctr">
                        <a:lnSpc>
                          <a:spcPts val="1515"/>
                        </a:lnSpc>
                      </a:pPr>
                      <a:r>
                        <a:rPr lang="en-US" sz="1100" dirty="0">
                          <a:solidFill>
                            <a:srgbClr val="000000"/>
                          </a:solidFill>
                          <a:latin typeface="DM Sans"/>
                        </a:rPr>
                        <a:t>10:30-12:00</a:t>
                      </a:r>
                    </a:p>
                    <a:p>
                      <a:pPr algn="ctr">
                        <a:lnSpc>
                          <a:spcPts val="1515"/>
                        </a:lnSpc>
                      </a:pPr>
                      <a:endParaRPr lang="en-US" sz="1100" dirty="0">
                        <a:solidFill>
                          <a:srgbClr val="000000"/>
                        </a:solidFill>
                        <a:latin typeface="DM Sans"/>
                      </a:endParaRP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solidFill>
                      <a:srgbClr val="FFFFFF"/>
                    </a:solidFill>
                  </a:tcPr>
                </a:tc>
                <a:tc>
                  <a:txBody>
                    <a:bodyPr/>
                    <a:lstStyle/>
                    <a:p>
                      <a:pPr marL="0" marR="0" lvl="0" indent="0" algn="ctr" defTabSz="914400" rtl="0" eaLnBrk="1" fontAlgn="auto" latinLnBrk="0" hangingPunct="1">
                        <a:lnSpc>
                          <a:spcPts val="1515"/>
                        </a:lnSpc>
                        <a:spcBef>
                          <a:spcPts val="0"/>
                        </a:spcBef>
                        <a:spcAft>
                          <a:spcPts val="0"/>
                        </a:spcAft>
                        <a:buClrTx/>
                        <a:buSzTx/>
                        <a:buFontTx/>
                        <a:buNone/>
                        <a:tabLst/>
                        <a:defRPr/>
                      </a:pPr>
                      <a:r>
                        <a:rPr lang="en-US" sz="1000" b="1" dirty="0">
                          <a:solidFill>
                            <a:srgbClr val="000000"/>
                          </a:solidFill>
                          <a:latin typeface="DM Sans"/>
                        </a:rPr>
                        <a:t>Women’s only sessions</a:t>
                      </a:r>
                    </a:p>
                    <a:p>
                      <a:pPr marL="0" marR="0" lvl="0" indent="0" algn="ctr" defTabSz="914400" rtl="0" eaLnBrk="1" fontAlgn="auto" latinLnBrk="0" hangingPunct="1">
                        <a:lnSpc>
                          <a:spcPts val="1515"/>
                        </a:lnSpc>
                        <a:spcBef>
                          <a:spcPts val="0"/>
                        </a:spcBef>
                        <a:spcAft>
                          <a:spcPts val="0"/>
                        </a:spcAft>
                        <a:buClrTx/>
                        <a:buSzTx/>
                        <a:buFontTx/>
                        <a:buNone/>
                        <a:tabLst/>
                        <a:defRPr/>
                      </a:pPr>
                      <a:r>
                        <a:rPr lang="en-US" sz="1000" b="0" dirty="0">
                          <a:solidFill>
                            <a:srgbClr val="000000"/>
                          </a:solidFill>
                          <a:latin typeface="DM Sans"/>
                        </a:rPr>
                        <a:t>Arts &amp; Crafts, Basic IT Skills, Job Club</a:t>
                      </a:r>
                    </a:p>
                    <a:p>
                      <a:pPr marL="0" marR="0" lvl="0" indent="0" algn="ctr" defTabSz="914400" rtl="0" eaLnBrk="1" fontAlgn="auto" latinLnBrk="0" hangingPunct="1">
                        <a:lnSpc>
                          <a:spcPts val="1515"/>
                        </a:lnSpc>
                        <a:spcBef>
                          <a:spcPts val="0"/>
                        </a:spcBef>
                        <a:spcAft>
                          <a:spcPts val="0"/>
                        </a:spcAft>
                        <a:buClrTx/>
                        <a:buSzTx/>
                        <a:buFontTx/>
                        <a:buNone/>
                        <a:tabLst/>
                        <a:defRPr/>
                      </a:pPr>
                      <a:r>
                        <a:rPr lang="en-US" sz="1000" b="0" dirty="0">
                          <a:solidFill>
                            <a:srgbClr val="000000"/>
                          </a:solidFill>
                          <a:latin typeface="DM Sans"/>
                        </a:rPr>
                        <a:t>10:30-1:00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chemeClr val="bg1"/>
                    </a:solidFill>
                  </a:tcPr>
                </a:tc>
                <a:tc>
                  <a:txBody>
                    <a:bodyPr/>
                    <a:lstStyle/>
                    <a:p>
                      <a:pPr algn="ctr">
                        <a:lnSpc>
                          <a:spcPts val="1515"/>
                        </a:lnSpc>
                      </a:pPr>
                      <a:r>
                        <a:rPr lang="en-GB" sz="1100" dirty="0"/>
                        <a:t>Building motivation, positive attitude session: guest speaker</a:t>
                      </a:r>
                    </a:p>
                    <a:p>
                      <a:pPr algn="ctr"/>
                      <a:r>
                        <a:rPr lang="en-GB" sz="1100" dirty="0"/>
                        <a:t>10:30-12:00</a:t>
                      </a:r>
                    </a:p>
                    <a:p>
                      <a:pPr algn="ctr">
                        <a:lnSpc>
                          <a:spcPts val="1515"/>
                        </a:lnSpc>
                        <a:defRPr/>
                      </a:pPr>
                      <a:endParaRPr lang="en-US" sz="1100" dirty="0">
                        <a:solidFill>
                          <a:schemeClr val="tx1"/>
                        </a:solidFill>
                        <a:latin typeface="DM Sans"/>
                      </a:endParaRP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chemeClr val="bg1"/>
                    </a:solidFill>
                  </a:tcPr>
                </a:tc>
                <a:tc>
                  <a:txBody>
                    <a:bodyPr/>
                    <a:lstStyle/>
                    <a:p>
                      <a:pPr algn="ctr">
                        <a:lnSpc>
                          <a:spcPts val="1515"/>
                        </a:lnSpc>
                        <a:defRPr/>
                      </a:pPr>
                      <a:r>
                        <a:rPr lang="en-US" sz="1050" dirty="0">
                          <a:solidFill>
                            <a:srgbClr val="000000"/>
                          </a:solidFill>
                          <a:latin typeface="DM Sans"/>
                        </a:rPr>
                        <a:t>Bingo</a:t>
                      </a:r>
                    </a:p>
                    <a:p>
                      <a:pPr algn="ctr">
                        <a:lnSpc>
                          <a:spcPts val="1515"/>
                        </a:lnSpc>
                        <a:defRPr/>
                      </a:pPr>
                      <a:r>
                        <a:rPr lang="en-US" sz="1050" dirty="0">
                          <a:solidFill>
                            <a:srgbClr val="000000"/>
                          </a:solidFill>
                          <a:latin typeface="DM Sans"/>
                        </a:rPr>
                        <a:t>10:30-12:00</a:t>
                      </a:r>
                    </a:p>
                    <a:p>
                      <a:pPr algn="ctr">
                        <a:lnSpc>
                          <a:spcPts val="1515"/>
                        </a:lnSpc>
                        <a:defRPr/>
                      </a:pPr>
                      <a:endParaRPr lang="en-US" sz="1050" dirty="0">
                        <a:solidFill>
                          <a:srgbClr val="000000"/>
                        </a:solidFill>
                        <a:latin typeface="DM Sans"/>
                      </a:endParaRPr>
                    </a:p>
                    <a:p>
                      <a:pPr algn="ctr">
                        <a:lnSpc>
                          <a:spcPts val="1515"/>
                        </a:lnSpc>
                        <a:defRPr/>
                      </a:pPr>
                      <a:endParaRPr lang="en-US" sz="1050" dirty="0">
                        <a:solidFill>
                          <a:srgbClr val="000000"/>
                        </a:solidFill>
                        <a:latin typeface="DM Sans"/>
                      </a:endParaRP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061522027"/>
                  </a:ext>
                </a:extLst>
              </a:tr>
              <a:tr h="811901">
                <a:tc vMerge="1">
                  <a:txBody>
                    <a:bodyPr/>
                    <a:lstStyle/>
                    <a:p>
                      <a:endParaRPr lang="en-GB" dirty="0"/>
                    </a:p>
                  </a:txBody>
                  <a:tcPr marL="140560" marR="140560" marT="140560" marB="140560" anchor="ctr">
                    <a:lnL w="9371" cap="flat" cmpd="sng" algn="ctr">
                      <a:solidFill>
                        <a:srgbClr val="000000"/>
                      </a:solidFill>
                      <a:prstDash val="solid"/>
                      <a:round/>
                      <a:headEnd type="none" w="med" len="med"/>
                      <a:tailEnd type="none" w="med" len="med"/>
                    </a:lnL>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chemeClr val="bg1"/>
                    </a:solidFill>
                  </a:tcPr>
                </a:tc>
                <a:tc>
                  <a:txBody>
                    <a:bodyPr/>
                    <a:lstStyle/>
                    <a:p>
                      <a:pPr algn="ctr"/>
                      <a:r>
                        <a:rPr lang="en-GB" sz="1200" dirty="0"/>
                        <a:t>Digital College</a:t>
                      </a:r>
                    </a:p>
                    <a:p>
                      <a:pPr algn="ctr"/>
                      <a:r>
                        <a:rPr lang="en-GB" sz="1200" dirty="0"/>
                        <a:t>10:30-4:00</a:t>
                      </a:r>
                    </a:p>
                    <a:p>
                      <a:pPr algn="ctr"/>
                      <a:endParaRPr lang="en-GB" sz="1200" dirty="0"/>
                    </a:p>
                  </a:txBody>
                  <a:tcPr marL="140560" marR="140560" marT="140560" marB="140560" anchor="ctr">
                    <a:lnR w="9371" cap="flat" cmpd="sng" algn="ctr">
                      <a:solidFill>
                        <a:srgbClr val="000000"/>
                      </a:solidFill>
                      <a:prstDash val="solid"/>
                      <a:round/>
                      <a:headEnd type="none" w="med" len="med"/>
                      <a:tailEnd type="none" w="med" len="med"/>
                    </a:lnR>
                    <a:solidFill>
                      <a:srgbClr val="FFFFFF"/>
                    </a:solidFill>
                  </a:tcPr>
                </a:tc>
                <a:tc rowSpan="2">
                  <a:txBody>
                    <a:bodyPr/>
                    <a:lstStyle/>
                    <a:p>
                      <a:pPr algn="ctr"/>
                      <a:r>
                        <a:rPr lang="en-US" sz="1050" dirty="0">
                          <a:solidFill>
                            <a:srgbClr val="000000"/>
                          </a:solidFill>
                          <a:latin typeface="DM Sans"/>
                        </a:rPr>
                        <a:t>UPW – invite only</a:t>
                      </a:r>
                    </a:p>
                    <a:p>
                      <a:pPr algn="ctr"/>
                      <a:r>
                        <a:rPr lang="en-US" sz="1050" dirty="0">
                          <a:solidFill>
                            <a:srgbClr val="000000"/>
                          </a:solidFill>
                          <a:latin typeface="DM Sans"/>
                        </a:rPr>
                        <a:t>10:00-12:00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solidFill>
                      <a:schemeClr val="bg1"/>
                    </a:solidFill>
                  </a:tcPr>
                </a:tc>
                <a:tc>
                  <a:txBody>
                    <a:bodyPr/>
                    <a:lstStyle/>
                    <a:p>
                      <a:pPr algn="ctr"/>
                      <a:r>
                        <a:rPr lang="en-GB" sz="1050" dirty="0"/>
                        <a:t>CBT – booking only</a:t>
                      </a:r>
                    </a:p>
                    <a:p>
                      <a:pPr algn="ctr"/>
                      <a:r>
                        <a:rPr lang="en-GB" sz="1050" dirty="0"/>
                        <a:t>10:00-4:00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chemeClr val="bg1"/>
                    </a:solidFill>
                  </a:tcPr>
                </a:tc>
                <a:tc>
                  <a:txBody>
                    <a:bodyPr/>
                    <a:lstStyle/>
                    <a:p>
                      <a:pPr algn="ctr">
                        <a:lnSpc>
                          <a:spcPts val="1515"/>
                        </a:lnSpc>
                        <a:defRPr/>
                      </a:pPr>
                      <a:r>
                        <a:rPr lang="en-US" sz="1050" dirty="0">
                          <a:solidFill>
                            <a:srgbClr val="000000"/>
                          </a:solidFill>
                          <a:latin typeface="DM Sans"/>
                        </a:rPr>
                        <a:t>Job Club with Anna</a:t>
                      </a:r>
                    </a:p>
                    <a:p>
                      <a:pPr algn="ctr">
                        <a:lnSpc>
                          <a:spcPts val="1515"/>
                        </a:lnSpc>
                        <a:defRPr/>
                      </a:pPr>
                      <a:r>
                        <a:rPr lang="en-US" sz="1050" dirty="0">
                          <a:solidFill>
                            <a:srgbClr val="000000"/>
                          </a:solidFill>
                          <a:latin typeface="DM Sans"/>
                        </a:rPr>
                        <a:t>10:00-3:00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572959548"/>
                  </a:ext>
                </a:extLst>
              </a:tr>
              <a:tr h="640351">
                <a:tc>
                  <a:txBody>
                    <a:bodyPr/>
                    <a:lstStyle/>
                    <a:p>
                      <a:pPr algn="ctr">
                        <a:lnSpc>
                          <a:spcPts val="1515"/>
                        </a:lnSpc>
                        <a:defRPr/>
                      </a:pPr>
                      <a:r>
                        <a:rPr lang="en-US" sz="1100" dirty="0">
                          <a:solidFill>
                            <a:srgbClr val="000000"/>
                          </a:solidFill>
                          <a:latin typeface="DM Sans"/>
                        </a:rPr>
                        <a:t>Chill and Chat</a:t>
                      </a:r>
                    </a:p>
                    <a:p>
                      <a:pPr algn="ctr">
                        <a:lnSpc>
                          <a:spcPts val="1515"/>
                        </a:lnSpc>
                        <a:defRPr/>
                      </a:pPr>
                      <a:r>
                        <a:rPr lang="en-US" sz="1100" dirty="0">
                          <a:solidFill>
                            <a:srgbClr val="000000"/>
                          </a:solidFill>
                          <a:latin typeface="DM Sans"/>
                        </a:rPr>
                        <a:t>12:00-1:00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tc>
                  <a:txBody>
                    <a:bodyPr/>
                    <a:lstStyle/>
                    <a:p>
                      <a:pPr algn="ctr">
                        <a:lnSpc>
                          <a:spcPts val="1515"/>
                        </a:lnSpc>
                        <a:defRPr/>
                      </a:pPr>
                      <a:r>
                        <a:rPr lang="en-US" sz="1100" dirty="0">
                          <a:solidFill>
                            <a:srgbClr val="000000"/>
                          </a:solidFill>
                          <a:latin typeface="DM Sans"/>
                        </a:rPr>
                        <a:t>Chill and Chat</a:t>
                      </a:r>
                    </a:p>
                    <a:p>
                      <a:pPr algn="ctr">
                        <a:lnSpc>
                          <a:spcPts val="1515"/>
                        </a:lnSpc>
                        <a:defRPr/>
                      </a:pPr>
                      <a:r>
                        <a:rPr lang="en-US" sz="1100" dirty="0">
                          <a:solidFill>
                            <a:srgbClr val="000000"/>
                          </a:solidFill>
                          <a:latin typeface="DM Sans"/>
                        </a:rPr>
                        <a:t>12:00-1:00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B w="9371" cap="flat" cmpd="sng" algn="ctr">
                      <a:solidFill>
                        <a:srgbClr val="000000"/>
                      </a:solidFill>
                      <a:prstDash val="solid"/>
                      <a:round/>
                      <a:headEnd type="none" w="med" len="med"/>
                      <a:tailEnd type="none" w="med" len="med"/>
                    </a:lnB>
                    <a:solidFill>
                      <a:srgbClr val="DFB160"/>
                    </a:solidFill>
                  </a:tcPr>
                </a:tc>
                <a:tc vMerge="1">
                  <a:txBody>
                    <a:bodyPr/>
                    <a:lstStyle/>
                    <a:p>
                      <a:pPr algn="ctr"/>
                      <a:endParaRPr lang="en-GB" sz="1100" dirty="0"/>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solidFill>
                      <a:srgbClr val="FFFFFF"/>
                    </a:solidFill>
                  </a:tcPr>
                </a:tc>
                <a:tc>
                  <a:txBody>
                    <a:bodyPr/>
                    <a:lstStyle/>
                    <a:p>
                      <a:pPr algn="ctr">
                        <a:lnSpc>
                          <a:spcPts val="1515"/>
                        </a:lnSpc>
                        <a:defRPr/>
                      </a:pPr>
                      <a:r>
                        <a:rPr lang="en-US" sz="1100" dirty="0">
                          <a:solidFill>
                            <a:srgbClr val="000000"/>
                          </a:solidFill>
                          <a:latin typeface="DM Sans"/>
                        </a:rPr>
                        <a:t>Chill and Chat</a:t>
                      </a:r>
                    </a:p>
                    <a:p>
                      <a:pPr algn="ctr">
                        <a:lnSpc>
                          <a:spcPts val="1515"/>
                        </a:lnSpc>
                        <a:defRPr/>
                      </a:pPr>
                      <a:r>
                        <a:rPr lang="en-US" sz="1100" dirty="0">
                          <a:solidFill>
                            <a:srgbClr val="000000"/>
                          </a:solidFill>
                          <a:latin typeface="DM Sans"/>
                        </a:rPr>
                        <a:t>12:00-1:00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tc>
                  <a:txBody>
                    <a:bodyPr/>
                    <a:lstStyle/>
                    <a:p>
                      <a:pPr algn="ctr">
                        <a:lnSpc>
                          <a:spcPts val="1515"/>
                        </a:lnSpc>
                        <a:defRPr/>
                      </a:pPr>
                      <a:r>
                        <a:rPr lang="en-US" sz="1050" dirty="0">
                          <a:solidFill>
                            <a:srgbClr val="000000"/>
                          </a:solidFill>
                          <a:latin typeface="DM Sans"/>
                        </a:rPr>
                        <a:t>Chill and Chat</a:t>
                      </a:r>
                    </a:p>
                    <a:p>
                      <a:pPr algn="ctr">
                        <a:lnSpc>
                          <a:spcPts val="1515"/>
                        </a:lnSpc>
                        <a:defRPr/>
                      </a:pPr>
                      <a:r>
                        <a:rPr lang="en-US" sz="1050" dirty="0">
                          <a:solidFill>
                            <a:srgbClr val="000000"/>
                          </a:solidFill>
                          <a:latin typeface="DM Sans"/>
                        </a:rPr>
                        <a:t>12:00-1:00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extLst>
                  <a:ext uri="{0D108BD9-81ED-4DB2-BD59-A6C34878D82A}">
                    <a16:rowId xmlns:a16="http://schemas.microsoft.com/office/drawing/2014/main" val="842233413"/>
                  </a:ext>
                </a:extLst>
              </a:tr>
              <a:tr h="685436">
                <a:tc rowSpan="2">
                  <a:txBody>
                    <a:bodyPr/>
                    <a:lstStyle/>
                    <a:p>
                      <a:pPr algn="ctr">
                        <a:lnSpc>
                          <a:spcPts val="1515"/>
                        </a:lnSpc>
                      </a:pPr>
                      <a:r>
                        <a:rPr lang="en-US" sz="1082" dirty="0">
                          <a:solidFill>
                            <a:srgbClr val="000000"/>
                          </a:solidFill>
                          <a:latin typeface="DM Sans"/>
                        </a:rPr>
                        <a:t>Gardening</a:t>
                      </a:r>
                    </a:p>
                    <a:p>
                      <a:pPr algn="ctr">
                        <a:lnSpc>
                          <a:spcPts val="1515"/>
                        </a:lnSpc>
                      </a:pPr>
                      <a:r>
                        <a:rPr lang="en-US" sz="1082" dirty="0">
                          <a:solidFill>
                            <a:srgbClr val="000000"/>
                          </a:solidFill>
                          <a:latin typeface="DM Sans"/>
                        </a:rPr>
                        <a:t>1:00-3:00</a:t>
                      </a:r>
                      <a:endParaRPr lang="en-US" sz="1050" dirty="0">
                        <a:solidFill>
                          <a:srgbClr val="000000"/>
                        </a:solidFill>
                        <a:latin typeface="DM Sans"/>
                      </a:endParaRP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chemeClr val="bg1"/>
                    </a:solidFill>
                  </a:tcPr>
                </a:tc>
                <a:tc rowSpan="2">
                  <a:txBody>
                    <a:bodyPr/>
                    <a:lstStyle/>
                    <a:p>
                      <a:pPr algn="ctr"/>
                      <a:r>
                        <a:rPr lang="en-US" sz="1100" b="0" dirty="0">
                          <a:solidFill>
                            <a:srgbClr val="000000"/>
                          </a:solidFill>
                          <a:latin typeface="DM Sans"/>
                        </a:rPr>
                        <a:t>Table tennis</a:t>
                      </a:r>
                    </a:p>
                    <a:p>
                      <a:pPr algn="ctr"/>
                      <a:r>
                        <a:rPr lang="en-US" sz="1100" b="0" dirty="0">
                          <a:solidFill>
                            <a:srgbClr val="000000"/>
                          </a:solidFill>
                          <a:latin typeface="DM Sans"/>
                        </a:rPr>
                        <a:t>1:00-4:00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tc>
                  <a:txBody>
                    <a:bodyPr/>
                    <a:lstStyle/>
                    <a:p>
                      <a:pPr algn="ctr">
                        <a:lnSpc>
                          <a:spcPts val="1515"/>
                        </a:lnSpc>
                        <a:defRPr/>
                      </a:pPr>
                      <a:r>
                        <a:rPr lang="en-US" sz="1100" dirty="0">
                          <a:solidFill>
                            <a:srgbClr val="000000"/>
                          </a:solidFill>
                          <a:latin typeface="DM Sans"/>
                        </a:rPr>
                        <a:t>DWP</a:t>
                      </a:r>
                    </a:p>
                    <a:p>
                      <a:pPr algn="ctr">
                        <a:lnSpc>
                          <a:spcPts val="1515"/>
                        </a:lnSpc>
                        <a:defRPr/>
                      </a:pPr>
                      <a:r>
                        <a:rPr lang="en-US" sz="1100" dirty="0">
                          <a:solidFill>
                            <a:srgbClr val="000000"/>
                          </a:solidFill>
                          <a:latin typeface="DM Sans"/>
                        </a:rPr>
                        <a:t>1:00-3:00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solidFill>
                      <a:srgbClr val="FFFFFF"/>
                    </a:solidFill>
                  </a:tcPr>
                </a:tc>
                <a:tc rowSpan="2">
                  <a:txBody>
                    <a:bodyPr/>
                    <a:lstStyle/>
                    <a:p>
                      <a:pPr algn="ctr">
                        <a:lnSpc>
                          <a:spcPts val="1515"/>
                        </a:lnSpc>
                        <a:defRPr/>
                      </a:pPr>
                      <a:r>
                        <a:rPr lang="en-US" sz="1050" dirty="0">
                          <a:solidFill>
                            <a:schemeClr val="tx1"/>
                          </a:solidFill>
                          <a:latin typeface="DM Sans"/>
                        </a:rPr>
                        <a:t>Museum visit</a:t>
                      </a:r>
                    </a:p>
                    <a:p>
                      <a:pPr algn="ctr">
                        <a:lnSpc>
                          <a:spcPts val="1515"/>
                        </a:lnSpc>
                        <a:defRPr/>
                      </a:pPr>
                      <a:r>
                        <a:rPr lang="en-US" sz="1050" dirty="0">
                          <a:solidFill>
                            <a:schemeClr val="tx1"/>
                          </a:solidFill>
                          <a:latin typeface="DM Sans"/>
                        </a:rPr>
                        <a:t>1:00-4:00</a:t>
                      </a:r>
                      <a:endParaRPr lang="en-GB" sz="1050" dirty="0"/>
                    </a:p>
                    <a:p>
                      <a:pPr algn="ctr"/>
                      <a:endParaRPr lang="en-GB" sz="1050" dirty="0"/>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chemeClr val="bg1"/>
                    </a:solidFill>
                  </a:tcPr>
                </a:tc>
                <a:tc rowSpan="2">
                  <a:txBody>
                    <a:bodyPr/>
                    <a:lstStyle/>
                    <a:p>
                      <a:pPr algn="ctr">
                        <a:lnSpc>
                          <a:spcPts val="1515"/>
                        </a:lnSpc>
                      </a:pPr>
                      <a:r>
                        <a:rPr lang="en-US" sz="1082" dirty="0">
                          <a:solidFill>
                            <a:srgbClr val="000000"/>
                          </a:solidFill>
                          <a:latin typeface="DM Sans"/>
                        </a:rPr>
                        <a:t>Say it in a song! Music session</a:t>
                      </a:r>
                    </a:p>
                    <a:p>
                      <a:pPr algn="ctr">
                        <a:lnSpc>
                          <a:spcPts val="1515"/>
                        </a:lnSpc>
                      </a:pPr>
                      <a:r>
                        <a:rPr lang="en-US" sz="1082" dirty="0">
                          <a:solidFill>
                            <a:srgbClr val="000000"/>
                          </a:solidFill>
                          <a:latin typeface="DM Sans"/>
                        </a:rPr>
                        <a:t>1:30-3:30</a:t>
                      </a:r>
                    </a:p>
                    <a:p>
                      <a:pPr algn="ctr">
                        <a:lnSpc>
                          <a:spcPts val="1515"/>
                        </a:lnSpc>
                      </a:pPr>
                      <a:endParaRPr lang="en-US" sz="1082" dirty="0">
                        <a:solidFill>
                          <a:srgbClr val="000000"/>
                        </a:solidFill>
                        <a:latin typeface="DM Sans"/>
                      </a:endParaRPr>
                    </a:p>
                    <a:p>
                      <a:pPr algn="ctr">
                        <a:lnSpc>
                          <a:spcPts val="1515"/>
                        </a:lnSpc>
                      </a:pPr>
                      <a:endParaRPr lang="en-US" sz="1082" dirty="0">
                        <a:solidFill>
                          <a:srgbClr val="000000"/>
                        </a:solidFill>
                        <a:latin typeface="DM Sans"/>
                      </a:endParaRP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r h="1259260">
                <a:tc vMerge="1">
                  <a:txBody>
                    <a:bodyPr/>
                    <a:lstStyle/>
                    <a:p>
                      <a:endParaRPr lang="en-GB"/>
                    </a:p>
                  </a:txBody>
                  <a:tcPr/>
                </a:tc>
                <a:tc vMerge="1">
                  <a:txBody>
                    <a:bodyPr/>
                    <a:lstStyle/>
                    <a:p>
                      <a:endParaRPr lang="en-GB"/>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dirty="0"/>
                        <a:t>Creative session: </a:t>
                      </a:r>
                      <a:r>
                        <a:rPr lang="en-GB" sz="1100" dirty="0" err="1"/>
                        <a:t>TiPP</a:t>
                      </a:r>
                      <a:r>
                        <a:rPr lang="en-GB" sz="1100" dirty="0"/>
                        <a:t> Calendar Project</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dirty="0"/>
                        <a:t>1:00-3:00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solidFill>
                      <a:srgbClr val="FFFFFF"/>
                    </a:solidFill>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1447312393"/>
                  </a:ext>
                </a:extLst>
              </a:tr>
            </a:tbl>
          </a:graphicData>
        </a:graphic>
      </p:graphicFrame>
      <p:grpSp>
        <p:nvGrpSpPr>
          <p:cNvPr id="3" name="Group 3">
            <a:extLst>
              <a:ext uri="{FF2B5EF4-FFF2-40B4-BE49-F238E27FC236}">
                <a16:creationId xmlns:a16="http://schemas.microsoft.com/office/drawing/2014/main" id="{B0EFFB0E-14E9-32D5-9BFB-2A625DE6A0C8}"/>
              </a:ext>
            </a:extLst>
          </p:cNvPr>
          <p:cNvGrpSpPr/>
          <p:nvPr/>
        </p:nvGrpSpPr>
        <p:grpSpPr>
          <a:xfrm>
            <a:off x="184646" y="1589490"/>
            <a:ext cx="2321941" cy="4712742"/>
            <a:chOff x="0" y="0"/>
            <a:chExt cx="902503" cy="1716756"/>
          </a:xfrm>
        </p:grpSpPr>
        <p:sp>
          <p:nvSpPr>
            <p:cNvPr id="4" name="Freeform 4">
              <a:extLst>
                <a:ext uri="{FF2B5EF4-FFF2-40B4-BE49-F238E27FC236}">
                  <a16:creationId xmlns:a16="http://schemas.microsoft.com/office/drawing/2014/main" id="{BBBD6B7A-5267-B9A8-C728-7A1F79C0C41C}"/>
                </a:ext>
              </a:extLst>
            </p:cNvPr>
            <p:cNvSpPr/>
            <p:nvPr/>
          </p:nvSpPr>
          <p:spPr>
            <a:xfrm>
              <a:off x="0" y="0"/>
              <a:ext cx="881523" cy="1669301"/>
            </a:xfrm>
            <a:custGeom>
              <a:avLst/>
              <a:gdLst/>
              <a:ahLst/>
              <a:cxnLst/>
              <a:rect l="l" t="t" r="r" b="b"/>
              <a:pathLst>
                <a:path w="868775" h="1669301">
                  <a:moveTo>
                    <a:pt x="0" y="0"/>
                  </a:moveTo>
                  <a:lnTo>
                    <a:pt x="868775" y="0"/>
                  </a:lnTo>
                  <a:lnTo>
                    <a:pt x="868775" y="1669301"/>
                  </a:lnTo>
                  <a:lnTo>
                    <a:pt x="0" y="1669301"/>
                  </a:lnTo>
                  <a:close/>
                </a:path>
              </a:pathLst>
            </a:custGeom>
            <a:solidFill>
              <a:srgbClr val="34586E"/>
            </a:solidFill>
            <a:ln w="9525" cap="sq">
              <a:solidFill>
                <a:srgbClr val="000000"/>
              </a:solidFill>
              <a:prstDash val="solid"/>
              <a:miter/>
            </a:ln>
          </p:spPr>
          <p:txBody>
            <a:bodyPr/>
            <a:lstStyle/>
            <a:p>
              <a:endParaRPr lang="en-GB"/>
            </a:p>
          </p:txBody>
        </p:sp>
        <p:sp>
          <p:nvSpPr>
            <p:cNvPr id="5" name="TextBox 5">
              <a:extLst>
                <a:ext uri="{FF2B5EF4-FFF2-40B4-BE49-F238E27FC236}">
                  <a16:creationId xmlns:a16="http://schemas.microsoft.com/office/drawing/2014/main" id="{4C2CF8D9-2BCA-6B56-A06E-EBE588B04218}"/>
                </a:ext>
              </a:extLst>
            </p:cNvPr>
            <p:cNvSpPr txBox="1"/>
            <p:nvPr/>
          </p:nvSpPr>
          <p:spPr>
            <a:xfrm>
              <a:off x="4033" y="18880"/>
              <a:ext cx="898470" cy="1697876"/>
            </a:xfrm>
            <a:prstGeom prst="rect">
              <a:avLst/>
            </a:prstGeom>
          </p:spPr>
          <p:txBody>
            <a:bodyPr lIns="50800" tIns="50800" rIns="50800" bIns="50800" rtlCol="0" anchor="ctr"/>
            <a:lstStyle/>
            <a:p>
              <a:pPr algn="ctr">
                <a:lnSpc>
                  <a:spcPts val="2379"/>
                </a:lnSpc>
              </a:pPr>
              <a:r>
                <a:rPr lang="en-US" sz="1700" u="sng" dirty="0">
                  <a:solidFill>
                    <a:srgbClr val="FFFFFF"/>
                  </a:solidFill>
                  <a:latin typeface="DM Sans"/>
                </a:rPr>
                <a:t>Information</a:t>
              </a:r>
            </a:p>
            <a:p>
              <a:pPr algn="ctr">
                <a:lnSpc>
                  <a:spcPts val="2379"/>
                </a:lnSpc>
              </a:pPr>
              <a:r>
                <a:rPr lang="en-US" sz="1050" dirty="0">
                  <a:solidFill>
                    <a:srgbClr val="FFFFFF"/>
                  </a:solidFill>
                  <a:latin typeface="DM Sans" pitchFamily="2" charset="0"/>
                </a:rPr>
                <a:t>Hub is located at </a:t>
              </a:r>
              <a:r>
                <a:rPr lang="en-GB" sz="1050" dirty="0">
                  <a:solidFill>
                    <a:srgbClr val="FFFFFF"/>
                  </a:solidFill>
                  <a:latin typeface="DM Sans" pitchFamily="2" charset="0"/>
                </a:rPr>
                <a:t>State House, Dale St., L2 4TR</a:t>
              </a:r>
            </a:p>
            <a:p>
              <a:pPr algn="ctr">
                <a:lnSpc>
                  <a:spcPts val="2379"/>
                </a:lnSpc>
              </a:pPr>
              <a:endParaRPr lang="en-GB" sz="1050" dirty="0">
                <a:solidFill>
                  <a:srgbClr val="FFFFFF"/>
                </a:solidFill>
                <a:latin typeface="DM Sans" pitchFamily="2" charset="0"/>
              </a:endParaRPr>
            </a:p>
            <a:p>
              <a:pPr algn="ctr">
                <a:lnSpc>
                  <a:spcPts val="2379"/>
                </a:lnSpc>
              </a:pPr>
              <a:r>
                <a:rPr lang="en-GB" sz="1050" dirty="0">
                  <a:solidFill>
                    <a:schemeClr val="bg1"/>
                  </a:solidFill>
                  <a:latin typeface="DM Sans" pitchFamily="2" charset="0"/>
                  <a:ea typeface="Calibri" panose="020F0502020204030204" pitchFamily="34" charset="0"/>
                </a:rPr>
                <a:t>International days sessions explore different areas and help participants gain new knowledge, learn about different cultures, people, disabilities</a:t>
              </a:r>
              <a:r>
                <a:rPr lang="en-GB" sz="1050">
                  <a:solidFill>
                    <a:schemeClr val="bg1"/>
                  </a:solidFill>
                  <a:latin typeface="DM Sans" pitchFamily="2" charset="0"/>
                  <a:ea typeface="Calibri" panose="020F0502020204030204" pitchFamily="34" charset="0"/>
                </a:rPr>
                <a:t>, environment, etc</a:t>
              </a:r>
              <a:r>
                <a:rPr lang="en-GB" sz="1050" dirty="0">
                  <a:solidFill>
                    <a:schemeClr val="bg1"/>
                  </a:solidFill>
                  <a:latin typeface="DM Sans" pitchFamily="2" charset="0"/>
                  <a:ea typeface="Calibri" panose="020F0502020204030204" pitchFamily="34" charset="0"/>
                </a:rPr>
                <a:t>.</a:t>
              </a:r>
              <a:r>
                <a:rPr kumimoji="0" lang="en-GB" sz="1050" b="0" i="0" u="none" strike="noStrike" kern="1200" cap="none" spc="0" normalizeH="0" baseline="0" noProof="0" dirty="0">
                  <a:ln>
                    <a:noFill/>
                  </a:ln>
                  <a:solidFill>
                    <a:schemeClr val="bg1"/>
                  </a:solidFill>
                  <a:uLnTx/>
                  <a:uFillTx/>
                  <a:latin typeface="DM Sans" pitchFamily="2" charset="0"/>
                  <a:ea typeface="Calibri" panose="020F0502020204030204" pitchFamily="34" charset="0"/>
                </a:rPr>
                <a:t> </a:t>
              </a:r>
              <a:endParaRPr kumimoji="0" lang="en-US" sz="1050" b="0" i="0" u="none" strike="noStrike" kern="1200" cap="none" spc="0" normalizeH="0" baseline="0" noProof="0" dirty="0">
                <a:ln>
                  <a:noFill/>
                </a:ln>
                <a:solidFill>
                  <a:prstClr val="white"/>
                </a:solidFill>
                <a:effectLst/>
                <a:uLnTx/>
                <a:uFillTx/>
                <a:latin typeface="DM Sans" pitchFamily="2" charset="0"/>
              </a:endParaRPr>
            </a:p>
          </p:txBody>
        </p:sp>
      </p:grpSp>
      <p:grpSp>
        <p:nvGrpSpPr>
          <p:cNvPr id="46" name="Group 46">
            <a:extLst>
              <a:ext uri="{FF2B5EF4-FFF2-40B4-BE49-F238E27FC236}">
                <a16:creationId xmlns:a16="http://schemas.microsoft.com/office/drawing/2014/main" id="{83DD55BC-4F8C-F2F9-DF88-E268EBF6CEEE}"/>
              </a:ext>
            </a:extLst>
          </p:cNvPr>
          <p:cNvGrpSpPr/>
          <p:nvPr/>
        </p:nvGrpSpPr>
        <p:grpSpPr>
          <a:xfrm rot="2700000">
            <a:off x="170282" y="1049731"/>
            <a:ext cx="293842" cy="293842"/>
            <a:chOff x="0" y="0"/>
            <a:chExt cx="812800" cy="812800"/>
          </a:xfrm>
        </p:grpSpPr>
        <p:sp>
          <p:nvSpPr>
            <p:cNvPr id="47" name="Freeform 47">
              <a:extLst>
                <a:ext uri="{FF2B5EF4-FFF2-40B4-BE49-F238E27FC236}">
                  <a16:creationId xmlns:a16="http://schemas.microsoft.com/office/drawing/2014/main" id="{CC2C30BD-19FE-F325-9188-22777E20011C}"/>
                </a:ext>
              </a:extLst>
            </p:cNvPr>
            <p:cNvSpPr/>
            <p:nvPr/>
          </p:nvSpPr>
          <p:spPr>
            <a:xfrm>
              <a:off x="0" y="0"/>
              <a:ext cx="812800" cy="812800"/>
            </a:xfrm>
            <a:custGeom>
              <a:avLst/>
              <a:gdLst/>
              <a:ahLst/>
              <a:cxnLst/>
              <a:rect l="l" t="t" r="r" b="b"/>
              <a:pathLst>
                <a:path w="812800" h="812800">
                  <a:moveTo>
                    <a:pt x="406400" y="0"/>
                  </a:moveTo>
                  <a:lnTo>
                    <a:pt x="812800" y="406400"/>
                  </a:lnTo>
                  <a:lnTo>
                    <a:pt x="406400" y="812800"/>
                  </a:lnTo>
                  <a:lnTo>
                    <a:pt x="0" y="406400"/>
                  </a:lnTo>
                  <a:lnTo>
                    <a:pt x="406400" y="0"/>
                  </a:lnTo>
                  <a:close/>
                </a:path>
              </a:pathLst>
            </a:custGeom>
            <a:solidFill>
              <a:srgbClr val="E13716"/>
            </a:solidFill>
          </p:spPr>
          <p:txBody>
            <a:bodyPr/>
            <a:lstStyle/>
            <a:p>
              <a:endParaRPr lang="en-GB"/>
            </a:p>
          </p:txBody>
        </p:sp>
        <p:sp>
          <p:nvSpPr>
            <p:cNvPr id="48" name="TextBox 48">
              <a:extLst>
                <a:ext uri="{FF2B5EF4-FFF2-40B4-BE49-F238E27FC236}">
                  <a16:creationId xmlns:a16="http://schemas.microsoft.com/office/drawing/2014/main" id="{05E3A12E-A564-388E-D47C-94BA0C69DAEF}"/>
                </a:ext>
              </a:extLst>
            </p:cNvPr>
            <p:cNvSpPr txBox="1"/>
            <p:nvPr/>
          </p:nvSpPr>
          <p:spPr>
            <a:xfrm>
              <a:off x="139700" y="111125"/>
              <a:ext cx="533400" cy="561975"/>
            </a:xfrm>
            <a:prstGeom prst="rect">
              <a:avLst/>
            </a:prstGeom>
          </p:spPr>
          <p:txBody>
            <a:bodyPr lIns="50800" tIns="50800" rIns="50800" bIns="50800" rtlCol="0" anchor="ctr"/>
            <a:lstStyle/>
            <a:p>
              <a:pPr algn="ctr">
                <a:lnSpc>
                  <a:spcPts val="2379"/>
                </a:lnSpc>
              </a:pPr>
              <a:endParaRPr/>
            </a:p>
          </p:txBody>
        </p:sp>
      </p:grpSp>
      <p:grpSp>
        <p:nvGrpSpPr>
          <p:cNvPr id="62" name="Group 62">
            <a:extLst>
              <a:ext uri="{FF2B5EF4-FFF2-40B4-BE49-F238E27FC236}">
                <a16:creationId xmlns:a16="http://schemas.microsoft.com/office/drawing/2014/main" id="{7A1B1941-C3E6-B1F3-7043-C9D4E9D5D96E}"/>
              </a:ext>
            </a:extLst>
          </p:cNvPr>
          <p:cNvGrpSpPr/>
          <p:nvPr/>
        </p:nvGrpSpPr>
        <p:grpSpPr>
          <a:xfrm>
            <a:off x="195716" y="593502"/>
            <a:ext cx="242972" cy="242972"/>
            <a:chOff x="0" y="0"/>
            <a:chExt cx="812800" cy="812800"/>
          </a:xfrm>
        </p:grpSpPr>
        <p:sp>
          <p:nvSpPr>
            <p:cNvPr id="63" name="Freeform 63">
              <a:extLst>
                <a:ext uri="{FF2B5EF4-FFF2-40B4-BE49-F238E27FC236}">
                  <a16:creationId xmlns:a16="http://schemas.microsoft.com/office/drawing/2014/main" id="{34885C90-9390-F044-4BD0-2607597A4005}"/>
                </a:ext>
              </a:extLst>
            </p:cNvPr>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67AB2C"/>
            </a:solidFill>
          </p:spPr>
          <p:txBody>
            <a:bodyPr/>
            <a:lstStyle/>
            <a:p>
              <a:endParaRPr lang="en-GB"/>
            </a:p>
          </p:txBody>
        </p:sp>
        <p:sp>
          <p:nvSpPr>
            <p:cNvPr id="64" name="TextBox 64">
              <a:extLst>
                <a:ext uri="{FF2B5EF4-FFF2-40B4-BE49-F238E27FC236}">
                  <a16:creationId xmlns:a16="http://schemas.microsoft.com/office/drawing/2014/main" id="{C4687653-9ABC-0FED-C6B0-E715E82C3A69}"/>
                </a:ext>
              </a:extLst>
            </p:cNvPr>
            <p:cNvSpPr txBox="1"/>
            <p:nvPr/>
          </p:nvSpPr>
          <p:spPr>
            <a:xfrm>
              <a:off x="76200" y="47625"/>
              <a:ext cx="660400" cy="688975"/>
            </a:xfrm>
            <a:prstGeom prst="rect">
              <a:avLst/>
            </a:prstGeom>
          </p:spPr>
          <p:txBody>
            <a:bodyPr lIns="50800" tIns="50800" rIns="50800" bIns="50800" rtlCol="0" anchor="ctr"/>
            <a:lstStyle/>
            <a:p>
              <a:pPr algn="ctr">
                <a:lnSpc>
                  <a:spcPts val="2379"/>
                </a:lnSpc>
              </a:pPr>
              <a:endParaRPr/>
            </a:p>
          </p:txBody>
        </p:sp>
      </p:grpSp>
      <p:sp>
        <p:nvSpPr>
          <p:cNvPr id="69" name="TextBox 69">
            <a:extLst>
              <a:ext uri="{FF2B5EF4-FFF2-40B4-BE49-F238E27FC236}">
                <a16:creationId xmlns:a16="http://schemas.microsoft.com/office/drawing/2014/main" id="{62BD99DD-F94A-C63B-3ED2-25B740DC7DBA}"/>
              </a:ext>
            </a:extLst>
          </p:cNvPr>
          <p:cNvSpPr txBox="1"/>
          <p:nvPr/>
        </p:nvSpPr>
        <p:spPr>
          <a:xfrm>
            <a:off x="2619793" y="89855"/>
            <a:ext cx="5548663" cy="573875"/>
          </a:xfrm>
          <a:prstGeom prst="rect">
            <a:avLst/>
          </a:prstGeom>
        </p:spPr>
        <p:txBody>
          <a:bodyPr wrap="square" lIns="0" tIns="0" rIns="0" bIns="0" rtlCol="0" anchor="t">
            <a:spAutoFit/>
          </a:bodyPr>
          <a:lstStyle/>
          <a:p>
            <a:pPr>
              <a:lnSpc>
                <a:spcPts val="4899"/>
              </a:lnSpc>
              <a:spcBef>
                <a:spcPct val="0"/>
              </a:spcBef>
            </a:pPr>
            <a:r>
              <a:rPr lang="en-US" sz="2400" u="sng" dirty="0">
                <a:solidFill>
                  <a:srgbClr val="000000"/>
                </a:solidFill>
                <a:latin typeface="DM Sans Bold"/>
              </a:rPr>
              <a:t>LIVERPOOL OCTOBER - WEEK 5</a:t>
            </a:r>
          </a:p>
        </p:txBody>
      </p:sp>
      <p:sp>
        <p:nvSpPr>
          <p:cNvPr id="70" name="TextBox 70">
            <a:extLst>
              <a:ext uri="{FF2B5EF4-FFF2-40B4-BE49-F238E27FC236}">
                <a16:creationId xmlns:a16="http://schemas.microsoft.com/office/drawing/2014/main" id="{B7FB4A79-B9C4-21A2-E5ED-166B6BEFDE96}"/>
              </a:ext>
            </a:extLst>
          </p:cNvPr>
          <p:cNvSpPr txBox="1"/>
          <p:nvPr/>
        </p:nvSpPr>
        <p:spPr>
          <a:xfrm>
            <a:off x="658981" y="127955"/>
            <a:ext cx="1826812" cy="346075"/>
          </a:xfrm>
          <a:prstGeom prst="rect">
            <a:avLst/>
          </a:prstGeom>
        </p:spPr>
        <p:txBody>
          <a:bodyPr lIns="0" tIns="0" rIns="0" bIns="0" rtlCol="0" anchor="t">
            <a:spAutoFit/>
          </a:bodyPr>
          <a:lstStyle/>
          <a:p>
            <a:pPr>
              <a:lnSpc>
                <a:spcPts val="1400"/>
              </a:lnSpc>
              <a:spcBef>
                <a:spcPct val="0"/>
              </a:spcBef>
            </a:pPr>
            <a:r>
              <a:rPr lang="en-US" sz="1000">
                <a:solidFill>
                  <a:srgbClr val="000000"/>
                </a:solidFill>
                <a:latin typeface="DM Sans"/>
              </a:rPr>
              <a:t>Self: Activities that work on the individual</a:t>
            </a:r>
          </a:p>
        </p:txBody>
      </p:sp>
      <p:sp>
        <p:nvSpPr>
          <p:cNvPr id="71" name="TextBox 71">
            <a:extLst>
              <a:ext uri="{FF2B5EF4-FFF2-40B4-BE49-F238E27FC236}">
                <a16:creationId xmlns:a16="http://schemas.microsoft.com/office/drawing/2014/main" id="{A04D714B-CA40-080A-ECED-34089F86BE82}"/>
              </a:ext>
            </a:extLst>
          </p:cNvPr>
          <p:cNvSpPr txBox="1"/>
          <p:nvPr/>
        </p:nvSpPr>
        <p:spPr>
          <a:xfrm>
            <a:off x="658981" y="545468"/>
            <a:ext cx="1910578" cy="346075"/>
          </a:xfrm>
          <a:prstGeom prst="rect">
            <a:avLst/>
          </a:prstGeom>
        </p:spPr>
        <p:txBody>
          <a:bodyPr lIns="0" tIns="0" rIns="0" bIns="0" rtlCol="0" anchor="t">
            <a:spAutoFit/>
          </a:bodyPr>
          <a:lstStyle/>
          <a:p>
            <a:pPr>
              <a:lnSpc>
                <a:spcPts val="1400"/>
              </a:lnSpc>
              <a:spcBef>
                <a:spcPct val="0"/>
              </a:spcBef>
            </a:pPr>
            <a:r>
              <a:rPr lang="en-US" sz="1000">
                <a:solidFill>
                  <a:srgbClr val="000000"/>
                </a:solidFill>
                <a:latin typeface="DM Sans"/>
              </a:rPr>
              <a:t>Relationships: Activities that work with peers/families/friends</a:t>
            </a:r>
          </a:p>
        </p:txBody>
      </p:sp>
      <p:sp>
        <p:nvSpPr>
          <p:cNvPr id="72" name="TextBox 72">
            <a:extLst>
              <a:ext uri="{FF2B5EF4-FFF2-40B4-BE49-F238E27FC236}">
                <a16:creationId xmlns:a16="http://schemas.microsoft.com/office/drawing/2014/main" id="{B0324370-A5A4-570E-DFFD-76D55F286E91}"/>
              </a:ext>
            </a:extLst>
          </p:cNvPr>
          <p:cNvSpPr txBox="1"/>
          <p:nvPr/>
        </p:nvSpPr>
        <p:spPr>
          <a:xfrm>
            <a:off x="658981" y="960299"/>
            <a:ext cx="1826812" cy="517525"/>
          </a:xfrm>
          <a:prstGeom prst="rect">
            <a:avLst/>
          </a:prstGeom>
        </p:spPr>
        <p:txBody>
          <a:bodyPr lIns="0" tIns="0" rIns="0" bIns="0" rtlCol="0" anchor="t">
            <a:spAutoFit/>
          </a:bodyPr>
          <a:lstStyle/>
          <a:p>
            <a:pPr>
              <a:lnSpc>
                <a:spcPts val="1400"/>
              </a:lnSpc>
              <a:spcBef>
                <a:spcPct val="0"/>
              </a:spcBef>
            </a:pPr>
            <a:r>
              <a:rPr lang="en-US" sz="1000">
                <a:solidFill>
                  <a:srgbClr val="000000"/>
                </a:solidFill>
                <a:latin typeface="DM Sans"/>
              </a:rPr>
              <a:t>Society: Activities contributing to the community outside of the CFO Activity Hub</a:t>
            </a:r>
          </a:p>
        </p:txBody>
      </p:sp>
      <p:grpSp>
        <p:nvGrpSpPr>
          <p:cNvPr id="68" name="Group 49">
            <a:extLst>
              <a:ext uri="{FF2B5EF4-FFF2-40B4-BE49-F238E27FC236}">
                <a16:creationId xmlns:a16="http://schemas.microsoft.com/office/drawing/2014/main" id="{DE6D650F-0518-0EAC-982A-D1020EEB708E}"/>
              </a:ext>
            </a:extLst>
          </p:cNvPr>
          <p:cNvGrpSpPr/>
          <p:nvPr/>
        </p:nvGrpSpPr>
        <p:grpSpPr>
          <a:xfrm>
            <a:off x="344097" y="6391036"/>
            <a:ext cx="2066012" cy="747035"/>
            <a:chOff x="183080" y="0"/>
            <a:chExt cx="2754682" cy="996046"/>
          </a:xfrm>
        </p:grpSpPr>
        <p:sp>
          <p:nvSpPr>
            <p:cNvPr id="73" name="Freeform 50">
              <a:extLst>
                <a:ext uri="{FF2B5EF4-FFF2-40B4-BE49-F238E27FC236}">
                  <a16:creationId xmlns:a16="http://schemas.microsoft.com/office/drawing/2014/main" id="{E8850D6E-4515-C932-0FE5-7A26C834E75D}"/>
                </a:ext>
              </a:extLst>
            </p:cNvPr>
            <p:cNvSpPr/>
            <p:nvPr/>
          </p:nvSpPr>
          <p:spPr>
            <a:xfrm>
              <a:off x="694021" y="0"/>
              <a:ext cx="1741685" cy="680233"/>
            </a:xfrm>
            <a:custGeom>
              <a:avLst/>
              <a:gdLst/>
              <a:ahLst/>
              <a:cxnLst/>
              <a:rect l="l" t="t" r="r" b="b"/>
              <a:pathLst>
                <a:path w="1741685" h="680233">
                  <a:moveTo>
                    <a:pt x="0" y="0"/>
                  </a:moveTo>
                  <a:lnTo>
                    <a:pt x="1741685" y="0"/>
                  </a:lnTo>
                  <a:lnTo>
                    <a:pt x="1741685" y="680233"/>
                  </a:lnTo>
                  <a:lnTo>
                    <a:pt x="0" y="680233"/>
                  </a:lnTo>
                  <a:lnTo>
                    <a:pt x="0" y="0"/>
                  </a:lnTo>
                  <a:close/>
                </a:path>
              </a:pathLst>
            </a:custGeom>
            <a:blipFill>
              <a:blip r:embed="rId3"/>
              <a:stretch>
                <a:fillRect t="-974" b="-974"/>
              </a:stretch>
            </a:blipFill>
          </p:spPr>
          <p:txBody>
            <a:bodyPr/>
            <a:lstStyle/>
            <a:p>
              <a:endParaRPr lang="en-GB"/>
            </a:p>
          </p:txBody>
        </p:sp>
        <p:sp>
          <p:nvSpPr>
            <p:cNvPr id="74" name="TextBox 52">
              <a:extLst>
                <a:ext uri="{FF2B5EF4-FFF2-40B4-BE49-F238E27FC236}">
                  <a16:creationId xmlns:a16="http://schemas.microsoft.com/office/drawing/2014/main" id="{18C9AF1A-44CE-B30E-EEF8-F80C8F6A68FF}"/>
                </a:ext>
              </a:extLst>
            </p:cNvPr>
            <p:cNvSpPr txBox="1"/>
            <p:nvPr/>
          </p:nvSpPr>
          <p:spPr>
            <a:xfrm>
              <a:off x="183080" y="842158"/>
              <a:ext cx="2754682" cy="153888"/>
            </a:xfrm>
            <a:prstGeom prst="rect">
              <a:avLst/>
            </a:prstGeom>
          </p:spPr>
          <p:txBody>
            <a:bodyPr lIns="0" tIns="0" rIns="0" bIns="0" rtlCol="0" anchor="t">
              <a:spAutoFit/>
            </a:bodyPr>
            <a:lstStyle/>
            <a:p>
              <a:pPr algn="ctr">
                <a:lnSpc>
                  <a:spcPts val="877"/>
                </a:lnSpc>
              </a:pPr>
              <a:r>
                <a:rPr lang="en-US" sz="750" dirty="0">
                  <a:solidFill>
                    <a:srgbClr val="000000"/>
                  </a:solidFill>
                  <a:latin typeface="DM Sans"/>
                </a:rPr>
                <a:t>This </a:t>
              </a:r>
              <a:r>
                <a:rPr lang="en-US" sz="750" dirty="0" err="1">
                  <a:solidFill>
                    <a:srgbClr val="000000"/>
                  </a:solidFill>
                  <a:latin typeface="DM Sans"/>
                </a:rPr>
                <a:t>programme</a:t>
              </a:r>
              <a:r>
                <a:rPr lang="en-US" sz="750" dirty="0">
                  <a:solidFill>
                    <a:srgbClr val="000000"/>
                  </a:solidFill>
                  <a:latin typeface="DM Sans"/>
                </a:rPr>
                <a:t> is delivered by HMPPS CFO</a:t>
              </a:r>
            </a:p>
          </p:txBody>
        </p:sp>
      </p:grpSp>
      <p:pic>
        <p:nvPicPr>
          <p:cNvPr id="8" name="Picture 2" descr="GC_Landscape_RGB">
            <a:extLst>
              <a:ext uri="{FF2B5EF4-FFF2-40B4-BE49-F238E27FC236}">
                <a16:creationId xmlns:a16="http://schemas.microsoft.com/office/drawing/2014/main" id="{5C392047-3493-765D-B021-DD1C4A09789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510645" y="169626"/>
            <a:ext cx="847613" cy="363975"/>
          </a:xfrm>
          <a:prstGeom prst="rect">
            <a:avLst/>
          </a:prstGeom>
          <a:noFill/>
          <a:extLst>
            <a:ext uri="{909E8E84-426E-40DD-AFC4-6F175D3DCCD1}">
              <a14:hiddenFill xmlns:a14="http://schemas.microsoft.com/office/drawing/2010/main">
                <a:solidFill>
                  <a:srgbClr val="FFFFFF"/>
                </a:solidFill>
              </a14:hiddenFill>
            </a:ext>
          </a:extLst>
        </p:spPr>
      </p:pic>
      <p:grpSp>
        <p:nvGrpSpPr>
          <p:cNvPr id="13" name="Group 65">
            <a:extLst>
              <a:ext uri="{FF2B5EF4-FFF2-40B4-BE49-F238E27FC236}">
                <a16:creationId xmlns:a16="http://schemas.microsoft.com/office/drawing/2014/main" id="{70031AC4-6132-CB94-8D88-83E187619BC2}"/>
              </a:ext>
            </a:extLst>
          </p:cNvPr>
          <p:cNvGrpSpPr/>
          <p:nvPr/>
        </p:nvGrpSpPr>
        <p:grpSpPr>
          <a:xfrm>
            <a:off x="218495" y="232251"/>
            <a:ext cx="220832" cy="193228"/>
            <a:chOff x="0" y="0"/>
            <a:chExt cx="812800" cy="711200"/>
          </a:xfrm>
        </p:grpSpPr>
        <p:sp>
          <p:nvSpPr>
            <p:cNvPr id="15" name="Freeform 66">
              <a:extLst>
                <a:ext uri="{FF2B5EF4-FFF2-40B4-BE49-F238E27FC236}">
                  <a16:creationId xmlns:a16="http://schemas.microsoft.com/office/drawing/2014/main" id="{F8E4444A-9109-0FD7-3D19-65765798F267}"/>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16" name="TextBox 67">
              <a:extLst>
                <a:ext uri="{FF2B5EF4-FFF2-40B4-BE49-F238E27FC236}">
                  <a16:creationId xmlns:a16="http://schemas.microsoft.com/office/drawing/2014/main" id="{DBC2F349-0819-298A-6109-E242CBF211E9}"/>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a:p>
          </p:txBody>
        </p:sp>
      </p:grpSp>
      <p:grpSp>
        <p:nvGrpSpPr>
          <p:cNvPr id="22" name="Group 62">
            <a:extLst>
              <a:ext uri="{FF2B5EF4-FFF2-40B4-BE49-F238E27FC236}">
                <a16:creationId xmlns:a16="http://schemas.microsoft.com/office/drawing/2014/main" id="{ED843C66-427F-7CBD-BBE0-AD66A3AAE635}"/>
              </a:ext>
            </a:extLst>
          </p:cNvPr>
          <p:cNvGrpSpPr/>
          <p:nvPr/>
        </p:nvGrpSpPr>
        <p:grpSpPr>
          <a:xfrm>
            <a:off x="5477361" y="1775092"/>
            <a:ext cx="242972" cy="242972"/>
            <a:chOff x="0" y="0"/>
            <a:chExt cx="812800" cy="812800"/>
          </a:xfrm>
        </p:grpSpPr>
        <p:sp>
          <p:nvSpPr>
            <p:cNvPr id="23" name="Freeform 63">
              <a:extLst>
                <a:ext uri="{FF2B5EF4-FFF2-40B4-BE49-F238E27FC236}">
                  <a16:creationId xmlns:a16="http://schemas.microsoft.com/office/drawing/2014/main" id="{288CB233-1836-35C2-4A7E-CE2FCB55B383}"/>
                </a:ext>
              </a:extLst>
            </p:cNvPr>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67AB2C"/>
            </a:solidFill>
          </p:spPr>
          <p:txBody>
            <a:bodyPr/>
            <a:lstStyle/>
            <a:p>
              <a:endParaRPr lang="en-GB"/>
            </a:p>
          </p:txBody>
        </p:sp>
        <p:sp>
          <p:nvSpPr>
            <p:cNvPr id="24" name="TextBox 64">
              <a:extLst>
                <a:ext uri="{FF2B5EF4-FFF2-40B4-BE49-F238E27FC236}">
                  <a16:creationId xmlns:a16="http://schemas.microsoft.com/office/drawing/2014/main" id="{41C63F16-CDCC-812C-EDA1-84D61D24DE2D}"/>
                </a:ext>
              </a:extLst>
            </p:cNvPr>
            <p:cNvSpPr txBox="1"/>
            <p:nvPr/>
          </p:nvSpPr>
          <p:spPr>
            <a:xfrm>
              <a:off x="76200" y="47625"/>
              <a:ext cx="660400" cy="688975"/>
            </a:xfrm>
            <a:prstGeom prst="rect">
              <a:avLst/>
            </a:prstGeom>
          </p:spPr>
          <p:txBody>
            <a:bodyPr lIns="50800" tIns="50800" rIns="50800" bIns="50800" rtlCol="0" anchor="ctr"/>
            <a:lstStyle/>
            <a:p>
              <a:pPr algn="ctr">
                <a:lnSpc>
                  <a:spcPts val="2379"/>
                </a:lnSpc>
              </a:pPr>
              <a:endParaRPr dirty="0"/>
            </a:p>
          </p:txBody>
        </p:sp>
      </p:grpSp>
      <p:grpSp>
        <p:nvGrpSpPr>
          <p:cNvPr id="40" name="Group 65">
            <a:extLst>
              <a:ext uri="{FF2B5EF4-FFF2-40B4-BE49-F238E27FC236}">
                <a16:creationId xmlns:a16="http://schemas.microsoft.com/office/drawing/2014/main" id="{45343BB2-8CA6-21DC-61CB-FF51539C934E}"/>
              </a:ext>
            </a:extLst>
          </p:cNvPr>
          <p:cNvGrpSpPr/>
          <p:nvPr/>
        </p:nvGrpSpPr>
        <p:grpSpPr>
          <a:xfrm>
            <a:off x="5545271" y="4638602"/>
            <a:ext cx="220832" cy="193228"/>
            <a:chOff x="0" y="0"/>
            <a:chExt cx="812800" cy="711200"/>
          </a:xfrm>
        </p:grpSpPr>
        <p:sp>
          <p:nvSpPr>
            <p:cNvPr id="41" name="Freeform 66">
              <a:extLst>
                <a:ext uri="{FF2B5EF4-FFF2-40B4-BE49-F238E27FC236}">
                  <a16:creationId xmlns:a16="http://schemas.microsoft.com/office/drawing/2014/main" id="{6EC7EE3C-F431-C487-0C95-F9CAC5F3C01F}"/>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42" name="TextBox 67">
              <a:extLst>
                <a:ext uri="{FF2B5EF4-FFF2-40B4-BE49-F238E27FC236}">
                  <a16:creationId xmlns:a16="http://schemas.microsoft.com/office/drawing/2014/main" id="{5F111B39-231C-FF8E-4C52-2D30BD4F48BB}"/>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a:p>
          </p:txBody>
        </p:sp>
      </p:grpSp>
      <p:grpSp>
        <p:nvGrpSpPr>
          <p:cNvPr id="6" name="Group 65">
            <a:extLst>
              <a:ext uri="{FF2B5EF4-FFF2-40B4-BE49-F238E27FC236}">
                <a16:creationId xmlns:a16="http://schemas.microsoft.com/office/drawing/2014/main" id="{E0392571-39D2-9702-AF88-1DEB5027EB85}"/>
              </a:ext>
            </a:extLst>
          </p:cNvPr>
          <p:cNvGrpSpPr/>
          <p:nvPr/>
        </p:nvGrpSpPr>
        <p:grpSpPr>
          <a:xfrm>
            <a:off x="5510766" y="3771286"/>
            <a:ext cx="220832" cy="193228"/>
            <a:chOff x="0" y="0"/>
            <a:chExt cx="812800" cy="711200"/>
          </a:xfrm>
        </p:grpSpPr>
        <p:sp>
          <p:nvSpPr>
            <p:cNvPr id="7" name="Freeform 66">
              <a:extLst>
                <a:ext uri="{FF2B5EF4-FFF2-40B4-BE49-F238E27FC236}">
                  <a16:creationId xmlns:a16="http://schemas.microsoft.com/office/drawing/2014/main" id="{31788364-909B-909C-675C-17CE8FCFB1A7}"/>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9" name="TextBox 67">
              <a:extLst>
                <a:ext uri="{FF2B5EF4-FFF2-40B4-BE49-F238E27FC236}">
                  <a16:creationId xmlns:a16="http://schemas.microsoft.com/office/drawing/2014/main" id="{31E7C070-7DCC-9541-F87B-672739328AAA}"/>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dirty="0"/>
            </a:p>
          </p:txBody>
        </p:sp>
      </p:grpSp>
      <p:pic>
        <p:nvPicPr>
          <p:cNvPr id="26" name="Picture 25" descr="Watercolor palette">
            <a:extLst>
              <a:ext uri="{FF2B5EF4-FFF2-40B4-BE49-F238E27FC236}">
                <a16:creationId xmlns:a16="http://schemas.microsoft.com/office/drawing/2014/main" id="{18432F6E-8CD3-22A4-2206-7066CD806D7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705625" y="3578617"/>
            <a:ext cx="589738" cy="393158"/>
          </a:xfrm>
          <a:prstGeom prst="rect">
            <a:avLst/>
          </a:prstGeom>
        </p:spPr>
      </p:pic>
      <p:pic>
        <p:nvPicPr>
          <p:cNvPr id="81" name="Picture 80" descr="Hands typing on laptop">
            <a:extLst>
              <a:ext uri="{FF2B5EF4-FFF2-40B4-BE49-F238E27FC236}">
                <a16:creationId xmlns:a16="http://schemas.microsoft.com/office/drawing/2014/main" id="{A7ADBB04-C929-2483-D2A1-D7760950A5FC}"/>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678608" y="4536796"/>
            <a:ext cx="635416" cy="295034"/>
          </a:xfrm>
          <a:prstGeom prst="rect">
            <a:avLst/>
          </a:prstGeom>
        </p:spPr>
      </p:pic>
      <p:pic>
        <p:nvPicPr>
          <p:cNvPr id="11" name="Picture 10" descr="A blue and white sign with white text&#10;&#10;AI-generated content may be incorrect.">
            <a:extLst>
              <a:ext uri="{FF2B5EF4-FFF2-40B4-BE49-F238E27FC236}">
                <a16:creationId xmlns:a16="http://schemas.microsoft.com/office/drawing/2014/main" id="{DD8CC534-C141-4302-CF40-23638B82D0A4}"/>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975002" y="169647"/>
            <a:ext cx="1401214" cy="387688"/>
          </a:xfrm>
          <a:prstGeom prst="rect">
            <a:avLst/>
          </a:prstGeom>
        </p:spPr>
      </p:pic>
      <p:grpSp>
        <p:nvGrpSpPr>
          <p:cNvPr id="10" name="Group 65">
            <a:extLst>
              <a:ext uri="{FF2B5EF4-FFF2-40B4-BE49-F238E27FC236}">
                <a16:creationId xmlns:a16="http://schemas.microsoft.com/office/drawing/2014/main" id="{D36CE30B-7376-075E-524C-0F1158CCDB4D}"/>
              </a:ext>
            </a:extLst>
          </p:cNvPr>
          <p:cNvGrpSpPr/>
          <p:nvPr/>
        </p:nvGrpSpPr>
        <p:grpSpPr>
          <a:xfrm>
            <a:off x="3803366" y="1811370"/>
            <a:ext cx="220832" cy="193228"/>
            <a:chOff x="0" y="0"/>
            <a:chExt cx="812800" cy="711200"/>
          </a:xfrm>
        </p:grpSpPr>
        <p:sp>
          <p:nvSpPr>
            <p:cNvPr id="17" name="Freeform 66">
              <a:extLst>
                <a:ext uri="{FF2B5EF4-FFF2-40B4-BE49-F238E27FC236}">
                  <a16:creationId xmlns:a16="http://schemas.microsoft.com/office/drawing/2014/main" id="{5EAC8D4F-14C0-C8E8-AF67-69A64C95DF11}"/>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27" name="TextBox 67">
              <a:extLst>
                <a:ext uri="{FF2B5EF4-FFF2-40B4-BE49-F238E27FC236}">
                  <a16:creationId xmlns:a16="http://schemas.microsoft.com/office/drawing/2014/main" id="{FA29AB98-B920-FB8B-B94F-B0BD099F73DB}"/>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dirty="0"/>
            </a:p>
          </p:txBody>
        </p:sp>
      </p:grpSp>
      <p:sp>
        <p:nvSpPr>
          <p:cNvPr id="18" name="Freeform 63">
            <a:extLst>
              <a:ext uri="{FF2B5EF4-FFF2-40B4-BE49-F238E27FC236}">
                <a16:creationId xmlns:a16="http://schemas.microsoft.com/office/drawing/2014/main" id="{D6EBA61D-EBF6-0DDC-0140-CDA8A114FFDD}"/>
              </a:ext>
            </a:extLst>
          </p:cNvPr>
          <p:cNvSpPr/>
          <p:nvPr/>
        </p:nvSpPr>
        <p:spPr>
          <a:xfrm>
            <a:off x="3803366" y="7172144"/>
            <a:ext cx="242972" cy="242972"/>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67AB2C"/>
          </a:solidFill>
        </p:spPr>
        <p:txBody>
          <a:bodyPr/>
          <a:lstStyle/>
          <a:p>
            <a:endParaRPr lang="en-GB"/>
          </a:p>
        </p:txBody>
      </p:sp>
      <p:grpSp>
        <p:nvGrpSpPr>
          <p:cNvPr id="19" name="Group 65">
            <a:extLst>
              <a:ext uri="{FF2B5EF4-FFF2-40B4-BE49-F238E27FC236}">
                <a16:creationId xmlns:a16="http://schemas.microsoft.com/office/drawing/2014/main" id="{BB495197-8613-B6D5-F484-70F10C49CEFE}"/>
              </a:ext>
            </a:extLst>
          </p:cNvPr>
          <p:cNvGrpSpPr/>
          <p:nvPr/>
        </p:nvGrpSpPr>
        <p:grpSpPr>
          <a:xfrm>
            <a:off x="10300079" y="1822054"/>
            <a:ext cx="220832" cy="193228"/>
            <a:chOff x="0" y="0"/>
            <a:chExt cx="812800" cy="711200"/>
          </a:xfrm>
        </p:grpSpPr>
        <p:sp>
          <p:nvSpPr>
            <p:cNvPr id="20" name="Freeform 66">
              <a:extLst>
                <a:ext uri="{FF2B5EF4-FFF2-40B4-BE49-F238E27FC236}">
                  <a16:creationId xmlns:a16="http://schemas.microsoft.com/office/drawing/2014/main" id="{044E5E75-F810-D011-C009-2D5C4471E217}"/>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21" name="TextBox 67">
              <a:extLst>
                <a:ext uri="{FF2B5EF4-FFF2-40B4-BE49-F238E27FC236}">
                  <a16:creationId xmlns:a16="http://schemas.microsoft.com/office/drawing/2014/main" id="{4D8287F1-0D44-5D19-80C6-E507DD940A4D}"/>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dirty="0"/>
            </a:p>
          </p:txBody>
        </p:sp>
      </p:grpSp>
      <p:grpSp>
        <p:nvGrpSpPr>
          <p:cNvPr id="33" name="Group 62">
            <a:extLst>
              <a:ext uri="{FF2B5EF4-FFF2-40B4-BE49-F238E27FC236}">
                <a16:creationId xmlns:a16="http://schemas.microsoft.com/office/drawing/2014/main" id="{85E12897-B7F3-C45B-8BA0-8EB45F7854A5}"/>
              </a:ext>
            </a:extLst>
          </p:cNvPr>
          <p:cNvGrpSpPr/>
          <p:nvPr/>
        </p:nvGrpSpPr>
        <p:grpSpPr>
          <a:xfrm>
            <a:off x="8762749" y="1781450"/>
            <a:ext cx="242972" cy="242972"/>
            <a:chOff x="0" y="0"/>
            <a:chExt cx="812800" cy="812800"/>
          </a:xfrm>
        </p:grpSpPr>
        <p:sp>
          <p:nvSpPr>
            <p:cNvPr id="34" name="Freeform 63">
              <a:extLst>
                <a:ext uri="{FF2B5EF4-FFF2-40B4-BE49-F238E27FC236}">
                  <a16:creationId xmlns:a16="http://schemas.microsoft.com/office/drawing/2014/main" id="{DC885699-C07F-62B1-6576-69A95F128E01}"/>
                </a:ext>
              </a:extLst>
            </p:cNvPr>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67AB2C"/>
            </a:solidFill>
          </p:spPr>
          <p:txBody>
            <a:bodyPr/>
            <a:lstStyle/>
            <a:p>
              <a:endParaRPr lang="en-GB"/>
            </a:p>
          </p:txBody>
        </p:sp>
        <p:sp>
          <p:nvSpPr>
            <p:cNvPr id="35" name="TextBox 64">
              <a:extLst>
                <a:ext uri="{FF2B5EF4-FFF2-40B4-BE49-F238E27FC236}">
                  <a16:creationId xmlns:a16="http://schemas.microsoft.com/office/drawing/2014/main" id="{481C600F-51D9-42E4-E288-02F02A29B8A0}"/>
                </a:ext>
              </a:extLst>
            </p:cNvPr>
            <p:cNvSpPr txBox="1"/>
            <p:nvPr/>
          </p:nvSpPr>
          <p:spPr>
            <a:xfrm>
              <a:off x="76200" y="47625"/>
              <a:ext cx="660400" cy="688975"/>
            </a:xfrm>
            <a:prstGeom prst="rect">
              <a:avLst/>
            </a:prstGeom>
          </p:spPr>
          <p:txBody>
            <a:bodyPr lIns="50800" tIns="50800" rIns="50800" bIns="50800" rtlCol="0" anchor="ctr"/>
            <a:lstStyle/>
            <a:p>
              <a:pPr algn="ctr">
                <a:lnSpc>
                  <a:spcPts val="2379"/>
                </a:lnSpc>
              </a:pPr>
              <a:endParaRPr dirty="0"/>
            </a:p>
          </p:txBody>
        </p:sp>
      </p:grpSp>
      <p:grpSp>
        <p:nvGrpSpPr>
          <p:cNvPr id="36" name="Group 62">
            <a:extLst>
              <a:ext uri="{FF2B5EF4-FFF2-40B4-BE49-F238E27FC236}">
                <a16:creationId xmlns:a16="http://schemas.microsoft.com/office/drawing/2014/main" id="{0C22E1FB-BED8-76EA-74BD-9E293D2FA8B5}"/>
              </a:ext>
            </a:extLst>
          </p:cNvPr>
          <p:cNvGrpSpPr/>
          <p:nvPr/>
        </p:nvGrpSpPr>
        <p:grpSpPr>
          <a:xfrm>
            <a:off x="7073097" y="1796864"/>
            <a:ext cx="242972" cy="242972"/>
            <a:chOff x="0" y="0"/>
            <a:chExt cx="812800" cy="812800"/>
          </a:xfrm>
        </p:grpSpPr>
        <p:sp>
          <p:nvSpPr>
            <p:cNvPr id="37" name="Freeform 63">
              <a:extLst>
                <a:ext uri="{FF2B5EF4-FFF2-40B4-BE49-F238E27FC236}">
                  <a16:creationId xmlns:a16="http://schemas.microsoft.com/office/drawing/2014/main" id="{2022B6FE-715D-9172-FAF6-B2A4033BD60F}"/>
                </a:ext>
              </a:extLst>
            </p:cNvPr>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67AB2C"/>
            </a:solidFill>
          </p:spPr>
          <p:txBody>
            <a:bodyPr/>
            <a:lstStyle/>
            <a:p>
              <a:endParaRPr lang="en-GB"/>
            </a:p>
          </p:txBody>
        </p:sp>
        <p:sp>
          <p:nvSpPr>
            <p:cNvPr id="38" name="TextBox 64">
              <a:extLst>
                <a:ext uri="{FF2B5EF4-FFF2-40B4-BE49-F238E27FC236}">
                  <a16:creationId xmlns:a16="http://schemas.microsoft.com/office/drawing/2014/main" id="{A87966AC-DE05-FF38-D394-A433844ECD70}"/>
                </a:ext>
              </a:extLst>
            </p:cNvPr>
            <p:cNvSpPr txBox="1"/>
            <p:nvPr/>
          </p:nvSpPr>
          <p:spPr>
            <a:xfrm>
              <a:off x="76200" y="47625"/>
              <a:ext cx="660400" cy="688975"/>
            </a:xfrm>
            <a:prstGeom prst="rect">
              <a:avLst/>
            </a:prstGeom>
          </p:spPr>
          <p:txBody>
            <a:bodyPr lIns="50800" tIns="50800" rIns="50800" bIns="50800" rtlCol="0" anchor="ctr"/>
            <a:lstStyle/>
            <a:p>
              <a:pPr algn="ctr">
                <a:lnSpc>
                  <a:spcPts val="2379"/>
                </a:lnSpc>
              </a:pPr>
              <a:endParaRPr dirty="0"/>
            </a:p>
          </p:txBody>
        </p:sp>
      </p:grpSp>
      <p:pic>
        <p:nvPicPr>
          <p:cNvPr id="39" name="Picture 38" descr="Assorted colorful toy blocks">
            <a:extLst>
              <a:ext uri="{FF2B5EF4-FFF2-40B4-BE49-F238E27FC236}">
                <a16:creationId xmlns:a16="http://schemas.microsoft.com/office/drawing/2014/main" id="{FDF9A7CB-631D-632E-4324-0234F87C07F8}"/>
              </a:ext>
            </a:extLst>
          </p:cNvPr>
          <p:cNvPicPr>
            <a:picLocks noChangeAspect="1"/>
          </p:cNvPicPr>
          <p:nvPr/>
        </p:nvPicPr>
        <p:blipFill>
          <a:blip r:embed="rId8" cstate="print">
            <a:extLst>
              <a:ext uri="{BEBA8EAE-BF5A-486C-A8C5-ECC9F3942E4B}">
                <a14:imgProps xmlns:a14="http://schemas.microsoft.com/office/drawing/2010/main">
                  <a14:imgLayer r:embed="rId9">
                    <a14:imgEffect>
                      <a14:backgroundRemoval t="3473" b="95598" l="1777" r="89987">
                        <a14:foregroundMark x1="30659" y1="28110" x2="30659" y2="28110"/>
                        <a14:foregroundMark x1="30767" y1="42407" x2="30767" y2="42407"/>
                        <a14:foregroundMark x1="33997" y1="45638" x2="33997" y2="45638"/>
                        <a14:foregroundMark x1="31844" y1="56866" x2="31844" y2="56866"/>
                        <a14:foregroundMark x1="15532" y1="44911" x2="15532" y2="44911"/>
                        <a14:foregroundMark x1="11413" y1="54200" x2="11413" y2="54200"/>
                        <a14:foregroundMark x1="6595" y1="60380" x2="6595" y2="60380"/>
                        <a14:foregroundMark x1="43742" y1="55089" x2="43742" y2="55089"/>
                        <a14:foregroundMark x1="8452" y1="8481" x2="8452" y2="8481"/>
                        <a14:foregroundMark x1="7187" y1="13530" x2="7187" y2="13530"/>
                        <a14:foregroundMark x1="1857" y1="17488" x2="1857" y2="17488"/>
                        <a14:foregroundMark x1="2261" y1="31220" x2="2261" y2="31220"/>
                        <a14:foregroundMark x1="14051" y1="90186" x2="14051" y2="90186"/>
                        <a14:foregroundMark x1="5222" y1="95638" x2="5222" y2="95638"/>
                        <a14:foregroundMark x1="32544" y1="3473" x2="32544" y2="3473"/>
                      </a14:backgroundRemoval>
                    </a14:imgEffect>
                  </a14:imgLayer>
                </a14:imgProps>
              </a:ext>
              <a:ext uri="{28A0092B-C50C-407E-A947-70E740481C1C}">
                <a14:useLocalDpi xmlns:a14="http://schemas.microsoft.com/office/drawing/2010/main" val="0"/>
              </a:ext>
            </a:extLst>
          </a:blip>
          <a:stretch>
            <a:fillRect/>
          </a:stretch>
        </p:blipFill>
        <p:spPr>
          <a:xfrm>
            <a:off x="2965077" y="4021222"/>
            <a:ext cx="726671" cy="484398"/>
          </a:xfrm>
          <a:prstGeom prst="rect">
            <a:avLst/>
          </a:prstGeom>
        </p:spPr>
      </p:pic>
      <p:pic>
        <p:nvPicPr>
          <p:cNvPr id="43" name="Picture 42" descr="Microphone in a bar">
            <a:extLst>
              <a:ext uri="{FF2B5EF4-FFF2-40B4-BE49-F238E27FC236}">
                <a16:creationId xmlns:a16="http://schemas.microsoft.com/office/drawing/2014/main" id="{40169454-D8D0-B84F-167C-CB8777A44038}"/>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7909783" y="3642116"/>
            <a:ext cx="589738" cy="393159"/>
          </a:xfrm>
          <a:prstGeom prst="rect">
            <a:avLst/>
          </a:prstGeom>
        </p:spPr>
      </p:pic>
      <p:sp>
        <p:nvSpPr>
          <p:cNvPr id="12" name="Freeform 63">
            <a:extLst>
              <a:ext uri="{FF2B5EF4-FFF2-40B4-BE49-F238E27FC236}">
                <a16:creationId xmlns:a16="http://schemas.microsoft.com/office/drawing/2014/main" id="{40C10AAA-2AD0-8D26-4073-6F1737A79E0D}"/>
              </a:ext>
            </a:extLst>
          </p:cNvPr>
          <p:cNvSpPr/>
          <p:nvPr/>
        </p:nvSpPr>
        <p:spPr>
          <a:xfrm>
            <a:off x="8717284" y="7149983"/>
            <a:ext cx="242972" cy="242972"/>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67AB2C"/>
          </a:solidFill>
        </p:spPr>
        <p:txBody>
          <a:bodyPr/>
          <a:lstStyle/>
          <a:p>
            <a:endParaRPr lang="en-GB"/>
          </a:p>
        </p:txBody>
      </p:sp>
      <p:pic>
        <p:nvPicPr>
          <p:cNvPr id="25" name="Picture 24" descr="Game playing table with numbers">
            <a:extLst>
              <a:ext uri="{FF2B5EF4-FFF2-40B4-BE49-F238E27FC236}">
                <a16:creationId xmlns:a16="http://schemas.microsoft.com/office/drawing/2014/main" id="{4787A4C7-19A5-6E47-1EDB-7CCE2F56F41A}"/>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9437435" y="3418952"/>
            <a:ext cx="781341" cy="517525"/>
          </a:xfrm>
          <a:prstGeom prst="rect">
            <a:avLst/>
          </a:prstGeom>
        </p:spPr>
      </p:pic>
      <p:grpSp>
        <p:nvGrpSpPr>
          <p:cNvPr id="28" name="Group 65">
            <a:extLst>
              <a:ext uri="{FF2B5EF4-FFF2-40B4-BE49-F238E27FC236}">
                <a16:creationId xmlns:a16="http://schemas.microsoft.com/office/drawing/2014/main" id="{67884104-0BD0-8E12-6573-CE1E4ADF2FFD}"/>
              </a:ext>
            </a:extLst>
          </p:cNvPr>
          <p:cNvGrpSpPr/>
          <p:nvPr/>
        </p:nvGrpSpPr>
        <p:grpSpPr>
          <a:xfrm>
            <a:off x="3769830" y="4622080"/>
            <a:ext cx="220832" cy="193228"/>
            <a:chOff x="0" y="0"/>
            <a:chExt cx="812800" cy="711200"/>
          </a:xfrm>
        </p:grpSpPr>
        <p:sp>
          <p:nvSpPr>
            <p:cNvPr id="29" name="Freeform 66">
              <a:extLst>
                <a:ext uri="{FF2B5EF4-FFF2-40B4-BE49-F238E27FC236}">
                  <a16:creationId xmlns:a16="http://schemas.microsoft.com/office/drawing/2014/main" id="{4CBD0E41-2D31-1922-35E3-051CD566C3BD}"/>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30" name="TextBox 67">
              <a:extLst>
                <a:ext uri="{FF2B5EF4-FFF2-40B4-BE49-F238E27FC236}">
                  <a16:creationId xmlns:a16="http://schemas.microsoft.com/office/drawing/2014/main" id="{59BF0983-745B-B326-C7E4-EFF5A4257729}"/>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a:p>
          </p:txBody>
        </p:sp>
      </p:grpSp>
      <p:grpSp>
        <p:nvGrpSpPr>
          <p:cNvPr id="31" name="Group 65">
            <a:extLst>
              <a:ext uri="{FF2B5EF4-FFF2-40B4-BE49-F238E27FC236}">
                <a16:creationId xmlns:a16="http://schemas.microsoft.com/office/drawing/2014/main" id="{B507013B-0A10-EA30-4478-69562AFB2638}"/>
              </a:ext>
            </a:extLst>
          </p:cNvPr>
          <p:cNvGrpSpPr/>
          <p:nvPr/>
        </p:nvGrpSpPr>
        <p:grpSpPr>
          <a:xfrm>
            <a:off x="10247842" y="4556653"/>
            <a:ext cx="220832" cy="193228"/>
            <a:chOff x="0" y="0"/>
            <a:chExt cx="812800" cy="711200"/>
          </a:xfrm>
        </p:grpSpPr>
        <p:sp>
          <p:nvSpPr>
            <p:cNvPr id="32" name="Freeform 66">
              <a:extLst>
                <a:ext uri="{FF2B5EF4-FFF2-40B4-BE49-F238E27FC236}">
                  <a16:creationId xmlns:a16="http://schemas.microsoft.com/office/drawing/2014/main" id="{E51F0642-AB5D-6640-42EE-6E9F6BD206D3}"/>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44" name="TextBox 67">
              <a:extLst>
                <a:ext uri="{FF2B5EF4-FFF2-40B4-BE49-F238E27FC236}">
                  <a16:creationId xmlns:a16="http://schemas.microsoft.com/office/drawing/2014/main" id="{07D03302-E773-296E-63BB-AADA7492AE78}"/>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dirty="0"/>
            </a:p>
          </p:txBody>
        </p:sp>
      </p:grpSp>
      <p:sp>
        <p:nvSpPr>
          <p:cNvPr id="45" name="Freeform 63">
            <a:extLst>
              <a:ext uri="{FF2B5EF4-FFF2-40B4-BE49-F238E27FC236}">
                <a16:creationId xmlns:a16="http://schemas.microsoft.com/office/drawing/2014/main" id="{993FCFEC-2642-29A1-FB74-65B40F5753A5}"/>
              </a:ext>
            </a:extLst>
          </p:cNvPr>
          <p:cNvSpPr/>
          <p:nvPr/>
        </p:nvSpPr>
        <p:spPr>
          <a:xfrm>
            <a:off x="10264916" y="7085883"/>
            <a:ext cx="242972" cy="242972"/>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67AB2C"/>
          </a:solidFill>
        </p:spPr>
        <p:txBody>
          <a:bodyPr/>
          <a:lstStyle/>
          <a:p>
            <a:endParaRPr lang="en-GB"/>
          </a:p>
        </p:txBody>
      </p:sp>
      <p:sp>
        <p:nvSpPr>
          <p:cNvPr id="49" name="Freeform 63">
            <a:extLst>
              <a:ext uri="{FF2B5EF4-FFF2-40B4-BE49-F238E27FC236}">
                <a16:creationId xmlns:a16="http://schemas.microsoft.com/office/drawing/2014/main" id="{6068E199-D3D4-621A-A011-9C30EC7C02A1}"/>
              </a:ext>
            </a:extLst>
          </p:cNvPr>
          <p:cNvSpPr/>
          <p:nvPr/>
        </p:nvSpPr>
        <p:spPr>
          <a:xfrm>
            <a:off x="7084950" y="3778250"/>
            <a:ext cx="242972" cy="242972"/>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67AB2C"/>
          </a:solidFill>
        </p:spPr>
        <p:txBody>
          <a:bodyPr/>
          <a:lstStyle/>
          <a:p>
            <a:endParaRPr lang="en-GB"/>
          </a:p>
        </p:txBody>
      </p:sp>
      <p:sp>
        <p:nvSpPr>
          <p:cNvPr id="51" name="Freeform 66">
            <a:extLst>
              <a:ext uri="{FF2B5EF4-FFF2-40B4-BE49-F238E27FC236}">
                <a16:creationId xmlns:a16="http://schemas.microsoft.com/office/drawing/2014/main" id="{5C0FF9AE-8FE6-CE4F-D6B2-717AAA3EE47C}"/>
              </a:ext>
            </a:extLst>
          </p:cNvPr>
          <p:cNvSpPr/>
          <p:nvPr/>
        </p:nvSpPr>
        <p:spPr>
          <a:xfrm>
            <a:off x="7083890" y="5219644"/>
            <a:ext cx="220832" cy="193228"/>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52" name="Freeform 66">
            <a:extLst>
              <a:ext uri="{FF2B5EF4-FFF2-40B4-BE49-F238E27FC236}">
                <a16:creationId xmlns:a16="http://schemas.microsoft.com/office/drawing/2014/main" id="{12B62184-6A91-4489-473B-BC3A941F96F2}"/>
              </a:ext>
            </a:extLst>
          </p:cNvPr>
          <p:cNvSpPr/>
          <p:nvPr/>
        </p:nvSpPr>
        <p:spPr>
          <a:xfrm>
            <a:off x="8728354" y="4559259"/>
            <a:ext cx="220832" cy="193228"/>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53" name="Freeform 66">
            <a:extLst>
              <a:ext uri="{FF2B5EF4-FFF2-40B4-BE49-F238E27FC236}">
                <a16:creationId xmlns:a16="http://schemas.microsoft.com/office/drawing/2014/main" id="{0EFD1A3A-172A-1071-B20B-63C97C907C28}"/>
              </a:ext>
            </a:extLst>
          </p:cNvPr>
          <p:cNvSpPr/>
          <p:nvPr/>
        </p:nvSpPr>
        <p:spPr>
          <a:xfrm>
            <a:off x="8762749" y="3827994"/>
            <a:ext cx="220832" cy="193228"/>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54" name="Freeform 63">
            <a:extLst>
              <a:ext uri="{FF2B5EF4-FFF2-40B4-BE49-F238E27FC236}">
                <a16:creationId xmlns:a16="http://schemas.microsoft.com/office/drawing/2014/main" id="{B420D8FD-6B12-B41D-54F0-E27BFA20646B}"/>
              </a:ext>
            </a:extLst>
          </p:cNvPr>
          <p:cNvSpPr/>
          <p:nvPr/>
        </p:nvSpPr>
        <p:spPr>
          <a:xfrm>
            <a:off x="5492141" y="7172144"/>
            <a:ext cx="242972" cy="242972"/>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67AB2C"/>
          </a:solidFill>
        </p:spPr>
        <p:txBody>
          <a:bodyPr/>
          <a:lstStyle/>
          <a:p>
            <a:endParaRPr lang="en-GB"/>
          </a:p>
        </p:txBody>
      </p:sp>
      <p:grpSp>
        <p:nvGrpSpPr>
          <p:cNvPr id="55" name="Group 65">
            <a:extLst>
              <a:ext uri="{FF2B5EF4-FFF2-40B4-BE49-F238E27FC236}">
                <a16:creationId xmlns:a16="http://schemas.microsoft.com/office/drawing/2014/main" id="{C65479F1-86D7-02F1-A372-020108AD97A4}"/>
              </a:ext>
            </a:extLst>
          </p:cNvPr>
          <p:cNvGrpSpPr/>
          <p:nvPr/>
        </p:nvGrpSpPr>
        <p:grpSpPr>
          <a:xfrm>
            <a:off x="7067105" y="7162943"/>
            <a:ext cx="220832" cy="193228"/>
            <a:chOff x="0" y="0"/>
            <a:chExt cx="812800" cy="711200"/>
          </a:xfrm>
        </p:grpSpPr>
        <p:sp>
          <p:nvSpPr>
            <p:cNvPr id="56" name="Freeform 66">
              <a:extLst>
                <a:ext uri="{FF2B5EF4-FFF2-40B4-BE49-F238E27FC236}">
                  <a16:creationId xmlns:a16="http://schemas.microsoft.com/office/drawing/2014/main" id="{1CE5D078-85E4-C0C6-788B-CEBFCBAF8040}"/>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57" name="TextBox 67">
              <a:extLst>
                <a:ext uri="{FF2B5EF4-FFF2-40B4-BE49-F238E27FC236}">
                  <a16:creationId xmlns:a16="http://schemas.microsoft.com/office/drawing/2014/main" id="{C6DE5B11-022F-8547-F816-D0BA65DAE0BF}"/>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dirty="0"/>
            </a:p>
          </p:txBody>
        </p:sp>
      </p:grpSp>
      <p:sp>
        <p:nvSpPr>
          <p:cNvPr id="58" name="Freeform 63">
            <a:extLst>
              <a:ext uri="{FF2B5EF4-FFF2-40B4-BE49-F238E27FC236}">
                <a16:creationId xmlns:a16="http://schemas.microsoft.com/office/drawing/2014/main" id="{BFA138B0-8516-8E84-6F17-EC2DCDE1F16E}"/>
              </a:ext>
            </a:extLst>
          </p:cNvPr>
          <p:cNvSpPr/>
          <p:nvPr/>
        </p:nvSpPr>
        <p:spPr>
          <a:xfrm>
            <a:off x="10290067" y="3748816"/>
            <a:ext cx="242972" cy="242972"/>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67AB2C"/>
          </a:solidFill>
        </p:spPr>
        <p:txBody>
          <a:bodyPr/>
          <a:lstStyle/>
          <a:p>
            <a:endParaRPr lang="en-GB"/>
          </a:p>
        </p:txBody>
      </p:sp>
      <p:pic>
        <p:nvPicPr>
          <p:cNvPr id="14" name="Picture 13" descr="Colorful ukuleles on display">
            <a:extLst>
              <a:ext uri="{FF2B5EF4-FFF2-40B4-BE49-F238E27FC236}">
                <a16:creationId xmlns:a16="http://schemas.microsoft.com/office/drawing/2014/main" id="{1BCEABFA-B327-F797-91A4-9962966452E9}"/>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9486569" y="6936632"/>
            <a:ext cx="658981" cy="436317"/>
          </a:xfrm>
          <a:prstGeom prst="rect">
            <a:avLst/>
          </a:prstGeom>
        </p:spPr>
      </p:pic>
      <p:sp>
        <p:nvSpPr>
          <p:cNvPr id="50" name="Freeform 66">
            <a:extLst>
              <a:ext uri="{FF2B5EF4-FFF2-40B4-BE49-F238E27FC236}">
                <a16:creationId xmlns:a16="http://schemas.microsoft.com/office/drawing/2014/main" id="{6D4E7D3D-2A91-D1AF-8E93-70B0E815D0EC}"/>
              </a:ext>
            </a:extLst>
          </p:cNvPr>
          <p:cNvSpPr/>
          <p:nvPr/>
        </p:nvSpPr>
        <p:spPr>
          <a:xfrm>
            <a:off x="7083890" y="5881122"/>
            <a:ext cx="220832" cy="193228"/>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pic>
        <p:nvPicPr>
          <p:cNvPr id="60" name="Picture 59" descr="Ping pong bat and ball on table">
            <a:extLst>
              <a:ext uri="{FF2B5EF4-FFF2-40B4-BE49-F238E27FC236}">
                <a16:creationId xmlns:a16="http://schemas.microsoft.com/office/drawing/2014/main" id="{D760BBC9-2052-2E2C-D596-C388DCC5EFA4}"/>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4646279" y="6780220"/>
            <a:ext cx="727303" cy="484869"/>
          </a:xfrm>
          <a:prstGeom prst="rect">
            <a:avLst/>
          </a:prstGeom>
        </p:spPr>
      </p:pic>
      <p:pic>
        <p:nvPicPr>
          <p:cNvPr id="65" name="Picture 64" descr="Basil plants in pots">
            <a:extLst>
              <a:ext uri="{FF2B5EF4-FFF2-40B4-BE49-F238E27FC236}">
                <a16:creationId xmlns:a16="http://schemas.microsoft.com/office/drawing/2014/main" id="{6C8724A5-FB3B-0135-DE83-DA6F961CCE16}"/>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3000418" y="6717927"/>
            <a:ext cx="726672" cy="484448"/>
          </a:xfrm>
          <a:prstGeom prst="rect">
            <a:avLst/>
          </a:prstGeom>
        </p:spPr>
      </p:pic>
    </p:spTree>
    <p:extLst>
      <p:ext uri="{BB962C8B-B14F-4D97-AF65-F5344CB8AC3E}">
        <p14:creationId xmlns:p14="http://schemas.microsoft.com/office/powerpoint/2010/main" val="28756415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3"/>
          <p:cNvGrpSpPr/>
          <p:nvPr/>
        </p:nvGrpSpPr>
        <p:grpSpPr>
          <a:xfrm>
            <a:off x="136176" y="89827"/>
            <a:ext cx="2413006" cy="1541958"/>
            <a:chOff x="0" y="-461294"/>
            <a:chExt cx="879009" cy="2600947"/>
          </a:xfrm>
        </p:grpSpPr>
        <p:sp>
          <p:nvSpPr>
            <p:cNvPr id="4" name="Freeform 4"/>
            <p:cNvSpPr/>
            <p:nvPr/>
          </p:nvSpPr>
          <p:spPr>
            <a:xfrm>
              <a:off x="0" y="-461294"/>
              <a:ext cx="868775" cy="2600947"/>
            </a:xfrm>
            <a:custGeom>
              <a:avLst/>
              <a:gdLst/>
              <a:ahLst/>
              <a:cxnLst/>
              <a:rect l="l" t="t" r="r" b="b"/>
              <a:pathLst>
                <a:path w="868775" h="1669301">
                  <a:moveTo>
                    <a:pt x="0" y="0"/>
                  </a:moveTo>
                  <a:lnTo>
                    <a:pt x="868775" y="0"/>
                  </a:lnTo>
                  <a:lnTo>
                    <a:pt x="868775" y="1669301"/>
                  </a:lnTo>
                  <a:lnTo>
                    <a:pt x="0" y="1669301"/>
                  </a:lnTo>
                  <a:close/>
                </a:path>
              </a:pathLst>
            </a:custGeom>
            <a:solidFill>
              <a:srgbClr val="34586E"/>
            </a:solidFill>
            <a:ln w="9525" cap="sq">
              <a:solidFill>
                <a:srgbClr val="000000"/>
              </a:solidFill>
              <a:prstDash val="solid"/>
              <a:miter/>
            </a:ln>
          </p:spPr>
          <p:txBody>
            <a:bodyPr/>
            <a:lstStyle/>
            <a:p>
              <a:endParaRPr lang="en-GB">
                <a:latin typeface="+mj-lt"/>
              </a:endParaRPr>
            </a:p>
          </p:txBody>
        </p:sp>
        <p:sp>
          <p:nvSpPr>
            <p:cNvPr id="5" name="TextBox 5"/>
            <p:cNvSpPr txBox="1"/>
            <p:nvPr/>
          </p:nvSpPr>
          <p:spPr>
            <a:xfrm>
              <a:off x="10234" y="486808"/>
              <a:ext cx="868775" cy="1583043"/>
            </a:xfrm>
            <a:prstGeom prst="rect">
              <a:avLst/>
            </a:prstGeom>
          </p:spPr>
          <p:txBody>
            <a:bodyPr lIns="50800" tIns="50800" rIns="50800" bIns="50800" rtlCol="0" anchor="ctr"/>
            <a:lstStyle/>
            <a:p>
              <a:pPr algn="ctr">
                <a:lnSpc>
                  <a:spcPts val="2379"/>
                </a:lnSpc>
              </a:pPr>
              <a:r>
                <a:rPr lang="en-GB" sz="1600" b="1" dirty="0">
                  <a:solidFill>
                    <a:schemeClr val="bg1"/>
                  </a:solidFill>
                  <a:latin typeface="+mj-lt"/>
                </a:rPr>
                <a:t>Address: First Floor, </a:t>
              </a:r>
            </a:p>
            <a:p>
              <a:pPr algn="ctr">
                <a:lnSpc>
                  <a:spcPts val="2379"/>
                </a:lnSpc>
              </a:pPr>
              <a:r>
                <a:rPr lang="en-GB" sz="1600" b="1" dirty="0">
                  <a:solidFill>
                    <a:schemeClr val="bg1"/>
                  </a:solidFill>
                  <a:latin typeface="+mj-lt"/>
                </a:rPr>
                <a:t>State House, 22 Dale St, L2 4TR</a:t>
              </a:r>
            </a:p>
            <a:p>
              <a:pPr algn="ctr">
                <a:lnSpc>
                  <a:spcPts val="2379"/>
                </a:lnSpc>
              </a:pPr>
              <a:r>
                <a:rPr lang="en-US" sz="1600" b="1" dirty="0">
                  <a:solidFill>
                    <a:srgbClr val="FFFFFF"/>
                  </a:solidFill>
                  <a:latin typeface="+mj-lt"/>
                </a:rPr>
                <a:t>Tel: </a:t>
              </a:r>
              <a:r>
                <a:rPr lang="en-GB" sz="1800" dirty="0">
                  <a:solidFill>
                    <a:schemeClr val="bg1"/>
                  </a:solidFill>
                  <a:effectLst/>
                  <a:latin typeface="Calibri" panose="020F0502020204030204" pitchFamily="34" charset="0"/>
                  <a:ea typeface="Calibri" panose="020F0502020204030204" pitchFamily="34" charset="0"/>
                </a:rPr>
                <a:t>07586115855</a:t>
              </a:r>
              <a:endParaRPr lang="en-GB" sz="1200" b="1" dirty="0">
                <a:solidFill>
                  <a:schemeClr val="bg1"/>
                </a:solidFill>
                <a:latin typeface="+mj-lt"/>
              </a:endParaRPr>
            </a:p>
            <a:p>
              <a:pPr algn="ctr">
                <a:lnSpc>
                  <a:spcPts val="2379"/>
                </a:lnSpc>
              </a:pPr>
              <a:endParaRPr lang="en-US" sz="1699" dirty="0">
                <a:solidFill>
                  <a:srgbClr val="FFFFFF"/>
                </a:solidFill>
                <a:latin typeface="+mj-lt"/>
              </a:endParaRPr>
            </a:p>
          </p:txBody>
        </p:sp>
      </p:grpSp>
      <p:sp>
        <p:nvSpPr>
          <p:cNvPr id="69" name="TextBox 69"/>
          <p:cNvSpPr txBox="1"/>
          <p:nvPr/>
        </p:nvSpPr>
        <p:spPr>
          <a:xfrm>
            <a:off x="2584414" y="16645"/>
            <a:ext cx="6886500" cy="559192"/>
          </a:xfrm>
          <a:prstGeom prst="rect">
            <a:avLst/>
          </a:prstGeom>
        </p:spPr>
        <p:txBody>
          <a:bodyPr wrap="square" lIns="0" tIns="0" rIns="0" bIns="0" rtlCol="0" anchor="t">
            <a:spAutoFit/>
          </a:bodyPr>
          <a:lstStyle/>
          <a:p>
            <a:pPr>
              <a:lnSpc>
                <a:spcPts val="4899"/>
              </a:lnSpc>
              <a:spcBef>
                <a:spcPct val="0"/>
              </a:spcBef>
            </a:pPr>
            <a:r>
              <a:rPr lang="en-US" sz="2400" u="sng" dirty="0">
                <a:solidFill>
                  <a:srgbClr val="000000"/>
                </a:solidFill>
                <a:latin typeface="DM Sans Bold"/>
              </a:rPr>
              <a:t>October Activities to look out for…</a:t>
            </a:r>
          </a:p>
        </p:txBody>
      </p:sp>
      <p:grpSp>
        <p:nvGrpSpPr>
          <p:cNvPr id="101" name="Group 49">
            <a:extLst>
              <a:ext uri="{FF2B5EF4-FFF2-40B4-BE49-F238E27FC236}">
                <a16:creationId xmlns:a16="http://schemas.microsoft.com/office/drawing/2014/main" id="{D0FBB3A9-1263-9EF9-6A48-E550B1A42133}"/>
              </a:ext>
            </a:extLst>
          </p:cNvPr>
          <p:cNvGrpSpPr/>
          <p:nvPr/>
        </p:nvGrpSpPr>
        <p:grpSpPr>
          <a:xfrm>
            <a:off x="12919" y="6533523"/>
            <a:ext cx="2536263" cy="836331"/>
            <a:chOff x="183080" y="146428"/>
            <a:chExt cx="2754682" cy="849618"/>
          </a:xfrm>
        </p:grpSpPr>
        <p:sp>
          <p:nvSpPr>
            <p:cNvPr id="102" name="Freeform 50">
              <a:extLst>
                <a:ext uri="{FF2B5EF4-FFF2-40B4-BE49-F238E27FC236}">
                  <a16:creationId xmlns:a16="http://schemas.microsoft.com/office/drawing/2014/main" id="{B3AB1A79-48FC-1388-18D1-8C3463E5BA8A}"/>
                </a:ext>
              </a:extLst>
            </p:cNvPr>
            <p:cNvSpPr/>
            <p:nvPr/>
          </p:nvSpPr>
          <p:spPr>
            <a:xfrm>
              <a:off x="689579" y="146428"/>
              <a:ext cx="1741685" cy="680233"/>
            </a:xfrm>
            <a:custGeom>
              <a:avLst/>
              <a:gdLst/>
              <a:ahLst/>
              <a:cxnLst/>
              <a:rect l="l" t="t" r="r" b="b"/>
              <a:pathLst>
                <a:path w="1741685" h="680233">
                  <a:moveTo>
                    <a:pt x="0" y="0"/>
                  </a:moveTo>
                  <a:lnTo>
                    <a:pt x="1741685" y="0"/>
                  </a:lnTo>
                  <a:lnTo>
                    <a:pt x="1741685" y="680233"/>
                  </a:lnTo>
                  <a:lnTo>
                    <a:pt x="0" y="680233"/>
                  </a:lnTo>
                  <a:lnTo>
                    <a:pt x="0" y="0"/>
                  </a:lnTo>
                  <a:close/>
                </a:path>
              </a:pathLst>
            </a:custGeom>
            <a:blipFill>
              <a:blip r:embed="rId3"/>
              <a:stretch>
                <a:fillRect t="-974" b="-974"/>
              </a:stretch>
            </a:blipFill>
          </p:spPr>
          <p:txBody>
            <a:bodyPr/>
            <a:lstStyle/>
            <a:p>
              <a:endParaRPr lang="en-GB"/>
            </a:p>
          </p:txBody>
        </p:sp>
        <p:sp>
          <p:nvSpPr>
            <p:cNvPr id="103" name="TextBox 52">
              <a:extLst>
                <a:ext uri="{FF2B5EF4-FFF2-40B4-BE49-F238E27FC236}">
                  <a16:creationId xmlns:a16="http://schemas.microsoft.com/office/drawing/2014/main" id="{2A5A7AEA-F0E3-87D2-8207-4D9334926A55}"/>
                </a:ext>
              </a:extLst>
            </p:cNvPr>
            <p:cNvSpPr txBox="1"/>
            <p:nvPr/>
          </p:nvSpPr>
          <p:spPr>
            <a:xfrm>
              <a:off x="183080" y="842158"/>
              <a:ext cx="2754682" cy="153888"/>
            </a:xfrm>
            <a:prstGeom prst="rect">
              <a:avLst/>
            </a:prstGeom>
          </p:spPr>
          <p:txBody>
            <a:bodyPr lIns="0" tIns="0" rIns="0" bIns="0" rtlCol="0" anchor="t">
              <a:spAutoFit/>
            </a:bodyPr>
            <a:lstStyle/>
            <a:p>
              <a:pPr algn="ctr">
                <a:lnSpc>
                  <a:spcPts val="877"/>
                </a:lnSpc>
              </a:pPr>
              <a:r>
                <a:rPr lang="en-US" sz="750">
                  <a:solidFill>
                    <a:srgbClr val="000000"/>
                  </a:solidFill>
                  <a:latin typeface="DM Sans"/>
                </a:rPr>
                <a:t>This </a:t>
              </a:r>
              <a:r>
                <a:rPr lang="en-US" sz="750" err="1">
                  <a:solidFill>
                    <a:srgbClr val="000000"/>
                  </a:solidFill>
                  <a:latin typeface="DM Sans"/>
                </a:rPr>
                <a:t>programme</a:t>
              </a:r>
              <a:r>
                <a:rPr lang="en-US" sz="750">
                  <a:solidFill>
                    <a:srgbClr val="000000"/>
                  </a:solidFill>
                  <a:latin typeface="DM Sans"/>
                </a:rPr>
                <a:t> is delivered by HMPPS CFO</a:t>
              </a:r>
            </a:p>
          </p:txBody>
        </p:sp>
      </p:grpSp>
      <p:pic>
        <p:nvPicPr>
          <p:cNvPr id="12" name="Picture 11">
            <a:extLst>
              <a:ext uri="{FF2B5EF4-FFF2-40B4-BE49-F238E27FC236}">
                <a16:creationId xmlns:a16="http://schemas.microsoft.com/office/drawing/2014/main" id="{6537D8A2-1ADA-A599-B149-8F82041A033D}"/>
              </a:ext>
            </a:extLst>
          </p:cNvPr>
          <p:cNvPicPr>
            <a:picLocks noChangeAspect="1"/>
          </p:cNvPicPr>
          <p:nvPr/>
        </p:nvPicPr>
        <p:blipFill>
          <a:blip r:embed="rId4"/>
          <a:stretch>
            <a:fillRect/>
          </a:stretch>
        </p:blipFill>
        <p:spPr>
          <a:xfrm>
            <a:off x="9640495" y="109950"/>
            <a:ext cx="1045026" cy="552852"/>
          </a:xfrm>
          <a:prstGeom prst="rect">
            <a:avLst/>
          </a:prstGeom>
        </p:spPr>
      </p:pic>
      <p:sp>
        <p:nvSpPr>
          <p:cNvPr id="16" name="TextBox 15">
            <a:extLst>
              <a:ext uri="{FF2B5EF4-FFF2-40B4-BE49-F238E27FC236}">
                <a16:creationId xmlns:a16="http://schemas.microsoft.com/office/drawing/2014/main" id="{B6F42CB9-BC15-812E-2863-D4A06D55691A}"/>
              </a:ext>
            </a:extLst>
          </p:cNvPr>
          <p:cNvSpPr txBox="1"/>
          <p:nvPr/>
        </p:nvSpPr>
        <p:spPr>
          <a:xfrm>
            <a:off x="3435735" y="1254777"/>
            <a:ext cx="4518715" cy="1077218"/>
          </a:xfrm>
          <a:prstGeom prst="rect">
            <a:avLst/>
          </a:prstGeom>
          <a:noFill/>
        </p:spPr>
        <p:txBody>
          <a:bodyPr wrap="square" rtlCol="0">
            <a:spAutoFit/>
          </a:bodyPr>
          <a:lstStyle/>
          <a:p>
            <a:r>
              <a:rPr lang="en-GB" sz="1600" dirty="0"/>
              <a:t>These sessions will introduce new interests and help you widen your knowledge. You might learn something new and you might also share your knowledge with others.</a:t>
            </a:r>
          </a:p>
        </p:txBody>
      </p:sp>
      <p:sp>
        <p:nvSpPr>
          <p:cNvPr id="17" name="TextBox 16">
            <a:extLst>
              <a:ext uri="{FF2B5EF4-FFF2-40B4-BE49-F238E27FC236}">
                <a16:creationId xmlns:a16="http://schemas.microsoft.com/office/drawing/2014/main" id="{817A9ED9-CCD3-C028-02F1-85735D9F917E}"/>
              </a:ext>
            </a:extLst>
          </p:cNvPr>
          <p:cNvSpPr txBox="1"/>
          <p:nvPr/>
        </p:nvSpPr>
        <p:spPr>
          <a:xfrm>
            <a:off x="2844046" y="674562"/>
            <a:ext cx="5005307" cy="369332"/>
          </a:xfrm>
          <a:prstGeom prst="rect">
            <a:avLst/>
          </a:prstGeom>
          <a:noFill/>
        </p:spPr>
        <p:txBody>
          <a:bodyPr wrap="square" rtlCol="0">
            <a:spAutoFit/>
          </a:bodyPr>
          <a:lstStyle/>
          <a:p>
            <a:r>
              <a:rPr lang="en-GB" b="1" dirty="0"/>
              <a:t>Interested in gaining new knowledge, ask about </a:t>
            </a:r>
            <a:r>
              <a:rPr lang="en-GB" b="1" dirty="0">
                <a:sym typeface="Wingdings" panose="05000000000000000000" pitchFamily="2" charset="2"/>
              </a:rPr>
              <a:t></a:t>
            </a:r>
            <a:endParaRPr lang="en-GB" b="1" dirty="0"/>
          </a:p>
        </p:txBody>
      </p:sp>
      <p:cxnSp>
        <p:nvCxnSpPr>
          <p:cNvPr id="49" name="Straight Connector 48">
            <a:extLst>
              <a:ext uri="{FF2B5EF4-FFF2-40B4-BE49-F238E27FC236}">
                <a16:creationId xmlns:a16="http://schemas.microsoft.com/office/drawing/2014/main" id="{4FB673AA-25B3-9A20-74E7-934F9D140615}"/>
              </a:ext>
            </a:extLst>
          </p:cNvPr>
          <p:cNvCxnSpPr/>
          <p:nvPr/>
        </p:nvCxnSpPr>
        <p:spPr>
          <a:xfrm>
            <a:off x="385203" y="2286000"/>
            <a:ext cx="9828604" cy="0"/>
          </a:xfrm>
          <a:prstGeom prst="line">
            <a:avLst/>
          </a:prstGeom>
        </p:spPr>
        <p:style>
          <a:lnRef idx="1">
            <a:schemeClr val="accent1"/>
          </a:lnRef>
          <a:fillRef idx="0">
            <a:schemeClr val="accent1"/>
          </a:fillRef>
          <a:effectRef idx="0">
            <a:schemeClr val="accent1"/>
          </a:effectRef>
          <a:fontRef idx="minor">
            <a:schemeClr val="tx1"/>
          </a:fontRef>
        </p:style>
      </p:cxnSp>
      <p:sp>
        <p:nvSpPr>
          <p:cNvPr id="62" name="TextBox 61">
            <a:extLst>
              <a:ext uri="{FF2B5EF4-FFF2-40B4-BE49-F238E27FC236}">
                <a16:creationId xmlns:a16="http://schemas.microsoft.com/office/drawing/2014/main" id="{ACB01410-E372-51FC-04DB-E62AD094AEE4}"/>
              </a:ext>
            </a:extLst>
          </p:cNvPr>
          <p:cNvSpPr txBox="1"/>
          <p:nvPr/>
        </p:nvSpPr>
        <p:spPr>
          <a:xfrm>
            <a:off x="4148287" y="3532419"/>
            <a:ext cx="4758550" cy="984885"/>
          </a:xfrm>
          <a:prstGeom prst="rect">
            <a:avLst/>
          </a:prstGeom>
          <a:noFill/>
        </p:spPr>
        <p:txBody>
          <a:bodyPr wrap="square" rtlCol="0">
            <a:spAutoFit/>
          </a:bodyPr>
          <a:lstStyle/>
          <a:p>
            <a:r>
              <a:rPr lang="en-GB" sz="1400" dirty="0"/>
              <a:t>Get support breaking down big goals, into smaller, more manageable steps, build confidence and motivation to achieve these goals and focus on a positive future. Improve mental, physical and social wellbeing</a:t>
            </a:r>
            <a:r>
              <a:rPr lang="en-GB" sz="1600" dirty="0"/>
              <a:t>.</a:t>
            </a:r>
          </a:p>
        </p:txBody>
      </p:sp>
      <p:pic>
        <p:nvPicPr>
          <p:cNvPr id="2062" name="Picture 14" descr="6 Reasons Why Goal Setting Doesn't Work - Sports Psychology">
            <a:extLst>
              <a:ext uri="{FF2B5EF4-FFF2-40B4-BE49-F238E27FC236}">
                <a16:creationId xmlns:a16="http://schemas.microsoft.com/office/drawing/2014/main" id="{CDCE2DE1-4644-FC14-2DD2-6EC383B35A6D}"/>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85778" y="2902531"/>
            <a:ext cx="1690730" cy="1127237"/>
          </a:xfrm>
          <a:prstGeom prst="rect">
            <a:avLst/>
          </a:prstGeom>
          <a:noFill/>
          <a:extLst>
            <a:ext uri="{909E8E84-426E-40DD-AFC4-6F175D3DCCD1}">
              <a14:hiddenFill xmlns:a14="http://schemas.microsoft.com/office/drawing/2010/main">
                <a:solidFill>
                  <a:srgbClr val="FFFFFF"/>
                </a:solidFill>
              </a14:hiddenFill>
            </a:ext>
          </a:extLst>
        </p:spPr>
      </p:pic>
      <p:sp>
        <p:nvSpPr>
          <p:cNvPr id="63" name="TextBox 62">
            <a:extLst>
              <a:ext uri="{FF2B5EF4-FFF2-40B4-BE49-F238E27FC236}">
                <a16:creationId xmlns:a16="http://schemas.microsoft.com/office/drawing/2014/main" id="{EAF32062-3277-0022-2FC6-1546CCA07A46}"/>
              </a:ext>
            </a:extLst>
          </p:cNvPr>
          <p:cNvSpPr txBox="1"/>
          <p:nvPr/>
        </p:nvSpPr>
        <p:spPr>
          <a:xfrm>
            <a:off x="2914032" y="2672418"/>
            <a:ext cx="3979019" cy="646331"/>
          </a:xfrm>
          <a:prstGeom prst="rect">
            <a:avLst/>
          </a:prstGeom>
          <a:noFill/>
        </p:spPr>
        <p:txBody>
          <a:bodyPr wrap="square" rtlCol="0">
            <a:spAutoFit/>
          </a:bodyPr>
          <a:lstStyle/>
          <a:p>
            <a:r>
              <a:rPr lang="en-GB" b="1" dirty="0"/>
              <a:t>For support with motivation, confidence, isolation, ask about </a:t>
            </a:r>
            <a:r>
              <a:rPr lang="en-GB" b="1" dirty="0">
                <a:sym typeface="Wingdings" panose="05000000000000000000" pitchFamily="2" charset="2"/>
              </a:rPr>
              <a:t></a:t>
            </a:r>
            <a:endParaRPr lang="en-GB" b="1" dirty="0"/>
          </a:p>
        </p:txBody>
      </p:sp>
      <p:cxnSp>
        <p:nvCxnSpPr>
          <p:cNvPr id="80" name="Straight Connector 79">
            <a:extLst>
              <a:ext uri="{FF2B5EF4-FFF2-40B4-BE49-F238E27FC236}">
                <a16:creationId xmlns:a16="http://schemas.microsoft.com/office/drawing/2014/main" id="{BB572D46-10FB-276A-4230-79A591470006}"/>
              </a:ext>
            </a:extLst>
          </p:cNvPr>
          <p:cNvCxnSpPr>
            <a:cxnSpLocks/>
          </p:cNvCxnSpPr>
          <p:nvPr/>
        </p:nvCxnSpPr>
        <p:spPr>
          <a:xfrm flipV="1">
            <a:off x="385203" y="4499603"/>
            <a:ext cx="9923568" cy="2774"/>
          </a:xfrm>
          <a:prstGeom prst="line">
            <a:avLst/>
          </a:prstGeom>
        </p:spPr>
        <p:style>
          <a:lnRef idx="1">
            <a:schemeClr val="accent1"/>
          </a:lnRef>
          <a:fillRef idx="0">
            <a:schemeClr val="accent1"/>
          </a:fillRef>
          <a:effectRef idx="0">
            <a:schemeClr val="accent1"/>
          </a:effectRef>
          <a:fontRef idx="minor">
            <a:schemeClr val="tx1"/>
          </a:fontRef>
        </p:style>
      </p:cxnSp>
      <p:pic>
        <p:nvPicPr>
          <p:cNvPr id="2064" name="Picture 16" descr="Did you know? Fewer than 100 people have a photographic memory | New  Scientist">
            <a:extLst>
              <a:ext uri="{FF2B5EF4-FFF2-40B4-BE49-F238E27FC236}">
                <a16:creationId xmlns:a16="http://schemas.microsoft.com/office/drawing/2014/main" id="{E767CC00-B076-5D7D-E91A-A48B84FE13C5}"/>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85203" y="4770541"/>
            <a:ext cx="1746563" cy="982442"/>
          </a:xfrm>
          <a:prstGeom prst="rect">
            <a:avLst/>
          </a:prstGeom>
          <a:noFill/>
          <a:extLst>
            <a:ext uri="{909E8E84-426E-40DD-AFC4-6F175D3DCCD1}">
              <a14:hiddenFill xmlns:a14="http://schemas.microsoft.com/office/drawing/2010/main">
                <a:solidFill>
                  <a:srgbClr val="FFFFFF"/>
                </a:solidFill>
              </a14:hiddenFill>
            </a:ext>
          </a:extLst>
        </p:spPr>
      </p:pic>
      <p:sp>
        <p:nvSpPr>
          <p:cNvPr id="83" name="TextBox 82">
            <a:extLst>
              <a:ext uri="{FF2B5EF4-FFF2-40B4-BE49-F238E27FC236}">
                <a16:creationId xmlns:a16="http://schemas.microsoft.com/office/drawing/2014/main" id="{40AC6C46-E95C-3EF6-5126-3BCCF0AAB758}"/>
              </a:ext>
            </a:extLst>
          </p:cNvPr>
          <p:cNvSpPr txBox="1"/>
          <p:nvPr/>
        </p:nvSpPr>
        <p:spPr>
          <a:xfrm>
            <a:off x="2885026" y="4903721"/>
            <a:ext cx="4008026" cy="369332"/>
          </a:xfrm>
          <a:prstGeom prst="rect">
            <a:avLst/>
          </a:prstGeom>
          <a:noFill/>
        </p:spPr>
        <p:txBody>
          <a:bodyPr wrap="square" rtlCol="0">
            <a:spAutoFit/>
          </a:bodyPr>
          <a:lstStyle/>
          <a:p>
            <a:r>
              <a:rPr lang="en-GB" b="1" dirty="0"/>
              <a:t>For employment support, ask about </a:t>
            </a:r>
            <a:r>
              <a:rPr lang="en-GB" b="1" dirty="0">
                <a:sym typeface="Wingdings" panose="05000000000000000000" pitchFamily="2" charset="2"/>
              </a:rPr>
              <a:t></a:t>
            </a:r>
            <a:endParaRPr lang="en-GB" b="1" dirty="0"/>
          </a:p>
        </p:txBody>
      </p:sp>
      <p:sp>
        <p:nvSpPr>
          <p:cNvPr id="84" name="TextBox 83">
            <a:extLst>
              <a:ext uri="{FF2B5EF4-FFF2-40B4-BE49-F238E27FC236}">
                <a16:creationId xmlns:a16="http://schemas.microsoft.com/office/drawing/2014/main" id="{03B7904F-59FD-0B82-232D-A43A1E53F126}"/>
              </a:ext>
            </a:extLst>
          </p:cNvPr>
          <p:cNvSpPr txBox="1"/>
          <p:nvPr/>
        </p:nvSpPr>
        <p:spPr>
          <a:xfrm>
            <a:off x="3369723" y="5563076"/>
            <a:ext cx="5537114" cy="738664"/>
          </a:xfrm>
          <a:prstGeom prst="rect">
            <a:avLst/>
          </a:prstGeom>
          <a:noFill/>
        </p:spPr>
        <p:txBody>
          <a:bodyPr wrap="square" rtlCol="0">
            <a:spAutoFit/>
          </a:bodyPr>
          <a:lstStyle/>
          <a:p>
            <a:r>
              <a:rPr lang="en-GB" sz="1400" dirty="0"/>
              <a:t>Looking for employment and unsure where to start? These sessions will give you a chance to prepare for job applications, interviews and employment and allow you to improve these skills for the future.</a:t>
            </a:r>
          </a:p>
        </p:txBody>
      </p:sp>
      <p:cxnSp>
        <p:nvCxnSpPr>
          <p:cNvPr id="86" name="Straight Connector 85">
            <a:extLst>
              <a:ext uri="{FF2B5EF4-FFF2-40B4-BE49-F238E27FC236}">
                <a16:creationId xmlns:a16="http://schemas.microsoft.com/office/drawing/2014/main" id="{C27CD12E-B590-436B-238B-85A31AAFCFB8}"/>
              </a:ext>
            </a:extLst>
          </p:cNvPr>
          <p:cNvCxnSpPr>
            <a:cxnSpLocks/>
          </p:cNvCxnSpPr>
          <p:nvPr/>
        </p:nvCxnSpPr>
        <p:spPr>
          <a:xfrm>
            <a:off x="385203" y="6379029"/>
            <a:ext cx="9923568" cy="27514"/>
          </a:xfrm>
          <a:prstGeom prst="line">
            <a:avLst/>
          </a:prstGeom>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1F35B889-A39B-C8FB-44CA-5E36DA3B1135}"/>
              </a:ext>
            </a:extLst>
          </p:cNvPr>
          <p:cNvSpPr txBox="1"/>
          <p:nvPr/>
        </p:nvSpPr>
        <p:spPr>
          <a:xfrm>
            <a:off x="6687565" y="2587162"/>
            <a:ext cx="3047946" cy="646331"/>
          </a:xfrm>
          <a:prstGeom prst="rect">
            <a:avLst/>
          </a:prstGeom>
          <a:noFill/>
        </p:spPr>
        <p:txBody>
          <a:bodyPr wrap="square" rtlCol="0">
            <a:spAutoFit/>
          </a:bodyPr>
          <a:lstStyle/>
          <a:p>
            <a:pPr algn="just"/>
            <a:r>
              <a:rPr lang="en-GB" b="1" dirty="0"/>
              <a:t>Lego sessions, Wellbeing sessions, CBT, arts&amp;crafts …</a:t>
            </a:r>
          </a:p>
        </p:txBody>
      </p:sp>
      <p:sp>
        <p:nvSpPr>
          <p:cNvPr id="10" name="TextBox 9">
            <a:extLst>
              <a:ext uri="{FF2B5EF4-FFF2-40B4-BE49-F238E27FC236}">
                <a16:creationId xmlns:a16="http://schemas.microsoft.com/office/drawing/2014/main" id="{56285F27-5073-55C6-4C68-1E30737AB5B5}"/>
              </a:ext>
            </a:extLst>
          </p:cNvPr>
          <p:cNvSpPr txBox="1"/>
          <p:nvPr/>
        </p:nvSpPr>
        <p:spPr>
          <a:xfrm>
            <a:off x="6670669" y="4601102"/>
            <a:ext cx="2886988" cy="923330"/>
          </a:xfrm>
          <a:prstGeom prst="rect">
            <a:avLst/>
          </a:prstGeom>
          <a:noFill/>
        </p:spPr>
        <p:txBody>
          <a:bodyPr wrap="square" rtlCol="0">
            <a:spAutoFit/>
          </a:bodyPr>
          <a:lstStyle/>
          <a:p>
            <a:pPr algn="just"/>
            <a:r>
              <a:rPr lang="en-GB" b="1" dirty="0"/>
              <a:t>CV writing, disclosure letter writing, job searching, mock interviews, job clubs …</a:t>
            </a:r>
          </a:p>
        </p:txBody>
      </p:sp>
      <p:sp>
        <p:nvSpPr>
          <p:cNvPr id="11" name="TextBox 10">
            <a:extLst>
              <a:ext uri="{FF2B5EF4-FFF2-40B4-BE49-F238E27FC236}">
                <a16:creationId xmlns:a16="http://schemas.microsoft.com/office/drawing/2014/main" id="{EA2A5D24-000B-574D-323A-8BD7BC8649FD}"/>
              </a:ext>
            </a:extLst>
          </p:cNvPr>
          <p:cNvSpPr txBox="1"/>
          <p:nvPr/>
        </p:nvSpPr>
        <p:spPr>
          <a:xfrm>
            <a:off x="7849352" y="708796"/>
            <a:ext cx="2600934" cy="646331"/>
          </a:xfrm>
          <a:prstGeom prst="rect">
            <a:avLst/>
          </a:prstGeom>
          <a:noFill/>
        </p:spPr>
        <p:txBody>
          <a:bodyPr wrap="square" rtlCol="0">
            <a:spAutoFit/>
          </a:bodyPr>
          <a:lstStyle/>
          <a:p>
            <a:pPr algn="just"/>
            <a:r>
              <a:rPr lang="en-GB" b="1" dirty="0"/>
              <a:t>Walks, Non-accredited courses, Digital College …</a:t>
            </a:r>
          </a:p>
        </p:txBody>
      </p:sp>
      <p:pic>
        <p:nvPicPr>
          <p:cNvPr id="8" name="Picture 7" descr="A blue and white sign with white text&#10;&#10;AI-generated content may be incorrect.">
            <a:extLst>
              <a:ext uri="{FF2B5EF4-FFF2-40B4-BE49-F238E27FC236}">
                <a16:creationId xmlns:a16="http://schemas.microsoft.com/office/drawing/2014/main" id="{3F09035C-B0A2-D1B3-12CE-E4611BDDBA51}"/>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108986" y="164361"/>
            <a:ext cx="1557028" cy="430798"/>
          </a:xfrm>
          <a:prstGeom prst="rect">
            <a:avLst/>
          </a:prstGeom>
        </p:spPr>
      </p:pic>
    </p:spTree>
    <p:extLst>
      <p:ext uri="{BB962C8B-B14F-4D97-AF65-F5344CB8AC3E}">
        <p14:creationId xmlns:p14="http://schemas.microsoft.com/office/powerpoint/2010/main" val="2603510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95EFDE218124F41A39437AA860B391E" ma:contentTypeVersion="22" ma:contentTypeDescription="Create a new document." ma:contentTypeScope="" ma:versionID="dc890fd66593506fa24633e5507b68e7">
  <xsd:schema xmlns:xsd="http://www.w3.org/2001/XMLSchema" xmlns:xs="http://www.w3.org/2001/XMLSchema" xmlns:p="http://schemas.microsoft.com/office/2006/metadata/properties" xmlns:ns1="http://schemas.microsoft.com/sharepoint/v3" xmlns:ns2="39022ca7-da8b-462c-ac53-cf911d2e7c5d" xmlns:ns3="21fe2dc5-e687-4b08-a992-8b5ade4d5474" targetNamespace="http://schemas.microsoft.com/office/2006/metadata/properties" ma:root="true" ma:fieldsID="302f3e815747d536539f5e14e4d5a1b1" ns1:_="" ns2:_="" ns3:_="">
    <xsd:import namespace="http://schemas.microsoft.com/sharepoint/v3"/>
    <xsd:import namespace="39022ca7-da8b-462c-ac53-cf911d2e7c5d"/>
    <xsd:import namespace="21fe2dc5-e687-4b08-a992-8b5ade4d5474"/>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3:SharedWithUsers" minOccurs="0"/>
                <xsd:element ref="ns3:SharedWithDetails" minOccurs="0"/>
                <xsd:element ref="ns1:_ip_UnifiedCompliancePolicyProperties" minOccurs="0"/>
                <xsd:element ref="ns1:_ip_UnifiedCompliancePolicyUIAction" minOccurs="0"/>
                <xsd:element ref="ns2:MediaServiceAutoKeyPoints" minOccurs="0"/>
                <xsd:element ref="ns2:MediaServiceKeyPoints" minOccurs="0"/>
                <xsd:element ref="ns2:MediaLengthInSeconds" minOccurs="0"/>
                <xsd:element ref="ns2:_Flow_SignoffStatus" minOccurs="0"/>
                <xsd:element ref="ns2:lcf76f155ced4ddcb4097134ff3c332f" minOccurs="0"/>
                <xsd:element ref="ns3:TaxCatchAll"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8" nillable="true" ma:displayName="Unified Compliance Policy Properties" ma:hidden="true" ma:internalName="_ip_UnifiedCompliancePolicyProperties">
      <xsd:simpleType>
        <xsd:restriction base="dms:Note"/>
      </xsd:simpleType>
    </xsd:element>
    <xsd:element name="_ip_UnifiedCompliancePolicyUIAction" ma:index="19"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9022ca7-da8b-462c-ac53-cf911d2e7c5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20" nillable="true" ma:displayName="MediaServiceAutoKeyPoints" ma:hidden="true" ma:internalName="MediaServiceAutoKeyPoints" ma:readOnly="true">
      <xsd:simpleType>
        <xsd:restriction base="dms:Note"/>
      </xsd:simpleType>
    </xsd:element>
    <xsd:element name="MediaServiceKeyPoints" ma:index="21" nillable="true" ma:displayName="KeyPoints" ma:internalName="MediaServiceKeyPoints" ma:readOnly="true">
      <xsd:simpleType>
        <xsd:restriction base="dms:Note">
          <xsd:maxLength value="255"/>
        </xsd:restriction>
      </xsd:simpleType>
    </xsd:element>
    <xsd:element name="MediaLengthInSeconds" ma:index="22" nillable="true" ma:displayName="Length (seconds)" ma:internalName="MediaLengthInSeconds" ma:readOnly="true">
      <xsd:simpleType>
        <xsd:restriction base="dms:Unknown"/>
      </xsd:simpleType>
    </xsd:element>
    <xsd:element name="_Flow_SignoffStatus" ma:index="23" nillable="true" ma:displayName="Sign-off status" ma:internalName="Sign_x002d_off_x0020_status">
      <xsd:simpleType>
        <xsd:restriction base="dms:Text"/>
      </xsd:simple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0a722410-03a9-4718-9392-c4089ca5a50e" ma:termSetId="09814cd3-568e-fe90-9814-8d621ff8fb84" ma:anchorId="fba54fb3-c3e1-fe81-a776-ca4b69148c4d" ma:open="true" ma:isKeyword="false">
      <xsd:complexType>
        <xsd:sequence>
          <xsd:element ref="pc:Terms" minOccurs="0" maxOccurs="1"/>
        </xsd:sequence>
      </xsd:complexType>
    </xsd:element>
    <xsd:element name="MediaServiceSearchProperties" ma:index="27" nillable="true" ma:displayName="MediaServiceSearchProperties" ma:hidden="true" ma:internalName="MediaServiceSearchProperties" ma:readOnly="true">
      <xsd:simpleType>
        <xsd:restriction base="dms:Note"/>
      </xsd:simpleType>
    </xsd:element>
    <xsd:element name="MediaServiceObjectDetectorVersions" ma:index="28"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1fe2dc5-e687-4b08-a992-8b5ade4d5474"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6" nillable="true" ma:displayName="Taxonomy Catch All Column" ma:hidden="true" ma:list="{1c887687-1822-4593-8513-6eba5855e8c1}" ma:internalName="TaxCatchAll" ma:showField="CatchAllData" ma:web="21fe2dc5-e687-4b08-a992-8b5ade4d547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Flow_SignoffStatus xmlns="39022ca7-da8b-462c-ac53-cf911d2e7c5d" xsi:nil="true"/>
    <_ip_UnifiedCompliancePolicyProperties xmlns="http://schemas.microsoft.com/sharepoint/v3" xsi:nil="true"/>
    <TaxCatchAll xmlns="21fe2dc5-e687-4b08-a992-8b5ade4d5474" xsi:nil="true"/>
    <lcf76f155ced4ddcb4097134ff3c332f xmlns="39022ca7-da8b-462c-ac53-cf911d2e7c5d">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AEB1209-68EE-4F8B-BE01-2E321835896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39022ca7-da8b-462c-ac53-cf911d2e7c5d"/>
    <ds:schemaRef ds:uri="21fe2dc5-e687-4b08-a992-8b5ade4d547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2D4F630-F244-4249-A1DD-CAF66701C44D}">
  <ds:schemaRefs>
    <ds:schemaRef ds:uri="http://purl.org/dc/terms/"/>
    <ds:schemaRef ds:uri="http://schemas.microsoft.com/office/2006/metadata/properties"/>
    <ds:schemaRef ds:uri="http://schemas.microsoft.com/office/2006/documentManagement/types"/>
    <ds:schemaRef ds:uri="http://purl.org/dc/elements/1.1/"/>
    <ds:schemaRef ds:uri="39022ca7-da8b-462c-ac53-cf911d2e7c5d"/>
    <ds:schemaRef ds:uri="http://schemas.openxmlformats.org/package/2006/metadata/core-properties"/>
    <ds:schemaRef ds:uri="http://www.w3.org/XML/1998/namespace"/>
    <ds:schemaRef ds:uri="http://purl.org/dc/dcmitype/"/>
    <ds:schemaRef ds:uri="http://schemas.microsoft.com/office/infopath/2007/PartnerControls"/>
    <ds:schemaRef ds:uri="21fe2dc5-e687-4b08-a992-8b5ade4d5474"/>
    <ds:schemaRef ds:uri="http://schemas.microsoft.com/sharepoint/v3"/>
  </ds:schemaRefs>
</ds:datastoreItem>
</file>

<file path=customXml/itemProps3.xml><?xml version="1.0" encoding="utf-8"?>
<ds:datastoreItem xmlns:ds="http://schemas.openxmlformats.org/officeDocument/2006/customXml" ds:itemID="{EE53B0B3-0F5A-401C-97A3-2E7FE5C3857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13902</TotalTime>
  <Words>1460</Words>
  <Application>Microsoft Office PowerPoint</Application>
  <PresentationFormat>Custom</PresentationFormat>
  <Paragraphs>398</Paragraphs>
  <Slides>6</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DM Sans</vt:lpstr>
      <vt:lpstr>Calibri</vt:lpstr>
      <vt:lpstr>DM Sans Bold</vt:lpstr>
      <vt:lpstr>Wingdings</vt:lpstr>
      <vt:lpstr>Arial</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CFO Activity Schedule TEMPLATE</dc:title>
  <dc:creator>Hvalec, Julia (Growth Company)</dc:creator>
  <cp:lastModifiedBy>Hvalec, Julia (Growth Company)</cp:lastModifiedBy>
  <cp:revision>549</cp:revision>
  <cp:lastPrinted>2024-09-30T08:24:20Z</cp:lastPrinted>
  <dcterms:created xsi:type="dcterms:W3CDTF">2006-08-16T00:00:00Z</dcterms:created>
  <dcterms:modified xsi:type="dcterms:W3CDTF">2025-09-17T14:45:44Z</dcterms:modified>
  <dc:identifier>DAFxy3nWgJM</dc:identifie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0x010100895EFDE218124F41A39437AA860B391E</vt:lpwstr>
  </property>
</Properties>
</file>