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FFFF"/>
    <a:srgbClr val="0000FF"/>
    <a:srgbClr val="DFB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12700" cap="flat">
              <a:solidFill>
                <a:srgbClr val="FDEADA"/>
              </a:solidFill>
              <a:prstDash val="solid"/>
              <a:round/>
            </a:ln>
          </a:top>
          <a:bottom>
            <a:ln w="127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12700" cap="flat">
              <a:solidFill>
                <a:srgbClr val="FDEADA"/>
              </a:solidFill>
              <a:prstDash val="solid"/>
              <a:round/>
            </a:ln>
          </a:top>
          <a:bottom>
            <a:ln w="127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38100" cap="flat">
              <a:solidFill>
                <a:srgbClr val="FDEADA"/>
              </a:solidFill>
              <a:prstDash val="solid"/>
              <a:round/>
            </a:ln>
          </a:top>
          <a:bottom>
            <a:ln w="127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12700" cap="flat">
              <a:solidFill>
                <a:srgbClr val="FDEADA"/>
              </a:solidFill>
              <a:prstDash val="solid"/>
              <a:round/>
            </a:ln>
          </a:top>
          <a:bottom>
            <a:ln w="381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12700" cap="flat">
              <a:solidFill>
                <a:srgbClr val="FDEADA"/>
              </a:solidFill>
              <a:prstDash val="solid"/>
              <a:round/>
            </a:ln>
          </a:top>
          <a:bottom>
            <a:ln w="127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12700" cap="flat">
              <a:solidFill>
                <a:srgbClr val="FDEADA"/>
              </a:solidFill>
              <a:prstDash val="solid"/>
              <a:round/>
            </a:ln>
          </a:top>
          <a:bottom>
            <a:ln w="127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38100" cap="flat">
              <a:solidFill>
                <a:srgbClr val="FDEADA"/>
              </a:solidFill>
              <a:prstDash val="solid"/>
              <a:round/>
            </a:ln>
          </a:top>
          <a:bottom>
            <a:ln w="127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12700" cap="flat">
              <a:solidFill>
                <a:srgbClr val="FDEADA"/>
              </a:solidFill>
              <a:prstDash val="solid"/>
              <a:round/>
            </a:ln>
          </a:top>
          <a:bottom>
            <a:ln w="381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12700" cap="flat">
              <a:solidFill>
                <a:srgbClr val="FDEADA"/>
              </a:solidFill>
              <a:prstDash val="solid"/>
              <a:round/>
            </a:ln>
          </a:top>
          <a:bottom>
            <a:ln w="127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12700" cap="flat">
              <a:solidFill>
                <a:srgbClr val="FDEADA"/>
              </a:solidFill>
              <a:prstDash val="solid"/>
              <a:round/>
            </a:ln>
          </a:top>
          <a:bottom>
            <a:ln w="127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38100" cap="flat">
              <a:solidFill>
                <a:srgbClr val="FDEADA"/>
              </a:solidFill>
              <a:prstDash val="solid"/>
              <a:round/>
            </a:ln>
          </a:top>
          <a:bottom>
            <a:ln w="127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12700" cap="flat">
              <a:solidFill>
                <a:srgbClr val="FDEADA"/>
              </a:solidFill>
              <a:prstDash val="solid"/>
              <a:round/>
            </a:ln>
          </a:top>
          <a:bottom>
            <a:ln w="381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DEADA"/>
          </a:solidFill>
        </a:fill>
      </a:tcStyle>
    </a:band2H>
    <a:firstCol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EADA"/>
          </a:solidFill>
        </a:fill>
      </a:tcStyle>
    </a:lastRow>
    <a:firstRow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12700" cap="flat">
              <a:solidFill>
                <a:srgbClr val="FDEADA"/>
              </a:solidFill>
              <a:prstDash val="solid"/>
              <a:round/>
            </a:ln>
          </a:top>
          <a:bottom>
            <a:ln w="127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12700" cap="flat">
              <a:solidFill>
                <a:srgbClr val="FDEADA"/>
              </a:solidFill>
              <a:prstDash val="solid"/>
              <a:round/>
            </a:ln>
          </a:top>
          <a:bottom>
            <a:ln w="127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38100" cap="flat">
              <a:solidFill>
                <a:srgbClr val="FDEADA"/>
              </a:solidFill>
              <a:prstDash val="solid"/>
              <a:round/>
            </a:ln>
          </a:top>
          <a:bottom>
            <a:ln w="127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DEADA"/>
        </a:fontRef>
        <a:srgbClr val="FDEADA"/>
      </a:tcTxStyle>
      <a:tcStyle>
        <a:tcBdr>
          <a:left>
            <a:ln w="12700" cap="flat">
              <a:solidFill>
                <a:srgbClr val="FDEADA"/>
              </a:solidFill>
              <a:prstDash val="solid"/>
              <a:round/>
            </a:ln>
          </a:left>
          <a:right>
            <a:ln w="12700" cap="flat">
              <a:solidFill>
                <a:srgbClr val="FDEADA"/>
              </a:solidFill>
              <a:prstDash val="solid"/>
              <a:round/>
            </a:ln>
          </a:right>
          <a:top>
            <a:ln w="12700" cap="flat">
              <a:solidFill>
                <a:srgbClr val="FDEADA"/>
              </a:solidFill>
              <a:prstDash val="solid"/>
              <a:round/>
            </a:ln>
          </a:top>
          <a:bottom>
            <a:ln w="38100" cap="flat">
              <a:solidFill>
                <a:srgbClr val="FDEADA"/>
              </a:solidFill>
              <a:prstDash val="solid"/>
              <a:round/>
            </a:ln>
          </a:bottom>
          <a:insideH>
            <a:ln w="12700" cap="flat">
              <a:solidFill>
                <a:srgbClr val="FDEADA"/>
              </a:solidFill>
              <a:prstDash val="solid"/>
              <a:round/>
            </a:ln>
          </a:insideH>
          <a:insideV>
            <a:ln w="12700" cap="flat">
              <a:solidFill>
                <a:srgbClr val="FDEADA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792" y="-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Inclusion </a:t>
            </a:r>
          </a:p>
          <a:p>
            <a:endParaRPr/>
          </a:p>
          <a:p>
            <a:r>
              <a:t>Work focused activities </a:t>
            </a:r>
          </a:p>
          <a:p>
            <a:r>
              <a:t>Housing Activities </a:t>
            </a:r>
          </a:p>
          <a:p>
            <a:r>
              <a:t>Confidence Building </a:t>
            </a:r>
          </a:p>
          <a:p>
            <a:r>
              <a:t>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Inclusion </a:t>
            </a:r>
          </a:p>
          <a:p>
            <a:endParaRPr/>
          </a:p>
          <a:p>
            <a:r>
              <a:t>Work focused activities </a:t>
            </a:r>
          </a:p>
          <a:p>
            <a:r>
              <a:t>Housing Activities </a:t>
            </a:r>
          </a:p>
          <a:p>
            <a:r>
              <a:t>Confidence Building </a:t>
            </a:r>
          </a:p>
          <a:p>
            <a:r>
              <a:t>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Inclusion </a:t>
            </a:r>
          </a:p>
          <a:p>
            <a:endParaRPr/>
          </a:p>
          <a:p>
            <a:r>
              <a:t>Work focused activities </a:t>
            </a:r>
          </a:p>
          <a:p>
            <a:r>
              <a:t>Housing Activities </a:t>
            </a:r>
          </a:p>
          <a:p>
            <a:r>
              <a:t>Confidence Building </a:t>
            </a:r>
          </a:p>
          <a:p>
            <a:r>
              <a:t>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Inclusion </a:t>
            </a:r>
          </a:p>
          <a:p>
            <a:endParaRPr/>
          </a:p>
          <a:p>
            <a:r>
              <a:t>Work focused activities </a:t>
            </a:r>
          </a:p>
          <a:p>
            <a:r>
              <a:t>Housing Activities </a:t>
            </a:r>
          </a:p>
          <a:p>
            <a:r>
              <a:t>Confidence Building </a:t>
            </a:r>
          </a:p>
          <a:p>
            <a:r>
              <a:t>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172863" y="2905125"/>
            <a:ext cx="13292468" cy="20045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45727" y="5299364"/>
            <a:ext cx="10946739" cy="238991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781909" y="2182091"/>
            <a:ext cx="14074377" cy="617176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35308" y="6009409"/>
            <a:ext cx="13292468" cy="1857377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35308" y="3963699"/>
            <a:ext cx="13292468" cy="20457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88888"/>
                </a:solidFill>
              </a:defRPr>
            </a:lvl1pPr>
            <a:lvl2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88888"/>
                </a:solidFill>
              </a:defRPr>
            </a:lvl2pPr>
            <a:lvl3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88888"/>
                </a:solidFill>
              </a:defRPr>
            </a:lvl3pPr>
            <a:lvl4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88888"/>
                </a:solidFill>
              </a:defRPr>
            </a:lvl4pPr>
            <a:lvl5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1909" y="2182091"/>
            <a:ext cx="6906871" cy="6171768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3800"/>
            </a:lvl1pPr>
            <a:lvl2pPr marL="1086146" indent="-462707">
              <a:spcBef>
                <a:spcPts val="900"/>
              </a:spcBef>
              <a:defRPr sz="3800"/>
            </a:lvl2pPr>
            <a:lvl3pPr marL="1685590" indent="-438714">
              <a:spcBef>
                <a:spcPts val="900"/>
              </a:spcBef>
              <a:defRPr sz="3800"/>
            </a:lvl3pPr>
            <a:lvl4pPr marL="2363869" indent="-493553">
              <a:spcBef>
                <a:spcPts val="900"/>
              </a:spcBef>
              <a:defRPr sz="3800"/>
            </a:lvl4pPr>
            <a:lvl5pPr marL="2987306" indent="-493553">
              <a:spcBef>
                <a:spcPts val="9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1909" y="2093335"/>
            <a:ext cx="6909587" cy="87240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FontTx/>
              <a:buNone/>
              <a:defRPr sz="3200" b="1"/>
            </a:lvl1pPr>
            <a:lvl2pPr marL="0" indent="0">
              <a:spcBef>
                <a:spcPts val="700"/>
              </a:spcBef>
              <a:buSzTx/>
              <a:buFontTx/>
              <a:buNone/>
              <a:defRPr sz="3200" b="1"/>
            </a:lvl2pPr>
            <a:lvl3pPr marL="0" indent="0">
              <a:spcBef>
                <a:spcPts val="700"/>
              </a:spcBef>
              <a:buSzTx/>
              <a:buFontTx/>
              <a:buNone/>
              <a:defRPr sz="3200" b="1"/>
            </a:lvl3pPr>
            <a:lvl4pPr marL="0" indent="0">
              <a:spcBef>
                <a:spcPts val="700"/>
              </a:spcBef>
              <a:buSzTx/>
              <a:buFontTx/>
              <a:buNone/>
              <a:defRPr sz="3200" b="1"/>
            </a:lvl4pPr>
            <a:lvl5pPr marL="0" indent="0">
              <a:spcBef>
                <a:spcPts val="700"/>
              </a:spcBef>
              <a:buSzTx/>
              <a:buFontTx/>
              <a:buNone/>
              <a:defRPr sz="3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943987" y="2093335"/>
            <a:ext cx="6912300" cy="87240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1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781909" y="372341"/>
            <a:ext cx="5144861" cy="158461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14100" y="372341"/>
            <a:ext cx="8742186" cy="798152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81909" y="1956953"/>
            <a:ext cx="5144861" cy="639690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3065196" y="6546273"/>
            <a:ext cx="9382919" cy="772827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t>Title Text</a:t>
            </a:r>
          </a:p>
        </p:txBody>
      </p:sp>
      <p:sp>
        <p:nvSpPr>
          <p:cNvPr id="8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065196" y="835601"/>
            <a:ext cx="9382919" cy="56110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65196" y="7319095"/>
            <a:ext cx="9382919" cy="10975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900"/>
            </a:lvl1pPr>
            <a:lvl2pPr marL="0" indent="0">
              <a:spcBef>
                <a:spcPts val="400"/>
              </a:spcBef>
              <a:buSzTx/>
              <a:buFontTx/>
              <a:buNone/>
              <a:defRPr sz="1900"/>
            </a:lvl2pPr>
            <a:lvl3pPr marL="0" indent="0">
              <a:spcBef>
                <a:spcPts val="400"/>
              </a:spcBef>
              <a:buSzTx/>
              <a:buFontTx/>
              <a:buNone/>
              <a:defRPr sz="1900"/>
            </a:lvl3pPr>
            <a:lvl4pPr marL="0" indent="0">
              <a:spcBef>
                <a:spcPts val="400"/>
              </a:spcBef>
              <a:buSzTx/>
              <a:buFontTx/>
              <a:buNone/>
              <a:defRPr sz="1900"/>
            </a:lvl4pPr>
            <a:lvl5pPr marL="0" indent="0">
              <a:spcBef>
                <a:spcPts val="400"/>
              </a:spcBef>
              <a:buSzTx/>
              <a:buFontTx/>
              <a:buNone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63498" y="63500"/>
            <a:ext cx="2325692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0000">
                    <a:alpha val="50000"/>
                  </a:srgbClr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Classified: Internal Personal and Confidential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81909" y="374507"/>
            <a:ext cx="14074377" cy="1558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0207625" y="3657600"/>
            <a:ext cx="7162800" cy="662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01"/>
          <p:cNvSpPr txBox="1">
            <a:spLocks noGrp="1"/>
          </p:cNvSpPr>
          <p:nvPr>
            <p:ph type="sldNum" sz="quarter" idx="2"/>
          </p:nvPr>
        </p:nvSpPr>
        <p:spPr>
          <a:xfrm>
            <a:off x="14546169" y="8766404"/>
            <a:ext cx="310117" cy="30059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12468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12468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12468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12468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12468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12468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12468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12468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12468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467578" marR="0" indent="-467578" algn="l" defTabSz="124687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064355" marR="0" indent="-440917" algn="l" defTabSz="124687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–"/>
        <a:tabLst/>
        <a:defRPr sz="4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665747" marR="0" indent="-418872" algn="l" defTabSz="124687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366754" marR="0" indent="-496441" algn="l" defTabSz="124687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–"/>
        <a:tabLst/>
        <a:defRPr sz="4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990193" marR="0" indent="-496441" algn="l" defTabSz="124687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»"/>
        <a:tabLst/>
        <a:defRPr sz="4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613630" marR="0" indent="-496441" algn="l" defTabSz="124687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4237068" marR="0" indent="-496441" algn="l" defTabSz="124687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860506" marR="0" indent="-496441" algn="l" defTabSz="124687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5483943" marR="0" indent="-496441" algn="l" defTabSz="124687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34" Type="http://schemas.openxmlformats.org/officeDocument/2006/relationships/image" Target="../media/image32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sv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30" Type="http://schemas.openxmlformats.org/officeDocument/2006/relationships/image" Target="../media/image28.svg"/><Relationship Id="rId8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10.png"/><Relationship Id="rId26" Type="http://schemas.openxmlformats.org/officeDocument/2006/relationships/image" Target="../media/image44.png"/><Relationship Id="rId39" Type="http://schemas.openxmlformats.org/officeDocument/2006/relationships/image" Target="../media/image55.svg"/><Relationship Id="rId21" Type="http://schemas.openxmlformats.org/officeDocument/2006/relationships/image" Target="../media/image39.svg"/><Relationship Id="rId34" Type="http://schemas.openxmlformats.org/officeDocument/2006/relationships/image" Target="../media/image51.svg"/><Relationship Id="rId7" Type="http://schemas.openxmlformats.org/officeDocument/2006/relationships/image" Target="../media/image5.png"/><Relationship Id="rId12" Type="http://schemas.openxmlformats.org/officeDocument/2006/relationships/image" Target="../media/image35.png"/><Relationship Id="rId17" Type="http://schemas.openxmlformats.org/officeDocument/2006/relationships/image" Target="../media/image14.png"/><Relationship Id="rId25" Type="http://schemas.openxmlformats.org/officeDocument/2006/relationships/image" Target="../media/image43.svg"/><Relationship Id="rId33" Type="http://schemas.openxmlformats.org/officeDocument/2006/relationships/image" Target="../media/image50.png"/><Relationship Id="rId38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38.png"/><Relationship Id="rId29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24" Type="http://schemas.openxmlformats.org/officeDocument/2006/relationships/image" Target="../media/image42.png"/><Relationship Id="rId32" Type="http://schemas.openxmlformats.org/officeDocument/2006/relationships/image" Target="../media/image26.png"/><Relationship Id="rId37" Type="http://schemas.openxmlformats.org/officeDocument/2006/relationships/image" Target="../media/image53.sv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36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37.svg"/><Relationship Id="rId31" Type="http://schemas.openxmlformats.org/officeDocument/2006/relationships/image" Target="../media/image49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9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Relationship Id="rId30" Type="http://schemas.openxmlformats.org/officeDocument/2006/relationships/image" Target="../media/image48.png"/><Relationship Id="rId35" Type="http://schemas.openxmlformats.org/officeDocument/2006/relationships/image" Target="../media/image8.png"/><Relationship Id="rId8" Type="http://schemas.openxmlformats.org/officeDocument/2006/relationships/image" Target="../media/image33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31.png"/><Relationship Id="rId21" Type="http://schemas.openxmlformats.org/officeDocument/2006/relationships/image" Target="../media/image48.png"/><Relationship Id="rId34" Type="http://schemas.openxmlformats.org/officeDocument/2006/relationships/image" Target="../media/image6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5" Type="http://schemas.openxmlformats.org/officeDocument/2006/relationships/image" Target="../media/image61.svg"/><Relationship Id="rId33" Type="http://schemas.openxmlformats.org/officeDocument/2006/relationships/image" Target="../media/image6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9.png"/><Relationship Id="rId20" Type="http://schemas.openxmlformats.org/officeDocument/2006/relationships/image" Target="../media/image43.sv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24" Type="http://schemas.openxmlformats.org/officeDocument/2006/relationships/image" Target="../media/image60.png"/><Relationship Id="rId32" Type="http://schemas.openxmlformats.org/officeDocument/2006/relationships/image" Target="../media/image64.png"/><Relationship Id="rId37" Type="http://schemas.openxmlformats.org/officeDocument/2006/relationships/image" Target="../media/image69.svg"/><Relationship Id="rId5" Type="http://schemas.openxmlformats.org/officeDocument/2006/relationships/image" Target="../media/image3.png"/><Relationship Id="rId15" Type="http://schemas.openxmlformats.org/officeDocument/2006/relationships/image" Target="../media/image58.png"/><Relationship Id="rId23" Type="http://schemas.openxmlformats.org/officeDocument/2006/relationships/image" Target="../media/image26.png"/><Relationship Id="rId28" Type="http://schemas.openxmlformats.org/officeDocument/2006/relationships/image" Target="../media/image27.png"/><Relationship Id="rId36" Type="http://schemas.openxmlformats.org/officeDocument/2006/relationships/image" Target="../media/image68.png"/><Relationship Id="rId10" Type="http://schemas.openxmlformats.org/officeDocument/2006/relationships/image" Target="../media/image56.png"/><Relationship Id="rId19" Type="http://schemas.openxmlformats.org/officeDocument/2006/relationships/image" Target="../media/image42.png"/><Relationship Id="rId31" Type="http://schemas.openxmlformats.org/officeDocument/2006/relationships/image" Target="../media/image63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57.png"/><Relationship Id="rId22" Type="http://schemas.openxmlformats.org/officeDocument/2006/relationships/image" Target="../media/image49.svg"/><Relationship Id="rId27" Type="http://schemas.openxmlformats.org/officeDocument/2006/relationships/image" Target="../media/image32.svg"/><Relationship Id="rId30" Type="http://schemas.openxmlformats.org/officeDocument/2006/relationships/image" Target="../media/image62.png"/><Relationship Id="rId35" Type="http://schemas.openxmlformats.org/officeDocument/2006/relationships/image" Target="../media/image67.svg"/><Relationship Id="rId8" Type="http://schemas.openxmlformats.org/officeDocument/2006/relationships/image" Target="../media/image33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26.png"/><Relationship Id="rId26" Type="http://schemas.openxmlformats.org/officeDocument/2006/relationships/image" Target="../media/image75.svg"/><Relationship Id="rId3" Type="http://schemas.openxmlformats.org/officeDocument/2006/relationships/image" Target="../media/image1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image" Target="../media/image9.png"/><Relationship Id="rId25" Type="http://schemas.openxmlformats.org/officeDocument/2006/relationships/image" Target="../media/image74.png"/><Relationship Id="rId33" Type="http://schemas.openxmlformats.org/officeDocument/2006/relationships/image" Target="../media/image8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1.svg"/><Relationship Id="rId20" Type="http://schemas.openxmlformats.org/officeDocument/2006/relationships/image" Target="../media/image17.sv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24" Type="http://schemas.openxmlformats.org/officeDocument/2006/relationships/image" Target="../media/image73.svg"/><Relationship Id="rId32" Type="http://schemas.openxmlformats.org/officeDocument/2006/relationships/image" Target="../media/image81.png"/><Relationship Id="rId5" Type="http://schemas.openxmlformats.org/officeDocument/2006/relationships/image" Target="../media/image3.png"/><Relationship Id="rId15" Type="http://schemas.openxmlformats.org/officeDocument/2006/relationships/image" Target="../media/image60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10" Type="http://schemas.openxmlformats.org/officeDocument/2006/relationships/image" Target="../media/image14.png"/><Relationship Id="rId19" Type="http://schemas.openxmlformats.org/officeDocument/2006/relationships/image" Target="../media/image16.png"/><Relationship Id="rId31" Type="http://schemas.openxmlformats.org/officeDocument/2006/relationships/image" Target="../media/image80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37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svg"/><Relationship Id="rId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Table 2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53364943"/>
              </p:ext>
            </p:extLst>
          </p:nvPr>
        </p:nvGraphicFramePr>
        <p:xfrm>
          <a:off x="4335918" y="1340570"/>
          <a:ext cx="13882872" cy="869707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2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513">
                  <a:extLst>
                    <a:ext uri="{9D8B030D-6E8A-4147-A177-3AD203B41FA5}">
                      <a16:colId xmlns:a16="http://schemas.microsoft.com/office/drawing/2014/main" val="643780048"/>
                    </a:ext>
                  </a:extLst>
                </a:gridCol>
                <a:gridCol w="106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982">
                  <a:extLst>
                    <a:ext uri="{9D8B030D-6E8A-4147-A177-3AD203B41FA5}">
                      <a16:colId xmlns:a16="http://schemas.microsoft.com/office/drawing/2014/main" val="3600295821"/>
                    </a:ext>
                  </a:extLst>
                </a:gridCol>
                <a:gridCol w="1319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597">
                  <a:extLst>
                    <a:ext uri="{9D8B030D-6E8A-4147-A177-3AD203B41FA5}">
                      <a16:colId xmlns:a16="http://schemas.microsoft.com/office/drawing/2014/main" val="3613908813"/>
                    </a:ext>
                  </a:extLst>
                </a:gridCol>
                <a:gridCol w="1419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447">
                  <a:extLst>
                    <a:ext uri="{9D8B030D-6E8A-4147-A177-3AD203B41FA5}">
                      <a16:colId xmlns:a16="http://schemas.microsoft.com/office/drawing/2014/main" val="2105229411"/>
                    </a:ext>
                  </a:extLst>
                </a:gridCol>
                <a:gridCol w="401709">
                  <a:extLst>
                    <a:ext uri="{9D8B030D-6E8A-4147-A177-3AD203B41FA5}">
                      <a16:colId xmlns:a16="http://schemas.microsoft.com/office/drawing/2014/main" val="2879003636"/>
                    </a:ext>
                  </a:extLst>
                </a:gridCol>
                <a:gridCol w="951065">
                  <a:extLst>
                    <a:ext uri="{9D8B030D-6E8A-4147-A177-3AD203B41FA5}">
                      <a16:colId xmlns:a16="http://schemas.microsoft.com/office/drawing/2014/main" val="3040273578"/>
                    </a:ext>
                  </a:extLst>
                </a:gridCol>
                <a:gridCol w="14160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4716">
                  <a:extLst>
                    <a:ext uri="{9D8B030D-6E8A-4147-A177-3AD203B41FA5}">
                      <a16:colId xmlns:a16="http://schemas.microsoft.com/office/drawing/2014/main" val="3494441567"/>
                    </a:ext>
                  </a:extLst>
                </a:gridCol>
                <a:gridCol w="1460311">
                  <a:extLst>
                    <a:ext uri="{9D8B030D-6E8A-4147-A177-3AD203B41FA5}">
                      <a16:colId xmlns:a16="http://schemas.microsoft.com/office/drawing/2014/main" val="132524435"/>
                    </a:ext>
                  </a:extLst>
                </a:gridCol>
              </a:tblGrid>
              <a:tr h="1226656"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sz="1800" b="1" dirty="0"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</a:t>
                      </a:r>
                      <a:r>
                        <a:rPr lang="en-GB" sz="1800" b="1" dirty="0"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 1st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sz="1800" b="1" dirty="0"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</a:t>
                      </a:r>
                      <a:r>
                        <a:rPr lang="en-GB" sz="1800" b="1" dirty="0"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2nd</a:t>
                      </a:r>
                      <a:endParaRPr sz="1800" b="1" dirty="0"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800" dirty="0"/>
                        <a:t>Wednesday </a:t>
                      </a:r>
                      <a:r>
                        <a:rPr lang="en-GB" sz="1800" dirty="0"/>
                        <a:t>3rd</a:t>
                      </a:r>
                      <a:endParaRPr sz="1800" baseline="29076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800" baseline="29076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800" dirty="0"/>
                        <a:t>Thursday</a:t>
                      </a:r>
                      <a:r>
                        <a:rPr lang="en-GB" sz="1800" dirty="0"/>
                        <a:t> 4th</a:t>
                      </a:r>
                      <a:endParaRPr sz="1800" baseline="29229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800" baseline="29229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800" baseline="29229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800" dirty="0"/>
                        <a:t>Friday </a:t>
                      </a:r>
                      <a:r>
                        <a:rPr lang="en-GB" sz="1800" dirty="0"/>
                        <a:t>5th</a:t>
                      </a:r>
                      <a:r>
                        <a:rPr sz="1800" dirty="0"/>
                        <a:t> 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800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800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3559"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lang="de-DE" sz="1200" dirty="0">
                          <a:latin typeface="DM Sans" pitchFamily="2" charset="0"/>
                          <a:sym typeface="DM Sans Bold"/>
                        </a:rPr>
                        <a:t>Drop in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lang="de-DE" sz="1200" dirty="0">
                          <a:latin typeface="DM Sans" pitchFamily="2" charset="0"/>
                          <a:sym typeface="DM Sans Bold"/>
                        </a:rPr>
                        <a:t>9:30am -10:30am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lang="en-GB" sz="1200" dirty="0">
                          <a:latin typeface="DM Sans" pitchFamily="2" charset="0"/>
                          <a:sym typeface="DM Sans Bold"/>
                        </a:rPr>
                        <a:t>Housing Support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lang="en-GB" sz="1200" dirty="0">
                          <a:latin typeface="DM Sans" pitchFamily="2" charset="0"/>
                          <a:sym typeface="DM Sans Bold"/>
                        </a:rPr>
                        <a:t>11am – 12pm</a:t>
                      </a:r>
                      <a:endParaRPr sz="1200" dirty="0">
                        <a:latin typeface="DM Sans" pitchFamily="2" charset="0"/>
                        <a:sym typeface="DM Sans Bold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lang="en-GB" sz="1200" dirty="0">
                          <a:latin typeface="DM Sans" pitchFamily="2" charset="0"/>
                          <a:sym typeface="DM Sans Bold"/>
                        </a:rPr>
                        <a:t>Drop In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lang="en-GB" sz="1200" dirty="0">
                          <a:latin typeface="DM Sans" pitchFamily="2" charset="0"/>
                          <a:sym typeface="DM Sans Bold"/>
                        </a:rPr>
                        <a:t>9:30 – 10:30am</a:t>
                      </a:r>
                      <a:endParaRPr sz="1200" dirty="0">
                        <a:latin typeface="DM Sans" pitchFamily="2" charset="0"/>
                        <a:sym typeface="DM Sans Bold"/>
                      </a:endParaRP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lang="en-GB" sz="1200" dirty="0">
                          <a:latin typeface="DM Sans" pitchFamily="2" charset="0"/>
                          <a:sym typeface="DM Sans Bold"/>
                        </a:rPr>
                        <a:t>Enrolments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lang="en-GB" sz="1200" dirty="0">
                          <a:latin typeface="DM Sans" pitchFamily="2" charset="0"/>
                          <a:sym typeface="DM Sans Bold"/>
                        </a:rPr>
                        <a:t>10:30am – 12:30pm </a:t>
                      </a:r>
                      <a:endParaRPr sz="1200" dirty="0">
                        <a:latin typeface="DM Sans" pitchFamily="2" charset="0"/>
                        <a:sym typeface="DM Sans Bold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/>
                      <a:endParaRPr lang="en-GB" sz="1200" dirty="0">
                        <a:latin typeface="DM Sans" pitchFamily="2" charset="0"/>
                      </a:endParaRPr>
                    </a:p>
                    <a:p>
                      <a:pPr indent="457200" algn="ctr"/>
                      <a:endParaRPr lang="en-GB" sz="1200" dirty="0">
                        <a:latin typeface="DM Sans" pitchFamily="2" charset="0"/>
                      </a:endParaRPr>
                    </a:p>
                    <a:p>
                      <a:pPr indent="457200" algn="ctr"/>
                      <a:endParaRPr lang="en-GB" sz="1200" dirty="0">
                        <a:latin typeface="DM Sans" pitchFamily="2" charset="0"/>
                      </a:endParaRPr>
                    </a:p>
                    <a:p>
                      <a:pPr indent="457200" algn="ctr"/>
                      <a:endParaRPr lang="en-GB" sz="1200" dirty="0">
                        <a:latin typeface="DM Sans" pitchFamily="2" charset="0"/>
                      </a:endParaRPr>
                    </a:p>
                    <a:p>
                      <a:pPr indent="457200" algn="ctr"/>
                      <a:r>
                        <a:rPr lang="en-GB" sz="1200" dirty="0">
                          <a:latin typeface="DM Sans" pitchFamily="2" charset="0"/>
                        </a:rPr>
                        <a:t>Drop in </a:t>
                      </a:r>
                    </a:p>
                    <a:p>
                      <a:pPr indent="457200" algn="ctr"/>
                      <a:r>
                        <a:rPr lang="en-GB" sz="1200" dirty="0">
                          <a:latin typeface="DM Sans" pitchFamily="2" charset="0"/>
                        </a:rPr>
                        <a:t>9:30am – 10:30am</a:t>
                      </a:r>
                    </a:p>
                  </a:txBody>
                  <a:tcPr marL="127566" marR="127566" marT="127566" marB="1275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5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CBT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5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9:30am – 4pm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5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050" dirty="0">
                          <a:latin typeface="DM Sans" pitchFamily="2" charset="0"/>
                        </a:rPr>
                        <a:t>CBT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5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050" dirty="0">
                          <a:latin typeface="DM Sans" pitchFamily="2" charset="0"/>
                        </a:rPr>
                        <a:t>9:30</a:t>
                      </a:r>
                      <a:r>
                        <a:rPr sz="1050" dirty="0">
                          <a:latin typeface="DM Sans" pitchFamily="2" charset="0"/>
                        </a:rPr>
                        <a:t>am – 4pm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1246876">
                        <a:lnSpc>
                          <a:spcPts val="1600"/>
                        </a:lnSpc>
                        <a:defRPr sz="1000"/>
                      </a:pPr>
                      <a:r>
                        <a:rPr lang="en-GB" sz="1200" dirty="0">
                          <a:latin typeface="DM Sans" pitchFamily="2" charset="0"/>
                        </a:rPr>
                        <a:t>Drop ins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9:30</a:t>
                      </a:r>
                      <a:r>
                        <a:rPr sz="1200" dirty="0">
                          <a:latin typeface="DM Sans" pitchFamily="2" charset="0"/>
                        </a:rPr>
                        <a:t>am-1</a:t>
                      </a:r>
                      <a:r>
                        <a:rPr lang="en-GB" sz="1200" dirty="0">
                          <a:latin typeface="DM Sans" pitchFamily="2" charset="0"/>
                        </a:rPr>
                        <a:t>0:30a</a:t>
                      </a:r>
                      <a:r>
                        <a:rPr sz="1200" dirty="0">
                          <a:latin typeface="DM Sans" pitchFamily="2" charset="0"/>
                        </a:rPr>
                        <a:t>m</a:t>
                      </a:r>
                    </a:p>
                  </a:txBody>
                  <a:tcPr marL="127566" marR="127566" marT="127566" marB="1275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Interview Skills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11am-12pm</a:t>
                      </a:r>
                      <a:endParaRPr lang="en-GB" sz="1200" dirty="0"/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Job Search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11am – 12pm 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Drop Ins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9:30</a:t>
                      </a:r>
                      <a:r>
                        <a:rPr sz="1200" dirty="0">
                          <a:latin typeface="DM Sans" pitchFamily="2" charset="0"/>
                        </a:rPr>
                        <a:t>am – 1</a:t>
                      </a:r>
                      <a:r>
                        <a:rPr lang="en-GB" sz="1200" dirty="0">
                          <a:latin typeface="DM Sans" pitchFamily="2" charset="0"/>
                        </a:rPr>
                        <a:t>0:30a</a:t>
                      </a:r>
                      <a:r>
                        <a:rPr sz="1200" dirty="0">
                          <a:latin typeface="DM Sans" pitchFamily="2" charset="0"/>
                        </a:rPr>
                        <a:t>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5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Enrolments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5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10:30am-12:30pm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5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Enrolments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5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10:30am-12:30pm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lang="en-GB" sz="1200" dirty="0">
                          <a:latin typeface="DM Sans" pitchFamily="2" charset="0"/>
                          <a:sym typeface="DM Sans Bold"/>
                        </a:rPr>
                        <a:t>Enrolments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lang="en-GB" sz="1200" dirty="0">
                          <a:latin typeface="DM Sans" pitchFamily="2" charset="0"/>
                          <a:sym typeface="DM Sans Bold"/>
                        </a:rPr>
                        <a:t>10:30am – 12:30pm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endParaRPr lang="en-GB" sz="1200" dirty="0">
                        <a:latin typeface="DM Sans" pitchFamily="2" charset="0"/>
                        <a:sym typeface="DM Sans Bold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endParaRPr sz="880" dirty="0">
                        <a:latin typeface="DM Sans" pitchFamily="2" charset="0"/>
                        <a:sym typeface="DM Sans Bold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lang="en-GB" sz="1200" dirty="0">
                          <a:latin typeface="DM Sans" pitchFamily="2" charset="0"/>
                          <a:sym typeface="DM Sans Bold"/>
                        </a:rPr>
                        <a:t>CV Writing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lang="en-GB" sz="1200" dirty="0">
                          <a:latin typeface="DM Sans" pitchFamily="2" charset="0"/>
                          <a:sym typeface="DM Sans Bold"/>
                        </a:rPr>
                        <a:t>11am – 12:30pm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457200" algn="ctr"/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591673"/>
                  </a:ext>
                </a:extLst>
              </a:tr>
              <a:tr h="14655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en-GB" sz="1200" dirty="0">
                          <a:latin typeface="DM Sans" pitchFamily="2" charset="0"/>
                        </a:rPr>
                        <a:t>Digital College</a:t>
                      </a:r>
                    </a:p>
                    <a:p>
                      <a:pPr indent="457200" algn="ctr"/>
                      <a:r>
                        <a:rPr lang="en-GB" sz="1200" dirty="0">
                          <a:latin typeface="DM Sans" pitchFamily="2" charset="0"/>
                        </a:rPr>
                        <a:t>11am – 12pm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975683"/>
                  </a:ext>
                </a:extLst>
              </a:tr>
              <a:tr h="120994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DM Sans" pitchFamily="2" charset="0"/>
                        </a:rPr>
                        <a:t>Hub Closed </a:t>
                      </a:r>
                    </a:p>
                    <a:p>
                      <a:pPr algn="ctr"/>
                      <a:r>
                        <a:rPr lang="en-GB" sz="1200" dirty="0">
                          <a:latin typeface="DM Sans" pitchFamily="2" charset="0"/>
                        </a:rPr>
                        <a:t>12:30pm – 1pm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/>
                      <a:r>
                        <a:rPr lang="en-GB" sz="1200" dirty="0">
                          <a:latin typeface="DM Sans" pitchFamily="2" charset="0"/>
                        </a:rPr>
                        <a:t>12:30pm – 1pm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12:30pm - 1pm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12:30pm - 1pm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12:30pm - 1pm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340">
                <a:tc>
                  <a:txBody>
                    <a:bodyPr/>
                    <a:lstStyle/>
                    <a:p>
                      <a:pPr indent="457200" algn="ctr"/>
                      <a:r>
                        <a:rPr lang="en-GB" sz="1200" dirty="0" err="1">
                          <a:latin typeface="DM Sans" pitchFamily="2" charset="0"/>
                        </a:rPr>
                        <a:t>Mens</a:t>
                      </a:r>
                      <a:r>
                        <a:rPr lang="en-GB" sz="1200" dirty="0">
                          <a:latin typeface="DM Sans" pitchFamily="2" charset="0"/>
                        </a:rPr>
                        <a:t> Wellbeing Session </a:t>
                      </a:r>
                    </a:p>
                    <a:p>
                      <a:pPr indent="457200" algn="ctr"/>
                      <a:r>
                        <a:rPr lang="en-GB" sz="1200" dirty="0">
                          <a:latin typeface="DM Sans" pitchFamily="2" charset="0"/>
                        </a:rPr>
                        <a:t>1pm- 3pm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DM Sans" pitchFamily="2" charset="0"/>
                        </a:rPr>
                        <a:t>Interview Prep </a:t>
                      </a:r>
                    </a:p>
                    <a:p>
                      <a:pPr algn="ctr"/>
                      <a:r>
                        <a:rPr lang="en-GB" sz="1200" dirty="0">
                          <a:latin typeface="DM Sans" pitchFamily="2" charset="0"/>
                        </a:rPr>
                        <a:t>Session </a:t>
                      </a:r>
                    </a:p>
                    <a:p>
                      <a:pPr algn="ctr"/>
                      <a:r>
                        <a:rPr lang="en-GB" sz="1200" dirty="0">
                          <a:latin typeface="DM Sans" pitchFamily="2" charset="0"/>
                        </a:rPr>
                        <a:t>3pm – 4pm</a:t>
                      </a:r>
                      <a:endParaRPr lang="en-GB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en-GB" sz="1200" dirty="0">
                          <a:latin typeface="DM Sans" pitchFamily="2" charset="0"/>
                        </a:rPr>
                        <a:t>Arts&amp; Crafts Group TIPP 1pm – 3pm  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DM Sans" pitchFamily="2" charset="0"/>
                        </a:rPr>
                        <a:t>Arts and Crafts 3pm – 4pm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defRPr sz="1300"/>
                      </a:pPr>
                      <a:r>
                        <a:rPr lang="en-GB" sz="1200" dirty="0">
                          <a:latin typeface="DM Sans" pitchFamily="2" charset="0"/>
                        </a:rPr>
                        <a:t>CV Session 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defRPr sz="1300"/>
                      </a:pPr>
                      <a:r>
                        <a:rPr sz="1200" dirty="0">
                          <a:latin typeface="DM Sans" pitchFamily="2" charset="0"/>
                        </a:rPr>
                        <a:t>1pm –</a:t>
                      </a:r>
                      <a:r>
                        <a:rPr lang="en-GB" sz="1200" dirty="0">
                          <a:latin typeface="DM Sans" pitchFamily="2" charset="0"/>
                        </a:rPr>
                        <a:t> 2pm 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defRPr sz="1300"/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46876">
                        <a:defRPr sz="1800"/>
                      </a:pPr>
                      <a:r>
                        <a:rPr lang="en-GB" sz="1200" dirty="0">
                          <a:latin typeface="DM Sans" pitchFamily="2" charset="0"/>
                        </a:rPr>
                        <a:t>Job Search</a:t>
                      </a:r>
                      <a:r>
                        <a:rPr sz="1200" dirty="0">
                          <a:latin typeface="DM Sans" pitchFamily="2" charset="0"/>
                        </a:rPr>
                        <a:t>
</a:t>
                      </a:r>
                      <a:r>
                        <a:rPr lang="en-GB" sz="1200" dirty="0">
                          <a:latin typeface="DM Sans" pitchFamily="2" charset="0"/>
                        </a:rPr>
                        <a:t>2</a:t>
                      </a:r>
                      <a:r>
                        <a:rPr sz="1200" dirty="0">
                          <a:latin typeface="DM Sans" pitchFamily="2" charset="0"/>
                        </a:rPr>
                        <a:t>pm – 4pm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2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UC Benefits Support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2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1pm – </a:t>
                      </a:r>
                      <a:r>
                        <a:rPr lang="en-GB" sz="1200" dirty="0">
                          <a:latin typeface="DM Sans" pitchFamily="2" charset="0"/>
                        </a:rPr>
                        <a:t>3</a:t>
                      </a:r>
                      <a:r>
                        <a:rPr sz="1200" dirty="0">
                          <a:latin typeface="DM Sans" pitchFamily="2" charset="0"/>
                        </a:rPr>
                        <a:t>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2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2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Housing Support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2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3pm – 4pm 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2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Art Therapy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1pm – 3pm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Digital College</a:t>
                      </a:r>
                    </a:p>
                  </a:txBody>
                  <a:tcPr marL="127566" marR="127566" marT="127566" marB="127566" anchor="ctr" horzOverflow="overflow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lang="en-GB"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8" name="Group 3"/>
          <p:cNvGrpSpPr/>
          <p:nvPr/>
        </p:nvGrpSpPr>
        <p:grpSpPr>
          <a:xfrm>
            <a:off x="181123" y="2222557"/>
            <a:ext cx="4030890" cy="6694838"/>
            <a:chOff x="-1" y="0"/>
            <a:chExt cx="4030888" cy="6694837"/>
          </a:xfrm>
        </p:grpSpPr>
        <p:sp>
          <p:nvSpPr>
            <p:cNvPr id="96" name="Freeform 4"/>
            <p:cNvSpPr/>
            <p:nvPr/>
          </p:nvSpPr>
          <p:spPr>
            <a:xfrm>
              <a:off x="7142" y="7143"/>
              <a:ext cx="4016602" cy="6680552"/>
            </a:xfrm>
            <a:prstGeom prst="rect">
              <a:avLst/>
            </a:prstGeom>
            <a:solidFill>
              <a:srgbClr val="3458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" name="Freeform 5"/>
            <p:cNvSpPr/>
            <p:nvPr/>
          </p:nvSpPr>
          <p:spPr>
            <a:xfrm>
              <a:off x="-2" y="0"/>
              <a:ext cx="4030890" cy="669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" y="0"/>
                  </a:moveTo>
                  <a:lnTo>
                    <a:pt x="21562" y="0"/>
                  </a:lnTo>
                  <a:cubicBezTo>
                    <a:pt x="21583" y="0"/>
                    <a:pt x="21600" y="10"/>
                    <a:pt x="21600" y="23"/>
                  </a:cubicBezTo>
                  <a:lnTo>
                    <a:pt x="21600" y="21577"/>
                  </a:lnTo>
                  <a:cubicBezTo>
                    <a:pt x="21600" y="21590"/>
                    <a:pt x="21583" y="21600"/>
                    <a:pt x="21562" y="21600"/>
                  </a:cubicBezTo>
                  <a:lnTo>
                    <a:pt x="38" y="21600"/>
                  </a:lnTo>
                  <a:cubicBezTo>
                    <a:pt x="17" y="21600"/>
                    <a:pt x="0" y="21590"/>
                    <a:pt x="0" y="21577"/>
                  </a:cubicBezTo>
                  <a:lnTo>
                    <a:pt x="0" y="23"/>
                  </a:lnTo>
                  <a:cubicBezTo>
                    <a:pt x="0" y="10"/>
                    <a:pt x="17" y="0"/>
                    <a:pt x="38" y="0"/>
                  </a:cubicBezTo>
                  <a:moveTo>
                    <a:pt x="38" y="46"/>
                  </a:moveTo>
                  <a:lnTo>
                    <a:pt x="38" y="23"/>
                  </a:lnTo>
                  <a:lnTo>
                    <a:pt x="77" y="23"/>
                  </a:lnTo>
                  <a:lnTo>
                    <a:pt x="77" y="21577"/>
                  </a:lnTo>
                  <a:lnTo>
                    <a:pt x="38" y="21577"/>
                  </a:lnTo>
                  <a:lnTo>
                    <a:pt x="38" y="21554"/>
                  </a:lnTo>
                  <a:lnTo>
                    <a:pt x="21562" y="21554"/>
                  </a:lnTo>
                  <a:lnTo>
                    <a:pt x="21562" y="21577"/>
                  </a:lnTo>
                  <a:lnTo>
                    <a:pt x="21523" y="21577"/>
                  </a:lnTo>
                  <a:lnTo>
                    <a:pt x="21523" y="23"/>
                  </a:lnTo>
                  <a:lnTo>
                    <a:pt x="21562" y="23"/>
                  </a:lnTo>
                  <a:lnTo>
                    <a:pt x="21562" y="46"/>
                  </a:lnTo>
                  <a:lnTo>
                    <a:pt x="38" y="4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99" name="Freeform 6"/>
          <p:cNvSpPr/>
          <p:nvPr/>
        </p:nvSpPr>
        <p:spPr>
          <a:xfrm>
            <a:off x="173520" y="1340570"/>
            <a:ext cx="565717" cy="5657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0" name="Freeform 8"/>
          <p:cNvSpPr/>
          <p:nvPr/>
        </p:nvSpPr>
        <p:spPr>
          <a:xfrm>
            <a:off x="1333737" y="9113970"/>
            <a:ext cx="1778319" cy="7450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1" name="Freeform 9"/>
          <p:cNvSpPr/>
          <p:nvPr/>
        </p:nvSpPr>
        <p:spPr>
          <a:xfrm>
            <a:off x="252375" y="791632"/>
            <a:ext cx="330768" cy="33077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2" name="Freeform 10"/>
          <p:cNvSpPr/>
          <p:nvPr/>
        </p:nvSpPr>
        <p:spPr>
          <a:xfrm>
            <a:off x="251504" y="248081"/>
            <a:ext cx="300631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3" name="TextBox 11"/>
          <p:cNvSpPr txBox="1"/>
          <p:nvPr/>
        </p:nvSpPr>
        <p:spPr>
          <a:xfrm>
            <a:off x="843960" y="1245329"/>
            <a:ext cx="2486920" cy="713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3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rPr dirty="0"/>
              <a:t>Society: Activities contributing to the community outside of the CFO Activity Hub</a:t>
            </a:r>
          </a:p>
        </p:txBody>
      </p:sp>
      <p:sp>
        <p:nvSpPr>
          <p:cNvPr id="104" name="Freeform 13"/>
          <p:cNvSpPr/>
          <p:nvPr/>
        </p:nvSpPr>
        <p:spPr>
          <a:xfrm>
            <a:off x="16548898" y="485421"/>
            <a:ext cx="1575977" cy="67208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5" name="Freeform 30"/>
          <p:cNvSpPr/>
          <p:nvPr/>
        </p:nvSpPr>
        <p:spPr>
          <a:xfrm>
            <a:off x="11421839" y="7538120"/>
            <a:ext cx="300631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6" name="Freeform 31"/>
          <p:cNvSpPr/>
          <p:nvPr/>
        </p:nvSpPr>
        <p:spPr>
          <a:xfrm>
            <a:off x="11438722" y="2643392"/>
            <a:ext cx="330770" cy="33077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8" name="Freeform 59"/>
          <p:cNvSpPr/>
          <p:nvPr/>
        </p:nvSpPr>
        <p:spPr>
          <a:xfrm>
            <a:off x="6495337" y="5662427"/>
            <a:ext cx="660402" cy="64285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grpSp>
        <p:nvGrpSpPr>
          <p:cNvPr id="111" name="Group 64"/>
          <p:cNvGrpSpPr/>
          <p:nvPr/>
        </p:nvGrpSpPr>
        <p:grpSpPr>
          <a:xfrm>
            <a:off x="307861" y="1964883"/>
            <a:ext cx="3722958" cy="7078030"/>
            <a:chOff x="0" y="0"/>
            <a:chExt cx="3722956" cy="7078028"/>
          </a:xfrm>
        </p:grpSpPr>
        <p:sp>
          <p:nvSpPr>
            <p:cNvPr id="109" name="Freeform 65"/>
            <p:cNvSpPr/>
            <p:nvPr/>
          </p:nvSpPr>
          <p:spPr>
            <a:xfrm>
              <a:off x="-1" y="-1"/>
              <a:ext cx="3722958" cy="707802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0" name="TextBox 66"/>
            <p:cNvSpPr txBox="1"/>
            <p:nvPr/>
          </p:nvSpPr>
          <p:spPr>
            <a:xfrm>
              <a:off x="-1" y="618713"/>
              <a:ext cx="3722958" cy="5783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lnSpc>
                  <a:spcPts val="3200"/>
                </a:lnSpc>
                <a:defRPr sz="2100" u="sng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defRPr>
              </a:pPr>
              <a:r>
                <a:rPr dirty="0"/>
                <a:t>Information</a:t>
              </a:r>
            </a:p>
            <a:p>
              <a:pPr algn="ctr">
                <a:lnSpc>
                  <a:spcPts val="3200"/>
                </a:lnSpc>
                <a:defRPr sz="13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pPr>
              <a:r>
                <a:rPr dirty="0"/>
                <a:t>Address:</a:t>
              </a:r>
            </a:p>
            <a:p>
              <a:pPr algn="ctr">
                <a:lnSpc>
                  <a:spcPts val="3200"/>
                </a:lnSpc>
                <a:defRPr sz="13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defRPr>
              </a:pPr>
              <a:r>
                <a:rPr dirty="0"/>
                <a:t> 20 Queen Street, Blackpool, FY1 1PD.</a:t>
              </a:r>
            </a:p>
            <a:p>
              <a:pPr algn="ctr">
                <a:lnSpc>
                  <a:spcPts val="1800"/>
                </a:lnSpc>
                <a:defRPr sz="13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pPr>
              <a:r>
                <a:rPr dirty="0"/>
                <a:t> </a:t>
              </a:r>
            </a:p>
            <a:p>
              <a:pPr algn="ctr">
                <a:lnSpc>
                  <a:spcPts val="1800"/>
                </a:lnSpc>
                <a:defRPr sz="13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pPr>
              <a:r>
                <a:rPr dirty="0"/>
                <a:t>Contact Information:</a:t>
              </a:r>
            </a:p>
            <a:p>
              <a:pPr algn="ctr">
                <a:lnSpc>
                  <a:spcPts val="1800"/>
                </a:lnSpc>
                <a:defRPr sz="13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defRPr>
              </a:pPr>
              <a:r>
                <a:rPr dirty="0"/>
                <a:t>07467 830570 (Hannah)</a:t>
              </a:r>
            </a:p>
            <a:p>
              <a:pPr algn="ctr">
                <a:lnSpc>
                  <a:spcPts val="1800"/>
                </a:lnSpc>
                <a:defRPr sz="13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defRPr>
              </a:pPr>
              <a:r>
                <a:rPr dirty="0"/>
                <a:t>07714 916595 (Christine</a:t>
              </a:r>
            </a:p>
            <a:p>
              <a:pPr algn="just">
                <a:lnSpc>
                  <a:spcPts val="1800"/>
                </a:lnSpc>
                <a:defRPr sz="13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defRPr>
              </a:pPr>
              <a:r>
                <a:rPr dirty="0"/>
                <a:t> </a:t>
              </a:r>
            </a:p>
            <a:p>
              <a:pPr algn="ctr">
                <a:lnSpc>
                  <a:spcPts val="1800"/>
                </a:lnSpc>
                <a:defRPr sz="1300" b="1" i="1">
                  <a:solidFill>
                    <a:srgbClr val="FFFFFF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defRPr>
              </a:pPr>
              <a:r>
                <a:rPr dirty="0"/>
                <a:t>Enrolments are needed to do any of the activities.</a:t>
              </a:r>
            </a:p>
            <a:p>
              <a:pPr algn="just">
                <a:lnSpc>
                  <a:spcPts val="1800"/>
                </a:lnSpc>
                <a:defRPr sz="13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defRPr>
              </a:pPr>
              <a:r>
                <a:rPr dirty="0"/>
                <a:t> </a:t>
              </a:r>
            </a:p>
            <a:p>
              <a:pPr algn="just">
                <a:lnSpc>
                  <a:spcPts val="1800"/>
                </a:lnSpc>
                <a:defRPr sz="13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defRPr>
              </a:pPr>
              <a:r>
                <a:rPr dirty="0"/>
                <a:t>Our 1:1 activities include; Housing, Employment, Training, Money Management, Healthcare and Enrolment, or you can book specific 1-1 support session with your support worker.</a:t>
              </a:r>
            </a:p>
            <a:p>
              <a:pPr algn="just">
                <a:lnSpc>
                  <a:spcPts val="1800"/>
                </a:lnSpc>
                <a:defRPr sz="13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pPr>
              <a:r>
                <a:rPr dirty="0"/>
                <a:t>They are appointment only!</a:t>
              </a:r>
            </a:p>
            <a:p>
              <a:pPr algn="just">
                <a:lnSpc>
                  <a:spcPts val="1800"/>
                </a:lnSpc>
                <a:defRPr sz="13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defRPr>
              </a:pPr>
              <a:r>
                <a:rPr dirty="0"/>
                <a:t> </a:t>
              </a:r>
            </a:p>
            <a:p>
              <a:pPr algn="just">
                <a:lnSpc>
                  <a:spcPts val="1800"/>
                </a:lnSpc>
                <a:defRPr sz="13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defRPr>
              </a:pPr>
              <a:r>
                <a:rPr dirty="0"/>
  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  </a:r>
            </a:p>
          </p:txBody>
        </p:sp>
      </p:grpSp>
      <p:sp>
        <p:nvSpPr>
          <p:cNvPr id="112" name="TextBox 76"/>
          <p:cNvSpPr txBox="1"/>
          <p:nvPr/>
        </p:nvSpPr>
        <p:spPr>
          <a:xfrm>
            <a:off x="812062" y="10045934"/>
            <a:ext cx="2812554" cy="140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100"/>
              </a:lnSpc>
              <a:defRPr sz="10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This programme is delivered by HMPPS CFO</a:t>
            </a:r>
          </a:p>
        </p:txBody>
      </p:sp>
      <p:sp>
        <p:nvSpPr>
          <p:cNvPr id="113" name="TextBox 77"/>
          <p:cNvSpPr txBox="1"/>
          <p:nvPr/>
        </p:nvSpPr>
        <p:spPr>
          <a:xfrm>
            <a:off x="4367927" y="236359"/>
            <a:ext cx="6776940" cy="807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600"/>
              </a:lnSpc>
              <a:defRPr sz="4700" b="1" u="sng"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DECEMBER</a:t>
            </a:r>
            <a:r>
              <a:rPr dirty="0"/>
              <a:t> – WEEK 1 </a:t>
            </a:r>
          </a:p>
        </p:txBody>
      </p:sp>
      <p:sp>
        <p:nvSpPr>
          <p:cNvPr id="114" name="TextBox 78"/>
          <p:cNvSpPr txBox="1"/>
          <p:nvPr/>
        </p:nvSpPr>
        <p:spPr>
          <a:xfrm>
            <a:off x="843960" y="130019"/>
            <a:ext cx="2486920" cy="47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3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Self: Activities that work on the individual</a:t>
            </a:r>
          </a:p>
        </p:txBody>
      </p:sp>
      <p:sp>
        <p:nvSpPr>
          <p:cNvPr id="115" name="TextBox 79"/>
          <p:cNvSpPr txBox="1"/>
          <p:nvPr/>
        </p:nvSpPr>
        <p:spPr>
          <a:xfrm>
            <a:off x="843960" y="706239"/>
            <a:ext cx="2600956" cy="47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3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Relationships: Activities that work with peers/families/friends</a:t>
            </a:r>
          </a:p>
        </p:txBody>
      </p:sp>
      <p:pic>
        <p:nvPicPr>
          <p:cNvPr id="116" name="Picture 80" descr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99415" y="595944"/>
            <a:ext cx="1972010" cy="545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Graphic 67" descr="Graphic 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35487" y="9250934"/>
            <a:ext cx="691130" cy="69113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Freeform 11"/>
          <p:cNvSpPr/>
          <p:nvPr/>
        </p:nvSpPr>
        <p:spPr>
          <a:xfrm>
            <a:off x="16912245" y="5305843"/>
            <a:ext cx="964753" cy="793954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pic>
        <p:nvPicPr>
          <p:cNvPr id="120" name="Graphic 11" descr="Graphic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73115" y="5248853"/>
            <a:ext cx="552905" cy="5529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Group 37"/>
          <p:cNvGrpSpPr/>
          <p:nvPr/>
        </p:nvGrpSpPr>
        <p:grpSpPr>
          <a:xfrm>
            <a:off x="12884222" y="2628088"/>
            <a:ext cx="308013" cy="563549"/>
            <a:chOff x="0" y="0"/>
            <a:chExt cx="308011" cy="563548"/>
          </a:xfrm>
        </p:grpSpPr>
        <p:sp>
          <p:nvSpPr>
            <p:cNvPr id="121" name="Freeform 16"/>
            <p:cNvSpPr/>
            <p:nvPr/>
          </p:nvSpPr>
          <p:spPr>
            <a:xfrm>
              <a:off x="-1" y="317357"/>
              <a:ext cx="305032" cy="246191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2" name="Freeform 107"/>
            <p:cNvSpPr/>
            <p:nvPr/>
          </p:nvSpPr>
          <p:spPr>
            <a:xfrm>
              <a:off x="0" y="-1"/>
              <a:ext cx="308012" cy="284111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124" name="Barista Course…"/>
          <p:cNvSpPr txBox="1"/>
          <p:nvPr/>
        </p:nvSpPr>
        <p:spPr>
          <a:xfrm>
            <a:off x="9701049" y="3331678"/>
            <a:ext cx="92394" cy="336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1246876">
              <a:lnSpc>
                <a:spcPts val="2200"/>
              </a:lnSpc>
              <a:defRPr sz="1500">
                <a:latin typeface="DM Sans"/>
                <a:ea typeface="DM Sans"/>
                <a:cs typeface="DM Sans"/>
                <a:sym typeface="DM Sans"/>
              </a:defRPr>
            </a:pPr>
            <a:endParaRPr sz="900" dirty="0"/>
          </a:p>
        </p:txBody>
      </p:sp>
      <p:pic>
        <p:nvPicPr>
          <p:cNvPr id="125" name="Graphic 20" descr="Graphic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831753" y="9026067"/>
            <a:ext cx="793954" cy="793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raphic 30" descr="Graphic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34573" y="5179899"/>
            <a:ext cx="816217" cy="81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Freeform 29"/>
          <p:cNvSpPr/>
          <p:nvPr/>
        </p:nvSpPr>
        <p:spPr>
          <a:xfrm>
            <a:off x="13864881" y="2668101"/>
            <a:ext cx="300630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128" name="Freeform 29"/>
          <p:cNvSpPr/>
          <p:nvPr/>
        </p:nvSpPr>
        <p:spPr>
          <a:xfrm>
            <a:off x="16424666" y="2646812"/>
            <a:ext cx="300630" cy="2630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131" name="Group 37"/>
          <p:cNvGrpSpPr/>
          <p:nvPr/>
        </p:nvGrpSpPr>
        <p:grpSpPr>
          <a:xfrm>
            <a:off x="17840024" y="2634132"/>
            <a:ext cx="308014" cy="563550"/>
            <a:chOff x="-1" y="-1"/>
            <a:chExt cx="308012" cy="563549"/>
          </a:xfrm>
        </p:grpSpPr>
        <p:sp>
          <p:nvSpPr>
            <p:cNvPr id="129" name="Freeform 16"/>
            <p:cNvSpPr/>
            <p:nvPr/>
          </p:nvSpPr>
          <p:spPr>
            <a:xfrm>
              <a:off x="-2" y="317358"/>
              <a:ext cx="305034" cy="246191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0" name="Freeform 107"/>
            <p:cNvSpPr/>
            <p:nvPr/>
          </p:nvSpPr>
          <p:spPr>
            <a:xfrm>
              <a:off x="0" y="-2"/>
              <a:ext cx="308012" cy="284112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132" name="Freeform 44"/>
          <p:cNvSpPr/>
          <p:nvPr/>
        </p:nvSpPr>
        <p:spPr>
          <a:xfrm>
            <a:off x="10032138" y="7548651"/>
            <a:ext cx="300630" cy="2630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pic>
        <p:nvPicPr>
          <p:cNvPr id="133" name="Graphic 15" descr="Graphic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6319" y="9198093"/>
            <a:ext cx="743971" cy="74397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Freeform 30"/>
          <p:cNvSpPr/>
          <p:nvPr/>
        </p:nvSpPr>
        <p:spPr>
          <a:xfrm>
            <a:off x="14751816" y="7570798"/>
            <a:ext cx="300631" cy="2630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5" name="Freeform 30"/>
          <p:cNvSpPr/>
          <p:nvPr/>
        </p:nvSpPr>
        <p:spPr>
          <a:xfrm>
            <a:off x="17799103" y="7585017"/>
            <a:ext cx="300631" cy="2630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" name="Graphic 11" descr="Graphic 11">
            <a:extLst>
              <a:ext uri="{FF2B5EF4-FFF2-40B4-BE49-F238E27FC236}">
                <a16:creationId xmlns:a16="http://schemas.microsoft.com/office/drawing/2014/main" id="{3EA5AE67-4E1E-5200-2409-B0A406C961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2051" y="3937793"/>
            <a:ext cx="403261" cy="403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raphic 11" descr="Graphic 11">
            <a:extLst>
              <a:ext uri="{FF2B5EF4-FFF2-40B4-BE49-F238E27FC236}">
                <a16:creationId xmlns:a16="http://schemas.microsoft.com/office/drawing/2014/main" id="{49F2952C-D1F5-4BDD-9A8C-AEDE24B6E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9498" y="3931986"/>
            <a:ext cx="403260" cy="403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raphic 11" descr="Graphic 11">
            <a:extLst>
              <a:ext uri="{FF2B5EF4-FFF2-40B4-BE49-F238E27FC236}">
                <a16:creationId xmlns:a16="http://schemas.microsoft.com/office/drawing/2014/main" id="{62BEBF18-9E5F-F39B-E0DD-966AFE8838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0634" y="4083796"/>
            <a:ext cx="552905" cy="552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raphic 11" descr="Graphic 11">
            <a:extLst>
              <a:ext uri="{FF2B5EF4-FFF2-40B4-BE49-F238E27FC236}">
                <a16:creationId xmlns:a16="http://schemas.microsoft.com/office/drawing/2014/main" id="{8CBE13AC-383D-38EF-781B-BB53B88966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39736" y="5227444"/>
            <a:ext cx="552905" cy="55290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reeform 11">
            <a:extLst>
              <a:ext uri="{FF2B5EF4-FFF2-40B4-BE49-F238E27FC236}">
                <a16:creationId xmlns:a16="http://schemas.microsoft.com/office/drawing/2014/main" id="{2C41DE56-426B-F2BC-9D05-C22437703FC7}"/>
              </a:ext>
            </a:extLst>
          </p:cNvPr>
          <p:cNvSpPr/>
          <p:nvPr/>
        </p:nvSpPr>
        <p:spPr>
          <a:xfrm>
            <a:off x="4577340" y="5588008"/>
            <a:ext cx="713689" cy="70420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grpSp>
        <p:nvGrpSpPr>
          <p:cNvPr id="21" name="Group 37">
            <a:extLst>
              <a:ext uri="{FF2B5EF4-FFF2-40B4-BE49-F238E27FC236}">
                <a16:creationId xmlns:a16="http://schemas.microsoft.com/office/drawing/2014/main" id="{BBBCE373-89D8-BBB4-C21B-68DCA44E7752}"/>
              </a:ext>
            </a:extLst>
          </p:cNvPr>
          <p:cNvGrpSpPr/>
          <p:nvPr/>
        </p:nvGrpSpPr>
        <p:grpSpPr>
          <a:xfrm>
            <a:off x="8402061" y="7536265"/>
            <a:ext cx="308013" cy="563549"/>
            <a:chOff x="0" y="0"/>
            <a:chExt cx="308011" cy="563548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E1E4C58F-B3C2-D61F-C3E6-C635AE08F581}"/>
                </a:ext>
              </a:extLst>
            </p:cNvPr>
            <p:cNvSpPr/>
            <p:nvPr/>
          </p:nvSpPr>
          <p:spPr>
            <a:xfrm>
              <a:off x="-1" y="317357"/>
              <a:ext cx="305032" cy="246191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3" name="Freeform 107">
              <a:extLst>
                <a:ext uri="{FF2B5EF4-FFF2-40B4-BE49-F238E27FC236}">
                  <a16:creationId xmlns:a16="http://schemas.microsoft.com/office/drawing/2014/main" id="{1CBB95A5-BA7E-A078-474F-900BC15A8A7F}"/>
                </a:ext>
              </a:extLst>
            </p:cNvPr>
            <p:cNvSpPr/>
            <p:nvPr/>
          </p:nvSpPr>
          <p:spPr>
            <a:xfrm>
              <a:off x="0" y="-1"/>
              <a:ext cx="308012" cy="284111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4F8600CC-5E11-370E-DE1A-E4B383F73E3F}"/>
              </a:ext>
            </a:extLst>
          </p:cNvPr>
          <p:cNvGrpSpPr/>
          <p:nvPr/>
        </p:nvGrpSpPr>
        <p:grpSpPr>
          <a:xfrm>
            <a:off x="6054487" y="2706907"/>
            <a:ext cx="308013" cy="563549"/>
            <a:chOff x="0" y="0"/>
            <a:chExt cx="308011" cy="563548"/>
          </a:xfrm>
        </p:grpSpPr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1581D1-9196-F95F-67E9-336174D28265}"/>
                </a:ext>
              </a:extLst>
            </p:cNvPr>
            <p:cNvSpPr/>
            <p:nvPr/>
          </p:nvSpPr>
          <p:spPr>
            <a:xfrm>
              <a:off x="-1" y="317357"/>
              <a:ext cx="305032" cy="246191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6" name="Freeform 107">
              <a:extLst>
                <a:ext uri="{FF2B5EF4-FFF2-40B4-BE49-F238E27FC236}">
                  <a16:creationId xmlns:a16="http://schemas.microsoft.com/office/drawing/2014/main" id="{3FE383FB-DD57-28EC-60FF-3D3B3D6926BF}"/>
                </a:ext>
              </a:extLst>
            </p:cNvPr>
            <p:cNvSpPr/>
            <p:nvPr/>
          </p:nvSpPr>
          <p:spPr>
            <a:xfrm>
              <a:off x="0" y="-1"/>
              <a:ext cx="308012" cy="284111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27" name="Group 37">
            <a:extLst>
              <a:ext uri="{FF2B5EF4-FFF2-40B4-BE49-F238E27FC236}">
                <a16:creationId xmlns:a16="http://schemas.microsoft.com/office/drawing/2014/main" id="{7591BC0B-8110-7794-B9B7-9C5373209E05}"/>
              </a:ext>
            </a:extLst>
          </p:cNvPr>
          <p:cNvGrpSpPr/>
          <p:nvPr/>
        </p:nvGrpSpPr>
        <p:grpSpPr>
          <a:xfrm>
            <a:off x="8392803" y="2615410"/>
            <a:ext cx="308013" cy="563549"/>
            <a:chOff x="0" y="0"/>
            <a:chExt cx="308011" cy="563548"/>
          </a:xfrm>
        </p:grpSpPr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FFC57F85-AF6F-8B8A-81A4-36A404420010}"/>
                </a:ext>
              </a:extLst>
            </p:cNvPr>
            <p:cNvSpPr/>
            <p:nvPr/>
          </p:nvSpPr>
          <p:spPr>
            <a:xfrm>
              <a:off x="-1" y="317357"/>
              <a:ext cx="305032" cy="246191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9" name="Freeform 107">
              <a:extLst>
                <a:ext uri="{FF2B5EF4-FFF2-40B4-BE49-F238E27FC236}">
                  <a16:creationId xmlns:a16="http://schemas.microsoft.com/office/drawing/2014/main" id="{FAFA400A-566C-2780-E772-909F0DFF0CF1}"/>
                </a:ext>
              </a:extLst>
            </p:cNvPr>
            <p:cNvSpPr/>
            <p:nvPr/>
          </p:nvSpPr>
          <p:spPr>
            <a:xfrm>
              <a:off x="0" y="-1"/>
              <a:ext cx="308012" cy="284111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2BBEA10C-5B1C-1BF1-EBAE-3E2BF624EEF9}"/>
              </a:ext>
            </a:extLst>
          </p:cNvPr>
          <p:cNvSpPr/>
          <p:nvPr/>
        </p:nvSpPr>
        <p:spPr>
          <a:xfrm>
            <a:off x="13163527" y="7579097"/>
            <a:ext cx="300631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9D778C4-8DC9-0C0C-15F7-0E6121BE1E78}"/>
              </a:ext>
            </a:extLst>
          </p:cNvPr>
          <p:cNvSpPr/>
          <p:nvPr/>
        </p:nvSpPr>
        <p:spPr>
          <a:xfrm>
            <a:off x="16154396" y="7548651"/>
            <a:ext cx="300631" cy="2630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668D3B1E-9533-9E70-B820-6624050FE531}"/>
              </a:ext>
            </a:extLst>
          </p:cNvPr>
          <p:cNvSpPr/>
          <p:nvPr/>
        </p:nvSpPr>
        <p:spPr>
          <a:xfrm>
            <a:off x="7188754" y="7536264"/>
            <a:ext cx="300631" cy="2630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34" name="Group 37">
            <a:extLst>
              <a:ext uri="{FF2B5EF4-FFF2-40B4-BE49-F238E27FC236}">
                <a16:creationId xmlns:a16="http://schemas.microsoft.com/office/drawing/2014/main" id="{9BB6D724-A440-5955-DAE9-1B5F77975AA3}"/>
              </a:ext>
            </a:extLst>
          </p:cNvPr>
          <p:cNvGrpSpPr/>
          <p:nvPr/>
        </p:nvGrpSpPr>
        <p:grpSpPr>
          <a:xfrm>
            <a:off x="6109340" y="7548651"/>
            <a:ext cx="308013" cy="563549"/>
            <a:chOff x="0" y="0"/>
            <a:chExt cx="308011" cy="563548"/>
          </a:xfrm>
        </p:grpSpPr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2339372B-5F18-D1BA-5FE9-FFF1D78FCFCA}"/>
                </a:ext>
              </a:extLst>
            </p:cNvPr>
            <p:cNvSpPr/>
            <p:nvPr/>
          </p:nvSpPr>
          <p:spPr>
            <a:xfrm>
              <a:off x="-1" y="317357"/>
              <a:ext cx="305032" cy="246191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" name="Freeform 107">
              <a:extLst>
                <a:ext uri="{FF2B5EF4-FFF2-40B4-BE49-F238E27FC236}">
                  <a16:creationId xmlns:a16="http://schemas.microsoft.com/office/drawing/2014/main" id="{A9F71054-FE16-697B-1093-346D33B262AA}"/>
                </a:ext>
              </a:extLst>
            </p:cNvPr>
            <p:cNvSpPr/>
            <p:nvPr/>
          </p:nvSpPr>
          <p:spPr>
            <a:xfrm>
              <a:off x="0" y="-1"/>
              <a:ext cx="308012" cy="284111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110D582-3FD6-C2E3-69DD-C81AA80FBD78}"/>
              </a:ext>
            </a:extLst>
          </p:cNvPr>
          <p:cNvGrpSpPr/>
          <p:nvPr/>
        </p:nvGrpSpPr>
        <p:grpSpPr>
          <a:xfrm>
            <a:off x="5025977" y="7527591"/>
            <a:ext cx="308013" cy="563549"/>
            <a:chOff x="0" y="0"/>
            <a:chExt cx="308011" cy="563548"/>
          </a:xfrm>
        </p:grpSpPr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5B29A38A-11CE-D062-2629-EEB851139E80}"/>
                </a:ext>
              </a:extLst>
            </p:cNvPr>
            <p:cNvSpPr/>
            <p:nvPr/>
          </p:nvSpPr>
          <p:spPr>
            <a:xfrm>
              <a:off x="-1" y="317357"/>
              <a:ext cx="305032" cy="246191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8D021968-7CFF-0940-87C5-5EFC5CE4FF03}"/>
                </a:ext>
              </a:extLst>
            </p:cNvPr>
            <p:cNvSpPr/>
            <p:nvPr/>
          </p:nvSpPr>
          <p:spPr>
            <a:xfrm>
              <a:off x="0" y="-1"/>
              <a:ext cx="308012" cy="284111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40" name="Freeform 59">
            <a:extLst>
              <a:ext uri="{FF2B5EF4-FFF2-40B4-BE49-F238E27FC236}">
                <a16:creationId xmlns:a16="http://schemas.microsoft.com/office/drawing/2014/main" id="{83A49768-5F48-226D-7060-7021FEAB905C}"/>
              </a:ext>
            </a:extLst>
          </p:cNvPr>
          <p:cNvSpPr/>
          <p:nvPr/>
        </p:nvSpPr>
        <p:spPr>
          <a:xfrm>
            <a:off x="12531148" y="9187324"/>
            <a:ext cx="660402" cy="64285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pic>
        <p:nvPicPr>
          <p:cNvPr id="42" name="Graphic 41" descr="Two women with solid fill">
            <a:extLst>
              <a:ext uri="{FF2B5EF4-FFF2-40B4-BE49-F238E27FC236}">
                <a16:creationId xmlns:a16="http://schemas.microsoft.com/office/drawing/2014/main" id="{89309664-59CD-6139-E95D-F2016814035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418567" y="7523564"/>
            <a:ext cx="691130" cy="691130"/>
          </a:xfrm>
          <a:prstGeom prst="rect">
            <a:avLst/>
          </a:prstGeom>
        </p:spPr>
      </p:pic>
      <p:sp>
        <p:nvSpPr>
          <p:cNvPr id="43" name="Freeform 31">
            <a:extLst>
              <a:ext uri="{FF2B5EF4-FFF2-40B4-BE49-F238E27FC236}">
                <a16:creationId xmlns:a16="http://schemas.microsoft.com/office/drawing/2014/main" id="{635A82D9-45B7-7B77-0C71-2540FF24A448}"/>
              </a:ext>
            </a:extLst>
          </p:cNvPr>
          <p:cNvSpPr/>
          <p:nvPr/>
        </p:nvSpPr>
        <p:spPr>
          <a:xfrm>
            <a:off x="14748606" y="2646812"/>
            <a:ext cx="330770" cy="33077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A56C1096-98F1-52AA-A09C-8E095FD75AF1}"/>
              </a:ext>
            </a:extLst>
          </p:cNvPr>
          <p:cNvSpPr/>
          <p:nvPr/>
        </p:nvSpPr>
        <p:spPr>
          <a:xfrm>
            <a:off x="7107780" y="2634132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94B58992-F1DE-41C6-5BCB-B3827E51909F}"/>
              </a:ext>
            </a:extLst>
          </p:cNvPr>
          <p:cNvSpPr/>
          <p:nvPr/>
        </p:nvSpPr>
        <p:spPr>
          <a:xfrm>
            <a:off x="5160825" y="2671323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5BCF3F2C-3233-45A9-7173-BACA4CCB7C91}"/>
              </a:ext>
            </a:extLst>
          </p:cNvPr>
          <p:cNvSpPr/>
          <p:nvPr/>
        </p:nvSpPr>
        <p:spPr>
          <a:xfrm>
            <a:off x="9749157" y="2668101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pic>
        <p:nvPicPr>
          <p:cNvPr id="52" name="Graphic 51" descr="Artist male with solid fill">
            <a:extLst>
              <a:ext uri="{FF2B5EF4-FFF2-40B4-BE49-F238E27FC236}">
                <a16:creationId xmlns:a16="http://schemas.microsoft.com/office/drawing/2014/main" id="{5C5E8ABD-166A-950A-D11D-F82F3064CA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25980" y="9265069"/>
            <a:ext cx="642855" cy="642855"/>
          </a:xfrm>
          <a:prstGeom prst="rect">
            <a:avLst/>
          </a:prstGeom>
        </p:spPr>
      </p:pic>
      <p:pic>
        <p:nvPicPr>
          <p:cNvPr id="54" name="Graphic 53" descr="Man with solid fill">
            <a:extLst>
              <a:ext uri="{FF2B5EF4-FFF2-40B4-BE49-F238E27FC236}">
                <a16:creationId xmlns:a16="http://schemas.microsoft.com/office/drawing/2014/main" id="{C8A4C985-E0E5-372E-22B1-826BC771C1E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695139" y="9284958"/>
            <a:ext cx="603075" cy="603075"/>
          </a:xfrm>
          <a:prstGeom prst="rect">
            <a:avLst/>
          </a:prstGeom>
        </p:spPr>
      </p:pic>
      <p:pic>
        <p:nvPicPr>
          <p:cNvPr id="56" name="Graphic 55" descr="Folder Search outline">
            <a:extLst>
              <a:ext uri="{FF2B5EF4-FFF2-40B4-BE49-F238E27FC236}">
                <a16:creationId xmlns:a16="http://schemas.microsoft.com/office/drawing/2014/main" id="{BFB7A78C-6F68-0399-6D99-30AC1F72633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4308459" y="5266579"/>
            <a:ext cx="642855" cy="642855"/>
          </a:xfrm>
          <a:prstGeom prst="rect">
            <a:avLst/>
          </a:prstGeom>
        </p:spPr>
      </p:pic>
      <p:pic>
        <p:nvPicPr>
          <p:cNvPr id="58" name="Graphic 57" descr="Meeting with solid fill">
            <a:extLst>
              <a:ext uri="{FF2B5EF4-FFF2-40B4-BE49-F238E27FC236}">
                <a16:creationId xmlns:a16="http://schemas.microsoft.com/office/drawing/2014/main" id="{16801916-730F-5C11-454B-EAF5009CCEE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3351232" y="5293589"/>
            <a:ext cx="737676" cy="73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1655C4-0191-EABF-A0F7-4FDE852F00F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052" y="2104183"/>
            <a:ext cx="4114652" cy="6842247"/>
          </a:xfrm>
          <a:prstGeom prst="rect">
            <a:avLst/>
          </a:prstGeom>
        </p:spPr>
      </p:pic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2819AC89-2C93-2783-5643-E7BD7A35B9B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657342" y="5499650"/>
            <a:ext cx="583504" cy="583504"/>
          </a:xfrm>
          <a:prstGeom prst="rect">
            <a:avLst/>
          </a:prstGeom>
        </p:spPr>
      </p:pic>
      <p:pic>
        <p:nvPicPr>
          <p:cNvPr id="12" name="Graphic 11" descr="Boardroom with solid fill">
            <a:extLst>
              <a:ext uri="{FF2B5EF4-FFF2-40B4-BE49-F238E27FC236}">
                <a16:creationId xmlns:a16="http://schemas.microsoft.com/office/drawing/2014/main" id="{3CD3517A-5F2A-C887-700A-0F8A3AAC4BA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635262" y="9221731"/>
            <a:ext cx="749535" cy="749535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5D4EDDF7-1D36-BC4E-23F0-41EBCCCB5701}"/>
              </a:ext>
            </a:extLst>
          </p:cNvPr>
          <p:cNvSpPr/>
          <p:nvPr/>
        </p:nvSpPr>
        <p:spPr>
          <a:xfrm>
            <a:off x="7698037" y="5227444"/>
            <a:ext cx="793954" cy="698328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pic>
        <p:nvPicPr>
          <p:cNvPr id="16" name="Picture 80" descr="Picture 80">
            <a:extLst>
              <a:ext uri="{FF2B5EF4-FFF2-40B4-BE49-F238E27FC236}">
                <a16:creationId xmlns:a16="http://schemas.microsoft.com/office/drawing/2014/main" id="{9346A8B8-4E2D-ED10-A4C5-CCA212979C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9031" y="706239"/>
            <a:ext cx="1972010" cy="545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Graphic 20" descr="Graphic 20">
            <a:extLst>
              <a:ext uri="{FF2B5EF4-FFF2-40B4-BE49-F238E27FC236}">
                <a16:creationId xmlns:a16="http://schemas.microsoft.com/office/drawing/2014/main" id="{23F1977A-C670-5863-7142-556AF9D049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4875" y="5762449"/>
            <a:ext cx="616174" cy="616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Graphic 48" descr="Document outline">
            <a:extLst>
              <a:ext uri="{FF2B5EF4-FFF2-40B4-BE49-F238E27FC236}">
                <a16:creationId xmlns:a16="http://schemas.microsoft.com/office/drawing/2014/main" id="{CEA62BCF-29F1-9CA3-4780-CCF97BE8EA5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261576" y="9044538"/>
            <a:ext cx="679925" cy="679925"/>
          </a:xfrm>
          <a:prstGeom prst="rect">
            <a:avLst/>
          </a:prstGeom>
        </p:spPr>
      </p:pic>
      <p:pic>
        <p:nvPicPr>
          <p:cNvPr id="50" name="Graphic 49" descr="Folder Search outline">
            <a:extLst>
              <a:ext uri="{FF2B5EF4-FFF2-40B4-BE49-F238E27FC236}">
                <a16:creationId xmlns:a16="http://schemas.microsoft.com/office/drawing/2014/main" id="{6A597E5C-41C4-921A-1B63-7BC5CBEC076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15560" y="9113970"/>
            <a:ext cx="642855" cy="642855"/>
          </a:xfrm>
          <a:prstGeom prst="rect">
            <a:avLst/>
          </a:prstGeom>
        </p:spPr>
      </p:pic>
      <p:pic>
        <p:nvPicPr>
          <p:cNvPr id="51" name="Graphic 15" descr="Graphic 15">
            <a:extLst>
              <a:ext uri="{FF2B5EF4-FFF2-40B4-BE49-F238E27FC236}">
                <a16:creationId xmlns:a16="http://schemas.microsoft.com/office/drawing/2014/main" id="{926560A5-C51B-0B0A-B50C-0477C6ECE0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485420" y="9144062"/>
            <a:ext cx="743971" cy="74397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Freeform 44">
            <a:extLst>
              <a:ext uri="{FF2B5EF4-FFF2-40B4-BE49-F238E27FC236}">
                <a16:creationId xmlns:a16="http://schemas.microsoft.com/office/drawing/2014/main" id="{00A42E6F-D6E7-198F-6EB8-D1285043728B}"/>
              </a:ext>
            </a:extLst>
          </p:cNvPr>
          <p:cNvSpPr/>
          <p:nvPr/>
        </p:nvSpPr>
        <p:spPr>
          <a:xfrm>
            <a:off x="9749157" y="4845323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55" name="Freeform 31">
            <a:extLst>
              <a:ext uri="{FF2B5EF4-FFF2-40B4-BE49-F238E27FC236}">
                <a16:creationId xmlns:a16="http://schemas.microsoft.com/office/drawing/2014/main" id="{B4F53430-3B60-429E-6B7F-0C4B85EE597C}"/>
              </a:ext>
            </a:extLst>
          </p:cNvPr>
          <p:cNvSpPr/>
          <p:nvPr/>
        </p:nvSpPr>
        <p:spPr>
          <a:xfrm>
            <a:off x="5178493" y="4379834"/>
            <a:ext cx="330770" cy="33077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57" name="Group 37">
            <a:extLst>
              <a:ext uri="{FF2B5EF4-FFF2-40B4-BE49-F238E27FC236}">
                <a16:creationId xmlns:a16="http://schemas.microsoft.com/office/drawing/2014/main" id="{6C1A22D7-60A6-B01A-7D32-C2D2D5154561}"/>
              </a:ext>
            </a:extLst>
          </p:cNvPr>
          <p:cNvGrpSpPr/>
          <p:nvPr/>
        </p:nvGrpSpPr>
        <p:grpSpPr>
          <a:xfrm>
            <a:off x="7188754" y="4398168"/>
            <a:ext cx="300630" cy="477065"/>
            <a:chOff x="0" y="0"/>
            <a:chExt cx="308011" cy="563548"/>
          </a:xfrm>
        </p:grpSpPr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056F0054-1F8D-A953-2719-EDF532878230}"/>
                </a:ext>
              </a:extLst>
            </p:cNvPr>
            <p:cNvSpPr/>
            <p:nvPr/>
          </p:nvSpPr>
          <p:spPr>
            <a:xfrm>
              <a:off x="-1" y="317357"/>
              <a:ext cx="305032" cy="246191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" name="Freeform 107">
              <a:extLst>
                <a:ext uri="{FF2B5EF4-FFF2-40B4-BE49-F238E27FC236}">
                  <a16:creationId xmlns:a16="http://schemas.microsoft.com/office/drawing/2014/main" id="{5884109D-1AF1-83B3-4853-4591EA6E69BE}"/>
                </a:ext>
              </a:extLst>
            </p:cNvPr>
            <p:cNvSpPr/>
            <p:nvPr/>
          </p:nvSpPr>
          <p:spPr>
            <a:xfrm>
              <a:off x="0" y="-1"/>
              <a:ext cx="308012" cy="284111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Table 2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61200753"/>
              </p:ext>
            </p:extLst>
          </p:nvPr>
        </p:nvGraphicFramePr>
        <p:xfrm>
          <a:off x="4997778" y="706239"/>
          <a:ext cx="13116703" cy="921873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0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748">
                  <a:extLst>
                    <a:ext uri="{9D8B030D-6E8A-4147-A177-3AD203B41FA5}">
                      <a16:colId xmlns:a16="http://schemas.microsoft.com/office/drawing/2014/main" val="3295389278"/>
                    </a:ext>
                  </a:extLst>
                </a:gridCol>
                <a:gridCol w="305165">
                  <a:extLst>
                    <a:ext uri="{9D8B030D-6E8A-4147-A177-3AD203B41FA5}">
                      <a16:colId xmlns:a16="http://schemas.microsoft.com/office/drawing/2014/main" val="2317838995"/>
                    </a:ext>
                  </a:extLst>
                </a:gridCol>
                <a:gridCol w="1097553">
                  <a:extLst>
                    <a:ext uri="{9D8B030D-6E8A-4147-A177-3AD203B41FA5}">
                      <a16:colId xmlns:a16="http://schemas.microsoft.com/office/drawing/2014/main" val="631028002"/>
                    </a:ext>
                  </a:extLst>
                </a:gridCol>
                <a:gridCol w="1246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786">
                  <a:extLst>
                    <a:ext uri="{9D8B030D-6E8A-4147-A177-3AD203B41FA5}">
                      <a16:colId xmlns:a16="http://schemas.microsoft.com/office/drawing/2014/main" val="3957309990"/>
                    </a:ext>
                  </a:extLst>
                </a:gridCol>
                <a:gridCol w="1417966">
                  <a:extLst>
                    <a:ext uri="{9D8B030D-6E8A-4147-A177-3AD203B41FA5}">
                      <a16:colId xmlns:a16="http://schemas.microsoft.com/office/drawing/2014/main" val="1165239455"/>
                    </a:ext>
                  </a:extLst>
                </a:gridCol>
                <a:gridCol w="10769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873">
                  <a:extLst>
                    <a:ext uri="{9D8B030D-6E8A-4147-A177-3AD203B41FA5}">
                      <a16:colId xmlns:a16="http://schemas.microsoft.com/office/drawing/2014/main" val="1580519476"/>
                    </a:ext>
                  </a:extLst>
                </a:gridCol>
                <a:gridCol w="916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131">
                  <a:extLst>
                    <a:ext uri="{9D8B030D-6E8A-4147-A177-3AD203B41FA5}">
                      <a16:colId xmlns:a16="http://schemas.microsoft.com/office/drawing/2014/main" val="2570366383"/>
                    </a:ext>
                  </a:extLst>
                </a:gridCol>
                <a:gridCol w="1027484">
                  <a:extLst>
                    <a:ext uri="{9D8B030D-6E8A-4147-A177-3AD203B41FA5}">
                      <a16:colId xmlns:a16="http://schemas.microsoft.com/office/drawing/2014/main" val="2997510929"/>
                    </a:ext>
                  </a:extLst>
                </a:gridCol>
              </a:tblGrid>
              <a:tr h="904301"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600"/>
                        </a:lnSpc>
                        <a:defRPr sz="1800"/>
                      </a:pPr>
                      <a:r>
                        <a:rPr sz="1600" b="1" dirty="0"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</a:t>
                      </a:r>
                      <a:r>
                        <a:rPr lang="en-GB" sz="1600" b="1" dirty="0"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8</a:t>
                      </a:r>
                      <a:r>
                        <a:rPr sz="1600" b="1" dirty="0" err="1"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sz="1600" b="1" dirty="0"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600" dirty="0"/>
                        <a:t>Tuesday </a:t>
                      </a:r>
                      <a:r>
                        <a:rPr lang="en-GB" sz="1600" dirty="0"/>
                        <a:t>9</a:t>
                      </a:r>
                      <a:r>
                        <a:rPr sz="1600" baseline="30000" dirty="0" err="1"/>
                        <a:t>th</a:t>
                      </a:r>
                      <a:r>
                        <a:rPr sz="1600" dirty="0"/>
                        <a:t>  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600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600" dirty="0"/>
                        <a:t>Wednesday </a:t>
                      </a:r>
                      <a:r>
                        <a:rPr lang="en-GB" sz="1600" dirty="0"/>
                        <a:t>10</a:t>
                      </a:r>
                      <a:r>
                        <a:rPr sz="1600" baseline="30000" dirty="0" err="1"/>
                        <a:t>th</a:t>
                      </a:r>
                      <a:r>
                        <a:rPr sz="1600" dirty="0"/>
                        <a:t>  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600" dirty="0"/>
                        <a:t>Thursday </a:t>
                      </a:r>
                      <a:r>
                        <a:rPr lang="en-GB" sz="1600" dirty="0"/>
                        <a:t>11</a:t>
                      </a:r>
                      <a:r>
                        <a:rPr sz="1600" baseline="30000" dirty="0" err="1"/>
                        <a:t>th</a:t>
                      </a:r>
                      <a:endParaRPr sz="1600" baseline="30000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600" dirty="0"/>
                        <a:t>Friday 1</a:t>
                      </a:r>
                      <a:r>
                        <a:rPr lang="en-GB" sz="1600" dirty="0"/>
                        <a:t>2</a:t>
                      </a:r>
                      <a:r>
                        <a:rPr sz="1600" baseline="30000" dirty="0" err="1"/>
                        <a:t>th</a:t>
                      </a:r>
                      <a:endParaRPr sz="1600" baseline="30000" dirty="0"/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600" baseline="30000" dirty="0"/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324">
                <a:tc rowSpan="4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Drop In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9:30</a:t>
                      </a:r>
                      <a:r>
                        <a:rPr sz="1200" dirty="0">
                          <a:latin typeface="DM Sans" pitchFamily="2" charset="0"/>
                        </a:rPr>
                        <a:t>am – 1</a:t>
                      </a:r>
                      <a:r>
                        <a:rPr lang="en-GB" sz="1200" dirty="0">
                          <a:latin typeface="DM Sans" pitchFamily="2" charset="0"/>
                        </a:rPr>
                        <a:t>0:30a</a:t>
                      </a:r>
                      <a:r>
                        <a:rPr sz="1200" dirty="0">
                          <a:latin typeface="DM Sans" pitchFamily="2" charset="0"/>
                        </a:rPr>
                        <a:t>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Interview Skills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</a:t>
                      </a:r>
                      <a:r>
                        <a:rPr lang="en-GB" sz="1200" dirty="0">
                          <a:latin typeface="DM Sans" pitchFamily="2" charset="0"/>
                        </a:rPr>
                        <a:t>1</a:t>
                      </a:r>
                      <a:r>
                        <a:rPr sz="1200" dirty="0">
                          <a:latin typeface="DM Sans" pitchFamily="2" charset="0"/>
                        </a:rPr>
                        <a:t>am – 12pm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defTabSz="1246876">
                        <a:lnSpc>
                          <a:spcPts val="2100"/>
                        </a:lnSpc>
                        <a:defRPr sz="900"/>
                      </a:pP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1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Drop In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1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9:30</a:t>
                      </a:r>
                      <a:r>
                        <a:rPr sz="1200" dirty="0">
                          <a:latin typeface="DM Sans" pitchFamily="2" charset="0"/>
                        </a:rPr>
                        <a:t>am-1</a:t>
                      </a:r>
                      <a:r>
                        <a:rPr lang="en-GB" sz="1200" dirty="0">
                          <a:latin typeface="DM Sans" pitchFamily="2" charset="0"/>
                        </a:rPr>
                        <a:t>0:30am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defTabSz="1246876">
                        <a:lnSpc>
                          <a:spcPts val="21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Confidence Building</a:t>
                      </a:r>
                    </a:p>
                    <a:p>
                      <a:pPr algn="ctr" defTabSz="1246876">
                        <a:lnSpc>
                          <a:spcPts val="21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10:30am – 12:30pm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 defTabSz="1246876">
                        <a:lnSpc>
                          <a:spcPts val="21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lang="en-GB"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1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Enrolments</a:t>
                      </a:r>
                    </a:p>
                    <a:p>
                      <a:pPr algn="ctr" defTabSz="1246876">
                        <a:lnSpc>
                          <a:spcPts val="21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10:30am – 12:30pm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defTabSz="1246876">
                        <a:lnSpc>
                          <a:spcPts val="21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lang="en-GB"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1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Enrolments</a:t>
                      </a:r>
                    </a:p>
                    <a:p>
                      <a:pPr algn="ctr" defTabSz="1246876">
                        <a:lnSpc>
                          <a:spcPts val="21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10:30am – 12:30pm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/>
                      </a:pP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CBT 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9:30</a:t>
                      </a:r>
                      <a:r>
                        <a:rPr sz="1200" dirty="0">
                          <a:latin typeface="DM Sans" pitchFamily="2" charset="0"/>
                        </a:rPr>
                        <a:t>am-4:00pm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lang="en-GB"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Drop Ins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930</a:t>
                      </a:r>
                      <a:r>
                        <a:rPr sz="1200" dirty="0">
                          <a:latin typeface="DM Sans" pitchFamily="2" charset="0"/>
                        </a:rPr>
                        <a:t>am – 1</a:t>
                      </a:r>
                      <a:r>
                        <a:rPr lang="en-GB" sz="1200" dirty="0">
                          <a:latin typeface="DM Sans" pitchFamily="2" charset="0"/>
                        </a:rPr>
                        <a:t>0:30</a:t>
                      </a:r>
                      <a:r>
                        <a:rPr sz="1200" dirty="0">
                          <a:latin typeface="DM Sans" pitchFamily="2" charset="0"/>
                        </a:rPr>
                        <a:t>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Drop Ins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9:30am – 10:30am 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Drop In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9:30am – 10:30am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Enrolments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10:30am – 12:30pm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lang="en-GB"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18602"/>
                  </a:ext>
                </a:extLst>
              </a:tr>
              <a:tr h="2979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Unpaid Work Support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11am – 12:30pm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lang="en-GB"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58191"/>
                  </a:ext>
                </a:extLst>
              </a:tr>
              <a:tr h="17176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Enrolments 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10:30am – 12:30pm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Accessing Health Support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11</a:t>
                      </a:r>
                      <a:r>
                        <a:rPr sz="1200" dirty="0">
                          <a:latin typeface="DM Sans" pitchFamily="2" charset="0"/>
                        </a:rPr>
                        <a:t>am–12</a:t>
                      </a:r>
                      <a:r>
                        <a:rPr lang="en-GB" sz="1200" dirty="0">
                          <a:latin typeface="DM Sans" pitchFamily="2" charset="0"/>
                        </a:rPr>
                        <a:t>:30</a:t>
                      </a:r>
                      <a:r>
                        <a:rPr sz="1200" dirty="0">
                          <a:latin typeface="DM Sans" pitchFamily="2" charset="0"/>
                        </a:rPr>
                        <a:t>pm</a:t>
                      </a:r>
                    </a:p>
                  </a:txBody>
                  <a:tcPr marL="127566" marR="127566" marT="127566" marB="1275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869"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9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9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12:30pm - 1pm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9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9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12:30pm - 1pm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9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9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9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12:30pm - 1pm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9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9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12:30pm - 1pm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9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9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12:30pm - 1pm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9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2300"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Men's Wellbeing Session 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1:</a:t>
                      </a:r>
                      <a:r>
                        <a:rPr lang="en-GB" sz="1200" dirty="0">
                          <a:latin typeface="DM Sans" pitchFamily="2" charset="0"/>
                        </a:rPr>
                        <a:t>0</a:t>
                      </a:r>
                      <a:r>
                        <a:rPr sz="1200" dirty="0">
                          <a:latin typeface="DM Sans" pitchFamily="2" charset="0"/>
                        </a:rPr>
                        <a:t>0pm-3:00pm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Chess and Games session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3pm – 4pm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Women's only 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Arts &amp; Crafts</a:t>
                      </a:r>
                      <a:r>
                        <a:rPr lang="en-GB" sz="1200" dirty="0">
                          <a:latin typeface="DM Sans" pitchFamily="2" charset="0"/>
                        </a:rPr>
                        <a:t> Group TIPP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18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1pm-</a:t>
                      </a:r>
                      <a:r>
                        <a:rPr lang="en-GB" sz="1200" dirty="0">
                          <a:latin typeface="DM Sans" pitchFamily="2" charset="0"/>
                        </a:rPr>
                        <a:t>3</a:t>
                      </a:r>
                      <a:r>
                        <a:rPr sz="1200" dirty="0">
                          <a:latin typeface="DM Sans" pitchFamily="2" charset="0"/>
                        </a:rPr>
                        <a:t>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18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Support with ID</a:t>
                      </a:r>
                    </a:p>
                    <a:p>
                      <a:pPr algn="ctr" defTabSz="1246876">
                        <a:lnSpc>
                          <a:spcPts val="18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3pm – 4pm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18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Housing Support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1:00pm – </a:t>
                      </a:r>
                      <a:r>
                        <a:rPr lang="en-GB" sz="1200" dirty="0">
                          <a:latin typeface="DM Sans" pitchFamily="2" charset="0"/>
                        </a:rPr>
                        <a:t>3</a:t>
                      </a:r>
                      <a:r>
                        <a:rPr sz="1200" dirty="0">
                          <a:latin typeface="DM Sans" pitchFamily="2" charset="0"/>
                        </a:rPr>
                        <a:t>:00pm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UC Benefits Support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3:00pm – 4:00pm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 b="1"/>
                      </a:pPr>
                      <a:r>
                        <a:rPr sz="1200" dirty="0">
                          <a:latin typeface="DM Sans" pitchFamily="2" charset="0"/>
                        </a:rPr>
                        <a:t>Women's Only Afternoon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CV Session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200" dirty="0">
                          <a:latin typeface="DM Sans" pitchFamily="2" charset="0"/>
                        </a:rPr>
                        <a:t>1pm-</a:t>
                      </a:r>
                      <a:r>
                        <a:rPr lang="en-GB" sz="1200" dirty="0">
                          <a:latin typeface="DM Sans" pitchFamily="2" charset="0"/>
                        </a:rPr>
                        <a:t>2</a:t>
                      </a:r>
                      <a:r>
                        <a:rPr sz="1200" dirty="0">
                          <a:latin typeface="DM Sans" pitchFamily="2" charset="0"/>
                        </a:rPr>
                        <a:t>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Job Search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2pm – 4pm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/>
                      </a:pP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Art Therapy</a:t>
                      </a:r>
                      <a:endParaRPr sz="12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2</a:t>
                      </a:r>
                      <a:r>
                        <a:rPr sz="1200" dirty="0">
                          <a:latin typeface="DM Sans" pitchFamily="2" charset="0"/>
                        </a:rPr>
                        <a:t>:00pm – </a:t>
                      </a:r>
                      <a:r>
                        <a:rPr lang="en-GB" sz="1200" dirty="0">
                          <a:latin typeface="DM Sans" pitchFamily="2" charset="0"/>
                        </a:rPr>
                        <a:t>3:</a:t>
                      </a:r>
                      <a:r>
                        <a:rPr sz="1200" dirty="0">
                          <a:latin typeface="DM Sans" pitchFamily="2" charset="0"/>
                        </a:rPr>
                        <a:t>00pm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Digital College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3pm – 4pm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Digital College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9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200" dirty="0">
                          <a:latin typeface="DM Sans" pitchFamily="2" charset="0"/>
                        </a:rPr>
                        <a:t>3pm – 4pm</a:t>
                      </a: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3" name="Group 3"/>
          <p:cNvGrpSpPr/>
          <p:nvPr/>
        </p:nvGrpSpPr>
        <p:grpSpPr>
          <a:xfrm>
            <a:off x="343352" y="2264110"/>
            <a:ext cx="4260823" cy="6682840"/>
            <a:chOff x="0" y="-1"/>
            <a:chExt cx="4260822" cy="6682838"/>
          </a:xfrm>
        </p:grpSpPr>
        <p:sp>
          <p:nvSpPr>
            <p:cNvPr id="141" name="Freeform 4"/>
            <p:cNvSpPr/>
            <p:nvPr/>
          </p:nvSpPr>
          <p:spPr>
            <a:xfrm>
              <a:off x="7142" y="7142"/>
              <a:ext cx="4246536" cy="6668552"/>
            </a:xfrm>
            <a:prstGeom prst="rect">
              <a:avLst/>
            </a:prstGeom>
            <a:solidFill>
              <a:srgbClr val="3458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2" name="Freeform 5"/>
            <p:cNvSpPr/>
            <p:nvPr/>
          </p:nvSpPr>
          <p:spPr>
            <a:xfrm>
              <a:off x="-1" y="-2"/>
              <a:ext cx="4260823" cy="6682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" y="0"/>
                  </a:moveTo>
                  <a:lnTo>
                    <a:pt x="21564" y="0"/>
                  </a:lnTo>
                  <a:cubicBezTo>
                    <a:pt x="21584" y="0"/>
                    <a:pt x="21600" y="10"/>
                    <a:pt x="21600" y="23"/>
                  </a:cubicBezTo>
                  <a:lnTo>
                    <a:pt x="21600" y="21577"/>
                  </a:lnTo>
                  <a:cubicBezTo>
                    <a:pt x="21600" y="21590"/>
                    <a:pt x="21584" y="21600"/>
                    <a:pt x="21564" y="21600"/>
                  </a:cubicBezTo>
                  <a:lnTo>
                    <a:pt x="36" y="21600"/>
                  </a:lnTo>
                  <a:cubicBezTo>
                    <a:pt x="16" y="21600"/>
                    <a:pt x="0" y="21590"/>
                    <a:pt x="0" y="21577"/>
                  </a:cubicBezTo>
                  <a:lnTo>
                    <a:pt x="0" y="23"/>
                  </a:lnTo>
                  <a:cubicBezTo>
                    <a:pt x="0" y="10"/>
                    <a:pt x="16" y="0"/>
                    <a:pt x="36" y="0"/>
                  </a:cubicBezTo>
                  <a:moveTo>
                    <a:pt x="36" y="46"/>
                  </a:moveTo>
                  <a:lnTo>
                    <a:pt x="36" y="23"/>
                  </a:lnTo>
                  <a:lnTo>
                    <a:pt x="72" y="23"/>
                  </a:lnTo>
                  <a:lnTo>
                    <a:pt x="72" y="21577"/>
                  </a:lnTo>
                  <a:lnTo>
                    <a:pt x="36" y="21577"/>
                  </a:lnTo>
                  <a:lnTo>
                    <a:pt x="36" y="21554"/>
                  </a:lnTo>
                  <a:lnTo>
                    <a:pt x="21564" y="21554"/>
                  </a:lnTo>
                  <a:lnTo>
                    <a:pt x="21564" y="21577"/>
                  </a:lnTo>
                  <a:lnTo>
                    <a:pt x="21528" y="21577"/>
                  </a:lnTo>
                  <a:lnTo>
                    <a:pt x="21528" y="23"/>
                  </a:lnTo>
                  <a:lnTo>
                    <a:pt x="21564" y="23"/>
                  </a:lnTo>
                  <a:lnTo>
                    <a:pt x="21564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144" name="Freeform 6"/>
          <p:cNvSpPr/>
          <p:nvPr/>
        </p:nvSpPr>
        <p:spPr>
          <a:xfrm>
            <a:off x="173520" y="1340570"/>
            <a:ext cx="565717" cy="5657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5" name="Freeform 8"/>
          <p:cNvSpPr/>
          <p:nvPr/>
        </p:nvSpPr>
        <p:spPr>
          <a:xfrm>
            <a:off x="1333737" y="9113970"/>
            <a:ext cx="1778319" cy="7450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6" name="TextBox 9"/>
          <p:cNvSpPr txBox="1"/>
          <p:nvPr/>
        </p:nvSpPr>
        <p:spPr>
          <a:xfrm>
            <a:off x="812062" y="10045934"/>
            <a:ext cx="2812554" cy="140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100"/>
              </a:lnSpc>
              <a:defRPr sz="10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This programme is delivered by HMPPS CFO</a:t>
            </a:r>
          </a:p>
        </p:txBody>
      </p:sp>
      <p:sp>
        <p:nvSpPr>
          <p:cNvPr id="147" name="Freeform 10"/>
          <p:cNvSpPr/>
          <p:nvPr/>
        </p:nvSpPr>
        <p:spPr>
          <a:xfrm>
            <a:off x="252375" y="791632"/>
            <a:ext cx="330768" cy="33077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8" name="Freeform 11"/>
          <p:cNvSpPr/>
          <p:nvPr/>
        </p:nvSpPr>
        <p:spPr>
          <a:xfrm>
            <a:off x="251504" y="248081"/>
            <a:ext cx="300631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9" name="TextBox 12"/>
          <p:cNvSpPr txBox="1"/>
          <p:nvPr/>
        </p:nvSpPr>
        <p:spPr>
          <a:xfrm>
            <a:off x="5029388" y="-15860"/>
            <a:ext cx="6776938" cy="80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600"/>
              </a:lnSpc>
              <a:defRPr sz="4700" b="1" u="sng"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DECEMBER</a:t>
            </a:r>
            <a:r>
              <a:rPr dirty="0"/>
              <a:t> – WEEK 2 </a:t>
            </a:r>
          </a:p>
        </p:txBody>
      </p:sp>
      <p:sp>
        <p:nvSpPr>
          <p:cNvPr id="150" name="TextBox 13"/>
          <p:cNvSpPr txBox="1"/>
          <p:nvPr/>
        </p:nvSpPr>
        <p:spPr>
          <a:xfrm>
            <a:off x="843960" y="130019"/>
            <a:ext cx="2486920" cy="47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3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Self: Activities that work on the individual</a:t>
            </a:r>
          </a:p>
        </p:txBody>
      </p:sp>
      <p:sp>
        <p:nvSpPr>
          <p:cNvPr id="151" name="TextBox 14"/>
          <p:cNvSpPr txBox="1"/>
          <p:nvPr/>
        </p:nvSpPr>
        <p:spPr>
          <a:xfrm>
            <a:off x="843960" y="706239"/>
            <a:ext cx="2600956" cy="47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3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Relationships: Activities that work with peers/families/friends</a:t>
            </a:r>
          </a:p>
        </p:txBody>
      </p:sp>
      <p:sp>
        <p:nvSpPr>
          <p:cNvPr id="152" name="TextBox 15"/>
          <p:cNvSpPr txBox="1"/>
          <p:nvPr/>
        </p:nvSpPr>
        <p:spPr>
          <a:xfrm>
            <a:off x="843960" y="1245329"/>
            <a:ext cx="2486920" cy="713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3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Society: Activities contributing to the community outside of the CFO Activity Hub</a:t>
            </a:r>
          </a:p>
        </p:txBody>
      </p:sp>
      <p:sp>
        <p:nvSpPr>
          <p:cNvPr id="153" name="Freeform 18"/>
          <p:cNvSpPr/>
          <p:nvPr/>
        </p:nvSpPr>
        <p:spPr>
          <a:xfrm>
            <a:off x="16599168" y="66438"/>
            <a:ext cx="1575976" cy="67208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4" name="Freeform 43"/>
          <p:cNvSpPr/>
          <p:nvPr/>
        </p:nvSpPr>
        <p:spPr>
          <a:xfrm>
            <a:off x="10840589" y="1677823"/>
            <a:ext cx="300630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5" name="Freeform 49"/>
          <p:cNvSpPr/>
          <p:nvPr/>
        </p:nvSpPr>
        <p:spPr>
          <a:xfrm>
            <a:off x="16490674" y="1659251"/>
            <a:ext cx="300631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6" name="Freeform 53"/>
          <p:cNvSpPr/>
          <p:nvPr/>
        </p:nvSpPr>
        <p:spPr>
          <a:xfrm>
            <a:off x="17606796" y="1677823"/>
            <a:ext cx="300631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157" name="Freeform 63"/>
          <p:cNvSpPr/>
          <p:nvPr/>
        </p:nvSpPr>
        <p:spPr>
          <a:xfrm>
            <a:off x="15593302" y="6680511"/>
            <a:ext cx="300631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8" name="Freeform 66"/>
          <p:cNvSpPr/>
          <p:nvPr/>
        </p:nvSpPr>
        <p:spPr>
          <a:xfrm>
            <a:off x="592427" y="1999602"/>
            <a:ext cx="3804237" cy="707807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9" name="Freeform 68"/>
          <p:cNvSpPr/>
          <p:nvPr/>
        </p:nvSpPr>
        <p:spPr>
          <a:xfrm>
            <a:off x="15543184" y="1670444"/>
            <a:ext cx="300631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0" name="Freeform 73"/>
          <p:cNvSpPr/>
          <p:nvPr/>
        </p:nvSpPr>
        <p:spPr>
          <a:xfrm>
            <a:off x="17779052" y="6623063"/>
            <a:ext cx="300630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61" name="Picture 81" descr="Picture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87878" y="169761"/>
            <a:ext cx="1972010" cy="5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Freeform 38"/>
          <p:cNvSpPr/>
          <p:nvPr/>
        </p:nvSpPr>
        <p:spPr>
          <a:xfrm>
            <a:off x="13662467" y="1636799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65" name="Graphic 21" descr="Graphic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0776" y="6403373"/>
            <a:ext cx="914402" cy="91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Graphic 16" descr="Graphic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43188" y="9100715"/>
            <a:ext cx="618393" cy="618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Graphic 55" descr="Graphic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7577" y="8875067"/>
            <a:ext cx="657489" cy="657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Graphic 58" descr="Graphic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79188" y="9100714"/>
            <a:ext cx="618393" cy="61839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Freeform 16"/>
          <p:cNvSpPr/>
          <p:nvPr/>
        </p:nvSpPr>
        <p:spPr>
          <a:xfrm>
            <a:off x="10128717" y="4352423"/>
            <a:ext cx="914404" cy="914404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180" name="Group 22"/>
          <p:cNvGrpSpPr/>
          <p:nvPr/>
        </p:nvGrpSpPr>
        <p:grpSpPr>
          <a:xfrm>
            <a:off x="7851827" y="1738216"/>
            <a:ext cx="289767" cy="540276"/>
            <a:chOff x="0" y="-1"/>
            <a:chExt cx="289765" cy="540275"/>
          </a:xfrm>
        </p:grpSpPr>
        <p:sp>
          <p:nvSpPr>
            <p:cNvPr id="178" name="Freeform 16"/>
            <p:cNvSpPr/>
            <p:nvPr/>
          </p:nvSpPr>
          <p:spPr>
            <a:xfrm>
              <a:off x="0" y="304251"/>
              <a:ext cx="286962" cy="236024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9" name="Freeform 107"/>
            <p:cNvSpPr/>
            <p:nvPr/>
          </p:nvSpPr>
          <p:spPr>
            <a:xfrm>
              <a:off x="-1" y="-2"/>
              <a:ext cx="289766" cy="272378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187" name="Group 31"/>
          <p:cNvGrpSpPr/>
          <p:nvPr/>
        </p:nvGrpSpPr>
        <p:grpSpPr>
          <a:xfrm>
            <a:off x="7818437" y="6673425"/>
            <a:ext cx="289767" cy="540276"/>
            <a:chOff x="0" y="-1"/>
            <a:chExt cx="289765" cy="540275"/>
          </a:xfrm>
        </p:grpSpPr>
        <p:sp>
          <p:nvSpPr>
            <p:cNvPr id="185" name="Freeform 16"/>
            <p:cNvSpPr/>
            <p:nvPr/>
          </p:nvSpPr>
          <p:spPr>
            <a:xfrm>
              <a:off x="0" y="304251"/>
              <a:ext cx="286962" cy="236024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6" name="Freeform 107"/>
            <p:cNvSpPr/>
            <p:nvPr/>
          </p:nvSpPr>
          <p:spPr>
            <a:xfrm>
              <a:off x="-1" y="-2"/>
              <a:ext cx="289766" cy="272378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190" name="Group 34"/>
          <p:cNvGrpSpPr/>
          <p:nvPr/>
        </p:nvGrpSpPr>
        <p:grpSpPr>
          <a:xfrm>
            <a:off x="12218536" y="6734823"/>
            <a:ext cx="289767" cy="540276"/>
            <a:chOff x="0" y="-1"/>
            <a:chExt cx="289765" cy="540275"/>
          </a:xfrm>
        </p:grpSpPr>
        <p:sp>
          <p:nvSpPr>
            <p:cNvPr id="188" name="Freeform 16"/>
            <p:cNvSpPr/>
            <p:nvPr/>
          </p:nvSpPr>
          <p:spPr>
            <a:xfrm>
              <a:off x="0" y="304251"/>
              <a:ext cx="286962" cy="236024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9" name="Freeform 107"/>
            <p:cNvSpPr/>
            <p:nvPr/>
          </p:nvSpPr>
          <p:spPr>
            <a:xfrm>
              <a:off x="-1" y="-2"/>
              <a:ext cx="289766" cy="272378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193" name="Group 50"/>
          <p:cNvGrpSpPr/>
          <p:nvPr/>
        </p:nvGrpSpPr>
        <p:grpSpPr>
          <a:xfrm>
            <a:off x="14767735" y="6734822"/>
            <a:ext cx="289767" cy="540276"/>
            <a:chOff x="0" y="-1"/>
            <a:chExt cx="289765" cy="540275"/>
          </a:xfrm>
        </p:grpSpPr>
        <p:sp>
          <p:nvSpPr>
            <p:cNvPr id="191" name="Freeform 16"/>
            <p:cNvSpPr/>
            <p:nvPr/>
          </p:nvSpPr>
          <p:spPr>
            <a:xfrm>
              <a:off x="0" y="304251"/>
              <a:ext cx="286962" cy="236024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92" name="Freeform 107"/>
            <p:cNvSpPr/>
            <p:nvPr/>
          </p:nvSpPr>
          <p:spPr>
            <a:xfrm>
              <a:off x="-1" y="-2"/>
              <a:ext cx="289766" cy="272378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197" name="Freeform 10"/>
          <p:cNvSpPr/>
          <p:nvPr/>
        </p:nvSpPr>
        <p:spPr>
          <a:xfrm>
            <a:off x="11997848" y="1724617"/>
            <a:ext cx="320548" cy="28339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98" name="Graphic 30" descr="Graphic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83752" y="4651821"/>
            <a:ext cx="816217" cy="8162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Group 68"/>
          <p:cNvGrpSpPr/>
          <p:nvPr/>
        </p:nvGrpSpPr>
        <p:grpSpPr>
          <a:xfrm>
            <a:off x="6183534" y="1724618"/>
            <a:ext cx="289767" cy="540277"/>
            <a:chOff x="0" y="0"/>
            <a:chExt cx="289766" cy="540276"/>
          </a:xfrm>
        </p:grpSpPr>
        <p:sp>
          <p:nvSpPr>
            <p:cNvPr id="199" name="Freeform 16"/>
            <p:cNvSpPr/>
            <p:nvPr/>
          </p:nvSpPr>
          <p:spPr>
            <a:xfrm>
              <a:off x="0" y="304252"/>
              <a:ext cx="286962" cy="236024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00" name="Freeform 107"/>
            <p:cNvSpPr/>
            <p:nvPr/>
          </p:nvSpPr>
          <p:spPr>
            <a:xfrm>
              <a:off x="-1" y="-1"/>
              <a:ext cx="289767" cy="272378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2" name="Freeform 68">
            <a:extLst>
              <a:ext uri="{FF2B5EF4-FFF2-40B4-BE49-F238E27FC236}">
                <a16:creationId xmlns:a16="http://schemas.microsoft.com/office/drawing/2014/main" id="{7072BD2A-FF47-4682-06E4-32E39D6E214E}"/>
              </a:ext>
            </a:extLst>
          </p:cNvPr>
          <p:cNvSpPr/>
          <p:nvPr/>
        </p:nvSpPr>
        <p:spPr>
          <a:xfrm>
            <a:off x="15401803" y="4003331"/>
            <a:ext cx="300631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B72B433E-B377-5E4F-C559-43091DFC5B39}"/>
              </a:ext>
            </a:extLst>
          </p:cNvPr>
          <p:cNvSpPr/>
          <p:nvPr/>
        </p:nvSpPr>
        <p:spPr>
          <a:xfrm>
            <a:off x="14917893" y="3876599"/>
            <a:ext cx="553811" cy="6183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" name="Graphic 4" descr="Water with solid fill">
            <a:extLst>
              <a:ext uri="{FF2B5EF4-FFF2-40B4-BE49-F238E27FC236}">
                <a16:creationId xmlns:a16="http://schemas.microsoft.com/office/drawing/2014/main" id="{7E1BE4EB-4A7D-4EC6-1A29-4587982F5C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20109" y="4288146"/>
            <a:ext cx="708196" cy="708196"/>
          </a:xfrm>
          <a:prstGeom prst="rect">
            <a:avLst/>
          </a:prstGeom>
        </p:spPr>
      </p:pic>
      <p:pic>
        <p:nvPicPr>
          <p:cNvPr id="6" name="Graphic 5" descr="Water with solid fill">
            <a:extLst>
              <a:ext uri="{FF2B5EF4-FFF2-40B4-BE49-F238E27FC236}">
                <a16:creationId xmlns:a16="http://schemas.microsoft.com/office/drawing/2014/main" id="{5A5AF6E2-1BF4-6B98-DBE8-2441DCC8EE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61655" y="4576106"/>
            <a:ext cx="567394" cy="567394"/>
          </a:xfrm>
          <a:prstGeom prst="rect">
            <a:avLst/>
          </a:prstGeom>
        </p:spPr>
      </p:pic>
      <p:pic>
        <p:nvPicPr>
          <p:cNvPr id="8" name="Graphic 7" descr="Water with solid fill">
            <a:extLst>
              <a:ext uri="{FF2B5EF4-FFF2-40B4-BE49-F238E27FC236}">
                <a16:creationId xmlns:a16="http://schemas.microsoft.com/office/drawing/2014/main" id="{9BE844D0-0D50-5B42-7960-6FC0648E09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2878240" y="3155197"/>
            <a:ext cx="708196" cy="708196"/>
          </a:xfrm>
          <a:prstGeom prst="rect">
            <a:avLst/>
          </a:pr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5C30806E-6128-0A8C-173A-B85CF6AE8FF5}"/>
              </a:ext>
            </a:extLst>
          </p:cNvPr>
          <p:cNvSpPr/>
          <p:nvPr/>
        </p:nvSpPr>
        <p:spPr>
          <a:xfrm>
            <a:off x="17099445" y="2783126"/>
            <a:ext cx="914404" cy="914404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1" name="Graphic 10" descr="Building Brick Wall with solid fill">
            <a:extLst>
              <a:ext uri="{FF2B5EF4-FFF2-40B4-BE49-F238E27FC236}">
                <a16:creationId xmlns:a16="http://schemas.microsoft.com/office/drawing/2014/main" id="{81560182-2646-D829-985A-14AE5B10D85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21497" y="4647531"/>
            <a:ext cx="652214" cy="652214"/>
          </a:xfrm>
          <a:prstGeom prst="rect">
            <a:avLst/>
          </a:prstGeom>
        </p:spPr>
      </p:pic>
      <p:pic>
        <p:nvPicPr>
          <p:cNvPr id="13" name="Graphic 12" descr="Watering Plant outline">
            <a:extLst>
              <a:ext uri="{FF2B5EF4-FFF2-40B4-BE49-F238E27FC236}">
                <a16:creationId xmlns:a16="http://schemas.microsoft.com/office/drawing/2014/main" id="{F26835AC-7910-6CDE-540F-69127BDA834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05491" y="8729799"/>
            <a:ext cx="768342" cy="768342"/>
          </a:xfrm>
          <a:prstGeom prst="rect">
            <a:avLst/>
          </a:prstGeom>
        </p:spPr>
      </p:pic>
      <p:pic>
        <p:nvPicPr>
          <p:cNvPr id="17" name="Graphic 16" descr="Artist female with solid fill">
            <a:extLst>
              <a:ext uri="{FF2B5EF4-FFF2-40B4-BE49-F238E27FC236}">
                <a16:creationId xmlns:a16="http://schemas.microsoft.com/office/drawing/2014/main" id="{D1CA94AD-42B9-B424-B026-B756355CE6C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525451" y="8875947"/>
            <a:ext cx="723342" cy="723342"/>
          </a:xfrm>
          <a:prstGeom prst="rect">
            <a:avLst/>
          </a:prstGeom>
        </p:spPr>
      </p:pic>
      <p:pic>
        <p:nvPicPr>
          <p:cNvPr id="19" name="Graphic 18" descr="Inbox with solid fill">
            <a:extLst>
              <a:ext uri="{FF2B5EF4-FFF2-40B4-BE49-F238E27FC236}">
                <a16:creationId xmlns:a16="http://schemas.microsoft.com/office/drawing/2014/main" id="{788358C1-664B-EC8F-E2A7-227A22D309A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865447" y="8927613"/>
            <a:ext cx="768342" cy="768342"/>
          </a:xfrm>
          <a:prstGeom prst="rect">
            <a:avLst/>
          </a:prstGeom>
        </p:spPr>
      </p:pic>
      <p:sp>
        <p:nvSpPr>
          <p:cNvPr id="20" name="Freeform 43">
            <a:extLst>
              <a:ext uri="{FF2B5EF4-FFF2-40B4-BE49-F238E27FC236}">
                <a16:creationId xmlns:a16="http://schemas.microsoft.com/office/drawing/2014/main" id="{6061C584-DFBB-7BD8-79F0-EE2DD8992145}"/>
              </a:ext>
            </a:extLst>
          </p:cNvPr>
          <p:cNvSpPr/>
          <p:nvPr/>
        </p:nvSpPr>
        <p:spPr>
          <a:xfrm>
            <a:off x="9742661" y="1648987"/>
            <a:ext cx="300630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21" name="Group 31">
            <a:extLst>
              <a:ext uri="{FF2B5EF4-FFF2-40B4-BE49-F238E27FC236}">
                <a16:creationId xmlns:a16="http://schemas.microsoft.com/office/drawing/2014/main" id="{E368F779-5F5C-809C-49D9-6F8A88B7E90D}"/>
              </a:ext>
            </a:extLst>
          </p:cNvPr>
          <p:cNvGrpSpPr/>
          <p:nvPr/>
        </p:nvGrpSpPr>
        <p:grpSpPr>
          <a:xfrm>
            <a:off x="6232455" y="6703956"/>
            <a:ext cx="289767" cy="540276"/>
            <a:chOff x="0" y="-1"/>
            <a:chExt cx="289765" cy="540275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2C70F34-967B-E683-24F8-40E3ACCA6EF0}"/>
                </a:ext>
              </a:extLst>
            </p:cNvPr>
            <p:cNvSpPr/>
            <p:nvPr/>
          </p:nvSpPr>
          <p:spPr>
            <a:xfrm>
              <a:off x="0" y="304251"/>
              <a:ext cx="286962" cy="236024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3" name="Freeform 107">
              <a:extLst>
                <a:ext uri="{FF2B5EF4-FFF2-40B4-BE49-F238E27FC236}">
                  <a16:creationId xmlns:a16="http://schemas.microsoft.com/office/drawing/2014/main" id="{FE81D00E-9774-E6B2-D1B0-6BA8D9052D59}"/>
                </a:ext>
              </a:extLst>
            </p:cNvPr>
            <p:cNvSpPr/>
            <p:nvPr/>
          </p:nvSpPr>
          <p:spPr>
            <a:xfrm>
              <a:off x="-1" y="-2"/>
              <a:ext cx="289766" cy="272378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24" name="Freeform 38">
            <a:extLst>
              <a:ext uri="{FF2B5EF4-FFF2-40B4-BE49-F238E27FC236}">
                <a16:creationId xmlns:a16="http://schemas.microsoft.com/office/drawing/2014/main" id="{AAA63F8E-4CEC-0C2B-8FC1-ED522DB2E498}"/>
              </a:ext>
            </a:extLst>
          </p:cNvPr>
          <p:cNvSpPr/>
          <p:nvPr/>
        </p:nvSpPr>
        <p:spPr>
          <a:xfrm>
            <a:off x="10773283" y="6646953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5" name="Freeform 38">
            <a:extLst>
              <a:ext uri="{FF2B5EF4-FFF2-40B4-BE49-F238E27FC236}">
                <a16:creationId xmlns:a16="http://schemas.microsoft.com/office/drawing/2014/main" id="{E2BE1028-23AD-A606-0047-BEF60F3A360E}"/>
              </a:ext>
            </a:extLst>
          </p:cNvPr>
          <p:cNvSpPr/>
          <p:nvPr/>
        </p:nvSpPr>
        <p:spPr>
          <a:xfrm>
            <a:off x="8816388" y="6711041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26" name="Group 50">
            <a:extLst>
              <a:ext uri="{FF2B5EF4-FFF2-40B4-BE49-F238E27FC236}">
                <a16:creationId xmlns:a16="http://schemas.microsoft.com/office/drawing/2014/main" id="{8E5A3AF1-4660-91CE-3874-22074D12BA3D}"/>
              </a:ext>
            </a:extLst>
          </p:cNvPr>
          <p:cNvGrpSpPr/>
          <p:nvPr/>
        </p:nvGrpSpPr>
        <p:grpSpPr>
          <a:xfrm>
            <a:off x="16574617" y="6679842"/>
            <a:ext cx="289767" cy="540276"/>
            <a:chOff x="0" y="-1"/>
            <a:chExt cx="289765" cy="540275"/>
          </a:xfrm>
        </p:grpSpPr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C5302C33-3823-A3F7-12EA-3FF3020D90FA}"/>
                </a:ext>
              </a:extLst>
            </p:cNvPr>
            <p:cNvSpPr/>
            <p:nvPr/>
          </p:nvSpPr>
          <p:spPr>
            <a:xfrm>
              <a:off x="0" y="304251"/>
              <a:ext cx="286962" cy="236024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8" name="Freeform 107">
              <a:extLst>
                <a:ext uri="{FF2B5EF4-FFF2-40B4-BE49-F238E27FC236}">
                  <a16:creationId xmlns:a16="http://schemas.microsoft.com/office/drawing/2014/main" id="{27897BD5-C48D-57A1-8F9F-9D69FC04CEBC}"/>
                </a:ext>
              </a:extLst>
            </p:cNvPr>
            <p:cNvSpPr/>
            <p:nvPr/>
          </p:nvSpPr>
          <p:spPr>
            <a:xfrm>
              <a:off x="-1" y="-2"/>
              <a:ext cx="289766" cy="272378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pic>
        <p:nvPicPr>
          <p:cNvPr id="30" name="Graphic 29" descr="Briefcase outline">
            <a:extLst>
              <a:ext uri="{FF2B5EF4-FFF2-40B4-BE49-F238E27FC236}">
                <a16:creationId xmlns:a16="http://schemas.microsoft.com/office/drawing/2014/main" id="{2465A0F2-EA60-7A0D-45D1-CEF0C1D425D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5205862" y="9031755"/>
            <a:ext cx="617725" cy="617725"/>
          </a:xfrm>
          <a:prstGeom prst="rect">
            <a:avLst/>
          </a:prstGeom>
        </p:spPr>
      </p:pic>
      <p:pic>
        <p:nvPicPr>
          <p:cNvPr id="35" name="Graphic 34" descr="Schoolhouse outline">
            <a:extLst>
              <a:ext uri="{FF2B5EF4-FFF2-40B4-BE49-F238E27FC236}">
                <a16:creationId xmlns:a16="http://schemas.microsoft.com/office/drawing/2014/main" id="{FEACC22B-2D5D-0276-49A6-2C6E34A32EC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7169194" y="8783758"/>
            <a:ext cx="852936" cy="852936"/>
          </a:xfrm>
          <a:prstGeom prst="rect">
            <a:avLst/>
          </a:prstGeom>
        </p:spPr>
      </p:pic>
      <p:pic>
        <p:nvPicPr>
          <p:cNvPr id="36" name="Graphic 35" descr="Water with solid fill">
            <a:extLst>
              <a:ext uri="{FF2B5EF4-FFF2-40B4-BE49-F238E27FC236}">
                <a16:creationId xmlns:a16="http://schemas.microsoft.com/office/drawing/2014/main" id="{5B6BCD71-D8F1-109B-9D21-55A8DACF8A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022933" y="4543235"/>
            <a:ext cx="708196" cy="708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DBE274-BE00-6029-6D5C-469BED681B6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1504" y="2100429"/>
            <a:ext cx="4361437" cy="6977246"/>
          </a:xfrm>
          <a:prstGeom prst="rect">
            <a:avLst/>
          </a:prstGeom>
        </p:spPr>
      </p:pic>
      <p:sp>
        <p:nvSpPr>
          <p:cNvPr id="10" name="Freeform 16">
            <a:extLst>
              <a:ext uri="{FF2B5EF4-FFF2-40B4-BE49-F238E27FC236}">
                <a16:creationId xmlns:a16="http://schemas.microsoft.com/office/drawing/2014/main" id="{774173B5-369B-D882-3CFF-FBD837B54473}"/>
              </a:ext>
            </a:extLst>
          </p:cNvPr>
          <p:cNvSpPr/>
          <p:nvPr/>
        </p:nvSpPr>
        <p:spPr>
          <a:xfrm>
            <a:off x="6874249" y="4305284"/>
            <a:ext cx="914404" cy="914404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4" name="Graphic 13" descr="Employee badge with solid fill">
            <a:extLst>
              <a:ext uri="{FF2B5EF4-FFF2-40B4-BE49-F238E27FC236}">
                <a16:creationId xmlns:a16="http://schemas.microsoft.com/office/drawing/2014/main" id="{EB282D67-A425-3524-E287-947D92BAC55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977145" y="8860974"/>
            <a:ext cx="698504" cy="698504"/>
          </a:xfrm>
          <a:prstGeom prst="rect">
            <a:avLst/>
          </a:prstGeom>
        </p:spPr>
      </p:pic>
      <p:pic>
        <p:nvPicPr>
          <p:cNvPr id="15" name="Graphic 14" descr="Water with solid fill">
            <a:extLst>
              <a:ext uri="{FF2B5EF4-FFF2-40B4-BE49-F238E27FC236}">
                <a16:creationId xmlns:a16="http://schemas.microsoft.com/office/drawing/2014/main" id="{B6DF6078-7C3F-C836-FBBD-A536D63B21A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668137" y="3136528"/>
            <a:ext cx="708196" cy="708196"/>
          </a:xfrm>
          <a:prstGeom prst="rect">
            <a:avLst/>
          </a:prstGeom>
        </p:spPr>
      </p:pic>
      <p:sp>
        <p:nvSpPr>
          <p:cNvPr id="16" name="Freeform 16">
            <a:extLst>
              <a:ext uri="{FF2B5EF4-FFF2-40B4-BE49-F238E27FC236}">
                <a16:creationId xmlns:a16="http://schemas.microsoft.com/office/drawing/2014/main" id="{511B4257-68C9-EED4-6E44-09C56CAE5DDD}"/>
              </a:ext>
            </a:extLst>
          </p:cNvPr>
          <p:cNvSpPr/>
          <p:nvPr/>
        </p:nvSpPr>
        <p:spPr>
          <a:xfrm>
            <a:off x="12835990" y="5062074"/>
            <a:ext cx="826478" cy="753336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8" name="Graphic 106" descr="Graphic 106">
            <a:extLst>
              <a:ext uri="{FF2B5EF4-FFF2-40B4-BE49-F238E27FC236}">
                <a16:creationId xmlns:a16="http://schemas.microsoft.com/office/drawing/2014/main" id="{45249A05-1EC1-334C-4FAC-C3DFDFEFFC7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465684" y="8973845"/>
            <a:ext cx="780685" cy="7806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" name="Group 68">
            <a:extLst>
              <a:ext uri="{FF2B5EF4-FFF2-40B4-BE49-F238E27FC236}">
                <a16:creationId xmlns:a16="http://schemas.microsoft.com/office/drawing/2014/main" id="{4D75C059-F0F9-1285-2F9A-B9F5D2F05637}"/>
              </a:ext>
            </a:extLst>
          </p:cNvPr>
          <p:cNvGrpSpPr/>
          <p:nvPr/>
        </p:nvGrpSpPr>
        <p:grpSpPr>
          <a:xfrm>
            <a:off x="8645352" y="1659251"/>
            <a:ext cx="289767" cy="540277"/>
            <a:chOff x="0" y="0"/>
            <a:chExt cx="289766" cy="540276"/>
          </a:xfrm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02C9031-3505-F64D-98D3-57A44B20F0CD}"/>
                </a:ext>
              </a:extLst>
            </p:cNvPr>
            <p:cNvSpPr/>
            <p:nvPr/>
          </p:nvSpPr>
          <p:spPr>
            <a:xfrm>
              <a:off x="0" y="304252"/>
              <a:ext cx="286962" cy="236024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2" name="Freeform 107">
              <a:extLst>
                <a:ext uri="{FF2B5EF4-FFF2-40B4-BE49-F238E27FC236}">
                  <a16:creationId xmlns:a16="http://schemas.microsoft.com/office/drawing/2014/main" id="{C7E56742-EEE2-5EB1-2E04-5DC102F9A293}"/>
                </a:ext>
              </a:extLst>
            </p:cNvPr>
            <p:cNvSpPr/>
            <p:nvPr/>
          </p:nvSpPr>
          <p:spPr>
            <a:xfrm>
              <a:off x="-1" y="-1"/>
              <a:ext cx="289767" cy="272378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33" name="Group 68">
            <a:extLst>
              <a:ext uri="{FF2B5EF4-FFF2-40B4-BE49-F238E27FC236}">
                <a16:creationId xmlns:a16="http://schemas.microsoft.com/office/drawing/2014/main" id="{474C5DA0-542F-87AF-11DA-F0F92AA0B41D}"/>
              </a:ext>
            </a:extLst>
          </p:cNvPr>
          <p:cNvGrpSpPr/>
          <p:nvPr/>
        </p:nvGrpSpPr>
        <p:grpSpPr>
          <a:xfrm>
            <a:off x="13685265" y="3965695"/>
            <a:ext cx="289767" cy="540277"/>
            <a:chOff x="0" y="0"/>
            <a:chExt cx="289766" cy="540276"/>
          </a:xfrm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7DFD49A9-81C8-23AB-43F9-59F698A81978}"/>
                </a:ext>
              </a:extLst>
            </p:cNvPr>
            <p:cNvSpPr/>
            <p:nvPr/>
          </p:nvSpPr>
          <p:spPr>
            <a:xfrm>
              <a:off x="0" y="304252"/>
              <a:ext cx="286962" cy="236024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" name="Freeform 107">
              <a:extLst>
                <a:ext uri="{FF2B5EF4-FFF2-40B4-BE49-F238E27FC236}">
                  <a16:creationId xmlns:a16="http://schemas.microsoft.com/office/drawing/2014/main" id="{0C99D6B2-5CB3-6A22-AC67-81CFE591B4E1}"/>
                </a:ext>
              </a:extLst>
            </p:cNvPr>
            <p:cNvSpPr/>
            <p:nvPr/>
          </p:nvSpPr>
          <p:spPr>
            <a:xfrm>
              <a:off x="-1" y="-1"/>
              <a:ext cx="289767" cy="272378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38" name="Group 34">
            <a:extLst>
              <a:ext uri="{FF2B5EF4-FFF2-40B4-BE49-F238E27FC236}">
                <a16:creationId xmlns:a16="http://schemas.microsoft.com/office/drawing/2014/main" id="{5B7B2050-A1AF-C7DA-FD05-800EFC5D86DF}"/>
              </a:ext>
            </a:extLst>
          </p:cNvPr>
          <p:cNvGrpSpPr/>
          <p:nvPr/>
        </p:nvGrpSpPr>
        <p:grpSpPr>
          <a:xfrm>
            <a:off x="13662468" y="6658139"/>
            <a:ext cx="289767" cy="540276"/>
            <a:chOff x="0" y="-1"/>
            <a:chExt cx="289765" cy="540275"/>
          </a:xfrm>
        </p:grpSpPr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5E535E75-24CF-5FE0-E752-7969E58B1274}"/>
                </a:ext>
              </a:extLst>
            </p:cNvPr>
            <p:cNvSpPr/>
            <p:nvPr/>
          </p:nvSpPr>
          <p:spPr>
            <a:xfrm>
              <a:off x="0" y="304251"/>
              <a:ext cx="286962" cy="236024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CBDB522B-1AA9-1979-FC24-BB285093BAED}"/>
                </a:ext>
              </a:extLst>
            </p:cNvPr>
            <p:cNvSpPr/>
            <p:nvPr/>
          </p:nvSpPr>
          <p:spPr>
            <a:xfrm>
              <a:off x="-1" y="-2"/>
              <a:ext cx="289766" cy="272378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pic>
        <p:nvPicPr>
          <p:cNvPr id="42" name="Graphic 41" descr="Yoga with solid fill">
            <a:extLst>
              <a:ext uri="{FF2B5EF4-FFF2-40B4-BE49-F238E27FC236}">
                <a16:creationId xmlns:a16="http://schemas.microsoft.com/office/drawing/2014/main" id="{9CDE2056-B39D-6AD7-85F3-6B167B38830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3967031" y="4897333"/>
            <a:ext cx="708197" cy="708197"/>
          </a:xfrm>
          <a:prstGeom prst="rect">
            <a:avLst/>
          </a:prstGeom>
        </p:spPr>
      </p:pic>
      <p:pic>
        <p:nvPicPr>
          <p:cNvPr id="44" name="Graphic 43" descr="Remote learning language with solid fill">
            <a:extLst>
              <a:ext uri="{FF2B5EF4-FFF2-40B4-BE49-F238E27FC236}">
                <a16:creationId xmlns:a16="http://schemas.microsoft.com/office/drawing/2014/main" id="{F89B7F7C-19B0-413D-6188-5FE27BF93D0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7276360" y="5143500"/>
            <a:ext cx="560573" cy="560573"/>
          </a:xfrm>
          <a:prstGeom prst="rect">
            <a:avLst/>
          </a:prstGeom>
        </p:spPr>
      </p:pic>
      <p:sp>
        <p:nvSpPr>
          <p:cNvPr id="45" name="Freeform 53">
            <a:extLst>
              <a:ext uri="{FF2B5EF4-FFF2-40B4-BE49-F238E27FC236}">
                <a16:creationId xmlns:a16="http://schemas.microsoft.com/office/drawing/2014/main" id="{5CAB5429-0E88-3565-AF1E-586C3EFD2C28}"/>
              </a:ext>
            </a:extLst>
          </p:cNvPr>
          <p:cNvSpPr/>
          <p:nvPr/>
        </p:nvSpPr>
        <p:spPr>
          <a:xfrm>
            <a:off x="17735865" y="3638204"/>
            <a:ext cx="300631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Tabl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886696"/>
              </p:ext>
            </p:extLst>
          </p:nvPr>
        </p:nvGraphicFramePr>
        <p:xfrm>
          <a:off x="4728692" y="815930"/>
          <a:ext cx="13171931" cy="89443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41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553">
                  <a:extLst>
                    <a:ext uri="{9D8B030D-6E8A-4147-A177-3AD203B41FA5}">
                      <a16:colId xmlns:a16="http://schemas.microsoft.com/office/drawing/2014/main" val="2593849394"/>
                    </a:ext>
                  </a:extLst>
                </a:gridCol>
                <a:gridCol w="80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167">
                  <a:extLst>
                    <a:ext uri="{9D8B030D-6E8A-4147-A177-3AD203B41FA5}">
                      <a16:colId xmlns:a16="http://schemas.microsoft.com/office/drawing/2014/main" val="1641777800"/>
                    </a:ext>
                  </a:extLst>
                </a:gridCol>
                <a:gridCol w="879126">
                  <a:extLst>
                    <a:ext uri="{9D8B030D-6E8A-4147-A177-3AD203B41FA5}">
                      <a16:colId xmlns:a16="http://schemas.microsoft.com/office/drawing/2014/main" val="1450395422"/>
                    </a:ext>
                  </a:extLst>
                </a:gridCol>
                <a:gridCol w="1281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423">
                  <a:extLst>
                    <a:ext uri="{9D8B030D-6E8A-4147-A177-3AD203B41FA5}">
                      <a16:colId xmlns:a16="http://schemas.microsoft.com/office/drawing/2014/main" val="1562426102"/>
                    </a:ext>
                  </a:extLst>
                </a:gridCol>
                <a:gridCol w="150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532">
                  <a:extLst>
                    <a:ext uri="{9D8B030D-6E8A-4147-A177-3AD203B41FA5}">
                      <a16:colId xmlns:a16="http://schemas.microsoft.com/office/drawing/2014/main" val="4185137042"/>
                    </a:ext>
                  </a:extLst>
                </a:gridCol>
                <a:gridCol w="1480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404">
                  <a:extLst>
                    <a:ext uri="{9D8B030D-6E8A-4147-A177-3AD203B41FA5}">
                      <a16:colId xmlns:a16="http://schemas.microsoft.com/office/drawing/2014/main" val="1515007948"/>
                    </a:ext>
                  </a:extLst>
                </a:gridCol>
              </a:tblGrid>
              <a:tr h="636558"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/>
                      </a:pPr>
                      <a:r>
                        <a:rPr sz="1900" b="1" dirty="0"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1</a:t>
                      </a:r>
                      <a:r>
                        <a:rPr lang="en-GB" sz="1900" b="1" dirty="0"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5</a:t>
                      </a:r>
                      <a:r>
                        <a:rPr sz="1900" b="1" dirty="0"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ᵗʰ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dirty="0"/>
                        <a:t>Tuesday 1</a:t>
                      </a:r>
                      <a:r>
                        <a:rPr lang="en-GB" dirty="0"/>
                        <a:t>6</a:t>
                      </a:r>
                      <a:r>
                        <a:rPr baseline="30000" dirty="0" err="1"/>
                        <a:t>th</a:t>
                      </a:r>
                      <a:r>
                        <a:rPr dirty="0"/>
                        <a:t> 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dirty="0"/>
                        <a:t>Wednesday 1</a:t>
                      </a:r>
                      <a:r>
                        <a:rPr lang="en-GB" dirty="0"/>
                        <a:t>7</a:t>
                      </a:r>
                      <a:r>
                        <a:rPr baseline="30000" dirty="0" err="1"/>
                        <a:t>th</a:t>
                      </a:r>
                      <a:endParaRPr baseline="30000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dirty="0"/>
                        <a:t>Thursday </a:t>
                      </a:r>
                      <a:r>
                        <a:rPr lang="en-GB" dirty="0"/>
                        <a:t>18</a:t>
                      </a:r>
                      <a:r>
                        <a:rPr baseline="30000" dirty="0" err="1"/>
                        <a:t>th</a:t>
                      </a:r>
                      <a:endParaRPr baseline="30000" dirty="0"/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baseline="30000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dirty="0"/>
                        <a:t>Frida</a:t>
                      </a:r>
                      <a:r>
                        <a:rPr lang="en-GB" dirty="0"/>
                        <a:t>y 19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</a:t>
                      </a:r>
                      <a:endParaRPr baseline="30000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277">
                <a:tc rowSpan="3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5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Drop in</a:t>
                      </a: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5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9:30</a:t>
                      </a:r>
                      <a:r>
                        <a:rPr sz="1100" dirty="0">
                          <a:latin typeface="DM Sans" pitchFamily="2" charset="0"/>
                        </a:rPr>
                        <a:t>am – </a:t>
                      </a:r>
                      <a:r>
                        <a:rPr lang="en-GB" sz="1100" dirty="0">
                          <a:latin typeface="DM Sans" pitchFamily="2" charset="0"/>
                        </a:rPr>
                        <a:t>10:30a</a:t>
                      </a:r>
                      <a:r>
                        <a:rPr sz="1100" dirty="0">
                          <a:latin typeface="DM Sans" pitchFamily="2" charset="0"/>
                        </a:rPr>
                        <a:t>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5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Feeling of Hope and Self Efficiency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5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10am – 12pm</a:t>
                      </a:r>
                      <a:endParaRPr sz="11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Drop In</a:t>
                      </a: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9</a:t>
                      </a:r>
                      <a:r>
                        <a:rPr sz="1100" dirty="0">
                          <a:latin typeface="DM Sans" pitchFamily="2" charset="0"/>
                        </a:rPr>
                        <a:t>:30am-1</a:t>
                      </a:r>
                      <a:r>
                        <a:rPr lang="en-GB" sz="1100" dirty="0">
                          <a:latin typeface="DM Sans" pitchFamily="2" charset="0"/>
                        </a:rPr>
                        <a:t>0:</a:t>
                      </a:r>
                      <a:r>
                        <a:rPr sz="1100" dirty="0">
                          <a:latin typeface="DM Sans" pitchFamily="2" charset="0"/>
                        </a:rPr>
                        <a:t>30</a:t>
                      </a:r>
                      <a:r>
                        <a:rPr lang="en-GB" sz="1100" dirty="0">
                          <a:latin typeface="DM Sans" pitchFamily="2" charset="0"/>
                        </a:rPr>
                        <a:t>a</a:t>
                      </a:r>
                      <a:r>
                        <a:rPr sz="1100" dirty="0">
                          <a:latin typeface="DM Sans" pitchFamily="2" charset="0"/>
                        </a:rPr>
                        <a:t>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defTabSz="1246876">
                        <a:lnSpc>
                          <a:spcPts val="1600"/>
                        </a:lnSpc>
                        <a:defRPr sz="1100"/>
                      </a:pP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1600"/>
                        </a:lnSpc>
                        <a:defRPr sz="1100"/>
                      </a:pP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1600"/>
                        </a:lnSpc>
                        <a:defRPr sz="1100"/>
                      </a:pP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1600"/>
                        </a:lnSpc>
                        <a:defRPr sz="1100"/>
                      </a:pP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Enrolments</a:t>
                      </a: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10:</a:t>
                      </a:r>
                      <a:r>
                        <a:rPr lang="en-GB" sz="1100" dirty="0">
                          <a:latin typeface="DM Sans" pitchFamily="2" charset="0"/>
                        </a:rPr>
                        <a:t>3</a:t>
                      </a:r>
                      <a:r>
                        <a:rPr sz="1100" dirty="0">
                          <a:latin typeface="DM Sans" pitchFamily="2" charset="0"/>
                        </a:rPr>
                        <a:t>0am-</a:t>
                      </a:r>
                    </a:p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12</a:t>
                      </a:r>
                      <a:r>
                        <a:rPr sz="1100" dirty="0">
                          <a:latin typeface="DM Sans" pitchFamily="2" charset="0"/>
                        </a:rPr>
                        <a:t>:00pm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CV/Cover letter support</a:t>
                      </a:r>
                    </a:p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11am -12:30pm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Drop In</a:t>
                      </a: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9:30</a:t>
                      </a:r>
                      <a:r>
                        <a:rPr sz="1100" dirty="0">
                          <a:latin typeface="DM Sans" pitchFamily="2" charset="0"/>
                        </a:rPr>
                        <a:t>am-</a:t>
                      </a:r>
                      <a:r>
                        <a:rPr lang="en-GB" sz="1100" dirty="0">
                          <a:latin typeface="DM Sans" pitchFamily="2" charset="0"/>
                        </a:rPr>
                        <a:t>10:30a</a:t>
                      </a:r>
                      <a:r>
                        <a:rPr sz="1100" dirty="0">
                          <a:latin typeface="DM Sans" pitchFamily="2" charset="0"/>
                        </a:rPr>
                        <a:t>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CBT 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9:30am – 4pm</a:t>
                      </a:r>
                      <a:endParaRPr sz="11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100"/>
                      </a:pP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Drop In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9:30</a:t>
                      </a:r>
                      <a:r>
                        <a:rPr sz="1100" dirty="0">
                          <a:latin typeface="DM Sans" pitchFamily="2" charset="0"/>
                        </a:rPr>
                        <a:t>am – 1</a:t>
                      </a:r>
                      <a:r>
                        <a:rPr lang="en-GB" sz="1100" dirty="0">
                          <a:latin typeface="DM Sans" pitchFamily="2" charset="0"/>
                        </a:rPr>
                        <a:t>0:30a</a:t>
                      </a:r>
                      <a:r>
                        <a:rPr sz="1100" dirty="0">
                          <a:latin typeface="DM Sans" pitchFamily="2" charset="0"/>
                        </a:rPr>
                        <a:t>m</a:t>
                      </a:r>
                    </a:p>
                  </a:txBody>
                  <a:tcPr marL="127566" marR="127566" marT="127566" marB="1275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100">
                          <a:latin typeface="DM Sans Italics"/>
                          <a:ea typeface="DM Sans Italics"/>
                          <a:cs typeface="DM Sans Italics"/>
                          <a:sym typeface="DM Sans Italic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Healthy Living</a:t>
                      </a: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1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1</a:t>
                      </a:r>
                      <a:r>
                        <a:rPr lang="en-GB" sz="1100" dirty="0">
                          <a:latin typeface="DM Sans" pitchFamily="2" charset="0"/>
                        </a:rPr>
                        <a:t>1</a:t>
                      </a:r>
                      <a:r>
                        <a:rPr sz="1100" dirty="0">
                          <a:latin typeface="DM Sans" pitchFamily="2" charset="0"/>
                        </a:rPr>
                        <a:t>:00am- 12:</a:t>
                      </a:r>
                      <a:r>
                        <a:rPr lang="en-GB" sz="1100" dirty="0">
                          <a:latin typeface="DM Sans" pitchFamily="2" charset="0"/>
                        </a:rPr>
                        <a:t>3</a:t>
                      </a:r>
                      <a:r>
                        <a:rPr sz="1100" dirty="0">
                          <a:latin typeface="DM Sans" pitchFamily="2" charset="0"/>
                        </a:rPr>
                        <a:t>0pm 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Drop In</a:t>
                      </a: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9:30</a:t>
                      </a:r>
                      <a:r>
                        <a:rPr sz="1100" dirty="0">
                          <a:latin typeface="DM Sans" pitchFamily="2" charset="0"/>
                        </a:rPr>
                        <a:t>am – </a:t>
                      </a:r>
                      <a:r>
                        <a:rPr lang="en-GB" sz="1100" dirty="0">
                          <a:latin typeface="DM Sans" pitchFamily="2" charset="0"/>
                        </a:rPr>
                        <a:t>10:30a</a:t>
                      </a:r>
                      <a:r>
                        <a:rPr sz="1100" dirty="0">
                          <a:latin typeface="DM Sans" pitchFamily="2" charset="0"/>
                        </a:rPr>
                        <a:t>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Enrolments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10:30am – 12:30pm</a:t>
                      </a:r>
                      <a:endParaRPr sz="11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Interview Skills</a:t>
                      </a: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1</a:t>
                      </a:r>
                      <a:r>
                        <a:rPr lang="en-GB" sz="1100" dirty="0">
                          <a:latin typeface="DM Sans" pitchFamily="2" charset="0"/>
                        </a:rPr>
                        <a:t>1</a:t>
                      </a:r>
                      <a:r>
                        <a:rPr sz="1100" dirty="0">
                          <a:latin typeface="DM Sans" pitchFamily="2" charset="0"/>
                        </a:rPr>
                        <a:t>am-12</a:t>
                      </a:r>
                      <a:r>
                        <a:rPr lang="en-GB" sz="1100" dirty="0">
                          <a:latin typeface="DM Sans" pitchFamily="2" charset="0"/>
                        </a:rPr>
                        <a:t>:</a:t>
                      </a:r>
                      <a:r>
                        <a:rPr sz="1100" dirty="0">
                          <a:latin typeface="DM Sans" pitchFamily="2" charset="0"/>
                        </a:rPr>
                        <a:t>pm </a:t>
                      </a:r>
                    </a:p>
                  </a:txBody>
                  <a:tcPr marL="127566" marR="127566" marT="127566" marB="1275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64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Eating Healthy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10:30AM – 11PM</a:t>
                      </a:r>
                      <a:endParaRPr sz="11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044"/>
                  </a:ext>
                </a:extLst>
              </a:tr>
              <a:tr h="973602"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>
                          <a:latin typeface="DM Sans" pitchFamily="2" charset="0"/>
                        </a:rPr>
                        <a:t>12pm - 1pm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Hub Closed 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12:30pm - 1pm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>
                          <a:latin typeface="DM Sans" pitchFamily="2" charset="0"/>
                        </a:rPr>
                        <a:t>1pm – 1:30pm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12:30pm - 1pm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12:30pm - 1pm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6745"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Men's Wellbeing 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session</a:t>
                      </a: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1:</a:t>
                      </a:r>
                      <a:r>
                        <a:rPr lang="en-GB" sz="1100" dirty="0">
                          <a:latin typeface="DM Sans" pitchFamily="2" charset="0"/>
                        </a:rPr>
                        <a:t>0</a:t>
                      </a:r>
                      <a:r>
                        <a:rPr sz="1100" dirty="0">
                          <a:latin typeface="DM Sans" pitchFamily="2" charset="0"/>
                        </a:rPr>
                        <a:t>0pm – 3:</a:t>
                      </a:r>
                      <a:r>
                        <a:rPr lang="en-GB" sz="1100" dirty="0">
                          <a:latin typeface="DM Sans" pitchFamily="2" charset="0"/>
                        </a:rPr>
                        <a:t>0</a:t>
                      </a:r>
                      <a:r>
                        <a:rPr sz="1100" dirty="0">
                          <a:latin typeface="DM Sans" pitchFamily="2" charset="0"/>
                        </a:rPr>
                        <a:t>0pm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Chess Clubs and Games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3pm – 4pm</a:t>
                      </a:r>
                      <a:endParaRPr sz="11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 Arts &amp; Crafts Session</a:t>
                      </a: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1PM – </a:t>
                      </a:r>
                      <a:r>
                        <a:rPr lang="en-GB" sz="1100" dirty="0">
                          <a:latin typeface="DM Sans" pitchFamily="2" charset="0"/>
                        </a:rPr>
                        <a:t>3</a:t>
                      </a:r>
                      <a:r>
                        <a:rPr sz="1100" dirty="0">
                          <a:latin typeface="DM Sans" pitchFamily="2" charset="0"/>
                        </a:rPr>
                        <a:t>PM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1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66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Digital College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3pm – 4pm</a:t>
                      </a:r>
                      <a:endParaRPr sz="11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46876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Enrolment</a:t>
                      </a: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1</a:t>
                      </a:r>
                      <a:r>
                        <a:rPr lang="en-GB" sz="1100" dirty="0">
                          <a:latin typeface="DM Sans" pitchFamily="2" charset="0"/>
                        </a:rPr>
                        <a:t>pm</a:t>
                      </a:r>
                      <a:r>
                        <a:rPr sz="1100" dirty="0">
                          <a:latin typeface="DM Sans" pitchFamily="2" charset="0"/>
                        </a:rPr>
                        <a:t> – </a:t>
                      </a:r>
                      <a:r>
                        <a:rPr lang="en-GB" sz="1100" dirty="0">
                          <a:latin typeface="DM Sans" pitchFamily="2" charset="0"/>
                        </a:rPr>
                        <a:t>3pm</a:t>
                      </a:r>
                      <a:endParaRPr sz="11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Housing Support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3pm – 4pm </a:t>
                      </a:r>
                      <a:endParaRPr sz="11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100" b="1" dirty="0">
                        <a:latin typeface="DM Sans" pitchFamily="2" charset="0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lang="en-GB"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CV Writing Session</a:t>
                      </a: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>
                          <a:latin typeface="DM Sans" pitchFamily="2" charset="0"/>
                        </a:rPr>
                        <a:t>1pm – </a:t>
                      </a:r>
                      <a:r>
                        <a:rPr lang="en-GB" sz="1100" dirty="0">
                          <a:latin typeface="DM Sans" pitchFamily="2" charset="0"/>
                        </a:rPr>
                        <a:t>3</a:t>
                      </a:r>
                      <a:r>
                        <a:rPr sz="1100" dirty="0">
                          <a:latin typeface="DM Sans" pitchFamily="2" charset="0"/>
                        </a:rPr>
                        <a:t>pm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1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66C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Chess Club and Games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3pm – 4pm</a:t>
                      </a:r>
                      <a:endParaRPr sz="11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2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Art Therapy</a:t>
                      </a:r>
                      <a:endParaRPr sz="1100" dirty="0">
                        <a:latin typeface="DM Sans" pitchFamily="2" charset="0"/>
                      </a:endParaRP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2</a:t>
                      </a:r>
                      <a:r>
                        <a:rPr sz="1100" dirty="0">
                          <a:latin typeface="DM Sans" pitchFamily="2" charset="0"/>
                        </a:rPr>
                        <a:t>:00pm – </a:t>
                      </a:r>
                      <a:r>
                        <a:rPr lang="en-GB" sz="1100" dirty="0">
                          <a:latin typeface="DM Sans" pitchFamily="2" charset="0"/>
                        </a:rPr>
                        <a:t>3</a:t>
                      </a:r>
                      <a:r>
                        <a:rPr sz="1100" dirty="0">
                          <a:latin typeface="DM Sans" pitchFamily="2" charset="0"/>
                        </a:rPr>
                        <a:t>:00pm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Digital College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3pm – 4pm</a:t>
                      </a:r>
                      <a:endParaRPr sz="11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67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Hub Forum 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>
                          <a:latin typeface="DM Sans" pitchFamily="2" charset="0"/>
                        </a:rPr>
                        <a:t>2pm- 4pm</a:t>
                      </a:r>
                      <a:endParaRPr sz="1100" dirty="0">
                        <a:latin typeface="DM Sans" pitchFamily="2" charset="0"/>
                      </a:endParaRP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316640"/>
                  </a:ext>
                </a:extLst>
              </a:tr>
            </a:tbl>
          </a:graphicData>
        </a:graphic>
      </p:graphicFrame>
      <p:grpSp>
        <p:nvGrpSpPr>
          <p:cNvPr id="208" name="Group 3"/>
          <p:cNvGrpSpPr/>
          <p:nvPr/>
        </p:nvGrpSpPr>
        <p:grpSpPr>
          <a:xfrm>
            <a:off x="445370" y="2254439"/>
            <a:ext cx="4022504" cy="6711988"/>
            <a:chOff x="0" y="-1"/>
            <a:chExt cx="4022503" cy="6711986"/>
          </a:xfrm>
        </p:grpSpPr>
        <p:sp>
          <p:nvSpPr>
            <p:cNvPr id="206" name="Freeform 4"/>
            <p:cNvSpPr/>
            <p:nvPr/>
          </p:nvSpPr>
          <p:spPr>
            <a:xfrm>
              <a:off x="7142" y="7143"/>
              <a:ext cx="4008218" cy="6697700"/>
            </a:xfrm>
            <a:prstGeom prst="rect">
              <a:avLst/>
            </a:prstGeom>
            <a:solidFill>
              <a:srgbClr val="3458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07" name="Freeform 5"/>
            <p:cNvSpPr/>
            <p:nvPr/>
          </p:nvSpPr>
          <p:spPr>
            <a:xfrm>
              <a:off x="0" y="-2"/>
              <a:ext cx="4022504" cy="671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" y="0"/>
                  </a:moveTo>
                  <a:lnTo>
                    <a:pt x="21562" y="0"/>
                  </a:lnTo>
                  <a:cubicBezTo>
                    <a:pt x="21583" y="0"/>
                    <a:pt x="21600" y="10"/>
                    <a:pt x="21600" y="23"/>
                  </a:cubicBezTo>
                  <a:lnTo>
                    <a:pt x="21600" y="21577"/>
                  </a:lnTo>
                  <a:cubicBezTo>
                    <a:pt x="21600" y="21590"/>
                    <a:pt x="21583" y="21600"/>
                    <a:pt x="21562" y="21600"/>
                  </a:cubicBezTo>
                  <a:lnTo>
                    <a:pt x="38" y="21600"/>
                  </a:lnTo>
                  <a:cubicBezTo>
                    <a:pt x="17" y="21600"/>
                    <a:pt x="0" y="21590"/>
                    <a:pt x="0" y="21577"/>
                  </a:cubicBezTo>
                  <a:lnTo>
                    <a:pt x="0" y="23"/>
                  </a:lnTo>
                  <a:cubicBezTo>
                    <a:pt x="0" y="10"/>
                    <a:pt x="17" y="0"/>
                    <a:pt x="38" y="0"/>
                  </a:cubicBezTo>
                  <a:moveTo>
                    <a:pt x="38" y="46"/>
                  </a:moveTo>
                  <a:lnTo>
                    <a:pt x="38" y="23"/>
                  </a:lnTo>
                  <a:lnTo>
                    <a:pt x="77" y="23"/>
                  </a:lnTo>
                  <a:lnTo>
                    <a:pt x="77" y="21577"/>
                  </a:lnTo>
                  <a:lnTo>
                    <a:pt x="38" y="21577"/>
                  </a:lnTo>
                  <a:lnTo>
                    <a:pt x="38" y="21554"/>
                  </a:lnTo>
                  <a:lnTo>
                    <a:pt x="21562" y="21554"/>
                  </a:lnTo>
                  <a:lnTo>
                    <a:pt x="21562" y="21577"/>
                  </a:lnTo>
                  <a:lnTo>
                    <a:pt x="21523" y="21577"/>
                  </a:lnTo>
                  <a:lnTo>
                    <a:pt x="21523" y="23"/>
                  </a:lnTo>
                  <a:lnTo>
                    <a:pt x="21562" y="23"/>
                  </a:lnTo>
                  <a:lnTo>
                    <a:pt x="21562" y="46"/>
                  </a:lnTo>
                  <a:lnTo>
                    <a:pt x="38" y="4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209" name="Freeform 6"/>
          <p:cNvSpPr/>
          <p:nvPr/>
        </p:nvSpPr>
        <p:spPr>
          <a:xfrm>
            <a:off x="173520" y="1340570"/>
            <a:ext cx="565717" cy="5657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0" name="Freeform 8"/>
          <p:cNvSpPr/>
          <p:nvPr/>
        </p:nvSpPr>
        <p:spPr>
          <a:xfrm>
            <a:off x="1333737" y="9113970"/>
            <a:ext cx="1778319" cy="7450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1" name="Freeform 9"/>
          <p:cNvSpPr/>
          <p:nvPr/>
        </p:nvSpPr>
        <p:spPr>
          <a:xfrm>
            <a:off x="252375" y="791632"/>
            <a:ext cx="330768" cy="33077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2" name="Freeform 10"/>
          <p:cNvSpPr/>
          <p:nvPr/>
        </p:nvSpPr>
        <p:spPr>
          <a:xfrm>
            <a:off x="251504" y="248081"/>
            <a:ext cx="300631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3" name="Freeform 13"/>
          <p:cNvSpPr/>
          <p:nvPr/>
        </p:nvSpPr>
        <p:spPr>
          <a:xfrm>
            <a:off x="16135565" y="38900"/>
            <a:ext cx="1575977" cy="67208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4" name="Freeform 27"/>
          <p:cNvSpPr/>
          <p:nvPr/>
        </p:nvSpPr>
        <p:spPr>
          <a:xfrm>
            <a:off x="7285719" y="1495859"/>
            <a:ext cx="300630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5" name="Freeform 29"/>
          <p:cNvSpPr/>
          <p:nvPr/>
        </p:nvSpPr>
        <p:spPr>
          <a:xfrm>
            <a:off x="6509232" y="1495859"/>
            <a:ext cx="300630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Freeform 30"/>
          <p:cNvSpPr/>
          <p:nvPr/>
        </p:nvSpPr>
        <p:spPr>
          <a:xfrm>
            <a:off x="8889730" y="6250714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1050"/>
          </a:p>
        </p:txBody>
      </p:sp>
      <p:sp>
        <p:nvSpPr>
          <p:cNvPr id="217" name="Freeform 31"/>
          <p:cNvSpPr/>
          <p:nvPr/>
        </p:nvSpPr>
        <p:spPr>
          <a:xfrm>
            <a:off x="6435750" y="6315363"/>
            <a:ext cx="300630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1050"/>
          </a:p>
        </p:txBody>
      </p:sp>
      <p:sp>
        <p:nvSpPr>
          <p:cNvPr id="218" name="Freeform 37"/>
          <p:cNvSpPr/>
          <p:nvPr/>
        </p:nvSpPr>
        <p:spPr>
          <a:xfrm>
            <a:off x="11599774" y="1492908"/>
            <a:ext cx="300631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222" name="Group"/>
          <p:cNvGrpSpPr/>
          <p:nvPr/>
        </p:nvGrpSpPr>
        <p:grpSpPr>
          <a:xfrm>
            <a:off x="14655686" y="1529390"/>
            <a:ext cx="457202" cy="799630"/>
            <a:chOff x="0" y="0"/>
            <a:chExt cx="457201" cy="799628"/>
          </a:xfrm>
        </p:grpSpPr>
        <p:sp>
          <p:nvSpPr>
            <p:cNvPr id="219" name="Freeform 42"/>
            <p:cNvSpPr/>
            <p:nvPr/>
          </p:nvSpPr>
          <p:spPr>
            <a:xfrm>
              <a:off x="98865" y="587035"/>
              <a:ext cx="242965" cy="212594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20" name="Freeform 43"/>
            <p:cNvSpPr/>
            <p:nvPr/>
          </p:nvSpPr>
          <p:spPr>
            <a:xfrm>
              <a:off x="95745" y="-1"/>
              <a:ext cx="256600" cy="267322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21" name="Freeform 44"/>
            <p:cNvSpPr/>
            <p:nvPr/>
          </p:nvSpPr>
          <p:spPr>
            <a:xfrm>
              <a:off x="-1" y="207453"/>
              <a:ext cx="457203" cy="45720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223" name="Freeform 45"/>
          <p:cNvSpPr/>
          <p:nvPr/>
        </p:nvSpPr>
        <p:spPr>
          <a:xfrm>
            <a:off x="17319336" y="1530419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24" name="Freeform 62"/>
          <p:cNvSpPr/>
          <p:nvPr/>
        </p:nvSpPr>
        <p:spPr>
          <a:xfrm>
            <a:off x="575133" y="2071407"/>
            <a:ext cx="3804237" cy="707807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25" name="Freeform 63"/>
          <p:cNvSpPr/>
          <p:nvPr/>
        </p:nvSpPr>
        <p:spPr>
          <a:xfrm>
            <a:off x="16100109" y="6263183"/>
            <a:ext cx="300630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1050"/>
          </a:p>
        </p:txBody>
      </p:sp>
      <p:sp>
        <p:nvSpPr>
          <p:cNvPr id="226" name="TextBox 69"/>
          <p:cNvSpPr txBox="1"/>
          <p:nvPr/>
        </p:nvSpPr>
        <p:spPr>
          <a:xfrm>
            <a:off x="812062" y="10045934"/>
            <a:ext cx="2812554" cy="140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100"/>
              </a:lnSpc>
              <a:defRPr sz="10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This programme is delivered by HMPPS CFO</a:t>
            </a:r>
          </a:p>
        </p:txBody>
      </p:sp>
      <p:sp>
        <p:nvSpPr>
          <p:cNvPr id="227" name="TextBox 70"/>
          <p:cNvSpPr txBox="1"/>
          <p:nvPr/>
        </p:nvSpPr>
        <p:spPr>
          <a:xfrm>
            <a:off x="4878452" y="-5917"/>
            <a:ext cx="6776938" cy="80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600"/>
              </a:lnSpc>
              <a:defRPr sz="4700" b="1" u="sng"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DECEMBER </a:t>
            </a:r>
            <a:r>
              <a:rPr dirty="0"/>
              <a:t>– WEEK 3</a:t>
            </a:r>
          </a:p>
        </p:txBody>
      </p:sp>
      <p:sp>
        <p:nvSpPr>
          <p:cNvPr id="228" name="TextBox 71"/>
          <p:cNvSpPr txBox="1"/>
          <p:nvPr/>
        </p:nvSpPr>
        <p:spPr>
          <a:xfrm>
            <a:off x="843960" y="130019"/>
            <a:ext cx="2486920" cy="47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3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Self: Activities that work on the individual</a:t>
            </a:r>
          </a:p>
        </p:txBody>
      </p:sp>
      <p:sp>
        <p:nvSpPr>
          <p:cNvPr id="229" name="TextBox 72"/>
          <p:cNvSpPr txBox="1"/>
          <p:nvPr/>
        </p:nvSpPr>
        <p:spPr>
          <a:xfrm>
            <a:off x="843960" y="706239"/>
            <a:ext cx="2600956" cy="47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3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Relationships: Activities that work with peers/families/friends</a:t>
            </a:r>
          </a:p>
        </p:txBody>
      </p:sp>
      <p:sp>
        <p:nvSpPr>
          <p:cNvPr id="230" name="TextBox 73"/>
          <p:cNvSpPr txBox="1"/>
          <p:nvPr/>
        </p:nvSpPr>
        <p:spPr>
          <a:xfrm>
            <a:off x="843960" y="1245329"/>
            <a:ext cx="2486920" cy="713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3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Society: Activities contributing to the community outside of the CFO Activity Hub</a:t>
            </a:r>
          </a:p>
        </p:txBody>
      </p:sp>
      <p:pic>
        <p:nvPicPr>
          <p:cNvPr id="231" name="Picture 76" descr="Picture 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82292" y="142648"/>
            <a:ext cx="1972010" cy="545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Graphic 15" descr="Graphic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2901" y="6250714"/>
            <a:ext cx="627011" cy="627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Graphic 82" descr="Graphic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0637" y="4432980"/>
            <a:ext cx="724536" cy="724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Graphic 92" descr="Graphic 9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59247" y="2886895"/>
            <a:ext cx="457204" cy="457204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Freeform 11"/>
          <p:cNvSpPr/>
          <p:nvPr/>
        </p:nvSpPr>
        <p:spPr>
          <a:xfrm>
            <a:off x="16838378" y="4250244"/>
            <a:ext cx="781588" cy="83432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1050"/>
          </a:p>
        </p:txBody>
      </p:sp>
      <p:pic>
        <p:nvPicPr>
          <p:cNvPr id="244" name="Graphic 11" descr="Graphic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16244" y="4107701"/>
            <a:ext cx="823698" cy="823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Graphic 14" descr="Graphic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93803" y="8631381"/>
            <a:ext cx="781587" cy="78158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Freeform 58"/>
          <p:cNvSpPr/>
          <p:nvPr/>
        </p:nvSpPr>
        <p:spPr>
          <a:xfrm>
            <a:off x="5049469" y="8799264"/>
            <a:ext cx="623317" cy="713250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1050"/>
          </a:p>
        </p:txBody>
      </p:sp>
      <p:sp>
        <p:nvSpPr>
          <p:cNvPr id="252" name="Freeform 29"/>
          <p:cNvSpPr/>
          <p:nvPr/>
        </p:nvSpPr>
        <p:spPr>
          <a:xfrm>
            <a:off x="13315149" y="1517601"/>
            <a:ext cx="300630" cy="2630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255" name="Group"/>
          <p:cNvGrpSpPr/>
          <p:nvPr/>
        </p:nvGrpSpPr>
        <p:grpSpPr>
          <a:xfrm>
            <a:off x="5437807" y="6258912"/>
            <a:ext cx="457200" cy="639004"/>
            <a:chOff x="0" y="0"/>
            <a:chExt cx="457200" cy="639002"/>
          </a:xfrm>
        </p:grpSpPr>
        <p:sp>
          <p:nvSpPr>
            <p:cNvPr id="253" name="Freeform 41"/>
            <p:cNvSpPr/>
            <p:nvPr/>
          </p:nvSpPr>
          <p:spPr>
            <a:xfrm>
              <a:off x="82377" y="0"/>
              <a:ext cx="267322" cy="267322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050"/>
            </a:p>
          </p:txBody>
        </p:sp>
        <p:sp>
          <p:nvSpPr>
            <p:cNvPr id="254" name="Freeform 42"/>
            <p:cNvSpPr/>
            <p:nvPr/>
          </p:nvSpPr>
          <p:spPr>
            <a:xfrm>
              <a:off x="0" y="181800"/>
              <a:ext cx="457200" cy="45720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050"/>
            </a:p>
          </p:txBody>
        </p:sp>
      </p:grpSp>
      <p:grpSp>
        <p:nvGrpSpPr>
          <p:cNvPr id="258" name="Group 37"/>
          <p:cNvGrpSpPr/>
          <p:nvPr/>
        </p:nvGrpSpPr>
        <p:grpSpPr>
          <a:xfrm>
            <a:off x="9054028" y="1487660"/>
            <a:ext cx="308014" cy="563550"/>
            <a:chOff x="-1" y="-1"/>
            <a:chExt cx="308012" cy="563549"/>
          </a:xfrm>
        </p:grpSpPr>
        <p:sp>
          <p:nvSpPr>
            <p:cNvPr id="256" name="Freeform 16"/>
            <p:cNvSpPr/>
            <p:nvPr/>
          </p:nvSpPr>
          <p:spPr>
            <a:xfrm>
              <a:off x="-2" y="317358"/>
              <a:ext cx="305034" cy="246191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57" name="Freeform 107"/>
            <p:cNvSpPr/>
            <p:nvPr/>
          </p:nvSpPr>
          <p:spPr>
            <a:xfrm>
              <a:off x="0" y="-2"/>
              <a:ext cx="308012" cy="284112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261" name="Group 37"/>
          <p:cNvGrpSpPr/>
          <p:nvPr/>
        </p:nvGrpSpPr>
        <p:grpSpPr>
          <a:xfrm>
            <a:off x="13332251" y="3415873"/>
            <a:ext cx="308014" cy="563550"/>
            <a:chOff x="-1" y="-1"/>
            <a:chExt cx="308012" cy="563549"/>
          </a:xfrm>
        </p:grpSpPr>
        <p:sp>
          <p:nvSpPr>
            <p:cNvPr id="259" name="Freeform 16"/>
            <p:cNvSpPr/>
            <p:nvPr/>
          </p:nvSpPr>
          <p:spPr>
            <a:xfrm>
              <a:off x="-2" y="317358"/>
              <a:ext cx="305034" cy="246191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050"/>
            </a:p>
          </p:txBody>
        </p:sp>
        <p:sp>
          <p:nvSpPr>
            <p:cNvPr id="260" name="Freeform 107"/>
            <p:cNvSpPr/>
            <p:nvPr/>
          </p:nvSpPr>
          <p:spPr>
            <a:xfrm>
              <a:off x="0" y="-2"/>
              <a:ext cx="308012" cy="284112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050"/>
            </a:p>
          </p:txBody>
        </p:sp>
      </p:grpSp>
      <p:grpSp>
        <p:nvGrpSpPr>
          <p:cNvPr id="264" name="Group 37"/>
          <p:cNvGrpSpPr/>
          <p:nvPr/>
        </p:nvGrpSpPr>
        <p:grpSpPr>
          <a:xfrm>
            <a:off x="11582964" y="6258912"/>
            <a:ext cx="308014" cy="563550"/>
            <a:chOff x="-1" y="-1"/>
            <a:chExt cx="308012" cy="563549"/>
          </a:xfrm>
        </p:grpSpPr>
        <p:sp>
          <p:nvSpPr>
            <p:cNvPr id="262" name="Freeform 16"/>
            <p:cNvSpPr/>
            <p:nvPr/>
          </p:nvSpPr>
          <p:spPr>
            <a:xfrm>
              <a:off x="-2" y="317358"/>
              <a:ext cx="305034" cy="246191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050"/>
            </a:p>
          </p:txBody>
        </p:sp>
        <p:sp>
          <p:nvSpPr>
            <p:cNvPr id="263" name="Freeform 107"/>
            <p:cNvSpPr/>
            <p:nvPr/>
          </p:nvSpPr>
          <p:spPr>
            <a:xfrm>
              <a:off x="0" y="-2"/>
              <a:ext cx="308012" cy="284112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050"/>
            </a:p>
          </p:txBody>
        </p:sp>
      </p:grpSp>
      <p:grpSp>
        <p:nvGrpSpPr>
          <p:cNvPr id="267" name="Group 37"/>
          <p:cNvGrpSpPr/>
          <p:nvPr/>
        </p:nvGrpSpPr>
        <p:grpSpPr>
          <a:xfrm>
            <a:off x="14769279" y="6276415"/>
            <a:ext cx="308014" cy="563550"/>
            <a:chOff x="-1" y="-1"/>
            <a:chExt cx="308012" cy="563549"/>
          </a:xfrm>
        </p:grpSpPr>
        <p:sp>
          <p:nvSpPr>
            <p:cNvPr id="265" name="Freeform 16"/>
            <p:cNvSpPr/>
            <p:nvPr/>
          </p:nvSpPr>
          <p:spPr>
            <a:xfrm>
              <a:off x="-2" y="317358"/>
              <a:ext cx="305034" cy="246191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050"/>
            </a:p>
          </p:txBody>
        </p:sp>
        <p:sp>
          <p:nvSpPr>
            <p:cNvPr id="266" name="Freeform 107"/>
            <p:cNvSpPr/>
            <p:nvPr/>
          </p:nvSpPr>
          <p:spPr>
            <a:xfrm>
              <a:off x="0" y="-2"/>
              <a:ext cx="308012" cy="284112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050"/>
            </a:p>
          </p:txBody>
        </p:sp>
      </p:grpSp>
      <p:grpSp>
        <p:nvGrpSpPr>
          <p:cNvPr id="270" name="Group 37"/>
          <p:cNvGrpSpPr/>
          <p:nvPr/>
        </p:nvGrpSpPr>
        <p:grpSpPr>
          <a:xfrm>
            <a:off x="17315644" y="6261249"/>
            <a:ext cx="308014" cy="563550"/>
            <a:chOff x="-1" y="-1"/>
            <a:chExt cx="308012" cy="563549"/>
          </a:xfrm>
        </p:grpSpPr>
        <p:sp>
          <p:nvSpPr>
            <p:cNvPr id="268" name="Freeform 16"/>
            <p:cNvSpPr/>
            <p:nvPr/>
          </p:nvSpPr>
          <p:spPr>
            <a:xfrm>
              <a:off x="-2" y="317358"/>
              <a:ext cx="305034" cy="246191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050"/>
            </a:p>
          </p:txBody>
        </p:sp>
        <p:sp>
          <p:nvSpPr>
            <p:cNvPr id="269" name="Freeform 107"/>
            <p:cNvSpPr/>
            <p:nvPr/>
          </p:nvSpPr>
          <p:spPr>
            <a:xfrm>
              <a:off x="0" y="-2"/>
              <a:ext cx="308012" cy="284112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050"/>
            </a:p>
          </p:txBody>
        </p:sp>
      </p:grpSp>
      <p:pic>
        <p:nvPicPr>
          <p:cNvPr id="7" name="Graphic 6" descr="Artist female with solid fill">
            <a:extLst>
              <a:ext uri="{FF2B5EF4-FFF2-40B4-BE49-F238E27FC236}">
                <a16:creationId xmlns:a16="http://schemas.microsoft.com/office/drawing/2014/main" id="{B63B2149-CC00-7C9D-993E-C9582DA2E3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6626" y="8757870"/>
            <a:ext cx="724535" cy="724535"/>
          </a:xfrm>
          <a:prstGeom prst="rect">
            <a:avLst/>
          </a:prstGeom>
        </p:spPr>
      </p:pic>
      <p:pic>
        <p:nvPicPr>
          <p:cNvPr id="11" name="Graphic 15" descr="Graphic 15">
            <a:extLst>
              <a:ext uri="{FF2B5EF4-FFF2-40B4-BE49-F238E27FC236}">
                <a16:creationId xmlns:a16="http://schemas.microsoft.com/office/drawing/2014/main" id="{94B3FB08-E250-7EBE-0291-F9BD17DFB5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34765" y="6264909"/>
            <a:ext cx="627011" cy="627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raphic 16" descr="Schoolhouse outline">
            <a:extLst>
              <a:ext uri="{FF2B5EF4-FFF2-40B4-BE49-F238E27FC236}">
                <a16:creationId xmlns:a16="http://schemas.microsoft.com/office/drawing/2014/main" id="{61732E45-3A5C-D9CD-1912-76A731DF4DE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727243" y="8668193"/>
            <a:ext cx="742408" cy="742408"/>
          </a:xfrm>
          <a:prstGeom prst="rect">
            <a:avLst/>
          </a:prstGeom>
        </p:spPr>
      </p:pic>
      <p:pic>
        <p:nvPicPr>
          <p:cNvPr id="18" name="Graphic 92" descr="Graphic 92">
            <a:extLst>
              <a:ext uri="{FF2B5EF4-FFF2-40B4-BE49-F238E27FC236}">
                <a16:creationId xmlns:a16="http://schemas.microsoft.com/office/drawing/2014/main" id="{317B0868-9891-C3E8-4747-9C95674436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25224" y="4171931"/>
            <a:ext cx="623317" cy="623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Graphic 92" descr="Graphic 92">
            <a:extLst>
              <a:ext uri="{FF2B5EF4-FFF2-40B4-BE49-F238E27FC236}">
                <a16:creationId xmlns:a16="http://schemas.microsoft.com/office/drawing/2014/main" id="{90CF5D2B-D035-89DA-EBC6-F313033734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1666" y="4262126"/>
            <a:ext cx="457204" cy="457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Graphic 92" descr="Graphic 92">
            <a:extLst>
              <a:ext uri="{FF2B5EF4-FFF2-40B4-BE49-F238E27FC236}">
                <a16:creationId xmlns:a16="http://schemas.microsoft.com/office/drawing/2014/main" id="{7CF53CD6-2A21-DC19-51FF-C6071BB3CB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0778" y="4490728"/>
            <a:ext cx="457204" cy="457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Graphic 92" descr="Graphic 92">
            <a:extLst>
              <a:ext uri="{FF2B5EF4-FFF2-40B4-BE49-F238E27FC236}">
                <a16:creationId xmlns:a16="http://schemas.microsoft.com/office/drawing/2014/main" id="{D307A9CE-602A-563E-1236-AC6BD45415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9022" y="2684972"/>
            <a:ext cx="457204" cy="45720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A3D8EA51-9A92-F932-EF45-48FD05135721}"/>
              </a:ext>
            </a:extLst>
          </p:cNvPr>
          <p:cNvSpPr/>
          <p:nvPr/>
        </p:nvSpPr>
        <p:spPr>
          <a:xfrm>
            <a:off x="7774891" y="4250244"/>
            <a:ext cx="721183" cy="895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1050"/>
          </a:p>
        </p:txBody>
      </p:sp>
      <p:sp>
        <p:nvSpPr>
          <p:cNvPr id="23" name="Freeform 27">
            <a:extLst>
              <a:ext uri="{FF2B5EF4-FFF2-40B4-BE49-F238E27FC236}">
                <a16:creationId xmlns:a16="http://schemas.microsoft.com/office/drawing/2014/main" id="{5F3B76AE-9DBC-CC56-FD27-4F8F0D233F11}"/>
              </a:ext>
            </a:extLst>
          </p:cNvPr>
          <p:cNvSpPr/>
          <p:nvPr/>
        </p:nvSpPr>
        <p:spPr>
          <a:xfrm>
            <a:off x="10355425" y="3310914"/>
            <a:ext cx="300630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1050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8498CCEF-EF0B-CA68-BAF2-EC17717C2184}"/>
              </a:ext>
            </a:extLst>
          </p:cNvPr>
          <p:cNvSpPr/>
          <p:nvPr/>
        </p:nvSpPr>
        <p:spPr>
          <a:xfrm>
            <a:off x="5537327" y="1489541"/>
            <a:ext cx="300630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" name="Freeform 63">
            <a:extLst>
              <a:ext uri="{FF2B5EF4-FFF2-40B4-BE49-F238E27FC236}">
                <a16:creationId xmlns:a16="http://schemas.microsoft.com/office/drawing/2014/main" id="{6D7A7D13-13A1-EA8E-E839-93F877B68CEE}"/>
              </a:ext>
            </a:extLst>
          </p:cNvPr>
          <p:cNvSpPr/>
          <p:nvPr/>
        </p:nvSpPr>
        <p:spPr>
          <a:xfrm>
            <a:off x="10389545" y="6295138"/>
            <a:ext cx="300630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1050"/>
          </a:p>
        </p:txBody>
      </p:sp>
      <p:pic>
        <p:nvPicPr>
          <p:cNvPr id="34" name="Graphic 33" descr="Artist female with solid fill">
            <a:extLst>
              <a:ext uri="{FF2B5EF4-FFF2-40B4-BE49-F238E27FC236}">
                <a16:creationId xmlns:a16="http://schemas.microsoft.com/office/drawing/2014/main" id="{4E0ADD0C-E192-AD00-EEA8-D43DF9F8E77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5607253" y="8691375"/>
            <a:ext cx="791603" cy="791603"/>
          </a:xfrm>
          <a:prstGeom prst="rect">
            <a:avLst/>
          </a:prstGeom>
        </p:spPr>
      </p:pic>
      <p:sp>
        <p:nvSpPr>
          <p:cNvPr id="36" name="Freeform 37">
            <a:extLst>
              <a:ext uri="{FF2B5EF4-FFF2-40B4-BE49-F238E27FC236}">
                <a16:creationId xmlns:a16="http://schemas.microsoft.com/office/drawing/2014/main" id="{AB1C7DB6-F320-694D-656C-1C4470299F20}"/>
              </a:ext>
            </a:extLst>
          </p:cNvPr>
          <p:cNvSpPr/>
          <p:nvPr/>
        </p:nvSpPr>
        <p:spPr>
          <a:xfrm>
            <a:off x="10378780" y="1529390"/>
            <a:ext cx="300631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7" name="Freeform 45">
            <a:extLst>
              <a:ext uri="{FF2B5EF4-FFF2-40B4-BE49-F238E27FC236}">
                <a16:creationId xmlns:a16="http://schemas.microsoft.com/office/drawing/2014/main" id="{8C2C5E6B-0D15-7E8D-E179-4CD76F202EDE}"/>
              </a:ext>
            </a:extLst>
          </p:cNvPr>
          <p:cNvSpPr/>
          <p:nvPr/>
        </p:nvSpPr>
        <p:spPr>
          <a:xfrm>
            <a:off x="16098226" y="1508719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014FC681-CAF9-D097-C3F8-2F2BDB66D30C}"/>
              </a:ext>
            </a:extLst>
          </p:cNvPr>
          <p:cNvSpPr/>
          <p:nvPr/>
        </p:nvSpPr>
        <p:spPr>
          <a:xfrm>
            <a:off x="7618149" y="6295137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1050"/>
          </a:p>
        </p:txBody>
      </p:sp>
      <p:sp>
        <p:nvSpPr>
          <p:cNvPr id="39" name="Freeform 30">
            <a:extLst>
              <a:ext uri="{FF2B5EF4-FFF2-40B4-BE49-F238E27FC236}">
                <a16:creationId xmlns:a16="http://schemas.microsoft.com/office/drawing/2014/main" id="{6F49237E-ABAB-630E-1BC3-731F6E1A4672}"/>
              </a:ext>
            </a:extLst>
          </p:cNvPr>
          <p:cNvSpPr/>
          <p:nvPr/>
        </p:nvSpPr>
        <p:spPr>
          <a:xfrm>
            <a:off x="12962301" y="6295137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1050"/>
          </a:p>
        </p:txBody>
      </p:sp>
      <p:grpSp>
        <p:nvGrpSpPr>
          <p:cNvPr id="46" name="Group 37">
            <a:extLst>
              <a:ext uri="{FF2B5EF4-FFF2-40B4-BE49-F238E27FC236}">
                <a16:creationId xmlns:a16="http://schemas.microsoft.com/office/drawing/2014/main" id="{79B5CBB5-5E24-6BC1-DDD1-2E25F9A86BAD}"/>
              </a:ext>
            </a:extLst>
          </p:cNvPr>
          <p:cNvGrpSpPr/>
          <p:nvPr/>
        </p:nvGrpSpPr>
        <p:grpSpPr>
          <a:xfrm>
            <a:off x="8207595" y="1527930"/>
            <a:ext cx="308014" cy="563550"/>
            <a:chOff x="-1" y="-1"/>
            <a:chExt cx="308012" cy="563549"/>
          </a:xfrm>
        </p:grpSpPr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4B0BB9C9-BA12-7E17-8141-CFDADB6A0CF9}"/>
                </a:ext>
              </a:extLst>
            </p:cNvPr>
            <p:cNvSpPr/>
            <p:nvPr/>
          </p:nvSpPr>
          <p:spPr>
            <a:xfrm>
              <a:off x="-2" y="317358"/>
              <a:ext cx="305034" cy="246191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" name="Freeform 107">
              <a:extLst>
                <a:ext uri="{FF2B5EF4-FFF2-40B4-BE49-F238E27FC236}">
                  <a16:creationId xmlns:a16="http://schemas.microsoft.com/office/drawing/2014/main" id="{B556AB3A-E22A-6973-BD59-43E1CB99E5B5}"/>
                </a:ext>
              </a:extLst>
            </p:cNvPr>
            <p:cNvSpPr/>
            <p:nvPr/>
          </p:nvSpPr>
          <p:spPr>
            <a:xfrm>
              <a:off x="0" y="-2"/>
              <a:ext cx="308012" cy="284112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9695B6E-4F83-DA38-8AF1-A66EA656A80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445" y="2096627"/>
            <a:ext cx="4361437" cy="6977246"/>
          </a:xfrm>
          <a:prstGeom prst="rect">
            <a:avLst/>
          </a:prstGeom>
        </p:spPr>
      </p:pic>
      <p:pic>
        <p:nvPicPr>
          <p:cNvPr id="6" name="Graphic 5" descr="Reflection with solid fill">
            <a:extLst>
              <a:ext uri="{FF2B5EF4-FFF2-40B4-BE49-F238E27FC236}">
                <a16:creationId xmlns:a16="http://schemas.microsoft.com/office/drawing/2014/main" id="{B759EE1B-266E-5091-9E0D-B176FB2B697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5196" y="4337331"/>
            <a:ext cx="721184" cy="721184"/>
          </a:xfrm>
          <a:prstGeom prst="rect">
            <a:avLst/>
          </a:prstGeom>
        </p:spPr>
      </p:pic>
      <p:pic>
        <p:nvPicPr>
          <p:cNvPr id="9" name="Graphic 14" descr="Graphic 14">
            <a:extLst>
              <a:ext uri="{FF2B5EF4-FFF2-40B4-BE49-F238E27FC236}">
                <a16:creationId xmlns:a16="http://schemas.microsoft.com/office/drawing/2014/main" id="{D37D7817-47E1-E3B7-3666-E7DF2D2BC9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5852" y="8736654"/>
            <a:ext cx="781587" cy="781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Graphic 13" descr="Document outline">
            <a:extLst>
              <a:ext uri="{FF2B5EF4-FFF2-40B4-BE49-F238E27FC236}">
                <a16:creationId xmlns:a16="http://schemas.microsoft.com/office/drawing/2014/main" id="{FDEE0316-3020-008E-6257-E630B82D112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679274" y="4315896"/>
            <a:ext cx="663407" cy="663407"/>
          </a:xfrm>
          <a:prstGeom prst="rect">
            <a:avLst/>
          </a:prstGeom>
        </p:spPr>
      </p:pic>
      <p:pic>
        <p:nvPicPr>
          <p:cNvPr id="16" name="Graphic 82" descr="Graphic 82">
            <a:extLst>
              <a:ext uri="{FF2B5EF4-FFF2-40B4-BE49-F238E27FC236}">
                <a16:creationId xmlns:a16="http://schemas.microsoft.com/office/drawing/2014/main" id="{09C5DEFB-37B9-82EB-434C-87833A4478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6507" y="8716993"/>
            <a:ext cx="793954" cy="79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4BE06C5A-A875-EF8B-EAD4-2DC3E3071B6A}"/>
              </a:ext>
            </a:extLst>
          </p:cNvPr>
          <p:cNvSpPr/>
          <p:nvPr/>
        </p:nvSpPr>
        <p:spPr>
          <a:xfrm>
            <a:off x="9768882" y="8574496"/>
            <a:ext cx="721183" cy="89535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1050"/>
          </a:p>
        </p:txBody>
      </p:sp>
      <p:pic>
        <p:nvPicPr>
          <p:cNvPr id="31" name="Graphic 30" descr="Home with solid fill">
            <a:extLst>
              <a:ext uri="{FF2B5EF4-FFF2-40B4-BE49-F238E27FC236}">
                <a16:creationId xmlns:a16="http://schemas.microsoft.com/office/drawing/2014/main" id="{FCFBD8C4-B07B-ABB7-AF96-9EB5234BC06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70908" y="7419818"/>
            <a:ext cx="450718" cy="450718"/>
          </a:xfrm>
          <a:prstGeom prst="rect">
            <a:avLst/>
          </a:prstGeom>
        </p:spPr>
      </p:pic>
      <p:pic>
        <p:nvPicPr>
          <p:cNvPr id="43" name="Graphic 42" descr="Lunch Box with solid fill">
            <a:extLst>
              <a:ext uri="{FF2B5EF4-FFF2-40B4-BE49-F238E27FC236}">
                <a16:creationId xmlns:a16="http://schemas.microsoft.com/office/drawing/2014/main" id="{EADF19FC-37ED-5EC7-5943-860B1CD9BC1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2584904" y="4457637"/>
            <a:ext cx="600878" cy="600878"/>
          </a:xfrm>
          <a:prstGeom prst="rect">
            <a:avLst/>
          </a:prstGeom>
        </p:spPr>
      </p:pic>
      <p:pic>
        <p:nvPicPr>
          <p:cNvPr id="45" name="Graphic 44" descr="Heart with pulse with solid fill">
            <a:extLst>
              <a:ext uri="{FF2B5EF4-FFF2-40B4-BE49-F238E27FC236}">
                <a16:creationId xmlns:a16="http://schemas.microsoft.com/office/drawing/2014/main" id="{5E973EA8-BE65-B8BD-8F12-6426E507717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4214923" y="4102704"/>
            <a:ext cx="737342" cy="737342"/>
          </a:xfrm>
          <a:prstGeom prst="rect">
            <a:avLst/>
          </a:prstGeom>
        </p:spPr>
      </p:pic>
      <p:pic>
        <p:nvPicPr>
          <p:cNvPr id="55" name="Graphic 54" descr="Scribble with solid fill">
            <a:extLst>
              <a:ext uri="{FF2B5EF4-FFF2-40B4-BE49-F238E27FC236}">
                <a16:creationId xmlns:a16="http://schemas.microsoft.com/office/drawing/2014/main" id="{F68540E6-C1AA-B29F-A052-E54CF6FE42D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2447624" y="8653524"/>
            <a:ext cx="687054" cy="687054"/>
          </a:xfrm>
          <a:prstGeom prst="rect">
            <a:avLst/>
          </a:prstGeom>
        </p:spPr>
      </p:pic>
      <p:pic>
        <p:nvPicPr>
          <p:cNvPr id="4" name="Graphic 3" descr="Meeting outline">
            <a:extLst>
              <a:ext uri="{FF2B5EF4-FFF2-40B4-BE49-F238E27FC236}">
                <a16:creationId xmlns:a16="http://schemas.microsoft.com/office/drawing/2014/main" id="{E9F153C3-93F8-25A8-9C3D-357E2BB090C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085568" y="8997051"/>
            <a:ext cx="621397" cy="6213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Table 2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19394918"/>
              </p:ext>
            </p:extLst>
          </p:nvPr>
        </p:nvGraphicFramePr>
        <p:xfrm>
          <a:off x="4794517" y="950816"/>
          <a:ext cx="13046513" cy="876560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3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8775">
                  <a:extLst>
                    <a:ext uri="{9D8B030D-6E8A-4147-A177-3AD203B41FA5}">
                      <a16:colId xmlns:a16="http://schemas.microsoft.com/office/drawing/2014/main" val="948760621"/>
                    </a:ext>
                  </a:extLst>
                </a:gridCol>
                <a:gridCol w="2304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425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8435"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9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dirty="0"/>
                        <a:t>Monday 2</a:t>
                      </a:r>
                      <a:r>
                        <a:rPr lang="en-GB" dirty="0"/>
                        <a:t>2nd</a:t>
                      </a:r>
                      <a:endParaRPr baseline="30000" dirty="0"/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dirty="0"/>
                        <a:t>Tuesday </a:t>
                      </a:r>
                      <a:r>
                        <a:rPr lang="en-GB" dirty="0"/>
                        <a:t>23rd</a:t>
                      </a:r>
                      <a:endParaRPr dirty="0"/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dirty="0"/>
                        <a:t>Wednesday </a:t>
                      </a:r>
                      <a:r>
                        <a:rPr lang="en-GB" dirty="0"/>
                        <a:t>24th</a:t>
                      </a:r>
                      <a:endParaRPr baseline="30000" dirty="0"/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dirty="0"/>
                        <a:t>Thursday 2</a:t>
                      </a:r>
                      <a:r>
                        <a:rPr lang="en-GB" dirty="0"/>
                        <a:t>5th</a:t>
                      </a:r>
                      <a:endParaRPr baseline="30000" dirty="0"/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8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dirty="0"/>
                        <a:t>Friday 2</a:t>
                      </a:r>
                      <a:r>
                        <a:rPr lang="en-GB" dirty="0"/>
                        <a:t>6th</a:t>
                      </a:r>
                      <a:endParaRPr baseline="30000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61"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Drop In</a:t>
                      </a:r>
                      <a:endParaRPr sz="1100" dirty="0"/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9:30</a:t>
                      </a:r>
                      <a:r>
                        <a:rPr sz="1100" dirty="0"/>
                        <a:t>am-1</a:t>
                      </a:r>
                      <a:r>
                        <a:rPr lang="en-GB" sz="1100" dirty="0"/>
                        <a:t>0:30</a:t>
                      </a:r>
                      <a:r>
                        <a:rPr sz="1100" dirty="0"/>
                        <a:t>pm 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Enrolment</a:t>
                      </a:r>
                      <a:endParaRPr sz="1100" dirty="0"/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/>
                        <a:t>10</a:t>
                      </a:r>
                      <a:r>
                        <a:rPr lang="en-GB" sz="1100" dirty="0"/>
                        <a:t>:30</a:t>
                      </a:r>
                      <a:r>
                        <a:rPr sz="1100" dirty="0"/>
                        <a:t>am-12</a:t>
                      </a:r>
                      <a:r>
                        <a:rPr lang="en-GB" sz="1100" dirty="0"/>
                        <a:t>:30</a:t>
                      </a:r>
                      <a:r>
                        <a:rPr sz="1100" dirty="0"/>
                        <a:t>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100" dirty="0"/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100" dirty="0"/>
                    </a:p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Drop In</a:t>
                      </a:r>
                      <a:endParaRPr sz="1100" dirty="0"/>
                    </a:p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9</a:t>
                      </a:r>
                      <a:r>
                        <a:rPr sz="1100" dirty="0"/>
                        <a:t>:30am</a:t>
                      </a:r>
                    </a:p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/>
                        <a:t>1</a:t>
                      </a:r>
                      <a:r>
                        <a:rPr lang="en-GB" sz="1100" dirty="0"/>
                        <a:t>0</a:t>
                      </a:r>
                      <a:r>
                        <a:rPr sz="1100" dirty="0"/>
                        <a:t>:30</a:t>
                      </a:r>
                      <a:r>
                        <a:rPr lang="en-GB" sz="1100" dirty="0"/>
                        <a:t>a</a:t>
                      </a:r>
                      <a:r>
                        <a:rPr sz="1100" dirty="0"/>
                        <a:t>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lang="en-GB" sz="1100" dirty="0"/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Interview Skills</a:t>
                      </a:r>
                      <a:endParaRPr sz="1100" dirty="0"/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/>
                        <a:t>1</a:t>
                      </a:r>
                      <a:r>
                        <a:rPr lang="en-GB" sz="1100" dirty="0"/>
                        <a:t>1</a:t>
                      </a:r>
                      <a:r>
                        <a:rPr sz="1100" dirty="0"/>
                        <a:t>am-12pm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/>
                        <a:t>CBT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9:30</a:t>
                      </a:r>
                      <a:r>
                        <a:rPr sz="1100" dirty="0"/>
                        <a:t>am-4pm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Christmas Day</a:t>
                      </a:r>
                      <a:endParaRPr sz="1100" dirty="0"/>
                    </a:p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100" dirty="0"/>
                    </a:p>
                    <a:p>
                      <a:pPr algn="ctr" defTabSz="1246876">
                        <a:lnSpc>
                          <a:spcPts val="16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lang="en-GB" sz="1100" dirty="0"/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Boxing day </a:t>
                      </a:r>
                      <a:endParaRPr sz="1100" dirty="0"/>
                    </a:p>
                  </a:txBody>
                  <a:tcPr marL="127566" marR="127566" marT="127566" marB="1275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/>
                        <a:t>D</a:t>
                      </a:r>
                      <a:r>
                        <a:rPr lang="en-GB" sz="1100" dirty="0"/>
                        <a:t>rop In</a:t>
                      </a:r>
                      <a:endParaRPr sz="1100" dirty="0"/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9:30</a:t>
                      </a:r>
                      <a:r>
                        <a:rPr sz="1100" dirty="0"/>
                        <a:t>am-1</a:t>
                      </a:r>
                      <a:r>
                        <a:rPr lang="en-GB" sz="1100" dirty="0"/>
                        <a:t>0:30a</a:t>
                      </a:r>
                      <a:r>
                        <a:rPr sz="1100" dirty="0"/>
                        <a:t>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Enrolments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10:30 – 12:30pm</a:t>
                      </a:r>
                      <a:endParaRPr sz="1100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450"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/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/>
                        <a:t>12pm - 1pm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 dirty="0"/>
                        <a:t>Hub Closed</a:t>
                      </a:r>
                    </a:p>
                    <a:p>
                      <a:pPr algn="ctr" defTabSz="1246876">
                        <a:lnSpc>
                          <a:spcPts val="2800"/>
                        </a:lnSpc>
                        <a:defRPr sz="1300" b="1">
                          <a:latin typeface="DM Sans Bold"/>
                          <a:ea typeface="DM Sans Bold"/>
                          <a:cs typeface="DM Sans Bold"/>
                          <a:sym typeface="DM Sans Bold"/>
                        </a:defRPr>
                      </a:pPr>
                      <a:r>
                        <a:rPr sz="1100" dirty="0"/>
                        <a:t>12:30pm - 1pm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246876">
                        <a:lnSpc>
                          <a:spcPts val="28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/>
                        <a:t>Hub Closed</a:t>
                      </a:r>
                      <a:endParaRPr sz="1100" b="1" dirty="0"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 defTabSz="1246876">
                        <a:lnSpc>
                          <a:spcPts val="28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/>
                        <a:t>12:30pm – 1:00pm</a:t>
                      </a:r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371">
                      <a:solidFill>
                        <a:srgbClr val="000000"/>
                      </a:solidFill>
                    </a:lnB>
                    <a:solidFill>
                      <a:srgbClr val="DFB1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27566" marR="127566" marT="127566" marB="127566" anchor="ctr" horzOverflow="overflow"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257"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Christmas Quiz</a:t>
                      </a:r>
                      <a:endParaRPr sz="1100" dirty="0"/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sz="1100" dirty="0"/>
                        <a:t>1:</a:t>
                      </a:r>
                      <a:r>
                        <a:rPr lang="en-GB" sz="1100" dirty="0"/>
                        <a:t>0</a:t>
                      </a:r>
                      <a:r>
                        <a:rPr sz="1100" dirty="0"/>
                        <a:t>0pm – 3:</a:t>
                      </a:r>
                      <a:r>
                        <a:rPr lang="en-GB" sz="1100" dirty="0"/>
                        <a:t>0</a:t>
                      </a:r>
                      <a:r>
                        <a:rPr sz="1100" dirty="0"/>
                        <a:t>0pm</a:t>
                      </a:r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Christmas Chess Club and Games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3pm – 4pm </a:t>
                      </a:r>
                      <a:endParaRPr sz="1100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4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Christmas Quiz</a:t>
                      </a:r>
                      <a:endParaRPr sz="1100" dirty="0"/>
                    </a:p>
                    <a:p>
                      <a:pPr algn="ctr" defTabSz="1246876">
                        <a:lnSpc>
                          <a:spcPts val="2200"/>
                        </a:lnSpc>
                        <a:defRPr sz="14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1pm – 3pm</a:t>
                      </a:r>
                      <a:endParaRPr sz="1100" dirty="0"/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>
                      <a:solidFill>
                        <a:srgbClr val="000000"/>
                      </a:solidFill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4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Christmas Chess and Games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4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3pm – 4pm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4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endParaRPr sz="1100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Christmas Cake Decoration (ARTS)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3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1pm -4pm </a:t>
                      </a:r>
                      <a:endParaRPr sz="1100" dirty="0"/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>
                      <a:solidFill>
                        <a:srgbClr val="000000"/>
                      </a:solidFill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127566" marR="127566" marT="127566" marB="127566" anchor="ctr" horzOverflow="overflow">
                    <a:lnL w="9371">
                      <a:solidFill>
                        <a:srgbClr val="000000"/>
                      </a:solidFill>
                    </a:lnL>
                    <a:lnR w="9371">
                      <a:solidFill>
                        <a:srgbClr val="000000"/>
                      </a:solidFill>
                    </a:lnR>
                    <a:lnT w="9371">
                      <a:solidFill>
                        <a:srgbClr val="000000"/>
                      </a:solidFill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6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2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246876">
                        <a:lnSpc>
                          <a:spcPts val="2200"/>
                        </a:lnSpc>
                        <a:defRPr sz="14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Arts &amp; Crafts Group Tipp</a:t>
                      </a:r>
                    </a:p>
                    <a:p>
                      <a:pPr algn="ctr" defTabSz="1246876">
                        <a:lnSpc>
                          <a:spcPts val="2200"/>
                        </a:lnSpc>
                        <a:defRPr sz="1400">
                          <a:latin typeface="DM Sans"/>
                          <a:ea typeface="DM Sans"/>
                          <a:cs typeface="DM Sans"/>
                          <a:sym typeface="DM Sans"/>
                        </a:defRPr>
                      </a:pPr>
                      <a:r>
                        <a:rPr lang="en-GB" sz="1100" dirty="0"/>
                        <a:t>1pm – 3pm </a:t>
                      </a:r>
                      <a:endParaRPr sz="1100" dirty="0"/>
                    </a:p>
                  </a:txBody>
                  <a:tcPr marL="127566" marR="127566" marT="127566" marB="127566" anchor="ctr" horzOverflow="overflow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>
                      <a:solidFill>
                        <a:srgbClr val="000000"/>
                      </a:solidFill>
                    </a:lnB>
                    <a:solidFill>
                      <a:srgbClr val="FF6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41459"/>
                  </a:ext>
                </a:extLst>
              </a:tr>
            </a:tbl>
          </a:graphicData>
        </a:graphic>
      </p:graphicFrame>
      <p:grpSp>
        <p:nvGrpSpPr>
          <p:cNvPr id="277" name="Group 3"/>
          <p:cNvGrpSpPr/>
          <p:nvPr/>
        </p:nvGrpSpPr>
        <p:grpSpPr>
          <a:xfrm>
            <a:off x="358099" y="2234610"/>
            <a:ext cx="4093278" cy="6763135"/>
            <a:chOff x="-1" y="0"/>
            <a:chExt cx="4093276" cy="6763133"/>
          </a:xfrm>
        </p:grpSpPr>
        <p:sp>
          <p:nvSpPr>
            <p:cNvPr id="275" name="Freeform 4"/>
            <p:cNvSpPr/>
            <p:nvPr/>
          </p:nvSpPr>
          <p:spPr>
            <a:xfrm>
              <a:off x="7142" y="7142"/>
              <a:ext cx="4078990" cy="6748848"/>
            </a:xfrm>
            <a:prstGeom prst="rect">
              <a:avLst/>
            </a:prstGeom>
            <a:solidFill>
              <a:srgbClr val="3458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76" name="Freeform 5"/>
            <p:cNvSpPr/>
            <p:nvPr/>
          </p:nvSpPr>
          <p:spPr>
            <a:xfrm>
              <a:off x="-2" y="-1"/>
              <a:ext cx="4093278" cy="676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" y="0"/>
                  </a:moveTo>
                  <a:lnTo>
                    <a:pt x="21562" y="0"/>
                  </a:lnTo>
                  <a:cubicBezTo>
                    <a:pt x="21583" y="0"/>
                    <a:pt x="21600" y="10"/>
                    <a:pt x="21600" y="23"/>
                  </a:cubicBezTo>
                  <a:lnTo>
                    <a:pt x="21600" y="21577"/>
                  </a:lnTo>
                  <a:cubicBezTo>
                    <a:pt x="21600" y="21590"/>
                    <a:pt x="21583" y="21600"/>
                    <a:pt x="21562" y="21600"/>
                  </a:cubicBezTo>
                  <a:lnTo>
                    <a:pt x="38" y="21600"/>
                  </a:lnTo>
                  <a:cubicBezTo>
                    <a:pt x="17" y="21600"/>
                    <a:pt x="0" y="21590"/>
                    <a:pt x="0" y="21577"/>
                  </a:cubicBezTo>
                  <a:lnTo>
                    <a:pt x="0" y="23"/>
                  </a:lnTo>
                  <a:cubicBezTo>
                    <a:pt x="0" y="10"/>
                    <a:pt x="17" y="0"/>
                    <a:pt x="38" y="0"/>
                  </a:cubicBezTo>
                  <a:moveTo>
                    <a:pt x="38" y="46"/>
                  </a:moveTo>
                  <a:lnTo>
                    <a:pt x="38" y="23"/>
                  </a:lnTo>
                  <a:lnTo>
                    <a:pt x="75" y="23"/>
                  </a:lnTo>
                  <a:lnTo>
                    <a:pt x="75" y="21577"/>
                  </a:lnTo>
                  <a:lnTo>
                    <a:pt x="38" y="21577"/>
                  </a:lnTo>
                  <a:lnTo>
                    <a:pt x="38" y="21554"/>
                  </a:lnTo>
                  <a:lnTo>
                    <a:pt x="21562" y="21554"/>
                  </a:lnTo>
                  <a:lnTo>
                    <a:pt x="21562" y="21577"/>
                  </a:lnTo>
                  <a:lnTo>
                    <a:pt x="21525" y="21577"/>
                  </a:lnTo>
                  <a:lnTo>
                    <a:pt x="21525" y="23"/>
                  </a:lnTo>
                  <a:lnTo>
                    <a:pt x="21562" y="23"/>
                  </a:lnTo>
                  <a:lnTo>
                    <a:pt x="21562" y="46"/>
                  </a:lnTo>
                  <a:lnTo>
                    <a:pt x="38" y="4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278" name="Freeform 6"/>
          <p:cNvSpPr/>
          <p:nvPr/>
        </p:nvSpPr>
        <p:spPr>
          <a:xfrm>
            <a:off x="173520" y="1340570"/>
            <a:ext cx="565717" cy="5657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9" name="Freeform 8"/>
          <p:cNvSpPr/>
          <p:nvPr/>
        </p:nvSpPr>
        <p:spPr>
          <a:xfrm>
            <a:off x="1333737" y="9113970"/>
            <a:ext cx="1778319" cy="7450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0" name="Freeform 9"/>
          <p:cNvSpPr/>
          <p:nvPr/>
        </p:nvSpPr>
        <p:spPr>
          <a:xfrm>
            <a:off x="252375" y="791632"/>
            <a:ext cx="330768" cy="33077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1" name="Freeform 10"/>
          <p:cNvSpPr/>
          <p:nvPr/>
        </p:nvSpPr>
        <p:spPr>
          <a:xfrm>
            <a:off x="251504" y="248081"/>
            <a:ext cx="300631" cy="2630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2" name="Freeform 12"/>
          <p:cNvSpPr/>
          <p:nvPr/>
        </p:nvSpPr>
        <p:spPr>
          <a:xfrm>
            <a:off x="16265053" y="123005"/>
            <a:ext cx="1575977" cy="67208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3" name="Freeform 34"/>
          <p:cNvSpPr/>
          <p:nvPr/>
        </p:nvSpPr>
        <p:spPr>
          <a:xfrm>
            <a:off x="8076140" y="1796033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4" name="Freeform 41"/>
          <p:cNvSpPr/>
          <p:nvPr/>
        </p:nvSpPr>
        <p:spPr>
          <a:xfrm>
            <a:off x="6629858" y="5779125"/>
            <a:ext cx="565715" cy="5657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8" name="Freeform 60"/>
          <p:cNvSpPr/>
          <p:nvPr/>
        </p:nvSpPr>
        <p:spPr>
          <a:xfrm>
            <a:off x="530535" y="2077809"/>
            <a:ext cx="3804237" cy="707807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9" name="Freeform 63"/>
          <p:cNvSpPr/>
          <p:nvPr/>
        </p:nvSpPr>
        <p:spPr>
          <a:xfrm>
            <a:off x="5578432" y="1719396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0" name="TextBox 73"/>
          <p:cNvSpPr txBox="1"/>
          <p:nvPr/>
        </p:nvSpPr>
        <p:spPr>
          <a:xfrm>
            <a:off x="812062" y="10045934"/>
            <a:ext cx="2812554" cy="140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100"/>
              </a:lnSpc>
              <a:defRPr sz="10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This programme is delivered by HMPPS CFO</a:t>
            </a:r>
          </a:p>
        </p:txBody>
      </p:sp>
      <p:sp>
        <p:nvSpPr>
          <p:cNvPr id="291" name="TextBox 74"/>
          <p:cNvSpPr txBox="1"/>
          <p:nvPr/>
        </p:nvSpPr>
        <p:spPr>
          <a:xfrm>
            <a:off x="4742927" y="95795"/>
            <a:ext cx="6776940" cy="80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600"/>
              </a:lnSpc>
              <a:defRPr sz="4700" b="1" u="sng"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en-GB" dirty="0"/>
              <a:t>DECEMBER</a:t>
            </a:r>
            <a:r>
              <a:rPr dirty="0"/>
              <a:t> – WEEK 4 </a:t>
            </a:r>
          </a:p>
        </p:txBody>
      </p:sp>
      <p:sp>
        <p:nvSpPr>
          <p:cNvPr id="292" name="TextBox 75"/>
          <p:cNvSpPr txBox="1"/>
          <p:nvPr/>
        </p:nvSpPr>
        <p:spPr>
          <a:xfrm>
            <a:off x="843960" y="130019"/>
            <a:ext cx="2486920" cy="47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3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Self: Activities that work on the individual</a:t>
            </a:r>
          </a:p>
        </p:txBody>
      </p:sp>
      <p:sp>
        <p:nvSpPr>
          <p:cNvPr id="293" name="TextBox 76"/>
          <p:cNvSpPr txBox="1"/>
          <p:nvPr/>
        </p:nvSpPr>
        <p:spPr>
          <a:xfrm>
            <a:off x="843960" y="706239"/>
            <a:ext cx="2600956" cy="47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3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Relationships: Activities that work with peers/families/friends</a:t>
            </a:r>
          </a:p>
        </p:txBody>
      </p:sp>
      <p:sp>
        <p:nvSpPr>
          <p:cNvPr id="294" name="TextBox 77"/>
          <p:cNvSpPr txBox="1"/>
          <p:nvPr/>
        </p:nvSpPr>
        <p:spPr>
          <a:xfrm>
            <a:off x="843960" y="1245329"/>
            <a:ext cx="2486920" cy="713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900"/>
              </a:lnSpc>
              <a:defRPr sz="1300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Society: Activities contributing to the community outside of the CFO Activity Hub</a:t>
            </a:r>
          </a:p>
        </p:txBody>
      </p:sp>
      <p:pic>
        <p:nvPicPr>
          <p:cNvPr id="295" name="Picture 80" descr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75762" y="200221"/>
            <a:ext cx="1972010" cy="545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Graphic 19" descr="Graphic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0305" y="2563865"/>
            <a:ext cx="706738" cy="7067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3" name="Group 37"/>
          <p:cNvGrpSpPr/>
          <p:nvPr/>
        </p:nvGrpSpPr>
        <p:grpSpPr>
          <a:xfrm>
            <a:off x="6750559" y="1708868"/>
            <a:ext cx="308013" cy="563550"/>
            <a:chOff x="0" y="-1"/>
            <a:chExt cx="308011" cy="563549"/>
          </a:xfrm>
        </p:grpSpPr>
        <p:sp>
          <p:nvSpPr>
            <p:cNvPr id="311" name="Freeform 16"/>
            <p:cNvSpPr/>
            <p:nvPr/>
          </p:nvSpPr>
          <p:spPr>
            <a:xfrm>
              <a:off x="-1" y="317358"/>
              <a:ext cx="305032" cy="246191"/>
            </a:xfrm>
            <a:prstGeom prst="rect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2" name="Freeform 107"/>
            <p:cNvSpPr/>
            <p:nvPr/>
          </p:nvSpPr>
          <p:spPr>
            <a:xfrm>
              <a:off x="0" y="-2"/>
              <a:ext cx="308012" cy="284112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316" name="Group 37"/>
          <p:cNvGrpSpPr/>
          <p:nvPr/>
        </p:nvGrpSpPr>
        <p:grpSpPr>
          <a:xfrm>
            <a:off x="9367265" y="1745615"/>
            <a:ext cx="308014" cy="563550"/>
            <a:chOff x="-1" y="-1"/>
            <a:chExt cx="308012" cy="563549"/>
          </a:xfrm>
        </p:grpSpPr>
        <p:sp>
          <p:nvSpPr>
            <p:cNvPr id="314" name="Freeform 16"/>
            <p:cNvSpPr/>
            <p:nvPr/>
          </p:nvSpPr>
          <p:spPr>
            <a:xfrm>
              <a:off x="-2" y="317358"/>
              <a:ext cx="305034" cy="246191"/>
            </a:xfrm>
            <a:prstGeom prst="rect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5" name="Freeform 107"/>
            <p:cNvSpPr/>
            <p:nvPr/>
          </p:nvSpPr>
          <p:spPr>
            <a:xfrm>
              <a:off x="0" y="-2"/>
              <a:ext cx="308012" cy="284112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319" name="Group 37"/>
          <p:cNvGrpSpPr/>
          <p:nvPr/>
        </p:nvGrpSpPr>
        <p:grpSpPr>
          <a:xfrm>
            <a:off x="12132361" y="3323447"/>
            <a:ext cx="308014" cy="563550"/>
            <a:chOff x="-1" y="-1"/>
            <a:chExt cx="308012" cy="563549"/>
          </a:xfrm>
        </p:grpSpPr>
        <p:sp>
          <p:nvSpPr>
            <p:cNvPr id="317" name="Freeform 16"/>
            <p:cNvSpPr/>
            <p:nvPr/>
          </p:nvSpPr>
          <p:spPr>
            <a:xfrm>
              <a:off x="-2" y="317358"/>
              <a:ext cx="305034" cy="246191"/>
            </a:xfrm>
            <a:prstGeom prst="rect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8" name="Freeform 107"/>
            <p:cNvSpPr/>
            <p:nvPr/>
          </p:nvSpPr>
          <p:spPr>
            <a:xfrm>
              <a:off x="0" y="-2"/>
              <a:ext cx="308012" cy="284112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326" name="Freeform 46"/>
          <p:cNvSpPr/>
          <p:nvPr/>
        </p:nvSpPr>
        <p:spPr>
          <a:xfrm>
            <a:off x="12123835" y="1774760"/>
            <a:ext cx="300630" cy="2630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329" name="Group 37"/>
          <p:cNvGrpSpPr/>
          <p:nvPr/>
        </p:nvGrpSpPr>
        <p:grpSpPr>
          <a:xfrm>
            <a:off x="9364286" y="5940189"/>
            <a:ext cx="308014" cy="563550"/>
            <a:chOff x="-1" y="-1"/>
            <a:chExt cx="308012" cy="563549"/>
          </a:xfrm>
        </p:grpSpPr>
        <p:sp>
          <p:nvSpPr>
            <p:cNvPr id="327" name="Freeform 16"/>
            <p:cNvSpPr/>
            <p:nvPr/>
          </p:nvSpPr>
          <p:spPr>
            <a:xfrm>
              <a:off x="-2" y="317358"/>
              <a:ext cx="305034" cy="246191"/>
            </a:xfrm>
            <a:prstGeom prst="rect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28" name="Freeform 107"/>
            <p:cNvSpPr/>
            <p:nvPr/>
          </p:nvSpPr>
          <p:spPr>
            <a:xfrm>
              <a:off x="0" y="-2"/>
              <a:ext cx="308012" cy="284112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pic>
        <p:nvPicPr>
          <p:cNvPr id="12" name="Graphic 11" descr="Water with solid fill">
            <a:extLst>
              <a:ext uri="{FF2B5EF4-FFF2-40B4-BE49-F238E27FC236}">
                <a16:creationId xmlns:a16="http://schemas.microsoft.com/office/drawing/2014/main" id="{D48B9CB3-F500-6169-9BCE-C5F8256F5D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85414" y="4009750"/>
            <a:ext cx="635226" cy="635226"/>
          </a:xfrm>
          <a:prstGeom prst="rect">
            <a:avLst/>
          </a:prstGeom>
        </p:spPr>
      </p:pic>
      <p:pic>
        <p:nvPicPr>
          <p:cNvPr id="13" name="Graphic 12" descr="Water with solid fill">
            <a:extLst>
              <a:ext uri="{FF2B5EF4-FFF2-40B4-BE49-F238E27FC236}">
                <a16:creationId xmlns:a16="http://schemas.microsoft.com/office/drawing/2014/main" id="{06049239-4123-EABB-339C-4DC03DAD5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31125" y="4060625"/>
            <a:ext cx="574564" cy="574564"/>
          </a:xfrm>
          <a:prstGeom prst="rect">
            <a:avLst/>
          </a:prstGeom>
        </p:spPr>
      </p:pic>
      <p:pic>
        <p:nvPicPr>
          <p:cNvPr id="14" name="Graphic 13" descr="Water with solid fill">
            <a:extLst>
              <a:ext uri="{FF2B5EF4-FFF2-40B4-BE49-F238E27FC236}">
                <a16:creationId xmlns:a16="http://schemas.microsoft.com/office/drawing/2014/main" id="{F65BC00D-3707-8733-06B0-D62FEF4A3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98150" y="4511127"/>
            <a:ext cx="356258" cy="356258"/>
          </a:xfrm>
          <a:prstGeom prst="rect">
            <a:avLst/>
          </a:prstGeom>
        </p:spPr>
      </p:pic>
      <p:pic>
        <p:nvPicPr>
          <p:cNvPr id="16" name="Graphic 15" descr="Reflection with solid fill">
            <a:extLst>
              <a:ext uri="{FF2B5EF4-FFF2-40B4-BE49-F238E27FC236}">
                <a16:creationId xmlns:a16="http://schemas.microsoft.com/office/drawing/2014/main" id="{A75C6075-95AD-EFD8-F655-977CC3F4BB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72093" y="3998576"/>
            <a:ext cx="698662" cy="698662"/>
          </a:xfrm>
          <a:prstGeom prst="rect">
            <a:avLst/>
          </a:prstGeom>
        </p:spPr>
      </p:pic>
      <p:sp>
        <p:nvSpPr>
          <p:cNvPr id="28" name="Freeform 11">
            <a:extLst>
              <a:ext uri="{FF2B5EF4-FFF2-40B4-BE49-F238E27FC236}">
                <a16:creationId xmlns:a16="http://schemas.microsoft.com/office/drawing/2014/main" id="{815BFB4E-F12C-07B3-B7D1-C717719EA819}"/>
              </a:ext>
            </a:extLst>
          </p:cNvPr>
          <p:cNvSpPr/>
          <p:nvPr/>
        </p:nvSpPr>
        <p:spPr>
          <a:xfrm>
            <a:off x="8610097" y="3908259"/>
            <a:ext cx="855982" cy="870348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35" name="Group 37">
            <a:extLst>
              <a:ext uri="{FF2B5EF4-FFF2-40B4-BE49-F238E27FC236}">
                <a16:creationId xmlns:a16="http://schemas.microsoft.com/office/drawing/2014/main" id="{CF2D7A7A-D873-4B9C-94D1-35F9CFBCBB32}"/>
              </a:ext>
            </a:extLst>
          </p:cNvPr>
          <p:cNvGrpSpPr/>
          <p:nvPr/>
        </p:nvGrpSpPr>
        <p:grpSpPr>
          <a:xfrm>
            <a:off x="5586771" y="5904604"/>
            <a:ext cx="308014" cy="563550"/>
            <a:chOff x="-1" y="-1"/>
            <a:chExt cx="308012" cy="563549"/>
          </a:xfrm>
        </p:grpSpPr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AD415EE8-AC4B-1B91-845A-EC32651E7FA3}"/>
                </a:ext>
              </a:extLst>
            </p:cNvPr>
            <p:cNvSpPr/>
            <p:nvPr/>
          </p:nvSpPr>
          <p:spPr>
            <a:xfrm>
              <a:off x="-2" y="317358"/>
              <a:ext cx="305034" cy="246191"/>
            </a:xfrm>
            <a:prstGeom prst="rect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" name="Freeform 107">
              <a:extLst>
                <a:ext uri="{FF2B5EF4-FFF2-40B4-BE49-F238E27FC236}">
                  <a16:creationId xmlns:a16="http://schemas.microsoft.com/office/drawing/2014/main" id="{D2FC33A1-4918-6FDB-E4B3-7702979DE809}"/>
                </a:ext>
              </a:extLst>
            </p:cNvPr>
            <p:cNvSpPr/>
            <p:nvPr/>
          </p:nvSpPr>
          <p:spPr>
            <a:xfrm>
              <a:off x="0" y="-2"/>
              <a:ext cx="308012" cy="284112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38" name="Freeform 46">
            <a:extLst>
              <a:ext uri="{FF2B5EF4-FFF2-40B4-BE49-F238E27FC236}">
                <a16:creationId xmlns:a16="http://schemas.microsoft.com/office/drawing/2014/main" id="{F07ABD87-D11D-2C6D-9B53-E5ADF44C658E}"/>
              </a:ext>
            </a:extLst>
          </p:cNvPr>
          <p:cNvSpPr/>
          <p:nvPr/>
        </p:nvSpPr>
        <p:spPr>
          <a:xfrm>
            <a:off x="10727643" y="3423508"/>
            <a:ext cx="300630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40" name="Group 37">
            <a:extLst>
              <a:ext uri="{FF2B5EF4-FFF2-40B4-BE49-F238E27FC236}">
                <a16:creationId xmlns:a16="http://schemas.microsoft.com/office/drawing/2014/main" id="{69E21CBD-2389-B778-F09F-D6A595CA94A4}"/>
              </a:ext>
            </a:extLst>
          </p:cNvPr>
          <p:cNvGrpSpPr/>
          <p:nvPr/>
        </p:nvGrpSpPr>
        <p:grpSpPr>
          <a:xfrm>
            <a:off x="12001367" y="5949913"/>
            <a:ext cx="308014" cy="563550"/>
            <a:chOff x="-1" y="-1"/>
            <a:chExt cx="308012" cy="563549"/>
          </a:xfrm>
        </p:grpSpPr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BE928D01-7A77-A37E-77A3-CAECBE88BD1E}"/>
                </a:ext>
              </a:extLst>
            </p:cNvPr>
            <p:cNvSpPr/>
            <p:nvPr/>
          </p:nvSpPr>
          <p:spPr>
            <a:xfrm>
              <a:off x="-2" y="317358"/>
              <a:ext cx="305034" cy="246191"/>
            </a:xfrm>
            <a:prstGeom prst="rect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" name="Freeform 107">
              <a:extLst>
                <a:ext uri="{FF2B5EF4-FFF2-40B4-BE49-F238E27FC236}">
                  <a16:creationId xmlns:a16="http://schemas.microsoft.com/office/drawing/2014/main" id="{99F9914B-5606-72DB-E79B-51431AE99FC0}"/>
                </a:ext>
              </a:extLst>
            </p:cNvPr>
            <p:cNvSpPr/>
            <p:nvPr/>
          </p:nvSpPr>
          <p:spPr>
            <a:xfrm>
              <a:off x="0" y="-2"/>
              <a:ext cx="308012" cy="284112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43" name="Freeform 43">
            <a:extLst>
              <a:ext uri="{FF2B5EF4-FFF2-40B4-BE49-F238E27FC236}">
                <a16:creationId xmlns:a16="http://schemas.microsoft.com/office/drawing/2014/main" id="{F4DB92E4-8A31-F588-1EB0-C8117A62B771}"/>
              </a:ext>
            </a:extLst>
          </p:cNvPr>
          <p:cNvSpPr/>
          <p:nvPr/>
        </p:nvSpPr>
        <p:spPr>
          <a:xfrm>
            <a:off x="7843711" y="5863872"/>
            <a:ext cx="300631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966A8-7012-B988-0D33-8C7CE6A49E4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445" y="2096627"/>
            <a:ext cx="4361437" cy="6977246"/>
          </a:xfrm>
          <a:prstGeom prst="rect">
            <a:avLst/>
          </a:prstGeom>
        </p:spPr>
      </p:pic>
      <p:pic>
        <p:nvPicPr>
          <p:cNvPr id="15" name="Graphic 14" descr="Two women with solid fill">
            <a:extLst>
              <a:ext uri="{FF2B5EF4-FFF2-40B4-BE49-F238E27FC236}">
                <a16:creationId xmlns:a16="http://schemas.microsoft.com/office/drawing/2014/main" id="{C0B2010C-0E41-06CC-76E3-D968B2047B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026938" y="5870837"/>
            <a:ext cx="765778" cy="765778"/>
          </a:xfrm>
          <a:prstGeom prst="rect">
            <a:avLst/>
          </a:prstGeom>
        </p:spPr>
      </p:pic>
      <p:pic>
        <p:nvPicPr>
          <p:cNvPr id="9" name="Graphic 8" descr="Holly with solid fill">
            <a:extLst>
              <a:ext uri="{FF2B5EF4-FFF2-40B4-BE49-F238E27FC236}">
                <a16:creationId xmlns:a16="http://schemas.microsoft.com/office/drawing/2014/main" id="{6536F2A6-A876-9F64-A26F-8F4ADD49F61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444825" y="9043309"/>
            <a:ext cx="708970" cy="708970"/>
          </a:xfrm>
          <a:prstGeom prst="rect">
            <a:avLst/>
          </a:prstGeom>
        </p:spPr>
      </p:pic>
      <p:pic>
        <p:nvPicPr>
          <p:cNvPr id="24" name="Graphic 23" descr="Holiday tree with solid fill">
            <a:extLst>
              <a:ext uri="{FF2B5EF4-FFF2-40B4-BE49-F238E27FC236}">
                <a16:creationId xmlns:a16="http://schemas.microsoft.com/office/drawing/2014/main" id="{6504C6C7-ECAE-B415-5BDC-19D0468E859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79439" y="7195866"/>
            <a:ext cx="549132" cy="549132"/>
          </a:xfrm>
          <a:prstGeom prst="rect">
            <a:avLst/>
          </a:prstGeom>
        </p:spPr>
      </p:pic>
      <p:pic>
        <p:nvPicPr>
          <p:cNvPr id="29" name="Graphic 28" descr="Stocking with solid fill">
            <a:extLst>
              <a:ext uri="{FF2B5EF4-FFF2-40B4-BE49-F238E27FC236}">
                <a16:creationId xmlns:a16="http://schemas.microsoft.com/office/drawing/2014/main" id="{5EAD648C-867E-3AE3-7C18-9807FB1BBE4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622173" y="8590358"/>
            <a:ext cx="746488" cy="746488"/>
          </a:xfrm>
          <a:prstGeom prst="rect">
            <a:avLst/>
          </a:prstGeom>
        </p:spPr>
      </p:pic>
      <p:pic>
        <p:nvPicPr>
          <p:cNvPr id="39" name="Graphic 38" descr="Holiday wreath with solid fill">
            <a:extLst>
              <a:ext uri="{FF2B5EF4-FFF2-40B4-BE49-F238E27FC236}">
                <a16:creationId xmlns:a16="http://schemas.microsoft.com/office/drawing/2014/main" id="{B816F8AB-84DF-C9E5-404A-B5193396810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192442" y="8633398"/>
            <a:ext cx="733096" cy="733096"/>
          </a:xfrm>
          <a:prstGeom prst="rect">
            <a:avLst/>
          </a:prstGeom>
        </p:spPr>
      </p:pic>
      <p:pic>
        <p:nvPicPr>
          <p:cNvPr id="48" name="Graphic 47" descr="Bells with solid fill">
            <a:extLst>
              <a:ext uri="{FF2B5EF4-FFF2-40B4-BE49-F238E27FC236}">
                <a16:creationId xmlns:a16="http://schemas.microsoft.com/office/drawing/2014/main" id="{811A9691-0A70-DC4C-3425-233AC9E4412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005857" y="8603028"/>
            <a:ext cx="914081" cy="914081"/>
          </a:xfrm>
          <a:prstGeom prst="rect">
            <a:avLst/>
          </a:prstGeom>
        </p:spPr>
      </p:pic>
      <p:sp>
        <p:nvSpPr>
          <p:cNvPr id="49" name="Freeform 43">
            <a:extLst>
              <a:ext uri="{FF2B5EF4-FFF2-40B4-BE49-F238E27FC236}">
                <a16:creationId xmlns:a16="http://schemas.microsoft.com/office/drawing/2014/main" id="{8126493D-F446-15F4-A5CD-E1E2B79397B9}"/>
              </a:ext>
            </a:extLst>
          </p:cNvPr>
          <p:cNvSpPr/>
          <p:nvPr/>
        </p:nvSpPr>
        <p:spPr>
          <a:xfrm>
            <a:off x="8023567" y="7803399"/>
            <a:ext cx="300631" cy="2630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D9046314-4C97-BF6F-F9FD-E3CD0CB1F946}"/>
              </a:ext>
            </a:extLst>
          </p:cNvPr>
          <p:cNvSpPr/>
          <p:nvPr/>
        </p:nvSpPr>
        <p:spPr>
          <a:xfrm>
            <a:off x="11317773" y="4262913"/>
            <a:ext cx="767180" cy="764125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8" name="Picture 57" descr="Santa Claus making snow angel">
            <a:extLst>
              <a:ext uri="{FF2B5EF4-FFF2-40B4-BE49-F238E27FC236}">
                <a16:creationId xmlns:a16="http://schemas.microsoft.com/office/drawing/2014/main" id="{8959A70F-C1A5-3986-5CBF-512CB043C09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78297" y="2916758"/>
            <a:ext cx="8092990" cy="5503500"/>
          </a:xfrm>
          <a:prstGeom prst="rect">
            <a:avLst/>
          </a:prstGeom>
        </p:spPr>
      </p:pic>
      <p:pic>
        <p:nvPicPr>
          <p:cNvPr id="52" name="Graphic 51" descr="Wedding cake with solid fill">
            <a:extLst>
              <a:ext uri="{FF2B5EF4-FFF2-40B4-BE49-F238E27FC236}">
                <a16:creationId xmlns:a16="http://schemas.microsoft.com/office/drawing/2014/main" id="{713898A5-8D43-B1FE-CCB5-C9CAE08833A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593922" y="8413375"/>
            <a:ext cx="914400" cy="914400"/>
          </a:xfrm>
          <a:prstGeom prst="rect">
            <a:avLst/>
          </a:prstGeom>
        </p:spPr>
      </p:pic>
      <p:pic>
        <p:nvPicPr>
          <p:cNvPr id="54" name="Graphic 53" descr="Holly outline">
            <a:extLst>
              <a:ext uri="{FF2B5EF4-FFF2-40B4-BE49-F238E27FC236}">
                <a16:creationId xmlns:a16="http://schemas.microsoft.com/office/drawing/2014/main" id="{5B567E9C-C32C-0AFC-984B-0926E016456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 rot="9002683">
            <a:off x="9660338" y="5687008"/>
            <a:ext cx="882974" cy="8829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eme1">
  <a:themeElements>
    <a:clrScheme name="Theme1">
      <a:dk1>
        <a:srgbClr val="000000"/>
      </a:dk1>
      <a:lt1>
        <a:srgbClr val="FDEAD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em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EADA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eme1">
  <a:themeElements>
    <a:clrScheme name="Theme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em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EADA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993</Words>
  <Application>Microsoft Office PowerPoint</Application>
  <PresentationFormat>Custom</PresentationFormat>
  <Paragraphs>306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DM Sans</vt:lpstr>
      <vt:lpstr>DM Sans Bold</vt:lpstr>
      <vt:lpstr>Theme1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Gilzine, Shanelle (Growth Company)</dc:creator>
  <cp:lastModifiedBy>Gilzine, Shanelle (Growth Company)</cp:lastModifiedBy>
  <cp:revision>11</cp:revision>
  <dcterms:modified xsi:type="dcterms:W3CDTF">2025-11-19T16:53:23Z</dcterms:modified>
</cp:coreProperties>
</file>