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4"/>
  </p:sldMasterIdLst>
  <p:notesMasterIdLst>
    <p:notesMasterId r:id="rId11"/>
  </p:notesMasterIdLst>
  <p:sldIdLst>
    <p:sldId id="282" r:id="rId5"/>
    <p:sldId id="283" r:id="rId6"/>
    <p:sldId id="284" r:id="rId7"/>
    <p:sldId id="285" r:id="rId8"/>
    <p:sldId id="286" r:id="rId9"/>
    <p:sldId id="272" r:id="rId10"/>
  </p:sldIdLst>
  <p:sldSz cx="10693400" cy="7556500"/>
  <p:notesSz cx="6797675" cy="9926638"/>
  <p:embeddedFontLst>
    <p:embeddedFont>
      <p:font typeface="DM Sans" pitchFamily="2" charset="0"/>
      <p:regular r:id="rId12"/>
      <p:bold r:id="rId13"/>
      <p:italic r:id="rId14"/>
      <p:boldItalic r:id="rId15"/>
    </p:embeddedFont>
    <p:embeddedFont>
      <p:font typeface="DM Sans Bold" charset="0"/>
      <p:regular r:id="rId16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B16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53" autoAdjust="0"/>
    <p:restoredTop sz="92941" autoAdjust="0"/>
  </p:normalViewPr>
  <p:slideViewPr>
    <p:cSldViewPr snapToGrid="0">
      <p:cViewPr>
        <p:scale>
          <a:sx n="48" d="100"/>
          <a:sy n="48" d="100"/>
        </p:scale>
        <p:origin x="1672" y="1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EE9D75-2258-4CDE-B922-CD31A06CE714}" type="datetimeFigureOut">
              <a:rPr lang="en-GB" smtClean="0"/>
              <a:t>18/09/2025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28700" y="1241425"/>
            <a:ext cx="47402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E96549-2D17-4D23-87F2-79795A47FF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9055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96549-2D17-4D23-87F2-79795A47FF7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6818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F1BE5A-8ADB-15CE-6F03-3E4DD1E82B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4F91FE-5373-A74F-B862-9684C67809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2C6FE3-DE86-FCF0-7E91-B8FB4D34EB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noProof="0" dirty="0">
                <a:solidFill>
                  <a:srgbClr val="000000"/>
                </a:solidFill>
                <a:latin typeface="Arial"/>
              </a:rPr>
              <a:t>Puzzle solving /teamwork building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287BB0-1808-A623-1AC4-CFDFB86D43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96549-2D17-4D23-87F2-79795A47FF7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654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B30EAD-827B-80EA-3A63-8DE661BCAD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F3371E-CA9F-B233-EC8D-2DD7269819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30BD55-B9E7-9BDF-9004-F504541628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FFD27C-C629-5FDF-AF6E-1D76F235CD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96549-2D17-4D23-87F2-79795A47FF7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1199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D00B2C-50CC-C081-EF1B-ED9E44B110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5C93B1-F9F8-38B6-CDCF-562E08B7AC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3BEFB3-4BFF-275A-C378-0EBEFD342B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004CC0-37A0-BAFB-2F57-20CD3A1442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96549-2D17-4D23-87F2-79795A47FF7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6205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B04F0B-8194-3354-6F48-749806670C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5A95EA-77A3-888D-2891-12F5F70574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4D58A7-0BEB-4C1F-7078-0D6534D171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709CB7-6231-0E2D-CF7D-FBD5F35A1D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96549-2D17-4D23-87F2-79795A47FF7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479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8CD03-40B3-4CD9-B24C-293426C655C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3448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4012"/>
            <a:ext cx="7772400" cy="147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92742"/>
            <a:ext cx="6400800" cy="175555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869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911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5101"/>
            <a:ext cx="2057400" cy="58613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5101"/>
            <a:ext cx="6019800" cy="58613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219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328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14320"/>
            <a:ext cx="7772400" cy="136436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11607"/>
            <a:ext cx="7772400" cy="150271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960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2895"/>
            <a:ext cx="4038600" cy="453358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2895"/>
            <a:ext cx="4038600" cy="453358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987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7697"/>
            <a:ext cx="4040188" cy="64083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8536"/>
            <a:ext cx="4040188" cy="39579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7697"/>
            <a:ext cx="4041775" cy="64083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8536"/>
            <a:ext cx="4041775" cy="39579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534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025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074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510"/>
            <a:ext cx="3008313" cy="116400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510"/>
            <a:ext cx="5111750" cy="58629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7517"/>
            <a:ext cx="3008313" cy="469896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305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8682"/>
            <a:ext cx="5486400" cy="56769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3807"/>
            <a:ext cx="5486400" cy="412172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76374"/>
            <a:ext cx="5486400" cy="80621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865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5100"/>
            <a:ext cx="8229600" cy="11449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2895"/>
            <a:ext cx="8229600" cy="4533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67051"/>
            <a:ext cx="2133600" cy="36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67051"/>
            <a:ext cx="2895600" cy="36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67051"/>
            <a:ext cx="2133600" cy="36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695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hyperlink" Target="https://pixabay.com/de/quiz-r%C3%A4tsel-buchstaben-puzzle-2432440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1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5" Type="http://schemas.openxmlformats.org/officeDocument/2006/relationships/image" Target="../media/image12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18.jpeg"/><Relationship Id="rId18" Type="http://schemas.openxmlformats.org/officeDocument/2006/relationships/image" Target="../media/image23.jpeg"/><Relationship Id="rId3" Type="http://schemas.openxmlformats.org/officeDocument/2006/relationships/image" Target="../media/image1.png"/><Relationship Id="rId21" Type="http://schemas.openxmlformats.org/officeDocument/2006/relationships/image" Target="../media/image25.jpeg"/><Relationship Id="rId7" Type="http://schemas.openxmlformats.org/officeDocument/2006/relationships/image" Target="../media/image16.jpeg"/><Relationship Id="rId12" Type="http://schemas.openxmlformats.org/officeDocument/2006/relationships/hyperlink" Target="https://pixabay.com/de/quiz-r%C3%A4tsel-buchstaben-puzzle-2432440/" TargetMode="External"/><Relationship Id="rId17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1.jpeg"/><Relationship Id="rId20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17.png"/><Relationship Id="rId24" Type="http://schemas.openxmlformats.org/officeDocument/2006/relationships/image" Target="../media/image11.jpeg"/><Relationship Id="rId5" Type="http://schemas.openxmlformats.org/officeDocument/2006/relationships/image" Target="../media/image3.png"/><Relationship Id="rId15" Type="http://schemas.openxmlformats.org/officeDocument/2006/relationships/image" Target="../media/image20.jpeg"/><Relationship Id="rId23" Type="http://schemas.openxmlformats.org/officeDocument/2006/relationships/image" Target="../media/image27.jpeg"/><Relationship Id="rId10" Type="http://schemas.openxmlformats.org/officeDocument/2006/relationships/image" Target="../media/image9.jpeg"/><Relationship Id="rId19" Type="http://schemas.openxmlformats.org/officeDocument/2006/relationships/image" Target="../media/image24.jpeg"/><Relationship Id="rId4" Type="http://schemas.openxmlformats.org/officeDocument/2006/relationships/image" Target="../media/image2.png"/><Relationship Id="rId9" Type="http://schemas.openxmlformats.org/officeDocument/2006/relationships/image" Target="../media/image8.jpeg"/><Relationship Id="rId14" Type="http://schemas.openxmlformats.org/officeDocument/2006/relationships/image" Target="../media/image19.jpeg"/><Relationship Id="rId22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29.jpeg"/><Relationship Id="rId18" Type="http://schemas.openxmlformats.org/officeDocument/2006/relationships/image" Target="../media/image23.jpeg"/><Relationship Id="rId3" Type="http://schemas.openxmlformats.org/officeDocument/2006/relationships/image" Target="../media/image1.png"/><Relationship Id="rId21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hyperlink" Target="https://pixabay.com/de/quiz-r%C3%A4tsel-buchstaben-puzzle-2432440/" TargetMode="External"/><Relationship Id="rId17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2.jpeg"/><Relationship Id="rId20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11" Type="http://schemas.openxmlformats.org/officeDocument/2006/relationships/image" Target="../media/image10.png"/><Relationship Id="rId5" Type="http://schemas.openxmlformats.org/officeDocument/2006/relationships/image" Target="../media/image3.png"/><Relationship Id="rId15" Type="http://schemas.openxmlformats.org/officeDocument/2006/relationships/image" Target="../media/image31.jpeg"/><Relationship Id="rId10" Type="http://schemas.openxmlformats.org/officeDocument/2006/relationships/image" Target="../media/image9.jpeg"/><Relationship Id="rId19" Type="http://schemas.openxmlformats.org/officeDocument/2006/relationships/image" Target="../media/image32.jpeg"/><Relationship Id="rId4" Type="http://schemas.openxmlformats.org/officeDocument/2006/relationships/image" Target="../media/image2.png"/><Relationship Id="rId9" Type="http://schemas.openxmlformats.org/officeDocument/2006/relationships/image" Target="../media/image8.jpeg"/><Relationship Id="rId14" Type="http://schemas.openxmlformats.org/officeDocument/2006/relationships/image" Target="../media/image30.jpeg"/><Relationship Id="rId22" Type="http://schemas.openxmlformats.org/officeDocument/2006/relationships/image" Target="../media/image3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5.jpeg"/><Relationship Id="rId18" Type="http://schemas.openxmlformats.org/officeDocument/2006/relationships/image" Target="../media/image12.jpeg"/><Relationship Id="rId3" Type="http://schemas.openxmlformats.org/officeDocument/2006/relationships/image" Target="../media/image1.png"/><Relationship Id="rId21" Type="http://schemas.openxmlformats.org/officeDocument/2006/relationships/image" Target="../media/image39.jpeg"/><Relationship Id="rId7" Type="http://schemas.openxmlformats.org/officeDocument/2006/relationships/hyperlink" Target="https://www.rawpixel.com/image/429458/free-illustration-image-brain-learning-anatomy" TargetMode="External"/><Relationship Id="rId12" Type="http://schemas.openxmlformats.org/officeDocument/2006/relationships/hyperlink" Target="https://pixabay.com/de/quiz-r%C3%A4tsel-buchstaben-puzzle-2432440/" TargetMode="External"/><Relationship Id="rId17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2.jpeg"/><Relationship Id="rId20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11" Type="http://schemas.openxmlformats.org/officeDocument/2006/relationships/image" Target="../media/image10.png"/><Relationship Id="rId5" Type="http://schemas.openxmlformats.org/officeDocument/2006/relationships/image" Target="../media/image3.png"/><Relationship Id="rId15" Type="http://schemas.openxmlformats.org/officeDocument/2006/relationships/image" Target="../media/image4.jpeg"/><Relationship Id="rId10" Type="http://schemas.openxmlformats.org/officeDocument/2006/relationships/image" Target="../media/image9.jpeg"/><Relationship Id="rId19" Type="http://schemas.openxmlformats.org/officeDocument/2006/relationships/image" Target="../media/image37.jpeg"/><Relationship Id="rId4" Type="http://schemas.openxmlformats.org/officeDocument/2006/relationships/image" Target="../media/image2.png"/><Relationship Id="rId9" Type="http://schemas.openxmlformats.org/officeDocument/2006/relationships/image" Target="../media/image16.jpeg"/><Relationship Id="rId14" Type="http://schemas.openxmlformats.org/officeDocument/2006/relationships/image" Target="../media/image3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2.jpeg"/><Relationship Id="rId18" Type="http://schemas.openxmlformats.org/officeDocument/2006/relationships/image" Target="../media/image39.jpeg"/><Relationship Id="rId3" Type="http://schemas.openxmlformats.org/officeDocument/2006/relationships/image" Target="../media/image1.png"/><Relationship Id="rId7" Type="http://schemas.openxmlformats.org/officeDocument/2006/relationships/hyperlink" Target="https://www.rawpixel.com/image/429458/free-illustration-image-brain-learning-anatomy" TargetMode="External"/><Relationship Id="rId12" Type="http://schemas.openxmlformats.org/officeDocument/2006/relationships/image" Target="../media/image4.jpeg"/><Relationship Id="rId17" Type="http://schemas.openxmlformats.org/officeDocument/2006/relationships/image" Target="../media/image38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0.jpeg"/><Relationship Id="rId20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11" Type="http://schemas.openxmlformats.org/officeDocument/2006/relationships/image" Target="../media/image36.jpeg"/><Relationship Id="rId5" Type="http://schemas.openxmlformats.org/officeDocument/2006/relationships/image" Target="../media/image3.png"/><Relationship Id="rId15" Type="http://schemas.openxmlformats.org/officeDocument/2006/relationships/image" Target="../media/image12.jpeg"/><Relationship Id="rId10" Type="http://schemas.openxmlformats.org/officeDocument/2006/relationships/image" Target="../media/image35.jpeg"/><Relationship Id="rId19" Type="http://schemas.openxmlformats.org/officeDocument/2006/relationships/image" Target="../media/image41.jpeg"/><Relationship Id="rId4" Type="http://schemas.openxmlformats.org/officeDocument/2006/relationships/image" Target="../media/image2.png"/><Relationship Id="rId9" Type="http://schemas.openxmlformats.org/officeDocument/2006/relationships/image" Target="../media/image16.jpeg"/><Relationship Id="rId1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1.pn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48E6896-29A6-D32B-F742-C4A639D52A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FF5870DB-7008-D25D-CD5F-9034FEDBB1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5159542"/>
              </p:ext>
            </p:extLst>
          </p:nvPr>
        </p:nvGraphicFramePr>
        <p:xfrm>
          <a:off x="2651614" y="607739"/>
          <a:ext cx="7975581" cy="6905600"/>
        </p:xfrm>
        <a:graphic>
          <a:graphicData uri="http://schemas.openxmlformats.org/drawingml/2006/table">
            <a:tbl>
              <a:tblPr/>
              <a:tblGrid>
                <a:gridCol w="1669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19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69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24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47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68312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DM Sans Bold"/>
                        </a:rPr>
                        <a:t>Monday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DM Sans Bold"/>
                        </a:rPr>
                        <a:t>29/09/2025</a:t>
                      </a:r>
                      <a:endParaRPr lang="en-US" sz="13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DM Sans Bold"/>
                        </a:rPr>
                        <a:t>Tuesday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DM Sans Bold"/>
                        </a:rPr>
                        <a:t>30/09/2025</a:t>
                      </a:r>
                      <a:endParaRPr lang="en-US" sz="13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DM Sans Bold"/>
                        </a:rPr>
                        <a:t>Wednesday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DM Sans Bold"/>
                        </a:rPr>
                        <a:t>01/10/2025</a:t>
                      </a:r>
                      <a:endParaRPr lang="en-US" sz="13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DM Sans Bold"/>
                        </a:rPr>
                        <a:t>Thursday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DM Sans Bold"/>
                        </a:rPr>
                        <a:t>02/10/2025</a:t>
                      </a:r>
                      <a:endParaRPr lang="en-US" sz="13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DM Sans Bold"/>
                        </a:rPr>
                        <a:t>Friday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DM Sans Bold"/>
                        </a:rPr>
                        <a:t>03/10/2025</a:t>
                      </a:r>
                      <a:endParaRPr lang="en-US" sz="13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0425">
                <a:tc rowSpan="6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SEPTEMBER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9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TIMETABLE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SEPTEMBER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9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TIMETABLE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  <a:t>Hub Grub</a:t>
                      </a: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  <a:cs typeface="Arial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i="1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Independent living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      </a:t>
                      </a:r>
                    </a:p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r>
                        <a:rPr lang="en-US" sz="900" b="0" i="0" u="none" strike="noStrike" noProof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09:30am-11am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DM Sans" pitchFamily="2" charset="0"/>
                          <a:cs typeface="Arial" panose="020B0604020202020204" pitchFamily="34" charset="0"/>
                        </a:rPr>
                        <a:t>Have a brew and chill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DM Sans" pitchFamily="2" charset="0"/>
                          <a:cs typeface="Arial" panose="020B0604020202020204" pitchFamily="34" charset="0"/>
                        </a:rPr>
                        <a:t>09:30am – 10:00am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9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Communication skills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9.30-10.30am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900">
                        <a:solidFill>
                          <a:srgbClr val="000000"/>
                        </a:solidFill>
                        <a:latin typeface="DM Sans" pitchFamily="2" charset="0"/>
                        <a:cs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2525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00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Music Memories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11am-12pm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900">
                        <a:solidFill>
                          <a:srgbClr val="000000"/>
                        </a:solidFill>
                        <a:latin typeface="DM Sans" pitchFamily="2" charset="0"/>
                        <a:cs typeface="Arial"/>
                      </a:endParaRPr>
                    </a:p>
                    <a:p>
                      <a:pPr algn="ctr"/>
                      <a:endParaRPr lang="en-GB" sz="90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Arts and Crafts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- Diamond art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10:00am – 11am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>
                        <a:solidFill>
                          <a:srgbClr val="000000"/>
                        </a:solidFill>
                        <a:latin typeface="DM Sans" pitchFamily="2" charset="0"/>
                        <a:cs typeface="Arial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GB" sz="90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Non-accredited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course</a:t>
                      </a:r>
                      <a:endParaRPr lang="en-US" sz="900" b="0" i="0" u="none" strike="noStrike" noProof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r>
                        <a:rPr lang="en-US" sz="900" b="0" i="0" u="none" strike="noStrike" noProof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10:30am – 12pm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‘</a:t>
                      </a:r>
                    </a:p>
                    <a:p>
                      <a:pPr algn="ctr"/>
                      <a:endParaRPr lang="en-US" sz="9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7149230"/>
                  </a:ext>
                </a:extLst>
              </a:tr>
              <a:tr h="1040425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sz="1000" dirty="0"/>
                    </a:p>
                  </a:txBody>
                  <a:tcPr marL="140560" marR="140560" marT="140560" marB="140560" anchor="ctr"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r>
                        <a:rPr lang="en-US" sz="900" b="0" i="0" u="none" strike="noStrike" noProof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Puzzle solving /teamwork building</a:t>
                      </a:r>
                    </a:p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r>
                        <a:rPr lang="en-US" sz="900" b="0" i="0" u="none" strike="noStrike" noProof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12pm-1pm</a:t>
                      </a:r>
                    </a:p>
                    <a:p>
                      <a:endParaRPr lang="en-GB" sz="90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Drama session 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with TIPP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11am-1pm</a:t>
                      </a:r>
                    </a:p>
                    <a:p>
                      <a:endParaRPr lang="en-GB" sz="90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  <a:t>Teamwork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  <a:t>Hub Quiz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  <a:t>12:30pm –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  <a:t>1:30pm</a:t>
                      </a:r>
                      <a:endParaRPr lang="en-US" sz="900" kern="1200" dirty="0">
                        <a:solidFill>
                          <a:srgbClr val="000000"/>
                        </a:solidFill>
                        <a:latin typeface="DM Sans" pitchFamily="2" charset="0"/>
                        <a:ea typeface="+mn-ea"/>
                        <a:cs typeface="+mn-c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2844344"/>
                  </a:ext>
                </a:extLst>
              </a:tr>
              <a:tr h="590844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dirty="0">
                        <a:latin typeface="Arial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dirty="0">
                        <a:latin typeface="Arial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>
                          <a:latin typeface="DM Sans" pitchFamily="2" charset="0"/>
                        </a:rPr>
                        <a:t>Chill &amp; Chat 1-2pm </a:t>
                      </a:r>
                      <a:endParaRPr lang="en-US" sz="900" b="1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>
                          <a:latin typeface="DM Sans" pitchFamily="2" charset="0"/>
                        </a:rPr>
                        <a:t>Chill &amp; Chat 1-2pm </a:t>
                      </a:r>
                      <a:endParaRPr lang="en-US" sz="900" b="1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>
                          <a:latin typeface="DM Sans" pitchFamily="2" charset="0"/>
                        </a:rPr>
                        <a:t>Chill &amp; Chat 1pm-2pm </a:t>
                      </a:r>
                      <a:endParaRPr lang="en-US" sz="900" b="1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589103"/>
                  </a:ext>
                </a:extLst>
              </a:tr>
              <a:tr h="1032997">
                <a:tc vMerge="1">
                  <a:txBody>
                    <a:bodyPr/>
                    <a:lstStyle/>
                    <a:p>
                      <a:pPr lvl="0" algn="ctr">
                        <a:lnSpc>
                          <a:spcPts val="1470"/>
                        </a:lnSpc>
                        <a:buNone/>
                      </a:pPr>
                      <a:endParaRPr lang="en-US" sz="1000" b="0" i="0" u="none" strike="noStrike" noProof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10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CBT (invitation only)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1 hour appointment slots between 10am-4pm</a:t>
                      </a: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WOMEN’S ONLY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Positive Pebble Art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 2-4pm</a:t>
                      </a: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Support work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sessions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2pm-4pm</a:t>
                      </a: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  <a:cs typeface="Arial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3051548"/>
                  </a:ext>
                </a:extLst>
              </a:tr>
              <a:tr h="1132894">
                <a:tc v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GB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900" b="0" i="0" u="none" strike="noStrike" noProof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Neurodiverse job search session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900" b="0" i="0" u="none" strike="noStrike" noProof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2pm – 4pm 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GB" sz="900" b="0" i="0" u="none" strike="noStrike" noProof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900" b="0" i="0" u="none" strike="noStrike" noProof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Wellbeing walk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2pm-4pm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900">
                        <a:solidFill>
                          <a:srgbClr val="000000"/>
                        </a:solidFill>
                        <a:latin typeface="DM Sans" pitchFamily="2" charset="0"/>
                        <a:cs typeface="Arial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Interview techniques/Mock interview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2pm-4pm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559976"/>
                  </a:ext>
                </a:extLst>
              </a:tr>
            </a:tbl>
          </a:graphicData>
        </a:graphic>
      </p:graphicFrame>
      <p:grpSp>
        <p:nvGrpSpPr>
          <p:cNvPr id="3" name="Group 3">
            <a:extLst>
              <a:ext uri="{FF2B5EF4-FFF2-40B4-BE49-F238E27FC236}">
                <a16:creationId xmlns:a16="http://schemas.microsoft.com/office/drawing/2014/main" id="{112F3BD7-69B2-9871-5307-78BAC41790B9}"/>
              </a:ext>
            </a:extLst>
          </p:cNvPr>
          <p:cNvGrpSpPr/>
          <p:nvPr/>
        </p:nvGrpSpPr>
        <p:grpSpPr>
          <a:xfrm>
            <a:off x="184646" y="1589490"/>
            <a:ext cx="2426446" cy="4680101"/>
            <a:chOff x="0" y="0"/>
            <a:chExt cx="883905" cy="1704866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7E648D04-0DC2-AF6A-9319-2E401835FE2B}"/>
                </a:ext>
              </a:extLst>
            </p:cNvPr>
            <p:cNvSpPr/>
            <p:nvPr/>
          </p:nvSpPr>
          <p:spPr>
            <a:xfrm>
              <a:off x="0" y="0"/>
              <a:ext cx="810691" cy="1704866"/>
            </a:xfrm>
            <a:custGeom>
              <a:avLst/>
              <a:gdLst/>
              <a:ahLst/>
              <a:cxnLst/>
              <a:rect l="l" t="t" r="r" b="b"/>
              <a:pathLst>
                <a:path w="868775" h="1669301">
                  <a:moveTo>
                    <a:pt x="0" y="0"/>
                  </a:moveTo>
                  <a:lnTo>
                    <a:pt x="868775" y="0"/>
                  </a:lnTo>
                  <a:lnTo>
                    <a:pt x="868775" y="1669301"/>
                  </a:lnTo>
                  <a:lnTo>
                    <a:pt x="0" y="1669301"/>
                  </a:lnTo>
                  <a:close/>
                </a:path>
              </a:pathLst>
            </a:custGeom>
            <a:solidFill>
              <a:srgbClr val="34586E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pPr algn="ctr">
                <a:lnSpc>
                  <a:spcPts val="2379"/>
                </a:lnSpc>
              </a:pPr>
              <a:r>
                <a:rPr lang="en-GB" sz="1400" b="1" dirty="0">
                  <a:solidFill>
                    <a:schemeClr val="bg1"/>
                  </a:solidFill>
                  <a:latin typeface="DM Sans" pitchFamily="2" charset="0"/>
                </a:rPr>
                <a:t>Address: Second Floor, Tannery Court, Tanners Lane, Warrington </a:t>
              </a:r>
            </a:p>
            <a:p>
              <a:pPr algn="ctr">
                <a:lnSpc>
                  <a:spcPts val="2379"/>
                </a:lnSpc>
              </a:pPr>
              <a:r>
                <a:rPr lang="en-GB" sz="1400" b="1" dirty="0">
                  <a:solidFill>
                    <a:schemeClr val="bg1"/>
                  </a:solidFill>
                  <a:latin typeface="DM Sans" pitchFamily="2" charset="0"/>
                </a:rPr>
                <a:t>WA2 7NA</a:t>
              </a:r>
              <a:endParaRPr lang="en-GB" sz="1400" b="1" dirty="0">
                <a:solidFill>
                  <a:schemeClr val="bg1"/>
                </a:solidFill>
                <a:latin typeface="DM Sans" pitchFamily="2" charset="0"/>
                <a:ea typeface="Calibri"/>
                <a:cs typeface="Calibri"/>
              </a:endParaRPr>
            </a:p>
            <a:p>
              <a:pPr algn="ctr" rtl="0"/>
              <a:r>
                <a:rPr lang="en-US" sz="1400" b="1" dirty="0">
                  <a:solidFill>
                    <a:srgbClr val="FFFFFF"/>
                  </a:solidFill>
                  <a:latin typeface="DM Sans" pitchFamily="2" charset="0"/>
                </a:rPr>
                <a:t>Tel: </a:t>
              </a:r>
              <a:r>
                <a:rPr lang="en-GB" sz="1400" b="1" dirty="0">
                  <a:solidFill>
                    <a:schemeClr val="bg1"/>
                  </a:solidFill>
                  <a:latin typeface="DM Sans" pitchFamily="2" charset="0"/>
                </a:rPr>
                <a:t>07586115855</a:t>
              </a:r>
              <a:endParaRPr lang="en-GB" sz="1400" b="1" dirty="0">
                <a:solidFill>
                  <a:schemeClr val="bg1"/>
                </a:solidFill>
                <a:latin typeface="DM Sans" pitchFamily="2" charset="0"/>
                <a:ea typeface="Calibri"/>
                <a:cs typeface="Calibri"/>
              </a:endParaRPr>
            </a:p>
            <a:p>
              <a:pPr algn="ctr" rtl="0"/>
              <a:endParaRPr lang="en-GB" sz="1100" b="1" dirty="0">
                <a:solidFill>
                  <a:schemeClr val="bg1"/>
                </a:solidFill>
                <a:latin typeface="DM Sans" pitchFamily="2" charset="0"/>
              </a:endParaRPr>
            </a:p>
            <a:p>
              <a:pPr algn="ctr"/>
              <a:r>
                <a:rPr lang="en-GB" sz="1050" dirty="0">
                  <a:solidFill>
                    <a:schemeClr val="bg1"/>
                  </a:solidFill>
                  <a:latin typeface="DM Sans" pitchFamily="2" charset="0"/>
                </a:rPr>
                <a:t>‘</a:t>
              </a:r>
              <a:r>
                <a:rPr lang="en-GB" sz="1200" dirty="0">
                  <a:solidFill>
                    <a:schemeClr val="bg1"/>
                  </a:solidFill>
                  <a:latin typeface="DM Sans" pitchFamily="2" charset="0"/>
                </a:rPr>
                <a:t>Have a brew and chill’ – Start your day off relaxed and have a cuppa or coffee to start your day.</a:t>
              </a:r>
              <a:endParaRPr lang="en-GB" sz="1200" dirty="0">
                <a:solidFill>
                  <a:schemeClr val="bg1"/>
                </a:solidFill>
                <a:latin typeface="DM Sans" pitchFamily="2" charset="0"/>
                <a:ea typeface="Calibri"/>
                <a:cs typeface="Calibri"/>
              </a:endParaRPr>
            </a:p>
            <a:p>
              <a:pPr algn="ctr"/>
              <a:endParaRPr lang="en-GB" sz="1200" dirty="0">
                <a:solidFill>
                  <a:schemeClr val="bg1"/>
                </a:solidFill>
                <a:latin typeface="DM Sans" pitchFamily="2" charset="0"/>
              </a:endParaRPr>
            </a:p>
            <a:p>
              <a:pPr algn="ctr" rtl="0"/>
              <a:r>
                <a:rPr lang="en-GB" sz="1200" dirty="0">
                  <a:solidFill>
                    <a:schemeClr val="bg1"/>
                  </a:solidFill>
                  <a:latin typeface="DM Sans" pitchFamily="2" charset="0"/>
                </a:rPr>
                <a:t>‘Music memories’ – Listen back to old songs and share your memories of them.</a:t>
              </a:r>
            </a:p>
            <a:p>
              <a:pPr algn="ctr" rtl="0"/>
              <a:endParaRPr lang="en-US" sz="1200" dirty="0">
                <a:solidFill>
                  <a:schemeClr val="bg1"/>
                </a:solidFill>
                <a:latin typeface="DM Sans" pitchFamily="2" charset="0"/>
              </a:endParaRPr>
            </a:p>
            <a:p>
              <a:pPr algn="ctr" rtl="0"/>
              <a:r>
                <a:rPr lang="en-US" sz="1200" dirty="0">
                  <a:solidFill>
                    <a:schemeClr val="bg1"/>
                  </a:solidFill>
                  <a:latin typeface="DM Sans" pitchFamily="2" charset="0"/>
                </a:rPr>
                <a:t>‘Hub Quiz – Come and socialise with the other participants and have fun in our weekly quiz</a:t>
              </a:r>
              <a:endParaRPr lang="en-GB" sz="1600" dirty="0">
                <a:latin typeface="DM Sans" pitchFamily="2" charset="0"/>
              </a:endParaRPr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49DF4BA6-A4F3-9333-FB78-106385CB476A}"/>
                </a:ext>
              </a:extLst>
            </p:cNvPr>
            <p:cNvSpPr txBox="1"/>
            <p:nvPr/>
          </p:nvSpPr>
          <p:spPr>
            <a:xfrm>
              <a:off x="15130" y="22839"/>
              <a:ext cx="868775" cy="16201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lang="en-GB" sz="1000" b="0" i="0" dirty="0">
                <a:solidFill>
                  <a:schemeClr val="bg1"/>
                </a:solidFill>
                <a:effectLst/>
                <a:latin typeface="DM Sans" pitchFamily="2" charset="0"/>
              </a:endParaRPr>
            </a:p>
          </p:txBody>
        </p:sp>
      </p:grpSp>
      <p:grpSp>
        <p:nvGrpSpPr>
          <p:cNvPr id="46" name="Group 46">
            <a:extLst>
              <a:ext uri="{FF2B5EF4-FFF2-40B4-BE49-F238E27FC236}">
                <a16:creationId xmlns:a16="http://schemas.microsoft.com/office/drawing/2014/main" id="{D1159C50-9A67-DBF3-7B5E-F71D6B7449D4}"/>
              </a:ext>
            </a:extLst>
          </p:cNvPr>
          <p:cNvGrpSpPr/>
          <p:nvPr/>
        </p:nvGrpSpPr>
        <p:grpSpPr>
          <a:xfrm rot="2700000">
            <a:off x="170282" y="1049731"/>
            <a:ext cx="293842" cy="293842"/>
            <a:chOff x="0" y="0"/>
            <a:chExt cx="812800" cy="812800"/>
          </a:xfrm>
        </p:grpSpPr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6B5B3188-970D-29D3-E908-D38247700C6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>
              <a:extLst>
                <a:ext uri="{FF2B5EF4-FFF2-40B4-BE49-F238E27FC236}">
                  <a16:creationId xmlns:a16="http://schemas.microsoft.com/office/drawing/2014/main" id="{0EBEB2A1-E60E-A1EB-4793-ACF27458015A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2" name="Group 62">
            <a:extLst>
              <a:ext uri="{FF2B5EF4-FFF2-40B4-BE49-F238E27FC236}">
                <a16:creationId xmlns:a16="http://schemas.microsoft.com/office/drawing/2014/main" id="{3047BA29-07C7-96F0-2301-858EEFDF5D4D}"/>
              </a:ext>
            </a:extLst>
          </p:cNvPr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3" name="Freeform 63">
              <a:extLst>
                <a:ext uri="{FF2B5EF4-FFF2-40B4-BE49-F238E27FC236}">
                  <a16:creationId xmlns:a16="http://schemas.microsoft.com/office/drawing/2014/main" id="{B6049777-F0F8-EC76-EA3A-FDE9EDC8F77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4">
              <a:extLst>
                <a:ext uri="{FF2B5EF4-FFF2-40B4-BE49-F238E27FC236}">
                  <a16:creationId xmlns:a16="http://schemas.microsoft.com/office/drawing/2014/main" id="{0004679A-667A-A665-ED77-9873C949B780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5" name="Group 65">
            <a:extLst>
              <a:ext uri="{FF2B5EF4-FFF2-40B4-BE49-F238E27FC236}">
                <a16:creationId xmlns:a16="http://schemas.microsoft.com/office/drawing/2014/main" id="{99619222-65C2-B648-6E7D-B016DAF5019A}"/>
              </a:ext>
            </a:extLst>
          </p:cNvPr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>
              <a:extLst>
                <a:ext uri="{FF2B5EF4-FFF2-40B4-BE49-F238E27FC236}">
                  <a16:creationId xmlns:a16="http://schemas.microsoft.com/office/drawing/2014/main" id="{5AF7551B-5B42-0DBF-CC11-C2BCF781A366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>
              <a:extLst>
                <a:ext uri="{FF2B5EF4-FFF2-40B4-BE49-F238E27FC236}">
                  <a16:creationId xmlns:a16="http://schemas.microsoft.com/office/drawing/2014/main" id="{F7C5678C-FFE4-1E07-951A-311259B8C0F3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69" name="TextBox 69">
            <a:extLst>
              <a:ext uri="{FF2B5EF4-FFF2-40B4-BE49-F238E27FC236}">
                <a16:creationId xmlns:a16="http://schemas.microsoft.com/office/drawing/2014/main" id="{57EFC281-EA4F-E1CD-B6AD-9A692BBCE6A1}"/>
              </a:ext>
            </a:extLst>
          </p:cNvPr>
          <p:cNvSpPr txBox="1"/>
          <p:nvPr/>
        </p:nvSpPr>
        <p:spPr>
          <a:xfrm>
            <a:off x="2530214" y="19177"/>
            <a:ext cx="5443877" cy="5591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2400" u="sng" dirty="0">
                <a:solidFill>
                  <a:srgbClr val="000000"/>
                </a:solidFill>
                <a:latin typeface="DM Sans Bold"/>
              </a:rPr>
              <a:t>WARRINGTON OCTOBER - WEEK 1</a:t>
            </a:r>
          </a:p>
        </p:txBody>
      </p:sp>
      <p:sp>
        <p:nvSpPr>
          <p:cNvPr id="70" name="TextBox 70">
            <a:extLst>
              <a:ext uri="{FF2B5EF4-FFF2-40B4-BE49-F238E27FC236}">
                <a16:creationId xmlns:a16="http://schemas.microsoft.com/office/drawing/2014/main" id="{B146E6B1-3665-95CD-A312-7EED76B553F1}"/>
              </a:ext>
            </a:extLst>
          </p:cNvPr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>
            <a:extLst>
              <a:ext uri="{FF2B5EF4-FFF2-40B4-BE49-F238E27FC236}">
                <a16:creationId xmlns:a16="http://schemas.microsoft.com/office/drawing/2014/main" id="{9E880D0D-537E-FE4B-D7D2-1689A6CCCD0A}"/>
              </a:ext>
            </a:extLst>
          </p:cNvPr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>
            <a:extLst>
              <a:ext uri="{FF2B5EF4-FFF2-40B4-BE49-F238E27FC236}">
                <a16:creationId xmlns:a16="http://schemas.microsoft.com/office/drawing/2014/main" id="{0BD5F16A-AEF3-B7D7-B3AC-11B3F539C1F6}"/>
              </a:ext>
            </a:extLst>
          </p:cNvPr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grpSp>
        <p:nvGrpSpPr>
          <p:cNvPr id="68" name="Group 49">
            <a:extLst>
              <a:ext uri="{FF2B5EF4-FFF2-40B4-BE49-F238E27FC236}">
                <a16:creationId xmlns:a16="http://schemas.microsoft.com/office/drawing/2014/main" id="{562A65F0-70D2-5DA4-2E79-8B77D143D1B5}"/>
              </a:ext>
            </a:extLst>
          </p:cNvPr>
          <p:cNvGrpSpPr/>
          <p:nvPr/>
        </p:nvGrpSpPr>
        <p:grpSpPr>
          <a:xfrm>
            <a:off x="344097" y="6391036"/>
            <a:ext cx="2066012" cy="747035"/>
            <a:chOff x="183080" y="0"/>
            <a:chExt cx="2754682" cy="996046"/>
          </a:xfrm>
        </p:grpSpPr>
        <p:sp>
          <p:nvSpPr>
            <p:cNvPr id="73" name="Freeform 50">
              <a:extLst>
                <a:ext uri="{FF2B5EF4-FFF2-40B4-BE49-F238E27FC236}">
                  <a16:creationId xmlns:a16="http://schemas.microsoft.com/office/drawing/2014/main" id="{F6C98F62-114A-DC42-73E6-E881C1699745}"/>
                </a:ext>
              </a:extLst>
            </p:cNvPr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TextBox 52">
              <a:extLst>
                <a:ext uri="{FF2B5EF4-FFF2-40B4-BE49-F238E27FC236}">
                  <a16:creationId xmlns:a16="http://schemas.microsoft.com/office/drawing/2014/main" id="{8A02EB26-BC92-2472-5604-92F60A916E35}"/>
                </a:ext>
              </a:extLst>
            </p:cNvPr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dirty="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pic>
        <p:nvPicPr>
          <p:cNvPr id="10" name="Picture 2" descr="GC_Landscape_RGB">
            <a:extLst>
              <a:ext uri="{FF2B5EF4-FFF2-40B4-BE49-F238E27FC236}">
                <a16:creationId xmlns:a16="http://schemas.microsoft.com/office/drawing/2014/main" id="{54B39711-7FB3-80E8-4B71-1CFA1C125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462" y="144785"/>
            <a:ext cx="847613" cy="36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64">
            <a:extLst>
              <a:ext uri="{FF2B5EF4-FFF2-40B4-BE49-F238E27FC236}">
                <a16:creationId xmlns:a16="http://schemas.microsoft.com/office/drawing/2014/main" id="{6330854D-6FD2-B338-71E0-2F51D2AE9972}"/>
              </a:ext>
            </a:extLst>
          </p:cNvPr>
          <p:cNvSpPr txBox="1"/>
          <p:nvPr/>
        </p:nvSpPr>
        <p:spPr>
          <a:xfrm>
            <a:off x="421044" y="729373"/>
            <a:ext cx="197415" cy="205957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379"/>
              </a:lnSpc>
            </a:pPr>
            <a:endParaRPr dirty="0"/>
          </a:p>
        </p:txBody>
      </p:sp>
      <p:grpSp>
        <p:nvGrpSpPr>
          <p:cNvPr id="6" name="Group 65">
            <a:extLst>
              <a:ext uri="{FF2B5EF4-FFF2-40B4-BE49-F238E27FC236}">
                <a16:creationId xmlns:a16="http://schemas.microsoft.com/office/drawing/2014/main" id="{B4583448-DA93-CD7B-74A8-574B794D37FB}"/>
              </a:ext>
            </a:extLst>
          </p:cNvPr>
          <p:cNvGrpSpPr/>
          <p:nvPr/>
        </p:nvGrpSpPr>
        <p:grpSpPr>
          <a:xfrm>
            <a:off x="10393024" y="1388582"/>
            <a:ext cx="220832" cy="193228"/>
            <a:chOff x="0" y="0"/>
            <a:chExt cx="812800" cy="711200"/>
          </a:xfrm>
        </p:grpSpPr>
        <p:sp>
          <p:nvSpPr>
            <p:cNvPr id="8" name="Freeform 66">
              <a:extLst>
                <a:ext uri="{FF2B5EF4-FFF2-40B4-BE49-F238E27FC236}">
                  <a16:creationId xmlns:a16="http://schemas.microsoft.com/office/drawing/2014/main" id="{F991215A-557F-BC61-FA61-F8D81887BFAB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1" name="TextBox 67">
              <a:extLst>
                <a:ext uri="{FF2B5EF4-FFF2-40B4-BE49-F238E27FC236}">
                  <a16:creationId xmlns:a16="http://schemas.microsoft.com/office/drawing/2014/main" id="{668AC15F-3927-ECE1-DCC3-3A000F306A02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55" name="Group 65">
            <a:extLst>
              <a:ext uri="{FF2B5EF4-FFF2-40B4-BE49-F238E27FC236}">
                <a16:creationId xmlns:a16="http://schemas.microsoft.com/office/drawing/2014/main" id="{DB7A84A1-F5C7-11FA-59BD-A652E5E1923C}"/>
              </a:ext>
            </a:extLst>
          </p:cNvPr>
          <p:cNvGrpSpPr/>
          <p:nvPr/>
        </p:nvGrpSpPr>
        <p:grpSpPr>
          <a:xfrm>
            <a:off x="7237091" y="5310390"/>
            <a:ext cx="220832" cy="193228"/>
            <a:chOff x="0" y="0"/>
            <a:chExt cx="812800" cy="711200"/>
          </a:xfrm>
        </p:grpSpPr>
        <p:sp>
          <p:nvSpPr>
            <p:cNvPr id="56" name="Freeform 66">
              <a:extLst>
                <a:ext uri="{FF2B5EF4-FFF2-40B4-BE49-F238E27FC236}">
                  <a16:creationId xmlns:a16="http://schemas.microsoft.com/office/drawing/2014/main" id="{E1C08A24-E2F0-9EE0-1898-23FBD7DE04B1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TextBox 67">
              <a:extLst>
                <a:ext uri="{FF2B5EF4-FFF2-40B4-BE49-F238E27FC236}">
                  <a16:creationId xmlns:a16="http://schemas.microsoft.com/office/drawing/2014/main" id="{E9ECA76C-6374-B2A6-4722-3E80F841C5B0}"/>
                </a:ext>
              </a:extLst>
            </p:cNvPr>
            <p:cNvSpPr txBox="1"/>
            <p:nvPr/>
          </p:nvSpPr>
          <p:spPr>
            <a:xfrm>
              <a:off x="127000" y="301624"/>
              <a:ext cx="558800" cy="3587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17" name="Group 65">
            <a:extLst>
              <a:ext uri="{FF2B5EF4-FFF2-40B4-BE49-F238E27FC236}">
                <a16:creationId xmlns:a16="http://schemas.microsoft.com/office/drawing/2014/main" id="{D0F69517-3ED6-1755-1A9A-9A20AABA65DA}"/>
              </a:ext>
            </a:extLst>
          </p:cNvPr>
          <p:cNvGrpSpPr/>
          <p:nvPr/>
        </p:nvGrpSpPr>
        <p:grpSpPr>
          <a:xfrm>
            <a:off x="7213227" y="6350435"/>
            <a:ext cx="220832" cy="193228"/>
            <a:chOff x="0" y="0"/>
            <a:chExt cx="812800" cy="711200"/>
          </a:xfrm>
        </p:grpSpPr>
        <p:sp>
          <p:nvSpPr>
            <p:cNvPr id="21" name="Freeform 66">
              <a:extLst>
                <a:ext uri="{FF2B5EF4-FFF2-40B4-BE49-F238E27FC236}">
                  <a16:creationId xmlns:a16="http://schemas.microsoft.com/office/drawing/2014/main" id="{617305DD-9942-624C-4BDF-995B63C38953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6" name="TextBox 67">
              <a:extLst>
                <a:ext uri="{FF2B5EF4-FFF2-40B4-BE49-F238E27FC236}">
                  <a16:creationId xmlns:a16="http://schemas.microsoft.com/office/drawing/2014/main" id="{216F3DE6-D3BC-2BCF-E711-C4C9622000F1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9" name="Group 65">
            <a:extLst>
              <a:ext uri="{FF2B5EF4-FFF2-40B4-BE49-F238E27FC236}">
                <a16:creationId xmlns:a16="http://schemas.microsoft.com/office/drawing/2014/main" id="{2048E42E-C9EB-FE82-A64E-9C8F0F475770}"/>
              </a:ext>
            </a:extLst>
          </p:cNvPr>
          <p:cNvGrpSpPr/>
          <p:nvPr/>
        </p:nvGrpSpPr>
        <p:grpSpPr>
          <a:xfrm>
            <a:off x="7204381" y="2470274"/>
            <a:ext cx="220832" cy="193228"/>
            <a:chOff x="0" y="0"/>
            <a:chExt cx="812800" cy="711200"/>
          </a:xfrm>
        </p:grpSpPr>
        <p:sp>
          <p:nvSpPr>
            <p:cNvPr id="13" name="Freeform 66">
              <a:extLst>
                <a:ext uri="{FF2B5EF4-FFF2-40B4-BE49-F238E27FC236}">
                  <a16:creationId xmlns:a16="http://schemas.microsoft.com/office/drawing/2014/main" id="{F87CD844-5FA7-FE41-23AA-F33117A546BC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3" name="TextBox 67">
              <a:extLst>
                <a:ext uri="{FF2B5EF4-FFF2-40B4-BE49-F238E27FC236}">
                  <a16:creationId xmlns:a16="http://schemas.microsoft.com/office/drawing/2014/main" id="{1F085975-DAEF-9EB3-228F-F7F674C20A89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41" name="Group 65">
            <a:extLst>
              <a:ext uri="{FF2B5EF4-FFF2-40B4-BE49-F238E27FC236}">
                <a16:creationId xmlns:a16="http://schemas.microsoft.com/office/drawing/2014/main" id="{5A236C8D-42AB-EEDC-FB4C-E05DAAEB676B}"/>
              </a:ext>
            </a:extLst>
          </p:cNvPr>
          <p:cNvGrpSpPr/>
          <p:nvPr/>
        </p:nvGrpSpPr>
        <p:grpSpPr>
          <a:xfrm>
            <a:off x="8817396" y="5296650"/>
            <a:ext cx="220832" cy="193228"/>
            <a:chOff x="0" y="0"/>
            <a:chExt cx="812800" cy="711200"/>
          </a:xfrm>
        </p:grpSpPr>
        <p:sp>
          <p:nvSpPr>
            <p:cNvPr id="42" name="Freeform 66">
              <a:extLst>
                <a:ext uri="{FF2B5EF4-FFF2-40B4-BE49-F238E27FC236}">
                  <a16:creationId xmlns:a16="http://schemas.microsoft.com/office/drawing/2014/main" id="{141B334E-9D8F-A185-D9EF-FEB711D143FE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9" name="TextBox 67">
              <a:extLst>
                <a:ext uri="{FF2B5EF4-FFF2-40B4-BE49-F238E27FC236}">
                  <a16:creationId xmlns:a16="http://schemas.microsoft.com/office/drawing/2014/main" id="{A48FD952-5C87-4207-53D9-62E574BAF840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35" name="Picture 34" descr="A blue and white sign with white text&#10;&#10;AI-generated content may be incorrect.">
            <a:extLst>
              <a:ext uri="{FF2B5EF4-FFF2-40B4-BE49-F238E27FC236}">
                <a16:creationId xmlns:a16="http://schemas.microsoft.com/office/drawing/2014/main" id="{00C10B86-4F60-ED43-EF35-6AD259500B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015" y="119847"/>
            <a:ext cx="1469942" cy="406703"/>
          </a:xfrm>
          <a:prstGeom prst="rect">
            <a:avLst/>
          </a:prstGeom>
        </p:spPr>
      </p:pic>
      <p:pic>
        <p:nvPicPr>
          <p:cNvPr id="88" name="Picture 87" descr="Hand squeezing lime on tacos">
            <a:extLst>
              <a:ext uri="{FF2B5EF4-FFF2-40B4-BE49-F238E27FC236}">
                <a16:creationId xmlns:a16="http://schemas.microsoft.com/office/drawing/2014/main" id="{5E27015C-6840-931D-845C-41FB411A4D8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54" b="14007"/>
          <a:stretch/>
        </p:blipFill>
        <p:spPr>
          <a:xfrm>
            <a:off x="6408996" y="2058911"/>
            <a:ext cx="638393" cy="306065"/>
          </a:xfrm>
          <a:prstGeom prst="rect">
            <a:avLst/>
          </a:prstGeom>
        </p:spPr>
      </p:pic>
      <p:pic>
        <p:nvPicPr>
          <p:cNvPr id="93" name="Picture 92" descr="Old piano">
            <a:extLst>
              <a:ext uri="{FF2B5EF4-FFF2-40B4-BE49-F238E27FC236}">
                <a16:creationId xmlns:a16="http://schemas.microsoft.com/office/drawing/2014/main" id="{A33EEA2B-5B36-472B-78B1-65D18F45523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524" y="3190088"/>
            <a:ext cx="540249" cy="359449"/>
          </a:xfrm>
          <a:prstGeom prst="rect">
            <a:avLst/>
          </a:prstGeom>
        </p:spPr>
      </p:pic>
      <p:grpSp>
        <p:nvGrpSpPr>
          <p:cNvPr id="95" name="Group 62">
            <a:extLst>
              <a:ext uri="{FF2B5EF4-FFF2-40B4-BE49-F238E27FC236}">
                <a16:creationId xmlns:a16="http://schemas.microsoft.com/office/drawing/2014/main" id="{2A5A4861-5E45-699A-1AB9-D6E4FEEF78E8}"/>
              </a:ext>
            </a:extLst>
          </p:cNvPr>
          <p:cNvGrpSpPr/>
          <p:nvPr/>
        </p:nvGrpSpPr>
        <p:grpSpPr>
          <a:xfrm>
            <a:off x="7179326" y="3660584"/>
            <a:ext cx="242972" cy="301138"/>
            <a:chOff x="-37206" y="-270780"/>
            <a:chExt cx="812801" cy="1007380"/>
          </a:xfrm>
        </p:grpSpPr>
        <p:sp>
          <p:nvSpPr>
            <p:cNvPr id="96" name="Freeform 63">
              <a:extLst>
                <a:ext uri="{FF2B5EF4-FFF2-40B4-BE49-F238E27FC236}">
                  <a16:creationId xmlns:a16="http://schemas.microsoft.com/office/drawing/2014/main" id="{5BA6C311-5839-4A4E-8746-229580D5967C}"/>
                </a:ext>
              </a:extLst>
            </p:cNvPr>
            <p:cNvSpPr/>
            <p:nvPr/>
          </p:nvSpPr>
          <p:spPr>
            <a:xfrm>
              <a:off x="-37206" y="-270780"/>
              <a:ext cx="812801" cy="812801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7" name="TextBox 64">
              <a:extLst>
                <a:ext uri="{FF2B5EF4-FFF2-40B4-BE49-F238E27FC236}">
                  <a16:creationId xmlns:a16="http://schemas.microsoft.com/office/drawing/2014/main" id="{39B789D0-3E73-1E98-1E24-57AF11DA58EF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107" name="Picture 106" descr="3D puzzle pieces">
            <a:extLst>
              <a:ext uri="{FF2B5EF4-FFF2-40B4-BE49-F238E27FC236}">
                <a16:creationId xmlns:a16="http://schemas.microsoft.com/office/drawing/2014/main" id="{18343567-FB58-8F98-61EF-D15402EDE50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9" t="34587" r="18857" b="19784"/>
          <a:stretch>
            <a:fillRect/>
          </a:stretch>
        </p:blipFill>
        <p:spPr>
          <a:xfrm>
            <a:off x="6444009" y="4360799"/>
            <a:ext cx="568369" cy="284441"/>
          </a:xfrm>
          <a:prstGeom prst="rect">
            <a:avLst/>
          </a:prstGeom>
        </p:spPr>
      </p:pic>
      <p:pic>
        <p:nvPicPr>
          <p:cNvPr id="108" name="Picture 107" descr="Friends laughing">
            <a:extLst>
              <a:ext uri="{FF2B5EF4-FFF2-40B4-BE49-F238E27FC236}">
                <a16:creationId xmlns:a16="http://schemas.microsoft.com/office/drawing/2014/main" id="{6DB06E5E-5A42-C1F0-8748-0EBE72C008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82609" y="7112114"/>
            <a:ext cx="529769" cy="358391"/>
          </a:xfrm>
          <a:prstGeom prst="rect">
            <a:avLst/>
          </a:prstGeom>
        </p:spPr>
      </p:pic>
      <p:pic>
        <p:nvPicPr>
          <p:cNvPr id="110" name="Picture 109" descr="Chairs in a cinema">
            <a:extLst>
              <a:ext uri="{FF2B5EF4-FFF2-40B4-BE49-F238E27FC236}">
                <a16:creationId xmlns:a16="http://schemas.microsoft.com/office/drawing/2014/main" id="{4359F9F0-5BAD-9374-7760-7AEB021DC33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928" y="4343886"/>
            <a:ext cx="483546" cy="301354"/>
          </a:xfrm>
          <a:prstGeom prst="rect">
            <a:avLst/>
          </a:prstGeom>
        </p:spPr>
      </p:pic>
      <p:sp>
        <p:nvSpPr>
          <p:cNvPr id="112" name="Freeform 66">
            <a:extLst>
              <a:ext uri="{FF2B5EF4-FFF2-40B4-BE49-F238E27FC236}">
                <a16:creationId xmlns:a16="http://schemas.microsoft.com/office/drawing/2014/main" id="{048BC956-8EAC-4D44-73D6-8DE18F7338E5}"/>
              </a:ext>
            </a:extLst>
          </p:cNvPr>
          <p:cNvSpPr/>
          <p:nvPr/>
        </p:nvSpPr>
        <p:spPr>
          <a:xfrm>
            <a:off x="8820175" y="6315554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grpSp>
        <p:nvGrpSpPr>
          <p:cNvPr id="114" name="Group 65">
            <a:extLst>
              <a:ext uri="{FF2B5EF4-FFF2-40B4-BE49-F238E27FC236}">
                <a16:creationId xmlns:a16="http://schemas.microsoft.com/office/drawing/2014/main" id="{755C727A-7ED6-CA09-0D85-C580EF8A070B}"/>
              </a:ext>
            </a:extLst>
          </p:cNvPr>
          <p:cNvGrpSpPr/>
          <p:nvPr/>
        </p:nvGrpSpPr>
        <p:grpSpPr>
          <a:xfrm>
            <a:off x="10386631" y="5281985"/>
            <a:ext cx="220832" cy="193228"/>
            <a:chOff x="0" y="0"/>
            <a:chExt cx="812800" cy="711200"/>
          </a:xfrm>
        </p:grpSpPr>
        <p:sp>
          <p:nvSpPr>
            <p:cNvPr id="115" name="Freeform 66">
              <a:extLst>
                <a:ext uri="{FF2B5EF4-FFF2-40B4-BE49-F238E27FC236}">
                  <a16:creationId xmlns:a16="http://schemas.microsoft.com/office/drawing/2014/main" id="{74FE6126-2194-8706-D232-BB8E12AB6B20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6" name="TextBox 67">
              <a:extLst>
                <a:ext uri="{FF2B5EF4-FFF2-40B4-BE49-F238E27FC236}">
                  <a16:creationId xmlns:a16="http://schemas.microsoft.com/office/drawing/2014/main" id="{7FD24B8D-8C0E-9BA5-CBA7-74FA73DDE3DF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117" name="Picture 116" descr="Five square speech bubbles in color">
            <a:extLst>
              <a:ext uri="{FF2B5EF4-FFF2-40B4-BE49-F238E27FC236}">
                <a16:creationId xmlns:a16="http://schemas.microsoft.com/office/drawing/2014/main" id="{B8A193B4-11F6-0BE2-9BCB-BC468F5426C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682" y="1918127"/>
            <a:ext cx="638393" cy="446849"/>
          </a:xfrm>
          <a:prstGeom prst="rect">
            <a:avLst/>
          </a:prstGeom>
        </p:spPr>
      </p:pic>
      <p:pic>
        <p:nvPicPr>
          <p:cNvPr id="119" name="Picture 118" descr="A group of colorful question marks&#10;&#10;Description automatically generated">
            <a:extLst>
              <a:ext uri="{FF2B5EF4-FFF2-40B4-BE49-F238E27FC236}">
                <a16:creationId xmlns:a16="http://schemas.microsoft.com/office/drawing/2014/main" id="{3122FB28-2103-4FA9-A271-15C5E92F499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9163606" y="4248700"/>
            <a:ext cx="428151" cy="300599"/>
          </a:xfrm>
          <a:prstGeom prst="rect">
            <a:avLst/>
          </a:prstGeom>
        </p:spPr>
      </p:pic>
      <p:sp>
        <p:nvSpPr>
          <p:cNvPr id="24" name="Freeform 63">
            <a:extLst>
              <a:ext uri="{FF2B5EF4-FFF2-40B4-BE49-F238E27FC236}">
                <a16:creationId xmlns:a16="http://schemas.microsoft.com/office/drawing/2014/main" id="{E4598232-1767-FFE6-F994-E75A4F4DE830}"/>
              </a:ext>
            </a:extLst>
          </p:cNvPr>
          <p:cNvSpPr/>
          <p:nvPr/>
        </p:nvSpPr>
        <p:spPr>
          <a:xfrm>
            <a:off x="8805846" y="3677951"/>
            <a:ext cx="242972" cy="24297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67AB2C"/>
          </a:solidFill>
        </p:spPr>
        <p:txBody>
          <a:bodyPr/>
          <a:lstStyle/>
          <a:p>
            <a:endParaRPr lang="en-GB"/>
          </a:p>
        </p:txBody>
      </p:sp>
      <p:sp>
        <p:nvSpPr>
          <p:cNvPr id="51" name="Freeform 63">
            <a:extLst>
              <a:ext uri="{FF2B5EF4-FFF2-40B4-BE49-F238E27FC236}">
                <a16:creationId xmlns:a16="http://schemas.microsoft.com/office/drawing/2014/main" id="{18B69575-B153-C874-0E5E-282FFB5C183C}"/>
              </a:ext>
            </a:extLst>
          </p:cNvPr>
          <p:cNvSpPr/>
          <p:nvPr/>
        </p:nvSpPr>
        <p:spPr>
          <a:xfrm>
            <a:off x="10357365" y="2427718"/>
            <a:ext cx="242972" cy="24297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67AB2C"/>
          </a:solidFill>
        </p:spPr>
        <p:txBody>
          <a:bodyPr/>
          <a:lstStyle/>
          <a:p>
            <a:endParaRPr lang="en-GB"/>
          </a:p>
        </p:txBody>
      </p:sp>
      <p:sp>
        <p:nvSpPr>
          <p:cNvPr id="60" name="Freeform 63">
            <a:extLst>
              <a:ext uri="{FF2B5EF4-FFF2-40B4-BE49-F238E27FC236}">
                <a16:creationId xmlns:a16="http://schemas.microsoft.com/office/drawing/2014/main" id="{AC0D5913-B4C9-EC70-7431-BA8189390977}"/>
              </a:ext>
            </a:extLst>
          </p:cNvPr>
          <p:cNvSpPr/>
          <p:nvPr/>
        </p:nvSpPr>
        <p:spPr>
          <a:xfrm>
            <a:off x="10357365" y="3677951"/>
            <a:ext cx="242972" cy="24297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67AB2C"/>
          </a:solidFill>
        </p:spPr>
        <p:txBody>
          <a:bodyPr/>
          <a:lstStyle/>
          <a:p>
            <a:endParaRPr lang="en-GB"/>
          </a:p>
        </p:txBody>
      </p:sp>
      <p:pic>
        <p:nvPicPr>
          <p:cNvPr id="7" name="Picture 6" descr="Person using laptop">
            <a:extLst>
              <a:ext uri="{FF2B5EF4-FFF2-40B4-BE49-F238E27FC236}">
                <a16:creationId xmlns:a16="http://schemas.microsoft.com/office/drawing/2014/main" id="{3AF5A4C3-0E6E-2647-ED8A-63C7A9CE340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216" y="3185329"/>
            <a:ext cx="465255" cy="310170"/>
          </a:xfrm>
          <a:prstGeom prst="rect">
            <a:avLst/>
          </a:prstGeom>
        </p:spPr>
      </p:pic>
      <p:grpSp>
        <p:nvGrpSpPr>
          <p:cNvPr id="19" name="Group 65">
            <a:extLst>
              <a:ext uri="{FF2B5EF4-FFF2-40B4-BE49-F238E27FC236}">
                <a16:creationId xmlns:a16="http://schemas.microsoft.com/office/drawing/2014/main" id="{9125A3DD-3C76-A3B7-BD1A-FF09B1F5DF36}"/>
              </a:ext>
            </a:extLst>
          </p:cNvPr>
          <p:cNvGrpSpPr/>
          <p:nvPr/>
        </p:nvGrpSpPr>
        <p:grpSpPr>
          <a:xfrm>
            <a:off x="8816916" y="2473078"/>
            <a:ext cx="220832" cy="193228"/>
            <a:chOff x="0" y="0"/>
            <a:chExt cx="812800" cy="711200"/>
          </a:xfrm>
        </p:grpSpPr>
        <p:sp>
          <p:nvSpPr>
            <p:cNvPr id="20" name="Freeform 66">
              <a:extLst>
                <a:ext uri="{FF2B5EF4-FFF2-40B4-BE49-F238E27FC236}">
                  <a16:creationId xmlns:a16="http://schemas.microsoft.com/office/drawing/2014/main" id="{726E0496-60D4-8540-5E1B-FA39BDFCE867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TextBox 67">
              <a:extLst>
                <a:ext uri="{FF2B5EF4-FFF2-40B4-BE49-F238E27FC236}">
                  <a16:creationId xmlns:a16="http://schemas.microsoft.com/office/drawing/2014/main" id="{D2B75923-8813-80FF-953B-EC1567A454AD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25" name="Group 62">
            <a:extLst>
              <a:ext uri="{FF2B5EF4-FFF2-40B4-BE49-F238E27FC236}">
                <a16:creationId xmlns:a16="http://schemas.microsoft.com/office/drawing/2014/main" id="{76FEF960-300F-C5C4-100C-8A501C6C4623}"/>
              </a:ext>
            </a:extLst>
          </p:cNvPr>
          <p:cNvGrpSpPr/>
          <p:nvPr/>
        </p:nvGrpSpPr>
        <p:grpSpPr>
          <a:xfrm>
            <a:off x="8786175" y="1390015"/>
            <a:ext cx="242972" cy="301138"/>
            <a:chOff x="-37206" y="-270780"/>
            <a:chExt cx="812801" cy="1007380"/>
          </a:xfrm>
        </p:grpSpPr>
        <p:sp>
          <p:nvSpPr>
            <p:cNvPr id="30" name="Freeform 63">
              <a:extLst>
                <a:ext uri="{FF2B5EF4-FFF2-40B4-BE49-F238E27FC236}">
                  <a16:creationId xmlns:a16="http://schemas.microsoft.com/office/drawing/2014/main" id="{04538075-EF41-533B-67CF-29F9CC37AE1D}"/>
                </a:ext>
              </a:extLst>
            </p:cNvPr>
            <p:cNvSpPr/>
            <p:nvPr/>
          </p:nvSpPr>
          <p:spPr>
            <a:xfrm>
              <a:off x="-37206" y="-270780"/>
              <a:ext cx="812801" cy="812801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TextBox 64">
              <a:extLst>
                <a:ext uri="{FF2B5EF4-FFF2-40B4-BE49-F238E27FC236}">
                  <a16:creationId xmlns:a16="http://schemas.microsoft.com/office/drawing/2014/main" id="{1CB55F45-64FB-973B-369B-C5648659C960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32" name="Group 62">
            <a:extLst>
              <a:ext uri="{FF2B5EF4-FFF2-40B4-BE49-F238E27FC236}">
                <a16:creationId xmlns:a16="http://schemas.microsoft.com/office/drawing/2014/main" id="{89C608BB-BBAE-D365-677A-6F1200557DCA}"/>
              </a:ext>
            </a:extLst>
          </p:cNvPr>
          <p:cNvGrpSpPr/>
          <p:nvPr/>
        </p:nvGrpSpPr>
        <p:grpSpPr>
          <a:xfrm>
            <a:off x="7179326" y="1396559"/>
            <a:ext cx="242972" cy="301138"/>
            <a:chOff x="-37206" y="-270780"/>
            <a:chExt cx="812801" cy="1007380"/>
          </a:xfrm>
        </p:grpSpPr>
        <p:sp>
          <p:nvSpPr>
            <p:cNvPr id="33" name="Freeform 63">
              <a:extLst>
                <a:ext uri="{FF2B5EF4-FFF2-40B4-BE49-F238E27FC236}">
                  <a16:creationId xmlns:a16="http://schemas.microsoft.com/office/drawing/2014/main" id="{B19C1486-A16A-41DB-D65B-CA977F101C25}"/>
                </a:ext>
              </a:extLst>
            </p:cNvPr>
            <p:cNvSpPr/>
            <p:nvPr/>
          </p:nvSpPr>
          <p:spPr>
            <a:xfrm>
              <a:off x="-37206" y="-270780"/>
              <a:ext cx="812801" cy="812801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TextBox 64">
              <a:extLst>
                <a:ext uri="{FF2B5EF4-FFF2-40B4-BE49-F238E27FC236}">
                  <a16:creationId xmlns:a16="http://schemas.microsoft.com/office/drawing/2014/main" id="{E22E9B00-597C-CAAD-5783-B38FC3AC8DBF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39" name="Picture 38" descr="Blue and grey mugs with steam coming out">
            <a:extLst>
              <a:ext uri="{FF2B5EF4-FFF2-40B4-BE49-F238E27FC236}">
                <a16:creationId xmlns:a16="http://schemas.microsoft.com/office/drawing/2014/main" id="{08FA5BF2-D4A0-493E-4971-C5BEDEF66E0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8" t="14562" r="6163" b="7812"/>
          <a:stretch>
            <a:fillRect/>
          </a:stretch>
        </p:blipFill>
        <p:spPr>
          <a:xfrm>
            <a:off x="7939332" y="2006036"/>
            <a:ext cx="599142" cy="358940"/>
          </a:xfrm>
          <a:prstGeom prst="rect">
            <a:avLst/>
          </a:prstGeom>
        </p:spPr>
      </p:pic>
      <p:pic>
        <p:nvPicPr>
          <p:cNvPr id="43" name="Picture 42" descr="Multicolor paper boats">
            <a:extLst>
              <a:ext uri="{FF2B5EF4-FFF2-40B4-BE49-F238E27FC236}">
                <a16:creationId xmlns:a16="http://schemas.microsoft.com/office/drawing/2014/main" id="{FBA9C799-0547-C761-7824-ED839F87AFD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112" y="3156634"/>
            <a:ext cx="574765" cy="383593"/>
          </a:xfrm>
          <a:prstGeom prst="rect">
            <a:avLst/>
          </a:prstGeom>
        </p:spPr>
      </p:pic>
      <p:pic>
        <p:nvPicPr>
          <p:cNvPr id="45" name="Picture 44" descr="Woman hiking in the forest">
            <a:extLst>
              <a:ext uri="{FF2B5EF4-FFF2-40B4-BE49-F238E27FC236}">
                <a16:creationId xmlns:a16="http://schemas.microsoft.com/office/drawing/2014/main" id="{CF316AD9-143A-23BB-513C-04BB6F0902E0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833" y="7034580"/>
            <a:ext cx="603110" cy="40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390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7AF043-D1EB-C045-2799-F497C867D0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9DD984A0-401E-AE3E-599B-C2BBCA8DA381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1083878621"/>
              </p:ext>
            </p:extLst>
          </p:nvPr>
        </p:nvGraphicFramePr>
        <p:xfrm>
          <a:off x="2563858" y="513216"/>
          <a:ext cx="7964182" cy="7016910"/>
        </p:xfrm>
        <a:graphic>
          <a:graphicData uri="http://schemas.openxmlformats.org/drawingml/2006/table">
            <a:tbl>
              <a:tblPr/>
              <a:tblGrid>
                <a:gridCol w="1593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10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20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7816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DM Sans Bold"/>
                        </a:rPr>
                        <a:t>Monday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DM Sans Bold"/>
                        </a:rPr>
                        <a:t>06/10/2025</a:t>
                      </a:r>
                      <a:endParaRPr lang="en-US" sz="13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DM Sans Bold"/>
                        </a:rPr>
                        <a:t>Tuesday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DM Sans Bold"/>
                        </a:rPr>
                        <a:t>07/10/2025</a:t>
                      </a:r>
                      <a:endParaRPr lang="en-US" sz="13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DM Sans Bold"/>
                        </a:rPr>
                        <a:t>Wednesday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DM Sans Bold"/>
                        </a:rPr>
                        <a:t>08/10/2025</a:t>
                      </a:r>
                      <a:endParaRPr lang="en-US" sz="13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DM Sans Bold"/>
                        </a:rPr>
                        <a:t>Thursday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DM Sans Bold"/>
                        </a:rPr>
                        <a:t>09/10/2025</a:t>
                      </a:r>
                      <a:endParaRPr lang="en-US" sz="13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DM Sans Bold"/>
                        </a:rPr>
                        <a:t>Friday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DM Sans Bold"/>
                        </a:rPr>
                        <a:t>10/10/2025</a:t>
                      </a:r>
                      <a:endParaRPr lang="en-US" sz="13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5868"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  <a:t>Hub Grub</a:t>
                      </a: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  <a:cs typeface="Arial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i="1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Independent living      </a:t>
                      </a:r>
                    </a:p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r>
                        <a:rPr lang="en-US" sz="900" b="0" i="0" u="none" strike="noStrike" noProof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09:30am-11am</a:t>
                      </a:r>
                    </a:p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endParaRPr lang="en-US" sz="900" b="0" i="0" u="none" strike="noStrike" noProof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Hub focus group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9.30-11am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  <a:cs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noProof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Puzzle solving /teamwork building</a:t>
                      </a:r>
                    </a:p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r>
                        <a:rPr lang="en-US" sz="900" b="0" i="0" u="none" strike="noStrike" noProof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09:30am-11am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noProof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Neurodiverse job search session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 </a:t>
                      </a:r>
                    </a:p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r>
                        <a:rPr lang="en-US" sz="900" b="0" i="0" u="none" strike="noStrike" noProof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09:30am – 11am</a:t>
                      </a:r>
                    </a:p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endParaRPr lang="en-US" sz="900" b="0" i="0" u="none" strike="noStrike" noProof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  <a:cs typeface="Arial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Communication skills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9.30-10.30am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  <a:cs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780">
                <a:tc rowSpan="3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Employment Support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11am-12pm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CBT (invitation only)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1 hour appointment slots between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            10am-4pm</a:t>
                      </a: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Support work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sessions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11am – 1pm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  <a:cs typeface="Arial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5216872"/>
                  </a:ext>
                </a:extLst>
              </a:tr>
              <a:tr h="596474">
                <a:tc v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Employment Support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11am-12pm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CBT (invitation only)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1 hour appointment slots between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           10am-4pm</a:t>
                      </a:r>
                      <a:endParaRPr lang="en-US" sz="900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90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Support work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sessions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11am – 1pm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9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endParaRPr lang="en-GB" sz="9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sz="10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Non-accredited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course</a:t>
                      </a:r>
                      <a:endParaRPr lang="en-US" sz="900" b="0" i="0" u="none" strike="noStrike" noProof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r>
                        <a:rPr lang="en-US" sz="900" b="0" i="0" u="none" strike="noStrike" noProof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10:30am – 12pm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‘</a:t>
                      </a:r>
                    </a:p>
                    <a:p>
                      <a:pPr algn="ctr"/>
                      <a:endParaRPr lang="en-US" sz="9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7149230"/>
                  </a:ext>
                </a:extLst>
              </a:tr>
              <a:tr h="50074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Drama session 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with TIPP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11am-1pm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  <a:cs typeface="Arial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9213244"/>
                  </a:ext>
                </a:extLst>
              </a:tr>
              <a:tr h="1061507"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Explore the local area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12pm – 13:00pm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IOM- Life Skills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(invitation only)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11am-1pm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  <a:t>Hub Grub</a:t>
                      </a: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  <a:cs typeface="Arial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i="1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Independent living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      </a:t>
                      </a:r>
                    </a:p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r>
                        <a:rPr lang="en-US" sz="900" b="0" i="0" u="none" strike="noStrike" noProof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11am-1pm</a:t>
                      </a:r>
                    </a:p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endParaRPr lang="en-US" sz="900" b="0" i="0" u="none" strike="noStrike" noProof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  <a:t>Teamwork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  <a:t>Hub Quiz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  <a:t>12pm –1pm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kern="1200" dirty="0">
                        <a:solidFill>
                          <a:srgbClr val="000000"/>
                        </a:solidFill>
                        <a:latin typeface="DM Sans" pitchFamily="2" charset="0"/>
                        <a:ea typeface="+mn-ea"/>
                        <a:cs typeface="+mn-c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8592748"/>
                  </a:ext>
                </a:extLst>
              </a:tr>
              <a:tr h="5044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DM Sans" pitchFamily="2" charset="0"/>
                        </a:rPr>
                        <a:t>Chill &amp; Chat 1-2pm 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DM Sans" pitchFamily="2" charset="0"/>
                        </a:rPr>
                        <a:t>Chill &amp; Chat 1-2pm 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DM Sans" pitchFamily="2" charset="0"/>
                        </a:rPr>
                        <a:t>Chill &amp; Chat 1-2pm 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DM Sans" pitchFamily="2" charset="0"/>
                        </a:rPr>
                        <a:t>Chill &amp; Chat 1-2pm 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DM Sans" pitchFamily="2" charset="0"/>
                        </a:rPr>
                        <a:t>Chill &amp; Chat 1 -2pm 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589103"/>
                  </a:ext>
                </a:extLst>
              </a:tr>
              <a:tr h="1221902">
                <a:tc>
                  <a:txBody>
                    <a:bodyPr/>
                    <a:lstStyle/>
                    <a:p>
                      <a:pPr lvl="0" algn="ctr">
                        <a:lnSpc>
                          <a:spcPts val="1470"/>
                        </a:lnSpc>
                        <a:buNone/>
                      </a:pPr>
                      <a:r>
                        <a:rPr lang="en-US" sz="900" b="0" i="0" u="none" strike="noStrike" noProof="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 panose="020B0604020202020204" pitchFamily="34" charset="0"/>
                        </a:rPr>
                        <a:t>Job Club </a:t>
                      </a:r>
                    </a:p>
                    <a:p>
                      <a:pPr lvl="0" algn="ctr">
                        <a:lnSpc>
                          <a:spcPts val="1470"/>
                        </a:lnSpc>
                        <a:buNone/>
                      </a:pPr>
                      <a:r>
                        <a:rPr lang="en-US" sz="900" b="0" i="0" u="none" strike="noStrike" noProof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2pm – 4pm</a:t>
                      </a:r>
                    </a:p>
                    <a:p>
                      <a:pPr lvl="0" algn="ctr">
                        <a:lnSpc>
                          <a:spcPts val="1470"/>
                        </a:lnSpc>
                        <a:buNone/>
                      </a:pPr>
                      <a:endParaRPr lang="en-US" sz="900" b="0" i="0" u="none" strike="noStrike" noProof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lvl="0" algn="ctr">
                        <a:lnSpc>
                          <a:spcPts val="1470"/>
                        </a:lnSpc>
                        <a:buNone/>
                      </a:pPr>
                      <a:endParaRPr lang="en-US" sz="900" b="0" i="0" u="none" strike="noStrike" noProof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18 – 29 years only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Work and Employment Support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2pm – 4pm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  <a:cs typeface="Arial"/>
                      </a:endParaRPr>
                    </a:p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  <a:cs typeface="Arial"/>
                      </a:endParaRPr>
                    </a:p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  <a:cs typeface="Arial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CBT (invitation only)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1 hour appointment slots between 10am-4pm</a:t>
                      </a: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WOMEN’S ONLY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Creative arts/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Employment Support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 2-4pm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Support work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sessions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2pm-4pm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  <a:cs typeface="Arial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3051548"/>
                  </a:ext>
                </a:extLst>
              </a:tr>
              <a:tr h="1023973"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  <a:t>Access to employability services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  <a:t>2pm-4pm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  </a:t>
                      </a:r>
                      <a:endParaRPr lang="en-GB" sz="90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Music memories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  2pm – 4pm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1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Wellbeing walk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2pm-4pm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  <a:cs typeface="Arial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GB" sz="90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Interview techniques/Mock interview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2pm-4pm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888312"/>
                  </a:ext>
                </a:extLst>
              </a:tr>
            </a:tbl>
          </a:graphicData>
        </a:graphic>
      </p:graphicFrame>
      <p:grpSp>
        <p:nvGrpSpPr>
          <p:cNvPr id="3" name="Group 3">
            <a:extLst>
              <a:ext uri="{FF2B5EF4-FFF2-40B4-BE49-F238E27FC236}">
                <a16:creationId xmlns:a16="http://schemas.microsoft.com/office/drawing/2014/main" id="{152B1BC2-1DA8-0E71-3A7D-ECD9CAEC7BB7}"/>
              </a:ext>
            </a:extLst>
          </p:cNvPr>
          <p:cNvGrpSpPr/>
          <p:nvPr/>
        </p:nvGrpSpPr>
        <p:grpSpPr>
          <a:xfrm>
            <a:off x="184646" y="1589490"/>
            <a:ext cx="2426446" cy="4680101"/>
            <a:chOff x="0" y="0"/>
            <a:chExt cx="883905" cy="1704866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23F6214D-FE23-4CD6-E39F-3230C2AA9368}"/>
                </a:ext>
              </a:extLst>
            </p:cNvPr>
            <p:cNvSpPr/>
            <p:nvPr/>
          </p:nvSpPr>
          <p:spPr>
            <a:xfrm>
              <a:off x="0" y="0"/>
              <a:ext cx="786816" cy="1704866"/>
            </a:xfrm>
            <a:custGeom>
              <a:avLst/>
              <a:gdLst/>
              <a:ahLst/>
              <a:cxnLst/>
              <a:rect l="l" t="t" r="r" b="b"/>
              <a:pathLst>
                <a:path w="868775" h="1669301">
                  <a:moveTo>
                    <a:pt x="0" y="0"/>
                  </a:moveTo>
                  <a:lnTo>
                    <a:pt x="868775" y="0"/>
                  </a:lnTo>
                  <a:lnTo>
                    <a:pt x="868775" y="1669301"/>
                  </a:lnTo>
                  <a:lnTo>
                    <a:pt x="0" y="1669301"/>
                  </a:lnTo>
                  <a:close/>
                </a:path>
              </a:pathLst>
            </a:custGeom>
            <a:solidFill>
              <a:srgbClr val="34586E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pPr algn="ctr">
                <a:lnSpc>
                  <a:spcPts val="2379"/>
                </a:lnSpc>
              </a:pPr>
              <a:r>
                <a:rPr lang="en-GB" sz="1400" b="1" dirty="0">
                  <a:solidFill>
                    <a:schemeClr val="bg1"/>
                  </a:solidFill>
                  <a:latin typeface="DM Sans" pitchFamily="2" charset="0"/>
                </a:rPr>
                <a:t>Address: Second Floor, Tannery Court, Tanners Lane, Warrington </a:t>
              </a:r>
            </a:p>
            <a:p>
              <a:pPr algn="ctr">
                <a:lnSpc>
                  <a:spcPts val="2379"/>
                </a:lnSpc>
              </a:pPr>
              <a:r>
                <a:rPr lang="en-GB" sz="1400" b="1" dirty="0">
                  <a:solidFill>
                    <a:schemeClr val="bg1"/>
                  </a:solidFill>
                  <a:latin typeface="DM Sans" pitchFamily="2" charset="0"/>
                </a:rPr>
                <a:t>WA2 7NA</a:t>
              </a:r>
              <a:endParaRPr lang="en-GB" sz="1400" b="1" dirty="0">
                <a:solidFill>
                  <a:schemeClr val="bg1"/>
                </a:solidFill>
                <a:latin typeface="DM Sans" pitchFamily="2" charset="0"/>
                <a:ea typeface="Calibri"/>
                <a:cs typeface="Calibri"/>
              </a:endParaRPr>
            </a:p>
            <a:p>
              <a:pPr algn="ctr" rtl="0"/>
              <a:r>
                <a:rPr lang="en-US" sz="1400" b="1" dirty="0">
                  <a:solidFill>
                    <a:srgbClr val="FFFFFF"/>
                  </a:solidFill>
                  <a:latin typeface="DM Sans" pitchFamily="2" charset="0"/>
                </a:rPr>
                <a:t>Tel: </a:t>
              </a:r>
              <a:r>
                <a:rPr lang="en-GB" sz="1400" b="1" dirty="0">
                  <a:solidFill>
                    <a:schemeClr val="bg1"/>
                  </a:solidFill>
                  <a:latin typeface="DM Sans" pitchFamily="2" charset="0"/>
                </a:rPr>
                <a:t>07586115855</a:t>
              </a:r>
              <a:endParaRPr lang="en-GB" sz="1400" b="1" dirty="0">
                <a:solidFill>
                  <a:schemeClr val="bg1"/>
                </a:solidFill>
                <a:latin typeface="DM Sans" pitchFamily="2" charset="0"/>
                <a:ea typeface="Calibri"/>
                <a:cs typeface="Calibri"/>
              </a:endParaRPr>
            </a:p>
            <a:p>
              <a:pPr algn="ctr" rtl="0"/>
              <a:endParaRPr lang="en-GB" sz="1100" b="1" dirty="0">
                <a:solidFill>
                  <a:schemeClr val="bg1"/>
                </a:solidFill>
                <a:latin typeface="DM Sans" pitchFamily="2" charset="0"/>
              </a:endParaRPr>
            </a:p>
            <a:p>
              <a:pPr algn="ctr"/>
              <a:r>
                <a:rPr lang="en-GB" sz="1050" dirty="0">
                  <a:solidFill>
                    <a:schemeClr val="bg1"/>
                  </a:solidFill>
                  <a:latin typeface="DM Sans" pitchFamily="2" charset="0"/>
                </a:rPr>
                <a:t>‘</a:t>
              </a:r>
              <a:r>
                <a:rPr lang="en-GB" sz="1200" dirty="0">
                  <a:solidFill>
                    <a:schemeClr val="bg1"/>
                  </a:solidFill>
                  <a:latin typeface="DM Sans" pitchFamily="2" charset="0"/>
                </a:rPr>
                <a:t>Employment Support' - Support around anything employment based.</a:t>
              </a:r>
              <a:endParaRPr lang="en-GB" sz="1200" dirty="0">
                <a:solidFill>
                  <a:schemeClr val="bg1"/>
                </a:solidFill>
                <a:latin typeface="DM Sans" pitchFamily="2" charset="0"/>
                <a:ea typeface="Calibri"/>
                <a:cs typeface="Calibri"/>
              </a:endParaRPr>
            </a:p>
            <a:p>
              <a:pPr algn="ctr"/>
              <a:endParaRPr lang="en-GB" sz="1200" dirty="0">
                <a:solidFill>
                  <a:schemeClr val="bg1"/>
                </a:solidFill>
                <a:latin typeface="DM Sans" pitchFamily="2" charset="0"/>
              </a:endParaRPr>
            </a:p>
            <a:p>
              <a:pPr algn="ctr"/>
              <a:r>
                <a:rPr lang="en-GB" sz="1200" dirty="0">
                  <a:solidFill>
                    <a:schemeClr val="bg1"/>
                  </a:solidFill>
                  <a:latin typeface="DM Sans" pitchFamily="2" charset="0"/>
                </a:rPr>
                <a:t>‘Hub Focus Group’ - Have your say in what you like about the hub and what you would like to see more of.</a:t>
              </a:r>
            </a:p>
            <a:p>
              <a:pPr algn="ctr" rtl="0"/>
              <a:endParaRPr lang="en-US" sz="1200" dirty="0">
                <a:solidFill>
                  <a:schemeClr val="bg1"/>
                </a:solidFill>
                <a:latin typeface="DM Sans" pitchFamily="2" charset="0"/>
              </a:endParaRPr>
            </a:p>
            <a:p>
              <a:pPr algn="ctr" rtl="0"/>
              <a:r>
                <a:rPr lang="en-US" sz="1200" dirty="0">
                  <a:solidFill>
                    <a:schemeClr val="bg1"/>
                  </a:solidFill>
                  <a:latin typeface="DM Sans" pitchFamily="2" charset="0"/>
                </a:rPr>
                <a:t>‘Explore the local area’ – Get out and about in our local area and find new places to visit and see.</a:t>
              </a:r>
              <a:endParaRPr lang="en-US" sz="1200" dirty="0">
                <a:solidFill>
                  <a:srgbClr val="FFFFFF"/>
                </a:solidFill>
                <a:latin typeface="DM Sans" pitchFamily="2" charset="0"/>
              </a:endParaRPr>
            </a:p>
            <a:p>
              <a:endParaRPr lang="en-GB" dirty="0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2254E011-0453-C134-111F-C5001BD3A44E}"/>
                </a:ext>
              </a:extLst>
            </p:cNvPr>
            <p:cNvSpPr txBox="1"/>
            <p:nvPr/>
          </p:nvSpPr>
          <p:spPr>
            <a:xfrm>
              <a:off x="15130" y="22839"/>
              <a:ext cx="868775" cy="16201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lang="en-GB" sz="1000" b="0" i="0" dirty="0">
                <a:solidFill>
                  <a:schemeClr val="bg1"/>
                </a:solidFill>
                <a:effectLst/>
                <a:latin typeface="DM Sans" pitchFamily="2" charset="0"/>
              </a:endParaRPr>
            </a:p>
          </p:txBody>
        </p:sp>
      </p:grpSp>
      <p:grpSp>
        <p:nvGrpSpPr>
          <p:cNvPr id="46" name="Group 46">
            <a:extLst>
              <a:ext uri="{FF2B5EF4-FFF2-40B4-BE49-F238E27FC236}">
                <a16:creationId xmlns:a16="http://schemas.microsoft.com/office/drawing/2014/main" id="{F11FBB19-F654-4475-2ABB-40F0319086CD}"/>
              </a:ext>
            </a:extLst>
          </p:cNvPr>
          <p:cNvGrpSpPr/>
          <p:nvPr/>
        </p:nvGrpSpPr>
        <p:grpSpPr>
          <a:xfrm rot="2700000">
            <a:off x="170282" y="1049731"/>
            <a:ext cx="293842" cy="293842"/>
            <a:chOff x="0" y="0"/>
            <a:chExt cx="812800" cy="812800"/>
          </a:xfrm>
        </p:grpSpPr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2E0FB678-83C5-13FC-96D2-6920320B69B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>
              <a:extLst>
                <a:ext uri="{FF2B5EF4-FFF2-40B4-BE49-F238E27FC236}">
                  <a16:creationId xmlns:a16="http://schemas.microsoft.com/office/drawing/2014/main" id="{4A12CC9D-6051-11C0-2D2C-534FD1607757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2" name="Group 62">
            <a:extLst>
              <a:ext uri="{FF2B5EF4-FFF2-40B4-BE49-F238E27FC236}">
                <a16:creationId xmlns:a16="http://schemas.microsoft.com/office/drawing/2014/main" id="{24184F67-40D4-86EC-F18B-418FD98BD354}"/>
              </a:ext>
            </a:extLst>
          </p:cNvPr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3" name="Freeform 63">
              <a:extLst>
                <a:ext uri="{FF2B5EF4-FFF2-40B4-BE49-F238E27FC236}">
                  <a16:creationId xmlns:a16="http://schemas.microsoft.com/office/drawing/2014/main" id="{9483F075-2E83-093B-99CC-09A323CDAD9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4">
              <a:extLst>
                <a:ext uri="{FF2B5EF4-FFF2-40B4-BE49-F238E27FC236}">
                  <a16:creationId xmlns:a16="http://schemas.microsoft.com/office/drawing/2014/main" id="{70ECCEE2-8DF0-5676-AE0E-0AC3188BABF8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5" name="Group 65">
            <a:extLst>
              <a:ext uri="{FF2B5EF4-FFF2-40B4-BE49-F238E27FC236}">
                <a16:creationId xmlns:a16="http://schemas.microsoft.com/office/drawing/2014/main" id="{3CDFF8A3-AEC1-0436-6B45-56066B95BBFE}"/>
              </a:ext>
            </a:extLst>
          </p:cNvPr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>
              <a:extLst>
                <a:ext uri="{FF2B5EF4-FFF2-40B4-BE49-F238E27FC236}">
                  <a16:creationId xmlns:a16="http://schemas.microsoft.com/office/drawing/2014/main" id="{FC425DC6-8411-DD94-0EB2-39CCB77954C3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>
              <a:extLst>
                <a:ext uri="{FF2B5EF4-FFF2-40B4-BE49-F238E27FC236}">
                  <a16:creationId xmlns:a16="http://schemas.microsoft.com/office/drawing/2014/main" id="{B20FA8EE-0F4E-3257-4353-882846985A7A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69" name="TextBox 69">
            <a:extLst>
              <a:ext uri="{FF2B5EF4-FFF2-40B4-BE49-F238E27FC236}">
                <a16:creationId xmlns:a16="http://schemas.microsoft.com/office/drawing/2014/main" id="{F8CCE968-1417-1280-2836-BF5EA1BCB4C9}"/>
              </a:ext>
            </a:extLst>
          </p:cNvPr>
          <p:cNvSpPr txBox="1"/>
          <p:nvPr/>
        </p:nvSpPr>
        <p:spPr>
          <a:xfrm>
            <a:off x="2530214" y="19177"/>
            <a:ext cx="5443877" cy="5591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2400" u="sng" dirty="0">
                <a:solidFill>
                  <a:srgbClr val="000000"/>
                </a:solidFill>
                <a:latin typeface="DM Sans Bold"/>
              </a:rPr>
              <a:t>WARRINGTON OCTOBER - WEEK 2</a:t>
            </a:r>
          </a:p>
        </p:txBody>
      </p:sp>
      <p:sp>
        <p:nvSpPr>
          <p:cNvPr id="70" name="TextBox 70">
            <a:extLst>
              <a:ext uri="{FF2B5EF4-FFF2-40B4-BE49-F238E27FC236}">
                <a16:creationId xmlns:a16="http://schemas.microsoft.com/office/drawing/2014/main" id="{3416CDFA-C6A3-1A1B-DD14-BF19D1FEBEB8}"/>
              </a:ext>
            </a:extLst>
          </p:cNvPr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>
            <a:extLst>
              <a:ext uri="{FF2B5EF4-FFF2-40B4-BE49-F238E27FC236}">
                <a16:creationId xmlns:a16="http://schemas.microsoft.com/office/drawing/2014/main" id="{47BC4F5C-EFFB-3D5C-2544-E9DF660EF5FF}"/>
              </a:ext>
            </a:extLst>
          </p:cNvPr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>
            <a:extLst>
              <a:ext uri="{FF2B5EF4-FFF2-40B4-BE49-F238E27FC236}">
                <a16:creationId xmlns:a16="http://schemas.microsoft.com/office/drawing/2014/main" id="{B7C4A8C4-170B-339C-FEA9-5C2684B461E7}"/>
              </a:ext>
            </a:extLst>
          </p:cNvPr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grpSp>
        <p:nvGrpSpPr>
          <p:cNvPr id="68" name="Group 49">
            <a:extLst>
              <a:ext uri="{FF2B5EF4-FFF2-40B4-BE49-F238E27FC236}">
                <a16:creationId xmlns:a16="http://schemas.microsoft.com/office/drawing/2014/main" id="{12A77056-53C0-CB29-C01D-68C0F9124B3B}"/>
              </a:ext>
            </a:extLst>
          </p:cNvPr>
          <p:cNvGrpSpPr/>
          <p:nvPr/>
        </p:nvGrpSpPr>
        <p:grpSpPr>
          <a:xfrm>
            <a:off x="344097" y="6391036"/>
            <a:ext cx="2066012" cy="747035"/>
            <a:chOff x="183080" y="0"/>
            <a:chExt cx="2754682" cy="996046"/>
          </a:xfrm>
        </p:grpSpPr>
        <p:sp>
          <p:nvSpPr>
            <p:cNvPr id="73" name="Freeform 50">
              <a:extLst>
                <a:ext uri="{FF2B5EF4-FFF2-40B4-BE49-F238E27FC236}">
                  <a16:creationId xmlns:a16="http://schemas.microsoft.com/office/drawing/2014/main" id="{DD13558B-F7E1-7201-4929-EDA4F722E85E}"/>
                </a:ext>
              </a:extLst>
            </p:cNvPr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TextBox 52">
              <a:extLst>
                <a:ext uri="{FF2B5EF4-FFF2-40B4-BE49-F238E27FC236}">
                  <a16:creationId xmlns:a16="http://schemas.microsoft.com/office/drawing/2014/main" id="{EBAC7FED-0338-550B-60EB-0BCC7F77EAE7}"/>
                </a:ext>
              </a:extLst>
            </p:cNvPr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dirty="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pic>
        <p:nvPicPr>
          <p:cNvPr id="10" name="Picture 2" descr="GC_Landscape_RGB">
            <a:extLst>
              <a:ext uri="{FF2B5EF4-FFF2-40B4-BE49-F238E27FC236}">
                <a16:creationId xmlns:a16="http://schemas.microsoft.com/office/drawing/2014/main" id="{4C2F30AC-F9D0-0551-AED6-75DC9291F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517" y="74616"/>
            <a:ext cx="847613" cy="36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64">
            <a:extLst>
              <a:ext uri="{FF2B5EF4-FFF2-40B4-BE49-F238E27FC236}">
                <a16:creationId xmlns:a16="http://schemas.microsoft.com/office/drawing/2014/main" id="{67E2B5C8-5908-12AD-187B-C2DF9549BB85}"/>
              </a:ext>
            </a:extLst>
          </p:cNvPr>
          <p:cNvSpPr txBox="1"/>
          <p:nvPr/>
        </p:nvSpPr>
        <p:spPr>
          <a:xfrm>
            <a:off x="421044" y="729373"/>
            <a:ext cx="197415" cy="205957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379"/>
              </a:lnSpc>
            </a:pPr>
            <a:endParaRPr dirty="0"/>
          </a:p>
        </p:txBody>
      </p:sp>
      <p:grpSp>
        <p:nvGrpSpPr>
          <p:cNvPr id="37" name="Group 65">
            <a:extLst>
              <a:ext uri="{FF2B5EF4-FFF2-40B4-BE49-F238E27FC236}">
                <a16:creationId xmlns:a16="http://schemas.microsoft.com/office/drawing/2014/main" id="{EBF4D633-16EA-9121-3F22-5AE9958EA58B}"/>
              </a:ext>
            </a:extLst>
          </p:cNvPr>
          <p:cNvGrpSpPr/>
          <p:nvPr/>
        </p:nvGrpSpPr>
        <p:grpSpPr>
          <a:xfrm>
            <a:off x="5445550" y="2366802"/>
            <a:ext cx="220832" cy="193228"/>
            <a:chOff x="0" y="0"/>
            <a:chExt cx="812800" cy="711200"/>
          </a:xfrm>
        </p:grpSpPr>
        <p:sp>
          <p:nvSpPr>
            <p:cNvPr id="38" name="Freeform 66">
              <a:extLst>
                <a:ext uri="{FF2B5EF4-FFF2-40B4-BE49-F238E27FC236}">
                  <a16:creationId xmlns:a16="http://schemas.microsoft.com/office/drawing/2014/main" id="{6AE370F4-38B2-265C-17FA-36B622329C7E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9" name="TextBox 67">
              <a:extLst>
                <a:ext uri="{FF2B5EF4-FFF2-40B4-BE49-F238E27FC236}">
                  <a16:creationId xmlns:a16="http://schemas.microsoft.com/office/drawing/2014/main" id="{CAFEB984-6978-15BD-B012-E470DFD2E3A0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52" name="Group 65">
            <a:extLst>
              <a:ext uri="{FF2B5EF4-FFF2-40B4-BE49-F238E27FC236}">
                <a16:creationId xmlns:a16="http://schemas.microsoft.com/office/drawing/2014/main" id="{A36B9A18-D31A-219E-C295-09B96D9697AF}"/>
              </a:ext>
            </a:extLst>
          </p:cNvPr>
          <p:cNvGrpSpPr/>
          <p:nvPr/>
        </p:nvGrpSpPr>
        <p:grpSpPr>
          <a:xfrm>
            <a:off x="3878380" y="6548060"/>
            <a:ext cx="220832" cy="193228"/>
            <a:chOff x="0" y="0"/>
            <a:chExt cx="812800" cy="711200"/>
          </a:xfrm>
        </p:grpSpPr>
        <p:sp>
          <p:nvSpPr>
            <p:cNvPr id="53" name="Freeform 66">
              <a:extLst>
                <a:ext uri="{FF2B5EF4-FFF2-40B4-BE49-F238E27FC236}">
                  <a16:creationId xmlns:a16="http://schemas.microsoft.com/office/drawing/2014/main" id="{3C17CEDA-D734-5DAD-EDAC-CA4E5F978FF8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TextBox 67">
              <a:extLst>
                <a:ext uri="{FF2B5EF4-FFF2-40B4-BE49-F238E27FC236}">
                  <a16:creationId xmlns:a16="http://schemas.microsoft.com/office/drawing/2014/main" id="{4A969547-5CD8-8030-3E2E-CFBB80ECBDB5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6" name="Group 65">
            <a:extLst>
              <a:ext uri="{FF2B5EF4-FFF2-40B4-BE49-F238E27FC236}">
                <a16:creationId xmlns:a16="http://schemas.microsoft.com/office/drawing/2014/main" id="{2F296B59-6735-5BBB-5496-5A55597374B0}"/>
              </a:ext>
            </a:extLst>
          </p:cNvPr>
          <p:cNvGrpSpPr/>
          <p:nvPr/>
        </p:nvGrpSpPr>
        <p:grpSpPr>
          <a:xfrm>
            <a:off x="10251916" y="1330380"/>
            <a:ext cx="220832" cy="193228"/>
            <a:chOff x="0" y="0"/>
            <a:chExt cx="812800" cy="711200"/>
          </a:xfrm>
        </p:grpSpPr>
        <p:sp>
          <p:nvSpPr>
            <p:cNvPr id="8" name="Freeform 66">
              <a:extLst>
                <a:ext uri="{FF2B5EF4-FFF2-40B4-BE49-F238E27FC236}">
                  <a16:creationId xmlns:a16="http://schemas.microsoft.com/office/drawing/2014/main" id="{F0A55A47-9D42-72C5-3116-6863CAA1CDB5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1" name="TextBox 67">
              <a:extLst>
                <a:ext uri="{FF2B5EF4-FFF2-40B4-BE49-F238E27FC236}">
                  <a16:creationId xmlns:a16="http://schemas.microsoft.com/office/drawing/2014/main" id="{3EA4948D-8437-BAD8-E54C-FC9AD9815A42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12" name="Group 65">
            <a:extLst>
              <a:ext uri="{FF2B5EF4-FFF2-40B4-BE49-F238E27FC236}">
                <a16:creationId xmlns:a16="http://schemas.microsoft.com/office/drawing/2014/main" id="{6979AC0D-EE63-3F29-261A-667296443E70}"/>
              </a:ext>
            </a:extLst>
          </p:cNvPr>
          <p:cNvGrpSpPr/>
          <p:nvPr/>
        </p:nvGrpSpPr>
        <p:grpSpPr>
          <a:xfrm>
            <a:off x="3933944" y="1458958"/>
            <a:ext cx="220832" cy="193228"/>
            <a:chOff x="0" y="0"/>
            <a:chExt cx="812800" cy="711200"/>
          </a:xfrm>
        </p:grpSpPr>
        <p:sp>
          <p:nvSpPr>
            <p:cNvPr id="15" name="Freeform 66">
              <a:extLst>
                <a:ext uri="{FF2B5EF4-FFF2-40B4-BE49-F238E27FC236}">
                  <a16:creationId xmlns:a16="http://schemas.microsoft.com/office/drawing/2014/main" id="{0F2525C7-C0AF-4314-F17A-41E841247708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67">
              <a:extLst>
                <a:ext uri="{FF2B5EF4-FFF2-40B4-BE49-F238E27FC236}">
                  <a16:creationId xmlns:a16="http://schemas.microsoft.com/office/drawing/2014/main" id="{555CA5AF-63ED-42AF-862D-902F2D12FDF9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sp>
        <p:nvSpPr>
          <p:cNvPr id="19" name="Freeform 66">
            <a:extLst>
              <a:ext uri="{FF2B5EF4-FFF2-40B4-BE49-F238E27FC236}">
                <a16:creationId xmlns:a16="http://schemas.microsoft.com/office/drawing/2014/main" id="{9222B647-242F-FDE3-B8F7-75D017D92CB9}"/>
              </a:ext>
            </a:extLst>
          </p:cNvPr>
          <p:cNvSpPr/>
          <p:nvPr/>
        </p:nvSpPr>
        <p:spPr>
          <a:xfrm>
            <a:off x="3857377" y="3747844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grpSp>
        <p:nvGrpSpPr>
          <p:cNvPr id="55" name="Group 65">
            <a:extLst>
              <a:ext uri="{FF2B5EF4-FFF2-40B4-BE49-F238E27FC236}">
                <a16:creationId xmlns:a16="http://schemas.microsoft.com/office/drawing/2014/main" id="{E3AC3049-DB61-B1AD-BDF4-1F22070C96D0}"/>
              </a:ext>
            </a:extLst>
          </p:cNvPr>
          <p:cNvGrpSpPr/>
          <p:nvPr/>
        </p:nvGrpSpPr>
        <p:grpSpPr>
          <a:xfrm>
            <a:off x="7063185" y="5319222"/>
            <a:ext cx="220832" cy="193228"/>
            <a:chOff x="0" y="0"/>
            <a:chExt cx="812800" cy="711200"/>
          </a:xfrm>
        </p:grpSpPr>
        <p:sp>
          <p:nvSpPr>
            <p:cNvPr id="56" name="Freeform 66">
              <a:extLst>
                <a:ext uri="{FF2B5EF4-FFF2-40B4-BE49-F238E27FC236}">
                  <a16:creationId xmlns:a16="http://schemas.microsoft.com/office/drawing/2014/main" id="{9D48DEB0-9912-FD3B-BA40-4E25C7BFC0ED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TextBox 67">
              <a:extLst>
                <a:ext uri="{FF2B5EF4-FFF2-40B4-BE49-F238E27FC236}">
                  <a16:creationId xmlns:a16="http://schemas.microsoft.com/office/drawing/2014/main" id="{CE291EF9-E66D-6A05-48F2-3B6F81F095B5}"/>
                </a:ext>
              </a:extLst>
            </p:cNvPr>
            <p:cNvSpPr txBox="1"/>
            <p:nvPr/>
          </p:nvSpPr>
          <p:spPr>
            <a:xfrm>
              <a:off x="127000" y="301624"/>
              <a:ext cx="558800" cy="3587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17" name="Group 65">
            <a:extLst>
              <a:ext uri="{FF2B5EF4-FFF2-40B4-BE49-F238E27FC236}">
                <a16:creationId xmlns:a16="http://schemas.microsoft.com/office/drawing/2014/main" id="{5ED80597-5340-C9B3-1176-FDB319AF7F97}"/>
              </a:ext>
            </a:extLst>
          </p:cNvPr>
          <p:cNvGrpSpPr/>
          <p:nvPr/>
        </p:nvGrpSpPr>
        <p:grpSpPr>
          <a:xfrm>
            <a:off x="8643738" y="1392958"/>
            <a:ext cx="220832" cy="193228"/>
            <a:chOff x="0" y="0"/>
            <a:chExt cx="812800" cy="711200"/>
          </a:xfrm>
        </p:grpSpPr>
        <p:sp>
          <p:nvSpPr>
            <p:cNvPr id="21" name="Freeform 66">
              <a:extLst>
                <a:ext uri="{FF2B5EF4-FFF2-40B4-BE49-F238E27FC236}">
                  <a16:creationId xmlns:a16="http://schemas.microsoft.com/office/drawing/2014/main" id="{825E3C05-A4E5-B0AE-FAF7-C5A6BD148940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6" name="TextBox 67">
              <a:extLst>
                <a:ext uri="{FF2B5EF4-FFF2-40B4-BE49-F238E27FC236}">
                  <a16:creationId xmlns:a16="http://schemas.microsoft.com/office/drawing/2014/main" id="{52CE5567-E7E9-B770-CDED-715DA46B251C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27" name="Group 65">
            <a:extLst>
              <a:ext uri="{FF2B5EF4-FFF2-40B4-BE49-F238E27FC236}">
                <a16:creationId xmlns:a16="http://schemas.microsoft.com/office/drawing/2014/main" id="{E5C595F8-D89B-855F-23E4-6B91E7380AFC}"/>
              </a:ext>
            </a:extLst>
          </p:cNvPr>
          <p:cNvGrpSpPr/>
          <p:nvPr/>
        </p:nvGrpSpPr>
        <p:grpSpPr>
          <a:xfrm>
            <a:off x="7093365" y="1406760"/>
            <a:ext cx="220832" cy="193228"/>
            <a:chOff x="0" y="0"/>
            <a:chExt cx="812800" cy="711200"/>
          </a:xfrm>
        </p:grpSpPr>
        <p:sp>
          <p:nvSpPr>
            <p:cNvPr id="28" name="Freeform 66">
              <a:extLst>
                <a:ext uri="{FF2B5EF4-FFF2-40B4-BE49-F238E27FC236}">
                  <a16:creationId xmlns:a16="http://schemas.microsoft.com/office/drawing/2014/main" id="{B66A77C2-35C1-6469-1161-165A12DB0299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TextBox 67">
              <a:extLst>
                <a:ext uri="{FF2B5EF4-FFF2-40B4-BE49-F238E27FC236}">
                  <a16:creationId xmlns:a16="http://schemas.microsoft.com/office/drawing/2014/main" id="{AD1E8AAD-773F-6A5F-3D41-43837E548C23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9" name="Group 65">
            <a:extLst>
              <a:ext uri="{FF2B5EF4-FFF2-40B4-BE49-F238E27FC236}">
                <a16:creationId xmlns:a16="http://schemas.microsoft.com/office/drawing/2014/main" id="{056B6F61-2F1E-0F4C-5F7C-2A377ADC05DF}"/>
              </a:ext>
            </a:extLst>
          </p:cNvPr>
          <p:cNvGrpSpPr/>
          <p:nvPr/>
        </p:nvGrpSpPr>
        <p:grpSpPr>
          <a:xfrm>
            <a:off x="7093365" y="2429999"/>
            <a:ext cx="220832" cy="193228"/>
            <a:chOff x="0" y="0"/>
            <a:chExt cx="812800" cy="711200"/>
          </a:xfrm>
        </p:grpSpPr>
        <p:sp>
          <p:nvSpPr>
            <p:cNvPr id="13" name="Freeform 66">
              <a:extLst>
                <a:ext uri="{FF2B5EF4-FFF2-40B4-BE49-F238E27FC236}">
                  <a16:creationId xmlns:a16="http://schemas.microsoft.com/office/drawing/2014/main" id="{6E7DB959-043E-E976-7F04-19401797AAB8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3" name="TextBox 67">
              <a:extLst>
                <a:ext uri="{FF2B5EF4-FFF2-40B4-BE49-F238E27FC236}">
                  <a16:creationId xmlns:a16="http://schemas.microsoft.com/office/drawing/2014/main" id="{812F6BB8-C07E-BB8B-B336-E6DF6705CDED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41" name="Group 65">
            <a:extLst>
              <a:ext uri="{FF2B5EF4-FFF2-40B4-BE49-F238E27FC236}">
                <a16:creationId xmlns:a16="http://schemas.microsoft.com/office/drawing/2014/main" id="{7A1A5A39-CB80-A9A0-7098-044C3ACB11DE}"/>
              </a:ext>
            </a:extLst>
          </p:cNvPr>
          <p:cNvGrpSpPr/>
          <p:nvPr/>
        </p:nvGrpSpPr>
        <p:grpSpPr>
          <a:xfrm>
            <a:off x="8685627" y="5396655"/>
            <a:ext cx="220832" cy="193228"/>
            <a:chOff x="0" y="0"/>
            <a:chExt cx="812800" cy="711200"/>
          </a:xfrm>
        </p:grpSpPr>
        <p:sp>
          <p:nvSpPr>
            <p:cNvPr id="42" name="Freeform 66">
              <a:extLst>
                <a:ext uri="{FF2B5EF4-FFF2-40B4-BE49-F238E27FC236}">
                  <a16:creationId xmlns:a16="http://schemas.microsoft.com/office/drawing/2014/main" id="{5039BB07-C550-DE98-E83B-5E1A30B51138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9" name="TextBox 67">
              <a:extLst>
                <a:ext uri="{FF2B5EF4-FFF2-40B4-BE49-F238E27FC236}">
                  <a16:creationId xmlns:a16="http://schemas.microsoft.com/office/drawing/2014/main" id="{718B8825-51B2-D008-BFB5-AAF4B82D03A7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sp>
        <p:nvSpPr>
          <p:cNvPr id="33" name="Freeform 63">
            <a:extLst>
              <a:ext uri="{FF2B5EF4-FFF2-40B4-BE49-F238E27FC236}">
                <a16:creationId xmlns:a16="http://schemas.microsoft.com/office/drawing/2014/main" id="{D4834F69-946B-76BD-4A3F-962E212C36FB}"/>
              </a:ext>
            </a:extLst>
          </p:cNvPr>
          <p:cNvSpPr/>
          <p:nvPr/>
        </p:nvSpPr>
        <p:spPr>
          <a:xfrm>
            <a:off x="5407562" y="5396655"/>
            <a:ext cx="242972" cy="24297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67AB2C"/>
          </a:solidFill>
        </p:spPr>
        <p:txBody>
          <a:bodyPr/>
          <a:lstStyle/>
          <a:p>
            <a:endParaRPr lang="en-GB"/>
          </a:p>
        </p:txBody>
      </p:sp>
      <p:pic>
        <p:nvPicPr>
          <p:cNvPr id="35" name="Picture 34" descr="A blue and white sign with white text&#10;&#10;AI-generated content may be incorrect.">
            <a:extLst>
              <a:ext uri="{FF2B5EF4-FFF2-40B4-BE49-F238E27FC236}">
                <a16:creationId xmlns:a16="http://schemas.microsoft.com/office/drawing/2014/main" id="{F109060B-8326-591C-5135-0999379CA8D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331" y="53253"/>
            <a:ext cx="1469942" cy="406703"/>
          </a:xfrm>
          <a:prstGeom prst="rect">
            <a:avLst/>
          </a:prstGeom>
        </p:spPr>
      </p:pic>
      <p:sp>
        <p:nvSpPr>
          <p:cNvPr id="59" name="Freeform 66">
            <a:extLst>
              <a:ext uri="{FF2B5EF4-FFF2-40B4-BE49-F238E27FC236}">
                <a16:creationId xmlns:a16="http://schemas.microsoft.com/office/drawing/2014/main" id="{01E72B5B-D1C3-EB5B-6023-A4AE15B1FC09}"/>
              </a:ext>
            </a:extLst>
          </p:cNvPr>
          <p:cNvSpPr/>
          <p:nvPr/>
        </p:nvSpPr>
        <p:spPr>
          <a:xfrm>
            <a:off x="3883934" y="2451417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 dirty="0"/>
          </a:p>
        </p:txBody>
      </p:sp>
      <p:grpSp>
        <p:nvGrpSpPr>
          <p:cNvPr id="75" name="Group 65">
            <a:extLst>
              <a:ext uri="{FF2B5EF4-FFF2-40B4-BE49-F238E27FC236}">
                <a16:creationId xmlns:a16="http://schemas.microsoft.com/office/drawing/2014/main" id="{F2454E66-293F-922B-CBA8-226CC5661C4E}"/>
              </a:ext>
            </a:extLst>
          </p:cNvPr>
          <p:cNvGrpSpPr/>
          <p:nvPr/>
        </p:nvGrpSpPr>
        <p:grpSpPr>
          <a:xfrm>
            <a:off x="3858033" y="5430728"/>
            <a:ext cx="220832" cy="193228"/>
            <a:chOff x="0" y="0"/>
            <a:chExt cx="812800" cy="711200"/>
          </a:xfrm>
        </p:grpSpPr>
        <p:sp>
          <p:nvSpPr>
            <p:cNvPr id="77" name="Freeform 66">
              <a:extLst>
                <a:ext uri="{FF2B5EF4-FFF2-40B4-BE49-F238E27FC236}">
                  <a16:creationId xmlns:a16="http://schemas.microsoft.com/office/drawing/2014/main" id="{1288DC57-3FEE-132F-11B7-495D404CDC68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8" name="TextBox 67">
              <a:extLst>
                <a:ext uri="{FF2B5EF4-FFF2-40B4-BE49-F238E27FC236}">
                  <a16:creationId xmlns:a16="http://schemas.microsoft.com/office/drawing/2014/main" id="{C6B3D0E5-D625-A918-7065-076A4899900B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80" name="Group 65">
            <a:extLst>
              <a:ext uri="{FF2B5EF4-FFF2-40B4-BE49-F238E27FC236}">
                <a16:creationId xmlns:a16="http://schemas.microsoft.com/office/drawing/2014/main" id="{900F4CD9-28E5-60F1-ECB2-4186F55890A4}"/>
              </a:ext>
            </a:extLst>
          </p:cNvPr>
          <p:cNvGrpSpPr/>
          <p:nvPr/>
        </p:nvGrpSpPr>
        <p:grpSpPr>
          <a:xfrm>
            <a:off x="5529048" y="1437156"/>
            <a:ext cx="220832" cy="193228"/>
            <a:chOff x="0" y="0"/>
            <a:chExt cx="812800" cy="711200"/>
          </a:xfrm>
        </p:grpSpPr>
        <p:sp>
          <p:nvSpPr>
            <p:cNvPr id="83" name="Freeform 66">
              <a:extLst>
                <a:ext uri="{FF2B5EF4-FFF2-40B4-BE49-F238E27FC236}">
                  <a16:creationId xmlns:a16="http://schemas.microsoft.com/office/drawing/2014/main" id="{1E7346D4-E374-E2A1-6C12-22ADD0543D5C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5" name="TextBox 67">
              <a:extLst>
                <a:ext uri="{FF2B5EF4-FFF2-40B4-BE49-F238E27FC236}">
                  <a16:creationId xmlns:a16="http://schemas.microsoft.com/office/drawing/2014/main" id="{46D9100B-0256-F0F2-A762-51A7E9BF4E28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86" name="Picture 85" descr="Hand holding piece of white puzzle on blue background">
            <a:extLst>
              <a:ext uri="{FF2B5EF4-FFF2-40B4-BE49-F238E27FC236}">
                <a16:creationId xmlns:a16="http://schemas.microsoft.com/office/drawing/2014/main" id="{06A86B49-A872-7050-248E-6D33160EA5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251" y="3309079"/>
            <a:ext cx="566099" cy="377433"/>
          </a:xfrm>
          <a:prstGeom prst="rect">
            <a:avLst/>
          </a:prstGeom>
        </p:spPr>
      </p:pic>
      <p:pic>
        <p:nvPicPr>
          <p:cNvPr id="87" name="Picture 86" descr="Notebooks and office supplies">
            <a:extLst>
              <a:ext uri="{FF2B5EF4-FFF2-40B4-BE49-F238E27FC236}">
                <a16:creationId xmlns:a16="http://schemas.microsoft.com/office/drawing/2014/main" id="{A8AEF4B6-F131-F7F8-D64E-DE994BC4C8F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850" y="6784611"/>
            <a:ext cx="700841" cy="476088"/>
          </a:xfrm>
          <a:prstGeom prst="rect">
            <a:avLst/>
          </a:prstGeom>
        </p:spPr>
      </p:pic>
      <p:pic>
        <p:nvPicPr>
          <p:cNvPr id="88" name="Picture 87" descr="Hand squeezing lime on tacos">
            <a:extLst>
              <a:ext uri="{FF2B5EF4-FFF2-40B4-BE49-F238E27FC236}">
                <a16:creationId xmlns:a16="http://schemas.microsoft.com/office/drawing/2014/main" id="{B1F5F5BB-2C19-9692-37C5-8C273409980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54" b="14007"/>
          <a:stretch/>
        </p:blipFill>
        <p:spPr>
          <a:xfrm>
            <a:off x="3099992" y="1993253"/>
            <a:ext cx="605909" cy="290491"/>
          </a:xfrm>
          <a:prstGeom prst="rect">
            <a:avLst/>
          </a:prstGeom>
        </p:spPr>
      </p:pic>
      <p:grpSp>
        <p:nvGrpSpPr>
          <p:cNvPr id="95" name="Group 62">
            <a:extLst>
              <a:ext uri="{FF2B5EF4-FFF2-40B4-BE49-F238E27FC236}">
                <a16:creationId xmlns:a16="http://schemas.microsoft.com/office/drawing/2014/main" id="{3F920C32-274A-4171-BFD1-E7557C49417A}"/>
              </a:ext>
            </a:extLst>
          </p:cNvPr>
          <p:cNvGrpSpPr/>
          <p:nvPr/>
        </p:nvGrpSpPr>
        <p:grpSpPr>
          <a:xfrm>
            <a:off x="7029334" y="3792682"/>
            <a:ext cx="242972" cy="301138"/>
            <a:chOff x="-37206" y="-270780"/>
            <a:chExt cx="812801" cy="1007380"/>
          </a:xfrm>
        </p:grpSpPr>
        <p:sp>
          <p:nvSpPr>
            <p:cNvPr id="96" name="Freeform 63">
              <a:extLst>
                <a:ext uri="{FF2B5EF4-FFF2-40B4-BE49-F238E27FC236}">
                  <a16:creationId xmlns:a16="http://schemas.microsoft.com/office/drawing/2014/main" id="{205EE6B2-C22D-372E-5F5D-5BFE6BCF5C36}"/>
                </a:ext>
              </a:extLst>
            </p:cNvPr>
            <p:cNvSpPr/>
            <p:nvPr/>
          </p:nvSpPr>
          <p:spPr>
            <a:xfrm>
              <a:off x="-37206" y="-270780"/>
              <a:ext cx="812801" cy="812801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7" name="TextBox 64">
              <a:extLst>
                <a:ext uri="{FF2B5EF4-FFF2-40B4-BE49-F238E27FC236}">
                  <a16:creationId xmlns:a16="http://schemas.microsoft.com/office/drawing/2014/main" id="{FEC7F741-31E5-FC73-F79E-7CF8DA0C75AB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110" name="Picture 109" descr="Chairs in a cinema">
            <a:extLst>
              <a:ext uri="{FF2B5EF4-FFF2-40B4-BE49-F238E27FC236}">
                <a16:creationId xmlns:a16="http://schemas.microsoft.com/office/drawing/2014/main" id="{65CF5258-4AC8-3E91-6498-5B439C84663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246" y="4248138"/>
            <a:ext cx="701124" cy="436952"/>
          </a:xfrm>
          <a:prstGeom prst="rect">
            <a:avLst/>
          </a:prstGeom>
        </p:spPr>
      </p:pic>
      <p:sp>
        <p:nvSpPr>
          <p:cNvPr id="112" name="Freeform 66">
            <a:extLst>
              <a:ext uri="{FF2B5EF4-FFF2-40B4-BE49-F238E27FC236}">
                <a16:creationId xmlns:a16="http://schemas.microsoft.com/office/drawing/2014/main" id="{7D3B2DE9-60CC-773D-3E78-58D672C40B09}"/>
              </a:ext>
            </a:extLst>
          </p:cNvPr>
          <p:cNvSpPr/>
          <p:nvPr/>
        </p:nvSpPr>
        <p:spPr>
          <a:xfrm>
            <a:off x="8645836" y="6630009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grpSp>
        <p:nvGrpSpPr>
          <p:cNvPr id="114" name="Group 65">
            <a:extLst>
              <a:ext uri="{FF2B5EF4-FFF2-40B4-BE49-F238E27FC236}">
                <a16:creationId xmlns:a16="http://schemas.microsoft.com/office/drawing/2014/main" id="{F5562B8E-B5CD-284A-4F97-30714C666626}"/>
              </a:ext>
            </a:extLst>
          </p:cNvPr>
          <p:cNvGrpSpPr/>
          <p:nvPr/>
        </p:nvGrpSpPr>
        <p:grpSpPr>
          <a:xfrm>
            <a:off x="10192556" y="5396655"/>
            <a:ext cx="220832" cy="193228"/>
            <a:chOff x="0" y="0"/>
            <a:chExt cx="812800" cy="711200"/>
          </a:xfrm>
        </p:grpSpPr>
        <p:sp>
          <p:nvSpPr>
            <p:cNvPr id="115" name="Freeform 66">
              <a:extLst>
                <a:ext uri="{FF2B5EF4-FFF2-40B4-BE49-F238E27FC236}">
                  <a16:creationId xmlns:a16="http://schemas.microsoft.com/office/drawing/2014/main" id="{86CCBCF2-BEFA-39EF-5E48-094C0CCD037A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6" name="TextBox 67">
              <a:extLst>
                <a:ext uri="{FF2B5EF4-FFF2-40B4-BE49-F238E27FC236}">
                  <a16:creationId xmlns:a16="http://schemas.microsoft.com/office/drawing/2014/main" id="{414D2AAD-C2D9-335A-4CFF-FDD6FB55E090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117" name="Picture 116" descr="Five square speech bubbles in color">
            <a:extLst>
              <a:ext uri="{FF2B5EF4-FFF2-40B4-BE49-F238E27FC236}">
                <a16:creationId xmlns:a16="http://schemas.microsoft.com/office/drawing/2014/main" id="{AFE90E4B-71A4-C8DD-FBC1-7746CCCBF50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408" y="1993253"/>
            <a:ext cx="638393" cy="446849"/>
          </a:xfrm>
          <a:prstGeom prst="rect">
            <a:avLst/>
          </a:prstGeom>
        </p:spPr>
      </p:pic>
      <p:pic>
        <p:nvPicPr>
          <p:cNvPr id="119" name="Picture 118" descr="A group of colorful question marks&#10;&#10;Description automatically generated">
            <a:extLst>
              <a:ext uri="{FF2B5EF4-FFF2-40B4-BE49-F238E27FC236}">
                <a16:creationId xmlns:a16="http://schemas.microsoft.com/office/drawing/2014/main" id="{01FCA884-891A-C3A8-B017-FD4FDAD1840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9517776" y="4463599"/>
            <a:ext cx="352242" cy="247304"/>
          </a:xfrm>
          <a:prstGeom prst="rect">
            <a:avLst/>
          </a:prstGeom>
        </p:spPr>
      </p:pic>
      <p:sp>
        <p:nvSpPr>
          <p:cNvPr id="24" name="Freeform 63">
            <a:extLst>
              <a:ext uri="{FF2B5EF4-FFF2-40B4-BE49-F238E27FC236}">
                <a16:creationId xmlns:a16="http://schemas.microsoft.com/office/drawing/2014/main" id="{6B20E4D0-48EC-F367-BEAF-5D8E9A565869}"/>
              </a:ext>
            </a:extLst>
          </p:cNvPr>
          <p:cNvSpPr/>
          <p:nvPr/>
        </p:nvSpPr>
        <p:spPr>
          <a:xfrm>
            <a:off x="8661187" y="3376314"/>
            <a:ext cx="242972" cy="24297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67AB2C"/>
          </a:solidFill>
        </p:spPr>
        <p:txBody>
          <a:bodyPr/>
          <a:lstStyle/>
          <a:p>
            <a:endParaRPr lang="en-GB"/>
          </a:p>
        </p:txBody>
      </p:sp>
      <p:pic>
        <p:nvPicPr>
          <p:cNvPr id="31" name="Picture 30" descr="Paper people pyramid">
            <a:extLst>
              <a:ext uri="{FF2B5EF4-FFF2-40B4-BE49-F238E27FC236}">
                <a16:creationId xmlns:a16="http://schemas.microsoft.com/office/drawing/2014/main" id="{A6A3824D-C980-439A-9331-E6F6DF0DEF1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1" t="12378" r="13873" b="8043"/>
          <a:stretch>
            <a:fillRect/>
          </a:stretch>
        </p:blipFill>
        <p:spPr>
          <a:xfrm>
            <a:off x="9517776" y="6038888"/>
            <a:ext cx="512281" cy="427297"/>
          </a:xfrm>
          <a:prstGeom prst="rect">
            <a:avLst/>
          </a:prstGeom>
        </p:spPr>
      </p:pic>
      <p:pic>
        <p:nvPicPr>
          <p:cNvPr id="32" name="Picture 31" descr="Hand holding piece of white puzzle on blue background">
            <a:extLst>
              <a:ext uri="{FF2B5EF4-FFF2-40B4-BE49-F238E27FC236}">
                <a16:creationId xmlns:a16="http://schemas.microsoft.com/office/drawing/2014/main" id="{6A69544F-1B28-B6D1-1A44-1A084E98D0E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278" y="6168701"/>
            <a:ext cx="503422" cy="335644"/>
          </a:xfrm>
          <a:prstGeom prst="rect">
            <a:avLst/>
          </a:prstGeom>
        </p:spPr>
      </p:pic>
      <p:sp>
        <p:nvSpPr>
          <p:cNvPr id="51" name="Freeform 63">
            <a:extLst>
              <a:ext uri="{FF2B5EF4-FFF2-40B4-BE49-F238E27FC236}">
                <a16:creationId xmlns:a16="http://schemas.microsoft.com/office/drawing/2014/main" id="{4BE27A83-077B-5835-CF66-8F44EF8E6C72}"/>
              </a:ext>
            </a:extLst>
          </p:cNvPr>
          <p:cNvSpPr/>
          <p:nvPr/>
        </p:nvSpPr>
        <p:spPr>
          <a:xfrm>
            <a:off x="10224248" y="2660699"/>
            <a:ext cx="242972" cy="24297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67AB2C"/>
          </a:solidFill>
        </p:spPr>
        <p:txBody>
          <a:bodyPr/>
          <a:lstStyle/>
          <a:p>
            <a:endParaRPr lang="en-GB"/>
          </a:p>
        </p:txBody>
      </p:sp>
      <p:sp>
        <p:nvSpPr>
          <p:cNvPr id="60" name="Freeform 63">
            <a:extLst>
              <a:ext uri="{FF2B5EF4-FFF2-40B4-BE49-F238E27FC236}">
                <a16:creationId xmlns:a16="http://schemas.microsoft.com/office/drawing/2014/main" id="{FE0D2F75-811F-19BC-D48A-1107C6338069}"/>
              </a:ext>
            </a:extLst>
          </p:cNvPr>
          <p:cNvSpPr/>
          <p:nvPr/>
        </p:nvSpPr>
        <p:spPr>
          <a:xfrm>
            <a:off x="10228111" y="3912317"/>
            <a:ext cx="242972" cy="24297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67AB2C"/>
          </a:solidFill>
        </p:spPr>
        <p:txBody>
          <a:bodyPr/>
          <a:lstStyle/>
          <a:p>
            <a:endParaRPr lang="en-GB"/>
          </a:p>
        </p:txBody>
      </p:sp>
      <p:pic>
        <p:nvPicPr>
          <p:cNvPr id="61" name="Picture 60" descr="Old piano">
            <a:extLst>
              <a:ext uri="{FF2B5EF4-FFF2-40B4-BE49-F238E27FC236}">
                <a16:creationId xmlns:a16="http://schemas.microsoft.com/office/drawing/2014/main" id="{57F21A97-F14D-E4C9-D500-707A70ED40D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809" y="7137744"/>
            <a:ext cx="556286" cy="370119"/>
          </a:xfrm>
          <a:prstGeom prst="rect">
            <a:avLst/>
          </a:prstGeom>
        </p:spPr>
      </p:pic>
      <p:pic>
        <p:nvPicPr>
          <p:cNvPr id="20" name="Picture 19" descr="Group of adults sitting in circle">
            <a:extLst>
              <a:ext uri="{FF2B5EF4-FFF2-40B4-BE49-F238E27FC236}">
                <a16:creationId xmlns:a16="http://schemas.microsoft.com/office/drawing/2014/main" id="{B739DA44-B52F-FC76-D99E-7303E200C8F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850" y="1769828"/>
            <a:ext cx="610890" cy="446849"/>
          </a:xfrm>
          <a:prstGeom prst="rect">
            <a:avLst/>
          </a:prstGeom>
        </p:spPr>
      </p:pic>
      <p:pic>
        <p:nvPicPr>
          <p:cNvPr id="25" name="Picture 24" descr="Two documents illustration">
            <a:extLst>
              <a:ext uri="{FF2B5EF4-FFF2-40B4-BE49-F238E27FC236}">
                <a16:creationId xmlns:a16="http://schemas.microsoft.com/office/drawing/2014/main" id="{B0133EB1-B790-DCE3-200A-3EA2A0B896D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0" t="7278" r="10200" b="12150"/>
          <a:stretch>
            <a:fillRect/>
          </a:stretch>
        </p:blipFill>
        <p:spPr>
          <a:xfrm>
            <a:off x="2972782" y="3266368"/>
            <a:ext cx="781788" cy="377433"/>
          </a:xfrm>
          <a:prstGeom prst="rect">
            <a:avLst/>
          </a:prstGeom>
        </p:spPr>
      </p:pic>
      <p:pic>
        <p:nvPicPr>
          <p:cNvPr id="40" name="Picture 39" descr="Person at work">
            <a:extLst>
              <a:ext uri="{FF2B5EF4-FFF2-40B4-BE49-F238E27FC236}">
                <a16:creationId xmlns:a16="http://schemas.microsoft.com/office/drawing/2014/main" id="{5C377A53-2321-882E-6E0A-1763BDB69E50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708" y="5990097"/>
            <a:ext cx="714498" cy="476088"/>
          </a:xfrm>
          <a:prstGeom prst="rect">
            <a:avLst/>
          </a:prstGeom>
        </p:spPr>
      </p:pic>
      <p:pic>
        <p:nvPicPr>
          <p:cNvPr id="7" name="Picture 6" descr="Illustration of person writing">
            <a:extLst>
              <a:ext uri="{FF2B5EF4-FFF2-40B4-BE49-F238E27FC236}">
                <a16:creationId xmlns:a16="http://schemas.microsoft.com/office/drawing/2014/main" id="{4056762C-2519-F90D-9F98-F8EE2B16C908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424" y="6987067"/>
            <a:ext cx="476958" cy="301354"/>
          </a:xfrm>
          <a:prstGeom prst="rect">
            <a:avLst/>
          </a:prstGeom>
        </p:spPr>
      </p:pic>
      <p:pic>
        <p:nvPicPr>
          <p:cNvPr id="18" name="Picture 17" descr="Friends laughing">
            <a:extLst>
              <a:ext uri="{FF2B5EF4-FFF2-40B4-BE49-F238E27FC236}">
                <a16:creationId xmlns:a16="http://schemas.microsoft.com/office/drawing/2014/main" id="{FC5175CA-E8D0-473C-860C-F89DAF1B3C76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857331" y="2576454"/>
            <a:ext cx="529769" cy="358391"/>
          </a:xfrm>
          <a:prstGeom prst="rect">
            <a:avLst/>
          </a:prstGeom>
        </p:spPr>
      </p:pic>
      <p:pic>
        <p:nvPicPr>
          <p:cNvPr id="30" name="Picture 29" descr="Locator flag on a city map">
            <a:extLst>
              <a:ext uri="{FF2B5EF4-FFF2-40B4-BE49-F238E27FC236}">
                <a16:creationId xmlns:a16="http://schemas.microsoft.com/office/drawing/2014/main" id="{6AB50E31-3893-06DD-A4BB-7837E5A9CA39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047" y="4379211"/>
            <a:ext cx="426662" cy="284441"/>
          </a:xfrm>
          <a:prstGeom prst="rect">
            <a:avLst/>
          </a:prstGeom>
        </p:spPr>
      </p:pic>
      <p:pic>
        <p:nvPicPr>
          <p:cNvPr id="43" name="Picture 42" descr="Hand squeezing lime on tacos">
            <a:extLst>
              <a:ext uri="{FF2B5EF4-FFF2-40B4-BE49-F238E27FC236}">
                <a16:creationId xmlns:a16="http://schemas.microsoft.com/office/drawing/2014/main" id="{39C99971-7D53-C9FF-0026-46E546EC323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54" b="14007"/>
          <a:stretch/>
        </p:blipFill>
        <p:spPr>
          <a:xfrm>
            <a:off x="6274603" y="4409329"/>
            <a:ext cx="638393" cy="306065"/>
          </a:xfrm>
          <a:prstGeom prst="rect">
            <a:avLst/>
          </a:prstGeom>
        </p:spPr>
      </p:pic>
      <p:pic>
        <p:nvPicPr>
          <p:cNvPr id="44" name="Picture 43" descr="Paper people pyramid">
            <a:extLst>
              <a:ext uri="{FF2B5EF4-FFF2-40B4-BE49-F238E27FC236}">
                <a16:creationId xmlns:a16="http://schemas.microsoft.com/office/drawing/2014/main" id="{A9081520-86A4-C027-97A8-68AFA18351B8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1" t="12378" r="13873" b="8043"/>
          <a:stretch>
            <a:fillRect/>
          </a:stretch>
        </p:blipFill>
        <p:spPr>
          <a:xfrm>
            <a:off x="6317278" y="3239396"/>
            <a:ext cx="452500" cy="377433"/>
          </a:xfrm>
          <a:prstGeom prst="rect">
            <a:avLst/>
          </a:prstGeom>
        </p:spPr>
      </p:pic>
      <p:pic>
        <p:nvPicPr>
          <p:cNvPr id="81" name="Picture 80" descr="An image of people walking and their shadows">
            <a:extLst>
              <a:ext uri="{FF2B5EF4-FFF2-40B4-BE49-F238E27FC236}">
                <a16:creationId xmlns:a16="http://schemas.microsoft.com/office/drawing/2014/main" id="{00CDBD76-AB3E-7F76-8CCB-3DA87ADE55FD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1" r="29572" b="48649"/>
          <a:stretch>
            <a:fillRect/>
          </a:stretch>
        </p:blipFill>
        <p:spPr>
          <a:xfrm>
            <a:off x="7825937" y="7093488"/>
            <a:ext cx="753701" cy="399306"/>
          </a:xfrm>
          <a:prstGeom prst="rect">
            <a:avLst/>
          </a:prstGeom>
        </p:spPr>
      </p:pic>
      <p:pic>
        <p:nvPicPr>
          <p:cNvPr id="14" name="Picture 13" descr="Person using laptop">
            <a:extLst>
              <a:ext uri="{FF2B5EF4-FFF2-40B4-BE49-F238E27FC236}">
                <a16:creationId xmlns:a16="http://schemas.microsoft.com/office/drawing/2014/main" id="{0F691254-A23C-5DAE-07B6-7EE6862B7D27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776" y="3296765"/>
            <a:ext cx="465255" cy="310170"/>
          </a:xfrm>
          <a:prstGeom prst="rect">
            <a:avLst/>
          </a:prstGeom>
        </p:spPr>
      </p:pic>
      <p:grpSp>
        <p:nvGrpSpPr>
          <p:cNvPr id="84" name="Group 65">
            <a:extLst>
              <a:ext uri="{FF2B5EF4-FFF2-40B4-BE49-F238E27FC236}">
                <a16:creationId xmlns:a16="http://schemas.microsoft.com/office/drawing/2014/main" id="{333FAFA7-ED92-92E4-7B0A-15E2A1C60CFA}"/>
              </a:ext>
            </a:extLst>
          </p:cNvPr>
          <p:cNvGrpSpPr/>
          <p:nvPr/>
        </p:nvGrpSpPr>
        <p:grpSpPr>
          <a:xfrm>
            <a:off x="7039818" y="6582133"/>
            <a:ext cx="220832" cy="193228"/>
            <a:chOff x="0" y="0"/>
            <a:chExt cx="812800" cy="711200"/>
          </a:xfrm>
        </p:grpSpPr>
        <p:sp>
          <p:nvSpPr>
            <p:cNvPr id="89" name="Freeform 66">
              <a:extLst>
                <a:ext uri="{FF2B5EF4-FFF2-40B4-BE49-F238E27FC236}">
                  <a16:creationId xmlns:a16="http://schemas.microsoft.com/office/drawing/2014/main" id="{C28B4148-6A41-0FCF-3640-84BDD82F93D5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0" name="TextBox 67">
              <a:extLst>
                <a:ext uri="{FF2B5EF4-FFF2-40B4-BE49-F238E27FC236}">
                  <a16:creationId xmlns:a16="http://schemas.microsoft.com/office/drawing/2014/main" id="{2326D263-7170-E633-39BE-AD4D0C8B0FC8}"/>
                </a:ext>
              </a:extLst>
            </p:cNvPr>
            <p:cNvSpPr txBox="1"/>
            <p:nvPr/>
          </p:nvSpPr>
          <p:spPr>
            <a:xfrm>
              <a:off x="127000" y="301624"/>
              <a:ext cx="558800" cy="3587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22" name="Group 65">
            <a:extLst>
              <a:ext uri="{FF2B5EF4-FFF2-40B4-BE49-F238E27FC236}">
                <a16:creationId xmlns:a16="http://schemas.microsoft.com/office/drawing/2014/main" id="{6F421A0D-B8F8-A7EA-A707-EE73DE2D25F3}"/>
              </a:ext>
            </a:extLst>
          </p:cNvPr>
          <p:cNvGrpSpPr/>
          <p:nvPr/>
        </p:nvGrpSpPr>
        <p:grpSpPr>
          <a:xfrm>
            <a:off x="10229296" y="6630009"/>
            <a:ext cx="220832" cy="193228"/>
            <a:chOff x="0" y="0"/>
            <a:chExt cx="812800" cy="711200"/>
          </a:xfrm>
        </p:grpSpPr>
        <p:sp>
          <p:nvSpPr>
            <p:cNvPr id="29" name="Freeform 66">
              <a:extLst>
                <a:ext uri="{FF2B5EF4-FFF2-40B4-BE49-F238E27FC236}">
                  <a16:creationId xmlns:a16="http://schemas.microsoft.com/office/drawing/2014/main" id="{331D57AE-233C-DACC-EA4A-2C4D59F98CF8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TextBox 67">
              <a:extLst>
                <a:ext uri="{FF2B5EF4-FFF2-40B4-BE49-F238E27FC236}">
                  <a16:creationId xmlns:a16="http://schemas.microsoft.com/office/drawing/2014/main" id="{947F8A21-445D-F3AF-6402-70CC86BA95B2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4096965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822575-C31F-5706-81F9-2463C3CF1A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3777819-B4BD-B3FB-CA03-4792EE33CAF2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2573532196"/>
              </p:ext>
            </p:extLst>
          </p:nvPr>
        </p:nvGraphicFramePr>
        <p:xfrm>
          <a:off x="2670344" y="585426"/>
          <a:ext cx="7964182" cy="6897527"/>
        </p:xfrm>
        <a:graphic>
          <a:graphicData uri="http://schemas.openxmlformats.org/drawingml/2006/table">
            <a:tbl>
              <a:tblPr/>
              <a:tblGrid>
                <a:gridCol w="1593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10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20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31988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DM Sans Bold"/>
                        </a:rPr>
                        <a:t>Monday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DM Sans Bold"/>
                        </a:rPr>
                        <a:t>13/10/2025</a:t>
                      </a:r>
                      <a:endParaRPr lang="en-US" sz="13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DM Sans Bold"/>
                        </a:rPr>
                        <a:t>Tuesday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DM Sans Bold"/>
                        </a:rPr>
                        <a:t>14/10/2025</a:t>
                      </a:r>
                      <a:endParaRPr lang="en-US" sz="13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DM Sans Bold"/>
                        </a:rPr>
                        <a:t>Wednesday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DM Sans Bold"/>
                        </a:rPr>
                        <a:t>15/10/2025</a:t>
                      </a:r>
                      <a:endParaRPr lang="en-US" sz="13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DM Sans Bold"/>
                        </a:rPr>
                        <a:t>Thursday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DM Sans Bold"/>
                        </a:rPr>
                        <a:t>16/10/2025</a:t>
                      </a:r>
                      <a:endParaRPr lang="en-US" sz="13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DM Sans Bold"/>
                        </a:rPr>
                        <a:t>Friday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DM Sans Bold"/>
                        </a:rPr>
                        <a:t>17/10/2025</a:t>
                      </a:r>
                      <a:endParaRPr lang="en-US" sz="13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8968"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  <a:t>Hub Grub</a:t>
                      </a: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  <a:cs typeface="Arial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i="1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Independent living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      </a:t>
                      </a:r>
                    </a:p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r>
                        <a:rPr lang="en-US" sz="900" b="0" i="0" u="none" strike="noStrike" noProof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09:30am-11am</a:t>
                      </a:r>
                    </a:p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endParaRPr lang="en-US" sz="900" b="0" i="0" u="none" strike="noStrike" noProof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Digital College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9:30am – 11am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  <a:cs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  <a:t>Gratitude journaling </a:t>
                      </a: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  <a:cs typeface="Arial"/>
                      </a:endParaRPr>
                    </a:p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r>
                        <a:rPr lang="en-US" sz="900" b="0" i="0" u="none" strike="noStrike" noProof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09:30am – 11am</a:t>
                      </a:r>
                    </a:p>
                    <a:p>
                      <a:endParaRPr lang="en-GB" sz="90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 panose="020B0604020202020204" pitchFamily="34" charset="0"/>
                        </a:rPr>
                        <a:t>Have a brew and chill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 panose="020B0604020202020204" pitchFamily="34" charset="0"/>
                        </a:rPr>
                        <a:t>09:30am – 10:00am</a:t>
                      </a: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  <a:cs typeface="Arial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9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Communication skills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9.30-10.30am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  <a:cs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904"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Employment Support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11am-12pm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  <a:cs typeface="Arial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  <a:cs typeface="Arial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CBT (invitation only)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1 hour appointment slots between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            10am-4pm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0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Arts and Crafts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- Halloween decs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10:00am – 11am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Non-accredited course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10.30am -12pm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  <a:cs typeface="Arial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7149230"/>
                  </a:ext>
                </a:extLst>
              </a:tr>
              <a:tr h="59448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  <a:t>Hub Grub</a:t>
                      </a: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  <a:cs typeface="Arial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i="1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Independent living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      </a:t>
                      </a:r>
                    </a:p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r>
                        <a:rPr lang="en-US" sz="900" b="0" i="0" u="none" strike="noStrike" noProof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11am – 1pm</a:t>
                      </a:r>
                    </a:p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endParaRPr lang="en-US" sz="900" b="0" i="0" u="none" strike="noStrike" noProof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endParaRPr lang="en-US" sz="900" b="0" i="0" u="none" strike="noStrike" noProof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endParaRPr lang="en-GB" sz="90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0903"/>
                  </a:ext>
                </a:extLst>
              </a:tr>
              <a:tr h="1003656"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Explore the local area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12pm – 13:00pm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IOM- Life Skills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(invitation only)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11am-1pm</a:t>
                      </a:r>
                    </a:p>
                    <a:p>
                      <a:endParaRPr lang="en-GB" sz="90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Drama session 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with TIPP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11am-1pm</a:t>
                      </a:r>
                    </a:p>
                    <a:p>
                      <a:endParaRPr lang="en-GB" sz="90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  <a:t>Teamwork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  <a:t>Hub Quiz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  <a:t>12pm –1pm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2844344"/>
                  </a:ext>
                </a:extLst>
              </a:tr>
              <a:tr h="56996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DM Sans" pitchFamily="2" charset="0"/>
                        </a:rPr>
                        <a:t>Chill &amp; Chat 1-2pm 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DM Sans" pitchFamily="2" charset="0"/>
                        </a:rPr>
                        <a:t>Chill &amp; Chat 1-2pm 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DM Sans" pitchFamily="2" charset="0"/>
                        </a:rPr>
                        <a:t>Chill &amp; Chat 1-2pm 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DM Sans" pitchFamily="2" charset="0"/>
                        </a:rPr>
                        <a:t>Chill &amp; Chat 1-2pm 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DM Sans" pitchFamily="2" charset="0"/>
                        </a:rPr>
                        <a:t>Chill &amp; Chat1-2pm 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589103"/>
                  </a:ext>
                </a:extLst>
              </a:tr>
              <a:tr h="1162962">
                <a:tc rowSpan="2">
                  <a:txBody>
                    <a:bodyPr/>
                    <a:lstStyle/>
                    <a:p>
                      <a:pPr lvl="0" algn="ctr">
                        <a:lnSpc>
                          <a:spcPts val="1470"/>
                        </a:lnSpc>
                        <a:buNone/>
                      </a:pPr>
                      <a:r>
                        <a:rPr lang="en-US" sz="900" b="0" i="0" u="none" strike="noStrike" noProof="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 panose="020B0604020202020204" pitchFamily="34" charset="0"/>
                        </a:rPr>
                        <a:t>Job Club </a:t>
                      </a:r>
                    </a:p>
                    <a:p>
                      <a:pPr lvl="0" algn="ctr">
                        <a:lnSpc>
                          <a:spcPts val="1470"/>
                        </a:lnSpc>
                        <a:buNone/>
                      </a:pPr>
                      <a:r>
                        <a:rPr lang="en-US" sz="900" b="0" i="0" u="none" strike="noStrike" noProof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2pm – 4pm</a:t>
                      </a:r>
                    </a:p>
                    <a:p>
                      <a:pPr lvl="0" algn="ctr">
                        <a:lnSpc>
                          <a:spcPts val="1470"/>
                        </a:lnSpc>
                        <a:buNone/>
                      </a:pPr>
                      <a:endParaRPr lang="en-US" sz="90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18 – 29 years only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Work and Employment Support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2pm – 4pm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  <a:cs typeface="Arial"/>
                      </a:endParaRPr>
                    </a:p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  <a:cs typeface="Arial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CBT (invitation only)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1 hour appointment       slots between 10am-4pm</a:t>
                      </a: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WOMEN’S ONLY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Autumn Crafts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2-4pm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  <a:cs typeface="Arial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Support work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sessions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2pm-4pm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  <a:cs typeface="Arial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  <a:cs typeface="Arial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  <a:cs typeface="Arial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  <a:cs typeface="Arial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305154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Music memories</a:t>
                      </a:r>
                    </a:p>
                    <a:p>
                      <a:pPr marL="0" marR="0" lvl="0" indent="0" algn="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2pm – 4pm</a:t>
                      </a:r>
                    </a:p>
                    <a:p>
                      <a:pPr marL="0" marR="0" lvl="0" indent="0" algn="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  <a:cs typeface="Arial"/>
                      </a:endParaRPr>
                    </a:p>
                  </a:txBody>
                  <a:tcPr marL="140560" marR="140560" marT="140560" marB="140560" anchor="ctr"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Wellbeing walk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2pm-4pm</a:t>
                      </a:r>
                      <a:endParaRPr lang="en-GB" sz="160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20888312"/>
                  </a:ext>
                </a:extLst>
              </a:tr>
              <a:tr h="818344"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  <a:t>Access to employability services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  <a:t>2pm-4pm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  </a:t>
                      </a:r>
                      <a:endParaRPr lang="en-GB" sz="90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3299557"/>
                  </a:ext>
                </a:extLst>
              </a:tr>
            </a:tbl>
          </a:graphicData>
        </a:graphic>
      </p:graphicFrame>
      <p:grpSp>
        <p:nvGrpSpPr>
          <p:cNvPr id="3" name="Group 3">
            <a:extLst>
              <a:ext uri="{FF2B5EF4-FFF2-40B4-BE49-F238E27FC236}">
                <a16:creationId xmlns:a16="http://schemas.microsoft.com/office/drawing/2014/main" id="{E49ACCF2-CDFA-A07E-C49E-47FA00A2F7D1}"/>
              </a:ext>
            </a:extLst>
          </p:cNvPr>
          <p:cNvGrpSpPr/>
          <p:nvPr/>
        </p:nvGrpSpPr>
        <p:grpSpPr>
          <a:xfrm>
            <a:off x="131423" y="1652186"/>
            <a:ext cx="2479669" cy="4593206"/>
            <a:chOff x="-19388" y="22839"/>
            <a:chExt cx="903293" cy="1673212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EF3EF395-3EF0-C195-924F-0CAD34FD2F44}"/>
                </a:ext>
              </a:extLst>
            </p:cNvPr>
            <p:cNvSpPr/>
            <p:nvPr/>
          </p:nvSpPr>
          <p:spPr>
            <a:xfrm>
              <a:off x="-19388" y="75894"/>
              <a:ext cx="883905" cy="1620157"/>
            </a:xfrm>
            <a:custGeom>
              <a:avLst/>
              <a:gdLst/>
              <a:ahLst/>
              <a:cxnLst/>
              <a:rect l="l" t="t" r="r" b="b"/>
              <a:pathLst>
                <a:path w="868775" h="1669301">
                  <a:moveTo>
                    <a:pt x="0" y="0"/>
                  </a:moveTo>
                  <a:lnTo>
                    <a:pt x="868775" y="0"/>
                  </a:lnTo>
                  <a:lnTo>
                    <a:pt x="868775" y="1669301"/>
                  </a:lnTo>
                  <a:lnTo>
                    <a:pt x="0" y="1669301"/>
                  </a:lnTo>
                  <a:close/>
                </a:path>
              </a:pathLst>
            </a:custGeom>
            <a:solidFill>
              <a:srgbClr val="34586E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pPr algn="ctr">
                <a:lnSpc>
                  <a:spcPts val="2379"/>
                </a:lnSpc>
              </a:pPr>
              <a:r>
                <a:rPr lang="en-GB" sz="1400" b="1" dirty="0">
                  <a:solidFill>
                    <a:schemeClr val="bg1"/>
                  </a:solidFill>
                  <a:latin typeface="DM Sans" pitchFamily="2" charset="0"/>
                </a:rPr>
                <a:t>Address: Second Floor, Tannery Court, Tanners Lane, Warrington </a:t>
              </a:r>
            </a:p>
            <a:p>
              <a:pPr algn="ctr">
                <a:lnSpc>
                  <a:spcPts val="2379"/>
                </a:lnSpc>
              </a:pPr>
              <a:r>
                <a:rPr lang="en-GB" sz="1400" b="1" dirty="0">
                  <a:solidFill>
                    <a:schemeClr val="bg1"/>
                  </a:solidFill>
                  <a:latin typeface="DM Sans" pitchFamily="2" charset="0"/>
                </a:rPr>
                <a:t>WA2 7NA</a:t>
              </a:r>
              <a:endParaRPr lang="en-GB" sz="1400" b="1" dirty="0">
                <a:solidFill>
                  <a:schemeClr val="bg1"/>
                </a:solidFill>
                <a:latin typeface="DM Sans" pitchFamily="2" charset="0"/>
                <a:ea typeface="Calibri"/>
                <a:cs typeface="Calibri"/>
              </a:endParaRPr>
            </a:p>
            <a:p>
              <a:pPr algn="ctr" rtl="0"/>
              <a:r>
                <a:rPr lang="en-US" sz="1400" b="1" dirty="0">
                  <a:solidFill>
                    <a:srgbClr val="FFFFFF"/>
                  </a:solidFill>
                  <a:latin typeface="DM Sans" pitchFamily="2" charset="0"/>
                </a:rPr>
                <a:t>Tel: </a:t>
              </a:r>
              <a:r>
                <a:rPr lang="en-GB" sz="1400" b="1" dirty="0">
                  <a:solidFill>
                    <a:schemeClr val="bg1"/>
                  </a:solidFill>
                  <a:latin typeface="DM Sans" pitchFamily="2" charset="0"/>
                </a:rPr>
                <a:t>07586115855</a:t>
              </a:r>
              <a:endParaRPr lang="en-GB" sz="1400" b="1" dirty="0">
                <a:solidFill>
                  <a:schemeClr val="bg1"/>
                </a:solidFill>
                <a:latin typeface="DM Sans" pitchFamily="2" charset="0"/>
                <a:ea typeface="Calibri"/>
                <a:cs typeface="Calibri"/>
              </a:endParaRPr>
            </a:p>
            <a:p>
              <a:pPr algn="ctr" rtl="0"/>
              <a:endParaRPr lang="en-GB" sz="1100" b="1" dirty="0">
                <a:solidFill>
                  <a:schemeClr val="bg1"/>
                </a:solidFill>
                <a:latin typeface="DM Sans" pitchFamily="2" charset="0"/>
              </a:endParaRPr>
            </a:p>
            <a:p>
              <a:pPr algn="ctr"/>
              <a:r>
                <a:rPr lang="en-GB" sz="1050" dirty="0">
                  <a:solidFill>
                    <a:schemeClr val="bg1"/>
                  </a:solidFill>
                  <a:latin typeface="DM Sans" pitchFamily="2" charset="0"/>
                </a:rPr>
                <a:t>‘</a:t>
              </a:r>
              <a:r>
                <a:rPr lang="en-GB" sz="1200" dirty="0">
                  <a:solidFill>
                    <a:schemeClr val="bg1"/>
                  </a:solidFill>
                  <a:latin typeface="DM Sans" pitchFamily="2" charset="0"/>
                </a:rPr>
                <a:t>Digital College’ – Learn new skills through our digital college.</a:t>
              </a:r>
              <a:endParaRPr lang="en-GB" sz="1200" dirty="0">
                <a:solidFill>
                  <a:schemeClr val="bg1"/>
                </a:solidFill>
                <a:latin typeface="DM Sans" pitchFamily="2" charset="0"/>
                <a:ea typeface="Calibri"/>
                <a:cs typeface="Calibri"/>
              </a:endParaRPr>
            </a:p>
            <a:p>
              <a:pPr algn="ctr"/>
              <a:endParaRPr lang="en-GB" sz="1200" dirty="0">
                <a:solidFill>
                  <a:schemeClr val="bg1"/>
                </a:solidFill>
                <a:latin typeface="DM Sans" pitchFamily="2" charset="0"/>
              </a:endParaRPr>
            </a:p>
            <a:p>
              <a:pPr algn="ctr" rtl="0"/>
              <a:r>
                <a:rPr lang="en-GB" sz="1200" dirty="0">
                  <a:solidFill>
                    <a:schemeClr val="bg1"/>
                  </a:solidFill>
                  <a:latin typeface="DM Sans" pitchFamily="2" charset="0"/>
                </a:rPr>
                <a:t>‘Drama session with TIPP’ – Express yourself and have fun in our weekly drama session with Tipp.</a:t>
              </a:r>
            </a:p>
            <a:p>
              <a:pPr algn="ctr" rtl="0"/>
              <a:endParaRPr lang="en-GB" sz="1200" dirty="0">
                <a:solidFill>
                  <a:schemeClr val="bg1"/>
                </a:solidFill>
                <a:latin typeface="DM Sans" pitchFamily="2" charset="0"/>
              </a:endParaRPr>
            </a:p>
            <a:p>
              <a:pPr algn="ctr"/>
              <a:r>
                <a:rPr lang="en-GB" sz="1200" dirty="0">
                  <a:solidFill>
                    <a:schemeClr val="bg1"/>
                  </a:solidFill>
                  <a:latin typeface="DM Sans" pitchFamily="2" charset="0"/>
                </a:rPr>
                <a:t>‘Arts and Crafts – Halloween decs’ – Get creative and help us decorate the hub ready for the spooky season.</a:t>
              </a:r>
              <a:endParaRPr lang="en-GB" sz="1600" dirty="0">
                <a:latin typeface="DM Sans" pitchFamily="2" charset="0"/>
              </a:endParaRPr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902F0A67-4182-6DBA-FAD8-5D56956C449A}"/>
                </a:ext>
              </a:extLst>
            </p:cNvPr>
            <p:cNvSpPr txBox="1"/>
            <p:nvPr/>
          </p:nvSpPr>
          <p:spPr>
            <a:xfrm>
              <a:off x="15130" y="22839"/>
              <a:ext cx="868775" cy="16201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lang="en-GB" sz="1000" b="0" i="0" dirty="0">
                <a:solidFill>
                  <a:schemeClr val="bg1"/>
                </a:solidFill>
                <a:effectLst/>
                <a:latin typeface="DM Sans" pitchFamily="2" charset="0"/>
              </a:endParaRPr>
            </a:p>
          </p:txBody>
        </p:sp>
      </p:grpSp>
      <p:grpSp>
        <p:nvGrpSpPr>
          <p:cNvPr id="46" name="Group 46">
            <a:extLst>
              <a:ext uri="{FF2B5EF4-FFF2-40B4-BE49-F238E27FC236}">
                <a16:creationId xmlns:a16="http://schemas.microsoft.com/office/drawing/2014/main" id="{FF2B4FAB-97C2-D753-A181-3DB78C6D0EA8}"/>
              </a:ext>
            </a:extLst>
          </p:cNvPr>
          <p:cNvGrpSpPr/>
          <p:nvPr/>
        </p:nvGrpSpPr>
        <p:grpSpPr>
          <a:xfrm rot="2700000">
            <a:off x="170282" y="1049731"/>
            <a:ext cx="293842" cy="293842"/>
            <a:chOff x="0" y="0"/>
            <a:chExt cx="812800" cy="812800"/>
          </a:xfrm>
        </p:grpSpPr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A6E8D572-96BF-679E-EC9B-E641226A416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>
              <a:extLst>
                <a:ext uri="{FF2B5EF4-FFF2-40B4-BE49-F238E27FC236}">
                  <a16:creationId xmlns:a16="http://schemas.microsoft.com/office/drawing/2014/main" id="{AF391C98-035E-E079-83D4-F3404D3FDD57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2" name="Group 62">
            <a:extLst>
              <a:ext uri="{FF2B5EF4-FFF2-40B4-BE49-F238E27FC236}">
                <a16:creationId xmlns:a16="http://schemas.microsoft.com/office/drawing/2014/main" id="{B3D39CAD-2343-C2FF-CF57-E759CC3C8EA7}"/>
              </a:ext>
            </a:extLst>
          </p:cNvPr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3" name="Freeform 63">
              <a:extLst>
                <a:ext uri="{FF2B5EF4-FFF2-40B4-BE49-F238E27FC236}">
                  <a16:creationId xmlns:a16="http://schemas.microsoft.com/office/drawing/2014/main" id="{713DA5CD-31F6-78E8-4444-EA0DBADDC9D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4">
              <a:extLst>
                <a:ext uri="{FF2B5EF4-FFF2-40B4-BE49-F238E27FC236}">
                  <a16:creationId xmlns:a16="http://schemas.microsoft.com/office/drawing/2014/main" id="{BDAA2788-A5E6-4363-3031-8CA0F95EF6AE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5" name="Group 65">
            <a:extLst>
              <a:ext uri="{FF2B5EF4-FFF2-40B4-BE49-F238E27FC236}">
                <a16:creationId xmlns:a16="http://schemas.microsoft.com/office/drawing/2014/main" id="{B85F05C2-0FA4-CC47-12FA-735824D7AF3D}"/>
              </a:ext>
            </a:extLst>
          </p:cNvPr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>
              <a:extLst>
                <a:ext uri="{FF2B5EF4-FFF2-40B4-BE49-F238E27FC236}">
                  <a16:creationId xmlns:a16="http://schemas.microsoft.com/office/drawing/2014/main" id="{9A20FF93-4257-C2D0-85B2-22CFA6B14CA8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>
              <a:extLst>
                <a:ext uri="{FF2B5EF4-FFF2-40B4-BE49-F238E27FC236}">
                  <a16:creationId xmlns:a16="http://schemas.microsoft.com/office/drawing/2014/main" id="{744F57DB-035E-35B4-E21A-A9DADC848E64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69" name="TextBox 69">
            <a:extLst>
              <a:ext uri="{FF2B5EF4-FFF2-40B4-BE49-F238E27FC236}">
                <a16:creationId xmlns:a16="http://schemas.microsoft.com/office/drawing/2014/main" id="{A588CA93-577F-713A-4696-A6E259026EFB}"/>
              </a:ext>
            </a:extLst>
          </p:cNvPr>
          <p:cNvSpPr txBox="1"/>
          <p:nvPr/>
        </p:nvSpPr>
        <p:spPr>
          <a:xfrm>
            <a:off x="2530214" y="19177"/>
            <a:ext cx="5443877" cy="5591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2400" u="sng" dirty="0">
                <a:solidFill>
                  <a:srgbClr val="000000"/>
                </a:solidFill>
                <a:latin typeface="DM Sans Bold"/>
              </a:rPr>
              <a:t>WARRINGTON OCTOBER - WEEK 3</a:t>
            </a:r>
          </a:p>
        </p:txBody>
      </p:sp>
      <p:sp>
        <p:nvSpPr>
          <p:cNvPr id="70" name="TextBox 70">
            <a:extLst>
              <a:ext uri="{FF2B5EF4-FFF2-40B4-BE49-F238E27FC236}">
                <a16:creationId xmlns:a16="http://schemas.microsoft.com/office/drawing/2014/main" id="{36EB0220-57D9-D777-CFD1-7CD70699F10D}"/>
              </a:ext>
            </a:extLst>
          </p:cNvPr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>
            <a:extLst>
              <a:ext uri="{FF2B5EF4-FFF2-40B4-BE49-F238E27FC236}">
                <a16:creationId xmlns:a16="http://schemas.microsoft.com/office/drawing/2014/main" id="{C3686304-AB85-A28F-693A-970DB11821AF}"/>
              </a:ext>
            </a:extLst>
          </p:cNvPr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>
            <a:extLst>
              <a:ext uri="{FF2B5EF4-FFF2-40B4-BE49-F238E27FC236}">
                <a16:creationId xmlns:a16="http://schemas.microsoft.com/office/drawing/2014/main" id="{D0A4FDD8-2A47-26AA-D4A9-D12FF430862D}"/>
              </a:ext>
            </a:extLst>
          </p:cNvPr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grpSp>
        <p:nvGrpSpPr>
          <p:cNvPr id="68" name="Group 49">
            <a:extLst>
              <a:ext uri="{FF2B5EF4-FFF2-40B4-BE49-F238E27FC236}">
                <a16:creationId xmlns:a16="http://schemas.microsoft.com/office/drawing/2014/main" id="{E97A0FC4-C018-E133-FD13-995F92A9D44A}"/>
              </a:ext>
            </a:extLst>
          </p:cNvPr>
          <p:cNvGrpSpPr/>
          <p:nvPr/>
        </p:nvGrpSpPr>
        <p:grpSpPr>
          <a:xfrm>
            <a:off x="344097" y="6391036"/>
            <a:ext cx="2066012" cy="747035"/>
            <a:chOff x="183080" y="0"/>
            <a:chExt cx="2754682" cy="996046"/>
          </a:xfrm>
        </p:grpSpPr>
        <p:sp>
          <p:nvSpPr>
            <p:cNvPr id="73" name="Freeform 50">
              <a:extLst>
                <a:ext uri="{FF2B5EF4-FFF2-40B4-BE49-F238E27FC236}">
                  <a16:creationId xmlns:a16="http://schemas.microsoft.com/office/drawing/2014/main" id="{588014E7-CC47-5153-D847-31ECE0F8FB16}"/>
                </a:ext>
              </a:extLst>
            </p:cNvPr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TextBox 52">
              <a:extLst>
                <a:ext uri="{FF2B5EF4-FFF2-40B4-BE49-F238E27FC236}">
                  <a16:creationId xmlns:a16="http://schemas.microsoft.com/office/drawing/2014/main" id="{8A0CB41D-A925-7664-1B1B-21CAA6A49C45}"/>
                </a:ext>
              </a:extLst>
            </p:cNvPr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dirty="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pic>
        <p:nvPicPr>
          <p:cNvPr id="10" name="Picture 2" descr="GC_Landscape_RGB">
            <a:extLst>
              <a:ext uri="{FF2B5EF4-FFF2-40B4-BE49-F238E27FC236}">
                <a16:creationId xmlns:a16="http://schemas.microsoft.com/office/drawing/2014/main" id="{3D1DC1D0-E2B9-C26F-55D2-6398426DE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462" y="144785"/>
            <a:ext cx="847613" cy="36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64">
            <a:extLst>
              <a:ext uri="{FF2B5EF4-FFF2-40B4-BE49-F238E27FC236}">
                <a16:creationId xmlns:a16="http://schemas.microsoft.com/office/drawing/2014/main" id="{66BE2A53-D613-C283-948E-AFFC18110E00}"/>
              </a:ext>
            </a:extLst>
          </p:cNvPr>
          <p:cNvSpPr txBox="1"/>
          <p:nvPr/>
        </p:nvSpPr>
        <p:spPr>
          <a:xfrm>
            <a:off x="421044" y="729373"/>
            <a:ext cx="197415" cy="205957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379"/>
              </a:lnSpc>
            </a:pPr>
            <a:endParaRPr dirty="0"/>
          </a:p>
        </p:txBody>
      </p:sp>
      <p:grpSp>
        <p:nvGrpSpPr>
          <p:cNvPr id="37" name="Group 65">
            <a:extLst>
              <a:ext uri="{FF2B5EF4-FFF2-40B4-BE49-F238E27FC236}">
                <a16:creationId xmlns:a16="http://schemas.microsoft.com/office/drawing/2014/main" id="{B928E695-3CE5-7508-1ED7-2C615EFE9F6A}"/>
              </a:ext>
            </a:extLst>
          </p:cNvPr>
          <p:cNvGrpSpPr/>
          <p:nvPr/>
        </p:nvGrpSpPr>
        <p:grpSpPr>
          <a:xfrm>
            <a:off x="5633484" y="2563938"/>
            <a:ext cx="220832" cy="193228"/>
            <a:chOff x="0" y="0"/>
            <a:chExt cx="812800" cy="711200"/>
          </a:xfrm>
        </p:grpSpPr>
        <p:sp>
          <p:nvSpPr>
            <p:cNvPr id="38" name="Freeform 66">
              <a:extLst>
                <a:ext uri="{FF2B5EF4-FFF2-40B4-BE49-F238E27FC236}">
                  <a16:creationId xmlns:a16="http://schemas.microsoft.com/office/drawing/2014/main" id="{5D45B9BB-7F1E-DD97-2EE8-A03B0A814BF4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9" name="TextBox 67">
              <a:extLst>
                <a:ext uri="{FF2B5EF4-FFF2-40B4-BE49-F238E27FC236}">
                  <a16:creationId xmlns:a16="http://schemas.microsoft.com/office/drawing/2014/main" id="{375F4882-BA2B-860C-A8A2-3C858A27117A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52" name="Group 65">
            <a:extLst>
              <a:ext uri="{FF2B5EF4-FFF2-40B4-BE49-F238E27FC236}">
                <a16:creationId xmlns:a16="http://schemas.microsoft.com/office/drawing/2014/main" id="{FF2DDFA6-7414-5DA9-392A-2BBA9125082C}"/>
              </a:ext>
            </a:extLst>
          </p:cNvPr>
          <p:cNvGrpSpPr/>
          <p:nvPr/>
        </p:nvGrpSpPr>
        <p:grpSpPr>
          <a:xfrm>
            <a:off x="3958278" y="6739824"/>
            <a:ext cx="220832" cy="193228"/>
            <a:chOff x="0" y="0"/>
            <a:chExt cx="812800" cy="711200"/>
          </a:xfrm>
        </p:grpSpPr>
        <p:sp>
          <p:nvSpPr>
            <p:cNvPr id="53" name="Freeform 66">
              <a:extLst>
                <a:ext uri="{FF2B5EF4-FFF2-40B4-BE49-F238E27FC236}">
                  <a16:creationId xmlns:a16="http://schemas.microsoft.com/office/drawing/2014/main" id="{94490698-9B83-9868-3E6C-0FDA9E6404FB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TextBox 67">
              <a:extLst>
                <a:ext uri="{FF2B5EF4-FFF2-40B4-BE49-F238E27FC236}">
                  <a16:creationId xmlns:a16="http://schemas.microsoft.com/office/drawing/2014/main" id="{1A60A54C-AE63-C699-CAFA-50D3087781A4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6" name="Group 65">
            <a:extLst>
              <a:ext uri="{FF2B5EF4-FFF2-40B4-BE49-F238E27FC236}">
                <a16:creationId xmlns:a16="http://schemas.microsoft.com/office/drawing/2014/main" id="{20D55B6D-E9DB-47BA-1A39-8FAE62FC3458}"/>
              </a:ext>
            </a:extLst>
          </p:cNvPr>
          <p:cNvGrpSpPr/>
          <p:nvPr/>
        </p:nvGrpSpPr>
        <p:grpSpPr>
          <a:xfrm>
            <a:off x="10398571" y="1404430"/>
            <a:ext cx="220832" cy="193228"/>
            <a:chOff x="0" y="0"/>
            <a:chExt cx="812800" cy="711200"/>
          </a:xfrm>
        </p:grpSpPr>
        <p:sp>
          <p:nvSpPr>
            <p:cNvPr id="8" name="Freeform 66">
              <a:extLst>
                <a:ext uri="{FF2B5EF4-FFF2-40B4-BE49-F238E27FC236}">
                  <a16:creationId xmlns:a16="http://schemas.microsoft.com/office/drawing/2014/main" id="{722B9015-27AE-3BA9-F418-7F690C78F244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1" name="TextBox 67">
              <a:extLst>
                <a:ext uri="{FF2B5EF4-FFF2-40B4-BE49-F238E27FC236}">
                  <a16:creationId xmlns:a16="http://schemas.microsoft.com/office/drawing/2014/main" id="{4EBA0451-91ED-DB4B-4279-C1E7D17C8911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12" name="Group 65">
            <a:extLst>
              <a:ext uri="{FF2B5EF4-FFF2-40B4-BE49-F238E27FC236}">
                <a16:creationId xmlns:a16="http://schemas.microsoft.com/office/drawing/2014/main" id="{C825F2E0-D06C-E3EC-30FF-FD77ED934870}"/>
              </a:ext>
            </a:extLst>
          </p:cNvPr>
          <p:cNvGrpSpPr/>
          <p:nvPr/>
        </p:nvGrpSpPr>
        <p:grpSpPr>
          <a:xfrm>
            <a:off x="4038917" y="1376137"/>
            <a:ext cx="220832" cy="193228"/>
            <a:chOff x="0" y="0"/>
            <a:chExt cx="812800" cy="711200"/>
          </a:xfrm>
        </p:grpSpPr>
        <p:sp>
          <p:nvSpPr>
            <p:cNvPr id="15" name="Freeform 66">
              <a:extLst>
                <a:ext uri="{FF2B5EF4-FFF2-40B4-BE49-F238E27FC236}">
                  <a16:creationId xmlns:a16="http://schemas.microsoft.com/office/drawing/2014/main" id="{3CEB2F9E-1CDD-80A8-51C8-69A521CEA21A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67">
              <a:extLst>
                <a:ext uri="{FF2B5EF4-FFF2-40B4-BE49-F238E27FC236}">
                  <a16:creationId xmlns:a16="http://schemas.microsoft.com/office/drawing/2014/main" id="{67E076F7-8126-0450-E2B3-051CF4B1FAF2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sp>
        <p:nvSpPr>
          <p:cNvPr id="19" name="Freeform 66">
            <a:extLst>
              <a:ext uri="{FF2B5EF4-FFF2-40B4-BE49-F238E27FC236}">
                <a16:creationId xmlns:a16="http://schemas.microsoft.com/office/drawing/2014/main" id="{A90866FE-DD17-C5DE-30D2-2CD90058B784}"/>
              </a:ext>
            </a:extLst>
          </p:cNvPr>
          <p:cNvSpPr/>
          <p:nvPr/>
        </p:nvSpPr>
        <p:spPr>
          <a:xfrm>
            <a:off x="4018950" y="3778250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grpSp>
        <p:nvGrpSpPr>
          <p:cNvPr id="55" name="Group 65">
            <a:extLst>
              <a:ext uri="{FF2B5EF4-FFF2-40B4-BE49-F238E27FC236}">
                <a16:creationId xmlns:a16="http://schemas.microsoft.com/office/drawing/2014/main" id="{395E72D6-AAE3-AB77-A678-08D067D6D970}"/>
              </a:ext>
            </a:extLst>
          </p:cNvPr>
          <p:cNvGrpSpPr/>
          <p:nvPr/>
        </p:nvGrpSpPr>
        <p:grpSpPr>
          <a:xfrm>
            <a:off x="7200100" y="5377569"/>
            <a:ext cx="220832" cy="193228"/>
            <a:chOff x="0" y="0"/>
            <a:chExt cx="812800" cy="711200"/>
          </a:xfrm>
        </p:grpSpPr>
        <p:sp>
          <p:nvSpPr>
            <p:cNvPr id="56" name="Freeform 66">
              <a:extLst>
                <a:ext uri="{FF2B5EF4-FFF2-40B4-BE49-F238E27FC236}">
                  <a16:creationId xmlns:a16="http://schemas.microsoft.com/office/drawing/2014/main" id="{C51D2078-FA8C-7F2B-D83C-A037D5D8F7D8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TextBox 67">
              <a:extLst>
                <a:ext uri="{FF2B5EF4-FFF2-40B4-BE49-F238E27FC236}">
                  <a16:creationId xmlns:a16="http://schemas.microsoft.com/office/drawing/2014/main" id="{16F7D82D-4348-DC9C-733D-4BE2C56071C1}"/>
                </a:ext>
              </a:extLst>
            </p:cNvPr>
            <p:cNvSpPr txBox="1"/>
            <p:nvPr/>
          </p:nvSpPr>
          <p:spPr>
            <a:xfrm>
              <a:off x="127000" y="301624"/>
              <a:ext cx="558800" cy="3587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sp>
        <p:nvSpPr>
          <p:cNvPr id="76" name="Freeform 63">
            <a:extLst>
              <a:ext uri="{FF2B5EF4-FFF2-40B4-BE49-F238E27FC236}">
                <a16:creationId xmlns:a16="http://schemas.microsoft.com/office/drawing/2014/main" id="{A6EBEBA0-A43C-ADFA-071C-33876F2051DE}"/>
              </a:ext>
            </a:extLst>
          </p:cNvPr>
          <p:cNvSpPr/>
          <p:nvPr/>
        </p:nvSpPr>
        <p:spPr>
          <a:xfrm>
            <a:off x="8758216" y="1409214"/>
            <a:ext cx="242972" cy="24297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67AB2C"/>
          </a:solidFill>
        </p:spPr>
        <p:txBody>
          <a:bodyPr/>
          <a:lstStyle/>
          <a:p>
            <a:endParaRPr lang="en-GB"/>
          </a:p>
        </p:txBody>
      </p:sp>
      <p:grpSp>
        <p:nvGrpSpPr>
          <p:cNvPr id="17" name="Group 65">
            <a:extLst>
              <a:ext uri="{FF2B5EF4-FFF2-40B4-BE49-F238E27FC236}">
                <a16:creationId xmlns:a16="http://schemas.microsoft.com/office/drawing/2014/main" id="{5ABDC185-9CC6-F0F0-2464-AF577C6FD867}"/>
              </a:ext>
            </a:extLst>
          </p:cNvPr>
          <p:cNvGrpSpPr/>
          <p:nvPr/>
        </p:nvGrpSpPr>
        <p:grpSpPr>
          <a:xfrm>
            <a:off x="8780356" y="2592263"/>
            <a:ext cx="220832" cy="193228"/>
            <a:chOff x="0" y="0"/>
            <a:chExt cx="812800" cy="711200"/>
          </a:xfrm>
        </p:grpSpPr>
        <p:sp>
          <p:nvSpPr>
            <p:cNvPr id="21" name="Freeform 66">
              <a:extLst>
                <a:ext uri="{FF2B5EF4-FFF2-40B4-BE49-F238E27FC236}">
                  <a16:creationId xmlns:a16="http://schemas.microsoft.com/office/drawing/2014/main" id="{0E9EE251-44D4-2A5F-C4DC-1FB626534987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6" name="TextBox 67">
              <a:extLst>
                <a:ext uri="{FF2B5EF4-FFF2-40B4-BE49-F238E27FC236}">
                  <a16:creationId xmlns:a16="http://schemas.microsoft.com/office/drawing/2014/main" id="{E1DC0EA2-6A4E-C1BE-2291-EE635C0507E5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27" name="Group 65">
            <a:extLst>
              <a:ext uri="{FF2B5EF4-FFF2-40B4-BE49-F238E27FC236}">
                <a16:creationId xmlns:a16="http://schemas.microsoft.com/office/drawing/2014/main" id="{AAA5EB7A-95A7-2042-9BC3-56A0DF5C1339}"/>
              </a:ext>
            </a:extLst>
          </p:cNvPr>
          <p:cNvGrpSpPr/>
          <p:nvPr/>
        </p:nvGrpSpPr>
        <p:grpSpPr>
          <a:xfrm>
            <a:off x="7204658" y="1388468"/>
            <a:ext cx="220832" cy="193228"/>
            <a:chOff x="0" y="0"/>
            <a:chExt cx="812800" cy="711200"/>
          </a:xfrm>
        </p:grpSpPr>
        <p:sp>
          <p:nvSpPr>
            <p:cNvPr id="28" name="Freeform 66">
              <a:extLst>
                <a:ext uri="{FF2B5EF4-FFF2-40B4-BE49-F238E27FC236}">
                  <a16:creationId xmlns:a16="http://schemas.microsoft.com/office/drawing/2014/main" id="{07F76D03-30C6-1438-954A-B810613E4B4F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TextBox 67">
              <a:extLst>
                <a:ext uri="{FF2B5EF4-FFF2-40B4-BE49-F238E27FC236}">
                  <a16:creationId xmlns:a16="http://schemas.microsoft.com/office/drawing/2014/main" id="{75413B7F-29BC-E67C-296B-1F9C5291DA85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41" name="Group 65">
            <a:extLst>
              <a:ext uri="{FF2B5EF4-FFF2-40B4-BE49-F238E27FC236}">
                <a16:creationId xmlns:a16="http://schemas.microsoft.com/office/drawing/2014/main" id="{716C22A3-0F7B-9636-EAF2-1691CDCDB333}"/>
              </a:ext>
            </a:extLst>
          </p:cNvPr>
          <p:cNvGrpSpPr/>
          <p:nvPr/>
        </p:nvGrpSpPr>
        <p:grpSpPr>
          <a:xfrm>
            <a:off x="8814861" y="5377569"/>
            <a:ext cx="220832" cy="193228"/>
            <a:chOff x="0" y="0"/>
            <a:chExt cx="812800" cy="711200"/>
          </a:xfrm>
        </p:grpSpPr>
        <p:sp>
          <p:nvSpPr>
            <p:cNvPr id="42" name="Freeform 66">
              <a:extLst>
                <a:ext uri="{FF2B5EF4-FFF2-40B4-BE49-F238E27FC236}">
                  <a16:creationId xmlns:a16="http://schemas.microsoft.com/office/drawing/2014/main" id="{D0FA12DC-D0F3-0A75-A278-BD9D1447AD9A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9" name="TextBox 67">
              <a:extLst>
                <a:ext uri="{FF2B5EF4-FFF2-40B4-BE49-F238E27FC236}">
                  <a16:creationId xmlns:a16="http://schemas.microsoft.com/office/drawing/2014/main" id="{DB85956C-4B88-2AE0-B459-E8CACCA41E6C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sp>
        <p:nvSpPr>
          <p:cNvPr id="33" name="Freeform 63">
            <a:extLst>
              <a:ext uri="{FF2B5EF4-FFF2-40B4-BE49-F238E27FC236}">
                <a16:creationId xmlns:a16="http://schemas.microsoft.com/office/drawing/2014/main" id="{9E0E214C-469A-E6E3-CF83-9C766BBBDFAC}"/>
              </a:ext>
            </a:extLst>
          </p:cNvPr>
          <p:cNvSpPr/>
          <p:nvPr/>
        </p:nvSpPr>
        <p:spPr>
          <a:xfrm>
            <a:off x="5611344" y="5388954"/>
            <a:ext cx="242972" cy="24297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67AB2C"/>
          </a:solidFill>
        </p:spPr>
        <p:txBody>
          <a:bodyPr/>
          <a:lstStyle/>
          <a:p>
            <a:endParaRPr lang="en-GB"/>
          </a:p>
        </p:txBody>
      </p:sp>
      <p:pic>
        <p:nvPicPr>
          <p:cNvPr id="35" name="Picture 34" descr="A blue and white sign with white text&#10;&#10;AI-generated content may be incorrect.">
            <a:extLst>
              <a:ext uri="{FF2B5EF4-FFF2-40B4-BE49-F238E27FC236}">
                <a16:creationId xmlns:a16="http://schemas.microsoft.com/office/drawing/2014/main" id="{A744E275-0AF9-56F0-1AF2-E0B3F283DF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015" y="119847"/>
            <a:ext cx="1469942" cy="406703"/>
          </a:xfrm>
          <a:prstGeom prst="rect">
            <a:avLst/>
          </a:prstGeom>
        </p:spPr>
      </p:pic>
      <p:sp>
        <p:nvSpPr>
          <p:cNvPr id="59" name="Freeform 66">
            <a:extLst>
              <a:ext uri="{FF2B5EF4-FFF2-40B4-BE49-F238E27FC236}">
                <a16:creationId xmlns:a16="http://schemas.microsoft.com/office/drawing/2014/main" id="{DEAC56D1-C937-4A2D-6F83-B05755B6C03C}"/>
              </a:ext>
            </a:extLst>
          </p:cNvPr>
          <p:cNvSpPr/>
          <p:nvPr/>
        </p:nvSpPr>
        <p:spPr>
          <a:xfrm>
            <a:off x="4017767" y="2584816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 dirty="0"/>
          </a:p>
        </p:txBody>
      </p:sp>
      <p:grpSp>
        <p:nvGrpSpPr>
          <p:cNvPr id="75" name="Group 65">
            <a:extLst>
              <a:ext uri="{FF2B5EF4-FFF2-40B4-BE49-F238E27FC236}">
                <a16:creationId xmlns:a16="http://schemas.microsoft.com/office/drawing/2014/main" id="{777064AA-DAD7-3177-AECE-F74D24D6C69B}"/>
              </a:ext>
            </a:extLst>
          </p:cNvPr>
          <p:cNvGrpSpPr/>
          <p:nvPr/>
        </p:nvGrpSpPr>
        <p:grpSpPr>
          <a:xfrm>
            <a:off x="4038268" y="5415463"/>
            <a:ext cx="220832" cy="193228"/>
            <a:chOff x="0" y="0"/>
            <a:chExt cx="812800" cy="711200"/>
          </a:xfrm>
        </p:grpSpPr>
        <p:sp>
          <p:nvSpPr>
            <p:cNvPr id="77" name="Freeform 66">
              <a:extLst>
                <a:ext uri="{FF2B5EF4-FFF2-40B4-BE49-F238E27FC236}">
                  <a16:creationId xmlns:a16="http://schemas.microsoft.com/office/drawing/2014/main" id="{1184ED36-D60E-5386-E6BC-BD75A78C97B9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8" name="TextBox 67">
              <a:extLst>
                <a:ext uri="{FF2B5EF4-FFF2-40B4-BE49-F238E27FC236}">
                  <a16:creationId xmlns:a16="http://schemas.microsoft.com/office/drawing/2014/main" id="{20B07A2E-2289-0161-648F-19EAD38AC219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80" name="Group 65">
            <a:extLst>
              <a:ext uri="{FF2B5EF4-FFF2-40B4-BE49-F238E27FC236}">
                <a16:creationId xmlns:a16="http://schemas.microsoft.com/office/drawing/2014/main" id="{D50434F2-5A01-A308-D87F-A327892D77F2}"/>
              </a:ext>
            </a:extLst>
          </p:cNvPr>
          <p:cNvGrpSpPr/>
          <p:nvPr/>
        </p:nvGrpSpPr>
        <p:grpSpPr>
          <a:xfrm>
            <a:off x="5587525" y="1449155"/>
            <a:ext cx="220832" cy="193228"/>
            <a:chOff x="0" y="0"/>
            <a:chExt cx="812800" cy="711200"/>
          </a:xfrm>
        </p:grpSpPr>
        <p:sp>
          <p:nvSpPr>
            <p:cNvPr id="83" name="Freeform 66">
              <a:extLst>
                <a:ext uri="{FF2B5EF4-FFF2-40B4-BE49-F238E27FC236}">
                  <a16:creationId xmlns:a16="http://schemas.microsoft.com/office/drawing/2014/main" id="{6510604B-6942-8E62-176C-A8ADD941F188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5" name="TextBox 67">
              <a:extLst>
                <a:ext uri="{FF2B5EF4-FFF2-40B4-BE49-F238E27FC236}">
                  <a16:creationId xmlns:a16="http://schemas.microsoft.com/office/drawing/2014/main" id="{AECE18EB-FDDC-C724-6DE9-541ED0506AE0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86" name="Picture 85" descr="Hand holding piece of white puzzle on blue background">
            <a:extLst>
              <a:ext uri="{FF2B5EF4-FFF2-40B4-BE49-F238E27FC236}">
                <a16:creationId xmlns:a16="http://schemas.microsoft.com/office/drawing/2014/main" id="{9ACF5146-B643-326B-07A3-3A2DE813A20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998" y="3290381"/>
            <a:ext cx="610890" cy="407296"/>
          </a:xfrm>
          <a:prstGeom prst="rect">
            <a:avLst/>
          </a:prstGeom>
        </p:spPr>
      </p:pic>
      <p:pic>
        <p:nvPicPr>
          <p:cNvPr id="87" name="Picture 86" descr="Notebooks and office supplies">
            <a:extLst>
              <a:ext uri="{FF2B5EF4-FFF2-40B4-BE49-F238E27FC236}">
                <a16:creationId xmlns:a16="http://schemas.microsoft.com/office/drawing/2014/main" id="{5CE42FD5-4339-6CD0-3717-570A77593E9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597" y="6714460"/>
            <a:ext cx="700841" cy="476088"/>
          </a:xfrm>
          <a:prstGeom prst="rect">
            <a:avLst/>
          </a:prstGeom>
        </p:spPr>
      </p:pic>
      <p:pic>
        <p:nvPicPr>
          <p:cNvPr id="88" name="Picture 87" descr="Hand squeezing lime on tacos">
            <a:extLst>
              <a:ext uri="{FF2B5EF4-FFF2-40B4-BE49-F238E27FC236}">
                <a16:creationId xmlns:a16="http://schemas.microsoft.com/office/drawing/2014/main" id="{13E1B380-1CC6-4BAA-6981-14FB51ED758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54" b="14007"/>
          <a:stretch/>
        </p:blipFill>
        <p:spPr>
          <a:xfrm>
            <a:off x="6165436" y="4163263"/>
            <a:ext cx="905408" cy="434080"/>
          </a:xfrm>
          <a:prstGeom prst="rect">
            <a:avLst/>
          </a:prstGeom>
        </p:spPr>
      </p:pic>
      <p:grpSp>
        <p:nvGrpSpPr>
          <p:cNvPr id="95" name="Group 62">
            <a:extLst>
              <a:ext uri="{FF2B5EF4-FFF2-40B4-BE49-F238E27FC236}">
                <a16:creationId xmlns:a16="http://schemas.microsoft.com/office/drawing/2014/main" id="{B34BF391-D7BE-45FB-B43E-21139B4CAF12}"/>
              </a:ext>
            </a:extLst>
          </p:cNvPr>
          <p:cNvGrpSpPr/>
          <p:nvPr/>
        </p:nvGrpSpPr>
        <p:grpSpPr>
          <a:xfrm>
            <a:off x="7143455" y="3019878"/>
            <a:ext cx="242972" cy="301138"/>
            <a:chOff x="-37206" y="-270780"/>
            <a:chExt cx="812801" cy="1007380"/>
          </a:xfrm>
        </p:grpSpPr>
        <p:sp>
          <p:nvSpPr>
            <p:cNvPr id="96" name="Freeform 63">
              <a:extLst>
                <a:ext uri="{FF2B5EF4-FFF2-40B4-BE49-F238E27FC236}">
                  <a16:creationId xmlns:a16="http://schemas.microsoft.com/office/drawing/2014/main" id="{90577C32-FE80-F43E-AC7A-2A49761DC00C}"/>
                </a:ext>
              </a:extLst>
            </p:cNvPr>
            <p:cNvSpPr/>
            <p:nvPr/>
          </p:nvSpPr>
          <p:spPr>
            <a:xfrm>
              <a:off x="-37206" y="-270780"/>
              <a:ext cx="812801" cy="812801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7" name="TextBox 64">
              <a:extLst>
                <a:ext uri="{FF2B5EF4-FFF2-40B4-BE49-F238E27FC236}">
                  <a16:creationId xmlns:a16="http://schemas.microsoft.com/office/drawing/2014/main" id="{216E80DE-C22B-9E45-3CC1-9FC09010212F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110" name="Picture 109" descr="Chairs in a cinema">
            <a:extLst>
              <a:ext uri="{FF2B5EF4-FFF2-40B4-BE49-F238E27FC236}">
                <a16:creationId xmlns:a16="http://schemas.microsoft.com/office/drawing/2014/main" id="{AC76C01C-D46D-938C-7A80-777DAC93863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091" y="4446666"/>
            <a:ext cx="483546" cy="301354"/>
          </a:xfrm>
          <a:prstGeom prst="rect">
            <a:avLst/>
          </a:prstGeom>
        </p:spPr>
      </p:pic>
      <p:sp>
        <p:nvSpPr>
          <p:cNvPr id="112" name="Freeform 66">
            <a:extLst>
              <a:ext uri="{FF2B5EF4-FFF2-40B4-BE49-F238E27FC236}">
                <a16:creationId xmlns:a16="http://schemas.microsoft.com/office/drawing/2014/main" id="{BEBF330F-3676-C713-5D7E-AECF27961730}"/>
              </a:ext>
            </a:extLst>
          </p:cNvPr>
          <p:cNvSpPr/>
          <p:nvPr/>
        </p:nvSpPr>
        <p:spPr>
          <a:xfrm>
            <a:off x="8780356" y="6532402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sp>
        <p:nvSpPr>
          <p:cNvPr id="115" name="Freeform 66">
            <a:extLst>
              <a:ext uri="{FF2B5EF4-FFF2-40B4-BE49-F238E27FC236}">
                <a16:creationId xmlns:a16="http://schemas.microsoft.com/office/drawing/2014/main" id="{E0B569BC-932C-04B5-E37C-FAED8E381F06}"/>
              </a:ext>
            </a:extLst>
          </p:cNvPr>
          <p:cNvSpPr/>
          <p:nvPr/>
        </p:nvSpPr>
        <p:spPr>
          <a:xfrm>
            <a:off x="10374508" y="5392432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pic>
        <p:nvPicPr>
          <p:cNvPr id="117" name="Picture 116" descr="Five square speech bubbles in color">
            <a:extLst>
              <a:ext uri="{FF2B5EF4-FFF2-40B4-BE49-F238E27FC236}">
                <a16:creationId xmlns:a16="http://schemas.microsoft.com/office/drawing/2014/main" id="{873CAA4E-EC4F-92E4-3CF2-0C89EA70A1D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272" y="1975292"/>
            <a:ext cx="638393" cy="446849"/>
          </a:xfrm>
          <a:prstGeom prst="rect">
            <a:avLst/>
          </a:prstGeom>
        </p:spPr>
      </p:pic>
      <p:pic>
        <p:nvPicPr>
          <p:cNvPr id="119" name="Picture 118" descr="A group of colorful question marks&#10;&#10;Description automatically generated">
            <a:extLst>
              <a:ext uri="{FF2B5EF4-FFF2-40B4-BE49-F238E27FC236}">
                <a16:creationId xmlns:a16="http://schemas.microsoft.com/office/drawing/2014/main" id="{ED45D683-3A33-D290-1942-B3796D13333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9102781" y="4401927"/>
            <a:ext cx="428151" cy="300599"/>
          </a:xfrm>
          <a:prstGeom prst="rect">
            <a:avLst/>
          </a:prstGeom>
        </p:spPr>
      </p:pic>
      <p:sp>
        <p:nvSpPr>
          <p:cNvPr id="24" name="Freeform 63">
            <a:extLst>
              <a:ext uri="{FF2B5EF4-FFF2-40B4-BE49-F238E27FC236}">
                <a16:creationId xmlns:a16="http://schemas.microsoft.com/office/drawing/2014/main" id="{B15349B2-460C-80B3-7724-66F0B3E7A748}"/>
              </a:ext>
            </a:extLst>
          </p:cNvPr>
          <p:cNvSpPr/>
          <p:nvPr/>
        </p:nvSpPr>
        <p:spPr>
          <a:xfrm>
            <a:off x="8750251" y="3806716"/>
            <a:ext cx="242972" cy="24297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67AB2C"/>
          </a:solidFill>
        </p:spPr>
        <p:txBody>
          <a:bodyPr/>
          <a:lstStyle/>
          <a:p>
            <a:endParaRPr lang="en-GB"/>
          </a:p>
        </p:txBody>
      </p:sp>
      <p:sp>
        <p:nvSpPr>
          <p:cNvPr id="51" name="Freeform 63">
            <a:extLst>
              <a:ext uri="{FF2B5EF4-FFF2-40B4-BE49-F238E27FC236}">
                <a16:creationId xmlns:a16="http://schemas.microsoft.com/office/drawing/2014/main" id="{6B250BD6-B0E1-E6A8-069C-CD5E815DB61C}"/>
              </a:ext>
            </a:extLst>
          </p:cNvPr>
          <p:cNvSpPr/>
          <p:nvPr/>
        </p:nvSpPr>
        <p:spPr>
          <a:xfrm>
            <a:off x="10323284" y="2609848"/>
            <a:ext cx="242972" cy="24297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67AB2C"/>
          </a:solidFill>
        </p:spPr>
        <p:txBody>
          <a:bodyPr/>
          <a:lstStyle/>
          <a:p>
            <a:endParaRPr lang="en-GB"/>
          </a:p>
        </p:txBody>
      </p:sp>
      <p:sp>
        <p:nvSpPr>
          <p:cNvPr id="60" name="Freeform 63">
            <a:extLst>
              <a:ext uri="{FF2B5EF4-FFF2-40B4-BE49-F238E27FC236}">
                <a16:creationId xmlns:a16="http://schemas.microsoft.com/office/drawing/2014/main" id="{35703B6A-DE89-AE90-DEC1-D96299E3F8AE}"/>
              </a:ext>
            </a:extLst>
          </p:cNvPr>
          <p:cNvSpPr/>
          <p:nvPr/>
        </p:nvSpPr>
        <p:spPr>
          <a:xfrm>
            <a:off x="10353273" y="3832452"/>
            <a:ext cx="242972" cy="24297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67AB2C"/>
          </a:solidFill>
        </p:spPr>
        <p:txBody>
          <a:bodyPr/>
          <a:lstStyle/>
          <a:p>
            <a:endParaRPr lang="en-GB"/>
          </a:p>
        </p:txBody>
      </p:sp>
      <p:pic>
        <p:nvPicPr>
          <p:cNvPr id="61" name="Picture 60" descr="Old piano">
            <a:extLst>
              <a:ext uri="{FF2B5EF4-FFF2-40B4-BE49-F238E27FC236}">
                <a16:creationId xmlns:a16="http://schemas.microsoft.com/office/drawing/2014/main" id="{A9CBF1DF-5064-DA51-9A2C-5B9D7B6DD80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125" y="6915082"/>
            <a:ext cx="711015" cy="473066"/>
          </a:xfrm>
          <a:prstGeom prst="rect">
            <a:avLst/>
          </a:prstGeom>
        </p:spPr>
      </p:pic>
      <p:pic>
        <p:nvPicPr>
          <p:cNvPr id="18" name="Picture 17" descr="Laptop pencils glasses and face mask on desk">
            <a:extLst>
              <a:ext uri="{FF2B5EF4-FFF2-40B4-BE49-F238E27FC236}">
                <a16:creationId xmlns:a16="http://schemas.microsoft.com/office/drawing/2014/main" id="{399E5CA6-A5FC-350E-01B2-98B09EEAD9F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121" y="2014844"/>
            <a:ext cx="610945" cy="407297"/>
          </a:xfrm>
          <a:prstGeom prst="rect">
            <a:avLst/>
          </a:prstGeom>
        </p:spPr>
      </p:pic>
      <p:pic>
        <p:nvPicPr>
          <p:cNvPr id="7" name="Picture 6" descr="Paper people pyramid">
            <a:extLst>
              <a:ext uri="{FF2B5EF4-FFF2-40B4-BE49-F238E27FC236}">
                <a16:creationId xmlns:a16="http://schemas.microsoft.com/office/drawing/2014/main" id="{EB6D7EC8-B450-295E-2D20-53EC37058D5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1" t="12378" r="13873" b="8043"/>
          <a:stretch>
            <a:fillRect/>
          </a:stretch>
        </p:blipFill>
        <p:spPr>
          <a:xfrm>
            <a:off x="9558435" y="6581665"/>
            <a:ext cx="610890" cy="509547"/>
          </a:xfrm>
          <a:prstGeom prst="rect">
            <a:avLst/>
          </a:prstGeom>
        </p:spPr>
      </p:pic>
      <p:pic>
        <p:nvPicPr>
          <p:cNvPr id="14" name="Picture 13" descr="Hand squeezing lime on tacos">
            <a:extLst>
              <a:ext uri="{FF2B5EF4-FFF2-40B4-BE49-F238E27FC236}">
                <a16:creationId xmlns:a16="http://schemas.microsoft.com/office/drawing/2014/main" id="{1BAB2D99-DEAA-C7E0-FE2D-D05E3FD0BA8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54" b="14007"/>
          <a:stretch/>
        </p:blipFill>
        <p:spPr>
          <a:xfrm>
            <a:off x="3154460" y="2176844"/>
            <a:ext cx="638393" cy="306065"/>
          </a:xfrm>
          <a:prstGeom prst="rect">
            <a:avLst/>
          </a:prstGeom>
        </p:spPr>
      </p:pic>
      <p:pic>
        <p:nvPicPr>
          <p:cNvPr id="22" name="Picture 21" descr="Two documents illustration">
            <a:extLst>
              <a:ext uri="{FF2B5EF4-FFF2-40B4-BE49-F238E27FC236}">
                <a16:creationId xmlns:a16="http://schemas.microsoft.com/office/drawing/2014/main" id="{600A2E85-0110-934A-719D-A091282ADEB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0" t="7278" r="10200" b="12150"/>
          <a:stretch>
            <a:fillRect/>
          </a:stretch>
        </p:blipFill>
        <p:spPr>
          <a:xfrm>
            <a:off x="3052338" y="3193567"/>
            <a:ext cx="781788" cy="377433"/>
          </a:xfrm>
          <a:prstGeom prst="rect">
            <a:avLst/>
          </a:prstGeom>
        </p:spPr>
      </p:pic>
      <p:pic>
        <p:nvPicPr>
          <p:cNvPr id="25" name="Picture 24" descr="Locator flag on a city map">
            <a:extLst>
              <a:ext uri="{FF2B5EF4-FFF2-40B4-BE49-F238E27FC236}">
                <a16:creationId xmlns:a16="http://schemas.microsoft.com/office/drawing/2014/main" id="{CFC483B0-9209-B2D6-1208-2819CA0AE346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326" y="4401927"/>
            <a:ext cx="426662" cy="284441"/>
          </a:xfrm>
          <a:prstGeom prst="rect">
            <a:avLst/>
          </a:prstGeom>
        </p:spPr>
      </p:pic>
      <p:pic>
        <p:nvPicPr>
          <p:cNvPr id="30" name="Picture 29" descr="Person at work">
            <a:extLst>
              <a:ext uri="{FF2B5EF4-FFF2-40B4-BE49-F238E27FC236}">
                <a16:creationId xmlns:a16="http://schemas.microsoft.com/office/drawing/2014/main" id="{6686490D-8D90-CD86-A461-23A2A7E79FC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338" y="6125462"/>
            <a:ext cx="714498" cy="476088"/>
          </a:xfrm>
          <a:prstGeom prst="rect">
            <a:avLst/>
          </a:prstGeom>
        </p:spPr>
      </p:pic>
      <p:pic>
        <p:nvPicPr>
          <p:cNvPr id="32" name="Picture 31" descr="Person writing in notebook">
            <a:extLst>
              <a:ext uri="{FF2B5EF4-FFF2-40B4-BE49-F238E27FC236}">
                <a16:creationId xmlns:a16="http://schemas.microsoft.com/office/drawing/2014/main" id="{7E33E56B-FB78-02B0-30F5-CC624FC5D2C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658" y="2329877"/>
            <a:ext cx="683553" cy="455614"/>
          </a:xfrm>
          <a:prstGeom prst="rect">
            <a:avLst/>
          </a:prstGeom>
        </p:spPr>
      </p:pic>
      <p:pic>
        <p:nvPicPr>
          <p:cNvPr id="9" name="Picture 8" descr="Illustration of person writing">
            <a:extLst>
              <a:ext uri="{FF2B5EF4-FFF2-40B4-BE49-F238E27FC236}">
                <a16:creationId xmlns:a16="http://schemas.microsoft.com/office/drawing/2014/main" id="{5F02AA29-186D-DC45-3AE0-E3E404A01722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6895" y="3282391"/>
            <a:ext cx="476958" cy="301354"/>
          </a:xfrm>
          <a:prstGeom prst="rect">
            <a:avLst/>
          </a:prstGeom>
        </p:spPr>
      </p:pic>
      <p:pic>
        <p:nvPicPr>
          <p:cNvPr id="13" name="Picture 12" descr="Blue and grey mugs with steam coming out">
            <a:extLst>
              <a:ext uri="{FF2B5EF4-FFF2-40B4-BE49-F238E27FC236}">
                <a16:creationId xmlns:a16="http://schemas.microsoft.com/office/drawing/2014/main" id="{52DBFC53-27D7-817E-4393-891653E1045C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8" t="14562" r="6163" b="7812"/>
          <a:stretch>
            <a:fillRect/>
          </a:stretch>
        </p:blipFill>
        <p:spPr>
          <a:xfrm>
            <a:off x="7944188" y="2082632"/>
            <a:ext cx="599142" cy="358940"/>
          </a:xfrm>
          <a:prstGeom prst="rect">
            <a:avLst/>
          </a:prstGeom>
        </p:spPr>
      </p:pic>
      <p:pic>
        <p:nvPicPr>
          <p:cNvPr id="40" name="Picture 39" descr="Ghosts and bats Halloween decoration">
            <a:extLst>
              <a:ext uri="{FF2B5EF4-FFF2-40B4-BE49-F238E27FC236}">
                <a16:creationId xmlns:a16="http://schemas.microsoft.com/office/drawing/2014/main" id="{345048A0-00A9-FDDA-10E7-629624DD2D9C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10" t="-3988" r="309" b="41817"/>
          <a:stretch>
            <a:fillRect/>
          </a:stretch>
        </p:blipFill>
        <p:spPr>
          <a:xfrm>
            <a:off x="7932441" y="3306918"/>
            <a:ext cx="658268" cy="40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837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5E1ABE-4865-E7F8-1B81-47CD6E8D54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59C51B3-D3C9-6911-51D3-A764F1145968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3863496662"/>
              </p:ext>
            </p:extLst>
          </p:nvPr>
        </p:nvGraphicFramePr>
        <p:xfrm>
          <a:off x="2691538" y="578370"/>
          <a:ext cx="7900262" cy="6819579"/>
        </p:xfrm>
        <a:graphic>
          <a:graphicData uri="http://schemas.openxmlformats.org/drawingml/2006/table">
            <a:tbl>
              <a:tblPr/>
              <a:tblGrid>
                <a:gridCol w="1593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10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68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7963">
                  <a:extLst>
                    <a:ext uri="{9D8B030D-6E8A-4147-A177-3AD203B41FA5}">
                      <a16:colId xmlns:a16="http://schemas.microsoft.com/office/drawing/2014/main" val="1176169115"/>
                    </a:ext>
                  </a:extLst>
                </a:gridCol>
                <a:gridCol w="16110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41860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DM Sans Bold"/>
                        </a:rPr>
                        <a:t>Monday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DM Sans Bold"/>
                        </a:rPr>
                        <a:t>20/10/2025</a:t>
                      </a:r>
                      <a:endParaRPr lang="en-US" sz="13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DM Sans Bold"/>
                        </a:rPr>
                        <a:t>Tuesday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DM Sans Bold"/>
                        </a:rPr>
                        <a:t>21/10/2025</a:t>
                      </a:r>
                      <a:endParaRPr lang="en-US" sz="13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DM Sans Bold"/>
                        </a:rPr>
                        <a:t>Wednesday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DM Sans Bold"/>
                        </a:rPr>
                        <a:t>22/10/2025</a:t>
                      </a:r>
                      <a:endParaRPr lang="en-US" sz="13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DM Sans Bold"/>
                        </a:rPr>
                        <a:t>Thursday</a:t>
                      </a:r>
                    </a:p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DM Sans Bold"/>
                        </a:rPr>
                        <a:t>23/10/2025</a:t>
                      </a:r>
                      <a:endParaRPr lang="en-US" sz="1300" dirty="0"/>
                    </a:p>
                  </a:txBody>
                  <a:tcPr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DM Sans Bold"/>
                        </a:rPr>
                        <a:t>Friday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DM Sans Bold"/>
                        </a:rPr>
                        <a:t>24/10/2025</a:t>
                      </a:r>
                      <a:endParaRPr lang="en-US" sz="1300" dirty="0"/>
                    </a:p>
                  </a:txBody>
                  <a:tcPr marL="140560" marR="140560" marT="140560" marB="140560" anchor="ctr"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5003"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  <a:t>Hub Grub</a:t>
                      </a: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  <a:cs typeface="Arial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i="1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Independent living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      </a:t>
                      </a:r>
                    </a:p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r>
                        <a:rPr lang="en-US" sz="900" b="0" i="0" u="none" strike="noStrike" noProof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09:30am-11am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Hub Newsletter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9.30-11am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  <a:cs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 panose="020B0604020202020204" pitchFamily="34" charset="0"/>
                        </a:rPr>
                        <a:t>Interview techniques/mock interviews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 panose="020B0604020202020204" pitchFamily="34" charset="0"/>
                        </a:rPr>
                        <a:t>09:30am – 11am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  <a:cs typeface="Arial" panose="020B0604020202020204" pitchFamily="34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 panose="020B0604020202020204" pitchFamily="34" charset="0"/>
                        </a:rPr>
                        <a:t>Have a brew and chill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 panose="020B0604020202020204" pitchFamily="34" charset="0"/>
                        </a:rPr>
                        <a:t>09:30am – 10:00am</a:t>
                      </a: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  <a:cs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u="none" strike="noStrike" noProof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Communication skills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9.30-10.30am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  <a:cs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5877"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Employment Support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11am-12pm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CBT (invitation only)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1 hour appointment slots between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            10am-4pm</a:t>
                      </a: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0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Music memories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10am – 11am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  <a:cs typeface="Arial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Non-accredited course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10.30am -12pm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  <a:cs typeface="Arial"/>
                      </a:endParaRPr>
                    </a:p>
                    <a:p>
                      <a:pPr algn="ctr"/>
                      <a:endParaRPr lang="en-US" sz="9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7149230"/>
                  </a:ext>
                </a:extLst>
              </a:tr>
              <a:tr h="70637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  <a:t>Hub Grub</a:t>
                      </a: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  <a:cs typeface="Arial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i="1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Independent living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      </a:t>
                      </a:r>
                    </a:p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r>
                        <a:rPr lang="en-US" sz="900" b="0" i="0" u="none" strike="noStrike" noProof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11am – 1pm</a:t>
                      </a:r>
                    </a:p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endParaRPr lang="en-US" sz="900" b="0" i="0" u="none" strike="noStrike" noProof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8651701"/>
                  </a:ext>
                </a:extLst>
              </a:tr>
              <a:tr h="1017191"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  <a:t>Gratitude Journaling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12-1pm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IOM- Life Skills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(invitation only)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11am-1pm</a:t>
                      </a:r>
                    </a:p>
                    <a:p>
                      <a:endParaRPr lang="en-GB" sz="90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100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Drama session 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with TIPP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11am-1pm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  <a:t>Teamwork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  <a:t>Hub Quiz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  <a:t>12pm –1pm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kern="1200" dirty="0">
                        <a:solidFill>
                          <a:srgbClr val="000000"/>
                        </a:solidFill>
                        <a:latin typeface="DM Sans" pitchFamily="2" charset="0"/>
                        <a:ea typeface="+mn-ea"/>
                        <a:cs typeface="+mn-c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2844344"/>
                  </a:ext>
                </a:extLst>
              </a:tr>
              <a:tr h="6028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DM Sans" pitchFamily="2" charset="0"/>
                        </a:rPr>
                        <a:t>Chill &amp; Chat 1-2pm 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DM Sans" pitchFamily="2" charset="0"/>
                        </a:rPr>
                        <a:t>Chill &amp; Chat 1-2pm 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DM Sans" pitchFamily="2" charset="0"/>
                        </a:rPr>
                        <a:t>Chill &amp; Chat 1-2pm 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DM Sans" pitchFamily="2" charset="0"/>
                        </a:rPr>
                        <a:t>Chill &amp; Chat 1-2pm 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DM Sans" pitchFamily="2" charset="0"/>
                        </a:rPr>
                        <a:t>Chill &amp; Chat 1 -2pm 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589103"/>
                  </a:ext>
                </a:extLst>
              </a:tr>
              <a:tr h="964005">
                <a:tc rowSpan="2">
                  <a:txBody>
                    <a:bodyPr/>
                    <a:lstStyle/>
                    <a:p>
                      <a:pPr lvl="0" algn="ctr">
                        <a:lnSpc>
                          <a:spcPts val="1470"/>
                        </a:lnSpc>
                        <a:buNone/>
                      </a:pPr>
                      <a:r>
                        <a:rPr lang="en-US" sz="900" b="0" i="0" u="none" strike="noStrike" noProof="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 panose="020B0604020202020204" pitchFamily="34" charset="0"/>
                        </a:rPr>
                        <a:t>Job Club and Digital college sessions</a:t>
                      </a:r>
                      <a:endParaRPr lang="en-US" sz="900" dirty="0">
                        <a:latin typeface="DM Sans" pitchFamily="2" charset="0"/>
                        <a:cs typeface="Arial" panose="020B0604020202020204" pitchFamily="34" charset="0"/>
                      </a:endParaRPr>
                    </a:p>
                    <a:p>
                      <a:pPr lvl="0" algn="ctr">
                        <a:lnSpc>
                          <a:spcPts val="1470"/>
                        </a:lnSpc>
                        <a:buNone/>
                      </a:pPr>
                      <a:r>
                        <a:rPr lang="en-US" sz="900" b="0" i="0" u="none" strike="noStrike" noProof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2pm – 4pm</a:t>
                      </a:r>
                      <a:endParaRPr lang="en-US" sz="90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  <a:cs typeface="Arial"/>
                      </a:endParaRPr>
                    </a:p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18 – 29 years only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Work and Employment Support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2pm – 4pm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  <a:cs typeface="Arial"/>
                      </a:endParaRPr>
                    </a:p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  <a:cs typeface="Arial"/>
                      </a:endParaRPr>
                    </a:p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  <a:cs typeface="Arial"/>
                      </a:endParaRPr>
                    </a:p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  <a:cs typeface="Arial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CBT (invitation only)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1 hour appointment slots between 10am-4pm</a:t>
                      </a: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DM Sans" pitchFamily="2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GB" sz="900" dirty="0">
                        <a:latin typeface="DM Sans" pitchFamily="2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GB" sz="900" dirty="0">
                          <a:latin typeface="DM Sans" pitchFamily="2" charset="0"/>
                          <a:cs typeface="Arial" panose="020B0604020202020204" pitchFamily="34" charset="0"/>
                        </a:rPr>
                        <a:t>WOMEN’S ONLY</a:t>
                      </a:r>
                    </a:p>
                    <a:p>
                      <a:pPr algn="ctr"/>
                      <a:r>
                        <a:rPr lang="en-GB" sz="900" dirty="0">
                          <a:latin typeface="DM Sans" pitchFamily="2" charset="0"/>
                          <a:cs typeface="Arial" panose="020B0604020202020204" pitchFamily="34" charset="0"/>
                        </a:rPr>
                        <a:t>Spooky bakes</a:t>
                      </a:r>
                    </a:p>
                    <a:p>
                      <a:pPr algn="ctr"/>
                      <a:r>
                        <a:rPr lang="en-GB" sz="900" dirty="0">
                          <a:latin typeface="DM Sans" pitchFamily="2" charset="0"/>
                          <a:cs typeface="Arial" panose="020B0604020202020204" pitchFamily="34" charset="0"/>
                        </a:rPr>
                        <a:t>2-4pm</a:t>
                      </a:r>
                    </a:p>
                    <a:p>
                      <a:endParaRPr lang="en-GB" sz="1600" dirty="0">
                        <a:latin typeface="DM Sans" pitchFamily="2" charset="0"/>
                      </a:endParaRPr>
                    </a:p>
                  </a:txBody>
                  <a:tcPr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Support work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sessions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2pm-4pm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  <a:cs typeface="Arial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  <a:cs typeface="Arial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  <a:cs typeface="Arial"/>
                      </a:endParaRPr>
                    </a:p>
                  </a:txBody>
                  <a:tcPr marL="140560" marR="140560" marT="140560" marB="140560" anchor="ctr"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305154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Lego Session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2pm – 4pm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  <a:cs typeface="Arial"/>
                      </a:endParaRPr>
                    </a:p>
                  </a:txBody>
                  <a:tcPr marL="140560" marR="140560" marT="140560" marB="140560" anchor="ctr"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 panose="020B0604020202020204" pitchFamily="34" charset="0"/>
                        </a:rPr>
                        <a:t>Wellbeing walk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 panose="020B0604020202020204" pitchFamily="34" charset="0"/>
                        </a:rPr>
                        <a:t>2pm-4pm</a:t>
                      </a:r>
                      <a:endParaRPr lang="en-GB" sz="900" dirty="0">
                        <a:latin typeface="DM Sans" pitchFamily="2" charset="0"/>
                        <a:cs typeface="Arial" panose="020B0604020202020204" pitchFamily="34" charset="0"/>
                      </a:endParaRPr>
                    </a:p>
                    <a:p>
                      <a:endParaRPr lang="en-GB" sz="900" dirty="0">
                        <a:latin typeface="DM Sans" pitchFamily="2" charset="0"/>
                      </a:endParaRPr>
                    </a:p>
                  </a:txBody>
                  <a:tcPr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20888312"/>
                  </a:ext>
                </a:extLst>
              </a:tr>
              <a:tr h="810889"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  <a:t>Access to services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  <a:t>2pm-4pm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  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3299557"/>
                  </a:ext>
                </a:extLst>
              </a:tr>
            </a:tbl>
          </a:graphicData>
        </a:graphic>
      </p:graphicFrame>
      <p:grpSp>
        <p:nvGrpSpPr>
          <p:cNvPr id="3" name="Group 3">
            <a:extLst>
              <a:ext uri="{FF2B5EF4-FFF2-40B4-BE49-F238E27FC236}">
                <a16:creationId xmlns:a16="http://schemas.microsoft.com/office/drawing/2014/main" id="{557C56C1-8025-3B6E-2352-982E4501C50F}"/>
              </a:ext>
            </a:extLst>
          </p:cNvPr>
          <p:cNvGrpSpPr/>
          <p:nvPr/>
        </p:nvGrpSpPr>
        <p:grpSpPr>
          <a:xfrm>
            <a:off x="184646" y="1589490"/>
            <a:ext cx="2426446" cy="4680101"/>
            <a:chOff x="0" y="0"/>
            <a:chExt cx="883905" cy="1704866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997B30C1-3730-F80B-0E17-92CD8EB311C1}"/>
                </a:ext>
              </a:extLst>
            </p:cNvPr>
            <p:cNvSpPr/>
            <p:nvPr/>
          </p:nvSpPr>
          <p:spPr>
            <a:xfrm>
              <a:off x="0" y="0"/>
              <a:ext cx="847539" cy="1704866"/>
            </a:xfrm>
            <a:custGeom>
              <a:avLst/>
              <a:gdLst/>
              <a:ahLst/>
              <a:cxnLst/>
              <a:rect l="l" t="t" r="r" b="b"/>
              <a:pathLst>
                <a:path w="868775" h="1669301">
                  <a:moveTo>
                    <a:pt x="0" y="0"/>
                  </a:moveTo>
                  <a:lnTo>
                    <a:pt x="868775" y="0"/>
                  </a:lnTo>
                  <a:lnTo>
                    <a:pt x="868775" y="1669301"/>
                  </a:lnTo>
                  <a:lnTo>
                    <a:pt x="0" y="1669301"/>
                  </a:lnTo>
                  <a:close/>
                </a:path>
              </a:pathLst>
            </a:custGeom>
            <a:solidFill>
              <a:srgbClr val="34586E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pPr algn="ctr">
                <a:lnSpc>
                  <a:spcPts val="2379"/>
                </a:lnSpc>
              </a:pPr>
              <a:r>
                <a:rPr lang="en-GB" sz="1400" b="1" dirty="0">
                  <a:solidFill>
                    <a:schemeClr val="bg1"/>
                  </a:solidFill>
                  <a:latin typeface="DM Sans" pitchFamily="2" charset="0"/>
                </a:rPr>
                <a:t>Address: Second Floor, Tannery Court, Tanners Lane, Warrington </a:t>
              </a:r>
            </a:p>
            <a:p>
              <a:pPr algn="ctr">
                <a:lnSpc>
                  <a:spcPts val="2379"/>
                </a:lnSpc>
              </a:pPr>
              <a:r>
                <a:rPr lang="en-GB" sz="1400" b="1" dirty="0">
                  <a:solidFill>
                    <a:schemeClr val="bg1"/>
                  </a:solidFill>
                  <a:latin typeface="DM Sans" pitchFamily="2" charset="0"/>
                </a:rPr>
                <a:t>WA2 7NA</a:t>
              </a:r>
              <a:endParaRPr lang="en-GB" sz="1400" b="1" dirty="0">
                <a:solidFill>
                  <a:schemeClr val="bg1"/>
                </a:solidFill>
                <a:latin typeface="DM Sans" pitchFamily="2" charset="0"/>
                <a:ea typeface="Calibri"/>
                <a:cs typeface="Calibri"/>
              </a:endParaRPr>
            </a:p>
            <a:p>
              <a:pPr algn="ctr" rtl="0"/>
              <a:r>
                <a:rPr lang="en-US" sz="1400" b="1" dirty="0">
                  <a:solidFill>
                    <a:srgbClr val="FFFFFF"/>
                  </a:solidFill>
                  <a:latin typeface="DM Sans" pitchFamily="2" charset="0"/>
                </a:rPr>
                <a:t>Tel: </a:t>
              </a:r>
              <a:r>
                <a:rPr lang="en-GB" sz="1400" b="1" dirty="0">
                  <a:solidFill>
                    <a:schemeClr val="bg1"/>
                  </a:solidFill>
                  <a:latin typeface="DM Sans" pitchFamily="2" charset="0"/>
                </a:rPr>
                <a:t>07586115855</a:t>
              </a:r>
              <a:endParaRPr lang="en-GB" sz="1400" b="1" dirty="0">
                <a:solidFill>
                  <a:schemeClr val="bg1"/>
                </a:solidFill>
                <a:latin typeface="DM Sans" pitchFamily="2" charset="0"/>
                <a:ea typeface="Calibri"/>
                <a:cs typeface="Calibri"/>
              </a:endParaRPr>
            </a:p>
            <a:p>
              <a:pPr algn="ctr" rtl="0"/>
              <a:endParaRPr lang="en-GB" sz="1100" b="1" dirty="0">
                <a:solidFill>
                  <a:schemeClr val="bg1"/>
                </a:solidFill>
                <a:latin typeface="DM Sans" pitchFamily="2" charset="0"/>
              </a:endParaRPr>
            </a:p>
            <a:p>
              <a:pPr algn="ctr"/>
              <a:r>
                <a:rPr lang="en-GB" sz="1200" b="1" dirty="0">
                  <a:solidFill>
                    <a:schemeClr val="bg1"/>
                  </a:solidFill>
                  <a:latin typeface="DM Sans" pitchFamily="2" charset="0"/>
                </a:rPr>
                <a:t>‘</a:t>
              </a:r>
              <a:r>
                <a:rPr lang="en-GB" sz="1200" dirty="0">
                  <a:solidFill>
                    <a:schemeClr val="bg1"/>
                  </a:solidFill>
                  <a:latin typeface="DM Sans" pitchFamily="2" charset="0"/>
                </a:rPr>
                <a:t>Hub Grub budgeting – Learn some new skills and recipes in our kitchen.</a:t>
              </a:r>
              <a:endParaRPr lang="en-GB" sz="1200" dirty="0">
                <a:solidFill>
                  <a:schemeClr val="bg1"/>
                </a:solidFill>
                <a:latin typeface="DM Sans" pitchFamily="2" charset="0"/>
                <a:ea typeface="Calibri"/>
                <a:cs typeface="Calibri"/>
              </a:endParaRPr>
            </a:p>
            <a:p>
              <a:pPr algn="ctr"/>
              <a:endParaRPr lang="en-GB" sz="1200" dirty="0">
                <a:solidFill>
                  <a:schemeClr val="bg1"/>
                </a:solidFill>
                <a:latin typeface="DM Sans" pitchFamily="2" charset="0"/>
              </a:endParaRPr>
            </a:p>
            <a:p>
              <a:pPr algn="ctr"/>
              <a:r>
                <a:rPr lang="en-GB" sz="1200" dirty="0">
                  <a:solidFill>
                    <a:schemeClr val="bg1"/>
                  </a:solidFill>
                  <a:latin typeface="DM Sans" pitchFamily="2" charset="0"/>
                </a:rPr>
                <a:t>Non-accredited course – Gain some new skills and qualifications with our wide selection of courses.</a:t>
              </a:r>
            </a:p>
            <a:p>
              <a:pPr algn="ctr"/>
              <a:endParaRPr lang="en-GB" sz="1200" dirty="0">
                <a:solidFill>
                  <a:schemeClr val="bg1"/>
                </a:solidFill>
                <a:latin typeface="DM Sans" pitchFamily="2" charset="0"/>
              </a:endParaRPr>
            </a:p>
            <a:p>
              <a:pPr algn="ctr" rtl="0"/>
              <a:r>
                <a:rPr lang="en-US" sz="1200" dirty="0">
                  <a:solidFill>
                    <a:schemeClr val="bg1"/>
                  </a:solidFill>
                  <a:latin typeface="DM Sans" pitchFamily="2" charset="0"/>
                </a:rPr>
                <a:t>‘Women's only – Spooky bakes’- Have fun in the kitchen baking up tasty treats</a:t>
              </a:r>
              <a:endParaRPr lang="en-GB" sz="1600" dirty="0">
                <a:latin typeface="DM Sans" pitchFamily="2" charset="0"/>
              </a:endParaRPr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EFC90543-B980-0F38-B93F-9BD9582E67D0}"/>
                </a:ext>
              </a:extLst>
            </p:cNvPr>
            <p:cNvSpPr txBox="1"/>
            <p:nvPr/>
          </p:nvSpPr>
          <p:spPr>
            <a:xfrm>
              <a:off x="15130" y="22839"/>
              <a:ext cx="868775" cy="16201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lang="en-GB" sz="1000" b="0" i="0" dirty="0">
                <a:solidFill>
                  <a:schemeClr val="bg1"/>
                </a:solidFill>
                <a:effectLst/>
                <a:latin typeface="DM Sans" pitchFamily="2" charset="0"/>
              </a:endParaRPr>
            </a:p>
          </p:txBody>
        </p:sp>
      </p:grpSp>
      <p:grpSp>
        <p:nvGrpSpPr>
          <p:cNvPr id="46" name="Group 46">
            <a:extLst>
              <a:ext uri="{FF2B5EF4-FFF2-40B4-BE49-F238E27FC236}">
                <a16:creationId xmlns:a16="http://schemas.microsoft.com/office/drawing/2014/main" id="{D261C234-7E63-BCEC-BE2D-C8DFBCEF9790}"/>
              </a:ext>
            </a:extLst>
          </p:cNvPr>
          <p:cNvGrpSpPr/>
          <p:nvPr/>
        </p:nvGrpSpPr>
        <p:grpSpPr>
          <a:xfrm rot="2700000">
            <a:off x="170282" y="1049731"/>
            <a:ext cx="293842" cy="293842"/>
            <a:chOff x="0" y="0"/>
            <a:chExt cx="812800" cy="812800"/>
          </a:xfrm>
        </p:grpSpPr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9EEE843D-6A53-F31E-0705-C2DE84FA80D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>
              <a:extLst>
                <a:ext uri="{FF2B5EF4-FFF2-40B4-BE49-F238E27FC236}">
                  <a16:creationId xmlns:a16="http://schemas.microsoft.com/office/drawing/2014/main" id="{3BE2D69F-E712-E750-C757-36B1532A7918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2" name="Group 62">
            <a:extLst>
              <a:ext uri="{FF2B5EF4-FFF2-40B4-BE49-F238E27FC236}">
                <a16:creationId xmlns:a16="http://schemas.microsoft.com/office/drawing/2014/main" id="{B5E700B8-1BF2-ABD6-101F-6D3869439ED5}"/>
              </a:ext>
            </a:extLst>
          </p:cNvPr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3" name="Freeform 63">
              <a:extLst>
                <a:ext uri="{FF2B5EF4-FFF2-40B4-BE49-F238E27FC236}">
                  <a16:creationId xmlns:a16="http://schemas.microsoft.com/office/drawing/2014/main" id="{65DEB65A-4FC9-C9A7-8F86-86D06BB757A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4">
              <a:extLst>
                <a:ext uri="{FF2B5EF4-FFF2-40B4-BE49-F238E27FC236}">
                  <a16:creationId xmlns:a16="http://schemas.microsoft.com/office/drawing/2014/main" id="{364646C1-53FE-F219-6B5A-15E5AEC787C5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5" name="Group 65">
            <a:extLst>
              <a:ext uri="{FF2B5EF4-FFF2-40B4-BE49-F238E27FC236}">
                <a16:creationId xmlns:a16="http://schemas.microsoft.com/office/drawing/2014/main" id="{9C252F2C-EC58-0AD5-13DD-CEBFF387D041}"/>
              </a:ext>
            </a:extLst>
          </p:cNvPr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>
              <a:extLst>
                <a:ext uri="{FF2B5EF4-FFF2-40B4-BE49-F238E27FC236}">
                  <a16:creationId xmlns:a16="http://schemas.microsoft.com/office/drawing/2014/main" id="{8C7D2DFA-349E-BFFD-AA64-528D8DD3D269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>
              <a:extLst>
                <a:ext uri="{FF2B5EF4-FFF2-40B4-BE49-F238E27FC236}">
                  <a16:creationId xmlns:a16="http://schemas.microsoft.com/office/drawing/2014/main" id="{8760891A-BA75-6F4E-98EB-DD0DBABBB15A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69" name="TextBox 69">
            <a:extLst>
              <a:ext uri="{FF2B5EF4-FFF2-40B4-BE49-F238E27FC236}">
                <a16:creationId xmlns:a16="http://schemas.microsoft.com/office/drawing/2014/main" id="{5EA8F712-7F3A-BD8D-891E-D52DABBE11A1}"/>
              </a:ext>
            </a:extLst>
          </p:cNvPr>
          <p:cNvSpPr txBox="1"/>
          <p:nvPr/>
        </p:nvSpPr>
        <p:spPr>
          <a:xfrm>
            <a:off x="2530214" y="19177"/>
            <a:ext cx="5443877" cy="5591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2400" u="sng" dirty="0">
                <a:solidFill>
                  <a:srgbClr val="000000"/>
                </a:solidFill>
                <a:latin typeface="DM Sans Bold"/>
              </a:rPr>
              <a:t>WARRINGTON OCTOBER - WEEK 4</a:t>
            </a:r>
          </a:p>
        </p:txBody>
      </p:sp>
      <p:sp>
        <p:nvSpPr>
          <p:cNvPr id="70" name="TextBox 70">
            <a:extLst>
              <a:ext uri="{FF2B5EF4-FFF2-40B4-BE49-F238E27FC236}">
                <a16:creationId xmlns:a16="http://schemas.microsoft.com/office/drawing/2014/main" id="{8C773996-D884-35B2-EDAC-AA7D6AB6B122}"/>
              </a:ext>
            </a:extLst>
          </p:cNvPr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>
            <a:extLst>
              <a:ext uri="{FF2B5EF4-FFF2-40B4-BE49-F238E27FC236}">
                <a16:creationId xmlns:a16="http://schemas.microsoft.com/office/drawing/2014/main" id="{D9C62E89-3378-D927-AD61-60663C68D15B}"/>
              </a:ext>
            </a:extLst>
          </p:cNvPr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>
            <a:extLst>
              <a:ext uri="{FF2B5EF4-FFF2-40B4-BE49-F238E27FC236}">
                <a16:creationId xmlns:a16="http://schemas.microsoft.com/office/drawing/2014/main" id="{218FAA27-5E63-8951-0E27-CA49FCA65865}"/>
              </a:ext>
            </a:extLst>
          </p:cNvPr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grpSp>
        <p:nvGrpSpPr>
          <p:cNvPr id="68" name="Group 49">
            <a:extLst>
              <a:ext uri="{FF2B5EF4-FFF2-40B4-BE49-F238E27FC236}">
                <a16:creationId xmlns:a16="http://schemas.microsoft.com/office/drawing/2014/main" id="{3BBD18E0-E550-2A60-8CA8-5040D1CBF804}"/>
              </a:ext>
            </a:extLst>
          </p:cNvPr>
          <p:cNvGrpSpPr/>
          <p:nvPr/>
        </p:nvGrpSpPr>
        <p:grpSpPr>
          <a:xfrm>
            <a:off x="344097" y="6391036"/>
            <a:ext cx="2066012" cy="747035"/>
            <a:chOff x="183080" y="0"/>
            <a:chExt cx="2754682" cy="996046"/>
          </a:xfrm>
        </p:grpSpPr>
        <p:sp>
          <p:nvSpPr>
            <p:cNvPr id="73" name="Freeform 50">
              <a:extLst>
                <a:ext uri="{FF2B5EF4-FFF2-40B4-BE49-F238E27FC236}">
                  <a16:creationId xmlns:a16="http://schemas.microsoft.com/office/drawing/2014/main" id="{0B6BD7EE-C71E-D1E5-CCF2-BC9392FB4FBC}"/>
                </a:ext>
              </a:extLst>
            </p:cNvPr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TextBox 52">
              <a:extLst>
                <a:ext uri="{FF2B5EF4-FFF2-40B4-BE49-F238E27FC236}">
                  <a16:creationId xmlns:a16="http://schemas.microsoft.com/office/drawing/2014/main" id="{D5FA3CD5-D000-DF10-BB6A-1BC513FCE545}"/>
                </a:ext>
              </a:extLst>
            </p:cNvPr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dirty="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pic>
        <p:nvPicPr>
          <p:cNvPr id="10" name="Picture 2" descr="GC_Landscape_RGB">
            <a:extLst>
              <a:ext uri="{FF2B5EF4-FFF2-40B4-BE49-F238E27FC236}">
                <a16:creationId xmlns:a16="http://schemas.microsoft.com/office/drawing/2014/main" id="{BC7595EE-9E9A-0E77-4E3E-02BDD54D5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462" y="144785"/>
            <a:ext cx="847613" cy="36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64">
            <a:extLst>
              <a:ext uri="{FF2B5EF4-FFF2-40B4-BE49-F238E27FC236}">
                <a16:creationId xmlns:a16="http://schemas.microsoft.com/office/drawing/2014/main" id="{A075E442-F268-DBD4-443B-FFED3FBDB26C}"/>
              </a:ext>
            </a:extLst>
          </p:cNvPr>
          <p:cNvSpPr txBox="1"/>
          <p:nvPr/>
        </p:nvSpPr>
        <p:spPr>
          <a:xfrm>
            <a:off x="421044" y="729373"/>
            <a:ext cx="197415" cy="205957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379"/>
              </a:lnSpc>
            </a:pPr>
            <a:endParaRPr dirty="0"/>
          </a:p>
        </p:txBody>
      </p:sp>
      <p:grpSp>
        <p:nvGrpSpPr>
          <p:cNvPr id="37" name="Group 65">
            <a:extLst>
              <a:ext uri="{FF2B5EF4-FFF2-40B4-BE49-F238E27FC236}">
                <a16:creationId xmlns:a16="http://schemas.microsoft.com/office/drawing/2014/main" id="{993DD07A-58D3-254C-D98C-78BE71B8CAF8}"/>
              </a:ext>
            </a:extLst>
          </p:cNvPr>
          <p:cNvGrpSpPr/>
          <p:nvPr/>
        </p:nvGrpSpPr>
        <p:grpSpPr>
          <a:xfrm>
            <a:off x="5664931" y="2555540"/>
            <a:ext cx="220832" cy="193228"/>
            <a:chOff x="0" y="0"/>
            <a:chExt cx="812800" cy="711200"/>
          </a:xfrm>
        </p:grpSpPr>
        <p:sp>
          <p:nvSpPr>
            <p:cNvPr id="38" name="Freeform 66">
              <a:extLst>
                <a:ext uri="{FF2B5EF4-FFF2-40B4-BE49-F238E27FC236}">
                  <a16:creationId xmlns:a16="http://schemas.microsoft.com/office/drawing/2014/main" id="{6E99AB90-7F31-1A8B-39CB-71A34A29D71D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9" name="TextBox 67">
              <a:extLst>
                <a:ext uri="{FF2B5EF4-FFF2-40B4-BE49-F238E27FC236}">
                  <a16:creationId xmlns:a16="http://schemas.microsoft.com/office/drawing/2014/main" id="{A215664C-BE1A-4C84-8F62-85D228960CE3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52" name="Group 65">
            <a:extLst>
              <a:ext uri="{FF2B5EF4-FFF2-40B4-BE49-F238E27FC236}">
                <a16:creationId xmlns:a16="http://schemas.microsoft.com/office/drawing/2014/main" id="{BEE400D0-79BA-1BC9-4DCA-AE8E228767D2}"/>
              </a:ext>
            </a:extLst>
          </p:cNvPr>
          <p:cNvGrpSpPr/>
          <p:nvPr/>
        </p:nvGrpSpPr>
        <p:grpSpPr>
          <a:xfrm>
            <a:off x="4023232" y="6695822"/>
            <a:ext cx="220832" cy="193228"/>
            <a:chOff x="0" y="0"/>
            <a:chExt cx="812800" cy="711200"/>
          </a:xfrm>
        </p:grpSpPr>
        <p:sp>
          <p:nvSpPr>
            <p:cNvPr id="53" name="Freeform 66">
              <a:extLst>
                <a:ext uri="{FF2B5EF4-FFF2-40B4-BE49-F238E27FC236}">
                  <a16:creationId xmlns:a16="http://schemas.microsoft.com/office/drawing/2014/main" id="{F87F5027-C055-F5C2-E1B3-C7E1140DD191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TextBox 67">
              <a:extLst>
                <a:ext uri="{FF2B5EF4-FFF2-40B4-BE49-F238E27FC236}">
                  <a16:creationId xmlns:a16="http://schemas.microsoft.com/office/drawing/2014/main" id="{77014F37-A4E7-555F-2DE1-ACA44DAB20D3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6" name="Group 65">
            <a:extLst>
              <a:ext uri="{FF2B5EF4-FFF2-40B4-BE49-F238E27FC236}">
                <a16:creationId xmlns:a16="http://schemas.microsoft.com/office/drawing/2014/main" id="{307A9253-1538-1288-2187-0F437CF0B0FD}"/>
              </a:ext>
            </a:extLst>
          </p:cNvPr>
          <p:cNvGrpSpPr/>
          <p:nvPr/>
        </p:nvGrpSpPr>
        <p:grpSpPr>
          <a:xfrm>
            <a:off x="10349201" y="1338401"/>
            <a:ext cx="220832" cy="193228"/>
            <a:chOff x="0" y="0"/>
            <a:chExt cx="812800" cy="711200"/>
          </a:xfrm>
        </p:grpSpPr>
        <p:sp>
          <p:nvSpPr>
            <p:cNvPr id="8" name="Freeform 66">
              <a:extLst>
                <a:ext uri="{FF2B5EF4-FFF2-40B4-BE49-F238E27FC236}">
                  <a16:creationId xmlns:a16="http://schemas.microsoft.com/office/drawing/2014/main" id="{CD905FE2-982A-058E-A781-901C8E9CA052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1" name="TextBox 67">
              <a:extLst>
                <a:ext uri="{FF2B5EF4-FFF2-40B4-BE49-F238E27FC236}">
                  <a16:creationId xmlns:a16="http://schemas.microsoft.com/office/drawing/2014/main" id="{67CD405D-2D4F-7541-B13C-275C0458108F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12" name="Group 65">
            <a:extLst>
              <a:ext uri="{FF2B5EF4-FFF2-40B4-BE49-F238E27FC236}">
                <a16:creationId xmlns:a16="http://schemas.microsoft.com/office/drawing/2014/main" id="{17750C57-2A24-ED17-7236-5E6F99228879}"/>
              </a:ext>
            </a:extLst>
          </p:cNvPr>
          <p:cNvGrpSpPr/>
          <p:nvPr/>
        </p:nvGrpSpPr>
        <p:grpSpPr>
          <a:xfrm>
            <a:off x="4038917" y="1376137"/>
            <a:ext cx="220832" cy="193228"/>
            <a:chOff x="0" y="0"/>
            <a:chExt cx="812800" cy="711200"/>
          </a:xfrm>
        </p:grpSpPr>
        <p:sp>
          <p:nvSpPr>
            <p:cNvPr id="15" name="Freeform 66">
              <a:extLst>
                <a:ext uri="{FF2B5EF4-FFF2-40B4-BE49-F238E27FC236}">
                  <a16:creationId xmlns:a16="http://schemas.microsoft.com/office/drawing/2014/main" id="{A676B286-CEB9-6E9E-F5B7-47BB89571D34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67">
              <a:extLst>
                <a:ext uri="{FF2B5EF4-FFF2-40B4-BE49-F238E27FC236}">
                  <a16:creationId xmlns:a16="http://schemas.microsoft.com/office/drawing/2014/main" id="{ACFD1A29-899D-C530-7E8D-AFB18A1463F8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sp>
        <p:nvSpPr>
          <p:cNvPr id="19" name="Freeform 66">
            <a:extLst>
              <a:ext uri="{FF2B5EF4-FFF2-40B4-BE49-F238E27FC236}">
                <a16:creationId xmlns:a16="http://schemas.microsoft.com/office/drawing/2014/main" id="{184D7D33-E799-67A3-D2C4-86DA8CB1D69B}"/>
              </a:ext>
            </a:extLst>
          </p:cNvPr>
          <p:cNvSpPr/>
          <p:nvPr/>
        </p:nvSpPr>
        <p:spPr>
          <a:xfrm>
            <a:off x="4073422" y="3808609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sp>
        <p:nvSpPr>
          <p:cNvPr id="76" name="Freeform 63">
            <a:extLst>
              <a:ext uri="{FF2B5EF4-FFF2-40B4-BE49-F238E27FC236}">
                <a16:creationId xmlns:a16="http://schemas.microsoft.com/office/drawing/2014/main" id="{723B33E5-B08D-1E40-04C2-AABFFFD625DB}"/>
              </a:ext>
            </a:extLst>
          </p:cNvPr>
          <p:cNvSpPr/>
          <p:nvPr/>
        </p:nvSpPr>
        <p:spPr>
          <a:xfrm>
            <a:off x="8693025" y="1376137"/>
            <a:ext cx="242972" cy="24297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67AB2C"/>
          </a:solidFill>
        </p:spPr>
        <p:txBody>
          <a:bodyPr/>
          <a:lstStyle/>
          <a:p>
            <a:endParaRPr lang="en-GB"/>
          </a:p>
        </p:txBody>
      </p:sp>
      <p:grpSp>
        <p:nvGrpSpPr>
          <p:cNvPr id="17" name="Group 65">
            <a:extLst>
              <a:ext uri="{FF2B5EF4-FFF2-40B4-BE49-F238E27FC236}">
                <a16:creationId xmlns:a16="http://schemas.microsoft.com/office/drawing/2014/main" id="{BAD8D1C0-82A3-60A8-C79E-2FCB4D1AEB4E}"/>
              </a:ext>
            </a:extLst>
          </p:cNvPr>
          <p:cNvGrpSpPr/>
          <p:nvPr/>
        </p:nvGrpSpPr>
        <p:grpSpPr>
          <a:xfrm>
            <a:off x="8684519" y="2606444"/>
            <a:ext cx="220832" cy="193228"/>
            <a:chOff x="0" y="0"/>
            <a:chExt cx="812800" cy="711200"/>
          </a:xfrm>
        </p:grpSpPr>
        <p:sp>
          <p:nvSpPr>
            <p:cNvPr id="21" name="Freeform 66">
              <a:extLst>
                <a:ext uri="{FF2B5EF4-FFF2-40B4-BE49-F238E27FC236}">
                  <a16:creationId xmlns:a16="http://schemas.microsoft.com/office/drawing/2014/main" id="{1A9B3556-CB55-F5F0-5896-B91D7198228F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6" name="TextBox 67">
              <a:extLst>
                <a:ext uri="{FF2B5EF4-FFF2-40B4-BE49-F238E27FC236}">
                  <a16:creationId xmlns:a16="http://schemas.microsoft.com/office/drawing/2014/main" id="{E574A605-0EB3-C9E2-F5F9-027369E1AD1D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27" name="Group 65">
            <a:extLst>
              <a:ext uri="{FF2B5EF4-FFF2-40B4-BE49-F238E27FC236}">
                <a16:creationId xmlns:a16="http://schemas.microsoft.com/office/drawing/2014/main" id="{63DAC1A6-9D75-2C6D-3687-4A82D9BAD16B}"/>
              </a:ext>
            </a:extLst>
          </p:cNvPr>
          <p:cNvGrpSpPr/>
          <p:nvPr/>
        </p:nvGrpSpPr>
        <p:grpSpPr>
          <a:xfrm>
            <a:off x="7204658" y="1388468"/>
            <a:ext cx="220832" cy="193228"/>
            <a:chOff x="0" y="0"/>
            <a:chExt cx="812800" cy="711200"/>
          </a:xfrm>
        </p:grpSpPr>
        <p:sp>
          <p:nvSpPr>
            <p:cNvPr id="28" name="Freeform 66">
              <a:extLst>
                <a:ext uri="{FF2B5EF4-FFF2-40B4-BE49-F238E27FC236}">
                  <a16:creationId xmlns:a16="http://schemas.microsoft.com/office/drawing/2014/main" id="{13043F1E-B703-26C4-FA53-54DE783B0CB2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TextBox 67">
              <a:extLst>
                <a:ext uri="{FF2B5EF4-FFF2-40B4-BE49-F238E27FC236}">
                  <a16:creationId xmlns:a16="http://schemas.microsoft.com/office/drawing/2014/main" id="{2A20B96C-8BF3-EF74-20A0-EEF597F98B98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sp>
        <p:nvSpPr>
          <p:cNvPr id="42" name="Freeform 66">
            <a:extLst>
              <a:ext uri="{FF2B5EF4-FFF2-40B4-BE49-F238E27FC236}">
                <a16:creationId xmlns:a16="http://schemas.microsoft.com/office/drawing/2014/main" id="{0E4BDBDA-0E45-160E-A42B-0AD84558BD86}"/>
              </a:ext>
            </a:extLst>
          </p:cNvPr>
          <p:cNvSpPr/>
          <p:nvPr/>
        </p:nvSpPr>
        <p:spPr>
          <a:xfrm>
            <a:off x="8695589" y="5474812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sp>
        <p:nvSpPr>
          <p:cNvPr id="33" name="Freeform 63">
            <a:extLst>
              <a:ext uri="{FF2B5EF4-FFF2-40B4-BE49-F238E27FC236}">
                <a16:creationId xmlns:a16="http://schemas.microsoft.com/office/drawing/2014/main" id="{35A6234C-3DB8-96EB-4575-EE33E002CA11}"/>
              </a:ext>
            </a:extLst>
          </p:cNvPr>
          <p:cNvSpPr/>
          <p:nvPr/>
        </p:nvSpPr>
        <p:spPr>
          <a:xfrm>
            <a:off x="5570287" y="5474812"/>
            <a:ext cx="242972" cy="24297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67AB2C"/>
          </a:solidFill>
        </p:spPr>
        <p:txBody>
          <a:bodyPr/>
          <a:lstStyle/>
          <a:p>
            <a:endParaRPr lang="en-GB"/>
          </a:p>
        </p:txBody>
      </p:sp>
      <p:pic>
        <p:nvPicPr>
          <p:cNvPr id="35" name="Picture 34" descr="A blue and white sign with white text&#10;&#10;AI-generated content may be incorrect.">
            <a:extLst>
              <a:ext uri="{FF2B5EF4-FFF2-40B4-BE49-F238E27FC236}">
                <a16:creationId xmlns:a16="http://schemas.microsoft.com/office/drawing/2014/main" id="{1E12CF0A-14B0-4067-0834-BE38C1B89F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015" y="119847"/>
            <a:ext cx="1469942" cy="406703"/>
          </a:xfrm>
          <a:prstGeom prst="rect">
            <a:avLst/>
          </a:prstGeom>
        </p:spPr>
      </p:pic>
      <p:pic>
        <p:nvPicPr>
          <p:cNvPr id="58" name="Picture 57" descr="A logo for a mental health company&#10;&#10;Description automatically generated">
            <a:extLst>
              <a:ext uri="{FF2B5EF4-FFF2-40B4-BE49-F238E27FC236}">
                <a16:creationId xmlns:a16="http://schemas.microsoft.com/office/drawing/2014/main" id="{9E7C1269-2A1A-CC24-9595-A9EFC209C0C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3359695" y="4360636"/>
            <a:ext cx="339340" cy="339340"/>
          </a:xfrm>
          <a:prstGeom prst="rect">
            <a:avLst/>
          </a:prstGeom>
        </p:spPr>
      </p:pic>
      <p:sp>
        <p:nvSpPr>
          <p:cNvPr id="59" name="Freeform 66">
            <a:extLst>
              <a:ext uri="{FF2B5EF4-FFF2-40B4-BE49-F238E27FC236}">
                <a16:creationId xmlns:a16="http://schemas.microsoft.com/office/drawing/2014/main" id="{4EFA2031-5886-7F72-772C-A1316AEBA68F}"/>
              </a:ext>
            </a:extLst>
          </p:cNvPr>
          <p:cNvSpPr/>
          <p:nvPr/>
        </p:nvSpPr>
        <p:spPr>
          <a:xfrm>
            <a:off x="4023232" y="2606444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 dirty="0"/>
          </a:p>
        </p:txBody>
      </p:sp>
      <p:grpSp>
        <p:nvGrpSpPr>
          <p:cNvPr id="75" name="Group 65">
            <a:extLst>
              <a:ext uri="{FF2B5EF4-FFF2-40B4-BE49-F238E27FC236}">
                <a16:creationId xmlns:a16="http://schemas.microsoft.com/office/drawing/2014/main" id="{E72A0363-9D2A-61B6-E21D-78F9806A92C5}"/>
              </a:ext>
            </a:extLst>
          </p:cNvPr>
          <p:cNvGrpSpPr/>
          <p:nvPr/>
        </p:nvGrpSpPr>
        <p:grpSpPr>
          <a:xfrm>
            <a:off x="4039705" y="5552959"/>
            <a:ext cx="220832" cy="193228"/>
            <a:chOff x="0" y="0"/>
            <a:chExt cx="812800" cy="711200"/>
          </a:xfrm>
        </p:grpSpPr>
        <p:sp>
          <p:nvSpPr>
            <p:cNvPr id="77" name="Freeform 66">
              <a:extLst>
                <a:ext uri="{FF2B5EF4-FFF2-40B4-BE49-F238E27FC236}">
                  <a16:creationId xmlns:a16="http://schemas.microsoft.com/office/drawing/2014/main" id="{1DDC18E4-C34D-FBE6-3F4B-79C5474224B2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8" name="TextBox 67">
              <a:extLst>
                <a:ext uri="{FF2B5EF4-FFF2-40B4-BE49-F238E27FC236}">
                  <a16:creationId xmlns:a16="http://schemas.microsoft.com/office/drawing/2014/main" id="{DE35D56B-63E4-E4ED-E0E5-DD62B483B55D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80" name="Group 65">
            <a:extLst>
              <a:ext uri="{FF2B5EF4-FFF2-40B4-BE49-F238E27FC236}">
                <a16:creationId xmlns:a16="http://schemas.microsoft.com/office/drawing/2014/main" id="{500EBB4C-147A-D139-4BCD-CE0EFF616259}"/>
              </a:ext>
            </a:extLst>
          </p:cNvPr>
          <p:cNvGrpSpPr/>
          <p:nvPr/>
        </p:nvGrpSpPr>
        <p:grpSpPr>
          <a:xfrm>
            <a:off x="5657268" y="1357628"/>
            <a:ext cx="220832" cy="193228"/>
            <a:chOff x="0" y="0"/>
            <a:chExt cx="812800" cy="711200"/>
          </a:xfrm>
        </p:grpSpPr>
        <p:sp>
          <p:nvSpPr>
            <p:cNvPr id="83" name="Freeform 66">
              <a:extLst>
                <a:ext uri="{FF2B5EF4-FFF2-40B4-BE49-F238E27FC236}">
                  <a16:creationId xmlns:a16="http://schemas.microsoft.com/office/drawing/2014/main" id="{317F2164-C61D-9AB7-6E2B-EA0B31FA3C3F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5" name="TextBox 67">
              <a:extLst>
                <a:ext uri="{FF2B5EF4-FFF2-40B4-BE49-F238E27FC236}">
                  <a16:creationId xmlns:a16="http://schemas.microsoft.com/office/drawing/2014/main" id="{2386AE00-5898-4C6A-F292-858E5DC9E2CD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86" name="Picture 85" descr="Hand holding piece of white puzzle on blue background">
            <a:extLst>
              <a:ext uri="{FF2B5EF4-FFF2-40B4-BE49-F238E27FC236}">
                <a16:creationId xmlns:a16="http://schemas.microsoft.com/office/drawing/2014/main" id="{FD3E24FF-885F-CF61-4734-8A5AEBBB062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212" y="3216493"/>
            <a:ext cx="610890" cy="407296"/>
          </a:xfrm>
          <a:prstGeom prst="rect">
            <a:avLst/>
          </a:prstGeom>
        </p:spPr>
      </p:pic>
      <p:pic>
        <p:nvPicPr>
          <p:cNvPr id="87" name="Picture 86" descr="Notebooks and office supplies">
            <a:extLst>
              <a:ext uri="{FF2B5EF4-FFF2-40B4-BE49-F238E27FC236}">
                <a16:creationId xmlns:a16="http://schemas.microsoft.com/office/drawing/2014/main" id="{76F388F3-2223-26F5-8202-863845D6F77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480" y="6640925"/>
            <a:ext cx="700841" cy="476088"/>
          </a:xfrm>
          <a:prstGeom prst="rect">
            <a:avLst/>
          </a:prstGeom>
        </p:spPr>
      </p:pic>
      <p:sp>
        <p:nvSpPr>
          <p:cNvPr id="112" name="Freeform 66">
            <a:extLst>
              <a:ext uri="{FF2B5EF4-FFF2-40B4-BE49-F238E27FC236}">
                <a16:creationId xmlns:a16="http://schemas.microsoft.com/office/drawing/2014/main" id="{AD23E454-8171-3B02-F3AA-F30E0CE0BA0F}"/>
              </a:ext>
            </a:extLst>
          </p:cNvPr>
          <p:cNvSpPr/>
          <p:nvPr/>
        </p:nvSpPr>
        <p:spPr>
          <a:xfrm>
            <a:off x="8715165" y="6561896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grpSp>
        <p:nvGrpSpPr>
          <p:cNvPr id="114" name="Group 65">
            <a:extLst>
              <a:ext uri="{FF2B5EF4-FFF2-40B4-BE49-F238E27FC236}">
                <a16:creationId xmlns:a16="http://schemas.microsoft.com/office/drawing/2014/main" id="{8C55CE06-E81B-7FCE-D87E-6809024C88B7}"/>
              </a:ext>
            </a:extLst>
          </p:cNvPr>
          <p:cNvGrpSpPr/>
          <p:nvPr/>
        </p:nvGrpSpPr>
        <p:grpSpPr>
          <a:xfrm>
            <a:off x="10251868" y="5474812"/>
            <a:ext cx="220832" cy="193228"/>
            <a:chOff x="0" y="0"/>
            <a:chExt cx="812800" cy="711200"/>
          </a:xfrm>
        </p:grpSpPr>
        <p:sp>
          <p:nvSpPr>
            <p:cNvPr id="115" name="Freeform 66">
              <a:extLst>
                <a:ext uri="{FF2B5EF4-FFF2-40B4-BE49-F238E27FC236}">
                  <a16:creationId xmlns:a16="http://schemas.microsoft.com/office/drawing/2014/main" id="{455AB8B9-BC80-C643-5778-4130D23CE47F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6" name="TextBox 67">
              <a:extLst>
                <a:ext uri="{FF2B5EF4-FFF2-40B4-BE49-F238E27FC236}">
                  <a16:creationId xmlns:a16="http://schemas.microsoft.com/office/drawing/2014/main" id="{B36F0AA5-2B37-624C-C85E-D33139A1F1DC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117" name="Picture 116" descr="Five square speech bubbles in color">
            <a:extLst>
              <a:ext uri="{FF2B5EF4-FFF2-40B4-BE49-F238E27FC236}">
                <a16:creationId xmlns:a16="http://schemas.microsoft.com/office/drawing/2014/main" id="{08DD9B9E-5778-136E-E19D-C48CA46E356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560" y="1991252"/>
            <a:ext cx="638393" cy="446849"/>
          </a:xfrm>
          <a:prstGeom prst="rect">
            <a:avLst/>
          </a:prstGeom>
        </p:spPr>
      </p:pic>
      <p:pic>
        <p:nvPicPr>
          <p:cNvPr id="119" name="Picture 118" descr="A group of colorful question marks&#10;&#10;Description automatically generated">
            <a:extLst>
              <a:ext uri="{FF2B5EF4-FFF2-40B4-BE49-F238E27FC236}">
                <a16:creationId xmlns:a16="http://schemas.microsoft.com/office/drawing/2014/main" id="{4E9CE899-AEF3-3805-D275-98F722F5785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9069409" y="4418792"/>
            <a:ext cx="428151" cy="300599"/>
          </a:xfrm>
          <a:prstGeom prst="rect">
            <a:avLst/>
          </a:prstGeom>
        </p:spPr>
      </p:pic>
      <p:sp>
        <p:nvSpPr>
          <p:cNvPr id="24" name="Freeform 63">
            <a:extLst>
              <a:ext uri="{FF2B5EF4-FFF2-40B4-BE49-F238E27FC236}">
                <a16:creationId xmlns:a16="http://schemas.microsoft.com/office/drawing/2014/main" id="{592A66B6-F265-4113-71D9-38F40FEB2395}"/>
              </a:ext>
            </a:extLst>
          </p:cNvPr>
          <p:cNvSpPr/>
          <p:nvPr/>
        </p:nvSpPr>
        <p:spPr>
          <a:xfrm>
            <a:off x="8673449" y="3817810"/>
            <a:ext cx="242972" cy="24297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67AB2C"/>
          </a:solidFill>
        </p:spPr>
        <p:txBody>
          <a:bodyPr/>
          <a:lstStyle/>
          <a:p>
            <a:endParaRPr lang="en-GB"/>
          </a:p>
        </p:txBody>
      </p:sp>
      <p:pic>
        <p:nvPicPr>
          <p:cNvPr id="31" name="Picture 30" descr="Paper people pyramid">
            <a:extLst>
              <a:ext uri="{FF2B5EF4-FFF2-40B4-BE49-F238E27FC236}">
                <a16:creationId xmlns:a16="http://schemas.microsoft.com/office/drawing/2014/main" id="{399584A0-3E77-92B1-EEF5-6CF75161D1A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1" t="12378" r="13873" b="8043"/>
          <a:stretch>
            <a:fillRect/>
          </a:stretch>
        </p:blipFill>
        <p:spPr>
          <a:xfrm>
            <a:off x="9486135" y="6498433"/>
            <a:ext cx="668649" cy="557724"/>
          </a:xfrm>
          <a:prstGeom prst="rect">
            <a:avLst/>
          </a:prstGeom>
        </p:spPr>
      </p:pic>
      <p:sp>
        <p:nvSpPr>
          <p:cNvPr id="51" name="Freeform 63">
            <a:extLst>
              <a:ext uri="{FF2B5EF4-FFF2-40B4-BE49-F238E27FC236}">
                <a16:creationId xmlns:a16="http://schemas.microsoft.com/office/drawing/2014/main" id="{121B5DA1-3128-25B3-2254-B8EB7D02C6D1}"/>
              </a:ext>
            </a:extLst>
          </p:cNvPr>
          <p:cNvSpPr/>
          <p:nvPr/>
        </p:nvSpPr>
        <p:spPr>
          <a:xfrm>
            <a:off x="10327061" y="2567459"/>
            <a:ext cx="242972" cy="24297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67AB2C"/>
          </a:solidFill>
        </p:spPr>
        <p:txBody>
          <a:bodyPr/>
          <a:lstStyle/>
          <a:p>
            <a:endParaRPr lang="en-GB"/>
          </a:p>
        </p:txBody>
      </p:sp>
      <p:sp>
        <p:nvSpPr>
          <p:cNvPr id="60" name="Freeform 63">
            <a:extLst>
              <a:ext uri="{FF2B5EF4-FFF2-40B4-BE49-F238E27FC236}">
                <a16:creationId xmlns:a16="http://schemas.microsoft.com/office/drawing/2014/main" id="{84D93A32-0FC7-ABF7-0439-33A5989D44CD}"/>
              </a:ext>
            </a:extLst>
          </p:cNvPr>
          <p:cNvSpPr/>
          <p:nvPr/>
        </p:nvSpPr>
        <p:spPr>
          <a:xfrm>
            <a:off x="10316709" y="3832559"/>
            <a:ext cx="242972" cy="24297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67AB2C"/>
          </a:solidFill>
        </p:spPr>
        <p:txBody>
          <a:bodyPr/>
          <a:lstStyle/>
          <a:p>
            <a:endParaRPr lang="en-GB"/>
          </a:p>
        </p:txBody>
      </p:sp>
      <p:pic>
        <p:nvPicPr>
          <p:cNvPr id="7" name="Picture 6" descr="Rolls of Newspaper">
            <a:extLst>
              <a:ext uri="{FF2B5EF4-FFF2-40B4-BE49-F238E27FC236}">
                <a16:creationId xmlns:a16="http://schemas.microsoft.com/office/drawing/2014/main" id="{F043D331-F017-9AA8-416D-8C4A1160E64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479" y="1943287"/>
            <a:ext cx="700841" cy="467113"/>
          </a:xfrm>
          <a:prstGeom prst="rect">
            <a:avLst/>
          </a:prstGeom>
        </p:spPr>
      </p:pic>
      <p:pic>
        <p:nvPicPr>
          <p:cNvPr id="9" name="Picture 8" descr="Hand squeezing lime on tacos">
            <a:extLst>
              <a:ext uri="{FF2B5EF4-FFF2-40B4-BE49-F238E27FC236}">
                <a16:creationId xmlns:a16="http://schemas.microsoft.com/office/drawing/2014/main" id="{1393949B-A8E4-D4B5-7240-9A38A233603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54" b="14007"/>
          <a:stretch/>
        </p:blipFill>
        <p:spPr>
          <a:xfrm>
            <a:off x="3154460" y="2176844"/>
            <a:ext cx="638393" cy="306065"/>
          </a:xfrm>
          <a:prstGeom prst="rect">
            <a:avLst/>
          </a:prstGeom>
        </p:spPr>
      </p:pic>
      <p:pic>
        <p:nvPicPr>
          <p:cNvPr id="14" name="Picture 13" descr="Two documents illustration">
            <a:extLst>
              <a:ext uri="{FF2B5EF4-FFF2-40B4-BE49-F238E27FC236}">
                <a16:creationId xmlns:a16="http://schemas.microsoft.com/office/drawing/2014/main" id="{BCDAD673-2AC0-4DFD-0F60-535B8EA70EF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0" t="7278" r="10200" b="12150"/>
          <a:stretch>
            <a:fillRect/>
          </a:stretch>
        </p:blipFill>
        <p:spPr>
          <a:xfrm>
            <a:off x="3088773" y="3347540"/>
            <a:ext cx="781788" cy="377433"/>
          </a:xfrm>
          <a:prstGeom prst="rect">
            <a:avLst/>
          </a:prstGeom>
        </p:spPr>
      </p:pic>
      <p:pic>
        <p:nvPicPr>
          <p:cNvPr id="18" name="Picture 17" descr="Illustration of person writing">
            <a:extLst>
              <a:ext uri="{FF2B5EF4-FFF2-40B4-BE49-F238E27FC236}">
                <a16:creationId xmlns:a16="http://schemas.microsoft.com/office/drawing/2014/main" id="{4FC309F0-B2F3-48AA-C00F-9060ADE3AB6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1644" y="3251861"/>
            <a:ext cx="476958" cy="301354"/>
          </a:xfrm>
          <a:prstGeom prst="rect">
            <a:avLst/>
          </a:prstGeom>
        </p:spPr>
      </p:pic>
      <p:pic>
        <p:nvPicPr>
          <p:cNvPr id="23" name="Picture 22" descr="Hand squeezing lime on tacos">
            <a:extLst>
              <a:ext uri="{FF2B5EF4-FFF2-40B4-BE49-F238E27FC236}">
                <a16:creationId xmlns:a16="http://schemas.microsoft.com/office/drawing/2014/main" id="{F72920E7-A2D2-9D96-66FE-6243A64C964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54" b="14007"/>
          <a:stretch/>
        </p:blipFill>
        <p:spPr>
          <a:xfrm>
            <a:off x="6217226" y="4274877"/>
            <a:ext cx="905408" cy="434080"/>
          </a:xfrm>
          <a:prstGeom prst="rect">
            <a:avLst/>
          </a:prstGeom>
        </p:spPr>
      </p:pic>
      <p:grpSp>
        <p:nvGrpSpPr>
          <p:cNvPr id="25" name="Group 62">
            <a:extLst>
              <a:ext uri="{FF2B5EF4-FFF2-40B4-BE49-F238E27FC236}">
                <a16:creationId xmlns:a16="http://schemas.microsoft.com/office/drawing/2014/main" id="{8DC2D643-9830-6789-7BF8-D7D8373D36B8}"/>
              </a:ext>
            </a:extLst>
          </p:cNvPr>
          <p:cNvGrpSpPr/>
          <p:nvPr/>
        </p:nvGrpSpPr>
        <p:grpSpPr>
          <a:xfrm>
            <a:off x="7195245" y="3131492"/>
            <a:ext cx="242972" cy="301138"/>
            <a:chOff x="-37206" y="-270780"/>
            <a:chExt cx="812801" cy="1007380"/>
          </a:xfrm>
        </p:grpSpPr>
        <p:sp>
          <p:nvSpPr>
            <p:cNvPr id="30" name="Freeform 63">
              <a:extLst>
                <a:ext uri="{FF2B5EF4-FFF2-40B4-BE49-F238E27FC236}">
                  <a16:creationId xmlns:a16="http://schemas.microsoft.com/office/drawing/2014/main" id="{FE4EF26D-7F56-E293-3321-7FAE47D59706}"/>
                </a:ext>
              </a:extLst>
            </p:cNvPr>
            <p:cNvSpPr/>
            <p:nvPr/>
          </p:nvSpPr>
          <p:spPr>
            <a:xfrm>
              <a:off x="-37206" y="-270780"/>
              <a:ext cx="812801" cy="812801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TextBox 64">
              <a:extLst>
                <a:ext uri="{FF2B5EF4-FFF2-40B4-BE49-F238E27FC236}">
                  <a16:creationId xmlns:a16="http://schemas.microsoft.com/office/drawing/2014/main" id="{E65A64ED-32A0-6F52-E0E6-7DAEA68DD80A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43" name="Picture 42" descr="Blue and grey mugs with steam coming out">
            <a:extLst>
              <a:ext uri="{FF2B5EF4-FFF2-40B4-BE49-F238E27FC236}">
                <a16:creationId xmlns:a16="http://schemas.microsoft.com/office/drawing/2014/main" id="{DFC15A97-279F-198C-B9BC-EB4AD2F2C7A6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8" t="14562" r="6163" b="7812"/>
          <a:stretch>
            <a:fillRect/>
          </a:stretch>
        </p:blipFill>
        <p:spPr>
          <a:xfrm>
            <a:off x="7899077" y="2051460"/>
            <a:ext cx="599142" cy="358940"/>
          </a:xfrm>
          <a:prstGeom prst="rect">
            <a:avLst/>
          </a:prstGeom>
        </p:spPr>
      </p:pic>
      <p:pic>
        <p:nvPicPr>
          <p:cNvPr id="49" name="Picture 48" descr="Assorted colorful toy blocks">
            <a:extLst>
              <a:ext uri="{FF2B5EF4-FFF2-40B4-BE49-F238E27FC236}">
                <a16:creationId xmlns:a16="http://schemas.microsoft.com/office/drawing/2014/main" id="{63CBE540-FE7C-9F3C-ED63-4623BC15C854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8" t="89" r="27439" b="66274"/>
          <a:stretch>
            <a:fillRect/>
          </a:stretch>
        </p:blipFill>
        <p:spPr>
          <a:xfrm>
            <a:off x="6266905" y="7017804"/>
            <a:ext cx="867017" cy="337526"/>
          </a:xfrm>
          <a:prstGeom prst="rect">
            <a:avLst/>
          </a:prstGeom>
        </p:spPr>
      </p:pic>
      <p:pic>
        <p:nvPicPr>
          <p:cNvPr id="79" name="Picture 78" descr="Illustration of person writing">
            <a:extLst>
              <a:ext uri="{FF2B5EF4-FFF2-40B4-BE49-F238E27FC236}">
                <a16:creationId xmlns:a16="http://schemas.microsoft.com/office/drawing/2014/main" id="{34205FE6-7E14-6AC2-F936-73B196C435C7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281" y="2481203"/>
            <a:ext cx="702266" cy="443709"/>
          </a:xfrm>
          <a:prstGeom prst="rect">
            <a:avLst/>
          </a:prstGeom>
        </p:spPr>
      </p:pic>
      <p:pic>
        <p:nvPicPr>
          <p:cNvPr id="82" name="Picture 81" descr="Close-up of electric guitars on wall for sale">
            <a:extLst>
              <a:ext uri="{FF2B5EF4-FFF2-40B4-BE49-F238E27FC236}">
                <a16:creationId xmlns:a16="http://schemas.microsoft.com/office/drawing/2014/main" id="{2C2C9C4C-98D1-8C66-6DA2-0ABA10F9DE99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215" y="3255491"/>
            <a:ext cx="610079" cy="41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655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6C50D5-F0A5-3306-3A4C-473E4E02B5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E103C9A8-5ACE-7F9C-41B9-76D51E98CB47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3518090515"/>
              </p:ext>
            </p:extLst>
          </p:nvPr>
        </p:nvGraphicFramePr>
        <p:xfrm>
          <a:off x="2691538" y="578370"/>
          <a:ext cx="7900262" cy="6819579"/>
        </p:xfrm>
        <a:graphic>
          <a:graphicData uri="http://schemas.openxmlformats.org/drawingml/2006/table">
            <a:tbl>
              <a:tblPr/>
              <a:tblGrid>
                <a:gridCol w="1593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10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68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7963">
                  <a:extLst>
                    <a:ext uri="{9D8B030D-6E8A-4147-A177-3AD203B41FA5}">
                      <a16:colId xmlns:a16="http://schemas.microsoft.com/office/drawing/2014/main" val="1176169115"/>
                    </a:ext>
                  </a:extLst>
                </a:gridCol>
                <a:gridCol w="16110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41860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DM Sans Bold"/>
                        </a:rPr>
                        <a:t>Monday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DM Sans Bold"/>
                        </a:rPr>
                        <a:t>27/10/2025</a:t>
                      </a:r>
                      <a:endParaRPr lang="en-US" sz="13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DM Sans Bold"/>
                        </a:rPr>
                        <a:t>Tuesday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DM Sans Bold"/>
                        </a:rPr>
                        <a:t>28/10/2025</a:t>
                      </a:r>
                      <a:endParaRPr lang="en-US" sz="13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DM Sans Bold"/>
                        </a:rPr>
                        <a:t>Wednesday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DM Sans Bold"/>
                        </a:rPr>
                        <a:t>29/10/2025</a:t>
                      </a:r>
                      <a:endParaRPr lang="en-US" sz="13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DM Sans Bold"/>
                        </a:rPr>
                        <a:t>Thursday</a:t>
                      </a:r>
                    </a:p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DM Sans Bold"/>
                        </a:rPr>
                        <a:t>30/10/2025</a:t>
                      </a:r>
                      <a:endParaRPr lang="en-US" sz="1300" dirty="0"/>
                    </a:p>
                  </a:txBody>
                  <a:tcPr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DM Sans Bold"/>
                        </a:rPr>
                        <a:t>Friday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DM Sans Bold"/>
                        </a:rPr>
                        <a:t>31/10/2025</a:t>
                      </a:r>
                      <a:endParaRPr lang="en-US" sz="1300" dirty="0"/>
                    </a:p>
                  </a:txBody>
                  <a:tcPr marL="140560" marR="140560" marT="140560" marB="140560" anchor="ctr"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5003"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  <a:t>Hub Grub</a:t>
                      </a: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  <a:cs typeface="Arial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i="1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Independent living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      </a:t>
                      </a:r>
                    </a:p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r>
                        <a:rPr lang="en-US" sz="900" b="0" i="0" u="none" strike="noStrike" noProof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09:30am-11am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Hub Newsletter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9.30-11am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  <a:cs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 panose="020B0604020202020204" pitchFamily="34" charset="0"/>
                        </a:rPr>
                        <a:t>Interview techniques/mock interviews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 panose="020B0604020202020204" pitchFamily="34" charset="0"/>
                        </a:rPr>
                        <a:t>09:30am – 11am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  <a:cs typeface="Arial" panose="020B0604020202020204" pitchFamily="34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 panose="020B0604020202020204" pitchFamily="34" charset="0"/>
                        </a:rPr>
                        <a:t>Have a brew and chill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 panose="020B0604020202020204" pitchFamily="34" charset="0"/>
                        </a:rPr>
                        <a:t>09:30am – 10:00am</a:t>
                      </a: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  <a:cs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u="none" strike="noStrike" noProof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 panose="020B0604020202020204" pitchFamily="34" charset="0"/>
                        </a:rPr>
                        <a:t>Halloween Arts and Crafts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 panose="020B0604020202020204" pitchFamily="34" charset="0"/>
                        </a:rPr>
                        <a:t>09:30am – 10::30am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5877"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Employment Support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11am-12pm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CBT (invitation only)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1 hour appointment slots between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            10am-4pm</a:t>
                      </a: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0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Music memories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10am – 11am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  <a:cs typeface="Arial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Non-accredited course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10.30am -12pm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  <a:cs typeface="Arial"/>
                      </a:endParaRPr>
                    </a:p>
                    <a:p>
                      <a:pPr algn="ctr"/>
                      <a:endParaRPr lang="en-US" sz="9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7149230"/>
                  </a:ext>
                </a:extLst>
              </a:tr>
              <a:tr h="70637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  <a:t>Hub Grub</a:t>
                      </a: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  <a:cs typeface="Arial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i="1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Independent living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      </a:t>
                      </a:r>
                    </a:p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r>
                        <a:rPr lang="en-US" sz="900" b="0" i="0" u="none" strike="noStrike" noProof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11am – 1pm</a:t>
                      </a:r>
                    </a:p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endParaRPr lang="en-US" sz="900" b="0" i="0" u="none" strike="noStrike" noProof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8651701"/>
                  </a:ext>
                </a:extLst>
              </a:tr>
              <a:tr h="1017191"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  <a:t>Gratitude Journaling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12-1pm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IOM- Life Skills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(invitation only)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11am-1pm</a:t>
                      </a:r>
                    </a:p>
                    <a:p>
                      <a:endParaRPr lang="en-GB" sz="90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100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Drama session 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with TIPP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11am-1pm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  <a:t>Hub Quiz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  <a:t>Halloween edition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  <a:t>         12pm –1pm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kern="1200" dirty="0">
                        <a:solidFill>
                          <a:srgbClr val="000000"/>
                        </a:solidFill>
                        <a:latin typeface="DM Sans" pitchFamily="2" charset="0"/>
                        <a:ea typeface="+mn-ea"/>
                        <a:cs typeface="+mn-c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2844344"/>
                  </a:ext>
                </a:extLst>
              </a:tr>
              <a:tr h="6028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DM Sans" pitchFamily="2" charset="0"/>
                        </a:rPr>
                        <a:t>Chill &amp; Chat 1-2pm 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DM Sans" pitchFamily="2" charset="0"/>
                        </a:rPr>
                        <a:t>Chill &amp; Chat 1-2pm 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DM Sans" pitchFamily="2" charset="0"/>
                        </a:rPr>
                        <a:t>Chill &amp; Chat 1-2pm 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DM Sans" pitchFamily="2" charset="0"/>
                        </a:rPr>
                        <a:t>Chill &amp; Chat 1-2pm 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DM Sans" pitchFamily="2" charset="0"/>
                        </a:rPr>
                        <a:t>Chill &amp; Chat 1 -2pm 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589103"/>
                  </a:ext>
                </a:extLst>
              </a:tr>
              <a:tr h="964005">
                <a:tc rowSpan="2">
                  <a:txBody>
                    <a:bodyPr/>
                    <a:lstStyle/>
                    <a:p>
                      <a:pPr lvl="0" algn="ctr">
                        <a:lnSpc>
                          <a:spcPts val="1470"/>
                        </a:lnSpc>
                        <a:buNone/>
                      </a:pPr>
                      <a:r>
                        <a:rPr lang="en-US" sz="900" b="0" i="0" u="none" strike="noStrike" noProof="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 panose="020B0604020202020204" pitchFamily="34" charset="0"/>
                        </a:rPr>
                        <a:t>Job Club and Digital college sessions</a:t>
                      </a:r>
                      <a:endParaRPr lang="en-US" sz="900" dirty="0">
                        <a:latin typeface="DM Sans" pitchFamily="2" charset="0"/>
                        <a:cs typeface="Arial" panose="020B0604020202020204" pitchFamily="34" charset="0"/>
                      </a:endParaRPr>
                    </a:p>
                    <a:p>
                      <a:pPr lvl="0" algn="ctr">
                        <a:lnSpc>
                          <a:spcPts val="1470"/>
                        </a:lnSpc>
                        <a:buNone/>
                      </a:pPr>
                      <a:r>
                        <a:rPr lang="en-US" sz="900" b="0" i="0" u="none" strike="noStrike" noProof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2pm – 4pm</a:t>
                      </a:r>
                      <a:endParaRPr lang="en-US" sz="90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900">
                        <a:solidFill>
                          <a:srgbClr val="000000"/>
                        </a:solidFill>
                        <a:latin typeface="DM Sans" pitchFamily="2" charset="0"/>
                        <a:cs typeface="Arial"/>
                      </a:endParaRPr>
                    </a:p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18 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– 29 years only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Work and Employment Support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2pm – 4pm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  <a:cs typeface="Arial"/>
                      </a:endParaRPr>
                    </a:p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  <a:cs typeface="Arial"/>
                      </a:endParaRPr>
                    </a:p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  <a:cs typeface="Arial"/>
                      </a:endParaRPr>
                    </a:p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  <a:cs typeface="Arial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CBT (invitation only)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1 hour appointment slots between 10am-4pm</a:t>
                      </a: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DM Sans" pitchFamily="2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GB" sz="900" dirty="0">
                        <a:latin typeface="DM Sans" pitchFamily="2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GB" sz="900" dirty="0">
                          <a:latin typeface="DM Sans" pitchFamily="2" charset="0"/>
                          <a:cs typeface="Arial" panose="020B0604020202020204" pitchFamily="34" charset="0"/>
                        </a:rPr>
                        <a:t>WOMEN’S ONLY</a:t>
                      </a:r>
                    </a:p>
                    <a:p>
                      <a:pPr algn="ctr"/>
                      <a:r>
                        <a:rPr lang="en-GB" sz="900" dirty="0">
                          <a:latin typeface="DM Sans" pitchFamily="2" charset="0"/>
                          <a:cs typeface="Arial" panose="020B0604020202020204" pitchFamily="34" charset="0"/>
                        </a:rPr>
                        <a:t>Tea and natter </a:t>
                      </a:r>
                    </a:p>
                    <a:p>
                      <a:pPr algn="ctr"/>
                      <a:r>
                        <a:rPr lang="en-GB" sz="900" dirty="0">
                          <a:latin typeface="DM Sans" pitchFamily="2" charset="0"/>
                          <a:cs typeface="Arial" panose="020B0604020202020204" pitchFamily="34" charset="0"/>
                        </a:rPr>
                        <a:t>2-4pm</a:t>
                      </a:r>
                    </a:p>
                    <a:p>
                      <a:endParaRPr lang="en-GB" sz="1600" dirty="0">
                        <a:latin typeface="DM Sans" pitchFamily="2" charset="0"/>
                      </a:endParaRPr>
                    </a:p>
                  </a:txBody>
                  <a:tcPr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Support work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sessions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2pm-4pm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  <a:cs typeface="Arial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  <a:cs typeface="Arial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  <a:cs typeface="Arial"/>
                      </a:endParaRPr>
                    </a:p>
                  </a:txBody>
                  <a:tcPr marL="140560" marR="140560" marT="140560" marB="140560" anchor="ctr"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305154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Lego Session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/>
                        </a:rPr>
                        <a:t>2pm – 4pm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  <a:cs typeface="Arial"/>
                      </a:endParaRPr>
                    </a:p>
                  </a:txBody>
                  <a:tcPr marL="140560" marR="140560" marT="140560" marB="140560" anchor="ctr"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900" dirty="0">
                        <a:solidFill>
                          <a:srgbClr val="000000"/>
                        </a:solidFill>
                        <a:latin typeface="DM Sans" pitchFamily="2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 panose="020B0604020202020204" pitchFamily="34" charset="0"/>
                        </a:rPr>
                        <a:t>Wellbeing walk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cs typeface="Arial" panose="020B0604020202020204" pitchFamily="34" charset="0"/>
                        </a:rPr>
                        <a:t>2pm-4pm</a:t>
                      </a:r>
                      <a:endParaRPr lang="en-GB" sz="900" dirty="0">
                        <a:latin typeface="DM Sans" pitchFamily="2" charset="0"/>
                        <a:cs typeface="Arial" panose="020B0604020202020204" pitchFamily="34" charset="0"/>
                      </a:endParaRPr>
                    </a:p>
                    <a:p>
                      <a:endParaRPr lang="en-GB" sz="900" dirty="0">
                        <a:latin typeface="DM Sans" pitchFamily="2" charset="0"/>
                      </a:endParaRPr>
                    </a:p>
                  </a:txBody>
                  <a:tcPr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20888312"/>
                  </a:ext>
                </a:extLst>
              </a:tr>
              <a:tr h="810889"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  <a:t>Access to services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latin typeface="DM Sans" pitchFamily="2" charset="0"/>
                          <a:ea typeface="+mn-ea"/>
                          <a:cs typeface="+mn-cs"/>
                        </a:rPr>
                        <a:t>2pm-4pm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  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3299557"/>
                  </a:ext>
                </a:extLst>
              </a:tr>
            </a:tbl>
          </a:graphicData>
        </a:graphic>
      </p:graphicFrame>
      <p:grpSp>
        <p:nvGrpSpPr>
          <p:cNvPr id="3" name="Group 3">
            <a:extLst>
              <a:ext uri="{FF2B5EF4-FFF2-40B4-BE49-F238E27FC236}">
                <a16:creationId xmlns:a16="http://schemas.microsoft.com/office/drawing/2014/main" id="{699C431F-7683-35F9-C232-D00A918B6607}"/>
              </a:ext>
            </a:extLst>
          </p:cNvPr>
          <p:cNvGrpSpPr/>
          <p:nvPr/>
        </p:nvGrpSpPr>
        <p:grpSpPr>
          <a:xfrm>
            <a:off x="61235" y="1668475"/>
            <a:ext cx="2589711" cy="4639367"/>
            <a:chOff x="0" y="0"/>
            <a:chExt cx="883905" cy="1704866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2EB9C68D-1497-F0A6-A68D-FB1B6DEF8B01}"/>
                </a:ext>
              </a:extLst>
            </p:cNvPr>
            <p:cNvSpPr/>
            <p:nvPr/>
          </p:nvSpPr>
          <p:spPr>
            <a:xfrm>
              <a:off x="0" y="0"/>
              <a:ext cx="868775" cy="1704866"/>
            </a:xfrm>
            <a:custGeom>
              <a:avLst/>
              <a:gdLst/>
              <a:ahLst/>
              <a:cxnLst/>
              <a:rect l="l" t="t" r="r" b="b"/>
              <a:pathLst>
                <a:path w="868775" h="1669301">
                  <a:moveTo>
                    <a:pt x="0" y="0"/>
                  </a:moveTo>
                  <a:lnTo>
                    <a:pt x="868775" y="0"/>
                  </a:lnTo>
                  <a:lnTo>
                    <a:pt x="868775" y="1669301"/>
                  </a:lnTo>
                  <a:lnTo>
                    <a:pt x="0" y="1669301"/>
                  </a:lnTo>
                  <a:close/>
                </a:path>
              </a:pathLst>
            </a:custGeom>
            <a:solidFill>
              <a:srgbClr val="34586E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pPr algn="ctr">
                <a:lnSpc>
                  <a:spcPts val="2379"/>
                </a:lnSpc>
              </a:pPr>
              <a:r>
                <a:rPr lang="en-GB" sz="1400" b="1" dirty="0">
                  <a:solidFill>
                    <a:schemeClr val="bg1"/>
                  </a:solidFill>
                  <a:latin typeface="DM Sans" pitchFamily="2" charset="0"/>
                </a:rPr>
                <a:t>Address: Second Floor, Tannery Court, Tanners Lane, Warrington </a:t>
              </a:r>
            </a:p>
            <a:p>
              <a:pPr algn="ctr">
                <a:lnSpc>
                  <a:spcPts val="2379"/>
                </a:lnSpc>
              </a:pPr>
              <a:r>
                <a:rPr lang="en-GB" sz="1400" b="1" dirty="0">
                  <a:solidFill>
                    <a:schemeClr val="bg1"/>
                  </a:solidFill>
                  <a:latin typeface="DM Sans" pitchFamily="2" charset="0"/>
                </a:rPr>
                <a:t>WA2 7NA</a:t>
              </a:r>
              <a:endParaRPr lang="en-GB" sz="1400" b="1" dirty="0">
                <a:solidFill>
                  <a:schemeClr val="bg1"/>
                </a:solidFill>
                <a:latin typeface="DM Sans" pitchFamily="2" charset="0"/>
                <a:ea typeface="Calibri"/>
                <a:cs typeface="Calibri"/>
              </a:endParaRPr>
            </a:p>
            <a:p>
              <a:pPr algn="ctr" rtl="0"/>
              <a:r>
                <a:rPr lang="en-US" sz="1400" b="1" dirty="0">
                  <a:solidFill>
                    <a:srgbClr val="FFFFFF"/>
                  </a:solidFill>
                  <a:latin typeface="DM Sans" pitchFamily="2" charset="0"/>
                </a:rPr>
                <a:t>Tel: </a:t>
              </a:r>
              <a:r>
                <a:rPr lang="en-GB" sz="1400" b="1" dirty="0">
                  <a:solidFill>
                    <a:schemeClr val="bg1"/>
                  </a:solidFill>
                  <a:latin typeface="DM Sans" pitchFamily="2" charset="0"/>
                </a:rPr>
                <a:t>07586115855</a:t>
              </a:r>
              <a:endParaRPr lang="en-GB" sz="1400" b="1" dirty="0">
                <a:solidFill>
                  <a:schemeClr val="bg1"/>
                </a:solidFill>
                <a:latin typeface="DM Sans" pitchFamily="2" charset="0"/>
                <a:ea typeface="Calibri"/>
                <a:cs typeface="Calibri"/>
              </a:endParaRPr>
            </a:p>
            <a:p>
              <a:pPr algn="ctr" rtl="0"/>
              <a:endParaRPr lang="en-GB" sz="1100" b="1" dirty="0">
                <a:solidFill>
                  <a:schemeClr val="bg1"/>
                </a:solidFill>
                <a:latin typeface="DM Sans" pitchFamily="2" charset="0"/>
              </a:endParaRPr>
            </a:p>
            <a:p>
              <a:pPr algn="ctr"/>
              <a:r>
                <a:rPr lang="en-GB" sz="1050" dirty="0">
                  <a:solidFill>
                    <a:schemeClr val="bg1"/>
                  </a:solidFill>
                  <a:latin typeface="DM Sans" pitchFamily="2" charset="0"/>
                </a:rPr>
                <a:t>‘</a:t>
              </a:r>
              <a:r>
                <a:rPr lang="en-GB" sz="1200" dirty="0">
                  <a:solidFill>
                    <a:schemeClr val="bg1"/>
                  </a:solidFill>
                  <a:latin typeface="DM Sans" pitchFamily="2" charset="0"/>
                </a:rPr>
                <a:t>Interview techniques- Support around interview skills and techniques</a:t>
              </a:r>
              <a:endParaRPr lang="en-GB" sz="1200" dirty="0">
                <a:solidFill>
                  <a:schemeClr val="bg1"/>
                </a:solidFill>
                <a:latin typeface="DM Sans" pitchFamily="2" charset="0"/>
                <a:ea typeface="Calibri"/>
                <a:cs typeface="Calibri"/>
              </a:endParaRPr>
            </a:p>
            <a:p>
              <a:pPr algn="ctr"/>
              <a:endParaRPr lang="en-GB" sz="1200" dirty="0">
                <a:solidFill>
                  <a:schemeClr val="bg1"/>
                </a:solidFill>
                <a:latin typeface="DM Sans" pitchFamily="2" charset="0"/>
              </a:endParaRPr>
            </a:p>
            <a:p>
              <a:pPr algn="ctr" rtl="0"/>
              <a:r>
                <a:rPr lang="en-GB" sz="1200" dirty="0">
                  <a:solidFill>
                    <a:schemeClr val="bg1"/>
                  </a:solidFill>
                  <a:latin typeface="DM Sans" pitchFamily="2" charset="0"/>
                </a:rPr>
                <a:t>‘Hub Quiz – Halloween edition’ – Get involved with our end of week quiz, with a spooky twist!</a:t>
              </a:r>
            </a:p>
            <a:p>
              <a:pPr algn="ctr" rtl="0"/>
              <a:endParaRPr lang="en-GB" sz="1200" dirty="0">
                <a:solidFill>
                  <a:schemeClr val="bg1"/>
                </a:solidFill>
                <a:latin typeface="DM Sans" pitchFamily="2" charset="0"/>
              </a:endParaRPr>
            </a:p>
            <a:p>
              <a:pPr algn="ctr" rtl="0"/>
              <a:r>
                <a:rPr lang="en-US" sz="1200" dirty="0">
                  <a:solidFill>
                    <a:schemeClr val="bg1"/>
                  </a:solidFill>
                  <a:latin typeface="DM Sans" pitchFamily="2" charset="0"/>
                </a:rPr>
                <a:t>‘Women's only –  Tea and natter’- Have a chat with other women and gain that support.</a:t>
              </a:r>
              <a:endParaRPr lang="en-GB" sz="1600" dirty="0">
                <a:latin typeface="DM Sans" pitchFamily="2" charset="0"/>
              </a:endParaRPr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1702F412-7918-3E68-179D-AF6FFA48AF33}"/>
                </a:ext>
              </a:extLst>
            </p:cNvPr>
            <p:cNvSpPr txBox="1"/>
            <p:nvPr/>
          </p:nvSpPr>
          <p:spPr>
            <a:xfrm>
              <a:off x="15130" y="22839"/>
              <a:ext cx="868775" cy="16201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lang="en-GB" sz="1000" b="0" i="0" dirty="0">
                <a:solidFill>
                  <a:schemeClr val="bg1"/>
                </a:solidFill>
                <a:effectLst/>
                <a:latin typeface="DM Sans" pitchFamily="2" charset="0"/>
              </a:endParaRPr>
            </a:p>
          </p:txBody>
        </p:sp>
      </p:grpSp>
      <p:grpSp>
        <p:nvGrpSpPr>
          <p:cNvPr id="46" name="Group 46">
            <a:extLst>
              <a:ext uri="{FF2B5EF4-FFF2-40B4-BE49-F238E27FC236}">
                <a16:creationId xmlns:a16="http://schemas.microsoft.com/office/drawing/2014/main" id="{7C0383B5-C0E9-9F35-9891-298AF30A0043}"/>
              </a:ext>
            </a:extLst>
          </p:cNvPr>
          <p:cNvGrpSpPr/>
          <p:nvPr/>
        </p:nvGrpSpPr>
        <p:grpSpPr>
          <a:xfrm rot="2700000">
            <a:off x="170282" y="1049731"/>
            <a:ext cx="293842" cy="293842"/>
            <a:chOff x="0" y="0"/>
            <a:chExt cx="812800" cy="812800"/>
          </a:xfrm>
        </p:grpSpPr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DEC1B578-E63E-B259-8501-9116EFCF792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>
              <a:extLst>
                <a:ext uri="{FF2B5EF4-FFF2-40B4-BE49-F238E27FC236}">
                  <a16:creationId xmlns:a16="http://schemas.microsoft.com/office/drawing/2014/main" id="{03BB78F4-D77D-1E83-376E-4415932472DD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2" name="Group 62">
            <a:extLst>
              <a:ext uri="{FF2B5EF4-FFF2-40B4-BE49-F238E27FC236}">
                <a16:creationId xmlns:a16="http://schemas.microsoft.com/office/drawing/2014/main" id="{09B5A48F-C536-0D8C-4881-C16BCAFB787D}"/>
              </a:ext>
            </a:extLst>
          </p:cNvPr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3" name="Freeform 63">
              <a:extLst>
                <a:ext uri="{FF2B5EF4-FFF2-40B4-BE49-F238E27FC236}">
                  <a16:creationId xmlns:a16="http://schemas.microsoft.com/office/drawing/2014/main" id="{1A0CBBE5-CE37-D4CD-4AF1-6BDDCCB182F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4">
              <a:extLst>
                <a:ext uri="{FF2B5EF4-FFF2-40B4-BE49-F238E27FC236}">
                  <a16:creationId xmlns:a16="http://schemas.microsoft.com/office/drawing/2014/main" id="{7D79FE65-C16D-2307-0429-C68736FF735F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5" name="Group 65">
            <a:extLst>
              <a:ext uri="{FF2B5EF4-FFF2-40B4-BE49-F238E27FC236}">
                <a16:creationId xmlns:a16="http://schemas.microsoft.com/office/drawing/2014/main" id="{E153809F-0E0E-772E-6103-F959F8EC1C30}"/>
              </a:ext>
            </a:extLst>
          </p:cNvPr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>
              <a:extLst>
                <a:ext uri="{FF2B5EF4-FFF2-40B4-BE49-F238E27FC236}">
                  <a16:creationId xmlns:a16="http://schemas.microsoft.com/office/drawing/2014/main" id="{33F52FF7-F181-336E-C26D-23047964F5FB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>
              <a:extLst>
                <a:ext uri="{FF2B5EF4-FFF2-40B4-BE49-F238E27FC236}">
                  <a16:creationId xmlns:a16="http://schemas.microsoft.com/office/drawing/2014/main" id="{1000070D-9915-82FE-A3AA-42546EBECD90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69" name="TextBox 69">
            <a:extLst>
              <a:ext uri="{FF2B5EF4-FFF2-40B4-BE49-F238E27FC236}">
                <a16:creationId xmlns:a16="http://schemas.microsoft.com/office/drawing/2014/main" id="{62C45F1B-901D-0A79-7775-C865E1746CE4}"/>
              </a:ext>
            </a:extLst>
          </p:cNvPr>
          <p:cNvSpPr txBox="1"/>
          <p:nvPr/>
        </p:nvSpPr>
        <p:spPr>
          <a:xfrm>
            <a:off x="2530214" y="19177"/>
            <a:ext cx="5443877" cy="5591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2400" u="sng" dirty="0">
                <a:solidFill>
                  <a:srgbClr val="000000"/>
                </a:solidFill>
                <a:latin typeface="DM Sans Bold"/>
              </a:rPr>
              <a:t>WARRINGTON OCTOBER - WEEK 5</a:t>
            </a:r>
          </a:p>
        </p:txBody>
      </p:sp>
      <p:sp>
        <p:nvSpPr>
          <p:cNvPr id="70" name="TextBox 70">
            <a:extLst>
              <a:ext uri="{FF2B5EF4-FFF2-40B4-BE49-F238E27FC236}">
                <a16:creationId xmlns:a16="http://schemas.microsoft.com/office/drawing/2014/main" id="{D3146A44-2260-67CE-EFF8-F4DC2A10CB67}"/>
              </a:ext>
            </a:extLst>
          </p:cNvPr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>
            <a:extLst>
              <a:ext uri="{FF2B5EF4-FFF2-40B4-BE49-F238E27FC236}">
                <a16:creationId xmlns:a16="http://schemas.microsoft.com/office/drawing/2014/main" id="{CA8A0ED2-784D-1681-D2B5-CC0B5D09E11D}"/>
              </a:ext>
            </a:extLst>
          </p:cNvPr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>
            <a:extLst>
              <a:ext uri="{FF2B5EF4-FFF2-40B4-BE49-F238E27FC236}">
                <a16:creationId xmlns:a16="http://schemas.microsoft.com/office/drawing/2014/main" id="{A718C8EF-2356-F84D-9FC4-08E9DA03355D}"/>
              </a:ext>
            </a:extLst>
          </p:cNvPr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grpSp>
        <p:nvGrpSpPr>
          <p:cNvPr id="68" name="Group 49">
            <a:extLst>
              <a:ext uri="{FF2B5EF4-FFF2-40B4-BE49-F238E27FC236}">
                <a16:creationId xmlns:a16="http://schemas.microsoft.com/office/drawing/2014/main" id="{F2D742D3-84F3-57DE-F488-5F05763497EA}"/>
              </a:ext>
            </a:extLst>
          </p:cNvPr>
          <p:cNvGrpSpPr/>
          <p:nvPr/>
        </p:nvGrpSpPr>
        <p:grpSpPr>
          <a:xfrm>
            <a:off x="344097" y="6391036"/>
            <a:ext cx="2066012" cy="747035"/>
            <a:chOff x="183080" y="0"/>
            <a:chExt cx="2754682" cy="996046"/>
          </a:xfrm>
        </p:grpSpPr>
        <p:sp>
          <p:nvSpPr>
            <p:cNvPr id="73" name="Freeform 50">
              <a:extLst>
                <a:ext uri="{FF2B5EF4-FFF2-40B4-BE49-F238E27FC236}">
                  <a16:creationId xmlns:a16="http://schemas.microsoft.com/office/drawing/2014/main" id="{93AD669C-9DE7-1443-26B1-7C1F946D5BFF}"/>
                </a:ext>
              </a:extLst>
            </p:cNvPr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TextBox 52">
              <a:extLst>
                <a:ext uri="{FF2B5EF4-FFF2-40B4-BE49-F238E27FC236}">
                  <a16:creationId xmlns:a16="http://schemas.microsoft.com/office/drawing/2014/main" id="{5EEBEFFE-91DB-BBC1-5350-683B9441902E}"/>
                </a:ext>
              </a:extLst>
            </p:cNvPr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dirty="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pic>
        <p:nvPicPr>
          <p:cNvPr id="10" name="Picture 2" descr="GC_Landscape_RGB">
            <a:extLst>
              <a:ext uri="{FF2B5EF4-FFF2-40B4-BE49-F238E27FC236}">
                <a16:creationId xmlns:a16="http://schemas.microsoft.com/office/drawing/2014/main" id="{A7B667B1-25EB-413C-E4F2-2C6FA813A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462" y="144785"/>
            <a:ext cx="847613" cy="36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64">
            <a:extLst>
              <a:ext uri="{FF2B5EF4-FFF2-40B4-BE49-F238E27FC236}">
                <a16:creationId xmlns:a16="http://schemas.microsoft.com/office/drawing/2014/main" id="{53324358-BA35-9568-348E-8E1508626FFB}"/>
              </a:ext>
            </a:extLst>
          </p:cNvPr>
          <p:cNvSpPr txBox="1"/>
          <p:nvPr/>
        </p:nvSpPr>
        <p:spPr>
          <a:xfrm>
            <a:off x="421044" y="729373"/>
            <a:ext cx="197415" cy="205957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379"/>
              </a:lnSpc>
            </a:pPr>
            <a:endParaRPr dirty="0"/>
          </a:p>
        </p:txBody>
      </p:sp>
      <p:grpSp>
        <p:nvGrpSpPr>
          <p:cNvPr id="37" name="Group 65">
            <a:extLst>
              <a:ext uri="{FF2B5EF4-FFF2-40B4-BE49-F238E27FC236}">
                <a16:creationId xmlns:a16="http://schemas.microsoft.com/office/drawing/2014/main" id="{97AE9BA2-0CA6-BE6F-D528-4FC3C6F5A0B6}"/>
              </a:ext>
            </a:extLst>
          </p:cNvPr>
          <p:cNvGrpSpPr/>
          <p:nvPr/>
        </p:nvGrpSpPr>
        <p:grpSpPr>
          <a:xfrm>
            <a:off x="5691773" y="2545315"/>
            <a:ext cx="220832" cy="193228"/>
            <a:chOff x="0" y="0"/>
            <a:chExt cx="812800" cy="711200"/>
          </a:xfrm>
        </p:grpSpPr>
        <p:sp>
          <p:nvSpPr>
            <p:cNvPr id="38" name="Freeform 66">
              <a:extLst>
                <a:ext uri="{FF2B5EF4-FFF2-40B4-BE49-F238E27FC236}">
                  <a16:creationId xmlns:a16="http://schemas.microsoft.com/office/drawing/2014/main" id="{21648DA1-D8FB-7A70-E3AA-2888BE914719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9" name="TextBox 67">
              <a:extLst>
                <a:ext uri="{FF2B5EF4-FFF2-40B4-BE49-F238E27FC236}">
                  <a16:creationId xmlns:a16="http://schemas.microsoft.com/office/drawing/2014/main" id="{E9096E38-52BB-8BD9-20E4-C74553BBFCAE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52" name="Group 65">
            <a:extLst>
              <a:ext uri="{FF2B5EF4-FFF2-40B4-BE49-F238E27FC236}">
                <a16:creationId xmlns:a16="http://schemas.microsoft.com/office/drawing/2014/main" id="{CE31285F-82ED-5C7C-379A-19D56F724939}"/>
              </a:ext>
            </a:extLst>
          </p:cNvPr>
          <p:cNvGrpSpPr/>
          <p:nvPr/>
        </p:nvGrpSpPr>
        <p:grpSpPr>
          <a:xfrm>
            <a:off x="4074509" y="6755124"/>
            <a:ext cx="220832" cy="193228"/>
            <a:chOff x="0" y="0"/>
            <a:chExt cx="812800" cy="711200"/>
          </a:xfrm>
        </p:grpSpPr>
        <p:sp>
          <p:nvSpPr>
            <p:cNvPr id="53" name="Freeform 66">
              <a:extLst>
                <a:ext uri="{FF2B5EF4-FFF2-40B4-BE49-F238E27FC236}">
                  <a16:creationId xmlns:a16="http://schemas.microsoft.com/office/drawing/2014/main" id="{CF96ACBF-2888-B58E-43FF-B988AA528221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TextBox 67">
              <a:extLst>
                <a:ext uri="{FF2B5EF4-FFF2-40B4-BE49-F238E27FC236}">
                  <a16:creationId xmlns:a16="http://schemas.microsoft.com/office/drawing/2014/main" id="{315676E8-3125-2DB0-0BD2-DDBE0D87528F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6" name="Group 65">
            <a:extLst>
              <a:ext uri="{FF2B5EF4-FFF2-40B4-BE49-F238E27FC236}">
                <a16:creationId xmlns:a16="http://schemas.microsoft.com/office/drawing/2014/main" id="{3CC283B9-71BE-8EA6-169A-E89EE28D3B0B}"/>
              </a:ext>
            </a:extLst>
          </p:cNvPr>
          <p:cNvGrpSpPr/>
          <p:nvPr/>
        </p:nvGrpSpPr>
        <p:grpSpPr>
          <a:xfrm>
            <a:off x="10349201" y="1338401"/>
            <a:ext cx="220832" cy="193228"/>
            <a:chOff x="0" y="0"/>
            <a:chExt cx="812800" cy="711200"/>
          </a:xfrm>
        </p:grpSpPr>
        <p:sp>
          <p:nvSpPr>
            <p:cNvPr id="8" name="Freeform 66">
              <a:extLst>
                <a:ext uri="{FF2B5EF4-FFF2-40B4-BE49-F238E27FC236}">
                  <a16:creationId xmlns:a16="http://schemas.microsoft.com/office/drawing/2014/main" id="{F1E73B66-CF9F-DB85-5EBC-F68B89DA95AF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1" name="TextBox 67">
              <a:extLst>
                <a:ext uri="{FF2B5EF4-FFF2-40B4-BE49-F238E27FC236}">
                  <a16:creationId xmlns:a16="http://schemas.microsoft.com/office/drawing/2014/main" id="{43C71642-BAAE-88D7-97C6-77CFE8678059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12" name="Group 65">
            <a:extLst>
              <a:ext uri="{FF2B5EF4-FFF2-40B4-BE49-F238E27FC236}">
                <a16:creationId xmlns:a16="http://schemas.microsoft.com/office/drawing/2014/main" id="{D67BDCE9-66C3-AE79-C3F9-B7BBAB5F1AF2}"/>
              </a:ext>
            </a:extLst>
          </p:cNvPr>
          <p:cNvGrpSpPr/>
          <p:nvPr/>
        </p:nvGrpSpPr>
        <p:grpSpPr>
          <a:xfrm>
            <a:off x="4038917" y="1376137"/>
            <a:ext cx="220832" cy="193228"/>
            <a:chOff x="0" y="0"/>
            <a:chExt cx="812800" cy="711200"/>
          </a:xfrm>
        </p:grpSpPr>
        <p:sp>
          <p:nvSpPr>
            <p:cNvPr id="15" name="Freeform 66">
              <a:extLst>
                <a:ext uri="{FF2B5EF4-FFF2-40B4-BE49-F238E27FC236}">
                  <a16:creationId xmlns:a16="http://schemas.microsoft.com/office/drawing/2014/main" id="{5496592B-4A1A-C8F2-25CB-EE61B31F3E7C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67">
              <a:extLst>
                <a:ext uri="{FF2B5EF4-FFF2-40B4-BE49-F238E27FC236}">
                  <a16:creationId xmlns:a16="http://schemas.microsoft.com/office/drawing/2014/main" id="{B22B8B8B-79BC-8263-DB00-D8D01177079E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sp>
        <p:nvSpPr>
          <p:cNvPr id="19" name="Freeform 66">
            <a:extLst>
              <a:ext uri="{FF2B5EF4-FFF2-40B4-BE49-F238E27FC236}">
                <a16:creationId xmlns:a16="http://schemas.microsoft.com/office/drawing/2014/main" id="{8223BF62-A413-E713-AE95-EDDBECAB43F5}"/>
              </a:ext>
            </a:extLst>
          </p:cNvPr>
          <p:cNvSpPr/>
          <p:nvPr/>
        </p:nvSpPr>
        <p:spPr>
          <a:xfrm>
            <a:off x="4073422" y="3808609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sp>
        <p:nvSpPr>
          <p:cNvPr id="76" name="Freeform 63">
            <a:extLst>
              <a:ext uri="{FF2B5EF4-FFF2-40B4-BE49-F238E27FC236}">
                <a16:creationId xmlns:a16="http://schemas.microsoft.com/office/drawing/2014/main" id="{A5DBF39A-0CA4-5F77-9C33-19B1ED2B215D}"/>
              </a:ext>
            </a:extLst>
          </p:cNvPr>
          <p:cNvSpPr/>
          <p:nvPr/>
        </p:nvSpPr>
        <p:spPr>
          <a:xfrm>
            <a:off x="8693025" y="1376137"/>
            <a:ext cx="242972" cy="24297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67AB2C"/>
          </a:solidFill>
        </p:spPr>
        <p:txBody>
          <a:bodyPr/>
          <a:lstStyle/>
          <a:p>
            <a:endParaRPr lang="en-GB"/>
          </a:p>
        </p:txBody>
      </p:sp>
      <p:grpSp>
        <p:nvGrpSpPr>
          <p:cNvPr id="17" name="Group 65">
            <a:extLst>
              <a:ext uri="{FF2B5EF4-FFF2-40B4-BE49-F238E27FC236}">
                <a16:creationId xmlns:a16="http://schemas.microsoft.com/office/drawing/2014/main" id="{FC59427D-0A7E-A68F-81F7-1A347337576F}"/>
              </a:ext>
            </a:extLst>
          </p:cNvPr>
          <p:cNvGrpSpPr/>
          <p:nvPr/>
        </p:nvGrpSpPr>
        <p:grpSpPr>
          <a:xfrm>
            <a:off x="8673449" y="2548341"/>
            <a:ext cx="220832" cy="193228"/>
            <a:chOff x="0" y="0"/>
            <a:chExt cx="812800" cy="711200"/>
          </a:xfrm>
        </p:grpSpPr>
        <p:sp>
          <p:nvSpPr>
            <p:cNvPr id="21" name="Freeform 66">
              <a:extLst>
                <a:ext uri="{FF2B5EF4-FFF2-40B4-BE49-F238E27FC236}">
                  <a16:creationId xmlns:a16="http://schemas.microsoft.com/office/drawing/2014/main" id="{FF73B915-A6AA-04A2-480E-39E2CFF3944A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6" name="TextBox 67">
              <a:extLst>
                <a:ext uri="{FF2B5EF4-FFF2-40B4-BE49-F238E27FC236}">
                  <a16:creationId xmlns:a16="http://schemas.microsoft.com/office/drawing/2014/main" id="{09AEE24A-309E-A385-374D-D6203C3C22C4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27" name="Group 65">
            <a:extLst>
              <a:ext uri="{FF2B5EF4-FFF2-40B4-BE49-F238E27FC236}">
                <a16:creationId xmlns:a16="http://schemas.microsoft.com/office/drawing/2014/main" id="{1F24068E-EE49-E87C-AC96-0397E5944DEC}"/>
              </a:ext>
            </a:extLst>
          </p:cNvPr>
          <p:cNvGrpSpPr/>
          <p:nvPr/>
        </p:nvGrpSpPr>
        <p:grpSpPr>
          <a:xfrm>
            <a:off x="7204658" y="1388468"/>
            <a:ext cx="220832" cy="193228"/>
            <a:chOff x="0" y="0"/>
            <a:chExt cx="812800" cy="711200"/>
          </a:xfrm>
        </p:grpSpPr>
        <p:sp>
          <p:nvSpPr>
            <p:cNvPr id="28" name="Freeform 66">
              <a:extLst>
                <a:ext uri="{FF2B5EF4-FFF2-40B4-BE49-F238E27FC236}">
                  <a16:creationId xmlns:a16="http://schemas.microsoft.com/office/drawing/2014/main" id="{7982CF34-C3EC-4336-94A9-9F038DBC3665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TextBox 67">
              <a:extLst>
                <a:ext uri="{FF2B5EF4-FFF2-40B4-BE49-F238E27FC236}">
                  <a16:creationId xmlns:a16="http://schemas.microsoft.com/office/drawing/2014/main" id="{EF696887-1302-9490-C42A-3A9B65EB9EA1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sp>
        <p:nvSpPr>
          <p:cNvPr id="42" name="Freeform 66">
            <a:extLst>
              <a:ext uri="{FF2B5EF4-FFF2-40B4-BE49-F238E27FC236}">
                <a16:creationId xmlns:a16="http://schemas.microsoft.com/office/drawing/2014/main" id="{C87EBDD0-313C-A581-B5AC-8B6AC238F371}"/>
              </a:ext>
            </a:extLst>
          </p:cNvPr>
          <p:cNvSpPr/>
          <p:nvPr/>
        </p:nvSpPr>
        <p:spPr>
          <a:xfrm>
            <a:off x="8695589" y="5474812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sp>
        <p:nvSpPr>
          <p:cNvPr id="33" name="Freeform 63">
            <a:extLst>
              <a:ext uri="{FF2B5EF4-FFF2-40B4-BE49-F238E27FC236}">
                <a16:creationId xmlns:a16="http://schemas.microsoft.com/office/drawing/2014/main" id="{5CD68B71-F3F9-B500-E580-D370FB0B71CB}"/>
              </a:ext>
            </a:extLst>
          </p:cNvPr>
          <p:cNvSpPr/>
          <p:nvPr/>
        </p:nvSpPr>
        <p:spPr>
          <a:xfrm>
            <a:off x="5635128" y="5471270"/>
            <a:ext cx="242972" cy="24297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67AB2C"/>
          </a:solidFill>
        </p:spPr>
        <p:txBody>
          <a:bodyPr/>
          <a:lstStyle/>
          <a:p>
            <a:endParaRPr lang="en-GB"/>
          </a:p>
        </p:txBody>
      </p:sp>
      <p:pic>
        <p:nvPicPr>
          <p:cNvPr id="35" name="Picture 34" descr="A blue and white sign with white text&#10;&#10;AI-generated content may be incorrect.">
            <a:extLst>
              <a:ext uri="{FF2B5EF4-FFF2-40B4-BE49-F238E27FC236}">
                <a16:creationId xmlns:a16="http://schemas.microsoft.com/office/drawing/2014/main" id="{FBAAD29E-8A12-FA66-27BB-E45AF5922D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015" y="119847"/>
            <a:ext cx="1469942" cy="406703"/>
          </a:xfrm>
          <a:prstGeom prst="rect">
            <a:avLst/>
          </a:prstGeom>
        </p:spPr>
      </p:pic>
      <p:pic>
        <p:nvPicPr>
          <p:cNvPr id="58" name="Picture 57" descr="A logo for a mental health company&#10;&#10;Description automatically generated">
            <a:extLst>
              <a:ext uri="{FF2B5EF4-FFF2-40B4-BE49-F238E27FC236}">
                <a16:creationId xmlns:a16="http://schemas.microsoft.com/office/drawing/2014/main" id="{FEE55840-7259-3A27-5C97-102C35BE574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3359695" y="4360636"/>
            <a:ext cx="339340" cy="339340"/>
          </a:xfrm>
          <a:prstGeom prst="rect">
            <a:avLst/>
          </a:prstGeom>
        </p:spPr>
      </p:pic>
      <p:sp>
        <p:nvSpPr>
          <p:cNvPr id="59" name="Freeform 66">
            <a:extLst>
              <a:ext uri="{FF2B5EF4-FFF2-40B4-BE49-F238E27FC236}">
                <a16:creationId xmlns:a16="http://schemas.microsoft.com/office/drawing/2014/main" id="{7A1122DD-6EE5-8437-FAE6-94F9E6655CB3}"/>
              </a:ext>
            </a:extLst>
          </p:cNvPr>
          <p:cNvSpPr/>
          <p:nvPr/>
        </p:nvSpPr>
        <p:spPr>
          <a:xfrm>
            <a:off x="4023232" y="2606444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 dirty="0"/>
          </a:p>
        </p:txBody>
      </p:sp>
      <p:grpSp>
        <p:nvGrpSpPr>
          <p:cNvPr id="75" name="Group 65">
            <a:extLst>
              <a:ext uri="{FF2B5EF4-FFF2-40B4-BE49-F238E27FC236}">
                <a16:creationId xmlns:a16="http://schemas.microsoft.com/office/drawing/2014/main" id="{16CA72A3-72A3-A5A7-CD5B-786BF4559EA5}"/>
              </a:ext>
            </a:extLst>
          </p:cNvPr>
          <p:cNvGrpSpPr/>
          <p:nvPr/>
        </p:nvGrpSpPr>
        <p:grpSpPr>
          <a:xfrm>
            <a:off x="4039705" y="5552959"/>
            <a:ext cx="220832" cy="193228"/>
            <a:chOff x="0" y="0"/>
            <a:chExt cx="812800" cy="711200"/>
          </a:xfrm>
        </p:grpSpPr>
        <p:sp>
          <p:nvSpPr>
            <p:cNvPr id="77" name="Freeform 66">
              <a:extLst>
                <a:ext uri="{FF2B5EF4-FFF2-40B4-BE49-F238E27FC236}">
                  <a16:creationId xmlns:a16="http://schemas.microsoft.com/office/drawing/2014/main" id="{0BF1B786-A2CE-8D43-2A40-D663AA301679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8" name="TextBox 67">
              <a:extLst>
                <a:ext uri="{FF2B5EF4-FFF2-40B4-BE49-F238E27FC236}">
                  <a16:creationId xmlns:a16="http://schemas.microsoft.com/office/drawing/2014/main" id="{945D8DCA-7359-0FCE-A8D9-1C08153E9C06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80" name="Group 65">
            <a:extLst>
              <a:ext uri="{FF2B5EF4-FFF2-40B4-BE49-F238E27FC236}">
                <a16:creationId xmlns:a16="http://schemas.microsoft.com/office/drawing/2014/main" id="{F8C6BD1A-7F03-8810-6C65-CA73A1DC40A0}"/>
              </a:ext>
            </a:extLst>
          </p:cNvPr>
          <p:cNvGrpSpPr/>
          <p:nvPr/>
        </p:nvGrpSpPr>
        <p:grpSpPr>
          <a:xfrm>
            <a:off x="5657268" y="1357628"/>
            <a:ext cx="220832" cy="193228"/>
            <a:chOff x="0" y="0"/>
            <a:chExt cx="812800" cy="711200"/>
          </a:xfrm>
        </p:grpSpPr>
        <p:sp>
          <p:nvSpPr>
            <p:cNvPr id="83" name="Freeform 66">
              <a:extLst>
                <a:ext uri="{FF2B5EF4-FFF2-40B4-BE49-F238E27FC236}">
                  <a16:creationId xmlns:a16="http://schemas.microsoft.com/office/drawing/2014/main" id="{E2D1CBA9-FFB8-415C-7962-EC32A82E4CC4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5" name="TextBox 67">
              <a:extLst>
                <a:ext uri="{FF2B5EF4-FFF2-40B4-BE49-F238E27FC236}">
                  <a16:creationId xmlns:a16="http://schemas.microsoft.com/office/drawing/2014/main" id="{8D4463B4-5E1C-D256-3C40-CEA78CD7ACE8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86" name="Picture 85" descr="Hand holding piece of white puzzle on blue background">
            <a:extLst>
              <a:ext uri="{FF2B5EF4-FFF2-40B4-BE49-F238E27FC236}">
                <a16:creationId xmlns:a16="http://schemas.microsoft.com/office/drawing/2014/main" id="{284AB463-FDD6-1CDA-918A-EA4D89BEA42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559" y="3289483"/>
            <a:ext cx="566101" cy="377434"/>
          </a:xfrm>
          <a:prstGeom prst="rect">
            <a:avLst/>
          </a:prstGeom>
        </p:spPr>
      </p:pic>
      <p:pic>
        <p:nvPicPr>
          <p:cNvPr id="87" name="Picture 86" descr="Notebooks and office supplies">
            <a:extLst>
              <a:ext uri="{FF2B5EF4-FFF2-40B4-BE49-F238E27FC236}">
                <a16:creationId xmlns:a16="http://schemas.microsoft.com/office/drawing/2014/main" id="{7202A2C4-54C5-E14D-4DA9-D266B9D6E90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480" y="6640925"/>
            <a:ext cx="700841" cy="476088"/>
          </a:xfrm>
          <a:prstGeom prst="rect">
            <a:avLst/>
          </a:prstGeom>
        </p:spPr>
      </p:pic>
      <p:sp>
        <p:nvSpPr>
          <p:cNvPr id="112" name="Freeform 66">
            <a:extLst>
              <a:ext uri="{FF2B5EF4-FFF2-40B4-BE49-F238E27FC236}">
                <a16:creationId xmlns:a16="http://schemas.microsoft.com/office/drawing/2014/main" id="{EF1215FE-7FA9-ACAF-41D9-2125C9B507F9}"/>
              </a:ext>
            </a:extLst>
          </p:cNvPr>
          <p:cNvSpPr/>
          <p:nvPr/>
        </p:nvSpPr>
        <p:spPr>
          <a:xfrm>
            <a:off x="8715165" y="6561896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grpSp>
        <p:nvGrpSpPr>
          <p:cNvPr id="114" name="Group 65">
            <a:extLst>
              <a:ext uri="{FF2B5EF4-FFF2-40B4-BE49-F238E27FC236}">
                <a16:creationId xmlns:a16="http://schemas.microsoft.com/office/drawing/2014/main" id="{4663FB43-88BB-E382-E853-D79155443C7C}"/>
              </a:ext>
            </a:extLst>
          </p:cNvPr>
          <p:cNvGrpSpPr/>
          <p:nvPr/>
        </p:nvGrpSpPr>
        <p:grpSpPr>
          <a:xfrm>
            <a:off x="10251868" y="5474812"/>
            <a:ext cx="220832" cy="193228"/>
            <a:chOff x="0" y="0"/>
            <a:chExt cx="812800" cy="711200"/>
          </a:xfrm>
        </p:grpSpPr>
        <p:sp>
          <p:nvSpPr>
            <p:cNvPr id="115" name="Freeform 66">
              <a:extLst>
                <a:ext uri="{FF2B5EF4-FFF2-40B4-BE49-F238E27FC236}">
                  <a16:creationId xmlns:a16="http://schemas.microsoft.com/office/drawing/2014/main" id="{8EC4357D-6694-8766-2C4B-C143AF9BBC2B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6" name="TextBox 67">
              <a:extLst>
                <a:ext uri="{FF2B5EF4-FFF2-40B4-BE49-F238E27FC236}">
                  <a16:creationId xmlns:a16="http://schemas.microsoft.com/office/drawing/2014/main" id="{47A6DE29-403D-ADCE-6B21-EBD69FA4CEDB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sp>
        <p:nvSpPr>
          <p:cNvPr id="24" name="Freeform 63">
            <a:extLst>
              <a:ext uri="{FF2B5EF4-FFF2-40B4-BE49-F238E27FC236}">
                <a16:creationId xmlns:a16="http://schemas.microsoft.com/office/drawing/2014/main" id="{9B9D1764-41E2-9E06-474B-9A128213C7FF}"/>
              </a:ext>
            </a:extLst>
          </p:cNvPr>
          <p:cNvSpPr/>
          <p:nvPr/>
        </p:nvSpPr>
        <p:spPr>
          <a:xfrm>
            <a:off x="8673449" y="3817810"/>
            <a:ext cx="242972" cy="24297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67AB2C"/>
          </a:solidFill>
        </p:spPr>
        <p:txBody>
          <a:bodyPr/>
          <a:lstStyle/>
          <a:p>
            <a:endParaRPr lang="en-GB"/>
          </a:p>
        </p:txBody>
      </p:sp>
      <p:pic>
        <p:nvPicPr>
          <p:cNvPr id="31" name="Picture 30" descr="Paper people pyramid">
            <a:extLst>
              <a:ext uri="{FF2B5EF4-FFF2-40B4-BE49-F238E27FC236}">
                <a16:creationId xmlns:a16="http://schemas.microsoft.com/office/drawing/2014/main" id="{FF47CF66-4750-163A-213A-3275A6DEE7E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1" t="12378" r="13873" b="8043"/>
          <a:stretch>
            <a:fillRect/>
          </a:stretch>
        </p:blipFill>
        <p:spPr>
          <a:xfrm>
            <a:off x="9486135" y="6498433"/>
            <a:ext cx="668649" cy="557724"/>
          </a:xfrm>
          <a:prstGeom prst="rect">
            <a:avLst/>
          </a:prstGeom>
        </p:spPr>
      </p:pic>
      <p:sp>
        <p:nvSpPr>
          <p:cNvPr id="51" name="Freeform 63">
            <a:extLst>
              <a:ext uri="{FF2B5EF4-FFF2-40B4-BE49-F238E27FC236}">
                <a16:creationId xmlns:a16="http://schemas.microsoft.com/office/drawing/2014/main" id="{690ED9E6-ECBD-42AD-D29D-29DCDBC04323}"/>
              </a:ext>
            </a:extLst>
          </p:cNvPr>
          <p:cNvSpPr/>
          <p:nvPr/>
        </p:nvSpPr>
        <p:spPr>
          <a:xfrm>
            <a:off x="10327061" y="2567459"/>
            <a:ext cx="242972" cy="24297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67AB2C"/>
          </a:solidFill>
        </p:spPr>
        <p:txBody>
          <a:bodyPr/>
          <a:lstStyle/>
          <a:p>
            <a:endParaRPr lang="en-GB"/>
          </a:p>
        </p:txBody>
      </p:sp>
      <p:sp>
        <p:nvSpPr>
          <p:cNvPr id="60" name="Freeform 63">
            <a:extLst>
              <a:ext uri="{FF2B5EF4-FFF2-40B4-BE49-F238E27FC236}">
                <a16:creationId xmlns:a16="http://schemas.microsoft.com/office/drawing/2014/main" id="{A9F6CCEB-48EF-7F69-228A-06EA225395D5}"/>
              </a:ext>
            </a:extLst>
          </p:cNvPr>
          <p:cNvSpPr/>
          <p:nvPr/>
        </p:nvSpPr>
        <p:spPr>
          <a:xfrm>
            <a:off x="10316709" y="3832559"/>
            <a:ext cx="242972" cy="24297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67AB2C"/>
          </a:solidFill>
        </p:spPr>
        <p:txBody>
          <a:bodyPr/>
          <a:lstStyle/>
          <a:p>
            <a:endParaRPr lang="en-GB"/>
          </a:p>
        </p:txBody>
      </p:sp>
      <p:pic>
        <p:nvPicPr>
          <p:cNvPr id="7" name="Picture 6" descr="Rolls of Newspaper">
            <a:extLst>
              <a:ext uri="{FF2B5EF4-FFF2-40B4-BE49-F238E27FC236}">
                <a16:creationId xmlns:a16="http://schemas.microsoft.com/office/drawing/2014/main" id="{112E954F-3421-B43D-8996-1C4F1D37E79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479" y="1943287"/>
            <a:ext cx="700841" cy="467113"/>
          </a:xfrm>
          <a:prstGeom prst="rect">
            <a:avLst/>
          </a:prstGeom>
        </p:spPr>
      </p:pic>
      <p:pic>
        <p:nvPicPr>
          <p:cNvPr id="9" name="Picture 8" descr="Hand squeezing lime on tacos">
            <a:extLst>
              <a:ext uri="{FF2B5EF4-FFF2-40B4-BE49-F238E27FC236}">
                <a16:creationId xmlns:a16="http://schemas.microsoft.com/office/drawing/2014/main" id="{BA0F3416-2FD8-14CE-0022-1EEE1D60288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54" b="14007"/>
          <a:stretch/>
        </p:blipFill>
        <p:spPr>
          <a:xfrm>
            <a:off x="3154460" y="2176844"/>
            <a:ext cx="638393" cy="306065"/>
          </a:xfrm>
          <a:prstGeom prst="rect">
            <a:avLst/>
          </a:prstGeom>
        </p:spPr>
      </p:pic>
      <p:pic>
        <p:nvPicPr>
          <p:cNvPr id="14" name="Picture 13" descr="Two documents illustration">
            <a:extLst>
              <a:ext uri="{FF2B5EF4-FFF2-40B4-BE49-F238E27FC236}">
                <a16:creationId xmlns:a16="http://schemas.microsoft.com/office/drawing/2014/main" id="{4D7FC954-14F7-80EF-098C-6E60D4E1126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0" t="7278" r="10200" b="12150"/>
          <a:stretch>
            <a:fillRect/>
          </a:stretch>
        </p:blipFill>
        <p:spPr>
          <a:xfrm>
            <a:off x="3088773" y="3347540"/>
            <a:ext cx="781788" cy="377433"/>
          </a:xfrm>
          <a:prstGeom prst="rect">
            <a:avLst/>
          </a:prstGeom>
        </p:spPr>
      </p:pic>
      <p:pic>
        <p:nvPicPr>
          <p:cNvPr id="18" name="Picture 17" descr="Illustration of person writing">
            <a:extLst>
              <a:ext uri="{FF2B5EF4-FFF2-40B4-BE49-F238E27FC236}">
                <a16:creationId xmlns:a16="http://schemas.microsoft.com/office/drawing/2014/main" id="{F89C0DCD-7900-7FE6-C72B-F066380EBFC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1644" y="3251861"/>
            <a:ext cx="476958" cy="301354"/>
          </a:xfrm>
          <a:prstGeom prst="rect">
            <a:avLst/>
          </a:prstGeom>
        </p:spPr>
      </p:pic>
      <p:pic>
        <p:nvPicPr>
          <p:cNvPr id="23" name="Picture 22" descr="Hand squeezing lime on tacos">
            <a:extLst>
              <a:ext uri="{FF2B5EF4-FFF2-40B4-BE49-F238E27FC236}">
                <a16:creationId xmlns:a16="http://schemas.microsoft.com/office/drawing/2014/main" id="{11EA5833-4CE3-E1D7-C590-3F554BBBD8E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54" b="14007"/>
          <a:stretch/>
        </p:blipFill>
        <p:spPr>
          <a:xfrm>
            <a:off x="6249487" y="4113221"/>
            <a:ext cx="905408" cy="434080"/>
          </a:xfrm>
          <a:prstGeom prst="rect">
            <a:avLst/>
          </a:prstGeom>
        </p:spPr>
      </p:pic>
      <p:grpSp>
        <p:nvGrpSpPr>
          <p:cNvPr id="25" name="Group 62">
            <a:extLst>
              <a:ext uri="{FF2B5EF4-FFF2-40B4-BE49-F238E27FC236}">
                <a16:creationId xmlns:a16="http://schemas.microsoft.com/office/drawing/2014/main" id="{50B778DB-04A3-5E61-FDAD-5FE27DEC75D0}"/>
              </a:ext>
            </a:extLst>
          </p:cNvPr>
          <p:cNvGrpSpPr/>
          <p:nvPr/>
        </p:nvGrpSpPr>
        <p:grpSpPr>
          <a:xfrm>
            <a:off x="7195245" y="3131492"/>
            <a:ext cx="242972" cy="301138"/>
            <a:chOff x="-37206" y="-270780"/>
            <a:chExt cx="812801" cy="1007380"/>
          </a:xfrm>
        </p:grpSpPr>
        <p:sp>
          <p:nvSpPr>
            <p:cNvPr id="30" name="Freeform 63">
              <a:extLst>
                <a:ext uri="{FF2B5EF4-FFF2-40B4-BE49-F238E27FC236}">
                  <a16:creationId xmlns:a16="http://schemas.microsoft.com/office/drawing/2014/main" id="{1C844086-362F-3AEE-1645-0E78BB216805}"/>
                </a:ext>
              </a:extLst>
            </p:cNvPr>
            <p:cNvSpPr/>
            <p:nvPr/>
          </p:nvSpPr>
          <p:spPr>
            <a:xfrm>
              <a:off x="-37206" y="-270780"/>
              <a:ext cx="812801" cy="812801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TextBox 64">
              <a:extLst>
                <a:ext uri="{FF2B5EF4-FFF2-40B4-BE49-F238E27FC236}">
                  <a16:creationId xmlns:a16="http://schemas.microsoft.com/office/drawing/2014/main" id="{1330344D-B4DA-C940-E2FF-0AC718A13FE9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43" name="Picture 42" descr="Blue and grey mugs with steam coming out">
            <a:extLst>
              <a:ext uri="{FF2B5EF4-FFF2-40B4-BE49-F238E27FC236}">
                <a16:creationId xmlns:a16="http://schemas.microsoft.com/office/drawing/2014/main" id="{D1620702-CD58-2508-3CC4-5012645AD70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8" t="14562" r="6163" b="7812"/>
          <a:stretch>
            <a:fillRect/>
          </a:stretch>
        </p:blipFill>
        <p:spPr>
          <a:xfrm>
            <a:off x="7942215" y="2150406"/>
            <a:ext cx="599142" cy="358940"/>
          </a:xfrm>
          <a:prstGeom prst="rect">
            <a:avLst/>
          </a:prstGeom>
        </p:spPr>
      </p:pic>
      <p:pic>
        <p:nvPicPr>
          <p:cNvPr id="49" name="Picture 48" descr="Assorted colorful toy blocks">
            <a:extLst>
              <a:ext uri="{FF2B5EF4-FFF2-40B4-BE49-F238E27FC236}">
                <a16:creationId xmlns:a16="http://schemas.microsoft.com/office/drawing/2014/main" id="{DCD4BD0D-DA7A-2866-7E45-53CF7DEAE83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8" t="89" r="27439" b="66274"/>
          <a:stretch>
            <a:fillRect/>
          </a:stretch>
        </p:blipFill>
        <p:spPr>
          <a:xfrm>
            <a:off x="6281748" y="7022655"/>
            <a:ext cx="840886" cy="327353"/>
          </a:xfrm>
          <a:prstGeom prst="rect">
            <a:avLst/>
          </a:prstGeom>
        </p:spPr>
      </p:pic>
      <p:pic>
        <p:nvPicPr>
          <p:cNvPr id="79" name="Picture 78" descr="Illustration of person writing">
            <a:extLst>
              <a:ext uri="{FF2B5EF4-FFF2-40B4-BE49-F238E27FC236}">
                <a16:creationId xmlns:a16="http://schemas.microsoft.com/office/drawing/2014/main" id="{5466825D-C893-54F6-9071-125F4B57DDE6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726" y="2516688"/>
            <a:ext cx="702266" cy="443709"/>
          </a:xfrm>
          <a:prstGeom prst="rect">
            <a:avLst/>
          </a:prstGeom>
        </p:spPr>
      </p:pic>
      <p:pic>
        <p:nvPicPr>
          <p:cNvPr id="82" name="Picture 81" descr="Close-up of electric guitars on wall for sale">
            <a:extLst>
              <a:ext uri="{FF2B5EF4-FFF2-40B4-BE49-F238E27FC236}">
                <a16:creationId xmlns:a16="http://schemas.microsoft.com/office/drawing/2014/main" id="{3609684E-C901-3DEE-6702-DCE32D1A7B12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215" y="3255491"/>
            <a:ext cx="610079" cy="415557"/>
          </a:xfrm>
          <a:prstGeom prst="rect">
            <a:avLst/>
          </a:prstGeom>
        </p:spPr>
      </p:pic>
      <p:pic>
        <p:nvPicPr>
          <p:cNvPr id="20" name="Picture 19" descr="Glowing Jack O'Lantern">
            <a:extLst>
              <a:ext uri="{FF2B5EF4-FFF2-40B4-BE49-F238E27FC236}">
                <a16:creationId xmlns:a16="http://schemas.microsoft.com/office/drawing/2014/main" id="{813E7E3E-4036-2094-FC01-CEEBD260B60C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7" t="20012" r="31378" b="11475"/>
          <a:stretch>
            <a:fillRect/>
          </a:stretch>
        </p:blipFill>
        <p:spPr>
          <a:xfrm>
            <a:off x="9052150" y="4274875"/>
            <a:ext cx="550532" cy="487593"/>
          </a:xfrm>
          <a:prstGeom prst="rect">
            <a:avLst/>
          </a:prstGeom>
        </p:spPr>
      </p:pic>
      <p:pic>
        <p:nvPicPr>
          <p:cNvPr id="29" name="Picture 28" descr="Child making Halloween origami">
            <a:extLst>
              <a:ext uri="{FF2B5EF4-FFF2-40B4-BE49-F238E27FC236}">
                <a16:creationId xmlns:a16="http://schemas.microsoft.com/office/drawing/2014/main" id="{E676B4CA-A6F5-31B0-1320-49B1EFF3B67C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5" r="10985" b="37612"/>
          <a:stretch>
            <a:fillRect/>
          </a:stretch>
        </p:blipFill>
        <p:spPr>
          <a:xfrm>
            <a:off x="9471644" y="2154295"/>
            <a:ext cx="623772" cy="35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356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93846" y="858529"/>
            <a:ext cx="2431571" cy="1541958"/>
            <a:chOff x="21008" y="835339"/>
            <a:chExt cx="885772" cy="2600947"/>
          </a:xfrm>
        </p:grpSpPr>
        <p:sp>
          <p:nvSpPr>
            <p:cNvPr id="4" name="Freeform 4"/>
            <p:cNvSpPr/>
            <p:nvPr/>
          </p:nvSpPr>
          <p:spPr>
            <a:xfrm>
              <a:off x="21008" y="835339"/>
              <a:ext cx="868775" cy="2600947"/>
            </a:xfrm>
            <a:custGeom>
              <a:avLst/>
              <a:gdLst/>
              <a:ahLst/>
              <a:cxnLst/>
              <a:rect l="l" t="t" r="r" b="b"/>
              <a:pathLst>
                <a:path w="868775" h="1669301">
                  <a:moveTo>
                    <a:pt x="0" y="0"/>
                  </a:moveTo>
                  <a:lnTo>
                    <a:pt x="868775" y="0"/>
                  </a:lnTo>
                  <a:lnTo>
                    <a:pt x="868775" y="1669301"/>
                  </a:lnTo>
                  <a:lnTo>
                    <a:pt x="0" y="1669301"/>
                  </a:lnTo>
                  <a:close/>
                </a:path>
              </a:pathLst>
            </a:custGeom>
            <a:solidFill>
              <a:srgbClr val="34586E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38005" y="1798200"/>
              <a:ext cx="868775" cy="11861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r>
                <a:rPr lang="en-GB" sz="1200" b="1" dirty="0">
                  <a:solidFill>
                    <a:schemeClr val="bg1"/>
                  </a:solidFill>
                  <a:latin typeface="DM Sans" pitchFamily="2" charset="0"/>
                </a:rPr>
                <a:t>Address: Second Floor, Tannery Court, Tanners Lane, Warrington </a:t>
              </a:r>
            </a:p>
            <a:p>
              <a:pPr algn="ctr">
                <a:lnSpc>
                  <a:spcPts val="2379"/>
                </a:lnSpc>
              </a:pPr>
              <a:r>
                <a:rPr lang="en-GB" sz="1200" b="1" dirty="0">
                  <a:solidFill>
                    <a:schemeClr val="bg1"/>
                  </a:solidFill>
                  <a:latin typeface="DM Sans" pitchFamily="2" charset="0"/>
                </a:rPr>
                <a:t>WA2 7NA</a:t>
              </a:r>
            </a:p>
            <a:p>
              <a:pPr algn="ctr" rtl="0"/>
              <a:r>
                <a:rPr lang="en-US" sz="1200" b="1" dirty="0">
                  <a:solidFill>
                    <a:srgbClr val="FFFFFF"/>
                  </a:solidFill>
                  <a:latin typeface="DM Sans" pitchFamily="2" charset="0"/>
                </a:rPr>
                <a:t>Tel: </a:t>
              </a:r>
              <a:r>
                <a:rPr lang="en-GB" sz="1200" b="1" dirty="0">
                  <a:solidFill>
                    <a:schemeClr val="bg1"/>
                  </a:solidFill>
                  <a:latin typeface="DM Sans" pitchFamily="2" charset="0"/>
                </a:rPr>
                <a:t>07586115855</a:t>
              </a:r>
            </a:p>
            <a:p>
              <a:pPr algn="ctr">
                <a:lnSpc>
                  <a:spcPts val="2379"/>
                </a:lnSpc>
              </a:pPr>
              <a:endParaRPr lang="en-US" sz="1699" dirty="0">
                <a:solidFill>
                  <a:srgbClr val="FFFFFF"/>
                </a:solidFill>
                <a:latin typeface="+mj-lt"/>
              </a:endParaRPr>
            </a:p>
          </p:txBody>
        </p:sp>
      </p:grpSp>
      <p:sp>
        <p:nvSpPr>
          <p:cNvPr id="69" name="TextBox 69"/>
          <p:cNvSpPr txBox="1"/>
          <p:nvPr/>
        </p:nvSpPr>
        <p:spPr>
          <a:xfrm>
            <a:off x="3056623" y="64799"/>
            <a:ext cx="6886500" cy="5591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2200" u="sng" dirty="0">
                <a:solidFill>
                  <a:srgbClr val="000000"/>
                </a:solidFill>
                <a:latin typeface="DM Sans Bold"/>
              </a:rPr>
              <a:t>October Activities to look out for…</a:t>
            </a:r>
          </a:p>
        </p:txBody>
      </p:sp>
      <p:grpSp>
        <p:nvGrpSpPr>
          <p:cNvPr id="101" name="Group 49">
            <a:extLst>
              <a:ext uri="{FF2B5EF4-FFF2-40B4-BE49-F238E27FC236}">
                <a16:creationId xmlns:a16="http://schemas.microsoft.com/office/drawing/2014/main" id="{D0FBB3A9-1263-9EF9-6A48-E550B1A42133}"/>
              </a:ext>
            </a:extLst>
          </p:cNvPr>
          <p:cNvGrpSpPr/>
          <p:nvPr/>
        </p:nvGrpSpPr>
        <p:grpSpPr>
          <a:xfrm>
            <a:off x="105423" y="6615061"/>
            <a:ext cx="10578091" cy="849848"/>
            <a:chOff x="357259" y="196703"/>
            <a:chExt cx="11489060" cy="863349"/>
          </a:xfrm>
        </p:grpSpPr>
        <p:sp>
          <p:nvSpPr>
            <p:cNvPr id="102" name="Freeform 50">
              <a:extLst>
                <a:ext uri="{FF2B5EF4-FFF2-40B4-BE49-F238E27FC236}">
                  <a16:creationId xmlns:a16="http://schemas.microsoft.com/office/drawing/2014/main" id="{B3AB1A79-48FC-1388-18D1-8C3463E5BA8A}"/>
                </a:ext>
              </a:extLst>
            </p:cNvPr>
            <p:cNvSpPr/>
            <p:nvPr/>
          </p:nvSpPr>
          <p:spPr>
            <a:xfrm>
              <a:off x="5511523" y="196703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3" name="TextBox 52">
              <a:extLst>
                <a:ext uri="{FF2B5EF4-FFF2-40B4-BE49-F238E27FC236}">
                  <a16:creationId xmlns:a16="http://schemas.microsoft.com/office/drawing/2014/main" id="{2A5A7AEA-F0E3-87D2-8207-4D9334926A55}"/>
                </a:ext>
              </a:extLst>
            </p:cNvPr>
            <p:cNvSpPr txBox="1"/>
            <p:nvPr/>
          </p:nvSpPr>
          <p:spPr>
            <a:xfrm>
              <a:off x="357259" y="895902"/>
              <a:ext cx="11489060" cy="16415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GB" sz="1050" dirty="0">
                  <a:latin typeface="DM Sans" pitchFamily="2" charset="0"/>
                </a:rPr>
                <a:t>The CFO Evolution Warrington is delivered by the HMPPS CFO programme. To learn more about the work of HMPPS CFO please visit: CreatingFutureOpportunities.gov.uk</a:t>
              </a:r>
              <a:endParaRPr lang="en-GB" sz="300" dirty="0">
                <a:effectLst/>
                <a:latin typeface="DM Sans" pitchFamily="2" charset="0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6537D8A2-1ADA-A599-B149-8F82041A03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9207" y="64799"/>
            <a:ext cx="1181202" cy="62489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17A9ED9-CCD3-C028-02F1-85735D9F917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968287" y="611395"/>
            <a:ext cx="500530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DM Sans" pitchFamily="2" charset="0"/>
              </a:rPr>
              <a:t>For support with this, access this&gt;&gt;&gt;</a:t>
            </a:r>
          </a:p>
          <a:p>
            <a:endParaRPr lang="en-GB" b="1" dirty="0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FB673AA-25B3-9A20-74E7-934F9D14061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480167" y="2537792"/>
            <a:ext cx="98286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EAF32062-3277-0022-2FC6-1546CCA07A4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914032" y="2991303"/>
            <a:ext cx="42868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DM Sans" pitchFamily="2" charset="0"/>
              </a:rPr>
              <a:t>Want your say in the hub, access this &gt;&gt;&gt;</a:t>
            </a:r>
          </a:p>
          <a:p>
            <a:endParaRPr lang="en-GB" b="1" dirty="0"/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BB572D46-10FB-276A-4230-79A591470006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V="1">
            <a:off x="385203" y="4499603"/>
            <a:ext cx="9923568" cy="27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40AC6C46-E95C-3EF6-5126-3BCCF0AAB758}"/>
              </a:ext>
            </a:extLst>
          </p:cNvPr>
          <p:cNvSpPr txBox="1">
            <a:spLocks/>
          </p:cNvSpPr>
          <p:nvPr/>
        </p:nvSpPr>
        <p:spPr>
          <a:xfrm>
            <a:off x="2625417" y="4934751"/>
            <a:ext cx="4875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DM Sans" pitchFamily="2" charset="0"/>
              </a:rPr>
              <a:t>For a chance to get creative access this &gt;&gt;&gt;</a:t>
            </a:r>
          </a:p>
          <a:p>
            <a:endParaRPr lang="en-GB" sz="2000" b="1" dirty="0"/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C27CD12E-B590-436B-238B-85A31AAFCFB8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389826" y="6564343"/>
            <a:ext cx="9923568" cy="275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blue and white sign with white text&#10;&#10;AI-generated content may be incorrect.">
            <a:extLst>
              <a:ext uri="{FF2B5EF4-FFF2-40B4-BE49-F238E27FC236}">
                <a16:creationId xmlns:a16="http://schemas.microsoft.com/office/drawing/2014/main" id="{3F09035C-B0A2-D1B3-12CE-E4611BDDBA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56" y="219068"/>
            <a:ext cx="1557028" cy="43079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EA1E2E5-E8F4-C1B1-C430-B51ED800DD1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13604" y="1024620"/>
            <a:ext cx="1428114" cy="1206901"/>
          </a:xfrm>
          <a:prstGeom prst="rect">
            <a:avLst/>
          </a:prstGeom>
        </p:spPr>
      </p:pic>
      <p:pic>
        <p:nvPicPr>
          <p:cNvPr id="6" name="Picture 5" descr="Close up of person painting">
            <a:extLst>
              <a:ext uri="{FF2B5EF4-FFF2-40B4-BE49-F238E27FC236}">
                <a16:creationId xmlns:a16="http://schemas.microsoft.com/office/drawing/2014/main" id="{F896CA4D-7D21-9395-97BD-02FAEE566BB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4" t="25337" r="9968"/>
          <a:stretch/>
        </p:blipFill>
        <p:spPr>
          <a:xfrm>
            <a:off x="2794745" y="1151152"/>
            <a:ext cx="1603587" cy="107517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8A467D0-C633-19A1-E6CD-834642AFAA6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412974" y="1215364"/>
            <a:ext cx="421896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latin typeface="DM Sans" pitchFamily="2" charset="0"/>
              </a:rPr>
              <a:t>Get support building your confidence, social skills, and self-esteem ready to tackle life’s big challenges</a:t>
            </a:r>
          </a:p>
        </p:txBody>
      </p:sp>
      <p:pic>
        <p:nvPicPr>
          <p:cNvPr id="14" name="Picture 14" descr="6 Reasons Why Goal Setting Doesn't Work - Sports Psychology">
            <a:extLst>
              <a:ext uri="{FF2B5EF4-FFF2-40B4-BE49-F238E27FC236}">
                <a16:creationId xmlns:a16="http://schemas.microsoft.com/office/drawing/2014/main" id="{D2FDDE69-B393-478A-0FE8-ED7F7B70D40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452" y="2765655"/>
            <a:ext cx="1690730" cy="140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0CE6E25-92AC-BE2C-9F76-B4C4C5D4246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914032" y="3446077"/>
            <a:ext cx="51082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latin typeface="DM Sans" pitchFamily="2" charset="0"/>
              </a:rPr>
              <a:t>Have your say in what we do in the hub and what activities we can offer in October.  </a:t>
            </a:r>
          </a:p>
        </p:txBody>
      </p:sp>
      <p:pic>
        <p:nvPicPr>
          <p:cNvPr id="20" name="Picture 16" descr="Did you know? Fewer than 100 people have a photographic memory | New  Scientist">
            <a:extLst>
              <a:ext uri="{FF2B5EF4-FFF2-40B4-BE49-F238E27FC236}">
                <a16:creationId xmlns:a16="http://schemas.microsoft.com/office/drawing/2014/main" id="{1CE6F314-7C00-C132-69A1-637EF89E278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81" y="5111897"/>
            <a:ext cx="1746563" cy="107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5F61662-2EF2-337A-E2BE-CEEDE2B55FCF}"/>
              </a:ext>
            </a:extLst>
          </p:cNvPr>
          <p:cNvSpPr txBox="1">
            <a:spLocks/>
          </p:cNvSpPr>
          <p:nvPr/>
        </p:nvSpPr>
        <p:spPr>
          <a:xfrm>
            <a:off x="2625417" y="5320978"/>
            <a:ext cx="53481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latin typeface="DM Sans" pitchFamily="2" charset="0"/>
              </a:rPr>
              <a:t>This session will give you a chance to get creative and help us decorate the hub for the Halloween season.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2789A2D-114E-6EE2-4186-9556C3C9249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49857" y="3074311"/>
            <a:ext cx="1450552" cy="9174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5963CFA-8128-5C3D-FB42-CF3B91877F8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1"/>
          <a:srcRect t="-1" r="3513" b="1675"/>
          <a:stretch>
            <a:fillRect/>
          </a:stretch>
        </p:blipFill>
        <p:spPr>
          <a:xfrm>
            <a:off x="8549857" y="5114919"/>
            <a:ext cx="1323602" cy="105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51075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1371AFB7-3294-4D8E-903C-99E0D7570DB6}" vid="{57FDD424-3C74-44EC-BE5C-9D7ADD465B1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a6be467-e76b-4869-981c-41fd8dac8726" xsi:nil="true"/>
    <lcf76f155ced4ddcb4097134ff3c332f xmlns="58c8e540-cdfe-4713-bff0-4351d38ade9d">
      <Terms xmlns="http://schemas.microsoft.com/office/infopath/2007/PartnerControls"/>
    </lcf76f155ced4ddcb4097134ff3c332f>
    <Number xmlns="58c8e540-cdfe-4713-bff0-4351d38ade9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0EB63A1E2B0A43B803C23E62A33D0E" ma:contentTypeVersion="" ma:contentTypeDescription="Create a new document." ma:contentTypeScope="" ma:versionID="51eba63fcdbfc2b220dcb1461b28a2a2">
  <xsd:schema xmlns:xsd="http://www.w3.org/2001/XMLSchema" xmlns:xs="http://www.w3.org/2001/XMLSchema" xmlns:p="http://schemas.microsoft.com/office/2006/metadata/properties" xmlns:ns2="58C8E540-CDFE-4713-BFF0-4351D38ADE9D" xmlns:ns3="4d30bb2a-f321-43c9-acb7-6f415d4a716e" xmlns:ns4="58c8e540-cdfe-4713-bff0-4351d38ade9d" xmlns:ns5="0a6be467-e76b-4869-981c-41fd8dac8726" targetNamespace="http://schemas.microsoft.com/office/2006/metadata/properties" ma:root="true" ma:fieldsID="da28d02869152019d728ace0375ba34e" ns2:_="" ns3:_="" ns4:_="" ns5:_="">
    <xsd:import namespace="58C8E540-CDFE-4713-BFF0-4351D38ADE9D"/>
    <xsd:import namespace="4d30bb2a-f321-43c9-acb7-6f415d4a716e"/>
    <xsd:import namespace="58c8e540-cdfe-4713-bff0-4351d38ade9d"/>
    <xsd:import namespace="0a6be467-e76b-4869-981c-41fd8dac872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Number" minOccurs="0"/>
                <xsd:element ref="ns4:MediaLengthInSeconds" minOccurs="0"/>
                <xsd:element ref="ns4:lcf76f155ced4ddcb4097134ff3c332f" minOccurs="0"/>
                <xsd:element ref="ns5:TaxCatchAll" minOccurs="0"/>
                <xsd:element ref="ns4:MediaServiceSearchProperties" minOccurs="0"/>
                <xsd:element ref="ns4:MediaServiceObjectDetectorVersions" minOccurs="0"/>
                <xsd:element ref="ns4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C8E540-CDFE-4713-BFF0-4351D38ADE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30bb2a-f321-43c9-acb7-6f415d4a716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c8e540-cdfe-4713-bff0-4351d38ade9d" elementFormDefault="qualified">
    <xsd:import namespace="http://schemas.microsoft.com/office/2006/documentManagement/types"/>
    <xsd:import namespace="http://schemas.microsoft.com/office/infopath/2007/PartnerControls"/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Number" ma:index="20" nillable="true" ma:displayName="Number" ma:format="Dropdown" ma:internalName="Number" ma:percentage="FALSE">
      <xsd:simpleType>
        <xsd:restriction base="dms:Number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0a722410-03a9-4718-9392-c4089ca5a50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6be467-e76b-4869-981c-41fd8dac8726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be8a2237-55ea-4d70-868f-dd5aeff31326}" ma:internalName="TaxCatchAll" ma:showField="CatchAllData" ma:web="0a6be467-e76b-4869-981c-41fd8dac87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2D4F630-F244-4249-A1DD-CAF66701C44D}">
  <ds:schemaRefs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21fe2dc5-e687-4b08-a992-8b5ade4d5474"/>
    <ds:schemaRef ds:uri="39022ca7-da8b-462c-ac53-cf911d2e7c5d"/>
    <ds:schemaRef ds:uri="http://schemas.microsoft.com/sharepoint/v3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D97D4D2-EE13-4332-9988-5030F051F09E}"/>
</file>

<file path=customXml/itemProps3.xml><?xml version="1.0" encoding="utf-8"?>
<ds:datastoreItem xmlns:ds="http://schemas.openxmlformats.org/officeDocument/2006/customXml" ds:itemID="{EE53B0B3-0F5A-401C-97A3-2E7FE5C3857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17639</TotalTime>
  <Words>1527</Words>
  <Application>Microsoft Office PowerPoint</Application>
  <PresentationFormat>Custom</PresentationFormat>
  <Paragraphs>446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DM Sans Bold</vt:lpstr>
      <vt:lpstr>DM Sans</vt:lpstr>
      <vt:lpstr>Calibri</vt:lpstr>
      <vt:lpstr>Arial</vt:lpstr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CFO Activity Schedule TEMPLATE</dc:title>
  <dc:creator>Hvalec, Julia (Growth Company)</dc:creator>
  <cp:lastModifiedBy>Gilzine, Shanelle (Growth Company)</cp:lastModifiedBy>
  <cp:revision>465</cp:revision>
  <cp:lastPrinted>2024-09-30T08:24:20Z</cp:lastPrinted>
  <dcterms:created xsi:type="dcterms:W3CDTF">2006-08-16T00:00:00Z</dcterms:created>
  <dcterms:modified xsi:type="dcterms:W3CDTF">2025-09-18T22:44:39Z</dcterms:modified>
  <dc:identifier>DAFxy3nWgJM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0x010100EE0EB63A1E2B0A43B803C23E62A33D0E</vt:lpwstr>
  </property>
  <property fmtid="{D5CDD505-2E9C-101B-9397-08002B2CF9AE}" pid="3" name="MediaServiceImageTags">
    <vt:lpwstr/>
  </property>
</Properties>
</file>