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9"/>
  </p:notesMasterIdLst>
  <p:sldIdLst>
    <p:sldId id="271" r:id="rId5"/>
    <p:sldId id="275" r:id="rId6"/>
    <p:sldId id="276" r:id="rId7"/>
    <p:sldId id="277" r:id="rId8"/>
  </p:sldIdLst>
  <p:sldSz cx="10693400" cy="7556500"/>
  <p:notesSz cx="6797675" cy="9926638"/>
  <p:embeddedFontLst>
    <p:embeddedFont>
      <p:font typeface="DM Sans" pitchFamily="2" charset="0"/>
      <p:regular r:id="rId10"/>
      <p:bold r:id="rId11"/>
      <p:italic r:id="rId12"/>
    </p:embeddedFont>
    <p:embeddedFont>
      <p:font typeface="DM Sans Bold" charset="0"/>
      <p:regular r:id="rId13"/>
      <p:bold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3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6394AC-9F23-49CA-93A7-233E264B95A0}" v="42" dt="2026-01-12T15:37:33.6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1242" autoAdjust="0"/>
  </p:normalViewPr>
  <p:slideViewPr>
    <p:cSldViewPr snapToGrid="0">
      <p:cViewPr>
        <p:scale>
          <a:sx n="60" d="100"/>
          <a:sy n="60" d="100"/>
        </p:scale>
        <p:origin x="1834" y="2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4.fntdata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3.fntdata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2.fntdata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font" Target="fonts/font1.fntdata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5B530A-40F9-4949-BE82-70E9583A6196}" type="datetimeFigureOut">
              <a:rPr lang="en-GB" smtClean="0"/>
              <a:t>16/01/2026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D504A7-684C-43D8-9EA9-991A752B58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3362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ADB885-902F-40B3-A67D-6AB2EDC1BC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B95992E-23FB-9EE1-EFA9-F9A82E1332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1F8BFA0-8EDB-5A6F-3748-C3B77F81CE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62A135-5D58-A0AA-ADF8-1C31EB6AC7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34281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95324F-62BF-DF53-C84C-39B8F552F8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D21B2CE-678C-E5AF-2FC2-7B066D016A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B582D01-EA83-2CF2-03E0-5F5D2ACE1D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D60014-29D6-0A91-313A-06E1F01228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10294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5CE4F6-FB11-9A73-21AF-BA03D8B696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638EE6F-494B-23D4-32F6-9B00154EC7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2D400ED-8A27-5046-E3DD-B70FF6B44D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C839F9-07AD-2EC0-A018-8C8F060E3A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49215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1446F8-B9A1-EA43-EED7-4249A5184A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51AA933-8B8F-886A-511C-09787C84E6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004A375-1512-1323-95E1-2F69461CD8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218D2F-1DA8-77AD-758D-226B9BF4E0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4003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1.pn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10" Type="http://schemas.openxmlformats.org/officeDocument/2006/relationships/image" Target="../media/image11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1.png"/><Relationship Id="rId7" Type="http://schemas.openxmlformats.org/officeDocument/2006/relationships/image" Target="../media/image1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10" Type="http://schemas.openxmlformats.org/officeDocument/2006/relationships/image" Target="../media/image14.jpeg"/><Relationship Id="rId4" Type="http://schemas.openxmlformats.org/officeDocument/2006/relationships/image" Target="../media/image2.png"/><Relationship Id="rId9" Type="http://schemas.openxmlformats.org/officeDocument/2006/relationships/image" Target="../media/image13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1.png"/><Relationship Id="rId7" Type="http://schemas.openxmlformats.org/officeDocument/2006/relationships/image" Target="../media/image1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10" Type="http://schemas.openxmlformats.org/officeDocument/2006/relationships/image" Target="../media/image17.jpeg"/><Relationship Id="rId4" Type="http://schemas.openxmlformats.org/officeDocument/2006/relationships/image" Target="../media/image2.png"/><Relationship Id="rId9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290073-7F03-01F9-2F2D-EB1C8689CD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555E25A-8BAF-A9DC-FC5B-D1B1459CB6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1988640"/>
              </p:ext>
            </p:extLst>
          </p:nvPr>
        </p:nvGraphicFramePr>
        <p:xfrm>
          <a:off x="2619792" y="591529"/>
          <a:ext cx="8073607" cy="6904673"/>
        </p:xfrm>
        <a:graphic>
          <a:graphicData uri="http://schemas.openxmlformats.org/drawingml/2006/table">
            <a:tbl>
              <a:tblPr/>
              <a:tblGrid>
                <a:gridCol w="1688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63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57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29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502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0215">
                  <a:extLst>
                    <a:ext uri="{9D8B030D-6E8A-4147-A177-3AD203B41FA5}">
                      <a16:colId xmlns:a16="http://schemas.microsoft.com/office/drawing/2014/main" val="1987935675"/>
                    </a:ext>
                  </a:extLst>
                </a:gridCol>
              </a:tblGrid>
              <a:tr h="284682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2nd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3rd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4th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5th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6th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054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 open from 9:30 for breakfast &amp; drop-in support!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0480693"/>
                  </a:ext>
                </a:extLst>
              </a:tr>
              <a:tr h="19795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Explore Digital College with Zoe 11am-12pm</a:t>
                      </a: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‘Explore Digital College to complete online courses such as, CSCS, FLT, Logistics, and Food Hygiene”.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latin typeface="DM Sans"/>
                        </a:rPr>
                        <a:t>IOM Life Skills (invitation only) with Rebecca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latin typeface="DM Sans"/>
                        </a:rPr>
                        <a:t>“Bespoke sessions such as healthy sleep strategies, anger management, deescalation techniques and effective communication  10am-12pm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Introduction to Cooking Skills with Leoni 11am – 1pm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‘Develop cooking and budgeting skills with healthy living in mind and enjoy a </a:t>
                      </a:r>
                      <a:r>
                        <a:rPr lang="en-GB" sz="9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fresh cooked meal prepared from scratch.’ </a:t>
                      </a: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Introduction to Cooking Skills with Brian 11am – 12:30 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‘Develop cooking and budgeting skills with healthy living in mind and enjoy a </a:t>
                      </a:r>
                      <a:r>
                        <a:rPr lang="en-GB" sz="9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fresh cooked meal prepared from scratch.’ </a:t>
                      </a:r>
                      <a:endParaRPr lang="en-US" sz="900" b="0" i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i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Non-accredited course with Brian 11am-12:30pm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‘Specific courses to build on your skills and knowledge and earn new qualifications, such as Introduction to cooking,, start to employment, and creative writing.’</a:t>
                      </a:r>
                      <a:endParaRPr lang="en-US" sz="900" b="0" i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58651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dirty="0"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>
                          <a:latin typeface="DM Sans" pitchFamily="2" charset="0"/>
                        </a:rPr>
                        <a:t>Develop your IT skills with Zoe 12:30-1:30pm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latin typeface="DM Sans" pitchFamily="2" charset="0"/>
                        </a:rPr>
                        <a:t>‘</a:t>
                      </a:r>
                      <a:r>
                        <a:rPr lang="en-US" sz="900" b="0" i="1" dirty="0">
                          <a:latin typeface="DM Sans" pitchFamily="2" charset="0"/>
                        </a:rPr>
                        <a:t>Build your confidence with using a computer and increase your familiarity with the Microsoft package.’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Lego with Zoe 2pm-4pm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‘Spend time with positive peers, learn skills such as problem solving, focus, task management.’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i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i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Explore communication strategies with Rebecca 12pm -1pm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‘Learn how and when you need to disclose convictions, Gain info on disclosure and spent convictions.’</a:t>
                      </a:r>
                      <a:endParaRPr lang="en-GB" sz="9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Arts and Crafts with TIPP 1pm – 3pm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i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‘Express yourself through painting, drawing or craft activities and display your work in the hub.’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>
                          <a:solidFill>
                            <a:srgbClr val="FF0000"/>
                          </a:solidFill>
                          <a:latin typeface="DM Sans"/>
                        </a:rPr>
                        <a:t>CBT with Molly All day Appointments </a:t>
                      </a: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10am-4pm</a:t>
                      </a: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Counselling &amp; Therapy sessions, appointment only. Please refer if support is needed</a:t>
                      </a:r>
                      <a:endParaRPr lang="en-US" sz="900" b="1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Hub Quiz 12:30pm-1:30pm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‘Socialise, have fun and work within a team in our weekly hub quiz.’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Hub Focus Group with Peer Mentor 12:30-1:30pm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‘Come and join us to share feedback, have your say on what support you need in the hub.’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6259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Employment Support with Leoni 2pm-4pm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‘Boost your confidence with job searching or prepare for an upcoming interview.’</a:t>
                      </a:r>
                    </a:p>
                  </a:txBody>
                  <a:tcPr marL="45720" marR="45720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Women’s Only with Zoe 2pm-4pm</a:t>
                      </a: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– </a:t>
                      </a:r>
                      <a:r>
                        <a:rPr lang="en-US" sz="9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‘Join us for a  safe space to talk, share and empower each other</a:t>
                      </a: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Coffee in the Community 2pm-4pm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3446090"/>
                  </a:ext>
                </a:extLst>
              </a:tr>
              <a:tr h="590544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/>
                      <a:endParaRPr lang="en-GB" sz="900" b="0" dirty="0"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9961923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2A0CB182-AB44-5D9C-4EE7-13E47E37C5E0}"/>
              </a:ext>
            </a:extLst>
          </p:cNvPr>
          <p:cNvGrpSpPr/>
          <p:nvPr/>
        </p:nvGrpSpPr>
        <p:grpSpPr>
          <a:xfrm>
            <a:off x="184646" y="1589490"/>
            <a:ext cx="2384913" cy="4728152"/>
            <a:chOff x="0" y="0"/>
            <a:chExt cx="868775" cy="166930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30DAE566-D3F2-CD19-E0FC-02AC70EF29E5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6C3B45AB-87D4-AE52-46A7-6488B3756A57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lang="en-US" b="1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b="1" dirty="0">
                  <a:solidFill>
                    <a:srgbClr val="FFFFFF"/>
                  </a:solidFill>
                  <a:latin typeface="DM Sans"/>
                </a:rPr>
                <a:t>Warrington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b="1" dirty="0">
                  <a:solidFill>
                    <a:srgbClr val="FFFFFF"/>
                  </a:solidFill>
                  <a:latin typeface="DM Sans"/>
                </a:rPr>
                <a:t>Address: Second Floor, Tannery Court, Tanners Lane, Warrington, WA2 7NA</a:t>
              </a: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If you ever need a </a:t>
              </a:r>
              <a:r>
                <a:rPr lang="en-US" sz="1200" dirty="0" err="1">
                  <a:solidFill>
                    <a:srgbClr val="FFFFFF"/>
                  </a:solidFill>
                  <a:latin typeface="DM Sans"/>
                </a:rPr>
                <a:t>cuppa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 or a chat, pop in and speak to your support worker.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 pitchFamily="2" charset="0"/>
                </a:rPr>
                <a:t>Rebecca: </a:t>
              </a: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07586115855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Leoni: 07834173728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Zoe: 07523587114</a:t>
              </a:r>
            </a:p>
            <a:p>
              <a:pPr algn="ctr">
                <a:lnSpc>
                  <a:spcPts val="2379"/>
                </a:lnSpc>
              </a:pPr>
              <a:endParaRPr lang="en-GB" sz="1200" b="1" dirty="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r>
                <a:rPr lang="en-GB" sz="1200" b="1" dirty="0">
                  <a:solidFill>
                    <a:schemeClr val="bg1"/>
                  </a:solidFill>
                  <a:latin typeface="DM Sans" pitchFamily="2" charset="0"/>
                </a:rPr>
                <a:t>Open 9:30am – 4pm </a:t>
              </a:r>
              <a:r>
                <a:rPr lang="en-GB" sz="1100" b="1" dirty="0">
                  <a:solidFill>
                    <a:schemeClr val="bg1"/>
                  </a:solidFill>
                  <a:latin typeface="DM Sans" pitchFamily="2" charset="0"/>
                </a:rPr>
                <a:t>Monday – Friday</a:t>
              </a: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6CE64104-216A-EFD0-56AC-64F0ED7E3270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40C72757-2D49-8DC7-FB64-C4593E782F9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93865787-88E8-1A87-B306-BD1183E6AFD3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92C10341-D1B5-0DC2-1648-C89E69E0385C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89A8A3D4-BCF8-F2BD-06EA-170C2C56B305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31B404DD-DAF6-37D9-6382-FAACC79F2849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14DC140D-EA3C-ADE5-535E-DF01715862A6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8D08C647-AE32-F152-01F2-55C9674C8AC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119B2564-5949-88A8-36BB-63226C07E565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C97DD75A-543A-45F1-0B69-108085529AF4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861D2E4B-2B62-8165-B17A-C7EAC2A8A8F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80C1963A-DCE1-D44E-00F0-A7723595518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06FF205F-F531-5CA6-DBEA-EC894A9E2E19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69D39C59-5081-CFE6-1F1A-9F8F50E134B3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768018F2-2159-96EF-4EA8-3BE47CCD862D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F306BC9B-A4E9-CDDB-6099-598F49A8C8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85657"/>
            <a:ext cx="1311392" cy="563127"/>
          </a:xfrm>
          <a:prstGeom prst="rect">
            <a:avLst/>
          </a:prstGeom>
        </p:spPr>
      </p:pic>
      <p:grpSp>
        <p:nvGrpSpPr>
          <p:cNvPr id="27" name="Group 62">
            <a:extLst>
              <a:ext uri="{FF2B5EF4-FFF2-40B4-BE49-F238E27FC236}">
                <a16:creationId xmlns:a16="http://schemas.microsoft.com/office/drawing/2014/main" id="{F5473A81-763A-A242-4BEA-D731129B4DD5}"/>
              </a:ext>
            </a:extLst>
          </p:cNvPr>
          <p:cNvGrpSpPr/>
          <p:nvPr/>
        </p:nvGrpSpPr>
        <p:grpSpPr>
          <a:xfrm>
            <a:off x="10201757" y="3159616"/>
            <a:ext cx="242972" cy="242972"/>
            <a:chOff x="0" y="0"/>
            <a:chExt cx="812800" cy="812800"/>
          </a:xfrm>
        </p:grpSpPr>
        <p:sp>
          <p:nvSpPr>
            <p:cNvPr id="28" name="Freeform 63">
              <a:extLst>
                <a:ext uri="{FF2B5EF4-FFF2-40B4-BE49-F238E27FC236}">
                  <a16:creationId xmlns:a16="http://schemas.microsoft.com/office/drawing/2014/main" id="{0F1DA83A-BAE7-D4C8-5171-7DE3C3C4BFE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TextBox 64">
              <a:extLst>
                <a:ext uri="{FF2B5EF4-FFF2-40B4-BE49-F238E27FC236}">
                  <a16:creationId xmlns:a16="http://schemas.microsoft.com/office/drawing/2014/main" id="{F0705115-B89F-8D21-BB42-8D5B97BDF8AC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8" name="Group 65">
            <a:extLst>
              <a:ext uri="{FF2B5EF4-FFF2-40B4-BE49-F238E27FC236}">
                <a16:creationId xmlns:a16="http://schemas.microsoft.com/office/drawing/2014/main" id="{25C76FE6-AC5C-DB1A-C5EF-C91D76EE6631}"/>
              </a:ext>
            </a:extLst>
          </p:cNvPr>
          <p:cNvGrpSpPr/>
          <p:nvPr/>
        </p:nvGrpSpPr>
        <p:grpSpPr>
          <a:xfrm>
            <a:off x="3926342" y="6425109"/>
            <a:ext cx="220832" cy="193228"/>
            <a:chOff x="0" y="0"/>
            <a:chExt cx="812800" cy="711200"/>
          </a:xfrm>
        </p:grpSpPr>
        <p:sp>
          <p:nvSpPr>
            <p:cNvPr id="39" name="Freeform 66">
              <a:extLst>
                <a:ext uri="{FF2B5EF4-FFF2-40B4-BE49-F238E27FC236}">
                  <a16:creationId xmlns:a16="http://schemas.microsoft.com/office/drawing/2014/main" id="{02543848-E143-746D-087E-7FD3473E020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TextBox 67">
              <a:extLst>
                <a:ext uri="{FF2B5EF4-FFF2-40B4-BE49-F238E27FC236}">
                  <a16:creationId xmlns:a16="http://schemas.microsoft.com/office/drawing/2014/main" id="{3B1803CD-DB7E-5AD9-D5E8-50C031FCD7A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5" name="TextBox 67">
            <a:extLst>
              <a:ext uri="{FF2B5EF4-FFF2-40B4-BE49-F238E27FC236}">
                <a16:creationId xmlns:a16="http://schemas.microsoft.com/office/drawing/2014/main" id="{4E08D010-0F6F-1E58-D38A-3FC150533B48}"/>
              </a:ext>
            </a:extLst>
          </p:cNvPr>
          <p:cNvSpPr txBox="1"/>
          <p:nvPr/>
        </p:nvSpPr>
        <p:spPr>
          <a:xfrm>
            <a:off x="10209046" y="4739318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sp>
        <p:nvSpPr>
          <p:cNvPr id="8" name="TextBox 69">
            <a:extLst>
              <a:ext uri="{FF2B5EF4-FFF2-40B4-BE49-F238E27FC236}">
                <a16:creationId xmlns:a16="http://schemas.microsoft.com/office/drawing/2014/main" id="{9788F523-7FA5-B15E-9354-FB5801342287}"/>
              </a:ext>
            </a:extLst>
          </p:cNvPr>
          <p:cNvSpPr txBox="1"/>
          <p:nvPr/>
        </p:nvSpPr>
        <p:spPr>
          <a:xfrm>
            <a:off x="2580281" y="60083"/>
            <a:ext cx="6995806" cy="5591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2400" u="sng" dirty="0">
                <a:solidFill>
                  <a:srgbClr val="000000"/>
                </a:solidFill>
                <a:latin typeface="DM Sans Bold"/>
              </a:rPr>
              <a:t>CFO Evolution Warrington– February 2026</a:t>
            </a:r>
          </a:p>
        </p:txBody>
      </p:sp>
      <p:grpSp>
        <p:nvGrpSpPr>
          <p:cNvPr id="6" name="Group 62">
            <a:extLst>
              <a:ext uri="{FF2B5EF4-FFF2-40B4-BE49-F238E27FC236}">
                <a16:creationId xmlns:a16="http://schemas.microsoft.com/office/drawing/2014/main" id="{5A931F5E-0F0E-DA37-0505-C7CB41F9BA5C}"/>
              </a:ext>
            </a:extLst>
          </p:cNvPr>
          <p:cNvGrpSpPr/>
          <p:nvPr/>
        </p:nvGrpSpPr>
        <p:grpSpPr>
          <a:xfrm>
            <a:off x="3477426" y="2826664"/>
            <a:ext cx="242972" cy="438870"/>
            <a:chOff x="76200" y="47625"/>
            <a:chExt cx="812801" cy="1468127"/>
          </a:xfrm>
        </p:grpSpPr>
        <p:sp>
          <p:nvSpPr>
            <p:cNvPr id="7" name="Freeform 63">
              <a:extLst>
                <a:ext uri="{FF2B5EF4-FFF2-40B4-BE49-F238E27FC236}">
                  <a16:creationId xmlns:a16="http://schemas.microsoft.com/office/drawing/2014/main" id="{9C421639-5293-B905-4ECB-6A3BF0A063DE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36" name="TextBox 64">
              <a:extLst>
                <a:ext uri="{FF2B5EF4-FFF2-40B4-BE49-F238E27FC236}">
                  <a16:creationId xmlns:a16="http://schemas.microsoft.com/office/drawing/2014/main" id="{1FD52A8F-D4D1-D0B9-B062-94A9C7B8F875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55" name="Graphic 54" descr="A trophy cup">
            <a:extLst>
              <a:ext uri="{FF2B5EF4-FFF2-40B4-BE49-F238E27FC236}">
                <a16:creationId xmlns:a16="http://schemas.microsoft.com/office/drawing/2014/main" id="{FCC35E8C-A59B-77CD-B4DD-A6CFEB1E219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920666" y="5334948"/>
            <a:ext cx="823946" cy="823946"/>
          </a:xfrm>
          <a:prstGeom prst="rect">
            <a:avLst/>
          </a:prstGeom>
        </p:spPr>
      </p:pic>
      <p:pic>
        <p:nvPicPr>
          <p:cNvPr id="89" name="Picture 88" descr="Five square speech bubbles in color">
            <a:extLst>
              <a:ext uri="{FF2B5EF4-FFF2-40B4-BE49-F238E27FC236}">
                <a16:creationId xmlns:a16="http://schemas.microsoft.com/office/drawing/2014/main" id="{79C221C5-2D43-BEB1-0B58-54BA63C18FB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3223" y="3144048"/>
            <a:ext cx="478051" cy="334616"/>
          </a:xfrm>
          <a:prstGeom prst="rect">
            <a:avLst/>
          </a:prstGeom>
        </p:spPr>
      </p:pic>
      <p:grpSp>
        <p:nvGrpSpPr>
          <p:cNvPr id="9" name="Group 62">
            <a:extLst>
              <a:ext uri="{FF2B5EF4-FFF2-40B4-BE49-F238E27FC236}">
                <a16:creationId xmlns:a16="http://schemas.microsoft.com/office/drawing/2014/main" id="{856B51D6-907C-A22B-36B9-E9FDBBB93D87}"/>
              </a:ext>
            </a:extLst>
          </p:cNvPr>
          <p:cNvGrpSpPr/>
          <p:nvPr/>
        </p:nvGrpSpPr>
        <p:grpSpPr>
          <a:xfrm>
            <a:off x="4420714" y="6336361"/>
            <a:ext cx="242972" cy="438870"/>
            <a:chOff x="76200" y="47625"/>
            <a:chExt cx="812801" cy="1468127"/>
          </a:xfrm>
        </p:grpSpPr>
        <p:sp>
          <p:nvSpPr>
            <p:cNvPr id="11" name="Freeform 63">
              <a:extLst>
                <a:ext uri="{FF2B5EF4-FFF2-40B4-BE49-F238E27FC236}">
                  <a16:creationId xmlns:a16="http://schemas.microsoft.com/office/drawing/2014/main" id="{A4F70F99-7F82-BB83-1850-4AED8EADF792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12" name="TextBox 64">
              <a:extLst>
                <a:ext uri="{FF2B5EF4-FFF2-40B4-BE49-F238E27FC236}">
                  <a16:creationId xmlns:a16="http://schemas.microsoft.com/office/drawing/2014/main" id="{7359BD20-3E5D-57A4-0F7C-6AB91FA8DBCC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18" name="Picture 17" descr="Pastel colored kitchen utensils">
            <a:extLst>
              <a:ext uri="{FF2B5EF4-FFF2-40B4-BE49-F238E27FC236}">
                <a16:creationId xmlns:a16="http://schemas.microsoft.com/office/drawing/2014/main" id="{95975E80-9562-D976-6A26-42125E1701A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495" y="3416253"/>
            <a:ext cx="744975" cy="474075"/>
          </a:xfrm>
          <a:prstGeom prst="rect">
            <a:avLst/>
          </a:prstGeom>
        </p:spPr>
      </p:pic>
      <p:pic>
        <p:nvPicPr>
          <p:cNvPr id="76" name="Picture 75" descr="Colored pencils">
            <a:extLst>
              <a:ext uri="{FF2B5EF4-FFF2-40B4-BE49-F238E27FC236}">
                <a16:creationId xmlns:a16="http://schemas.microsoft.com/office/drawing/2014/main" id="{1C76FE58-BC8D-A38D-2AFC-A0B2277217B0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4103" y="6498013"/>
            <a:ext cx="312475" cy="207138"/>
          </a:xfrm>
          <a:prstGeom prst="rect">
            <a:avLst/>
          </a:prstGeom>
        </p:spPr>
      </p:pic>
      <p:pic>
        <p:nvPicPr>
          <p:cNvPr id="10" name="Picture 9" descr="Multi-colored toy blocks">
            <a:extLst>
              <a:ext uri="{FF2B5EF4-FFF2-40B4-BE49-F238E27FC236}">
                <a16:creationId xmlns:a16="http://schemas.microsoft.com/office/drawing/2014/main" id="{838C4B40-FA30-F242-C9D4-985C0965373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0332" y="6298459"/>
            <a:ext cx="858245" cy="474075"/>
          </a:xfrm>
          <a:prstGeom prst="rect">
            <a:avLst/>
          </a:prstGeom>
        </p:spPr>
      </p:pic>
      <p:grpSp>
        <p:nvGrpSpPr>
          <p:cNvPr id="16" name="Group 62">
            <a:extLst>
              <a:ext uri="{FF2B5EF4-FFF2-40B4-BE49-F238E27FC236}">
                <a16:creationId xmlns:a16="http://schemas.microsoft.com/office/drawing/2014/main" id="{221ECD12-DA3A-37C6-5611-9DC23F9E22A2}"/>
              </a:ext>
            </a:extLst>
          </p:cNvPr>
          <p:cNvGrpSpPr/>
          <p:nvPr/>
        </p:nvGrpSpPr>
        <p:grpSpPr>
          <a:xfrm>
            <a:off x="7044949" y="3043697"/>
            <a:ext cx="242972" cy="438870"/>
            <a:chOff x="76200" y="47625"/>
            <a:chExt cx="812801" cy="1468127"/>
          </a:xfrm>
        </p:grpSpPr>
        <p:sp>
          <p:nvSpPr>
            <p:cNvPr id="17" name="Freeform 63">
              <a:extLst>
                <a:ext uri="{FF2B5EF4-FFF2-40B4-BE49-F238E27FC236}">
                  <a16:creationId xmlns:a16="http://schemas.microsoft.com/office/drawing/2014/main" id="{8F2E61B1-9D27-6B65-F29C-4B69D525AF54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21" name="TextBox 64">
              <a:extLst>
                <a:ext uri="{FF2B5EF4-FFF2-40B4-BE49-F238E27FC236}">
                  <a16:creationId xmlns:a16="http://schemas.microsoft.com/office/drawing/2014/main" id="{63301644-0D37-593E-7BCB-3ADA891E7B69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7" name="Group 65">
            <a:extLst>
              <a:ext uri="{FF2B5EF4-FFF2-40B4-BE49-F238E27FC236}">
                <a16:creationId xmlns:a16="http://schemas.microsoft.com/office/drawing/2014/main" id="{32444076-FF0A-7B16-A7D3-DED65A4A58C6}"/>
              </a:ext>
            </a:extLst>
          </p:cNvPr>
          <p:cNvGrpSpPr/>
          <p:nvPr/>
        </p:nvGrpSpPr>
        <p:grpSpPr>
          <a:xfrm>
            <a:off x="5967768" y="6592227"/>
            <a:ext cx="220832" cy="193228"/>
            <a:chOff x="0" y="0"/>
            <a:chExt cx="812800" cy="711200"/>
          </a:xfrm>
        </p:grpSpPr>
        <p:sp>
          <p:nvSpPr>
            <p:cNvPr id="78" name="Freeform 66">
              <a:extLst>
                <a:ext uri="{FF2B5EF4-FFF2-40B4-BE49-F238E27FC236}">
                  <a16:creationId xmlns:a16="http://schemas.microsoft.com/office/drawing/2014/main" id="{532C9B2F-6DB9-F4E3-0AF2-ABF6CA6D410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1" name="TextBox 67">
              <a:extLst>
                <a:ext uri="{FF2B5EF4-FFF2-40B4-BE49-F238E27FC236}">
                  <a16:creationId xmlns:a16="http://schemas.microsoft.com/office/drawing/2014/main" id="{3F4C0AA0-12A4-9362-DE29-17242090C28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3" name="Group 62">
            <a:extLst>
              <a:ext uri="{FF2B5EF4-FFF2-40B4-BE49-F238E27FC236}">
                <a16:creationId xmlns:a16="http://schemas.microsoft.com/office/drawing/2014/main" id="{9A7B0AF5-54E2-07B2-AC3F-3A508C3D742E}"/>
              </a:ext>
            </a:extLst>
          </p:cNvPr>
          <p:cNvGrpSpPr/>
          <p:nvPr/>
        </p:nvGrpSpPr>
        <p:grpSpPr>
          <a:xfrm>
            <a:off x="7534278" y="6332783"/>
            <a:ext cx="242972" cy="438870"/>
            <a:chOff x="76200" y="47625"/>
            <a:chExt cx="812801" cy="1468127"/>
          </a:xfrm>
        </p:grpSpPr>
        <p:sp>
          <p:nvSpPr>
            <p:cNvPr id="85" name="Freeform 63">
              <a:extLst>
                <a:ext uri="{FF2B5EF4-FFF2-40B4-BE49-F238E27FC236}">
                  <a16:creationId xmlns:a16="http://schemas.microsoft.com/office/drawing/2014/main" id="{93A21D7E-38A5-110B-93CD-1F3391555CCC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86" name="TextBox 64">
              <a:extLst>
                <a:ext uri="{FF2B5EF4-FFF2-40B4-BE49-F238E27FC236}">
                  <a16:creationId xmlns:a16="http://schemas.microsoft.com/office/drawing/2014/main" id="{9B20276E-AE0F-7C97-20CA-23B6F05E31BE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7" name="Group 62">
            <a:extLst>
              <a:ext uri="{FF2B5EF4-FFF2-40B4-BE49-F238E27FC236}">
                <a16:creationId xmlns:a16="http://schemas.microsoft.com/office/drawing/2014/main" id="{F509CCF4-CEBC-2CED-11A8-93E67DC7D014}"/>
              </a:ext>
            </a:extLst>
          </p:cNvPr>
          <p:cNvGrpSpPr/>
          <p:nvPr/>
        </p:nvGrpSpPr>
        <p:grpSpPr>
          <a:xfrm>
            <a:off x="9252647" y="5986239"/>
            <a:ext cx="242972" cy="438870"/>
            <a:chOff x="76200" y="47625"/>
            <a:chExt cx="812801" cy="1468127"/>
          </a:xfrm>
        </p:grpSpPr>
        <p:sp>
          <p:nvSpPr>
            <p:cNvPr id="88" name="Freeform 63">
              <a:extLst>
                <a:ext uri="{FF2B5EF4-FFF2-40B4-BE49-F238E27FC236}">
                  <a16:creationId xmlns:a16="http://schemas.microsoft.com/office/drawing/2014/main" id="{97EEB10E-7176-8F6E-B4D5-860F8BE408F4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90" name="TextBox 64">
              <a:extLst>
                <a:ext uri="{FF2B5EF4-FFF2-40B4-BE49-F238E27FC236}">
                  <a16:creationId xmlns:a16="http://schemas.microsoft.com/office/drawing/2014/main" id="{B9ABD242-43C5-B972-22DA-1B1EB55C7DFF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44D2360F-7941-5A00-0C50-104EA67A6471}"/>
              </a:ext>
            </a:extLst>
          </p:cNvPr>
          <p:cNvGrpSpPr/>
          <p:nvPr/>
        </p:nvGrpSpPr>
        <p:grpSpPr>
          <a:xfrm>
            <a:off x="3836363" y="1124812"/>
            <a:ext cx="6735458" cy="6346031"/>
            <a:chOff x="3773296" y="1333007"/>
            <a:chExt cx="6735458" cy="6025025"/>
          </a:xfrm>
        </p:grpSpPr>
        <p:grpSp>
          <p:nvGrpSpPr>
            <p:cNvPr id="92" name="Group 65">
              <a:extLst>
                <a:ext uri="{FF2B5EF4-FFF2-40B4-BE49-F238E27FC236}">
                  <a16:creationId xmlns:a16="http://schemas.microsoft.com/office/drawing/2014/main" id="{7B96F6AE-DE8E-7F69-67A5-AB521907D401}"/>
                </a:ext>
              </a:extLst>
            </p:cNvPr>
            <p:cNvGrpSpPr/>
            <p:nvPr/>
          </p:nvGrpSpPr>
          <p:grpSpPr>
            <a:xfrm>
              <a:off x="3773296" y="7128362"/>
              <a:ext cx="220832" cy="229670"/>
              <a:chOff x="0" y="-184929"/>
              <a:chExt cx="812800" cy="845329"/>
            </a:xfrm>
          </p:grpSpPr>
          <p:sp>
            <p:nvSpPr>
              <p:cNvPr id="123" name="Freeform 66">
                <a:extLst>
                  <a:ext uri="{FF2B5EF4-FFF2-40B4-BE49-F238E27FC236}">
                    <a16:creationId xmlns:a16="http://schemas.microsoft.com/office/drawing/2014/main" id="{F78B4A94-9FB5-1474-093B-758E9BFC093F}"/>
                  </a:ext>
                </a:extLst>
              </p:cNvPr>
              <p:cNvSpPr/>
              <p:nvPr/>
            </p:nvSpPr>
            <p:spPr>
              <a:xfrm>
                <a:off x="0" y="-184929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4" name="TextBox 67">
                <a:extLst>
                  <a:ext uri="{FF2B5EF4-FFF2-40B4-BE49-F238E27FC236}">
                    <a16:creationId xmlns:a16="http://schemas.microsoft.com/office/drawing/2014/main" id="{3FE07096-4519-8615-FDAA-1C39E22E7465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 dirty="0"/>
              </a:p>
            </p:txBody>
          </p:sp>
        </p:grpSp>
        <p:grpSp>
          <p:nvGrpSpPr>
            <p:cNvPr id="93" name="Group 65">
              <a:extLst>
                <a:ext uri="{FF2B5EF4-FFF2-40B4-BE49-F238E27FC236}">
                  <a16:creationId xmlns:a16="http://schemas.microsoft.com/office/drawing/2014/main" id="{DACA84F8-E32C-5E33-4710-3E60C2E75C72}"/>
                </a:ext>
              </a:extLst>
            </p:cNvPr>
            <p:cNvGrpSpPr/>
            <p:nvPr/>
          </p:nvGrpSpPr>
          <p:grpSpPr>
            <a:xfrm>
              <a:off x="5404179" y="7092436"/>
              <a:ext cx="220832" cy="193228"/>
              <a:chOff x="0" y="0"/>
              <a:chExt cx="812800" cy="711200"/>
            </a:xfrm>
          </p:grpSpPr>
          <p:sp>
            <p:nvSpPr>
              <p:cNvPr id="121" name="Freeform 66">
                <a:extLst>
                  <a:ext uri="{FF2B5EF4-FFF2-40B4-BE49-F238E27FC236}">
                    <a16:creationId xmlns:a16="http://schemas.microsoft.com/office/drawing/2014/main" id="{AD7A6CD7-4815-B1EB-5F34-DB50C73978AC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2" name="TextBox 67">
                <a:extLst>
                  <a:ext uri="{FF2B5EF4-FFF2-40B4-BE49-F238E27FC236}">
                    <a16:creationId xmlns:a16="http://schemas.microsoft.com/office/drawing/2014/main" id="{052E664F-0215-4746-970C-5758FF588EEA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94" name="Group 65">
              <a:extLst>
                <a:ext uri="{FF2B5EF4-FFF2-40B4-BE49-F238E27FC236}">
                  <a16:creationId xmlns:a16="http://schemas.microsoft.com/office/drawing/2014/main" id="{4DA8ABD4-6894-EF8F-375E-57B86AE930A3}"/>
                </a:ext>
              </a:extLst>
            </p:cNvPr>
            <p:cNvGrpSpPr/>
            <p:nvPr/>
          </p:nvGrpSpPr>
          <p:grpSpPr>
            <a:xfrm>
              <a:off x="3889830" y="1469582"/>
              <a:ext cx="225847" cy="201471"/>
              <a:chOff x="127000" y="301625"/>
              <a:chExt cx="831258" cy="741538"/>
            </a:xfrm>
          </p:grpSpPr>
          <p:sp>
            <p:nvSpPr>
              <p:cNvPr id="119" name="Freeform 66">
                <a:extLst>
                  <a:ext uri="{FF2B5EF4-FFF2-40B4-BE49-F238E27FC236}">
                    <a16:creationId xmlns:a16="http://schemas.microsoft.com/office/drawing/2014/main" id="{F395FAF0-DAD3-2164-C428-BE2149FDCAA9}"/>
                  </a:ext>
                </a:extLst>
              </p:cNvPr>
              <p:cNvSpPr/>
              <p:nvPr/>
            </p:nvSpPr>
            <p:spPr>
              <a:xfrm>
                <a:off x="145458" y="331963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0" name="TextBox 67">
                <a:extLst>
                  <a:ext uri="{FF2B5EF4-FFF2-40B4-BE49-F238E27FC236}">
                    <a16:creationId xmlns:a16="http://schemas.microsoft.com/office/drawing/2014/main" id="{40360678-B444-DD32-0FFA-938D9B056919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95" name="Group 65">
              <a:extLst>
                <a:ext uri="{FF2B5EF4-FFF2-40B4-BE49-F238E27FC236}">
                  <a16:creationId xmlns:a16="http://schemas.microsoft.com/office/drawing/2014/main" id="{E3DB0FD4-2E43-BB3B-BC39-216A665C1DD5}"/>
                </a:ext>
              </a:extLst>
            </p:cNvPr>
            <p:cNvGrpSpPr/>
            <p:nvPr/>
          </p:nvGrpSpPr>
          <p:grpSpPr>
            <a:xfrm>
              <a:off x="5480090" y="1449357"/>
              <a:ext cx="220832" cy="193228"/>
              <a:chOff x="-2643" y="250822"/>
              <a:chExt cx="812800" cy="711200"/>
            </a:xfrm>
          </p:grpSpPr>
          <p:sp>
            <p:nvSpPr>
              <p:cNvPr id="117" name="Freeform 66">
                <a:extLst>
                  <a:ext uri="{FF2B5EF4-FFF2-40B4-BE49-F238E27FC236}">
                    <a16:creationId xmlns:a16="http://schemas.microsoft.com/office/drawing/2014/main" id="{0758515E-4AFB-744B-0D64-EE9D16FCC2A5}"/>
                  </a:ext>
                </a:extLst>
              </p:cNvPr>
              <p:cNvSpPr/>
              <p:nvPr/>
            </p:nvSpPr>
            <p:spPr>
              <a:xfrm>
                <a:off x="-2643" y="250822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8" name="TextBox 67">
                <a:extLst>
                  <a:ext uri="{FF2B5EF4-FFF2-40B4-BE49-F238E27FC236}">
                    <a16:creationId xmlns:a16="http://schemas.microsoft.com/office/drawing/2014/main" id="{2BE52071-0D29-9E54-0C0D-D700EDBAE850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99" name="Group 65">
              <a:extLst>
                <a:ext uri="{FF2B5EF4-FFF2-40B4-BE49-F238E27FC236}">
                  <a16:creationId xmlns:a16="http://schemas.microsoft.com/office/drawing/2014/main" id="{DB2ABE75-24B9-EA82-FAF3-46ECEF0F831B}"/>
                </a:ext>
              </a:extLst>
            </p:cNvPr>
            <p:cNvGrpSpPr/>
            <p:nvPr/>
          </p:nvGrpSpPr>
          <p:grpSpPr>
            <a:xfrm>
              <a:off x="7077853" y="1390090"/>
              <a:ext cx="220832" cy="193228"/>
              <a:chOff x="-55496" y="175043"/>
              <a:chExt cx="812800" cy="711200"/>
            </a:xfrm>
          </p:grpSpPr>
          <p:sp>
            <p:nvSpPr>
              <p:cNvPr id="115" name="Freeform 66">
                <a:extLst>
                  <a:ext uri="{FF2B5EF4-FFF2-40B4-BE49-F238E27FC236}">
                    <a16:creationId xmlns:a16="http://schemas.microsoft.com/office/drawing/2014/main" id="{357A25B2-2EC3-679F-6FA4-2ADA7FC3A25C}"/>
                  </a:ext>
                </a:extLst>
              </p:cNvPr>
              <p:cNvSpPr/>
              <p:nvPr/>
            </p:nvSpPr>
            <p:spPr>
              <a:xfrm>
                <a:off x="-55496" y="175043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116" name="TextBox 67">
                <a:extLst>
                  <a:ext uri="{FF2B5EF4-FFF2-40B4-BE49-F238E27FC236}">
                    <a16:creationId xmlns:a16="http://schemas.microsoft.com/office/drawing/2014/main" id="{99A8C6C4-D3BE-7148-EEC5-0ECF9741F3AC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 dirty="0"/>
              </a:p>
            </p:txBody>
          </p:sp>
        </p:grpSp>
        <p:grpSp>
          <p:nvGrpSpPr>
            <p:cNvPr id="100" name="Group 65">
              <a:extLst>
                <a:ext uri="{FF2B5EF4-FFF2-40B4-BE49-F238E27FC236}">
                  <a16:creationId xmlns:a16="http://schemas.microsoft.com/office/drawing/2014/main" id="{8F147AE1-E3AD-EFD5-9292-43206EAF1CBF}"/>
                </a:ext>
              </a:extLst>
            </p:cNvPr>
            <p:cNvGrpSpPr/>
            <p:nvPr/>
          </p:nvGrpSpPr>
          <p:grpSpPr>
            <a:xfrm>
              <a:off x="8614628" y="1366545"/>
              <a:ext cx="220832" cy="193228"/>
              <a:chOff x="0" y="0"/>
              <a:chExt cx="812800" cy="711200"/>
            </a:xfrm>
          </p:grpSpPr>
          <p:sp>
            <p:nvSpPr>
              <p:cNvPr id="113" name="Freeform 66">
                <a:extLst>
                  <a:ext uri="{FF2B5EF4-FFF2-40B4-BE49-F238E27FC236}">
                    <a16:creationId xmlns:a16="http://schemas.microsoft.com/office/drawing/2014/main" id="{94FA098C-0314-34E5-0CB6-0E9361FB0DA6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4" name="TextBox 67">
                <a:extLst>
                  <a:ext uri="{FF2B5EF4-FFF2-40B4-BE49-F238E27FC236}">
                    <a16:creationId xmlns:a16="http://schemas.microsoft.com/office/drawing/2014/main" id="{45D7FE51-943E-3B12-1534-FE06F89FDF19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01" name="Group 65">
              <a:extLst>
                <a:ext uri="{FF2B5EF4-FFF2-40B4-BE49-F238E27FC236}">
                  <a16:creationId xmlns:a16="http://schemas.microsoft.com/office/drawing/2014/main" id="{4C2DBCF5-F5E0-0995-5F2B-3AA7EB0D4005}"/>
                </a:ext>
              </a:extLst>
            </p:cNvPr>
            <p:cNvGrpSpPr/>
            <p:nvPr/>
          </p:nvGrpSpPr>
          <p:grpSpPr>
            <a:xfrm>
              <a:off x="10287922" y="1333007"/>
              <a:ext cx="220832" cy="193228"/>
              <a:chOff x="0" y="0"/>
              <a:chExt cx="812800" cy="711200"/>
            </a:xfrm>
          </p:grpSpPr>
          <p:sp>
            <p:nvSpPr>
              <p:cNvPr id="111" name="Freeform 66">
                <a:extLst>
                  <a:ext uri="{FF2B5EF4-FFF2-40B4-BE49-F238E27FC236}">
                    <a16:creationId xmlns:a16="http://schemas.microsoft.com/office/drawing/2014/main" id="{77635335-8FCF-08A8-DAF7-262A647FB961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2" name="TextBox 67">
                <a:extLst>
                  <a:ext uri="{FF2B5EF4-FFF2-40B4-BE49-F238E27FC236}">
                    <a16:creationId xmlns:a16="http://schemas.microsoft.com/office/drawing/2014/main" id="{088ECFF9-FEDE-08D9-14D6-EBDF5A561F9B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 dirty="0"/>
              </a:p>
            </p:txBody>
          </p:sp>
        </p:grpSp>
        <p:grpSp>
          <p:nvGrpSpPr>
            <p:cNvPr id="102" name="Group 65">
              <a:extLst>
                <a:ext uri="{FF2B5EF4-FFF2-40B4-BE49-F238E27FC236}">
                  <a16:creationId xmlns:a16="http://schemas.microsoft.com/office/drawing/2014/main" id="{8CC2131D-7C4D-3970-1E46-806139CC8954}"/>
                </a:ext>
              </a:extLst>
            </p:cNvPr>
            <p:cNvGrpSpPr/>
            <p:nvPr/>
          </p:nvGrpSpPr>
          <p:grpSpPr>
            <a:xfrm>
              <a:off x="7044637" y="7083924"/>
              <a:ext cx="220832" cy="193228"/>
              <a:chOff x="0" y="0"/>
              <a:chExt cx="812800" cy="711200"/>
            </a:xfrm>
          </p:grpSpPr>
          <p:sp>
            <p:nvSpPr>
              <p:cNvPr id="109" name="Freeform 66">
                <a:extLst>
                  <a:ext uri="{FF2B5EF4-FFF2-40B4-BE49-F238E27FC236}">
                    <a16:creationId xmlns:a16="http://schemas.microsoft.com/office/drawing/2014/main" id="{4BF90A3B-E6CA-8DDB-4F5A-0507F24C22AB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0" name="TextBox 67">
                <a:extLst>
                  <a:ext uri="{FF2B5EF4-FFF2-40B4-BE49-F238E27FC236}">
                    <a16:creationId xmlns:a16="http://schemas.microsoft.com/office/drawing/2014/main" id="{992B8B42-6A21-EEB9-2ABF-4B53B2F4FE9A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03" name="Group 65">
              <a:extLst>
                <a:ext uri="{FF2B5EF4-FFF2-40B4-BE49-F238E27FC236}">
                  <a16:creationId xmlns:a16="http://schemas.microsoft.com/office/drawing/2014/main" id="{37D6D362-CFDD-3571-E9CB-3C2597D6F426}"/>
                </a:ext>
              </a:extLst>
            </p:cNvPr>
            <p:cNvGrpSpPr/>
            <p:nvPr/>
          </p:nvGrpSpPr>
          <p:grpSpPr>
            <a:xfrm>
              <a:off x="8613959" y="7080363"/>
              <a:ext cx="220832" cy="193228"/>
              <a:chOff x="0" y="0"/>
              <a:chExt cx="812800" cy="711200"/>
            </a:xfrm>
          </p:grpSpPr>
          <p:sp>
            <p:nvSpPr>
              <p:cNvPr id="107" name="Freeform 66">
                <a:extLst>
                  <a:ext uri="{FF2B5EF4-FFF2-40B4-BE49-F238E27FC236}">
                    <a16:creationId xmlns:a16="http://schemas.microsoft.com/office/drawing/2014/main" id="{90432DB3-8851-3B22-AA60-630740A12B03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8" name="TextBox 67">
                <a:extLst>
                  <a:ext uri="{FF2B5EF4-FFF2-40B4-BE49-F238E27FC236}">
                    <a16:creationId xmlns:a16="http://schemas.microsoft.com/office/drawing/2014/main" id="{3829796A-92E0-6E58-BB82-7712CB0B70CD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04" name="Group 65">
              <a:extLst>
                <a:ext uri="{FF2B5EF4-FFF2-40B4-BE49-F238E27FC236}">
                  <a16:creationId xmlns:a16="http://schemas.microsoft.com/office/drawing/2014/main" id="{BFBF1335-40BC-6210-57A4-30F4EFCF8676}"/>
                </a:ext>
              </a:extLst>
            </p:cNvPr>
            <p:cNvGrpSpPr/>
            <p:nvPr/>
          </p:nvGrpSpPr>
          <p:grpSpPr>
            <a:xfrm>
              <a:off x="10239628" y="7063426"/>
              <a:ext cx="220832" cy="193228"/>
              <a:chOff x="0" y="0"/>
              <a:chExt cx="812800" cy="711200"/>
            </a:xfrm>
          </p:grpSpPr>
          <p:sp>
            <p:nvSpPr>
              <p:cNvPr id="105" name="Freeform 66">
                <a:extLst>
                  <a:ext uri="{FF2B5EF4-FFF2-40B4-BE49-F238E27FC236}">
                    <a16:creationId xmlns:a16="http://schemas.microsoft.com/office/drawing/2014/main" id="{B18767E7-7088-4F25-D656-D25C46AAB18A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6" name="TextBox 67">
                <a:extLst>
                  <a:ext uri="{FF2B5EF4-FFF2-40B4-BE49-F238E27FC236}">
                    <a16:creationId xmlns:a16="http://schemas.microsoft.com/office/drawing/2014/main" id="{62D7FEEC-BB89-ACFF-A82C-256BBE95AE3A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92035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748127-D446-A13D-D50F-C929566901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0703E44A-ED30-8D1E-5668-97A25D055D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1811298"/>
              </p:ext>
            </p:extLst>
          </p:nvPr>
        </p:nvGraphicFramePr>
        <p:xfrm>
          <a:off x="2624417" y="618506"/>
          <a:ext cx="8068984" cy="6930614"/>
        </p:xfrm>
        <a:graphic>
          <a:graphicData uri="http://schemas.openxmlformats.org/drawingml/2006/table">
            <a:tbl>
              <a:tblPr/>
              <a:tblGrid>
                <a:gridCol w="16872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54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47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20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97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49729">
                  <a:extLst>
                    <a:ext uri="{9D8B030D-6E8A-4147-A177-3AD203B41FA5}">
                      <a16:colId xmlns:a16="http://schemas.microsoft.com/office/drawing/2014/main" val="2346403160"/>
                    </a:ext>
                  </a:extLst>
                </a:gridCol>
              </a:tblGrid>
              <a:tr h="306418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9th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10th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11th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12th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13th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563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 open from 9:30 for breakfast &amp; drop-in support!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0480693"/>
                  </a:ext>
                </a:extLst>
              </a:tr>
              <a:tr h="205983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Explore Digital College with Zoe 11am-12pm</a:t>
                      </a: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‘Explore Digital College to complete online courses such as, CSCS, FLT, Logistics, and Food Hygiene”. </a:t>
                      </a:r>
                      <a:endParaRPr lang="en-US" sz="900" b="0" dirty="0"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>
                          <a:latin typeface="DM Sans" pitchFamily="2" charset="0"/>
                        </a:rPr>
                        <a:t>Develop your IT skills with Zoe 12:30-1:30pm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latin typeface="DM Sans" pitchFamily="2" charset="0"/>
                        </a:rPr>
                        <a:t>‘</a:t>
                      </a:r>
                      <a:r>
                        <a:rPr lang="en-US" sz="900" b="0" i="1" dirty="0">
                          <a:latin typeface="DM Sans" pitchFamily="2" charset="0"/>
                        </a:rPr>
                        <a:t>Build your confidence with using a computer and increase your familiarity with the Microsoft package.’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latin typeface="DM Sans"/>
                        </a:rPr>
                        <a:t>IOM Life Skills (invitation only) with Rebecca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latin typeface="DM Sans"/>
                        </a:rPr>
                        <a:t>“Bespoke sessions such as healthy sleep strategies, anger management, deescalation techniques and effective communication  10am-12pm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Explore communication strategies with Rebecca 12pm -1pm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‘Learn how and when you need to disclose convictions, Gain info on disclosure and spent convictions.’</a:t>
                      </a:r>
                      <a:endParaRPr lang="en-GB" sz="9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dirty="0">
                        <a:solidFill>
                          <a:schemeClr val="tx1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Introduction to Cooking Skills with Leoni 11am – 1pm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‘Develop cooking and budgeting skills with healthy living in mind and enjoy a </a:t>
                      </a:r>
                      <a:r>
                        <a:rPr lang="en-GB" sz="9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fresh cooked meal prepared from scratch.’ </a:t>
                      </a: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Introduction to Cooking Skills with Brian 11am – 12:30 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‘Develop cooking and budgeting skills with healthy living in mind and enjoy a </a:t>
                      </a:r>
                      <a:r>
                        <a:rPr lang="en-GB" sz="9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fresh cooked meal prepared from scratch.’ </a:t>
                      </a:r>
                      <a:endParaRPr lang="en-US" sz="900" b="0" i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Non-accredited course with Brian 11am-12:30pm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‘Specific courses to build on your skills and knowledge and earn new qualifications, such as Introduction to cooking,, start to employment, and creative writing.’</a:t>
                      </a:r>
                      <a:endParaRPr lang="en-US" sz="900" b="0" i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260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Hub Quiz 12:30pm-1:30pm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‘Socialise, have fun and work within a team in our weekly hub quiz.’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Hub Focus Group with Peer Mentor 12:30-1:30pm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‘Come and join us to share feedback, have your say on what support you need in the hub.’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2733219"/>
                  </a:ext>
                </a:extLst>
              </a:tr>
              <a:tr h="138314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>
                          <a:solidFill>
                            <a:srgbClr val="FF0000"/>
                          </a:solidFill>
                          <a:latin typeface="DM Sans"/>
                        </a:rPr>
                        <a:t>CBT with Molly All day Appointments </a:t>
                      </a: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10am-4pm</a:t>
                      </a: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Counselling &amp; Therapy sessions, appointment only. Please refer if support is needed</a:t>
                      </a:r>
                      <a:endParaRPr lang="en-US" sz="900" b="1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Hub Quiz 12:30pm-1:30pm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‘Socialise, have fun and work within a team in our weekly hub quiz.’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Hub Focus Group with Peer Mentor 12:30-1:30pm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‘Join in the discussion to provide feedback on your hub experience and tell us what you enjoy and would like to see more of.’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1251966"/>
                  </a:ext>
                </a:extLst>
              </a:tr>
              <a:tr h="1383145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Lego with Zoe 2pm-4pm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‘Spend time with positive peers, learn skills such as problem solving, focus, task management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Arts and Crafts with TIPP 1pm – 3pm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i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‘Express yourself through painting, drawing or craft activities and display your work in the hub.’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Employment Support with Leoni 2pm-4pm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‘Boost your confidence with job searching or prepare for an upcoming interview.’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Women’s Only with Zoe 2pm-4pm</a:t>
                      </a: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– </a:t>
                      </a:r>
                      <a:r>
                        <a:rPr lang="en-US" sz="9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‘Join us for a  safe space to talk, share and empower each other</a:t>
                      </a: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Coffee in the Community 2pm-4pm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5634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/>
                      <a:endParaRPr lang="en-GB" sz="900" b="0" dirty="0"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9961923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04B69D5F-9C75-5B24-0A6A-2CF8797FD861}"/>
              </a:ext>
            </a:extLst>
          </p:cNvPr>
          <p:cNvGrpSpPr/>
          <p:nvPr/>
        </p:nvGrpSpPr>
        <p:grpSpPr>
          <a:xfrm>
            <a:off x="184646" y="1589490"/>
            <a:ext cx="2384913" cy="4728152"/>
            <a:chOff x="0" y="0"/>
            <a:chExt cx="868775" cy="166930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5BF8B55A-E368-4496-17E5-9B6853C8E994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FA6D87B6-B408-AA21-90ED-3D2BE798D4AB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lang="en-US" b="1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b="1" dirty="0">
                  <a:solidFill>
                    <a:srgbClr val="FFFFFF"/>
                  </a:solidFill>
                  <a:latin typeface="DM Sans"/>
                </a:rPr>
                <a:t>Warrington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050" b="1" dirty="0">
                  <a:solidFill>
                    <a:srgbClr val="FFFFFF"/>
                  </a:solidFill>
                  <a:latin typeface="DM Sans"/>
                </a:rPr>
                <a:t>Address: Second Floor, Tannery Court, Tanners Lane, Warrington, WA2 7NA</a:t>
              </a: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If you ever need a </a:t>
              </a:r>
              <a:r>
                <a:rPr lang="en-US" sz="1100" dirty="0" err="1">
                  <a:solidFill>
                    <a:srgbClr val="FFFFFF"/>
                  </a:solidFill>
                  <a:latin typeface="DM Sans"/>
                </a:rPr>
                <a:t>cuppa</a:t>
              </a: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 or a chat, pop in and speak to your support worker.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chemeClr val="bg1"/>
                  </a:solidFill>
                  <a:latin typeface="DM Sans" pitchFamily="2" charset="0"/>
                </a:rPr>
                <a:t>Rebecca: </a:t>
              </a:r>
              <a:r>
                <a:rPr lang="en-GB" sz="1100" dirty="0">
                  <a:solidFill>
                    <a:schemeClr val="bg1"/>
                  </a:solidFill>
                  <a:latin typeface="DM Sans" pitchFamily="2" charset="0"/>
                </a:rPr>
                <a:t>07586115855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 pitchFamily="2" charset="0"/>
                </a:rPr>
                <a:t>Leoni: 07834173728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 pitchFamily="2" charset="0"/>
                </a:rPr>
                <a:t>Zoe: 07523587114</a:t>
              </a:r>
            </a:p>
            <a:p>
              <a:pPr algn="ctr">
                <a:lnSpc>
                  <a:spcPts val="2379"/>
                </a:lnSpc>
              </a:pPr>
              <a:endParaRPr lang="en-GB" sz="1100" b="1" dirty="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r>
                <a:rPr lang="en-GB" sz="1100" b="1" dirty="0">
                  <a:solidFill>
                    <a:schemeClr val="bg1"/>
                  </a:solidFill>
                  <a:latin typeface="DM Sans" pitchFamily="2" charset="0"/>
                </a:rPr>
                <a:t>Open 9:30am – 4pm </a:t>
              </a:r>
              <a:r>
                <a:rPr lang="en-GB" sz="1050" b="1" dirty="0">
                  <a:solidFill>
                    <a:schemeClr val="bg1"/>
                  </a:solidFill>
                  <a:latin typeface="DM Sans" pitchFamily="2" charset="0"/>
                </a:rPr>
                <a:t>Monday – Friday</a:t>
              </a:r>
            </a:p>
            <a:p>
              <a:pPr algn="ctr">
                <a:lnSpc>
                  <a:spcPts val="2379"/>
                </a:lnSpc>
              </a:pPr>
              <a:endParaRPr lang="en-US" sz="1699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D4295A8D-62FB-1C7C-9579-C3D38C2FC669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4FAA1202-057C-4E9B-F93C-41366C5C908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78335A5F-3E87-6A82-493B-2C60B1816BEF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98CDF445-2400-73D9-0214-B6CBA35FD084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62E128D7-6C05-0B55-9CF0-CB1EE88730EE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46E96098-3A97-A81C-8251-07F09BBF29F5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68C0E542-C509-80B8-5872-42C9746A3AAB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85919338-93C4-23E6-E8A5-0C977ABAB1F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40789221-A0EB-72C0-BBEC-F233F470CA7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DE9B8E18-47EA-962C-1377-B13E5173B0C2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6C69A0F1-2337-2E65-DF79-9C3B3F8B8AA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FA0815BD-0383-031D-173D-70C33A31E34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B268AE87-0ECC-FDDA-733F-1D3281A7C0CB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D767960C-F105-6B0F-DB58-CC2404F0FB4D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728B23DA-3409-8508-BF3F-6D6D769335B4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0C3D3439-E0F2-2C10-BBE2-38F7F952E30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85657"/>
            <a:ext cx="1311392" cy="563127"/>
          </a:xfrm>
          <a:prstGeom prst="rect">
            <a:avLst/>
          </a:prstGeom>
        </p:spPr>
      </p:pic>
      <p:grpSp>
        <p:nvGrpSpPr>
          <p:cNvPr id="27" name="Group 62">
            <a:extLst>
              <a:ext uri="{FF2B5EF4-FFF2-40B4-BE49-F238E27FC236}">
                <a16:creationId xmlns:a16="http://schemas.microsoft.com/office/drawing/2014/main" id="{0B5BBCF7-66F2-6A2E-8C37-9EEE71EEBBCF}"/>
              </a:ext>
            </a:extLst>
          </p:cNvPr>
          <p:cNvGrpSpPr/>
          <p:nvPr/>
        </p:nvGrpSpPr>
        <p:grpSpPr>
          <a:xfrm>
            <a:off x="9219489" y="4560472"/>
            <a:ext cx="1401393" cy="1947327"/>
            <a:chOff x="-3951399" y="47625"/>
            <a:chExt cx="4687999" cy="6514280"/>
          </a:xfrm>
        </p:grpSpPr>
        <p:sp>
          <p:nvSpPr>
            <p:cNvPr id="28" name="Freeform 63">
              <a:extLst>
                <a:ext uri="{FF2B5EF4-FFF2-40B4-BE49-F238E27FC236}">
                  <a16:creationId xmlns:a16="http://schemas.microsoft.com/office/drawing/2014/main" id="{48B698C7-4B56-657B-5067-E6295DFA34D8}"/>
                </a:ext>
              </a:extLst>
            </p:cNvPr>
            <p:cNvSpPr/>
            <p:nvPr/>
          </p:nvSpPr>
          <p:spPr>
            <a:xfrm>
              <a:off x="-3951399" y="5749105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TextBox 64">
              <a:extLst>
                <a:ext uri="{FF2B5EF4-FFF2-40B4-BE49-F238E27FC236}">
                  <a16:creationId xmlns:a16="http://schemas.microsoft.com/office/drawing/2014/main" id="{E6A2CFAA-2D98-39A5-0AA5-1A2EA13DA025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38" name="Group 65">
            <a:extLst>
              <a:ext uri="{FF2B5EF4-FFF2-40B4-BE49-F238E27FC236}">
                <a16:creationId xmlns:a16="http://schemas.microsoft.com/office/drawing/2014/main" id="{927EB3E5-D327-BF23-EA8A-F20F454180B2}"/>
              </a:ext>
            </a:extLst>
          </p:cNvPr>
          <p:cNvGrpSpPr/>
          <p:nvPr/>
        </p:nvGrpSpPr>
        <p:grpSpPr>
          <a:xfrm>
            <a:off x="3895043" y="4773785"/>
            <a:ext cx="220832" cy="193228"/>
            <a:chOff x="0" y="0"/>
            <a:chExt cx="812800" cy="711200"/>
          </a:xfrm>
        </p:grpSpPr>
        <p:sp>
          <p:nvSpPr>
            <p:cNvPr id="39" name="Freeform 66">
              <a:extLst>
                <a:ext uri="{FF2B5EF4-FFF2-40B4-BE49-F238E27FC236}">
                  <a16:creationId xmlns:a16="http://schemas.microsoft.com/office/drawing/2014/main" id="{4062625D-C2CC-6C53-A971-F0DA5505D1E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TextBox 67">
              <a:extLst>
                <a:ext uri="{FF2B5EF4-FFF2-40B4-BE49-F238E27FC236}">
                  <a16:creationId xmlns:a16="http://schemas.microsoft.com/office/drawing/2014/main" id="{3A45CB46-1290-7104-99AD-9E0BE7C0EFC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5" name="TextBox 67">
            <a:extLst>
              <a:ext uri="{FF2B5EF4-FFF2-40B4-BE49-F238E27FC236}">
                <a16:creationId xmlns:a16="http://schemas.microsoft.com/office/drawing/2014/main" id="{FB02082B-DE49-54BD-BD94-50DD610A3290}"/>
              </a:ext>
            </a:extLst>
          </p:cNvPr>
          <p:cNvSpPr txBox="1"/>
          <p:nvPr/>
        </p:nvSpPr>
        <p:spPr>
          <a:xfrm>
            <a:off x="10209046" y="4739318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sp>
        <p:nvSpPr>
          <p:cNvPr id="8" name="TextBox 69">
            <a:extLst>
              <a:ext uri="{FF2B5EF4-FFF2-40B4-BE49-F238E27FC236}">
                <a16:creationId xmlns:a16="http://schemas.microsoft.com/office/drawing/2014/main" id="{714492E3-7CD0-2529-E052-E642B11F0EC6}"/>
              </a:ext>
            </a:extLst>
          </p:cNvPr>
          <p:cNvSpPr txBox="1"/>
          <p:nvPr/>
        </p:nvSpPr>
        <p:spPr>
          <a:xfrm>
            <a:off x="2580281" y="60083"/>
            <a:ext cx="6995806" cy="12205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2400" u="sng" dirty="0">
                <a:solidFill>
                  <a:srgbClr val="000000"/>
                </a:solidFill>
                <a:latin typeface="DM Sans Bold"/>
              </a:rPr>
              <a:t>CFO Evolution Warrington– February 2026</a:t>
            </a:r>
          </a:p>
          <a:p>
            <a:pPr>
              <a:lnSpc>
                <a:spcPts val="4899"/>
              </a:lnSpc>
              <a:spcBef>
                <a:spcPct val="0"/>
              </a:spcBef>
            </a:pPr>
            <a:endParaRPr lang="en-US" sz="3300" u="sng" dirty="0">
              <a:solidFill>
                <a:srgbClr val="000000"/>
              </a:solidFill>
              <a:latin typeface="DM Sans Bold"/>
            </a:endParaRPr>
          </a:p>
        </p:txBody>
      </p:sp>
      <p:grpSp>
        <p:nvGrpSpPr>
          <p:cNvPr id="6" name="Group 62">
            <a:extLst>
              <a:ext uri="{FF2B5EF4-FFF2-40B4-BE49-F238E27FC236}">
                <a16:creationId xmlns:a16="http://schemas.microsoft.com/office/drawing/2014/main" id="{E376DFA2-545B-A18C-3FF7-64399B38E5F8}"/>
              </a:ext>
            </a:extLst>
          </p:cNvPr>
          <p:cNvGrpSpPr/>
          <p:nvPr/>
        </p:nvGrpSpPr>
        <p:grpSpPr>
          <a:xfrm>
            <a:off x="2742558" y="2744870"/>
            <a:ext cx="242972" cy="438870"/>
            <a:chOff x="76200" y="47625"/>
            <a:chExt cx="812801" cy="1468127"/>
          </a:xfrm>
        </p:grpSpPr>
        <p:sp>
          <p:nvSpPr>
            <p:cNvPr id="7" name="Freeform 63">
              <a:extLst>
                <a:ext uri="{FF2B5EF4-FFF2-40B4-BE49-F238E27FC236}">
                  <a16:creationId xmlns:a16="http://schemas.microsoft.com/office/drawing/2014/main" id="{D8158F43-24B3-CA75-401D-7F34B59746EB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36" name="TextBox 64">
              <a:extLst>
                <a:ext uri="{FF2B5EF4-FFF2-40B4-BE49-F238E27FC236}">
                  <a16:creationId xmlns:a16="http://schemas.microsoft.com/office/drawing/2014/main" id="{B157A84E-CA37-3AA4-70CB-B6E7BB9D17CB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55" name="Graphic 54" descr="A trophy cup">
            <a:extLst>
              <a:ext uri="{FF2B5EF4-FFF2-40B4-BE49-F238E27FC236}">
                <a16:creationId xmlns:a16="http://schemas.microsoft.com/office/drawing/2014/main" id="{4D8057A2-552C-7EAA-83AC-283497B0608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904023" y="5433435"/>
            <a:ext cx="823946" cy="823946"/>
          </a:xfrm>
          <a:prstGeom prst="rect">
            <a:avLst/>
          </a:prstGeom>
        </p:spPr>
      </p:pic>
      <p:pic>
        <p:nvPicPr>
          <p:cNvPr id="89" name="Picture 88" descr="Five square speech bubbles in color">
            <a:extLst>
              <a:ext uri="{FF2B5EF4-FFF2-40B4-BE49-F238E27FC236}">
                <a16:creationId xmlns:a16="http://schemas.microsoft.com/office/drawing/2014/main" id="{C0A28737-F5E8-DD02-06F1-FD3F245536D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2356" y="3341443"/>
            <a:ext cx="521127" cy="364768"/>
          </a:xfrm>
          <a:prstGeom prst="rect">
            <a:avLst/>
          </a:prstGeom>
        </p:spPr>
      </p:pic>
      <p:grpSp>
        <p:nvGrpSpPr>
          <p:cNvPr id="9" name="Group 62">
            <a:extLst>
              <a:ext uri="{FF2B5EF4-FFF2-40B4-BE49-F238E27FC236}">
                <a16:creationId xmlns:a16="http://schemas.microsoft.com/office/drawing/2014/main" id="{1D9CE4E9-2235-24EB-39C6-5709D0244975}"/>
              </a:ext>
            </a:extLst>
          </p:cNvPr>
          <p:cNvGrpSpPr/>
          <p:nvPr/>
        </p:nvGrpSpPr>
        <p:grpSpPr>
          <a:xfrm>
            <a:off x="4351398" y="6450915"/>
            <a:ext cx="242972" cy="438870"/>
            <a:chOff x="76200" y="47625"/>
            <a:chExt cx="812801" cy="1468127"/>
          </a:xfrm>
        </p:grpSpPr>
        <p:sp>
          <p:nvSpPr>
            <p:cNvPr id="11" name="Freeform 63">
              <a:extLst>
                <a:ext uri="{FF2B5EF4-FFF2-40B4-BE49-F238E27FC236}">
                  <a16:creationId xmlns:a16="http://schemas.microsoft.com/office/drawing/2014/main" id="{B52473E4-16B6-0A0A-567D-B1F420FE7A09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12" name="TextBox 64">
              <a:extLst>
                <a:ext uri="{FF2B5EF4-FFF2-40B4-BE49-F238E27FC236}">
                  <a16:creationId xmlns:a16="http://schemas.microsoft.com/office/drawing/2014/main" id="{5AE88DE8-D792-F44D-DE63-5917E9BB1FA5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24" name="Picture 23" descr="Pastel colored kitchen utensils">
            <a:extLst>
              <a:ext uri="{FF2B5EF4-FFF2-40B4-BE49-F238E27FC236}">
                <a16:creationId xmlns:a16="http://schemas.microsoft.com/office/drawing/2014/main" id="{07628BBD-BEA9-CF90-6E23-C5AC98B6BA7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8184" y="3134727"/>
            <a:ext cx="870202" cy="553765"/>
          </a:xfrm>
          <a:prstGeom prst="rect">
            <a:avLst/>
          </a:prstGeom>
        </p:spPr>
      </p:pic>
      <p:pic>
        <p:nvPicPr>
          <p:cNvPr id="76" name="Picture 75" descr="Colored pencils">
            <a:extLst>
              <a:ext uri="{FF2B5EF4-FFF2-40B4-BE49-F238E27FC236}">
                <a16:creationId xmlns:a16="http://schemas.microsoft.com/office/drawing/2014/main" id="{0BAA8B85-8F5B-1C73-F9F4-24A32ED966AC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855627" y="6695212"/>
            <a:ext cx="310694" cy="205957"/>
          </a:xfrm>
          <a:prstGeom prst="rect">
            <a:avLst/>
          </a:prstGeom>
        </p:spPr>
      </p:pic>
      <p:pic>
        <p:nvPicPr>
          <p:cNvPr id="10" name="Picture 9" descr="Multi-colored toy blocks">
            <a:extLst>
              <a:ext uri="{FF2B5EF4-FFF2-40B4-BE49-F238E27FC236}">
                <a16:creationId xmlns:a16="http://schemas.microsoft.com/office/drawing/2014/main" id="{4A7FB844-F97C-98B2-DF54-1C95DB677A24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2245" y="6507799"/>
            <a:ext cx="442067" cy="325102"/>
          </a:xfrm>
          <a:prstGeom prst="rect">
            <a:avLst/>
          </a:prstGeom>
        </p:spPr>
      </p:pic>
      <p:grpSp>
        <p:nvGrpSpPr>
          <p:cNvPr id="16" name="Group 62">
            <a:extLst>
              <a:ext uri="{FF2B5EF4-FFF2-40B4-BE49-F238E27FC236}">
                <a16:creationId xmlns:a16="http://schemas.microsoft.com/office/drawing/2014/main" id="{61505898-B9E8-C415-C545-E2F59C2A6BC6}"/>
              </a:ext>
            </a:extLst>
          </p:cNvPr>
          <p:cNvGrpSpPr/>
          <p:nvPr/>
        </p:nvGrpSpPr>
        <p:grpSpPr>
          <a:xfrm>
            <a:off x="7044949" y="3043697"/>
            <a:ext cx="242972" cy="438870"/>
            <a:chOff x="76200" y="47625"/>
            <a:chExt cx="812801" cy="1468127"/>
          </a:xfrm>
        </p:grpSpPr>
        <p:sp>
          <p:nvSpPr>
            <p:cNvPr id="17" name="Freeform 63">
              <a:extLst>
                <a:ext uri="{FF2B5EF4-FFF2-40B4-BE49-F238E27FC236}">
                  <a16:creationId xmlns:a16="http://schemas.microsoft.com/office/drawing/2014/main" id="{FC23E7D3-8339-C893-E2A1-01481F8E9635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21" name="TextBox 64">
              <a:extLst>
                <a:ext uri="{FF2B5EF4-FFF2-40B4-BE49-F238E27FC236}">
                  <a16:creationId xmlns:a16="http://schemas.microsoft.com/office/drawing/2014/main" id="{7EFC94D9-24E6-472F-D9F4-CBA1ABD3B404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7" name="Group 65">
            <a:extLst>
              <a:ext uri="{FF2B5EF4-FFF2-40B4-BE49-F238E27FC236}">
                <a16:creationId xmlns:a16="http://schemas.microsoft.com/office/drawing/2014/main" id="{89B52A22-6B96-C839-737D-B3A97043E78D}"/>
              </a:ext>
            </a:extLst>
          </p:cNvPr>
          <p:cNvGrpSpPr/>
          <p:nvPr/>
        </p:nvGrpSpPr>
        <p:grpSpPr>
          <a:xfrm>
            <a:off x="5967768" y="5240207"/>
            <a:ext cx="220832" cy="193228"/>
            <a:chOff x="0" y="0"/>
            <a:chExt cx="812800" cy="711200"/>
          </a:xfrm>
        </p:grpSpPr>
        <p:sp>
          <p:nvSpPr>
            <p:cNvPr id="78" name="Freeform 66">
              <a:extLst>
                <a:ext uri="{FF2B5EF4-FFF2-40B4-BE49-F238E27FC236}">
                  <a16:creationId xmlns:a16="http://schemas.microsoft.com/office/drawing/2014/main" id="{29EFE711-602F-8D4A-0A20-FDB453ADA26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1" name="TextBox 67">
              <a:extLst>
                <a:ext uri="{FF2B5EF4-FFF2-40B4-BE49-F238E27FC236}">
                  <a16:creationId xmlns:a16="http://schemas.microsoft.com/office/drawing/2014/main" id="{87E98C58-D9C3-19C1-6755-69181F00A52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3" name="Group 62">
            <a:extLst>
              <a:ext uri="{FF2B5EF4-FFF2-40B4-BE49-F238E27FC236}">
                <a16:creationId xmlns:a16="http://schemas.microsoft.com/office/drawing/2014/main" id="{85D9F375-E640-C7A5-4FAB-3F0EBA317FB7}"/>
              </a:ext>
            </a:extLst>
          </p:cNvPr>
          <p:cNvGrpSpPr/>
          <p:nvPr/>
        </p:nvGrpSpPr>
        <p:grpSpPr>
          <a:xfrm>
            <a:off x="7545178" y="6333248"/>
            <a:ext cx="242972" cy="438870"/>
            <a:chOff x="76200" y="47625"/>
            <a:chExt cx="812801" cy="1468127"/>
          </a:xfrm>
        </p:grpSpPr>
        <p:sp>
          <p:nvSpPr>
            <p:cNvPr id="85" name="Freeform 63">
              <a:extLst>
                <a:ext uri="{FF2B5EF4-FFF2-40B4-BE49-F238E27FC236}">
                  <a16:creationId xmlns:a16="http://schemas.microsoft.com/office/drawing/2014/main" id="{5802C865-B87C-D07D-974F-D8F96DFFF7BC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86" name="TextBox 64">
              <a:extLst>
                <a:ext uri="{FF2B5EF4-FFF2-40B4-BE49-F238E27FC236}">
                  <a16:creationId xmlns:a16="http://schemas.microsoft.com/office/drawing/2014/main" id="{EFAA234B-A76F-D98E-2E36-E5F947D2064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E1C756E0-885F-9ACB-A302-037C2C02A251}"/>
              </a:ext>
            </a:extLst>
          </p:cNvPr>
          <p:cNvGrpSpPr/>
          <p:nvPr/>
        </p:nvGrpSpPr>
        <p:grpSpPr>
          <a:xfrm>
            <a:off x="3772883" y="1258012"/>
            <a:ext cx="6735458" cy="6238406"/>
            <a:chOff x="3773296" y="1333007"/>
            <a:chExt cx="6735458" cy="6025025"/>
          </a:xfrm>
        </p:grpSpPr>
        <p:grpSp>
          <p:nvGrpSpPr>
            <p:cNvPr id="92" name="Group 65">
              <a:extLst>
                <a:ext uri="{FF2B5EF4-FFF2-40B4-BE49-F238E27FC236}">
                  <a16:creationId xmlns:a16="http://schemas.microsoft.com/office/drawing/2014/main" id="{C25E6D5D-7091-5F41-D385-9E98E96F9BF9}"/>
                </a:ext>
              </a:extLst>
            </p:cNvPr>
            <p:cNvGrpSpPr/>
            <p:nvPr/>
          </p:nvGrpSpPr>
          <p:grpSpPr>
            <a:xfrm>
              <a:off x="3773296" y="7128362"/>
              <a:ext cx="220832" cy="229670"/>
              <a:chOff x="0" y="-184929"/>
              <a:chExt cx="812800" cy="845329"/>
            </a:xfrm>
          </p:grpSpPr>
          <p:sp>
            <p:nvSpPr>
              <p:cNvPr id="123" name="Freeform 66">
                <a:extLst>
                  <a:ext uri="{FF2B5EF4-FFF2-40B4-BE49-F238E27FC236}">
                    <a16:creationId xmlns:a16="http://schemas.microsoft.com/office/drawing/2014/main" id="{8AD922F7-AC93-78F8-B7D6-CD4D45F569E3}"/>
                  </a:ext>
                </a:extLst>
              </p:cNvPr>
              <p:cNvSpPr/>
              <p:nvPr/>
            </p:nvSpPr>
            <p:spPr>
              <a:xfrm>
                <a:off x="0" y="-184929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4" name="TextBox 67">
                <a:extLst>
                  <a:ext uri="{FF2B5EF4-FFF2-40B4-BE49-F238E27FC236}">
                    <a16:creationId xmlns:a16="http://schemas.microsoft.com/office/drawing/2014/main" id="{5530F7CA-C64D-6B71-A21A-015444EA5738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 dirty="0"/>
              </a:p>
            </p:txBody>
          </p:sp>
        </p:grpSp>
        <p:grpSp>
          <p:nvGrpSpPr>
            <p:cNvPr id="93" name="Group 65">
              <a:extLst>
                <a:ext uri="{FF2B5EF4-FFF2-40B4-BE49-F238E27FC236}">
                  <a16:creationId xmlns:a16="http://schemas.microsoft.com/office/drawing/2014/main" id="{BF87AA1F-6B86-AFCC-4E45-2CAC9686489D}"/>
                </a:ext>
              </a:extLst>
            </p:cNvPr>
            <p:cNvGrpSpPr/>
            <p:nvPr/>
          </p:nvGrpSpPr>
          <p:grpSpPr>
            <a:xfrm>
              <a:off x="5404179" y="7092436"/>
              <a:ext cx="220832" cy="193228"/>
              <a:chOff x="0" y="0"/>
              <a:chExt cx="812800" cy="711200"/>
            </a:xfrm>
          </p:grpSpPr>
          <p:sp>
            <p:nvSpPr>
              <p:cNvPr id="121" name="Freeform 66">
                <a:extLst>
                  <a:ext uri="{FF2B5EF4-FFF2-40B4-BE49-F238E27FC236}">
                    <a16:creationId xmlns:a16="http://schemas.microsoft.com/office/drawing/2014/main" id="{2E0FEA20-134B-5706-8D0A-4A5A29400240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2" name="TextBox 67">
                <a:extLst>
                  <a:ext uri="{FF2B5EF4-FFF2-40B4-BE49-F238E27FC236}">
                    <a16:creationId xmlns:a16="http://schemas.microsoft.com/office/drawing/2014/main" id="{70742092-0EA9-9EDC-167F-C62235F74CA4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94" name="Group 65">
              <a:extLst>
                <a:ext uri="{FF2B5EF4-FFF2-40B4-BE49-F238E27FC236}">
                  <a16:creationId xmlns:a16="http://schemas.microsoft.com/office/drawing/2014/main" id="{F15A11B7-A069-3441-38F6-9FF7FF98F9EA}"/>
                </a:ext>
              </a:extLst>
            </p:cNvPr>
            <p:cNvGrpSpPr/>
            <p:nvPr/>
          </p:nvGrpSpPr>
          <p:grpSpPr>
            <a:xfrm>
              <a:off x="3855325" y="1387632"/>
              <a:ext cx="220832" cy="193228"/>
              <a:chOff x="0" y="0"/>
              <a:chExt cx="812800" cy="711200"/>
            </a:xfrm>
          </p:grpSpPr>
          <p:sp>
            <p:nvSpPr>
              <p:cNvPr id="119" name="Freeform 66">
                <a:extLst>
                  <a:ext uri="{FF2B5EF4-FFF2-40B4-BE49-F238E27FC236}">
                    <a16:creationId xmlns:a16="http://schemas.microsoft.com/office/drawing/2014/main" id="{41218713-2D3F-F747-B92C-DF7D7BE6E986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0" name="TextBox 67">
                <a:extLst>
                  <a:ext uri="{FF2B5EF4-FFF2-40B4-BE49-F238E27FC236}">
                    <a16:creationId xmlns:a16="http://schemas.microsoft.com/office/drawing/2014/main" id="{8BAFA95F-25F1-BE1C-58AF-C23EC86D210C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95" name="Group 65">
              <a:extLst>
                <a:ext uri="{FF2B5EF4-FFF2-40B4-BE49-F238E27FC236}">
                  <a16:creationId xmlns:a16="http://schemas.microsoft.com/office/drawing/2014/main" id="{BE046279-11F4-1161-5D3D-FA93D774C9EE}"/>
                </a:ext>
              </a:extLst>
            </p:cNvPr>
            <p:cNvGrpSpPr/>
            <p:nvPr/>
          </p:nvGrpSpPr>
          <p:grpSpPr>
            <a:xfrm>
              <a:off x="5480808" y="1381210"/>
              <a:ext cx="220832" cy="193228"/>
              <a:chOff x="0" y="0"/>
              <a:chExt cx="812800" cy="711200"/>
            </a:xfrm>
          </p:grpSpPr>
          <p:sp>
            <p:nvSpPr>
              <p:cNvPr id="117" name="Freeform 66">
                <a:extLst>
                  <a:ext uri="{FF2B5EF4-FFF2-40B4-BE49-F238E27FC236}">
                    <a16:creationId xmlns:a16="http://schemas.microsoft.com/office/drawing/2014/main" id="{2E193240-3E9C-BC2A-2F15-352311D4D1B5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8" name="TextBox 67">
                <a:extLst>
                  <a:ext uri="{FF2B5EF4-FFF2-40B4-BE49-F238E27FC236}">
                    <a16:creationId xmlns:a16="http://schemas.microsoft.com/office/drawing/2014/main" id="{2F3DDDDB-7D0F-DD3E-E18E-0896314A9E3B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99" name="Group 65">
              <a:extLst>
                <a:ext uri="{FF2B5EF4-FFF2-40B4-BE49-F238E27FC236}">
                  <a16:creationId xmlns:a16="http://schemas.microsoft.com/office/drawing/2014/main" id="{D9DEFD29-528C-4175-ACE3-87F92EE10483}"/>
                </a:ext>
              </a:extLst>
            </p:cNvPr>
            <p:cNvGrpSpPr/>
            <p:nvPr/>
          </p:nvGrpSpPr>
          <p:grpSpPr>
            <a:xfrm>
              <a:off x="7092931" y="1342532"/>
              <a:ext cx="220832" cy="193228"/>
              <a:chOff x="0" y="0"/>
              <a:chExt cx="812800" cy="711200"/>
            </a:xfrm>
          </p:grpSpPr>
          <p:sp>
            <p:nvSpPr>
              <p:cNvPr id="115" name="Freeform 66">
                <a:extLst>
                  <a:ext uri="{FF2B5EF4-FFF2-40B4-BE49-F238E27FC236}">
                    <a16:creationId xmlns:a16="http://schemas.microsoft.com/office/drawing/2014/main" id="{A5310347-6488-0044-3F66-4A0AC8E62764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" name="TextBox 67">
                <a:extLst>
                  <a:ext uri="{FF2B5EF4-FFF2-40B4-BE49-F238E27FC236}">
                    <a16:creationId xmlns:a16="http://schemas.microsoft.com/office/drawing/2014/main" id="{00713D01-D44A-8A66-3B73-E82C4603D3B5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00" name="Group 65">
              <a:extLst>
                <a:ext uri="{FF2B5EF4-FFF2-40B4-BE49-F238E27FC236}">
                  <a16:creationId xmlns:a16="http://schemas.microsoft.com/office/drawing/2014/main" id="{F0EA19D1-1579-9BD1-481C-F8C08C375908}"/>
                </a:ext>
              </a:extLst>
            </p:cNvPr>
            <p:cNvGrpSpPr/>
            <p:nvPr/>
          </p:nvGrpSpPr>
          <p:grpSpPr>
            <a:xfrm>
              <a:off x="8614628" y="1366545"/>
              <a:ext cx="220832" cy="193228"/>
              <a:chOff x="0" y="0"/>
              <a:chExt cx="812800" cy="711200"/>
            </a:xfrm>
          </p:grpSpPr>
          <p:sp>
            <p:nvSpPr>
              <p:cNvPr id="113" name="Freeform 66">
                <a:extLst>
                  <a:ext uri="{FF2B5EF4-FFF2-40B4-BE49-F238E27FC236}">
                    <a16:creationId xmlns:a16="http://schemas.microsoft.com/office/drawing/2014/main" id="{1907713B-8B5A-868F-3BEF-98F5D7EE787D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4" name="TextBox 67">
                <a:extLst>
                  <a:ext uri="{FF2B5EF4-FFF2-40B4-BE49-F238E27FC236}">
                    <a16:creationId xmlns:a16="http://schemas.microsoft.com/office/drawing/2014/main" id="{1D754F07-D7A9-5EAB-7B4E-F8270E212C71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01" name="Group 65">
              <a:extLst>
                <a:ext uri="{FF2B5EF4-FFF2-40B4-BE49-F238E27FC236}">
                  <a16:creationId xmlns:a16="http://schemas.microsoft.com/office/drawing/2014/main" id="{91D576F7-6D4C-A624-C082-313D7B259D40}"/>
                </a:ext>
              </a:extLst>
            </p:cNvPr>
            <p:cNvGrpSpPr/>
            <p:nvPr/>
          </p:nvGrpSpPr>
          <p:grpSpPr>
            <a:xfrm>
              <a:off x="10287922" y="1333007"/>
              <a:ext cx="220832" cy="193228"/>
              <a:chOff x="0" y="0"/>
              <a:chExt cx="812800" cy="711200"/>
            </a:xfrm>
          </p:grpSpPr>
          <p:sp>
            <p:nvSpPr>
              <p:cNvPr id="111" name="Freeform 66">
                <a:extLst>
                  <a:ext uri="{FF2B5EF4-FFF2-40B4-BE49-F238E27FC236}">
                    <a16:creationId xmlns:a16="http://schemas.microsoft.com/office/drawing/2014/main" id="{6C656EE7-300C-9455-ADE4-1C0AA04210DC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2" name="TextBox 67">
                <a:extLst>
                  <a:ext uri="{FF2B5EF4-FFF2-40B4-BE49-F238E27FC236}">
                    <a16:creationId xmlns:a16="http://schemas.microsoft.com/office/drawing/2014/main" id="{019B646D-A128-601D-4B83-EB8290B21248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02" name="Group 65">
              <a:extLst>
                <a:ext uri="{FF2B5EF4-FFF2-40B4-BE49-F238E27FC236}">
                  <a16:creationId xmlns:a16="http://schemas.microsoft.com/office/drawing/2014/main" id="{C92B182E-FAE5-19BB-65E8-6E79E307AEC5}"/>
                </a:ext>
              </a:extLst>
            </p:cNvPr>
            <p:cNvGrpSpPr/>
            <p:nvPr/>
          </p:nvGrpSpPr>
          <p:grpSpPr>
            <a:xfrm>
              <a:off x="7044637" y="7083924"/>
              <a:ext cx="220832" cy="193228"/>
              <a:chOff x="0" y="0"/>
              <a:chExt cx="812800" cy="711200"/>
            </a:xfrm>
          </p:grpSpPr>
          <p:sp>
            <p:nvSpPr>
              <p:cNvPr id="109" name="Freeform 66">
                <a:extLst>
                  <a:ext uri="{FF2B5EF4-FFF2-40B4-BE49-F238E27FC236}">
                    <a16:creationId xmlns:a16="http://schemas.microsoft.com/office/drawing/2014/main" id="{C9897487-7200-3E4A-8B6B-EA5784F1CF5E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0" name="TextBox 67">
                <a:extLst>
                  <a:ext uri="{FF2B5EF4-FFF2-40B4-BE49-F238E27FC236}">
                    <a16:creationId xmlns:a16="http://schemas.microsoft.com/office/drawing/2014/main" id="{F03B815E-9A5F-026E-1306-4AD514A92C89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03" name="Group 65">
              <a:extLst>
                <a:ext uri="{FF2B5EF4-FFF2-40B4-BE49-F238E27FC236}">
                  <a16:creationId xmlns:a16="http://schemas.microsoft.com/office/drawing/2014/main" id="{4AC7985B-E9CA-F812-DD9A-04A7DED02E6C}"/>
                </a:ext>
              </a:extLst>
            </p:cNvPr>
            <p:cNvGrpSpPr/>
            <p:nvPr/>
          </p:nvGrpSpPr>
          <p:grpSpPr>
            <a:xfrm>
              <a:off x="8613959" y="7080363"/>
              <a:ext cx="220832" cy="193228"/>
              <a:chOff x="0" y="0"/>
              <a:chExt cx="812800" cy="711200"/>
            </a:xfrm>
          </p:grpSpPr>
          <p:sp>
            <p:nvSpPr>
              <p:cNvPr id="107" name="Freeform 66">
                <a:extLst>
                  <a:ext uri="{FF2B5EF4-FFF2-40B4-BE49-F238E27FC236}">
                    <a16:creationId xmlns:a16="http://schemas.microsoft.com/office/drawing/2014/main" id="{D2119DFB-B3D0-B743-CE06-FFA7E5962367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8" name="TextBox 67">
                <a:extLst>
                  <a:ext uri="{FF2B5EF4-FFF2-40B4-BE49-F238E27FC236}">
                    <a16:creationId xmlns:a16="http://schemas.microsoft.com/office/drawing/2014/main" id="{038C7F8D-EF0E-76B3-8D4E-10A9FE65A848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04" name="Group 65">
              <a:extLst>
                <a:ext uri="{FF2B5EF4-FFF2-40B4-BE49-F238E27FC236}">
                  <a16:creationId xmlns:a16="http://schemas.microsoft.com/office/drawing/2014/main" id="{CE6F5247-DCF7-B5D0-1552-6F282922CDBF}"/>
                </a:ext>
              </a:extLst>
            </p:cNvPr>
            <p:cNvGrpSpPr/>
            <p:nvPr/>
          </p:nvGrpSpPr>
          <p:grpSpPr>
            <a:xfrm>
              <a:off x="10239628" y="7063426"/>
              <a:ext cx="220832" cy="193228"/>
              <a:chOff x="0" y="0"/>
              <a:chExt cx="812800" cy="711200"/>
            </a:xfrm>
          </p:grpSpPr>
          <p:sp>
            <p:nvSpPr>
              <p:cNvPr id="105" name="Freeform 66">
                <a:extLst>
                  <a:ext uri="{FF2B5EF4-FFF2-40B4-BE49-F238E27FC236}">
                    <a16:creationId xmlns:a16="http://schemas.microsoft.com/office/drawing/2014/main" id="{78906B67-B8FB-B78C-9D1F-6BB9F9EE6649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6" name="TextBox 67">
                <a:extLst>
                  <a:ext uri="{FF2B5EF4-FFF2-40B4-BE49-F238E27FC236}">
                    <a16:creationId xmlns:a16="http://schemas.microsoft.com/office/drawing/2014/main" id="{214FA6C1-05E6-2340-9D98-8F477E2F1977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</p:grpSp>
      <p:pic>
        <p:nvPicPr>
          <p:cNvPr id="13" name="Picture 12" descr="Pastel colored kitchen utensils">
            <a:extLst>
              <a:ext uri="{FF2B5EF4-FFF2-40B4-BE49-F238E27FC236}">
                <a16:creationId xmlns:a16="http://schemas.microsoft.com/office/drawing/2014/main" id="{AD18A45F-4F9F-7F6B-7B54-ED6067B2761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3218" y="3439500"/>
            <a:ext cx="870202" cy="580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9881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424F49-40A2-3624-80E3-F1779A200E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E735A0E7-6FE1-43D8-CE4D-E46E72FF1B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3969621"/>
              </p:ext>
            </p:extLst>
          </p:nvPr>
        </p:nvGraphicFramePr>
        <p:xfrm>
          <a:off x="2624417" y="618505"/>
          <a:ext cx="8054187" cy="6904673"/>
        </p:xfrm>
        <a:graphic>
          <a:graphicData uri="http://schemas.openxmlformats.org/drawingml/2006/table">
            <a:tbl>
              <a:tblPr/>
              <a:tblGrid>
                <a:gridCol w="16841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27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17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91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81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48170">
                  <a:extLst>
                    <a:ext uri="{9D8B030D-6E8A-4147-A177-3AD203B41FA5}">
                      <a16:colId xmlns:a16="http://schemas.microsoft.com/office/drawing/2014/main" val="2346403160"/>
                    </a:ext>
                  </a:extLst>
                </a:gridCol>
              </a:tblGrid>
              <a:tr h="284633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16th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17th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18th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19th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20th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044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 open from 9:30 for breakfast &amp; drop-in support!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0480693"/>
                  </a:ext>
                </a:extLst>
              </a:tr>
              <a:tr h="197917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Explore Digital College with Zoe 11am-12pm</a:t>
                      </a: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‘Explore Digital College to complete online courses such as, CSCS, FLT, Logistics, and Food Hygiene”. .’ </a:t>
                      </a:r>
                      <a:endParaRPr lang="en-US" sz="900" b="0" dirty="0"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>
                          <a:latin typeface="DM Sans" pitchFamily="2" charset="0"/>
                        </a:rPr>
                        <a:t>Develop your IT skills with Zoe 12:30-1:30pm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latin typeface="DM Sans" pitchFamily="2" charset="0"/>
                        </a:rPr>
                        <a:t>‘</a:t>
                      </a:r>
                      <a:r>
                        <a:rPr lang="en-US" sz="900" b="0" i="1" dirty="0">
                          <a:latin typeface="DM Sans" pitchFamily="2" charset="0"/>
                        </a:rPr>
                        <a:t>Build your confidence with using a computer and increase your familiarity with the Microsoft package.’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i="1" dirty="0"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latin typeface="DM Sans"/>
                        </a:rPr>
                        <a:t>IOM Life Skills (invitation only) with Rebecca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latin typeface="DM Sans"/>
                        </a:rPr>
                        <a:t>“Bespoke sessions such as healthy sleep strategies, anger management, deescalation techniques and effective communication  10am-12pm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Explore communication strategies with Rebecca 12pm -1pm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‘Learn how and when you need to disclose convictions, Gain info on disclosure and spent convictions.’</a:t>
                      </a:r>
                      <a:endParaRPr lang="en-GB" sz="9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dirty="0">
                        <a:solidFill>
                          <a:schemeClr val="tx1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Introduction to Cooking Skills with Leoni 11am – 1pm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‘Develop cooking and budgeting skills with healthy living in mind and enjoy a </a:t>
                      </a:r>
                      <a:r>
                        <a:rPr lang="en-GB" sz="9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fresh cooked meal prepared from scratch.’ </a:t>
                      </a: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Introduction to Cooking Skills with Brian 11am – 12:30 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‘Develop cooking and budgeting skills with healthy living in mind and enjoy a </a:t>
                      </a:r>
                      <a:r>
                        <a:rPr lang="en-GB" sz="9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fresh cooked meal prepared from scratch.’ </a:t>
                      </a:r>
                      <a:endParaRPr lang="en-US" sz="900" b="0" i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Non-accredited course with Brian 11am-12:30pm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‘Specific courses to build on your skills and knowledge and earn new qualifications, such as Introduction to cooking,, start to employment, and creative writing.’</a:t>
                      </a:r>
                      <a:endParaRPr lang="en-US" sz="900" b="0" i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938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Hub Quiz 12:30pm-1:30pm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‘Socialise, have fun and work within a team in our weekly hub quiz.’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Hub Focus Group with Peer Mentor 12:30-1:30pm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‘Come and join us to share feedback, have your say on what support you need in the hub.’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2733219"/>
                  </a:ext>
                </a:extLst>
              </a:tr>
              <a:tr h="127653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>
                          <a:solidFill>
                            <a:srgbClr val="FF0000"/>
                          </a:solidFill>
                          <a:latin typeface="DM Sans"/>
                        </a:rPr>
                        <a:t>CBT with Molly All day Appointments </a:t>
                      </a: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10am-4pm</a:t>
                      </a: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Counselling &amp; Therapy sessions, appointment only. Please refer if support is needed</a:t>
                      </a:r>
                      <a:endParaRPr lang="en-US" sz="900" b="1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Hub Quiz 12:30pm-1:30pm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‘Socialise, have fun and work within a team in our weekly hub quiz.’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Hub Focus Group with Peer Mentor 12:30-1:30pm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‘Join in the discussion to provide feedback on your hub experience and tell us what you enjoy and would like to see more of.’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1251966"/>
                  </a:ext>
                </a:extLst>
              </a:tr>
              <a:tr h="1284812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Lego with Zoe 2pm-4pm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‘Spend time with positive peers, learn skills such as problem solving, focus, task management’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Arts and Crafts with TIPP 1pm – 3pm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i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‘Express yourself through painting, drawing or craft activities and display your work in the hub.’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Employment Support with Leoni 2pm-4pm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‘Boost your confidence with job searching or prepare for an upcoming interview.’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Women’s Only with Zoe 2pm-4pm</a:t>
                      </a: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– </a:t>
                      </a:r>
                      <a:r>
                        <a:rPr lang="en-US" sz="9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‘Join us for a  safe space to talk, share and empower each other</a:t>
                      </a: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Coffee in the Community 2pm-4pm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0444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/>
                      <a:endParaRPr lang="en-GB" sz="900" b="0" dirty="0"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9961923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2DF7901A-B6BE-0965-A600-F7E7E56950F3}"/>
              </a:ext>
            </a:extLst>
          </p:cNvPr>
          <p:cNvGrpSpPr/>
          <p:nvPr/>
        </p:nvGrpSpPr>
        <p:grpSpPr>
          <a:xfrm>
            <a:off x="184646" y="1589490"/>
            <a:ext cx="2384913" cy="4728152"/>
            <a:chOff x="0" y="0"/>
            <a:chExt cx="868775" cy="166930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D99C16A3-B776-0ED1-110D-86DAAE4F8076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AD2063FA-7BD3-6D19-E986-49EB7E0D027E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lang="en-US" b="1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b="1" dirty="0">
                  <a:solidFill>
                    <a:srgbClr val="FFFFFF"/>
                  </a:solidFill>
                  <a:latin typeface="DM Sans"/>
                </a:rPr>
                <a:t>Warrington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050" b="1" dirty="0">
                  <a:solidFill>
                    <a:srgbClr val="FFFFFF"/>
                  </a:solidFill>
                  <a:latin typeface="DM Sans"/>
                </a:rPr>
                <a:t>Address: Second Floor, Tannery Court, Tanners Lane, Warrington, WA2 7NA</a:t>
              </a: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If you ever need a </a:t>
              </a:r>
              <a:r>
                <a:rPr lang="en-US" sz="1100" dirty="0" err="1">
                  <a:solidFill>
                    <a:srgbClr val="FFFFFF"/>
                  </a:solidFill>
                  <a:latin typeface="DM Sans"/>
                </a:rPr>
                <a:t>cuppa</a:t>
              </a: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 or a chat, pop in and speak to your support worker.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chemeClr val="bg1"/>
                  </a:solidFill>
                  <a:latin typeface="DM Sans" pitchFamily="2" charset="0"/>
                </a:rPr>
                <a:t>Rebecca: </a:t>
              </a:r>
              <a:r>
                <a:rPr lang="en-GB" sz="1100" dirty="0">
                  <a:solidFill>
                    <a:schemeClr val="bg1"/>
                  </a:solidFill>
                  <a:latin typeface="DM Sans" pitchFamily="2" charset="0"/>
                </a:rPr>
                <a:t>07586115855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 pitchFamily="2" charset="0"/>
                </a:rPr>
                <a:t>Leoni: 07834173728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 pitchFamily="2" charset="0"/>
                </a:rPr>
                <a:t>Zoe: 07523587114</a:t>
              </a:r>
            </a:p>
            <a:p>
              <a:pPr algn="ctr">
                <a:lnSpc>
                  <a:spcPts val="2379"/>
                </a:lnSpc>
              </a:pPr>
              <a:endParaRPr lang="en-GB" sz="1100" b="1" dirty="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r>
                <a:rPr lang="en-GB" sz="1100" b="1" dirty="0">
                  <a:solidFill>
                    <a:schemeClr val="bg1"/>
                  </a:solidFill>
                  <a:latin typeface="DM Sans" pitchFamily="2" charset="0"/>
                </a:rPr>
                <a:t>Open 9:30am – 4pm </a:t>
              </a:r>
              <a:r>
                <a:rPr lang="en-GB" sz="1050" b="1" dirty="0">
                  <a:solidFill>
                    <a:schemeClr val="bg1"/>
                  </a:solidFill>
                  <a:latin typeface="DM Sans" pitchFamily="2" charset="0"/>
                </a:rPr>
                <a:t>Monday – Friday</a:t>
              </a:r>
            </a:p>
            <a:p>
              <a:pPr algn="ctr">
                <a:lnSpc>
                  <a:spcPts val="2379"/>
                </a:lnSpc>
              </a:pPr>
              <a:endParaRPr lang="en-US" sz="1699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F301A4B7-53D6-571A-87D4-6890C2D3D61C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F3663FC3-5782-274C-FCE9-8FA02CE1356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B6D76E8A-C6FE-5956-289D-9C07C67D8E9E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4CF5F946-4316-CE5E-31DB-1113707534C7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76DC7177-8D04-2673-A564-0FBCCC740695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CEC62864-D88F-796A-F5D2-6E5E4AC731BC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43937A38-BEB7-0016-6D09-CEB1055990F1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7250D235-55B7-56E4-01FE-170533DCFDB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544D12EC-A44D-68D5-2353-A4B06433E3D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43A431DA-24A7-8941-BAED-FC214B66FE02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46862310-2079-B384-AAF3-A63A60AC3CD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EF683733-1CF1-59BA-BC35-66187211DF0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AAC8264F-8638-E5BB-4174-BE7CAD3B7CBE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0EA2CB02-E64D-1783-A1F7-ACE01BC78B6E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6617D145-848E-03AA-FC00-BE82A3F3541C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5AEED645-1C64-5C3E-3DAE-AF39C0D3AA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85657"/>
            <a:ext cx="1311392" cy="563127"/>
          </a:xfrm>
          <a:prstGeom prst="rect">
            <a:avLst/>
          </a:prstGeom>
        </p:spPr>
      </p:pic>
      <p:grpSp>
        <p:nvGrpSpPr>
          <p:cNvPr id="27" name="Group 62">
            <a:extLst>
              <a:ext uri="{FF2B5EF4-FFF2-40B4-BE49-F238E27FC236}">
                <a16:creationId xmlns:a16="http://schemas.microsoft.com/office/drawing/2014/main" id="{438785FE-2117-9FF3-1DD8-D3135E01B668}"/>
              </a:ext>
            </a:extLst>
          </p:cNvPr>
          <p:cNvGrpSpPr/>
          <p:nvPr/>
        </p:nvGrpSpPr>
        <p:grpSpPr>
          <a:xfrm>
            <a:off x="9176597" y="4514179"/>
            <a:ext cx="1401393" cy="1947327"/>
            <a:chOff x="-3951399" y="47625"/>
            <a:chExt cx="4687999" cy="6514280"/>
          </a:xfrm>
        </p:grpSpPr>
        <p:sp>
          <p:nvSpPr>
            <p:cNvPr id="28" name="Freeform 63">
              <a:extLst>
                <a:ext uri="{FF2B5EF4-FFF2-40B4-BE49-F238E27FC236}">
                  <a16:creationId xmlns:a16="http://schemas.microsoft.com/office/drawing/2014/main" id="{D462CDF8-3FA7-1A82-414F-6DD5E237779B}"/>
                </a:ext>
              </a:extLst>
            </p:cNvPr>
            <p:cNvSpPr/>
            <p:nvPr/>
          </p:nvSpPr>
          <p:spPr>
            <a:xfrm>
              <a:off x="-3951399" y="5749105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TextBox 64">
              <a:extLst>
                <a:ext uri="{FF2B5EF4-FFF2-40B4-BE49-F238E27FC236}">
                  <a16:creationId xmlns:a16="http://schemas.microsoft.com/office/drawing/2014/main" id="{6F5BAE15-4BA2-BCC5-4115-3D60625D9FA9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38" name="Group 65">
            <a:extLst>
              <a:ext uri="{FF2B5EF4-FFF2-40B4-BE49-F238E27FC236}">
                <a16:creationId xmlns:a16="http://schemas.microsoft.com/office/drawing/2014/main" id="{DDAB5A1C-B3CE-FA29-6DEC-1F2B67B39DF6}"/>
              </a:ext>
            </a:extLst>
          </p:cNvPr>
          <p:cNvGrpSpPr/>
          <p:nvPr/>
        </p:nvGrpSpPr>
        <p:grpSpPr>
          <a:xfrm>
            <a:off x="3884458" y="6634464"/>
            <a:ext cx="220832" cy="193228"/>
            <a:chOff x="0" y="0"/>
            <a:chExt cx="812800" cy="711200"/>
          </a:xfrm>
        </p:grpSpPr>
        <p:sp>
          <p:nvSpPr>
            <p:cNvPr id="39" name="Freeform 66">
              <a:extLst>
                <a:ext uri="{FF2B5EF4-FFF2-40B4-BE49-F238E27FC236}">
                  <a16:creationId xmlns:a16="http://schemas.microsoft.com/office/drawing/2014/main" id="{6122C21C-A980-5F0D-D326-CE3E523623A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TextBox 67">
              <a:extLst>
                <a:ext uri="{FF2B5EF4-FFF2-40B4-BE49-F238E27FC236}">
                  <a16:creationId xmlns:a16="http://schemas.microsoft.com/office/drawing/2014/main" id="{D245BC0F-AC0E-B4E1-444D-575E30EAAC6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5" name="TextBox 67">
            <a:extLst>
              <a:ext uri="{FF2B5EF4-FFF2-40B4-BE49-F238E27FC236}">
                <a16:creationId xmlns:a16="http://schemas.microsoft.com/office/drawing/2014/main" id="{5A8AA5FD-218D-5FA9-8553-76F8B42A8A1E}"/>
              </a:ext>
            </a:extLst>
          </p:cNvPr>
          <p:cNvSpPr txBox="1"/>
          <p:nvPr/>
        </p:nvSpPr>
        <p:spPr>
          <a:xfrm>
            <a:off x="10209046" y="4739318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sp>
        <p:nvSpPr>
          <p:cNvPr id="8" name="TextBox 69">
            <a:extLst>
              <a:ext uri="{FF2B5EF4-FFF2-40B4-BE49-F238E27FC236}">
                <a16:creationId xmlns:a16="http://schemas.microsoft.com/office/drawing/2014/main" id="{4015CE31-6599-60FC-57B2-BD1C104DE113}"/>
              </a:ext>
            </a:extLst>
          </p:cNvPr>
          <p:cNvSpPr txBox="1"/>
          <p:nvPr/>
        </p:nvSpPr>
        <p:spPr>
          <a:xfrm>
            <a:off x="2580281" y="60083"/>
            <a:ext cx="6995806" cy="12205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2400" u="sng" dirty="0">
                <a:solidFill>
                  <a:srgbClr val="000000"/>
                </a:solidFill>
                <a:latin typeface="DM Sans Bold"/>
              </a:rPr>
              <a:t>CFO Evolution Warrington– February 2026</a:t>
            </a:r>
          </a:p>
          <a:p>
            <a:pPr>
              <a:lnSpc>
                <a:spcPts val="4899"/>
              </a:lnSpc>
              <a:spcBef>
                <a:spcPct val="0"/>
              </a:spcBef>
            </a:pPr>
            <a:endParaRPr lang="en-US" sz="3300" u="sng" dirty="0">
              <a:solidFill>
                <a:srgbClr val="000000"/>
              </a:solidFill>
              <a:latin typeface="DM Sans Bold"/>
            </a:endParaRPr>
          </a:p>
        </p:txBody>
      </p:sp>
      <p:grpSp>
        <p:nvGrpSpPr>
          <p:cNvPr id="6" name="Group 62">
            <a:extLst>
              <a:ext uri="{FF2B5EF4-FFF2-40B4-BE49-F238E27FC236}">
                <a16:creationId xmlns:a16="http://schemas.microsoft.com/office/drawing/2014/main" id="{7772E8B2-3698-1F32-4D90-9701EDEA6DF2}"/>
              </a:ext>
            </a:extLst>
          </p:cNvPr>
          <p:cNvGrpSpPr/>
          <p:nvPr/>
        </p:nvGrpSpPr>
        <p:grpSpPr>
          <a:xfrm>
            <a:off x="2742558" y="2744870"/>
            <a:ext cx="242972" cy="438870"/>
            <a:chOff x="76200" y="47625"/>
            <a:chExt cx="812801" cy="1468127"/>
          </a:xfrm>
        </p:grpSpPr>
        <p:sp>
          <p:nvSpPr>
            <p:cNvPr id="7" name="Freeform 63">
              <a:extLst>
                <a:ext uri="{FF2B5EF4-FFF2-40B4-BE49-F238E27FC236}">
                  <a16:creationId xmlns:a16="http://schemas.microsoft.com/office/drawing/2014/main" id="{0C69E235-4468-27B4-9186-D6653A9CA573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36" name="TextBox 64">
              <a:extLst>
                <a:ext uri="{FF2B5EF4-FFF2-40B4-BE49-F238E27FC236}">
                  <a16:creationId xmlns:a16="http://schemas.microsoft.com/office/drawing/2014/main" id="{1C0AD6BA-8E2F-8FDB-8E9C-A2BE35A017FF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55" name="Graphic 54" descr="A trophy cup">
            <a:extLst>
              <a:ext uri="{FF2B5EF4-FFF2-40B4-BE49-F238E27FC236}">
                <a16:creationId xmlns:a16="http://schemas.microsoft.com/office/drawing/2014/main" id="{55DDB899-3808-7203-F6A3-8113A120F7A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904023" y="5433435"/>
            <a:ext cx="823946" cy="823946"/>
          </a:xfrm>
          <a:prstGeom prst="rect">
            <a:avLst/>
          </a:prstGeom>
        </p:spPr>
      </p:pic>
      <p:pic>
        <p:nvPicPr>
          <p:cNvPr id="89" name="Picture 88" descr="Five square speech bubbles in color">
            <a:extLst>
              <a:ext uri="{FF2B5EF4-FFF2-40B4-BE49-F238E27FC236}">
                <a16:creationId xmlns:a16="http://schemas.microsoft.com/office/drawing/2014/main" id="{E046ADD7-21CD-CC4B-5C7D-A0F9EB9F7B9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4193" y="3297934"/>
            <a:ext cx="527552" cy="369265"/>
          </a:xfrm>
          <a:prstGeom prst="rect">
            <a:avLst/>
          </a:prstGeom>
        </p:spPr>
      </p:pic>
      <p:grpSp>
        <p:nvGrpSpPr>
          <p:cNvPr id="9" name="Group 62">
            <a:extLst>
              <a:ext uri="{FF2B5EF4-FFF2-40B4-BE49-F238E27FC236}">
                <a16:creationId xmlns:a16="http://schemas.microsoft.com/office/drawing/2014/main" id="{8E6C3744-B2F2-A31B-9B2F-8BA27650D79A}"/>
              </a:ext>
            </a:extLst>
          </p:cNvPr>
          <p:cNvGrpSpPr/>
          <p:nvPr/>
        </p:nvGrpSpPr>
        <p:grpSpPr>
          <a:xfrm>
            <a:off x="4311896" y="6408749"/>
            <a:ext cx="242972" cy="438870"/>
            <a:chOff x="76200" y="47625"/>
            <a:chExt cx="812801" cy="1468127"/>
          </a:xfrm>
        </p:grpSpPr>
        <p:sp>
          <p:nvSpPr>
            <p:cNvPr id="11" name="Freeform 63">
              <a:extLst>
                <a:ext uri="{FF2B5EF4-FFF2-40B4-BE49-F238E27FC236}">
                  <a16:creationId xmlns:a16="http://schemas.microsoft.com/office/drawing/2014/main" id="{91455362-B504-BD7C-A7BA-8316EA99C2DB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12" name="TextBox 64">
              <a:extLst>
                <a:ext uri="{FF2B5EF4-FFF2-40B4-BE49-F238E27FC236}">
                  <a16:creationId xmlns:a16="http://schemas.microsoft.com/office/drawing/2014/main" id="{AA73D7F8-E08E-D6CA-1EB6-4DFF334E46AE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24" name="Picture 23" descr="Pastel colored kitchen utensils">
            <a:extLst>
              <a:ext uri="{FF2B5EF4-FFF2-40B4-BE49-F238E27FC236}">
                <a16:creationId xmlns:a16="http://schemas.microsoft.com/office/drawing/2014/main" id="{16BF8B84-0704-5184-FA52-958720491A2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8184" y="3134727"/>
            <a:ext cx="870202" cy="553765"/>
          </a:xfrm>
          <a:prstGeom prst="rect">
            <a:avLst/>
          </a:prstGeom>
        </p:spPr>
      </p:pic>
      <p:pic>
        <p:nvPicPr>
          <p:cNvPr id="76" name="Picture 75" descr="Colored pencils">
            <a:extLst>
              <a:ext uri="{FF2B5EF4-FFF2-40B4-BE49-F238E27FC236}">
                <a16:creationId xmlns:a16="http://schemas.microsoft.com/office/drawing/2014/main" id="{EA06C7FC-7543-56CF-957C-182351BB724C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8002" y="6674764"/>
            <a:ext cx="272703" cy="180773"/>
          </a:xfrm>
          <a:prstGeom prst="rect">
            <a:avLst/>
          </a:prstGeom>
        </p:spPr>
      </p:pic>
      <p:pic>
        <p:nvPicPr>
          <p:cNvPr id="10" name="Picture 9" descr="Multi-colored toy blocks">
            <a:extLst>
              <a:ext uri="{FF2B5EF4-FFF2-40B4-BE49-F238E27FC236}">
                <a16:creationId xmlns:a16="http://schemas.microsoft.com/office/drawing/2014/main" id="{9E243D5F-B9CC-2E3D-2547-86DF6899E41B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7261" y="6578749"/>
            <a:ext cx="337332" cy="248078"/>
          </a:xfrm>
          <a:prstGeom prst="rect">
            <a:avLst/>
          </a:prstGeom>
        </p:spPr>
      </p:pic>
      <p:grpSp>
        <p:nvGrpSpPr>
          <p:cNvPr id="16" name="Group 62">
            <a:extLst>
              <a:ext uri="{FF2B5EF4-FFF2-40B4-BE49-F238E27FC236}">
                <a16:creationId xmlns:a16="http://schemas.microsoft.com/office/drawing/2014/main" id="{28D6BA0E-DC9A-252E-D4E2-A17CC96FA6E8}"/>
              </a:ext>
            </a:extLst>
          </p:cNvPr>
          <p:cNvGrpSpPr/>
          <p:nvPr/>
        </p:nvGrpSpPr>
        <p:grpSpPr>
          <a:xfrm>
            <a:off x="7044949" y="3043697"/>
            <a:ext cx="242972" cy="438870"/>
            <a:chOff x="76200" y="47625"/>
            <a:chExt cx="812801" cy="1468127"/>
          </a:xfrm>
        </p:grpSpPr>
        <p:sp>
          <p:nvSpPr>
            <p:cNvPr id="17" name="Freeform 63">
              <a:extLst>
                <a:ext uri="{FF2B5EF4-FFF2-40B4-BE49-F238E27FC236}">
                  <a16:creationId xmlns:a16="http://schemas.microsoft.com/office/drawing/2014/main" id="{F0C482C2-F625-42B1-4AB1-EF3FD18CD294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21" name="TextBox 64">
              <a:extLst>
                <a:ext uri="{FF2B5EF4-FFF2-40B4-BE49-F238E27FC236}">
                  <a16:creationId xmlns:a16="http://schemas.microsoft.com/office/drawing/2014/main" id="{7970AF4C-3612-A545-3F99-CC88E64DB69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7" name="Group 65">
            <a:extLst>
              <a:ext uri="{FF2B5EF4-FFF2-40B4-BE49-F238E27FC236}">
                <a16:creationId xmlns:a16="http://schemas.microsoft.com/office/drawing/2014/main" id="{E8EFF559-B1FD-AB90-5AC0-5FFABFCACF7D}"/>
              </a:ext>
            </a:extLst>
          </p:cNvPr>
          <p:cNvGrpSpPr/>
          <p:nvPr/>
        </p:nvGrpSpPr>
        <p:grpSpPr>
          <a:xfrm>
            <a:off x="5975958" y="6509264"/>
            <a:ext cx="220832" cy="193228"/>
            <a:chOff x="0" y="0"/>
            <a:chExt cx="812800" cy="711200"/>
          </a:xfrm>
        </p:grpSpPr>
        <p:sp>
          <p:nvSpPr>
            <p:cNvPr id="78" name="Freeform 66">
              <a:extLst>
                <a:ext uri="{FF2B5EF4-FFF2-40B4-BE49-F238E27FC236}">
                  <a16:creationId xmlns:a16="http://schemas.microsoft.com/office/drawing/2014/main" id="{282148DE-657E-0A03-E5DB-A0394EC36A2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1" name="TextBox 67">
              <a:extLst>
                <a:ext uri="{FF2B5EF4-FFF2-40B4-BE49-F238E27FC236}">
                  <a16:creationId xmlns:a16="http://schemas.microsoft.com/office/drawing/2014/main" id="{5162A491-09DC-F469-B2F2-95A078D9EBA9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83" name="Group 62">
            <a:extLst>
              <a:ext uri="{FF2B5EF4-FFF2-40B4-BE49-F238E27FC236}">
                <a16:creationId xmlns:a16="http://schemas.microsoft.com/office/drawing/2014/main" id="{ADB896D7-43AF-D6A1-6429-5B4A6A190DAC}"/>
              </a:ext>
            </a:extLst>
          </p:cNvPr>
          <p:cNvGrpSpPr/>
          <p:nvPr/>
        </p:nvGrpSpPr>
        <p:grpSpPr>
          <a:xfrm>
            <a:off x="7495250" y="6385404"/>
            <a:ext cx="242972" cy="438870"/>
            <a:chOff x="76200" y="47625"/>
            <a:chExt cx="812801" cy="1468127"/>
          </a:xfrm>
        </p:grpSpPr>
        <p:sp>
          <p:nvSpPr>
            <p:cNvPr id="85" name="Freeform 63">
              <a:extLst>
                <a:ext uri="{FF2B5EF4-FFF2-40B4-BE49-F238E27FC236}">
                  <a16:creationId xmlns:a16="http://schemas.microsoft.com/office/drawing/2014/main" id="{3DA51C2F-F742-BC46-0CA3-4CEAF115A480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86" name="TextBox 64">
              <a:extLst>
                <a:ext uri="{FF2B5EF4-FFF2-40B4-BE49-F238E27FC236}">
                  <a16:creationId xmlns:a16="http://schemas.microsoft.com/office/drawing/2014/main" id="{B129F00B-FA7B-15AC-4A51-DCC178CBB5C8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DA0CD2D2-BF35-C9C1-13A7-1814E22BE487}"/>
              </a:ext>
            </a:extLst>
          </p:cNvPr>
          <p:cNvGrpSpPr/>
          <p:nvPr/>
        </p:nvGrpSpPr>
        <p:grpSpPr>
          <a:xfrm>
            <a:off x="3842532" y="1280674"/>
            <a:ext cx="6735458" cy="6215743"/>
            <a:chOff x="3773296" y="1333007"/>
            <a:chExt cx="6735458" cy="6025025"/>
          </a:xfrm>
        </p:grpSpPr>
        <p:grpSp>
          <p:nvGrpSpPr>
            <p:cNvPr id="92" name="Group 65">
              <a:extLst>
                <a:ext uri="{FF2B5EF4-FFF2-40B4-BE49-F238E27FC236}">
                  <a16:creationId xmlns:a16="http://schemas.microsoft.com/office/drawing/2014/main" id="{4ABB5644-E84F-BC54-BD64-FB940CC4EF7C}"/>
                </a:ext>
              </a:extLst>
            </p:cNvPr>
            <p:cNvGrpSpPr/>
            <p:nvPr/>
          </p:nvGrpSpPr>
          <p:grpSpPr>
            <a:xfrm>
              <a:off x="3773296" y="7128362"/>
              <a:ext cx="220832" cy="229670"/>
              <a:chOff x="0" y="-184929"/>
              <a:chExt cx="812800" cy="845329"/>
            </a:xfrm>
          </p:grpSpPr>
          <p:sp>
            <p:nvSpPr>
              <p:cNvPr id="123" name="Freeform 66">
                <a:extLst>
                  <a:ext uri="{FF2B5EF4-FFF2-40B4-BE49-F238E27FC236}">
                    <a16:creationId xmlns:a16="http://schemas.microsoft.com/office/drawing/2014/main" id="{CAED56BC-8EC8-E645-9BA7-F2D08DB271A9}"/>
                  </a:ext>
                </a:extLst>
              </p:cNvPr>
              <p:cNvSpPr/>
              <p:nvPr/>
            </p:nvSpPr>
            <p:spPr>
              <a:xfrm>
                <a:off x="0" y="-184929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4" name="TextBox 67">
                <a:extLst>
                  <a:ext uri="{FF2B5EF4-FFF2-40B4-BE49-F238E27FC236}">
                    <a16:creationId xmlns:a16="http://schemas.microsoft.com/office/drawing/2014/main" id="{B0801203-A624-3E03-753E-8E67D3DFB1B1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 dirty="0"/>
              </a:p>
            </p:txBody>
          </p:sp>
        </p:grpSp>
        <p:grpSp>
          <p:nvGrpSpPr>
            <p:cNvPr id="93" name="Group 65">
              <a:extLst>
                <a:ext uri="{FF2B5EF4-FFF2-40B4-BE49-F238E27FC236}">
                  <a16:creationId xmlns:a16="http://schemas.microsoft.com/office/drawing/2014/main" id="{54EAC4ED-954E-58CA-A9F2-92D0C31F5F98}"/>
                </a:ext>
              </a:extLst>
            </p:cNvPr>
            <p:cNvGrpSpPr/>
            <p:nvPr/>
          </p:nvGrpSpPr>
          <p:grpSpPr>
            <a:xfrm>
              <a:off x="5404179" y="7092436"/>
              <a:ext cx="220832" cy="193228"/>
              <a:chOff x="0" y="0"/>
              <a:chExt cx="812800" cy="711200"/>
            </a:xfrm>
          </p:grpSpPr>
          <p:sp>
            <p:nvSpPr>
              <p:cNvPr id="121" name="Freeform 66">
                <a:extLst>
                  <a:ext uri="{FF2B5EF4-FFF2-40B4-BE49-F238E27FC236}">
                    <a16:creationId xmlns:a16="http://schemas.microsoft.com/office/drawing/2014/main" id="{4266E41B-51A6-1F0C-9758-E7E88237CF6F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2" name="TextBox 67">
                <a:extLst>
                  <a:ext uri="{FF2B5EF4-FFF2-40B4-BE49-F238E27FC236}">
                    <a16:creationId xmlns:a16="http://schemas.microsoft.com/office/drawing/2014/main" id="{745F51DA-CF5F-2028-9ED0-052C20981C72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94" name="Group 65">
              <a:extLst>
                <a:ext uri="{FF2B5EF4-FFF2-40B4-BE49-F238E27FC236}">
                  <a16:creationId xmlns:a16="http://schemas.microsoft.com/office/drawing/2014/main" id="{EA2171A3-4B63-C19D-F2AA-0A3E2A504385}"/>
                </a:ext>
              </a:extLst>
            </p:cNvPr>
            <p:cNvGrpSpPr/>
            <p:nvPr/>
          </p:nvGrpSpPr>
          <p:grpSpPr>
            <a:xfrm>
              <a:off x="3855325" y="1387632"/>
              <a:ext cx="220832" cy="193228"/>
              <a:chOff x="0" y="0"/>
              <a:chExt cx="812800" cy="711200"/>
            </a:xfrm>
          </p:grpSpPr>
          <p:sp>
            <p:nvSpPr>
              <p:cNvPr id="119" name="Freeform 66">
                <a:extLst>
                  <a:ext uri="{FF2B5EF4-FFF2-40B4-BE49-F238E27FC236}">
                    <a16:creationId xmlns:a16="http://schemas.microsoft.com/office/drawing/2014/main" id="{6BBCDAA6-478E-9D25-AA33-1CF03C1034D1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0" name="TextBox 67">
                <a:extLst>
                  <a:ext uri="{FF2B5EF4-FFF2-40B4-BE49-F238E27FC236}">
                    <a16:creationId xmlns:a16="http://schemas.microsoft.com/office/drawing/2014/main" id="{44483F84-2567-741B-644E-20C22BC84C28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95" name="Group 65">
              <a:extLst>
                <a:ext uri="{FF2B5EF4-FFF2-40B4-BE49-F238E27FC236}">
                  <a16:creationId xmlns:a16="http://schemas.microsoft.com/office/drawing/2014/main" id="{B95775CE-3725-3D7E-4122-77EF8CE7355C}"/>
                </a:ext>
              </a:extLst>
            </p:cNvPr>
            <p:cNvGrpSpPr/>
            <p:nvPr/>
          </p:nvGrpSpPr>
          <p:grpSpPr>
            <a:xfrm>
              <a:off x="5480808" y="1381210"/>
              <a:ext cx="220832" cy="193228"/>
              <a:chOff x="0" y="0"/>
              <a:chExt cx="812800" cy="711200"/>
            </a:xfrm>
          </p:grpSpPr>
          <p:sp>
            <p:nvSpPr>
              <p:cNvPr id="117" name="Freeform 66">
                <a:extLst>
                  <a:ext uri="{FF2B5EF4-FFF2-40B4-BE49-F238E27FC236}">
                    <a16:creationId xmlns:a16="http://schemas.microsoft.com/office/drawing/2014/main" id="{55E13C4E-DF07-ED93-2BBF-DC9B28CA00CB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8" name="TextBox 67">
                <a:extLst>
                  <a:ext uri="{FF2B5EF4-FFF2-40B4-BE49-F238E27FC236}">
                    <a16:creationId xmlns:a16="http://schemas.microsoft.com/office/drawing/2014/main" id="{904D719A-5867-4515-76E0-E79966AD6724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99" name="Group 65">
              <a:extLst>
                <a:ext uri="{FF2B5EF4-FFF2-40B4-BE49-F238E27FC236}">
                  <a16:creationId xmlns:a16="http://schemas.microsoft.com/office/drawing/2014/main" id="{89D4018C-236C-F42F-D6C2-42B83B697A53}"/>
                </a:ext>
              </a:extLst>
            </p:cNvPr>
            <p:cNvGrpSpPr/>
            <p:nvPr/>
          </p:nvGrpSpPr>
          <p:grpSpPr>
            <a:xfrm>
              <a:off x="7092931" y="1342532"/>
              <a:ext cx="220832" cy="193228"/>
              <a:chOff x="0" y="0"/>
              <a:chExt cx="812800" cy="711200"/>
            </a:xfrm>
          </p:grpSpPr>
          <p:sp>
            <p:nvSpPr>
              <p:cNvPr id="115" name="Freeform 66">
                <a:extLst>
                  <a:ext uri="{FF2B5EF4-FFF2-40B4-BE49-F238E27FC236}">
                    <a16:creationId xmlns:a16="http://schemas.microsoft.com/office/drawing/2014/main" id="{EF0339FB-4392-5C8B-47D5-537C9ACC3D16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" name="TextBox 67">
                <a:extLst>
                  <a:ext uri="{FF2B5EF4-FFF2-40B4-BE49-F238E27FC236}">
                    <a16:creationId xmlns:a16="http://schemas.microsoft.com/office/drawing/2014/main" id="{48D61BCA-CE81-8952-208D-E098F983102C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00" name="Group 65">
              <a:extLst>
                <a:ext uri="{FF2B5EF4-FFF2-40B4-BE49-F238E27FC236}">
                  <a16:creationId xmlns:a16="http://schemas.microsoft.com/office/drawing/2014/main" id="{74232E00-BE9F-F01D-776D-D69C75EB4110}"/>
                </a:ext>
              </a:extLst>
            </p:cNvPr>
            <p:cNvGrpSpPr/>
            <p:nvPr/>
          </p:nvGrpSpPr>
          <p:grpSpPr>
            <a:xfrm>
              <a:off x="8614628" y="1366545"/>
              <a:ext cx="220832" cy="193228"/>
              <a:chOff x="0" y="0"/>
              <a:chExt cx="812800" cy="711200"/>
            </a:xfrm>
          </p:grpSpPr>
          <p:sp>
            <p:nvSpPr>
              <p:cNvPr id="113" name="Freeform 66">
                <a:extLst>
                  <a:ext uri="{FF2B5EF4-FFF2-40B4-BE49-F238E27FC236}">
                    <a16:creationId xmlns:a16="http://schemas.microsoft.com/office/drawing/2014/main" id="{8F0221D0-3397-2CA8-A635-856F34139206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4" name="TextBox 67">
                <a:extLst>
                  <a:ext uri="{FF2B5EF4-FFF2-40B4-BE49-F238E27FC236}">
                    <a16:creationId xmlns:a16="http://schemas.microsoft.com/office/drawing/2014/main" id="{F021B965-B286-C4BF-25A3-B1F49D5F5B53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01" name="Group 65">
              <a:extLst>
                <a:ext uri="{FF2B5EF4-FFF2-40B4-BE49-F238E27FC236}">
                  <a16:creationId xmlns:a16="http://schemas.microsoft.com/office/drawing/2014/main" id="{F2822028-07BE-B22B-C3C4-EB05C1A8A834}"/>
                </a:ext>
              </a:extLst>
            </p:cNvPr>
            <p:cNvGrpSpPr/>
            <p:nvPr/>
          </p:nvGrpSpPr>
          <p:grpSpPr>
            <a:xfrm>
              <a:off x="10287922" y="1333007"/>
              <a:ext cx="220832" cy="193228"/>
              <a:chOff x="0" y="0"/>
              <a:chExt cx="812800" cy="711200"/>
            </a:xfrm>
          </p:grpSpPr>
          <p:sp>
            <p:nvSpPr>
              <p:cNvPr id="111" name="Freeform 66">
                <a:extLst>
                  <a:ext uri="{FF2B5EF4-FFF2-40B4-BE49-F238E27FC236}">
                    <a16:creationId xmlns:a16="http://schemas.microsoft.com/office/drawing/2014/main" id="{EF877A7C-8EA5-7A6B-90A4-3833F4BB2AAE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2" name="TextBox 67">
                <a:extLst>
                  <a:ext uri="{FF2B5EF4-FFF2-40B4-BE49-F238E27FC236}">
                    <a16:creationId xmlns:a16="http://schemas.microsoft.com/office/drawing/2014/main" id="{D9F1BC87-EC84-1629-0687-8523B982372F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02" name="Group 65">
              <a:extLst>
                <a:ext uri="{FF2B5EF4-FFF2-40B4-BE49-F238E27FC236}">
                  <a16:creationId xmlns:a16="http://schemas.microsoft.com/office/drawing/2014/main" id="{A8B010EF-84A7-DE7B-3A52-4B74598EFD99}"/>
                </a:ext>
              </a:extLst>
            </p:cNvPr>
            <p:cNvGrpSpPr/>
            <p:nvPr/>
          </p:nvGrpSpPr>
          <p:grpSpPr>
            <a:xfrm>
              <a:off x="7044637" y="7083924"/>
              <a:ext cx="220832" cy="193228"/>
              <a:chOff x="0" y="0"/>
              <a:chExt cx="812800" cy="711200"/>
            </a:xfrm>
          </p:grpSpPr>
          <p:sp>
            <p:nvSpPr>
              <p:cNvPr id="109" name="Freeform 66">
                <a:extLst>
                  <a:ext uri="{FF2B5EF4-FFF2-40B4-BE49-F238E27FC236}">
                    <a16:creationId xmlns:a16="http://schemas.microsoft.com/office/drawing/2014/main" id="{F5A54925-9B94-91D5-A80A-08E8F15394BA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0" name="TextBox 67">
                <a:extLst>
                  <a:ext uri="{FF2B5EF4-FFF2-40B4-BE49-F238E27FC236}">
                    <a16:creationId xmlns:a16="http://schemas.microsoft.com/office/drawing/2014/main" id="{A75929C8-5D9D-0907-43FF-04B3F5669174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03" name="Group 65">
              <a:extLst>
                <a:ext uri="{FF2B5EF4-FFF2-40B4-BE49-F238E27FC236}">
                  <a16:creationId xmlns:a16="http://schemas.microsoft.com/office/drawing/2014/main" id="{DEAE911B-B959-993B-EF99-7918932FC90B}"/>
                </a:ext>
              </a:extLst>
            </p:cNvPr>
            <p:cNvGrpSpPr/>
            <p:nvPr/>
          </p:nvGrpSpPr>
          <p:grpSpPr>
            <a:xfrm>
              <a:off x="8613959" y="7080363"/>
              <a:ext cx="220832" cy="193228"/>
              <a:chOff x="0" y="0"/>
              <a:chExt cx="812800" cy="711200"/>
            </a:xfrm>
          </p:grpSpPr>
          <p:sp>
            <p:nvSpPr>
              <p:cNvPr id="107" name="Freeform 66">
                <a:extLst>
                  <a:ext uri="{FF2B5EF4-FFF2-40B4-BE49-F238E27FC236}">
                    <a16:creationId xmlns:a16="http://schemas.microsoft.com/office/drawing/2014/main" id="{65870D39-97F5-A371-19E4-63248F3D008E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8" name="TextBox 67">
                <a:extLst>
                  <a:ext uri="{FF2B5EF4-FFF2-40B4-BE49-F238E27FC236}">
                    <a16:creationId xmlns:a16="http://schemas.microsoft.com/office/drawing/2014/main" id="{48E36FF0-CB19-7FC7-7A51-91EC3F49AC8B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04" name="Group 65">
              <a:extLst>
                <a:ext uri="{FF2B5EF4-FFF2-40B4-BE49-F238E27FC236}">
                  <a16:creationId xmlns:a16="http://schemas.microsoft.com/office/drawing/2014/main" id="{E2BA9868-0164-85EE-C548-A112DC58A980}"/>
                </a:ext>
              </a:extLst>
            </p:cNvPr>
            <p:cNvGrpSpPr/>
            <p:nvPr/>
          </p:nvGrpSpPr>
          <p:grpSpPr>
            <a:xfrm>
              <a:off x="10239628" y="7063426"/>
              <a:ext cx="220832" cy="193228"/>
              <a:chOff x="0" y="0"/>
              <a:chExt cx="812800" cy="711200"/>
            </a:xfrm>
          </p:grpSpPr>
          <p:sp>
            <p:nvSpPr>
              <p:cNvPr id="105" name="Freeform 66">
                <a:extLst>
                  <a:ext uri="{FF2B5EF4-FFF2-40B4-BE49-F238E27FC236}">
                    <a16:creationId xmlns:a16="http://schemas.microsoft.com/office/drawing/2014/main" id="{2C35A04F-CE82-0B1E-2C77-612BE379A770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6" name="TextBox 67">
                <a:extLst>
                  <a:ext uri="{FF2B5EF4-FFF2-40B4-BE49-F238E27FC236}">
                    <a16:creationId xmlns:a16="http://schemas.microsoft.com/office/drawing/2014/main" id="{971AE5D8-1A42-43C8-7753-313D506352EA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</p:grpSp>
      <p:pic>
        <p:nvPicPr>
          <p:cNvPr id="13" name="Picture 12" descr="Pastel colored kitchen utensils">
            <a:extLst>
              <a:ext uri="{FF2B5EF4-FFF2-40B4-BE49-F238E27FC236}">
                <a16:creationId xmlns:a16="http://schemas.microsoft.com/office/drawing/2014/main" id="{6D694CCC-AB1C-E7AE-55D4-45E37987D04A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3218" y="3439500"/>
            <a:ext cx="870202" cy="580882"/>
          </a:xfrm>
          <a:prstGeom prst="rect">
            <a:avLst/>
          </a:prstGeom>
        </p:spPr>
      </p:pic>
      <p:grpSp>
        <p:nvGrpSpPr>
          <p:cNvPr id="14" name="Group 65">
            <a:extLst>
              <a:ext uri="{FF2B5EF4-FFF2-40B4-BE49-F238E27FC236}">
                <a16:creationId xmlns:a16="http://schemas.microsoft.com/office/drawing/2014/main" id="{4B313D44-CC41-F507-2AE1-8D857DBDE8D6}"/>
              </a:ext>
            </a:extLst>
          </p:cNvPr>
          <p:cNvGrpSpPr/>
          <p:nvPr/>
        </p:nvGrpSpPr>
        <p:grpSpPr>
          <a:xfrm>
            <a:off x="3895043" y="4773785"/>
            <a:ext cx="220832" cy="193228"/>
            <a:chOff x="0" y="0"/>
            <a:chExt cx="812800" cy="711200"/>
          </a:xfrm>
        </p:grpSpPr>
        <p:sp>
          <p:nvSpPr>
            <p:cNvPr id="15" name="Freeform 66">
              <a:extLst>
                <a:ext uri="{FF2B5EF4-FFF2-40B4-BE49-F238E27FC236}">
                  <a16:creationId xmlns:a16="http://schemas.microsoft.com/office/drawing/2014/main" id="{ABD79F15-3632-F80C-C662-BD64D8B21FF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67">
              <a:extLst>
                <a:ext uri="{FF2B5EF4-FFF2-40B4-BE49-F238E27FC236}">
                  <a16:creationId xmlns:a16="http://schemas.microsoft.com/office/drawing/2014/main" id="{23AD28EB-9B9C-BE6D-55BF-70E9D93F73D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012484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F94D37-EBEE-C0B0-BC84-67F5C75EA8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F1AA4CC7-13C9-6936-D781-3861C36F6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4892272"/>
              </p:ext>
            </p:extLst>
          </p:nvPr>
        </p:nvGraphicFramePr>
        <p:xfrm>
          <a:off x="2624417" y="618502"/>
          <a:ext cx="8054187" cy="6931594"/>
        </p:xfrm>
        <a:graphic>
          <a:graphicData uri="http://schemas.openxmlformats.org/drawingml/2006/table">
            <a:tbl>
              <a:tblPr/>
              <a:tblGrid>
                <a:gridCol w="16841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27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17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91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81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48170">
                  <a:extLst>
                    <a:ext uri="{9D8B030D-6E8A-4147-A177-3AD203B41FA5}">
                      <a16:colId xmlns:a16="http://schemas.microsoft.com/office/drawing/2014/main" val="2346403160"/>
                    </a:ext>
                  </a:extLst>
                </a:gridCol>
              </a:tblGrid>
              <a:tr h="306767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23rd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24th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25th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26th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27th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635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 open from 9:30 for breakfast &amp; drop-in support!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0480693"/>
                  </a:ext>
                </a:extLst>
              </a:tr>
              <a:tr h="2085250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Explore Digital College with Zoe 11am-12pm</a:t>
                      </a: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‘Explore Digital College to complete online courses such as, CSCS, FLT, Logistics, and Food Hygiene”. .’ </a:t>
                      </a:r>
                      <a:endParaRPr lang="en-US" sz="900" b="0" dirty="0"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>
                          <a:latin typeface="DM Sans" pitchFamily="2" charset="0"/>
                        </a:rPr>
                        <a:t>Develop your IT skills with Zoe 12:30-1:30pm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latin typeface="DM Sans" pitchFamily="2" charset="0"/>
                        </a:rPr>
                        <a:t>‘</a:t>
                      </a:r>
                      <a:r>
                        <a:rPr lang="en-US" sz="900" b="0" i="1" dirty="0">
                          <a:latin typeface="DM Sans" pitchFamily="2" charset="0"/>
                        </a:rPr>
                        <a:t>Build your confidence with using a computer and increase your familiarity with the Microsoft package.’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latin typeface="DM Sans"/>
                        </a:rPr>
                        <a:t>IOM Life Skills (invitation only) with Rebecca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latin typeface="DM Sans"/>
                        </a:rPr>
                        <a:t>“Bespoke sessions such as healthy sleep strategies, anger management, deescalation techniques and effective communication  10am-12pm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Explore communication strategies with Rebecca 12pm -1pm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‘Learn how and when you need to disclose convictions, Gain info on disclosure and spent convictions.’</a:t>
                      </a:r>
                      <a:endParaRPr lang="en-GB" sz="9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i="1" dirty="0"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Introduction to Cooking Skills with Leoni 11am – 1pm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‘Develop cooking and budgeting skills with healthy living in mind and enjoy a </a:t>
                      </a:r>
                      <a:r>
                        <a:rPr lang="en-GB" sz="9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fresh cooked meal prepared from scratch.’ </a:t>
                      </a: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Introduction to Cooking Skills with Brian 11am – 12:30 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‘Develop cooking and budgeting skills with healthy living in mind and enjoy a </a:t>
                      </a:r>
                      <a:r>
                        <a:rPr lang="en-GB" sz="9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fresh cooked meal prepared from scratch.’ </a:t>
                      </a:r>
                      <a:endParaRPr lang="en-US" sz="900" b="0" i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Non-accredited course with Brian 11am-12:30pm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‘Specific courses to build on your skills and knowledge and earn new qualifications, such as Introduction to cooking,, start to employment, and creative writing.’</a:t>
                      </a:r>
                      <a:endParaRPr lang="en-US" sz="900" b="0" i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817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Hub Quiz 12:30pm-1:30pm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‘Socialise, have fun and work within a team in our weekly hub quiz.’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Hub Focus Group with Peer Mentor 12:30-1:30pm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‘Come and join us to share feedback, have your say on what support you need in the hub.’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2733219"/>
                  </a:ext>
                </a:extLst>
              </a:tr>
              <a:tr h="138472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>
                          <a:solidFill>
                            <a:srgbClr val="FF0000"/>
                          </a:solidFill>
                          <a:latin typeface="DM Sans"/>
                        </a:rPr>
                        <a:t>CBT with Molly All day Appointments </a:t>
                      </a: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10am-4pm</a:t>
                      </a: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Counselling &amp; Therapy sessions, appointment only. Please refer if support is needed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Hub Quiz 12:30pm-1:30pm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‘Socialise, have fun and work within a team in our weekly hub quiz.’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Hub Focus Group with Peer Mentor 12:30-1:30pm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‘Join in the discussion to provide feedback on your hub experience and tell us what you enjoy and would like to see more of.’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1251966"/>
                  </a:ext>
                </a:extLst>
              </a:tr>
              <a:tr h="1384720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Lego with Zoe 2pm-4pm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‘Spend time with positive peers, learn skills such as problem solving, focus, task management.’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Arts and Crafts with TIPP 1pm – 3pm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i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‘Express yourself through painting, drawing or craft activities and display your work in the hub.’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Employment Support with Leoni 2pm-4pm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‘Boost your confidence with job searching or prepare for an upcoming interview.’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Women’s Only with Zoe 2pm-4pm</a:t>
                      </a: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– </a:t>
                      </a:r>
                      <a:r>
                        <a:rPr lang="en-US" sz="9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‘Join us for a  safe space to talk, share and empower each other.’</a:t>
                      </a: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Coffee in the Community 2pm-4pm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6357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/>
                      <a:endParaRPr lang="en-GB" sz="900" b="0" dirty="0"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9961923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E77B24D5-423E-3D00-4360-74DF843A6E18}"/>
              </a:ext>
            </a:extLst>
          </p:cNvPr>
          <p:cNvGrpSpPr/>
          <p:nvPr/>
        </p:nvGrpSpPr>
        <p:grpSpPr>
          <a:xfrm>
            <a:off x="184646" y="1589490"/>
            <a:ext cx="2384913" cy="4728152"/>
            <a:chOff x="0" y="0"/>
            <a:chExt cx="868775" cy="166930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92AD4DA8-052B-E5FD-A287-83E28F9F49D9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A433ADD9-8FD9-9DE3-F81A-CCC88C348541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lang="en-US" b="1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b="1" dirty="0">
                  <a:solidFill>
                    <a:srgbClr val="FFFFFF"/>
                  </a:solidFill>
                  <a:latin typeface="DM Sans"/>
                </a:rPr>
                <a:t>Warrington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050" b="1" dirty="0">
                  <a:solidFill>
                    <a:srgbClr val="FFFFFF"/>
                  </a:solidFill>
                  <a:latin typeface="DM Sans"/>
                </a:rPr>
                <a:t>Address: Second Floor, Tannery Court, Tanners Lane, Warrington, WA2 7NA</a:t>
              </a: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If you ever need a </a:t>
              </a:r>
              <a:r>
                <a:rPr lang="en-US" sz="1100" dirty="0" err="1">
                  <a:solidFill>
                    <a:srgbClr val="FFFFFF"/>
                  </a:solidFill>
                  <a:latin typeface="DM Sans"/>
                </a:rPr>
                <a:t>cuppa</a:t>
              </a: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 or a chat, pop in and speak to your support worker.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chemeClr val="bg1"/>
                  </a:solidFill>
                  <a:latin typeface="DM Sans" pitchFamily="2" charset="0"/>
                </a:rPr>
                <a:t>Rebecca: </a:t>
              </a:r>
              <a:r>
                <a:rPr lang="en-GB" sz="1100" dirty="0">
                  <a:solidFill>
                    <a:schemeClr val="bg1"/>
                  </a:solidFill>
                  <a:latin typeface="DM Sans" pitchFamily="2" charset="0"/>
                </a:rPr>
                <a:t>07586115855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 pitchFamily="2" charset="0"/>
                </a:rPr>
                <a:t>Leoni: 07834173728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 pitchFamily="2" charset="0"/>
                </a:rPr>
                <a:t>Zoe: 07523587114</a:t>
              </a:r>
            </a:p>
            <a:p>
              <a:pPr algn="ctr">
                <a:lnSpc>
                  <a:spcPts val="2379"/>
                </a:lnSpc>
              </a:pPr>
              <a:endParaRPr lang="en-GB" sz="1100" b="1" dirty="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r>
                <a:rPr lang="en-GB" sz="1100" b="1" dirty="0">
                  <a:solidFill>
                    <a:schemeClr val="bg1"/>
                  </a:solidFill>
                  <a:latin typeface="DM Sans" pitchFamily="2" charset="0"/>
                </a:rPr>
                <a:t>Open 9:30am – 4pm </a:t>
              </a:r>
              <a:r>
                <a:rPr lang="en-GB" sz="1050" b="1" dirty="0">
                  <a:solidFill>
                    <a:schemeClr val="bg1"/>
                  </a:solidFill>
                  <a:latin typeface="DM Sans" pitchFamily="2" charset="0"/>
                </a:rPr>
                <a:t>Monday – Friday</a:t>
              </a:r>
            </a:p>
            <a:p>
              <a:pPr algn="ctr">
                <a:lnSpc>
                  <a:spcPts val="2379"/>
                </a:lnSpc>
              </a:pPr>
              <a:endParaRPr lang="en-US" sz="1699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4EFB574B-0AFA-4000-1581-96A1B68FDB7E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326C6056-83F2-2987-FE55-0DD08F6AE17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A8D2376D-A8F7-FA2E-6267-CAEC034C9495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C30C7389-7FEB-2285-A3F8-64E168510A7B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DD7B7A65-8F03-4A86-D63A-62CE0298F36D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EF5A3333-D876-9865-9036-3818E4C7CADB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42C33140-8CFC-42BA-2049-78816A42C182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7417C241-F6E9-7843-2D6B-042B60BCECC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79EAB803-0D08-5220-9F6B-C53E65BE56AA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8EEA21B3-4089-6480-A623-509B27721FA3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5EC199E8-4F02-304B-E88C-974577279AA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237449D7-5397-240D-8F1C-2F096B2FB9D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66871243-76AE-0D89-B3E2-806C9899FD6A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0418DE8B-673D-8605-5922-8FB72A52C6C3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71788FEA-6D32-6E8C-B225-F36EE08706CC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5907C182-B612-B0FA-551C-09DA9618738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85657"/>
            <a:ext cx="1311392" cy="563127"/>
          </a:xfrm>
          <a:prstGeom prst="rect">
            <a:avLst/>
          </a:prstGeom>
        </p:spPr>
      </p:pic>
      <p:grpSp>
        <p:nvGrpSpPr>
          <p:cNvPr id="27" name="Group 62">
            <a:extLst>
              <a:ext uri="{FF2B5EF4-FFF2-40B4-BE49-F238E27FC236}">
                <a16:creationId xmlns:a16="http://schemas.microsoft.com/office/drawing/2014/main" id="{0DD6FD01-3DCE-F24D-6935-87F70456F2B7}"/>
              </a:ext>
            </a:extLst>
          </p:cNvPr>
          <p:cNvGrpSpPr/>
          <p:nvPr/>
        </p:nvGrpSpPr>
        <p:grpSpPr>
          <a:xfrm>
            <a:off x="8993538" y="4605356"/>
            <a:ext cx="1401393" cy="1947327"/>
            <a:chOff x="-3951399" y="47625"/>
            <a:chExt cx="4687999" cy="6514280"/>
          </a:xfrm>
        </p:grpSpPr>
        <p:sp>
          <p:nvSpPr>
            <p:cNvPr id="28" name="Freeform 63">
              <a:extLst>
                <a:ext uri="{FF2B5EF4-FFF2-40B4-BE49-F238E27FC236}">
                  <a16:creationId xmlns:a16="http://schemas.microsoft.com/office/drawing/2014/main" id="{EA52CE68-6466-5A5C-2C78-42821D591ADB}"/>
                </a:ext>
              </a:extLst>
            </p:cNvPr>
            <p:cNvSpPr/>
            <p:nvPr/>
          </p:nvSpPr>
          <p:spPr>
            <a:xfrm>
              <a:off x="-3951399" y="5749105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TextBox 64">
              <a:extLst>
                <a:ext uri="{FF2B5EF4-FFF2-40B4-BE49-F238E27FC236}">
                  <a16:creationId xmlns:a16="http://schemas.microsoft.com/office/drawing/2014/main" id="{6C88522A-5FB1-4334-A18A-EA5E38AE201B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38" name="Group 65">
            <a:extLst>
              <a:ext uri="{FF2B5EF4-FFF2-40B4-BE49-F238E27FC236}">
                <a16:creationId xmlns:a16="http://schemas.microsoft.com/office/drawing/2014/main" id="{EA83AE07-DBBA-10DF-89A9-008FFEBC24B5}"/>
              </a:ext>
            </a:extLst>
          </p:cNvPr>
          <p:cNvGrpSpPr/>
          <p:nvPr/>
        </p:nvGrpSpPr>
        <p:grpSpPr>
          <a:xfrm>
            <a:off x="3832730" y="5001389"/>
            <a:ext cx="220832" cy="193228"/>
            <a:chOff x="0" y="0"/>
            <a:chExt cx="812800" cy="711200"/>
          </a:xfrm>
        </p:grpSpPr>
        <p:sp>
          <p:nvSpPr>
            <p:cNvPr id="39" name="Freeform 66">
              <a:extLst>
                <a:ext uri="{FF2B5EF4-FFF2-40B4-BE49-F238E27FC236}">
                  <a16:creationId xmlns:a16="http://schemas.microsoft.com/office/drawing/2014/main" id="{7F9F2CA3-155D-9F40-1D55-E2FFD230788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TextBox 67">
              <a:extLst>
                <a:ext uri="{FF2B5EF4-FFF2-40B4-BE49-F238E27FC236}">
                  <a16:creationId xmlns:a16="http://schemas.microsoft.com/office/drawing/2014/main" id="{0A81A302-836F-ED32-BCC7-26F489E45A9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5" name="TextBox 67">
            <a:extLst>
              <a:ext uri="{FF2B5EF4-FFF2-40B4-BE49-F238E27FC236}">
                <a16:creationId xmlns:a16="http://schemas.microsoft.com/office/drawing/2014/main" id="{8164508B-EE7A-AA17-F5F4-1CB52DD27A9E}"/>
              </a:ext>
            </a:extLst>
          </p:cNvPr>
          <p:cNvSpPr txBox="1"/>
          <p:nvPr/>
        </p:nvSpPr>
        <p:spPr>
          <a:xfrm>
            <a:off x="10209046" y="4739318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sp>
        <p:nvSpPr>
          <p:cNvPr id="8" name="TextBox 69">
            <a:extLst>
              <a:ext uri="{FF2B5EF4-FFF2-40B4-BE49-F238E27FC236}">
                <a16:creationId xmlns:a16="http://schemas.microsoft.com/office/drawing/2014/main" id="{3E4309DC-5D1A-EA33-0894-3A32B61EC8DC}"/>
              </a:ext>
            </a:extLst>
          </p:cNvPr>
          <p:cNvSpPr txBox="1"/>
          <p:nvPr/>
        </p:nvSpPr>
        <p:spPr>
          <a:xfrm>
            <a:off x="2580281" y="60083"/>
            <a:ext cx="6995806" cy="12205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2400" u="sng" dirty="0">
                <a:solidFill>
                  <a:srgbClr val="000000"/>
                </a:solidFill>
                <a:latin typeface="DM Sans Bold"/>
              </a:rPr>
              <a:t>CFO Evolution Warrington– February 2026</a:t>
            </a:r>
          </a:p>
          <a:p>
            <a:pPr>
              <a:lnSpc>
                <a:spcPts val="4899"/>
              </a:lnSpc>
              <a:spcBef>
                <a:spcPct val="0"/>
              </a:spcBef>
            </a:pPr>
            <a:endParaRPr lang="en-US" sz="3300" u="sng" dirty="0">
              <a:solidFill>
                <a:srgbClr val="000000"/>
              </a:solidFill>
              <a:latin typeface="DM Sans Bold"/>
            </a:endParaRPr>
          </a:p>
        </p:txBody>
      </p:sp>
      <p:grpSp>
        <p:nvGrpSpPr>
          <p:cNvPr id="6" name="Group 62">
            <a:extLst>
              <a:ext uri="{FF2B5EF4-FFF2-40B4-BE49-F238E27FC236}">
                <a16:creationId xmlns:a16="http://schemas.microsoft.com/office/drawing/2014/main" id="{53999E47-745D-1581-4EF9-EB79D69A6FF2}"/>
              </a:ext>
            </a:extLst>
          </p:cNvPr>
          <p:cNvGrpSpPr/>
          <p:nvPr/>
        </p:nvGrpSpPr>
        <p:grpSpPr>
          <a:xfrm>
            <a:off x="2742558" y="2744870"/>
            <a:ext cx="242972" cy="438870"/>
            <a:chOff x="76200" y="47625"/>
            <a:chExt cx="812801" cy="1468127"/>
          </a:xfrm>
        </p:grpSpPr>
        <p:sp>
          <p:nvSpPr>
            <p:cNvPr id="7" name="Freeform 63">
              <a:extLst>
                <a:ext uri="{FF2B5EF4-FFF2-40B4-BE49-F238E27FC236}">
                  <a16:creationId xmlns:a16="http://schemas.microsoft.com/office/drawing/2014/main" id="{3D5F6A79-A273-04C4-8A21-34ADF4321E1D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36" name="TextBox 64">
              <a:extLst>
                <a:ext uri="{FF2B5EF4-FFF2-40B4-BE49-F238E27FC236}">
                  <a16:creationId xmlns:a16="http://schemas.microsoft.com/office/drawing/2014/main" id="{7252EE10-83FB-0838-5ADC-056B300CB4CE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55" name="Graphic 54" descr="A trophy cup">
            <a:extLst>
              <a:ext uri="{FF2B5EF4-FFF2-40B4-BE49-F238E27FC236}">
                <a16:creationId xmlns:a16="http://schemas.microsoft.com/office/drawing/2014/main" id="{E9BCF2F0-5E10-4D11-1397-5ADC051FFEE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904023" y="5433435"/>
            <a:ext cx="823946" cy="823946"/>
          </a:xfrm>
          <a:prstGeom prst="rect">
            <a:avLst/>
          </a:prstGeom>
        </p:spPr>
      </p:pic>
      <p:pic>
        <p:nvPicPr>
          <p:cNvPr id="89" name="Picture 88" descr="Five square speech bubbles in color">
            <a:extLst>
              <a:ext uri="{FF2B5EF4-FFF2-40B4-BE49-F238E27FC236}">
                <a16:creationId xmlns:a16="http://schemas.microsoft.com/office/drawing/2014/main" id="{B0A4C957-228C-68ED-CD4C-F6862BBB778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6087" y="3439500"/>
            <a:ext cx="369245" cy="258457"/>
          </a:xfrm>
          <a:prstGeom prst="rect">
            <a:avLst/>
          </a:prstGeom>
        </p:spPr>
      </p:pic>
      <p:grpSp>
        <p:nvGrpSpPr>
          <p:cNvPr id="9" name="Group 62">
            <a:extLst>
              <a:ext uri="{FF2B5EF4-FFF2-40B4-BE49-F238E27FC236}">
                <a16:creationId xmlns:a16="http://schemas.microsoft.com/office/drawing/2014/main" id="{5A390690-1265-1E2C-F133-118CA678A831}"/>
              </a:ext>
            </a:extLst>
          </p:cNvPr>
          <p:cNvGrpSpPr/>
          <p:nvPr/>
        </p:nvGrpSpPr>
        <p:grpSpPr>
          <a:xfrm>
            <a:off x="4371429" y="6544170"/>
            <a:ext cx="242972" cy="438870"/>
            <a:chOff x="76200" y="47625"/>
            <a:chExt cx="812801" cy="1468127"/>
          </a:xfrm>
        </p:grpSpPr>
        <p:sp>
          <p:nvSpPr>
            <p:cNvPr id="11" name="Freeform 63">
              <a:extLst>
                <a:ext uri="{FF2B5EF4-FFF2-40B4-BE49-F238E27FC236}">
                  <a16:creationId xmlns:a16="http://schemas.microsoft.com/office/drawing/2014/main" id="{B9C1F5E1-F420-955E-C3FD-4526A2F90C81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12" name="TextBox 64">
              <a:extLst>
                <a:ext uri="{FF2B5EF4-FFF2-40B4-BE49-F238E27FC236}">
                  <a16:creationId xmlns:a16="http://schemas.microsoft.com/office/drawing/2014/main" id="{49D0974F-0EF9-DCF3-C538-37357AD9552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24" name="Picture 23" descr="Pastel colored kitchen utensils">
            <a:extLst>
              <a:ext uri="{FF2B5EF4-FFF2-40B4-BE49-F238E27FC236}">
                <a16:creationId xmlns:a16="http://schemas.microsoft.com/office/drawing/2014/main" id="{4B1CFDE1-7BBA-1738-9CD4-7637DB90849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8184" y="3134727"/>
            <a:ext cx="870202" cy="553765"/>
          </a:xfrm>
          <a:prstGeom prst="rect">
            <a:avLst/>
          </a:prstGeom>
        </p:spPr>
      </p:pic>
      <p:pic>
        <p:nvPicPr>
          <p:cNvPr id="76" name="Picture 75" descr="Colored pencils">
            <a:extLst>
              <a:ext uri="{FF2B5EF4-FFF2-40B4-BE49-F238E27FC236}">
                <a16:creationId xmlns:a16="http://schemas.microsoft.com/office/drawing/2014/main" id="{9FDA8702-0CA7-EA97-72AB-8B46C5AE6C13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1815" y="6674282"/>
            <a:ext cx="365398" cy="242220"/>
          </a:xfrm>
          <a:prstGeom prst="rect">
            <a:avLst/>
          </a:prstGeom>
        </p:spPr>
      </p:pic>
      <p:pic>
        <p:nvPicPr>
          <p:cNvPr id="10" name="Picture 9" descr="Multi-colored toy blocks">
            <a:extLst>
              <a:ext uri="{FF2B5EF4-FFF2-40B4-BE49-F238E27FC236}">
                <a16:creationId xmlns:a16="http://schemas.microsoft.com/office/drawing/2014/main" id="{DBAEF483-CFAB-BF32-7D03-0BE8A60400B9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296162" y="6556091"/>
            <a:ext cx="462127" cy="242972"/>
          </a:xfrm>
          <a:prstGeom prst="rect">
            <a:avLst/>
          </a:prstGeom>
        </p:spPr>
      </p:pic>
      <p:grpSp>
        <p:nvGrpSpPr>
          <p:cNvPr id="16" name="Group 62">
            <a:extLst>
              <a:ext uri="{FF2B5EF4-FFF2-40B4-BE49-F238E27FC236}">
                <a16:creationId xmlns:a16="http://schemas.microsoft.com/office/drawing/2014/main" id="{F952F75F-7BEB-9750-3B67-D7AAA2F18BDC}"/>
              </a:ext>
            </a:extLst>
          </p:cNvPr>
          <p:cNvGrpSpPr/>
          <p:nvPr/>
        </p:nvGrpSpPr>
        <p:grpSpPr>
          <a:xfrm>
            <a:off x="7044949" y="3043697"/>
            <a:ext cx="242972" cy="438870"/>
            <a:chOff x="76200" y="47625"/>
            <a:chExt cx="812801" cy="1468127"/>
          </a:xfrm>
        </p:grpSpPr>
        <p:sp>
          <p:nvSpPr>
            <p:cNvPr id="17" name="Freeform 63">
              <a:extLst>
                <a:ext uri="{FF2B5EF4-FFF2-40B4-BE49-F238E27FC236}">
                  <a16:creationId xmlns:a16="http://schemas.microsoft.com/office/drawing/2014/main" id="{857F8B98-5EFE-3B77-AFF3-87DA5EAA6763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21" name="TextBox 64">
              <a:extLst>
                <a:ext uri="{FF2B5EF4-FFF2-40B4-BE49-F238E27FC236}">
                  <a16:creationId xmlns:a16="http://schemas.microsoft.com/office/drawing/2014/main" id="{13F0236D-A547-0E25-44CC-31EFB94E370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7" name="Group 65">
            <a:extLst>
              <a:ext uri="{FF2B5EF4-FFF2-40B4-BE49-F238E27FC236}">
                <a16:creationId xmlns:a16="http://schemas.microsoft.com/office/drawing/2014/main" id="{24E73BD8-EC9F-3F24-B9A2-B44E7C2A3823}"/>
              </a:ext>
            </a:extLst>
          </p:cNvPr>
          <p:cNvGrpSpPr/>
          <p:nvPr/>
        </p:nvGrpSpPr>
        <p:grpSpPr>
          <a:xfrm>
            <a:off x="5967768" y="6592333"/>
            <a:ext cx="220832" cy="193228"/>
            <a:chOff x="0" y="0"/>
            <a:chExt cx="812800" cy="711200"/>
          </a:xfrm>
        </p:grpSpPr>
        <p:sp>
          <p:nvSpPr>
            <p:cNvPr id="78" name="Freeform 66">
              <a:extLst>
                <a:ext uri="{FF2B5EF4-FFF2-40B4-BE49-F238E27FC236}">
                  <a16:creationId xmlns:a16="http://schemas.microsoft.com/office/drawing/2014/main" id="{43D21382-D511-AFCE-38EC-911BF41B868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1" name="TextBox 67">
              <a:extLst>
                <a:ext uri="{FF2B5EF4-FFF2-40B4-BE49-F238E27FC236}">
                  <a16:creationId xmlns:a16="http://schemas.microsoft.com/office/drawing/2014/main" id="{43FB1A89-43F6-DDF6-0717-765FC65984A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3" name="Group 62">
            <a:extLst>
              <a:ext uri="{FF2B5EF4-FFF2-40B4-BE49-F238E27FC236}">
                <a16:creationId xmlns:a16="http://schemas.microsoft.com/office/drawing/2014/main" id="{21F865AB-3BFE-DC80-5302-90978F0D7E4C}"/>
              </a:ext>
            </a:extLst>
          </p:cNvPr>
          <p:cNvGrpSpPr/>
          <p:nvPr/>
        </p:nvGrpSpPr>
        <p:grpSpPr>
          <a:xfrm>
            <a:off x="7480246" y="6544170"/>
            <a:ext cx="242972" cy="438870"/>
            <a:chOff x="76200" y="47625"/>
            <a:chExt cx="812801" cy="1468127"/>
          </a:xfrm>
        </p:grpSpPr>
        <p:sp>
          <p:nvSpPr>
            <p:cNvPr id="85" name="Freeform 63">
              <a:extLst>
                <a:ext uri="{FF2B5EF4-FFF2-40B4-BE49-F238E27FC236}">
                  <a16:creationId xmlns:a16="http://schemas.microsoft.com/office/drawing/2014/main" id="{5CBEB8DB-533B-B863-1A13-90F3563B641B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86" name="TextBox 64">
              <a:extLst>
                <a:ext uri="{FF2B5EF4-FFF2-40B4-BE49-F238E27FC236}">
                  <a16:creationId xmlns:a16="http://schemas.microsoft.com/office/drawing/2014/main" id="{491DE8F3-3543-0FCB-BC92-807DD8B4D01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EC28B311-E5EF-867F-A2B4-7C8754886845}"/>
              </a:ext>
            </a:extLst>
          </p:cNvPr>
          <p:cNvGrpSpPr/>
          <p:nvPr/>
        </p:nvGrpSpPr>
        <p:grpSpPr>
          <a:xfrm>
            <a:off x="3758289" y="1274281"/>
            <a:ext cx="6735458" cy="6282220"/>
            <a:chOff x="3773296" y="1333007"/>
            <a:chExt cx="6735458" cy="6025025"/>
          </a:xfrm>
        </p:grpSpPr>
        <p:grpSp>
          <p:nvGrpSpPr>
            <p:cNvPr id="92" name="Group 65">
              <a:extLst>
                <a:ext uri="{FF2B5EF4-FFF2-40B4-BE49-F238E27FC236}">
                  <a16:creationId xmlns:a16="http://schemas.microsoft.com/office/drawing/2014/main" id="{5F79230F-73CA-43FB-757A-4DD6E691E19A}"/>
                </a:ext>
              </a:extLst>
            </p:cNvPr>
            <p:cNvGrpSpPr/>
            <p:nvPr/>
          </p:nvGrpSpPr>
          <p:grpSpPr>
            <a:xfrm>
              <a:off x="3773296" y="7128362"/>
              <a:ext cx="220832" cy="229670"/>
              <a:chOff x="0" y="-184929"/>
              <a:chExt cx="812800" cy="845329"/>
            </a:xfrm>
          </p:grpSpPr>
          <p:sp>
            <p:nvSpPr>
              <p:cNvPr id="123" name="Freeform 66">
                <a:extLst>
                  <a:ext uri="{FF2B5EF4-FFF2-40B4-BE49-F238E27FC236}">
                    <a16:creationId xmlns:a16="http://schemas.microsoft.com/office/drawing/2014/main" id="{233D4155-D9DA-3BC9-D617-976BF7BFB587}"/>
                  </a:ext>
                </a:extLst>
              </p:cNvPr>
              <p:cNvSpPr/>
              <p:nvPr/>
            </p:nvSpPr>
            <p:spPr>
              <a:xfrm>
                <a:off x="0" y="-184929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4" name="TextBox 67">
                <a:extLst>
                  <a:ext uri="{FF2B5EF4-FFF2-40B4-BE49-F238E27FC236}">
                    <a16:creationId xmlns:a16="http://schemas.microsoft.com/office/drawing/2014/main" id="{CB2EE8A8-6685-A26E-F83A-C2189C954AD0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 dirty="0"/>
              </a:p>
            </p:txBody>
          </p:sp>
        </p:grpSp>
        <p:grpSp>
          <p:nvGrpSpPr>
            <p:cNvPr id="93" name="Group 65">
              <a:extLst>
                <a:ext uri="{FF2B5EF4-FFF2-40B4-BE49-F238E27FC236}">
                  <a16:creationId xmlns:a16="http://schemas.microsoft.com/office/drawing/2014/main" id="{178B3381-FDE0-B78A-8017-77042038A2D7}"/>
                </a:ext>
              </a:extLst>
            </p:cNvPr>
            <p:cNvGrpSpPr/>
            <p:nvPr/>
          </p:nvGrpSpPr>
          <p:grpSpPr>
            <a:xfrm>
              <a:off x="5404179" y="7092436"/>
              <a:ext cx="220832" cy="193228"/>
              <a:chOff x="0" y="0"/>
              <a:chExt cx="812800" cy="711200"/>
            </a:xfrm>
          </p:grpSpPr>
          <p:sp>
            <p:nvSpPr>
              <p:cNvPr id="121" name="Freeform 66">
                <a:extLst>
                  <a:ext uri="{FF2B5EF4-FFF2-40B4-BE49-F238E27FC236}">
                    <a16:creationId xmlns:a16="http://schemas.microsoft.com/office/drawing/2014/main" id="{388BEC78-FC5A-A0E7-9EC1-891939B6F11A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2" name="TextBox 67">
                <a:extLst>
                  <a:ext uri="{FF2B5EF4-FFF2-40B4-BE49-F238E27FC236}">
                    <a16:creationId xmlns:a16="http://schemas.microsoft.com/office/drawing/2014/main" id="{2C60C05D-4705-B7C7-66E4-BB1EC7E37C47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94" name="Group 65">
              <a:extLst>
                <a:ext uri="{FF2B5EF4-FFF2-40B4-BE49-F238E27FC236}">
                  <a16:creationId xmlns:a16="http://schemas.microsoft.com/office/drawing/2014/main" id="{6D9677D4-BFD1-7238-53E9-192729A09D68}"/>
                </a:ext>
              </a:extLst>
            </p:cNvPr>
            <p:cNvGrpSpPr/>
            <p:nvPr/>
          </p:nvGrpSpPr>
          <p:grpSpPr>
            <a:xfrm>
              <a:off x="3855325" y="1387632"/>
              <a:ext cx="220832" cy="193228"/>
              <a:chOff x="0" y="0"/>
              <a:chExt cx="812800" cy="711200"/>
            </a:xfrm>
          </p:grpSpPr>
          <p:sp>
            <p:nvSpPr>
              <p:cNvPr id="119" name="Freeform 66">
                <a:extLst>
                  <a:ext uri="{FF2B5EF4-FFF2-40B4-BE49-F238E27FC236}">
                    <a16:creationId xmlns:a16="http://schemas.microsoft.com/office/drawing/2014/main" id="{4D7F4620-9A59-D507-8D2A-CC229A2BC50A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0" name="TextBox 67">
                <a:extLst>
                  <a:ext uri="{FF2B5EF4-FFF2-40B4-BE49-F238E27FC236}">
                    <a16:creationId xmlns:a16="http://schemas.microsoft.com/office/drawing/2014/main" id="{EDF08AE2-AA86-3CFD-187C-FBF8F6F16E46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95" name="Group 65">
              <a:extLst>
                <a:ext uri="{FF2B5EF4-FFF2-40B4-BE49-F238E27FC236}">
                  <a16:creationId xmlns:a16="http://schemas.microsoft.com/office/drawing/2014/main" id="{B9DF871E-9CFB-38EC-A79F-10A629F9B2FA}"/>
                </a:ext>
              </a:extLst>
            </p:cNvPr>
            <p:cNvGrpSpPr/>
            <p:nvPr/>
          </p:nvGrpSpPr>
          <p:grpSpPr>
            <a:xfrm>
              <a:off x="5480808" y="1381210"/>
              <a:ext cx="220832" cy="193228"/>
              <a:chOff x="0" y="0"/>
              <a:chExt cx="812800" cy="711200"/>
            </a:xfrm>
          </p:grpSpPr>
          <p:sp>
            <p:nvSpPr>
              <p:cNvPr id="117" name="Freeform 66">
                <a:extLst>
                  <a:ext uri="{FF2B5EF4-FFF2-40B4-BE49-F238E27FC236}">
                    <a16:creationId xmlns:a16="http://schemas.microsoft.com/office/drawing/2014/main" id="{058EE2B4-7660-09C2-32F0-2B3341FED078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8" name="TextBox 67">
                <a:extLst>
                  <a:ext uri="{FF2B5EF4-FFF2-40B4-BE49-F238E27FC236}">
                    <a16:creationId xmlns:a16="http://schemas.microsoft.com/office/drawing/2014/main" id="{1ED5F676-28D2-F41F-FC18-3DCCD385C0C6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99" name="Group 65">
              <a:extLst>
                <a:ext uri="{FF2B5EF4-FFF2-40B4-BE49-F238E27FC236}">
                  <a16:creationId xmlns:a16="http://schemas.microsoft.com/office/drawing/2014/main" id="{63282571-CD4C-9C01-D00D-9AD2BD5F2045}"/>
                </a:ext>
              </a:extLst>
            </p:cNvPr>
            <p:cNvGrpSpPr/>
            <p:nvPr/>
          </p:nvGrpSpPr>
          <p:grpSpPr>
            <a:xfrm>
              <a:off x="7092931" y="1342532"/>
              <a:ext cx="220832" cy="193228"/>
              <a:chOff x="0" y="0"/>
              <a:chExt cx="812800" cy="711200"/>
            </a:xfrm>
          </p:grpSpPr>
          <p:sp>
            <p:nvSpPr>
              <p:cNvPr id="115" name="Freeform 66">
                <a:extLst>
                  <a:ext uri="{FF2B5EF4-FFF2-40B4-BE49-F238E27FC236}">
                    <a16:creationId xmlns:a16="http://schemas.microsoft.com/office/drawing/2014/main" id="{E222636A-2729-2A82-AB61-8FF542377A29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" name="TextBox 67">
                <a:extLst>
                  <a:ext uri="{FF2B5EF4-FFF2-40B4-BE49-F238E27FC236}">
                    <a16:creationId xmlns:a16="http://schemas.microsoft.com/office/drawing/2014/main" id="{2416DC81-84BE-3128-5B92-BD6542A0096F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00" name="Group 65">
              <a:extLst>
                <a:ext uri="{FF2B5EF4-FFF2-40B4-BE49-F238E27FC236}">
                  <a16:creationId xmlns:a16="http://schemas.microsoft.com/office/drawing/2014/main" id="{D3DA35D1-6DF9-4A22-7846-99C0895AD384}"/>
                </a:ext>
              </a:extLst>
            </p:cNvPr>
            <p:cNvGrpSpPr/>
            <p:nvPr/>
          </p:nvGrpSpPr>
          <p:grpSpPr>
            <a:xfrm>
              <a:off x="8614628" y="1366545"/>
              <a:ext cx="220832" cy="193228"/>
              <a:chOff x="0" y="0"/>
              <a:chExt cx="812800" cy="711200"/>
            </a:xfrm>
          </p:grpSpPr>
          <p:sp>
            <p:nvSpPr>
              <p:cNvPr id="113" name="Freeform 66">
                <a:extLst>
                  <a:ext uri="{FF2B5EF4-FFF2-40B4-BE49-F238E27FC236}">
                    <a16:creationId xmlns:a16="http://schemas.microsoft.com/office/drawing/2014/main" id="{5A25EC9D-A669-0044-86CE-B5FFF460468A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4" name="TextBox 67">
                <a:extLst>
                  <a:ext uri="{FF2B5EF4-FFF2-40B4-BE49-F238E27FC236}">
                    <a16:creationId xmlns:a16="http://schemas.microsoft.com/office/drawing/2014/main" id="{77724788-C222-EABF-DBBC-1990634F147D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01" name="Group 65">
              <a:extLst>
                <a:ext uri="{FF2B5EF4-FFF2-40B4-BE49-F238E27FC236}">
                  <a16:creationId xmlns:a16="http://schemas.microsoft.com/office/drawing/2014/main" id="{0D55E638-E78F-5008-B6BE-19B7B326858D}"/>
                </a:ext>
              </a:extLst>
            </p:cNvPr>
            <p:cNvGrpSpPr/>
            <p:nvPr/>
          </p:nvGrpSpPr>
          <p:grpSpPr>
            <a:xfrm>
              <a:off x="10287922" y="1333007"/>
              <a:ext cx="220832" cy="193228"/>
              <a:chOff x="0" y="0"/>
              <a:chExt cx="812800" cy="711200"/>
            </a:xfrm>
          </p:grpSpPr>
          <p:sp>
            <p:nvSpPr>
              <p:cNvPr id="111" name="Freeform 66">
                <a:extLst>
                  <a:ext uri="{FF2B5EF4-FFF2-40B4-BE49-F238E27FC236}">
                    <a16:creationId xmlns:a16="http://schemas.microsoft.com/office/drawing/2014/main" id="{22F36035-8505-3437-C031-6F6301E9B1A9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2" name="TextBox 67">
                <a:extLst>
                  <a:ext uri="{FF2B5EF4-FFF2-40B4-BE49-F238E27FC236}">
                    <a16:creationId xmlns:a16="http://schemas.microsoft.com/office/drawing/2014/main" id="{0DDB6D62-59C4-20A9-38A2-E1094CD15546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02" name="Group 65">
              <a:extLst>
                <a:ext uri="{FF2B5EF4-FFF2-40B4-BE49-F238E27FC236}">
                  <a16:creationId xmlns:a16="http://schemas.microsoft.com/office/drawing/2014/main" id="{043FB386-C8A6-D6DF-37EC-BCFE803043E0}"/>
                </a:ext>
              </a:extLst>
            </p:cNvPr>
            <p:cNvGrpSpPr/>
            <p:nvPr/>
          </p:nvGrpSpPr>
          <p:grpSpPr>
            <a:xfrm>
              <a:off x="7044637" y="7083924"/>
              <a:ext cx="220832" cy="193228"/>
              <a:chOff x="0" y="0"/>
              <a:chExt cx="812800" cy="711200"/>
            </a:xfrm>
          </p:grpSpPr>
          <p:sp>
            <p:nvSpPr>
              <p:cNvPr id="109" name="Freeform 66">
                <a:extLst>
                  <a:ext uri="{FF2B5EF4-FFF2-40B4-BE49-F238E27FC236}">
                    <a16:creationId xmlns:a16="http://schemas.microsoft.com/office/drawing/2014/main" id="{A5CAC282-C74F-88F5-9F61-C2A453DAAEC5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0" name="TextBox 67">
                <a:extLst>
                  <a:ext uri="{FF2B5EF4-FFF2-40B4-BE49-F238E27FC236}">
                    <a16:creationId xmlns:a16="http://schemas.microsoft.com/office/drawing/2014/main" id="{5E2C0439-4E42-6295-238D-0163200CFB6C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03" name="Group 65">
              <a:extLst>
                <a:ext uri="{FF2B5EF4-FFF2-40B4-BE49-F238E27FC236}">
                  <a16:creationId xmlns:a16="http://schemas.microsoft.com/office/drawing/2014/main" id="{E2C5BC59-6B70-00C3-6C02-D8F5A7383D59}"/>
                </a:ext>
              </a:extLst>
            </p:cNvPr>
            <p:cNvGrpSpPr/>
            <p:nvPr/>
          </p:nvGrpSpPr>
          <p:grpSpPr>
            <a:xfrm>
              <a:off x="8613959" y="7080363"/>
              <a:ext cx="220832" cy="193228"/>
              <a:chOff x="0" y="0"/>
              <a:chExt cx="812800" cy="711200"/>
            </a:xfrm>
          </p:grpSpPr>
          <p:sp>
            <p:nvSpPr>
              <p:cNvPr id="107" name="Freeform 66">
                <a:extLst>
                  <a:ext uri="{FF2B5EF4-FFF2-40B4-BE49-F238E27FC236}">
                    <a16:creationId xmlns:a16="http://schemas.microsoft.com/office/drawing/2014/main" id="{E802D07F-188D-3753-F359-A0D33EB11FAD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8" name="TextBox 67">
                <a:extLst>
                  <a:ext uri="{FF2B5EF4-FFF2-40B4-BE49-F238E27FC236}">
                    <a16:creationId xmlns:a16="http://schemas.microsoft.com/office/drawing/2014/main" id="{348E0DE2-49DD-36F1-FE2E-45CF99C996B6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04" name="Group 65">
              <a:extLst>
                <a:ext uri="{FF2B5EF4-FFF2-40B4-BE49-F238E27FC236}">
                  <a16:creationId xmlns:a16="http://schemas.microsoft.com/office/drawing/2014/main" id="{A5CBC877-B2F3-5B60-9ED6-912AAFBF9D71}"/>
                </a:ext>
              </a:extLst>
            </p:cNvPr>
            <p:cNvGrpSpPr/>
            <p:nvPr/>
          </p:nvGrpSpPr>
          <p:grpSpPr>
            <a:xfrm>
              <a:off x="10239628" y="7063426"/>
              <a:ext cx="220832" cy="193228"/>
              <a:chOff x="0" y="0"/>
              <a:chExt cx="812800" cy="711200"/>
            </a:xfrm>
          </p:grpSpPr>
          <p:sp>
            <p:nvSpPr>
              <p:cNvPr id="105" name="Freeform 66">
                <a:extLst>
                  <a:ext uri="{FF2B5EF4-FFF2-40B4-BE49-F238E27FC236}">
                    <a16:creationId xmlns:a16="http://schemas.microsoft.com/office/drawing/2014/main" id="{75592EC6-29E2-47C2-185E-6A1A6E8DEC14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6" name="TextBox 67">
                <a:extLst>
                  <a:ext uri="{FF2B5EF4-FFF2-40B4-BE49-F238E27FC236}">
                    <a16:creationId xmlns:a16="http://schemas.microsoft.com/office/drawing/2014/main" id="{71C72731-CDF6-5BFF-ABFD-4541B2B50B6F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</p:grpSp>
      <p:pic>
        <p:nvPicPr>
          <p:cNvPr id="13" name="Picture 12" descr="Pastel colored kitchen utensils">
            <a:extLst>
              <a:ext uri="{FF2B5EF4-FFF2-40B4-BE49-F238E27FC236}">
                <a16:creationId xmlns:a16="http://schemas.microsoft.com/office/drawing/2014/main" id="{50595257-2872-46C3-3E70-4B66038F333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3218" y="3439500"/>
            <a:ext cx="870202" cy="580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5965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Flow_SignoffStatus xmlns="39022ca7-da8b-462c-ac53-cf911d2e7c5d" xsi:nil="true"/>
    <_ip_UnifiedCompliancePolicyProperties xmlns="http://schemas.microsoft.com/sharepoint/v3" xsi:nil="true"/>
    <TaxCatchAll xmlns="21fe2dc5-e687-4b08-a992-8b5ade4d5474" xsi:nil="true"/>
    <lcf76f155ced4ddcb4097134ff3c332f xmlns="39022ca7-da8b-462c-ac53-cf911d2e7c5d">
      <Terms xmlns="http://schemas.microsoft.com/office/infopath/2007/PartnerControls"/>
    </lcf76f155ced4ddcb4097134ff3c332f>
    <CoverLetterTemplate2 xmlns="39022ca7-da8b-462c-ac53-cf911d2e7c5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5EFDE218124F41A39437AA860B391E" ma:contentTypeVersion="25" ma:contentTypeDescription="Create a new document." ma:contentTypeScope="" ma:versionID="f7c15b5bbdae7b3da1b1aa1b6a325173">
  <xsd:schema xmlns:xsd="http://www.w3.org/2001/XMLSchema" xmlns:xs="http://www.w3.org/2001/XMLSchema" xmlns:p="http://schemas.microsoft.com/office/2006/metadata/properties" xmlns:ns1="http://schemas.microsoft.com/sharepoint/v3" xmlns:ns2="39022ca7-da8b-462c-ac53-cf911d2e7c5d" xmlns:ns3="21fe2dc5-e687-4b08-a992-8b5ade4d5474" targetNamespace="http://schemas.microsoft.com/office/2006/metadata/properties" ma:root="true" ma:fieldsID="917d8beaf769b3e48236b1780465a8cd" ns1:_="" ns2:_="" ns3:_="">
    <xsd:import namespace="http://schemas.microsoft.com/sharepoint/v3"/>
    <xsd:import namespace="39022ca7-da8b-462c-ac53-cf911d2e7c5d"/>
    <xsd:import namespace="21fe2dc5-e687-4b08-a992-8b5ade4d547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  <xsd:element ref="ns2:CoverLetterTemplate2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022ca7-da8b-462c-ac53-cf911d2e7c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_Flow_SignoffStatus" ma:index="23" nillable="true" ma:displayName="Sign-off status" ma:internalName="Sign_x002d_off_x0020_status">
      <xsd:simpleType>
        <xsd:restriction base="dms:Text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0a722410-03a9-4718-9392-c4089ca5a50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  <xsd:element name="CoverLetterTemplate2" ma:index="30" nillable="true" ma:displayName="Cover Letter Template 2" ma:format="Dropdown" ma:internalName="CoverLetterTemplate2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fe2dc5-e687-4b08-a992-8b5ade4d547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1c887687-1822-4593-8513-6eba5855e8c1}" ma:internalName="TaxCatchAll" ma:showField="CatchAllData" ma:web="21fe2dc5-e687-4b08-a992-8b5ade4d54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2D4F630-F244-4249-A1DD-CAF66701C44D}">
  <ds:schemaRefs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http://www.w3.org/XML/1998/namespace"/>
    <ds:schemaRef ds:uri="http://schemas.microsoft.com/sharepoint/v3"/>
    <ds:schemaRef ds:uri="39022ca7-da8b-462c-ac53-cf911d2e7c5d"/>
    <ds:schemaRef ds:uri="http://schemas.microsoft.com/office/infopath/2007/PartnerControls"/>
    <ds:schemaRef ds:uri="21fe2dc5-e687-4b08-a992-8b5ade4d5474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8DB5774F-4BA9-4662-B130-3527513645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9022ca7-da8b-462c-ac53-cf911d2e7c5d"/>
    <ds:schemaRef ds:uri="21fe2dc5-e687-4b08-a992-8b5ade4d547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E53B0B3-0F5A-401C-97A3-2E7FE5C3857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7702</TotalTime>
  <Words>2270</Words>
  <Application>Microsoft Office PowerPoint</Application>
  <PresentationFormat>Custom</PresentationFormat>
  <Paragraphs>257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Calibri</vt:lpstr>
      <vt:lpstr>DM Sans Bold</vt:lpstr>
      <vt:lpstr>Aptos</vt:lpstr>
      <vt:lpstr>DM Sans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CFO Activity Schedule TEMPLATE</dc:title>
  <dc:creator>Bennett, Natalie (Growth Company)</dc:creator>
  <cp:lastModifiedBy>Benson, Louise (Growth Company)</cp:lastModifiedBy>
  <cp:revision>28</cp:revision>
  <cp:lastPrinted>2025-02-24T11:06:37Z</cp:lastPrinted>
  <dcterms:created xsi:type="dcterms:W3CDTF">2006-08-16T00:00:00Z</dcterms:created>
  <dcterms:modified xsi:type="dcterms:W3CDTF">2026-01-19T15:29:01Z</dcterms:modified>
  <dc:identifier>DAFxy3nWgJM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0x010100895EFDE218124F41A39437AA860B391E</vt:lpwstr>
  </property>
  <property fmtid="{D5CDD505-2E9C-101B-9397-08002B2CF9AE}" pid="3" name="MediaServiceImageTags">
    <vt:lpwstr/>
  </property>
</Properties>
</file>