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10693400" cy="7556500"/>
  <p:notesSz cx="6800850" cy="9932988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DM Sans Bold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4F"/>
    <a:srgbClr val="EAFD7B"/>
    <a:srgbClr val="EDE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4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837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595EAF81-0F2B-472D-A582-9CE4E3082336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3013"/>
            <a:ext cx="474027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80250"/>
            <a:ext cx="5440680" cy="3911114"/>
          </a:xfrm>
          <a:prstGeom prst="rect">
            <a:avLst/>
          </a:prstGeom>
        </p:spPr>
        <p:txBody>
          <a:bodyPr vert="horz" lIns="91486" tIns="45743" rIns="91486" bIns="457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6"/>
            <a:ext cx="2947035" cy="49837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2" y="9434616"/>
            <a:ext cx="2947035" cy="49837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0898F50F-6AE7-4C7D-BAE7-146DD764A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8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F50F-6AE7-4C7D-BAE7-146DD764A6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9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8F50F-6AE7-4C7D-BAE7-146DD764A6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7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cid:image001.png@01DAE432.DADAEFD0" TargetMode="External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cid:image001.png@01DAE432.DADAEFD0" TargetMode="External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5.png"/><Relationship Id="rId19" Type="http://schemas.openxmlformats.org/officeDocument/2006/relationships/image" Target="../media/image23.svg"/><Relationship Id="rId4" Type="http://schemas.openxmlformats.org/officeDocument/2006/relationships/image" Target="../media/image2.png"/><Relationship Id="rId9" Type="http://schemas.openxmlformats.org/officeDocument/2006/relationships/image" Target="../media/image21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svg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0.svg"/><Relationship Id="rId10" Type="http://schemas.openxmlformats.org/officeDocument/2006/relationships/image" Target="../media/image9.png"/><Relationship Id="rId19" Type="http://schemas.openxmlformats.org/officeDocument/2006/relationships/image" Target="../media/image8.svg"/><Relationship Id="rId4" Type="http://schemas.openxmlformats.org/officeDocument/2006/relationships/image" Target="cid:image001.png@01DAE432.DADAEFD0" TargetMode="External"/><Relationship Id="rId9" Type="http://schemas.openxmlformats.org/officeDocument/2006/relationships/image" Target="../media/image12.sv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2.svg"/><Relationship Id="rId1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.svg"/><Relationship Id="rId5" Type="http://schemas.openxmlformats.org/officeDocument/2006/relationships/image" Target="../media/image3.png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7.png"/><Relationship Id="rId4" Type="http://schemas.openxmlformats.org/officeDocument/2006/relationships/image" Target="cid:image001.png@01DAE432.DADAEFD0" TargetMode="External"/><Relationship Id="rId9" Type="http://schemas.openxmlformats.org/officeDocument/2006/relationships/image" Target="../media/image23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cid:image001.png@01DAE432.DADAEFD0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3011" y="1511048"/>
            <a:ext cx="2416548" cy="5170955"/>
            <a:chOff x="-11524" y="-28575"/>
            <a:chExt cx="880299" cy="1883674"/>
          </a:xfrm>
        </p:grpSpPr>
        <p:sp>
          <p:nvSpPr>
            <p:cNvPr id="4" name="Freeform 4"/>
            <p:cNvSpPr/>
            <p:nvPr/>
          </p:nvSpPr>
          <p:spPr>
            <a:xfrm>
              <a:off x="-11524" y="-14288"/>
              <a:ext cx="868775" cy="186938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algn="ctr"/>
              <a:r>
                <a:rPr lang="en-GB" sz="1600" b="1" u="sng" dirty="0">
                  <a:solidFill>
                    <a:schemeClr val="bg1"/>
                  </a:solidFill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Manchester Community Hub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Address: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7 Watson Street,     M3 4EE 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Please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Contact: 07834 764 900 or   07731 132 7221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green sessions are to support</a:t>
              </a:r>
              <a:r>
                <a:rPr lang="en-US" sz="9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 you build a pro social outlook, work on building relationships and team building with peers at the hub.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Blue sessions focus on education training and employment to help you</a:t>
              </a:r>
              <a:r>
                <a:rPr lang="en-US" sz="90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 gain employment and upskill to move toward the job market.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yellow sessions support you to work on your self development and build a positive outlook</a:t>
              </a:r>
            </a:p>
            <a:p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84646" y="6682002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85315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December – WEEK 1 </a:t>
            </a:r>
            <a:r>
              <a:rPr lang="en-US" sz="3499" u="sng" baseline="30000" dirty="0">
                <a:solidFill>
                  <a:srgbClr val="000000"/>
                </a:solidFill>
                <a:latin typeface="DM Sans Bold"/>
              </a:rPr>
              <a:t> </a:t>
            </a:r>
            <a:endParaRPr lang="en-US" sz="3499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Education Training and Employment activities</a:t>
            </a:r>
          </a:p>
        </p:txBody>
      </p:sp>
      <p:pic>
        <p:nvPicPr>
          <p:cNvPr id="1026" name="x_x_x_x_x_Picture 3" descr="GC_Landscape_RGB">
            <a:extLst>
              <a:ext uri="{FF2B5EF4-FFF2-40B4-BE49-F238E27FC236}">
                <a16:creationId xmlns:a16="http://schemas.microsoft.com/office/drawing/2014/main" id="{83050F64-D48A-7305-7ECB-543A7264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41" y="142738"/>
            <a:ext cx="1157661" cy="4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C021ECC2-3D69-992E-E009-0DDB76013BAC}"/>
              </a:ext>
            </a:extLst>
          </p:cNvPr>
          <p:cNvSpPr/>
          <p:nvPr/>
        </p:nvSpPr>
        <p:spPr>
          <a:xfrm>
            <a:off x="199312" y="606595"/>
            <a:ext cx="293457" cy="312055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16D781-44CE-28E7-83D7-4C952B2DD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B7EB7E09-1A29-B47D-3C0B-DAEED57CA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88254"/>
              </p:ext>
            </p:extLst>
          </p:nvPr>
        </p:nvGraphicFramePr>
        <p:xfrm>
          <a:off x="2622374" y="689075"/>
          <a:ext cx="7871714" cy="6681963"/>
        </p:xfrm>
        <a:graphic>
          <a:graphicData uri="http://schemas.openxmlformats.org/drawingml/2006/table">
            <a:tbl>
              <a:tblPr/>
              <a:tblGrid>
                <a:gridCol w="66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449">
                  <a:extLst>
                    <a:ext uri="{9D8B030D-6E8A-4147-A177-3AD203B41FA5}">
                      <a16:colId xmlns:a16="http://schemas.microsoft.com/office/drawing/2014/main" val="1770864614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45">
                  <a:extLst>
                    <a:ext uri="{9D8B030D-6E8A-4147-A177-3AD203B41FA5}">
                      <a16:colId xmlns:a16="http://schemas.microsoft.com/office/drawing/2014/main" val="3501146586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318">
                  <a:extLst>
                    <a:ext uri="{9D8B030D-6E8A-4147-A177-3AD203B41FA5}">
                      <a16:colId xmlns:a16="http://schemas.microsoft.com/office/drawing/2014/main" val="600078779"/>
                    </a:ext>
                  </a:extLst>
                </a:gridCol>
                <a:gridCol w="84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460">
                  <a:extLst>
                    <a:ext uri="{9D8B030D-6E8A-4147-A177-3AD203B41FA5}">
                      <a16:colId xmlns:a16="http://schemas.microsoft.com/office/drawing/2014/main" val="2489929782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905">
                  <a:extLst>
                    <a:ext uri="{9D8B030D-6E8A-4147-A177-3AD203B41FA5}">
                      <a16:colId xmlns:a16="http://schemas.microsoft.com/office/drawing/2014/main" val="2613621220"/>
                    </a:ext>
                  </a:extLst>
                </a:gridCol>
              </a:tblGrid>
              <a:tr h="684447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1st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3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4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5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8259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Women's Only Morning 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Mission' Employment     11am – 12pm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10am - 4pm                                       Appointment only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Re-Think programme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(CGL)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10am - 12pm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10am - 4pm</a:t>
                      </a: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10pm - 1pm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Meditation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9.30am - 11am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</a:txBody>
                  <a:tcPr marL="140560" marR="140560" marT="140560" marB="140560" vert="wordArtVert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581"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Moral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Dilemmas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12pm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Preparation for employment with lived experience  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Hub Walk 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11am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Environmental awareness course    12pm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Philosophy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11.30am – 12.30pm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Careers planning in sport and fitness course   12pm - 1pm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 Thrive             11am - 12pm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Introduction to Basic Cooking Skills       12pm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Music and Society   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11am - 12pm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15861"/>
                  </a:ext>
                </a:extLst>
              </a:tr>
              <a:tr h="872386"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Focus Group 12.30 –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38144"/>
                  </a:ext>
                </a:extLst>
              </a:tr>
              <a:tr h="1317031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Men Matter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1pm - 2pm</a:t>
                      </a:r>
                      <a:endParaRPr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Food safety and storage course        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Arts &amp; Crafts     Tipp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Self Employment Support    2pm -3pm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Music Tipp 12:30pm – 2:30pm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Intro to Labouring course  2pm - 3pm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Newsroom &amp; Creative Writing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1pm - 2pm</a:t>
                      </a: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Digital Support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Hub Fun Day Focus Group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Quiz </a:t>
                      </a:r>
                    </a:p>
                    <a:p>
                      <a:pPr algn="ctr">
                        <a:lnSpc>
                          <a:spcPts val="1374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1pm - 3pm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10" b="1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704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Art Therapy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Bike Workshop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Disclosure Advice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Table Tennis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2.30 pm - 3.30pm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2am-4pm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Cups of Calm 2pm - 3pm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A259D95-B54D-8B45-015F-1DDBB94CCCDD}"/>
              </a:ext>
            </a:extLst>
          </p:cNvPr>
          <p:cNvSpPr/>
          <p:nvPr/>
        </p:nvSpPr>
        <p:spPr>
          <a:xfrm>
            <a:off x="184646" y="168435"/>
            <a:ext cx="322296" cy="2710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75CB5-22B4-C501-0205-DF41AF10F0A6}"/>
              </a:ext>
            </a:extLst>
          </p:cNvPr>
          <p:cNvSpPr/>
          <p:nvPr/>
        </p:nvSpPr>
        <p:spPr>
          <a:xfrm>
            <a:off x="184646" y="1040018"/>
            <a:ext cx="293457" cy="271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A88DD47-B10F-3265-19E2-DFA0D8AED575}"/>
              </a:ext>
            </a:extLst>
          </p:cNvPr>
          <p:cNvSpPr/>
          <p:nvPr/>
        </p:nvSpPr>
        <p:spPr>
          <a:xfrm>
            <a:off x="6207701" y="2567029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417368E-8CC0-FAE7-7CCF-4B8DF7D866E9}"/>
              </a:ext>
            </a:extLst>
          </p:cNvPr>
          <p:cNvSpPr/>
          <p:nvPr/>
        </p:nvSpPr>
        <p:spPr>
          <a:xfrm>
            <a:off x="9496534" y="2534485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AE740DA0-7533-A9AA-1C02-3F31BE4F6D54}"/>
              </a:ext>
            </a:extLst>
          </p:cNvPr>
          <p:cNvSpPr/>
          <p:nvPr/>
        </p:nvSpPr>
        <p:spPr>
          <a:xfrm>
            <a:off x="7827676" y="7004395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1B816B53-5E5F-FDD1-81FB-1ECF5E284262}"/>
              </a:ext>
            </a:extLst>
          </p:cNvPr>
          <p:cNvSpPr/>
          <p:nvPr/>
        </p:nvSpPr>
        <p:spPr>
          <a:xfrm>
            <a:off x="7827677" y="2534485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11F9295C-DDD6-10DF-48ED-78E682DFE349}"/>
              </a:ext>
            </a:extLst>
          </p:cNvPr>
          <p:cNvSpPr/>
          <p:nvPr/>
        </p:nvSpPr>
        <p:spPr>
          <a:xfrm>
            <a:off x="6210813" y="7029851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1F1F56-3B8D-037F-0602-9CA1B1A8DEE0}"/>
              </a:ext>
            </a:extLst>
          </p:cNvPr>
          <p:cNvSpPr/>
          <p:nvPr/>
        </p:nvSpPr>
        <p:spPr>
          <a:xfrm>
            <a:off x="6963311" y="2536160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EDB77D-975D-0CC2-9108-9E8A62BA564C}"/>
              </a:ext>
            </a:extLst>
          </p:cNvPr>
          <p:cNvSpPr/>
          <p:nvPr/>
        </p:nvSpPr>
        <p:spPr>
          <a:xfrm>
            <a:off x="9585156" y="386514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95E225-1AD4-E858-ED1D-763EB879FA42}"/>
              </a:ext>
            </a:extLst>
          </p:cNvPr>
          <p:cNvSpPr/>
          <p:nvPr/>
        </p:nvSpPr>
        <p:spPr>
          <a:xfrm>
            <a:off x="8734437" y="255692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EEBB3BD-2B0A-C332-0810-3004505C1864}"/>
              </a:ext>
            </a:extLst>
          </p:cNvPr>
          <p:cNvSpPr/>
          <p:nvPr/>
        </p:nvSpPr>
        <p:spPr>
          <a:xfrm>
            <a:off x="8720577" y="4426292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EB42D0-CEFD-3CF0-985D-B5E51BEF460F}"/>
              </a:ext>
            </a:extLst>
          </p:cNvPr>
          <p:cNvSpPr/>
          <p:nvPr/>
        </p:nvSpPr>
        <p:spPr>
          <a:xfrm>
            <a:off x="8780833" y="5885368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2D81B8-394A-8DF8-8A62-FC305F576043}"/>
              </a:ext>
            </a:extLst>
          </p:cNvPr>
          <p:cNvSpPr/>
          <p:nvPr/>
        </p:nvSpPr>
        <p:spPr>
          <a:xfrm>
            <a:off x="8769194" y="7025457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FA4C43-1C9C-72FD-6A48-3E5DF868BDC9}"/>
              </a:ext>
            </a:extLst>
          </p:cNvPr>
          <p:cNvSpPr/>
          <p:nvPr/>
        </p:nvSpPr>
        <p:spPr>
          <a:xfrm>
            <a:off x="6963310" y="7003200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0C2023-7C15-372A-E14C-47558292DDFC}"/>
              </a:ext>
            </a:extLst>
          </p:cNvPr>
          <p:cNvSpPr/>
          <p:nvPr/>
        </p:nvSpPr>
        <p:spPr>
          <a:xfrm>
            <a:off x="6972381" y="5885369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A0B1972-9E1A-054B-8841-60BED5B0FE9C}"/>
              </a:ext>
            </a:extLst>
          </p:cNvPr>
          <p:cNvSpPr/>
          <p:nvPr/>
        </p:nvSpPr>
        <p:spPr>
          <a:xfrm>
            <a:off x="6972381" y="4431541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BD6493-0EC8-79D1-A587-04EF6AB737B0}"/>
              </a:ext>
            </a:extLst>
          </p:cNvPr>
          <p:cNvSpPr/>
          <p:nvPr/>
        </p:nvSpPr>
        <p:spPr>
          <a:xfrm>
            <a:off x="10224566" y="7003200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1D5D76EF-36EA-4FB9-B71B-6D1C1CB073A7}"/>
              </a:ext>
            </a:extLst>
          </p:cNvPr>
          <p:cNvSpPr/>
          <p:nvPr/>
        </p:nvSpPr>
        <p:spPr>
          <a:xfrm>
            <a:off x="6201640" y="4440331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EC68EA-4DC1-EADC-FCE2-C7087B276418}"/>
              </a:ext>
            </a:extLst>
          </p:cNvPr>
          <p:cNvGrpSpPr>
            <a:grpSpLocks/>
          </p:cNvGrpSpPr>
          <p:nvPr/>
        </p:nvGrpSpPr>
        <p:grpSpPr>
          <a:xfrm>
            <a:off x="5590086" y="2329540"/>
            <a:ext cx="4110160" cy="3145543"/>
            <a:chOff x="3774576" y="-963915"/>
            <a:chExt cx="4108565" cy="2728061"/>
          </a:xfrm>
          <a:solidFill>
            <a:schemeClr val="tx1"/>
          </a:solidFill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1C23CD9-EEE3-46AF-A869-70D37C20C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</a:blip>
            <a:stretch>
              <a:fillRect/>
            </a:stretch>
          </p:blipFill>
          <p:spPr>
            <a:xfrm>
              <a:off x="7148157" y="-963915"/>
              <a:ext cx="551330" cy="523194"/>
            </a:xfrm>
            <a:prstGeom prst="rect">
              <a:avLst/>
            </a:prstGeom>
            <a:noFill/>
          </p:spPr>
        </p:pic>
        <p:pic>
          <p:nvPicPr>
            <p:cNvPr id="63" name="Graphic 23" descr="Watering pot with solid fill">
              <a:extLst>
                <a:ext uri="{FF2B5EF4-FFF2-40B4-BE49-F238E27FC236}">
                  <a16:creationId xmlns:a16="http://schemas.microsoft.com/office/drawing/2014/main" id="{752C8B13-D186-465C-A019-97DAC0A3B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54169" y="-561787"/>
              <a:ext cx="704203" cy="706437"/>
            </a:xfrm>
            <a:prstGeom prst="rect">
              <a:avLst/>
            </a:prstGeom>
          </p:spPr>
        </p:pic>
        <p:pic>
          <p:nvPicPr>
            <p:cNvPr id="64" name="Graphic 40" descr="Music notes with solid fill">
              <a:extLst>
                <a:ext uri="{FF2B5EF4-FFF2-40B4-BE49-F238E27FC236}">
                  <a16:creationId xmlns:a16="http://schemas.microsoft.com/office/drawing/2014/main" id="{61C18E70-FA54-079D-5DD0-50B48EACB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09814" y="1101931"/>
              <a:ext cx="673327" cy="662215"/>
            </a:xfrm>
            <a:prstGeom prst="rect">
              <a:avLst/>
            </a:prstGeom>
          </p:spPr>
        </p:pic>
        <p:pic>
          <p:nvPicPr>
            <p:cNvPr id="67" name="Graphic 37" descr="Music notes with solid fill">
              <a:extLst>
                <a:ext uri="{FF2B5EF4-FFF2-40B4-BE49-F238E27FC236}">
                  <a16:creationId xmlns:a16="http://schemas.microsoft.com/office/drawing/2014/main" id="{E53432D5-EB4D-40B4-A888-1D8C2E5E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74576" y="814538"/>
              <a:ext cx="620486" cy="620486"/>
            </a:xfrm>
            <a:prstGeom prst="rect">
              <a:avLst/>
            </a:prstGeom>
          </p:spPr>
        </p:pic>
      </p:grp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4EF3378-B34D-EC4D-6568-6507B2B55F46}"/>
              </a:ext>
            </a:extLst>
          </p:cNvPr>
          <p:cNvSpPr/>
          <p:nvPr/>
        </p:nvSpPr>
        <p:spPr>
          <a:xfrm>
            <a:off x="9482808" y="7007898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E1B8E353-A098-4F53-2DE9-FC28F268B45E}"/>
              </a:ext>
            </a:extLst>
          </p:cNvPr>
          <p:cNvSpPr/>
          <p:nvPr/>
        </p:nvSpPr>
        <p:spPr>
          <a:xfrm>
            <a:off x="7816876" y="4450792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6BFAFE2B-8FA0-531E-9EEB-5D8777346E54}"/>
              </a:ext>
            </a:extLst>
          </p:cNvPr>
          <p:cNvSpPr/>
          <p:nvPr/>
        </p:nvSpPr>
        <p:spPr>
          <a:xfrm>
            <a:off x="7827878" y="5900155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B79A7026-90FC-DC78-C6E7-8140C2E74DFF}"/>
              </a:ext>
            </a:extLst>
          </p:cNvPr>
          <p:cNvSpPr/>
          <p:nvPr/>
        </p:nvSpPr>
        <p:spPr>
          <a:xfrm>
            <a:off x="6201640" y="5900155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9E9327-1584-887D-5C20-2874D40DFD90}"/>
              </a:ext>
            </a:extLst>
          </p:cNvPr>
          <p:cNvSpPr/>
          <p:nvPr/>
        </p:nvSpPr>
        <p:spPr>
          <a:xfrm>
            <a:off x="5403290" y="255692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47E5F-0A97-D97A-5FFF-D8AD49B92BAA}"/>
              </a:ext>
            </a:extLst>
          </p:cNvPr>
          <p:cNvSpPr/>
          <p:nvPr/>
        </p:nvSpPr>
        <p:spPr>
          <a:xfrm>
            <a:off x="5403289" y="702396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2D611-08A8-819E-A42F-DB952E1AC421}"/>
              </a:ext>
            </a:extLst>
          </p:cNvPr>
          <p:cNvSpPr/>
          <p:nvPr/>
        </p:nvSpPr>
        <p:spPr>
          <a:xfrm>
            <a:off x="5412360" y="5906135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0E3F0A-C3CF-F72C-230A-328CFE37244F}"/>
              </a:ext>
            </a:extLst>
          </p:cNvPr>
          <p:cNvSpPr/>
          <p:nvPr/>
        </p:nvSpPr>
        <p:spPr>
          <a:xfrm>
            <a:off x="5412360" y="4452307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719255-9458-0903-7CFE-6CDDD6ADEAE4}"/>
              </a:ext>
            </a:extLst>
          </p:cNvPr>
          <p:cNvSpPr/>
          <p:nvPr/>
        </p:nvSpPr>
        <p:spPr>
          <a:xfrm>
            <a:off x="3833533" y="2555165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22C48-CB84-CE73-603A-07025E1C5822}"/>
              </a:ext>
            </a:extLst>
          </p:cNvPr>
          <p:cNvSpPr/>
          <p:nvPr/>
        </p:nvSpPr>
        <p:spPr>
          <a:xfrm>
            <a:off x="3833532" y="7022205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4040D-7DC4-4B45-77A9-B9145D2579DC}"/>
              </a:ext>
            </a:extLst>
          </p:cNvPr>
          <p:cNvSpPr/>
          <p:nvPr/>
        </p:nvSpPr>
        <p:spPr>
          <a:xfrm>
            <a:off x="3842603" y="5904374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4248DD-15E6-4A3D-D25C-2D1E62349CB9}"/>
              </a:ext>
            </a:extLst>
          </p:cNvPr>
          <p:cNvSpPr/>
          <p:nvPr/>
        </p:nvSpPr>
        <p:spPr>
          <a:xfrm>
            <a:off x="3842603" y="445054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73D47CFE-1C27-FDF8-9A68-2D184EF3A7B2}"/>
              </a:ext>
            </a:extLst>
          </p:cNvPr>
          <p:cNvSpPr/>
          <p:nvPr/>
        </p:nvSpPr>
        <p:spPr>
          <a:xfrm>
            <a:off x="3038949" y="4430686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7CB89B1B-3CBF-A358-F2E6-0A29F1632B5B}"/>
              </a:ext>
            </a:extLst>
          </p:cNvPr>
          <p:cNvSpPr/>
          <p:nvPr/>
        </p:nvSpPr>
        <p:spPr>
          <a:xfrm>
            <a:off x="3042523" y="5920517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C441748-1BCF-CECC-E237-E4156F46D2E2}"/>
              </a:ext>
            </a:extLst>
          </p:cNvPr>
          <p:cNvSpPr/>
          <p:nvPr/>
        </p:nvSpPr>
        <p:spPr>
          <a:xfrm>
            <a:off x="3043701" y="7029851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AF82E5E-DE9F-C96D-AD0A-AA939B8E5D5D}"/>
              </a:ext>
            </a:extLst>
          </p:cNvPr>
          <p:cNvSpPr/>
          <p:nvPr/>
        </p:nvSpPr>
        <p:spPr>
          <a:xfrm>
            <a:off x="4643520" y="2567029"/>
            <a:ext cx="204697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0A82E80-865A-E97C-FD07-C20CBCB860BE}"/>
              </a:ext>
            </a:extLst>
          </p:cNvPr>
          <p:cNvSpPr/>
          <p:nvPr/>
        </p:nvSpPr>
        <p:spPr>
          <a:xfrm>
            <a:off x="4658029" y="7048856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F7C741A6-7B6D-F09C-2FA1-1346D062489F}"/>
              </a:ext>
            </a:extLst>
          </p:cNvPr>
          <p:cNvSpPr/>
          <p:nvPr/>
        </p:nvSpPr>
        <p:spPr>
          <a:xfrm>
            <a:off x="4648856" y="4459336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5B47F59-6E1E-A992-13D5-88D221D00FAC}"/>
              </a:ext>
            </a:extLst>
          </p:cNvPr>
          <p:cNvSpPr/>
          <p:nvPr/>
        </p:nvSpPr>
        <p:spPr>
          <a:xfrm>
            <a:off x="4648856" y="5919160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23" descr="Watering pot with solid fill">
            <a:extLst>
              <a:ext uri="{FF2B5EF4-FFF2-40B4-BE49-F238E27FC236}">
                <a16:creationId xmlns:a16="http://schemas.microsoft.com/office/drawing/2014/main" id="{227F4658-8CD9-C9F4-100D-ED1842180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6310" y="2600812"/>
            <a:ext cx="719872" cy="718456"/>
          </a:xfrm>
          <a:prstGeom prst="rect">
            <a:avLst/>
          </a:prstGeom>
        </p:spPr>
      </p:pic>
      <p:pic>
        <p:nvPicPr>
          <p:cNvPr id="16" name="Graphic 83" descr="Tricycle with solid fill">
            <a:extLst>
              <a:ext uri="{FF2B5EF4-FFF2-40B4-BE49-F238E27FC236}">
                <a16:creationId xmlns:a16="http://schemas.microsoft.com/office/drawing/2014/main" id="{B52336C9-22D9-C4FC-36AF-2552A0861CD1}"/>
              </a:ext>
            </a:extLst>
          </p:cNvPr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3691" y="5901045"/>
            <a:ext cx="696686" cy="697409"/>
          </a:xfrm>
          <a:prstGeom prst="rect">
            <a:avLst/>
          </a:prstGeom>
        </p:spPr>
      </p:pic>
      <p:pic>
        <p:nvPicPr>
          <p:cNvPr id="18" name="Graphic 17" descr="Easel with solid fill">
            <a:extLst>
              <a:ext uri="{FF2B5EF4-FFF2-40B4-BE49-F238E27FC236}">
                <a16:creationId xmlns:a16="http://schemas.microsoft.com/office/drawing/2014/main" id="{E9912D83-85F7-03A9-1564-FABCCD692C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7042" y="5834357"/>
            <a:ext cx="621098" cy="621098"/>
          </a:xfrm>
          <a:prstGeom prst="rect">
            <a:avLst/>
          </a:prstGeom>
        </p:spPr>
      </p:pic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1AC0BC6-2ED4-0B23-33D1-C729D0D6AAF0}"/>
              </a:ext>
            </a:extLst>
          </p:cNvPr>
          <p:cNvSpPr/>
          <p:nvPr/>
        </p:nvSpPr>
        <p:spPr>
          <a:xfrm>
            <a:off x="3107328" y="2538933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Graphic 36" descr="Shoe footprints with solid fill">
            <a:extLst>
              <a:ext uri="{FF2B5EF4-FFF2-40B4-BE49-F238E27FC236}">
                <a16:creationId xmlns:a16="http://schemas.microsoft.com/office/drawing/2014/main" id="{BCD86851-6C6D-8C15-2A0A-D29C6EF33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55139" y="2889797"/>
            <a:ext cx="513789" cy="513789"/>
          </a:xfrm>
          <a:prstGeom prst="rect">
            <a:avLst/>
          </a:prstGeom>
        </p:spPr>
      </p:pic>
      <p:pic>
        <p:nvPicPr>
          <p:cNvPr id="38" name="Graphic 37" descr="Easel with solid fill">
            <a:extLst>
              <a:ext uri="{FF2B5EF4-FFF2-40B4-BE49-F238E27FC236}">
                <a16:creationId xmlns:a16="http://schemas.microsoft.com/office/drawing/2014/main" id="{BCAE8D65-DD79-90A9-C857-7B240D1792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8805" y="4459336"/>
            <a:ext cx="621098" cy="621098"/>
          </a:xfrm>
          <a:prstGeom prst="rect">
            <a:avLst/>
          </a:prstGeom>
        </p:spPr>
      </p:pic>
      <p:pic>
        <p:nvPicPr>
          <p:cNvPr id="39" name="Graphic 66" descr="Table tennis paddle and ball with solid fill">
            <a:extLst>
              <a:ext uri="{FF2B5EF4-FFF2-40B4-BE49-F238E27FC236}">
                <a16:creationId xmlns:a16="http://schemas.microsoft.com/office/drawing/2014/main" id="{6FF80B6C-D994-4AEF-9FE7-30D6CB75E2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00286" y="5955373"/>
            <a:ext cx="513789" cy="513789"/>
          </a:xfrm>
          <a:prstGeom prst="rect">
            <a:avLst/>
          </a:prstGeom>
        </p:spPr>
      </p:pic>
      <p:pic>
        <p:nvPicPr>
          <p:cNvPr id="40" name="Graphic 39" descr="Internet with solid fill">
            <a:extLst>
              <a:ext uri="{FF2B5EF4-FFF2-40B4-BE49-F238E27FC236}">
                <a16:creationId xmlns:a16="http://schemas.microsoft.com/office/drawing/2014/main" id="{0A641A3B-0308-A126-E8CE-8D5F0AAC67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77992" y="4643917"/>
            <a:ext cx="548916" cy="548916"/>
          </a:xfrm>
          <a:prstGeom prst="rect">
            <a:avLst/>
          </a:prstGeom>
        </p:spPr>
      </p:pic>
      <p:pic>
        <p:nvPicPr>
          <p:cNvPr id="42" name="Graphic 41" descr="Newspaper with solid fill">
            <a:extLst>
              <a:ext uri="{FF2B5EF4-FFF2-40B4-BE49-F238E27FC236}">
                <a16:creationId xmlns:a16="http://schemas.microsoft.com/office/drawing/2014/main" id="{DFBCF360-9E60-38B2-F75D-84DB6D00F0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69791" y="6011450"/>
            <a:ext cx="544096" cy="544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9425" y="1525874"/>
            <a:ext cx="2384913" cy="5215308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Manchester Community Hub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Address: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7 Watson Street,     M3 4EE 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Please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Contact: 07834 764 900 or   07731 132 7221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green sessions are to support you build a pro social outlook work on building relationships and team building with peers at the hub.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Blue sessions focus on education training and employment to help you gain employment and upskill to move toward the job market.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yellow sessions support you to work on your self development and build a positive outlook</a:t>
              </a:r>
            </a:p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83213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December - WEEK 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77481" y="980818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Education Training and Employment activities</a:t>
            </a:r>
          </a:p>
        </p:txBody>
      </p:sp>
      <p:grpSp>
        <p:nvGrpSpPr>
          <p:cNvPr id="73" name="Group 49">
            <a:extLst>
              <a:ext uri="{FF2B5EF4-FFF2-40B4-BE49-F238E27FC236}">
                <a16:creationId xmlns:a16="http://schemas.microsoft.com/office/drawing/2014/main" id="{A86BD0F7-EF74-08FB-C54E-30824C54BFD2}"/>
              </a:ext>
            </a:extLst>
          </p:cNvPr>
          <p:cNvGrpSpPr/>
          <p:nvPr/>
        </p:nvGrpSpPr>
        <p:grpSpPr>
          <a:xfrm>
            <a:off x="109425" y="6729775"/>
            <a:ext cx="2066012" cy="747035"/>
            <a:chOff x="183080" y="0"/>
            <a:chExt cx="2754682" cy="996046"/>
          </a:xfrm>
        </p:grpSpPr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75962DC9-51E4-42C8-2347-17865AAB9D8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BAD3792C-13BC-76C8-3D5F-F9162AEC796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6" name="x_x_x_x_x_Picture 3" descr="GC_Landscape_RGB">
            <a:extLst>
              <a:ext uri="{FF2B5EF4-FFF2-40B4-BE49-F238E27FC236}">
                <a16:creationId xmlns:a16="http://schemas.microsoft.com/office/drawing/2014/main" id="{FC062B75-AE1D-6742-0F12-F2C95C52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41" y="142738"/>
            <a:ext cx="1157661" cy="4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845B55-9EE7-829F-C97E-D4DCB4710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0745FC-D6D8-3DFE-4058-FE9536C5A5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65270"/>
              </p:ext>
            </p:extLst>
          </p:nvPr>
        </p:nvGraphicFramePr>
        <p:xfrm>
          <a:off x="2587335" y="689315"/>
          <a:ext cx="7996638" cy="6745308"/>
        </p:xfrm>
        <a:graphic>
          <a:graphicData uri="http://schemas.openxmlformats.org/drawingml/2006/table">
            <a:tbl>
              <a:tblPr/>
              <a:tblGrid>
                <a:gridCol w="68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83">
                  <a:extLst>
                    <a:ext uri="{9D8B030D-6E8A-4147-A177-3AD203B41FA5}">
                      <a16:colId xmlns:a16="http://schemas.microsoft.com/office/drawing/2014/main" val="1282539256"/>
                    </a:ext>
                  </a:extLst>
                </a:gridCol>
                <a:gridCol w="799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909">
                  <a:extLst>
                    <a:ext uri="{9D8B030D-6E8A-4147-A177-3AD203B41FA5}">
                      <a16:colId xmlns:a16="http://schemas.microsoft.com/office/drawing/2014/main" val="3516026027"/>
                    </a:ext>
                  </a:extLst>
                </a:gridCol>
                <a:gridCol w="885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81">
                  <a:extLst>
                    <a:ext uri="{9D8B030D-6E8A-4147-A177-3AD203B41FA5}">
                      <a16:colId xmlns:a16="http://schemas.microsoft.com/office/drawing/2014/main" val="3873572910"/>
                    </a:ext>
                  </a:extLst>
                </a:gridCol>
                <a:gridCol w="938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644">
                  <a:extLst>
                    <a:ext uri="{9D8B030D-6E8A-4147-A177-3AD203B41FA5}">
                      <a16:colId xmlns:a16="http://schemas.microsoft.com/office/drawing/2014/main" val="4049073022"/>
                    </a:ext>
                  </a:extLst>
                </a:gridCol>
                <a:gridCol w="779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990">
                  <a:extLst>
                    <a:ext uri="{9D8B030D-6E8A-4147-A177-3AD203B41FA5}">
                      <a16:colId xmlns:a16="http://schemas.microsoft.com/office/drawing/2014/main" val="3544791721"/>
                    </a:ext>
                  </a:extLst>
                </a:gridCol>
              </a:tblGrid>
              <a:tr h="658916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8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9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10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571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Women's Only Morning 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Mission' Employment     11am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10am - 4pm                                       Appointment only</a:t>
                      </a: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Re-Think programme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(CGL)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dirty="0">
                          <a:latin typeface="DM Sans" pitchFamily="2" charset="0"/>
                        </a:rPr>
                        <a:t>10am - 12pm</a:t>
                      </a:r>
                      <a:endParaRPr lang="en-US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10am - 4pm                                       Appointment only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10am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Meditation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9.30am - 11am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</a:txBody>
                  <a:tcPr marL="140560" marR="140560" marT="140560" marB="140560" vert="wordArt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6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Anger Management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12pm - 1pm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Preparation for employment with lived experience  1pm - 2pm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Hub Walk 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10:30am - 12pm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Environmental awareness course    12pm - 1pm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Philosophy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11.30am – 12.30pm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Careers planning in sport and fitness course   12pm - 1pm</a:t>
                      </a: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Thrive</a:t>
                      </a:r>
                    </a:p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11am – 12pm</a:t>
                      </a: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Introduction to Basic Cooking Skills       12pm - 1pm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Music and Society    </a:t>
                      </a:r>
                    </a:p>
                    <a:p>
                      <a:pPr algn="ctr">
                        <a:lnSpc>
                          <a:spcPts val="1367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11am - 12pm</a:t>
                      </a:r>
                      <a:endParaRPr lang="en-GB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23958"/>
                  </a:ext>
                </a:extLst>
              </a:tr>
              <a:tr h="1257608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Men Matter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1pm - 2pm</a:t>
                      </a:r>
                      <a:endParaRPr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Food safety and storage course        2pm - 3pm</a:t>
                      </a:r>
                      <a:endParaRPr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Arts &amp; Crafts     Tipp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12pm - 2pm</a:t>
                      </a:r>
                    </a:p>
                    <a:p>
                      <a:pPr algn="ctr"/>
                      <a:endParaRPr lang="en-GB" sz="88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Self Employment Support    2pm -3pm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Music Tipp 12:30pm – 2:30pm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GB" sz="880" b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Intro to Labouring course  2pm - 3pm</a:t>
                      </a:r>
                      <a:endParaRPr lang="en-US" sz="880" b="0" dirty="0">
                        <a:solidFill>
                          <a:srgbClr val="000000"/>
                        </a:solidFill>
                        <a:latin typeface="DM Sans" pitchFamily="2" charset="0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Newsroom &amp; Creative Writing 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1pm - 2pm 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Hub Fun Day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Quiz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88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757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Art Therapy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Bike Workshop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Disclosure Advice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2.30pm – 3.30pm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2am-4pm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Pathway to Employment (PLEASE BOOK IN)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2pm – 3:30pm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B0581C6-9B5F-9598-4F38-1A776E3EB0F3}"/>
              </a:ext>
            </a:extLst>
          </p:cNvPr>
          <p:cNvSpPr/>
          <p:nvPr/>
        </p:nvSpPr>
        <p:spPr>
          <a:xfrm>
            <a:off x="252316" y="625776"/>
            <a:ext cx="293457" cy="312055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FD5D881-D094-CFEE-49CA-C9AA33FE51A5}"/>
              </a:ext>
            </a:extLst>
          </p:cNvPr>
          <p:cNvSpPr/>
          <p:nvPr/>
        </p:nvSpPr>
        <p:spPr>
          <a:xfrm>
            <a:off x="237650" y="187616"/>
            <a:ext cx="322296" cy="2710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3DEAF-3DC4-9578-3915-291DED5ECE94}"/>
              </a:ext>
            </a:extLst>
          </p:cNvPr>
          <p:cNvSpPr/>
          <p:nvPr/>
        </p:nvSpPr>
        <p:spPr>
          <a:xfrm>
            <a:off x="252069" y="1027106"/>
            <a:ext cx="293457" cy="271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E69745-BB19-5B23-4EBA-4E57209BF608}"/>
              </a:ext>
            </a:extLst>
          </p:cNvPr>
          <p:cNvSpPr/>
          <p:nvPr/>
        </p:nvSpPr>
        <p:spPr>
          <a:xfrm>
            <a:off x="8775848" y="3031405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397CE-9784-D686-9798-96FA841F4441}"/>
              </a:ext>
            </a:extLst>
          </p:cNvPr>
          <p:cNvSpPr/>
          <p:nvPr/>
        </p:nvSpPr>
        <p:spPr>
          <a:xfrm>
            <a:off x="8775848" y="7180724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87594D-292F-CCD8-9109-636564E4F8C0}"/>
              </a:ext>
            </a:extLst>
          </p:cNvPr>
          <p:cNvSpPr/>
          <p:nvPr/>
        </p:nvSpPr>
        <p:spPr>
          <a:xfrm>
            <a:off x="8783421" y="5883821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B2F159-9C59-D623-D6E0-1659FA2ED8C6}"/>
              </a:ext>
            </a:extLst>
          </p:cNvPr>
          <p:cNvSpPr/>
          <p:nvPr/>
        </p:nvSpPr>
        <p:spPr>
          <a:xfrm>
            <a:off x="8783421" y="4655392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823AD4-3F05-7B2F-15BE-6D0AB53594E6}"/>
              </a:ext>
            </a:extLst>
          </p:cNvPr>
          <p:cNvSpPr/>
          <p:nvPr/>
        </p:nvSpPr>
        <p:spPr>
          <a:xfrm>
            <a:off x="10316705" y="7185209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B0AF79B-82A1-2831-A938-BA1EC6C015AD}"/>
              </a:ext>
            </a:extLst>
          </p:cNvPr>
          <p:cNvSpPr/>
          <p:nvPr/>
        </p:nvSpPr>
        <p:spPr>
          <a:xfrm>
            <a:off x="7941229" y="3032861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619F318-2BC3-88AB-DA18-1C5301A7D8E7}"/>
              </a:ext>
            </a:extLst>
          </p:cNvPr>
          <p:cNvSpPr/>
          <p:nvPr/>
        </p:nvSpPr>
        <p:spPr>
          <a:xfrm>
            <a:off x="7929003" y="7168022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95F7B3A-078C-7C16-C8D6-15AA646A2126}"/>
              </a:ext>
            </a:extLst>
          </p:cNvPr>
          <p:cNvSpPr/>
          <p:nvPr/>
        </p:nvSpPr>
        <p:spPr>
          <a:xfrm>
            <a:off x="9572115" y="3032860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E9A8698-DDE4-E155-C41B-249FEF6978F7}"/>
              </a:ext>
            </a:extLst>
          </p:cNvPr>
          <p:cNvSpPr/>
          <p:nvPr/>
        </p:nvSpPr>
        <p:spPr>
          <a:xfrm>
            <a:off x="9572115" y="4650378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5A2813-5B00-D625-9753-90CEF6801CE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71308" y="2977890"/>
            <a:ext cx="816430" cy="2424052"/>
            <a:chOff x="1793884" y="-111490"/>
            <a:chExt cx="816430" cy="242655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FD1E1E8-92DD-4226-BDC4-7A0D7557A5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biLevel thresh="50000"/>
            </a:blip>
            <a:stretch>
              <a:fillRect/>
            </a:stretch>
          </p:blipFill>
          <p:spPr>
            <a:xfrm>
              <a:off x="1881721" y="-111490"/>
              <a:ext cx="596208" cy="571955"/>
            </a:xfrm>
            <a:prstGeom prst="rect">
              <a:avLst/>
            </a:prstGeom>
          </p:spPr>
        </p:pic>
        <p:pic>
          <p:nvPicPr>
            <p:cNvPr id="41" name="Graphic 29" descr="Music notes with solid fill">
              <a:extLst>
                <a:ext uri="{FF2B5EF4-FFF2-40B4-BE49-F238E27FC236}">
                  <a16:creationId xmlns:a16="http://schemas.microsoft.com/office/drawing/2014/main" id="{96878D95-8EAA-4017-926A-B70A90B5995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93884" y="1498639"/>
              <a:ext cx="816430" cy="816430"/>
            </a:xfrm>
            <a:prstGeom prst="rect">
              <a:avLst/>
            </a:prstGeom>
          </p:spPr>
        </p:pic>
      </p:grp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A970FED8-8B26-A2BE-8CA8-58D18AD1D575}"/>
              </a:ext>
            </a:extLst>
          </p:cNvPr>
          <p:cNvSpPr/>
          <p:nvPr/>
        </p:nvSpPr>
        <p:spPr>
          <a:xfrm>
            <a:off x="7968800" y="5941970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B7829098-C6DA-B421-87D1-31E6395E5FE8}"/>
              </a:ext>
            </a:extLst>
          </p:cNvPr>
          <p:cNvSpPr/>
          <p:nvPr/>
        </p:nvSpPr>
        <p:spPr>
          <a:xfrm>
            <a:off x="6120861" y="4649534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6FD0F2E-FD6C-41BD-E020-A104D4CF8FF2}"/>
              </a:ext>
            </a:extLst>
          </p:cNvPr>
          <p:cNvSpPr/>
          <p:nvPr/>
        </p:nvSpPr>
        <p:spPr>
          <a:xfrm>
            <a:off x="9572115" y="7185209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533F2-B1FC-130B-391A-C1AFD6CC518A}"/>
              </a:ext>
            </a:extLst>
          </p:cNvPr>
          <p:cNvSpPr/>
          <p:nvPr/>
        </p:nvSpPr>
        <p:spPr>
          <a:xfrm>
            <a:off x="7005508" y="3025547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56817-F043-ECDF-09CB-899FB7002D95}"/>
              </a:ext>
            </a:extLst>
          </p:cNvPr>
          <p:cNvSpPr/>
          <p:nvPr/>
        </p:nvSpPr>
        <p:spPr>
          <a:xfrm>
            <a:off x="7005508" y="717486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B9EEFB-1437-6969-2503-ED20B5BBFB27}"/>
              </a:ext>
            </a:extLst>
          </p:cNvPr>
          <p:cNvSpPr/>
          <p:nvPr/>
        </p:nvSpPr>
        <p:spPr>
          <a:xfrm>
            <a:off x="7013081" y="5877963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D9D41-6446-6040-3B01-D5BBCF05891A}"/>
              </a:ext>
            </a:extLst>
          </p:cNvPr>
          <p:cNvSpPr/>
          <p:nvPr/>
        </p:nvSpPr>
        <p:spPr>
          <a:xfrm>
            <a:off x="7013081" y="4649534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85C5C9-797B-EB0D-710E-F4C07F580F0A}"/>
              </a:ext>
            </a:extLst>
          </p:cNvPr>
          <p:cNvSpPr/>
          <p:nvPr/>
        </p:nvSpPr>
        <p:spPr>
          <a:xfrm>
            <a:off x="5246962" y="3025547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8FC87-8BA2-3DD0-4E96-7D433F7F80EC}"/>
              </a:ext>
            </a:extLst>
          </p:cNvPr>
          <p:cNvSpPr/>
          <p:nvPr/>
        </p:nvSpPr>
        <p:spPr>
          <a:xfrm>
            <a:off x="5246962" y="7174866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C755F2-80EF-A34C-DBAA-C3F61C30EE94}"/>
              </a:ext>
            </a:extLst>
          </p:cNvPr>
          <p:cNvSpPr/>
          <p:nvPr/>
        </p:nvSpPr>
        <p:spPr>
          <a:xfrm>
            <a:off x="5254535" y="5877963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523983-BEC8-E51E-E3BA-A8491DD10820}"/>
              </a:ext>
            </a:extLst>
          </p:cNvPr>
          <p:cNvSpPr/>
          <p:nvPr/>
        </p:nvSpPr>
        <p:spPr>
          <a:xfrm>
            <a:off x="5254535" y="4649534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69EA00-2F69-C10F-A0EB-876D893600C6}"/>
              </a:ext>
            </a:extLst>
          </p:cNvPr>
          <p:cNvSpPr/>
          <p:nvPr/>
        </p:nvSpPr>
        <p:spPr>
          <a:xfrm>
            <a:off x="3812690" y="3018704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793E83-34BC-943E-C09C-ED6AC2BC191C}"/>
              </a:ext>
            </a:extLst>
          </p:cNvPr>
          <p:cNvSpPr/>
          <p:nvPr/>
        </p:nvSpPr>
        <p:spPr>
          <a:xfrm>
            <a:off x="3812690" y="7168023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222FE4-E7EA-B331-ADCE-CF1E24A3801E}"/>
              </a:ext>
            </a:extLst>
          </p:cNvPr>
          <p:cNvSpPr/>
          <p:nvPr/>
        </p:nvSpPr>
        <p:spPr>
          <a:xfrm>
            <a:off x="3820263" y="5871120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65EAFA-E42B-1192-CA51-3B12600915C1}"/>
              </a:ext>
            </a:extLst>
          </p:cNvPr>
          <p:cNvSpPr/>
          <p:nvPr/>
        </p:nvSpPr>
        <p:spPr>
          <a:xfrm>
            <a:off x="3820263" y="4642691"/>
            <a:ext cx="204697" cy="1933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933879C-29A7-18F5-DC44-22AD099568E4}"/>
              </a:ext>
            </a:extLst>
          </p:cNvPr>
          <p:cNvSpPr/>
          <p:nvPr/>
        </p:nvSpPr>
        <p:spPr>
          <a:xfrm>
            <a:off x="4539528" y="3032861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F9E272D-16ED-90C5-1EA1-CDE52FCE3D1F}"/>
              </a:ext>
            </a:extLst>
          </p:cNvPr>
          <p:cNvSpPr/>
          <p:nvPr/>
        </p:nvSpPr>
        <p:spPr>
          <a:xfrm>
            <a:off x="6120861" y="3018704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82E1670-CBC5-973E-B01B-BD8231563C24}"/>
              </a:ext>
            </a:extLst>
          </p:cNvPr>
          <p:cNvSpPr/>
          <p:nvPr/>
        </p:nvSpPr>
        <p:spPr>
          <a:xfrm>
            <a:off x="4563443" y="5936394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59DFFB57-6731-5874-4377-F004BCBF56D1}"/>
              </a:ext>
            </a:extLst>
          </p:cNvPr>
          <p:cNvSpPr/>
          <p:nvPr/>
        </p:nvSpPr>
        <p:spPr>
          <a:xfrm>
            <a:off x="6113700" y="5936393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5808066-0843-0A90-4BF2-933D6575A676}"/>
              </a:ext>
            </a:extLst>
          </p:cNvPr>
          <p:cNvSpPr/>
          <p:nvPr/>
        </p:nvSpPr>
        <p:spPr>
          <a:xfrm>
            <a:off x="4563443" y="7186377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A2032419-2773-4A25-00FB-4401573ECB92}"/>
              </a:ext>
            </a:extLst>
          </p:cNvPr>
          <p:cNvSpPr/>
          <p:nvPr/>
        </p:nvSpPr>
        <p:spPr>
          <a:xfrm>
            <a:off x="4577925" y="4649534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73A02AFC-26AC-3EB6-661C-75BB5B6852FC}"/>
              </a:ext>
            </a:extLst>
          </p:cNvPr>
          <p:cNvSpPr/>
          <p:nvPr/>
        </p:nvSpPr>
        <p:spPr>
          <a:xfrm>
            <a:off x="3020393" y="5925772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460776E8-4153-F8EC-4279-16714066528D}"/>
              </a:ext>
            </a:extLst>
          </p:cNvPr>
          <p:cNvSpPr/>
          <p:nvPr/>
        </p:nvSpPr>
        <p:spPr>
          <a:xfrm>
            <a:off x="3006776" y="4653822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653FB133-93CC-E807-9DE8-4615D116239A}"/>
              </a:ext>
            </a:extLst>
          </p:cNvPr>
          <p:cNvSpPr/>
          <p:nvPr/>
        </p:nvSpPr>
        <p:spPr>
          <a:xfrm>
            <a:off x="7956905" y="4642690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DFEE94EE-DEB8-8233-42B4-CC699E465BC9}"/>
              </a:ext>
            </a:extLst>
          </p:cNvPr>
          <p:cNvSpPr/>
          <p:nvPr/>
        </p:nvSpPr>
        <p:spPr>
          <a:xfrm>
            <a:off x="6112327" y="7185208"/>
            <a:ext cx="204698" cy="19337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B9B7FA34-E070-4EF1-B23C-F18C44052A3A}"/>
              </a:ext>
            </a:extLst>
          </p:cNvPr>
          <p:cNvSpPr/>
          <p:nvPr/>
        </p:nvSpPr>
        <p:spPr>
          <a:xfrm>
            <a:off x="2991543" y="7185208"/>
            <a:ext cx="204698" cy="1933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Graphic 23" descr="Watering pot with solid fill">
            <a:extLst>
              <a:ext uri="{FF2B5EF4-FFF2-40B4-BE49-F238E27FC236}">
                <a16:creationId xmlns:a16="http://schemas.microsoft.com/office/drawing/2014/main" id="{C235B1AA-A230-4ACD-936E-34D735E6FD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3046" y="2966645"/>
            <a:ext cx="719872" cy="718456"/>
          </a:xfrm>
          <a:prstGeom prst="rect">
            <a:avLst/>
          </a:prstGeom>
        </p:spPr>
      </p:pic>
      <p:pic>
        <p:nvPicPr>
          <p:cNvPr id="54" name="Graphic 22" descr="Music notes with solid fill">
            <a:extLst>
              <a:ext uri="{FF2B5EF4-FFF2-40B4-BE49-F238E27FC236}">
                <a16:creationId xmlns:a16="http://schemas.microsoft.com/office/drawing/2014/main" id="{79AEC9E6-F700-4EB8-9840-B4D5C3ECC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9450" y="4477942"/>
            <a:ext cx="620486" cy="620486"/>
          </a:xfrm>
          <a:prstGeom prst="rect">
            <a:avLst/>
          </a:prstGeom>
        </p:spPr>
      </p:pic>
      <p:pic>
        <p:nvPicPr>
          <p:cNvPr id="56" name="Graphic 83" descr="Tricycle with solid fill">
            <a:extLst>
              <a:ext uri="{FF2B5EF4-FFF2-40B4-BE49-F238E27FC236}">
                <a16:creationId xmlns:a16="http://schemas.microsoft.com/office/drawing/2014/main" id="{D2569E30-E7A4-AAC2-09C7-99FC17E60D0E}"/>
              </a:ext>
            </a:extLst>
          </p:cNvPr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38229" y="5810598"/>
            <a:ext cx="539696" cy="620486"/>
          </a:xfrm>
          <a:prstGeom prst="rect">
            <a:avLst/>
          </a:prstGeom>
        </p:spPr>
      </p:pic>
      <p:pic>
        <p:nvPicPr>
          <p:cNvPr id="57" name="Graphic 56" descr="Easel with solid fill">
            <a:extLst>
              <a:ext uri="{FF2B5EF4-FFF2-40B4-BE49-F238E27FC236}">
                <a16:creationId xmlns:a16="http://schemas.microsoft.com/office/drawing/2014/main" id="{4ED91A6A-85CB-F034-C8C9-7AC8763D511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993" y="4365601"/>
            <a:ext cx="689704" cy="689704"/>
          </a:xfrm>
          <a:prstGeom prst="rect">
            <a:avLst/>
          </a:prstGeom>
        </p:spPr>
      </p:pic>
      <p:pic>
        <p:nvPicPr>
          <p:cNvPr id="58" name="Graphic 23" descr="Watering pot with solid fill">
            <a:extLst>
              <a:ext uri="{FF2B5EF4-FFF2-40B4-BE49-F238E27FC236}">
                <a16:creationId xmlns:a16="http://schemas.microsoft.com/office/drawing/2014/main" id="{8CF20314-ECD4-2184-30C0-81E60C3E0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11308" y="3032860"/>
            <a:ext cx="704476" cy="814545"/>
          </a:xfrm>
          <a:prstGeom prst="rect">
            <a:avLst/>
          </a:prstGeom>
        </p:spPr>
      </p:pic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59DD6A8-A449-237F-83AD-6570BD334440}"/>
              </a:ext>
            </a:extLst>
          </p:cNvPr>
          <p:cNvSpPr/>
          <p:nvPr/>
        </p:nvSpPr>
        <p:spPr>
          <a:xfrm>
            <a:off x="3049036" y="3017349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Graphic 54" descr="Easel with solid fill">
            <a:extLst>
              <a:ext uri="{FF2B5EF4-FFF2-40B4-BE49-F238E27FC236}">
                <a16:creationId xmlns:a16="http://schemas.microsoft.com/office/drawing/2014/main" id="{10041FBF-C1D1-7D3A-2F64-E38FC2F266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25221" y="5808594"/>
            <a:ext cx="621098" cy="621098"/>
          </a:xfrm>
          <a:prstGeom prst="rect">
            <a:avLst/>
          </a:prstGeom>
        </p:spPr>
      </p:pic>
      <p:pic>
        <p:nvPicPr>
          <p:cNvPr id="59" name="Graphic 58" descr="Shoe footprints with solid fill">
            <a:extLst>
              <a:ext uri="{FF2B5EF4-FFF2-40B4-BE49-F238E27FC236}">
                <a16:creationId xmlns:a16="http://schemas.microsoft.com/office/drawing/2014/main" id="{617E822F-4879-7693-FF76-10F8EE0BFD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38229" y="3190899"/>
            <a:ext cx="513789" cy="513789"/>
          </a:xfrm>
          <a:prstGeom prst="rect">
            <a:avLst/>
          </a:prstGeom>
        </p:spPr>
      </p:pic>
      <p:pic>
        <p:nvPicPr>
          <p:cNvPr id="60" name="Graphic 22" descr="Volcano with solid fill">
            <a:extLst>
              <a:ext uri="{FF2B5EF4-FFF2-40B4-BE49-F238E27FC236}">
                <a16:creationId xmlns:a16="http://schemas.microsoft.com/office/drawing/2014/main" id="{21AF879B-2BA9-602F-5259-181D6E3A50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87958" y="4463676"/>
            <a:ext cx="549484" cy="551397"/>
          </a:xfrm>
          <a:prstGeom prst="rect">
            <a:avLst/>
          </a:prstGeom>
        </p:spPr>
      </p:pic>
      <p:pic>
        <p:nvPicPr>
          <p:cNvPr id="61" name="Graphic 60" descr="Internet with solid fill">
            <a:extLst>
              <a:ext uri="{FF2B5EF4-FFF2-40B4-BE49-F238E27FC236}">
                <a16:creationId xmlns:a16="http://schemas.microsoft.com/office/drawing/2014/main" id="{DB522CA1-EF68-14E3-5950-F32B40C18FD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78792" y="6004693"/>
            <a:ext cx="548916" cy="548916"/>
          </a:xfrm>
          <a:prstGeom prst="rect">
            <a:avLst/>
          </a:prstGeom>
        </p:spPr>
      </p:pic>
      <p:pic>
        <p:nvPicPr>
          <p:cNvPr id="62" name="Graphic 61" descr="Internet with solid fill">
            <a:extLst>
              <a:ext uri="{FF2B5EF4-FFF2-40B4-BE49-F238E27FC236}">
                <a16:creationId xmlns:a16="http://schemas.microsoft.com/office/drawing/2014/main" id="{9537CD38-7FC2-1967-5669-E5C11D59CD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46608" y="4677163"/>
            <a:ext cx="548916" cy="548916"/>
          </a:xfrm>
          <a:prstGeom prst="rect">
            <a:avLst/>
          </a:prstGeom>
        </p:spPr>
      </p:pic>
      <p:pic>
        <p:nvPicPr>
          <p:cNvPr id="63" name="Graphic 62" descr="Newspaper with solid fill">
            <a:extLst>
              <a:ext uri="{FF2B5EF4-FFF2-40B4-BE49-F238E27FC236}">
                <a16:creationId xmlns:a16="http://schemas.microsoft.com/office/drawing/2014/main" id="{DD872218-A180-34B0-E094-F9DBC0E423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78266" y="5847095"/>
            <a:ext cx="544096" cy="544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4646" y="1404430"/>
            <a:ext cx="2384913" cy="5276068"/>
            <a:chOff x="0" y="-28575"/>
            <a:chExt cx="868775" cy="1781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753250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Manchester Community Hub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Address: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7 Watson Street,     M3 4EE 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Please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Contact: 07834 764 900 or   07731 132 7221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green sessions are to support you build a pro social outlook work on building relationships and team building with peers at the hub.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Blue sessions focus on education training and employment to help you gain employment and upskill to move toward the job market.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yellow sessions support you to work on your self development and build a positive outlook</a:t>
              </a:r>
            </a:p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431474" y="-5413"/>
            <a:ext cx="472016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December -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Education Training and Employment activities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171C68FD-A500-74D8-7FD7-9684FEA5BAD2}"/>
              </a:ext>
            </a:extLst>
          </p:cNvPr>
          <p:cNvGrpSpPr/>
          <p:nvPr/>
        </p:nvGrpSpPr>
        <p:grpSpPr>
          <a:xfrm>
            <a:off x="241292" y="6671660"/>
            <a:ext cx="2066012" cy="593824"/>
            <a:chOff x="183080" y="204281"/>
            <a:chExt cx="2754682" cy="791765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B5557DC7-BCF0-0608-40B0-84E41ABA6FD3}"/>
                </a:ext>
              </a:extLst>
            </p:cNvPr>
            <p:cNvSpPr/>
            <p:nvPr/>
          </p:nvSpPr>
          <p:spPr>
            <a:xfrm>
              <a:off x="358724" y="204281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D0A27E18-8350-D282-4E86-98C3339D5C6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26" name="x_x_x_x_x_Picture 3" descr="GC_Landscape_RGB">
            <a:extLst>
              <a:ext uri="{FF2B5EF4-FFF2-40B4-BE49-F238E27FC236}">
                <a16:creationId xmlns:a16="http://schemas.microsoft.com/office/drawing/2014/main" id="{528D6FE7-CDE8-556E-EFAD-A47B15BB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41" y="142738"/>
            <a:ext cx="1157661" cy="4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52698B-2CA3-C102-C1B1-1397D1F19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908E36E-2549-B6DB-4F3F-D3178D63D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553916"/>
              </p:ext>
            </p:extLst>
          </p:nvPr>
        </p:nvGraphicFramePr>
        <p:xfrm>
          <a:off x="2630991" y="636431"/>
          <a:ext cx="7890411" cy="6813162"/>
        </p:xfrm>
        <a:graphic>
          <a:graphicData uri="http://schemas.openxmlformats.org/drawingml/2006/table">
            <a:tbl>
              <a:tblPr/>
              <a:tblGrid>
                <a:gridCol w="736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51">
                  <a:extLst>
                    <a:ext uri="{9D8B030D-6E8A-4147-A177-3AD203B41FA5}">
                      <a16:colId xmlns:a16="http://schemas.microsoft.com/office/drawing/2014/main" val="2071970997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15">
                  <a:extLst>
                    <a:ext uri="{9D8B030D-6E8A-4147-A177-3AD203B41FA5}">
                      <a16:colId xmlns:a16="http://schemas.microsoft.com/office/drawing/2014/main" val="378865252"/>
                    </a:ext>
                  </a:extLst>
                </a:gridCol>
                <a:gridCol w="790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435">
                  <a:extLst>
                    <a:ext uri="{9D8B030D-6E8A-4147-A177-3AD203B41FA5}">
                      <a16:colId xmlns:a16="http://schemas.microsoft.com/office/drawing/2014/main" val="3166337178"/>
                    </a:ext>
                  </a:extLst>
                </a:gridCol>
                <a:gridCol w="660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520">
                  <a:extLst>
                    <a:ext uri="{9D8B030D-6E8A-4147-A177-3AD203B41FA5}">
                      <a16:colId xmlns:a16="http://schemas.microsoft.com/office/drawing/2014/main" val="2581994640"/>
                    </a:ext>
                  </a:extLst>
                </a:gridCol>
                <a:gridCol w="840828">
                  <a:extLst>
                    <a:ext uri="{9D8B030D-6E8A-4147-A177-3AD203B41FA5}">
                      <a16:colId xmlns:a16="http://schemas.microsoft.com/office/drawing/2014/main" val="3260452720"/>
                    </a:ext>
                  </a:extLst>
                </a:gridCol>
                <a:gridCol w="861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328">
                  <a:extLst>
                    <a:ext uri="{9D8B030D-6E8A-4147-A177-3AD203B41FA5}">
                      <a16:colId xmlns:a16="http://schemas.microsoft.com/office/drawing/2014/main" val="3196132035"/>
                    </a:ext>
                  </a:extLst>
                </a:gridCol>
              </a:tblGrid>
              <a:tr h="579375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15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16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1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17</a:t>
                      </a:r>
                      <a:r>
                        <a:rPr lang="en-US" sz="11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18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19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477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Women's Only Morning 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Mission' Employment     11am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10am - 4pm                                       Appointment only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Skill Finder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NCS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11am-12pm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Re-Think programme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(CGL)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10am - 12pm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10am - 4pm                                       Appointment only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10am - 1pm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Meditation 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9.30am - 11am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</a:txBody>
                  <a:tcPr marL="140560" marR="140560" marT="140560" marB="140560" vert="wordArtVert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967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Moral</a:t>
                      </a:r>
                    </a:p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Dilemmas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12pm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Preparation for employment with lived experience  1pm - 2pm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Hub Walk 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10:30am - 12pm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/>
                        <a:t>Environmental awareness course    12pm - 1pm</a:t>
                      </a:r>
                      <a:endParaRPr lang="en-US" sz="880" b="0" i="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Philosophy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11.30am – 12.30pm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Careers planning in sport and fitness course   12pm - 1pm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Thrive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11am - 13pm</a:t>
                      </a:r>
                      <a:endParaRPr lang="en-US" sz="880" b="0" i="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Introduction to Basic Cooking Skills       12pm - 1pm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Christmas Quiz and Dinner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12.Pm –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</a:pPr>
                      <a:endParaRPr lang="en-US" sz="81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949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Men Matter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Food safety and storage course        2pm - 3pm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Arts &amp; Crafts     Tipp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12pm - 2pm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Self Employment Support    2pm -3pm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Music Tipp 12:30pm – 2:30pm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Intro to Labouring course  2pm - 3pm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Newsroom &amp; Creative Writing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1pm - 2pm 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880" b="0" i="0" dirty="0"/>
                        <a:t>Digital Support</a:t>
                      </a:r>
                    </a:p>
                    <a:p>
                      <a:r>
                        <a:rPr lang="en-GB" sz="880" b="0" i="0" dirty="0"/>
                        <a:t>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1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6654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Art Therapy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Bike Workshop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/>
                        <a:t>Disclosure Advice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/>
                        <a:t>3pm - 4pm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Table Tennis</a:t>
                      </a:r>
                    </a:p>
                    <a:p>
                      <a:pPr algn="ctr">
                        <a:lnSpc>
                          <a:spcPts val="1231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"/>
                          <a:cs typeface="DM Sans Bold"/>
                          <a:sym typeface="DM Sans Bold"/>
                        </a:rPr>
                        <a:t>2.30 pm - 3.30pm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2am-4pm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Pathway to Employment(PLEASE BOOK)     2pm – 3:30pm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80" b="0" i="0" dirty="0"/>
                        <a:t>CV Writing</a:t>
                      </a:r>
                    </a:p>
                    <a:p>
                      <a:r>
                        <a:rPr lang="en-GB" sz="880" b="0" i="0" dirty="0"/>
                        <a:t>2pm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74"/>
                        </a:lnSpc>
                        <a:defRPr/>
                      </a:pPr>
                      <a:endParaRPr lang="en-US" sz="88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1B25571-6911-0DAC-4795-4A1F59E5E4D2}"/>
              </a:ext>
            </a:extLst>
          </p:cNvPr>
          <p:cNvSpPr/>
          <p:nvPr/>
        </p:nvSpPr>
        <p:spPr>
          <a:xfrm>
            <a:off x="252069" y="562477"/>
            <a:ext cx="293457" cy="312055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8CBF5B68-B7D7-B174-42B0-3DD38F28D365}"/>
              </a:ext>
            </a:extLst>
          </p:cNvPr>
          <p:cNvSpPr/>
          <p:nvPr/>
        </p:nvSpPr>
        <p:spPr>
          <a:xfrm>
            <a:off x="252069" y="124185"/>
            <a:ext cx="322296" cy="2710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C3CF0C-8F46-DF4C-EE29-9DE998F527DA}"/>
              </a:ext>
            </a:extLst>
          </p:cNvPr>
          <p:cNvSpPr/>
          <p:nvPr/>
        </p:nvSpPr>
        <p:spPr>
          <a:xfrm>
            <a:off x="252069" y="1027106"/>
            <a:ext cx="293457" cy="271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AB4EDB3-B872-1211-A983-86C57474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00552" y="7194040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FA9558F-672D-4C5B-944C-70FDC664D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9254" y="7177145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678C86E-0595-3B04-82FC-72B175A06A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81354" y="2622896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1E7A9D3-A218-E3C3-0455-D4B398C6C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7458" y="2622896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42E2CDE8-289D-74B9-CF37-37B9199F8A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33562" y="2606565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283E780F-C1D0-A329-12AB-7F51333886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7057" y="2622896"/>
            <a:ext cx="211756" cy="17980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176FD6-1A52-3F0F-C511-CABC68B520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1870" y="2596055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8D661F-991A-0FCE-477B-DEC6B891E2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9647" y="5846953"/>
            <a:ext cx="134189" cy="175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6E31AC-8F1E-0F81-A13F-41B287AF1D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26726" y="7167199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EEAF83-E295-AAAF-E24B-4BF9120CC7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53606" y="7170326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F6F53A-80CE-0E8E-F9AF-AB54167DC6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75147" y="5846953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9DD3DE-4D9D-E878-26DB-30FAB8F9D1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64994" y="4462771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186D8-EE55-4032-7D92-921551F6E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7911" y="2606565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0010AB-F602-D3C5-8770-271CCE5B95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38436" y="7161514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FCBDAE-3B6D-2227-E91D-DC6A7CE239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38436" y="5793836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F685CE-3A78-BC76-A1A9-A6FF31A4D8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38436" y="4477972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543E01-1C24-6093-8E53-E65AE8E998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38436" y="2606565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B9E28C-5C31-B875-F8F5-A68AB0FF9D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25078" y="7183530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ED8C89-5599-7438-3B7B-6F61D7E10D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25078" y="5772251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931B8AD-31CF-4716-1022-9D575DC73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25078" y="4462771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66150-17C7-8F3D-85DB-BFE1927D89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25078" y="2606565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8E437F-4ECB-70C3-59DE-25E8FFF14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38908" y="7161514"/>
            <a:ext cx="213200" cy="1903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5A7379-0B59-3911-C7AA-D8D097064B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37657" y="4477972"/>
            <a:ext cx="134189" cy="175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57A016F-A254-A9FD-1A4B-43CA246A59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62165" y="4462771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12894226-F917-81D2-30AC-1265EB7460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73946" y="5826635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7036AC0A-9B80-A412-4C4F-89F6AB037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61208" y="4473281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347B49FE-9BF8-E2E5-EA88-5023A9CEF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61208" y="7179824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5B4CDA1-D49F-4AAB-9D88-7DBE90193E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biLevel thresh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2683" y="2649201"/>
            <a:ext cx="551328" cy="531454"/>
          </a:xfrm>
          <a:prstGeom prst="rect">
            <a:avLst/>
          </a:prstGeom>
        </p:spPr>
      </p:pic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E1E6089-AE6E-656D-8604-355C774F90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70302" y="5842262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2D05047D-9D82-B78C-B858-758ADC361B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0880" y="7256672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0130EDE2-FCF4-E57C-6384-751AC282D7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46351" y="5826635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517E126B-0D25-47F6-0ED1-35C07E0295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18468" y="5842262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702F1404-18A8-DFB3-8678-BFA7CD94A1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09115" y="4471922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96FCE5E3-3E4E-0E6B-45EC-177BD06270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5336" y="4475529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8A3198E1-280F-BF27-E683-B708A7D412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23962" y="7207776"/>
            <a:ext cx="211756" cy="179806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Easel with solid fill">
            <a:extLst>
              <a:ext uri="{FF2B5EF4-FFF2-40B4-BE49-F238E27FC236}">
                <a16:creationId xmlns:a16="http://schemas.microsoft.com/office/drawing/2014/main" id="{047B505C-B861-4CB2-BE87-ABD1026D7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8501" y="4235141"/>
            <a:ext cx="689704" cy="689704"/>
          </a:xfrm>
          <a:prstGeom prst="rect">
            <a:avLst/>
          </a:prstGeom>
        </p:spPr>
      </p:pic>
      <p:pic>
        <p:nvPicPr>
          <p:cNvPr id="31" name="Graphic 83" descr="Tricycle with solid fill">
            <a:extLst>
              <a:ext uri="{FF2B5EF4-FFF2-40B4-BE49-F238E27FC236}">
                <a16:creationId xmlns:a16="http://schemas.microsoft.com/office/drawing/2014/main" id="{BBC78576-89D6-6EC5-78C8-68DA9C11A4B4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8229" y="5810598"/>
            <a:ext cx="539696" cy="620486"/>
          </a:xfrm>
          <a:prstGeom prst="rect">
            <a:avLst/>
          </a:prstGeom>
        </p:spPr>
      </p:pic>
      <p:pic>
        <p:nvPicPr>
          <p:cNvPr id="32" name="Graphic 23" descr="Watering pot with solid fill">
            <a:extLst>
              <a:ext uri="{FF2B5EF4-FFF2-40B4-BE49-F238E27FC236}">
                <a16:creationId xmlns:a16="http://schemas.microsoft.com/office/drawing/2014/main" id="{F0CB5B86-C8EC-A9E7-7C06-BDC6907C6E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3940" y="2773382"/>
            <a:ext cx="704476" cy="814545"/>
          </a:xfrm>
          <a:prstGeom prst="rect">
            <a:avLst/>
          </a:prstGeom>
        </p:spPr>
      </p:pic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BADB10B-75AD-5EB2-D2A4-4020C8D43415}"/>
              </a:ext>
            </a:extLst>
          </p:cNvPr>
          <p:cNvSpPr/>
          <p:nvPr/>
        </p:nvSpPr>
        <p:spPr>
          <a:xfrm>
            <a:off x="3107328" y="2538933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Graphic 23" descr="Watering pot with solid fill">
            <a:extLst>
              <a:ext uri="{FF2B5EF4-FFF2-40B4-BE49-F238E27FC236}">
                <a16:creationId xmlns:a16="http://schemas.microsoft.com/office/drawing/2014/main" id="{0087D17C-231D-75B6-07E9-46CF60EDF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6310" y="2600812"/>
            <a:ext cx="719872" cy="718456"/>
          </a:xfrm>
          <a:prstGeom prst="rect">
            <a:avLst/>
          </a:prstGeom>
        </p:spPr>
      </p:pic>
      <p:pic>
        <p:nvPicPr>
          <p:cNvPr id="52" name="Graphic 51" descr="Easel with solid fill">
            <a:extLst>
              <a:ext uri="{FF2B5EF4-FFF2-40B4-BE49-F238E27FC236}">
                <a16:creationId xmlns:a16="http://schemas.microsoft.com/office/drawing/2014/main" id="{EA5775FD-F83D-B1FA-B982-79FB6EA75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84484" y="5714905"/>
            <a:ext cx="621098" cy="621098"/>
          </a:xfrm>
          <a:prstGeom prst="rect">
            <a:avLst/>
          </a:prstGeom>
        </p:spPr>
      </p:pic>
      <p:pic>
        <p:nvPicPr>
          <p:cNvPr id="60" name="Graphic 59" descr="Shoe footprints with solid fill">
            <a:extLst>
              <a:ext uri="{FF2B5EF4-FFF2-40B4-BE49-F238E27FC236}">
                <a16:creationId xmlns:a16="http://schemas.microsoft.com/office/drawing/2014/main" id="{207E85DF-9979-2463-5544-34319A31D1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17091" y="2866628"/>
            <a:ext cx="513789" cy="513789"/>
          </a:xfrm>
          <a:prstGeom prst="rect">
            <a:avLst/>
          </a:prstGeom>
        </p:spPr>
      </p:pic>
      <p:pic>
        <p:nvPicPr>
          <p:cNvPr id="61" name="Graphic 60" descr="Internet with solid fill">
            <a:extLst>
              <a:ext uri="{FF2B5EF4-FFF2-40B4-BE49-F238E27FC236}">
                <a16:creationId xmlns:a16="http://schemas.microsoft.com/office/drawing/2014/main" id="{A448E8F8-CB39-C979-B14F-971C863996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15040" y="4579993"/>
            <a:ext cx="548916" cy="548916"/>
          </a:xfrm>
          <a:prstGeom prst="rect">
            <a:avLst/>
          </a:prstGeom>
        </p:spPr>
      </p:pic>
      <p:pic>
        <p:nvPicPr>
          <p:cNvPr id="62" name="Graphic 37" descr="Music notes with solid fill">
            <a:extLst>
              <a:ext uri="{FF2B5EF4-FFF2-40B4-BE49-F238E27FC236}">
                <a16:creationId xmlns:a16="http://schemas.microsoft.com/office/drawing/2014/main" id="{EE7CA93F-8ACB-E319-18B1-A13CB5DBC0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90086" y="4380154"/>
            <a:ext cx="620727" cy="715441"/>
          </a:xfrm>
          <a:prstGeom prst="rect">
            <a:avLst/>
          </a:prstGeom>
        </p:spPr>
      </p:pic>
      <p:pic>
        <p:nvPicPr>
          <p:cNvPr id="63" name="Graphic 66" descr="Table tennis paddle and ball with solid fill">
            <a:extLst>
              <a:ext uri="{FF2B5EF4-FFF2-40B4-BE49-F238E27FC236}">
                <a16:creationId xmlns:a16="http://schemas.microsoft.com/office/drawing/2014/main" id="{CB0389A8-113D-DDE7-426E-9E2D4DC94C3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600286" y="5955373"/>
            <a:ext cx="513789" cy="513789"/>
          </a:xfrm>
          <a:prstGeom prst="rect">
            <a:avLst/>
          </a:prstGeom>
        </p:spPr>
      </p:pic>
      <p:pic>
        <p:nvPicPr>
          <p:cNvPr id="64" name="Graphic 63" descr="Newspaper with solid fill">
            <a:extLst>
              <a:ext uri="{FF2B5EF4-FFF2-40B4-BE49-F238E27FC236}">
                <a16:creationId xmlns:a16="http://schemas.microsoft.com/office/drawing/2014/main" id="{4439D48A-8073-8D13-E518-2F64CA3A08F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03275" y="5810598"/>
            <a:ext cx="544096" cy="5440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4646" y="1505394"/>
            <a:ext cx="2384913" cy="5219082"/>
            <a:chOff x="0" y="-28575"/>
            <a:chExt cx="868775" cy="1773403"/>
          </a:xfrm>
        </p:grpSpPr>
        <p:sp>
          <p:nvSpPr>
            <p:cNvPr id="4" name="Freeform 4"/>
            <p:cNvSpPr/>
            <p:nvPr/>
          </p:nvSpPr>
          <p:spPr>
            <a:xfrm>
              <a:off x="0" y="-293"/>
              <a:ext cx="868775" cy="174512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Manchester Community Hub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Address: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7 Watson Street,     M3 4EE 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Please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Contact: 07834 764 900 or   07731 132 7221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green sessions are to support you build a pro social outlook work on building relationships and team building with peers at the hub.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Blue sessions focus on education training and employment to help you gain employment and upskill to move toward the job market.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yellow sessions support you to work on your self development and build a positive outlook</a:t>
              </a:r>
            </a:p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6" y="89855"/>
            <a:ext cx="465604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December - WEEK 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1023067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Education Training and Employment activities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ADE0809-352C-C8E8-B212-139DEF2034C1}"/>
              </a:ext>
            </a:extLst>
          </p:cNvPr>
          <p:cNvGrpSpPr/>
          <p:nvPr/>
        </p:nvGrpSpPr>
        <p:grpSpPr>
          <a:xfrm>
            <a:off x="170473" y="6724475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1A899459-7200-18C3-1AC1-7778D5071E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16F6D7DC-2D4E-0A46-946B-F9C2CB3A20B2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26" name="x_x_x_x_x_Picture 3" descr="GC_Landscape_RGB">
            <a:extLst>
              <a:ext uri="{FF2B5EF4-FFF2-40B4-BE49-F238E27FC236}">
                <a16:creationId xmlns:a16="http://schemas.microsoft.com/office/drawing/2014/main" id="{A50E9A7C-BAA6-4D03-2502-4BAF3966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41" y="142738"/>
            <a:ext cx="1157661" cy="4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234067-700D-194F-DE71-A5973FF8E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9341866-B20A-1B4B-AD4A-050D5A52A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436198"/>
              </p:ext>
            </p:extLst>
          </p:nvPr>
        </p:nvGraphicFramePr>
        <p:xfrm>
          <a:off x="2680844" y="623324"/>
          <a:ext cx="7840557" cy="6732770"/>
        </p:xfrm>
        <a:graphic>
          <a:graphicData uri="http://schemas.openxmlformats.org/drawingml/2006/table">
            <a:tbl>
              <a:tblPr/>
              <a:tblGrid>
                <a:gridCol w="71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05">
                  <a:extLst>
                    <a:ext uri="{9D8B030D-6E8A-4147-A177-3AD203B41FA5}">
                      <a16:colId xmlns:a16="http://schemas.microsoft.com/office/drawing/2014/main" val="847003584"/>
                    </a:ext>
                  </a:extLst>
                </a:gridCol>
                <a:gridCol w="6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02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9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74">
                  <a:extLst>
                    <a:ext uri="{9D8B030D-6E8A-4147-A177-3AD203B41FA5}">
                      <a16:colId xmlns:a16="http://schemas.microsoft.com/office/drawing/2014/main" val="4168364217"/>
                    </a:ext>
                  </a:extLst>
                </a:gridCol>
                <a:gridCol w="935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115">
                  <a:extLst>
                    <a:ext uri="{9D8B030D-6E8A-4147-A177-3AD203B41FA5}">
                      <a16:colId xmlns:a16="http://schemas.microsoft.com/office/drawing/2014/main" val="4048580754"/>
                    </a:ext>
                  </a:extLst>
                </a:gridCol>
                <a:gridCol w="85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695">
                  <a:extLst>
                    <a:ext uri="{9D8B030D-6E8A-4147-A177-3AD203B41FA5}">
                      <a16:colId xmlns:a16="http://schemas.microsoft.com/office/drawing/2014/main" val="1213905431"/>
                    </a:ext>
                  </a:extLst>
                </a:gridCol>
              </a:tblGrid>
              <a:tr h="573195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22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23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24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25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26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299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553"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Women's Only Morning 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" b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Mission' Employment     11am – 12pm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CBT Appointments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10am - 4pm                                       Appointment only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Skill Finder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NCS</a:t>
                      </a:r>
                    </a:p>
                    <a:p>
                      <a:pPr algn="ctr">
                        <a:lnSpc>
                          <a:spcPts val="1226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11am-12pm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Re-Think programme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(CGL)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 Bold Italics"/>
                          <a:cs typeface="DM Sans Bold Italics"/>
                          <a:sym typeface="DM Sans Bold Italics"/>
                        </a:rPr>
                        <a:t>10am - 12pm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"/>
                        </a:rPr>
                        <a:t>10pm - 1pm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vert="wordArtVert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Anger Management</a:t>
                      </a:r>
                    </a:p>
                    <a:p>
                      <a:pPr algn="ctr">
                        <a:lnSpc>
                          <a:spcPts val="1189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12pm - 1pm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sym typeface="DM Sans Bold"/>
                        </a:rPr>
                        <a:t>Preparation for employment with lived experience  1pm - 2pm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Hub Walk </a:t>
                      </a:r>
                    </a:p>
                    <a:p>
                      <a:pPr algn="ctr">
                        <a:lnSpc>
                          <a:spcPts val="1371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10:30 am - 12pm</a:t>
                      </a: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Environmental awareness course    12pm - 1pm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Philosophy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dirty="0">
                          <a:latin typeface="DM Sans" pitchFamily="2" charset="0"/>
                        </a:rPr>
                        <a:t>11.30am – 12.30pm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Careers planning in sport and fitness course   12pm - 1pm</a:t>
                      </a:r>
                      <a:endParaRPr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</a:pPr>
                      <a:endParaRPr lang="en-US" sz="810" b="1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838">
                <a:tc>
                  <a:txBody>
                    <a:bodyPr/>
                    <a:lstStyle/>
                    <a:p>
                      <a:pPr algn="ctr"/>
                      <a:r>
                        <a:rPr lang="en-GB" sz="880" b="0" dirty="0">
                          <a:latin typeface="DM Sans" pitchFamily="2" charset="0"/>
                        </a:rPr>
                        <a:t>Men Matter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1pm - 2pm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Food safety and storage course        2pm - 3pm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Arts &amp; Crafts     Tipp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12pm - 2pm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Self Employment Support    2pm -3pm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Music Tipp 12:30pm – 2:30pm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6"/>
                        </a:lnSpc>
                        <a:defRPr/>
                      </a:pPr>
                      <a:r>
                        <a:rPr lang="en-GB" sz="880" b="0" i="0" dirty="0">
                          <a:latin typeface="DM Sans" pitchFamily="2" charset="0"/>
                        </a:rPr>
                        <a:t>Intro to Labouring course  2pm - 3pm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9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9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88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7177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Art Therapy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Digital College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Bike Workshop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2pm - 3pm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Disclosure Advice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3pm - 4pm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Digital Support</a:t>
                      </a:r>
                    </a:p>
                    <a:p>
                      <a:pPr algn="ctr">
                        <a:lnSpc>
                          <a:spcPts val="1234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2.30pm – 3.30pm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2am-4pm</a:t>
                      </a: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191716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191716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038DC4B-8663-7950-4E95-707F80AD258E}"/>
              </a:ext>
            </a:extLst>
          </p:cNvPr>
          <p:cNvSpPr/>
          <p:nvPr/>
        </p:nvSpPr>
        <p:spPr>
          <a:xfrm>
            <a:off x="252069" y="562477"/>
            <a:ext cx="293457" cy="312055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386D11-9B0C-2906-D432-B428C1358014}"/>
              </a:ext>
            </a:extLst>
          </p:cNvPr>
          <p:cNvSpPr/>
          <p:nvPr/>
        </p:nvSpPr>
        <p:spPr>
          <a:xfrm>
            <a:off x="252069" y="124185"/>
            <a:ext cx="322296" cy="2710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3B2F1-3546-F700-6A97-503F75D14407}"/>
              </a:ext>
            </a:extLst>
          </p:cNvPr>
          <p:cNvSpPr/>
          <p:nvPr/>
        </p:nvSpPr>
        <p:spPr>
          <a:xfrm>
            <a:off x="252069" y="1027106"/>
            <a:ext cx="293457" cy="271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CEDC322-B6B2-BC15-8752-DA2EAC8A41FB}"/>
              </a:ext>
            </a:extLst>
          </p:cNvPr>
          <p:cNvGrpSpPr>
            <a:grpSpLocks/>
          </p:cNvGrpSpPr>
          <p:nvPr/>
        </p:nvGrpSpPr>
        <p:grpSpPr>
          <a:xfrm>
            <a:off x="3093331" y="2615945"/>
            <a:ext cx="4343047" cy="4699252"/>
            <a:chOff x="3157990" y="2611314"/>
            <a:chExt cx="4343047" cy="4699252"/>
          </a:xfrm>
        </p:grpSpPr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ADAACCD-6289-EE0E-83F9-A359B1380DD0}"/>
                </a:ext>
              </a:extLst>
            </p:cNvPr>
            <p:cNvSpPr>
              <a:spLocks/>
            </p:cNvSpPr>
            <p:nvPr/>
          </p:nvSpPr>
          <p:spPr>
            <a:xfrm>
              <a:off x="6467898" y="2628101"/>
              <a:ext cx="195138" cy="18616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557AB6C-03E5-3832-40DA-B34B2DB1FD3A}"/>
                </a:ext>
              </a:extLst>
            </p:cNvPr>
            <p:cNvSpPr>
              <a:spLocks/>
            </p:cNvSpPr>
            <p:nvPr/>
          </p:nvSpPr>
          <p:spPr>
            <a:xfrm>
              <a:off x="4659112" y="2611314"/>
              <a:ext cx="195138" cy="18616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0B258FB-8E4D-56F2-128B-79FB17B577AF}"/>
                </a:ext>
              </a:extLst>
            </p:cNvPr>
            <p:cNvSpPr>
              <a:spLocks/>
            </p:cNvSpPr>
            <p:nvPr/>
          </p:nvSpPr>
          <p:spPr>
            <a:xfrm>
              <a:off x="3157990" y="7124405"/>
              <a:ext cx="195138" cy="18616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4CC81567-8992-B510-96AA-C5E24F8A8FDE}"/>
                </a:ext>
              </a:extLst>
            </p:cNvPr>
            <p:cNvSpPr>
              <a:spLocks/>
            </p:cNvSpPr>
            <p:nvPr/>
          </p:nvSpPr>
          <p:spPr>
            <a:xfrm>
              <a:off x="6456570" y="7112817"/>
              <a:ext cx="195138" cy="18616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BBBE4E92-4C96-8CD4-7D9B-54A73F2C4817}"/>
                </a:ext>
              </a:extLst>
            </p:cNvPr>
            <p:cNvSpPr>
              <a:spLocks/>
            </p:cNvSpPr>
            <p:nvPr/>
          </p:nvSpPr>
          <p:spPr>
            <a:xfrm>
              <a:off x="6461462" y="4570617"/>
              <a:ext cx="195138" cy="18616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E688941-13CB-6B72-7D6A-5AFDAF53CBB5}"/>
                </a:ext>
              </a:extLst>
            </p:cNvPr>
            <p:cNvSpPr>
              <a:spLocks/>
            </p:cNvSpPr>
            <p:nvPr/>
          </p:nvSpPr>
          <p:spPr>
            <a:xfrm>
              <a:off x="3190688" y="5947541"/>
              <a:ext cx="195138" cy="18616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0DF400CD-6880-F1FF-462D-FAFFCA0981A4}"/>
                </a:ext>
              </a:extLst>
            </p:cNvPr>
            <p:cNvSpPr>
              <a:spLocks/>
            </p:cNvSpPr>
            <p:nvPr/>
          </p:nvSpPr>
          <p:spPr>
            <a:xfrm>
              <a:off x="3157990" y="4544877"/>
              <a:ext cx="195138" cy="18616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7F5F0BD-9D26-0536-9821-8A8381800BB7}"/>
                </a:ext>
              </a:extLst>
            </p:cNvPr>
            <p:cNvSpPr>
              <a:spLocks/>
            </p:cNvSpPr>
            <p:nvPr/>
          </p:nvSpPr>
          <p:spPr>
            <a:xfrm>
              <a:off x="3921230" y="2628102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F45908-B3AA-DAE9-9831-8676B039BAB6}"/>
                </a:ext>
              </a:extLst>
            </p:cNvPr>
            <p:cNvSpPr>
              <a:spLocks/>
            </p:cNvSpPr>
            <p:nvPr/>
          </p:nvSpPr>
          <p:spPr>
            <a:xfrm>
              <a:off x="3953828" y="4524057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1A76B5-47BA-FC9C-BFB1-142D871CADAE}"/>
                </a:ext>
              </a:extLst>
            </p:cNvPr>
            <p:cNvSpPr>
              <a:spLocks/>
            </p:cNvSpPr>
            <p:nvPr/>
          </p:nvSpPr>
          <p:spPr>
            <a:xfrm>
              <a:off x="5419344" y="7092027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F0CC8F7-C56D-56A6-4FC3-67F9992559FC}"/>
                </a:ext>
              </a:extLst>
            </p:cNvPr>
            <p:cNvSpPr>
              <a:spLocks/>
            </p:cNvSpPr>
            <p:nvPr/>
          </p:nvSpPr>
          <p:spPr>
            <a:xfrm>
              <a:off x="5402798" y="5988591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87FF76-9F4D-B7BF-2318-DCC779F41CC8}"/>
                </a:ext>
              </a:extLst>
            </p:cNvPr>
            <p:cNvSpPr>
              <a:spLocks/>
            </p:cNvSpPr>
            <p:nvPr/>
          </p:nvSpPr>
          <p:spPr>
            <a:xfrm>
              <a:off x="5402396" y="4622100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4EAC6D6-07C6-DD56-12A2-A2A65C4EE0A2}"/>
                </a:ext>
              </a:extLst>
            </p:cNvPr>
            <p:cNvSpPr>
              <a:spLocks/>
            </p:cNvSpPr>
            <p:nvPr/>
          </p:nvSpPr>
          <p:spPr>
            <a:xfrm>
              <a:off x="5503075" y="2628101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06E756-2FFB-79B8-5C70-2A1A6BE593C2}"/>
                </a:ext>
              </a:extLst>
            </p:cNvPr>
            <p:cNvSpPr>
              <a:spLocks/>
            </p:cNvSpPr>
            <p:nvPr/>
          </p:nvSpPr>
          <p:spPr>
            <a:xfrm>
              <a:off x="7279105" y="7112589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649DB3-4D48-DCF8-8F2F-79A6D43E6FA6}"/>
                </a:ext>
              </a:extLst>
            </p:cNvPr>
            <p:cNvSpPr>
              <a:spLocks/>
            </p:cNvSpPr>
            <p:nvPr/>
          </p:nvSpPr>
          <p:spPr>
            <a:xfrm>
              <a:off x="7289747" y="5947540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F56687D-FFC7-41CC-5F47-2D779818B69A}"/>
                </a:ext>
              </a:extLst>
            </p:cNvPr>
            <p:cNvSpPr>
              <a:spLocks/>
            </p:cNvSpPr>
            <p:nvPr/>
          </p:nvSpPr>
          <p:spPr>
            <a:xfrm>
              <a:off x="7305899" y="4564427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DD13FBB-7E43-1BF7-54E8-C74FB489920B}"/>
                </a:ext>
              </a:extLst>
            </p:cNvPr>
            <p:cNvSpPr>
              <a:spLocks/>
            </p:cNvSpPr>
            <p:nvPr/>
          </p:nvSpPr>
          <p:spPr>
            <a:xfrm>
              <a:off x="7268348" y="2628101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F8F8E32-C882-A880-735C-7AB41DD2E320}"/>
                </a:ext>
              </a:extLst>
            </p:cNvPr>
            <p:cNvSpPr>
              <a:spLocks/>
            </p:cNvSpPr>
            <p:nvPr/>
          </p:nvSpPr>
          <p:spPr>
            <a:xfrm>
              <a:off x="3921230" y="5936893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77186B1-5F84-B13A-58D3-0444CE85B1F2}"/>
                </a:ext>
              </a:extLst>
            </p:cNvPr>
            <p:cNvSpPr>
              <a:spLocks/>
            </p:cNvSpPr>
            <p:nvPr/>
          </p:nvSpPr>
          <p:spPr>
            <a:xfrm>
              <a:off x="3948558" y="7120749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5DD1501-C682-E23B-907E-AA1335E25F27}"/>
              </a:ext>
            </a:extLst>
          </p:cNvPr>
          <p:cNvGrpSpPr>
            <a:grpSpLocks/>
          </p:cNvGrpSpPr>
          <p:nvPr/>
        </p:nvGrpSpPr>
        <p:grpSpPr>
          <a:xfrm>
            <a:off x="2573758" y="4376101"/>
            <a:ext cx="3814530" cy="719135"/>
            <a:chOff x="-409821" y="3341830"/>
            <a:chExt cx="4180280" cy="772887"/>
          </a:xfrm>
        </p:grpSpPr>
        <p:pic>
          <p:nvPicPr>
            <p:cNvPr id="59" name="Graphic 68" descr="Music notes with solid fill">
              <a:extLst>
                <a:ext uri="{FF2B5EF4-FFF2-40B4-BE49-F238E27FC236}">
                  <a16:creationId xmlns:a16="http://schemas.microsoft.com/office/drawing/2014/main" id="{F852CDA4-9EB7-4EA2-ADF1-FE60EE55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97572" y="3341830"/>
              <a:ext cx="772887" cy="772887"/>
            </a:xfrm>
            <a:prstGeom prst="rect">
              <a:avLst/>
            </a:prstGeom>
          </p:spPr>
        </p:pic>
        <p:pic>
          <p:nvPicPr>
            <p:cNvPr id="62" name="Graphic 22" descr="Volcano with solid fill">
              <a:extLst>
                <a:ext uri="{FF2B5EF4-FFF2-40B4-BE49-F238E27FC236}">
                  <a16:creationId xmlns:a16="http://schemas.microsoft.com/office/drawing/2014/main" id="{CEBF4AAF-1B34-4022-A346-FBB0F191B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409821" y="3389695"/>
              <a:ext cx="642610" cy="632408"/>
            </a:xfrm>
            <a:prstGeom prst="rect">
              <a:avLst/>
            </a:prstGeom>
          </p:spPr>
        </p:pic>
      </p:grpSp>
      <p:pic>
        <p:nvPicPr>
          <p:cNvPr id="65" name="Graphic 16" descr="Watering pot with solid fill">
            <a:extLst>
              <a:ext uri="{FF2B5EF4-FFF2-40B4-BE49-F238E27FC236}">
                <a16:creationId xmlns:a16="http://schemas.microsoft.com/office/drawing/2014/main" id="{56126D62-2F88-8DF9-22FC-2A4CCDF577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49018" y="2439928"/>
            <a:ext cx="744777" cy="757930"/>
          </a:xfrm>
          <a:prstGeom prst="rect">
            <a:avLst/>
          </a:prstGeom>
        </p:spPr>
      </p:pic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56FAB391-1D32-D9E1-C25B-8296A1D6563C}"/>
              </a:ext>
            </a:extLst>
          </p:cNvPr>
          <p:cNvSpPr>
            <a:spLocks/>
          </p:cNvSpPr>
          <p:nvPr/>
        </p:nvSpPr>
        <p:spPr>
          <a:xfrm>
            <a:off x="4608865" y="7117219"/>
            <a:ext cx="195138" cy="18616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8BA95DD3-6345-0791-86B3-112DE00FF92D}"/>
              </a:ext>
            </a:extLst>
          </p:cNvPr>
          <p:cNvSpPr>
            <a:spLocks/>
          </p:cNvSpPr>
          <p:nvPr/>
        </p:nvSpPr>
        <p:spPr>
          <a:xfrm>
            <a:off x="6421011" y="5952172"/>
            <a:ext cx="195138" cy="18616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BC14DD97-5233-D475-108C-09BA8528FF35}"/>
              </a:ext>
            </a:extLst>
          </p:cNvPr>
          <p:cNvSpPr>
            <a:spLocks/>
          </p:cNvSpPr>
          <p:nvPr/>
        </p:nvSpPr>
        <p:spPr>
          <a:xfrm>
            <a:off x="4609270" y="5952834"/>
            <a:ext cx="195138" cy="18616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E4C1E7EB-52A4-777C-F270-A1CCCFAA0ABF}"/>
              </a:ext>
            </a:extLst>
          </p:cNvPr>
          <p:cNvSpPr>
            <a:spLocks/>
          </p:cNvSpPr>
          <p:nvPr/>
        </p:nvSpPr>
        <p:spPr>
          <a:xfrm>
            <a:off x="4586025" y="4531168"/>
            <a:ext cx="195138" cy="18616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6" name="Graphic 5" descr="Easel with solid fill">
            <a:extLst>
              <a:ext uri="{FF2B5EF4-FFF2-40B4-BE49-F238E27FC236}">
                <a16:creationId xmlns:a16="http://schemas.microsoft.com/office/drawing/2014/main" id="{20FA4447-BA2D-3EB9-6A15-EBB37CB73B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8870" y="4323476"/>
            <a:ext cx="689704" cy="689704"/>
          </a:xfrm>
          <a:prstGeom prst="rect">
            <a:avLst/>
          </a:prstGeom>
        </p:spPr>
      </p:pic>
      <p:pic>
        <p:nvPicPr>
          <p:cNvPr id="7" name="Graphic 83" descr="Tricycle with solid fill">
            <a:extLst>
              <a:ext uri="{FF2B5EF4-FFF2-40B4-BE49-F238E27FC236}">
                <a16:creationId xmlns:a16="http://schemas.microsoft.com/office/drawing/2014/main" id="{39F89500-A72F-D527-CEF8-288C98A5CE08}"/>
              </a:ext>
            </a:extLst>
          </p:cNvPr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8229" y="5810598"/>
            <a:ext cx="539696" cy="62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5AEEF-DD82-A206-B40A-8552ADAECC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03883" y="1198468"/>
            <a:ext cx="2964038" cy="6103384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1AF7578-8BE2-B098-06B9-A2B95B6BBFAC}"/>
              </a:ext>
            </a:extLst>
          </p:cNvPr>
          <p:cNvSpPr/>
          <p:nvPr/>
        </p:nvSpPr>
        <p:spPr>
          <a:xfrm>
            <a:off x="3107328" y="2538933"/>
            <a:ext cx="204697" cy="18458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 descr="Easel with solid fill">
            <a:extLst>
              <a:ext uri="{FF2B5EF4-FFF2-40B4-BE49-F238E27FC236}">
                <a16:creationId xmlns:a16="http://schemas.microsoft.com/office/drawing/2014/main" id="{6B914EE2-C151-A0A7-D43A-7ECB4D2840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40897" y="5827783"/>
            <a:ext cx="621098" cy="621098"/>
          </a:xfrm>
          <a:prstGeom prst="rect">
            <a:avLst/>
          </a:prstGeom>
        </p:spPr>
      </p:pic>
      <p:pic>
        <p:nvPicPr>
          <p:cNvPr id="23" name="Graphic 22" descr="Shoe footprints with solid fill">
            <a:extLst>
              <a:ext uri="{FF2B5EF4-FFF2-40B4-BE49-F238E27FC236}">
                <a16:creationId xmlns:a16="http://schemas.microsoft.com/office/drawing/2014/main" id="{76F78728-ABC9-FC72-394F-48C20A5682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55139" y="2889797"/>
            <a:ext cx="513789" cy="513789"/>
          </a:xfrm>
          <a:prstGeom prst="rect">
            <a:avLst/>
          </a:prstGeom>
        </p:spPr>
      </p:pic>
      <p:pic>
        <p:nvPicPr>
          <p:cNvPr id="48" name="Graphic 47" descr="Internet with solid fill">
            <a:extLst>
              <a:ext uri="{FF2B5EF4-FFF2-40B4-BE49-F238E27FC236}">
                <a16:creationId xmlns:a16="http://schemas.microsoft.com/office/drawing/2014/main" id="{DDD4DD6F-5120-F8C2-E839-1D942EA698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761001" y="5904925"/>
            <a:ext cx="548916" cy="5489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3B4CA-F786-7DB5-6377-2F98CED2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8FCDEEE-5F90-6BEC-AAF8-886D47116403}"/>
              </a:ext>
            </a:extLst>
          </p:cNvPr>
          <p:cNvGrpSpPr/>
          <p:nvPr/>
        </p:nvGrpSpPr>
        <p:grpSpPr>
          <a:xfrm>
            <a:off x="184646" y="1505394"/>
            <a:ext cx="2384913" cy="5219082"/>
            <a:chOff x="0" y="-28575"/>
            <a:chExt cx="868775" cy="177340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035C4A-E25A-BFB7-2FE7-B28D2F853BFE}"/>
                </a:ext>
              </a:extLst>
            </p:cNvPr>
            <p:cNvSpPr/>
            <p:nvPr/>
          </p:nvSpPr>
          <p:spPr>
            <a:xfrm>
              <a:off x="0" y="-293"/>
              <a:ext cx="868775" cy="174512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Manchester Community Hub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Address: 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7 Watson Street,     M3 4EE </a:t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+mn-cs"/>
                </a:rPr>
                <a:t>Please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Contact: 07834 764 900 or   07731 132 7221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green sessions are to support you build a pro social outlook work on building relationships and team building with peers at the hub.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Blue sessions focus on education training and employment to help you gain employment and upskill to move toward the job market.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Our yellow sessions support you to work on your self development and build a positive outlook</a:t>
              </a:r>
            </a:p>
            <a:p>
              <a:endParaRPr lang="en-GB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FF3AFE0-B381-9081-C14B-3457132395D0}"/>
                </a:ext>
              </a:extLst>
            </p:cNvPr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69" name="TextBox 69">
            <a:extLst>
              <a:ext uri="{FF2B5EF4-FFF2-40B4-BE49-F238E27FC236}">
                <a16:creationId xmlns:a16="http://schemas.microsoft.com/office/drawing/2014/main" id="{8AA4EE70-BB2F-22B6-300A-CC42B9FA03FD}"/>
              </a:ext>
            </a:extLst>
          </p:cNvPr>
          <p:cNvSpPr txBox="1"/>
          <p:nvPr/>
        </p:nvSpPr>
        <p:spPr>
          <a:xfrm>
            <a:off x="2682766" y="89855"/>
            <a:ext cx="4656043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December - WEEK 5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6E9609B3-71F4-DA77-4CC8-8BA45D77ECC3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BDF99BD-EF95-D477-8E0C-04EC973A561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0D04E25D-72D8-3B83-CA47-9C987FCD3CB9}"/>
              </a:ext>
            </a:extLst>
          </p:cNvPr>
          <p:cNvSpPr txBox="1"/>
          <p:nvPr/>
        </p:nvSpPr>
        <p:spPr>
          <a:xfrm>
            <a:off x="658981" y="1023067"/>
            <a:ext cx="1826812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Education Training and Employment activities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300411FF-149C-F725-A7D8-EAD25D234F45}"/>
              </a:ext>
            </a:extLst>
          </p:cNvPr>
          <p:cNvGrpSpPr/>
          <p:nvPr/>
        </p:nvGrpSpPr>
        <p:grpSpPr>
          <a:xfrm>
            <a:off x="170473" y="6724475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F91C29EA-D708-199F-ECF2-5F863DBD147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12B6A51E-6AC2-0B49-7F0E-A4029696DAD8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26" name="x_x_x_x_x_Picture 3" descr="GC_Landscape_RGB">
            <a:extLst>
              <a:ext uri="{FF2B5EF4-FFF2-40B4-BE49-F238E27FC236}">
                <a16:creationId xmlns:a16="http://schemas.microsoft.com/office/drawing/2014/main" id="{25CB756E-E934-2FB8-D72D-D998DF5C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41" y="142738"/>
            <a:ext cx="1157661" cy="4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0302A6-54BC-D915-AAB0-CA3FCE37D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488" y="254648"/>
            <a:ext cx="1233170" cy="3429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46BC03C-F7B2-346B-C441-DC5D90E04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853526"/>
              </p:ext>
            </p:extLst>
          </p:nvPr>
        </p:nvGraphicFramePr>
        <p:xfrm>
          <a:off x="2680844" y="623324"/>
          <a:ext cx="7840557" cy="6732770"/>
        </p:xfrm>
        <a:graphic>
          <a:graphicData uri="http://schemas.openxmlformats.org/drawingml/2006/table">
            <a:tbl>
              <a:tblPr/>
              <a:tblGrid>
                <a:gridCol w="71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805">
                  <a:extLst>
                    <a:ext uri="{9D8B030D-6E8A-4147-A177-3AD203B41FA5}">
                      <a16:colId xmlns:a16="http://schemas.microsoft.com/office/drawing/2014/main" val="847003584"/>
                    </a:ext>
                  </a:extLst>
                </a:gridCol>
                <a:gridCol w="6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602">
                  <a:extLst>
                    <a:ext uri="{9D8B030D-6E8A-4147-A177-3AD203B41FA5}">
                      <a16:colId xmlns:a16="http://schemas.microsoft.com/office/drawing/2014/main" val="1325069854"/>
                    </a:ext>
                  </a:extLst>
                </a:gridCol>
                <a:gridCol w="94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974">
                  <a:extLst>
                    <a:ext uri="{9D8B030D-6E8A-4147-A177-3AD203B41FA5}">
                      <a16:colId xmlns:a16="http://schemas.microsoft.com/office/drawing/2014/main" val="4168364217"/>
                    </a:ext>
                  </a:extLst>
                </a:gridCol>
                <a:gridCol w="935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1115">
                  <a:extLst>
                    <a:ext uri="{9D8B030D-6E8A-4147-A177-3AD203B41FA5}">
                      <a16:colId xmlns:a16="http://schemas.microsoft.com/office/drawing/2014/main" val="4048580754"/>
                    </a:ext>
                  </a:extLst>
                </a:gridCol>
                <a:gridCol w="850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695">
                  <a:extLst>
                    <a:ext uri="{9D8B030D-6E8A-4147-A177-3AD203B41FA5}">
                      <a16:colId xmlns:a16="http://schemas.microsoft.com/office/drawing/2014/main" val="1213905431"/>
                    </a:ext>
                  </a:extLst>
                </a:gridCol>
              </a:tblGrid>
              <a:tr h="573195"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29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7"/>
                        </a:lnSpc>
                        <a:defRPr/>
                      </a:pPr>
                      <a:r>
                        <a:rPr lang="en-US" sz="1376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30</a:t>
                      </a:r>
                      <a:r>
                        <a:rPr lang="en-US" sz="1376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31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st</a:t>
                      </a: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 Jan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defRPr/>
                      </a:pP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</a:t>
                      </a:r>
                      <a:r>
                        <a:rPr lang="en-US" sz="1299" b="1" baseline="3000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nd</a:t>
                      </a:r>
                      <a:r>
                        <a:rPr lang="en-US" sz="1299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 Jan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553"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6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Meditation </a:t>
                      </a:r>
                    </a:p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9.30am - 11am</a:t>
                      </a: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r>
                        <a:rPr lang="en-US" sz="880" b="0" i="0" dirty="0">
                          <a:latin typeface="DM Sans" pitchFamily="2" charset="0"/>
                        </a:rPr>
                        <a:t>Job Club</a:t>
                      </a:r>
                    </a:p>
                  </a:txBody>
                  <a:tcPr marL="140560" marR="140560" marT="140560" marB="140560" vert="wordArtVert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007">
                <a:tc>
                  <a:txBody>
                    <a:bodyPr/>
                    <a:lstStyle/>
                    <a:p>
                      <a:pPr algn="ctr">
                        <a:lnSpc>
                          <a:spcPts val="1189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1"/>
                        </a:lnSpc>
                        <a:defRPr/>
                      </a:pPr>
                      <a:endParaRPr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2"/>
                        </a:lnSpc>
                      </a:pPr>
                      <a:endParaRPr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Music and Society    </a:t>
                      </a:r>
                    </a:p>
                    <a:p>
                      <a:pPr algn="ctr">
                        <a:lnSpc>
                          <a:spcPts val="1225"/>
                        </a:lnSpc>
                        <a:defRPr/>
                      </a:pPr>
                      <a:r>
                        <a:rPr lang="en-GB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11am - 12pm</a:t>
                      </a: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367"/>
                        </a:lnSpc>
                      </a:pPr>
                      <a:endParaRPr lang="en-US" sz="810" b="1" dirty="0">
                        <a:solidFill>
                          <a:srgbClr val="000000"/>
                        </a:solidFill>
                        <a:latin typeface="DM Sans" pitchFamily="2" charset="0"/>
                        <a:sym typeface="DM Sans Bold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1"/>
                        </a:lnSpc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6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9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9"/>
                        </a:lnSpc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Hub Fun Day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Quiz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880" b="0" i="0" dirty="0">
                          <a:solidFill>
                            <a:srgbClr val="000000"/>
                          </a:solidFill>
                          <a:latin typeface="DM Sans" pitchFamily="2" charset="0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88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7177"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000000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191716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b="0" i="0" dirty="0">
                        <a:solidFill>
                          <a:srgbClr val="191716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34"/>
                        </a:lnSpc>
                        <a:defRPr/>
                      </a:pPr>
                      <a:endParaRPr lang="en-US" sz="88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8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030D3D9-726A-816F-2C8F-C6F0A1E7AA80}"/>
              </a:ext>
            </a:extLst>
          </p:cNvPr>
          <p:cNvSpPr/>
          <p:nvPr/>
        </p:nvSpPr>
        <p:spPr>
          <a:xfrm>
            <a:off x="252069" y="562477"/>
            <a:ext cx="293457" cy="312055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CE9915-376A-E6DB-85F5-CBD6AEC601ED}"/>
              </a:ext>
            </a:extLst>
          </p:cNvPr>
          <p:cNvSpPr/>
          <p:nvPr/>
        </p:nvSpPr>
        <p:spPr>
          <a:xfrm>
            <a:off x="252069" y="124185"/>
            <a:ext cx="322296" cy="27108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6C269-8056-5824-FD7A-186E99360FC8}"/>
              </a:ext>
            </a:extLst>
          </p:cNvPr>
          <p:cNvSpPr/>
          <p:nvPr/>
        </p:nvSpPr>
        <p:spPr>
          <a:xfrm>
            <a:off x="252069" y="1027106"/>
            <a:ext cx="293457" cy="2710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EAEB282-5BE4-AA0A-A782-419057D6F915}"/>
              </a:ext>
            </a:extLst>
          </p:cNvPr>
          <p:cNvGrpSpPr>
            <a:grpSpLocks/>
          </p:cNvGrpSpPr>
          <p:nvPr/>
        </p:nvGrpSpPr>
        <p:grpSpPr>
          <a:xfrm>
            <a:off x="9693214" y="2603903"/>
            <a:ext cx="760772" cy="4707638"/>
            <a:chOff x="9757873" y="2599272"/>
            <a:chExt cx="760772" cy="4707638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DDF6B696-0C71-69B9-58A6-CA0E7B8D86CA}"/>
                </a:ext>
              </a:extLst>
            </p:cNvPr>
            <p:cNvSpPr>
              <a:spLocks/>
            </p:cNvSpPr>
            <p:nvPr/>
          </p:nvSpPr>
          <p:spPr>
            <a:xfrm>
              <a:off x="9785305" y="2599272"/>
              <a:ext cx="195138" cy="18616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BD148F9E-781B-C5FC-0C1A-427F0B78C9AE}"/>
                </a:ext>
              </a:extLst>
            </p:cNvPr>
            <p:cNvSpPr>
              <a:spLocks/>
            </p:cNvSpPr>
            <p:nvPr/>
          </p:nvSpPr>
          <p:spPr>
            <a:xfrm>
              <a:off x="9757873" y="4559462"/>
              <a:ext cx="195138" cy="186161"/>
            </a:xfrm>
            <a:prstGeom prst="flowChartConnector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DD8ECF-D527-0E6F-AD7C-953FA329A4C6}"/>
                </a:ext>
              </a:extLst>
            </p:cNvPr>
            <p:cNvSpPr>
              <a:spLocks/>
            </p:cNvSpPr>
            <p:nvPr/>
          </p:nvSpPr>
          <p:spPr>
            <a:xfrm>
              <a:off x="10323507" y="7120749"/>
              <a:ext cx="195138" cy="18616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3C3C6B-C08B-D586-A425-FA3273F79867}"/>
              </a:ext>
            </a:extLst>
          </p:cNvPr>
          <p:cNvGrpSpPr>
            <a:grpSpLocks/>
          </p:cNvGrpSpPr>
          <p:nvPr/>
        </p:nvGrpSpPr>
        <p:grpSpPr>
          <a:xfrm>
            <a:off x="9258625" y="2506671"/>
            <a:ext cx="683948" cy="2786497"/>
            <a:chOff x="6916012" y="1332669"/>
            <a:chExt cx="749527" cy="2994775"/>
          </a:xfrm>
        </p:grpSpPr>
        <p:pic>
          <p:nvPicPr>
            <p:cNvPr id="57" name="Graphic 41" descr="Music notes with solid fill">
              <a:extLst>
                <a:ext uri="{FF2B5EF4-FFF2-40B4-BE49-F238E27FC236}">
                  <a16:creationId xmlns:a16="http://schemas.microsoft.com/office/drawing/2014/main" id="{C685CA58-17E2-3F9E-A194-CDC60309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16012" y="3590163"/>
              <a:ext cx="749527" cy="73728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DA297C6-667E-8AA4-F483-9A25ABFEA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49563" y="1332669"/>
              <a:ext cx="551328" cy="530903"/>
            </a:xfrm>
            <a:prstGeom prst="rect">
              <a:avLst/>
            </a:prstGeom>
          </p:spPr>
        </p:pic>
      </p:grp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3E28B3C3-6730-E953-8D21-7138DC93B5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28077" y="7070579"/>
            <a:ext cx="195138" cy="186161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AC3EB-7384-229F-10F3-9B65BFB785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843" y="1198467"/>
            <a:ext cx="6386607" cy="61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2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b967e1-fa45-4e33-9994-31a431b241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62B4430A03148A659C5E82A8AC26A" ma:contentTypeVersion="11" ma:contentTypeDescription="Create a new document." ma:contentTypeScope="" ma:versionID="851eac7ec88d6f8da8be38a15d68601c">
  <xsd:schema xmlns:xsd="http://www.w3.org/2001/XMLSchema" xmlns:xs="http://www.w3.org/2001/XMLSchema" xmlns:p="http://schemas.microsoft.com/office/2006/metadata/properties" xmlns:ns3="30b967e1-fa45-4e33-9994-31a431b2416e" targetNamespace="http://schemas.microsoft.com/office/2006/metadata/properties" ma:root="true" ma:fieldsID="a7ffc42d656b220ea9350feabb518418" ns3:_="">
    <xsd:import namespace="30b967e1-fa45-4e33-9994-31a431b2416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967e1-fa45-4e33-9994-31a431b2416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0b967e1-fa45-4e33-9994-31a431b2416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81801E4-D469-4555-B6D7-2F1C9BE99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b967e1-fa45-4e33-9994-31a431b241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7744</TotalTime>
  <Words>1462</Words>
  <Application>Microsoft Office PowerPoint</Application>
  <PresentationFormat>Custom</PresentationFormat>
  <Paragraphs>318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Century Gothic</vt:lpstr>
      <vt:lpstr>DM Sans</vt:lpstr>
      <vt:lpstr>Arial</vt:lpstr>
      <vt:lpstr>DM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Whitehead, Kimberley (Growth Company)</dc:creator>
  <cp:lastModifiedBy>Whitehead, Kimberley (Growth Company)</cp:lastModifiedBy>
  <cp:revision>30</cp:revision>
  <cp:lastPrinted>2024-11-25T11:28:28Z</cp:lastPrinted>
  <dcterms:created xsi:type="dcterms:W3CDTF">2006-08-16T00:00:00Z</dcterms:created>
  <dcterms:modified xsi:type="dcterms:W3CDTF">2025-11-20T08:58:28Z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0x010100A4A62B4430A03148A659C5E82A8AC26A</vt:lpwstr>
  </property>
  <property fmtid="{D5CDD505-2E9C-101B-9397-08002B2CF9AE}" pid="3" name="MediaServiceImageTags">
    <vt:lpwstr/>
  </property>
</Properties>
</file>