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65" r:id="rId5"/>
    <p:sldId id="266" r:id="rId6"/>
    <p:sldId id="269" r:id="rId7"/>
    <p:sldId id="270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8" autoAdjust="0"/>
    <p:restoredTop sz="96247" autoAdjust="0"/>
  </p:normalViewPr>
  <p:slideViewPr>
    <p:cSldViewPr snapToGrid="0">
      <p:cViewPr varScale="1">
        <p:scale>
          <a:sx n="59" d="100"/>
          <a:sy n="59" d="100"/>
        </p:scale>
        <p:origin x="58" y="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44FD-1B04-2A09-2378-6488B0C0B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5329C-B4EE-4731-34AC-52074FB2E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371534-F2DF-557C-FBC9-95495703B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FABB-CF16-D7F8-6632-5B13D2079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3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9A09A-235F-0CAB-659C-453880C3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F38D2-11C8-088B-61B5-AD3E6B989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56636-70E2-9FBF-5872-2DDD8C2FA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44315-2D82-5B15-E641-57FE9E97B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5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4FF45-8535-79B3-281E-32E0D2B3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50532-8E25-964C-6B95-EE054BAF9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61549-D29C-F1C1-B9B8-82C12942F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F414E-BD7B-3171-B2C0-90E2153CA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1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9799E-0921-36AB-C9DA-C9E239EE8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F0C65A-B049-35A8-95C1-BE276E3CC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76102-DA77-8C9B-5804-C435A45D3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53257-EDE1-6D66-8DE5-DE6B3C5B5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8483C-F0A1-E00B-00D5-D5DFEBB71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C0783E-C829-60D1-7693-0614EE841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3211"/>
              </p:ext>
            </p:extLst>
          </p:nvPr>
        </p:nvGraphicFramePr>
        <p:xfrm>
          <a:off x="2624417" y="618498"/>
          <a:ext cx="7953573" cy="6950084"/>
        </p:xfrm>
        <a:graphic>
          <a:graphicData uri="http://schemas.openxmlformats.org/drawingml/2006/table">
            <a:tbl>
              <a:tblPr/>
              <a:tblGrid>
                <a:gridCol w="150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7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endParaRPr lang="en-US" sz="11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4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5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6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 open from 9:30 for breakfast &amp; drop-in support!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80693"/>
                  </a:ext>
                </a:extLst>
              </a:tr>
              <a:tr h="26501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Complete a course with Digital college with our facilitator Howard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Moral Dilemmas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-1pm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Career Compass Employability Support with Alex 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10am– 10.30am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Wellbeing Walk with Alex 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10.30am-12pm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Man Matter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Men’s mental health group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with TIPP 1230pm- 130pm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morning in the upstairs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One-to-0ne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Art Therapy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Recall prevention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Occupational Therapists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With Laura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930am- 2pm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 with Howard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9.30am- 11am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Music &amp; Society with Howard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261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TIPP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Philosophy with Howard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-3pm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DM Sans" pitchFamily="2" charset="0"/>
                        </a:rPr>
                        <a:t>Job Shop with Alex S- all day appointments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Big Fat Quiz with Alex 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74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/>
                      <a:endParaRPr lang="en-GB" sz="900" b="0" dirty="0"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61923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476259C3-3D01-5958-06D6-3C55281B4453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51FAAAE-6BE2-3ECA-2C4F-BE0BCAEB9630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FDA41C9-DBE1-DFF2-30B5-C7178C6180DD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Manchester CFO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7 Watson Street, Manchester, M3 4EE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07834 764 900 Or 07731 132 7221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31316C33-4A5C-8FB9-B2D5-90BDA6B85009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17BB3E9-932C-2975-AF66-FD0A9A26BB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3098C1D-FF61-134F-2BFA-725B1E3055A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7A3881D9-820F-7779-1614-229D6545EC80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D5B9F0B-80BF-3C40-3BCD-6D161270A9B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E4DCFEE-DA7F-7C59-9314-A99782B2735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CBF7C995-C8DE-A9CB-B5D7-35BA22F25AC8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5B732F0-F340-20FF-3ADE-6A424A47DE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A62291AF-CA47-EC73-F5A7-3C8945E3B0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F1C79DF-0D26-2B82-1C51-2B418F5CA18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1E71AD5-5278-230A-8FE2-3E81304871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07603BF8-51FC-8618-D840-027267A8483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037DD433-536D-B5A0-D363-B001503CF73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65491B8-3CAD-9519-7D2C-F65860F2CA9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4BC4E101-D353-00F7-2907-3876F4E1AE0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92FA14BF-FEB7-884B-1F07-95BFFF7C41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408459" y="5322787"/>
            <a:ext cx="1023966" cy="626544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CEC45D6-9477-6F4E-E633-E22D8E8EA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2" y="85657"/>
            <a:ext cx="1311392" cy="563127"/>
          </a:xfrm>
          <a:prstGeom prst="rect">
            <a:avLst/>
          </a:prstGeom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91FDB1A0-CFD8-ACB8-D695-13C967081FD5}"/>
              </a:ext>
            </a:extLst>
          </p:cNvPr>
          <p:cNvGrpSpPr/>
          <p:nvPr/>
        </p:nvGrpSpPr>
        <p:grpSpPr>
          <a:xfrm rot="2700000">
            <a:off x="6869047" y="1792249"/>
            <a:ext cx="442368" cy="576249"/>
            <a:chOff x="-550539" y="-920869"/>
            <a:chExt cx="1223639" cy="1593969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157CB2F4-9657-02E7-6A85-CB79BD170D77}"/>
                </a:ext>
              </a:extLst>
            </p:cNvPr>
            <p:cNvSpPr/>
            <p:nvPr/>
          </p:nvSpPr>
          <p:spPr>
            <a:xfrm>
              <a:off x="-550539" y="-9208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BDA7D09B-E0DB-C155-F51F-C8BC0C5C178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D2D75E77-A98C-E22D-59C6-77D13AB34A28}"/>
              </a:ext>
            </a:extLst>
          </p:cNvPr>
          <p:cNvGrpSpPr/>
          <p:nvPr/>
        </p:nvGrpSpPr>
        <p:grpSpPr>
          <a:xfrm>
            <a:off x="5382039" y="1508554"/>
            <a:ext cx="242972" cy="438870"/>
            <a:chOff x="76200" y="47625"/>
            <a:chExt cx="812801" cy="1468127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7E990209-A4C4-D802-5C0F-C22C84C6ECD7}"/>
                </a:ext>
              </a:extLst>
            </p:cNvPr>
            <p:cNvSpPr/>
            <p:nvPr/>
          </p:nvSpPr>
          <p:spPr>
            <a:xfrm>
              <a:off x="76201" y="70295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DF10E26D-840F-472C-68A3-E5BB44BFE0E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0C206B5B-4BED-4F1D-5176-F896CEFB1450}"/>
              </a:ext>
            </a:extLst>
          </p:cNvPr>
          <p:cNvGrpSpPr/>
          <p:nvPr/>
        </p:nvGrpSpPr>
        <p:grpSpPr>
          <a:xfrm>
            <a:off x="10174515" y="5510302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9945E65E-F73C-CE16-252C-81F9551032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DBC6C370-1C4E-642D-4F3A-8503F38D0AD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15E4E8BD-474F-48BA-86A1-DF427C316E1F}"/>
              </a:ext>
            </a:extLst>
          </p:cNvPr>
          <p:cNvGrpSpPr/>
          <p:nvPr/>
        </p:nvGrpSpPr>
        <p:grpSpPr>
          <a:xfrm>
            <a:off x="3849207" y="5071777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193FBA16-97F8-2038-93CC-65D4713FC59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FB87B784-7FCB-7DAA-434C-85026784169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2B318E6E-BE6C-213C-8AB6-02DCAC8906CA}"/>
              </a:ext>
            </a:extLst>
          </p:cNvPr>
          <p:cNvGrpSpPr/>
          <p:nvPr/>
        </p:nvGrpSpPr>
        <p:grpSpPr>
          <a:xfrm>
            <a:off x="6392718" y="570635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E39E08C-BEAA-1870-6EAB-605A438233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87834B75-4CAA-75D3-6BE9-BB34533E6D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26E2D8EF-0E49-9709-D1E2-EC93FF039BC8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8EF3D69A-63E5-5936-F95F-96BACB76F795}"/>
              </a:ext>
            </a:extLst>
          </p:cNvPr>
          <p:cNvGrpSpPr/>
          <p:nvPr/>
        </p:nvGrpSpPr>
        <p:grpSpPr>
          <a:xfrm>
            <a:off x="8481403" y="2866055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47124C88-4333-705C-3AF2-1C3FCE1D53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09E8F219-4EF8-B11C-0834-AC4C120DB4B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EE875895-543F-9EBB-7853-D0AE119095FB}"/>
              </a:ext>
            </a:extLst>
          </p:cNvPr>
          <p:cNvGrpSpPr/>
          <p:nvPr/>
        </p:nvGrpSpPr>
        <p:grpSpPr>
          <a:xfrm>
            <a:off x="7415861" y="2262097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3CF7C941-B632-903F-7F73-B6D6EA4639C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7DBCA42B-E067-3E2A-BC29-9F06B527AE8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3675E6B7-D122-0A39-8D94-308EFCC60FFD}"/>
              </a:ext>
            </a:extLst>
          </p:cNvPr>
          <p:cNvSpPr txBox="1"/>
          <p:nvPr/>
        </p:nvSpPr>
        <p:spPr>
          <a:xfrm>
            <a:off x="2580281" y="60083"/>
            <a:ext cx="6995806" cy="59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300" u="sng" dirty="0">
                <a:solidFill>
                  <a:srgbClr val="000000"/>
                </a:solidFill>
                <a:latin typeface="DM Sans Bold"/>
              </a:rPr>
              <a:t>CFO Evolution – February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7AC47-8862-7C8E-4546-21CCD33E4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200" y="5019208"/>
            <a:ext cx="286537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1DF8A-8642-53FE-0BF9-FCA1FD87B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279" y="3291046"/>
            <a:ext cx="384081" cy="17679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674531F7-348C-B113-EB6B-A6C8266AD6B7}"/>
              </a:ext>
            </a:extLst>
          </p:cNvPr>
          <p:cNvGrpSpPr/>
          <p:nvPr/>
        </p:nvGrpSpPr>
        <p:grpSpPr>
          <a:xfrm>
            <a:off x="3773296" y="1333007"/>
            <a:ext cx="6735458" cy="6025025"/>
            <a:chOff x="3773296" y="1333007"/>
            <a:chExt cx="6735458" cy="6025025"/>
          </a:xfrm>
        </p:grpSpPr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EFA96CDE-A317-3E54-0435-C5B143F575C5}"/>
                </a:ext>
              </a:extLst>
            </p:cNvPr>
            <p:cNvGrpSpPr/>
            <p:nvPr/>
          </p:nvGrpSpPr>
          <p:grpSpPr>
            <a:xfrm>
              <a:off x="3773296" y="7128362"/>
              <a:ext cx="220832" cy="229670"/>
              <a:chOff x="0" y="-184929"/>
              <a:chExt cx="812800" cy="845329"/>
            </a:xfrm>
          </p:grpSpPr>
          <p:sp>
            <p:nvSpPr>
              <p:cNvPr id="34" name="Freeform 66">
                <a:extLst>
                  <a:ext uri="{FF2B5EF4-FFF2-40B4-BE49-F238E27FC236}">
                    <a16:creationId xmlns:a16="http://schemas.microsoft.com/office/drawing/2014/main" id="{FB27DEE4-6485-D078-D038-14E7AE49D5C8}"/>
                  </a:ext>
                </a:extLst>
              </p:cNvPr>
              <p:cNvSpPr/>
              <p:nvPr/>
            </p:nvSpPr>
            <p:spPr>
              <a:xfrm>
                <a:off x="0" y="-184929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8632D801-392E-226B-FE92-FABE5D726A9D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 dirty="0"/>
              </a:p>
            </p:txBody>
          </p:sp>
        </p:grpSp>
        <p:grpSp>
          <p:nvGrpSpPr>
            <p:cNvPr id="96" name="Group 65">
              <a:extLst>
                <a:ext uri="{FF2B5EF4-FFF2-40B4-BE49-F238E27FC236}">
                  <a16:creationId xmlns:a16="http://schemas.microsoft.com/office/drawing/2014/main" id="{FDD661E1-44CA-7BE3-72A4-9F73CC8E5111}"/>
                </a:ext>
              </a:extLst>
            </p:cNvPr>
            <p:cNvGrpSpPr/>
            <p:nvPr/>
          </p:nvGrpSpPr>
          <p:grpSpPr>
            <a:xfrm>
              <a:off x="5404179" y="7092436"/>
              <a:ext cx="220832" cy="193228"/>
              <a:chOff x="0" y="0"/>
              <a:chExt cx="812800" cy="711200"/>
            </a:xfrm>
          </p:grpSpPr>
          <p:sp>
            <p:nvSpPr>
              <p:cNvPr id="97" name="Freeform 66">
                <a:extLst>
                  <a:ext uri="{FF2B5EF4-FFF2-40B4-BE49-F238E27FC236}">
                    <a16:creationId xmlns:a16="http://schemas.microsoft.com/office/drawing/2014/main" id="{04190AF2-4BC5-FC99-A486-1C8F8A4C11F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TextBox 67">
                <a:extLst>
                  <a:ext uri="{FF2B5EF4-FFF2-40B4-BE49-F238E27FC236}">
                    <a16:creationId xmlns:a16="http://schemas.microsoft.com/office/drawing/2014/main" id="{BC0AB775-B8B3-8878-20F4-AA6FCEDB0C35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6AB32F6B-528C-1B79-24DC-06A2EAFD1A47}"/>
                </a:ext>
              </a:extLst>
            </p:cNvPr>
            <p:cNvGrpSpPr/>
            <p:nvPr/>
          </p:nvGrpSpPr>
          <p:grpSpPr>
            <a:xfrm>
              <a:off x="3855325" y="1387632"/>
              <a:ext cx="220832" cy="193228"/>
              <a:chOff x="0" y="0"/>
              <a:chExt cx="812800" cy="711200"/>
            </a:xfrm>
          </p:grpSpPr>
          <p:sp>
            <p:nvSpPr>
              <p:cNvPr id="14" name="Freeform 66">
                <a:extLst>
                  <a:ext uri="{FF2B5EF4-FFF2-40B4-BE49-F238E27FC236}">
                    <a16:creationId xmlns:a16="http://schemas.microsoft.com/office/drawing/2014/main" id="{1A6FE916-7277-320A-70C1-B30B5AC2A6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67">
                <a:extLst>
                  <a:ext uri="{FF2B5EF4-FFF2-40B4-BE49-F238E27FC236}">
                    <a16:creationId xmlns:a16="http://schemas.microsoft.com/office/drawing/2014/main" id="{DFA50719-9DB8-72D3-9F17-7EF10A8331DA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98B7F2AE-CB5D-B098-BC7E-05D428EBD966}"/>
                </a:ext>
              </a:extLst>
            </p:cNvPr>
            <p:cNvGrpSpPr/>
            <p:nvPr/>
          </p:nvGrpSpPr>
          <p:grpSpPr>
            <a:xfrm>
              <a:off x="5480808" y="1381210"/>
              <a:ext cx="220832" cy="193228"/>
              <a:chOff x="0" y="0"/>
              <a:chExt cx="812800" cy="711200"/>
            </a:xfrm>
          </p:grpSpPr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76E180AB-DB0B-7455-67C2-F687509C235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67">
                <a:extLst>
                  <a:ext uri="{FF2B5EF4-FFF2-40B4-BE49-F238E27FC236}">
                    <a16:creationId xmlns:a16="http://schemas.microsoft.com/office/drawing/2014/main" id="{93E3FB88-1C04-67F9-C17A-69BED96B7A1D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23" name="Group 65">
              <a:extLst>
                <a:ext uri="{FF2B5EF4-FFF2-40B4-BE49-F238E27FC236}">
                  <a16:creationId xmlns:a16="http://schemas.microsoft.com/office/drawing/2014/main" id="{D3DF1266-42E1-FCDA-D88C-9440E3D5E204}"/>
                </a:ext>
              </a:extLst>
            </p:cNvPr>
            <p:cNvGrpSpPr/>
            <p:nvPr/>
          </p:nvGrpSpPr>
          <p:grpSpPr>
            <a:xfrm>
              <a:off x="7092931" y="1342532"/>
              <a:ext cx="220832" cy="193228"/>
              <a:chOff x="0" y="0"/>
              <a:chExt cx="812800" cy="711200"/>
            </a:xfrm>
          </p:grpSpPr>
          <p:sp>
            <p:nvSpPr>
              <p:cNvPr id="30" name="Freeform 66">
                <a:extLst>
                  <a:ext uri="{FF2B5EF4-FFF2-40B4-BE49-F238E27FC236}">
                    <a16:creationId xmlns:a16="http://schemas.microsoft.com/office/drawing/2014/main" id="{23044B88-774B-0958-B736-3ADDD1C5284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4B435012-B264-B3C0-4D54-4D662D83E852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CB1D8ED-8212-19C2-24E6-CE77D6152B30}"/>
                </a:ext>
              </a:extLst>
            </p:cNvPr>
            <p:cNvGrpSpPr/>
            <p:nvPr/>
          </p:nvGrpSpPr>
          <p:grpSpPr>
            <a:xfrm>
              <a:off x="8614628" y="1366545"/>
              <a:ext cx="220832" cy="193228"/>
              <a:chOff x="0" y="0"/>
              <a:chExt cx="812800" cy="711200"/>
            </a:xfrm>
          </p:grpSpPr>
          <p:sp>
            <p:nvSpPr>
              <p:cNvPr id="37" name="Freeform 66">
                <a:extLst>
                  <a:ext uri="{FF2B5EF4-FFF2-40B4-BE49-F238E27FC236}">
                    <a16:creationId xmlns:a16="http://schemas.microsoft.com/office/drawing/2014/main" id="{1F2D6C3F-DC55-3D5D-5019-BEC38FC482C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67">
                <a:extLst>
                  <a:ext uri="{FF2B5EF4-FFF2-40B4-BE49-F238E27FC236}">
                    <a16:creationId xmlns:a16="http://schemas.microsoft.com/office/drawing/2014/main" id="{3DC7B416-31E1-9888-7387-8D0F57980B55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C3F49572-14D0-EBF5-0B69-4624EF9CFCB5}"/>
                </a:ext>
              </a:extLst>
            </p:cNvPr>
            <p:cNvGrpSpPr/>
            <p:nvPr/>
          </p:nvGrpSpPr>
          <p:grpSpPr>
            <a:xfrm>
              <a:off x="10287922" y="1333007"/>
              <a:ext cx="220832" cy="193228"/>
              <a:chOff x="0" y="0"/>
              <a:chExt cx="812800" cy="711200"/>
            </a:xfrm>
          </p:grpSpPr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235EB824-97A6-8F67-64DF-9E58A8E7C98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extBox 67">
                <a:extLst>
                  <a:ext uri="{FF2B5EF4-FFF2-40B4-BE49-F238E27FC236}">
                    <a16:creationId xmlns:a16="http://schemas.microsoft.com/office/drawing/2014/main" id="{59DBB083-AB79-2882-9FFC-88C2E6957D45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49231F05-ED99-1994-B620-A6BB17934450}"/>
                </a:ext>
              </a:extLst>
            </p:cNvPr>
            <p:cNvGrpSpPr/>
            <p:nvPr/>
          </p:nvGrpSpPr>
          <p:grpSpPr>
            <a:xfrm>
              <a:off x="7044637" y="7083924"/>
              <a:ext cx="220832" cy="193228"/>
              <a:chOff x="0" y="0"/>
              <a:chExt cx="812800" cy="711200"/>
            </a:xfrm>
          </p:grpSpPr>
          <p:sp>
            <p:nvSpPr>
              <p:cNvPr id="51" name="Freeform 66">
                <a:extLst>
                  <a:ext uri="{FF2B5EF4-FFF2-40B4-BE49-F238E27FC236}">
                    <a16:creationId xmlns:a16="http://schemas.microsoft.com/office/drawing/2014/main" id="{45EC702E-6A74-B951-B5A6-B5A1A335313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AB411D75-1035-EA25-5605-3D3F7844ED2E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54" name="Group 65">
              <a:extLst>
                <a:ext uri="{FF2B5EF4-FFF2-40B4-BE49-F238E27FC236}">
                  <a16:creationId xmlns:a16="http://schemas.microsoft.com/office/drawing/2014/main" id="{F431BAA7-8BA3-C754-A840-F97120703F57}"/>
                </a:ext>
              </a:extLst>
            </p:cNvPr>
            <p:cNvGrpSpPr/>
            <p:nvPr/>
          </p:nvGrpSpPr>
          <p:grpSpPr>
            <a:xfrm>
              <a:off x="8613959" y="7080363"/>
              <a:ext cx="220832" cy="193228"/>
              <a:chOff x="0" y="0"/>
              <a:chExt cx="812800" cy="711200"/>
            </a:xfrm>
          </p:grpSpPr>
          <p:sp>
            <p:nvSpPr>
              <p:cNvPr id="58" name="Freeform 66">
                <a:extLst>
                  <a:ext uri="{FF2B5EF4-FFF2-40B4-BE49-F238E27FC236}">
                    <a16:creationId xmlns:a16="http://schemas.microsoft.com/office/drawing/2014/main" id="{DF66A15C-E880-DCC0-19AD-CCFC6FB1D41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TextBox 67">
                <a:extLst>
                  <a:ext uri="{FF2B5EF4-FFF2-40B4-BE49-F238E27FC236}">
                    <a16:creationId xmlns:a16="http://schemas.microsoft.com/office/drawing/2014/main" id="{57E9FD03-4039-E70D-2C18-019B8697AC0C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73" name="Group 65">
              <a:extLst>
                <a:ext uri="{FF2B5EF4-FFF2-40B4-BE49-F238E27FC236}">
                  <a16:creationId xmlns:a16="http://schemas.microsoft.com/office/drawing/2014/main" id="{97BC4334-E4B6-F4E9-4779-D3EDF05146D8}"/>
                </a:ext>
              </a:extLst>
            </p:cNvPr>
            <p:cNvGrpSpPr/>
            <p:nvPr/>
          </p:nvGrpSpPr>
          <p:grpSpPr>
            <a:xfrm>
              <a:off x="10239628" y="7063426"/>
              <a:ext cx="220832" cy="193228"/>
              <a:chOff x="0" y="0"/>
              <a:chExt cx="812800" cy="711200"/>
            </a:xfrm>
          </p:grpSpPr>
          <p:sp>
            <p:nvSpPr>
              <p:cNvPr id="74" name="Freeform 66">
                <a:extLst>
                  <a:ext uri="{FF2B5EF4-FFF2-40B4-BE49-F238E27FC236}">
                    <a16:creationId xmlns:a16="http://schemas.microsoft.com/office/drawing/2014/main" id="{E3B6C19E-8801-C0DF-DFD5-59D2B4AAB56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TextBox 67">
                <a:extLst>
                  <a:ext uri="{FF2B5EF4-FFF2-40B4-BE49-F238E27FC236}">
                    <a16:creationId xmlns:a16="http://schemas.microsoft.com/office/drawing/2014/main" id="{A78FFDAA-9C26-7E9A-A68E-7921519E1E7B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</p:grpSp>
      <p:pic>
        <p:nvPicPr>
          <p:cNvPr id="11" name="Graphic 10" descr="A trophy cup">
            <a:extLst>
              <a:ext uri="{FF2B5EF4-FFF2-40B4-BE49-F238E27FC236}">
                <a16:creationId xmlns:a16="http://schemas.microsoft.com/office/drawing/2014/main" id="{4A702EF1-E74E-1A21-1A21-C886174C9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3415" y="5046970"/>
            <a:ext cx="823946" cy="823946"/>
          </a:xfrm>
          <a:prstGeom prst="rect">
            <a:avLst/>
          </a:prstGeom>
        </p:spPr>
      </p:pic>
      <p:pic>
        <p:nvPicPr>
          <p:cNvPr id="21" name="Graphic 20" descr="Music notes">
            <a:extLst>
              <a:ext uri="{FF2B5EF4-FFF2-40B4-BE49-F238E27FC236}">
                <a16:creationId xmlns:a16="http://schemas.microsoft.com/office/drawing/2014/main" id="{7ACBE73E-BCC9-DA72-FCC9-C38A0EF6A2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418" y="3291046"/>
            <a:ext cx="965588" cy="965588"/>
          </a:xfrm>
          <a:prstGeom prst="rect">
            <a:avLst/>
          </a:prstGeom>
        </p:spPr>
      </p:pic>
      <p:pic>
        <p:nvPicPr>
          <p:cNvPr id="55" name="Graphic 54" descr="A guitar and trumpet">
            <a:extLst>
              <a:ext uri="{FF2B5EF4-FFF2-40B4-BE49-F238E27FC236}">
                <a16:creationId xmlns:a16="http://schemas.microsoft.com/office/drawing/2014/main" id="{9BC6AA7A-9A3A-24B4-BB20-93E9EA901D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7503" y="3291046"/>
            <a:ext cx="891543" cy="891543"/>
          </a:xfrm>
          <a:prstGeom prst="rect">
            <a:avLst/>
          </a:prstGeom>
        </p:spPr>
      </p:pic>
      <p:grpSp>
        <p:nvGrpSpPr>
          <p:cNvPr id="6" name="Group 62">
            <a:extLst>
              <a:ext uri="{FF2B5EF4-FFF2-40B4-BE49-F238E27FC236}">
                <a16:creationId xmlns:a16="http://schemas.microsoft.com/office/drawing/2014/main" id="{DE1F6062-E9BC-315C-BB77-47A64F1C55C5}"/>
              </a:ext>
            </a:extLst>
          </p:cNvPr>
          <p:cNvGrpSpPr/>
          <p:nvPr/>
        </p:nvGrpSpPr>
        <p:grpSpPr>
          <a:xfrm>
            <a:off x="2716441" y="3578059"/>
            <a:ext cx="244519" cy="2812977"/>
            <a:chOff x="-81376" y="-8673488"/>
            <a:chExt cx="817976" cy="9410088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F39D66B0-BF92-104F-23EF-4E1392326ABC}"/>
                </a:ext>
              </a:extLst>
            </p:cNvPr>
            <p:cNvSpPr/>
            <p:nvPr/>
          </p:nvSpPr>
          <p:spPr>
            <a:xfrm>
              <a:off x="-81376" y="-867348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AB7FB32D-BD12-80FB-C033-7D875C9990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8480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A0CE4-0B1D-425C-13D4-76E6DB3FD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D43A36-BF9F-F265-9705-76C1385B0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70703"/>
              </p:ext>
            </p:extLst>
          </p:nvPr>
        </p:nvGraphicFramePr>
        <p:xfrm>
          <a:off x="2621777" y="655323"/>
          <a:ext cx="7875907" cy="6792764"/>
        </p:xfrm>
        <a:graphic>
          <a:graphicData uri="http://schemas.openxmlformats.org/drawingml/2006/table">
            <a:tbl>
              <a:tblPr/>
              <a:tblGrid>
                <a:gridCol w="149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62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9th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10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11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12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13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52946"/>
                  </a:ext>
                </a:extLst>
              </a:tr>
              <a:tr h="261092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Complete a course with Digital college with our facilitator Howard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Anger Management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-1pm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Career Compass Employability Support with Alex 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10am– 10.30am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Wellbeing Walk with Alex 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10.30am-12pm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Man Matter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Men’s mental health group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with TIPP 1230pm- 130pm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Thrive with Laura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11:30am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Newsroom &amp; Creative writing with Laura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11.30am-12.30pm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 with Howard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9.30am- 11am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Music &amp; Society with Howard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Focus Group with our Peer Mentor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12pm-1pm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703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With TIPP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Philosophy with Howard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-3pm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DM Sans" pitchFamily="2" charset="0"/>
                        </a:rPr>
                        <a:t>Job Shop with Alex S- all day appointments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Big Fat Quiz with Alex 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779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10503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5565B66A-A24D-5208-7446-B55E5A8780CF}"/>
              </a:ext>
            </a:extLst>
          </p:cNvPr>
          <p:cNvGrpSpPr/>
          <p:nvPr/>
        </p:nvGrpSpPr>
        <p:grpSpPr>
          <a:xfrm>
            <a:off x="184646" y="1508554"/>
            <a:ext cx="2384913" cy="4809088"/>
            <a:chOff x="0" y="-28575"/>
            <a:chExt cx="868775" cy="16978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B04AB62-4DD9-71E6-1D0A-7AD33FD5AD28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B5741B6-E3C7-6AFF-8B47-15FF3F5DD6C5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Manchester CFO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7 Watson Street, Manchester, M3 4EE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07834 764 900 Or 07731 132 7221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AFA4DEA-9814-5636-98BC-BD54B54FE872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DFC8749-D3AA-2CA5-17AF-DC59F03172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9B84DFD8-8649-492E-5CE9-3CD21A2DDCD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0BAF5A40-817C-E143-A667-2B38B69AB99D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C320C3A-8048-33B3-8872-4421DD244BA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D87A82BB-27E9-728E-7DA2-A6793524705C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DA5D815B-659E-68EE-D670-E405C83027DC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1331896-DAE8-02AF-6D97-CB562D8ED9D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75DF364-3247-1169-B5C9-2C41C913961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7B5A33A-E65A-42E9-0A32-69B2A8632612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861730F-56EF-528B-E843-3A8D40259F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87A2620-CCCE-B418-EEEC-48E1080F571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1E87DE8A-F79C-CA8B-3072-6DFB7C88473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0D8F53F-8D42-1288-06CB-2E649DEC5EF9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65D1BD0-BC42-D15C-445E-38E038AD438F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8BA054-769D-4E38-358C-1A8B22559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2" y="85657"/>
            <a:ext cx="1311392" cy="563127"/>
          </a:xfrm>
          <a:prstGeom prst="rect">
            <a:avLst/>
          </a:prstGeom>
        </p:spPr>
      </p:pic>
      <p:grpSp>
        <p:nvGrpSpPr>
          <p:cNvPr id="24" name="Group 62">
            <a:extLst>
              <a:ext uri="{FF2B5EF4-FFF2-40B4-BE49-F238E27FC236}">
                <a16:creationId xmlns:a16="http://schemas.microsoft.com/office/drawing/2014/main" id="{0CE62DB0-B71D-45DA-4D42-DD483F36F173}"/>
              </a:ext>
            </a:extLst>
          </p:cNvPr>
          <p:cNvGrpSpPr/>
          <p:nvPr/>
        </p:nvGrpSpPr>
        <p:grpSpPr>
          <a:xfrm>
            <a:off x="5401854" y="2270692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9F0256DF-7A2F-8577-6D3D-8460F73893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098A46E-1A90-CB85-7FCB-BA9274C7490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ADE94058-566E-04DB-30EB-40E95BE72374}"/>
              </a:ext>
            </a:extLst>
          </p:cNvPr>
          <p:cNvGrpSpPr/>
          <p:nvPr/>
        </p:nvGrpSpPr>
        <p:grpSpPr>
          <a:xfrm>
            <a:off x="7210749" y="4687480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72027F18-105B-5B27-91BD-191CD0D663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DEB543B4-0D53-18C0-1F04-8359BBD0190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4BAD5343-51DE-C01A-FD1D-98CB56DC92FA}"/>
              </a:ext>
            </a:extLst>
          </p:cNvPr>
          <p:cNvGrpSpPr/>
          <p:nvPr/>
        </p:nvGrpSpPr>
        <p:grpSpPr>
          <a:xfrm>
            <a:off x="8572782" y="1769965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D0A1FCF2-54B9-B854-EC75-975FC2FB89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A288653-B16C-61EF-11CC-4E1E9C007DB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D83B5D0-01A6-AC05-CFC8-91A4B2926EBB}"/>
              </a:ext>
            </a:extLst>
          </p:cNvPr>
          <p:cNvGrpSpPr/>
          <p:nvPr/>
        </p:nvGrpSpPr>
        <p:grpSpPr>
          <a:xfrm>
            <a:off x="10075384" y="2332863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6596064B-F581-682A-B19E-5447F33AEF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BECBD94-F293-3BED-3EB8-58C2FC4EDD5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D17419C7-A4DF-1196-186B-0A2340A8534B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85" name="Group 65">
            <a:extLst>
              <a:ext uri="{FF2B5EF4-FFF2-40B4-BE49-F238E27FC236}">
                <a16:creationId xmlns:a16="http://schemas.microsoft.com/office/drawing/2014/main" id="{0C8BFA0D-9245-6E69-00B8-CC7494AC5307}"/>
              </a:ext>
            </a:extLst>
          </p:cNvPr>
          <p:cNvGrpSpPr/>
          <p:nvPr/>
        </p:nvGrpSpPr>
        <p:grpSpPr>
          <a:xfrm>
            <a:off x="5901616" y="4755415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3308B3F7-87EC-E409-C8D2-F23153D846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69F3F81B-C094-083E-EA3C-8322C9CD4EC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10177F99-7166-C89E-F3CE-DAD84BCFCA27}"/>
              </a:ext>
            </a:extLst>
          </p:cNvPr>
          <p:cNvSpPr txBox="1"/>
          <p:nvPr/>
        </p:nvSpPr>
        <p:spPr>
          <a:xfrm>
            <a:off x="2580281" y="60083"/>
            <a:ext cx="6995806" cy="59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300" u="sng" dirty="0">
                <a:solidFill>
                  <a:srgbClr val="000000"/>
                </a:solidFill>
                <a:latin typeface="DM Sans Bold"/>
              </a:rPr>
              <a:t>CFO Evolution – February 2026</a:t>
            </a:r>
          </a:p>
        </p:txBody>
      </p:sp>
      <p:grpSp>
        <p:nvGrpSpPr>
          <p:cNvPr id="33" name="Group 65">
            <a:extLst>
              <a:ext uri="{FF2B5EF4-FFF2-40B4-BE49-F238E27FC236}">
                <a16:creationId xmlns:a16="http://schemas.microsoft.com/office/drawing/2014/main" id="{9D5BE42A-C7AF-ECF3-2B5D-68CD984ACB29}"/>
              </a:ext>
            </a:extLst>
          </p:cNvPr>
          <p:cNvGrpSpPr/>
          <p:nvPr/>
        </p:nvGrpSpPr>
        <p:grpSpPr>
          <a:xfrm>
            <a:off x="2672796" y="4363120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5514DF4D-935F-8B39-A09F-4CA7E5C9134B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41D9A58B-441E-EA70-7923-21B899C7D7E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E9A8D979-C273-5B56-3D4C-AFA076033FCF}"/>
              </a:ext>
            </a:extLst>
          </p:cNvPr>
          <p:cNvGrpSpPr/>
          <p:nvPr/>
        </p:nvGrpSpPr>
        <p:grpSpPr>
          <a:xfrm>
            <a:off x="2705543" y="3381567"/>
            <a:ext cx="244519" cy="2812977"/>
            <a:chOff x="-81376" y="-8673488"/>
            <a:chExt cx="817976" cy="9410088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EE7218EC-7D37-53FA-0389-11A4EFB19044}"/>
                </a:ext>
              </a:extLst>
            </p:cNvPr>
            <p:cNvSpPr/>
            <p:nvPr/>
          </p:nvSpPr>
          <p:spPr>
            <a:xfrm>
              <a:off x="-81376" y="-867348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8FCA47C4-5EF5-5185-0F3A-C6159C87F8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6A6EEA-2982-6B97-B696-08D7763CA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656" y="3708232"/>
            <a:ext cx="858245" cy="37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27BCF0-B085-B253-1DB1-503B6722C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259" y="1832726"/>
            <a:ext cx="286537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E0B964-1C9A-B4EA-190C-E67FD7978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561" y="2759237"/>
            <a:ext cx="384081" cy="176799"/>
          </a:xfrm>
          <a:prstGeom prst="rect">
            <a:avLst/>
          </a:prstGeom>
        </p:spPr>
      </p:pic>
      <p:sp>
        <p:nvSpPr>
          <p:cNvPr id="10" name="Freeform 66">
            <a:extLst>
              <a:ext uri="{FF2B5EF4-FFF2-40B4-BE49-F238E27FC236}">
                <a16:creationId xmlns:a16="http://schemas.microsoft.com/office/drawing/2014/main" id="{9C635E74-98A7-8BC7-4846-FED58ED8490C}"/>
              </a:ext>
            </a:extLst>
          </p:cNvPr>
          <p:cNvSpPr/>
          <p:nvPr/>
        </p:nvSpPr>
        <p:spPr>
          <a:xfrm>
            <a:off x="4263273" y="485487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2E6692A9-78A3-4BD2-FD0D-AE44F7237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184" b="9737"/>
          <a:stretch/>
        </p:blipFill>
        <p:spPr>
          <a:xfrm>
            <a:off x="4408459" y="5322787"/>
            <a:ext cx="1023966" cy="626544"/>
          </a:xfrm>
          <a:prstGeom prst="rect">
            <a:avLst/>
          </a:prstGeom>
        </p:spPr>
      </p:pic>
      <p:grpSp>
        <p:nvGrpSpPr>
          <p:cNvPr id="15" name="Group 65">
            <a:extLst>
              <a:ext uri="{FF2B5EF4-FFF2-40B4-BE49-F238E27FC236}">
                <a16:creationId xmlns:a16="http://schemas.microsoft.com/office/drawing/2014/main" id="{8641F6F6-CF37-3D27-D27D-EDE6717196CC}"/>
              </a:ext>
            </a:extLst>
          </p:cNvPr>
          <p:cNvGrpSpPr/>
          <p:nvPr/>
        </p:nvGrpSpPr>
        <p:grpSpPr>
          <a:xfrm>
            <a:off x="3815828" y="7022032"/>
            <a:ext cx="220832" cy="229670"/>
            <a:chOff x="0" y="-184929"/>
            <a:chExt cx="812800" cy="845329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746B76E2-CE1A-2566-55E2-BB7BABD9BD16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6977276C-3357-D00D-B1F3-719581E8483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A550F697-0DF9-EF41-80C4-96A99CB8DBB2}"/>
              </a:ext>
            </a:extLst>
          </p:cNvPr>
          <p:cNvGrpSpPr/>
          <p:nvPr/>
        </p:nvGrpSpPr>
        <p:grpSpPr>
          <a:xfrm>
            <a:off x="5446711" y="6986106"/>
            <a:ext cx="220832" cy="193228"/>
            <a:chOff x="0" y="0"/>
            <a:chExt cx="812800" cy="711200"/>
          </a:xfrm>
        </p:grpSpPr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C0EA15B0-896F-D3D0-6EDC-355786299B7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TextBox 67">
              <a:extLst>
                <a:ext uri="{FF2B5EF4-FFF2-40B4-BE49-F238E27FC236}">
                  <a16:creationId xmlns:a16="http://schemas.microsoft.com/office/drawing/2014/main" id="{078FDC15-390C-ED26-53F7-C7E6E3E223A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2F765868-A38D-FCEB-0B9F-8D055AB92383}"/>
              </a:ext>
            </a:extLst>
          </p:cNvPr>
          <p:cNvGrpSpPr/>
          <p:nvPr/>
        </p:nvGrpSpPr>
        <p:grpSpPr>
          <a:xfrm>
            <a:off x="3897857" y="1281302"/>
            <a:ext cx="220832" cy="193228"/>
            <a:chOff x="0" y="0"/>
            <a:chExt cx="812800" cy="711200"/>
          </a:xfrm>
        </p:grpSpPr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9F7F6E60-C2C4-9482-B36E-B2F934103DA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67">
              <a:extLst>
                <a:ext uri="{FF2B5EF4-FFF2-40B4-BE49-F238E27FC236}">
                  <a16:creationId xmlns:a16="http://schemas.microsoft.com/office/drawing/2014/main" id="{1BDF8860-E922-BD0E-B14E-AD2ABDB71A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439A8CDA-0C8D-2975-54C7-86E8AAE051DF}"/>
              </a:ext>
            </a:extLst>
          </p:cNvPr>
          <p:cNvGrpSpPr/>
          <p:nvPr/>
        </p:nvGrpSpPr>
        <p:grpSpPr>
          <a:xfrm>
            <a:off x="5523340" y="1274880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56A20DD4-793B-AD28-D29A-DA01AC7970A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5FC0409E-0D33-0B7D-C8C3-943A1499A5F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852429B1-0101-A3F5-109B-AF9D23706235}"/>
              </a:ext>
            </a:extLst>
          </p:cNvPr>
          <p:cNvGrpSpPr/>
          <p:nvPr/>
        </p:nvGrpSpPr>
        <p:grpSpPr>
          <a:xfrm>
            <a:off x="7286843" y="1308626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0A89BAE1-5E61-EF40-B1ED-F8CB8D444F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07C24E7C-1337-D779-22E4-554BFC26F17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0" name="Group 65">
            <a:extLst>
              <a:ext uri="{FF2B5EF4-FFF2-40B4-BE49-F238E27FC236}">
                <a16:creationId xmlns:a16="http://schemas.microsoft.com/office/drawing/2014/main" id="{57FCBBD9-3763-0148-2810-0ECB45381DD0}"/>
              </a:ext>
            </a:extLst>
          </p:cNvPr>
          <p:cNvGrpSpPr/>
          <p:nvPr/>
        </p:nvGrpSpPr>
        <p:grpSpPr>
          <a:xfrm>
            <a:off x="8822659" y="1292756"/>
            <a:ext cx="220832" cy="193228"/>
            <a:chOff x="0" y="0"/>
            <a:chExt cx="812800" cy="711200"/>
          </a:xfrm>
        </p:grpSpPr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2F7A2344-735E-754B-8E63-A0A75251DC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7">
              <a:extLst>
                <a:ext uri="{FF2B5EF4-FFF2-40B4-BE49-F238E27FC236}">
                  <a16:creationId xmlns:a16="http://schemas.microsoft.com/office/drawing/2014/main" id="{742C16E0-4D95-94F7-7FA1-2B5F6194F2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5">
            <a:extLst>
              <a:ext uri="{FF2B5EF4-FFF2-40B4-BE49-F238E27FC236}">
                <a16:creationId xmlns:a16="http://schemas.microsoft.com/office/drawing/2014/main" id="{6B19C854-565D-22FA-1FA4-22CC9F195D20}"/>
              </a:ext>
            </a:extLst>
          </p:cNvPr>
          <p:cNvGrpSpPr/>
          <p:nvPr/>
        </p:nvGrpSpPr>
        <p:grpSpPr>
          <a:xfrm>
            <a:off x="10354518" y="1326829"/>
            <a:ext cx="220832" cy="193228"/>
            <a:chOff x="0" y="0"/>
            <a:chExt cx="812800" cy="711200"/>
          </a:xfrm>
        </p:grpSpPr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76790449-EE2F-E858-D9AB-4A0DFF7E8C9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TextBox 67">
              <a:extLst>
                <a:ext uri="{FF2B5EF4-FFF2-40B4-BE49-F238E27FC236}">
                  <a16:creationId xmlns:a16="http://schemas.microsoft.com/office/drawing/2014/main" id="{D6DFD472-775D-BDC1-DB5D-6404B1B10CB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65">
            <a:extLst>
              <a:ext uri="{FF2B5EF4-FFF2-40B4-BE49-F238E27FC236}">
                <a16:creationId xmlns:a16="http://schemas.microsoft.com/office/drawing/2014/main" id="{ABEE2C43-9846-715D-F574-22A0399330D9}"/>
              </a:ext>
            </a:extLst>
          </p:cNvPr>
          <p:cNvGrpSpPr/>
          <p:nvPr/>
        </p:nvGrpSpPr>
        <p:grpSpPr>
          <a:xfrm>
            <a:off x="7087169" y="6977594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D00597B5-B47A-8F7C-C9F9-DD34864115C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50D92069-3400-D6C6-3CA4-EB8A2234B9F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5">
            <a:extLst>
              <a:ext uri="{FF2B5EF4-FFF2-40B4-BE49-F238E27FC236}">
                <a16:creationId xmlns:a16="http://schemas.microsoft.com/office/drawing/2014/main" id="{4FD079AF-00BF-35C5-190A-5E5BB54CA585}"/>
              </a:ext>
            </a:extLst>
          </p:cNvPr>
          <p:cNvGrpSpPr/>
          <p:nvPr/>
        </p:nvGrpSpPr>
        <p:grpSpPr>
          <a:xfrm>
            <a:off x="8656491" y="6974033"/>
            <a:ext cx="220832" cy="193228"/>
            <a:chOff x="0" y="0"/>
            <a:chExt cx="812800" cy="711200"/>
          </a:xfrm>
        </p:grpSpPr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8260B027-8260-80EA-D075-EFBAA74D54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82F8E030-012B-8652-B6AC-0BB63F937C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04AFFBDE-8F6A-6186-9518-1FBC4EFF5813}"/>
              </a:ext>
            </a:extLst>
          </p:cNvPr>
          <p:cNvGrpSpPr/>
          <p:nvPr/>
        </p:nvGrpSpPr>
        <p:grpSpPr>
          <a:xfrm>
            <a:off x="10282160" y="6957096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C1B944FB-F6FE-ABA9-5053-78B9ADDF3BD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3722A854-0580-34EC-EBC3-1FAB7431D22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6" name="Graphic 35" descr="A trophy cup">
            <a:extLst>
              <a:ext uri="{FF2B5EF4-FFF2-40B4-BE49-F238E27FC236}">
                <a16:creationId xmlns:a16="http://schemas.microsoft.com/office/drawing/2014/main" id="{32CFD60F-F53F-5418-D4A4-DCED905D7C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3415" y="5046970"/>
            <a:ext cx="823946" cy="823946"/>
          </a:xfrm>
          <a:prstGeom prst="rect">
            <a:avLst/>
          </a:prstGeom>
        </p:spPr>
      </p:pic>
      <p:grpSp>
        <p:nvGrpSpPr>
          <p:cNvPr id="38" name="Group 62">
            <a:extLst>
              <a:ext uri="{FF2B5EF4-FFF2-40B4-BE49-F238E27FC236}">
                <a16:creationId xmlns:a16="http://schemas.microsoft.com/office/drawing/2014/main" id="{C8812D21-0AC9-03B7-2DD6-72818A9986E8}"/>
              </a:ext>
            </a:extLst>
          </p:cNvPr>
          <p:cNvGrpSpPr/>
          <p:nvPr/>
        </p:nvGrpSpPr>
        <p:grpSpPr>
          <a:xfrm>
            <a:off x="10161036" y="5521710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F44979-173F-B46C-A5BD-F95D822B1E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7335A1A9-E1DD-6E88-E107-5161F97D32D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7" name="Graphic 76" descr="Music notes">
            <a:extLst>
              <a:ext uri="{FF2B5EF4-FFF2-40B4-BE49-F238E27FC236}">
                <a16:creationId xmlns:a16="http://schemas.microsoft.com/office/drawing/2014/main" id="{7B2545A6-E1DE-CB9A-A992-1110A1FD2D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13873" y="3116936"/>
            <a:ext cx="965588" cy="9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9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6356A-A05D-FA59-DEBB-0ABA920B6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EC2C890-B07E-2B48-440C-326EBB72F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25529"/>
              </p:ext>
            </p:extLst>
          </p:nvPr>
        </p:nvGraphicFramePr>
        <p:xfrm>
          <a:off x="2624417" y="618498"/>
          <a:ext cx="7953573" cy="6950084"/>
        </p:xfrm>
        <a:graphic>
          <a:graphicData uri="http://schemas.openxmlformats.org/drawingml/2006/table">
            <a:tbl>
              <a:tblPr/>
              <a:tblGrid>
                <a:gridCol w="150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7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16th  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17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18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19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20th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Hub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 open from 9:30 for breakfast &amp; drop-in support!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80693"/>
                  </a:ext>
                </a:extLst>
              </a:tr>
              <a:tr h="26501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Complete a course with Digital college with our facilitator Howard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Moral Dilemmas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-1pm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Career Compass Employability Support with Alex 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10am– 10.30am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Wellbeing Walk with Alex 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10.30am-12pm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Man Matter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Men’s mental health group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with TIPP 1230pm- 130pm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morning in the upstairs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One-to-0ne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Art Therapy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Recall prevention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Occupational Therapists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With Laura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930am- 2pm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 with Howard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9.30am- 11am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Music &amp; Society with Howard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261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TIPP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Philosophy with Howard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-3pm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DM Sans" pitchFamily="2" charset="0"/>
                        </a:rPr>
                        <a:t>Job Shop with Alex S- all day appointments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Big Fat Quiz with Alex 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74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/>
                      <a:endParaRPr lang="en-GB" sz="900" b="0" dirty="0"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61923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4490C83B-B567-7CAB-8D9C-9FF4103A1D12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DCDB39B-7B2B-9164-FC9D-E5329D4B182B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CF40998-73AD-6989-2362-7D0049B39D85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Manchester CFO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7 Watson Street, Manchester, M3 4EE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07834 764 900 Or 07731 132 7221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427E838-B8EC-366C-2F02-F37501166D20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8138AD0-DE8D-D42D-B3E2-5FBC5D555E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61884AC-02D3-84C0-6012-DB9DBF184D6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CB3F391-E75F-4A80-C082-B9C2814FF02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3AC6431-F092-B01D-D38F-69DA828D57A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DDFA2F8B-C1D2-6065-4B2D-2FE6C782AD2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DF9AA336-DAF8-9202-5D16-33659E7E07F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04060F1-A199-0BB6-BD94-4556BE5D23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20E5F3E2-6D4A-A1E8-0E22-317F8D4F2AB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9F50256-DD27-8D35-669D-5C7406E8C82C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EC2B79C-0649-6FAA-B729-6F822F13BDE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4C824D6-5415-B618-9B6A-9817F272D24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89444D4E-50C4-A4EB-D13A-646DFFC88F01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7769BE5-F768-99B3-739E-A2C7E66F3FB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2C85D50-C2BA-305A-98DC-8DBDE6602CDD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6BBA7068-EC47-5F71-0572-676BA81BF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408459" y="5322787"/>
            <a:ext cx="1023966" cy="626544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A1FF9B9-3F6D-45AD-E92C-2976C46CB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2" y="85657"/>
            <a:ext cx="1311392" cy="563127"/>
          </a:xfrm>
          <a:prstGeom prst="rect">
            <a:avLst/>
          </a:prstGeom>
        </p:spPr>
      </p:pic>
      <p:grpSp>
        <p:nvGrpSpPr>
          <p:cNvPr id="24" name="Group 62">
            <a:extLst>
              <a:ext uri="{FF2B5EF4-FFF2-40B4-BE49-F238E27FC236}">
                <a16:creationId xmlns:a16="http://schemas.microsoft.com/office/drawing/2014/main" id="{7FF881EF-776D-481E-DE63-791DAA3F61A4}"/>
              </a:ext>
            </a:extLst>
          </p:cNvPr>
          <p:cNvGrpSpPr/>
          <p:nvPr/>
        </p:nvGrpSpPr>
        <p:grpSpPr>
          <a:xfrm>
            <a:off x="5382039" y="1545971"/>
            <a:ext cx="242972" cy="438870"/>
            <a:chOff x="76200" y="47625"/>
            <a:chExt cx="812801" cy="1468127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9A7A8041-01C8-BF52-CFDF-4F8CD7E2849A}"/>
                </a:ext>
              </a:extLst>
            </p:cNvPr>
            <p:cNvSpPr/>
            <p:nvPr/>
          </p:nvSpPr>
          <p:spPr>
            <a:xfrm>
              <a:off x="76201" y="70295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6E9D5F46-7FA3-1153-3248-08A10984E29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FA310880-01F4-93B0-78F0-232B748504F1}"/>
              </a:ext>
            </a:extLst>
          </p:cNvPr>
          <p:cNvGrpSpPr/>
          <p:nvPr/>
        </p:nvGrpSpPr>
        <p:grpSpPr>
          <a:xfrm>
            <a:off x="10174515" y="5510302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F3FC4537-E4BD-6735-E3D0-9139600485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580CC702-DF15-A255-B570-CEBF25594BE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7D241840-6A10-EFE1-8FBA-D43CC39B6942}"/>
              </a:ext>
            </a:extLst>
          </p:cNvPr>
          <p:cNvGrpSpPr/>
          <p:nvPr/>
        </p:nvGrpSpPr>
        <p:grpSpPr>
          <a:xfrm>
            <a:off x="3849207" y="5071777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28751F29-C51F-A094-BE68-66B85A85E71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A4922296-A6D9-B9F1-FB70-5554D9D3F4B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EFB11EEF-61A7-739E-319C-5BB66B9B21F9}"/>
              </a:ext>
            </a:extLst>
          </p:cNvPr>
          <p:cNvGrpSpPr/>
          <p:nvPr/>
        </p:nvGrpSpPr>
        <p:grpSpPr>
          <a:xfrm>
            <a:off x="6936489" y="4861667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8AFB1FEB-8ABF-BA5C-B7E4-491C48E9C4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37E5332D-C7F9-CE54-973A-3414102FDCC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F9ACFD6C-19F0-0F38-C1CC-2A1CFF03B343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AF90D900-3F28-05A2-C2C2-1D0522340109}"/>
              </a:ext>
            </a:extLst>
          </p:cNvPr>
          <p:cNvGrpSpPr/>
          <p:nvPr/>
        </p:nvGrpSpPr>
        <p:grpSpPr>
          <a:xfrm>
            <a:off x="8481403" y="2866055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BFA165D9-EB90-C2E8-C654-AE966EBF60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6AFDE651-3B6C-D67E-5CDE-0DBC764779C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D4DCCF8D-00A2-A956-6868-105DCFA5D447}"/>
              </a:ext>
            </a:extLst>
          </p:cNvPr>
          <p:cNvGrpSpPr/>
          <p:nvPr/>
        </p:nvGrpSpPr>
        <p:grpSpPr>
          <a:xfrm>
            <a:off x="7415861" y="2262097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4EBB4BFB-F3B7-BA2F-AF4C-758FA7E0EE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6919D59F-3B38-1D02-B888-7A03A4E4947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9AB590F5-7DB1-78BB-65CF-58836212E625}"/>
              </a:ext>
            </a:extLst>
          </p:cNvPr>
          <p:cNvSpPr txBox="1"/>
          <p:nvPr/>
        </p:nvSpPr>
        <p:spPr>
          <a:xfrm>
            <a:off x="2580281" y="60083"/>
            <a:ext cx="6995806" cy="59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300" u="sng" dirty="0">
                <a:solidFill>
                  <a:srgbClr val="000000"/>
                </a:solidFill>
                <a:latin typeface="DM Sans Bold"/>
              </a:rPr>
              <a:t>CFO Evolution – February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99033-ACE2-A547-63C3-5EFC241B2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200" y="5019208"/>
            <a:ext cx="286537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DDC48C-921B-58DC-6926-597E0F597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211" y="3177264"/>
            <a:ext cx="384081" cy="17679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E2EBC63C-6E9F-406A-B0C0-31B587E9C062}"/>
              </a:ext>
            </a:extLst>
          </p:cNvPr>
          <p:cNvGrpSpPr/>
          <p:nvPr/>
        </p:nvGrpSpPr>
        <p:grpSpPr>
          <a:xfrm>
            <a:off x="3773296" y="1333007"/>
            <a:ext cx="6735458" cy="6025025"/>
            <a:chOff x="3773296" y="1333007"/>
            <a:chExt cx="6735458" cy="6025025"/>
          </a:xfrm>
        </p:grpSpPr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28466E27-AEE3-8650-D2C2-7BF652422E71}"/>
                </a:ext>
              </a:extLst>
            </p:cNvPr>
            <p:cNvGrpSpPr/>
            <p:nvPr/>
          </p:nvGrpSpPr>
          <p:grpSpPr>
            <a:xfrm>
              <a:off x="3773296" y="7128362"/>
              <a:ext cx="220832" cy="229670"/>
              <a:chOff x="0" y="-184929"/>
              <a:chExt cx="812800" cy="845329"/>
            </a:xfrm>
          </p:grpSpPr>
          <p:sp>
            <p:nvSpPr>
              <p:cNvPr id="34" name="Freeform 66">
                <a:extLst>
                  <a:ext uri="{FF2B5EF4-FFF2-40B4-BE49-F238E27FC236}">
                    <a16:creationId xmlns:a16="http://schemas.microsoft.com/office/drawing/2014/main" id="{85FA1A24-AE8D-21A1-CAFC-093A1A42F96B}"/>
                  </a:ext>
                </a:extLst>
              </p:cNvPr>
              <p:cNvSpPr/>
              <p:nvPr/>
            </p:nvSpPr>
            <p:spPr>
              <a:xfrm>
                <a:off x="0" y="-184929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2ED1A264-0055-8C4C-A55B-FD92D91392C1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 dirty="0"/>
              </a:p>
            </p:txBody>
          </p:sp>
        </p:grpSp>
        <p:grpSp>
          <p:nvGrpSpPr>
            <p:cNvPr id="96" name="Group 65">
              <a:extLst>
                <a:ext uri="{FF2B5EF4-FFF2-40B4-BE49-F238E27FC236}">
                  <a16:creationId xmlns:a16="http://schemas.microsoft.com/office/drawing/2014/main" id="{F59616D2-5621-68ED-513C-5A8079126A60}"/>
                </a:ext>
              </a:extLst>
            </p:cNvPr>
            <p:cNvGrpSpPr/>
            <p:nvPr/>
          </p:nvGrpSpPr>
          <p:grpSpPr>
            <a:xfrm>
              <a:off x="5404179" y="7092436"/>
              <a:ext cx="220832" cy="193228"/>
              <a:chOff x="0" y="0"/>
              <a:chExt cx="812800" cy="711200"/>
            </a:xfrm>
          </p:grpSpPr>
          <p:sp>
            <p:nvSpPr>
              <p:cNvPr id="97" name="Freeform 66">
                <a:extLst>
                  <a:ext uri="{FF2B5EF4-FFF2-40B4-BE49-F238E27FC236}">
                    <a16:creationId xmlns:a16="http://schemas.microsoft.com/office/drawing/2014/main" id="{74335C2E-BEA3-3709-E88D-1D633FA761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TextBox 67">
                <a:extLst>
                  <a:ext uri="{FF2B5EF4-FFF2-40B4-BE49-F238E27FC236}">
                    <a16:creationId xmlns:a16="http://schemas.microsoft.com/office/drawing/2014/main" id="{1B6ED0A6-F84E-5145-D295-6AB11A63437F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5F32A675-683C-4C64-F1F8-364197AA8924}"/>
                </a:ext>
              </a:extLst>
            </p:cNvPr>
            <p:cNvGrpSpPr/>
            <p:nvPr/>
          </p:nvGrpSpPr>
          <p:grpSpPr>
            <a:xfrm>
              <a:off x="3855325" y="1387632"/>
              <a:ext cx="220832" cy="193228"/>
              <a:chOff x="0" y="0"/>
              <a:chExt cx="812800" cy="711200"/>
            </a:xfrm>
          </p:grpSpPr>
          <p:sp>
            <p:nvSpPr>
              <p:cNvPr id="14" name="Freeform 66">
                <a:extLst>
                  <a:ext uri="{FF2B5EF4-FFF2-40B4-BE49-F238E27FC236}">
                    <a16:creationId xmlns:a16="http://schemas.microsoft.com/office/drawing/2014/main" id="{9587A16D-CB72-0FAD-1D6E-46B8E4AB2D4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67">
                <a:extLst>
                  <a:ext uri="{FF2B5EF4-FFF2-40B4-BE49-F238E27FC236}">
                    <a16:creationId xmlns:a16="http://schemas.microsoft.com/office/drawing/2014/main" id="{33C4A452-8252-F75C-0FA5-B2A16591EDF6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8EAAC3D6-9B90-FE19-E175-00A690CCA621}"/>
                </a:ext>
              </a:extLst>
            </p:cNvPr>
            <p:cNvGrpSpPr/>
            <p:nvPr/>
          </p:nvGrpSpPr>
          <p:grpSpPr>
            <a:xfrm>
              <a:off x="5480808" y="1381210"/>
              <a:ext cx="220832" cy="193228"/>
              <a:chOff x="0" y="0"/>
              <a:chExt cx="812800" cy="711200"/>
            </a:xfrm>
          </p:grpSpPr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FB5D87F3-ECCD-795A-4C25-464CBA8BCED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67">
                <a:extLst>
                  <a:ext uri="{FF2B5EF4-FFF2-40B4-BE49-F238E27FC236}">
                    <a16:creationId xmlns:a16="http://schemas.microsoft.com/office/drawing/2014/main" id="{3A039A74-3E23-01B3-7A3D-9197C0331402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23" name="Group 65">
              <a:extLst>
                <a:ext uri="{FF2B5EF4-FFF2-40B4-BE49-F238E27FC236}">
                  <a16:creationId xmlns:a16="http://schemas.microsoft.com/office/drawing/2014/main" id="{71E4C930-329E-A7B9-B82D-7B2D17B527B1}"/>
                </a:ext>
              </a:extLst>
            </p:cNvPr>
            <p:cNvGrpSpPr/>
            <p:nvPr/>
          </p:nvGrpSpPr>
          <p:grpSpPr>
            <a:xfrm>
              <a:off x="7092931" y="1342532"/>
              <a:ext cx="220832" cy="193228"/>
              <a:chOff x="0" y="0"/>
              <a:chExt cx="812800" cy="711200"/>
            </a:xfrm>
          </p:grpSpPr>
          <p:sp>
            <p:nvSpPr>
              <p:cNvPr id="30" name="Freeform 66">
                <a:extLst>
                  <a:ext uri="{FF2B5EF4-FFF2-40B4-BE49-F238E27FC236}">
                    <a16:creationId xmlns:a16="http://schemas.microsoft.com/office/drawing/2014/main" id="{5919EBA4-89FE-E688-99DC-6A59CBDE7E0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2AD6E097-AD07-FEA0-E492-4D7583A35E8D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9619EE3-6E24-82A5-5AC0-3C87EB678B06}"/>
                </a:ext>
              </a:extLst>
            </p:cNvPr>
            <p:cNvGrpSpPr/>
            <p:nvPr/>
          </p:nvGrpSpPr>
          <p:grpSpPr>
            <a:xfrm>
              <a:off x="8614628" y="1366545"/>
              <a:ext cx="220832" cy="193228"/>
              <a:chOff x="0" y="0"/>
              <a:chExt cx="812800" cy="711200"/>
            </a:xfrm>
          </p:grpSpPr>
          <p:sp>
            <p:nvSpPr>
              <p:cNvPr id="37" name="Freeform 66">
                <a:extLst>
                  <a:ext uri="{FF2B5EF4-FFF2-40B4-BE49-F238E27FC236}">
                    <a16:creationId xmlns:a16="http://schemas.microsoft.com/office/drawing/2014/main" id="{E57D0EB0-5DDA-9ECD-B600-F0F85A55EA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67">
                <a:extLst>
                  <a:ext uri="{FF2B5EF4-FFF2-40B4-BE49-F238E27FC236}">
                    <a16:creationId xmlns:a16="http://schemas.microsoft.com/office/drawing/2014/main" id="{D6A4C03F-8C8A-588A-B93D-6C98E54DC158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91687861-656D-9EF9-9E58-089938595117}"/>
                </a:ext>
              </a:extLst>
            </p:cNvPr>
            <p:cNvGrpSpPr/>
            <p:nvPr/>
          </p:nvGrpSpPr>
          <p:grpSpPr>
            <a:xfrm>
              <a:off x="10287922" y="1333007"/>
              <a:ext cx="220832" cy="193228"/>
              <a:chOff x="0" y="0"/>
              <a:chExt cx="812800" cy="711200"/>
            </a:xfrm>
          </p:grpSpPr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12D4C895-D8B6-126D-8209-A3D013BB91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extBox 67">
                <a:extLst>
                  <a:ext uri="{FF2B5EF4-FFF2-40B4-BE49-F238E27FC236}">
                    <a16:creationId xmlns:a16="http://schemas.microsoft.com/office/drawing/2014/main" id="{26C032DC-D805-8DC6-D643-26169F990CF5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7DD27363-A29B-5F1C-DBAC-8EA30F7B9BC9}"/>
                </a:ext>
              </a:extLst>
            </p:cNvPr>
            <p:cNvGrpSpPr/>
            <p:nvPr/>
          </p:nvGrpSpPr>
          <p:grpSpPr>
            <a:xfrm>
              <a:off x="7044637" y="7083924"/>
              <a:ext cx="220832" cy="193228"/>
              <a:chOff x="0" y="0"/>
              <a:chExt cx="812800" cy="711200"/>
            </a:xfrm>
          </p:grpSpPr>
          <p:sp>
            <p:nvSpPr>
              <p:cNvPr id="51" name="Freeform 66">
                <a:extLst>
                  <a:ext uri="{FF2B5EF4-FFF2-40B4-BE49-F238E27FC236}">
                    <a16:creationId xmlns:a16="http://schemas.microsoft.com/office/drawing/2014/main" id="{CB80C3BA-A561-E702-B6C1-9025F5C94C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4DAE9A98-B783-35E7-73E1-77E3BBAD7243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54" name="Group 65">
              <a:extLst>
                <a:ext uri="{FF2B5EF4-FFF2-40B4-BE49-F238E27FC236}">
                  <a16:creationId xmlns:a16="http://schemas.microsoft.com/office/drawing/2014/main" id="{340413B8-E167-C148-1AC2-3B5E2CA5E731}"/>
                </a:ext>
              </a:extLst>
            </p:cNvPr>
            <p:cNvGrpSpPr/>
            <p:nvPr/>
          </p:nvGrpSpPr>
          <p:grpSpPr>
            <a:xfrm>
              <a:off x="8613959" y="7080363"/>
              <a:ext cx="220832" cy="193228"/>
              <a:chOff x="0" y="0"/>
              <a:chExt cx="812800" cy="711200"/>
            </a:xfrm>
          </p:grpSpPr>
          <p:sp>
            <p:nvSpPr>
              <p:cNvPr id="58" name="Freeform 66">
                <a:extLst>
                  <a:ext uri="{FF2B5EF4-FFF2-40B4-BE49-F238E27FC236}">
                    <a16:creationId xmlns:a16="http://schemas.microsoft.com/office/drawing/2014/main" id="{69605B0B-4A0C-D889-77FA-FC8985B029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TextBox 67">
                <a:extLst>
                  <a:ext uri="{FF2B5EF4-FFF2-40B4-BE49-F238E27FC236}">
                    <a16:creationId xmlns:a16="http://schemas.microsoft.com/office/drawing/2014/main" id="{F694675A-D772-B50B-0AF2-7312080FD887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  <p:grpSp>
          <p:nvGrpSpPr>
            <p:cNvPr id="73" name="Group 65">
              <a:extLst>
                <a:ext uri="{FF2B5EF4-FFF2-40B4-BE49-F238E27FC236}">
                  <a16:creationId xmlns:a16="http://schemas.microsoft.com/office/drawing/2014/main" id="{D0B2C158-BA1A-1E88-9772-FED859C58A07}"/>
                </a:ext>
              </a:extLst>
            </p:cNvPr>
            <p:cNvGrpSpPr/>
            <p:nvPr/>
          </p:nvGrpSpPr>
          <p:grpSpPr>
            <a:xfrm>
              <a:off x="10239628" y="7063426"/>
              <a:ext cx="220832" cy="193228"/>
              <a:chOff x="0" y="0"/>
              <a:chExt cx="812800" cy="711200"/>
            </a:xfrm>
          </p:grpSpPr>
          <p:sp>
            <p:nvSpPr>
              <p:cNvPr id="74" name="Freeform 66">
                <a:extLst>
                  <a:ext uri="{FF2B5EF4-FFF2-40B4-BE49-F238E27FC236}">
                    <a16:creationId xmlns:a16="http://schemas.microsoft.com/office/drawing/2014/main" id="{E4D266F2-A94E-620E-9E4E-CC7FD44F1A3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DD2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TextBox 67">
                <a:extLst>
                  <a:ext uri="{FF2B5EF4-FFF2-40B4-BE49-F238E27FC236}">
                    <a16:creationId xmlns:a16="http://schemas.microsoft.com/office/drawing/2014/main" id="{2FC6E09A-259B-586C-AD33-EBAF30209BB1}"/>
                  </a:ext>
                </a:extLst>
              </p:cNvPr>
              <p:cNvSpPr txBox="1"/>
              <p:nvPr/>
            </p:nvSpPr>
            <p:spPr>
              <a:xfrm>
                <a:off x="127000" y="301625"/>
                <a:ext cx="558800" cy="35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</p:grpSp>
      <p:pic>
        <p:nvPicPr>
          <p:cNvPr id="6" name="Graphic 5" descr="A trophy cup">
            <a:extLst>
              <a:ext uri="{FF2B5EF4-FFF2-40B4-BE49-F238E27FC236}">
                <a16:creationId xmlns:a16="http://schemas.microsoft.com/office/drawing/2014/main" id="{09D2235E-E783-FF41-2668-B69639333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3415" y="5046970"/>
            <a:ext cx="823946" cy="823946"/>
          </a:xfrm>
          <a:prstGeom prst="rect">
            <a:avLst/>
          </a:prstGeom>
        </p:spPr>
      </p:pic>
      <p:pic>
        <p:nvPicPr>
          <p:cNvPr id="7" name="Graphic 6" descr="Music notes">
            <a:extLst>
              <a:ext uri="{FF2B5EF4-FFF2-40B4-BE49-F238E27FC236}">
                <a16:creationId xmlns:a16="http://schemas.microsoft.com/office/drawing/2014/main" id="{C6432F1A-36EF-F68C-A889-C03891A9D4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3873" y="3116936"/>
            <a:ext cx="965588" cy="965588"/>
          </a:xfrm>
          <a:prstGeom prst="rect">
            <a:avLst/>
          </a:prstGeom>
        </p:spPr>
      </p:pic>
      <p:pic>
        <p:nvPicPr>
          <p:cNvPr id="11" name="Graphic 10" descr="A guitar and trumpet">
            <a:extLst>
              <a:ext uri="{FF2B5EF4-FFF2-40B4-BE49-F238E27FC236}">
                <a16:creationId xmlns:a16="http://schemas.microsoft.com/office/drawing/2014/main" id="{A648D590-0FA7-360B-0328-C7BC0F20DB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7503" y="3291046"/>
            <a:ext cx="891543" cy="891543"/>
          </a:xfrm>
          <a:prstGeom prst="rect">
            <a:avLst/>
          </a:prstGeom>
        </p:spPr>
      </p:pic>
      <p:grpSp>
        <p:nvGrpSpPr>
          <p:cNvPr id="21" name="Group 62">
            <a:extLst>
              <a:ext uri="{FF2B5EF4-FFF2-40B4-BE49-F238E27FC236}">
                <a16:creationId xmlns:a16="http://schemas.microsoft.com/office/drawing/2014/main" id="{7B5AAE01-6999-F76F-365C-ADB482425A4A}"/>
              </a:ext>
            </a:extLst>
          </p:cNvPr>
          <p:cNvGrpSpPr/>
          <p:nvPr/>
        </p:nvGrpSpPr>
        <p:grpSpPr>
          <a:xfrm>
            <a:off x="2690605" y="3280991"/>
            <a:ext cx="244519" cy="2812977"/>
            <a:chOff x="-81376" y="-8673488"/>
            <a:chExt cx="817976" cy="9410088"/>
          </a:xfrm>
        </p:grpSpPr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2D2F4661-ED93-AD13-56C4-259389CB56B1}"/>
                </a:ext>
              </a:extLst>
            </p:cNvPr>
            <p:cNvSpPr/>
            <p:nvPr/>
          </p:nvSpPr>
          <p:spPr>
            <a:xfrm>
              <a:off x="-81376" y="-867348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64">
              <a:extLst>
                <a:ext uri="{FF2B5EF4-FFF2-40B4-BE49-F238E27FC236}">
                  <a16:creationId xmlns:a16="http://schemas.microsoft.com/office/drawing/2014/main" id="{A02E7E74-803F-4509-1048-BA9F9F239EC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6" name="Group 65">
            <a:extLst>
              <a:ext uri="{FF2B5EF4-FFF2-40B4-BE49-F238E27FC236}">
                <a16:creationId xmlns:a16="http://schemas.microsoft.com/office/drawing/2014/main" id="{1FA6A5E5-000E-268D-46EC-A8E4D90C5E12}"/>
              </a:ext>
            </a:extLst>
          </p:cNvPr>
          <p:cNvGrpSpPr/>
          <p:nvPr/>
        </p:nvGrpSpPr>
        <p:grpSpPr>
          <a:xfrm>
            <a:off x="5894792" y="4861667"/>
            <a:ext cx="220832" cy="193228"/>
            <a:chOff x="0" y="0"/>
            <a:chExt cx="812800" cy="711200"/>
          </a:xfrm>
        </p:grpSpPr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2C8F0C9C-800B-7320-CC42-7B88FBA2796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D2B85ED6-C170-0FEE-E9A4-89636995172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2" name="Group 46">
            <a:extLst>
              <a:ext uri="{FF2B5EF4-FFF2-40B4-BE49-F238E27FC236}">
                <a16:creationId xmlns:a16="http://schemas.microsoft.com/office/drawing/2014/main" id="{F1432373-A253-704E-40F7-611DCB23EE0E}"/>
              </a:ext>
            </a:extLst>
          </p:cNvPr>
          <p:cNvGrpSpPr/>
          <p:nvPr/>
        </p:nvGrpSpPr>
        <p:grpSpPr>
          <a:xfrm rot="2700000">
            <a:off x="6869047" y="1792249"/>
            <a:ext cx="442368" cy="576249"/>
            <a:chOff x="-550539" y="-920869"/>
            <a:chExt cx="1223639" cy="1593969"/>
          </a:xfrm>
        </p:grpSpPr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863E3003-74DA-7A80-35FD-981A320CA608}"/>
                </a:ext>
              </a:extLst>
            </p:cNvPr>
            <p:cNvSpPr/>
            <p:nvPr/>
          </p:nvSpPr>
          <p:spPr>
            <a:xfrm>
              <a:off x="-550539" y="-9208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48">
              <a:extLst>
                <a:ext uri="{FF2B5EF4-FFF2-40B4-BE49-F238E27FC236}">
                  <a16:creationId xmlns:a16="http://schemas.microsoft.com/office/drawing/2014/main" id="{51BBE447-46D9-0C4A-5834-21A057FDAB4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1744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77A4D-1678-6265-B2AB-BDA3AC6C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B00554E-1C49-85EE-9990-1A82C10E2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60531"/>
              </p:ext>
            </p:extLst>
          </p:nvPr>
        </p:nvGraphicFramePr>
        <p:xfrm>
          <a:off x="2621777" y="655323"/>
          <a:ext cx="7875907" cy="6660234"/>
        </p:xfrm>
        <a:graphic>
          <a:graphicData uri="http://schemas.openxmlformats.org/drawingml/2006/table">
            <a:tbl>
              <a:tblPr/>
              <a:tblGrid>
                <a:gridCol w="149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62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23rd  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24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25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26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27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breakfast &amp;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52946"/>
                  </a:ext>
                </a:extLst>
              </a:tr>
              <a:tr h="261092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Complete a course with Digital college with our facilitator Howard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Anger Management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-1pm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Career Compass Employability Support with Alex 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10am– 10.30am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Wellbeing Walk with Alex 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DM Sans"/>
                        </a:rPr>
                        <a:t>10.30am-12pm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GB" sz="900" b="0" dirty="0">
                          <a:solidFill>
                            <a:srgbClr val="FF0000"/>
                          </a:solidFill>
                          <a:latin typeface="DM Sans"/>
                        </a:rPr>
                        <a:t>CBT with Aisha- All day Appointments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Man Matter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Men’s mental health group with Dexter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with TIPP 1230pm- 130pm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Thrive with Laura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9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11:30am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Newsroom &amp; Creative writing with Laura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11.30am-12.30pm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 with Howard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9.30am- 11am 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Music &amp; Society with Howard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703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12pm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With TIPP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Philosophy with Howard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-3pm</a:t>
                      </a:r>
                    </a:p>
                    <a:p>
                      <a:pPr algn="ctr"/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DM Sans" pitchFamily="2" charset="0"/>
                        </a:rPr>
                        <a:t>Job Shop with Alex S- all day appointments </a:t>
                      </a:r>
                    </a:p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Please speak to a support worker for an appointment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(Support available for anyone being released from custody)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(Meet the team and enroll!)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2pm -4pm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Big Fat Quiz with Alex 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779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10503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B5DA799-000E-A956-C475-7A8A80FDBB77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9732EB4-1BF2-CA6E-4B45-034C17225197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23A32D7-CE15-6762-A4C6-01A367D335BC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Manchester CFO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7 Watson Street, Manchester, M3 4EE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07834 764 900 Or 07731 132 7221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DC8F521-DB1B-417B-BBAE-FA2F7165BC00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5AC8711-B284-D42F-3FFE-F064E4A5CB0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377F3CF-8B78-E2FB-2A1B-464E0D204BA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F06AA13-D4AF-C1EE-3DF2-D2B9BDC75DCF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412230B-AF96-4128-A09D-96DAF51B517F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A4D2BE85-F521-BFE6-1EF0-13039DDCE66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214A135-70E4-E630-9316-E693BF7F519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D8E2EB7-47BB-D5F4-F15A-51A1977758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3FEB5F7D-0FEF-8572-D036-E2E31AFFA86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5F15FD4-AA2F-ED7D-4C7A-54C6B9F3809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43725E3-F612-D89C-2148-D9FBFF8FD70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477FD69-8127-3D95-6BF0-8A4E75A7170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547C7097-912E-1D3A-B16C-F82BE360A835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5CA4DB7-042D-517D-E9A9-EB744324BE5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235A1B5D-2052-247C-1357-E65F80A76C0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EBC8914-F0BF-85D6-D708-5A872366C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2" y="85657"/>
            <a:ext cx="1311392" cy="563127"/>
          </a:xfrm>
          <a:prstGeom prst="rect">
            <a:avLst/>
          </a:prstGeom>
        </p:spPr>
      </p:pic>
      <p:grpSp>
        <p:nvGrpSpPr>
          <p:cNvPr id="24" name="Group 62">
            <a:extLst>
              <a:ext uri="{FF2B5EF4-FFF2-40B4-BE49-F238E27FC236}">
                <a16:creationId xmlns:a16="http://schemas.microsoft.com/office/drawing/2014/main" id="{51B67D04-E94E-F56F-0F88-9583A4DFCD68}"/>
              </a:ext>
            </a:extLst>
          </p:cNvPr>
          <p:cNvGrpSpPr/>
          <p:nvPr/>
        </p:nvGrpSpPr>
        <p:grpSpPr>
          <a:xfrm>
            <a:off x="5401854" y="2392178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28218951-3068-98EA-339A-6A17B0F48E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A93DB206-DB2F-24BE-5061-79AB723F1B5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CC582D1D-8A81-E243-4407-3CA246D20CA0}"/>
              </a:ext>
            </a:extLst>
          </p:cNvPr>
          <p:cNvGrpSpPr/>
          <p:nvPr/>
        </p:nvGrpSpPr>
        <p:grpSpPr>
          <a:xfrm>
            <a:off x="7210749" y="4687480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E9CEB881-55CE-5A48-2082-4FAAE565E8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445779C5-8535-4AC7-D66C-74807DD5724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885D2DA6-C656-AD41-DF6F-5133F0846D1A}"/>
              </a:ext>
            </a:extLst>
          </p:cNvPr>
          <p:cNvGrpSpPr/>
          <p:nvPr/>
        </p:nvGrpSpPr>
        <p:grpSpPr>
          <a:xfrm>
            <a:off x="8784901" y="2149206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201D36D3-85BD-9B8F-1A80-5A3BC5BE66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50B00B76-3275-FBB1-FDAF-07B2FFA105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18877D87-7DD9-8593-903F-5815354162FC}"/>
              </a:ext>
            </a:extLst>
          </p:cNvPr>
          <p:cNvGrpSpPr/>
          <p:nvPr/>
        </p:nvGrpSpPr>
        <p:grpSpPr>
          <a:xfrm>
            <a:off x="10153911" y="2827668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22277510-E91B-D318-C160-DA17A8CA40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277E7DC7-BB14-69FB-CDF5-32910F12418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6FC63531-4D4A-3CB8-80C1-3862785FBDA9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85" name="Group 65">
            <a:extLst>
              <a:ext uri="{FF2B5EF4-FFF2-40B4-BE49-F238E27FC236}">
                <a16:creationId xmlns:a16="http://schemas.microsoft.com/office/drawing/2014/main" id="{39B38CF3-36B4-44C3-110A-6440C7AB3ECB}"/>
              </a:ext>
            </a:extLst>
          </p:cNvPr>
          <p:cNvGrpSpPr/>
          <p:nvPr/>
        </p:nvGrpSpPr>
        <p:grpSpPr>
          <a:xfrm>
            <a:off x="5901616" y="4755415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F9B1F9C7-13EE-5313-CD7D-AB0E43251D6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09E2E716-5640-83CE-FB13-EDC6EE264F9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B95C2B10-A078-F0B9-7D3C-9E4AA429CFA0}"/>
              </a:ext>
            </a:extLst>
          </p:cNvPr>
          <p:cNvSpPr txBox="1"/>
          <p:nvPr/>
        </p:nvSpPr>
        <p:spPr>
          <a:xfrm>
            <a:off x="2580281" y="60083"/>
            <a:ext cx="6995806" cy="59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300" u="sng" dirty="0">
                <a:solidFill>
                  <a:srgbClr val="000000"/>
                </a:solidFill>
                <a:latin typeface="DM Sans Bold"/>
              </a:rPr>
              <a:t>CFO Evolution – February 2026</a:t>
            </a:r>
          </a:p>
        </p:txBody>
      </p:sp>
      <p:grpSp>
        <p:nvGrpSpPr>
          <p:cNvPr id="33" name="Group 65">
            <a:extLst>
              <a:ext uri="{FF2B5EF4-FFF2-40B4-BE49-F238E27FC236}">
                <a16:creationId xmlns:a16="http://schemas.microsoft.com/office/drawing/2014/main" id="{CC8D436A-4C30-6442-5B52-3C133A55AEAB}"/>
              </a:ext>
            </a:extLst>
          </p:cNvPr>
          <p:cNvGrpSpPr/>
          <p:nvPr/>
        </p:nvGrpSpPr>
        <p:grpSpPr>
          <a:xfrm>
            <a:off x="2647801" y="4361482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1986F4D2-C1A9-B6B0-1557-94DD0F6473DE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240A2FF2-244A-BDE9-9599-74433B409B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66315540-1A91-D717-A2D9-3A40AD077190}"/>
              </a:ext>
            </a:extLst>
          </p:cNvPr>
          <p:cNvGrpSpPr/>
          <p:nvPr/>
        </p:nvGrpSpPr>
        <p:grpSpPr>
          <a:xfrm>
            <a:off x="2732642" y="3497736"/>
            <a:ext cx="244519" cy="2812977"/>
            <a:chOff x="-81376" y="-8673488"/>
            <a:chExt cx="817976" cy="9410088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406DE3BB-6576-3EA6-3067-BD1C733BA5C9}"/>
                </a:ext>
              </a:extLst>
            </p:cNvPr>
            <p:cNvSpPr/>
            <p:nvPr/>
          </p:nvSpPr>
          <p:spPr>
            <a:xfrm>
              <a:off x="-81376" y="-867348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33BDBBCC-B7DE-5B2F-F63A-124B96EAC4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6334FB-3781-3950-C521-16EB60CD1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656" y="3708232"/>
            <a:ext cx="858245" cy="37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1E36D-8F5E-19BB-C5CB-08EC467FA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595" y="1876906"/>
            <a:ext cx="286537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9695E4-77DA-00E5-A5C9-41B6222A0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062" y="3399221"/>
            <a:ext cx="384081" cy="176799"/>
          </a:xfrm>
          <a:prstGeom prst="rect">
            <a:avLst/>
          </a:prstGeom>
        </p:spPr>
      </p:pic>
      <p:sp>
        <p:nvSpPr>
          <p:cNvPr id="10" name="Freeform 66">
            <a:extLst>
              <a:ext uri="{FF2B5EF4-FFF2-40B4-BE49-F238E27FC236}">
                <a16:creationId xmlns:a16="http://schemas.microsoft.com/office/drawing/2014/main" id="{96ECC931-1A35-3379-691B-968DA630B2CB}"/>
              </a:ext>
            </a:extLst>
          </p:cNvPr>
          <p:cNvSpPr/>
          <p:nvPr/>
        </p:nvSpPr>
        <p:spPr>
          <a:xfrm>
            <a:off x="4263273" y="485487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562DB84-3AB7-6186-5573-1DEB1DE4D4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184" b="9737"/>
          <a:stretch/>
        </p:blipFill>
        <p:spPr>
          <a:xfrm>
            <a:off x="4408459" y="5322787"/>
            <a:ext cx="1023966" cy="626544"/>
          </a:xfrm>
          <a:prstGeom prst="rect">
            <a:avLst/>
          </a:prstGeom>
        </p:spPr>
      </p:pic>
      <p:grpSp>
        <p:nvGrpSpPr>
          <p:cNvPr id="15" name="Group 65">
            <a:extLst>
              <a:ext uri="{FF2B5EF4-FFF2-40B4-BE49-F238E27FC236}">
                <a16:creationId xmlns:a16="http://schemas.microsoft.com/office/drawing/2014/main" id="{024C1580-EFF9-D8C9-DEDB-0CADCEDCF024}"/>
              </a:ext>
            </a:extLst>
          </p:cNvPr>
          <p:cNvGrpSpPr/>
          <p:nvPr/>
        </p:nvGrpSpPr>
        <p:grpSpPr>
          <a:xfrm>
            <a:off x="3815828" y="7022032"/>
            <a:ext cx="220832" cy="229670"/>
            <a:chOff x="0" y="-184929"/>
            <a:chExt cx="812800" cy="845329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9E2D321D-4140-E1AA-4268-77D65731ADAD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F328BF2D-C77E-A833-A116-C4C18E46D1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641AD760-42AF-9324-545C-2311F9A3E6AC}"/>
              </a:ext>
            </a:extLst>
          </p:cNvPr>
          <p:cNvGrpSpPr/>
          <p:nvPr/>
        </p:nvGrpSpPr>
        <p:grpSpPr>
          <a:xfrm>
            <a:off x="5446711" y="6986106"/>
            <a:ext cx="220832" cy="193228"/>
            <a:chOff x="0" y="0"/>
            <a:chExt cx="812800" cy="711200"/>
          </a:xfrm>
        </p:grpSpPr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1EC1CE05-3A1D-7CC7-0033-00260DA0F5C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TextBox 67">
              <a:extLst>
                <a:ext uri="{FF2B5EF4-FFF2-40B4-BE49-F238E27FC236}">
                  <a16:creationId xmlns:a16="http://schemas.microsoft.com/office/drawing/2014/main" id="{64F63B80-53E7-9D52-6D1B-D4F6C75751B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5065EE0B-C117-8088-3F8A-3B70E6F6197A}"/>
              </a:ext>
            </a:extLst>
          </p:cNvPr>
          <p:cNvGrpSpPr/>
          <p:nvPr/>
        </p:nvGrpSpPr>
        <p:grpSpPr>
          <a:xfrm>
            <a:off x="3897857" y="1281302"/>
            <a:ext cx="220832" cy="193228"/>
            <a:chOff x="0" y="0"/>
            <a:chExt cx="812800" cy="711200"/>
          </a:xfrm>
        </p:grpSpPr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9737C661-8F02-8D32-C489-35FF0EB96A0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67">
              <a:extLst>
                <a:ext uri="{FF2B5EF4-FFF2-40B4-BE49-F238E27FC236}">
                  <a16:creationId xmlns:a16="http://schemas.microsoft.com/office/drawing/2014/main" id="{B126352F-43C9-3F7A-3166-44C569437C8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D8A34BA7-64A1-DA4B-EA93-238EA0DDC0EF}"/>
              </a:ext>
            </a:extLst>
          </p:cNvPr>
          <p:cNvGrpSpPr/>
          <p:nvPr/>
        </p:nvGrpSpPr>
        <p:grpSpPr>
          <a:xfrm>
            <a:off x="5523340" y="1274880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E37EF2F8-7959-2BEF-E93C-AF8EE537304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B480B20D-EDFA-4921-6074-B30D55B353B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1DB34942-9B53-4821-45AC-789AD4A56145}"/>
              </a:ext>
            </a:extLst>
          </p:cNvPr>
          <p:cNvGrpSpPr/>
          <p:nvPr/>
        </p:nvGrpSpPr>
        <p:grpSpPr>
          <a:xfrm>
            <a:off x="7286843" y="1308626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A95A463B-37EC-D833-F48B-6728CD9F19F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5E6A947D-2AAB-9E22-027B-81321514370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0" name="Group 65">
            <a:extLst>
              <a:ext uri="{FF2B5EF4-FFF2-40B4-BE49-F238E27FC236}">
                <a16:creationId xmlns:a16="http://schemas.microsoft.com/office/drawing/2014/main" id="{AB198EB4-30A5-3DAA-09C0-205299D22BB4}"/>
              </a:ext>
            </a:extLst>
          </p:cNvPr>
          <p:cNvGrpSpPr/>
          <p:nvPr/>
        </p:nvGrpSpPr>
        <p:grpSpPr>
          <a:xfrm>
            <a:off x="8822659" y="1292756"/>
            <a:ext cx="220832" cy="193228"/>
            <a:chOff x="0" y="0"/>
            <a:chExt cx="812800" cy="711200"/>
          </a:xfrm>
        </p:grpSpPr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0A895C07-BBB7-5422-5751-0E78D39AAA6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7">
              <a:extLst>
                <a:ext uri="{FF2B5EF4-FFF2-40B4-BE49-F238E27FC236}">
                  <a16:creationId xmlns:a16="http://schemas.microsoft.com/office/drawing/2014/main" id="{3A3C1E86-7643-CD81-C540-79E6C1FE83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5">
            <a:extLst>
              <a:ext uri="{FF2B5EF4-FFF2-40B4-BE49-F238E27FC236}">
                <a16:creationId xmlns:a16="http://schemas.microsoft.com/office/drawing/2014/main" id="{CF472EE9-FDA0-A3B4-A59D-A84A71906E61}"/>
              </a:ext>
            </a:extLst>
          </p:cNvPr>
          <p:cNvGrpSpPr/>
          <p:nvPr/>
        </p:nvGrpSpPr>
        <p:grpSpPr>
          <a:xfrm>
            <a:off x="10354518" y="1326829"/>
            <a:ext cx="220832" cy="193228"/>
            <a:chOff x="0" y="0"/>
            <a:chExt cx="812800" cy="711200"/>
          </a:xfrm>
        </p:grpSpPr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714C9BDB-C9A8-93F1-A604-B3CC8E2B386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TextBox 67">
              <a:extLst>
                <a:ext uri="{FF2B5EF4-FFF2-40B4-BE49-F238E27FC236}">
                  <a16:creationId xmlns:a16="http://schemas.microsoft.com/office/drawing/2014/main" id="{6FC29C14-5B41-73CA-3841-24334A4A8C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65">
            <a:extLst>
              <a:ext uri="{FF2B5EF4-FFF2-40B4-BE49-F238E27FC236}">
                <a16:creationId xmlns:a16="http://schemas.microsoft.com/office/drawing/2014/main" id="{715C13CC-E638-886E-EC40-389A49C8049D}"/>
              </a:ext>
            </a:extLst>
          </p:cNvPr>
          <p:cNvGrpSpPr/>
          <p:nvPr/>
        </p:nvGrpSpPr>
        <p:grpSpPr>
          <a:xfrm>
            <a:off x="7087169" y="6977594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13CDF72E-EA35-8AFA-3716-4082F3F098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C9EEE8E4-4A08-43CC-11C4-244A4E20417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5">
            <a:extLst>
              <a:ext uri="{FF2B5EF4-FFF2-40B4-BE49-F238E27FC236}">
                <a16:creationId xmlns:a16="http://schemas.microsoft.com/office/drawing/2014/main" id="{C1D96E4F-2D03-FC52-E99E-ABBCA16F2146}"/>
              </a:ext>
            </a:extLst>
          </p:cNvPr>
          <p:cNvGrpSpPr/>
          <p:nvPr/>
        </p:nvGrpSpPr>
        <p:grpSpPr>
          <a:xfrm>
            <a:off x="8656491" y="6974033"/>
            <a:ext cx="220832" cy="193228"/>
            <a:chOff x="0" y="0"/>
            <a:chExt cx="812800" cy="711200"/>
          </a:xfrm>
        </p:grpSpPr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A244BA65-2F42-F6B1-1375-73D9E6FACC2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33034459-7475-3B0B-4C55-C1B61D6FF64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7C0DD861-8E53-E298-112D-71C1E85923C8}"/>
              </a:ext>
            </a:extLst>
          </p:cNvPr>
          <p:cNvGrpSpPr/>
          <p:nvPr/>
        </p:nvGrpSpPr>
        <p:grpSpPr>
          <a:xfrm>
            <a:off x="10282160" y="6957096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0C5D3583-98A9-DF31-96CB-23C5EE3136D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E5B32095-B92A-0F57-0EB5-E8B6E8461C3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" name="Graphic 6" descr="A trophy cup">
            <a:extLst>
              <a:ext uri="{FF2B5EF4-FFF2-40B4-BE49-F238E27FC236}">
                <a16:creationId xmlns:a16="http://schemas.microsoft.com/office/drawing/2014/main" id="{AD577A12-1F88-CDEF-B805-843C63D4A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3415" y="5046970"/>
            <a:ext cx="823946" cy="823946"/>
          </a:xfrm>
          <a:prstGeom prst="rect">
            <a:avLst/>
          </a:prstGeom>
        </p:spPr>
      </p:pic>
      <p:pic>
        <p:nvPicPr>
          <p:cNvPr id="11" name="Graphic 10" descr="Music notes">
            <a:extLst>
              <a:ext uri="{FF2B5EF4-FFF2-40B4-BE49-F238E27FC236}">
                <a16:creationId xmlns:a16="http://schemas.microsoft.com/office/drawing/2014/main" id="{089AEAEC-D5EA-932B-A05F-D355A6ABF0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13873" y="3116936"/>
            <a:ext cx="965588" cy="965588"/>
          </a:xfrm>
          <a:prstGeom prst="rect">
            <a:avLst/>
          </a:prstGeom>
        </p:spPr>
      </p:pic>
      <p:pic>
        <p:nvPicPr>
          <p:cNvPr id="14" name="Graphic 13" descr="A guitar and trumpet">
            <a:extLst>
              <a:ext uri="{FF2B5EF4-FFF2-40B4-BE49-F238E27FC236}">
                <a16:creationId xmlns:a16="http://schemas.microsoft.com/office/drawing/2014/main" id="{AC40466F-37CB-6E67-3524-A5C7E2EBF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7503" y="3291046"/>
            <a:ext cx="891543" cy="8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  <CoverLetterTemplate2 xmlns="39022ca7-da8b-462c-ac53-cf911d2e7c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f7c15b5bbdae7b3da1b1aa1b6a325173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917d8beaf769b3e48236b1780465a8cd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sharepoint/v3"/>
    <ds:schemaRef ds:uri="39022ca7-da8b-462c-ac53-cf911d2e7c5d"/>
    <ds:schemaRef ds:uri="http://schemas.microsoft.com/office/infopath/2007/PartnerControls"/>
    <ds:schemaRef ds:uri="21fe2dc5-e687-4b08-a992-8b5ade4d547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B5774F-4BA9-4662-B130-352751364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1574</Words>
  <Application>Microsoft Office PowerPoint</Application>
  <PresentationFormat>Custom</PresentationFormat>
  <Paragraphs>386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DM Sans</vt:lpstr>
      <vt:lpstr>Arial</vt:lpstr>
      <vt:lpstr>DM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Whitehead, Kimberley (Growth Company)</cp:lastModifiedBy>
  <cp:revision>19</cp:revision>
  <cp:lastPrinted>2025-02-24T11:06:37Z</cp:lastPrinted>
  <dcterms:created xsi:type="dcterms:W3CDTF">2006-08-16T00:00:00Z</dcterms:created>
  <dcterms:modified xsi:type="dcterms:W3CDTF">2026-01-20T16:38:34Z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