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9"/>
  </p:notesMasterIdLst>
  <p:sldIdLst>
    <p:sldId id="257" r:id="rId5"/>
    <p:sldId id="264" r:id="rId6"/>
    <p:sldId id="265" r:id="rId7"/>
    <p:sldId id="266" r:id="rId8"/>
  </p:sldIdLst>
  <p:sldSz cx="10693400" cy="7556500"/>
  <p:notesSz cx="6858000" cy="9144000"/>
  <p:embeddedFontLst>
    <p:embeddedFont>
      <p:font typeface="DM Sans" pitchFamily="2" charset="0"/>
      <p:regular r:id="rId10"/>
      <p:bold r:id="rId11"/>
      <p:italic r:id="rId12"/>
      <p:boldItalic r:id="rId13"/>
    </p:embeddedFont>
    <p:embeddedFont>
      <p:font typeface="DM Sans Bold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" y="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B530A-40F9-4949-BE82-70E9583A6196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504A7-684C-43D8-9EA9-991A752B58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362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04A7-684C-43D8-9EA9-991A752B58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861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04A7-684C-43D8-9EA9-991A752B58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822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04A7-684C-43D8-9EA9-991A752B58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989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04A7-684C-43D8-9EA9-991A752B58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437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84646" y="1589490"/>
            <a:ext cx="2384913" cy="4728152"/>
          </a:xfrm>
          <a:custGeom>
            <a:avLst/>
            <a:gdLst/>
            <a:ahLst/>
            <a:cxnLst/>
            <a:rect l="l" t="t" r="r" b="b"/>
            <a:pathLst>
              <a:path w="868775" h="1669301">
                <a:moveTo>
                  <a:pt x="0" y="0"/>
                </a:moveTo>
                <a:lnTo>
                  <a:pt x="868775" y="0"/>
                </a:lnTo>
                <a:lnTo>
                  <a:pt x="868775" y="1669301"/>
                </a:lnTo>
                <a:lnTo>
                  <a:pt x="0" y="1669301"/>
                </a:lnTo>
                <a:close/>
              </a:path>
            </a:pathLst>
          </a:custGeom>
          <a:solidFill>
            <a:srgbClr val="34586E"/>
          </a:solid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grpSp>
        <p:nvGrpSpPr>
          <p:cNvPr id="46" name="Group 46"/>
          <p:cNvGrpSpPr/>
          <p:nvPr/>
        </p:nvGrpSpPr>
        <p:grpSpPr>
          <a:xfrm rot="2700000">
            <a:off x="5554336" y="1526669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21ADD497-35E5-EF24-5573-B7DFF6B5B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sp>
        <p:nvSpPr>
          <p:cNvPr id="8" name="TextBox 69">
            <a:extLst>
              <a:ext uri="{FF2B5EF4-FFF2-40B4-BE49-F238E27FC236}">
                <a16:creationId xmlns:a16="http://schemas.microsoft.com/office/drawing/2014/main" id="{0CDFECFF-FDB2-03BC-E059-67B8EADEACEA}"/>
              </a:ext>
            </a:extLst>
          </p:cNvPr>
          <p:cNvSpPr txBox="1"/>
          <p:nvPr/>
        </p:nvSpPr>
        <p:spPr>
          <a:xfrm>
            <a:off x="2580281" y="60083"/>
            <a:ext cx="6995806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February 2025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B71B017A-BF2D-3954-23B7-092CCD847B45}"/>
              </a:ext>
            </a:extLst>
          </p:cNvPr>
          <p:cNvSpPr txBox="1"/>
          <p:nvPr/>
        </p:nvSpPr>
        <p:spPr>
          <a:xfrm>
            <a:off x="209707" y="1730121"/>
            <a:ext cx="2384914" cy="46609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r>
              <a:rPr lang="en-US" sz="1600" b="1">
                <a:solidFill>
                  <a:srgbClr val="FFFFFF"/>
                </a:solidFill>
                <a:latin typeface="DM Sans"/>
              </a:rPr>
              <a:t>Doncaster Activity Hub</a:t>
            </a: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rgbClr val="FFFFFF"/>
                </a:solidFill>
                <a:latin typeface="DM Sans"/>
              </a:rPr>
              <a:t>Unit 25/27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7 Queens Crescent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Doncaster 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DN1 3JN</a:t>
            </a:r>
          </a:p>
          <a:p>
            <a:pPr algn="ctr">
              <a:lnSpc>
                <a:spcPts val="2379"/>
              </a:lnSpc>
            </a:pPr>
            <a:endParaRPr lang="en-US" sz="1400">
              <a:solidFill>
                <a:srgbClr val="FFFFFF"/>
              </a:solidFill>
              <a:latin typeface="DM Sans"/>
            </a:endParaRP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rgbClr val="FFFFFF"/>
                </a:solidFill>
                <a:latin typeface="DM Sans"/>
              </a:rPr>
              <a:t>If you ever need a </a:t>
            </a:r>
            <a:r>
              <a:rPr lang="en-US" sz="1400" err="1">
                <a:solidFill>
                  <a:srgbClr val="FFFFFF"/>
                </a:solidFill>
                <a:latin typeface="DM Sans"/>
              </a:rPr>
              <a:t>cuppa</a:t>
            </a:r>
            <a:r>
              <a:rPr lang="en-US" sz="1400">
                <a:solidFill>
                  <a:srgbClr val="FFFFFF"/>
                </a:solidFill>
                <a:latin typeface="DM Sans"/>
              </a:rPr>
              <a:t> or a chat, pop in and speak to your support worker.</a:t>
            </a: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chemeClr val="bg1"/>
                </a:solidFill>
                <a:latin typeface="DM Sans" pitchFamily="2" charset="0"/>
              </a:rPr>
              <a:t>Reception contact number: </a:t>
            </a: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07502299992</a:t>
            </a:r>
          </a:p>
          <a:p>
            <a:pPr algn="ctr">
              <a:lnSpc>
                <a:spcPts val="2379"/>
              </a:lnSpc>
            </a:pPr>
            <a:endParaRPr lang="en-GB" sz="1400">
              <a:solidFill>
                <a:schemeClr val="bg1"/>
              </a:solidFill>
              <a:latin typeface="DM Sans" pitchFamily="2" charset="0"/>
            </a:endParaRPr>
          </a:p>
          <a:p>
            <a:pPr algn="ctr">
              <a:lnSpc>
                <a:spcPts val="2379"/>
              </a:lnSpc>
            </a:pP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9:30am – 16:00pm</a:t>
            </a:r>
          </a:p>
          <a:p>
            <a:pPr algn="ctr">
              <a:lnSpc>
                <a:spcPts val="2379"/>
              </a:lnSpc>
            </a:pP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Monday – Friday</a:t>
            </a:r>
          </a:p>
          <a:p>
            <a:pPr algn="ctr">
              <a:lnSpc>
                <a:spcPts val="2379"/>
              </a:lnSpc>
            </a:pPr>
            <a:endParaRPr lang="en-US" sz="1200">
              <a:solidFill>
                <a:srgbClr val="FFFFFF"/>
              </a:solidFill>
              <a:latin typeface="DM Sans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E1F7897A-C03E-BA45-3593-68E1742EB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432582"/>
              </p:ext>
            </p:extLst>
          </p:nvPr>
        </p:nvGraphicFramePr>
        <p:xfrm>
          <a:off x="2648710" y="684105"/>
          <a:ext cx="7848974" cy="6353726"/>
        </p:xfrm>
        <a:graphic>
          <a:graphicData uri="http://schemas.openxmlformats.org/drawingml/2006/table">
            <a:tbl>
              <a:tblPr/>
              <a:tblGrid>
                <a:gridCol w="1877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8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72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2848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3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rd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4th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5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6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7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7254">
                <a:tc rowSpan="2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Introduction to Basic Cooking skills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9:30am - 10:30am 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Cooking on a budget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10:30am – 12pm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With Katie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day Employability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Researching chosen job profiles for suitability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Skills assessment – identify which skills needed for chosen job role.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Upskilling for job roles chosen.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 creation.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Tailored CV’s - digital copy for job search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Cover Letters – how to create effective cover letter.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Careers NCS website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Interview techniques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Steven</a:t>
                      </a:r>
                      <a:endParaRPr lang="en-US" sz="8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Recruitment session with Steve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 kern="1200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/>
                        <a:t>Mindful Movers (Wellbeing Walk)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/>
                        <a:t>10:00-12:00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/>
                        <a:t>With Mark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Mindfulness with Megan!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 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Understanding Diversity in Society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11am – 12pm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238"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  <a:endParaRPr lang="en-GB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Mission Nutrition – Health eating for your wellbeing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13:00-14:00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Head in the Game – Mental health and fitness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14:30-15:30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With Mark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Yoga/Mindful movements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13.30-14.30</a:t>
                      </a: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With Megan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Quiz/Social games 15.00-16.00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639523"/>
                  </a:ext>
                </a:extLst>
              </a:tr>
              <a:tr h="1990986">
                <a:tc rowSpan="2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Healthy Relationships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With Katie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7415094"/>
                  </a:ext>
                </a:extLst>
              </a:tr>
              <a:tr h="9644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Poetry with Steve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2pm – 3pm </a:t>
                      </a:r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648199"/>
                  </a:ext>
                </a:extLst>
              </a:tr>
            </a:tbl>
          </a:graphicData>
        </a:graphic>
      </p:graphicFrame>
      <p:pic>
        <p:nvPicPr>
          <p:cNvPr id="33" name="Picture 3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E418055D-3A27-B301-4C49-C0F85C98FC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733" y="2748422"/>
            <a:ext cx="495916" cy="440126"/>
          </a:xfrm>
          <a:prstGeom prst="rect">
            <a:avLst/>
          </a:prstGeom>
        </p:spPr>
      </p:pic>
      <p:pic>
        <p:nvPicPr>
          <p:cNvPr id="37" name="Picture 36" descr="A person with their hands on their head&#10;&#10;Description automatically generated">
            <a:extLst>
              <a:ext uri="{FF2B5EF4-FFF2-40B4-BE49-F238E27FC236}">
                <a16:creationId xmlns:a16="http://schemas.microsoft.com/office/drawing/2014/main" id="{04BB41F6-4DF0-8C88-16A8-D4280669D4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700" b="9934"/>
          <a:stretch/>
        </p:blipFill>
        <p:spPr>
          <a:xfrm>
            <a:off x="3582405" y="6313891"/>
            <a:ext cx="638221" cy="493769"/>
          </a:xfrm>
          <a:prstGeom prst="rect">
            <a:avLst/>
          </a:prstGeom>
        </p:spPr>
      </p:pic>
      <p:pic>
        <p:nvPicPr>
          <p:cNvPr id="44" name="Picture 43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F020F110-7D6E-994C-F2F4-6CFBB82B81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3952" y="6625019"/>
            <a:ext cx="672091" cy="323742"/>
          </a:xfrm>
          <a:prstGeom prst="rect">
            <a:avLst/>
          </a:prstGeom>
        </p:spPr>
      </p:pic>
      <p:pic>
        <p:nvPicPr>
          <p:cNvPr id="45" name="Picture 44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0E69EEAD-AC5B-E963-B893-EAEA786D49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0624" y="3669019"/>
            <a:ext cx="464513" cy="440126"/>
          </a:xfrm>
          <a:prstGeom prst="rect">
            <a:avLst/>
          </a:prstGeom>
        </p:spPr>
      </p:pic>
      <p:pic>
        <p:nvPicPr>
          <p:cNvPr id="51" name="Picture 50" descr="A person and person standing next to each other&#10;&#10;Description automatically generated">
            <a:extLst>
              <a:ext uri="{FF2B5EF4-FFF2-40B4-BE49-F238E27FC236}">
                <a16:creationId xmlns:a16="http://schemas.microsoft.com/office/drawing/2014/main" id="{807F0891-4235-70D4-6437-F35B0D56A5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0286" y="6157680"/>
            <a:ext cx="526114" cy="526114"/>
          </a:xfrm>
          <a:prstGeom prst="rect">
            <a:avLst/>
          </a:prstGeom>
        </p:spPr>
      </p:pic>
      <p:grpSp>
        <p:nvGrpSpPr>
          <p:cNvPr id="69" name="Group 62">
            <a:extLst>
              <a:ext uri="{FF2B5EF4-FFF2-40B4-BE49-F238E27FC236}">
                <a16:creationId xmlns:a16="http://schemas.microsoft.com/office/drawing/2014/main" id="{B0B3BE8A-7E82-BB4C-DDCC-7A6D7A89C1CC}"/>
              </a:ext>
            </a:extLst>
          </p:cNvPr>
          <p:cNvGrpSpPr/>
          <p:nvPr/>
        </p:nvGrpSpPr>
        <p:grpSpPr>
          <a:xfrm>
            <a:off x="8775932" y="1608635"/>
            <a:ext cx="242972" cy="242972"/>
            <a:chOff x="0" y="0"/>
            <a:chExt cx="812800" cy="812800"/>
          </a:xfrm>
        </p:grpSpPr>
        <p:sp>
          <p:nvSpPr>
            <p:cNvPr id="88" name="Freeform 63">
              <a:extLst>
                <a:ext uri="{FF2B5EF4-FFF2-40B4-BE49-F238E27FC236}">
                  <a16:creationId xmlns:a16="http://schemas.microsoft.com/office/drawing/2014/main" id="{2642D406-9686-191C-CDC9-D3266A9C10F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64">
              <a:extLst>
                <a:ext uri="{FF2B5EF4-FFF2-40B4-BE49-F238E27FC236}">
                  <a16:creationId xmlns:a16="http://schemas.microsoft.com/office/drawing/2014/main" id="{66AEBBC3-15D2-0154-15A9-859A7D85A43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1" name="Group 65">
            <a:extLst>
              <a:ext uri="{FF2B5EF4-FFF2-40B4-BE49-F238E27FC236}">
                <a16:creationId xmlns:a16="http://schemas.microsoft.com/office/drawing/2014/main" id="{D242820E-7B28-8267-5B8E-68A7FCF3265A}"/>
              </a:ext>
            </a:extLst>
          </p:cNvPr>
          <p:cNvGrpSpPr/>
          <p:nvPr/>
        </p:nvGrpSpPr>
        <p:grpSpPr>
          <a:xfrm>
            <a:off x="2795714" y="1591641"/>
            <a:ext cx="220832" cy="193228"/>
            <a:chOff x="0" y="0"/>
            <a:chExt cx="812800" cy="711200"/>
          </a:xfrm>
        </p:grpSpPr>
        <p:sp>
          <p:nvSpPr>
            <p:cNvPr id="92" name="Freeform 66">
              <a:extLst>
                <a:ext uri="{FF2B5EF4-FFF2-40B4-BE49-F238E27FC236}">
                  <a16:creationId xmlns:a16="http://schemas.microsoft.com/office/drawing/2014/main" id="{D55C3508-C68F-02CC-E453-CE519C3A5BB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TextBox 67">
              <a:extLst>
                <a:ext uri="{FF2B5EF4-FFF2-40B4-BE49-F238E27FC236}">
                  <a16:creationId xmlns:a16="http://schemas.microsoft.com/office/drawing/2014/main" id="{01C011B5-D50B-B2F6-CDAF-69E45F70F53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7" name="Group 65">
            <a:extLst>
              <a:ext uri="{FF2B5EF4-FFF2-40B4-BE49-F238E27FC236}">
                <a16:creationId xmlns:a16="http://schemas.microsoft.com/office/drawing/2014/main" id="{826BEC09-E0BA-EF16-B673-888235DEABC6}"/>
              </a:ext>
            </a:extLst>
          </p:cNvPr>
          <p:cNvGrpSpPr/>
          <p:nvPr/>
        </p:nvGrpSpPr>
        <p:grpSpPr>
          <a:xfrm>
            <a:off x="7768222" y="3856952"/>
            <a:ext cx="220832" cy="193228"/>
            <a:chOff x="0" y="0"/>
            <a:chExt cx="812800" cy="711200"/>
          </a:xfrm>
        </p:grpSpPr>
        <p:sp>
          <p:nvSpPr>
            <p:cNvPr id="98" name="Freeform 66">
              <a:extLst>
                <a:ext uri="{FF2B5EF4-FFF2-40B4-BE49-F238E27FC236}">
                  <a16:creationId xmlns:a16="http://schemas.microsoft.com/office/drawing/2014/main" id="{205D2419-D49A-A827-19E4-8F17858C72F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TextBox 67">
              <a:extLst>
                <a:ext uri="{FF2B5EF4-FFF2-40B4-BE49-F238E27FC236}">
                  <a16:creationId xmlns:a16="http://schemas.microsoft.com/office/drawing/2014/main" id="{C04F94FE-43EE-9245-E6F9-821E8DAAE6E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0" name="Group 62">
            <a:extLst>
              <a:ext uri="{FF2B5EF4-FFF2-40B4-BE49-F238E27FC236}">
                <a16:creationId xmlns:a16="http://schemas.microsoft.com/office/drawing/2014/main" id="{27228D48-1730-7A99-4522-CBC98D25A31E}"/>
              </a:ext>
            </a:extLst>
          </p:cNvPr>
          <p:cNvGrpSpPr/>
          <p:nvPr/>
        </p:nvGrpSpPr>
        <p:grpSpPr>
          <a:xfrm>
            <a:off x="3024635" y="2237965"/>
            <a:ext cx="3053549" cy="2287253"/>
            <a:chOff x="-9478257" y="47625"/>
            <a:chExt cx="10214857" cy="7651415"/>
          </a:xfrm>
        </p:grpSpPr>
        <p:sp>
          <p:nvSpPr>
            <p:cNvPr id="101" name="Freeform 63">
              <a:extLst>
                <a:ext uri="{FF2B5EF4-FFF2-40B4-BE49-F238E27FC236}">
                  <a16:creationId xmlns:a16="http://schemas.microsoft.com/office/drawing/2014/main" id="{AA8305A6-9366-712A-140F-ADDDF34705C0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TextBox 64">
              <a:extLst>
                <a:ext uri="{FF2B5EF4-FFF2-40B4-BE49-F238E27FC236}">
                  <a16:creationId xmlns:a16="http://schemas.microsoft.com/office/drawing/2014/main" id="{E18AF5A5-1652-F8C5-F271-8364EA0045F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" name="Group 62">
            <a:extLst>
              <a:ext uri="{FF2B5EF4-FFF2-40B4-BE49-F238E27FC236}">
                <a16:creationId xmlns:a16="http://schemas.microsoft.com/office/drawing/2014/main" id="{6BC975B2-BE7D-F674-9C39-4F830B90DB3A}"/>
              </a:ext>
            </a:extLst>
          </p:cNvPr>
          <p:cNvGrpSpPr/>
          <p:nvPr/>
        </p:nvGrpSpPr>
        <p:grpSpPr>
          <a:xfrm>
            <a:off x="8695566" y="3832656"/>
            <a:ext cx="349815" cy="3405891"/>
            <a:chOff x="-357416" y="0"/>
            <a:chExt cx="1170216" cy="11393528"/>
          </a:xfrm>
        </p:grpSpPr>
        <p:sp>
          <p:nvSpPr>
            <p:cNvPr id="3" name="Freeform 63">
              <a:extLst>
                <a:ext uri="{FF2B5EF4-FFF2-40B4-BE49-F238E27FC236}">
                  <a16:creationId xmlns:a16="http://schemas.microsoft.com/office/drawing/2014/main" id="{ECAD91AD-F8BE-174B-4AC2-03EA7B0682C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64">
              <a:extLst>
                <a:ext uri="{FF2B5EF4-FFF2-40B4-BE49-F238E27FC236}">
                  <a16:creationId xmlns:a16="http://schemas.microsoft.com/office/drawing/2014/main" id="{2D7B1B58-61EA-12DF-4867-18B09488DF35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081D264E-8E7B-F904-139E-DCAC81A807BF}"/>
              </a:ext>
            </a:extLst>
          </p:cNvPr>
          <p:cNvGrpSpPr/>
          <p:nvPr/>
        </p:nvGrpSpPr>
        <p:grpSpPr>
          <a:xfrm>
            <a:off x="4733536" y="1591641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CA5DFA19-F33E-519A-20CB-C93118C9606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67">
              <a:extLst>
                <a:ext uri="{FF2B5EF4-FFF2-40B4-BE49-F238E27FC236}">
                  <a16:creationId xmlns:a16="http://schemas.microsoft.com/office/drawing/2014/main" id="{209CD48E-170B-76F3-0490-C8C00A5AFC3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1" name="Group 65">
            <a:extLst>
              <a:ext uri="{FF2B5EF4-FFF2-40B4-BE49-F238E27FC236}">
                <a16:creationId xmlns:a16="http://schemas.microsoft.com/office/drawing/2014/main" id="{0F4A2BE3-E92D-1B43-BA5E-98EE0ABC1536}"/>
              </a:ext>
            </a:extLst>
          </p:cNvPr>
          <p:cNvGrpSpPr/>
          <p:nvPr/>
        </p:nvGrpSpPr>
        <p:grpSpPr>
          <a:xfrm>
            <a:off x="9227445" y="3729256"/>
            <a:ext cx="220832" cy="193228"/>
            <a:chOff x="0" y="0"/>
            <a:chExt cx="812800" cy="711200"/>
          </a:xfrm>
        </p:grpSpPr>
        <p:sp>
          <p:nvSpPr>
            <p:cNvPr id="12" name="Freeform 66">
              <a:extLst>
                <a:ext uri="{FF2B5EF4-FFF2-40B4-BE49-F238E27FC236}">
                  <a16:creationId xmlns:a16="http://schemas.microsoft.com/office/drawing/2014/main" id="{D06BA051-BD51-07A0-A613-7F20832791A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67">
              <a:extLst>
                <a:ext uri="{FF2B5EF4-FFF2-40B4-BE49-F238E27FC236}">
                  <a16:creationId xmlns:a16="http://schemas.microsoft.com/office/drawing/2014/main" id="{ED2889C3-6838-5003-7493-9DC9066FFE4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5" name="Group 62">
            <a:extLst>
              <a:ext uri="{FF2B5EF4-FFF2-40B4-BE49-F238E27FC236}">
                <a16:creationId xmlns:a16="http://schemas.microsoft.com/office/drawing/2014/main" id="{7124E6B5-D5C8-20CC-9C30-0B3F9D3504A3}"/>
              </a:ext>
            </a:extLst>
          </p:cNvPr>
          <p:cNvGrpSpPr/>
          <p:nvPr/>
        </p:nvGrpSpPr>
        <p:grpSpPr>
          <a:xfrm>
            <a:off x="10115996" y="3767206"/>
            <a:ext cx="349815" cy="3405891"/>
            <a:chOff x="-357416" y="0"/>
            <a:chExt cx="1170216" cy="11393528"/>
          </a:xfrm>
        </p:grpSpPr>
        <p:sp>
          <p:nvSpPr>
            <p:cNvPr id="16" name="Freeform 63">
              <a:extLst>
                <a:ext uri="{FF2B5EF4-FFF2-40B4-BE49-F238E27FC236}">
                  <a16:creationId xmlns:a16="http://schemas.microsoft.com/office/drawing/2014/main" id="{01B4CD64-7FBD-6F63-8CD3-5D36338ED9E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64">
              <a:extLst>
                <a:ext uri="{FF2B5EF4-FFF2-40B4-BE49-F238E27FC236}">
                  <a16:creationId xmlns:a16="http://schemas.microsoft.com/office/drawing/2014/main" id="{55E4371C-421D-F8DE-843C-5D9468AD08AA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8" name="Group 62">
            <a:extLst>
              <a:ext uri="{FF2B5EF4-FFF2-40B4-BE49-F238E27FC236}">
                <a16:creationId xmlns:a16="http://schemas.microsoft.com/office/drawing/2014/main" id="{7B708E4B-0523-7F11-AC0E-98E202885BC5}"/>
              </a:ext>
            </a:extLst>
          </p:cNvPr>
          <p:cNvGrpSpPr/>
          <p:nvPr/>
        </p:nvGrpSpPr>
        <p:grpSpPr>
          <a:xfrm>
            <a:off x="10115996" y="1589594"/>
            <a:ext cx="349815" cy="3405891"/>
            <a:chOff x="-357416" y="0"/>
            <a:chExt cx="1170216" cy="11393528"/>
          </a:xfrm>
        </p:grpSpPr>
        <p:sp>
          <p:nvSpPr>
            <p:cNvPr id="19" name="Freeform 63">
              <a:extLst>
                <a:ext uri="{FF2B5EF4-FFF2-40B4-BE49-F238E27FC236}">
                  <a16:creationId xmlns:a16="http://schemas.microsoft.com/office/drawing/2014/main" id="{1290DC32-AB9C-1485-4DCD-2199E01817D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64">
              <a:extLst>
                <a:ext uri="{FF2B5EF4-FFF2-40B4-BE49-F238E27FC236}">
                  <a16:creationId xmlns:a16="http://schemas.microsoft.com/office/drawing/2014/main" id="{F0D59DC6-A583-6C5F-A445-4119499C1C35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1" name="Group 65">
            <a:extLst>
              <a:ext uri="{FF2B5EF4-FFF2-40B4-BE49-F238E27FC236}">
                <a16:creationId xmlns:a16="http://schemas.microsoft.com/office/drawing/2014/main" id="{1C7DC6C5-8181-F328-4C4C-3933278304DB}"/>
              </a:ext>
            </a:extLst>
          </p:cNvPr>
          <p:cNvGrpSpPr/>
          <p:nvPr/>
        </p:nvGrpSpPr>
        <p:grpSpPr>
          <a:xfrm>
            <a:off x="9192940" y="1463651"/>
            <a:ext cx="220832" cy="193228"/>
            <a:chOff x="0" y="0"/>
            <a:chExt cx="812800" cy="711200"/>
          </a:xfrm>
        </p:grpSpPr>
        <p:sp>
          <p:nvSpPr>
            <p:cNvPr id="22" name="Freeform 66">
              <a:extLst>
                <a:ext uri="{FF2B5EF4-FFF2-40B4-BE49-F238E27FC236}">
                  <a16:creationId xmlns:a16="http://schemas.microsoft.com/office/drawing/2014/main" id="{7304AE81-F72E-2D66-DF15-03A5B57857B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87CB63B2-E2AA-5B6A-7E34-284F3A3685C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54218AD3-2AD6-507C-62D1-FA078A897378}"/>
              </a:ext>
            </a:extLst>
          </p:cNvPr>
          <p:cNvGrpSpPr/>
          <p:nvPr/>
        </p:nvGrpSpPr>
        <p:grpSpPr>
          <a:xfrm>
            <a:off x="3264613" y="3336919"/>
            <a:ext cx="768966" cy="585565"/>
            <a:chOff x="0" y="0"/>
            <a:chExt cx="667314" cy="512822"/>
          </a:xfrm>
        </p:grpSpPr>
        <p:pic>
          <p:nvPicPr>
            <p:cNvPr id="25" name="Picture 7">
              <a:extLst>
                <a:ext uri="{FF2B5EF4-FFF2-40B4-BE49-F238E27FC236}">
                  <a16:creationId xmlns:a16="http://schemas.microsoft.com/office/drawing/2014/main" id="{651B84F4-B1DE-AA10-EFB4-609799BC7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6" name="Group 46">
            <a:extLst>
              <a:ext uri="{FF2B5EF4-FFF2-40B4-BE49-F238E27FC236}">
                <a16:creationId xmlns:a16="http://schemas.microsoft.com/office/drawing/2014/main" id="{05C6EDD4-FAA2-CF4A-FAE6-7F1FC0EA6581}"/>
              </a:ext>
            </a:extLst>
          </p:cNvPr>
          <p:cNvGrpSpPr/>
          <p:nvPr/>
        </p:nvGrpSpPr>
        <p:grpSpPr>
          <a:xfrm rot="2700000">
            <a:off x="7233905" y="1548652"/>
            <a:ext cx="293842" cy="293842"/>
            <a:chOff x="0" y="0"/>
            <a:chExt cx="812800" cy="812800"/>
          </a:xfrm>
        </p:grpSpPr>
        <p:sp>
          <p:nvSpPr>
            <p:cNvPr id="27" name="Freeform 47">
              <a:extLst>
                <a:ext uri="{FF2B5EF4-FFF2-40B4-BE49-F238E27FC236}">
                  <a16:creationId xmlns:a16="http://schemas.microsoft.com/office/drawing/2014/main" id="{CDA5DD11-61A7-63EB-B1B1-2E8604A3889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48">
              <a:extLst>
                <a:ext uri="{FF2B5EF4-FFF2-40B4-BE49-F238E27FC236}">
                  <a16:creationId xmlns:a16="http://schemas.microsoft.com/office/drawing/2014/main" id="{6092FA8D-A754-896F-763A-5F6F166916AA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46">
            <a:extLst>
              <a:ext uri="{FF2B5EF4-FFF2-40B4-BE49-F238E27FC236}">
                <a16:creationId xmlns:a16="http://schemas.microsoft.com/office/drawing/2014/main" id="{F49D53D5-B701-31C7-005B-254C6AA42D68}"/>
              </a:ext>
            </a:extLst>
          </p:cNvPr>
          <p:cNvGrpSpPr/>
          <p:nvPr/>
        </p:nvGrpSpPr>
        <p:grpSpPr>
          <a:xfrm rot="2700000">
            <a:off x="181540" y="1167700"/>
            <a:ext cx="293842" cy="293842"/>
            <a:chOff x="0" y="0"/>
            <a:chExt cx="812800" cy="812800"/>
          </a:xfrm>
        </p:grpSpPr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D92CAEA5-BAE5-F7AE-7452-17823DB97BC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48">
              <a:extLst>
                <a:ext uri="{FF2B5EF4-FFF2-40B4-BE49-F238E27FC236}">
                  <a16:creationId xmlns:a16="http://schemas.microsoft.com/office/drawing/2014/main" id="{15EF83CC-FE82-9BD2-39E6-0E87C328E4FF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2" name="Group 46">
            <a:extLst>
              <a:ext uri="{FF2B5EF4-FFF2-40B4-BE49-F238E27FC236}">
                <a16:creationId xmlns:a16="http://schemas.microsoft.com/office/drawing/2014/main" id="{FFCFC5B4-F79B-4484-5436-B75B3D6CC84C}"/>
              </a:ext>
            </a:extLst>
          </p:cNvPr>
          <p:cNvGrpSpPr/>
          <p:nvPr/>
        </p:nvGrpSpPr>
        <p:grpSpPr>
          <a:xfrm rot="2700000">
            <a:off x="5512332" y="1471036"/>
            <a:ext cx="293842" cy="293842"/>
            <a:chOff x="0" y="0"/>
            <a:chExt cx="812800" cy="812800"/>
          </a:xfrm>
        </p:grpSpPr>
        <p:sp>
          <p:nvSpPr>
            <p:cNvPr id="34" name="Freeform 47">
              <a:extLst>
                <a:ext uri="{FF2B5EF4-FFF2-40B4-BE49-F238E27FC236}">
                  <a16:creationId xmlns:a16="http://schemas.microsoft.com/office/drawing/2014/main" id="{85E3AF91-CF2E-6AB8-E3E7-E9EB16AEAF5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48">
              <a:extLst>
                <a:ext uri="{FF2B5EF4-FFF2-40B4-BE49-F238E27FC236}">
                  <a16:creationId xmlns:a16="http://schemas.microsoft.com/office/drawing/2014/main" id="{94BAB756-6727-3B88-709F-A155BAB4B740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68401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84646" y="1589490"/>
            <a:ext cx="2384913" cy="4728152"/>
          </a:xfrm>
          <a:custGeom>
            <a:avLst/>
            <a:gdLst/>
            <a:ahLst/>
            <a:cxnLst/>
            <a:rect l="l" t="t" r="r" b="b"/>
            <a:pathLst>
              <a:path w="868775" h="1669301">
                <a:moveTo>
                  <a:pt x="0" y="0"/>
                </a:moveTo>
                <a:lnTo>
                  <a:pt x="868775" y="0"/>
                </a:lnTo>
                <a:lnTo>
                  <a:pt x="868775" y="1669301"/>
                </a:lnTo>
                <a:lnTo>
                  <a:pt x="0" y="1669301"/>
                </a:lnTo>
                <a:close/>
              </a:path>
            </a:pathLst>
          </a:custGeom>
          <a:solidFill>
            <a:srgbClr val="34586E"/>
          </a:solid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21ADD497-35E5-EF24-5573-B7DFF6B5B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sp>
        <p:nvSpPr>
          <p:cNvPr id="8" name="TextBox 69">
            <a:extLst>
              <a:ext uri="{FF2B5EF4-FFF2-40B4-BE49-F238E27FC236}">
                <a16:creationId xmlns:a16="http://schemas.microsoft.com/office/drawing/2014/main" id="{0CDFECFF-FDB2-03BC-E059-67B8EADEACEA}"/>
              </a:ext>
            </a:extLst>
          </p:cNvPr>
          <p:cNvSpPr txBox="1"/>
          <p:nvPr/>
        </p:nvSpPr>
        <p:spPr>
          <a:xfrm>
            <a:off x="2580281" y="60083"/>
            <a:ext cx="6995806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February 2025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B71B017A-BF2D-3954-23B7-092CCD847B45}"/>
              </a:ext>
            </a:extLst>
          </p:cNvPr>
          <p:cNvSpPr txBox="1"/>
          <p:nvPr/>
        </p:nvSpPr>
        <p:spPr>
          <a:xfrm>
            <a:off x="209707" y="1730121"/>
            <a:ext cx="2384914" cy="46609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r>
              <a:rPr lang="en-US" sz="1600" b="1">
                <a:solidFill>
                  <a:srgbClr val="FFFFFF"/>
                </a:solidFill>
                <a:latin typeface="DM Sans"/>
              </a:rPr>
              <a:t>Doncaster Activity Hub</a:t>
            </a: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rgbClr val="FFFFFF"/>
                </a:solidFill>
                <a:latin typeface="DM Sans"/>
              </a:rPr>
              <a:t>Unit 25/27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7 Queens Crescent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Doncaster 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DN1 3JN</a:t>
            </a:r>
          </a:p>
          <a:p>
            <a:pPr algn="ctr">
              <a:lnSpc>
                <a:spcPts val="2379"/>
              </a:lnSpc>
            </a:pPr>
            <a:endParaRPr lang="en-US" sz="1400">
              <a:solidFill>
                <a:srgbClr val="FFFFFF"/>
              </a:solidFill>
              <a:latin typeface="DM Sans"/>
            </a:endParaRP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rgbClr val="FFFFFF"/>
                </a:solidFill>
                <a:latin typeface="DM Sans"/>
              </a:rPr>
              <a:t>If you ever need a </a:t>
            </a:r>
            <a:r>
              <a:rPr lang="en-US" sz="1400" err="1">
                <a:solidFill>
                  <a:srgbClr val="FFFFFF"/>
                </a:solidFill>
                <a:latin typeface="DM Sans"/>
              </a:rPr>
              <a:t>cuppa</a:t>
            </a:r>
            <a:r>
              <a:rPr lang="en-US" sz="1400">
                <a:solidFill>
                  <a:srgbClr val="FFFFFF"/>
                </a:solidFill>
                <a:latin typeface="DM Sans"/>
              </a:rPr>
              <a:t> or a chat, pop in and speak to your support worker.</a:t>
            </a: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chemeClr val="bg1"/>
                </a:solidFill>
                <a:latin typeface="DM Sans" pitchFamily="2" charset="0"/>
              </a:rPr>
              <a:t>Reception contact number: </a:t>
            </a: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07502299992</a:t>
            </a:r>
          </a:p>
          <a:p>
            <a:pPr algn="ctr">
              <a:lnSpc>
                <a:spcPts val="2379"/>
              </a:lnSpc>
            </a:pPr>
            <a:endParaRPr lang="en-GB" sz="1400">
              <a:solidFill>
                <a:schemeClr val="bg1"/>
              </a:solidFill>
              <a:latin typeface="DM Sans" pitchFamily="2" charset="0"/>
            </a:endParaRPr>
          </a:p>
          <a:p>
            <a:pPr algn="ctr">
              <a:lnSpc>
                <a:spcPts val="2379"/>
              </a:lnSpc>
            </a:pP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9:30am – 16:00pm</a:t>
            </a:r>
          </a:p>
          <a:p>
            <a:pPr algn="ctr">
              <a:lnSpc>
                <a:spcPts val="2379"/>
              </a:lnSpc>
            </a:pP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Monday – Friday</a:t>
            </a:r>
          </a:p>
          <a:p>
            <a:pPr algn="ctr">
              <a:lnSpc>
                <a:spcPts val="2379"/>
              </a:lnSpc>
            </a:pPr>
            <a:endParaRPr lang="en-US" sz="1200">
              <a:solidFill>
                <a:srgbClr val="FFFFFF"/>
              </a:solidFill>
              <a:latin typeface="DM Sans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E1F7897A-C03E-BA45-3593-68E1742EB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92463"/>
              </p:ext>
            </p:extLst>
          </p:nvPr>
        </p:nvGraphicFramePr>
        <p:xfrm>
          <a:off x="2789852" y="718536"/>
          <a:ext cx="7848974" cy="6433359"/>
        </p:xfrm>
        <a:graphic>
          <a:graphicData uri="http://schemas.openxmlformats.org/drawingml/2006/table">
            <a:tbl>
              <a:tblPr/>
              <a:tblGrid>
                <a:gridCol w="1877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8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72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2848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10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11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12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13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14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7254">
                <a:tc rowSpan="2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Introduction to Basic Cooking skills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9:30am - 10:30am 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Cooking on a budget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With Katie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day Employability with Pam </a:t>
                      </a:r>
                    </a:p>
                    <a:p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Researching chosen job profiles for suitability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Skills assessment – identify which skills needed for chosen job role.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Upskilling for job roles chosen.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 creation.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Tailored CV’s - digital copy for job search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Cover Letters – how to create effective cover letter.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Careers NCS website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Interview techniques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Steven</a:t>
                      </a:r>
                      <a:endParaRPr lang="en-US" sz="8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Recruitment session with Steve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 kern="1200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/>
                        <a:t>Mindful Movers (Wellbeing Walk)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/>
                        <a:t>10:00-12:00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/>
                        <a:t>With Mark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Mindfulness with Megan!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 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Understanding Diversity in Society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11am – 12pm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238"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  <a:endParaRPr lang="en-GB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Mission Nutrition – Health eating for your wellbeing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13:00-14:00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Head in the Game – Mental health and fitness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14:30-15:30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With Mark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Yoga/Mindful movements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13.30-14.30</a:t>
                      </a: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With Megan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Quiz/Social games 15.00-16.00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639523"/>
                  </a:ext>
                </a:extLst>
              </a:tr>
              <a:tr h="1990986">
                <a:tc rowSpan="2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Healthy Relationships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With Katie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7415094"/>
                  </a:ext>
                </a:extLst>
              </a:tr>
              <a:tr h="9644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Poetry with Steve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2pm – 3pm </a:t>
                      </a:r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648199"/>
                  </a:ext>
                </a:extLst>
              </a:tr>
            </a:tbl>
          </a:graphicData>
        </a:graphic>
      </p:graphicFrame>
      <p:pic>
        <p:nvPicPr>
          <p:cNvPr id="33" name="Picture 3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E418055D-3A27-B301-4C49-C0F85C98FC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733" y="2748422"/>
            <a:ext cx="495916" cy="440126"/>
          </a:xfrm>
          <a:prstGeom prst="rect">
            <a:avLst/>
          </a:prstGeom>
        </p:spPr>
      </p:pic>
      <p:pic>
        <p:nvPicPr>
          <p:cNvPr id="37" name="Picture 36" descr="A person with their hands on their head&#10;&#10;Description automatically generated">
            <a:extLst>
              <a:ext uri="{FF2B5EF4-FFF2-40B4-BE49-F238E27FC236}">
                <a16:creationId xmlns:a16="http://schemas.microsoft.com/office/drawing/2014/main" id="{04BB41F6-4DF0-8C88-16A8-D4280669D4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700" b="9934"/>
          <a:stretch/>
        </p:blipFill>
        <p:spPr>
          <a:xfrm>
            <a:off x="3582405" y="6313891"/>
            <a:ext cx="638221" cy="493769"/>
          </a:xfrm>
          <a:prstGeom prst="rect">
            <a:avLst/>
          </a:prstGeom>
        </p:spPr>
      </p:pic>
      <p:pic>
        <p:nvPicPr>
          <p:cNvPr id="44" name="Picture 43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F020F110-7D6E-994C-F2F4-6CFBB82B81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3952" y="6625019"/>
            <a:ext cx="672091" cy="323742"/>
          </a:xfrm>
          <a:prstGeom prst="rect">
            <a:avLst/>
          </a:prstGeom>
        </p:spPr>
      </p:pic>
      <p:pic>
        <p:nvPicPr>
          <p:cNvPr id="45" name="Picture 44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0E69EEAD-AC5B-E963-B893-EAEA786D49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0624" y="3669019"/>
            <a:ext cx="464513" cy="440126"/>
          </a:xfrm>
          <a:prstGeom prst="rect">
            <a:avLst/>
          </a:prstGeom>
        </p:spPr>
      </p:pic>
      <p:pic>
        <p:nvPicPr>
          <p:cNvPr id="51" name="Picture 50" descr="A person and person standing next to each other&#10;&#10;Description automatically generated">
            <a:extLst>
              <a:ext uri="{FF2B5EF4-FFF2-40B4-BE49-F238E27FC236}">
                <a16:creationId xmlns:a16="http://schemas.microsoft.com/office/drawing/2014/main" id="{807F0891-4235-70D4-6437-F35B0D56A5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0286" y="6157680"/>
            <a:ext cx="526114" cy="526114"/>
          </a:xfrm>
          <a:prstGeom prst="rect">
            <a:avLst/>
          </a:prstGeom>
        </p:spPr>
      </p:pic>
      <p:grpSp>
        <p:nvGrpSpPr>
          <p:cNvPr id="69" name="Group 62">
            <a:extLst>
              <a:ext uri="{FF2B5EF4-FFF2-40B4-BE49-F238E27FC236}">
                <a16:creationId xmlns:a16="http://schemas.microsoft.com/office/drawing/2014/main" id="{B0B3BE8A-7E82-BB4C-DDCC-7A6D7A89C1CC}"/>
              </a:ext>
            </a:extLst>
          </p:cNvPr>
          <p:cNvGrpSpPr/>
          <p:nvPr/>
        </p:nvGrpSpPr>
        <p:grpSpPr>
          <a:xfrm>
            <a:off x="8775932" y="1608635"/>
            <a:ext cx="242972" cy="242972"/>
            <a:chOff x="0" y="0"/>
            <a:chExt cx="812800" cy="812800"/>
          </a:xfrm>
        </p:grpSpPr>
        <p:sp>
          <p:nvSpPr>
            <p:cNvPr id="88" name="Freeform 63">
              <a:extLst>
                <a:ext uri="{FF2B5EF4-FFF2-40B4-BE49-F238E27FC236}">
                  <a16:creationId xmlns:a16="http://schemas.microsoft.com/office/drawing/2014/main" id="{2642D406-9686-191C-CDC9-D3266A9C10F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64">
              <a:extLst>
                <a:ext uri="{FF2B5EF4-FFF2-40B4-BE49-F238E27FC236}">
                  <a16:creationId xmlns:a16="http://schemas.microsoft.com/office/drawing/2014/main" id="{66AEBBC3-15D2-0154-15A9-859A7D85A43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1" name="Group 65">
            <a:extLst>
              <a:ext uri="{FF2B5EF4-FFF2-40B4-BE49-F238E27FC236}">
                <a16:creationId xmlns:a16="http://schemas.microsoft.com/office/drawing/2014/main" id="{D242820E-7B28-8267-5B8E-68A7FCF3265A}"/>
              </a:ext>
            </a:extLst>
          </p:cNvPr>
          <p:cNvGrpSpPr/>
          <p:nvPr/>
        </p:nvGrpSpPr>
        <p:grpSpPr>
          <a:xfrm>
            <a:off x="2795714" y="1591641"/>
            <a:ext cx="220832" cy="193228"/>
            <a:chOff x="0" y="0"/>
            <a:chExt cx="812800" cy="711200"/>
          </a:xfrm>
        </p:grpSpPr>
        <p:sp>
          <p:nvSpPr>
            <p:cNvPr id="92" name="Freeform 66">
              <a:extLst>
                <a:ext uri="{FF2B5EF4-FFF2-40B4-BE49-F238E27FC236}">
                  <a16:creationId xmlns:a16="http://schemas.microsoft.com/office/drawing/2014/main" id="{D55C3508-C68F-02CC-E453-CE519C3A5BB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TextBox 67">
              <a:extLst>
                <a:ext uri="{FF2B5EF4-FFF2-40B4-BE49-F238E27FC236}">
                  <a16:creationId xmlns:a16="http://schemas.microsoft.com/office/drawing/2014/main" id="{01C011B5-D50B-B2F6-CDAF-69E45F70F53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7" name="Group 65">
            <a:extLst>
              <a:ext uri="{FF2B5EF4-FFF2-40B4-BE49-F238E27FC236}">
                <a16:creationId xmlns:a16="http://schemas.microsoft.com/office/drawing/2014/main" id="{826BEC09-E0BA-EF16-B673-888235DEABC6}"/>
              </a:ext>
            </a:extLst>
          </p:cNvPr>
          <p:cNvGrpSpPr/>
          <p:nvPr/>
        </p:nvGrpSpPr>
        <p:grpSpPr>
          <a:xfrm>
            <a:off x="7768222" y="3856952"/>
            <a:ext cx="220832" cy="193228"/>
            <a:chOff x="0" y="0"/>
            <a:chExt cx="812800" cy="711200"/>
          </a:xfrm>
        </p:grpSpPr>
        <p:sp>
          <p:nvSpPr>
            <p:cNvPr id="98" name="Freeform 66">
              <a:extLst>
                <a:ext uri="{FF2B5EF4-FFF2-40B4-BE49-F238E27FC236}">
                  <a16:creationId xmlns:a16="http://schemas.microsoft.com/office/drawing/2014/main" id="{205D2419-D49A-A827-19E4-8F17858C72F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TextBox 67">
              <a:extLst>
                <a:ext uri="{FF2B5EF4-FFF2-40B4-BE49-F238E27FC236}">
                  <a16:creationId xmlns:a16="http://schemas.microsoft.com/office/drawing/2014/main" id="{C04F94FE-43EE-9245-E6F9-821E8DAAE6E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0" name="Group 62">
            <a:extLst>
              <a:ext uri="{FF2B5EF4-FFF2-40B4-BE49-F238E27FC236}">
                <a16:creationId xmlns:a16="http://schemas.microsoft.com/office/drawing/2014/main" id="{27228D48-1730-7A99-4522-CBC98D25A31E}"/>
              </a:ext>
            </a:extLst>
          </p:cNvPr>
          <p:cNvGrpSpPr/>
          <p:nvPr/>
        </p:nvGrpSpPr>
        <p:grpSpPr>
          <a:xfrm>
            <a:off x="3024635" y="2237965"/>
            <a:ext cx="3053549" cy="2287253"/>
            <a:chOff x="-9478257" y="47625"/>
            <a:chExt cx="10214857" cy="7651415"/>
          </a:xfrm>
        </p:grpSpPr>
        <p:sp>
          <p:nvSpPr>
            <p:cNvPr id="101" name="Freeform 63">
              <a:extLst>
                <a:ext uri="{FF2B5EF4-FFF2-40B4-BE49-F238E27FC236}">
                  <a16:creationId xmlns:a16="http://schemas.microsoft.com/office/drawing/2014/main" id="{AA8305A6-9366-712A-140F-ADDDF34705C0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TextBox 64">
              <a:extLst>
                <a:ext uri="{FF2B5EF4-FFF2-40B4-BE49-F238E27FC236}">
                  <a16:creationId xmlns:a16="http://schemas.microsoft.com/office/drawing/2014/main" id="{E18AF5A5-1652-F8C5-F271-8364EA0045F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" name="Group 62">
            <a:extLst>
              <a:ext uri="{FF2B5EF4-FFF2-40B4-BE49-F238E27FC236}">
                <a16:creationId xmlns:a16="http://schemas.microsoft.com/office/drawing/2014/main" id="{6BC975B2-BE7D-F674-9C39-4F830B90DB3A}"/>
              </a:ext>
            </a:extLst>
          </p:cNvPr>
          <p:cNvGrpSpPr/>
          <p:nvPr/>
        </p:nvGrpSpPr>
        <p:grpSpPr>
          <a:xfrm>
            <a:off x="8695566" y="3832656"/>
            <a:ext cx="349815" cy="3405891"/>
            <a:chOff x="-357416" y="0"/>
            <a:chExt cx="1170216" cy="11393528"/>
          </a:xfrm>
        </p:grpSpPr>
        <p:sp>
          <p:nvSpPr>
            <p:cNvPr id="3" name="Freeform 63">
              <a:extLst>
                <a:ext uri="{FF2B5EF4-FFF2-40B4-BE49-F238E27FC236}">
                  <a16:creationId xmlns:a16="http://schemas.microsoft.com/office/drawing/2014/main" id="{ECAD91AD-F8BE-174B-4AC2-03EA7B0682C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64">
              <a:extLst>
                <a:ext uri="{FF2B5EF4-FFF2-40B4-BE49-F238E27FC236}">
                  <a16:creationId xmlns:a16="http://schemas.microsoft.com/office/drawing/2014/main" id="{2D7B1B58-61EA-12DF-4867-18B09488DF35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081D264E-8E7B-F904-139E-DCAC81A807BF}"/>
              </a:ext>
            </a:extLst>
          </p:cNvPr>
          <p:cNvGrpSpPr/>
          <p:nvPr/>
        </p:nvGrpSpPr>
        <p:grpSpPr>
          <a:xfrm>
            <a:off x="4733536" y="1591641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CA5DFA19-F33E-519A-20CB-C93118C9606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67">
              <a:extLst>
                <a:ext uri="{FF2B5EF4-FFF2-40B4-BE49-F238E27FC236}">
                  <a16:creationId xmlns:a16="http://schemas.microsoft.com/office/drawing/2014/main" id="{209CD48E-170B-76F3-0490-C8C00A5AFC3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1" name="Group 65">
            <a:extLst>
              <a:ext uri="{FF2B5EF4-FFF2-40B4-BE49-F238E27FC236}">
                <a16:creationId xmlns:a16="http://schemas.microsoft.com/office/drawing/2014/main" id="{0F4A2BE3-E92D-1B43-BA5E-98EE0ABC1536}"/>
              </a:ext>
            </a:extLst>
          </p:cNvPr>
          <p:cNvGrpSpPr/>
          <p:nvPr/>
        </p:nvGrpSpPr>
        <p:grpSpPr>
          <a:xfrm>
            <a:off x="9227445" y="3729256"/>
            <a:ext cx="220832" cy="193228"/>
            <a:chOff x="0" y="0"/>
            <a:chExt cx="812800" cy="711200"/>
          </a:xfrm>
        </p:grpSpPr>
        <p:sp>
          <p:nvSpPr>
            <p:cNvPr id="12" name="Freeform 66">
              <a:extLst>
                <a:ext uri="{FF2B5EF4-FFF2-40B4-BE49-F238E27FC236}">
                  <a16:creationId xmlns:a16="http://schemas.microsoft.com/office/drawing/2014/main" id="{D06BA051-BD51-07A0-A613-7F20832791A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67">
              <a:extLst>
                <a:ext uri="{FF2B5EF4-FFF2-40B4-BE49-F238E27FC236}">
                  <a16:creationId xmlns:a16="http://schemas.microsoft.com/office/drawing/2014/main" id="{ED2889C3-6838-5003-7493-9DC9066FFE4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5" name="Group 62">
            <a:extLst>
              <a:ext uri="{FF2B5EF4-FFF2-40B4-BE49-F238E27FC236}">
                <a16:creationId xmlns:a16="http://schemas.microsoft.com/office/drawing/2014/main" id="{7124E6B5-D5C8-20CC-9C30-0B3F9D3504A3}"/>
              </a:ext>
            </a:extLst>
          </p:cNvPr>
          <p:cNvGrpSpPr/>
          <p:nvPr/>
        </p:nvGrpSpPr>
        <p:grpSpPr>
          <a:xfrm>
            <a:off x="10115996" y="3767206"/>
            <a:ext cx="349815" cy="3405891"/>
            <a:chOff x="-357416" y="0"/>
            <a:chExt cx="1170216" cy="11393528"/>
          </a:xfrm>
        </p:grpSpPr>
        <p:sp>
          <p:nvSpPr>
            <p:cNvPr id="16" name="Freeform 63">
              <a:extLst>
                <a:ext uri="{FF2B5EF4-FFF2-40B4-BE49-F238E27FC236}">
                  <a16:creationId xmlns:a16="http://schemas.microsoft.com/office/drawing/2014/main" id="{01B4CD64-7FBD-6F63-8CD3-5D36338ED9E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64">
              <a:extLst>
                <a:ext uri="{FF2B5EF4-FFF2-40B4-BE49-F238E27FC236}">
                  <a16:creationId xmlns:a16="http://schemas.microsoft.com/office/drawing/2014/main" id="{55E4371C-421D-F8DE-843C-5D9468AD08AA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8" name="Group 62">
            <a:extLst>
              <a:ext uri="{FF2B5EF4-FFF2-40B4-BE49-F238E27FC236}">
                <a16:creationId xmlns:a16="http://schemas.microsoft.com/office/drawing/2014/main" id="{7B708E4B-0523-7F11-AC0E-98E202885BC5}"/>
              </a:ext>
            </a:extLst>
          </p:cNvPr>
          <p:cNvGrpSpPr/>
          <p:nvPr/>
        </p:nvGrpSpPr>
        <p:grpSpPr>
          <a:xfrm>
            <a:off x="10115996" y="1589594"/>
            <a:ext cx="349815" cy="3405891"/>
            <a:chOff x="-357416" y="0"/>
            <a:chExt cx="1170216" cy="11393528"/>
          </a:xfrm>
        </p:grpSpPr>
        <p:sp>
          <p:nvSpPr>
            <p:cNvPr id="19" name="Freeform 63">
              <a:extLst>
                <a:ext uri="{FF2B5EF4-FFF2-40B4-BE49-F238E27FC236}">
                  <a16:creationId xmlns:a16="http://schemas.microsoft.com/office/drawing/2014/main" id="{1290DC32-AB9C-1485-4DCD-2199E01817D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64">
              <a:extLst>
                <a:ext uri="{FF2B5EF4-FFF2-40B4-BE49-F238E27FC236}">
                  <a16:creationId xmlns:a16="http://schemas.microsoft.com/office/drawing/2014/main" id="{F0D59DC6-A583-6C5F-A445-4119499C1C35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1" name="Group 65">
            <a:extLst>
              <a:ext uri="{FF2B5EF4-FFF2-40B4-BE49-F238E27FC236}">
                <a16:creationId xmlns:a16="http://schemas.microsoft.com/office/drawing/2014/main" id="{1C7DC6C5-8181-F328-4C4C-3933278304DB}"/>
              </a:ext>
            </a:extLst>
          </p:cNvPr>
          <p:cNvGrpSpPr/>
          <p:nvPr/>
        </p:nvGrpSpPr>
        <p:grpSpPr>
          <a:xfrm>
            <a:off x="9192940" y="1617079"/>
            <a:ext cx="220832" cy="193228"/>
            <a:chOff x="0" y="0"/>
            <a:chExt cx="812800" cy="711200"/>
          </a:xfrm>
        </p:grpSpPr>
        <p:sp>
          <p:nvSpPr>
            <p:cNvPr id="22" name="Freeform 66">
              <a:extLst>
                <a:ext uri="{FF2B5EF4-FFF2-40B4-BE49-F238E27FC236}">
                  <a16:creationId xmlns:a16="http://schemas.microsoft.com/office/drawing/2014/main" id="{7304AE81-F72E-2D66-DF15-03A5B57857B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87CB63B2-E2AA-5B6A-7E34-284F3A3685C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54218AD3-2AD6-507C-62D1-FA078A897378}"/>
              </a:ext>
            </a:extLst>
          </p:cNvPr>
          <p:cNvGrpSpPr/>
          <p:nvPr/>
        </p:nvGrpSpPr>
        <p:grpSpPr>
          <a:xfrm>
            <a:off x="3325844" y="3450813"/>
            <a:ext cx="768966" cy="585565"/>
            <a:chOff x="0" y="0"/>
            <a:chExt cx="667314" cy="512822"/>
          </a:xfrm>
        </p:grpSpPr>
        <p:pic>
          <p:nvPicPr>
            <p:cNvPr id="25" name="Picture 7">
              <a:extLst>
                <a:ext uri="{FF2B5EF4-FFF2-40B4-BE49-F238E27FC236}">
                  <a16:creationId xmlns:a16="http://schemas.microsoft.com/office/drawing/2014/main" id="{651B84F4-B1DE-AA10-EFB4-609799BC7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6" name="Group 46">
            <a:extLst>
              <a:ext uri="{FF2B5EF4-FFF2-40B4-BE49-F238E27FC236}">
                <a16:creationId xmlns:a16="http://schemas.microsoft.com/office/drawing/2014/main" id="{FF6B2ECE-AB0E-8C03-7BB4-4ABDCA75462B}"/>
              </a:ext>
            </a:extLst>
          </p:cNvPr>
          <p:cNvGrpSpPr/>
          <p:nvPr/>
        </p:nvGrpSpPr>
        <p:grpSpPr>
          <a:xfrm rot="2700000">
            <a:off x="5723485" y="1600845"/>
            <a:ext cx="293842" cy="293842"/>
            <a:chOff x="0" y="0"/>
            <a:chExt cx="812800" cy="812800"/>
          </a:xfrm>
        </p:grpSpPr>
        <p:sp>
          <p:nvSpPr>
            <p:cNvPr id="27" name="Freeform 47">
              <a:extLst>
                <a:ext uri="{FF2B5EF4-FFF2-40B4-BE49-F238E27FC236}">
                  <a16:creationId xmlns:a16="http://schemas.microsoft.com/office/drawing/2014/main" id="{BE11F5A9-7795-C189-280A-B41C880C3E7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48">
              <a:extLst>
                <a:ext uri="{FF2B5EF4-FFF2-40B4-BE49-F238E27FC236}">
                  <a16:creationId xmlns:a16="http://schemas.microsoft.com/office/drawing/2014/main" id="{C53DF942-1722-A9E3-6BC7-B7FE19BB0D35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46">
            <a:extLst>
              <a:ext uri="{FF2B5EF4-FFF2-40B4-BE49-F238E27FC236}">
                <a16:creationId xmlns:a16="http://schemas.microsoft.com/office/drawing/2014/main" id="{FAB09ABA-0893-7AB0-B1FB-A1D8D3EA046E}"/>
              </a:ext>
            </a:extLst>
          </p:cNvPr>
          <p:cNvGrpSpPr/>
          <p:nvPr/>
        </p:nvGrpSpPr>
        <p:grpSpPr>
          <a:xfrm rot="2700000">
            <a:off x="7233905" y="1548652"/>
            <a:ext cx="293842" cy="293842"/>
            <a:chOff x="0" y="0"/>
            <a:chExt cx="812800" cy="812800"/>
          </a:xfrm>
        </p:grpSpPr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0BD9AC31-3739-D553-40A2-DC6786D0D01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48">
              <a:extLst>
                <a:ext uri="{FF2B5EF4-FFF2-40B4-BE49-F238E27FC236}">
                  <a16:creationId xmlns:a16="http://schemas.microsoft.com/office/drawing/2014/main" id="{84490FF9-D711-2CED-A202-BB52D588D02E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47898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84646" y="1589490"/>
            <a:ext cx="2384913" cy="4728152"/>
          </a:xfrm>
          <a:custGeom>
            <a:avLst/>
            <a:gdLst/>
            <a:ahLst/>
            <a:cxnLst/>
            <a:rect l="l" t="t" r="r" b="b"/>
            <a:pathLst>
              <a:path w="868775" h="1669301">
                <a:moveTo>
                  <a:pt x="0" y="0"/>
                </a:moveTo>
                <a:lnTo>
                  <a:pt x="868775" y="0"/>
                </a:lnTo>
                <a:lnTo>
                  <a:pt x="868775" y="1669301"/>
                </a:lnTo>
                <a:lnTo>
                  <a:pt x="0" y="1669301"/>
                </a:lnTo>
                <a:close/>
              </a:path>
            </a:pathLst>
          </a:custGeom>
          <a:solidFill>
            <a:srgbClr val="34586E"/>
          </a:solid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21ADD497-35E5-EF24-5573-B7DFF6B5B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sp>
        <p:nvSpPr>
          <p:cNvPr id="8" name="TextBox 69">
            <a:extLst>
              <a:ext uri="{FF2B5EF4-FFF2-40B4-BE49-F238E27FC236}">
                <a16:creationId xmlns:a16="http://schemas.microsoft.com/office/drawing/2014/main" id="{0CDFECFF-FDB2-03BC-E059-67B8EADEACEA}"/>
              </a:ext>
            </a:extLst>
          </p:cNvPr>
          <p:cNvSpPr txBox="1"/>
          <p:nvPr/>
        </p:nvSpPr>
        <p:spPr>
          <a:xfrm>
            <a:off x="2580281" y="60083"/>
            <a:ext cx="6995806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February 2025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B71B017A-BF2D-3954-23B7-092CCD847B45}"/>
              </a:ext>
            </a:extLst>
          </p:cNvPr>
          <p:cNvSpPr txBox="1"/>
          <p:nvPr/>
        </p:nvSpPr>
        <p:spPr>
          <a:xfrm>
            <a:off x="209707" y="1730121"/>
            <a:ext cx="2384914" cy="46609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r>
              <a:rPr lang="en-US" sz="1600" b="1">
                <a:solidFill>
                  <a:srgbClr val="FFFFFF"/>
                </a:solidFill>
                <a:latin typeface="DM Sans"/>
              </a:rPr>
              <a:t>Doncaster Activity Hub</a:t>
            </a: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rgbClr val="FFFFFF"/>
                </a:solidFill>
                <a:latin typeface="DM Sans"/>
              </a:rPr>
              <a:t>Unit 25/27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7 Queens Crescent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Doncaster 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DN1 3JN</a:t>
            </a:r>
          </a:p>
          <a:p>
            <a:pPr algn="ctr">
              <a:lnSpc>
                <a:spcPts val="2379"/>
              </a:lnSpc>
            </a:pPr>
            <a:endParaRPr lang="en-US" sz="1400">
              <a:solidFill>
                <a:srgbClr val="FFFFFF"/>
              </a:solidFill>
              <a:latin typeface="DM Sans"/>
            </a:endParaRP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rgbClr val="FFFFFF"/>
                </a:solidFill>
                <a:latin typeface="DM Sans"/>
              </a:rPr>
              <a:t>If you ever need a </a:t>
            </a:r>
            <a:r>
              <a:rPr lang="en-US" sz="1400" err="1">
                <a:solidFill>
                  <a:srgbClr val="FFFFFF"/>
                </a:solidFill>
                <a:latin typeface="DM Sans"/>
              </a:rPr>
              <a:t>cuppa</a:t>
            </a:r>
            <a:r>
              <a:rPr lang="en-US" sz="1400">
                <a:solidFill>
                  <a:srgbClr val="FFFFFF"/>
                </a:solidFill>
                <a:latin typeface="DM Sans"/>
              </a:rPr>
              <a:t> or a chat, pop in and speak to your support worker.</a:t>
            </a: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chemeClr val="bg1"/>
                </a:solidFill>
                <a:latin typeface="DM Sans" pitchFamily="2" charset="0"/>
              </a:rPr>
              <a:t>Reception contact number: </a:t>
            </a: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07502299992</a:t>
            </a:r>
          </a:p>
          <a:p>
            <a:pPr algn="ctr">
              <a:lnSpc>
                <a:spcPts val="2379"/>
              </a:lnSpc>
            </a:pPr>
            <a:endParaRPr lang="en-GB" sz="1400">
              <a:solidFill>
                <a:schemeClr val="bg1"/>
              </a:solidFill>
              <a:latin typeface="DM Sans" pitchFamily="2" charset="0"/>
            </a:endParaRPr>
          </a:p>
          <a:p>
            <a:pPr algn="ctr">
              <a:lnSpc>
                <a:spcPts val="2379"/>
              </a:lnSpc>
            </a:pP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9:30am – 16:00pm</a:t>
            </a:r>
          </a:p>
          <a:p>
            <a:pPr algn="ctr">
              <a:lnSpc>
                <a:spcPts val="2379"/>
              </a:lnSpc>
            </a:pP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Monday – Friday</a:t>
            </a:r>
          </a:p>
          <a:p>
            <a:pPr algn="ctr">
              <a:lnSpc>
                <a:spcPts val="2379"/>
              </a:lnSpc>
            </a:pPr>
            <a:endParaRPr lang="en-US" sz="1200">
              <a:solidFill>
                <a:srgbClr val="FFFFFF"/>
              </a:solidFill>
              <a:latin typeface="DM Sans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E1F7897A-C03E-BA45-3593-68E1742EB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857995"/>
              </p:ext>
            </p:extLst>
          </p:nvPr>
        </p:nvGraphicFramePr>
        <p:xfrm>
          <a:off x="2789852" y="718536"/>
          <a:ext cx="7848974" cy="6433359"/>
        </p:xfrm>
        <a:graphic>
          <a:graphicData uri="http://schemas.openxmlformats.org/drawingml/2006/table">
            <a:tbl>
              <a:tblPr/>
              <a:tblGrid>
                <a:gridCol w="1877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8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72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2848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17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18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19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20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21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st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7254">
                <a:tc rowSpan="2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Introduction to Basic Cooking skills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9:30am - 10:30am 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Cooking on a budget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With Katie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day Employability with Pam </a:t>
                      </a:r>
                    </a:p>
                    <a:p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Researching chosen job profiles for suitability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Skills assessment – identify which skills needed for chosen job role.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Upskilling for job roles chosen.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 creation.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Tailored CV’s - digital copy for job search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Cover Letters – how to create effective cover letter.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Careers NCS website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Interview techniques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Steven</a:t>
                      </a:r>
                      <a:endParaRPr lang="en-US" sz="8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Recruitment session with Steve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 kern="1200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/>
                        <a:t>Mindful Movers (Wellbeing Walk)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/>
                        <a:t>10:00-12:00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/>
                        <a:t>With Mark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Mindfulness with Megan!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 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Understanding Diversity in Society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11am – 12pm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238"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  <a:endParaRPr lang="en-GB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Mission Nutrition – Health eating for your wellbeing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13:00-14:00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Head in the Game – Mental health and fitness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14:30-15:30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With Mark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Yoga/Mindful movements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13.30-14.30</a:t>
                      </a: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With Megan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Quiz/Social games 15.00-16.00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639523"/>
                  </a:ext>
                </a:extLst>
              </a:tr>
              <a:tr h="1990986">
                <a:tc rowSpan="2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Healthy Relationships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With Katie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7415094"/>
                  </a:ext>
                </a:extLst>
              </a:tr>
              <a:tr h="9644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Poetry with Steve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2pm – 3pm </a:t>
                      </a:r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648199"/>
                  </a:ext>
                </a:extLst>
              </a:tr>
            </a:tbl>
          </a:graphicData>
        </a:graphic>
      </p:graphicFrame>
      <p:pic>
        <p:nvPicPr>
          <p:cNvPr id="33" name="Picture 3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E418055D-3A27-B301-4C49-C0F85C98FC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733" y="2748422"/>
            <a:ext cx="495916" cy="440126"/>
          </a:xfrm>
          <a:prstGeom prst="rect">
            <a:avLst/>
          </a:prstGeom>
        </p:spPr>
      </p:pic>
      <p:pic>
        <p:nvPicPr>
          <p:cNvPr id="37" name="Picture 36" descr="A person with their hands on their head&#10;&#10;Description automatically generated">
            <a:extLst>
              <a:ext uri="{FF2B5EF4-FFF2-40B4-BE49-F238E27FC236}">
                <a16:creationId xmlns:a16="http://schemas.microsoft.com/office/drawing/2014/main" id="{04BB41F6-4DF0-8C88-16A8-D4280669D4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700" b="9934"/>
          <a:stretch/>
        </p:blipFill>
        <p:spPr>
          <a:xfrm>
            <a:off x="3582405" y="6313891"/>
            <a:ext cx="638221" cy="493769"/>
          </a:xfrm>
          <a:prstGeom prst="rect">
            <a:avLst/>
          </a:prstGeom>
        </p:spPr>
      </p:pic>
      <p:pic>
        <p:nvPicPr>
          <p:cNvPr id="44" name="Picture 43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F020F110-7D6E-994C-F2F4-6CFBB82B81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3952" y="6625019"/>
            <a:ext cx="672091" cy="323742"/>
          </a:xfrm>
          <a:prstGeom prst="rect">
            <a:avLst/>
          </a:prstGeom>
        </p:spPr>
      </p:pic>
      <p:pic>
        <p:nvPicPr>
          <p:cNvPr id="45" name="Picture 44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0E69EEAD-AC5B-E963-B893-EAEA786D49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0624" y="3669019"/>
            <a:ext cx="464513" cy="440126"/>
          </a:xfrm>
          <a:prstGeom prst="rect">
            <a:avLst/>
          </a:prstGeom>
        </p:spPr>
      </p:pic>
      <p:pic>
        <p:nvPicPr>
          <p:cNvPr id="51" name="Picture 50" descr="A person and person standing next to each other&#10;&#10;Description automatically generated">
            <a:extLst>
              <a:ext uri="{FF2B5EF4-FFF2-40B4-BE49-F238E27FC236}">
                <a16:creationId xmlns:a16="http://schemas.microsoft.com/office/drawing/2014/main" id="{807F0891-4235-70D4-6437-F35B0D56A5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0286" y="6157680"/>
            <a:ext cx="526114" cy="526114"/>
          </a:xfrm>
          <a:prstGeom prst="rect">
            <a:avLst/>
          </a:prstGeom>
        </p:spPr>
      </p:pic>
      <p:grpSp>
        <p:nvGrpSpPr>
          <p:cNvPr id="69" name="Group 62">
            <a:extLst>
              <a:ext uri="{FF2B5EF4-FFF2-40B4-BE49-F238E27FC236}">
                <a16:creationId xmlns:a16="http://schemas.microsoft.com/office/drawing/2014/main" id="{B0B3BE8A-7E82-BB4C-DDCC-7A6D7A89C1CC}"/>
              </a:ext>
            </a:extLst>
          </p:cNvPr>
          <p:cNvGrpSpPr/>
          <p:nvPr/>
        </p:nvGrpSpPr>
        <p:grpSpPr>
          <a:xfrm>
            <a:off x="8775932" y="1608635"/>
            <a:ext cx="242972" cy="242972"/>
            <a:chOff x="0" y="0"/>
            <a:chExt cx="812800" cy="812800"/>
          </a:xfrm>
        </p:grpSpPr>
        <p:sp>
          <p:nvSpPr>
            <p:cNvPr id="88" name="Freeform 63">
              <a:extLst>
                <a:ext uri="{FF2B5EF4-FFF2-40B4-BE49-F238E27FC236}">
                  <a16:creationId xmlns:a16="http://schemas.microsoft.com/office/drawing/2014/main" id="{2642D406-9686-191C-CDC9-D3266A9C10F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64">
              <a:extLst>
                <a:ext uri="{FF2B5EF4-FFF2-40B4-BE49-F238E27FC236}">
                  <a16:creationId xmlns:a16="http://schemas.microsoft.com/office/drawing/2014/main" id="{66AEBBC3-15D2-0154-15A9-859A7D85A43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1" name="Group 65">
            <a:extLst>
              <a:ext uri="{FF2B5EF4-FFF2-40B4-BE49-F238E27FC236}">
                <a16:creationId xmlns:a16="http://schemas.microsoft.com/office/drawing/2014/main" id="{D242820E-7B28-8267-5B8E-68A7FCF3265A}"/>
              </a:ext>
            </a:extLst>
          </p:cNvPr>
          <p:cNvGrpSpPr/>
          <p:nvPr/>
        </p:nvGrpSpPr>
        <p:grpSpPr>
          <a:xfrm>
            <a:off x="2795714" y="1591641"/>
            <a:ext cx="220832" cy="193228"/>
            <a:chOff x="0" y="0"/>
            <a:chExt cx="812800" cy="711200"/>
          </a:xfrm>
        </p:grpSpPr>
        <p:sp>
          <p:nvSpPr>
            <p:cNvPr id="92" name="Freeform 66">
              <a:extLst>
                <a:ext uri="{FF2B5EF4-FFF2-40B4-BE49-F238E27FC236}">
                  <a16:creationId xmlns:a16="http://schemas.microsoft.com/office/drawing/2014/main" id="{D55C3508-C68F-02CC-E453-CE519C3A5BB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TextBox 67">
              <a:extLst>
                <a:ext uri="{FF2B5EF4-FFF2-40B4-BE49-F238E27FC236}">
                  <a16:creationId xmlns:a16="http://schemas.microsoft.com/office/drawing/2014/main" id="{01C011B5-D50B-B2F6-CDAF-69E45F70F53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7" name="Group 65">
            <a:extLst>
              <a:ext uri="{FF2B5EF4-FFF2-40B4-BE49-F238E27FC236}">
                <a16:creationId xmlns:a16="http://schemas.microsoft.com/office/drawing/2014/main" id="{826BEC09-E0BA-EF16-B673-888235DEABC6}"/>
              </a:ext>
            </a:extLst>
          </p:cNvPr>
          <p:cNvGrpSpPr/>
          <p:nvPr/>
        </p:nvGrpSpPr>
        <p:grpSpPr>
          <a:xfrm>
            <a:off x="7768222" y="3856952"/>
            <a:ext cx="220832" cy="193228"/>
            <a:chOff x="0" y="0"/>
            <a:chExt cx="812800" cy="711200"/>
          </a:xfrm>
        </p:grpSpPr>
        <p:sp>
          <p:nvSpPr>
            <p:cNvPr id="98" name="Freeform 66">
              <a:extLst>
                <a:ext uri="{FF2B5EF4-FFF2-40B4-BE49-F238E27FC236}">
                  <a16:creationId xmlns:a16="http://schemas.microsoft.com/office/drawing/2014/main" id="{205D2419-D49A-A827-19E4-8F17858C72F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TextBox 67">
              <a:extLst>
                <a:ext uri="{FF2B5EF4-FFF2-40B4-BE49-F238E27FC236}">
                  <a16:creationId xmlns:a16="http://schemas.microsoft.com/office/drawing/2014/main" id="{C04F94FE-43EE-9245-E6F9-821E8DAAE6E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0" name="Group 62">
            <a:extLst>
              <a:ext uri="{FF2B5EF4-FFF2-40B4-BE49-F238E27FC236}">
                <a16:creationId xmlns:a16="http://schemas.microsoft.com/office/drawing/2014/main" id="{27228D48-1730-7A99-4522-CBC98D25A31E}"/>
              </a:ext>
            </a:extLst>
          </p:cNvPr>
          <p:cNvGrpSpPr/>
          <p:nvPr/>
        </p:nvGrpSpPr>
        <p:grpSpPr>
          <a:xfrm>
            <a:off x="3024635" y="2237965"/>
            <a:ext cx="3053549" cy="2287253"/>
            <a:chOff x="-9478257" y="47625"/>
            <a:chExt cx="10214857" cy="7651415"/>
          </a:xfrm>
        </p:grpSpPr>
        <p:sp>
          <p:nvSpPr>
            <p:cNvPr id="101" name="Freeform 63">
              <a:extLst>
                <a:ext uri="{FF2B5EF4-FFF2-40B4-BE49-F238E27FC236}">
                  <a16:creationId xmlns:a16="http://schemas.microsoft.com/office/drawing/2014/main" id="{AA8305A6-9366-712A-140F-ADDDF34705C0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TextBox 64">
              <a:extLst>
                <a:ext uri="{FF2B5EF4-FFF2-40B4-BE49-F238E27FC236}">
                  <a16:creationId xmlns:a16="http://schemas.microsoft.com/office/drawing/2014/main" id="{E18AF5A5-1652-F8C5-F271-8364EA0045F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" name="Group 62">
            <a:extLst>
              <a:ext uri="{FF2B5EF4-FFF2-40B4-BE49-F238E27FC236}">
                <a16:creationId xmlns:a16="http://schemas.microsoft.com/office/drawing/2014/main" id="{6BC975B2-BE7D-F674-9C39-4F830B90DB3A}"/>
              </a:ext>
            </a:extLst>
          </p:cNvPr>
          <p:cNvGrpSpPr/>
          <p:nvPr/>
        </p:nvGrpSpPr>
        <p:grpSpPr>
          <a:xfrm>
            <a:off x="8695566" y="3832656"/>
            <a:ext cx="349815" cy="3405891"/>
            <a:chOff x="-357416" y="0"/>
            <a:chExt cx="1170216" cy="11393528"/>
          </a:xfrm>
        </p:grpSpPr>
        <p:sp>
          <p:nvSpPr>
            <p:cNvPr id="3" name="Freeform 63">
              <a:extLst>
                <a:ext uri="{FF2B5EF4-FFF2-40B4-BE49-F238E27FC236}">
                  <a16:creationId xmlns:a16="http://schemas.microsoft.com/office/drawing/2014/main" id="{ECAD91AD-F8BE-174B-4AC2-03EA7B0682C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64">
              <a:extLst>
                <a:ext uri="{FF2B5EF4-FFF2-40B4-BE49-F238E27FC236}">
                  <a16:creationId xmlns:a16="http://schemas.microsoft.com/office/drawing/2014/main" id="{2D7B1B58-61EA-12DF-4867-18B09488DF35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081D264E-8E7B-F904-139E-DCAC81A807BF}"/>
              </a:ext>
            </a:extLst>
          </p:cNvPr>
          <p:cNvGrpSpPr/>
          <p:nvPr/>
        </p:nvGrpSpPr>
        <p:grpSpPr>
          <a:xfrm>
            <a:off x="4733536" y="1591641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CA5DFA19-F33E-519A-20CB-C93118C9606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67">
              <a:extLst>
                <a:ext uri="{FF2B5EF4-FFF2-40B4-BE49-F238E27FC236}">
                  <a16:creationId xmlns:a16="http://schemas.microsoft.com/office/drawing/2014/main" id="{209CD48E-170B-76F3-0490-C8C00A5AFC3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1" name="Group 65">
            <a:extLst>
              <a:ext uri="{FF2B5EF4-FFF2-40B4-BE49-F238E27FC236}">
                <a16:creationId xmlns:a16="http://schemas.microsoft.com/office/drawing/2014/main" id="{0F4A2BE3-E92D-1B43-BA5E-98EE0ABC1536}"/>
              </a:ext>
            </a:extLst>
          </p:cNvPr>
          <p:cNvGrpSpPr/>
          <p:nvPr/>
        </p:nvGrpSpPr>
        <p:grpSpPr>
          <a:xfrm>
            <a:off x="9227445" y="3729256"/>
            <a:ext cx="220832" cy="193228"/>
            <a:chOff x="0" y="0"/>
            <a:chExt cx="812800" cy="711200"/>
          </a:xfrm>
        </p:grpSpPr>
        <p:sp>
          <p:nvSpPr>
            <p:cNvPr id="12" name="Freeform 66">
              <a:extLst>
                <a:ext uri="{FF2B5EF4-FFF2-40B4-BE49-F238E27FC236}">
                  <a16:creationId xmlns:a16="http://schemas.microsoft.com/office/drawing/2014/main" id="{D06BA051-BD51-07A0-A613-7F20832791A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67">
              <a:extLst>
                <a:ext uri="{FF2B5EF4-FFF2-40B4-BE49-F238E27FC236}">
                  <a16:creationId xmlns:a16="http://schemas.microsoft.com/office/drawing/2014/main" id="{ED2889C3-6838-5003-7493-9DC9066FFE4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5" name="Group 62">
            <a:extLst>
              <a:ext uri="{FF2B5EF4-FFF2-40B4-BE49-F238E27FC236}">
                <a16:creationId xmlns:a16="http://schemas.microsoft.com/office/drawing/2014/main" id="{7124E6B5-D5C8-20CC-9C30-0B3F9D3504A3}"/>
              </a:ext>
            </a:extLst>
          </p:cNvPr>
          <p:cNvGrpSpPr/>
          <p:nvPr/>
        </p:nvGrpSpPr>
        <p:grpSpPr>
          <a:xfrm>
            <a:off x="10115996" y="3767206"/>
            <a:ext cx="349815" cy="3405891"/>
            <a:chOff x="-357416" y="0"/>
            <a:chExt cx="1170216" cy="11393528"/>
          </a:xfrm>
        </p:grpSpPr>
        <p:sp>
          <p:nvSpPr>
            <p:cNvPr id="16" name="Freeform 63">
              <a:extLst>
                <a:ext uri="{FF2B5EF4-FFF2-40B4-BE49-F238E27FC236}">
                  <a16:creationId xmlns:a16="http://schemas.microsoft.com/office/drawing/2014/main" id="{01B4CD64-7FBD-6F63-8CD3-5D36338ED9E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64">
              <a:extLst>
                <a:ext uri="{FF2B5EF4-FFF2-40B4-BE49-F238E27FC236}">
                  <a16:creationId xmlns:a16="http://schemas.microsoft.com/office/drawing/2014/main" id="{55E4371C-421D-F8DE-843C-5D9468AD08AA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8" name="Group 62">
            <a:extLst>
              <a:ext uri="{FF2B5EF4-FFF2-40B4-BE49-F238E27FC236}">
                <a16:creationId xmlns:a16="http://schemas.microsoft.com/office/drawing/2014/main" id="{7B708E4B-0523-7F11-AC0E-98E202885BC5}"/>
              </a:ext>
            </a:extLst>
          </p:cNvPr>
          <p:cNvGrpSpPr/>
          <p:nvPr/>
        </p:nvGrpSpPr>
        <p:grpSpPr>
          <a:xfrm>
            <a:off x="10115996" y="1589594"/>
            <a:ext cx="349815" cy="3405891"/>
            <a:chOff x="-357416" y="0"/>
            <a:chExt cx="1170216" cy="11393528"/>
          </a:xfrm>
        </p:grpSpPr>
        <p:sp>
          <p:nvSpPr>
            <p:cNvPr id="19" name="Freeform 63">
              <a:extLst>
                <a:ext uri="{FF2B5EF4-FFF2-40B4-BE49-F238E27FC236}">
                  <a16:creationId xmlns:a16="http://schemas.microsoft.com/office/drawing/2014/main" id="{1290DC32-AB9C-1485-4DCD-2199E01817D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64">
              <a:extLst>
                <a:ext uri="{FF2B5EF4-FFF2-40B4-BE49-F238E27FC236}">
                  <a16:creationId xmlns:a16="http://schemas.microsoft.com/office/drawing/2014/main" id="{F0D59DC6-A583-6C5F-A445-4119499C1C35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1" name="Group 65">
            <a:extLst>
              <a:ext uri="{FF2B5EF4-FFF2-40B4-BE49-F238E27FC236}">
                <a16:creationId xmlns:a16="http://schemas.microsoft.com/office/drawing/2014/main" id="{1C7DC6C5-8181-F328-4C4C-3933278304DB}"/>
              </a:ext>
            </a:extLst>
          </p:cNvPr>
          <p:cNvGrpSpPr/>
          <p:nvPr/>
        </p:nvGrpSpPr>
        <p:grpSpPr>
          <a:xfrm>
            <a:off x="9192940" y="1617079"/>
            <a:ext cx="220832" cy="193228"/>
            <a:chOff x="0" y="0"/>
            <a:chExt cx="812800" cy="711200"/>
          </a:xfrm>
        </p:grpSpPr>
        <p:sp>
          <p:nvSpPr>
            <p:cNvPr id="22" name="Freeform 66">
              <a:extLst>
                <a:ext uri="{FF2B5EF4-FFF2-40B4-BE49-F238E27FC236}">
                  <a16:creationId xmlns:a16="http://schemas.microsoft.com/office/drawing/2014/main" id="{7304AE81-F72E-2D66-DF15-03A5B57857B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87CB63B2-E2AA-5B6A-7E34-284F3A3685C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54218AD3-2AD6-507C-62D1-FA078A897378}"/>
              </a:ext>
            </a:extLst>
          </p:cNvPr>
          <p:cNvGrpSpPr/>
          <p:nvPr/>
        </p:nvGrpSpPr>
        <p:grpSpPr>
          <a:xfrm>
            <a:off x="3264613" y="3336919"/>
            <a:ext cx="768966" cy="585565"/>
            <a:chOff x="0" y="0"/>
            <a:chExt cx="667314" cy="512822"/>
          </a:xfrm>
        </p:grpSpPr>
        <p:pic>
          <p:nvPicPr>
            <p:cNvPr id="25" name="Picture 7">
              <a:extLst>
                <a:ext uri="{FF2B5EF4-FFF2-40B4-BE49-F238E27FC236}">
                  <a16:creationId xmlns:a16="http://schemas.microsoft.com/office/drawing/2014/main" id="{651B84F4-B1DE-AA10-EFB4-609799BC7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6" name="Group 46">
            <a:extLst>
              <a:ext uri="{FF2B5EF4-FFF2-40B4-BE49-F238E27FC236}">
                <a16:creationId xmlns:a16="http://schemas.microsoft.com/office/drawing/2014/main" id="{8FDF4B4E-AFE3-728D-7BFB-CD3407875681}"/>
              </a:ext>
            </a:extLst>
          </p:cNvPr>
          <p:cNvGrpSpPr/>
          <p:nvPr/>
        </p:nvGrpSpPr>
        <p:grpSpPr>
          <a:xfrm rot="2700000">
            <a:off x="5723485" y="1575405"/>
            <a:ext cx="293842" cy="293842"/>
            <a:chOff x="0" y="0"/>
            <a:chExt cx="812800" cy="812800"/>
          </a:xfrm>
        </p:grpSpPr>
        <p:sp>
          <p:nvSpPr>
            <p:cNvPr id="27" name="Freeform 47">
              <a:extLst>
                <a:ext uri="{FF2B5EF4-FFF2-40B4-BE49-F238E27FC236}">
                  <a16:creationId xmlns:a16="http://schemas.microsoft.com/office/drawing/2014/main" id="{4AF3380A-CF38-9195-389E-E9528C5989D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48">
              <a:extLst>
                <a:ext uri="{FF2B5EF4-FFF2-40B4-BE49-F238E27FC236}">
                  <a16:creationId xmlns:a16="http://schemas.microsoft.com/office/drawing/2014/main" id="{602B4A27-11F6-FEA3-7C03-3FAE8B178ED8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46">
            <a:extLst>
              <a:ext uri="{FF2B5EF4-FFF2-40B4-BE49-F238E27FC236}">
                <a16:creationId xmlns:a16="http://schemas.microsoft.com/office/drawing/2014/main" id="{0A8357BC-7FF4-D880-E678-03BF8C259773}"/>
              </a:ext>
            </a:extLst>
          </p:cNvPr>
          <p:cNvGrpSpPr/>
          <p:nvPr/>
        </p:nvGrpSpPr>
        <p:grpSpPr>
          <a:xfrm rot="2700000">
            <a:off x="7233905" y="1548652"/>
            <a:ext cx="293842" cy="293842"/>
            <a:chOff x="0" y="0"/>
            <a:chExt cx="812800" cy="812800"/>
          </a:xfrm>
        </p:grpSpPr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3F521B71-737F-556F-F97F-F1418619213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48">
              <a:extLst>
                <a:ext uri="{FF2B5EF4-FFF2-40B4-BE49-F238E27FC236}">
                  <a16:creationId xmlns:a16="http://schemas.microsoft.com/office/drawing/2014/main" id="{36E1F605-1A8C-B8F1-EE7F-E95BF2752AF7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58071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84646" y="1589490"/>
            <a:ext cx="2384913" cy="4728152"/>
          </a:xfrm>
          <a:custGeom>
            <a:avLst/>
            <a:gdLst/>
            <a:ahLst/>
            <a:cxnLst/>
            <a:rect l="l" t="t" r="r" b="b"/>
            <a:pathLst>
              <a:path w="868775" h="1669301">
                <a:moveTo>
                  <a:pt x="0" y="0"/>
                </a:moveTo>
                <a:lnTo>
                  <a:pt x="868775" y="0"/>
                </a:lnTo>
                <a:lnTo>
                  <a:pt x="868775" y="1669301"/>
                </a:lnTo>
                <a:lnTo>
                  <a:pt x="0" y="1669301"/>
                </a:lnTo>
                <a:close/>
              </a:path>
            </a:pathLst>
          </a:custGeom>
          <a:solidFill>
            <a:srgbClr val="34586E"/>
          </a:solid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21ADD497-35E5-EF24-5573-B7DFF6B5B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sp>
        <p:nvSpPr>
          <p:cNvPr id="8" name="TextBox 69">
            <a:extLst>
              <a:ext uri="{FF2B5EF4-FFF2-40B4-BE49-F238E27FC236}">
                <a16:creationId xmlns:a16="http://schemas.microsoft.com/office/drawing/2014/main" id="{0CDFECFF-FDB2-03BC-E059-67B8EADEACEA}"/>
              </a:ext>
            </a:extLst>
          </p:cNvPr>
          <p:cNvSpPr txBox="1"/>
          <p:nvPr/>
        </p:nvSpPr>
        <p:spPr>
          <a:xfrm>
            <a:off x="2580281" y="60083"/>
            <a:ext cx="6995806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February 2025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B71B017A-BF2D-3954-23B7-092CCD847B45}"/>
              </a:ext>
            </a:extLst>
          </p:cNvPr>
          <p:cNvSpPr txBox="1"/>
          <p:nvPr/>
        </p:nvSpPr>
        <p:spPr>
          <a:xfrm>
            <a:off x="209707" y="1730121"/>
            <a:ext cx="2384914" cy="46609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r>
              <a:rPr lang="en-US" sz="1600" b="1">
                <a:solidFill>
                  <a:srgbClr val="FFFFFF"/>
                </a:solidFill>
                <a:latin typeface="DM Sans"/>
              </a:rPr>
              <a:t>Doncaster Activity Hub</a:t>
            </a: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rgbClr val="FFFFFF"/>
                </a:solidFill>
                <a:latin typeface="DM Sans"/>
              </a:rPr>
              <a:t>Unit 25/27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7 Queens Crescent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Doncaster 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DN1 3JN</a:t>
            </a:r>
          </a:p>
          <a:p>
            <a:pPr algn="ctr">
              <a:lnSpc>
                <a:spcPts val="2379"/>
              </a:lnSpc>
            </a:pPr>
            <a:endParaRPr lang="en-US" sz="1400">
              <a:solidFill>
                <a:srgbClr val="FFFFFF"/>
              </a:solidFill>
              <a:latin typeface="DM Sans"/>
            </a:endParaRP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rgbClr val="FFFFFF"/>
                </a:solidFill>
                <a:latin typeface="DM Sans"/>
              </a:rPr>
              <a:t>If you ever need a </a:t>
            </a:r>
            <a:r>
              <a:rPr lang="en-US" sz="1400" err="1">
                <a:solidFill>
                  <a:srgbClr val="FFFFFF"/>
                </a:solidFill>
                <a:latin typeface="DM Sans"/>
              </a:rPr>
              <a:t>cuppa</a:t>
            </a:r>
            <a:r>
              <a:rPr lang="en-US" sz="1400">
                <a:solidFill>
                  <a:srgbClr val="FFFFFF"/>
                </a:solidFill>
                <a:latin typeface="DM Sans"/>
              </a:rPr>
              <a:t> or a chat, pop in and speak to your support worker.</a:t>
            </a: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chemeClr val="bg1"/>
                </a:solidFill>
                <a:latin typeface="DM Sans" pitchFamily="2" charset="0"/>
              </a:rPr>
              <a:t>Reception contact number: </a:t>
            </a: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07502299992</a:t>
            </a:r>
          </a:p>
          <a:p>
            <a:pPr algn="ctr">
              <a:lnSpc>
                <a:spcPts val="2379"/>
              </a:lnSpc>
            </a:pPr>
            <a:endParaRPr lang="en-GB" sz="1400">
              <a:solidFill>
                <a:schemeClr val="bg1"/>
              </a:solidFill>
              <a:latin typeface="DM Sans" pitchFamily="2" charset="0"/>
            </a:endParaRPr>
          </a:p>
          <a:p>
            <a:pPr algn="ctr">
              <a:lnSpc>
                <a:spcPts val="2379"/>
              </a:lnSpc>
            </a:pP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9:30am – 16:00pm</a:t>
            </a:r>
          </a:p>
          <a:p>
            <a:pPr algn="ctr">
              <a:lnSpc>
                <a:spcPts val="2379"/>
              </a:lnSpc>
            </a:pP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Monday – Friday</a:t>
            </a:r>
          </a:p>
          <a:p>
            <a:pPr algn="ctr">
              <a:lnSpc>
                <a:spcPts val="2379"/>
              </a:lnSpc>
            </a:pPr>
            <a:endParaRPr lang="en-US" sz="1200">
              <a:solidFill>
                <a:srgbClr val="FFFFFF"/>
              </a:solidFill>
              <a:latin typeface="DM Sans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E1F7897A-C03E-BA45-3593-68E1742EB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882938"/>
              </p:ext>
            </p:extLst>
          </p:nvPr>
        </p:nvGraphicFramePr>
        <p:xfrm>
          <a:off x="2789852" y="718536"/>
          <a:ext cx="7848974" cy="6433359"/>
        </p:xfrm>
        <a:graphic>
          <a:graphicData uri="http://schemas.openxmlformats.org/drawingml/2006/table">
            <a:tbl>
              <a:tblPr/>
              <a:tblGrid>
                <a:gridCol w="1877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8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72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2848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24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25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26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27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28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7254">
                <a:tc rowSpan="2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Introduction to Basic Cooking skills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9:30am - 10:30am 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Cooking on a budget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With Katie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day Employability with Pam </a:t>
                      </a:r>
                    </a:p>
                    <a:p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Researching chosen job profiles for suitability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Skills assessment – identify which skills needed for chosen job role.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Upskilling for job roles chosen.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 creation.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Tailored CV’s - digital copy for job search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Cover Letters – how to create effective cover letter.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Careers NCS website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Interview techniques</a:t>
                      </a:r>
                    </a:p>
                    <a:p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Steven</a:t>
                      </a:r>
                      <a:endParaRPr lang="en-US" sz="8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Recruitment session with Steve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 kern="1200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/>
                        <a:t>Mindful Movers (Wellbeing Walk)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/>
                        <a:t>10:00-12:00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/>
                        <a:t>With Mark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Mindfulness with Megan!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 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Understanding Diversity in Society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11am – 12pm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238"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  <a:endParaRPr lang="en-GB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Mission Nutrition – Health eating for your wellbeing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13:00-14:00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Head in the Game – Mental health and fitness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14:30-15:30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With Mark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Yoga/Mindful movements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13.30-14.30</a:t>
                      </a: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With Megan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Quiz/Social games 15.00-16.00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639523"/>
                  </a:ext>
                </a:extLst>
              </a:tr>
              <a:tr h="1990986">
                <a:tc rowSpan="2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Healthy Relationships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With Katie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7415094"/>
                  </a:ext>
                </a:extLst>
              </a:tr>
              <a:tr h="9644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Poetry with Steve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2pm – 3pm </a:t>
                      </a:r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648199"/>
                  </a:ext>
                </a:extLst>
              </a:tr>
            </a:tbl>
          </a:graphicData>
        </a:graphic>
      </p:graphicFrame>
      <p:pic>
        <p:nvPicPr>
          <p:cNvPr id="33" name="Picture 3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E418055D-3A27-B301-4C49-C0F85C98FC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733" y="2748422"/>
            <a:ext cx="495916" cy="440126"/>
          </a:xfrm>
          <a:prstGeom prst="rect">
            <a:avLst/>
          </a:prstGeom>
        </p:spPr>
      </p:pic>
      <p:pic>
        <p:nvPicPr>
          <p:cNvPr id="37" name="Picture 36" descr="A person with their hands on their head&#10;&#10;Description automatically generated">
            <a:extLst>
              <a:ext uri="{FF2B5EF4-FFF2-40B4-BE49-F238E27FC236}">
                <a16:creationId xmlns:a16="http://schemas.microsoft.com/office/drawing/2014/main" id="{04BB41F6-4DF0-8C88-16A8-D4280669D4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700" b="9934"/>
          <a:stretch/>
        </p:blipFill>
        <p:spPr>
          <a:xfrm>
            <a:off x="3582405" y="6313891"/>
            <a:ext cx="638221" cy="493769"/>
          </a:xfrm>
          <a:prstGeom prst="rect">
            <a:avLst/>
          </a:prstGeom>
        </p:spPr>
      </p:pic>
      <p:pic>
        <p:nvPicPr>
          <p:cNvPr id="44" name="Picture 43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F020F110-7D6E-994C-F2F4-6CFBB82B81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3952" y="6625019"/>
            <a:ext cx="672091" cy="323742"/>
          </a:xfrm>
          <a:prstGeom prst="rect">
            <a:avLst/>
          </a:prstGeom>
        </p:spPr>
      </p:pic>
      <p:pic>
        <p:nvPicPr>
          <p:cNvPr id="45" name="Picture 44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0E69EEAD-AC5B-E963-B893-EAEA786D49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0624" y="3669019"/>
            <a:ext cx="464513" cy="440126"/>
          </a:xfrm>
          <a:prstGeom prst="rect">
            <a:avLst/>
          </a:prstGeom>
        </p:spPr>
      </p:pic>
      <p:pic>
        <p:nvPicPr>
          <p:cNvPr id="51" name="Picture 50" descr="A person and person standing next to each other&#10;&#10;Description automatically generated">
            <a:extLst>
              <a:ext uri="{FF2B5EF4-FFF2-40B4-BE49-F238E27FC236}">
                <a16:creationId xmlns:a16="http://schemas.microsoft.com/office/drawing/2014/main" id="{807F0891-4235-70D4-6437-F35B0D56A5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0286" y="6157680"/>
            <a:ext cx="526114" cy="526114"/>
          </a:xfrm>
          <a:prstGeom prst="rect">
            <a:avLst/>
          </a:prstGeom>
        </p:spPr>
      </p:pic>
      <p:grpSp>
        <p:nvGrpSpPr>
          <p:cNvPr id="69" name="Group 62">
            <a:extLst>
              <a:ext uri="{FF2B5EF4-FFF2-40B4-BE49-F238E27FC236}">
                <a16:creationId xmlns:a16="http://schemas.microsoft.com/office/drawing/2014/main" id="{B0B3BE8A-7E82-BB4C-DDCC-7A6D7A89C1CC}"/>
              </a:ext>
            </a:extLst>
          </p:cNvPr>
          <p:cNvGrpSpPr/>
          <p:nvPr/>
        </p:nvGrpSpPr>
        <p:grpSpPr>
          <a:xfrm>
            <a:off x="8775932" y="1608635"/>
            <a:ext cx="242972" cy="242972"/>
            <a:chOff x="0" y="0"/>
            <a:chExt cx="812800" cy="812800"/>
          </a:xfrm>
        </p:grpSpPr>
        <p:sp>
          <p:nvSpPr>
            <p:cNvPr id="88" name="Freeform 63">
              <a:extLst>
                <a:ext uri="{FF2B5EF4-FFF2-40B4-BE49-F238E27FC236}">
                  <a16:creationId xmlns:a16="http://schemas.microsoft.com/office/drawing/2014/main" id="{2642D406-9686-191C-CDC9-D3266A9C10F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64">
              <a:extLst>
                <a:ext uri="{FF2B5EF4-FFF2-40B4-BE49-F238E27FC236}">
                  <a16:creationId xmlns:a16="http://schemas.microsoft.com/office/drawing/2014/main" id="{66AEBBC3-15D2-0154-15A9-859A7D85A43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1" name="Group 65">
            <a:extLst>
              <a:ext uri="{FF2B5EF4-FFF2-40B4-BE49-F238E27FC236}">
                <a16:creationId xmlns:a16="http://schemas.microsoft.com/office/drawing/2014/main" id="{D242820E-7B28-8267-5B8E-68A7FCF3265A}"/>
              </a:ext>
            </a:extLst>
          </p:cNvPr>
          <p:cNvGrpSpPr/>
          <p:nvPr/>
        </p:nvGrpSpPr>
        <p:grpSpPr>
          <a:xfrm>
            <a:off x="2795714" y="1591641"/>
            <a:ext cx="220832" cy="193228"/>
            <a:chOff x="0" y="0"/>
            <a:chExt cx="812800" cy="711200"/>
          </a:xfrm>
        </p:grpSpPr>
        <p:sp>
          <p:nvSpPr>
            <p:cNvPr id="92" name="Freeform 66">
              <a:extLst>
                <a:ext uri="{FF2B5EF4-FFF2-40B4-BE49-F238E27FC236}">
                  <a16:creationId xmlns:a16="http://schemas.microsoft.com/office/drawing/2014/main" id="{D55C3508-C68F-02CC-E453-CE519C3A5BB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TextBox 67">
              <a:extLst>
                <a:ext uri="{FF2B5EF4-FFF2-40B4-BE49-F238E27FC236}">
                  <a16:creationId xmlns:a16="http://schemas.microsoft.com/office/drawing/2014/main" id="{01C011B5-D50B-B2F6-CDAF-69E45F70F53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7" name="Group 65">
            <a:extLst>
              <a:ext uri="{FF2B5EF4-FFF2-40B4-BE49-F238E27FC236}">
                <a16:creationId xmlns:a16="http://schemas.microsoft.com/office/drawing/2014/main" id="{826BEC09-E0BA-EF16-B673-888235DEABC6}"/>
              </a:ext>
            </a:extLst>
          </p:cNvPr>
          <p:cNvGrpSpPr/>
          <p:nvPr/>
        </p:nvGrpSpPr>
        <p:grpSpPr>
          <a:xfrm>
            <a:off x="7768222" y="3856952"/>
            <a:ext cx="220832" cy="193228"/>
            <a:chOff x="0" y="0"/>
            <a:chExt cx="812800" cy="711200"/>
          </a:xfrm>
        </p:grpSpPr>
        <p:sp>
          <p:nvSpPr>
            <p:cNvPr id="98" name="Freeform 66">
              <a:extLst>
                <a:ext uri="{FF2B5EF4-FFF2-40B4-BE49-F238E27FC236}">
                  <a16:creationId xmlns:a16="http://schemas.microsoft.com/office/drawing/2014/main" id="{205D2419-D49A-A827-19E4-8F17858C72F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TextBox 67">
              <a:extLst>
                <a:ext uri="{FF2B5EF4-FFF2-40B4-BE49-F238E27FC236}">
                  <a16:creationId xmlns:a16="http://schemas.microsoft.com/office/drawing/2014/main" id="{C04F94FE-43EE-9245-E6F9-821E8DAAE6E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0" name="Group 62">
            <a:extLst>
              <a:ext uri="{FF2B5EF4-FFF2-40B4-BE49-F238E27FC236}">
                <a16:creationId xmlns:a16="http://schemas.microsoft.com/office/drawing/2014/main" id="{27228D48-1730-7A99-4522-CBC98D25A31E}"/>
              </a:ext>
            </a:extLst>
          </p:cNvPr>
          <p:cNvGrpSpPr/>
          <p:nvPr/>
        </p:nvGrpSpPr>
        <p:grpSpPr>
          <a:xfrm>
            <a:off x="3024635" y="2237965"/>
            <a:ext cx="3053549" cy="2287253"/>
            <a:chOff x="-9478257" y="47625"/>
            <a:chExt cx="10214857" cy="7651415"/>
          </a:xfrm>
        </p:grpSpPr>
        <p:sp>
          <p:nvSpPr>
            <p:cNvPr id="101" name="Freeform 63">
              <a:extLst>
                <a:ext uri="{FF2B5EF4-FFF2-40B4-BE49-F238E27FC236}">
                  <a16:creationId xmlns:a16="http://schemas.microsoft.com/office/drawing/2014/main" id="{AA8305A6-9366-712A-140F-ADDDF34705C0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TextBox 64">
              <a:extLst>
                <a:ext uri="{FF2B5EF4-FFF2-40B4-BE49-F238E27FC236}">
                  <a16:creationId xmlns:a16="http://schemas.microsoft.com/office/drawing/2014/main" id="{E18AF5A5-1652-F8C5-F271-8364EA0045F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" name="Group 62">
            <a:extLst>
              <a:ext uri="{FF2B5EF4-FFF2-40B4-BE49-F238E27FC236}">
                <a16:creationId xmlns:a16="http://schemas.microsoft.com/office/drawing/2014/main" id="{6BC975B2-BE7D-F674-9C39-4F830B90DB3A}"/>
              </a:ext>
            </a:extLst>
          </p:cNvPr>
          <p:cNvGrpSpPr/>
          <p:nvPr/>
        </p:nvGrpSpPr>
        <p:grpSpPr>
          <a:xfrm>
            <a:off x="8695566" y="3832656"/>
            <a:ext cx="349815" cy="3405891"/>
            <a:chOff x="-357416" y="0"/>
            <a:chExt cx="1170216" cy="11393528"/>
          </a:xfrm>
        </p:grpSpPr>
        <p:sp>
          <p:nvSpPr>
            <p:cNvPr id="3" name="Freeform 63">
              <a:extLst>
                <a:ext uri="{FF2B5EF4-FFF2-40B4-BE49-F238E27FC236}">
                  <a16:creationId xmlns:a16="http://schemas.microsoft.com/office/drawing/2014/main" id="{ECAD91AD-F8BE-174B-4AC2-03EA7B0682C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64">
              <a:extLst>
                <a:ext uri="{FF2B5EF4-FFF2-40B4-BE49-F238E27FC236}">
                  <a16:creationId xmlns:a16="http://schemas.microsoft.com/office/drawing/2014/main" id="{2D7B1B58-61EA-12DF-4867-18B09488DF35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081D264E-8E7B-F904-139E-DCAC81A807BF}"/>
              </a:ext>
            </a:extLst>
          </p:cNvPr>
          <p:cNvGrpSpPr/>
          <p:nvPr/>
        </p:nvGrpSpPr>
        <p:grpSpPr>
          <a:xfrm>
            <a:off x="4733536" y="1591641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CA5DFA19-F33E-519A-20CB-C93118C9606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67">
              <a:extLst>
                <a:ext uri="{FF2B5EF4-FFF2-40B4-BE49-F238E27FC236}">
                  <a16:creationId xmlns:a16="http://schemas.microsoft.com/office/drawing/2014/main" id="{209CD48E-170B-76F3-0490-C8C00A5AFC3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1" name="Group 65">
            <a:extLst>
              <a:ext uri="{FF2B5EF4-FFF2-40B4-BE49-F238E27FC236}">
                <a16:creationId xmlns:a16="http://schemas.microsoft.com/office/drawing/2014/main" id="{0F4A2BE3-E92D-1B43-BA5E-98EE0ABC1536}"/>
              </a:ext>
            </a:extLst>
          </p:cNvPr>
          <p:cNvGrpSpPr/>
          <p:nvPr/>
        </p:nvGrpSpPr>
        <p:grpSpPr>
          <a:xfrm>
            <a:off x="9227445" y="3729256"/>
            <a:ext cx="220832" cy="193228"/>
            <a:chOff x="0" y="0"/>
            <a:chExt cx="812800" cy="711200"/>
          </a:xfrm>
        </p:grpSpPr>
        <p:sp>
          <p:nvSpPr>
            <p:cNvPr id="12" name="Freeform 66">
              <a:extLst>
                <a:ext uri="{FF2B5EF4-FFF2-40B4-BE49-F238E27FC236}">
                  <a16:creationId xmlns:a16="http://schemas.microsoft.com/office/drawing/2014/main" id="{D06BA051-BD51-07A0-A613-7F20832791A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67">
              <a:extLst>
                <a:ext uri="{FF2B5EF4-FFF2-40B4-BE49-F238E27FC236}">
                  <a16:creationId xmlns:a16="http://schemas.microsoft.com/office/drawing/2014/main" id="{ED2889C3-6838-5003-7493-9DC9066FFE4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5" name="Group 62">
            <a:extLst>
              <a:ext uri="{FF2B5EF4-FFF2-40B4-BE49-F238E27FC236}">
                <a16:creationId xmlns:a16="http://schemas.microsoft.com/office/drawing/2014/main" id="{7124E6B5-D5C8-20CC-9C30-0B3F9D3504A3}"/>
              </a:ext>
            </a:extLst>
          </p:cNvPr>
          <p:cNvGrpSpPr/>
          <p:nvPr/>
        </p:nvGrpSpPr>
        <p:grpSpPr>
          <a:xfrm>
            <a:off x="10115996" y="3767206"/>
            <a:ext cx="349815" cy="3405891"/>
            <a:chOff x="-357416" y="0"/>
            <a:chExt cx="1170216" cy="11393528"/>
          </a:xfrm>
        </p:grpSpPr>
        <p:sp>
          <p:nvSpPr>
            <p:cNvPr id="16" name="Freeform 63">
              <a:extLst>
                <a:ext uri="{FF2B5EF4-FFF2-40B4-BE49-F238E27FC236}">
                  <a16:creationId xmlns:a16="http://schemas.microsoft.com/office/drawing/2014/main" id="{01B4CD64-7FBD-6F63-8CD3-5D36338ED9E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64">
              <a:extLst>
                <a:ext uri="{FF2B5EF4-FFF2-40B4-BE49-F238E27FC236}">
                  <a16:creationId xmlns:a16="http://schemas.microsoft.com/office/drawing/2014/main" id="{55E4371C-421D-F8DE-843C-5D9468AD08AA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8" name="Group 62">
            <a:extLst>
              <a:ext uri="{FF2B5EF4-FFF2-40B4-BE49-F238E27FC236}">
                <a16:creationId xmlns:a16="http://schemas.microsoft.com/office/drawing/2014/main" id="{7B708E4B-0523-7F11-AC0E-98E202885BC5}"/>
              </a:ext>
            </a:extLst>
          </p:cNvPr>
          <p:cNvGrpSpPr/>
          <p:nvPr/>
        </p:nvGrpSpPr>
        <p:grpSpPr>
          <a:xfrm>
            <a:off x="10115996" y="1589594"/>
            <a:ext cx="349815" cy="3405891"/>
            <a:chOff x="-357416" y="0"/>
            <a:chExt cx="1170216" cy="11393528"/>
          </a:xfrm>
        </p:grpSpPr>
        <p:sp>
          <p:nvSpPr>
            <p:cNvPr id="19" name="Freeform 63">
              <a:extLst>
                <a:ext uri="{FF2B5EF4-FFF2-40B4-BE49-F238E27FC236}">
                  <a16:creationId xmlns:a16="http://schemas.microsoft.com/office/drawing/2014/main" id="{1290DC32-AB9C-1485-4DCD-2199E01817D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64">
              <a:extLst>
                <a:ext uri="{FF2B5EF4-FFF2-40B4-BE49-F238E27FC236}">
                  <a16:creationId xmlns:a16="http://schemas.microsoft.com/office/drawing/2014/main" id="{F0D59DC6-A583-6C5F-A445-4119499C1C35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1" name="Group 65">
            <a:extLst>
              <a:ext uri="{FF2B5EF4-FFF2-40B4-BE49-F238E27FC236}">
                <a16:creationId xmlns:a16="http://schemas.microsoft.com/office/drawing/2014/main" id="{1C7DC6C5-8181-F328-4C4C-3933278304DB}"/>
              </a:ext>
            </a:extLst>
          </p:cNvPr>
          <p:cNvGrpSpPr/>
          <p:nvPr/>
        </p:nvGrpSpPr>
        <p:grpSpPr>
          <a:xfrm>
            <a:off x="9192940" y="1617079"/>
            <a:ext cx="220832" cy="193228"/>
            <a:chOff x="0" y="0"/>
            <a:chExt cx="812800" cy="711200"/>
          </a:xfrm>
        </p:grpSpPr>
        <p:sp>
          <p:nvSpPr>
            <p:cNvPr id="22" name="Freeform 66">
              <a:extLst>
                <a:ext uri="{FF2B5EF4-FFF2-40B4-BE49-F238E27FC236}">
                  <a16:creationId xmlns:a16="http://schemas.microsoft.com/office/drawing/2014/main" id="{7304AE81-F72E-2D66-DF15-03A5B57857B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87CB63B2-E2AA-5B6A-7E34-284F3A3685C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54218AD3-2AD6-507C-62D1-FA078A897378}"/>
              </a:ext>
            </a:extLst>
          </p:cNvPr>
          <p:cNvGrpSpPr/>
          <p:nvPr/>
        </p:nvGrpSpPr>
        <p:grpSpPr>
          <a:xfrm>
            <a:off x="3264613" y="3336919"/>
            <a:ext cx="768966" cy="585565"/>
            <a:chOff x="0" y="0"/>
            <a:chExt cx="667314" cy="512822"/>
          </a:xfrm>
        </p:grpSpPr>
        <p:pic>
          <p:nvPicPr>
            <p:cNvPr id="25" name="Picture 7">
              <a:extLst>
                <a:ext uri="{FF2B5EF4-FFF2-40B4-BE49-F238E27FC236}">
                  <a16:creationId xmlns:a16="http://schemas.microsoft.com/office/drawing/2014/main" id="{651B84F4-B1DE-AA10-EFB4-609799BC7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6" name="Group 46">
            <a:extLst>
              <a:ext uri="{FF2B5EF4-FFF2-40B4-BE49-F238E27FC236}">
                <a16:creationId xmlns:a16="http://schemas.microsoft.com/office/drawing/2014/main" id="{F77AE2EC-AA5C-4EF8-A592-B2636CF9C00D}"/>
              </a:ext>
            </a:extLst>
          </p:cNvPr>
          <p:cNvGrpSpPr/>
          <p:nvPr/>
        </p:nvGrpSpPr>
        <p:grpSpPr>
          <a:xfrm rot="2700000">
            <a:off x="5723485" y="1575407"/>
            <a:ext cx="293842" cy="293842"/>
            <a:chOff x="0" y="0"/>
            <a:chExt cx="812800" cy="812800"/>
          </a:xfrm>
        </p:grpSpPr>
        <p:sp>
          <p:nvSpPr>
            <p:cNvPr id="27" name="Freeform 47">
              <a:extLst>
                <a:ext uri="{FF2B5EF4-FFF2-40B4-BE49-F238E27FC236}">
                  <a16:creationId xmlns:a16="http://schemas.microsoft.com/office/drawing/2014/main" id="{5EADA1AE-CAE6-7620-7356-E020CF545DB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48">
              <a:extLst>
                <a:ext uri="{FF2B5EF4-FFF2-40B4-BE49-F238E27FC236}">
                  <a16:creationId xmlns:a16="http://schemas.microsoft.com/office/drawing/2014/main" id="{5174498B-2EDE-1CE7-5079-BB8C029DB2F2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46">
            <a:extLst>
              <a:ext uri="{FF2B5EF4-FFF2-40B4-BE49-F238E27FC236}">
                <a16:creationId xmlns:a16="http://schemas.microsoft.com/office/drawing/2014/main" id="{465FBEC9-A7A6-F49F-C9DE-9B96B73FE13A}"/>
              </a:ext>
            </a:extLst>
          </p:cNvPr>
          <p:cNvGrpSpPr/>
          <p:nvPr/>
        </p:nvGrpSpPr>
        <p:grpSpPr>
          <a:xfrm rot="2700000">
            <a:off x="7233905" y="1548652"/>
            <a:ext cx="293842" cy="293842"/>
            <a:chOff x="0" y="0"/>
            <a:chExt cx="812800" cy="812800"/>
          </a:xfrm>
        </p:grpSpPr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B3886A02-60A4-8B48-74C4-D4912D9DCE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48">
              <a:extLst>
                <a:ext uri="{FF2B5EF4-FFF2-40B4-BE49-F238E27FC236}">
                  <a16:creationId xmlns:a16="http://schemas.microsoft.com/office/drawing/2014/main" id="{71E7291E-052E-4F8E-6331-2F359654B924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56111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6be467-e76b-4869-981c-41fd8dac8726" xsi:nil="true"/>
    <lcf76f155ced4ddcb4097134ff3c332f xmlns="58c8e540-cdfe-4713-bff0-4351d38ade9d">
      <Terms xmlns="http://schemas.microsoft.com/office/infopath/2007/PartnerControls"/>
    </lcf76f155ced4ddcb4097134ff3c332f>
    <Number xmlns="58c8e540-cdfe-4713-bff0-4351d38ade9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0EB63A1E2B0A43B803C23E62A33D0E" ma:contentTypeVersion="" ma:contentTypeDescription="Create a new document." ma:contentTypeScope="" ma:versionID="0cfa3af12dacb6d37d9e170e2f24502f">
  <xsd:schema xmlns:xsd="http://www.w3.org/2001/XMLSchema" xmlns:xs="http://www.w3.org/2001/XMLSchema" xmlns:p="http://schemas.microsoft.com/office/2006/metadata/properties" xmlns:ns2="58C8E540-CDFE-4713-BFF0-4351D38ADE9D" xmlns:ns3="4d30bb2a-f321-43c9-acb7-6f415d4a716e" xmlns:ns4="58c8e540-cdfe-4713-bff0-4351d38ade9d" xmlns:ns5="0a6be467-e76b-4869-981c-41fd8dac8726" targetNamespace="http://schemas.microsoft.com/office/2006/metadata/properties" ma:root="true" ma:fieldsID="fa2ef7831d9e497843b63c8d01ff9d56" ns2:_="" ns3:_="" ns4:_="" ns5:_="">
    <xsd:import namespace="58C8E540-CDFE-4713-BFF0-4351D38ADE9D"/>
    <xsd:import namespace="4d30bb2a-f321-43c9-acb7-6f415d4a716e"/>
    <xsd:import namespace="58c8e540-cdfe-4713-bff0-4351d38ade9d"/>
    <xsd:import namespace="0a6be467-e76b-4869-981c-41fd8dac87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Number" minOccurs="0"/>
                <xsd:element ref="ns4:MediaLengthInSeconds" minOccurs="0"/>
                <xsd:element ref="ns4:lcf76f155ced4ddcb4097134ff3c332f" minOccurs="0"/>
                <xsd:element ref="ns5:TaxCatchAll" minOccurs="0"/>
                <xsd:element ref="ns4:MediaServiceSearchPropertie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0bb2a-f321-43c9-acb7-6f415d4a716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umber" ma:index="20" nillable="true" ma:displayName="Number" ma:format="Dropdown" ma:internalName="Number" ma:percentage="FALSE">
      <xsd:simpleType>
        <xsd:restriction base="dms:Number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a722410-03a9-4718-9392-c4089ca5a5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6be467-e76b-4869-981c-41fd8dac8726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be8a2237-55ea-4d70-868f-dd5aeff31326}" ma:internalName="TaxCatchAll" ma:showField="CatchAllData" ma:web="0a6be467-e76b-4869-981c-41fd8dac87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D4F630-F244-4249-A1DD-CAF66701C44D}">
  <ds:schemaRefs>
    <ds:schemaRef ds:uri="21fe2dc5-e687-4b08-a992-8b5ade4d5474"/>
    <ds:schemaRef ds:uri="39022ca7-da8b-462c-ac53-cf911d2e7c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7B23351-CAA9-43E2-BB46-6078C278EAF5}"/>
</file>

<file path=customXml/itemProps3.xml><?xml version="1.0" encoding="utf-8"?>
<ds:datastoreItem xmlns:ds="http://schemas.openxmlformats.org/officeDocument/2006/customXml" ds:itemID="{EE53B0B3-0F5A-401C-97A3-2E7FE5C385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1046</Words>
  <Application>Microsoft Office PowerPoint</Application>
  <PresentationFormat>Custom</PresentationFormat>
  <Paragraphs>299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DM Sans</vt:lpstr>
      <vt:lpstr>Aptos</vt:lpstr>
      <vt:lpstr>DM Sans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 Activity Schedule TEMPLATE</dc:title>
  <dc:creator>Bennett, Natalie (Growth Company)</dc:creator>
  <cp:lastModifiedBy>Higgins, Teigan (Growth Company)</cp:lastModifiedBy>
  <cp:revision>4</cp:revision>
  <dcterms:created xsi:type="dcterms:W3CDTF">2006-08-16T00:00:00Z</dcterms:created>
  <dcterms:modified xsi:type="dcterms:W3CDTF">2025-01-20T09:37:40Z</dcterms:modified>
  <dc:identifier>DAFxy3nWgJM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0x010100EE0EB63A1E2B0A43B803C23E62A33D0E</vt:lpwstr>
  </property>
  <property fmtid="{D5CDD505-2E9C-101B-9397-08002B2CF9AE}" pid="3" name="MediaServiceImageTags">
    <vt:lpwstr/>
  </property>
</Properties>
</file>