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32" r:id="rId4"/>
  </p:sldMasterIdLst>
  <p:notesMasterIdLst>
    <p:notesMasterId r:id="rId9"/>
  </p:notesMasterIdLst>
  <p:sldIdLst>
    <p:sldId id="263" r:id="rId5"/>
    <p:sldId id="268" r:id="rId6"/>
    <p:sldId id="267" r:id="rId7"/>
    <p:sldId id="270" r:id="rId8"/>
  </p:sldIdLst>
  <p:sldSz cx="10693400" cy="7556500"/>
  <p:notesSz cx="6797675" cy="9926638"/>
  <p:embeddedFontLst>
    <p:embeddedFont>
      <p:font typeface="DM Sans" pitchFamily="2" charset="0"/>
      <p:regular r:id="rId10"/>
      <p:bold r:id="rId11"/>
      <p:italic r:id="rId12"/>
      <p:boldItalic r:id="rId13"/>
    </p:embeddedFont>
    <p:embeddedFont>
      <p:font typeface="DM Sans Bold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  <a:srgbClr val="FFFFCC"/>
    <a:srgbClr val="FFFF9B"/>
    <a:srgbClr val="FAF6AC"/>
    <a:srgbClr val="FFCCCC"/>
    <a:srgbClr val="FFCC99"/>
    <a:srgbClr val="34586E"/>
    <a:srgbClr val="ACB7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222B09-B55F-4B54-92EA-CECE0AF9C04F}" v="16" dt="2025-07-21T13:42:31.860"/>
    <p1510:client id="{EE35DBED-E49A-492A-B496-CCE2BF7D90F9}" v="26" dt="2025-07-21T13:03:02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2252" autoAdjust="0"/>
  </p:normalViewPr>
  <p:slideViewPr>
    <p:cSldViewPr snapToGrid="0">
      <p:cViewPr varScale="1">
        <p:scale>
          <a:sx n="93" d="100"/>
          <a:sy n="93" d="100"/>
        </p:scale>
        <p:origin x="160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824F2-4039-4E9F-A9ED-1CFB4ADAA9F3}" type="datetimeFigureOut">
              <a:rPr lang="en-GB" smtClean="0"/>
              <a:t>21/07/2025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1FEC4-1883-44E9-B54F-88C6060D0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0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66758-1C6D-9681-116D-B75EEFE2E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7E6DC7-3E29-581B-FB5D-0F9B7143CE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5C3453-2959-FFBD-8B6A-455B5B643F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F8C22-8DC2-8E9A-1208-4A98A2942F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114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4E74F-A49B-702F-0FA8-A0B873940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236D70-2AE3-D16A-A7E6-82672561AC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5D6032-E2A1-2D4D-EF8D-F7B29F4BEB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7C12B-91CD-7C76-B211-AB29FA64CF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18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C950D8-80D6-D99D-CACD-3B6AC3F98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EA22E6-C4B7-E7E1-3705-B3D28F92B0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4BC493-8F02-F0F5-A490-9CD17E3A6C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 dirty="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ysClr val="windowText" lastClr="000000"/>
              </a:solidFill>
              <a:latin typeface="DM Sans"/>
            </a:endParaRPr>
          </a:p>
          <a:p>
            <a:endParaRPr lang="en-GB" dirty="0"/>
          </a:p>
          <a:p>
            <a:endParaRPr lang="en-GB" dirty="0"/>
          </a:p>
          <a:p>
            <a:pPr algn="ctr">
              <a:lnSpc>
                <a:spcPts val="1515"/>
              </a:lnSpc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DD695-103F-653D-49E5-C10D853C37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390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DD8C6B-1F29-CA92-F49C-993DCF110C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20077C-3DBC-C15E-54A7-29E175F26D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9D026C-E5E7-10C0-1345-CE55C8F247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pPr algn="ctr">
              <a:lnSpc>
                <a:spcPts val="1515"/>
              </a:lnSpc>
            </a:pPr>
            <a:endParaRPr lang="en-GB" sz="1800">
              <a:solidFill>
                <a:srgbClr val="000000"/>
              </a:solidFill>
              <a:latin typeface="DM San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ysClr val="windowText" lastClr="000000"/>
              </a:solidFill>
              <a:latin typeface="DM Sans"/>
            </a:endParaRPr>
          </a:p>
          <a:p>
            <a:endParaRPr lang="en-GB"/>
          </a:p>
          <a:p>
            <a:endParaRPr lang="en-GB"/>
          </a:p>
          <a:p>
            <a:pPr algn="ctr">
              <a:lnSpc>
                <a:spcPts val="1515"/>
              </a:lnSpc>
            </a:pPr>
            <a:endParaRPr lang="en-GB"/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BEB48-051E-5047-734C-51868182E2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1FEC4-1883-44E9-B54F-88C6060D0A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450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2452B-6050-366E-9498-9A476C296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6678"/>
            <a:ext cx="8020050" cy="2630781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A98D0-2719-E7EF-98CA-91DC6B25E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68912"/>
            <a:ext cx="8020050" cy="1824404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998A8-6692-8CBD-67C6-D4E33DFB2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ABBA0-8F53-9473-FDA0-0F39CA908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DB4FB-B9A7-8566-4BB1-2C39399F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59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17C2-D8F2-8F18-16E5-A74D13204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6D482-8203-FC0E-E7FE-484135258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0C800-E09E-E885-FC12-D5377CA7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7F228-C6A7-5D11-E17B-49EC275D0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22617-5D97-9F1F-56A1-DC881DE27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5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0D9C93-A4E3-9CED-2852-745B67691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5" y="402314"/>
            <a:ext cx="2305764" cy="6403784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BBE462-62DB-886C-B928-B0705083C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1" y="402314"/>
            <a:ext cx="6783626" cy="640378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FA797-1492-E572-84FB-057EBD653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2E23B-DAC2-3834-1AEE-5E37DF289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9A168-F683-54DA-6BA6-99789FDDF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6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CAF72-F03E-87B9-E2BF-0BAADBD62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0EE3C-0A7A-737A-15D1-96508ABFD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E3868-63BA-CD4E-E901-7A6092F8B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5FE0F-9A49-C456-E6B2-43723D4B2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F54B3-F11F-FF3E-A6CC-E73631C6E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3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C7BD-5874-503F-D601-B9327EEF1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2" y="1883878"/>
            <a:ext cx="9223058" cy="3143294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0E595-8FFB-B1DF-FD01-265695AD1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2" y="5056909"/>
            <a:ext cx="9223058" cy="1652984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82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82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CC633-AC15-4D38-EF65-2633C6E4C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504C9-95F9-A961-2120-E6B2A9CF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B6DC1-27C1-C450-ACD9-B07CE4886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8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EE360-E26B-CC2E-CDEA-71D08E8E1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3E23C-F09C-AAEA-CD88-97274ACD7F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1" y="2011568"/>
            <a:ext cx="4544695" cy="479453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6DDC0-71D8-AF31-0312-700129D74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4" y="2011568"/>
            <a:ext cx="4544695" cy="479453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505ED2-72EC-9D48-D764-F9B0B6EE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AE453-A30D-6110-D099-61D7000CD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293B6-9725-5C6D-E198-D593F0AA8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9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46140-F757-316E-E688-DCCE8BB1A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314"/>
            <a:ext cx="9223058" cy="1460574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11C73-CF23-9EE2-3656-1906364B8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5" y="1852393"/>
            <a:ext cx="4523809" cy="907829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DDE85D-A031-07E6-98DE-4D360DAEF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5" y="2760222"/>
            <a:ext cx="4523809" cy="40598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BDF5F6-FAAD-9708-9436-825324A28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2393"/>
            <a:ext cx="4546088" cy="907829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D6B5E4-6CF1-E224-679B-62DBDD99E8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0222"/>
            <a:ext cx="4546088" cy="40598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6FD38-62B2-6AEC-209C-6572BE294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7834C8-427E-9005-E8EE-88A7CFEAB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AFCCE1-0EB0-EBEB-6314-667FDE4E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4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88CFC-73F5-DF01-36B7-16BF7EFCC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98CA68-C34C-50A6-B2FF-9BCAC4BD2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5F2C1A-1A62-DF49-1AF0-25616DE0B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84DF8-C6BB-B416-44C3-BA454ABA6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5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A33FF0-F8A7-BDA5-3769-610A8C3B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614BFC-AB35-98CC-519E-AE62CED8D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F16EF-9B7C-68FF-FEFD-96F29BF1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6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050C5-51F2-4F68-2823-9D7DD2433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3767"/>
            <a:ext cx="3448900" cy="1763183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E8666-9415-F79F-D78E-E505DC486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8" y="1087996"/>
            <a:ext cx="5413534" cy="5370013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47512-D385-8427-0900-A47F76C64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6950"/>
            <a:ext cx="3448900" cy="419980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ECB69-143E-BB41-2BF3-722603A4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0F5803-AC06-214E-64D8-0C6A9057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E5A207-B7FF-F27D-A19F-158D23508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1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AF567-8307-0E5E-46E5-AA5EA289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3767"/>
            <a:ext cx="3448900" cy="1763183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A5A7A7-3AE6-2483-3D16-076B1AD3C3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8" y="1087996"/>
            <a:ext cx="5413534" cy="5370013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8CA5A-4A55-49B5-6D75-B050AFE54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6950"/>
            <a:ext cx="3448900" cy="419980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7EA6CD-0394-492F-B4D7-A88A03534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5426-9186-A4DA-5A55-506763BB2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30B9B-6B6C-9350-B7F9-7CDAA423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4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0EA276-4B56-0002-4393-B16EC7292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314"/>
            <a:ext cx="9223058" cy="1460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5A15D-6518-1D8F-383C-A6E88D2C7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1568"/>
            <a:ext cx="9223058" cy="4794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2DCB3-C16D-A1FD-627F-3EEB217E5F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3756"/>
            <a:ext cx="2406015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F20F5-BE7E-EC4C-3B21-4E33CA037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3756"/>
            <a:ext cx="3609023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A727A-9BCB-EF9B-7826-C1FFF80B5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3756"/>
            <a:ext cx="2406015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1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848826-258E-917A-D19B-A27D5D07F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5BAB2A6-60DA-CE93-115D-23E755120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825101"/>
              </p:ext>
            </p:extLst>
          </p:nvPr>
        </p:nvGraphicFramePr>
        <p:xfrm>
          <a:off x="2660754" y="882647"/>
          <a:ext cx="7848000" cy="6552930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298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4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5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6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7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8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09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Thriving Tuesday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Success –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work to get you there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Amrit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Coping with stress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Thinking about your local community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Friday Fitness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Focus on health/ gentle exercise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10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Amrit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1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Paul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Amrit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1:00pm-3:00pm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Skills assessment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In-work Support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10002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Job Search 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10:30am-12:30pm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Job focused support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676430"/>
                  </a:ext>
                </a:extLst>
              </a:tr>
              <a:tr h="1000213"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1:30 – 3:30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Get support with online tasks, using a phone and much more​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Destress and create!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Practical support </a:t>
                      </a:r>
                      <a:r>
                        <a:rPr lang="en-GB" sz="1000">
                          <a:solidFill>
                            <a:srgbClr val="000000"/>
                          </a:solidFill>
                          <a:latin typeface="DM Sans"/>
                        </a:rPr>
                        <a:t>on day-to-day 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living​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1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Female Only Space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1:00 – 16:00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2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918460"/>
                  </a:ext>
                </a:extLst>
              </a:tr>
              <a:tr h="146667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Money Management with Steve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Develop your budgeting skills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Fresh Start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DM Sans" pitchFamily="2" charset="0"/>
                        </a:rPr>
                        <a:t>Planning for a brighter future</a:t>
                      </a:r>
                      <a:endParaRPr lang="en-US" sz="1000" dirty="0">
                        <a:latin typeface="DM Sans" pitchFamily="2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dirty="0"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Freeform 4">
            <a:extLst>
              <a:ext uri="{FF2B5EF4-FFF2-40B4-BE49-F238E27FC236}">
                <a16:creationId xmlns:a16="http://schemas.microsoft.com/office/drawing/2014/main" id="{0E328FCD-0BDF-5887-DAE9-02A4DE846A67}"/>
              </a:ext>
            </a:extLst>
          </p:cNvPr>
          <p:cNvSpPr/>
          <p:nvPr/>
        </p:nvSpPr>
        <p:spPr>
          <a:xfrm>
            <a:off x="184646" y="1594354"/>
            <a:ext cx="2384913" cy="4866600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>
            <a:extLst>
              <a:ext uri="{FF2B5EF4-FFF2-40B4-BE49-F238E27FC236}">
                <a16:creationId xmlns:a16="http://schemas.microsoft.com/office/drawing/2014/main" id="{94A8355B-3272-1DF5-D227-C70E1401F547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AA6B4F47-DFAE-DBE5-18A0-C42B67F6041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2C06057D-3C6D-DBF5-7008-1E449EF942C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1EDC1774-0C28-D037-53FF-AEEDE56B71A5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1DBDD724-AE4E-D71F-0D2C-8B38F73A1AC5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677364B1-FAA4-FA41-E18D-98B1F33A00A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7A357F9D-1ABF-EBF0-41FF-F68ADA9513C1}"/>
              </a:ext>
            </a:extLst>
          </p:cNvPr>
          <p:cNvGrpSpPr/>
          <p:nvPr/>
        </p:nvGrpSpPr>
        <p:grpSpPr>
          <a:xfrm>
            <a:off x="206787" y="584797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D375F512-8608-3E34-46DC-38F7B79396F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51748C8C-64BA-7A90-A1DA-80F6EB93DBA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70E37A37-81C4-195B-ED4F-7D1BEB74D412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D2C4ABA4-E1B6-7673-4CDD-60B231C5827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DBE25C50-AD2E-5797-A3AE-DFED4CE59E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22D7423F-3F06-9918-01C2-93A0EA116C3E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730F87DC-FAF2-1470-8767-4C5D64ACBB47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4F2393A-86ED-DA23-521B-6B782F846437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8DC20101-11CA-F28B-69CA-5F65E33277A2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C0FF8668-5032-F228-AFC4-9C78748F81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08518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7CB55F30-85A8-AEBD-63A9-763A59ECE92B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sp>
        <p:nvSpPr>
          <p:cNvPr id="6" name="TextBox 69">
            <a:extLst>
              <a:ext uri="{FF2B5EF4-FFF2-40B4-BE49-F238E27FC236}">
                <a16:creationId xmlns:a16="http://schemas.microsoft.com/office/drawing/2014/main" id="{6C193EEB-FAA3-C141-4BC3-BC5FB9457916}"/>
              </a:ext>
            </a:extLst>
          </p:cNvPr>
          <p:cNvSpPr txBox="1"/>
          <p:nvPr/>
        </p:nvSpPr>
        <p:spPr>
          <a:xfrm>
            <a:off x="2660754" y="150371"/>
            <a:ext cx="6178158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53E040EE-C6BA-D3EF-DDC9-518CC7C47E83}"/>
              </a:ext>
            </a:extLst>
          </p:cNvPr>
          <p:cNvGrpSpPr/>
          <p:nvPr/>
        </p:nvGrpSpPr>
        <p:grpSpPr>
          <a:xfrm>
            <a:off x="3940642" y="1541624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88A1D9EA-1990-6E87-E797-28EB4A2DF02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74C43501-F90A-BFC5-9FC0-0C9606FA633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30E6DC3E-4DE7-19E4-74CB-180ED44863FC}"/>
              </a:ext>
            </a:extLst>
          </p:cNvPr>
          <p:cNvGrpSpPr/>
          <p:nvPr/>
        </p:nvGrpSpPr>
        <p:grpSpPr>
          <a:xfrm>
            <a:off x="3908488" y="309556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1BAD32DD-F513-3AD0-9995-2B1112951C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18A01A5E-6C99-BFB3-93C8-13495AB2D4F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65">
            <a:extLst>
              <a:ext uri="{FF2B5EF4-FFF2-40B4-BE49-F238E27FC236}">
                <a16:creationId xmlns:a16="http://schemas.microsoft.com/office/drawing/2014/main" id="{A7ED5754-72B0-19F8-7EB0-49B951E39CE8}"/>
              </a:ext>
            </a:extLst>
          </p:cNvPr>
          <p:cNvGrpSpPr/>
          <p:nvPr/>
        </p:nvGrpSpPr>
        <p:grpSpPr>
          <a:xfrm>
            <a:off x="3940642" y="4645929"/>
            <a:ext cx="220832" cy="193228"/>
            <a:chOff x="0" y="0"/>
            <a:chExt cx="812800" cy="711200"/>
          </a:xfrm>
        </p:grpSpPr>
        <p:sp>
          <p:nvSpPr>
            <p:cNvPr id="14" name="Freeform 66">
              <a:extLst>
                <a:ext uri="{FF2B5EF4-FFF2-40B4-BE49-F238E27FC236}">
                  <a16:creationId xmlns:a16="http://schemas.microsoft.com/office/drawing/2014/main" id="{54001700-ED18-3A2A-9410-C049521F575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7">
              <a:extLst>
                <a:ext uri="{FF2B5EF4-FFF2-40B4-BE49-F238E27FC236}">
                  <a16:creationId xmlns:a16="http://schemas.microsoft.com/office/drawing/2014/main" id="{065F3009-6003-56B7-74D4-3D08A84A2E1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7EE68058-7341-72B8-9B74-1960E6C1C685}"/>
              </a:ext>
            </a:extLst>
          </p:cNvPr>
          <p:cNvGrpSpPr/>
          <p:nvPr/>
        </p:nvGrpSpPr>
        <p:grpSpPr>
          <a:xfrm>
            <a:off x="3878562" y="6196292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4A7A8AE8-E274-09E9-60EF-0B576EC25A7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549A2606-7693-2903-3958-0923BF1C9F3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0BBA872C-5321-E148-97E0-0AFA6CD9F4D5}"/>
              </a:ext>
            </a:extLst>
          </p:cNvPr>
          <p:cNvGrpSpPr/>
          <p:nvPr/>
        </p:nvGrpSpPr>
        <p:grpSpPr>
          <a:xfrm>
            <a:off x="5469210" y="1550471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F97ECD37-FCE3-EA8E-091E-C73577F4B0B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B56EAD8E-DFF8-E611-4A11-4F03B2CC0F2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78CE8A6D-6C90-2BAB-BBA9-7FD3B1BCD9A8}"/>
              </a:ext>
            </a:extLst>
          </p:cNvPr>
          <p:cNvGrpSpPr/>
          <p:nvPr/>
        </p:nvGrpSpPr>
        <p:grpSpPr>
          <a:xfrm>
            <a:off x="7092130" y="1575697"/>
            <a:ext cx="220832" cy="193228"/>
            <a:chOff x="0" y="0"/>
            <a:chExt cx="812800" cy="711200"/>
          </a:xfrm>
        </p:grpSpPr>
        <p:sp>
          <p:nvSpPr>
            <p:cNvPr id="23" name="Freeform 66">
              <a:extLst>
                <a:ext uri="{FF2B5EF4-FFF2-40B4-BE49-F238E27FC236}">
                  <a16:creationId xmlns:a16="http://schemas.microsoft.com/office/drawing/2014/main" id="{ABDCC33C-E21C-661C-C56E-D0A990B4528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67">
              <a:extLst>
                <a:ext uri="{FF2B5EF4-FFF2-40B4-BE49-F238E27FC236}">
                  <a16:creationId xmlns:a16="http://schemas.microsoft.com/office/drawing/2014/main" id="{3D7AFC97-EB2F-FB79-620C-325E034E286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65">
            <a:extLst>
              <a:ext uri="{FF2B5EF4-FFF2-40B4-BE49-F238E27FC236}">
                <a16:creationId xmlns:a16="http://schemas.microsoft.com/office/drawing/2014/main" id="{A2F85983-7FED-80CF-D6D3-748F3BF2D66F}"/>
              </a:ext>
            </a:extLst>
          </p:cNvPr>
          <p:cNvGrpSpPr/>
          <p:nvPr/>
        </p:nvGrpSpPr>
        <p:grpSpPr>
          <a:xfrm>
            <a:off x="7016219" y="6019055"/>
            <a:ext cx="220832" cy="193228"/>
            <a:chOff x="0" y="0"/>
            <a:chExt cx="812800" cy="711200"/>
          </a:xfrm>
        </p:grpSpPr>
        <p:sp>
          <p:nvSpPr>
            <p:cNvPr id="27" name="Freeform 66">
              <a:extLst>
                <a:ext uri="{FF2B5EF4-FFF2-40B4-BE49-F238E27FC236}">
                  <a16:creationId xmlns:a16="http://schemas.microsoft.com/office/drawing/2014/main" id="{0451954F-8907-CC14-E9B0-AF97C0F95F4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D0A5CE95-7C92-16FF-7F62-C5D9EE0EED3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BA035EE3-9E29-68F4-16DA-9953BEACAEDC}"/>
              </a:ext>
            </a:extLst>
          </p:cNvPr>
          <p:cNvGrpSpPr/>
          <p:nvPr/>
        </p:nvGrpSpPr>
        <p:grpSpPr>
          <a:xfrm>
            <a:off x="8618080" y="4452701"/>
            <a:ext cx="220832" cy="193228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57AF058F-89BB-B037-3141-49EF8D197CC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5715339C-D238-3508-61BD-08A5EFE0F1C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3BA438BD-B449-D15C-27DA-E6D888E65E54}"/>
              </a:ext>
            </a:extLst>
          </p:cNvPr>
          <p:cNvGrpSpPr/>
          <p:nvPr/>
        </p:nvGrpSpPr>
        <p:grpSpPr>
          <a:xfrm>
            <a:off x="8583575" y="6212283"/>
            <a:ext cx="220832" cy="193228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F1F0069F-20E3-44A4-23CF-1EE014C5FA4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C7EAE57D-E944-2EDE-7613-83E76B8DE0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1B50677D-6F53-2911-097B-336B7BF5ACF7}"/>
              </a:ext>
            </a:extLst>
          </p:cNvPr>
          <p:cNvGrpSpPr/>
          <p:nvPr/>
        </p:nvGrpSpPr>
        <p:grpSpPr>
          <a:xfrm>
            <a:off x="10040515" y="6320918"/>
            <a:ext cx="220832" cy="193228"/>
            <a:chOff x="0" y="0"/>
            <a:chExt cx="812800" cy="711200"/>
          </a:xfrm>
        </p:grpSpPr>
        <p:sp>
          <p:nvSpPr>
            <p:cNvPr id="37" name="Freeform 66">
              <a:extLst>
                <a:ext uri="{FF2B5EF4-FFF2-40B4-BE49-F238E27FC236}">
                  <a16:creationId xmlns:a16="http://schemas.microsoft.com/office/drawing/2014/main" id="{F495389C-AA03-8EF0-3D9B-F1C0B2611C4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DD059B2C-8AEE-62C4-748C-2A3E4D42B0D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9" name="Group 62">
            <a:extLst>
              <a:ext uri="{FF2B5EF4-FFF2-40B4-BE49-F238E27FC236}">
                <a16:creationId xmlns:a16="http://schemas.microsoft.com/office/drawing/2014/main" id="{01B46090-13A1-A951-A938-180C15F81BF9}"/>
              </a:ext>
            </a:extLst>
          </p:cNvPr>
          <p:cNvGrpSpPr/>
          <p:nvPr/>
        </p:nvGrpSpPr>
        <p:grpSpPr>
          <a:xfrm>
            <a:off x="5447070" y="3527469"/>
            <a:ext cx="242972" cy="242972"/>
            <a:chOff x="0" y="0"/>
            <a:chExt cx="812800" cy="812800"/>
          </a:xfrm>
        </p:grpSpPr>
        <p:sp>
          <p:nvSpPr>
            <p:cNvPr id="40" name="Freeform 63">
              <a:extLst>
                <a:ext uri="{FF2B5EF4-FFF2-40B4-BE49-F238E27FC236}">
                  <a16:creationId xmlns:a16="http://schemas.microsoft.com/office/drawing/2014/main" id="{2B05821A-28B7-017B-B9B1-A6EEC1A035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64">
              <a:extLst>
                <a:ext uri="{FF2B5EF4-FFF2-40B4-BE49-F238E27FC236}">
                  <a16:creationId xmlns:a16="http://schemas.microsoft.com/office/drawing/2014/main" id="{B5FA218A-DEDA-3BF9-332E-5B13A1BE750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2" name="Group 62">
            <a:extLst>
              <a:ext uri="{FF2B5EF4-FFF2-40B4-BE49-F238E27FC236}">
                <a16:creationId xmlns:a16="http://schemas.microsoft.com/office/drawing/2014/main" id="{69501B6B-0909-0C3B-992A-8A092A34FCE6}"/>
              </a:ext>
            </a:extLst>
          </p:cNvPr>
          <p:cNvGrpSpPr/>
          <p:nvPr/>
        </p:nvGrpSpPr>
        <p:grpSpPr>
          <a:xfrm>
            <a:off x="10150931" y="2593706"/>
            <a:ext cx="242972" cy="242972"/>
            <a:chOff x="0" y="0"/>
            <a:chExt cx="812800" cy="812800"/>
          </a:xfrm>
        </p:grpSpPr>
        <p:sp>
          <p:nvSpPr>
            <p:cNvPr id="43" name="Freeform 63">
              <a:extLst>
                <a:ext uri="{FF2B5EF4-FFF2-40B4-BE49-F238E27FC236}">
                  <a16:creationId xmlns:a16="http://schemas.microsoft.com/office/drawing/2014/main" id="{940C6545-6CD2-BFC8-23DF-5B45FC6A247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TextBox 64">
              <a:extLst>
                <a:ext uri="{FF2B5EF4-FFF2-40B4-BE49-F238E27FC236}">
                  <a16:creationId xmlns:a16="http://schemas.microsoft.com/office/drawing/2014/main" id="{EE9A10E1-6610-EF3B-1138-5D95492BB7B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5" name="Group 62">
            <a:extLst>
              <a:ext uri="{FF2B5EF4-FFF2-40B4-BE49-F238E27FC236}">
                <a16:creationId xmlns:a16="http://schemas.microsoft.com/office/drawing/2014/main" id="{37E13F74-DE70-168A-FD14-8FC847B2EB37}"/>
              </a:ext>
            </a:extLst>
          </p:cNvPr>
          <p:cNvGrpSpPr/>
          <p:nvPr/>
        </p:nvGrpSpPr>
        <p:grpSpPr>
          <a:xfrm>
            <a:off x="7050724" y="5587162"/>
            <a:ext cx="242972" cy="242972"/>
            <a:chOff x="0" y="0"/>
            <a:chExt cx="812800" cy="812800"/>
          </a:xfrm>
        </p:grpSpPr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D462262F-F427-F527-147B-784FD39808D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TextBox 64">
              <a:extLst>
                <a:ext uri="{FF2B5EF4-FFF2-40B4-BE49-F238E27FC236}">
                  <a16:creationId xmlns:a16="http://schemas.microsoft.com/office/drawing/2014/main" id="{06D8999A-57BC-C009-3918-590386CC6A4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4" name="Group 62">
            <a:extLst>
              <a:ext uri="{FF2B5EF4-FFF2-40B4-BE49-F238E27FC236}">
                <a16:creationId xmlns:a16="http://schemas.microsoft.com/office/drawing/2014/main" id="{51B7834B-94DA-1C7E-82C4-75F08BE8F96C}"/>
              </a:ext>
            </a:extLst>
          </p:cNvPr>
          <p:cNvGrpSpPr/>
          <p:nvPr/>
        </p:nvGrpSpPr>
        <p:grpSpPr>
          <a:xfrm>
            <a:off x="6959574" y="4087162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E35160AB-AA61-1356-61F6-8EE38AD41FC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788E9E71-E6C2-9F1B-CA15-905F865A6F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7" name="Group 65">
            <a:extLst>
              <a:ext uri="{FF2B5EF4-FFF2-40B4-BE49-F238E27FC236}">
                <a16:creationId xmlns:a16="http://schemas.microsoft.com/office/drawing/2014/main" id="{CFB44E88-5FCE-F890-8089-A9EEB6E789CF}"/>
              </a:ext>
            </a:extLst>
          </p:cNvPr>
          <p:cNvGrpSpPr/>
          <p:nvPr/>
        </p:nvGrpSpPr>
        <p:grpSpPr>
          <a:xfrm>
            <a:off x="5475767" y="6686296"/>
            <a:ext cx="220832" cy="193228"/>
            <a:chOff x="0" y="0"/>
            <a:chExt cx="812800" cy="711200"/>
          </a:xfrm>
        </p:grpSpPr>
        <p:sp>
          <p:nvSpPr>
            <p:cNvPr id="58" name="Freeform 66">
              <a:extLst>
                <a:ext uri="{FF2B5EF4-FFF2-40B4-BE49-F238E27FC236}">
                  <a16:creationId xmlns:a16="http://schemas.microsoft.com/office/drawing/2014/main" id="{8A4835C2-0063-2EB9-17A4-8E8DEEAD941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TextBox 67">
              <a:extLst>
                <a:ext uri="{FF2B5EF4-FFF2-40B4-BE49-F238E27FC236}">
                  <a16:creationId xmlns:a16="http://schemas.microsoft.com/office/drawing/2014/main" id="{BA6EB3F8-50D6-2463-3273-6C861540C08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ECF4093E-399E-D241-E042-7115A6D66183}"/>
              </a:ext>
            </a:extLst>
          </p:cNvPr>
          <p:cNvGrpSpPr/>
          <p:nvPr/>
        </p:nvGrpSpPr>
        <p:grpSpPr>
          <a:xfrm>
            <a:off x="8661179" y="2621398"/>
            <a:ext cx="220832" cy="193228"/>
            <a:chOff x="0" y="0"/>
            <a:chExt cx="812800" cy="711200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1FF8DF73-200F-DAE2-28D1-3ABD9EEE887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7">
              <a:extLst>
                <a:ext uri="{FF2B5EF4-FFF2-40B4-BE49-F238E27FC236}">
                  <a16:creationId xmlns:a16="http://schemas.microsoft.com/office/drawing/2014/main" id="{CF942527-C8D6-430A-1977-4A71526AF2C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3" name="Group 46">
            <a:extLst>
              <a:ext uri="{FF2B5EF4-FFF2-40B4-BE49-F238E27FC236}">
                <a16:creationId xmlns:a16="http://schemas.microsoft.com/office/drawing/2014/main" id="{99CCB9DA-5FEC-D68D-125E-AC08F194296E}"/>
              </a:ext>
            </a:extLst>
          </p:cNvPr>
          <p:cNvGrpSpPr/>
          <p:nvPr/>
        </p:nvGrpSpPr>
        <p:grpSpPr>
          <a:xfrm rot="2700000">
            <a:off x="5931168" y="4046858"/>
            <a:ext cx="293842" cy="293842"/>
            <a:chOff x="0" y="0"/>
            <a:chExt cx="812800" cy="812800"/>
          </a:xfrm>
        </p:grpSpPr>
        <p:sp>
          <p:nvSpPr>
            <p:cNvPr id="74" name="Freeform 47">
              <a:extLst>
                <a:ext uri="{FF2B5EF4-FFF2-40B4-BE49-F238E27FC236}">
                  <a16:creationId xmlns:a16="http://schemas.microsoft.com/office/drawing/2014/main" id="{FAEFB40C-FD70-9643-86B3-FAD3FEDEBA8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48">
              <a:extLst>
                <a:ext uri="{FF2B5EF4-FFF2-40B4-BE49-F238E27FC236}">
                  <a16:creationId xmlns:a16="http://schemas.microsoft.com/office/drawing/2014/main" id="{DC3A9D23-9370-DBE4-8839-8479FA7B313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6" name="Group 46">
            <a:extLst>
              <a:ext uri="{FF2B5EF4-FFF2-40B4-BE49-F238E27FC236}">
                <a16:creationId xmlns:a16="http://schemas.microsoft.com/office/drawing/2014/main" id="{6EDD293A-9C89-3384-85B2-C60081DCEAA8}"/>
              </a:ext>
            </a:extLst>
          </p:cNvPr>
          <p:cNvGrpSpPr/>
          <p:nvPr/>
        </p:nvGrpSpPr>
        <p:grpSpPr>
          <a:xfrm rot="2700000">
            <a:off x="7492090" y="2605162"/>
            <a:ext cx="293842" cy="293842"/>
            <a:chOff x="0" y="0"/>
            <a:chExt cx="812800" cy="812800"/>
          </a:xfrm>
        </p:grpSpPr>
        <p:sp>
          <p:nvSpPr>
            <p:cNvPr id="77" name="Freeform 47">
              <a:extLst>
                <a:ext uri="{FF2B5EF4-FFF2-40B4-BE49-F238E27FC236}">
                  <a16:creationId xmlns:a16="http://schemas.microsoft.com/office/drawing/2014/main" id="{ABAE665B-4D23-99C9-2565-3FC9EB43105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48">
              <a:extLst>
                <a:ext uri="{FF2B5EF4-FFF2-40B4-BE49-F238E27FC236}">
                  <a16:creationId xmlns:a16="http://schemas.microsoft.com/office/drawing/2014/main" id="{0A22C04F-FC21-3273-C35A-55DBCFA3ED1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9" name="Group 62">
            <a:extLst>
              <a:ext uri="{FF2B5EF4-FFF2-40B4-BE49-F238E27FC236}">
                <a16:creationId xmlns:a16="http://schemas.microsoft.com/office/drawing/2014/main" id="{705C25AE-C5E1-4FD7-0A5D-7613802C86CD}"/>
              </a:ext>
            </a:extLst>
          </p:cNvPr>
          <p:cNvGrpSpPr/>
          <p:nvPr/>
        </p:nvGrpSpPr>
        <p:grpSpPr>
          <a:xfrm>
            <a:off x="3897418" y="3603408"/>
            <a:ext cx="242972" cy="242972"/>
            <a:chOff x="0" y="0"/>
            <a:chExt cx="812800" cy="812800"/>
          </a:xfrm>
        </p:grpSpPr>
        <p:sp>
          <p:nvSpPr>
            <p:cNvPr id="80" name="Freeform 63">
              <a:extLst>
                <a:ext uri="{FF2B5EF4-FFF2-40B4-BE49-F238E27FC236}">
                  <a16:creationId xmlns:a16="http://schemas.microsoft.com/office/drawing/2014/main" id="{DBBD65B1-CBDB-FB85-268F-013041DF36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4">
              <a:extLst>
                <a:ext uri="{FF2B5EF4-FFF2-40B4-BE49-F238E27FC236}">
                  <a16:creationId xmlns:a16="http://schemas.microsoft.com/office/drawing/2014/main" id="{C4AE35A2-C3EC-C2FA-E58D-D8EB33CB167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2" name="Group 62">
            <a:extLst>
              <a:ext uri="{FF2B5EF4-FFF2-40B4-BE49-F238E27FC236}">
                <a16:creationId xmlns:a16="http://schemas.microsoft.com/office/drawing/2014/main" id="{25D458AE-797B-827B-637E-4AD534F90130}"/>
              </a:ext>
            </a:extLst>
          </p:cNvPr>
          <p:cNvGrpSpPr/>
          <p:nvPr/>
        </p:nvGrpSpPr>
        <p:grpSpPr>
          <a:xfrm>
            <a:off x="8583575" y="4064384"/>
            <a:ext cx="242972" cy="242972"/>
            <a:chOff x="0" y="0"/>
            <a:chExt cx="812800" cy="812800"/>
          </a:xfrm>
        </p:grpSpPr>
        <p:sp>
          <p:nvSpPr>
            <p:cNvPr id="83" name="Freeform 63">
              <a:extLst>
                <a:ext uri="{FF2B5EF4-FFF2-40B4-BE49-F238E27FC236}">
                  <a16:creationId xmlns:a16="http://schemas.microsoft.com/office/drawing/2014/main" id="{DB352572-EA76-8A75-D5A6-82546A05489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TextBox 64">
              <a:extLst>
                <a:ext uri="{FF2B5EF4-FFF2-40B4-BE49-F238E27FC236}">
                  <a16:creationId xmlns:a16="http://schemas.microsoft.com/office/drawing/2014/main" id="{E91E6556-9843-CCAB-0EF2-708B57AEEF1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85" name="Picture 84" descr="A pink symbol with a cross&#10;&#10;AI-generated content may be incorrect.">
            <a:extLst>
              <a:ext uri="{FF2B5EF4-FFF2-40B4-BE49-F238E27FC236}">
                <a16:creationId xmlns:a16="http://schemas.microsoft.com/office/drawing/2014/main" id="{434628A2-6B73-FD10-2A50-C8FE54BC6C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674" y="6467528"/>
            <a:ext cx="669152" cy="671906"/>
          </a:xfrm>
          <a:prstGeom prst="rect">
            <a:avLst/>
          </a:prstGeom>
        </p:spPr>
      </p:pic>
      <p:sp>
        <p:nvSpPr>
          <p:cNvPr id="86" name="TextBox 5">
            <a:extLst>
              <a:ext uri="{FF2B5EF4-FFF2-40B4-BE49-F238E27FC236}">
                <a16:creationId xmlns:a16="http://schemas.microsoft.com/office/drawing/2014/main" id="{D0152484-4939-99CD-EA45-CA888AD71D61}"/>
              </a:ext>
            </a:extLst>
          </p:cNvPr>
          <p:cNvSpPr txBox="1"/>
          <p:nvPr/>
        </p:nvSpPr>
        <p:spPr>
          <a:xfrm>
            <a:off x="184646" y="1511048"/>
            <a:ext cx="2384913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200" b="1" dirty="0">
                <a:solidFill>
                  <a:srgbClr val="FFFFFF"/>
                </a:solidFill>
                <a:latin typeface="DM Sans"/>
              </a:rPr>
              <a:t>Huddersfield CFO Activity Hub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3</a:t>
            </a:r>
            <a:r>
              <a:rPr lang="en-US" sz="1200" baseline="30000" dirty="0">
                <a:solidFill>
                  <a:srgbClr val="FFFFFF"/>
                </a:solidFill>
                <a:latin typeface="DM Sans"/>
              </a:rPr>
              <a:t>rd</a:t>
            </a:r>
            <a:r>
              <a:rPr lang="en-US" sz="1200" dirty="0">
                <a:solidFill>
                  <a:srgbClr val="FFFFFF"/>
                </a:solidFill>
                <a:latin typeface="DM Sans"/>
              </a:rPr>
              <a:t> Floor Norwich Union House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HD1 2LR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01132 425522</a:t>
            </a:r>
          </a:p>
          <a:p>
            <a:pPr algn="ctr">
              <a:lnSpc>
                <a:spcPts val="2379"/>
              </a:lnSpc>
            </a:pPr>
            <a:endParaRPr lang="en-US" sz="12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400" dirty="0">
                <a:solidFill>
                  <a:srgbClr val="FFFFFF"/>
                </a:solidFill>
                <a:latin typeface="DM Sans"/>
              </a:rPr>
              <a:t>Hub opening hours</a:t>
            </a:r>
          </a:p>
          <a:p>
            <a:pPr algn="ctr">
              <a:lnSpc>
                <a:spcPts val="2379"/>
              </a:lnSpc>
            </a:pPr>
            <a:r>
              <a:rPr lang="en-US" sz="1400" dirty="0">
                <a:solidFill>
                  <a:srgbClr val="FFFFFF"/>
                </a:solidFill>
                <a:latin typeface="DM Sans"/>
              </a:rPr>
              <a:t>Mon – Fri 9:00 – 4:00</a:t>
            </a:r>
          </a:p>
          <a:p>
            <a:pPr algn="ctr"/>
            <a:endParaRPr lang="en-US" sz="1000" b="1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US" sz="1000" b="1" dirty="0">
                <a:solidFill>
                  <a:srgbClr val="FFFFFF"/>
                </a:solidFill>
                <a:latin typeface="DM Sans"/>
              </a:rPr>
              <a:t>Breakfast Club</a:t>
            </a:r>
          </a:p>
          <a:p>
            <a:pPr algn="ctr"/>
            <a:r>
              <a:rPr lang="en-US" sz="1000" dirty="0">
                <a:solidFill>
                  <a:srgbClr val="FFFFFF"/>
                </a:solidFill>
                <a:latin typeface="DM Sans"/>
              </a:rPr>
              <a:t>Join us between 9:00 – 9:30 </a:t>
            </a:r>
          </a:p>
          <a:p>
            <a:pPr algn="ctr"/>
            <a:r>
              <a:rPr lang="en-US" sz="1000" dirty="0">
                <a:solidFill>
                  <a:srgbClr val="FFFFFF"/>
                </a:solidFill>
                <a:latin typeface="DM Sans"/>
              </a:rPr>
              <a:t>for a healthy start to the day</a:t>
            </a:r>
          </a:p>
          <a:p>
            <a:pPr algn="ctr">
              <a:lnSpc>
                <a:spcPct val="150000"/>
              </a:lnSpc>
            </a:pPr>
            <a:endParaRPr lang="en-GB" sz="1000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GB" sz="1000" b="1" dirty="0">
                <a:solidFill>
                  <a:srgbClr val="FFFFFF"/>
                </a:solidFill>
                <a:latin typeface="DM Sans"/>
              </a:rPr>
              <a:t>Support</a:t>
            </a:r>
          </a:p>
          <a:p>
            <a:pPr algn="ctr"/>
            <a:r>
              <a:rPr lang="en-GB" sz="1000" dirty="0">
                <a:solidFill>
                  <a:srgbClr val="FFFFFF"/>
                </a:solidFill>
                <a:latin typeface="DM Sans"/>
              </a:rPr>
              <a:t>If you ever need a cuppa or a chat, pop in and speak to your support worker.</a:t>
            </a:r>
            <a:endParaRPr lang="en-US" sz="1000" dirty="0">
              <a:solidFill>
                <a:srgbClr val="FFFFFF"/>
              </a:solidFill>
              <a:latin typeface="DM Sans"/>
            </a:endParaRPr>
          </a:p>
        </p:txBody>
      </p:sp>
    </p:spTree>
    <p:extLst>
      <p:ext uri="{BB962C8B-B14F-4D97-AF65-F5344CB8AC3E}">
        <p14:creationId xmlns:p14="http://schemas.microsoft.com/office/powerpoint/2010/main" val="378427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B9EF7-71D9-600C-FABE-D1BEB9180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7F045A0-E097-EE84-509D-AB8B0C973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020409"/>
              </p:ext>
            </p:extLst>
          </p:nvPr>
        </p:nvGraphicFramePr>
        <p:xfrm>
          <a:off x="2671349" y="793608"/>
          <a:ext cx="7848000" cy="6753316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11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12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13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14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15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09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Thriving Tuesday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Success –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work to get you there</a:t>
                      </a:r>
                      <a:endParaRPr lang="en-GB" sz="10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DM Sans"/>
                        </a:rPr>
                        <a:t>Coping with stress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Thinking about your local community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Friday Fitness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with Amrit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10:30am – 12:30pm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Focus on health/ gentle exercise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10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1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 and team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1:00pm-3:00pm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Skills assessment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In-work Support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10002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Job Search 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10:30am-12:30pm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Job focused support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Amrit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676430"/>
                  </a:ext>
                </a:extLst>
              </a:tr>
              <a:tr h="1000213"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1:30 – 3:30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Get support with online tasks, using a phone and much more​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Practical support on day-to-day living​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1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Female Only Space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1:00 – 16:00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DM Sans"/>
                        </a:rPr>
                        <a:t>Destress and create!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918460"/>
                  </a:ext>
                </a:extLst>
              </a:tr>
              <a:tr h="146667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Money Management with Steve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Develop your budgeting skills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dirty="0"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6" name="Group 46">
            <a:extLst>
              <a:ext uri="{FF2B5EF4-FFF2-40B4-BE49-F238E27FC236}">
                <a16:creationId xmlns:a16="http://schemas.microsoft.com/office/drawing/2014/main" id="{0E306C59-BB08-A9AF-E911-6488B31B8AE6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C32658D5-8DDF-8E6F-58EC-A91CF3858D1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B2879DE5-F3A3-E932-8D1E-8A8D8D3CFCC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B9EA4F32-3B63-BBBB-F59B-C11DDF0BC8D9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4CF9EA6A-C960-8EC6-C00A-30BBC3857962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9CD4FC24-050B-A6C9-BA04-D6BF177398A5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D5592F59-CA4B-D36F-A39F-34C25C59258D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447C7957-F692-6EB1-9487-68845B0F72E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6C48E1B9-1A01-C8A1-9BDE-D3BF5AD821B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732097E4-9F5C-4AA4-0E69-460294A55E07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73926BD4-9B1C-A8C7-FD1F-56E4D906D8D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D3A9B0C7-56FF-D3E0-AA2E-3A0BBB5E8C4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B71A630B-B916-CEE8-E270-EF358703B8DB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F846AA88-5A1D-4885-0A32-912357993CF1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E1962393-D1F9-7ABB-F062-9AF52FD29074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7E6ADA36-4846-8E55-6B79-7BB669E1A76C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E874DFBA-F100-EA0E-FDFD-44EE5053A0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08518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813F82AF-2E9A-E6BE-C187-41F046A17D0F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B1625C35-0549-28FF-CB0C-D181EEC4AB99}"/>
              </a:ext>
            </a:extLst>
          </p:cNvPr>
          <p:cNvGrpSpPr/>
          <p:nvPr/>
        </p:nvGrpSpPr>
        <p:grpSpPr>
          <a:xfrm>
            <a:off x="3905950" y="2596802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B20F124D-DE41-6533-2AAE-927ABE209A0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B8451F1E-06D7-BCD2-3D03-9E10FFB25FC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7C53BA34-C52D-863C-9EA3-06F2AC3B6FD1}"/>
              </a:ext>
            </a:extLst>
          </p:cNvPr>
          <p:cNvGrpSpPr/>
          <p:nvPr/>
        </p:nvGrpSpPr>
        <p:grpSpPr>
          <a:xfrm>
            <a:off x="3910529" y="3095566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A4C9C9E7-0F73-8589-173C-545D7EDC84A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AF2B14D2-51CC-03DB-2919-065398AC3E5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65">
            <a:extLst>
              <a:ext uri="{FF2B5EF4-FFF2-40B4-BE49-F238E27FC236}">
                <a16:creationId xmlns:a16="http://schemas.microsoft.com/office/drawing/2014/main" id="{A1B1EB8F-491A-3CD3-7EEE-4F8B0071FB7D}"/>
              </a:ext>
            </a:extLst>
          </p:cNvPr>
          <p:cNvGrpSpPr/>
          <p:nvPr/>
        </p:nvGrpSpPr>
        <p:grpSpPr>
          <a:xfrm>
            <a:off x="3905950" y="4539066"/>
            <a:ext cx="220832" cy="193228"/>
            <a:chOff x="0" y="0"/>
            <a:chExt cx="812800" cy="711200"/>
          </a:xfrm>
        </p:grpSpPr>
        <p:sp>
          <p:nvSpPr>
            <p:cNvPr id="14" name="Freeform 66">
              <a:extLst>
                <a:ext uri="{FF2B5EF4-FFF2-40B4-BE49-F238E27FC236}">
                  <a16:creationId xmlns:a16="http://schemas.microsoft.com/office/drawing/2014/main" id="{4FC9674D-EF18-7B14-8A53-F01B2AD6B44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7">
              <a:extLst>
                <a:ext uri="{FF2B5EF4-FFF2-40B4-BE49-F238E27FC236}">
                  <a16:creationId xmlns:a16="http://schemas.microsoft.com/office/drawing/2014/main" id="{ADD8F047-8D88-0071-8380-2F6F632C89F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BAE65879-A90E-7EFD-577F-8399E6DBDBF1}"/>
              </a:ext>
            </a:extLst>
          </p:cNvPr>
          <p:cNvGrpSpPr/>
          <p:nvPr/>
        </p:nvGrpSpPr>
        <p:grpSpPr>
          <a:xfrm>
            <a:off x="3879725" y="6288102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3E8E18EF-EE69-7037-CE02-BB7D91B5970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20232CAE-2643-1B7F-383F-80193C10A99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DE9EE07D-093C-2531-6B0D-18389299F2E6}"/>
              </a:ext>
            </a:extLst>
          </p:cNvPr>
          <p:cNvGrpSpPr/>
          <p:nvPr/>
        </p:nvGrpSpPr>
        <p:grpSpPr>
          <a:xfrm>
            <a:off x="5360410" y="1511048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1964FF0E-64F2-1D36-327C-7BD60EB3CD3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7384083F-A0D4-A446-C4F2-1629B4C12AE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65">
            <a:extLst>
              <a:ext uri="{FF2B5EF4-FFF2-40B4-BE49-F238E27FC236}">
                <a16:creationId xmlns:a16="http://schemas.microsoft.com/office/drawing/2014/main" id="{F1E844D6-44F1-5FB6-D654-3CDB2699883F}"/>
              </a:ext>
            </a:extLst>
          </p:cNvPr>
          <p:cNvGrpSpPr/>
          <p:nvPr/>
        </p:nvGrpSpPr>
        <p:grpSpPr>
          <a:xfrm>
            <a:off x="5481261" y="5684408"/>
            <a:ext cx="220832" cy="193228"/>
            <a:chOff x="0" y="0"/>
            <a:chExt cx="812800" cy="711200"/>
          </a:xfrm>
        </p:grpSpPr>
        <p:sp>
          <p:nvSpPr>
            <p:cNvPr id="27" name="Freeform 66">
              <a:extLst>
                <a:ext uri="{FF2B5EF4-FFF2-40B4-BE49-F238E27FC236}">
                  <a16:creationId xmlns:a16="http://schemas.microsoft.com/office/drawing/2014/main" id="{434DF088-B09D-2184-F7BF-F75B9E5238F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65D012F9-AEEF-5AD3-A0EE-56B2EF53DE1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3F35660E-7435-E3B5-2B93-90528D72D624}"/>
              </a:ext>
            </a:extLst>
          </p:cNvPr>
          <p:cNvGrpSpPr/>
          <p:nvPr/>
        </p:nvGrpSpPr>
        <p:grpSpPr>
          <a:xfrm>
            <a:off x="8618219" y="2630875"/>
            <a:ext cx="220832" cy="193228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73FD6BCD-A63C-2E35-092F-15BA7FE8241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18822D8-811D-97C9-88CC-01E4DB88752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0D9C94DA-6A10-38F5-AA36-2FBBA3259861}"/>
              </a:ext>
            </a:extLst>
          </p:cNvPr>
          <p:cNvGrpSpPr/>
          <p:nvPr/>
        </p:nvGrpSpPr>
        <p:grpSpPr>
          <a:xfrm>
            <a:off x="8685872" y="6212798"/>
            <a:ext cx="220832" cy="193228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22798772-8A8A-304B-1BF4-245424D367F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1FE8D0DF-7C68-F4B9-C02B-B2273F7853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01D0ABD6-1DA8-78CD-D0DC-C608E586E621}"/>
              </a:ext>
            </a:extLst>
          </p:cNvPr>
          <p:cNvGrpSpPr/>
          <p:nvPr/>
        </p:nvGrpSpPr>
        <p:grpSpPr>
          <a:xfrm>
            <a:off x="8583714" y="4478372"/>
            <a:ext cx="220832" cy="193228"/>
            <a:chOff x="0" y="0"/>
            <a:chExt cx="812800" cy="711200"/>
          </a:xfrm>
        </p:grpSpPr>
        <p:sp>
          <p:nvSpPr>
            <p:cNvPr id="37" name="Freeform 66">
              <a:extLst>
                <a:ext uri="{FF2B5EF4-FFF2-40B4-BE49-F238E27FC236}">
                  <a16:creationId xmlns:a16="http://schemas.microsoft.com/office/drawing/2014/main" id="{A429F129-2B88-96D1-FC22-E7BE9516BBE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BB53AFD6-5C5C-12E3-ED47-D84843A3BF1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9" name="Group 65">
            <a:extLst>
              <a:ext uri="{FF2B5EF4-FFF2-40B4-BE49-F238E27FC236}">
                <a16:creationId xmlns:a16="http://schemas.microsoft.com/office/drawing/2014/main" id="{2093EDBC-95A4-C6B3-E12A-F5BECA281E38}"/>
              </a:ext>
            </a:extLst>
          </p:cNvPr>
          <p:cNvGrpSpPr/>
          <p:nvPr/>
        </p:nvGrpSpPr>
        <p:grpSpPr>
          <a:xfrm>
            <a:off x="9604787" y="6543529"/>
            <a:ext cx="220832" cy="193228"/>
            <a:chOff x="0" y="0"/>
            <a:chExt cx="812800" cy="711200"/>
          </a:xfrm>
        </p:grpSpPr>
        <p:sp>
          <p:nvSpPr>
            <p:cNvPr id="40" name="Freeform 66">
              <a:extLst>
                <a:ext uri="{FF2B5EF4-FFF2-40B4-BE49-F238E27FC236}">
                  <a16:creationId xmlns:a16="http://schemas.microsoft.com/office/drawing/2014/main" id="{9858C917-F242-7545-A538-A29E7594B10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67">
              <a:extLst>
                <a:ext uri="{FF2B5EF4-FFF2-40B4-BE49-F238E27FC236}">
                  <a16:creationId xmlns:a16="http://schemas.microsoft.com/office/drawing/2014/main" id="{EA88B057-E81C-F6CD-2FCA-DEEBE9DA840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2" name="Group 62">
            <a:extLst>
              <a:ext uri="{FF2B5EF4-FFF2-40B4-BE49-F238E27FC236}">
                <a16:creationId xmlns:a16="http://schemas.microsoft.com/office/drawing/2014/main" id="{3106FFD0-B70B-7D49-44E1-EED7AA5621BE}"/>
              </a:ext>
            </a:extLst>
          </p:cNvPr>
          <p:cNvGrpSpPr/>
          <p:nvPr/>
        </p:nvGrpSpPr>
        <p:grpSpPr>
          <a:xfrm>
            <a:off x="10161549" y="2591338"/>
            <a:ext cx="242972" cy="242972"/>
            <a:chOff x="0" y="0"/>
            <a:chExt cx="812800" cy="812800"/>
          </a:xfrm>
        </p:grpSpPr>
        <p:sp>
          <p:nvSpPr>
            <p:cNvPr id="43" name="Freeform 63">
              <a:extLst>
                <a:ext uri="{FF2B5EF4-FFF2-40B4-BE49-F238E27FC236}">
                  <a16:creationId xmlns:a16="http://schemas.microsoft.com/office/drawing/2014/main" id="{07AC4B67-0EC8-B3E4-DEF0-92D4EED9EB6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TextBox 64">
              <a:extLst>
                <a:ext uri="{FF2B5EF4-FFF2-40B4-BE49-F238E27FC236}">
                  <a16:creationId xmlns:a16="http://schemas.microsoft.com/office/drawing/2014/main" id="{15A97187-5DF0-CDD2-951D-27B9BDA136C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4" name="Group 62">
            <a:extLst>
              <a:ext uri="{FF2B5EF4-FFF2-40B4-BE49-F238E27FC236}">
                <a16:creationId xmlns:a16="http://schemas.microsoft.com/office/drawing/2014/main" id="{21D4D144-142E-1D89-71FF-98A3641052F5}"/>
              </a:ext>
            </a:extLst>
          </p:cNvPr>
          <p:cNvGrpSpPr/>
          <p:nvPr/>
        </p:nvGrpSpPr>
        <p:grpSpPr>
          <a:xfrm>
            <a:off x="5394915" y="4998819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85BBD2DF-A049-F34F-E4C1-AD2AD48F426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A799C13E-6DA6-C582-76DA-925BFCA990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6" name="Group 62">
            <a:extLst>
              <a:ext uri="{FF2B5EF4-FFF2-40B4-BE49-F238E27FC236}">
                <a16:creationId xmlns:a16="http://schemas.microsoft.com/office/drawing/2014/main" id="{D46EFE58-A937-0160-7FFA-993C4AC2BD5E}"/>
              </a:ext>
            </a:extLst>
          </p:cNvPr>
          <p:cNvGrpSpPr/>
          <p:nvPr/>
        </p:nvGrpSpPr>
        <p:grpSpPr>
          <a:xfrm>
            <a:off x="3914230" y="3535278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A1AF662A-6BD4-A3CE-1EFE-3D949A48D18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228D49F9-E542-C726-B0BD-8AE5EDC639D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3" name="Group 62">
            <a:extLst>
              <a:ext uri="{FF2B5EF4-FFF2-40B4-BE49-F238E27FC236}">
                <a16:creationId xmlns:a16="http://schemas.microsoft.com/office/drawing/2014/main" id="{B1B8654D-2E64-04DA-D504-D3EA493480A2}"/>
              </a:ext>
            </a:extLst>
          </p:cNvPr>
          <p:cNvGrpSpPr/>
          <p:nvPr/>
        </p:nvGrpSpPr>
        <p:grpSpPr>
          <a:xfrm>
            <a:off x="8572644" y="4049616"/>
            <a:ext cx="242972" cy="242972"/>
            <a:chOff x="0" y="0"/>
            <a:chExt cx="812800" cy="812800"/>
          </a:xfrm>
        </p:grpSpPr>
        <p:sp>
          <p:nvSpPr>
            <p:cNvPr id="84" name="Freeform 63">
              <a:extLst>
                <a:ext uri="{FF2B5EF4-FFF2-40B4-BE49-F238E27FC236}">
                  <a16:creationId xmlns:a16="http://schemas.microsoft.com/office/drawing/2014/main" id="{D7EAACBE-FC2F-5FDA-469C-461CFB6DB3D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TextBox 64">
              <a:extLst>
                <a:ext uri="{FF2B5EF4-FFF2-40B4-BE49-F238E27FC236}">
                  <a16:creationId xmlns:a16="http://schemas.microsoft.com/office/drawing/2014/main" id="{05FC6554-2FAE-AC0E-9F03-E7B2C017422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22" name="Picture 21" descr="A pink symbol with a cross&#10;&#10;AI-generated content may be incorrect.">
            <a:extLst>
              <a:ext uri="{FF2B5EF4-FFF2-40B4-BE49-F238E27FC236}">
                <a16:creationId xmlns:a16="http://schemas.microsoft.com/office/drawing/2014/main" id="{3855719D-D6AC-CC3A-F72C-E8F5BBD3F1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674" y="6467528"/>
            <a:ext cx="669152" cy="671906"/>
          </a:xfrm>
          <a:prstGeom prst="rect">
            <a:avLst/>
          </a:prstGeom>
        </p:spPr>
      </p:pic>
      <p:sp>
        <p:nvSpPr>
          <p:cNvPr id="23" name="TextBox 69">
            <a:extLst>
              <a:ext uri="{FF2B5EF4-FFF2-40B4-BE49-F238E27FC236}">
                <a16:creationId xmlns:a16="http://schemas.microsoft.com/office/drawing/2014/main" id="{8B57D38B-920F-36A7-1172-6746724E6311}"/>
              </a:ext>
            </a:extLst>
          </p:cNvPr>
          <p:cNvSpPr txBox="1"/>
          <p:nvPr/>
        </p:nvSpPr>
        <p:spPr>
          <a:xfrm>
            <a:off x="2660754" y="150371"/>
            <a:ext cx="6178158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sp>
        <p:nvSpPr>
          <p:cNvPr id="45" name="Freeform 4">
            <a:extLst>
              <a:ext uri="{FF2B5EF4-FFF2-40B4-BE49-F238E27FC236}">
                <a16:creationId xmlns:a16="http://schemas.microsoft.com/office/drawing/2014/main" id="{9D8CBF09-FD03-FAC7-7902-37604372ECE3}"/>
              </a:ext>
            </a:extLst>
          </p:cNvPr>
          <p:cNvSpPr/>
          <p:nvPr/>
        </p:nvSpPr>
        <p:spPr>
          <a:xfrm>
            <a:off x="184646" y="1594354"/>
            <a:ext cx="2384913" cy="4866600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57" name="TextBox 5">
            <a:extLst>
              <a:ext uri="{FF2B5EF4-FFF2-40B4-BE49-F238E27FC236}">
                <a16:creationId xmlns:a16="http://schemas.microsoft.com/office/drawing/2014/main" id="{520CB951-E638-A50D-296A-8D75A2415A45}"/>
              </a:ext>
            </a:extLst>
          </p:cNvPr>
          <p:cNvSpPr txBox="1"/>
          <p:nvPr/>
        </p:nvSpPr>
        <p:spPr>
          <a:xfrm>
            <a:off x="184646" y="1511048"/>
            <a:ext cx="2384913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200" b="1" dirty="0">
                <a:solidFill>
                  <a:srgbClr val="FFFFFF"/>
                </a:solidFill>
                <a:latin typeface="DM Sans"/>
              </a:rPr>
              <a:t>Huddersfield CFO Activity Hub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3</a:t>
            </a:r>
            <a:r>
              <a:rPr lang="en-US" sz="1200" baseline="30000" dirty="0">
                <a:solidFill>
                  <a:srgbClr val="FFFFFF"/>
                </a:solidFill>
                <a:latin typeface="DM Sans"/>
              </a:rPr>
              <a:t>rd</a:t>
            </a:r>
            <a:r>
              <a:rPr lang="en-US" sz="1200" dirty="0">
                <a:solidFill>
                  <a:srgbClr val="FFFFFF"/>
                </a:solidFill>
                <a:latin typeface="DM Sans"/>
              </a:rPr>
              <a:t> Floor Norwich Union House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HD1 2LR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01132 425522</a:t>
            </a:r>
          </a:p>
          <a:p>
            <a:pPr algn="ctr">
              <a:lnSpc>
                <a:spcPts val="2379"/>
              </a:lnSpc>
            </a:pPr>
            <a:endParaRPr lang="en-US" sz="12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400" dirty="0">
                <a:solidFill>
                  <a:srgbClr val="FFFFFF"/>
                </a:solidFill>
                <a:latin typeface="DM Sans"/>
              </a:rPr>
              <a:t>Hub opening hours</a:t>
            </a:r>
          </a:p>
          <a:p>
            <a:pPr algn="ctr">
              <a:lnSpc>
                <a:spcPts val="2379"/>
              </a:lnSpc>
            </a:pPr>
            <a:r>
              <a:rPr lang="en-US" sz="1400" dirty="0">
                <a:solidFill>
                  <a:srgbClr val="FFFFFF"/>
                </a:solidFill>
                <a:latin typeface="DM Sans"/>
              </a:rPr>
              <a:t>Mon – Fri 9:00 – 4:00</a:t>
            </a:r>
          </a:p>
          <a:p>
            <a:pPr algn="ctr"/>
            <a:endParaRPr lang="en-US" sz="1000" b="1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US" sz="1000" b="1" dirty="0">
                <a:solidFill>
                  <a:srgbClr val="FFFFFF"/>
                </a:solidFill>
                <a:latin typeface="DM Sans"/>
              </a:rPr>
              <a:t>Breakfast Club</a:t>
            </a:r>
          </a:p>
          <a:p>
            <a:pPr algn="ctr"/>
            <a:r>
              <a:rPr lang="en-US" sz="1000" dirty="0">
                <a:solidFill>
                  <a:srgbClr val="FFFFFF"/>
                </a:solidFill>
                <a:latin typeface="DM Sans"/>
              </a:rPr>
              <a:t>Join us between 9:00 – 9:30 </a:t>
            </a:r>
          </a:p>
          <a:p>
            <a:pPr algn="ctr"/>
            <a:r>
              <a:rPr lang="en-US" sz="1000" dirty="0">
                <a:solidFill>
                  <a:srgbClr val="FFFFFF"/>
                </a:solidFill>
                <a:latin typeface="DM Sans"/>
              </a:rPr>
              <a:t>for a healthy start to the day</a:t>
            </a:r>
          </a:p>
          <a:p>
            <a:pPr algn="ctr">
              <a:lnSpc>
                <a:spcPct val="150000"/>
              </a:lnSpc>
            </a:pPr>
            <a:endParaRPr lang="en-GB" sz="1000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GB" sz="1000" b="1" dirty="0">
                <a:solidFill>
                  <a:srgbClr val="FFFFFF"/>
                </a:solidFill>
                <a:latin typeface="DM Sans"/>
              </a:rPr>
              <a:t>Support</a:t>
            </a:r>
          </a:p>
          <a:p>
            <a:pPr algn="ctr"/>
            <a:r>
              <a:rPr lang="en-GB" sz="1000" dirty="0">
                <a:solidFill>
                  <a:srgbClr val="FFFFFF"/>
                </a:solidFill>
                <a:latin typeface="DM Sans"/>
              </a:rPr>
              <a:t>If you ever need a cuppa or a chat, pop in and speak to your support worker.</a:t>
            </a:r>
            <a:endParaRPr lang="en-US" sz="1000" dirty="0">
              <a:solidFill>
                <a:srgbClr val="FFFFFF"/>
              </a:solidFill>
              <a:latin typeface="DM Sans"/>
            </a:endParaRPr>
          </a:p>
        </p:txBody>
      </p:sp>
    </p:spTree>
    <p:extLst>
      <p:ext uri="{BB962C8B-B14F-4D97-AF65-F5344CB8AC3E}">
        <p14:creationId xmlns:p14="http://schemas.microsoft.com/office/powerpoint/2010/main" val="205525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CFDA34-FCCD-EDB1-615D-3C4E80E27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D1CE54B-FC44-8123-F6E2-E1E96E7AF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708357"/>
              </p:ext>
            </p:extLst>
          </p:nvPr>
        </p:nvGraphicFramePr>
        <p:xfrm>
          <a:off x="2660754" y="882647"/>
          <a:ext cx="7848000" cy="6730940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2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6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3857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18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19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20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21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2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65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Motivation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Monday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focused mindfulness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Thriving Tuesday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Success –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work to get you there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Coping with stress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Thinking about your local community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Friday Fitness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Focus on health/ gentle exercise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41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Men in Mind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Supportive safe space to explore your wellbeing</a:t>
                      </a:r>
                      <a:endParaRPr lang="en-US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10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Job Search 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10:30am-12:30pm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1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Job focused support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Paul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Amrit and team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1:00pm-3:00pm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Skills assessment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In-work Support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1446574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chemeClr val="tx1"/>
                          </a:solidFill>
                          <a:latin typeface="DM Sans"/>
                        </a:rPr>
                        <a:t>1:30 – 3:30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Get support with online tasks, using a phone and much more​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Female Only Space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1:00 – 16:00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Destress and create!</a:t>
                      </a:r>
                    </a:p>
                    <a:p>
                      <a:endParaRPr lang="en-GB" dirty="0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Practical support on day-to-day living​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420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Money Management 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Develop your budgeting skills</a:t>
                      </a: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Fresh Start 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DM Sans" pitchFamily="2" charset="0"/>
                        </a:rPr>
                        <a:t>Planning for a brighter future</a:t>
                      </a:r>
                      <a:endParaRPr lang="en-US" sz="1000" dirty="0"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6" name="Group 46">
            <a:extLst>
              <a:ext uri="{FF2B5EF4-FFF2-40B4-BE49-F238E27FC236}">
                <a16:creationId xmlns:a16="http://schemas.microsoft.com/office/drawing/2014/main" id="{6BF1B675-D661-62BD-C507-A4B71F06448E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DF8F22DF-ADF7-8F4C-787C-8CA341E63E1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04AD3E84-F514-21FE-7860-074C0E08133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B667AFD6-A93B-B504-EC67-801FF4A41B44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8EDE7E0-A620-29A4-AC52-255CE973DF4C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E97E0C9E-E203-E73B-C385-60C32EE99867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6DE675D8-7C97-0694-DDA0-7E66FC88C98E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5C29BB3A-1877-CDFE-EB35-2BEE6E5F18E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265BB71A-75F4-6F40-B340-CF78527FAA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9E7E3EAA-9783-9E64-F8A1-F7E8A0BB06EE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3ABF67DB-1B4E-E237-9ACE-E7D545D6C16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ECDB0F2-32AA-5899-F10C-112FFD99822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4E57A233-35AE-8394-E4E2-AF1314CC71E4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9E5D5378-43C7-41F4-D56C-6D8B1B0E1693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17A48042-3448-213C-8DA6-F7AE14AC4322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0E619B64-9C7B-A1E1-D3CF-64E6CFB4BA63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297365F0-5575-475A-E182-8B5E28C998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08518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2C182E87-4FBC-1E81-29D4-2211B584A616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62991CBA-CA4F-7EED-E65F-8B4444C145E4}"/>
              </a:ext>
            </a:extLst>
          </p:cNvPr>
          <p:cNvGrpSpPr/>
          <p:nvPr/>
        </p:nvGrpSpPr>
        <p:grpSpPr>
          <a:xfrm>
            <a:off x="3931603" y="1758190"/>
            <a:ext cx="220832" cy="193228"/>
            <a:chOff x="0" y="0"/>
            <a:chExt cx="812800" cy="711200"/>
          </a:xfrm>
        </p:grpSpPr>
        <p:sp>
          <p:nvSpPr>
            <p:cNvPr id="8" name="Freeform 66">
              <a:extLst>
                <a:ext uri="{FF2B5EF4-FFF2-40B4-BE49-F238E27FC236}">
                  <a16:creationId xmlns:a16="http://schemas.microsoft.com/office/drawing/2014/main" id="{BDC003E3-45E9-E33F-116B-0778DCF98BF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Box 67">
              <a:extLst>
                <a:ext uri="{FF2B5EF4-FFF2-40B4-BE49-F238E27FC236}">
                  <a16:creationId xmlns:a16="http://schemas.microsoft.com/office/drawing/2014/main" id="{49BBF02E-5E60-5868-1C0C-055A9DE8000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" name="Group 65">
            <a:extLst>
              <a:ext uri="{FF2B5EF4-FFF2-40B4-BE49-F238E27FC236}">
                <a16:creationId xmlns:a16="http://schemas.microsoft.com/office/drawing/2014/main" id="{AC6803BB-A1C0-46D1-1040-2CAEFB0883C6}"/>
              </a:ext>
            </a:extLst>
          </p:cNvPr>
          <p:cNvGrpSpPr/>
          <p:nvPr/>
        </p:nvGrpSpPr>
        <p:grpSpPr>
          <a:xfrm>
            <a:off x="3890197" y="3077093"/>
            <a:ext cx="220832" cy="193228"/>
            <a:chOff x="0" y="0"/>
            <a:chExt cx="812800" cy="711200"/>
          </a:xfrm>
        </p:grpSpPr>
        <p:sp>
          <p:nvSpPr>
            <p:cNvPr id="11" name="Freeform 66">
              <a:extLst>
                <a:ext uri="{FF2B5EF4-FFF2-40B4-BE49-F238E27FC236}">
                  <a16:creationId xmlns:a16="http://schemas.microsoft.com/office/drawing/2014/main" id="{60809047-E467-A696-9661-C4237A1A9DF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E43F1B17-83EC-01A3-2C7A-1013E228F7F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65">
            <a:extLst>
              <a:ext uri="{FF2B5EF4-FFF2-40B4-BE49-F238E27FC236}">
                <a16:creationId xmlns:a16="http://schemas.microsoft.com/office/drawing/2014/main" id="{1A1B36CA-CDDB-107F-090B-06BF896BAE27}"/>
              </a:ext>
            </a:extLst>
          </p:cNvPr>
          <p:cNvGrpSpPr/>
          <p:nvPr/>
        </p:nvGrpSpPr>
        <p:grpSpPr>
          <a:xfrm>
            <a:off x="3931603" y="4821109"/>
            <a:ext cx="220832" cy="193228"/>
            <a:chOff x="0" y="0"/>
            <a:chExt cx="812800" cy="711200"/>
          </a:xfrm>
        </p:grpSpPr>
        <p:sp>
          <p:nvSpPr>
            <p:cNvPr id="14" name="Freeform 66">
              <a:extLst>
                <a:ext uri="{FF2B5EF4-FFF2-40B4-BE49-F238E27FC236}">
                  <a16:creationId xmlns:a16="http://schemas.microsoft.com/office/drawing/2014/main" id="{1B0CC7D2-D837-056A-6FBA-42D63C1095D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7">
              <a:extLst>
                <a:ext uri="{FF2B5EF4-FFF2-40B4-BE49-F238E27FC236}">
                  <a16:creationId xmlns:a16="http://schemas.microsoft.com/office/drawing/2014/main" id="{A0EAB651-18BE-6AFA-2A87-C06A7F7DAC7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" name="Group 65">
            <a:extLst>
              <a:ext uri="{FF2B5EF4-FFF2-40B4-BE49-F238E27FC236}">
                <a16:creationId xmlns:a16="http://schemas.microsoft.com/office/drawing/2014/main" id="{E45F2F70-EF31-8887-6134-EAE07FA0C866}"/>
              </a:ext>
            </a:extLst>
          </p:cNvPr>
          <p:cNvGrpSpPr/>
          <p:nvPr/>
        </p:nvGrpSpPr>
        <p:grpSpPr>
          <a:xfrm>
            <a:off x="3959341" y="6509957"/>
            <a:ext cx="220832" cy="193228"/>
            <a:chOff x="0" y="0"/>
            <a:chExt cx="812800" cy="711200"/>
          </a:xfrm>
        </p:grpSpPr>
        <p:sp>
          <p:nvSpPr>
            <p:cNvPr id="17" name="Freeform 66">
              <a:extLst>
                <a:ext uri="{FF2B5EF4-FFF2-40B4-BE49-F238E27FC236}">
                  <a16:creationId xmlns:a16="http://schemas.microsoft.com/office/drawing/2014/main" id="{7951504B-24F1-574D-B13C-5BCBA2DCFD9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67">
              <a:extLst>
                <a:ext uri="{FF2B5EF4-FFF2-40B4-BE49-F238E27FC236}">
                  <a16:creationId xmlns:a16="http://schemas.microsoft.com/office/drawing/2014/main" id="{3F752004-98C4-BEC0-1442-D2E03DC9DC2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BF6BE263-DD2A-2286-4FA0-A55EFE716883}"/>
              </a:ext>
            </a:extLst>
          </p:cNvPr>
          <p:cNvGrpSpPr/>
          <p:nvPr/>
        </p:nvGrpSpPr>
        <p:grpSpPr>
          <a:xfrm>
            <a:off x="8616496" y="1839420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A89ABD96-F230-3613-6A97-2E61203DC00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95BE8557-96E4-722E-8A3C-B19AC33987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3AB90960-5352-9D30-8C3B-B941FBF588F9}"/>
              </a:ext>
            </a:extLst>
          </p:cNvPr>
          <p:cNvGrpSpPr/>
          <p:nvPr/>
        </p:nvGrpSpPr>
        <p:grpSpPr>
          <a:xfrm>
            <a:off x="8741988" y="4800217"/>
            <a:ext cx="220832" cy="193228"/>
            <a:chOff x="0" y="0"/>
            <a:chExt cx="812800" cy="711200"/>
          </a:xfrm>
        </p:grpSpPr>
        <p:sp>
          <p:nvSpPr>
            <p:cNvPr id="23" name="Freeform 66">
              <a:extLst>
                <a:ext uri="{FF2B5EF4-FFF2-40B4-BE49-F238E27FC236}">
                  <a16:creationId xmlns:a16="http://schemas.microsoft.com/office/drawing/2014/main" id="{92B7DA65-E365-E9DF-E0FA-5DCA865F176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67">
              <a:extLst>
                <a:ext uri="{FF2B5EF4-FFF2-40B4-BE49-F238E27FC236}">
                  <a16:creationId xmlns:a16="http://schemas.microsoft.com/office/drawing/2014/main" id="{557FD525-1AD1-9B48-4428-8283BB5A013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65">
            <a:extLst>
              <a:ext uri="{FF2B5EF4-FFF2-40B4-BE49-F238E27FC236}">
                <a16:creationId xmlns:a16="http://schemas.microsoft.com/office/drawing/2014/main" id="{5E6F5EB8-2717-5B17-901B-2AA44F53481B}"/>
              </a:ext>
            </a:extLst>
          </p:cNvPr>
          <p:cNvGrpSpPr/>
          <p:nvPr/>
        </p:nvGrpSpPr>
        <p:grpSpPr>
          <a:xfrm>
            <a:off x="8631572" y="6172438"/>
            <a:ext cx="220832" cy="193228"/>
            <a:chOff x="0" y="0"/>
            <a:chExt cx="812800" cy="711200"/>
          </a:xfrm>
        </p:grpSpPr>
        <p:sp>
          <p:nvSpPr>
            <p:cNvPr id="27" name="Freeform 66">
              <a:extLst>
                <a:ext uri="{FF2B5EF4-FFF2-40B4-BE49-F238E27FC236}">
                  <a16:creationId xmlns:a16="http://schemas.microsoft.com/office/drawing/2014/main" id="{C9076D98-D051-AA7B-0645-FC46D300CB7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AE0CCF41-D64D-3158-F392-E992636AB61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2">
            <a:extLst>
              <a:ext uri="{FF2B5EF4-FFF2-40B4-BE49-F238E27FC236}">
                <a16:creationId xmlns:a16="http://schemas.microsoft.com/office/drawing/2014/main" id="{28F40795-1138-750D-7FDD-AB7A7E4545B7}"/>
              </a:ext>
            </a:extLst>
          </p:cNvPr>
          <p:cNvGrpSpPr/>
          <p:nvPr/>
        </p:nvGrpSpPr>
        <p:grpSpPr>
          <a:xfrm>
            <a:off x="10156606" y="2782256"/>
            <a:ext cx="242972" cy="242972"/>
            <a:chOff x="0" y="0"/>
            <a:chExt cx="812800" cy="812800"/>
          </a:xfrm>
        </p:grpSpPr>
        <p:sp>
          <p:nvSpPr>
            <p:cNvPr id="30" name="Freeform 63">
              <a:extLst>
                <a:ext uri="{FF2B5EF4-FFF2-40B4-BE49-F238E27FC236}">
                  <a16:creationId xmlns:a16="http://schemas.microsoft.com/office/drawing/2014/main" id="{A53E6B22-C074-1959-1CF4-112168C07E4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4">
              <a:extLst>
                <a:ext uri="{FF2B5EF4-FFF2-40B4-BE49-F238E27FC236}">
                  <a16:creationId xmlns:a16="http://schemas.microsoft.com/office/drawing/2014/main" id="{93F24FAA-70FE-6F1C-F2B3-677CC4BFF80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7E9C7F7E-8270-C346-8C9F-54C19917E3B1}"/>
              </a:ext>
            </a:extLst>
          </p:cNvPr>
          <p:cNvGrpSpPr/>
          <p:nvPr/>
        </p:nvGrpSpPr>
        <p:grpSpPr>
          <a:xfrm>
            <a:off x="8554975" y="4120686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BA228D93-3FB6-404F-1872-F7A04245B44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DA161266-9525-7EA4-F091-539FC9C88F2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50D5F054-8E7D-BE9D-AC82-B942866B5659}"/>
              </a:ext>
            </a:extLst>
          </p:cNvPr>
          <p:cNvGrpSpPr/>
          <p:nvPr/>
        </p:nvGrpSpPr>
        <p:grpSpPr>
          <a:xfrm>
            <a:off x="10068969" y="6669994"/>
            <a:ext cx="220832" cy="193228"/>
            <a:chOff x="0" y="0"/>
            <a:chExt cx="812800" cy="711200"/>
          </a:xfrm>
        </p:grpSpPr>
        <p:sp>
          <p:nvSpPr>
            <p:cNvPr id="37" name="Freeform 66">
              <a:extLst>
                <a:ext uri="{FF2B5EF4-FFF2-40B4-BE49-F238E27FC236}">
                  <a16:creationId xmlns:a16="http://schemas.microsoft.com/office/drawing/2014/main" id="{045ED46D-87EE-425A-597A-66A8D3371DE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882D955A-792E-6FED-5D37-BFCEAA1094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51" name="Picture 50" descr="A pink symbol with a cross&#10;&#10;AI-generated content may be incorrect.">
            <a:extLst>
              <a:ext uri="{FF2B5EF4-FFF2-40B4-BE49-F238E27FC236}">
                <a16:creationId xmlns:a16="http://schemas.microsoft.com/office/drawing/2014/main" id="{D0EAE38B-F2F5-2668-36A9-D28ABB53119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215" y="5390303"/>
            <a:ext cx="669152" cy="671906"/>
          </a:xfrm>
          <a:prstGeom prst="rect">
            <a:avLst/>
          </a:prstGeom>
        </p:spPr>
      </p:pic>
      <p:grpSp>
        <p:nvGrpSpPr>
          <p:cNvPr id="53" name="Group 62">
            <a:extLst>
              <a:ext uri="{FF2B5EF4-FFF2-40B4-BE49-F238E27FC236}">
                <a16:creationId xmlns:a16="http://schemas.microsoft.com/office/drawing/2014/main" id="{C18585A1-B59E-6497-34C6-C68F4EC632C8}"/>
              </a:ext>
            </a:extLst>
          </p:cNvPr>
          <p:cNvGrpSpPr/>
          <p:nvPr/>
        </p:nvGrpSpPr>
        <p:grpSpPr>
          <a:xfrm>
            <a:off x="3868057" y="3854978"/>
            <a:ext cx="242972" cy="242972"/>
            <a:chOff x="0" y="0"/>
            <a:chExt cx="812800" cy="812800"/>
          </a:xfrm>
        </p:grpSpPr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FD0F4A6E-6F28-2BD8-7F07-A62D17EB80B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64">
              <a:extLst>
                <a:ext uri="{FF2B5EF4-FFF2-40B4-BE49-F238E27FC236}">
                  <a16:creationId xmlns:a16="http://schemas.microsoft.com/office/drawing/2014/main" id="{A777D9DE-FCA3-B301-9B7A-1BC165368D5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6" name="Group 65">
            <a:extLst>
              <a:ext uri="{FF2B5EF4-FFF2-40B4-BE49-F238E27FC236}">
                <a16:creationId xmlns:a16="http://schemas.microsoft.com/office/drawing/2014/main" id="{575D9658-9E63-6FB4-FE8A-47448EBA12B8}"/>
              </a:ext>
            </a:extLst>
          </p:cNvPr>
          <p:cNvGrpSpPr/>
          <p:nvPr/>
        </p:nvGrpSpPr>
        <p:grpSpPr>
          <a:xfrm>
            <a:off x="5540026" y="2073769"/>
            <a:ext cx="3415197" cy="241966"/>
            <a:chOff x="-11884263" y="301625"/>
            <a:chExt cx="12570063" cy="890585"/>
          </a:xfrm>
        </p:grpSpPr>
        <p:sp>
          <p:nvSpPr>
            <p:cNvPr id="57" name="Freeform 66">
              <a:extLst>
                <a:ext uri="{FF2B5EF4-FFF2-40B4-BE49-F238E27FC236}">
                  <a16:creationId xmlns:a16="http://schemas.microsoft.com/office/drawing/2014/main" id="{769C0224-3B6D-BCE0-B55D-6FBD2A7B0E82}"/>
                </a:ext>
              </a:extLst>
            </p:cNvPr>
            <p:cNvSpPr/>
            <p:nvPr/>
          </p:nvSpPr>
          <p:spPr>
            <a:xfrm>
              <a:off x="-11884263" y="4810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TextBox 67">
              <a:extLst>
                <a:ext uri="{FF2B5EF4-FFF2-40B4-BE49-F238E27FC236}">
                  <a16:creationId xmlns:a16="http://schemas.microsoft.com/office/drawing/2014/main" id="{8F0AC9F9-72D8-7CF2-E769-96AC8DF5DB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9" name="Group 65">
            <a:extLst>
              <a:ext uri="{FF2B5EF4-FFF2-40B4-BE49-F238E27FC236}">
                <a16:creationId xmlns:a16="http://schemas.microsoft.com/office/drawing/2014/main" id="{19FB306F-4F17-8AFD-371B-846C92DBE32A}"/>
              </a:ext>
            </a:extLst>
          </p:cNvPr>
          <p:cNvGrpSpPr/>
          <p:nvPr/>
        </p:nvGrpSpPr>
        <p:grpSpPr>
          <a:xfrm>
            <a:off x="7061297" y="2219121"/>
            <a:ext cx="220832" cy="193228"/>
            <a:chOff x="0" y="0"/>
            <a:chExt cx="812800" cy="711200"/>
          </a:xfrm>
        </p:grpSpPr>
        <p:sp>
          <p:nvSpPr>
            <p:cNvPr id="61" name="Freeform 66">
              <a:extLst>
                <a:ext uri="{FF2B5EF4-FFF2-40B4-BE49-F238E27FC236}">
                  <a16:creationId xmlns:a16="http://schemas.microsoft.com/office/drawing/2014/main" id="{230B6CA7-C324-6E84-EC2D-7ADF828918C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31A5BCF-41C5-7167-D1B4-3DE88523957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Freeform 63">
            <a:extLst>
              <a:ext uri="{FF2B5EF4-FFF2-40B4-BE49-F238E27FC236}">
                <a16:creationId xmlns:a16="http://schemas.microsoft.com/office/drawing/2014/main" id="{B716E1CB-D4AF-C73E-813D-C0EF0E342119}"/>
              </a:ext>
            </a:extLst>
          </p:cNvPr>
          <p:cNvSpPr/>
          <p:nvPr/>
        </p:nvSpPr>
        <p:spPr>
          <a:xfrm>
            <a:off x="5990524" y="4311013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73" name="Group 46">
            <a:extLst>
              <a:ext uri="{FF2B5EF4-FFF2-40B4-BE49-F238E27FC236}">
                <a16:creationId xmlns:a16="http://schemas.microsoft.com/office/drawing/2014/main" id="{A9CA7963-8A28-D607-BE43-87F473714BB7}"/>
              </a:ext>
            </a:extLst>
          </p:cNvPr>
          <p:cNvGrpSpPr/>
          <p:nvPr/>
        </p:nvGrpSpPr>
        <p:grpSpPr>
          <a:xfrm rot="2700000">
            <a:off x="6934007" y="4321536"/>
            <a:ext cx="293842" cy="293842"/>
            <a:chOff x="0" y="0"/>
            <a:chExt cx="812800" cy="812800"/>
          </a:xfrm>
        </p:grpSpPr>
        <p:sp>
          <p:nvSpPr>
            <p:cNvPr id="74" name="Freeform 47">
              <a:extLst>
                <a:ext uri="{FF2B5EF4-FFF2-40B4-BE49-F238E27FC236}">
                  <a16:creationId xmlns:a16="http://schemas.microsoft.com/office/drawing/2014/main" id="{8EA3CD7F-CCB5-7E77-8E4B-35E3BF44B79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48">
              <a:extLst>
                <a:ext uri="{FF2B5EF4-FFF2-40B4-BE49-F238E27FC236}">
                  <a16:creationId xmlns:a16="http://schemas.microsoft.com/office/drawing/2014/main" id="{F8A8D471-B18F-AEA0-52C6-973D24A62C1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6" name="Freeform 47">
            <a:extLst>
              <a:ext uri="{FF2B5EF4-FFF2-40B4-BE49-F238E27FC236}">
                <a16:creationId xmlns:a16="http://schemas.microsoft.com/office/drawing/2014/main" id="{CFF6771D-2DF1-DC60-3BD8-1EF8BEB07986}"/>
              </a:ext>
            </a:extLst>
          </p:cNvPr>
          <p:cNvSpPr/>
          <p:nvPr/>
        </p:nvSpPr>
        <p:spPr>
          <a:xfrm rot="2700000">
            <a:off x="8718315" y="2756821"/>
            <a:ext cx="293842" cy="29384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lnTo>
                  <a:pt x="812800" y="406400"/>
                </a:lnTo>
                <a:lnTo>
                  <a:pt x="406400" y="812800"/>
                </a:lnTo>
                <a:lnTo>
                  <a:pt x="0" y="406400"/>
                </a:lnTo>
                <a:lnTo>
                  <a:pt x="406400" y="0"/>
                </a:lnTo>
                <a:close/>
              </a:path>
            </a:pathLst>
          </a:custGeom>
          <a:solidFill>
            <a:srgbClr val="E13716"/>
          </a:solidFill>
        </p:spPr>
        <p:txBody>
          <a:bodyPr/>
          <a:lstStyle/>
          <a:p>
            <a:endParaRPr lang="en-GB"/>
          </a:p>
        </p:txBody>
      </p:sp>
      <p:sp>
        <p:nvSpPr>
          <p:cNvPr id="77" name="Freeform 63">
            <a:extLst>
              <a:ext uri="{FF2B5EF4-FFF2-40B4-BE49-F238E27FC236}">
                <a16:creationId xmlns:a16="http://schemas.microsoft.com/office/drawing/2014/main" id="{24292746-F2D4-8E84-30C3-0943AA705651}"/>
              </a:ext>
            </a:extLst>
          </p:cNvPr>
          <p:cNvSpPr/>
          <p:nvPr/>
        </p:nvSpPr>
        <p:spPr>
          <a:xfrm>
            <a:off x="6100057" y="5726256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78" name="Group 65">
            <a:extLst>
              <a:ext uri="{FF2B5EF4-FFF2-40B4-BE49-F238E27FC236}">
                <a16:creationId xmlns:a16="http://schemas.microsoft.com/office/drawing/2014/main" id="{0437EB1F-91A8-9FCD-442D-AF9E9D78F7AA}"/>
              </a:ext>
            </a:extLst>
          </p:cNvPr>
          <p:cNvGrpSpPr/>
          <p:nvPr/>
        </p:nvGrpSpPr>
        <p:grpSpPr>
          <a:xfrm>
            <a:off x="5236284" y="6169191"/>
            <a:ext cx="1900924" cy="1146477"/>
            <a:chOff x="-6310790" y="-3559353"/>
            <a:chExt cx="6996590" cy="4219753"/>
          </a:xfrm>
        </p:grpSpPr>
        <p:sp>
          <p:nvSpPr>
            <p:cNvPr id="79" name="Freeform 66">
              <a:extLst>
                <a:ext uri="{FF2B5EF4-FFF2-40B4-BE49-F238E27FC236}">
                  <a16:creationId xmlns:a16="http://schemas.microsoft.com/office/drawing/2014/main" id="{7FBF1CB9-0A0E-7F4C-6933-B3515ECF8074}"/>
                </a:ext>
              </a:extLst>
            </p:cNvPr>
            <p:cNvSpPr/>
            <p:nvPr/>
          </p:nvSpPr>
          <p:spPr>
            <a:xfrm>
              <a:off x="-6310790" y="-35593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TextBox 67">
              <a:extLst>
                <a:ext uri="{FF2B5EF4-FFF2-40B4-BE49-F238E27FC236}">
                  <a16:creationId xmlns:a16="http://schemas.microsoft.com/office/drawing/2014/main" id="{5AF930BD-8141-AE04-F86D-ED4942251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1" name="Freeform 63">
            <a:extLst>
              <a:ext uri="{FF2B5EF4-FFF2-40B4-BE49-F238E27FC236}">
                <a16:creationId xmlns:a16="http://schemas.microsoft.com/office/drawing/2014/main" id="{4E1DF88D-DE00-0FB0-8CF9-4FEE8F669E1C}"/>
              </a:ext>
            </a:extLst>
          </p:cNvPr>
          <p:cNvSpPr/>
          <p:nvPr/>
        </p:nvSpPr>
        <p:spPr>
          <a:xfrm>
            <a:off x="5552719" y="2985796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39" name="Freeform 63">
            <a:extLst>
              <a:ext uri="{FF2B5EF4-FFF2-40B4-BE49-F238E27FC236}">
                <a16:creationId xmlns:a16="http://schemas.microsoft.com/office/drawing/2014/main" id="{BC2B487F-4BFB-C687-DB57-AC3DFCC819EF}"/>
              </a:ext>
            </a:extLst>
          </p:cNvPr>
          <p:cNvSpPr/>
          <p:nvPr/>
        </p:nvSpPr>
        <p:spPr>
          <a:xfrm>
            <a:off x="4610491" y="6322125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40" name="Group 65">
            <a:extLst>
              <a:ext uri="{FF2B5EF4-FFF2-40B4-BE49-F238E27FC236}">
                <a16:creationId xmlns:a16="http://schemas.microsoft.com/office/drawing/2014/main" id="{2EF5F512-75D4-1114-F612-36CA0879A4B2}"/>
              </a:ext>
            </a:extLst>
          </p:cNvPr>
          <p:cNvGrpSpPr/>
          <p:nvPr/>
        </p:nvGrpSpPr>
        <p:grpSpPr>
          <a:xfrm>
            <a:off x="7046424" y="6303125"/>
            <a:ext cx="220832" cy="193228"/>
            <a:chOff x="0" y="0"/>
            <a:chExt cx="812800" cy="711200"/>
          </a:xfrm>
        </p:grpSpPr>
        <p:sp>
          <p:nvSpPr>
            <p:cNvPr id="41" name="Freeform 66">
              <a:extLst>
                <a:ext uri="{FF2B5EF4-FFF2-40B4-BE49-F238E27FC236}">
                  <a16:creationId xmlns:a16="http://schemas.microsoft.com/office/drawing/2014/main" id="{3A361AD5-9CDF-862D-A6C7-433524203EB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TextBox 67">
              <a:extLst>
                <a:ext uri="{FF2B5EF4-FFF2-40B4-BE49-F238E27FC236}">
                  <a16:creationId xmlns:a16="http://schemas.microsoft.com/office/drawing/2014/main" id="{CCA97CC8-0808-E6CE-E869-E2C80359F65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43" name="TextBox 69">
            <a:extLst>
              <a:ext uri="{FF2B5EF4-FFF2-40B4-BE49-F238E27FC236}">
                <a16:creationId xmlns:a16="http://schemas.microsoft.com/office/drawing/2014/main" id="{58073F95-2900-11E9-C88F-5A1FCC0969C3}"/>
              </a:ext>
            </a:extLst>
          </p:cNvPr>
          <p:cNvSpPr txBox="1"/>
          <p:nvPr/>
        </p:nvSpPr>
        <p:spPr>
          <a:xfrm>
            <a:off x="2660754" y="150371"/>
            <a:ext cx="6178158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sp>
        <p:nvSpPr>
          <p:cNvPr id="45" name="Freeform 4">
            <a:extLst>
              <a:ext uri="{FF2B5EF4-FFF2-40B4-BE49-F238E27FC236}">
                <a16:creationId xmlns:a16="http://schemas.microsoft.com/office/drawing/2014/main" id="{D9754594-CF22-29CE-77B7-D2C473D267A9}"/>
              </a:ext>
            </a:extLst>
          </p:cNvPr>
          <p:cNvSpPr/>
          <p:nvPr/>
        </p:nvSpPr>
        <p:spPr>
          <a:xfrm>
            <a:off x="184646" y="1594354"/>
            <a:ext cx="2384913" cy="4866600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sp>
        <p:nvSpPr>
          <p:cNvPr id="83" name="TextBox 5">
            <a:extLst>
              <a:ext uri="{FF2B5EF4-FFF2-40B4-BE49-F238E27FC236}">
                <a16:creationId xmlns:a16="http://schemas.microsoft.com/office/drawing/2014/main" id="{B5BFC001-578F-88AD-D8C4-F6112A5E68F0}"/>
              </a:ext>
            </a:extLst>
          </p:cNvPr>
          <p:cNvSpPr txBox="1"/>
          <p:nvPr/>
        </p:nvSpPr>
        <p:spPr>
          <a:xfrm>
            <a:off x="184646" y="1511048"/>
            <a:ext cx="2384913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200" b="1" dirty="0">
                <a:solidFill>
                  <a:srgbClr val="FFFFFF"/>
                </a:solidFill>
                <a:latin typeface="DM Sans"/>
              </a:rPr>
              <a:t>Huddersfield CFO Activity Hub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3</a:t>
            </a:r>
            <a:r>
              <a:rPr lang="en-US" sz="1200" baseline="30000" dirty="0">
                <a:solidFill>
                  <a:srgbClr val="FFFFFF"/>
                </a:solidFill>
                <a:latin typeface="DM Sans"/>
              </a:rPr>
              <a:t>rd</a:t>
            </a:r>
            <a:r>
              <a:rPr lang="en-US" sz="1200" dirty="0">
                <a:solidFill>
                  <a:srgbClr val="FFFFFF"/>
                </a:solidFill>
                <a:latin typeface="DM Sans"/>
              </a:rPr>
              <a:t> Floor Norwich Union House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HD1 2LR</a:t>
            </a:r>
          </a:p>
          <a:p>
            <a:pPr algn="ctr">
              <a:lnSpc>
                <a:spcPts val="2379"/>
              </a:lnSpc>
            </a:pPr>
            <a:r>
              <a:rPr lang="en-US" sz="1200" dirty="0">
                <a:solidFill>
                  <a:srgbClr val="FFFFFF"/>
                </a:solidFill>
                <a:latin typeface="DM Sans"/>
              </a:rPr>
              <a:t>01132 425522</a:t>
            </a:r>
          </a:p>
          <a:p>
            <a:pPr algn="ctr">
              <a:lnSpc>
                <a:spcPts val="2379"/>
              </a:lnSpc>
            </a:pPr>
            <a:endParaRPr lang="en-US" sz="1200" dirty="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400" dirty="0">
                <a:solidFill>
                  <a:srgbClr val="FFFFFF"/>
                </a:solidFill>
                <a:latin typeface="DM Sans"/>
              </a:rPr>
              <a:t>Hub opening hours</a:t>
            </a:r>
          </a:p>
          <a:p>
            <a:pPr algn="ctr">
              <a:lnSpc>
                <a:spcPts val="2379"/>
              </a:lnSpc>
            </a:pPr>
            <a:r>
              <a:rPr lang="en-US" sz="1400" dirty="0">
                <a:solidFill>
                  <a:srgbClr val="FFFFFF"/>
                </a:solidFill>
                <a:latin typeface="DM Sans"/>
              </a:rPr>
              <a:t>Mon – Fri 9:00 – 4:00</a:t>
            </a:r>
          </a:p>
          <a:p>
            <a:pPr algn="ctr"/>
            <a:endParaRPr lang="en-US" sz="1000" b="1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US" sz="1000" b="1" dirty="0">
                <a:solidFill>
                  <a:srgbClr val="FFFFFF"/>
                </a:solidFill>
                <a:latin typeface="DM Sans"/>
              </a:rPr>
              <a:t>Breakfast Club</a:t>
            </a:r>
          </a:p>
          <a:p>
            <a:pPr algn="ctr"/>
            <a:r>
              <a:rPr lang="en-US" sz="1000" dirty="0">
                <a:solidFill>
                  <a:srgbClr val="FFFFFF"/>
                </a:solidFill>
                <a:latin typeface="DM Sans"/>
              </a:rPr>
              <a:t>Join us between 9:00 – 9:30 </a:t>
            </a:r>
          </a:p>
          <a:p>
            <a:pPr algn="ctr"/>
            <a:r>
              <a:rPr lang="en-US" sz="1000" dirty="0">
                <a:solidFill>
                  <a:srgbClr val="FFFFFF"/>
                </a:solidFill>
                <a:latin typeface="DM Sans"/>
              </a:rPr>
              <a:t>for a healthy start to the day</a:t>
            </a:r>
          </a:p>
          <a:p>
            <a:pPr algn="ctr">
              <a:lnSpc>
                <a:spcPct val="150000"/>
              </a:lnSpc>
            </a:pPr>
            <a:endParaRPr lang="en-GB" sz="1000" dirty="0">
              <a:solidFill>
                <a:srgbClr val="FFFFFF"/>
              </a:solidFill>
              <a:latin typeface="DM Sans"/>
            </a:endParaRPr>
          </a:p>
          <a:p>
            <a:pPr algn="ctr"/>
            <a:r>
              <a:rPr lang="en-GB" sz="1000" b="1" dirty="0">
                <a:solidFill>
                  <a:srgbClr val="FFFFFF"/>
                </a:solidFill>
                <a:latin typeface="DM Sans"/>
              </a:rPr>
              <a:t>Support</a:t>
            </a:r>
          </a:p>
          <a:p>
            <a:pPr algn="ctr"/>
            <a:r>
              <a:rPr lang="en-GB" sz="1000" dirty="0">
                <a:solidFill>
                  <a:srgbClr val="FFFFFF"/>
                </a:solidFill>
                <a:latin typeface="DM Sans"/>
              </a:rPr>
              <a:t>If you ever need a cuppa or a chat, pop in and speak to your support worker.</a:t>
            </a:r>
            <a:endParaRPr lang="en-US" sz="1000" dirty="0">
              <a:solidFill>
                <a:srgbClr val="FFFFFF"/>
              </a:solidFill>
              <a:latin typeface="DM Sans"/>
            </a:endParaRPr>
          </a:p>
        </p:txBody>
      </p:sp>
    </p:spTree>
    <p:extLst>
      <p:ext uri="{BB962C8B-B14F-4D97-AF65-F5344CB8AC3E}">
        <p14:creationId xmlns:p14="http://schemas.microsoft.com/office/powerpoint/2010/main" val="178417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D2115-48CB-1448-1C2D-D453B4224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61C33BB-33EB-1E85-940F-C1EAD92F2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588255"/>
              </p:ext>
            </p:extLst>
          </p:nvPr>
        </p:nvGraphicFramePr>
        <p:xfrm>
          <a:off x="2660754" y="882647"/>
          <a:ext cx="7848000" cy="6296116"/>
        </p:xfrm>
        <a:graphic>
          <a:graphicData uri="http://schemas.openxmlformats.org/drawingml/2006/table">
            <a:tbl>
              <a:tblPr/>
              <a:tblGrid>
                <a:gridCol w="156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646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Monday 25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26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27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28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Friday 29</a:t>
                      </a:r>
                      <a:r>
                        <a:rPr lang="en-US" sz="1350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50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35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1001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DM Sans"/>
                        </a:rPr>
                        <a:t>Bank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DM Sans"/>
                        </a:rPr>
                        <a:t> Holiday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DM Sans"/>
                        </a:rPr>
                        <a:t> Monday.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DM Sans"/>
                        </a:rPr>
                        <a:t> Activity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DM Sans"/>
                        </a:rPr>
                        <a:t> Hub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DM Sans"/>
                        </a:rPr>
                        <a:t> closed.</a:t>
                      </a:r>
                      <a:endParaRPr lang="en-US" sz="16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endParaRPr lang="en-GB" sz="900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Thriving Tuesday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Success – 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work to get you there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Wellbeing 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Coping with stress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Thoughtful Thursday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Thinking about your local community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Friday Fitness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9:30 – 10:30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  <a:cs typeface="DilleniaUPC" panose="020B0502040204020203" pitchFamily="18" charset="-3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  <a:cs typeface="DilleniaUPC"/>
                        </a:rPr>
                        <a:t>Focus on health/ gentle exercise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100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Job Search with Steve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10:30am-12:30pm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Job focused support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Cooking on a budget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with Paul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DM Sans"/>
                        <a:ea typeface="+mn-ea"/>
                        <a:cs typeface="+mn-cs"/>
                      </a:endParaRPr>
                    </a:p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10:30 – 12:30​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Learn how to make quick and tasty meals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Fran</a:t>
                      </a:r>
                      <a:endParaRPr lang="en-US" sz="1000" b="1" dirty="0"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10:30 – 12:30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Song Appreciation Society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Employability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Owen and team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1:00pm-3:00pm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GB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Skills assessment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CV writing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Cover Letters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Applications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Disclosure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 Interview skills</a:t>
                      </a:r>
                    </a:p>
                    <a:p>
                      <a:pPr algn="ctr">
                        <a:lnSpc>
                          <a:spcPct val="2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In-work Support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14510"/>
                  </a:ext>
                </a:extLst>
              </a:tr>
              <a:tr h="133100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Female Only Space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DM Sans" pitchFamily="2" charset="0"/>
                          <a:ea typeface="+mn-ea"/>
                          <a:cs typeface="+mn-cs"/>
                        </a:rPr>
                        <a:t>1:00 – 16:00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Arts &amp; Crafts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DM Sans"/>
                        </a:rPr>
                        <a:t>Destress and create!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dirty="0">
                        <a:latin typeface="DM Sans"/>
                      </a:endParaRPr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Paul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Practical support on day-to-day living​</a:t>
                      </a:r>
                      <a:endParaRPr lang="en-US" sz="100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DM Sans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1001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dirty="0"/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Fresh Start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with Owen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latin typeface="DM Sans"/>
                        </a:rPr>
                        <a:t>1:30 – 3:30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buNone/>
                      </a:pP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latin typeface="DM Sans" pitchFamily="2" charset="0"/>
                        </a:rPr>
                        <a:t>Planning for a brighter future</a:t>
                      </a:r>
                      <a:endParaRPr lang="en-US" sz="1000" dirty="0"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The Opportunity Hub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1:30 - 3:30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latin typeface="DM Sans"/>
                        </a:rPr>
                        <a:t>Look at goal setting to put your future in focus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Freeform 4">
            <a:extLst>
              <a:ext uri="{FF2B5EF4-FFF2-40B4-BE49-F238E27FC236}">
                <a16:creationId xmlns:a16="http://schemas.microsoft.com/office/drawing/2014/main" id="{15B2B339-35C1-1FF4-A8A1-A9152B56B793}"/>
              </a:ext>
            </a:extLst>
          </p:cNvPr>
          <p:cNvSpPr/>
          <p:nvPr/>
        </p:nvSpPr>
        <p:spPr>
          <a:xfrm>
            <a:off x="184646" y="1594354"/>
            <a:ext cx="2384913" cy="4866600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>
            <a:extLst>
              <a:ext uri="{FF2B5EF4-FFF2-40B4-BE49-F238E27FC236}">
                <a16:creationId xmlns:a16="http://schemas.microsoft.com/office/drawing/2014/main" id="{567EBBE1-AFC0-AA33-3451-08C792EA63FA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751BCEE0-93D1-EAEF-052A-B3DF9AE2F7B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BD5FF57D-EB6E-822F-A13E-D2BB47B1F91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D9F7C230-4C5E-F1AD-C941-39E3B491C4C9}"/>
              </a:ext>
            </a:extLst>
          </p:cNvPr>
          <p:cNvGrpSpPr/>
          <p:nvPr/>
        </p:nvGrpSpPr>
        <p:grpSpPr>
          <a:xfrm>
            <a:off x="344096" y="6543529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5D80C53B-0C16-67FA-83CB-93869245B3B8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8EBF5CA9-1FBD-9CE4-B720-3158491C2BF8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75BAF149-9F6B-875A-9584-38412EEAF9DC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ADA75DE-EFBD-D1BE-3528-EBB0DA402E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9DEA03C0-4E93-C31C-D8FB-3CBE0099B2D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E7AC0D5D-6085-262B-CFFB-A6C49642E807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F12D46-4877-CF99-6D80-A85B8FBD127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E2F6100F-0352-D7BD-7557-6E69CC22C8F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AC2AE14F-C3E3-02D8-FC1F-1E451691EDE4}"/>
              </a:ext>
            </a:extLst>
          </p:cNvPr>
          <p:cNvSpPr txBox="1"/>
          <p:nvPr/>
        </p:nvSpPr>
        <p:spPr>
          <a:xfrm>
            <a:off x="543300" y="130637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4EA47C5C-F3ED-EF9F-076E-E7F0EAAB3C38}"/>
              </a:ext>
            </a:extLst>
          </p:cNvPr>
          <p:cNvSpPr txBox="1"/>
          <p:nvPr/>
        </p:nvSpPr>
        <p:spPr>
          <a:xfrm>
            <a:off x="517375" y="534940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B5B0617F-1BD7-0325-FC93-09DFFC1BDA55}"/>
              </a:ext>
            </a:extLst>
          </p:cNvPr>
          <p:cNvSpPr txBox="1"/>
          <p:nvPr/>
        </p:nvSpPr>
        <p:spPr>
          <a:xfrm>
            <a:off x="517375" y="95010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sp>
        <p:nvSpPr>
          <p:cNvPr id="24" name="TextBox 64">
            <a:extLst>
              <a:ext uri="{FF2B5EF4-FFF2-40B4-BE49-F238E27FC236}">
                <a16:creationId xmlns:a16="http://schemas.microsoft.com/office/drawing/2014/main" id="{BBA4E33D-898E-92CD-B21A-7F043D6C7399}"/>
              </a:ext>
            </a:extLst>
          </p:cNvPr>
          <p:cNvSpPr txBox="1"/>
          <p:nvPr/>
        </p:nvSpPr>
        <p:spPr>
          <a:xfrm>
            <a:off x="4364652" y="1441128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36" name="Picture 35" descr="A blue and black logo">
            <a:extLst>
              <a:ext uri="{FF2B5EF4-FFF2-40B4-BE49-F238E27FC236}">
                <a16:creationId xmlns:a16="http://schemas.microsoft.com/office/drawing/2014/main" id="{8E2ABFF2-4152-767D-8351-3BC4D0F508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219" y="108518"/>
            <a:ext cx="1401181" cy="599459"/>
          </a:xfrm>
          <a:prstGeom prst="rect">
            <a:avLst/>
          </a:prstGeom>
        </p:spPr>
      </p:pic>
      <p:sp>
        <p:nvSpPr>
          <p:cNvPr id="60" name="TextBox 5">
            <a:extLst>
              <a:ext uri="{FF2B5EF4-FFF2-40B4-BE49-F238E27FC236}">
                <a16:creationId xmlns:a16="http://schemas.microsoft.com/office/drawing/2014/main" id="{3542F871-6433-87FE-8050-0FDACAE32EDD}"/>
              </a:ext>
            </a:extLst>
          </p:cNvPr>
          <p:cNvSpPr txBox="1"/>
          <p:nvPr/>
        </p:nvSpPr>
        <p:spPr>
          <a:xfrm>
            <a:off x="337046" y="1663448"/>
            <a:ext cx="2381269" cy="4949906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lang="en-US" sz="1050">
              <a:solidFill>
                <a:srgbClr val="FFFFFF"/>
              </a:solidFill>
              <a:latin typeface="DM Sans"/>
            </a:endParaRPr>
          </a:p>
        </p:txBody>
      </p:sp>
      <p:grpSp>
        <p:nvGrpSpPr>
          <p:cNvPr id="19" name="Group 65">
            <a:extLst>
              <a:ext uri="{FF2B5EF4-FFF2-40B4-BE49-F238E27FC236}">
                <a16:creationId xmlns:a16="http://schemas.microsoft.com/office/drawing/2014/main" id="{1F8D6BAE-B63D-0DE2-70BF-7AF727E0086A}"/>
              </a:ext>
            </a:extLst>
          </p:cNvPr>
          <p:cNvGrpSpPr/>
          <p:nvPr/>
        </p:nvGrpSpPr>
        <p:grpSpPr>
          <a:xfrm>
            <a:off x="8616496" y="1839420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A6CACB8D-2D89-C30C-0C7F-9DEE6853011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5415520F-412B-D6EE-3931-133C451247E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9B1C74C6-50C4-D58C-BD02-C5597E15229F}"/>
              </a:ext>
            </a:extLst>
          </p:cNvPr>
          <p:cNvGrpSpPr/>
          <p:nvPr/>
        </p:nvGrpSpPr>
        <p:grpSpPr>
          <a:xfrm>
            <a:off x="8651001" y="4553985"/>
            <a:ext cx="220832" cy="193228"/>
            <a:chOff x="0" y="0"/>
            <a:chExt cx="812800" cy="711200"/>
          </a:xfrm>
        </p:grpSpPr>
        <p:sp>
          <p:nvSpPr>
            <p:cNvPr id="23" name="Freeform 66">
              <a:extLst>
                <a:ext uri="{FF2B5EF4-FFF2-40B4-BE49-F238E27FC236}">
                  <a16:creationId xmlns:a16="http://schemas.microsoft.com/office/drawing/2014/main" id="{25B597C8-A600-4EF2-6EDB-561D0E18186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67">
              <a:extLst>
                <a:ext uri="{FF2B5EF4-FFF2-40B4-BE49-F238E27FC236}">
                  <a16:creationId xmlns:a16="http://schemas.microsoft.com/office/drawing/2014/main" id="{A7D7AF58-5724-1D35-90F1-828A3CBE776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65">
            <a:extLst>
              <a:ext uri="{FF2B5EF4-FFF2-40B4-BE49-F238E27FC236}">
                <a16:creationId xmlns:a16="http://schemas.microsoft.com/office/drawing/2014/main" id="{12C2AC25-946A-ECF2-2214-B87616E59505}"/>
              </a:ext>
            </a:extLst>
          </p:cNvPr>
          <p:cNvGrpSpPr/>
          <p:nvPr/>
        </p:nvGrpSpPr>
        <p:grpSpPr>
          <a:xfrm>
            <a:off x="8631572" y="6172438"/>
            <a:ext cx="220832" cy="193228"/>
            <a:chOff x="0" y="0"/>
            <a:chExt cx="812800" cy="711200"/>
          </a:xfrm>
        </p:grpSpPr>
        <p:sp>
          <p:nvSpPr>
            <p:cNvPr id="27" name="Freeform 66">
              <a:extLst>
                <a:ext uri="{FF2B5EF4-FFF2-40B4-BE49-F238E27FC236}">
                  <a16:creationId xmlns:a16="http://schemas.microsoft.com/office/drawing/2014/main" id="{9F8F8607-C884-3974-2EA5-456162842F7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A06AF395-53D2-F353-2E61-2C040F3F6CF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62">
            <a:extLst>
              <a:ext uri="{FF2B5EF4-FFF2-40B4-BE49-F238E27FC236}">
                <a16:creationId xmlns:a16="http://schemas.microsoft.com/office/drawing/2014/main" id="{BC5E81BD-606D-62F8-EA77-8BB1E085660D}"/>
              </a:ext>
            </a:extLst>
          </p:cNvPr>
          <p:cNvGrpSpPr/>
          <p:nvPr/>
        </p:nvGrpSpPr>
        <p:grpSpPr>
          <a:xfrm>
            <a:off x="10232517" y="2452806"/>
            <a:ext cx="242972" cy="242972"/>
            <a:chOff x="0" y="0"/>
            <a:chExt cx="812800" cy="812800"/>
          </a:xfrm>
        </p:grpSpPr>
        <p:sp>
          <p:nvSpPr>
            <p:cNvPr id="30" name="Freeform 63">
              <a:extLst>
                <a:ext uri="{FF2B5EF4-FFF2-40B4-BE49-F238E27FC236}">
                  <a16:creationId xmlns:a16="http://schemas.microsoft.com/office/drawing/2014/main" id="{9AA4CE2A-F03F-77B1-A142-F696EA13DD6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4">
              <a:extLst>
                <a:ext uri="{FF2B5EF4-FFF2-40B4-BE49-F238E27FC236}">
                  <a16:creationId xmlns:a16="http://schemas.microsoft.com/office/drawing/2014/main" id="{A8EBDCCF-7280-E1C2-A4B7-9119E1A459B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FBAC9443-CDEC-E539-42E8-CDAE0BF63260}"/>
              </a:ext>
            </a:extLst>
          </p:cNvPr>
          <p:cNvGrpSpPr/>
          <p:nvPr/>
        </p:nvGrpSpPr>
        <p:grpSpPr>
          <a:xfrm>
            <a:off x="8605426" y="4021978"/>
            <a:ext cx="242972" cy="242972"/>
            <a:chOff x="0" y="0"/>
            <a:chExt cx="812800" cy="812800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599452D4-A20E-6D04-6D83-1E9435A09F2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1923214D-A6B0-DCB7-1DF5-C445F4AC8CE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FEBF92D7-102A-D594-DEBF-0EF6A5500ED2}"/>
              </a:ext>
            </a:extLst>
          </p:cNvPr>
          <p:cNvGrpSpPr/>
          <p:nvPr/>
        </p:nvGrpSpPr>
        <p:grpSpPr>
          <a:xfrm>
            <a:off x="10046190" y="6414404"/>
            <a:ext cx="220832" cy="193228"/>
            <a:chOff x="0" y="0"/>
            <a:chExt cx="812800" cy="711200"/>
          </a:xfrm>
        </p:grpSpPr>
        <p:sp>
          <p:nvSpPr>
            <p:cNvPr id="37" name="Freeform 66">
              <a:extLst>
                <a:ext uri="{FF2B5EF4-FFF2-40B4-BE49-F238E27FC236}">
                  <a16:creationId xmlns:a16="http://schemas.microsoft.com/office/drawing/2014/main" id="{10E13EA6-0CFC-4CBB-023A-10A3AA24B5C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25C1DE17-A3FE-9FDC-B5E9-5CA59918C76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51" name="Picture 50" descr="A pink symbol with a cross&#10;&#10;AI-generated content may be incorrect.">
            <a:extLst>
              <a:ext uri="{FF2B5EF4-FFF2-40B4-BE49-F238E27FC236}">
                <a16:creationId xmlns:a16="http://schemas.microsoft.com/office/drawing/2014/main" id="{832DD314-E3EF-F110-28CB-E8D3A3DCA9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215" y="5390303"/>
            <a:ext cx="669152" cy="671906"/>
          </a:xfrm>
          <a:prstGeom prst="rect">
            <a:avLst/>
          </a:prstGeom>
        </p:spPr>
      </p:pic>
      <p:grpSp>
        <p:nvGrpSpPr>
          <p:cNvPr id="39" name="Group 62">
            <a:extLst>
              <a:ext uri="{FF2B5EF4-FFF2-40B4-BE49-F238E27FC236}">
                <a16:creationId xmlns:a16="http://schemas.microsoft.com/office/drawing/2014/main" id="{A38E64C3-A9E0-5206-94D3-6E8C05E0B475}"/>
              </a:ext>
            </a:extLst>
          </p:cNvPr>
          <p:cNvGrpSpPr/>
          <p:nvPr/>
        </p:nvGrpSpPr>
        <p:grpSpPr>
          <a:xfrm>
            <a:off x="7050295" y="5480443"/>
            <a:ext cx="242972" cy="242972"/>
            <a:chOff x="0" y="0"/>
            <a:chExt cx="812800" cy="812800"/>
          </a:xfrm>
        </p:grpSpPr>
        <p:sp>
          <p:nvSpPr>
            <p:cNvPr id="40" name="Freeform 63">
              <a:extLst>
                <a:ext uri="{FF2B5EF4-FFF2-40B4-BE49-F238E27FC236}">
                  <a16:creationId xmlns:a16="http://schemas.microsoft.com/office/drawing/2014/main" id="{A456F3D1-CB8A-3172-558C-3AB57F12E4C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TextBox 64">
              <a:extLst>
                <a:ext uri="{FF2B5EF4-FFF2-40B4-BE49-F238E27FC236}">
                  <a16:creationId xmlns:a16="http://schemas.microsoft.com/office/drawing/2014/main" id="{7971E6E0-EEEB-DE62-1EAC-947A742643C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2" name="Group 65">
            <a:extLst>
              <a:ext uri="{FF2B5EF4-FFF2-40B4-BE49-F238E27FC236}">
                <a16:creationId xmlns:a16="http://schemas.microsoft.com/office/drawing/2014/main" id="{D167CB82-E126-E463-0218-D45D692B6BD3}"/>
              </a:ext>
            </a:extLst>
          </p:cNvPr>
          <p:cNvGrpSpPr/>
          <p:nvPr/>
        </p:nvGrpSpPr>
        <p:grpSpPr>
          <a:xfrm>
            <a:off x="6962658" y="6504987"/>
            <a:ext cx="220832" cy="193228"/>
            <a:chOff x="0" y="0"/>
            <a:chExt cx="812800" cy="711200"/>
          </a:xfrm>
        </p:grpSpPr>
        <p:sp>
          <p:nvSpPr>
            <p:cNvPr id="43" name="Freeform 66">
              <a:extLst>
                <a:ext uri="{FF2B5EF4-FFF2-40B4-BE49-F238E27FC236}">
                  <a16:creationId xmlns:a16="http://schemas.microsoft.com/office/drawing/2014/main" id="{42D22ECC-C5DA-C0FF-0F73-64C4CAA9EEE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TextBox 67">
              <a:extLst>
                <a:ext uri="{FF2B5EF4-FFF2-40B4-BE49-F238E27FC236}">
                  <a16:creationId xmlns:a16="http://schemas.microsoft.com/office/drawing/2014/main" id="{CEC54B16-65CD-CDDE-2D65-0167F4C2F62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5" name="Group 65">
            <a:extLst>
              <a:ext uri="{FF2B5EF4-FFF2-40B4-BE49-F238E27FC236}">
                <a16:creationId xmlns:a16="http://schemas.microsoft.com/office/drawing/2014/main" id="{3366752C-CC03-45A9-B016-212D6A259231}"/>
              </a:ext>
            </a:extLst>
          </p:cNvPr>
          <p:cNvGrpSpPr/>
          <p:nvPr/>
        </p:nvGrpSpPr>
        <p:grpSpPr>
          <a:xfrm>
            <a:off x="7014172" y="2642919"/>
            <a:ext cx="220832" cy="193228"/>
            <a:chOff x="0" y="0"/>
            <a:chExt cx="812800" cy="711200"/>
          </a:xfrm>
        </p:grpSpPr>
        <p:sp>
          <p:nvSpPr>
            <p:cNvPr id="53" name="Freeform 66">
              <a:extLst>
                <a:ext uri="{FF2B5EF4-FFF2-40B4-BE49-F238E27FC236}">
                  <a16:creationId xmlns:a16="http://schemas.microsoft.com/office/drawing/2014/main" id="{78C9690B-F484-A720-52B4-A5FF385D38C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67">
              <a:extLst>
                <a:ext uri="{FF2B5EF4-FFF2-40B4-BE49-F238E27FC236}">
                  <a16:creationId xmlns:a16="http://schemas.microsoft.com/office/drawing/2014/main" id="{97F32BAB-9FAE-BCA3-D1B8-7D872709ACE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5">
            <a:extLst>
              <a:ext uri="{FF2B5EF4-FFF2-40B4-BE49-F238E27FC236}">
                <a16:creationId xmlns:a16="http://schemas.microsoft.com/office/drawing/2014/main" id="{2AE73F8B-8787-8F8D-FD83-A730093A413D}"/>
              </a:ext>
            </a:extLst>
          </p:cNvPr>
          <p:cNvGrpSpPr/>
          <p:nvPr/>
        </p:nvGrpSpPr>
        <p:grpSpPr>
          <a:xfrm>
            <a:off x="5507692" y="1973290"/>
            <a:ext cx="220832" cy="193228"/>
            <a:chOff x="0" y="0"/>
            <a:chExt cx="812800" cy="711200"/>
          </a:xfrm>
        </p:grpSpPr>
        <p:sp>
          <p:nvSpPr>
            <p:cNvPr id="56" name="Freeform 66">
              <a:extLst>
                <a:ext uri="{FF2B5EF4-FFF2-40B4-BE49-F238E27FC236}">
                  <a16:creationId xmlns:a16="http://schemas.microsoft.com/office/drawing/2014/main" id="{EE8B9CFD-2298-BBE9-F190-F16CC22139D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7">
              <a:extLst>
                <a:ext uri="{FF2B5EF4-FFF2-40B4-BE49-F238E27FC236}">
                  <a16:creationId xmlns:a16="http://schemas.microsoft.com/office/drawing/2014/main" id="{CB0DFE64-8ED8-7096-E028-FE27D8D851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62">
            <a:extLst>
              <a:ext uri="{FF2B5EF4-FFF2-40B4-BE49-F238E27FC236}">
                <a16:creationId xmlns:a16="http://schemas.microsoft.com/office/drawing/2014/main" id="{27C690A9-EB13-3A9B-CA14-31B315608476}"/>
              </a:ext>
            </a:extLst>
          </p:cNvPr>
          <p:cNvGrpSpPr/>
          <p:nvPr/>
        </p:nvGrpSpPr>
        <p:grpSpPr>
          <a:xfrm>
            <a:off x="5305154" y="5014514"/>
            <a:ext cx="242972" cy="242972"/>
            <a:chOff x="0" y="0"/>
            <a:chExt cx="812800" cy="812800"/>
          </a:xfrm>
        </p:grpSpPr>
        <p:sp>
          <p:nvSpPr>
            <p:cNvPr id="59" name="Freeform 63">
              <a:extLst>
                <a:ext uri="{FF2B5EF4-FFF2-40B4-BE49-F238E27FC236}">
                  <a16:creationId xmlns:a16="http://schemas.microsoft.com/office/drawing/2014/main" id="{AA8B986B-E28C-1FE2-7795-46F6171652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4">
              <a:extLst>
                <a:ext uri="{FF2B5EF4-FFF2-40B4-BE49-F238E27FC236}">
                  <a16:creationId xmlns:a16="http://schemas.microsoft.com/office/drawing/2014/main" id="{C958DB5F-7973-F9D7-C418-3BD95393645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6AA624B7-726B-416B-5AC0-B3B99D586515}"/>
              </a:ext>
            </a:extLst>
          </p:cNvPr>
          <p:cNvGrpSpPr/>
          <p:nvPr/>
        </p:nvGrpSpPr>
        <p:grpSpPr>
          <a:xfrm>
            <a:off x="5862646" y="4490439"/>
            <a:ext cx="242972" cy="242972"/>
            <a:chOff x="0" y="0"/>
            <a:chExt cx="812800" cy="812800"/>
          </a:xfrm>
        </p:grpSpPr>
        <p:sp>
          <p:nvSpPr>
            <p:cNvPr id="69" name="Freeform 63">
              <a:extLst>
                <a:ext uri="{FF2B5EF4-FFF2-40B4-BE49-F238E27FC236}">
                  <a16:creationId xmlns:a16="http://schemas.microsoft.com/office/drawing/2014/main" id="{1769B264-9F5D-6D15-98A8-51F4624F5B0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4">
              <a:extLst>
                <a:ext uri="{FF2B5EF4-FFF2-40B4-BE49-F238E27FC236}">
                  <a16:creationId xmlns:a16="http://schemas.microsoft.com/office/drawing/2014/main" id="{F8FE9DA3-B7CE-7A41-8212-60CB05DA4A9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4" name="Group 46">
            <a:extLst>
              <a:ext uri="{FF2B5EF4-FFF2-40B4-BE49-F238E27FC236}">
                <a16:creationId xmlns:a16="http://schemas.microsoft.com/office/drawing/2014/main" id="{D5F0A9E2-2204-94A8-9113-5B42F9A1DAFC}"/>
              </a:ext>
            </a:extLst>
          </p:cNvPr>
          <p:cNvGrpSpPr/>
          <p:nvPr/>
        </p:nvGrpSpPr>
        <p:grpSpPr>
          <a:xfrm rot="2700000">
            <a:off x="7023609" y="4392515"/>
            <a:ext cx="293842" cy="293842"/>
            <a:chOff x="0" y="0"/>
            <a:chExt cx="812800" cy="812800"/>
          </a:xfrm>
        </p:grpSpPr>
        <p:sp>
          <p:nvSpPr>
            <p:cNvPr id="75" name="Freeform 47">
              <a:extLst>
                <a:ext uri="{FF2B5EF4-FFF2-40B4-BE49-F238E27FC236}">
                  <a16:creationId xmlns:a16="http://schemas.microsoft.com/office/drawing/2014/main" id="{A7D920A0-9CF5-0E16-52B2-7E922E5EEDE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48">
              <a:extLst>
                <a:ext uri="{FF2B5EF4-FFF2-40B4-BE49-F238E27FC236}">
                  <a16:creationId xmlns:a16="http://schemas.microsoft.com/office/drawing/2014/main" id="{6808DCAA-FEB2-2F52-C842-7F84D101ECF2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7" name="Group 46">
            <a:extLst>
              <a:ext uri="{FF2B5EF4-FFF2-40B4-BE49-F238E27FC236}">
                <a16:creationId xmlns:a16="http://schemas.microsoft.com/office/drawing/2014/main" id="{CA076387-DDDE-B2B0-4303-46B91E209757}"/>
              </a:ext>
            </a:extLst>
          </p:cNvPr>
          <p:cNvGrpSpPr/>
          <p:nvPr/>
        </p:nvGrpSpPr>
        <p:grpSpPr>
          <a:xfrm rot="2700000">
            <a:off x="8614496" y="2612019"/>
            <a:ext cx="293842" cy="293842"/>
            <a:chOff x="0" y="0"/>
            <a:chExt cx="812800" cy="812800"/>
          </a:xfrm>
        </p:grpSpPr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6E64D364-579A-A420-F565-4385773FE57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48">
              <a:extLst>
                <a:ext uri="{FF2B5EF4-FFF2-40B4-BE49-F238E27FC236}">
                  <a16:creationId xmlns:a16="http://schemas.microsoft.com/office/drawing/2014/main" id="{3F2938B7-B998-651E-8224-BEF42D140B4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7" name="TextBox 69">
            <a:extLst>
              <a:ext uri="{FF2B5EF4-FFF2-40B4-BE49-F238E27FC236}">
                <a16:creationId xmlns:a16="http://schemas.microsoft.com/office/drawing/2014/main" id="{9C7D9037-1514-95DC-56F8-F962EB37E2FF}"/>
              </a:ext>
            </a:extLst>
          </p:cNvPr>
          <p:cNvSpPr txBox="1"/>
          <p:nvPr/>
        </p:nvSpPr>
        <p:spPr>
          <a:xfrm>
            <a:off x="2660754" y="150371"/>
            <a:ext cx="6178158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u="sng" dirty="0">
                <a:solidFill>
                  <a:srgbClr val="000000"/>
                </a:solidFill>
                <a:latin typeface="DM Sans Bold"/>
              </a:rPr>
              <a:t>CFO Evolution – August 2025</a:t>
            </a:r>
          </a:p>
        </p:txBody>
      </p:sp>
      <p:grpSp>
        <p:nvGrpSpPr>
          <p:cNvPr id="8" name="Group 3">
            <a:extLst>
              <a:ext uri="{FF2B5EF4-FFF2-40B4-BE49-F238E27FC236}">
                <a16:creationId xmlns:a16="http://schemas.microsoft.com/office/drawing/2014/main" id="{39059F29-005A-E918-7893-BB7F724A0AFE}"/>
              </a:ext>
            </a:extLst>
          </p:cNvPr>
          <p:cNvGrpSpPr/>
          <p:nvPr/>
        </p:nvGrpSpPr>
        <p:grpSpPr>
          <a:xfrm>
            <a:off x="184646" y="1511048"/>
            <a:ext cx="2384913" cy="4949906"/>
            <a:chOff x="0" y="-28575"/>
            <a:chExt cx="868775" cy="1697876"/>
          </a:xfrm>
        </p:grpSpPr>
        <p:sp>
          <p:nvSpPr>
            <p:cNvPr id="9" name="Freeform 4">
              <a:extLst>
                <a:ext uri="{FF2B5EF4-FFF2-40B4-BE49-F238E27FC236}">
                  <a16:creationId xmlns:a16="http://schemas.microsoft.com/office/drawing/2014/main" id="{EA93FC3A-4511-CEEC-9B0C-99CD7FAF3254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Box 5">
              <a:extLst>
                <a:ext uri="{FF2B5EF4-FFF2-40B4-BE49-F238E27FC236}">
                  <a16:creationId xmlns:a16="http://schemas.microsoft.com/office/drawing/2014/main" id="{75B38D6F-1F29-38A5-CCFE-C419B838DE39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200" b="1" dirty="0">
                  <a:solidFill>
                    <a:srgbClr val="FFFFFF"/>
                  </a:solidFill>
                  <a:latin typeface="DM Sans"/>
                </a:rPr>
                <a:t>Huddersfield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3</a:t>
              </a:r>
              <a:r>
                <a:rPr lang="en-US" sz="1200" baseline="30000" dirty="0">
                  <a:solidFill>
                    <a:srgbClr val="FFFFFF"/>
                  </a:solidFill>
                  <a:latin typeface="DM Sans"/>
                </a:rPr>
                <a:t>rd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Floor Norwich Union House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HD1 2LR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01132 425522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Hub opening hours</a:t>
              </a:r>
            </a:p>
            <a:p>
              <a:pPr algn="ctr">
                <a:lnSpc>
                  <a:spcPts val="2379"/>
                </a:lnSpc>
              </a:pPr>
              <a:r>
                <a:rPr lang="en-US" sz="1400" dirty="0">
                  <a:solidFill>
                    <a:srgbClr val="FFFFFF"/>
                  </a:solidFill>
                  <a:latin typeface="DM Sans"/>
                </a:rPr>
                <a:t>Mon – Fri 9:00 – 4:00</a:t>
              </a:r>
            </a:p>
            <a:p>
              <a:pPr algn="ctr"/>
              <a:endParaRPr lang="en-US" sz="1000" b="1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00" b="1" dirty="0">
                  <a:solidFill>
                    <a:srgbClr val="FFFFFF"/>
                  </a:solidFill>
                  <a:latin typeface="DM Sans"/>
                </a:rPr>
                <a:t>Breakfast Club</a:t>
              </a: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Join us between 9:00 – 9:30 </a:t>
              </a:r>
            </a:p>
            <a:p>
              <a:pPr algn="ctr"/>
              <a:r>
                <a:rPr lang="en-US" sz="1000" dirty="0">
                  <a:solidFill>
                    <a:srgbClr val="FFFFFF"/>
                  </a:solidFill>
                  <a:latin typeface="DM Sans"/>
                </a:rPr>
                <a:t>for a healthy start to the day</a:t>
              </a:r>
            </a:p>
            <a:p>
              <a:pPr algn="ctr">
                <a:lnSpc>
                  <a:spcPct val="150000"/>
                </a:lnSpc>
              </a:pPr>
              <a:endParaRPr lang="en-GB" sz="10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GB" sz="1000" b="1" dirty="0">
                  <a:solidFill>
                    <a:srgbClr val="FFFFFF"/>
                  </a:solidFill>
                  <a:latin typeface="DM Sans"/>
                </a:rPr>
                <a:t>Support</a:t>
              </a:r>
            </a:p>
            <a:p>
              <a:pPr algn="ctr"/>
              <a:r>
                <a:rPr lang="en-GB" sz="1000" dirty="0">
                  <a:solidFill>
                    <a:srgbClr val="FFFFFF"/>
                  </a:solidFill>
                  <a:latin typeface="DM Sans"/>
                </a:rPr>
                <a:t>If you ever need a cuppa or a chat, pop in and speak to your support worker.</a:t>
              </a:r>
              <a:endParaRPr lang="en-US" sz="1000" dirty="0">
                <a:solidFill>
                  <a:srgbClr val="FFFFFF"/>
                </a:solidFill>
                <a:latin typeface="DM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45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3" ma:contentTypeDescription="Create a new document." ma:contentTypeScope="" ma:versionID="10881663a94bd3c1949d1d5e7bd60f7c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2b3a846f0da64e142ed06d3727e5c90f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fe2dc5-e687-4b08-a992-8b5ade4d5474" xsi:nil="true"/>
    <lcf76f155ced4ddcb4097134ff3c332f xmlns="39022ca7-da8b-462c-ac53-cf911d2e7c5d">
      <Terms xmlns="http://schemas.microsoft.com/office/infopath/2007/PartnerControls"/>
    </lcf76f155ced4ddcb4097134ff3c332f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98E546-039F-4601-86F9-17F1B10F7965}"/>
</file>

<file path=customXml/itemProps2.xml><?xml version="1.0" encoding="utf-8"?>
<ds:datastoreItem xmlns:ds="http://schemas.openxmlformats.org/officeDocument/2006/customXml" ds:itemID="{12D4F630-F244-4249-A1DD-CAF66701C44D}">
  <ds:schemaRefs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d7906b0a-7940-44da-9257-baeb1cb0c253"/>
    <ds:schemaRef ds:uri="http://schemas.microsoft.com/office/2006/metadata/properties"/>
    <ds:schemaRef ds:uri="http://schemas.openxmlformats.org/package/2006/metadata/core-properties"/>
    <ds:schemaRef ds:uri="0b63e8d4-fe02-4c47-8936-1e9af1fb77d6"/>
  </ds:schemaRefs>
</ds:datastoreItem>
</file>

<file path=customXml/itemProps3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7617</TotalTime>
  <Words>1295</Words>
  <Application>Microsoft Office PowerPoint</Application>
  <PresentationFormat>Custom</PresentationFormat>
  <Paragraphs>526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Aptos Display</vt:lpstr>
      <vt:lpstr>DM Sans Bold</vt:lpstr>
      <vt:lpstr>Aptos</vt:lpstr>
      <vt:lpstr>DM Sans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Emma Melia</dc:creator>
  <cp:lastModifiedBy>Higgins, Teigan (Growth Company)</cp:lastModifiedBy>
  <cp:revision>43</cp:revision>
  <cp:lastPrinted>2025-02-17T13:06:02Z</cp:lastPrinted>
  <dcterms:created xsi:type="dcterms:W3CDTF">2006-08-16T00:00:00Z</dcterms:created>
  <dcterms:modified xsi:type="dcterms:W3CDTF">2025-07-21T13:46:08Z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  <property fmtid="{D5CDD505-2E9C-101B-9397-08002B2CF9AE}" pid="3" name="MediaServiceImageTags">
    <vt:lpwstr/>
  </property>
</Properties>
</file>