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notesMasterIdLst>
    <p:notesMasterId r:id="rId10"/>
  </p:notesMasterIdLst>
  <p:sldIdLst>
    <p:sldId id="256" r:id="rId5"/>
    <p:sldId id="257" r:id="rId6"/>
    <p:sldId id="258" r:id="rId7"/>
    <p:sldId id="259" r:id="rId8"/>
    <p:sldId id="260" r:id="rId9"/>
  </p:sldIdLst>
  <p:sldSz cx="10693400" cy="7556500"/>
  <p:notesSz cx="6800850" cy="9932988"/>
  <p:embeddedFontLst>
    <p:embeddedFont>
      <p:font typeface="Century Gothic" panose="020B0502020202020204" pitchFamily="34" charset="0"/>
      <p:regular r:id="rId11"/>
      <p:bold r:id="rId12"/>
      <p:italic r:id="rId13"/>
      <p:boldItalic r:id="rId14"/>
    </p:embeddedFont>
    <p:embeddedFont>
      <p:font typeface="DM Sans" pitchFamily="2" charset="0"/>
      <p:regular r:id="rId15"/>
      <p:bold r:id="rId16"/>
      <p:italic r:id="rId17"/>
      <p:boldItalic r:id="rId18"/>
    </p:embeddedFont>
    <p:embeddedFont>
      <p:font typeface="DM Sans Bold" charset="0"/>
      <p:regular r:id="rId19"/>
      <p:bold r:id="rId2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C4F"/>
    <a:srgbClr val="EAFD7B"/>
    <a:srgbClr val="EDE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0" d="100"/>
          <a:sy n="60" d="100"/>
        </p:scale>
        <p:origin x="2784" y="9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font" Target="fonts/font3.fntdata"/><Relationship Id="rId18" Type="http://schemas.openxmlformats.org/officeDocument/2006/relationships/font" Target="fonts/font8.fntdata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font" Target="fonts/font2.fntdata"/><Relationship Id="rId17" Type="http://schemas.openxmlformats.org/officeDocument/2006/relationships/font" Target="fonts/font7.fntdata"/><Relationship Id="rId2" Type="http://schemas.openxmlformats.org/officeDocument/2006/relationships/customXml" Target="../customXml/item2.xml"/><Relationship Id="rId16" Type="http://schemas.openxmlformats.org/officeDocument/2006/relationships/font" Target="fonts/font6.fntdata"/><Relationship Id="rId20" Type="http://schemas.openxmlformats.org/officeDocument/2006/relationships/font" Target="fonts/font10.fntdata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font" Target="fonts/font1.fntdata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font" Target="fonts/font5.fntdata"/><Relationship Id="rId23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19" Type="http://schemas.openxmlformats.org/officeDocument/2006/relationships/font" Target="fonts/font9.fntdata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font" Target="fonts/font4.fntdata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7035" cy="498375"/>
          </a:xfrm>
          <a:prstGeom prst="rect">
            <a:avLst/>
          </a:prstGeom>
        </p:spPr>
        <p:txBody>
          <a:bodyPr vert="horz" lIns="91486" tIns="45743" rIns="91486" bIns="45743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2242" y="0"/>
            <a:ext cx="2947035" cy="498375"/>
          </a:xfrm>
          <a:prstGeom prst="rect">
            <a:avLst/>
          </a:prstGeom>
        </p:spPr>
        <p:txBody>
          <a:bodyPr vert="horz" lIns="91486" tIns="45743" rIns="91486" bIns="45743" rtlCol="0"/>
          <a:lstStyle>
            <a:lvl1pPr algn="r">
              <a:defRPr sz="1200"/>
            </a:lvl1pPr>
          </a:lstStyle>
          <a:p>
            <a:fld id="{595EAF81-0F2B-472D-A582-9CE4E3082336}" type="datetimeFigureOut">
              <a:rPr lang="en-GB" smtClean="0"/>
              <a:t>19/09/2025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3013"/>
            <a:ext cx="474027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86" tIns="45743" rIns="91486" bIns="45743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086" y="4780250"/>
            <a:ext cx="5440680" cy="3911114"/>
          </a:xfrm>
          <a:prstGeom prst="rect">
            <a:avLst/>
          </a:prstGeom>
        </p:spPr>
        <p:txBody>
          <a:bodyPr vert="horz" lIns="91486" tIns="45743" rIns="91486" bIns="45743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4616"/>
            <a:ext cx="2947035" cy="498374"/>
          </a:xfrm>
          <a:prstGeom prst="rect">
            <a:avLst/>
          </a:prstGeom>
        </p:spPr>
        <p:txBody>
          <a:bodyPr vert="horz" lIns="91486" tIns="45743" rIns="91486" bIns="45743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2242" y="9434616"/>
            <a:ext cx="2947035" cy="498374"/>
          </a:xfrm>
          <a:prstGeom prst="rect">
            <a:avLst/>
          </a:prstGeom>
        </p:spPr>
        <p:txBody>
          <a:bodyPr vert="horz" lIns="91486" tIns="45743" rIns="91486" bIns="45743" rtlCol="0" anchor="b"/>
          <a:lstStyle>
            <a:lvl1pPr algn="r">
              <a:defRPr sz="1200"/>
            </a:lvl1pPr>
          </a:lstStyle>
          <a:p>
            <a:fld id="{0898F50F-6AE7-4C7D-BAE7-146DD764A6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20887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98F50F-6AE7-4C7D-BAE7-146DD764A614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18910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98F50F-6AE7-4C7D-BAE7-146DD764A614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1769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10.svg"/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12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11" Type="http://schemas.openxmlformats.org/officeDocument/2006/relationships/image" Target="../media/image8.svg"/><Relationship Id="rId5" Type="http://schemas.openxmlformats.org/officeDocument/2006/relationships/image" Target="cid:image001.png@01DAE432.DADAEFD0" TargetMode="External"/><Relationship Id="rId15" Type="http://schemas.openxmlformats.org/officeDocument/2006/relationships/image" Target="../media/image12.svg"/><Relationship Id="rId10" Type="http://schemas.openxmlformats.org/officeDocument/2006/relationships/image" Target="../media/image7.png"/><Relationship Id="rId4" Type="http://schemas.openxmlformats.org/officeDocument/2006/relationships/image" Target="../media/image2.png"/><Relationship Id="rId9" Type="http://schemas.openxmlformats.org/officeDocument/2006/relationships/image" Target="../media/image6.svg"/><Relationship Id="rId1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13" Type="http://schemas.openxmlformats.org/officeDocument/2006/relationships/image" Target="../media/image14.sv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11" Type="http://schemas.openxmlformats.org/officeDocument/2006/relationships/image" Target="../media/image13.svg"/><Relationship Id="rId5" Type="http://schemas.openxmlformats.org/officeDocument/2006/relationships/image" Target="cid:image001.png@01DAE432.DADAEFD0" TargetMode="External"/><Relationship Id="rId10" Type="http://schemas.openxmlformats.org/officeDocument/2006/relationships/image" Target="../media/image7.png"/><Relationship Id="rId4" Type="http://schemas.openxmlformats.org/officeDocument/2006/relationships/image" Target="../media/image2.png"/><Relationship Id="rId9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image" Target="../media/image16.png"/><Relationship Id="rId3" Type="http://schemas.openxmlformats.org/officeDocument/2006/relationships/image" Target="../media/image2.png"/><Relationship Id="rId7" Type="http://schemas.openxmlformats.org/officeDocument/2006/relationships/image" Target="../media/image13.svg"/><Relationship Id="rId12" Type="http://schemas.openxmlformats.org/officeDocument/2006/relationships/image" Target="../media/image6.svg"/><Relationship Id="rId2" Type="http://schemas.openxmlformats.org/officeDocument/2006/relationships/image" Target="../media/image1.png"/><Relationship Id="rId16" Type="http://schemas.openxmlformats.org/officeDocument/2006/relationships/image" Target="../media/image14.sv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11" Type="http://schemas.openxmlformats.org/officeDocument/2006/relationships/image" Target="../media/image5.png"/><Relationship Id="rId5" Type="http://schemas.openxmlformats.org/officeDocument/2006/relationships/image" Target="../media/image3.png"/><Relationship Id="rId15" Type="http://schemas.openxmlformats.org/officeDocument/2006/relationships/image" Target="../media/image11.png"/><Relationship Id="rId10" Type="http://schemas.openxmlformats.org/officeDocument/2006/relationships/image" Target="../media/image15.svg"/><Relationship Id="rId4" Type="http://schemas.openxmlformats.org/officeDocument/2006/relationships/image" Target="cid:image001.png@01DAE432.DADAEFD0" TargetMode="External"/><Relationship Id="rId9" Type="http://schemas.openxmlformats.org/officeDocument/2006/relationships/image" Target="../media/image9.png"/><Relationship Id="rId14" Type="http://schemas.openxmlformats.org/officeDocument/2006/relationships/image" Target="../media/image17.sv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image" Target="../media/image16.png"/><Relationship Id="rId3" Type="http://schemas.openxmlformats.org/officeDocument/2006/relationships/image" Target="../media/image2.png"/><Relationship Id="rId7" Type="http://schemas.openxmlformats.org/officeDocument/2006/relationships/image" Target="../media/image13.svg"/><Relationship Id="rId12" Type="http://schemas.openxmlformats.org/officeDocument/2006/relationships/image" Target="../media/image6.svg"/><Relationship Id="rId2" Type="http://schemas.openxmlformats.org/officeDocument/2006/relationships/image" Target="../media/image1.png"/><Relationship Id="rId16" Type="http://schemas.openxmlformats.org/officeDocument/2006/relationships/image" Target="../media/image14.sv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11" Type="http://schemas.openxmlformats.org/officeDocument/2006/relationships/image" Target="../media/image5.png"/><Relationship Id="rId5" Type="http://schemas.openxmlformats.org/officeDocument/2006/relationships/image" Target="../media/image3.png"/><Relationship Id="rId15" Type="http://schemas.openxmlformats.org/officeDocument/2006/relationships/image" Target="../media/image11.png"/><Relationship Id="rId10" Type="http://schemas.openxmlformats.org/officeDocument/2006/relationships/image" Target="../media/image15.svg"/><Relationship Id="rId4" Type="http://schemas.openxmlformats.org/officeDocument/2006/relationships/image" Target="cid:image001.png@01DAE432.DADAEFD0" TargetMode="External"/><Relationship Id="rId9" Type="http://schemas.openxmlformats.org/officeDocument/2006/relationships/image" Target="../media/image9.png"/><Relationship Id="rId14" Type="http://schemas.openxmlformats.org/officeDocument/2006/relationships/image" Target="../media/image17.sv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image" Target="../media/image11.png"/><Relationship Id="rId3" Type="http://schemas.openxmlformats.org/officeDocument/2006/relationships/image" Target="../media/image2.png"/><Relationship Id="rId7" Type="http://schemas.openxmlformats.org/officeDocument/2006/relationships/image" Target="../media/image13.svg"/><Relationship Id="rId12" Type="http://schemas.openxmlformats.org/officeDocument/2006/relationships/image" Target="../media/image17.svg"/><Relationship Id="rId2" Type="http://schemas.openxmlformats.org/officeDocument/2006/relationships/image" Target="../media/image1.png"/><Relationship Id="rId16" Type="http://schemas.openxmlformats.org/officeDocument/2006/relationships/image" Target="../media/image19.sv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11" Type="http://schemas.openxmlformats.org/officeDocument/2006/relationships/image" Target="../media/image16.png"/><Relationship Id="rId5" Type="http://schemas.openxmlformats.org/officeDocument/2006/relationships/image" Target="../media/image3.png"/><Relationship Id="rId15" Type="http://schemas.openxmlformats.org/officeDocument/2006/relationships/image" Target="../media/image18.png"/><Relationship Id="rId10" Type="http://schemas.openxmlformats.org/officeDocument/2006/relationships/image" Target="../media/image6.svg"/><Relationship Id="rId4" Type="http://schemas.openxmlformats.org/officeDocument/2006/relationships/image" Target="cid:image001.png@01DAE432.DADAEFD0" TargetMode="External"/><Relationship Id="rId9" Type="http://schemas.openxmlformats.org/officeDocument/2006/relationships/image" Target="../media/image5.png"/><Relationship Id="rId14" Type="http://schemas.openxmlformats.org/officeDocument/2006/relationships/image" Target="../media/image14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3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53011" y="1511048"/>
            <a:ext cx="2416548" cy="5170955"/>
            <a:chOff x="-11524" y="-28575"/>
            <a:chExt cx="880299" cy="1883674"/>
          </a:xfrm>
        </p:grpSpPr>
        <p:sp>
          <p:nvSpPr>
            <p:cNvPr id="4" name="Freeform 4"/>
            <p:cNvSpPr/>
            <p:nvPr/>
          </p:nvSpPr>
          <p:spPr>
            <a:xfrm>
              <a:off x="-11524" y="-14288"/>
              <a:ext cx="868775" cy="1869387"/>
            </a:xfrm>
            <a:custGeom>
              <a:avLst/>
              <a:gdLst/>
              <a:ahLst/>
              <a:cxnLst/>
              <a:rect l="l" t="t" r="r" b="b"/>
              <a:pathLst>
                <a:path w="868775" h="1669301">
                  <a:moveTo>
                    <a:pt x="0" y="0"/>
                  </a:moveTo>
                  <a:lnTo>
                    <a:pt x="868775" y="0"/>
                  </a:lnTo>
                  <a:lnTo>
                    <a:pt x="868775" y="1669301"/>
                  </a:lnTo>
                  <a:lnTo>
                    <a:pt x="0" y="1669301"/>
                  </a:lnTo>
                  <a:close/>
                </a:path>
              </a:pathLst>
            </a:custGeom>
            <a:solidFill>
              <a:srgbClr val="34586E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pPr algn="ctr"/>
              <a:r>
                <a:rPr lang="en-GB" sz="1600" b="1" u="sng" dirty="0">
                  <a:solidFill>
                    <a:schemeClr val="bg1"/>
                  </a:solidFill>
                </a:rPr>
                <a:t>Information</a:t>
              </a:r>
            </a:p>
            <a:p>
              <a:pPr marL="0" marR="0" lvl="0" indent="0" algn="ctr" defTabSz="914400" rtl="0" eaLnBrk="1" fontAlgn="auto" latinLnBrk="0" hangingPunct="1">
                <a:lnSpc>
                  <a:spcPts val="23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Manchester Community Hub</a:t>
              </a:r>
            </a:p>
            <a:p>
              <a:pPr marL="0" marR="0" lvl="0" indent="0" algn="l" defTabSz="914400" rtl="0" eaLnBrk="1" fontAlgn="auto" latinLnBrk="0" hangingPunct="1">
                <a:lnSpc>
                  <a:spcPts val="23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Address: </a:t>
              </a:r>
              <a:r>
                <a:rPr kumimoji="0" lang="en-GB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 panose="020B0502020202020204" pitchFamily="34" charset="0"/>
                  <a:ea typeface="Calibri" panose="020F0502020204030204" pitchFamily="34" charset="0"/>
                  <a:cs typeface="+mn-cs"/>
                </a:rPr>
                <a:t>7 Watson Street,     M3 4EE </a:t>
              </a:r>
              <a:br>
                <a:rPr kumimoji="0" lang="en-GB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 panose="020B0502020202020204" pitchFamily="34" charset="0"/>
                  <a:ea typeface="Calibri" panose="020F0502020204030204" pitchFamily="34" charset="0"/>
                  <a:cs typeface="+mn-cs"/>
                </a:rPr>
              </a:br>
              <a:r>
                <a:rPr kumimoji="0" lang="en-GB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 panose="020B0502020202020204" pitchFamily="34" charset="0"/>
                  <a:ea typeface="Calibri" panose="020F0502020204030204" pitchFamily="34" charset="0"/>
                  <a:cs typeface="+mn-cs"/>
                </a:rPr>
                <a:t>Please </a:t>
              </a:r>
              <a:r>
                <a:rPr kumimoji="0" lang="en-US" sz="9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Contact: 07834 764 900 or   07731 132 7221</a:t>
              </a:r>
            </a:p>
            <a:p>
              <a:pPr marL="0" marR="0" lvl="0" indent="0" algn="l" defTabSz="914400" rtl="0" eaLnBrk="1" fontAlgn="auto" latinLnBrk="0" hangingPunct="1">
                <a:lnSpc>
                  <a:spcPts val="23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The green sessions are to support</a:t>
              </a:r>
              <a:r>
                <a:rPr lang="en-US" sz="900" dirty="0">
                  <a:solidFill>
                    <a:srgbClr val="FFFFFF"/>
                  </a:solidFill>
                  <a:latin typeface="Century Gothic" panose="020B0502020202020204" pitchFamily="34" charset="0"/>
                </a:rPr>
                <a:t> you build a pro social outlook, work on building relationships and team building with peers at the hub.</a:t>
              </a:r>
            </a:p>
            <a:p>
              <a:pPr marL="0" marR="0" lvl="0" indent="0" algn="l" defTabSz="914400" rtl="0" eaLnBrk="1" fontAlgn="auto" latinLnBrk="0" hangingPunct="1">
                <a:lnSpc>
                  <a:spcPts val="23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Our Blue sessions focus on education training and employment to help you</a:t>
              </a:r>
              <a:r>
                <a:rPr lang="en-US" sz="900" dirty="0">
                  <a:solidFill>
                    <a:srgbClr val="FFFFFF"/>
                  </a:solidFill>
                  <a:latin typeface="Century Gothic" panose="020B0502020202020204" pitchFamily="34" charset="0"/>
                </a:rPr>
                <a:t> gain employment and upskill to move toward the job market. </a:t>
              </a:r>
            </a:p>
            <a:p>
              <a:pPr marL="0" marR="0" lvl="0" indent="0" algn="l" defTabSz="914400" rtl="0" eaLnBrk="1" fontAlgn="auto" latinLnBrk="0" hangingPunct="1">
                <a:lnSpc>
                  <a:spcPts val="23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Our yellow sessions support you to work on your self development and build a positive outlook</a:t>
              </a:r>
            </a:p>
            <a:p>
              <a:endParaRPr lang="en-GB" sz="1600" dirty="0">
                <a:solidFill>
                  <a:schemeClr val="bg1"/>
                </a:solidFill>
              </a:endParaRPr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28575"/>
              <a:ext cx="868775" cy="16978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lang="en-US" sz="1699">
                <a:solidFill>
                  <a:srgbClr val="FFFFFF"/>
                </a:solidFill>
                <a:latin typeface="DM Sans"/>
              </a:endParaRPr>
            </a:p>
          </p:txBody>
        </p:sp>
      </p:grpSp>
      <p:grpSp>
        <p:nvGrpSpPr>
          <p:cNvPr id="49" name="Group 49"/>
          <p:cNvGrpSpPr/>
          <p:nvPr/>
        </p:nvGrpSpPr>
        <p:grpSpPr>
          <a:xfrm>
            <a:off x="184646" y="6682002"/>
            <a:ext cx="2066012" cy="747035"/>
            <a:chOff x="183080" y="0"/>
            <a:chExt cx="2754682" cy="996046"/>
          </a:xfrm>
        </p:grpSpPr>
        <p:sp>
          <p:nvSpPr>
            <p:cNvPr id="50" name="Freeform 50"/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TextBox 52"/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>
                  <a:solidFill>
                    <a:srgbClr val="000000"/>
                  </a:solidFill>
                  <a:latin typeface="DM Sans"/>
                </a:rPr>
                <a:t>This </a:t>
              </a:r>
              <a:r>
                <a:rPr lang="en-US" sz="750" err="1">
                  <a:solidFill>
                    <a:srgbClr val="000000"/>
                  </a:solidFill>
                  <a:latin typeface="DM Sans"/>
                </a:rPr>
                <a:t>programme</a:t>
              </a:r>
              <a:r>
                <a:rPr lang="en-US" sz="750">
                  <a:solidFill>
                    <a:srgbClr val="000000"/>
                  </a:solidFill>
                  <a:latin typeface="DM Sans"/>
                </a:rPr>
                <a:t> is delivered by HMPPS CFO</a:t>
              </a:r>
            </a:p>
          </p:txBody>
        </p:sp>
      </p:grpSp>
      <p:sp>
        <p:nvSpPr>
          <p:cNvPr id="69" name="TextBox 69"/>
          <p:cNvSpPr txBox="1"/>
          <p:nvPr/>
        </p:nvSpPr>
        <p:spPr>
          <a:xfrm>
            <a:off x="2682767" y="89855"/>
            <a:ext cx="4853150" cy="59945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899"/>
              </a:lnSpc>
              <a:spcBef>
                <a:spcPct val="0"/>
              </a:spcBef>
            </a:pPr>
            <a:r>
              <a:rPr lang="en-US" sz="3499" u="sng" dirty="0">
                <a:solidFill>
                  <a:srgbClr val="000000"/>
                </a:solidFill>
                <a:latin typeface="DM Sans Bold"/>
              </a:rPr>
              <a:t>OCTOBER – WEEK 1 </a:t>
            </a:r>
            <a:r>
              <a:rPr lang="en-US" sz="3499" u="sng" baseline="30000" dirty="0">
                <a:solidFill>
                  <a:srgbClr val="000000"/>
                </a:solidFill>
                <a:latin typeface="DM Sans Bold"/>
              </a:rPr>
              <a:t> </a:t>
            </a:r>
            <a:endParaRPr lang="en-US" sz="3499" u="sng" dirty="0">
              <a:solidFill>
                <a:srgbClr val="000000"/>
              </a:solidFill>
              <a:latin typeface="DM Sans Bold"/>
            </a:endParaRPr>
          </a:p>
        </p:txBody>
      </p:sp>
      <p:sp>
        <p:nvSpPr>
          <p:cNvPr id="70" name="TextBox 70"/>
          <p:cNvSpPr txBox="1"/>
          <p:nvPr/>
        </p:nvSpPr>
        <p:spPr>
          <a:xfrm>
            <a:off x="658981" y="127955"/>
            <a:ext cx="1826812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dirty="0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/>
          <p:cNvSpPr txBox="1"/>
          <p:nvPr/>
        </p:nvSpPr>
        <p:spPr>
          <a:xfrm>
            <a:off x="658981" y="545468"/>
            <a:ext cx="1910578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dirty="0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/>
          <p:cNvSpPr txBox="1"/>
          <p:nvPr/>
        </p:nvSpPr>
        <p:spPr>
          <a:xfrm>
            <a:off x="658981" y="960299"/>
            <a:ext cx="1826812" cy="35080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dirty="0">
                <a:solidFill>
                  <a:srgbClr val="000000"/>
                </a:solidFill>
                <a:latin typeface="DM Sans"/>
              </a:rPr>
              <a:t>Education Training and Employment activities</a:t>
            </a:r>
          </a:p>
        </p:txBody>
      </p:sp>
      <p:pic>
        <p:nvPicPr>
          <p:cNvPr id="1026" name="x_x_x_x_x_Picture 3" descr="GC_Landscape_RGB">
            <a:extLst>
              <a:ext uri="{FF2B5EF4-FFF2-40B4-BE49-F238E27FC236}">
                <a16:creationId xmlns:a16="http://schemas.microsoft.com/office/drawing/2014/main" id="{83050F64-D48A-7305-7ECB-543A7264D7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3741" y="142738"/>
            <a:ext cx="1157661" cy="4936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" name="Flowchart: Connector 60">
            <a:extLst>
              <a:ext uri="{FF2B5EF4-FFF2-40B4-BE49-F238E27FC236}">
                <a16:creationId xmlns:a16="http://schemas.microsoft.com/office/drawing/2014/main" id="{C021ECC2-3D69-992E-E009-0DDB76013BAC}"/>
              </a:ext>
            </a:extLst>
          </p:cNvPr>
          <p:cNvSpPr/>
          <p:nvPr/>
        </p:nvSpPr>
        <p:spPr>
          <a:xfrm>
            <a:off x="199312" y="606595"/>
            <a:ext cx="293457" cy="312055"/>
          </a:xfrm>
          <a:prstGeom prst="flowChartConnector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916D781-44CE-28E7-83D7-4C952B2DD43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793488" y="254648"/>
            <a:ext cx="1233170" cy="342900"/>
          </a:xfrm>
          <a:prstGeom prst="rect">
            <a:avLst/>
          </a:prstGeom>
        </p:spPr>
      </p:pic>
      <p:graphicFrame>
        <p:nvGraphicFramePr>
          <p:cNvPr id="7" name="Table 2">
            <a:extLst>
              <a:ext uri="{FF2B5EF4-FFF2-40B4-BE49-F238E27FC236}">
                <a16:creationId xmlns:a16="http://schemas.microsoft.com/office/drawing/2014/main" id="{B7EB7E09-1A29-B47D-3C0B-DAEED57CA238}"/>
              </a:ext>
            </a:extLst>
          </p:cNvPr>
          <p:cNvGraphicFramePr>
            <a:graphicFrameLocks noGrp="1" noDrilldown="1" noMove="1" noResize="1"/>
          </p:cNvGraphicFramePr>
          <p:nvPr>
            <p:extLst>
              <p:ext uri="{D42A27DB-BD31-4B8C-83A1-F6EECF244321}">
                <p14:modId xmlns:p14="http://schemas.microsoft.com/office/powerpoint/2010/main" val="1616217221"/>
              </p:ext>
            </p:extLst>
          </p:nvPr>
        </p:nvGraphicFramePr>
        <p:xfrm>
          <a:off x="2743589" y="691076"/>
          <a:ext cx="7827912" cy="6325320"/>
        </p:xfrm>
        <a:graphic>
          <a:graphicData uri="http://schemas.openxmlformats.org/drawingml/2006/table">
            <a:tbl>
              <a:tblPr/>
              <a:tblGrid>
                <a:gridCol w="13025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717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7237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93379">
                  <a:extLst>
                    <a:ext uri="{9D8B030D-6E8A-4147-A177-3AD203B41FA5}">
                      <a16:colId xmlns:a16="http://schemas.microsoft.com/office/drawing/2014/main" val="600078779"/>
                    </a:ext>
                  </a:extLst>
                </a:gridCol>
                <a:gridCol w="8933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36015">
                  <a:extLst>
                    <a:ext uri="{9D8B030D-6E8A-4147-A177-3AD203B41FA5}">
                      <a16:colId xmlns:a16="http://schemas.microsoft.com/office/drawing/2014/main" val="2489929782"/>
                    </a:ext>
                  </a:extLst>
                </a:gridCol>
                <a:gridCol w="72921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29219">
                  <a:extLst>
                    <a:ext uri="{9D8B030D-6E8A-4147-A177-3AD203B41FA5}">
                      <a16:colId xmlns:a16="http://schemas.microsoft.com/office/drawing/2014/main" val="2613621220"/>
                    </a:ext>
                  </a:extLst>
                </a:gridCol>
              </a:tblGrid>
              <a:tr h="603606">
                <a:tc>
                  <a:txBody>
                    <a:bodyPr/>
                    <a:lstStyle/>
                    <a:p>
                      <a:pPr algn="ctr">
                        <a:lnSpc>
                          <a:spcPts val="1927"/>
                        </a:lnSpc>
                        <a:defRPr/>
                      </a:pPr>
                      <a:r>
                        <a:rPr lang="en-US" sz="1376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Monday 29</a:t>
                      </a:r>
                      <a:r>
                        <a:rPr lang="en-US" sz="1376" b="1" baseline="30000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th</a:t>
                      </a:r>
                      <a:endParaRPr lang="en-US" sz="1100" dirty="0"/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7"/>
                        </a:lnSpc>
                        <a:defRPr/>
                      </a:pPr>
                      <a:r>
                        <a:rPr lang="en-US" sz="1376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Tuesday 30</a:t>
                      </a:r>
                      <a:r>
                        <a:rPr lang="en-US" sz="1376" b="1" baseline="30000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th</a:t>
                      </a:r>
                      <a:endParaRPr lang="en-US" sz="1100" dirty="0"/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820"/>
                        </a:lnSpc>
                        <a:defRPr/>
                      </a:pPr>
                      <a:r>
                        <a:rPr lang="en-US" sz="1299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Wednesday 1</a:t>
                      </a:r>
                      <a:r>
                        <a:rPr lang="en-US" sz="1299" b="1" baseline="30000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st</a:t>
                      </a:r>
                      <a:endParaRPr lang="en-US" sz="1100" dirty="0"/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820"/>
                        </a:lnSpc>
                        <a:defRPr/>
                      </a:pPr>
                      <a:r>
                        <a:rPr lang="en-US" sz="1299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Thursday 2</a:t>
                      </a:r>
                      <a:r>
                        <a:rPr lang="en-US" sz="1299" b="1" baseline="30000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nd</a:t>
                      </a:r>
                      <a:endParaRPr lang="en-US" sz="1100" dirty="0"/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820"/>
                        </a:lnSpc>
                        <a:defRPr/>
                      </a:pPr>
                      <a:r>
                        <a:rPr lang="en-US" sz="1299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Friday 3</a:t>
                      </a:r>
                      <a:r>
                        <a:rPr lang="en-US" sz="1299" b="1" baseline="30000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rd</a:t>
                      </a:r>
                      <a:endParaRPr lang="en-US" sz="1100" dirty="0"/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81520">
                <a:tc rowSpan="4">
                  <a:txBody>
                    <a:bodyPr/>
                    <a:lstStyle/>
                    <a:p>
                      <a:pPr algn="ctr">
                        <a:lnSpc>
                          <a:spcPts val="1371"/>
                        </a:lnSpc>
                        <a:defRPr/>
                      </a:pPr>
                      <a:r>
                        <a:rPr lang="en-US" sz="880" b="1" dirty="0">
                          <a:solidFill>
                            <a:srgbClr val="000000"/>
                          </a:solidFill>
                          <a:latin typeface="DM Sans" pitchFamily="2" charset="0"/>
                          <a:sym typeface="DM Sans Bold"/>
                        </a:rPr>
                        <a:t>SEPTEMBER TIMETABLE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ts val="1226"/>
                        </a:lnSpc>
                        <a:defRPr/>
                      </a:pPr>
                      <a:r>
                        <a:rPr lang="en-US" sz="880" dirty="0">
                          <a:latin typeface="DM Sans" pitchFamily="2" charset="0"/>
                        </a:rPr>
                        <a:t>SEPTEMBER TIMETABLE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GB" sz="880" dirty="0">
                          <a:latin typeface="DM Sans" pitchFamily="2" charset="0"/>
                        </a:rPr>
                        <a:t>Re-Think programme</a:t>
                      </a:r>
                    </a:p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GB" sz="880" dirty="0">
                          <a:latin typeface="DM Sans" pitchFamily="2" charset="0"/>
                        </a:rPr>
                        <a:t>(CGL)</a:t>
                      </a:r>
                    </a:p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GB" sz="880" dirty="0">
                          <a:latin typeface="DM Sans" pitchFamily="2" charset="0"/>
                        </a:rPr>
                        <a:t>10am - 12pm</a:t>
                      </a:r>
                      <a:endParaRPr lang="en-US" sz="880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dirty="0">
                          <a:latin typeface="DM Sans" pitchFamily="2" charset="0"/>
                        </a:rPr>
                        <a:t>Digital College </a:t>
                      </a:r>
                    </a:p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dirty="0">
                          <a:latin typeface="DM Sans" pitchFamily="2" charset="0"/>
                        </a:rPr>
                        <a:t>10pm - 1pm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GB" sz="88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CBT Appointments</a:t>
                      </a:r>
                    </a:p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GB" sz="88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10am - 4pm</a:t>
                      </a:r>
                      <a:endParaRPr lang="en-US" sz="880" dirty="0">
                        <a:solidFill>
                          <a:srgbClr val="000000"/>
                        </a:solidFill>
                        <a:latin typeface="DM Sans" pitchFamily="2" charset="0"/>
                        <a:ea typeface="DM Sans"/>
                        <a:cs typeface="DM Sans"/>
                        <a:sym typeface="DM Sans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dirty="0">
                          <a:latin typeface="DM Sans" pitchFamily="2" charset="0"/>
                        </a:rPr>
                        <a:t>Digital College </a:t>
                      </a:r>
                    </a:p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dirty="0">
                          <a:latin typeface="DM Sans" pitchFamily="2" charset="0"/>
                        </a:rPr>
                        <a:t>10pm - 1pm</a:t>
                      </a:r>
                    </a:p>
                    <a:p>
                      <a:pPr algn="ctr">
                        <a:lnSpc>
                          <a:spcPts val="1234"/>
                        </a:lnSpc>
                      </a:pPr>
                      <a:endParaRPr lang="en-US" sz="880" dirty="0">
                        <a:solidFill>
                          <a:srgbClr val="000000"/>
                        </a:solidFill>
                        <a:latin typeface="DM Sans" pitchFamily="2" charset="0"/>
                        <a:ea typeface="DM Sans"/>
                        <a:cs typeface="DM Sans"/>
                        <a:sym typeface="DM Sans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Meditation </a:t>
                      </a:r>
                    </a:p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9.30am - 11am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Job Club</a:t>
                      </a:r>
                    </a:p>
                  </a:txBody>
                  <a:tcPr marL="140560" marR="140560" marT="140560" marB="140560" vert="wordArtVert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8823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dirty="0">
                          <a:latin typeface="DM Sans" pitchFamily="2" charset="0"/>
                        </a:rPr>
                        <a:t>Philosophy</a:t>
                      </a:r>
                    </a:p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dirty="0">
                          <a:latin typeface="DM Sans" pitchFamily="2" charset="0"/>
                        </a:rPr>
                        <a:t>12pm - 1pm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GB" sz="880" dirty="0">
                          <a:latin typeface="DM Sans" pitchFamily="2" charset="0"/>
                        </a:rPr>
                        <a:t>Careers planning in sport and fitness course   12pm - 1pm</a:t>
                      </a:r>
                      <a:endParaRPr lang="en-US" sz="880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80" dirty="0"/>
                        <a:t>Bike Workshop 11am - 1pm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80" dirty="0"/>
                        <a:t>Introduction to Basic Cooking Skills       12pm - 1pm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GB" sz="880" dirty="0"/>
                        <a:t>Music and Society    </a:t>
                      </a:r>
                    </a:p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GB" sz="880" dirty="0"/>
                        <a:t>11am - 12pm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4215861"/>
                  </a:ext>
                </a:extLst>
              </a:tr>
              <a:tr h="162354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ts val="1371"/>
                        </a:lnSpc>
                        <a:defRPr/>
                      </a:pPr>
                      <a:endParaRPr lang="en-US" sz="810" b="1" dirty="0">
                        <a:solidFill>
                          <a:srgbClr val="000000"/>
                        </a:solidFill>
                        <a:latin typeface="DM Sans" pitchFamily="2" charset="0"/>
                        <a:ea typeface="DM Sans Bold"/>
                        <a:cs typeface="DM Sans Bold"/>
                        <a:sym typeface="DM Sans Bold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GB" sz="880" dirty="0">
                          <a:latin typeface="DM Sans" pitchFamily="2" charset="0"/>
                        </a:rPr>
                        <a:t>Table Tennis</a:t>
                      </a:r>
                    </a:p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GB" sz="880" dirty="0">
                          <a:latin typeface="DM Sans" pitchFamily="2" charset="0"/>
                        </a:rPr>
                        <a:t>1.30 pm - 2.30pm</a:t>
                      </a:r>
                      <a:endParaRPr lang="en-US" sz="880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GB" sz="880" dirty="0">
                          <a:latin typeface="DM Sans" pitchFamily="2" charset="0"/>
                        </a:rPr>
                        <a:t>Intro to Labouring course  2pm - 3pm</a:t>
                      </a:r>
                      <a:endParaRPr lang="en-US" sz="880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80" b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 Bold"/>
                          <a:cs typeface="DM Sans Bold"/>
                          <a:sym typeface="DM Sans Bold"/>
                        </a:rPr>
                        <a:t>Newsroom &amp; Creative Writing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80" b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 Bold"/>
                          <a:cs typeface="DM Sans Bold"/>
                          <a:sym typeface="DM Sans Bold"/>
                        </a:rPr>
                        <a:t>1pm - 2pm</a:t>
                      </a:r>
                      <a:endParaRPr lang="en-US" sz="880" b="0" dirty="0">
                        <a:solidFill>
                          <a:srgbClr val="000000"/>
                        </a:solidFill>
                        <a:latin typeface="DM Sans" pitchFamily="2" charset="0"/>
                        <a:ea typeface="DM Sans Bold"/>
                        <a:cs typeface="DM Sans Bold"/>
                        <a:sym typeface="DM Sans Bold"/>
                      </a:endParaRPr>
                    </a:p>
                  </a:txBody>
                  <a:tcPr marL="140560" marR="140560" marT="140560" marB="140560" anchor="ctr"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80" dirty="0"/>
                        <a:t>Digital Support</a:t>
                      </a:r>
                    </a:p>
                    <a:p>
                      <a:pPr algn="ctr"/>
                      <a:r>
                        <a:rPr lang="en-GB" sz="880" dirty="0"/>
                        <a:t>1pm - 2pm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374"/>
                        </a:lnSpc>
                        <a:defRPr/>
                      </a:pPr>
                      <a:r>
                        <a:rPr lang="en-GB" sz="880" dirty="0">
                          <a:latin typeface="DM Sans" pitchFamily="2" charset="0"/>
                        </a:rPr>
                        <a:t>Hub Fun Day Focus Group</a:t>
                      </a:r>
                    </a:p>
                    <a:p>
                      <a:pPr algn="ctr">
                        <a:lnSpc>
                          <a:spcPts val="1374"/>
                        </a:lnSpc>
                        <a:defRPr/>
                      </a:pPr>
                      <a:r>
                        <a:rPr lang="en-GB" sz="880" dirty="0">
                          <a:latin typeface="DM Sans" pitchFamily="2" charset="0"/>
                        </a:rPr>
                        <a:t>Quiz </a:t>
                      </a:r>
                    </a:p>
                    <a:p>
                      <a:pPr algn="ctr">
                        <a:lnSpc>
                          <a:spcPts val="1374"/>
                        </a:lnSpc>
                        <a:defRPr/>
                      </a:pPr>
                      <a:r>
                        <a:rPr lang="en-GB" sz="880" dirty="0">
                          <a:latin typeface="DM Sans" pitchFamily="2" charset="0"/>
                        </a:rPr>
                        <a:t>1pm - 3pm</a:t>
                      </a:r>
                      <a:endParaRPr lang="en-US" sz="880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ts val="1374"/>
                        </a:lnSpc>
                        <a:defRPr/>
                      </a:pPr>
                      <a:endParaRPr lang="en-US" sz="810" b="1" dirty="0">
                        <a:solidFill>
                          <a:srgbClr val="000000"/>
                        </a:solidFill>
                        <a:latin typeface="DM Sans" pitchFamily="2" charset="0"/>
                        <a:ea typeface="DM Sans Bold"/>
                        <a:cs typeface="DM Sans Bold"/>
                        <a:sym typeface="DM Sans Bold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79608">
                <a:tc vMerge="1"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endParaRPr lang="en-US" sz="810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8E8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endParaRPr lang="en-US" sz="810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C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 Music Tipp</a:t>
                      </a:r>
                    </a:p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1.30pm - 3.30pm</a:t>
                      </a:r>
                    </a:p>
                  </a:txBody>
                  <a:tcPr marL="140560" marR="140560" marT="140560" marB="1405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Job Search</a:t>
                      </a:r>
                    </a:p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2am-4pm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GB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 Bold Italics"/>
                          <a:cs typeface="DM Sans Bold Italics"/>
                          <a:sym typeface="DM Sans Bold Italics"/>
                        </a:rPr>
                        <a:t>Cups of Calm 2pm - 3pm</a:t>
                      </a:r>
                      <a:endParaRPr lang="en-US" sz="880" b="0" i="0" dirty="0">
                        <a:solidFill>
                          <a:srgbClr val="000000"/>
                        </a:solidFill>
                        <a:latin typeface="DM Sans" pitchFamily="2" charset="0"/>
                        <a:ea typeface="DM Sans"/>
                        <a:cs typeface="DM Sans"/>
                        <a:sym typeface="DM Sans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</a:pPr>
                      <a:r>
                        <a:rPr lang="en-US" sz="88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CV Writing</a:t>
                      </a:r>
                    </a:p>
                    <a:p>
                      <a:pPr algn="ctr">
                        <a:lnSpc>
                          <a:spcPts val="1234"/>
                        </a:lnSpc>
                      </a:pPr>
                      <a:r>
                        <a:rPr lang="en-US" sz="88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2pm - 4pm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endParaRPr lang="en-US" sz="810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5" name="Isosceles Triangle 24">
            <a:extLst>
              <a:ext uri="{FF2B5EF4-FFF2-40B4-BE49-F238E27FC236}">
                <a16:creationId xmlns:a16="http://schemas.microsoft.com/office/drawing/2014/main" id="{0A259D95-B54D-8B45-015F-1DDBB94CCCDD}"/>
              </a:ext>
            </a:extLst>
          </p:cNvPr>
          <p:cNvSpPr/>
          <p:nvPr/>
        </p:nvSpPr>
        <p:spPr>
          <a:xfrm>
            <a:off x="184646" y="168435"/>
            <a:ext cx="322296" cy="271083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FBD75CB5-22B4-C501-0205-DF41AF10F0A6}"/>
              </a:ext>
            </a:extLst>
          </p:cNvPr>
          <p:cNvSpPr/>
          <p:nvPr/>
        </p:nvSpPr>
        <p:spPr>
          <a:xfrm>
            <a:off x="184646" y="1040018"/>
            <a:ext cx="293457" cy="27108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2"/>
              </a:solidFill>
            </a:endParaRPr>
          </a:p>
        </p:txBody>
      </p:sp>
      <p:sp>
        <p:nvSpPr>
          <p:cNvPr id="30" name="Isosceles Triangle 29">
            <a:extLst>
              <a:ext uri="{FF2B5EF4-FFF2-40B4-BE49-F238E27FC236}">
                <a16:creationId xmlns:a16="http://schemas.microsoft.com/office/drawing/2014/main" id="{2A88DD47-B10F-3265-19E2-DFA0D8AED575}"/>
              </a:ext>
            </a:extLst>
          </p:cNvPr>
          <p:cNvSpPr/>
          <p:nvPr/>
        </p:nvSpPr>
        <p:spPr>
          <a:xfrm>
            <a:off x="6133838" y="2261288"/>
            <a:ext cx="204697" cy="193371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Isosceles Triangle 30">
            <a:extLst>
              <a:ext uri="{FF2B5EF4-FFF2-40B4-BE49-F238E27FC236}">
                <a16:creationId xmlns:a16="http://schemas.microsoft.com/office/drawing/2014/main" id="{7417368E-8CC0-FAE7-7CCF-4B8DF7D866E9}"/>
              </a:ext>
            </a:extLst>
          </p:cNvPr>
          <p:cNvSpPr/>
          <p:nvPr/>
        </p:nvSpPr>
        <p:spPr>
          <a:xfrm>
            <a:off x="9593629" y="2240503"/>
            <a:ext cx="204697" cy="193371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Isosceles Triangle 31">
            <a:extLst>
              <a:ext uri="{FF2B5EF4-FFF2-40B4-BE49-F238E27FC236}">
                <a16:creationId xmlns:a16="http://schemas.microsoft.com/office/drawing/2014/main" id="{AE740DA0-7533-A9AA-1C02-3F31BE4F6D54}"/>
              </a:ext>
            </a:extLst>
          </p:cNvPr>
          <p:cNvSpPr/>
          <p:nvPr/>
        </p:nvSpPr>
        <p:spPr>
          <a:xfrm>
            <a:off x="7940111" y="6733450"/>
            <a:ext cx="204697" cy="193371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Isosceles Triangle 32">
            <a:extLst>
              <a:ext uri="{FF2B5EF4-FFF2-40B4-BE49-F238E27FC236}">
                <a16:creationId xmlns:a16="http://schemas.microsoft.com/office/drawing/2014/main" id="{1B816B53-5E5F-FDD1-81FB-1ECF5E284262}"/>
              </a:ext>
            </a:extLst>
          </p:cNvPr>
          <p:cNvSpPr/>
          <p:nvPr/>
        </p:nvSpPr>
        <p:spPr>
          <a:xfrm>
            <a:off x="7940110" y="2240504"/>
            <a:ext cx="204697" cy="193371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Flowchart: Connector 33">
            <a:extLst>
              <a:ext uri="{FF2B5EF4-FFF2-40B4-BE49-F238E27FC236}">
                <a16:creationId xmlns:a16="http://schemas.microsoft.com/office/drawing/2014/main" id="{11F9295C-DDD6-10DF-48ED-78E682DFE349}"/>
              </a:ext>
            </a:extLst>
          </p:cNvPr>
          <p:cNvSpPr/>
          <p:nvPr/>
        </p:nvSpPr>
        <p:spPr>
          <a:xfrm>
            <a:off x="6110639" y="6709291"/>
            <a:ext cx="204697" cy="184581"/>
          </a:xfrm>
          <a:prstGeom prst="flowChartConnector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7D1F1F56-3B8D-037F-0602-9CA1B1A8DEE0}"/>
              </a:ext>
            </a:extLst>
          </p:cNvPr>
          <p:cNvSpPr/>
          <p:nvPr/>
        </p:nvSpPr>
        <p:spPr>
          <a:xfrm>
            <a:off x="7004984" y="2276368"/>
            <a:ext cx="204697" cy="19337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2"/>
              </a:solidFill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88EDB77D-975D-0CC2-9108-9E8A62BA564C}"/>
              </a:ext>
            </a:extLst>
          </p:cNvPr>
          <p:cNvSpPr/>
          <p:nvPr/>
        </p:nvSpPr>
        <p:spPr>
          <a:xfrm>
            <a:off x="9580040" y="3733004"/>
            <a:ext cx="204697" cy="19337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2"/>
              </a:solidFill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F895E225-1AD4-E858-ED1D-763EB879FA42}"/>
              </a:ext>
            </a:extLst>
          </p:cNvPr>
          <p:cNvSpPr/>
          <p:nvPr/>
        </p:nvSpPr>
        <p:spPr>
          <a:xfrm>
            <a:off x="8821961" y="2240505"/>
            <a:ext cx="204697" cy="19337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2"/>
              </a:solidFill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AEEBB3BD-2B0A-C332-0810-3004505C1864}"/>
              </a:ext>
            </a:extLst>
          </p:cNvPr>
          <p:cNvSpPr/>
          <p:nvPr/>
        </p:nvSpPr>
        <p:spPr>
          <a:xfrm>
            <a:off x="8795836" y="3730034"/>
            <a:ext cx="204697" cy="19337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2"/>
              </a:solidFill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C9EB42D0-CEFD-3CF0-985D-B5E51BEF460F}"/>
              </a:ext>
            </a:extLst>
          </p:cNvPr>
          <p:cNvSpPr/>
          <p:nvPr/>
        </p:nvSpPr>
        <p:spPr>
          <a:xfrm>
            <a:off x="8809583" y="5384438"/>
            <a:ext cx="204697" cy="19337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2"/>
              </a:solidFill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542D81B8-394A-8DF8-8A62-FC305F576043}"/>
              </a:ext>
            </a:extLst>
          </p:cNvPr>
          <p:cNvSpPr/>
          <p:nvPr/>
        </p:nvSpPr>
        <p:spPr>
          <a:xfrm>
            <a:off x="8809584" y="6762510"/>
            <a:ext cx="204697" cy="19337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2"/>
              </a:solidFill>
            </a:endParaRP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6AFA4C43-1C9C-72FD-6A48-3E5DF868BDC9}"/>
              </a:ext>
            </a:extLst>
          </p:cNvPr>
          <p:cNvSpPr/>
          <p:nvPr/>
        </p:nvSpPr>
        <p:spPr>
          <a:xfrm>
            <a:off x="7025375" y="6743718"/>
            <a:ext cx="204697" cy="19337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2"/>
              </a:solidFill>
            </a:endParaRP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FA0C2023-7C15-372A-E14C-47558292DDFC}"/>
              </a:ext>
            </a:extLst>
          </p:cNvPr>
          <p:cNvSpPr/>
          <p:nvPr/>
        </p:nvSpPr>
        <p:spPr>
          <a:xfrm>
            <a:off x="7004568" y="5386723"/>
            <a:ext cx="204697" cy="19337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2"/>
              </a:solidFill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2A0B1972-9E1A-054B-8841-60BED5B0FE9C}"/>
              </a:ext>
            </a:extLst>
          </p:cNvPr>
          <p:cNvSpPr/>
          <p:nvPr/>
        </p:nvSpPr>
        <p:spPr>
          <a:xfrm>
            <a:off x="7004984" y="3757050"/>
            <a:ext cx="204697" cy="19337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2"/>
              </a:solidFill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00BD6493-0EC8-79D1-A587-04EF6AB737B0}"/>
              </a:ext>
            </a:extLst>
          </p:cNvPr>
          <p:cNvSpPr/>
          <p:nvPr/>
        </p:nvSpPr>
        <p:spPr>
          <a:xfrm>
            <a:off x="10316705" y="6733450"/>
            <a:ext cx="204697" cy="19337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2"/>
              </a:solidFill>
            </a:endParaRPr>
          </a:p>
        </p:txBody>
      </p:sp>
      <p:sp>
        <p:nvSpPr>
          <p:cNvPr id="55" name="Flowchart: Connector 54">
            <a:extLst>
              <a:ext uri="{FF2B5EF4-FFF2-40B4-BE49-F238E27FC236}">
                <a16:creationId xmlns:a16="http://schemas.microsoft.com/office/drawing/2014/main" id="{1D5D76EF-36EA-4FB9-B71B-6D1C1CB073A7}"/>
              </a:ext>
            </a:extLst>
          </p:cNvPr>
          <p:cNvSpPr/>
          <p:nvPr/>
        </p:nvSpPr>
        <p:spPr>
          <a:xfrm>
            <a:off x="6105354" y="3730034"/>
            <a:ext cx="204697" cy="184581"/>
          </a:xfrm>
          <a:prstGeom prst="flowChartConnector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59" name="Group 58">
            <a:extLst>
              <a:ext uri="{FF2B5EF4-FFF2-40B4-BE49-F238E27FC236}">
                <a16:creationId xmlns:a16="http://schemas.microsoft.com/office/drawing/2014/main" id="{E6EC68EA-4DC1-EADC-FCE2-C7087B276418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5461516" y="2266090"/>
            <a:ext cx="4335781" cy="3781085"/>
            <a:chOff x="3653319" y="-497044"/>
            <a:chExt cx="4334098" cy="3785217"/>
          </a:xfrm>
          <a:solidFill>
            <a:schemeClr val="tx1"/>
          </a:solidFill>
        </p:grpSpPr>
        <p:pic>
          <p:nvPicPr>
            <p:cNvPr id="62" name="Picture 61">
              <a:extLst>
                <a:ext uri="{FF2B5EF4-FFF2-40B4-BE49-F238E27FC236}">
                  <a16:creationId xmlns:a16="http://schemas.microsoft.com/office/drawing/2014/main" id="{D1C23CD9-EEE3-46AF-A869-70D37C20CA57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7379316" y="-497044"/>
              <a:ext cx="551330" cy="523194"/>
            </a:xfrm>
            <a:prstGeom prst="rect">
              <a:avLst/>
            </a:prstGeom>
            <a:noFill/>
          </p:spPr>
        </p:pic>
        <p:pic>
          <p:nvPicPr>
            <p:cNvPr id="63" name="Graphic 23" descr="Watering pot with solid fill">
              <a:extLst>
                <a:ext uri="{FF2B5EF4-FFF2-40B4-BE49-F238E27FC236}">
                  <a16:creationId xmlns:a16="http://schemas.microsoft.com/office/drawing/2014/main" id="{752C8B13-D186-465C-A019-97DAC0A3BCC5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5617944" y="2581736"/>
              <a:ext cx="704203" cy="706437"/>
            </a:xfrm>
            <a:prstGeom prst="rect">
              <a:avLst/>
            </a:prstGeom>
          </p:spPr>
        </p:pic>
        <p:pic>
          <p:nvPicPr>
            <p:cNvPr id="64" name="Graphic 40" descr="Music notes with solid fill">
              <a:extLst>
                <a:ext uri="{FF2B5EF4-FFF2-40B4-BE49-F238E27FC236}">
                  <a16:creationId xmlns:a16="http://schemas.microsoft.com/office/drawing/2014/main" id="{61C18E70-FA54-079D-5DD0-50B48EACBFD5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p:blipFill>
          <p:spPr>
            <a:xfrm>
              <a:off x="7314090" y="1013033"/>
              <a:ext cx="673327" cy="662215"/>
            </a:xfrm>
            <a:prstGeom prst="rect">
              <a:avLst/>
            </a:prstGeom>
          </p:spPr>
        </p:pic>
        <p:pic>
          <p:nvPicPr>
            <p:cNvPr id="67" name="Graphic 37" descr="Music notes with solid fill">
              <a:extLst>
                <a:ext uri="{FF2B5EF4-FFF2-40B4-BE49-F238E27FC236}">
                  <a16:creationId xmlns:a16="http://schemas.microsoft.com/office/drawing/2014/main" id="{E53432D5-EB4D-40B4-A888-1D8C2E5E310A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p:blipFill>
          <p:spPr>
            <a:xfrm>
              <a:off x="3725182" y="2624711"/>
              <a:ext cx="620486" cy="620486"/>
            </a:xfrm>
            <a:prstGeom prst="rect">
              <a:avLst/>
            </a:prstGeom>
          </p:spPr>
        </p:pic>
        <p:pic>
          <p:nvPicPr>
            <p:cNvPr id="73" name="Graphic 42" descr="Table tennis paddle and ball with solid fill">
              <a:extLst>
                <a:ext uri="{FF2B5EF4-FFF2-40B4-BE49-F238E27FC236}">
                  <a16:creationId xmlns:a16="http://schemas.microsoft.com/office/drawing/2014/main" id="{39664993-B686-4C34-A6F3-7E7AFC80B217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p:blipFill>
          <p:spPr>
            <a:xfrm>
              <a:off x="3653319" y="756091"/>
              <a:ext cx="609599" cy="609599"/>
            </a:xfrm>
            <a:prstGeom prst="rect">
              <a:avLst/>
            </a:prstGeom>
          </p:spPr>
        </p:pic>
        <p:pic>
          <p:nvPicPr>
            <p:cNvPr id="74" name="Graphic 26" descr="Tricycle with solid fill">
              <a:extLst>
                <a:ext uri="{FF2B5EF4-FFF2-40B4-BE49-F238E27FC236}">
                  <a16:creationId xmlns:a16="http://schemas.microsoft.com/office/drawing/2014/main" id="{41213F26-44F0-F6F4-8C4E-305A33C60F12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/>
            </a:stretch>
          </p:blipFill>
          <p:spPr>
            <a:xfrm>
              <a:off x="5608878" y="-486755"/>
              <a:ext cx="695098" cy="689655"/>
            </a:xfrm>
            <a:prstGeom prst="rect">
              <a:avLst/>
            </a:prstGeom>
          </p:spPr>
        </p:pic>
      </p:grpSp>
      <p:sp>
        <p:nvSpPr>
          <p:cNvPr id="75" name="Flowchart: Connector 74">
            <a:extLst>
              <a:ext uri="{FF2B5EF4-FFF2-40B4-BE49-F238E27FC236}">
                <a16:creationId xmlns:a16="http://schemas.microsoft.com/office/drawing/2014/main" id="{C4EF3378-B34D-EC4D-6568-6507B2B55F46}"/>
              </a:ext>
            </a:extLst>
          </p:cNvPr>
          <p:cNvSpPr/>
          <p:nvPr/>
        </p:nvSpPr>
        <p:spPr>
          <a:xfrm>
            <a:off x="9621971" y="6801581"/>
            <a:ext cx="204697" cy="184581"/>
          </a:xfrm>
          <a:prstGeom prst="flowChartConnector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6" name="Flowchart: Connector 75">
            <a:extLst>
              <a:ext uri="{FF2B5EF4-FFF2-40B4-BE49-F238E27FC236}">
                <a16:creationId xmlns:a16="http://schemas.microsoft.com/office/drawing/2014/main" id="{E1B8E353-A098-4F53-2DE9-FC28F268B45E}"/>
              </a:ext>
            </a:extLst>
          </p:cNvPr>
          <p:cNvSpPr/>
          <p:nvPr/>
        </p:nvSpPr>
        <p:spPr>
          <a:xfrm>
            <a:off x="7919283" y="3730034"/>
            <a:ext cx="204697" cy="184581"/>
          </a:xfrm>
          <a:prstGeom prst="flowChartConnector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7" name="Flowchart: Connector 76">
            <a:extLst>
              <a:ext uri="{FF2B5EF4-FFF2-40B4-BE49-F238E27FC236}">
                <a16:creationId xmlns:a16="http://schemas.microsoft.com/office/drawing/2014/main" id="{6BFAFE2B-8FA0-531E-9EEB-5D8777346E54}"/>
              </a:ext>
            </a:extLst>
          </p:cNvPr>
          <p:cNvSpPr/>
          <p:nvPr/>
        </p:nvSpPr>
        <p:spPr>
          <a:xfrm>
            <a:off x="7924716" y="5393228"/>
            <a:ext cx="204697" cy="184581"/>
          </a:xfrm>
          <a:prstGeom prst="flowChartConnector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8" name="Flowchart: Connector 77">
            <a:extLst>
              <a:ext uri="{FF2B5EF4-FFF2-40B4-BE49-F238E27FC236}">
                <a16:creationId xmlns:a16="http://schemas.microsoft.com/office/drawing/2014/main" id="{B79A7026-90FC-DC78-C6E7-8140C2E74DFF}"/>
              </a:ext>
            </a:extLst>
          </p:cNvPr>
          <p:cNvSpPr/>
          <p:nvPr/>
        </p:nvSpPr>
        <p:spPr>
          <a:xfrm>
            <a:off x="6123467" y="5401326"/>
            <a:ext cx="204697" cy="184581"/>
          </a:xfrm>
          <a:prstGeom prst="flowChartConnector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3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09425" y="1525874"/>
            <a:ext cx="2384913" cy="5215308"/>
            <a:chOff x="0" y="0"/>
            <a:chExt cx="868775" cy="1669301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868775" cy="1669301"/>
            </a:xfrm>
            <a:custGeom>
              <a:avLst/>
              <a:gdLst/>
              <a:ahLst/>
              <a:cxnLst/>
              <a:rect l="l" t="t" r="r" b="b"/>
              <a:pathLst>
                <a:path w="868775" h="1669301">
                  <a:moveTo>
                    <a:pt x="0" y="0"/>
                  </a:moveTo>
                  <a:lnTo>
                    <a:pt x="868775" y="0"/>
                  </a:lnTo>
                  <a:lnTo>
                    <a:pt x="868775" y="1669301"/>
                  </a:lnTo>
                  <a:lnTo>
                    <a:pt x="0" y="1669301"/>
                  </a:lnTo>
                  <a:close/>
                </a:path>
              </a:pathLst>
            </a:custGeom>
            <a:solidFill>
              <a:srgbClr val="34586E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600" b="1" i="0" u="sng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Information</a:t>
              </a:r>
            </a:p>
            <a:p>
              <a:pPr marL="0" marR="0" lvl="0" indent="0" algn="ctr" defTabSz="914400" rtl="0" eaLnBrk="1" fontAlgn="auto" latinLnBrk="0" hangingPunct="1">
                <a:lnSpc>
                  <a:spcPts val="23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Manchester Community Hub</a:t>
              </a:r>
            </a:p>
            <a:p>
              <a:pPr marL="0" marR="0" lvl="0" indent="0" algn="l" defTabSz="914400" rtl="0" eaLnBrk="1" fontAlgn="auto" latinLnBrk="0" hangingPunct="1">
                <a:lnSpc>
                  <a:spcPts val="23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Address: </a:t>
              </a:r>
              <a:r>
                <a:rPr kumimoji="0" lang="en-GB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 panose="020B0502020202020204" pitchFamily="34" charset="0"/>
                  <a:ea typeface="Calibri" panose="020F0502020204030204" pitchFamily="34" charset="0"/>
                  <a:cs typeface="+mn-cs"/>
                </a:rPr>
                <a:t>7 Watson Street,     M3 4EE </a:t>
              </a:r>
              <a:br>
                <a:rPr kumimoji="0" lang="en-GB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 panose="020B0502020202020204" pitchFamily="34" charset="0"/>
                  <a:ea typeface="Calibri" panose="020F0502020204030204" pitchFamily="34" charset="0"/>
                  <a:cs typeface="+mn-cs"/>
                </a:rPr>
              </a:br>
              <a:r>
                <a:rPr kumimoji="0" lang="en-GB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 panose="020B0502020202020204" pitchFamily="34" charset="0"/>
                  <a:ea typeface="Calibri" panose="020F0502020204030204" pitchFamily="34" charset="0"/>
                  <a:cs typeface="+mn-cs"/>
                </a:rPr>
                <a:t>Please </a:t>
              </a:r>
              <a:r>
                <a:rPr kumimoji="0" lang="en-US" sz="9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Contact: 07834 764 900 or   07731 132 7221</a:t>
              </a:r>
            </a:p>
            <a:p>
              <a:pPr marL="0" marR="0" lvl="0" indent="0" algn="l" defTabSz="914400" rtl="0" eaLnBrk="1" fontAlgn="auto" latinLnBrk="0" hangingPunct="1">
                <a:lnSpc>
                  <a:spcPts val="23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The green sessions are to support you build a pro social outlook work on building relationships and team building with peers at the hub.</a:t>
              </a:r>
            </a:p>
            <a:p>
              <a:pPr marL="0" marR="0" lvl="0" indent="0" algn="l" defTabSz="914400" rtl="0" eaLnBrk="1" fontAlgn="auto" latinLnBrk="0" hangingPunct="1">
                <a:lnSpc>
                  <a:spcPts val="23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Our Blue sessions focus on education training and employment to help you gain employment and upskill to move toward the job market. </a:t>
              </a:r>
            </a:p>
            <a:p>
              <a:pPr marL="0" marR="0" lvl="0" indent="0" algn="l" defTabSz="914400" rtl="0" eaLnBrk="1" fontAlgn="auto" latinLnBrk="0" hangingPunct="1">
                <a:lnSpc>
                  <a:spcPts val="23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Our yellow sessions support you to work on your self development and build a positive outlook</a:t>
              </a:r>
            </a:p>
            <a:p>
              <a:endParaRPr lang="en-GB" dirty="0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28575"/>
              <a:ext cx="868775" cy="16978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lang="en-US" sz="1699">
                <a:solidFill>
                  <a:srgbClr val="FFFFFF"/>
                </a:solidFill>
                <a:latin typeface="DM Sans"/>
              </a:endParaRPr>
            </a:p>
          </p:txBody>
        </p:sp>
      </p:grpSp>
      <p:sp>
        <p:nvSpPr>
          <p:cNvPr id="69" name="TextBox 69"/>
          <p:cNvSpPr txBox="1"/>
          <p:nvPr/>
        </p:nvSpPr>
        <p:spPr>
          <a:xfrm>
            <a:off x="2682767" y="89855"/>
            <a:ext cx="4832130" cy="59945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899"/>
              </a:lnSpc>
              <a:spcBef>
                <a:spcPct val="0"/>
              </a:spcBef>
            </a:pPr>
            <a:r>
              <a:rPr lang="en-US" sz="3499" u="sng" dirty="0">
                <a:solidFill>
                  <a:srgbClr val="000000"/>
                </a:solidFill>
                <a:latin typeface="DM Sans Bold"/>
              </a:rPr>
              <a:t>OCTOBER - WEEK 2</a:t>
            </a:r>
          </a:p>
        </p:txBody>
      </p:sp>
      <p:sp>
        <p:nvSpPr>
          <p:cNvPr id="70" name="TextBox 70"/>
          <p:cNvSpPr txBox="1"/>
          <p:nvPr/>
        </p:nvSpPr>
        <p:spPr>
          <a:xfrm>
            <a:off x="658981" y="127955"/>
            <a:ext cx="1826812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dirty="0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/>
          <p:cNvSpPr txBox="1"/>
          <p:nvPr/>
        </p:nvSpPr>
        <p:spPr>
          <a:xfrm>
            <a:off x="658981" y="545468"/>
            <a:ext cx="1910578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dirty="0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/>
          <p:cNvSpPr txBox="1"/>
          <p:nvPr/>
        </p:nvSpPr>
        <p:spPr>
          <a:xfrm>
            <a:off x="677481" y="980818"/>
            <a:ext cx="1826812" cy="35080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dirty="0">
                <a:solidFill>
                  <a:srgbClr val="000000"/>
                </a:solidFill>
                <a:latin typeface="DM Sans"/>
              </a:rPr>
              <a:t>Education Training and Employment activities</a:t>
            </a:r>
          </a:p>
        </p:txBody>
      </p:sp>
      <p:grpSp>
        <p:nvGrpSpPr>
          <p:cNvPr id="73" name="Group 49">
            <a:extLst>
              <a:ext uri="{FF2B5EF4-FFF2-40B4-BE49-F238E27FC236}">
                <a16:creationId xmlns:a16="http://schemas.microsoft.com/office/drawing/2014/main" id="{A86BD0F7-EF74-08FB-C54E-30824C54BFD2}"/>
              </a:ext>
            </a:extLst>
          </p:cNvPr>
          <p:cNvGrpSpPr/>
          <p:nvPr/>
        </p:nvGrpSpPr>
        <p:grpSpPr>
          <a:xfrm>
            <a:off x="109425" y="6729775"/>
            <a:ext cx="2066012" cy="747035"/>
            <a:chOff x="183080" y="0"/>
            <a:chExt cx="2754682" cy="996046"/>
          </a:xfrm>
        </p:grpSpPr>
        <p:sp>
          <p:nvSpPr>
            <p:cNvPr id="74" name="Freeform 50">
              <a:extLst>
                <a:ext uri="{FF2B5EF4-FFF2-40B4-BE49-F238E27FC236}">
                  <a16:creationId xmlns:a16="http://schemas.microsoft.com/office/drawing/2014/main" id="{75962DC9-51E4-42C8-2347-17865AAB9D8E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75" name="TextBox 52">
              <a:extLst>
                <a:ext uri="{FF2B5EF4-FFF2-40B4-BE49-F238E27FC236}">
                  <a16:creationId xmlns:a16="http://schemas.microsoft.com/office/drawing/2014/main" id="{BAD3792C-13BC-76C8-3D5F-F9162AEC7967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>
                  <a:solidFill>
                    <a:srgbClr val="000000"/>
                  </a:solidFill>
                  <a:latin typeface="DM Sans"/>
                </a:rPr>
                <a:t>This </a:t>
              </a:r>
              <a:r>
                <a:rPr lang="en-US" sz="750" err="1">
                  <a:solidFill>
                    <a:srgbClr val="000000"/>
                  </a:solidFill>
                  <a:latin typeface="DM Sans"/>
                </a:rPr>
                <a:t>programme</a:t>
              </a:r>
              <a:r>
                <a:rPr lang="en-US" sz="750">
                  <a:solidFill>
                    <a:srgbClr val="000000"/>
                  </a:solidFill>
                  <a:latin typeface="DM Sans"/>
                </a:rPr>
                <a:t> is delivered by HMPPS CFO</a:t>
              </a:r>
            </a:p>
          </p:txBody>
        </p:sp>
      </p:grpSp>
      <p:pic>
        <p:nvPicPr>
          <p:cNvPr id="16" name="x_x_x_x_x_Picture 3" descr="GC_Landscape_RGB">
            <a:extLst>
              <a:ext uri="{FF2B5EF4-FFF2-40B4-BE49-F238E27FC236}">
                <a16:creationId xmlns:a16="http://schemas.microsoft.com/office/drawing/2014/main" id="{FC062B75-AE1D-6742-0F12-F2C95C52AC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3741" y="142738"/>
            <a:ext cx="1157661" cy="4936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2F845B55-9EE7-829F-C97E-D4DCB47100F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793488" y="254648"/>
            <a:ext cx="1233170" cy="342900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7B0745FC-D6D8-3DFE-4058-FE9536C5A59D}"/>
              </a:ext>
            </a:extLst>
          </p:cNvPr>
          <p:cNvGraphicFramePr>
            <a:graphicFrameLocks noGrp="1" noDrilldown="1" noMove="1" noResize="1"/>
          </p:cNvGraphicFramePr>
          <p:nvPr>
            <p:extLst>
              <p:ext uri="{D42A27DB-BD31-4B8C-83A1-F6EECF244321}">
                <p14:modId xmlns:p14="http://schemas.microsoft.com/office/powerpoint/2010/main" val="3799594337"/>
              </p:ext>
            </p:extLst>
          </p:nvPr>
        </p:nvGraphicFramePr>
        <p:xfrm>
          <a:off x="2652133" y="866711"/>
          <a:ext cx="7690047" cy="6355846"/>
        </p:xfrm>
        <a:graphic>
          <a:graphicData uri="http://schemas.openxmlformats.org/drawingml/2006/table">
            <a:tbl>
              <a:tblPr/>
              <a:tblGrid>
                <a:gridCol w="13462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99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133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548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01172">
                  <a:extLst>
                    <a:ext uri="{9D8B030D-6E8A-4147-A177-3AD203B41FA5}">
                      <a16:colId xmlns:a16="http://schemas.microsoft.com/office/drawing/2014/main" val="4049073022"/>
                    </a:ext>
                  </a:extLst>
                </a:gridCol>
                <a:gridCol w="90015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24433">
                  <a:extLst>
                    <a:ext uri="{9D8B030D-6E8A-4147-A177-3AD203B41FA5}">
                      <a16:colId xmlns:a16="http://schemas.microsoft.com/office/drawing/2014/main" val="3544791721"/>
                    </a:ext>
                  </a:extLst>
                </a:gridCol>
              </a:tblGrid>
              <a:tr h="733333">
                <a:tc>
                  <a:txBody>
                    <a:bodyPr/>
                    <a:lstStyle/>
                    <a:p>
                      <a:pPr algn="ctr">
                        <a:lnSpc>
                          <a:spcPts val="1927"/>
                        </a:lnSpc>
                        <a:defRPr/>
                      </a:pPr>
                      <a:r>
                        <a:rPr lang="en-US" sz="1376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Monday 6</a:t>
                      </a:r>
                      <a:r>
                        <a:rPr lang="en-US" sz="1376" b="1" baseline="30000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th</a:t>
                      </a:r>
                      <a:endParaRPr lang="en-US" sz="1100" dirty="0"/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7"/>
                        </a:lnSpc>
                        <a:defRPr/>
                      </a:pPr>
                      <a:r>
                        <a:rPr lang="en-US" sz="1376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Tuesday 7</a:t>
                      </a:r>
                      <a:r>
                        <a:rPr lang="en-US" sz="1376" b="1" baseline="30000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th</a:t>
                      </a:r>
                      <a:endParaRPr lang="en-US" sz="1100" dirty="0"/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20"/>
                        </a:lnSpc>
                        <a:defRPr/>
                      </a:pPr>
                      <a:r>
                        <a:rPr lang="en-US" sz="1299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Wednesday 8</a:t>
                      </a:r>
                      <a:r>
                        <a:rPr lang="en-US" sz="1299" b="1" baseline="30000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th</a:t>
                      </a:r>
                      <a:endParaRPr lang="en-US" sz="1100" dirty="0"/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820"/>
                        </a:lnSpc>
                        <a:defRPr/>
                      </a:pPr>
                      <a:r>
                        <a:rPr lang="en-US" sz="1299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Thursday 9</a:t>
                      </a:r>
                      <a:r>
                        <a:rPr lang="en-US" sz="1299" b="1" baseline="30000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th</a:t>
                      </a:r>
                      <a:endParaRPr lang="en-US" sz="1100" dirty="0"/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820"/>
                        </a:lnSpc>
                        <a:defRPr/>
                      </a:pPr>
                      <a:r>
                        <a:rPr lang="en-US" sz="1299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Friday 10</a:t>
                      </a:r>
                      <a:r>
                        <a:rPr lang="en-US" sz="1299" b="1" baseline="30000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th</a:t>
                      </a:r>
                      <a:endParaRPr lang="en-US" sz="1100" dirty="0"/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47468">
                <a:tc rowSpan="4">
                  <a:txBody>
                    <a:bodyPr/>
                    <a:lstStyle/>
                    <a:p>
                      <a:pPr algn="ctr">
                        <a:lnSpc>
                          <a:spcPts val="1371"/>
                        </a:lnSpc>
                        <a:defRPr/>
                      </a:pPr>
                      <a:r>
                        <a:rPr lang="en-US" sz="810" b="1" dirty="0">
                          <a:solidFill>
                            <a:srgbClr val="000000"/>
                          </a:solidFill>
                          <a:latin typeface="DM Sans" pitchFamily="2" charset="0"/>
                          <a:sym typeface="DM Sans Bold"/>
                        </a:rPr>
                        <a:t>HUB CLOSED</a:t>
                      </a:r>
                    </a:p>
                    <a:p>
                      <a:pPr algn="ctr">
                        <a:lnSpc>
                          <a:spcPts val="1371"/>
                        </a:lnSpc>
                        <a:defRPr/>
                      </a:pPr>
                      <a:r>
                        <a:rPr lang="en-US" sz="810" b="1" dirty="0">
                          <a:solidFill>
                            <a:srgbClr val="000000"/>
                          </a:solidFill>
                          <a:latin typeface="DM Sans" pitchFamily="2" charset="0"/>
                          <a:sym typeface="DM Sans Bold"/>
                        </a:rPr>
                        <a:t>STAFF TRAINING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ts val="1371"/>
                        </a:lnSpc>
                        <a:defRPr/>
                      </a:pPr>
                      <a:r>
                        <a:rPr lang="en-US" sz="810" b="1" dirty="0">
                          <a:solidFill>
                            <a:srgbClr val="000000"/>
                          </a:solidFill>
                          <a:latin typeface="DM Sans" pitchFamily="2" charset="0"/>
                          <a:sym typeface="DM Sans Bold"/>
                        </a:rPr>
                        <a:t>HUBS CLOSED</a:t>
                      </a:r>
                    </a:p>
                    <a:p>
                      <a:pPr algn="ctr">
                        <a:lnSpc>
                          <a:spcPts val="1371"/>
                        </a:lnSpc>
                        <a:defRPr/>
                      </a:pPr>
                      <a:r>
                        <a:rPr lang="en-US" sz="810" b="1" dirty="0">
                          <a:solidFill>
                            <a:srgbClr val="000000"/>
                          </a:solidFill>
                          <a:latin typeface="DM Sans" pitchFamily="2" charset="0"/>
                          <a:sym typeface="DM Sans Bold"/>
                        </a:rPr>
                        <a:t>STAFF TRAINING</a:t>
                      </a:r>
                      <a:endParaRPr lang="en-US" sz="810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1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 Bold Italics"/>
                          <a:cs typeface="DM Sans Bold Italics"/>
                          <a:sym typeface="DM Sans Bold Italics"/>
                        </a:rPr>
                        <a:t>HUB CLOSED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1" i="0" dirty="0">
                          <a:solidFill>
                            <a:srgbClr val="000000"/>
                          </a:solidFill>
                          <a:latin typeface="DM Sans" pitchFamily="2" charset="0"/>
                          <a:sym typeface="DM Sans Bold Italics"/>
                        </a:rPr>
                        <a:t>STAFF TRAINING</a:t>
                      </a:r>
                      <a:endParaRPr lang="en-US" sz="880" b="1" i="0" dirty="0">
                        <a:solidFill>
                          <a:srgbClr val="000000"/>
                        </a:solidFill>
                        <a:latin typeface="DM Sans" pitchFamily="2" charset="0"/>
                        <a:sym typeface="DM Sans"/>
                      </a:endParaRPr>
                    </a:p>
                  </a:txBody>
                  <a:tcPr marL="140560" marR="140560" marT="140560" marB="140560" anchor="ctr"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71"/>
                        </a:lnSpc>
                        <a:defRPr/>
                      </a:pPr>
                      <a:r>
                        <a:rPr lang="en-GB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sym typeface="DM Sans Bold"/>
                        </a:rPr>
                        <a:t>CBT Appointments</a:t>
                      </a:r>
                    </a:p>
                    <a:p>
                      <a:pPr algn="ctr">
                        <a:lnSpc>
                          <a:spcPts val="1371"/>
                        </a:lnSpc>
                        <a:defRPr/>
                      </a:pPr>
                      <a:r>
                        <a:rPr lang="en-GB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sym typeface="DM Sans Bold"/>
                        </a:rPr>
                        <a:t>10am - 4pm                                       Appointment only</a:t>
                      </a:r>
                      <a:endParaRPr lang="en-US" sz="880" b="0" i="0" dirty="0">
                        <a:solidFill>
                          <a:srgbClr val="000000"/>
                        </a:solidFill>
                        <a:latin typeface="DM Sans" pitchFamily="2" charset="0"/>
                        <a:sym typeface="DM Sans Bold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72"/>
                        </a:lnSpc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sym typeface="DM Sans Bold"/>
                        </a:rPr>
                        <a:t>Digital College</a:t>
                      </a:r>
                    </a:p>
                    <a:p>
                      <a:pPr algn="ctr">
                        <a:lnSpc>
                          <a:spcPts val="1372"/>
                        </a:lnSpc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sym typeface="DM Sans Bold"/>
                        </a:rPr>
                        <a:t>10am - 1pm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Meditation </a:t>
                      </a:r>
                    </a:p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9.30am - 11am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JOB CLUB</a:t>
                      </a:r>
                    </a:p>
                  </a:txBody>
                  <a:tcPr marL="140560" marR="140560" marT="140560" marB="140560" vert="wordArt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56322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72"/>
                        </a:lnSpc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sym typeface="DM Sans Bold"/>
                        </a:rPr>
                        <a:t>Bike Workshop 11am - 1pm</a:t>
                      </a:r>
                    </a:p>
                  </a:txBody>
                  <a:tcPr marL="140560" marR="140560" marT="140560" marB="140560" anchor="ctr"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72"/>
                        </a:lnSpc>
                      </a:pPr>
                      <a:r>
                        <a:rPr lang="en-GB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sym typeface="DM Sans Bold"/>
                        </a:rPr>
                        <a:t>Introduction to Basic Cooking Skills       12pm - 1pm</a:t>
                      </a:r>
                      <a:endParaRPr lang="en-US" sz="880" b="0" i="0" dirty="0">
                        <a:solidFill>
                          <a:srgbClr val="000000"/>
                        </a:solidFill>
                        <a:latin typeface="DM Sans" pitchFamily="2" charset="0"/>
                        <a:sym typeface="DM Sans Bold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67"/>
                        </a:lnSpc>
                        <a:defRPr/>
                      </a:pPr>
                      <a:r>
                        <a:rPr lang="en-GB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 Bold"/>
                          <a:cs typeface="DM Sans Bold"/>
                          <a:sym typeface="DM Sans Bold"/>
                        </a:rPr>
                        <a:t>Music and Society    </a:t>
                      </a:r>
                    </a:p>
                    <a:p>
                      <a:pPr algn="ctr">
                        <a:lnSpc>
                          <a:spcPts val="1367"/>
                        </a:lnSpc>
                        <a:defRPr/>
                      </a:pPr>
                      <a:r>
                        <a:rPr lang="en-GB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 Bold"/>
                          <a:cs typeface="DM Sans Bold"/>
                          <a:sym typeface="DM Sans Bold"/>
                        </a:rPr>
                        <a:t>11am - 12pm</a:t>
                      </a:r>
                      <a:endParaRPr lang="en-GB" sz="880" b="0" i="0" dirty="0"/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4623958"/>
                  </a:ext>
                </a:extLst>
              </a:tr>
              <a:tr h="1141993">
                <a:tc vMerge="1"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endParaRPr lang="en-US" sz="810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endParaRPr lang="en-US" sz="810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endParaRPr lang="en-US" sz="81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Newsroom </a:t>
                      </a:r>
                    </a:p>
                    <a:p>
                      <a:pPr algn="ctr">
                        <a:lnSpc>
                          <a:spcPts val="1234"/>
                        </a:lnSpc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1pm - 2pm 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Digital Support</a:t>
                      </a:r>
                    </a:p>
                    <a:p>
                      <a:pPr algn="ctr">
                        <a:lnSpc>
                          <a:spcPts val="1234"/>
                        </a:lnSpc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1pm - 2pm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880" b="0" i="0" dirty="0">
                          <a:latin typeface="DM Sans" pitchFamily="2" charset="0"/>
                        </a:rPr>
                        <a:t>Hub Fun Day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880" b="0" i="0" dirty="0">
                          <a:latin typeface="DM Sans" pitchFamily="2" charset="0"/>
                        </a:rPr>
                        <a:t>Quiz 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880" b="0" i="0" dirty="0">
                          <a:latin typeface="DM Sans" pitchFamily="2" charset="0"/>
                        </a:rPr>
                        <a:t>1pm - 3pm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880" i="0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419841">
                <a:tc vMerge="1"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endParaRPr lang="en-US" sz="810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8E8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endParaRPr lang="en-US" sz="810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140560" marR="140560" marT="140560" marB="1405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Creative Writing</a:t>
                      </a:r>
                    </a:p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2pm - 3pm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CV Writing</a:t>
                      </a:r>
                    </a:p>
                    <a:p>
                      <a:pPr algn="ctr">
                        <a:lnSpc>
                          <a:spcPts val="1234"/>
                        </a:lnSpc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2pm - 4pm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endParaRPr lang="en-US" sz="880" i="0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9" name="Flowchart: Connector 8">
            <a:extLst>
              <a:ext uri="{FF2B5EF4-FFF2-40B4-BE49-F238E27FC236}">
                <a16:creationId xmlns:a16="http://schemas.microsoft.com/office/drawing/2014/main" id="{5B0581C6-9B5F-9598-4F38-1A776E3EB0F3}"/>
              </a:ext>
            </a:extLst>
          </p:cNvPr>
          <p:cNvSpPr/>
          <p:nvPr/>
        </p:nvSpPr>
        <p:spPr>
          <a:xfrm>
            <a:off x="252316" y="625776"/>
            <a:ext cx="293457" cy="312055"/>
          </a:xfrm>
          <a:prstGeom prst="flowChartConnector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BFD5D881-D094-CFEE-49CA-C9AA33FE51A5}"/>
              </a:ext>
            </a:extLst>
          </p:cNvPr>
          <p:cNvSpPr/>
          <p:nvPr/>
        </p:nvSpPr>
        <p:spPr>
          <a:xfrm>
            <a:off x="237650" y="187616"/>
            <a:ext cx="322296" cy="271083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D53DEAF-3DC4-9578-3915-291DED5ECE94}"/>
              </a:ext>
            </a:extLst>
          </p:cNvPr>
          <p:cNvSpPr/>
          <p:nvPr/>
        </p:nvSpPr>
        <p:spPr>
          <a:xfrm>
            <a:off x="252069" y="1027106"/>
            <a:ext cx="293457" cy="27108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2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1E69745-BB19-5B23-4EBA-4E57209BF608}"/>
              </a:ext>
            </a:extLst>
          </p:cNvPr>
          <p:cNvSpPr/>
          <p:nvPr/>
        </p:nvSpPr>
        <p:spPr>
          <a:xfrm>
            <a:off x="8477354" y="2894194"/>
            <a:ext cx="204697" cy="19337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2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23397CE-9784-D686-9798-96FA841F4441}"/>
              </a:ext>
            </a:extLst>
          </p:cNvPr>
          <p:cNvSpPr/>
          <p:nvPr/>
        </p:nvSpPr>
        <p:spPr>
          <a:xfrm>
            <a:off x="8478608" y="6980345"/>
            <a:ext cx="204697" cy="19337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2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187594D-292F-CCD8-9109-636564E4F8C0}"/>
              </a:ext>
            </a:extLst>
          </p:cNvPr>
          <p:cNvSpPr/>
          <p:nvPr/>
        </p:nvSpPr>
        <p:spPr>
          <a:xfrm>
            <a:off x="8458081" y="5542894"/>
            <a:ext cx="204697" cy="19337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2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1B2F159-9C59-D623-D6E0-1659FA2ED8C6}"/>
              </a:ext>
            </a:extLst>
          </p:cNvPr>
          <p:cNvSpPr/>
          <p:nvPr/>
        </p:nvSpPr>
        <p:spPr>
          <a:xfrm>
            <a:off x="8473600" y="4431026"/>
            <a:ext cx="204697" cy="19337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2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6823AD4-3F05-7B2F-15BE-6D0AB53594E6}"/>
              </a:ext>
            </a:extLst>
          </p:cNvPr>
          <p:cNvSpPr/>
          <p:nvPr/>
        </p:nvSpPr>
        <p:spPr>
          <a:xfrm>
            <a:off x="10098420" y="6967550"/>
            <a:ext cx="204697" cy="19337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2"/>
              </a:solidFill>
            </a:endParaRPr>
          </a:p>
        </p:txBody>
      </p:sp>
      <p:sp>
        <p:nvSpPr>
          <p:cNvPr id="18" name="Isosceles Triangle 17">
            <a:extLst>
              <a:ext uri="{FF2B5EF4-FFF2-40B4-BE49-F238E27FC236}">
                <a16:creationId xmlns:a16="http://schemas.microsoft.com/office/drawing/2014/main" id="{6B0AF79B-82A1-2831-A938-BA1EC6C015AD}"/>
              </a:ext>
            </a:extLst>
          </p:cNvPr>
          <p:cNvSpPr/>
          <p:nvPr/>
        </p:nvSpPr>
        <p:spPr>
          <a:xfrm>
            <a:off x="7638171" y="2894194"/>
            <a:ext cx="204698" cy="193371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Isosceles Triangle 18">
            <a:extLst>
              <a:ext uri="{FF2B5EF4-FFF2-40B4-BE49-F238E27FC236}">
                <a16:creationId xmlns:a16="http://schemas.microsoft.com/office/drawing/2014/main" id="{0619F318-2BC3-88AB-DA18-1C5301A7D8E7}"/>
              </a:ext>
            </a:extLst>
          </p:cNvPr>
          <p:cNvSpPr/>
          <p:nvPr/>
        </p:nvSpPr>
        <p:spPr>
          <a:xfrm>
            <a:off x="7668702" y="6907458"/>
            <a:ext cx="204698" cy="193371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295F7B3A-078C-7C16-C8D6-15AA646A2126}"/>
              </a:ext>
            </a:extLst>
          </p:cNvPr>
          <p:cNvSpPr/>
          <p:nvPr/>
        </p:nvSpPr>
        <p:spPr>
          <a:xfrm>
            <a:off x="9363741" y="2894194"/>
            <a:ext cx="204698" cy="193371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Flowchart: Connector 20">
            <a:extLst>
              <a:ext uri="{FF2B5EF4-FFF2-40B4-BE49-F238E27FC236}">
                <a16:creationId xmlns:a16="http://schemas.microsoft.com/office/drawing/2014/main" id="{BE9A8698-DDE4-E155-C41B-249FEF6978F7}"/>
              </a:ext>
            </a:extLst>
          </p:cNvPr>
          <p:cNvSpPr/>
          <p:nvPr/>
        </p:nvSpPr>
        <p:spPr>
          <a:xfrm>
            <a:off x="9335108" y="4372250"/>
            <a:ext cx="204698" cy="193371"/>
          </a:xfrm>
          <a:prstGeom prst="flowChartConnector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595A2813-5B00-D625-9753-90CEF6801CE7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7016255" y="2781564"/>
            <a:ext cx="2552184" cy="3549991"/>
            <a:chOff x="58130" y="-111490"/>
            <a:chExt cx="2552184" cy="3553663"/>
          </a:xfrm>
        </p:grpSpPr>
        <p:pic>
          <p:nvPicPr>
            <p:cNvPr id="39" name="Graphic 23" descr="Watering pot with solid fill">
              <a:extLst>
                <a:ext uri="{FF2B5EF4-FFF2-40B4-BE49-F238E27FC236}">
                  <a16:creationId xmlns:a16="http://schemas.microsoft.com/office/drawing/2014/main" id="{D40A3EA2-E809-449F-BF2A-F96E1B2A2691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88694" y="2558616"/>
              <a:ext cx="888243" cy="883557"/>
            </a:xfrm>
            <a:prstGeom prst="rect">
              <a:avLst/>
            </a:prstGeom>
          </p:spPr>
        </p:pic>
        <p:pic>
          <p:nvPicPr>
            <p:cNvPr id="40" name="Picture 39">
              <a:extLst>
                <a:ext uri="{FF2B5EF4-FFF2-40B4-BE49-F238E27FC236}">
                  <a16:creationId xmlns:a16="http://schemas.microsoft.com/office/drawing/2014/main" id="{6FD1E1E8-92DD-4226-BDC4-7A0D7557A515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1881721" y="-111490"/>
              <a:ext cx="596208" cy="571955"/>
            </a:xfrm>
            <a:prstGeom prst="rect">
              <a:avLst/>
            </a:prstGeom>
          </p:spPr>
        </p:pic>
        <p:pic>
          <p:nvPicPr>
            <p:cNvPr id="41" name="Graphic 29" descr="Music notes with solid fill">
              <a:extLst>
                <a:ext uri="{FF2B5EF4-FFF2-40B4-BE49-F238E27FC236}">
                  <a16:creationId xmlns:a16="http://schemas.microsoft.com/office/drawing/2014/main" id="{96878D95-8EAA-4017-926A-B70A90B59953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p:blipFill>
          <p:spPr>
            <a:xfrm>
              <a:off x="1793884" y="1498639"/>
              <a:ext cx="816430" cy="816430"/>
            </a:xfrm>
            <a:prstGeom prst="rect">
              <a:avLst/>
            </a:prstGeom>
          </p:spPr>
        </p:pic>
        <p:pic>
          <p:nvPicPr>
            <p:cNvPr id="42" name="Graphic 82" descr="Tricycle with solid fill">
              <a:extLst>
                <a:ext uri="{FF2B5EF4-FFF2-40B4-BE49-F238E27FC236}">
                  <a16:creationId xmlns:a16="http://schemas.microsoft.com/office/drawing/2014/main" id="{9F74A2B7-88A4-4C4E-AEDC-1C7C33C79339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p:blipFill>
          <p:spPr>
            <a:xfrm>
              <a:off x="58130" y="-111490"/>
              <a:ext cx="696686" cy="696686"/>
            </a:xfrm>
            <a:prstGeom prst="rect">
              <a:avLst/>
            </a:prstGeom>
          </p:spPr>
        </p:pic>
      </p:grpSp>
      <p:sp>
        <p:nvSpPr>
          <p:cNvPr id="43" name="Flowchart: Connector 42">
            <a:extLst>
              <a:ext uri="{FF2B5EF4-FFF2-40B4-BE49-F238E27FC236}">
                <a16:creationId xmlns:a16="http://schemas.microsoft.com/office/drawing/2014/main" id="{A970FED8-8B26-A2BE-8CA8-58D18AD1D575}"/>
              </a:ext>
            </a:extLst>
          </p:cNvPr>
          <p:cNvSpPr/>
          <p:nvPr/>
        </p:nvSpPr>
        <p:spPr>
          <a:xfrm>
            <a:off x="7691139" y="5554292"/>
            <a:ext cx="204698" cy="193371"/>
          </a:xfrm>
          <a:prstGeom prst="flowChartConnector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Flowchart: Connector 43">
            <a:extLst>
              <a:ext uri="{FF2B5EF4-FFF2-40B4-BE49-F238E27FC236}">
                <a16:creationId xmlns:a16="http://schemas.microsoft.com/office/drawing/2014/main" id="{B7829098-C6DA-B421-87D1-31E6395E5FE8}"/>
              </a:ext>
            </a:extLst>
          </p:cNvPr>
          <p:cNvSpPr/>
          <p:nvPr/>
        </p:nvSpPr>
        <p:spPr>
          <a:xfrm>
            <a:off x="7668702" y="4390029"/>
            <a:ext cx="204698" cy="193371"/>
          </a:xfrm>
          <a:prstGeom prst="flowChartConnector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Flowchart: Connector 44">
            <a:extLst>
              <a:ext uri="{FF2B5EF4-FFF2-40B4-BE49-F238E27FC236}">
                <a16:creationId xmlns:a16="http://schemas.microsoft.com/office/drawing/2014/main" id="{D6FD0F2E-FD6C-41BD-E020-A104D4CF8FF2}"/>
              </a:ext>
            </a:extLst>
          </p:cNvPr>
          <p:cNvSpPr/>
          <p:nvPr/>
        </p:nvSpPr>
        <p:spPr>
          <a:xfrm>
            <a:off x="9385159" y="6958694"/>
            <a:ext cx="204698" cy="193371"/>
          </a:xfrm>
          <a:prstGeom prst="flowChartConnector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3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84646" y="1404430"/>
            <a:ext cx="2384913" cy="5276068"/>
            <a:chOff x="0" y="-28575"/>
            <a:chExt cx="868775" cy="1781825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868775" cy="1753250"/>
            </a:xfrm>
            <a:custGeom>
              <a:avLst/>
              <a:gdLst/>
              <a:ahLst/>
              <a:cxnLst/>
              <a:rect l="l" t="t" r="r" b="b"/>
              <a:pathLst>
                <a:path w="868775" h="1669301">
                  <a:moveTo>
                    <a:pt x="0" y="0"/>
                  </a:moveTo>
                  <a:lnTo>
                    <a:pt x="868775" y="0"/>
                  </a:lnTo>
                  <a:lnTo>
                    <a:pt x="868775" y="1669301"/>
                  </a:lnTo>
                  <a:lnTo>
                    <a:pt x="0" y="1669301"/>
                  </a:lnTo>
                  <a:close/>
                </a:path>
              </a:pathLst>
            </a:custGeom>
            <a:solidFill>
              <a:srgbClr val="34586E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600" b="1" i="0" u="sng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Information</a:t>
              </a:r>
            </a:p>
            <a:p>
              <a:pPr marL="0" marR="0" lvl="0" indent="0" algn="ctr" defTabSz="914400" rtl="0" eaLnBrk="1" fontAlgn="auto" latinLnBrk="0" hangingPunct="1">
                <a:lnSpc>
                  <a:spcPts val="23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Manchester Community Hub</a:t>
              </a:r>
            </a:p>
            <a:p>
              <a:pPr marL="0" marR="0" lvl="0" indent="0" algn="l" defTabSz="914400" rtl="0" eaLnBrk="1" fontAlgn="auto" latinLnBrk="0" hangingPunct="1">
                <a:lnSpc>
                  <a:spcPts val="23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Address: </a:t>
              </a:r>
              <a:r>
                <a:rPr kumimoji="0" lang="en-GB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 panose="020B0502020202020204" pitchFamily="34" charset="0"/>
                  <a:ea typeface="Calibri" panose="020F0502020204030204" pitchFamily="34" charset="0"/>
                  <a:cs typeface="+mn-cs"/>
                </a:rPr>
                <a:t>7 Watson Street,     M3 4EE </a:t>
              </a:r>
              <a:br>
                <a:rPr kumimoji="0" lang="en-GB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 panose="020B0502020202020204" pitchFamily="34" charset="0"/>
                  <a:ea typeface="Calibri" panose="020F0502020204030204" pitchFamily="34" charset="0"/>
                  <a:cs typeface="+mn-cs"/>
                </a:rPr>
              </a:br>
              <a:r>
                <a:rPr kumimoji="0" lang="en-GB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 panose="020B0502020202020204" pitchFamily="34" charset="0"/>
                  <a:ea typeface="Calibri" panose="020F0502020204030204" pitchFamily="34" charset="0"/>
                  <a:cs typeface="+mn-cs"/>
                </a:rPr>
                <a:t>Please </a:t>
              </a:r>
              <a:r>
                <a:rPr kumimoji="0" lang="en-US" sz="9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Contact: 07834 764 900 or   07731 132 7221</a:t>
              </a:r>
            </a:p>
            <a:p>
              <a:pPr marL="0" marR="0" lvl="0" indent="0" algn="l" defTabSz="914400" rtl="0" eaLnBrk="1" fontAlgn="auto" latinLnBrk="0" hangingPunct="1">
                <a:lnSpc>
                  <a:spcPts val="23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The green sessions are to support you build a pro social outlook work on building relationships and team building with peers at the hub.</a:t>
              </a:r>
            </a:p>
            <a:p>
              <a:pPr marL="0" marR="0" lvl="0" indent="0" algn="l" defTabSz="914400" rtl="0" eaLnBrk="1" fontAlgn="auto" latinLnBrk="0" hangingPunct="1">
                <a:lnSpc>
                  <a:spcPts val="23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Our Blue sessions focus on education training and employment to help you gain employment and upskill to move toward the job market. </a:t>
              </a:r>
            </a:p>
            <a:p>
              <a:pPr marL="0" marR="0" lvl="0" indent="0" algn="l" defTabSz="914400" rtl="0" eaLnBrk="1" fontAlgn="auto" latinLnBrk="0" hangingPunct="1">
                <a:lnSpc>
                  <a:spcPts val="23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Our yellow sessions support you to work on your self development and build a positive outlook</a:t>
              </a:r>
            </a:p>
            <a:p>
              <a:endParaRPr lang="en-GB" dirty="0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28575"/>
              <a:ext cx="868775" cy="16978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lang="en-US" sz="1699">
                <a:solidFill>
                  <a:srgbClr val="FFFFFF"/>
                </a:solidFill>
                <a:latin typeface="DM Sans"/>
              </a:endParaRPr>
            </a:p>
          </p:txBody>
        </p:sp>
      </p:grpSp>
      <p:sp>
        <p:nvSpPr>
          <p:cNvPr id="69" name="TextBox 69"/>
          <p:cNvSpPr txBox="1"/>
          <p:nvPr/>
        </p:nvSpPr>
        <p:spPr>
          <a:xfrm>
            <a:off x="2431474" y="-5413"/>
            <a:ext cx="4720162" cy="59945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899"/>
              </a:lnSpc>
              <a:spcBef>
                <a:spcPct val="0"/>
              </a:spcBef>
            </a:pPr>
            <a:r>
              <a:rPr lang="en-US" sz="3499" u="sng" dirty="0">
                <a:solidFill>
                  <a:srgbClr val="000000"/>
                </a:solidFill>
                <a:latin typeface="DM Sans Bold"/>
              </a:rPr>
              <a:t>OCTOBER - WEEK 3</a:t>
            </a:r>
          </a:p>
        </p:txBody>
      </p:sp>
      <p:sp>
        <p:nvSpPr>
          <p:cNvPr id="70" name="TextBox 70"/>
          <p:cNvSpPr txBox="1"/>
          <p:nvPr/>
        </p:nvSpPr>
        <p:spPr>
          <a:xfrm>
            <a:off x="658981" y="127955"/>
            <a:ext cx="1826812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/>
          <p:cNvSpPr txBox="1"/>
          <p:nvPr/>
        </p:nvSpPr>
        <p:spPr>
          <a:xfrm>
            <a:off x="658981" y="545468"/>
            <a:ext cx="1910578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dirty="0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/>
          <p:cNvSpPr txBox="1"/>
          <p:nvPr/>
        </p:nvSpPr>
        <p:spPr>
          <a:xfrm>
            <a:off x="658981" y="960299"/>
            <a:ext cx="1826812" cy="35080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dirty="0">
                <a:solidFill>
                  <a:srgbClr val="000000"/>
                </a:solidFill>
                <a:latin typeface="DM Sans"/>
              </a:rPr>
              <a:t>Education Training and Employment activities</a:t>
            </a:r>
          </a:p>
        </p:txBody>
      </p:sp>
      <p:grpSp>
        <p:nvGrpSpPr>
          <p:cNvPr id="68" name="Group 49">
            <a:extLst>
              <a:ext uri="{FF2B5EF4-FFF2-40B4-BE49-F238E27FC236}">
                <a16:creationId xmlns:a16="http://schemas.microsoft.com/office/drawing/2014/main" id="{171C68FD-A500-74D8-7FD7-9684FEA5BAD2}"/>
              </a:ext>
            </a:extLst>
          </p:cNvPr>
          <p:cNvGrpSpPr/>
          <p:nvPr/>
        </p:nvGrpSpPr>
        <p:grpSpPr>
          <a:xfrm>
            <a:off x="241292" y="6671660"/>
            <a:ext cx="2066012" cy="593824"/>
            <a:chOff x="183080" y="204281"/>
            <a:chExt cx="2754682" cy="791765"/>
          </a:xfrm>
        </p:grpSpPr>
        <p:sp>
          <p:nvSpPr>
            <p:cNvPr id="73" name="Freeform 50">
              <a:extLst>
                <a:ext uri="{FF2B5EF4-FFF2-40B4-BE49-F238E27FC236}">
                  <a16:creationId xmlns:a16="http://schemas.microsoft.com/office/drawing/2014/main" id="{B5557DC7-BCF0-0608-40B0-84E41ABA6FD3}"/>
                </a:ext>
              </a:extLst>
            </p:cNvPr>
            <p:cNvSpPr/>
            <p:nvPr/>
          </p:nvSpPr>
          <p:spPr>
            <a:xfrm>
              <a:off x="358724" y="204281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74" name="TextBox 52">
              <a:extLst>
                <a:ext uri="{FF2B5EF4-FFF2-40B4-BE49-F238E27FC236}">
                  <a16:creationId xmlns:a16="http://schemas.microsoft.com/office/drawing/2014/main" id="{D0A27E18-8350-D282-4E86-98C3339D5C64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>
                  <a:solidFill>
                    <a:srgbClr val="000000"/>
                  </a:solidFill>
                  <a:latin typeface="DM Sans"/>
                </a:rPr>
                <a:t>This </a:t>
              </a:r>
              <a:r>
                <a:rPr lang="en-US" sz="750" err="1">
                  <a:solidFill>
                    <a:srgbClr val="000000"/>
                  </a:solidFill>
                  <a:latin typeface="DM Sans"/>
                </a:rPr>
                <a:t>programme</a:t>
              </a:r>
              <a:r>
                <a:rPr lang="en-US" sz="750">
                  <a:solidFill>
                    <a:srgbClr val="000000"/>
                  </a:solidFill>
                  <a:latin typeface="DM Sans"/>
                </a:rPr>
                <a:t> is delivered by HMPPS CFO</a:t>
              </a:r>
            </a:p>
          </p:txBody>
        </p:sp>
      </p:grpSp>
      <p:pic>
        <p:nvPicPr>
          <p:cNvPr id="26" name="x_x_x_x_x_Picture 3" descr="GC_Landscape_RGB">
            <a:extLst>
              <a:ext uri="{FF2B5EF4-FFF2-40B4-BE49-F238E27FC236}">
                <a16:creationId xmlns:a16="http://schemas.microsoft.com/office/drawing/2014/main" id="{528D6FE7-CDE8-556E-EFAD-A47B15BB58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3741" y="142738"/>
            <a:ext cx="1157661" cy="4936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252698B-2CA3-C102-C1B1-1397D1F19AA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93488" y="254648"/>
            <a:ext cx="1233170" cy="342900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9908E36E-2549-B6DB-4F3F-D3178D63DAC5}"/>
              </a:ext>
            </a:extLst>
          </p:cNvPr>
          <p:cNvGraphicFramePr>
            <a:graphicFrameLocks noGrp="1" noDrilldown="1" noMove="1" noResize="1"/>
          </p:cNvGraphicFramePr>
          <p:nvPr>
            <p:extLst>
              <p:ext uri="{D42A27DB-BD31-4B8C-83A1-F6EECF244321}">
                <p14:modId xmlns:p14="http://schemas.microsoft.com/office/powerpoint/2010/main" val="82668783"/>
              </p:ext>
            </p:extLst>
          </p:nvPr>
        </p:nvGraphicFramePr>
        <p:xfrm>
          <a:off x="2630991" y="636431"/>
          <a:ext cx="7890411" cy="6813162"/>
        </p:xfrm>
        <a:graphic>
          <a:graphicData uri="http://schemas.openxmlformats.org/drawingml/2006/table">
            <a:tbl>
              <a:tblPr/>
              <a:tblGrid>
                <a:gridCol w="7364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6451">
                  <a:extLst>
                    <a:ext uri="{9D8B030D-6E8A-4147-A177-3AD203B41FA5}">
                      <a16:colId xmlns:a16="http://schemas.microsoft.com/office/drawing/2014/main" val="2071970997"/>
                    </a:ext>
                  </a:extLst>
                </a:gridCol>
                <a:gridCol w="7673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7315">
                  <a:extLst>
                    <a:ext uri="{9D8B030D-6E8A-4147-A177-3AD203B41FA5}">
                      <a16:colId xmlns:a16="http://schemas.microsoft.com/office/drawing/2014/main" val="378865252"/>
                    </a:ext>
                  </a:extLst>
                </a:gridCol>
                <a:gridCol w="7904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90435">
                  <a:extLst>
                    <a:ext uri="{9D8B030D-6E8A-4147-A177-3AD203B41FA5}">
                      <a16:colId xmlns:a16="http://schemas.microsoft.com/office/drawing/2014/main" val="3166337178"/>
                    </a:ext>
                  </a:extLst>
                </a:gridCol>
                <a:gridCol w="66039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06520">
                  <a:extLst>
                    <a:ext uri="{9D8B030D-6E8A-4147-A177-3AD203B41FA5}">
                      <a16:colId xmlns:a16="http://schemas.microsoft.com/office/drawing/2014/main" val="2581994640"/>
                    </a:ext>
                  </a:extLst>
                </a:gridCol>
                <a:gridCol w="840828">
                  <a:extLst>
                    <a:ext uri="{9D8B030D-6E8A-4147-A177-3AD203B41FA5}">
                      <a16:colId xmlns:a16="http://schemas.microsoft.com/office/drawing/2014/main" val="3260452720"/>
                    </a:ext>
                  </a:extLst>
                </a:gridCol>
                <a:gridCol w="86193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32328">
                  <a:extLst>
                    <a:ext uri="{9D8B030D-6E8A-4147-A177-3AD203B41FA5}">
                      <a16:colId xmlns:a16="http://schemas.microsoft.com/office/drawing/2014/main" val="3196132035"/>
                    </a:ext>
                  </a:extLst>
                </a:gridCol>
              </a:tblGrid>
              <a:tr h="579375">
                <a:tc gridSpan="2">
                  <a:txBody>
                    <a:bodyPr/>
                    <a:lstStyle/>
                    <a:p>
                      <a:pPr algn="ctr">
                        <a:lnSpc>
                          <a:spcPts val="1927"/>
                        </a:lnSpc>
                        <a:defRPr/>
                      </a:pPr>
                      <a:r>
                        <a:rPr lang="en-US" sz="1376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Monday 13</a:t>
                      </a:r>
                      <a:r>
                        <a:rPr lang="en-US" sz="1376" b="1" baseline="30000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th</a:t>
                      </a:r>
                      <a:endParaRPr lang="en-US" sz="1100" dirty="0"/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927"/>
                        </a:lnSpc>
                        <a:defRPr/>
                      </a:pPr>
                      <a:r>
                        <a:rPr lang="en-US" sz="1376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Tuesday 14</a:t>
                      </a:r>
                      <a:r>
                        <a:rPr lang="en-US" sz="1376" b="1" baseline="30000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th</a:t>
                      </a:r>
                      <a:endParaRPr lang="en-US" sz="1100" dirty="0"/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927"/>
                        </a:lnSpc>
                        <a:defRPr/>
                      </a:pPr>
                      <a:endParaRPr lang="en-US" sz="1100" dirty="0"/>
                    </a:p>
                  </a:txBody>
                  <a:tcPr marL="140560" marR="140560" marT="140560" marB="1405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680"/>
                        </a:lnSpc>
                        <a:defRPr/>
                      </a:pPr>
                      <a:r>
                        <a:rPr lang="en-US" sz="1199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Wednesday 15</a:t>
                      </a:r>
                      <a:r>
                        <a:rPr lang="en-US" sz="1199" b="1" baseline="30000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th</a:t>
                      </a:r>
                      <a:endParaRPr lang="en-US" sz="1100" dirty="0"/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1820"/>
                        </a:lnSpc>
                        <a:defRPr/>
                      </a:pPr>
                      <a:r>
                        <a:rPr lang="en-US" sz="1299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Thursday 16</a:t>
                      </a:r>
                      <a:r>
                        <a:rPr lang="en-US" sz="1299" b="1" baseline="30000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th</a:t>
                      </a:r>
                      <a:endParaRPr lang="en-US" sz="1100" dirty="0"/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820"/>
                        </a:lnSpc>
                        <a:defRPr/>
                      </a:pPr>
                      <a:r>
                        <a:rPr lang="en-US" sz="1299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Friday 17</a:t>
                      </a:r>
                      <a:r>
                        <a:rPr lang="en-US" sz="1299" b="1" baseline="30000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th</a:t>
                      </a:r>
                      <a:endParaRPr lang="en-US" sz="1100" dirty="0"/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96477"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Mission' Employment     10am - 11am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CV Building</a:t>
                      </a:r>
                    </a:p>
                    <a:p>
                      <a:pPr algn="ctr">
                        <a:lnSpc>
                          <a:spcPts val="1234"/>
                        </a:lnSpc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10am - 12pm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26"/>
                        </a:lnSpc>
                        <a:defRPr/>
                      </a:pPr>
                      <a:r>
                        <a:rPr lang="en-GB" sz="880" b="0" i="0" dirty="0">
                          <a:latin typeface="DM Sans" pitchFamily="2" charset="0"/>
                        </a:rPr>
                        <a:t>CBT Appointments</a:t>
                      </a:r>
                    </a:p>
                    <a:p>
                      <a:pPr algn="ctr">
                        <a:lnSpc>
                          <a:spcPts val="1226"/>
                        </a:lnSpc>
                        <a:defRPr/>
                      </a:pPr>
                      <a:r>
                        <a:rPr lang="en-GB" sz="880" b="0" i="0" dirty="0">
                          <a:latin typeface="DM Sans" pitchFamily="2" charset="0"/>
                        </a:rPr>
                        <a:t>10am - 4pm                                       Appointment only</a:t>
                      </a:r>
                      <a:endParaRPr lang="en-US" sz="880" b="0" i="0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26"/>
                        </a:lnSpc>
                        <a:defRPr/>
                      </a:pPr>
                      <a:r>
                        <a:rPr lang="en-US" sz="880" b="0" i="0" dirty="0">
                          <a:latin typeface="DM Sans" pitchFamily="2" charset="0"/>
                        </a:rPr>
                        <a:t>Skill Finder</a:t>
                      </a:r>
                    </a:p>
                    <a:p>
                      <a:pPr algn="ctr">
                        <a:lnSpc>
                          <a:spcPts val="1226"/>
                        </a:lnSpc>
                        <a:defRPr/>
                      </a:pPr>
                      <a:r>
                        <a:rPr lang="en-US" sz="880" b="0" i="0" dirty="0">
                          <a:latin typeface="DM Sans" pitchFamily="2" charset="0"/>
                        </a:rPr>
                        <a:t>NCS</a:t>
                      </a:r>
                    </a:p>
                    <a:p>
                      <a:pPr algn="ctr">
                        <a:lnSpc>
                          <a:spcPts val="1226"/>
                        </a:lnSpc>
                        <a:defRPr/>
                      </a:pPr>
                      <a:r>
                        <a:rPr lang="en-US" sz="880" b="0" i="0" dirty="0">
                          <a:latin typeface="DM Sans" pitchFamily="2" charset="0"/>
                        </a:rPr>
                        <a:t>11am-12pm</a:t>
                      </a:r>
                    </a:p>
                  </a:txBody>
                  <a:tcPr marL="140560" marR="140560" marT="140560" marB="1405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GB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Re-Think programme</a:t>
                      </a:r>
                    </a:p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GB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(CGL)</a:t>
                      </a:r>
                    </a:p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GB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10am - 12pm</a:t>
                      </a:r>
                      <a:endParaRPr lang="en-US" sz="880" b="0" i="0" dirty="0">
                        <a:solidFill>
                          <a:srgbClr val="000000"/>
                        </a:solidFill>
                        <a:latin typeface="DM Sans" pitchFamily="2" charset="0"/>
                        <a:ea typeface="DM Sans"/>
                        <a:cs typeface="DM Sans"/>
                        <a:sym typeface="DM Sans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Digital College </a:t>
                      </a:r>
                    </a:p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10pm - 1pm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26"/>
                        </a:lnSpc>
                        <a:defRPr/>
                      </a:pPr>
                      <a:r>
                        <a:rPr lang="en-GB" sz="880" b="0" i="0" dirty="0">
                          <a:latin typeface="DM Sans" pitchFamily="2" charset="0"/>
                        </a:rPr>
                        <a:t>CBT Appointments</a:t>
                      </a:r>
                    </a:p>
                    <a:p>
                      <a:pPr algn="ctr">
                        <a:lnSpc>
                          <a:spcPts val="1226"/>
                        </a:lnSpc>
                        <a:defRPr/>
                      </a:pPr>
                      <a:r>
                        <a:rPr lang="en-GB" sz="880" b="0" i="0" dirty="0">
                          <a:latin typeface="DM Sans" pitchFamily="2" charset="0"/>
                        </a:rPr>
                        <a:t>10am - 4pm                                       Appointment only</a:t>
                      </a:r>
                      <a:endParaRPr lang="en-US" sz="880" b="0" i="0" dirty="0"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234"/>
                        </a:lnSpc>
                        <a:defRPr/>
                      </a:pPr>
                      <a:endParaRPr lang="en-US" sz="880" b="0" i="0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endParaRPr lang="en-US" sz="880" b="0" i="0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>
                          <a:latin typeface="DM Sans" pitchFamily="2" charset="0"/>
                        </a:rPr>
                        <a:t>Digital College</a:t>
                      </a:r>
                    </a:p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>
                          <a:latin typeface="DM Sans" pitchFamily="2" charset="0"/>
                        </a:rPr>
                        <a:t>10am - 1pm</a:t>
                      </a:r>
                    </a:p>
                  </a:txBody>
                  <a:tcPr marL="140560" marR="140560" marT="140560" marB="1405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1"/>
                        </a:lnSpc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Meditation </a:t>
                      </a:r>
                    </a:p>
                    <a:p>
                      <a:pPr algn="ctr">
                        <a:lnSpc>
                          <a:spcPts val="1231"/>
                        </a:lnSpc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9.30am - 11am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JOB CLUB</a:t>
                      </a:r>
                    </a:p>
                  </a:txBody>
                  <a:tcPr marL="140560" marR="140560" marT="140560" marB="140560" vert="wordArtVert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C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11967"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sym typeface="DM Sans Bold"/>
                        </a:rPr>
                        <a:t>Men Matter</a:t>
                      </a:r>
                    </a:p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sym typeface="DM Sans Bold"/>
                        </a:rPr>
                        <a:t>12pm - 1pm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72"/>
                        </a:lnSpc>
                      </a:pPr>
                      <a:r>
                        <a:rPr lang="en-GB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sym typeface="DM Sans Bold"/>
                        </a:rPr>
                        <a:t>Preparation for employment with lived experience  1pm - 2pm</a:t>
                      </a:r>
                      <a:endParaRPr lang="en-US" sz="880" b="0" i="0" dirty="0">
                        <a:solidFill>
                          <a:srgbClr val="000000"/>
                        </a:solidFill>
                        <a:latin typeface="DM Sans" pitchFamily="2" charset="0"/>
                        <a:sym typeface="DM Sans Bold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71"/>
                        </a:lnSpc>
                        <a:defRPr/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 Bold"/>
                          <a:cs typeface="DM Sans Bold"/>
                          <a:sym typeface="DM Sans Bold"/>
                        </a:rPr>
                        <a:t>Hub Walk </a:t>
                      </a:r>
                    </a:p>
                    <a:p>
                      <a:pPr algn="ctr">
                        <a:lnSpc>
                          <a:spcPts val="1371"/>
                        </a:lnSpc>
                        <a:defRPr/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 Bold"/>
                          <a:cs typeface="DM Sans Bold"/>
                          <a:sym typeface="DM Sans Bold"/>
                        </a:rPr>
                        <a:t>11am - 1pm</a:t>
                      </a:r>
                      <a:endParaRPr lang="en-US" sz="880" b="0" i="0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GB" sz="880" b="0" i="0" dirty="0"/>
                        <a:t>Environmental awareness course    12pm - 1pm</a:t>
                      </a:r>
                      <a:endParaRPr lang="en-US" sz="880" b="0" i="0" dirty="0"/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71"/>
                        </a:lnSpc>
                        <a:defRPr/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Moral Dilemma's</a:t>
                      </a:r>
                    </a:p>
                    <a:p>
                      <a:pPr algn="ctr">
                        <a:lnSpc>
                          <a:spcPts val="1371"/>
                        </a:lnSpc>
                        <a:defRPr/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12pm - 1pm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72"/>
                        </a:lnSpc>
                      </a:pPr>
                      <a:r>
                        <a:rPr lang="en-GB" sz="880" b="0" i="0" dirty="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Careers planning in sport and fitness course   12pm - 1pm</a:t>
                      </a:r>
                      <a:endParaRPr lang="en-US" sz="880" b="0" i="0" dirty="0">
                        <a:solidFill>
                          <a:srgbClr val="000000"/>
                        </a:solidFill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371"/>
                        </a:lnSpc>
                        <a:defRPr/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 Bold"/>
                          <a:cs typeface="DM Sans Bold"/>
                          <a:sym typeface="DM Sans Bold"/>
                        </a:rPr>
                        <a:t>Bike Workshop 11am - 13pm</a:t>
                      </a:r>
                      <a:endParaRPr lang="en-US" sz="880" b="0" i="0" dirty="0"/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endParaRPr lang="en-US" sz="1100" dirty="0"/>
                    </a:p>
                  </a:txBody>
                  <a:tcPr marL="140560" marR="140560" marT="140560" marB="1405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GB" sz="880" b="0" i="0" dirty="0">
                          <a:latin typeface="DM Sans" pitchFamily="2" charset="0"/>
                        </a:rPr>
                        <a:t>Introduction to Basic Cooking Skills       12pm - 1pm</a:t>
                      </a:r>
                      <a:endParaRPr lang="en-US" sz="880" b="0" i="0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67"/>
                        </a:lnSpc>
                        <a:defRPr/>
                      </a:pPr>
                      <a:r>
                        <a:rPr lang="en-GB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 Bold"/>
                          <a:cs typeface="DM Sans Bold"/>
                          <a:sym typeface="DM Sans Bold"/>
                        </a:rPr>
                        <a:t>Music and Society    </a:t>
                      </a:r>
                    </a:p>
                    <a:p>
                      <a:pPr algn="ctr">
                        <a:lnSpc>
                          <a:spcPts val="1367"/>
                        </a:lnSpc>
                        <a:defRPr/>
                      </a:pPr>
                      <a:r>
                        <a:rPr lang="en-GB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 Bold"/>
                          <a:cs typeface="DM Sans Bold"/>
                          <a:sym typeface="DM Sans Bold"/>
                        </a:rPr>
                        <a:t>11am - 12pm</a:t>
                      </a:r>
                      <a:endParaRPr lang="en-US" sz="880" b="0" i="0" dirty="0">
                        <a:solidFill>
                          <a:srgbClr val="000000"/>
                        </a:solidFill>
                        <a:latin typeface="DM Sans" pitchFamily="2" charset="0"/>
                        <a:ea typeface="DM Sans"/>
                        <a:cs typeface="DM Sans"/>
                        <a:sym typeface="DM Sans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ts val="1367"/>
                        </a:lnSpc>
                      </a:pPr>
                      <a:endParaRPr lang="en-US" sz="810" dirty="0">
                        <a:solidFill>
                          <a:srgbClr val="000000"/>
                        </a:solidFill>
                        <a:latin typeface="DM Sans" pitchFamily="2" charset="0"/>
                        <a:ea typeface="DM Sans"/>
                        <a:cs typeface="DM Sans"/>
                        <a:sym typeface="DM Sans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00949"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>
                          <a:latin typeface="DM Sans" pitchFamily="2" charset="0"/>
                        </a:rPr>
                        <a:t>Think Tank</a:t>
                      </a:r>
                    </a:p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>
                          <a:latin typeface="DM Sans" pitchFamily="2" charset="0"/>
                        </a:rPr>
                        <a:t>1pm - 2pm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GB" sz="880" b="0" i="0" dirty="0">
                          <a:latin typeface="DM Sans" pitchFamily="2" charset="0"/>
                        </a:rPr>
                        <a:t>Food safety and storage course        2pm - 3pm</a:t>
                      </a:r>
                      <a:endParaRPr lang="en-US" sz="880" b="0" i="0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>
                          <a:latin typeface="DM Sans" pitchFamily="2" charset="0"/>
                        </a:rPr>
                        <a:t>Arts &amp; Crafts     Tipp</a:t>
                      </a:r>
                    </a:p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>
                          <a:latin typeface="DM Sans" pitchFamily="2" charset="0"/>
                        </a:rPr>
                        <a:t>1pm - 3pm</a:t>
                      </a:r>
                    </a:p>
                    <a:p>
                      <a:pPr algn="ctr">
                        <a:lnSpc>
                          <a:spcPts val="1234"/>
                        </a:lnSpc>
                        <a:defRPr/>
                      </a:pPr>
                      <a:endParaRPr lang="en-US" sz="880" b="0" i="0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GB" sz="880" b="0" i="0" dirty="0">
                          <a:latin typeface="DM Sans" pitchFamily="2" charset="0"/>
                        </a:rPr>
                        <a:t>Self Employment Support    2pm -3pm</a:t>
                      </a:r>
                      <a:endParaRPr lang="en-US" sz="880" b="0" i="0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GB" sz="880" b="0" i="0" dirty="0">
                          <a:latin typeface="DM Sans" pitchFamily="2" charset="0"/>
                        </a:rPr>
                        <a:t>Table Tennis</a:t>
                      </a:r>
                    </a:p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GB" sz="880" b="0" i="0" dirty="0">
                          <a:latin typeface="DM Sans" pitchFamily="2" charset="0"/>
                        </a:rPr>
                        <a:t>1.30 pm - 2.30pm</a:t>
                      </a:r>
                      <a:endParaRPr lang="en-US" sz="880" b="0" i="0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GB" sz="880" b="0" i="0" dirty="0">
                          <a:latin typeface="DM Sans" pitchFamily="2" charset="0"/>
                        </a:rPr>
                        <a:t>Intro to Labouring course  2pm - 3pm</a:t>
                      </a:r>
                      <a:endParaRPr lang="en-US" sz="880" b="0" i="0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880" b="0" i="0" dirty="0">
                          <a:latin typeface="DM Sans" pitchFamily="2" charset="0"/>
                        </a:rPr>
                        <a:t>Newsroom 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880" b="0" i="0" dirty="0">
                          <a:latin typeface="DM Sans" pitchFamily="2" charset="0"/>
                        </a:rPr>
                        <a:t>1pm - 2pm 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80" b="0" i="0" dirty="0"/>
                        <a:t>Digital Support</a:t>
                      </a:r>
                    </a:p>
                    <a:p>
                      <a:r>
                        <a:rPr lang="en-GB" sz="880" b="0" i="0" dirty="0"/>
                        <a:t>1pm - 2pm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sym typeface="DM Sans"/>
                        </a:rPr>
                        <a:t>Hub Fun Day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sym typeface="DM Sans"/>
                        </a:rPr>
                        <a:t>Quiz 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sym typeface="DM Sans"/>
                        </a:rPr>
                        <a:t>1pm - 3pm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ts val="1374"/>
                        </a:lnSpc>
                        <a:defRPr/>
                      </a:pPr>
                      <a:endParaRPr lang="en-US" sz="810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76654"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>
                          <a:latin typeface="DM Sans" pitchFamily="2" charset="0"/>
                        </a:rPr>
                        <a:t>Art Therapy</a:t>
                      </a:r>
                    </a:p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>
                          <a:latin typeface="DM Sans" pitchFamily="2" charset="0"/>
                        </a:rPr>
                        <a:t>2pm - 3pm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>
                          <a:latin typeface="DM Sans" pitchFamily="2" charset="0"/>
                        </a:rPr>
                        <a:t>Digital College </a:t>
                      </a:r>
                    </a:p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>
                          <a:latin typeface="DM Sans" pitchFamily="2" charset="0"/>
                        </a:rPr>
                        <a:t>3pm - 4pm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>
                          <a:latin typeface="DM Sans" pitchFamily="2" charset="0"/>
                        </a:rPr>
                        <a:t>Thrive</a:t>
                      </a:r>
                    </a:p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>
                          <a:latin typeface="DM Sans" pitchFamily="2" charset="0"/>
                        </a:rPr>
                        <a:t>2pm - 3pm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/>
                        <a:t>Disclosure Advice</a:t>
                      </a:r>
                    </a:p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/>
                        <a:t>3pm - 4pm</a:t>
                      </a:r>
                    </a:p>
                  </a:txBody>
                  <a:tcPr marL="140560" marR="140560" marT="140560" marB="1405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Music                     Tipp</a:t>
                      </a:r>
                    </a:p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1.30pm - 3.30pm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Job Search</a:t>
                      </a:r>
                    </a:p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2am-4pm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Creative Writing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2pm - 3pm</a:t>
                      </a:r>
                      <a:endParaRPr lang="en-US" sz="880" b="0" i="0" dirty="0">
                        <a:solidFill>
                          <a:srgbClr val="000000"/>
                        </a:solidFill>
                        <a:latin typeface="DM Sans" pitchFamily="2" charset="0"/>
                        <a:ea typeface="DM Sans"/>
                        <a:cs typeface="DM Sans"/>
                        <a:sym typeface="DM Sans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80" b="0" i="0" dirty="0"/>
                        <a:t>CV Writing</a:t>
                      </a:r>
                    </a:p>
                    <a:p>
                      <a:r>
                        <a:rPr lang="en-GB" sz="880" b="0" i="0" dirty="0"/>
                        <a:t>2pm - 4pm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ts val="1374"/>
                        </a:lnSpc>
                        <a:defRPr/>
                      </a:pPr>
                      <a:endParaRPr lang="en-US" sz="880" dirty="0">
                        <a:solidFill>
                          <a:srgbClr val="000000"/>
                        </a:solidFill>
                        <a:latin typeface="DM Sans" pitchFamily="2" charset="0"/>
                        <a:ea typeface="DM Sans"/>
                        <a:cs typeface="DM Sans"/>
                        <a:sym typeface="DM Sans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" name="Flowchart: Connector 6">
            <a:extLst>
              <a:ext uri="{FF2B5EF4-FFF2-40B4-BE49-F238E27FC236}">
                <a16:creationId xmlns:a16="http://schemas.microsoft.com/office/drawing/2014/main" id="{91B25571-6911-0DAC-4795-4A1F59E5E4D2}"/>
              </a:ext>
            </a:extLst>
          </p:cNvPr>
          <p:cNvSpPr/>
          <p:nvPr/>
        </p:nvSpPr>
        <p:spPr>
          <a:xfrm>
            <a:off x="252069" y="562477"/>
            <a:ext cx="293457" cy="312055"/>
          </a:xfrm>
          <a:prstGeom prst="flowChartConnector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Isosceles Triangle 8">
            <a:extLst>
              <a:ext uri="{FF2B5EF4-FFF2-40B4-BE49-F238E27FC236}">
                <a16:creationId xmlns:a16="http://schemas.microsoft.com/office/drawing/2014/main" id="{8CBF5B68-B7D7-B174-42B0-3DD38F28D365}"/>
              </a:ext>
            </a:extLst>
          </p:cNvPr>
          <p:cNvSpPr/>
          <p:nvPr/>
        </p:nvSpPr>
        <p:spPr>
          <a:xfrm>
            <a:off x="252069" y="124185"/>
            <a:ext cx="322296" cy="271083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CC3CF0C-8F46-DF4C-EE29-9DE998F527DA}"/>
              </a:ext>
            </a:extLst>
          </p:cNvPr>
          <p:cNvSpPr/>
          <p:nvPr/>
        </p:nvSpPr>
        <p:spPr>
          <a:xfrm>
            <a:off x="252069" y="1027106"/>
            <a:ext cx="293457" cy="27108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2"/>
              </a:solidFill>
            </a:endParaRPr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0CAE6464-9455-0D89-3EC3-3D28ECD5D9D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100552" y="2596055"/>
            <a:ext cx="211756" cy="179806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8AB4EDB3-B872-1211-A983-86C5747462B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100552" y="7194040"/>
            <a:ext cx="211756" cy="179806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DFA9558F-672D-4C5B-944C-70FDC664D74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7879254" y="7177145"/>
            <a:ext cx="211756" cy="179806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B678C86E-0595-3B04-82FC-72B175A06AC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581354" y="2622896"/>
            <a:ext cx="211756" cy="179806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E1E7A9D3-A218-E3C3-0455-D4B398C6CC1E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7857458" y="2622896"/>
            <a:ext cx="211756" cy="179806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42E2CDE8-289D-74B9-CF37-37B9199F8AB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133562" y="2606565"/>
            <a:ext cx="211756" cy="179806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Isosceles Triangle 16">
            <a:extLst>
              <a:ext uri="{FF2B5EF4-FFF2-40B4-BE49-F238E27FC236}">
                <a16:creationId xmlns:a16="http://schemas.microsoft.com/office/drawing/2014/main" id="{283E780F-C1D0-A329-12AB-7F513338866E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617057" y="2622896"/>
            <a:ext cx="211756" cy="179806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9176FD6-1A52-3F0F-C511-CABC68B5201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781870" y="2596055"/>
            <a:ext cx="213200" cy="19031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2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F8D661F-991A-0FCE-477B-DEC6B891E2E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919647" y="5846953"/>
            <a:ext cx="134189" cy="17511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2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46E31AC-8F1E-0F81-A13F-41B287AF1D5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826726" y="7167199"/>
            <a:ext cx="213200" cy="19031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2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9EEAF83-E295-AAAF-E24B-4BF9120CC79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353606" y="7170326"/>
            <a:ext cx="213200" cy="19031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2"/>
              </a:solidFill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96F6F53A-80CE-0E8E-F9AF-AB54167DC61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375147" y="5846953"/>
            <a:ext cx="213200" cy="19031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2"/>
              </a:solidFill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2F9DD3DE-4D9D-E878-26DB-30FAB8F9D17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364994" y="4462771"/>
            <a:ext cx="213200" cy="19031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2"/>
              </a:solidFill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424186D8-EE55-4032-7D92-921551F6E61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337911" y="2606565"/>
            <a:ext cx="213200" cy="19031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2"/>
              </a:solidFill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820010AB-F602-D3C5-8770-271CCE5B95FE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938436" y="7161514"/>
            <a:ext cx="213200" cy="19031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2"/>
              </a:solidFill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43FCBDAE-3B6D-2227-E91D-DC6A7CE2396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938436" y="5793836"/>
            <a:ext cx="213200" cy="19031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2"/>
              </a:solidFill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C3F685CE-3A78-BC76-A1A9-A6FF31A4D87E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938436" y="4477972"/>
            <a:ext cx="213200" cy="19031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2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0A543E01-1C24-6093-8E53-E65AE8E9985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938436" y="2606565"/>
            <a:ext cx="213200" cy="19031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2"/>
              </a:solidFill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4CB9E28C-5C31-B875-F8F5-A68AB0FF9D0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725078" y="7183530"/>
            <a:ext cx="213200" cy="19031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2"/>
              </a:solidFill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04ED8C89-5599-7438-3B7B-6F61D7E10DA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725078" y="5772251"/>
            <a:ext cx="213200" cy="19031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2"/>
              </a:solidFill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F931B8AD-31CF-4716-1022-9D575DC737D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725078" y="4462771"/>
            <a:ext cx="213200" cy="19031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2"/>
              </a:solidFill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79866150-17C7-8F3D-85DB-BFE1927D892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725078" y="2606565"/>
            <a:ext cx="213200" cy="19031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2"/>
              </a:solidFill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2E8E437F-4ECB-70C3-59DE-25E8FFF14E9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0238908" y="7161514"/>
            <a:ext cx="213200" cy="19031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2"/>
              </a:solidFill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5B5A7379-0B59-3911-C7AA-D8D097064B2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937657" y="4477972"/>
            <a:ext cx="134189" cy="17511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2"/>
              </a:solidFill>
            </a:endParaRPr>
          </a:p>
        </p:txBody>
      </p:sp>
      <p:sp>
        <p:nvSpPr>
          <p:cNvPr id="39" name="Flowchart: Connector 38">
            <a:extLst>
              <a:ext uri="{FF2B5EF4-FFF2-40B4-BE49-F238E27FC236}">
                <a16:creationId xmlns:a16="http://schemas.microsoft.com/office/drawing/2014/main" id="{457A016F-A254-A9FD-1A4B-43CA246A597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062165" y="4462771"/>
            <a:ext cx="211756" cy="179806"/>
          </a:xfrm>
          <a:prstGeom prst="flowChartConnector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Flowchart: Connector 39">
            <a:extLst>
              <a:ext uri="{FF2B5EF4-FFF2-40B4-BE49-F238E27FC236}">
                <a16:creationId xmlns:a16="http://schemas.microsoft.com/office/drawing/2014/main" id="{12894226-F917-81D2-30AC-1265EB74607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073946" y="5826635"/>
            <a:ext cx="211756" cy="179806"/>
          </a:xfrm>
          <a:prstGeom prst="flowChartConnector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Flowchart: Connector 40">
            <a:extLst>
              <a:ext uri="{FF2B5EF4-FFF2-40B4-BE49-F238E27FC236}">
                <a16:creationId xmlns:a16="http://schemas.microsoft.com/office/drawing/2014/main" id="{7036AC0A-9B80-A412-4C4F-89F6AB03710E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161208" y="4473281"/>
            <a:ext cx="211756" cy="179806"/>
          </a:xfrm>
          <a:prstGeom prst="flowChartConnector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Flowchart: Connector 41">
            <a:extLst>
              <a:ext uri="{FF2B5EF4-FFF2-40B4-BE49-F238E27FC236}">
                <a16:creationId xmlns:a16="http://schemas.microsoft.com/office/drawing/2014/main" id="{347B49FE-9BF8-E2E5-EA88-5023A9CEF82E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161208" y="7179824"/>
            <a:ext cx="211756" cy="179806"/>
          </a:xfrm>
          <a:prstGeom prst="flowChartConnector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Flowchart: Connector 42">
            <a:extLst>
              <a:ext uri="{FF2B5EF4-FFF2-40B4-BE49-F238E27FC236}">
                <a16:creationId xmlns:a16="http://schemas.microsoft.com/office/drawing/2014/main" id="{F4479AFD-06ED-0B83-BB70-395A42063494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568611" y="4483227"/>
            <a:ext cx="211756" cy="179806"/>
          </a:xfrm>
          <a:prstGeom prst="flowChartConnector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44" name="Group 43">
            <a:extLst>
              <a:ext uri="{FF2B5EF4-FFF2-40B4-BE49-F238E27FC236}">
                <a16:creationId xmlns:a16="http://schemas.microsoft.com/office/drawing/2014/main" id="{55DD1501-C682-E23B-907E-AA1335E25F27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2547177" y="2560511"/>
            <a:ext cx="7245933" cy="4196366"/>
            <a:chOff x="1171239" y="-99096"/>
            <a:chExt cx="7245933" cy="4192017"/>
          </a:xfrm>
        </p:grpSpPr>
        <p:pic>
          <p:nvPicPr>
            <p:cNvPr id="45" name="Graphic 41" descr="Music notes with solid fill">
              <a:extLst>
                <a:ext uri="{FF2B5EF4-FFF2-40B4-BE49-F238E27FC236}">
                  <a16:creationId xmlns:a16="http://schemas.microsoft.com/office/drawing/2014/main" id="{47E75044-63E8-466E-83B6-59171BD5C551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7667645" y="1817231"/>
              <a:ext cx="749527" cy="737281"/>
            </a:xfrm>
            <a:prstGeom prst="rect">
              <a:avLst/>
            </a:prstGeom>
          </p:spPr>
        </p:pic>
        <p:pic>
          <p:nvPicPr>
            <p:cNvPr id="46" name="Picture 45">
              <a:extLst>
                <a:ext uri="{FF2B5EF4-FFF2-40B4-BE49-F238E27FC236}">
                  <a16:creationId xmlns:a16="http://schemas.microsoft.com/office/drawing/2014/main" id="{E5B4CDA1-D49F-4AAB-9D88-7DBE90193E19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7766745" y="-10498"/>
              <a:ext cx="551328" cy="530903"/>
            </a:xfrm>
            <a:prstGeom prst="rect">
              <a:avLst/>
            </a:prstGeom>
          </p:spPr>
        </p:pic>
        <p:pic>
          <p:nvPicPr>
            <p:cNvPr id="47" name="Graphic 68" descr="Music notes with solid fill">
              <a:extLst>
                <a:ext uri="{FF2B5EF4-FFF2-40B4-BE49-F238E27FC236}">
                  <a16:creationId xmlns:a16="http://schemas.microsoft.com/office/drawing/2014/main" id="{F852CDA4-9EB7-4EA2-ADF1-FE60EE55980B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4582936" y="3320034"/>
              <a:ext cx="772887" cy="772887"/>
            </a:xfrm>
            <a:prstGeom prst="rect">
              <a:avLst/>
            </a:prstGeom>
          </p:spPr>
        </p:pic>
        <p:pic>
          <p:nvPicPr>
            <p:cNvPr id="48" name="Graphic 46" descr="Table tennis paddle and ball with solid fill">
              <a:extLst>
                <a:ext uri="{FF2B5EF4-FFF2-40B4-BE49-F238E27FC236}">
                  <a16:creationId xmlns:a16="http://schemas.microsoft.com/office/drawing/2014/main" id="{A0A4CD8D-0384-4363-B55C-B72EBC366F17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4175173" y="1665725"/>
              <a:ext cx="637121" cy="634849"/>
            </a:xfrm>
            <a:prstGeom prst="rect">
              <a:avLst/>
            </a:prstGeom>
          </p:spPr>
        </p:pic>
        <p:pic>
          <p:nvPicPr>
            <p:cNvPr id="49" name="Graphic 16" descr="Watering pot with solid fill">
              <a:extLst>
                <a:ext uri="{FF2B5EF4-FFF2-40B4-BE49-F238E27FC236}">
                  <a16:creationId xmlns:a16="http://schemas.microsoft.com/office/drawing/2014/main" id="{765D49FA-1B98-4BEC-A5A9-A3FEDC7E1DEF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p:blipFill>
          <p:spPr>
            <a:xfrm>
              <a:off x="1171239" y="3167698"/>
              <a:ext cx="816189" cy="814582"/>
            </a:xfrm>
            <a:prstGeom prst="rect">
              <a:avLst/>
            </a:prstGeom>
          </p:spPr>
        </p:pic>
        <p:pic>
          <p:nvPicPr>
            <p:cNvPr id="50" name="Graphic 22" descr="Volcano with solid fill">
              <a:extLst>
                <a:ext uri="{FF2B5EF4-FFF2-40B4-BE49-F238E27FC236}">
                  <a16:creationId xmlns:a16="http://schemas.microsoft.com/office/drawing/2014/main" id="{CEBF4AAF-1B34-4022-A346-FBB0F191BF4A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13">
              <a:extLs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/>
            </a:stretch>
          </p:blipFill>
          <p:spPr>
            <a:xfrm>
              <a:off x="1257236" y="13318"/>
              <a:ext cx="642610" cy="632409"/>
            </a:xfrm>
            <a:prstGeom prst="rect">
              <a:avLst/>
            </a:prstGeom>
          </p:spPr>
        </p:pic>
        <p:pic>
          <p:nvPicPr>
            <p:cNvPr id="51" name="Graphic 23" descr="Watering pot with solid fill">
              <a:extLst>
                <a:ext uri="{FF2B5EF4-FFF2-40B4-BE49-F238E27FC236}">
                  <a16:creationId xmlns:a16="http://schemas.microsoft.com/office/drawing/2014/main" id="{3DA4A5F2-B9A3-43B4-8294-44E3A212A5E9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p:blipFill>
          <p:spPr>
            <a:xfrm>
              <a:off x="6004942" y="3034941"/>
              <a:ext cx="708966" cy="707571"/>
            </a:xfrm>
            <a:prstGeom prst="rect">
              <a:avLst/>
            </a:prstGeom>
          </p:spPr>
        </p:pic>
        <p:pic>
          <p:nvPicPr>
            <p:cNvPr id="52" name="Graphic 83" descr="Tricycle with solid fill">
              <a:extLst>
                <a:ext uri="{FF2B5EF4-FFF2-40B4-BE49-F238E27FC236}">
                  <a16:creationId xmlns:a16="http://schemas.microsoft.com/office/drawing/2014/main" id="{4F29576F-4A5B-47D0-A51D-E122D0901561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15">
              <a:extLst>
                <a:ext uri="{96DAC541-7B7A-43D3-8B79-37D633B846F1}">
                  <asvg:svgBlip xmlns:asvg="http://schemas.microsoft.com/office/drawing/2016/SVG/main" r:embed="rId16"/>
                </a:ext>
              </a:extLst>
            </a:blip>
            <a:stretch>
              <a:fillRect/>
            </a:stretch>
          </p:blipFill>
          <p:spPr>
            <a:xfrm>
              <a:off x="5889402" y="-99096"/>
              <a:ext cx="696686" cy="696686"/>
            </a:xfrm>
            <a:prstGeom prst="rect">
              <a:avLst/>
            </a:prstGeom>
          </p:spPr>
        </p:pic>
      </p:grpSp>
      <p:sp>
        <p:nvSpPr>
          <p:cNvPr id="53" name="Flowchart: Connector 52">
            <a:extLst>
              <a:ext uri="{FF2B5EF4-FFF2-40B4-BE49-F238E27FC236}">
                <a16:creationId xmlns:a16="http://schemas.microsoft.com/office/drawing/2014/main" id="{7E1E6089-AE6E-656D-8604-355C774F906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170302" y="5842262"/>
            <a:ext cx="211756" cy="179806"/>
          </a:xfrm>
          <a:prstGeom prst="flowChartConnector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Flowchart: Connector 53">
            <a:extLst>
              <a:ext uri="{FF2B5EF4-FFF2-40B4-BE49-F238E27FC236}">
                <a16:creationId xmlns:a16="http://schemas.microsoft.com/office/drawing/2014/main" id="{2D05047D-9D82-B78C-B858-758ADC361BB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630880" y="7256672"/>
            <a:ext cx="211756" cy="179806"/>
          </a:xfrm>
          <a:prstGeom prst="flowChartConnector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Flowchart: Connector 54">
            <a:extLst>
              <a:ext uri="{FF2B5EF4-FFF2-40B4-BE49-F238E27FC236}">
                <a16:creationId xmlns:a16="http://schemas.microsoft.com/office/drawing/2014/main" id="{0130EDE2-FCF4-E57C-6384-751AC282D75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7946351" y="5826635"/>
            <a:ext cx="211756" cy="179806"/>
          </a:xfrm>
          <a:prstGeom prst="flowChartConnector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Flowchart: Connector 55">
            <a:extLst>
              <a:ext uri="{FF2B5EF4-FFF2-40B4-BE49-F238E27FC236}">
                <a16:creationId xmlns:a16="http://schemas.microsoft.com/office/drawing/2014/main" id="{517E126B-0D25-47F6-0ED1-35C07E02950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618468" y="5842262"/>
            <a:ext cx="211756" cy="179806"/>
          </a:xfrm>
          <a:prstGeom prst="flowChartConnector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Flowchart: Connector 56">
            <a:extLst>
              <a:ext uri="{FF2B5EF4-FFF2-40B4-BE49-F238E27FC236}">
                <a16:creationId xmlns:a16="http://schemas.microsoft.com/office/drawing/2014/main" id="{702F1404-18A8-DFB3-8678-BFA7CD94A1C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609115" y="4471922"/>
            <a:ext cx="211756" cy="179806"/>
          </a:xfrm>
          <a:prstGeom prst="flowChartConnector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Flowchart: Connector 57">
            <a:extLst>
              <a:ext uri="{FF2B5EF4-FFF2-40B4-BE49-F238E27FC236}">
                <a16:creationId xmlns:a16="http://schemas.microsoft.com/office/drawing/2014/main" id="{96FCE5E3-3E4E-0E6B-45EC-177BD062703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7955336" y="4475529"/>
            <a:ext cx="211756" cy="179806"/>
          </a:xfrm>
          <a:prstGeom prst="flowChartConnector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Flowchart: Connector 58">
            <a:extLst>
              <a:ext uri="{FF2B5EF4-FFF2-40B4-BE49-F238E27FC236}">
                <a16:creationId xmlns:a16="http://schemas.microsoft.com/office/drawing/2014/main" id="{8A3198E1-280F-BF27-E683-B708A7D412C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623962" y="7207776"/>
            <a:ext cx="211756" cy="179806"/>
          </a:xfrm>
          <a:prstGeom prst="flowChartConnector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3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84646" y="1505394"/>
            <a:ext cx="2384913" cy="5219082"/>
            <a:chOff x="0" y="-28575"/>
            <a:chExt cx="868775" cy="1773403"/>
          </a:xfrm>
        </p:grpSpPr>
        <p:sp>
          <p:nvSpPr>
            <p:cNvPr id="4" name="Freeform 4"/>
            <p:cNvSpPr/>
            <p:nvPr/>
          </p:nvSpPr>
          <p:spPr>
            <a:xfrm>
              <a:off x="0" y="-293"/>
              <a:ext cx="868775" cy="1745121"/>
            </a:xfrm>
            <a:custGeom>
              <a:avLst/>
              <a:gdLst/>
              <a:ahLst/>
              <a:cxnLst/>
              <a:rect l="l" t="t" r="r" b="b"/>
              <a:pathLst>
                <a:path w="868775" h="1669301">
                  <a:moveTo>
                    <a:pt x="0" y="0"/>
                  </a:moveTo>
                  <a:lnTo>
                    <a:pt x="868775" y="0"/>
                  </a:lnTo>
                  <a:lnTo>
                    <a:pt x="868775" y="1669301"/>
                  </a:lnTo>
                  <a:lnTo>
                    <a:pt x="0" y="1669301"/>
                  </a:lnTo>
                  <a:close/>
                </a:path>
              </a:pathLst>
            </a:custGeom>
            <a:solidFill>
              <a:srgbClr val="34586E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600" b="1" i="0" u="sng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Information</a:t>
              </a:r>
            </a:p>
            <a:p>
              <a:pPr marL="0" marR="0" lvl="0" indent="0" algn="ctr" defTabSz="914400" rtl="0" eaLnBrk="1" fontAlgn="auto" latinLnBrk="0" hangingPunct="1">
                <a:lnSpc>
                  <a:spcPts val="23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Manchester Community Hub</a:t>
              </a:r>
            </a:p>
            <a:p>
              <a:pPr marL="0" marR="0" lvl="0" indent="0" algn="l" defTabSz="914400" rtl="0" eaLnBrk="1" fontAlgn="auto" latinLnBrk="0" hangingPunct="1">
                <a:lnSpc>
                  <a:spcPts val="23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Address: </a:t>
              </a:r>
              <a:r>
                <a:rPr kumimoji="0" lang="en-GB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 panose="020B0502020202020204" pitchFamily="34" charset="0"/>
                  <a:ea typeface="Calibri" panose="020F0502020204030204" pitchFamily="34" charset="0"/>
                  <a:cs typeface="+mn-cs"/>
                </a:rPr>
                <a:t>7 Watson Street,     M3 4EE </a:t>
              </a:r>
              <a:br>
                <a:rPr kumimoji="0" lang="en-GB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 panose="020B0502020202020204" pitchFamily="34" charset="0"/>
                  <a:ea typeface="Calibri" panose="020F0502020204030204" pitchFamily="34" charset="0"/>
                  <a:cs typeface="+mn-cs"/>
                </a:rPr>
              </a:br>
              <a:r>
                <a:rPr kumimoji="0" lang="en-GB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 panose="020B0502020202020204" pitchFamily="34" charset="0"/>
                  <a:ea typeface="Calibri" panose="020F0502020204030204" pitchFamily="34" charset="0"/>
                  <a:cs typeface="+mn-cs"/>
                </a:rPr>
                <a:t>Please </a:t>
              </a:r>
              <a:r>
                <a:rPr kumimoji="0" lang="en-US" sz="9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Contact: 07834 764 900 or   07731 132 7221 </a:t>
              </a:r>
            </a:p>
            <a:p>
              <a:pPr marL="0" marR="0" lvl="0" indent="0" algn="l" defTabSz="914400" rtl="0" eaLnBrk="1" fontAlgn="auto" latinLnBrk="0" hangingPunct="1">
                <a:lnSpc>
                  <a:spcPts val="23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The green sessions are to support you build a pro social outlook work on building relationships and team building with peers at the hub.</a:t>
              </a:r>
            </a:p>
            <a:p>
              <a:pPr marL="0" marR="0" lvl="0" indent="0" algn="l" defTabSz="914400" rtl="0" eaLnBrk="1" fontAlgn="auto" latinLnBrk="0" hangingPunct="1">
                <a:lnSpc>
                  <a:spcPts val="23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Our Blue sessions focus on education training and employment to help you gain employment and upskill to move toward the job market. </a:t>
              </a:r>
            </a:p>
            <a:p>
              <a:pPr marL="0" marR="0" lvl="0" indent="0" algn="l" defTabSz="914400" rtl="0" eaLnBrk="1" fontAlgn="auto" latinLnBrk="0" hangingPunct="1">
                <a:lnSpc>
                  <a:spcPts val="23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Our yellow sessions support you to work on your self development and build a positive outlook</a:t>
              </a:r>
            </a:p>
            <a:p>
              <a:endParaRPr lang="en-GB" dirty="0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28575"/>
              <a:ext cx="868775" cy="16978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lang="en-US" sz="1699">
                <a:solidFill>
                  <a:srgbClr val="FFFFFF"/>
                </a:solidFill>
                <a:latin typeface="DM Sans"/>
              </a:endParaRPr>
            </a:p>
          </p:txBody>
        </p:sp>
      </p:grpSp>
      <p:sp>
        <p:nvSpPr>
          <p:cNvPr id="69" name="TextBox 69"/>
          <p:cNvSpPr txBox="1"/>
          <p:nvPr/>
        </p:nvSpPr>
        <p:spPr>
          <a:xfrm>
            <a:off x="2682766" y="89855"/>
            <a:ext cx="4656043" cy="59945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899"/>
              </a:lnSpc>
              <a:spcBef>
                <a:spcPct val="0"/>
              </a:spcBef>
            </a:pPr>
            <a:r>
              <a:rPr lang="en-US" sz="3499" u="sng" dirty="0">
                <a:solidFill>
                  <a:srgbClr val="000000"/>
                </a:solidFill>
                <a:latin typeface="DM Sans Bold"/>
              </a:rPr>
              <a:t>OCTOBER - WEEK 4</a:t>
            </a:r>
          </a:p>
        </p:txBody>
      </p:sp>
      <p:sp>
        <p:nvSpPr>
          <p:cNvPr id="70" name="TextBox 70"/>
          <p:cNvSpPr txBox="1"/>
          <p:nvPr/>
        </p:nvSpPr>
        <p:spPr>
          <a:xfrm>
            <a:off x="658981" y="127955"/>
            <a:ext cx="1826812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/>
          <p:cNvSpPr txBox="1"/>
          <p:nvPr/>
        </p:nvSpPr>
        <p:spPr>
          <a:xfrm>
            <a:off x="658981" y="545468"/>
            <a:ext cx="1910578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/>
          <p:cNvSpPr txBox="1"/>
          <p:nvPr/>
        </p:nvSpPr>
        <p:spPr>
          <a:xfrm>
            <a:off x="658981" y="1023067"/>
            <a:ext cx="1826812" cy="35080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Education Training and Employment activities</a:t>
            </a:r>
          </a:p>
        </p:txBody>
      </p:sp>
      <p:grpSp>
        <p:nvGrpSpPr>
          <p:cNvPr id="68" name="Group 49">
            <a:extLst>
              <a:ext uri="{FF2B5EF4-FFF2-40B4-BE49-F238E27FC236}">
                <a16:creationId xmlns:a16="http://schemas.microsoft.com/office/drawing/2014/main" id="{5ADE0809-352C-C8E8-B212-139DEF2034C1}"/>
              </a:ext>
            </a:extLst>
          </p:cNvPr>
          <p:cNvGrpSpPr/>
          <p:nvPr/>
        </p:nvGrpSpPr>
        <p:grpSpPr>
          <a:xfrm>
            <a:off x="170473" y="6724475"/>
            <a:ext cx="2066012" cy="747035"/>
            <a:chOff x="183080" y="0"/>
            <a:chExt cx="2754682" cy="996046"/>
          </a:xfrm>
        </p:grpSpPr>
        <p:sp>
          <p:nvSpPr>
            <p:cNvPr id="73" name="Freeform 50">
              <a:extLst>
                <a:ext uri="{FF2B5EF4-FFF2-40B4-BE49-F238E27FC236}">
                  <a16:creationId xmlns:a16="http://schemas.microsoft.com/office/drawing/2014/main" id="{1A899459-7200-18C3-1AC1-7778D5071E0A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74" name="TextBox 52">
              <a:extLst>
                <a:ext uri="{FF2B5EF4-FFF2-40B4-BE49-F238E27FC236}">
                  <a16:creationId xmlns:a16="http://schemas.microsoft.com/office/drawing/2014/main" id="{16F6D7DC-2D4E-0A46-946B-F9C2CB3A20B2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>
                  <a:solidFill>
                    <a:srgbClr val="000000"/>
                  </a:solidFill>
                  <a:latin typeface="DM Sans"/>
                </a:rPr>
                <a:t>This </a:t>
              </a:r>
              <a:r>
                <a:rPr lang="en-US" sz="750" err="1">
                  <a:solidFill>
                    <a:srgbClr val="000000"/>
                  </a:solidFill>
                  <a:latin typeface="DM Sans"/>
                </a:rPr>
                <a:t>programme</a:t>
              </a:r>
              <a:r>
                <a:rPr lang="en-US" sz="750">
                  <a:solidFill>
                    <a:srgbClr val="000000"/>
                  </a:solidFill>
                  <a:latin typeface="DM Sans"/>
                </a:rPr>
                <a:t> is delivered by HMPPS CFO</a:t>
              </a:r>
            </a:p>
          </p:txBody>
        </p:sp>
      </p:grpSp>
      <p:pic>
        <p:nvPicPr>
          <p:cNvPr id="26" name="x_x_x_x_x_Picture 3" descr="GC_Landscape_RGB">
            <a:extLst>
              <a:ext uri="{FF2B5EF4-FFF2-40B4-BE49-F238E27FC236}">
                <a16:creationId xmlns:a16="http://schemas.microsoft.com/office/drawing/2014/main" id="{A50E9A7C-BAA6-4D03-2502-4BAF39666F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3741" y="142738"/>
            <a:ext cx="1157661" cy="4936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A5234067-700D-194F-DE71-A5973FF8EC5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93488" y="254648"/>
            <a:ext cx="1233170" cy="342900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19341866-B20A-1B4B-AD4A-050D5A52A0ED}"/>
              </a:ext>
            </a:extLst>
          </p:cNvPr>
          <p:cNvGraphicFramePr>
            <a:graphicFrameLocks noGrp="1" noDrilldown="1" noMove="1" noResize="1"/>
          </p:cNvGraphicFramePr>
          <p:nvPr>
            <p:extLst>
              <p:ext uri="{D42A27DB-BD31-4B8C-83A1-F6EECF244321}">
                <p14:modId xmlns:p14="http://schemas.microsoft.com/office/powerpoint/2010/main" val="2101872383"/>
              </p:ext>
            </p:extLst>
          </p:nvPr>
        </p:nvGraphicFramePr>
        <p:xfrm>
          <a:off x="2680844" y="623324"/>
          <a:ext cx="7840562" cy="6701734"/>
        </p:xfrm>
        <a:graphic>
          <a:graphicData uri="http://schemas.openxmlformats.org/drawingml/2006/table">
            <a:tbl>
              <a:tblPr/>
              <a:tblGrid>
                <a:gridCol w="7109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9852">
                  <a:extLst>
                    <a:ext uri="{9D8B030D-6E8A-4147-A177-3AD203B41FA5}">
                      <a16:colId xmlns:a16="http://schemas.microsoft.com/office/drawing/2014/main" val="847003584"/>
                    </a:ext>
                  </a:extLst>
                </a:gridCol>
                <a:gridCol w="7868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50602">
                  <a:extLst>
                    <a:ext uri="{9D8B030D-6E8A-4147-A177-3AD203B41FA5}">
                      <a16:colId xmlns:a16="http://schemas.microsoft.com/office/drawing/2014/main" val="1325069854"/>
                    </a:ext>
                  </a:extLst>
                </a:gridCol>
                <a:gridCol w="9463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39974">
                  <a:extLst>
                    <a:ext uri="{9D8B030D-6E8A-4147-A177-3AD203B41FA5}">
                      <a16:colId xmlns:a16="http://schemas.microsoft.com/office/drawing/2014/main" val="4168364217"/>
                    </a:ext>
                  </a:extLst>
                </a:gridCol>
                <a:gridCol w="9356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91116">
                  <a:extLst>
                    <a:ext uri="{9D8B030D-6E8A-4147-A177-3AD203B41FA5}">
                      <a16:colId xmlns:a16="http://schemas.microsoft.com/office/drawing/2014/main" val="4048580754"/>
                    </a:ext>
                  </a:extLst>
                </a:gridCol>
                <a:gridCol w="85060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58695">
                  <a:extLst>
                    <a:ext uri="{9D8B030D-6E8A-4147-A177-3AD203B41FA5}">
                      <a16:colId xmlns:a16="http://schemas.microsoft.com/office/drawing/2014/main" val="1213905431"/>
                    </a:ext>
                  </a:extLst>
                </a:gridCol>
              </a:tblGrid>
              <a:tr h="523787">
                <a:tc gridSpan="2">
                  <a:txBody>
                    <a:bodyPr/>
                    <a:lstStyle/>
                    <a:p>
                      <a:pPr algn="ctr">
                        <a:lnSpc>
                          <a:spcPts val="1927"/>
                        </a:lnSpc>
                        <a:defRPr/>
                      </a:pPr>
                      <a:r>
                        <a:rPr lang="en-US" sz="1376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Monday 20</a:t>
                      </a:r>
                      <a:r>
                        <a:rPr lang="en-US" sz="1376" b="1" baseline="30000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th</a:t>
                      </a:r>
                      <a:endParaRPr lang="en-US" sz="1100" dirty="0"/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927"/>
                        </a:lnSpc>
                        <a:defRPr/>
                      </a:pPr>
                      <a:r>
                        <a:rPr lang="en-US" sz="1376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Tuesday 21</a:t>
                      </a:r>
                      <a:r>
                        <a:rPr lang="en-US" sz="1376" b="1" baseline="30000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st</a:t>
                      </a:r>
                      <a:endParaRPr lang="en-US" sz="1100" dirty="0"/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820"/>
                        </a:lnSpc>
                        <a:defRPr/>
                      </a:pPr>
                      <a:r>
                        <a:rPr lang="en-US" sz="1299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Wednesday 22</a:t>
                      </a:r>
                      <a:r>
                        <a:rPr lang="en-US" sz="1299" b="1" baseline="30000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nd</a:t>
                      </a:r>
                      <a:endParaRPr lang="en-US" sz="1100" dirty="0"/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820"/>
                        </a:lnSpc>
                        <a:defRPr/>
                      </a:pPr>
                      <a:r>
                        <a:rPr lang="en-US" sz="1299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Thursday 23</a:t>
                      </a:r>
                      <a:r>
                        <a:rPr lang="en-US" sz="1299" b="1" baseline="30000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rd</a:t>
                      </a:r>
                      <a:endParaRPr lang="en-US" sz="1100" dirty="0"/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820"/>
                        </a:lnSpc>
                        <a:defRPr/>
                      </a:pPr>
                      <a:r>
                        <a:rPr lang="en-US" sz="1299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Friday 24</a:t>
                      </a:r>
                      <a:r>
                        <a:rPr lang="en-US" sz="1299" b="1" baseline="30000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th</a:t>
                      </a:r>
                      <a:endParaRPr lang="en-US" sz="1299" b="1" dirty="0">
                        <a:solidFill>
                          <a:srgbClr val="000000"/>
                        </a:solidFill>
                        <a:latin typeface="DM Sans Bold"/>
                        <a:ea typeface="DM Sans Bold"/>
                        <a:cs typeface="DM Sans Bold"/>
                        <a:sym typeface="DM Sans Bold"/>
                      </a:endParaRPr>
                    </a:p>
                  </a:txBody>
                  <a:tcPr marL="140560" marR="140560" marT="140560" marB="1405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32951">
                <a:tc>
                  <a:txBody>
                    <a:bodyPr/>
                    <a:lstStyle/>
                    <a:p>
                      <a:pPr algn="ctr">
                        <a:lnSpc>
                          <a:spcPts val="1225"/>
                        </a:lnSpc>
                        <a:defRPr/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Mission' Employment     10am - 11am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25"/>
                        </a:lnSpc>
                        <a:defRPr/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CV Building</a:t>
                      </a:r>
                    </a:p>
                    <a:p>
                      <a:pPr algn="ctr">
                        <a:lnSpc>
                          <a:spcPts val="1225"/>
                        </a:lnSpc>
                        <a:defRPr/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10am - 12pm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26"/>
                        </a:lnSpc>
                        <a:defRPr/>
                      </a:pPr>
                      <a:r>
                        <a:rPr lang="en-GB" sz="880" b="0" i="0" dirty="0">
                          <a:latin typeface="DM Sans" pitchFamily="2" charset="0"/>
                        </a:rPr>
                        <a:t>CBT Appointments</a:t>
                      </a:r>
                    </a:p>
                    <a:p>
                      <a:pPr algn="ctr">
                        <a:lnSpc>
                          <a:spcPts val="1226"/>
                        </a:lnSpc>
                        <a:defRPr/>
                      </a:pPr>
                      <a:r>
                        <a:rPr lang="en-GB" sz="880" b="0" i="0" dirty="0">
                          <a:latin typeface="DM Sans" pitchFamily="2" charset="0"/>
                        </a:rPr>
                        <a:t>10am - 4pm                                       Appointment only</a:t>
                      </a:r>
                      <a:endParaRPr lang="en-US" sz="880" b="0" i="0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26"/>
                        </a:lnSpc>
                        <a:defRPr/>
                      </a:pPr>
                      <a:r>
                        <a:rPr lang="en-US" sz="880" b="0" i="0" dirty="0">
                          <a:latin typeface="DM Sans" pitchFamily="2" charset="0"/>
                        </a:rPr>
                        <a:t>Skill Finder</a:t>
                      </a:r>
                    </a:p>
                    <a:p>
                      <a:pPr algn="ctr">
                        <a:lnSpc>
                          <a:spcPts val="1226"/>
                        </a:lnSpc>
                        <a:defRPr/>
                      </a:pPr>
                      <a:r>
                        <a:rPr lang="en-US" sz="880" b="0" i="0" dirty="0">
                          <a:latin typeface="DM Sans" pitchFamily="2" charset="0"/>
                        </a:rPr>
                        <a:t>NCS</a:t>
                      </a:r>
                    </a:p>
                    <a:p>
                      <a:pPr algn="ctr">
                        <a:lnSpc>
                          <a:spcPts val="1226"/>
                        </a:lnSpc>
                        <a:defRPr/>
                      </a:pPr>
                      <a:r>
                        <a:rPr lang="en-US" sz="880" b="0" i="0" dirty="0">
                          <a:latin typeface="DM Sans" pitchFamily="2" charset="0"/>
                        </a:rPr>
                        <a:t>11am-12pm</a:t>
                      </a:r>
                    </a:p>
                  </a:txBody>
                  <a:tcPr marL="140560" marR="140560" marT="140560" marB="1405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GB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 Bold Italics"/>
                          <a:cs typeface="DM Sans Bold Italics"/>
                          <a:sym typeface="DM Sans Bold Italics"/>
                        </a:rPr>
                        <a:t>Re-Think programme</a:t>
                      </a:r>
                    </a:p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GB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 Bold Italics"/>
                          <a:cs typeface="DM Sans Bold Italics"/>
                          <a:sym typeface="DM Sans Bold Italics"/>
                        </a:rPr>
                        <a:t>(CGL)</a:t>
                      </a:r>
                    </a:p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GB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 Bold Italics"/>
                          <a:cs typeface="DM Sans Bold Italics"/>
                          <a:sym typeface="DM Sans Bold Italics"/>
                        </a:rPr>
                        <a:t>10am - 12pm</a:t>
                      </a:r>
                      <a:endParaRPr lang="en-US" sz="880" b="0" i="0" dirty="0">
                        <a:solidFill>
                          <a:srgbClr val="000000"/>
                        </a:solidFill>
                        <a:latin typeface="DM Sans" pitchFamily="2" charset="0"/>
                        <a:sym typeface="DM Sans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sym typeface="DM Sans"/>
                        </a:rPr>
                        <a:t>Digital College </a:t>
                      </a:r>
                    </a:p>
                    <a:p>
                      <a:pPr algn="ctr">
                        <a:lnSpc>
                          <a:spcPts val="1234"/>
                        </a:lnSpc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sym typeface="DM Sans"/>
                        </a:rPr>
                        <a:t>10pm - 1pm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71"/>
                        </a:lnSpc>
                        <a:defRPr/>
                      </a:pPr>
                      <a:r>
                        <a:rPr lang="en-GB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sym typeface="DM Sans Bold"/>
                        </a:rPr>
                        <a:t>CBT Appointments</a:t>
                      </a:r>
                    </a:p>
                    <a:p>
                      <a:pPr algn="ctr">
                        <a:lnSpc>
                          <a:spcPts val="1371"/>
                        </a:lnSpc>
                        <a:defRPr/>
                      </a:pPr>
                      <a:r>
                        <a:rPr lang="en-GB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sym typeface="DM Sans Bold"/>
                        </a:rPr>
                        <a:t>10am - 4pm                                       Appointment only</a:t>
                      </a:r>
                      <a:endParaRPr lang="en-US" sz="880" b="0" i="0" dirty="0">
                        <a:solidFill>
                          <a:srgbClr val="000000"/>
                        </a:solidFill>
                        <a:latin typeface="DM Sans" pitchFamily="2" charset="0"/>
                        <a:sym typeface="DM Sans Bold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72"/>
                        </a:lnSpc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sym typeface="DM Sans Bold"/>
                        </a:rPr>
                        <a:t>Digital College</a:t>
                      </a:r>
                    </a:p>
                    <a:p>
                      <a:pPr algn="ctr">
                        <a:lnSpc>
                          <a:spcPts val="1372"/>
                        </a:lnSpc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sym typeface="DM Sans Bold"/>
                        </a:rPr>
                        <a:t>10am - 1pm</a:t>
                      </a:r>
                    </a:p>
                  </a:txBody>
                  <a:tcPr marL="140560" marR="140560" marT="140560" marB="1405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>
                          <a:latin typeface="DM Sans" pitchFamily="2" charset="0"/>
                        </a:rPr>
                        <a:t>Meditation </a:t>
                      </a:r>
                    </a:p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>
                          <a:latin typeface="DM Sans" pitchFamily="2" charset="0"/>
                        </a:rPr>
                        <a:t>9.30am - 11am</a:t>
                      </a:r>
                    </a:p>
                  </a:txBody>
                  <a:tcPr marL="140560" marR="140560" marT="140560" marB="1405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>
                          <a:latin typeface="DM Sans" pitchFamily="2" charset="0"/>
                        </a:rPr>
                        <a:t>Job Club</a:t>
                      </a:r>
                    </a:p>
                  </a:txBody>
                  <a:tcPr marL="140560" marR="140560" marT="140560" marB="140560" vert="wordArtVert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50851">
                <a:tc>
                  <a:txBody>
                    <a:bodyPr/>
                    <a:lstStyle/>
                    <a:p>
                      <a:pPr algn="ctr">
                        <a:lnSpc>
                          <a:spcPts val="1189"/>
                        </a:lnSpc>
                        <a:defRPr/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Men Matter</a:t>
                      </a:r>
                    </a:p>
                    <a:p>
                      <a:pPr algn="ctr">
                        <a:lnSpc>
                          <a:spcPts val="1189"/>
                        </a:lnSpc>
                        <a:defRPr/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12pm - 1pm</a:t>
                      </a:r>
                      <a:endParaRPr lang="en-US" sz="880" b="0" i="0" dirty="0">
                        <a:solidFill>
                          <a:srgbClr val="000000"/>
                        </a:solidFill>
                        <a:latin typeface="DM Sans" pitchFamily="2" charset="0"/>
                        <a:sym typeface="DM Sans Bold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72"/>
                        </a:lnSpc>
                      </a:pPr>
                      <a:r>
                        <a:rPr lang="en-GB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sym typeface="DM Sans Bold"/>
                        </a:rPr>
                        <a:t>Preparation for employment with lived experience  1pm - 2pm</a:t>
                      </a:r>
                      <a:endParaRPr lang="en-US" sz="880" b="0" i="0" dirty="0">
                        <a:solidFill>
                          <a:srgbClr val="000000"/>
                        </a:solidFill>
                        <a:latin typeface="DM Sans" pitchFamily="2" charset="0"/>
                        <a:sym typeface="DM Sans Bold"/>
                      </a:endParaRPr>
                    </a:p>
                  </a:txBody>
                  <a:tcPr marL="140560" marR="140560" marT="140560" marB="140560" anchor="ctr"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71"/>
                        </a:lnSpc>
                        <a:defRPr/>
                      </a:pPr>
                      <a:r>
                        <a:rPr lang="en-US" sz="880" b="0" i="0" dirty="0"/>
                        <a:t>Hub Walk </a:t>
                      </a:r>
                    </a:p>
                    <a:p>
                      <a:pPr algn="ctr">
                        <a:lnSpc>
                          <a:spcPts val="1371"/>
                        </a:lnSpc>
                        <a:defRPr/>
                      </a:pPr>
                      <a:r>
                        <a:rPr lang="en-US" sz="880" b="0" i="0" dirty="0"/>
                        <a:t>11am - 1pm</a:t>
                      </a:r>
                    </a:p>
                  </a:txBody>
                  <a:tcPr marL="140560" marR="140560" marT="140560" marB="140560" anchor="ctr"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GB" sz="880" b="0" i="0" dirty="0"/>
                        <a:t>Environmental awareness course    12pm - 1pm</a:t>
                      </a:r>
                      <a:endParaRPr lang="en-US" sz="880" b="0" i="0" dirty="0"/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71"/>
                        </a:lnSpc>
                        <a:defRPr/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 Bold"/>
                          <a:cs typeface="DM Sans Bold"/>
                          <a:sym typeface="DM Sans Bold"/>
                        </a:rPr>
                        <a:t>Moral Dilemma's</a:t>
                      </a:r>
                    </a:p>
                    <a:p>
                      <a:pPr algn="ctr">
                        <a:lnSpc>
                          <a:spcPts val="1371"/>
                        </a:lnSpc>
                        <a:defRPr/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 Bold"/>
                          <a:cs typeface="DM Sans Bold"/>
                          <a:sym typeface="DM Sans Bold"/>
                        </a:rPr>
                        <a:t>12pm - 1pm</a:t>
                      </a:r>
                      <a:endParaRPr sz="880" b="0" i="0" dirty="0"/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72"/>
                        </a:lnSpc>
                      </a:pPr>
                      <a:r>
                        <a:rPr lang="en-GB" sz="880" b="0" i="0" dirty="0"/>
                        <a:t>Careers planning in sport and fitness course   12pm - 1pm</a:t>
                      </a:r>
                      <a:endParaRPr sz="880" b="0" i="0" dirty="0"/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Bike Workshop 11am - 1pm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GB" sz="880" b="0" i="0" dirty="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Introduction to Basic Cooking Skills       12pm - 1pm</a:t>
                      </a:r>
                      <a:endParaRPr lang="en-US" sz="880" b="0" i="0" dirty="0">
                        <a:solidFill>
                          <a:srgbClr val="000000"/>
                        </a:solidFill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</a:txBody>
                  <a:tcPr marL="140560" marR="140560" marT="140560" marB="1405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25"/>
                        </a:lnSpc>
                        <a:defRPr/>
                      </a:pPr>
                      <a:r>
                        <a:rPr lang="en-GB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Music and Society    </a:t>
                      </a:r>
                    </a:p>
                    <a:p>
                      <a:pPr algn="ctr">
                        <a:lnSpc>
                          <a:spcPts val="1225"/>
                        </a:lnSpc>
                        <a:defRPr/>
                      </a:pPr>
                      <a:r>
                        <a:rPr lang="en-GB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11am - 12pm</a:t>
                      </a:r>
                      <a:endParaRPr lang="en-US" sz="880" b="0" i="0" dirty="0">
                        <a:solidFill>
                          <a:srgbClr val="000000"/>
                        </a:solidFill>
                        <a:latin typeface="DM Sans" pitchFamily="2" charset="0"/>
                        <a:sym typeface="DM Sans Bold"/>
                      </a:endParaRPr>
                    </a:p>
                  </a:txBody>
                  <a:tcPr marL="140560" marR="140560" marT="140560" marB="1405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ts val="1367"/>
                        </a:lnSpc>
                      </a:pPr>
                      <a:endParaRPr lang="en-US" sz="810" b="1" dirty="0">
                        <a:solidFill>
                          <a:srgbClr val="000000"/>
                        </a:solidFill>
                        <a:latin typeface="DM Sans" pitchFamily="2" charset="0"/>
                        <a:sym typeface="DM Sans Bold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C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348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Think Tank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1pm - 2pm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Food safety and storage course        2pm - 3pm</a:t>
                      </a:r>
                      <a:endParaRPr lang="en-US" sz="880" b="0" i="0" dirty="0">
                        <a:solidFill>
                          <a:srgbClr val="000000"/>
                        </a:solidFill>
                        <a:latin typeface="DM Sans" pitchFamily="2" charset="0"/>
                        <a:ea typeface="DM Sans"/>
                        <a:cs typeface="DM Sans"/>
                        <a:sym typeface="DM Sans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>
                          <a:latin typeface="DM Sans" pitchFamily="2" charset="0"/>
                        </a:rPr>
                        <a:t>Arts &amp; Crafts     Tipp</a:t>
                      </a:r>
                    </a:p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>
                          <a:latin typeface="DM Sans" pitchFamily="2" charset="0"/>
                        </a:rPr>
                        <a:t>1pm - 3pm</a:t>
                      </a:r>
                    </a:p>
                    <a:p>
                      <a:pPr algn="ctr">
                        <a:lnSpc>
                          <a:spcPts val="1234"/>
                        </a:lnSpc>
                        <a:defRPr/>
                      </a:pPr>
                      <a:endParaRPr lang="en-US" sz="880" b="0" i="0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GB" sz="880" b="0" i="0" dirty="0">
                          <a:latin typeface="DM Sans" pitchFamily="2" charset="0"/>
                        </a:rPr>
                        <a:t>Self Employment Support    2pm -3pm</a:t>
                      </a:r>
                      <a:endParaRPr lang="en-US" sz="880" b="0" i="0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1"/>
                        </a:lnSpc>
                      </a:pPr>
                      <a:r>
                        <a:rPr lang="en-GB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 Bold"/>
                          <a:cs typeface="DM Sans Bold"/>
                          <a:sym typeface="DM Sans Bold"/>
                        </a:rPr>
                        <a:t>Table Tennis</a:t>
                      </a:r>
                    </a:p>
                    <a:p>
                      <a:pPr algn="ctr">
                        <a:lnSpc>
                          <a:spcPts val="1231"/>
                        </a:lnSpc>
                      </a:pPr>
                      <a:r>
                        <a:rPr lang="en-GB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 Bold"/>
                          <a:cs typeface="DM Sans Bold"/>
                          <a:sym typeface="DM Sans Bold"/>
                        </a:rPr>
                        <a:t>1.30 pm - 2.30pm</a:t>
                      </a:r>
                      <a:endParaRPr lang="en-US" sz="880" b="0" i="0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86"/>
                        </a:lnSpc>
                        <a:defRPr/>
                      </a:pPr>
                      <a:r>
                        <a:rPr lang="en-GB" sz="880" b="0" i="0" dirty="0">
                          <a:latin typeface="DM Sans" pitchFamily="2" charset="0"/>
                        </a:rPr>
                        <a:t>Intro to Labouring course  2pm - 3pm</a:t>
                      </a:r>
                      <a:endParaRPr lang="en-US" sz="880" b="0" i="0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39"/>
                        </a:lnSpc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Newsroom </a:t>
                      </a:r>
                    </a:p>
                    <a:p>
                      <a:pPr algn="ctr">
                        <a:lnSpc>
                          <a:spcPts val="1139"/>
                        </a:lnSpc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1pm - 2pm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39"/>
                        </a:lnSpc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Digital Support</a:t>
                      </a:r>
                    </a:p>
                    <a:p>
                      <a:pPr algn="ctr">
                        <a:lnSpc>
                          <a:spcPts val="1139"/>
                        </a:lnSpc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1pm - 2pm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Hub Fun Day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Quiz 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1pm - 3pm</a:t>
                      </a:r>
                      <a:endParaRPr lang="en-US" sz="880" b="0" i="0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880" dirty="0">
                        <a:solidFill>
                          <a:srgbClr val="000000"/>
                        </a:solidFill>
                        <a:latin typeface="DM Sans" pitchFamily="2" charset="0"/>
                        <a:ea typeface="DM Sans"/>
                        <a:cs typeface="DM Sans"/>
                        <a:sym typeface="DM Sans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66569"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>
                          <a:latin typeface="DM Sans" pitchFamily="2" charset="0"/>
                        </a:rPr>
                        <a:t>Art Therapy</a:t>
                      </a:r>
                    </a:p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>
                          <a:latin typeface="DM Sans" pitchFamily="2" charset="0"/>
                        </a:rPr>
                        <a:t>2pm - 3pm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>
                          <a:latin typeface="DM Sans" pitchFamily="2" charset="0"/>
                        </a:rPr>
                        <a:t>Digital College </a:t>
                      </a:r>
                    </a:p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>
                          <a:latin typeface="DM Sans" pitchFamily="2" charset="0"/>
                        </a:rPr>
                        <a:t>3pm - 4pm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>
                          <a:latin typeface="DM Sans" pitchFamily="2" charset="0"/>
                        </a:rPr>
                        <a:t>Thrive</a:t>
                      </a:r>
                    </a:p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>
                          <a:latin typeface="DM Sans" pitchFamily="2" charset="0"/>
                        </a:rPr>
                        <a:t>2pm - 3pm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/>
                        <a:t>Disclosure Advice</a:t>
                      </a:r>
                    </a:p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/>
                        <a:t>3pm - 4pm</a:t>
                      </a:r>
                    </a:p>
                  </a:txBody>
                  <a:tcPr marL="140560" marR="140560" marT="140560" marB="1405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Sound Circle 2pm - 3pm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Job Search</a:t>
                      </a:r>
                    </a:p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2am-4pm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>
                          <a:solidFill>
                            <a:srgbClr val="191716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Creative Writing</a:t>
                      </a:r>
                    </a:p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>
                          <a:solidFill>
                            <a:srgbClr val="191716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2pm - 3pm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>
                          <a:solidFill>
                            <a:srgbClr val="191716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CV Writing</a:t>
                      </a:r>
                    </a:p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>
                          <a:solidFill>
                            <a:srgbClr val="191716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2pm - 4pm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endParaRPr lang="en-US" sz="880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1" name="Flowchart: Connector 10">
            <a:extLst>
              <a:ext uri="{FF2B5EF4-FFF2-40B4-BE49-F238E27FC236}">
                <a16:creationId xmlns:a16="http://schemas.microsoft.com/office/drawing/2014/main" id="{2038DC4B-8663-7950-4E95-707F80AD258E}"/>
              </a:ext>
            </a:extLst>
          </p:cNvPr>
          <p:cNvSpPr/>
          <p:nvPr/>
        </p:nvSpPr>
        <p:spPr>
          <a:xfrm>
            <a:off x="252069" y="562477"/>
            <a:ext cx="293457" cy="312055"/>
          </a:xfrm>
          <a:prstGeom prst="flowChartConnector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D3386D11-9B0C-2906-D432-B428C1358014}"/>
              </a:ext>
            </a:extLst>
          </p:cNvPr>
          <p:cNvSpPr/>
          <p:nvPr/>
        </p:nvSpPr>
        <p:spPr>
          <a:xfrm>
            <a:off x="252069" y="124185"/>
            <a:ext cx="322296" cy="271083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8E3B2F1-3546-F700-6A97-503F75D14407}"/>
              </a:ext>
            </a:extLst>
          </p:cNvPr>
          <p:cNvSpPr/>
          <p:nvPr/>
        </p:nvSpPr>
        <p:spPr>
          <a:xfrm>
            <a:off x="252069" y="1027106"/>
            <a:ext cx="293457" cy="27108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2"/>
              </a:solidFill>
            </a:endParaRPr>
          </a:p>
        </p:txBody>
      </p:sp>
      <p:grpSp>
        <p:nvGrpSpPr>
          <p:cNvPr id="47" name="Group 46">
            <a:extLst>
              <a:ext uri="{FF2B5EF4-FFF2-40B4-BE49-F238E27FC236}">
                <a16:creationId xmlns:a16="http://schemas.microsoft.com/office/drawing/2014/main" id="{6CEDC322-B6B2-BC15-8752-DA2EAC8A41FB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3115340" y="2413590"/>
            <a:ext cx="7306623" cy="4864598"/>
            <a:chOff x="3115340" y="2413590"/>
            <a:chExt cx="7306623" cy="4864598"/>
          </a:xfrm>
        </p:grpSpPr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131E1B19-8B51-353B-2C67-051F96D81665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3115340" y="2413590"/>
              <a:ext cx="195138" cy="186161"/>
            </a:xfrm>
            <a:prstGeom prst="triangl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Isosceles Triangle 15">
              <a:extLst>
                <a:ext uri="{FF2B5EF4-FFF2-40B4-BE49-F238E27FC236}">
                  <a16:creationId xmlns:a16="http://schemas.microsoft.com/office/drawing/2014/main" id="{D6C7C26E-C84B-9AF5-017B-833D1FE872D0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9720956" y="2442872"/>
              <a:ext cx="195138" cy="186161"/>
            </a:xfrm>
            <a:prstGeom prst="triangl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BFD4C2EB-7539-405C-9A44-E0AD046F7C90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8178790" y="2425153"/>
              <a:ext cx="195138" cy="186161"/>
            </a:xfrm>
            <a:prstGeom prst="triangl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BADAACCD-6289-EE0E-83F9-A359B1380DD0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6405987" y="2413590"/>
              <a:ext cx="195138" cy="186161"/>
            </a:xfrm>
            <a:prstGeom prst="triangl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2557AB6C-03E5-3832-40DA-B34B2DB1FD3A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4607308" y="2441942"/>
              <a:ext cx="195138" cy="186161"/>
            </a:xfrm>
            <a:prstGeom prst="triangl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E0B258FB-8E4D-56F2-128B-79FB17B577AF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3117216" y="7048489"/>
              <a:ext cx="195138" cy="186161"/>
            </a:xfrm>
            <a:prstGeom prst="triangl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1" name="Isosceles Triangle 20">
              <a:extLst>
                <a:ext uri="{FF2B5EF4-FFF2-40B4-BE49-F238E27FC236}">
                  <a16:creationId xmlns:a16="http://schemas.microsoft.com/office/drawing/2014/main" id="{D7CA3AED-26AC-5094-EE00-6BC35DAE4DF9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8187153" y="7074091"/>
              <a:ext cx="195138" cy="186161"/>
            </a:xfrm>
            <a:prstGeom prst="triangl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Flowchart: Connector 21">
              <a:extLst>
                <a:ext uri="{FF2B5EF4-FFF2-40B4-BE49-F238E27FC236}">
                  <a16:creationId xmlns:a16="http://schemas.microsoft.com/office/drawing/2014/main" id="{0FD69F13-44B1-BFC0-E866-7F2E1DDEF9FF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9694760" y="4637958"/>
              <a:ext cx="195138" cy="186161"/>
            </a:xfrm>
            <a:prstGeom prst="flowChartConnector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/>
            </a:p>
          </p:txBody>
        </p:sp>
        <p:sp>
          <p:nvSpPr>
            <p:cNvPr id="24" name="Flowchart: Connector 23">
              <a:extLst>
                <a:ext uri="{FF2B5EF4-FFF2-40B4-BE49-F238E27FC236}">
                  <a16:creationId xmlns:a16="http://schemas.microsoft.com/office/drawing/2014/main" id="{4CC81567-8992-B510-96AA-C5E24F8A8FDE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6405050" y="7070580"/>
              <a:ext cx="195138" cy="186161"/>
            </a:xfrm>
            <a:prstGeom prst="flowChartConnector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/>
            </a:p>
          </p:txBody>
        </p:sp>
        <p:sp>
          <p:nvSpPr>
            <p:cNvPr id="25" name="Flowchart: Connector 24">
              <a:extLst>
                <a:ext uri="{FF2B5EF4-FFF2-40B4-BE49-F238E27FC236}">
                  <a16:creationId xmlns:a16="http://schemas.microsoft.com/office/drawing/2014/main" id="{BBBE4E92-4C96-8CD4-7D9B-54A73F2C4817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6405050" y="4683163"/>
              <a:ext cx="195138" cy="186161"/>
            </a:xfrm>
            <a:prstGeom prst="flowChartConnector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/>
            </a:p>
          </p:txBody>
        </p:sp>
        <p:sp>
          <p:nvSpPr>
            <p:cNvPr id="27" name="Flowchart: Connector 26">
              <a:extLst>
                <a:ext uri="{FF2B5EF4-FFF2-40B4-BE49-F238E27FC236}">
                  <a16:creationId xmlns:a16="http://schemas.microsoft.com/office/drawing/2014/main" id="{BE688941-13CB-6B72-7D6A-5AFDAF53CBB5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3115340" y="5988593"/>
              <a:ext cx="195138" cy="186161"/>
            </a:xfrm>
            <a:prstGeom prst="flowChartConnector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/>
            </a:p>
          </p:txBody>
        </p:sp>
        <p:sp>
          <p:nvSpPr>
            <p:cNvPr id="29" name="Flowchart: Connector 28">
              <a:extLst>
                <a:ext uri="{FF2B5EF4-FFF2-40B4-BE49-F238E27FC236}">
                  <a16:creationId xmlns:a16="http://schemas.microsoft.com/office/drawing/2014/main" id="{0DF400CD-6880-F1FF-462D-FAFFCA0981A4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3115340" y="4637958"/>
              <a:ext cx="195138" cy="186161"/>
            </a:xfrm>
            <a:prstGeom prst="flowChartConnector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C7F5F0BD-9D26-0536-9821-8A8381800BB7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3806858" y="2413590"/>
              <a:ext cx="195138" cy="186161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2"/>
                </a:solidFill>
              </a:endParaRP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D2F45908-B3AA-DAE9-9831-8676B039BAB6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3839624" y="4680549"/>
              <a:ext cx="195138" cy="186161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2"/>
                </a:solidFill>
              </a:endParaRP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C21A76B5-47BA-FC9C-BFB1-142D871CADAE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5419344" y="7092027"/>
              <a:ext cx="195138" cy="186161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2"/>
                </a:solidFill>
              </a:endParaRPr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5F0CC8F7-C56D-56A6-4FC3-67F9992559FC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5402798" y="5988591"/>
              <a:ext cx="195138" cy="186161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2"/>
                </a:solidFill>
              </a:endParaRPr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B787FF76-9F4D-B7BF-2318-DCC779F41CC8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5402396" y="4622100"/>
              <a:ext cx="195138" cy="186161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2"/>
                </a:solidFill>
              </a:endParaRP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A4EAC6D6-07C6-DD56-12A2-A2A65C4EE0A2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5452704" y="2428697"/>
              <a:ext cx="195138" cy="186161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2"/>
                </a:solidFill>
              </a:endParaRP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B606E756-2FFB-79B8-5C70-2A1A6BE593C2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7226888" y="7082179"/>
              <a:ext cx="195138" cy="186161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2"/>
                </a:solidFill>
              </a:endParaRP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ED649DB3-4D48-DCF8-8F2F-79A6D43E6FA6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7247062" y="5988591"/>
              <a:ext cx="195138" cy="186161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2"/>
                </a:solidFill>
              </a:endParaRP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0F56687D-FFC7-41CC-5F47-2D779818B69A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7241240" y="4663698"/>
              <a:ext cx="195138" cy="186161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2"/>
                </a:solidFill>
              </a:endParaRPr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FDD13FBB-7E43-1BF7-54E8-C74FB489920B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7226888" y="2441941"/>
              <a:ext cx="195138" cy="186161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2"/>
                </a:solidFill>
              </a:endParaRPr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2DBC309C-9E5C-F318-7844-1DD9BF0C518D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8883798" y="7090164"/>
              <a:ext cx="195138" cy="186161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2"/>
                </a:solidFill>
              </a:endParaRPr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E04253D6-22EE-F673-F234-677172FD9C16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8812476" y="5988592"/>
              <a:ext cx="195138" cy="186161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2"/>
                </a:solidFill>
              </a:endParaRPr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02D7C4DC-EE1F-87AF-CDB3-B1787B19765B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8856272" y="4680549"/>
              <a:ext cx="195138" cy="186161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2"/>
                </a:solidFill>
              </a:endParaRP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6553ED60-F9F7-8076-D020-A269D94E037E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8822937" y="2425153"/>
              <a:ext cx="195138" cy="186161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2"/>
                </a:solidFill>
              </a:endParaRPr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CAE90502-CC42-5448-2810-B9317057FA91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0226825" y="7048488"/>
              <a:ext cx="195138" cy="186161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2"/>
                </a:solidFill>
              </a:endParaRP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5F8F8E32-C882-A880-735C-7AB41DD2E320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3806858" y="6031780"/>
              <a:ext cx="195138" cy="186161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2"/>
                </a:solidFill>
              </a:endParaRPr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977186B1-5F84-B13A-58D3-0444CE85B1F2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3791769" y="7090164"/>
              <a:ext cx="195138" cy="186161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2"/>
                </a:solidFill>
              </a:endParaRPr>
            </a:p>
          </p:txBody>
        </p: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55DD1501-C682-E23B-907E-AA1335E25F27}"/>
              </a:ext>
            </a:extLst>
          </p:cNvPr>
          <p:cNvGrpSpPr>
            <a:grpSpLocks/>
          </p:cNvGrpSpPr>
          <p:nvPr/>
        </p:nvGrpSpPr>
        <p:grpSpPr>
          <a:xfrm>
            <a:off x="2673784" y="2478121"/>
            <a:ext cx="7268787" cy="4453212"/>
            <a:chOff x="-300204" y="1301985"/>
            <a:chExt cx="7965743" cy="4786070"/>
          </a:xfrm>
        </p:grpSpPr>
        <p:pic>
          <p:nvPicPr>
            <p:cNvPr id="57" name="Graphic 41" descr="Music notes with solid fill">
              <a:extLst>
                <a:ext uri="{FF2B5EF4-FFF2-40B4-BE49-F238E27FC236}">
                  <a16:creationId xmlns:a16="http://schemas.microsoft.com/office/drawing/2014/main" id="{47E75044-63E8-466E-83B6-59171BD5C551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6916012" y="3590163"/>
              <a:ext cx="749527" cy="737281"/>
            </a:xfrm>
            <a:prstGeom prst="rect">
              <a:avLst/>
            </a:prstGeom>
          </p:spPr>
        </p:pic>
        <p:pic>
          <p:nvPicPr>
            <p:cNvPr id="58" name="Picture 57">
              <a:extLst>
                <a:ext uri="{FF2B5EF4-FFF2-40B4-BE49-F238E27FC236}">
                  <a16:creationId xmlns:a16="http://schemas.microsoft.com/office/drawing/2014/main" id="{E5B4CDA1-D49F-4AAB-9D88-7DBE90193E19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6949563" y="1332669"/>
              <a:ext cx="551328" cy="530903"/>
            </a:xfrm>
            <a:prstGeom prst="rect">
              <a:avLst/>
            </a:prstGeom>
          </p:spPr>
        </p:pic>
        <p:pic>
          <p:nvPicPr>
            <p:cNvPr id="59" name="Graphic 68" descr="Music notes with solid fill">
              <a:extLst>
                <a:ext uri="{FF2B5EF4-FFF2-40B4-BE49-F238E27FC236}">
                  <a16:creationId xmlns:a16="http://schemas.microsoft.com/office/drawing/2014/main" id="{F852CDA4-9EB7-4EA2-ADF1-FE60EE55980B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3669154" y="5315168"/>
              <a:ext cx="772887" cy="772887"/>
            </a:xfrm>
            <a:prstGeom prst="rect">
              <a:avLst/>
            </a:prstGeom>
          </p:spPr>
        </p:pic>
        <p:pic>
          <p:nvPicPr>
            <p:cNvPr id="60" name="Graphic 46" descr="Table tennis paddle and ball with solid fill">
              <a:extLst>
                <a:ext uri="{FF2B5EF4-FFF2-40B4-BE49-F238E27FC236}">
                  <a16:creationId xmlns:a16="http://schemas.microsoft.com/office/drawing/2014/main" id="{A0A4CD8D-0384-4363-B55C-B72EBC366F1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2980779" y="3457995"/>
              <a:ext cx="763588" cy="760866"/>
            </a:xfrm>
            <a:prstGeom prst="rect">
              <a:avLst/>
            </a:prstGeom>
          </p:spPr>
        </p:pic>
        <p:pic>
          <p:nvPicPr>
            <p:cNvPr id="61" name="Graphic 16" descr="Watering pot with solid fill">
              <a:extLst>
                <a:ext uri="{FF2B5EF4-FFF2-40B4-BE49-F238E27FC236}">
                  <a16:creationId xmlns:a16="http://schemas.microsoft.com/office/drawing/2014/main" id="{765D49FA-1B98-4BEC-A5A9-A3FEDC7E1DEF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p:blipFill>
          <p:spPr>
            <a:xfrm>
              <a:off x="5206869" y="4993366"/>
              <a:ext cx="816189" cy="814582"/>
            </a:xfrm>
            <a:prstGeom prst="rect">
              <a:avLst/>
            </a:prstGeom>
          </p:spPr>
        </p:pic>
        <p:pic>
          <p:nvPicPr>
            <p:cNvPr id="62" name="Graphic 22" descr="Volcano with solid fill">
              <a:extLst>
                <a:ext uri="{FF2B5EF4-FFF2-40B4-BE49-F238E27FC236}">
                  <a16:creationId xmlns:a16="http://schemas.microsoft.com/office/drawing/2014/main" id="{CEBF4AAF-1B34-4022-A346-FBB0F191BF4A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/>
            </a:stretch>
          </p:blipFill>
          <p:spPr>
            <a:xfrm>
              <a:off x="-300204" y="1437169"/>
              <a:ext cx="642610" cy="632408"/>
            </a:xfrm>
            <a:prstGeom prst="rect">
              <a:avLst/>
            </a:prstGeom>
          </p:spPr>
        </p:pic>
        <p:pic>
          <p:nvPicPr>
            <p:cNvPr id="64" name="Graphic 83" descr="Tricycle with solid fill">
              <a:extLst>
                <a:ext uri="{FF2B5EF4-FFF2-40B4-BE49-F238E27FC236}">
                  <a16:creationId xmlns:a16="http://schemas.microsoft.com/office/drawing/2014/main" id="{4F29576F-4A5B-47D0-A51D-E122D0901561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96DAC541-7B7A-43D3-8B79-37D633B846F1}">
                  <asvg:svgBlip xmlns:asvg="http://schemas.microsoft.com/office/drawing/2016/SVG/main" r:embed="rId16"/>
                </a:ext>
              </a:extLst>
            </a:blip>
            <a:stretch>
              <a:fillRect/>
            </a:stretch>
          </p:blipFill>
          <p:spPr>
            <a:xfrm>
              <a:off x="5003049" y="1301985"/>
              <a:ext cx="696686" cy="696686"/>
            </a:xfrm>
            <a:prstGeom prst="rect">
              <a:avLst/>
            </a:prstGeom>
          </p:spPr>
        </p:pic>
      </p:grpSp>
      <p:pic>
        <p:nvPicPr>
          <p:cNvPr id="65" name="Graphic 16" descr="Watering pot with solid fill">
            <a:extLst>
              <a:ext uri="{FF2B5EF4-FFF2-40B4-BE49-F238E27FC236}">
                <a16:creationId xmlns:a16="http://schemas.microsoft.com/office/drawing/2014/main" id="{56126D62-2F88-8DF9-22FC-2A4CCDF57752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2676645" y="5939979"/>
            <a:ext cx="744777" cy="757930"/>
          </a:xfrm>
          <a:prstGeom prst="rect">
            <a:avLst/>
          </a:prstGeom>
        </p:spPr>
      </p:pic>
      <p:sp>
        <p:nvSpPr>
          <p:cNvPr id="66" name="Flowchart: Connector 65">
            <a:extLst>
              <a:ext uri="{FF2B5EF4-FFF2-40B4-BE49-F238E27FC236}">
                <a16:creationId xmlns:a16="http://schemas.microsoft.com/office/drawing/2014/main" id="{56FAB391-1D32-D9E1-C25B-8296A1D6563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628776" y="7082179"/>
            <a:ext cx="195138" cy="186161"/>
          </a:xfrm>
          <a:prstGeom prst="flowChartConnector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67" name="Flowchart: Connector 66">
            <a:extLst>
              <a:ext uri="{FF2B5EF4-FFF2-40B4-BE49-F238E27FC236}">
                <a16:creationId xmlns:a16="http://schemas.microsoft.com/office/drawing/2014/main" id="{8BA95DD3-6345-0791-86B3-112DE00FF92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418837" y="6048204"/>
            <a:ext cx="195138" cy="186161"/>
          </a:xfrm>
          <a:prstGeom prst="flowChartConnector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75" name="Flowchart: Connector 74">
            <a:extLst>
              <a:ext uri="{FF2B5EF4-FFF2-40B4-BE49-F238E27FC236}">
                <a16:creationId xmlns:a16="http://schemas.microsoft.com/office/drawing/2014/main" id="{BC14DD97-5233-D475-108C-09BA8528FF3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578056" y="5988591"/>
            <a:ext cx="195138" cy="186161"/>
          </a:xfrm>
          <a:prstGeom prst="flowChartConnector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76" name="Flowchart: Connector 75">
            <a:extLst>
              <a:ext uri="{FF2B5EF4-FFF2-40B4-BE49-F238E27FC236}">
                <a16:creationId xmlns:a16="http://schemas.microsoft.com/office/drawing/2014/main" id="{E4C1E7EB-52A4-777C-F270-A1CCCFAA0AB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562412" y="4637958"/>
            <a:ext cx="195138" cy="186161"/>
          </a:xfrm>
          <a:prstGeom prst="flowChartConnector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77" name="Flowchart: Connector 76">
            <a:extLst>
              <a:ext uri="{FF2B5EF4-FFF2-40B4-BE49-F238E27FC236}">
                <a16:creationId xmlns:a16="http://schemas.microsoft.com/office/drawing/2014/main" id="{619D952E-5ADD-2458-3258-BE703A540FB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175257" y="4680548"/>
            <a:ext cx="195138" cy="186161"/>
          </a:xfrm>
          <a:prstGeom prst="flowChartConnector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78" name="Flowchart: Connector 77">
            <a:extLst>
              <a:ext uri="{FF2B5EF4-FFF2-40B4-BE49-F238E27FC236}">
                <a16:creationId xmlns:a16="http://schemas.microsoft.com/office/drawing/2014/main" id="{A9743CF9-301A-2F8D-8768-73389F391E5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183278" y="6000078"/>
            <a:ext cx="195138" cy="186161"/>
          </a:xfrm>
          <a:prstGeom prst="flowChartConnector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79" name="Flowchart: Connector 78">
            <a:extLst>
              <a:ext uri="{FF2B5EF4-FFF2-40B4-BE49-F238E27FC236}">
                <a16:creationId xmlns:a16="http://schemas.microsoft.com/office/drawing/2014/main" id="{0D8735A1-2C9E-586C-80AC-3E798DADEC5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728077" y="7070579"/>
            <a:ext cx="195138" cy="186161"/>
          </a:xfrm>
          <a:prstGeom prst="flowChartConnector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3E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5168625-BF7E-37B5-5A1C-F773668DA1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>
            <a:extLst>
              <a:ext uri="{FF2B5EF4-FFF2-40B4-BE49-F238E27FC236}">
                <a16:creationId xmlns:a16="http://schemas.microsoft.com/office/drawing/2014/main" id="{7C9763EE-2C9E-5B60-A7E6-FA5B1F2D6DA2}"/>
              </a:ext>
            </a:extLst>
          </p:cNvPr>
          <p:cNvGrpSpPr/>
          <p:nvPr/>
        </p:nvGrpSpPr>
        <p:grpSpPr>
          <a:xfrm>
            <a:off x="184646" y="1505394"/>
            <a:ext cx="2384913" cy="5219082"/>
            <a:chOff x="0" y="-28575"/>
            <a:chExt cx="868775" cy="1773403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EB8FDF3D-AD08-D02A-220A-901BC5C7389A}"/>
                </a:ext>
              </a:extLst>
            </p:cNvPr>
            <p:cNvSpPr/>
            <p:nvPr/>
          </p:nvSpPr>
          <p:spPr>
            <a:xfrm>
              <a:off x="0" y="-293"/>
              <a:ext cx="868775" cy="1745121"/>
            </a:xfrm>
            <a:custGeom>
              <a:avLst/>
              <a:gdLst/>
              <a:ahLst/>
              <a:cxnLst/>
              <a:rect l="l" t="t" r="r" b="b"/>
              <a:pathLst>
                <a:path w="868775" h="1669301">
                  <a:moveTo>
                    <a:pt x="0" y="0"/>
                  </a:moveTo>
                  <a:lnTo>
                    <a:pt x="868775" y="0"/>
                  </a:lnTo>
                  <a:lnTo>
                    <a:pt x="868775" y="1669301"/>
                  </a:lnTo>
                  <a:lnTo>
                    <a:pt x="0" y="1669301"/>
                  </a:lnTo>
                  <a:close/>
                </a:path>
              </a:pathLst>
            </a:custGeom>
            <a:solidFill>
              <a:srgbClr val="34586E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600" b="1" i="0" u="sng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Information</a:t>
              </a:r>
            </a:p>
            <a:p>
              <a:pPr marL="0" marR="0" lvl="0" indent="0" algn="ctr" defTabSz="914400" rtl="0" eaLnBrk="1" fontAlgn="auto" latinLnBrk="0" hangingPunct="1">
                <a:lnSpc>
                  <a:spcPts val="23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Manchester Community Hub</a:t>
              </a:r>
            </a:p>
            <a:p>
              <a:pPr marL="0" marR="0" lvl="0" indent="0" algn="l" defTabSz="914400" rtl="0" eaLnBrk="1" fontAlgn="auto" latinLnBrk="0" hangingPunct="1">
                <a:lnSpc>
                  <a:spcPts val="23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Address: </a:t>
              </a:r>
              <a:r>
                <a:rPr kumimoji="0" lang="en-GB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 panose="020B0502020202020204" pitchFamily="34" charset="0"/>
                  <a:ea typeface="Calibri" panose="020F0502020204030204" pitchFamily="34" charset="0"/>
                  <a:cs typeface="+mn-cs"/>
                </a:rPr>
                <a:t>7 Watson Street,     M3 4EE </a:t>
              </a:r>
              <a:br>
                <a:rPr kumimoji="0" lang="en-GB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 panose="020B0502020202020204" pitchFamily="34" charset="0"/>
                  <a:ea typeface="Calibri" panose="020F0502020204030204" pitchFamily="34" charset="0"/>
                  <a:cs typeface="+mn-cs"/>
                </a:rPr>
              </a:br>
              <a:r>
                <a:rPr kumimoji="0" lang="en-GB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 panose="020B0502020202020204" pitchFamily="34" charset="0"/>
                  <a:ea typeface="Calibri" panose="020F0502020204030204" pitchFamily="34" charset="0"/>
                  <a:cs typeface="+mn-cs"/>
                </a:rPr>
                <a:t>Please </a:t>
              </a:r>
              <a:r>
                <a:rPr kumimoji="0" lang="en-US" sz="9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Contact: 07834 764 900 or   07731 132 7221 </a:t>
              </a:r>
            </a:p>
            <a:p>
              <a:pPr marL="0" marR="0" lvl="0" indent="0" algn="l" defTabSz="914400" rtl="0" eaLnBrk="1" fontAlgn="auto" latinLnBrk="0" hangingPunct="1">
                <a:lnSpc>
                  <a:spcPts val="23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The green sessions are to support you build a pro social outlook work on building relationships and team building with peers at the hub.</a:t>
              </a:r>
            </a:p>
            <a:p>
              <a:pPr marL="0" marR="0" lvl="0" indent="0" algn="l" defTabSz="914400" rtl="0" eaLnBrk="1" fontAlgn="auto" latinLnBrk="0" hangingPunct="1">
                <a:lnSpc>
                  <a:spcPts val="23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Our Blue sessions focus on education training and employment to help you gain employment and upskill to move toward the job market. </a:t>
              </a:r>
            </a:p>
            <a:p>
              <a:pPr marL="0" marR="0" lvl="0" indent="0" algn="l" defTabSz="914400" rtl="0" eaLnBrk="1" fontAlgn="auto" latinLnBrk="0" hangingPunct="1">
                <a:lnSpc>
                  <a:spcPts val="2379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Our yellow sessions support you to work on your self development and build a positive outlook</a:t>
              </a:r>
            </a:p>
            <a:p>
              <a:endParaRPr lang="en-GB" dirty="0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2ACE3864-5B89-FB30-AA0C-CD07C983DEC2}"/>
                </a:ext>
              </a:extLst>
            </p:cNvPr>
            <p:cNvSpPr txBox="1"/>
            <p:nvPr/>
          </p:nvSpPr>
          <p:spPr>
            <a:xfrm>
              <a:off x="0" y="-28575"/>
              <a:ext cx="868775" cy="16978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lang="en-US" sz="1699">
                <a:solidFill>
                  <a:srgbClr val="FFFFFF"/>
                </a:solidFill>
                <a:latin typeface="DM Sans"/>
              </a:endParaRPr>
            </a:p>
          </p:txBody>
        </p:sp>
      </p:grpSp>
      <p:sp>
        <p:nvSpPr>
          <p:cNvPr id="69" name="TextBox 69">
            <a:extLst>
              <a:ext uri="{FF2B5EF4-FFF2-40B4-BE49-F238E27FC236}">
                <a16:creationId xmlns:a16="http://schemas.microsoft.com/office/drawing/2014/main" id="{4D2376BB-30EE-508D-1FA7-DC34322576CB}"/>
              </a:ext>
            </a:extLst>
          </p:cNvPr>
          <p:cNvSpPr txBox="1"/>
          <p:nvPr/>
        </p:nvSpPr>
        <p:spPr>
          <a:xfrm>
            <a:off x="2682766" y="89855"/>
            <a:ext cx="4656043" cy="59945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899"/>
              </a:lnSpc>
              <a:spcBef>
                <a:spcPct val="0"/>
              </a:spcBef>
            </a:pPr>
            <a:r>
              <a:rPr lang="en-US" sz="3499" u="sng" dirty="0">
                <a:solidFill>
                  <a:srgbClr val="000000"/>
                </a:solidFill>
                <a:latin typeface="DM Sans Bold"/>
              </a:rPr>
              <a:t>OCTOBER - WEEK 5</a:t>
            </a:r>
          </a:p>
        </p:txBody>
      </p:sp>
      <p:sp>
        <p:nvSpPr>
          <p:cNvPr id="70" name="TextBox 70">
            <a:extLst>
              <a:ext uri="{FF2B5EF4-FFF2-40B4-BE49-F238E27FC236}">
                <a16:creationId xmlns:a16="http://schemas.microsoft.com/office/drawing/2014/main" id="{035806C9-363B-5CBA-4A36-DA3DBB9EF519}"/>
              </a:ext>
            </a:extLst>
          </p:cNvPr>
          <p:cNvSpPr txBox="1"/>
          <p:nvPr/>
        </p:nvSpPr>
        <p:spPr>
          <a:xfrm>
            <a:off x="658981" y="127955"/>
            <a:ext cx="1826812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>
            <a:extLst>
              <a:ext uri="{FF2B5EF4-FFF2-40B4-BE49-F238E27FC236}">
                <a16:creationId xmlns:a16="http://schemas.microsoft.com/office/drawing/2014/main" id="{CA9D8EF8-AEE8-A255-2DE6-938896C12F50}"/>
              </a:ext>
            </a:extLst>
          </p:cNvPr>
          <p:cNvSpPr txBox="1"/>
          <p:nvPr/>
        </p:nvSpPr>
        <p:spPr>
          <a:xfrm>
            <a:off x="658981" y="545468"/>
            <a:ext cx="1910578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dirty="0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>
            <a:extLst>
              <a:ext uri="{FF2B5EF4-FFF2-40B4-BE49-F238E27FC236}">
                <a16:creationId xmlns:a16="http://schemas.microsoft.com/office/drawing/2014/main" id="{B414D9D7-E70F-66E1-4A6A-C1F465F873AB}"/>
              </a:ext>
            </a:extLst>
          </p:cNvPr>
          <p:cNvSpPr txBox="1"/>
          <p:nvPr/>
        </p:nvSpPr>
        <p:spPr>
          <a:xfrm>
            <a:off x="658981" y="1023067"/>
            <a:ext cx="1826812" cy="35080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dirty="0">
                <a:solidFill>
                  <a:srgbClr val="000000"/>
                </a:solidFill>
                <a:latin typeface="DM Sans"/>
              </a:rPr>
              <a:t>Education Training and Employment activities</a:t>
            </a:r>
          </a:p>
        </p:txBody>
      </p:sp>
      <p:grpSp>
        <p:nvGrpSpPr>
          <p:cNvPr id="68" name="Group 49">
            <a:extLst>
              <a:ext uri="{FF2B5EF4-FFF2-40B4-BE49-F238E27FC236}">
                <a16:creationId xmlns:a16="http://schemas.microsoft.com/office/drawing/2014/main" id="{548BBDF1-78E3-B77F-16D3-4A7199DB8BF1}"/>
              </a:ext>
            </a:extLst>
          </p:cNvPr>
          <p:cNvGrpSpPr/>
          <p:nvPr/>
        </p:nvGrpSpPr>
        <p:grpSpPr>
          <a:xfrm>
            <a:off x="170473" y="6724475"/>
            <a:ext cx="2066012" cy="747035"/>
            <a:chOff x="183080" y="0"/>
            <a:chExt cx="2754682" cy="996046"/>
          </a:xfrm>
        </p:grpSpPr>
        <p:sp>
          <p:nvSpPr>
            <p:cNvPr id="73" name="Freeform 50">
              <a:extLst>
                <a:ext uri="{FF2B5EF4-FFF2-40B4-BE49-F238E27FC236}">
                  <a16:creationId xmlns:a16="http://schemas.microsoft.com/office/drawing/2014/main" id="{79A24DF5-9331-D358-1CAC-667D11A800B6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74" name="TextBox 52">
              <a:extLst>
                <a:ext uri="{FF2B5EF4-FFF2-40B4-BE49-F238E27FC236}">
                  <a16:creationId xmlns:a16="http://schemas.microsoft.com/office/drawing/2014/main" id="{AE712B8F-7B19-64A4-15BC-E533B555A258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>
                  <a:solidFill>
                    <a:srgbClr val="000000"/>
                  </a:solidFill>
                  <a:latin typeface="DM Sans"/>
                </a:rPr>
                <a:t>This </a:t>
              </a:r>
              <a:r>
                <a:rPr lang="en-US" sz="750" err="1">
                  <a:solidFill>
                    <a:srgbClr val="000000"/>
                  </a:solidFill>
                  <a:latin typeface="DM Sans"/>
                </a:rPr>
                <a:t>programme</a:t>
              </a:r>
              <a:r>
                <a:rPr lang="en-US" sz="750">
                  <a:solidFill>
                    <a:srgbClr val="000000"/>
                  </a:solidFill>
                  <a:latin typeface="DM Sans"/>
                </a:rPr>
                <a:t> is delivered by HMPPS CFO</a:t>
              </a:r>
            </a:p>
          </p:txBody>
        </p:sp>
      </p:grpSp>
      <p:pic>
        <p:nvPicPr>
          <p:cNvPr id="26" name="x_x_x_x_x_Picture 3" descr="GC_Landscape_RGB">
            <a:extLst>
              <a:ext uri="{FF2B5EF4-FFF2-40B4-BE49-F238E27FC236}">
                <a16:creationId xmlns:a16="http://schemas.microsoft.com/office/drawing/2014/main" id="{FCB5A5D6-33B2-A09B-2B0C-E525EDB1CA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3741" y="142738"/>
            <a:ext cx="1157661" cy="4936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DF2F54DF-22DD-D73E-4B06-225AEDD95DF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93488" y="254648"/>
            <a:ext cx="1233170" cy="342900"/>
          </a:xfrm>
          <a:prstGeom prst="rect">
            <a:avLst/>
          </a:prstGeom>
        </p:spPr>
      </p:pic>
      <p:graphicFrame>
        <p:nvGraphicFramePr>
          <p:cNvPr id="6" name="Table 2">
            <a:extLst>
              <a:ext uri="{FF2B5EF4-FFF2-40B4-BE49-F238E27FC236}">
                <a16:creationId xmlns:a16="http://schemas.microsoft.com/office/drawing/2014/main" id="{2C037D48-05DB-DE5B-CE81-E28367725B55}"/>
              </a:ext>
            </a:extLst>
          </p:cNvPr>
          <p:cNvGraphicFramePr>
            <a:graphicFrameLocks noGrp="1" noDrilldown="1" noMove="1" noResize="1"/>
          </p:cNvGraphicFramePr>
          <p:nvPr>
            <p:extLst>
              <p:ext uri="{D42A27DB-BD31-4B8C-83A1-F6EECF244321}">
                <p14:modId xmlns:p14="http://schemas.microsoft.com/office/powerpoint/2010/main" val="1084825094"/>
              </p:ext>
            </p:extLst>
          </p:nvPr>
        </p:nvGraphicFramePr>
        <p:xfrm>
          <a:off x="2680844" y="623324"/>
          <a:ext cx="7840562" cy="6701734"/>
        </p:xfrm>
        <a:graphic>
          <a:graphicData uri="http://schemas.openxmlformats.org/drawingml/2006/table">
            <a:tbl>
              <a:tblPr/>
              <a:tblGrid>
                <a:gridCol w="7109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9852">
                  <a:extLst>
                    <a:ext uri="{9D8B030D-6E8A-4147-A177-3AD203B41FA5}">
                      <a16:colId xmlns:a16="http://schemas.microsoft.com/office/drawing/2014/main" val="847003584"/>
                    </a:ext>
                  </a:extLst>
                </a:gridCol>
                <a:gridCol w="7868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50602">
                  <a:extLst>
                    <a:ext uri="{9D8B030D-6E8A-4147-A177-3AD203B41FA5}">
                      <a16:colId xmlns:a16="http://schemas.microsoft.com/office/drawing/2014/main" val="1325069854"/>
                    </a:ext>
                  </a:extLst>
                </a:gridCol>
                <a:gridCol w="9463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39974">
                  <a:extLst>
                    <a:ext uri="{9D8B030D-6E8A-4147-A177-3AD203B41FA5}">
                      <a16:colId xmlns:a16="http://schemas.microsoft.com/office/drawing/2014/main" val="4168364217"/>
                    </a:ext>
                  </a:extLst>
                </a:gridCol>
                <a:gridCol w="9356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91116">
                  <a:extLst>
                    <a:ext uri="{9D8B030D-6E8A-4147-A177-3AD203B41FA5}">
                      <a16:colId xmlns:a16="http://schemas.microsoft.com/office/drawing/2014/main" val="4048580754"/>
                    </a:ext>
                  </a:extLst>
                </a:gridCol>
                <a:gridCol w="85060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58695">
                  <a:extLst>
                    <a:ext uri="{9D8B030D-6E8A-4147-A177-3AD203B41FA5}">
                      <a16:colId xmlns:a16="http://schemas.microsoft.com/office/drawing/2014/main" val="1213905431"/>
                    </a:ext>
                  </a:extLst>
                </a:gridCol>
              </a:tblGrid>
              <a:tr h="523787">
                <a:tc gridSpan="2">
                  <a:txBody>
                    <a:bodyPr/>
                    <a:lstStyle/>
                    <a:p>
                      <a:pPr algn="ctr">
                        <a:lnSpc>
                          <a:spcPts val="1927"/>
                        </a:lnSpc>
                        <a:defRPr/>
                      </a:pPr>
                      <a:r>
                        <a:rPr lang="en-US" sz="1376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Monday 27</a:t>
                      </a:r>
                      <a:r>
                        <a:rPr lang="en-US" sz="1376" b="1" baseline="30000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th</a:t>
                      </a:r>
                      <a:endParaRPr lang="en-US" sz="1100" dirty="0"/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927"/>
                        </a:lnSpc>
                        <a:defRPr/>
                      </a:pPr>
                      <a:r>
                        <a:rPr lang="en-US" sz="1376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Tuesday 28</a:t>
                      </a:r>
                      <a:r>
                        <a:rPr lang="en-US" sz="1376" b="1" baseline="30000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th</a:t>
                      </a:r>
                      <a:endParaRPr lang="en-US" sz="1100" dirty="0"/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820"/>
                        </a:lnSpc>
                        <a:defRPr/>
                      </a:pPr>
                      <a:r>
                        <a:rPr lang="en-US" sz="1299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Wednesday 29</a:t>
                      </a:r>
                      <a:r>
                        <a:rPr lang="en-US" sz="1299" b="1" baseline="30000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th</a:t>
                      </a:r>
                      <a:endParaRPr lang="en-US" sz="1100" dirty="0"/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820"/>
                        </a:lnSpc>
                        <a:defRPr/>
                      </a:pPr>
                      <a:r>
                        <a:rPr lang="en-US" sz="1299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Thursday 30</a:t>
                      </a:r>
                      <a:r>
                        <a:rPr lang="en-US" sz="1299" b="1" baseline="30000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th</a:t>
                      </a:r>
                      <a:r>
                        <a:rPr lang="en-US" sz="1299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 </a:t>
                      </a:r>
                      <a:endParaRPr lang="en-US" sz="1100" dirty="0"/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820"/>
                        </a:lnSpc>
                        <a:defRPr/>
                      </a:pPr>
                      <a:r>
                        <a:rPr lang="en-US" sz="1299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Friday 31</a:t>
                      </a:r>
                      <a:r>
                        <a:rPr lang="en-US" sz="1299" b="1" baseline="30000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st</a:t>
                      </a:r>
                      <a:r>
                        <a:rPr lang="en-US" sz="1299" b="1" dirty="0">
                          <a:solidFill>
                            <a:srgbClr val="000000"/>
                          </a:solidFill>
                          <a:latin typeface="DM Sans Bold"/>
                          <a:ea typeface="DM Sans Bold"/>
                          <a:cs typeface="DM Sans Bold"/>
                          <a:sym typeface="DM Sans Bold"/>
                        </a:rPr>
                        <a:t> </a:t>
                      </a:r>
                    </a:p>
                  </a:txBody>
                  <a:tcPr marL="140560" marR="140560" marT="140560" marB="1405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32951">
                <a:tc>
                  <a:txBody>
                    <a:bodyPr/>
                    <a:lstStyle/>
                    <a:p>
                      <a:pPr algn="ctr">
                        <a:lnSpc>
                          <a:spcPts val="1225"/>
                        </a:lnSpc>
                        <a:defRPr/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Mission' Employment     10am - 11am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25"/>
                        </a:lnSpc>
                        <a:defRPr/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CV Building</a:t>
                      </a:r>
                    </a:p>
                    <a:p>
                      <a:pPr algn="ctr">
                        <a:lnSpc>
                          <a:spcPts val="1225"/>
                        </a:lnSpc>
                        <a:defRPr/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10am - 12pm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26"/>
                        </a:lnSpc>
                        <a:defRPr/>
                      </a:pPr>
                      <a:r>
                        <a:rPr lang="en-GB" sz="880" b="0" i="0" dirty="0">
                          <a:latin typeface="DM Sans" pitchFamily="2" charset="0"/>
                        </a:rPr>
                        <a:t>CBT Appointments</a:t>
                      </a:r>
                    </a:p>
                    <a:p>
                      <a:pPr algn="ctr">
                        <a:lnSpc>
                          <a:spcPts val="1226"/>
                        </a:lnSpc>
                        <a:defRPr/>
                      </a:pPr>
                      <a:r>
                        <a:rPr lang="en-GB" sz="880" b="0" i="0" dirty="0">
                          <a:latin typeface="DM Sans" pitchFamily="2" charset="0"/>
                        </a:rPr>
                        <a:t>10am - 4pm                                       Appointment only</a:t>
                      </a:r>
                      <a:endParaRPr lang="en-US" sz="880" b="0" i="0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26"/>
                        </a:lnSpc>
                        <a:defRPr/>
                      </a:pPr>
                      <a:r>
                        <a:rPr lang="en-US" sz="880" b="0" i="0" dirty="0">
                          <a:latin typeface="DM Sans" pitchFamily="2" charset="0"/>
                        </a:rPr>
                        <a:t>Skill Finder</a:t>
                      </a:r>
                    </a:p>
                    <a:p>
                      <a:pPr algn="ctr">
                        <a:lnSpc>
                          <a:spcPts val="1226"/>
                        </a:lnSpc>
                        <a:defRPr/>
                      </a:pPr>
                      <a:r>
                        <a:rPr lang="en-US" sz="880" b="0" i="0" dirty="0">
                          <a:latin typeface="DM Sans" pitchFamily="2" charset="0"/>
                        </a:rPr>
                        <a:t>NCS</a:t>
                      </a:r>
                    </a:p>
                    <a:p>
                      <a:pPr algn="ctr">
                        <a:lnSpc>
                          <a:spcPts val="1226"/>
                        </a:lnSpc>
                        <a:defRPr/>
                      </a:pPr>
                      <a:r>
                        <a:rPr lang="en-US" sz="880" b="0" i="0" dirty="0">
                          <a:latin typeface="DM Sans" pitchFamily="2" charset="0"/>
                        </a:rPr>
                        <a:t>11am-12pm</a:t>
                      </a:r>
                    </a:p>
                  </a:txBody>
                  <a:tcPr marL="140560" marR="140560" marT="140560" marB="1405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GB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 Bold Italics"/>
                          <a:cs typeface="DM Sans Bold Italics"/>
                          <a:sym typeface="DM Sans Bold Italics"/>
                        </a:rPr>
                        <a:t>Re-Think programme</a:t>
                      </a:r>
                    </a:p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GB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 Bold Italics"/>
                          <a:cs typeface="DM Sans Bold Italics"/>
                          <a:sym typeface="DM Sans Bold Italics"/>
                        </a:rPr>
                        <a:t>(CGL)</a:t>
                      </a:r>
                    </a:p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GB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 Bold Italics"/>
                          <a:cs typeface="DM Sans Bold Italics"/>
                          <a:sym typeface="DM Sans Bold Italics"/>
                        </a:rPr>
                        <a:t>10am - 12pm</a:t>
                      </a:r>
                      <a:endParaRPr lang="en-US" sz="880" b="0" i="0" dirty="0">
                        <a:solidFill>
                          <a:srgbClr val="000000"/>
                        </a:solidFill>
                        <a:latin typeface="DM Sans" pitchFamily="2" charset="0"/>
                        <a:sym typeface="DM Sans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sym typeface="DM Sans"/>
                        </a:rPr>
                        <a:t>Digital College </a:t>
                      </a:r>
                    </a:p>
                    <a:p>
                      <a:pPr algn="ctr">
                        <a:lnSpc>
                          <a:spcPts val="1234"/>
                        </a:lnSpc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sym typeface="DM Sans"/>
                        </a:rPr>
                        <a:t>10pm - 1pm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71"/>
                        </a:lnSpc>
                        <a:defRPr/>
                      </a:pPr>
                      <a:r>
                        <a:rPr lang="en-GB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sym typeface="DM Sans Bold"/>
                        </a:rPr>
                        <a:t>CBT Appointments</a:t>
                      </a:r>
                    </a:p>
                    <a:p>
                      <a:pPr algn="ctr">
                        <a:lnSpc>
                          <a:spcPts val="1371"/>
                        </a:lnSpc>
                        <a:defRPr/>
                      </a:pPr>
                      <a:r>
                        <a:rPr lang="en-GB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sym typeface="DM Sans Bold"/>
                        </a:rPr>
                        <a:t>10am - 4pm                                       Appointment only</a:t>
                      </a:r>
                      <a:endParaRPr lang="en-US" sz="880" b="0" i="0" dirty="0">
                        <a:solidFill>
                          <a:srgbClr val="000000"/>
                        </a:solidFill>
                        <a:latin typeface="DM Sans" pitchFamily="2" charset="0"/>
                        <a:sym typeface="DM Sans Bold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72"/>
                        </a:lnSpc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sym typeface="DM Sans Bold"/>
                        </a:rPr>
                        <a:t>Digital College</a:t>
                      </a:r>
                    </a:p>
                    <a:p>
                      <a:pPr algn="ctr">
                        <a:lnSpc>
                          <a:spcPts val="1372"/>
                        </a:lnSpc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sym typeface="DM Sans Bold"/>
                        </a:rPr>
                        <a:t>10am - 1pm</a:t>
                      </a:r>
                    </a:p>
                  </a:txBody>
                  <a:tcPr marL="140560" marR="140560" marT="140560" marB="1405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>
                          <a:latin typeface="DM Sans" pitchFamily="2" charset="0"/>
                        </a:rPr>
                        <a:t>Meditation </a:t>
                      </a:r>
                    </a:p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>
                          <a:latin typeface="DM Sans" pitchFamily="2" charset="0"/>
                        </a:rPr>
                        <a:t>9.30am - 11am</a:t>
                      </a:r>
                    </a:p>
                  </a:txBody>
                  <a:tcPr marL="140560" marR="140560" marT="140560" marB="1405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>
                          <a:latin typeface="DM Sans" pitchFamily="2" charset="0"/>
                        </a:rPr>
                        <a:t>Job Club</a:t>
                      </a:r>
                    </a:p>
                  </a:txBody>
                  <a:tcPr marL="140560" marR="140560" marT="140560" marB="140560" vert="wordArtVert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50851">
                <a:tc>
                  <a:txBody>
                    <a:bodyPr/>
                    <a:lstStyle/>
                    <a:p>
                      <a:pPr algn="ctr">
                        <a:lnSpc>
                          <a:spcPts val="1189"/>
                        </a:lnSpc>
                        <a:defRPr/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Men Matter</a:t>
                      </a:r>
                    </a:p>
                    <a:p>
                      <a:pPr algn="ctr">
                        <a:lnSpc>
                          <a:spcPts val="1189"/>
                        </a:lnSpc>
                        <a:defRPr/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12pm - 1pm</a:t>
                      </a:r>
                      <a:endParaRPr lang="en-US" sz="880" b="0" i="0" dirty="0">
                        <a:solidFill>
                          <a:srgbClr val="000000"/>
                        </a:solidFill>
                        <a:latin typeface="DM Sans" pitchFamily="2" charset="0"/>
                        <a:sym typeface="DM Sans Bold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72"/>
                        </a:lnSpc>
                      </a:pPr>
                      <a:r>
                        <a:rPr lang="en-GB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sym typeface="DM Sans Bold"/>
                        </a:rPr>
                        <a:t>Preparation for employment with lived experience  1pm - 2pm</a:t>
                      </a:r>
                      <a:endParaRPr lang="en-US" sz="880" b="0" i="0" dirty="0">
                        <a:solidFill>
                          <a:srgbClr val="000000"/>
                        </a:solidFill>
                        <a:latin typeface="DM Sans" pitchFamily="2" charset="0"/>
                        <a:sym typeface="DM Sans Bold"/>
                      </a:endParaRPr>
                    </a:p>
                  </a:txBody>
                  <a:tcPr marL="140560" marR="140560" marT="140560" marB="140560" anchor="ctr"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71"/>
                        </a:lnSpc>
                        <a:defRPr/>
                      </a:pPr>
                      <a:r>
                        <a:rPr lang="en-US" sz="880" b="0" i="0" dirty="0"/>
                        <a:t>Hub Walk </a:t>
                      </a:r>
                    </a:p>
                    <a:p>
                      <a:pPr algn="ctr">
                        <a:lnSpc>
                          <a:spcPts val="1371"/>
                        </a:lnSpc>
                        <a:defRPr/>
                      </a:pPr>
                      <a:r>
                        <a:rPr lang="en-US" sz="880" b="0" i="0" dirty="0"/>
                        <a:t>11am - 1pm</a:t>
                      </a:r>
                    </a:p>
                  </a:txBody>
                  <a:tcPr marL="140560" marR="140560" marT="140560" marB="140560" anchor="ctr"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GB" sz="880" b="0" i="0" dirty="0"/>
                        <a:t>Environmental awareness course    12pm - 1pm</a:t>
                      </a:r>
                      <a:endParaRPr lang="en-US" sz="880" b="0" i="0" dirty="0"/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71"/>
                        </a:lnSpc>
                        <a:defRPr/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 Bold"/>
                          <a:cs typeface="DM Sans Bold"/>
                          <a:sym typeface="DM Sans Bold"/>
                        </a:rPr>
                        <a:t>Moral Dilemma's</a:t>
                      </a:r>
                    </a:p>
                    <a:p>
                      <a:pPr algn="ctr">
                        <a:lnSpc>
                          <a:spcPts val="1371"/>
                        </a:lnSpc>
                        <a:defRPr/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 Bold"/>
                          <a:cs typeface="DM Sans Bold"/>
                          <a:sym typeface="DM Sans Bold"/>
                        </a:rPr>
                        <a:t>12pm - 1pm</a:t>
                      </a:r>
                      <a:endParaRPr sz="880" b="0" i="0" dirty="0"/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72"/>
                        </a:lnSpc>
                      </a:pPr>
                      <a:r>
                        <a:rPr lang="en-GB" sz="880" b="0" i="0" dirty="0"/>
                        <a:t>Careers planning in sport and fitness course   12pm - 1pm</a:t>
                      </a:r>
                      <a:endParaRPr sz="880" b="0" i="0" dirty="0"/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Bike Workshop 11am - 1pm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GB" sz="880" b="0" i="0" dirty="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Introduction to Basic Cooking Skills       12pm - 1pm</a:t>
                      </a:r>
                      <a:endParaRPr lang="en-US" sz="880" b="0" i="0" dirty="0">
                        <a:solidFill>
                          <a:srgbClr val="000000"/>
                        </a:solidFill>
                        <a:latin typeface="DM Sans"/>
                        <a:ea typeface="DM Sans"/>
                        <a:cs typeface="DM Sans"/>
                        <a:sym typeface="DM Sans"/>
                      </a:endParaRPr>
                    </a:p>
                  </a:txBody>
                  <a:tcPr marL="140560" marR="140560" marT="140560" marB="1405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25"/>
                        </a:lnSpc>
                        <a:defRPr/>
                      </a:pPr>
                      <a:r>
                        <a:rPr lang="en-GB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Music and Society    </a:t>
                      </a:r>
                    </a:p>
                    <a:p>
                      <a:pPr algn="ctr">
                        <a:lnSpc>
                          <a:spcPts val="1225"/>
                        </a:lnSpc>
                        <a:defRPr/>
                      </a:pPr>
                      <a:r>
                        <a:rPr lang="en-GB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11am - 12pm</a:t>
                      </a:r>
                      <a:endParaRPr lang="en-US" sz="880" b="0" i="0" dirty="0">
                        <a:solidFill>
                          <a:srgbClr val="000000"/>
                        </a:solidFill>
                        <a:latin typeface="DM Sans" pitchFamily="2" charset="0"/>
                        <a:sym typeface="DM Sans Bold"/>
                      </a:endParaRPr>
                    </a:p>
                  </a:txBody>
                  <a:tcPr marL="140560" marR="140560" marT="140560" marB="1405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ts val="1367"/>
                        </a:lnSpc>
                      </a:pPr>
                      <a:endParaRPr lang="en-US" sz="810" b="1" dirty="0">
                        <a:solidFill>
                          <a:srgbClr val="000000"/>
                        </a:solidFill>
                        <a:latin typeface="DM Sans" pitchFamily="2" charset="0"/>
                        <a:sym typeface="DM Sans Bold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C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348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Think Tank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1pm - 2pm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Food safety and storage course        2pm - 3pm</a:t>
                      </a:r>
                      <a:endParaRPr lang="en-US" sz="880" b="0" i="0" dirty="0">
                        <a:solidFill>
                          <a:srgbClr val="000000"/>
                        </a:solidFill>
                        <a:latin typeface="DM Sans" pitchFamily="2" charset="0"/>
                        <a:ea typeface="DM Sans"/>
                        <a:cs typeface="DM Sans"/>
                        <a:sym typeface="DM Sans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>
                          <a:latin typeface="DM Sans" pitchFamily="2" charset="0"/>
                        </a:rPr>
                        <a:t>Arts &amp; Crafts     Tipp</a:t>
                      </a:r>
                    </a:p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>
                          <a:latin typeface="DM Sans" pitchFamily="2" charset="0"/>
                        </a:rPr>
                        <a:t>1pm - 3pm</a:t>
                      </a:r>
                    </a:p>
                    <a:p>
                      <a:pPr algn="ctr">
                        <a:lnSpc>
                          <a:spcPts val="1234"/>
                        </a:lnSpc>
                        <a:defRPr/>
                      </a:pPr>
                      <a:endParaRPr lang="en-US" sz="880" b="0" i="0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GB" sz="880" b="0" i="0" dirty="0">
                          <a:latin typeface="DM Sans" pitchFamily="2" charset="0"/>
                        </a:rPr>
                        <a:t>Self Employment Support    2pm -3pm</a:t>
                      </a:r>
                      <a:endParaRPr lang="en-US" sz="880" b="0" i="0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1"/>
                        </a:lnSpc>
                      </a:pPr>
                      <a:r>
                        <a:rPr lang="en-GB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 Bold"/>
                          <a:cs typeface="DM Sans Bold"/>
                          <a:sym typeface="DM Sans Bold"/>
                        </a:rPr>
                        <a:t>Odd Arts</a:t>
                      </a:r>
                    </a:p>
                    <a:p>
                      <a:pPr algn="ctr">
                        <a:lnSpc>
                          <a:spcPts val="1231"/>
                        </a:lnSpc>
                      </a:pPr>
                      <a:r>
                        <a:rPr lang="en-GB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 Bold"/>
                          <a:cs typeface="DM Sans Bold"/>
                          <a:sym typeface="DM Sans Bold"/>
                        </a:rPr>
                        <a:t>1.30 pm - 3.30pm</a:t>
                      </a:r>
                      <a:endParaRPr lang="en-US" sz="880" b="0" i="0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86"/>
                        </a:lnSpc>
                        <a:defRPr/>
                      </a:pPr>
                      <a:r>
                        <a:rPr lang="en-GB" sz="880" b="0" i="0" dirty="0">
                          <a:latin typeface="DM Sans" pitchFamily="2" charset="0"/>
                        </a:rPr>
                        <a:t>Intro to Labouring course  2pm - 3pm</a:t>
                      </a:r>
                      <a:endParaRPr lang="en-US" sz="880" b="0" i="0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39"/>
                        </a:lnSpc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Newsroom </a:t>
                      </a:r>
                    </a:p>
                    <a:p>
                      <a:pPr algn="ctr">
                        <a:lnSpc>
                          <a:spcPts val="1139"/>
                        </a:lnSpc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1pm - 2pm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39"/>
                        </a:lnSpc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Digital Support</a:t>
                      </a:r>
                    </a:p>
                    <a:p>
                      <a:pPr algn="ctr">
                        <a:lnSpc>
                          <a:spcPts val="1139"/>
                        </a:lnSpc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1pm - 2pm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Hub Fun Day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Quiz 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1pm - 3pm</a:t>
                      </a:r>
                      <a:endParaRPr lang="en-US" sz="880" b="0" i="0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880" dirty="0">
                        <a:solidFill>
                          <a:srgbClr val="000000"/>
                        </a:solidFill>
                        <a:latin typeface="DM Sans" pitchFamily="2" charset="0"/>
                        <a:ea typeface="DM Sans"/>
                        <a:cs typeface="DM Sans"/>
                        <a:sym typeface="DM Sans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66569"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>
                          <a:latin typeface="DM Sans" pitchFamily="2" charset="0"/>
                        </a:rPr>
                        <a:t>Art Therapy</a:t>
                      </a:r>
                    </a:p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>
                          <a:latin typeface="DM Sans" pitchFamily="2" charset="0"/>
                        </a:rPr>
                        <a:t>2pm - 3pm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>
                          <a:latin typeface="DM Sans" pitchFamily="2" charset="0"/>
                        </a:rPr>
                        <a:t>Digital College </a:t>
                      </a:r>
                    </a:p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>
                          <a:latin typeface="DM Sans" pitchFamily="2" charset="0"/>
                        </a:rPr>
                        <a:t>3pm - 4pm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>
                          <a:latin typeface="DM Sans" pitchFamily="2" charset="0"/>
                        </a:rPr>
                        <a:t>Thrive</a:t>
                      </a:r>
                    </a:p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>
                          <a:latin typeface="DM Sans" pitchFamily="2" charset="0"/>
                        </a:rPr>
                        <a:t>2pm - 3pm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/>
                        <a:t>Disclosure Advice</a:t>
                      </a:r>
                    </a:p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/>
                        <a:t>3pm - 4pm</a:t>
                      </a:r>
                    </a:p>
                  </a:txBody>
                  <a:tcPr marL="140560" marR="140560" marT="140560" marB="1405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Music                     Tipp</a:t>
                      </a:r>
                    </a:p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1.30pm - 3.30pm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Job Search</a:t>
                      </a:r>
                    </a:p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>
                          <a:solidFill>
                            <a:srgbClr val="000000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2am-4pm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>
                          <a:solidFill>
                            <a:srgbClr val="191716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Creative Writing</a:t>
                      </a:r>
                    </a:p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>
                          <a:solidFill>
                            <a:srgbClr val="191716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2pm - 3pm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>
                          <a:solidFill>
                            <a:srgbClr val="191716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CV Writing</a:t>
                      </a:r>
                    </a:p>
                    <a:p>
                      <a:pPr algn="ctr">
                        <a:lnSpc>
                          <a:spcPts val="1234"/>
                        </a:lnSpc>
                        <a:defRPr/>
                      </a:pPr>
                      <a:r>
                        <a:rPr lang="en-US" sz="880" b="0" i="0" dirty="0">
                          <a:solidFill>
                            <a:srgbClr val="191716"/>
                          </a:solidFill>
                          <a:latin typeface="DM Sans" pitchFamily="2" charset="0"/>
                          <a:ea typeface="DM Sans"/>
                          <a:cs typeface="DM Sans"/>
                          <a:sym typeface="DM Sans"/>
                        </a:rPr>
                        <a:t>2pm - 4pm</a:t>
                      </a: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ts val="1234"/>
                        </a:lnSpc>
                        <a:defRPr/>
                      </a:pPr>
                      <a:endParaRPr lang="en-US" sz="880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pSp>
        <p:nvGrpSpPr>
          <p:cNvPr id="7" name="Group 6">
            <a:extLst>
              <a:ext uri="{FF2B5EF4-FFF2-40B4-BE49-F238E27FC236}">
                <a16:creationId xmlns:a16="http://schemas.microsoft.com/office/drawing/2014/main" id="{33D5F877-288B-5221-8668-B63465D15309}"/>
              </a:ext>
            </a:extLst>
          </p:cNvPr>
          <p:cNvGrpSpPr/>
          <p:nvPr/>
        </p:nvGrpSpPr>
        <p:grpSpPr>
          <a:xfrm>
            <a:off x="3115340" y="2416545"/>
            <a:ext cx="7264093" cy="4859750"/>
            <a:chOff x="3115340" y="2387252"/>
            <a:chExt cx="7306623" cy="4881088"/>
          </a:xfrm>
        </p:grpSpPr>
        <p:sp>
          <p:nvSpPr>
            <p:cNvPr id="9" name="Isosceles Triangle 8">
              <a:extLst>
                <a:ext uri="{FF2B5EF4-FFF2-40B4-BE49-F238E27FC236}">
                  <a16:creationId xmlns:a16="http://schemas.microsoft.com/office/drawing/2014/main" id="{0AEBDB66-0E11-222E-5955-5F81FFF08DDC}"/>
                </a:ext>
              </a:extLst>
            </p:cNvPr>
            <p:cNvSpPr/>
            <p:nvPr/>
          </p:nvSpPr>
          <p:spPr>
            <a:xfrm>
              <a:off x="3115340" y="2413590"/>
              <a:ext cx="195138" cy="186161"/>
            </a:xfrm>
            <a:prstGeom prst="triangl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A88F4C1B-EB73-D057-9431-01B47BE09F9C}"/>
                </a:ext>
              </a:extLst>
            </p:cNvPr>
            <p:cNvSpPr/>
            <p:nvPr/>
          </p:nvSpPr>
          <p:spPr>
            <a:xfrm>
              <a:off x="9752978" y="2432478"/>
              <a:ext cx="195138" cy="186161"/>
            </a:xfrm>
            <a:prstGeom prst="triangl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Isosceles Triangle 11">
              <a:extLst>
                <a:ext uri="{FF2B5EF4-FFF2-40B4-BE49-F238E27FC236}">
                  <a16:creationId xmlns:a16="http://schemas.microsoft.com/office/drawing/2014/main" id="{970032C7-101E-3BFD-FD34-1B9827B35CF5}"/>
                </a:ext>
              </a:extLst>
            </p:cNvPr>
            <p:cNvSpPr/>
            <p:nvPr/>
          </p:nvSpPr>
          <p:spPr>
            <a:xfrm>
              <a:off x="8178790" y="2425153"/>
              <a:ext cx="195138" cy="186161"/>
            </a:xfrm>
            <a:prstGeom prst="triangl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7B7A232B-8872-4E26-F536-6F0A4491BBDD}"/>
                </a:ext>
              </a:extLst>
            </p:cNvPr>
            <p:cNvSpPr/>
            <p:nvPr/>
          </p:nvSpPr>
          <p:spPr>
            <a:xfrm>
              <a:off x="6405987" y="2413590"/>
              <a:ext cx="195138" cy="186161"/>
            </a:xfrm>
            <a:prstGeom prst="triangl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A3BC158C-BCA6-7A99-9671-8FD598C39918}"/>
                </a:ext>
              </a:extLst>
            </p:cNvPr>
            <p:cNvSpPr/>
            <p:nvPr/>
          </p:nvSpPr>
          <p:spPr>
            <a:xfrm>
              <a:off x="4608893" y="2387252"/>
              <a:ext cx="195138" cy="186161"/>
            </a:xfrm>
            <a:prstGeom prst="triangl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Isosceles Triangle 15">
              <a:extLst>
                <a:ext uri="{FF2B5EF4-FFF2-40B4-BE49-F238E27FC236}">
                  <a16:creationId xmlns:a16="http://schemas.microsoft.com/office/drawing/2014/main" id="{6DC6C470-5A4D-EA03-53D6-F68D5BB3FBF2}"/>
                </a:ext>
              </a:extLst>
            </p:cNvPr>
            <p:cNvSpPr/>
            <p:nvPr/>
          </p:nvSpPr>
          <p:spPr>
            <a:xfrm>
              <a:off x="3117216" y="7048489"/>
              <a:ext cx="195138" cy="186161"/>
            </a:xfrm>
            <a:prstGeom prst="triangl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62C5BF36-0FEA-0CBA-AB2B-81BC7C457F1F}"/>
                </a:ext>
              </a:extLst>
            </p:cNvPr>
            <p:cNvSpPr/>
            <p:nvPr/>
          </p:nvSpPr>
          <p:spPr>
            <a:xfrm>
              <a:off x="8187153" y="7074091"/>
              <a:ext cx="195138" cy="186161"/>
            </a:xfrm>
            <a:prstGeom prst="triangl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Flowchart: Connector 17">
              <a:extLst>
                <a:ext uri="{FF2B5EF4-FFF2-40B4-BE49-F238E27FC236}">
                  <a16:creationId xmlns:a16="http://schemas.microsoft.com/office/drawing/2014/main" id="{80D7F3F3-F6D8-A323-3E3A-80367FE374EB}"/>
                </a:ext>
              </a:extLst>
            </p:cNvPr>
            <p:cNvSpPr/>
            <p:nvPr/>
          </p:nvSpPr>
          <p:spPr>
            <a:xfrm>
              <a:off x="9694760" y="4637958"/>
              <a:ext cx="195138" cy="186161"/>
            </a:xfrm>
            <a:prstGeom prst="flowChartConnector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/>
            </a:p>
          </p:txBody>
        </p:sp>
        <p:sp>
          <p:nvSpPr>
            <p:cNvPr id="19" name="Flowchart: Connector 18">
              <a:extLst>
                <a:ext uri="{FF2B5EF4-FFF2-40B4-BE49-F238E27FC236}">
                  <a16:creationId xmlns:a16="http://schemas.microsoft.com/office/drawing/2014/main" id="{6C46C777-A6E3-6B49-0073-D6FDB605F80F}"/>
                </a:ext>
              </a:extLst>
            </p:cNvPr>
            <p:cNvSpPr/>
            <p:nvPr/>
          </p:nvSpPr>
          <p:spPr>
            <a:xfrm>
              <a:off x="6405050" y="7070580"/>
              <a:ext cx="195138" cy="186161"/>
            </a:xfrm>
            <a:prstGeom prst="flowChartConnector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/>
            </a:p>
          </p:txBody>
        </p:sp>
        <p:sp>
          <p:nvSpPr>
            <p:cNvPr id="20" name="Flowchart: Connector 19">
              <a:extLst>
                <a:ext uri="{FF2B5EF4-FFF2-40B4-BE49-F238E27FC236}">
                  <a16:creationId xmlns:a16="http://schemas.microsoft.com/office/drawing/2014/main" id="{75E8AABE-ED8E-470F-21E5-75FDEB681B16}"/>
                </a:ext>
              </a:extLst>
            </p:cNvPr>
            <p:cNvSpPr/>
            <p:nvPr/>
          </p:nvSpPr>
          <p:spPr>
            <a:xfrm>
              <a:off x="6405050" y="4637957"/>
              <a:ext cx="195138" cy="186161"/>
            </a:xfrm>
            <a:prstGeom prst="flowChartConnector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/>
            </a:p>
          </p:txBody>
        </p:sp>
        <p:sp>
          <p:nvSpPr>
            <p:cNvPr id="21" name="Flowchart: Connector 20">
              <a:extLst>
                <a:ext uri="{FF2B5EF4-FFF2-40B4-BE49-F238E27FC236}">
                  <a16:creationId xmlns:a16="http://schemas.microsoft.com/office/drawing/2014/main" id="{43E4B195-2C59-75FF-6E3F-49F4BD28CB4A}"/>
                </a:ext>
              </a:extLst>
            </p:cNvPr>
            <p:cNvSpPr/>
            <p:nvPr/>
          </p:nvSpPr>
          <p:spPr>
            <a:xfrm>
              <a:off x="3115340" y="5988593"/>
              <a:ext cx="195138" cy="186161"/>
            </a:xfrm>
            <a:prstGeom prst="flowChartConnector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/>
            </a:p>
          </p:txBody>
        </p:sp>
        <p:sp>
          <p:nvSpPr>
            <p:cNvPr id="22" name="Flowchart: Connector 21">
              <a:extLst>
                <a:ext uri="{FF2B5EF4-FFF2-40B4-BE49-F238E27FC236}">
                  <a16:creationId xmlns:a16="http://schemas.microsoft.com/office/drawing/2014/main" id="{94696144-8BAF-1009-8E3B-23F073928C05}"/>
                </a:ext>
              </a:extLst>
            </p:cNvPr>
            <p:cNvSpPr/>
            <p:nvPr/>
          </p:nvSpPr>
          <p:spPr>
            <a:xfrm>
              <a:off x="3115340" y="4637958"/>
              <a:ext cx="195138" cy="186161"/>
            </a:xfrm>
            <a:prstGeom prst="flowChartConnector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4ECE426A-2A20-192F-8A9A-009A1319D5D9}"/>
                </a:ext>
              </a:extLst>
            </p:cNvPr>
            <p:cNvSpPr/>
            <p:nvPr/>
          </p:nvSpPr>
          <p:spPr>
            <a:xfrm>
              <a:off x="3806858" y="2413590"/>
              <a:ext cx="195138" cy="186161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2"/>
                </a:solidFill>
              </a:endParaRP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39D693FA-F247-1C87-9758-C281FF8F9D5E}"/>
                </a:ext>
              </a:extLst>
            </p:cNvPr>
            <p:cNvSpPr/>
            <p:nvPr/>
          </p:nvSpPr>
          <p:spPr>
            <a:xfrm>
              <a:off x="3839622" y="4680549"/>
              <a:ext cx="195139" cy="186161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2"/>
                </a:solidFill>
              </a:endParaRP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60D324AF-EEFD-558A-22B2-2A7FAB166F83}"/>
                </a:ext>
              </a:extLst>
            </p:cNvPr>
            <p:cNvSpPr/>
            <p:nvPr/>
          </p:nvSpPr>
          <p:spPr>
            <a:xfrm>
              <a:off x="5412775" y="7081662"/>
              <a:ext cx="195138" cy="186161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2"/>
                </a:solidFill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4B7910D4-16FD-C259-887A-0E4A8C10860E}"/>
                </a:ext>
              </a:extLst>
            </p:cNvPr>
            <p:cNvSpPr/>
            <p:nvPr/>
          </p:nvSpPr>
          <p:spPr>
            <a:xfrm>
              <a:off x="5402798" y="5988591"/>
              <a:ext cx="195138" cy="186161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2"/>
                </a:solidFill>
              </a:endParaRP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5E52991-74AE-3812-2207-04003632B968}"/>
                </a:ext>
              </a:extLst>
            </p:cNvPr>
            <p:cNvSpPr/>
            <p:nvPr/>
          </p:nvSpPr>
          <p:spPr>
            <a:xfrm>
              <a:off x="5402396" y="4622100"/>
              <a:ext cx="195138" cy="186161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2"/>
                </a:solidFill>
              </a:endParaRP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F3F5B642-F10B-D23B-0949-45950E5CF9C0}"/>
                </a:ext>
              </a:extLst>
            </p:cNvPr>
            <p:cNvSpPr/>
            <p:nvPr/>
          </p:nvSpPr>
          <p:spPr>
            <a:xfrm>
              <a:off x="5452704" y="2428697"/>
              <a:ext cx="195138" cy="186161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2"/>
                </a:solidFill>
              </a:endParaRP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728F30A2-0A5E-B637-BB11-5F04FB839BC8}"/>
                </a:ext>
              </a:extLst>
            </p:cNvPr>
            <p:cNvSpPr/>
            <p:nvPr/>
          </p:nvSpPr>
          <p:spPr>
            <a:xfrm>
              <a:off x="7226888" y="7082179"/>
              <a:ext cx="195138" cy="186161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2"/>
                </a:solidFill>
              </a:endParaRPr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C209927D-F39A-1613-70A5-7AD0AB010A7D}"/>
                </a:ext>
              </a:extLst>
            </p:cNvPr>
            <p:cNvSpPr/>
            <p:nvPr/>
          </p:nvSpPr>
          <p:spPr>
            <a:xfrm>
              <a:off x="7247062" y="5988591"/>
              <a:ext cx="195138" cy="186161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2"/>
                </a:solidFill>
              </a:endParaRPr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3BDE7898-9E70-2AAE-B173-F5846635BAB6}"/>
                </a:ext>
              </a:extLst>
            </p:cNvPr>
            <p:cNvSpPr/>
            <p:nvPr/>
          </p:nvSpPr>
          <p:spPr>
            <a:xfrm>
              <a:off x="7241240" y="4663698"/>
              <a:ext cx="195138" cy="186161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2"/>
                </a:solidFill>
              </a:endParaRP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1122EC28-479C-50DE-8CE0-EC45F263282A}"/>
                </a:ext>
              </a:extLst>
            </p:cNvPr>
            <p:cNvSpPr/>
            <p:nvPr/>
          </p:nvSpPr>
          <p:spPr>
            <a:xfrm>
              <a:off x="7226888" y="2441941"/>
              <a:ext cx="195138" cy="186161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2"/>
                </a:solidFill>
              </a:endParaRP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DC336D74-A392-E335-4392-79536D0B40E6}"/>
                </a:ext>
              </a:extLst>
            </p:cNvPr>
            <p:cNvSpPr/>
            <p:nvPr/>
          </p:nvSpPr>
          <p:spPr>
            <a:xfrm>
              <a:off x="8895828" y="7081661"/>
              <a:ext cx="195138" cy="186161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2"/>
                </a:solidFill>
              </a:endParaRP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F996E498-8DDD-0CED-4AD9-FCA1B8994CA6}"/>
                </a:ext>
              </a:extLst>
            </p:cNvPr>
            <p:cNvSpPr/>
            <p:nvPr/>
          </p:nvSpPr>
          <p:spPr>
            <a:xfrm>
              <a:off x="8812476" y="5988592"/>
              <a:ext cx="195138" cy="186161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2"/>
                </a:solidFill>
              </a:endParaRP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158B6382-9114-26C6-FD6C-607133401C5F}"/>
                </a:ext>
              </a:extLst>
            </p:cNvPr>
            <p:cNvSpPr/>
            <p:nvPr/>
          </p:nvSpPr>
          <p:spPr>
            <a:xfrm>
              <a:off x="8895828" y="4616350"/>
              <a:ext cx="195138" cy="186161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2"/>
                </a:solidFill>
              </a:endParaRPr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BBA699B3-A5F6-0385-4262-D21F25705247}"/>
                </a:ext>
              </a:extLst>
            </p:cNvPr>
            <p:cNvSpPr/>
            <p:nvPr/>
          </p:nvSpPr>
          <p:spPr>
            <a:xfrm>
              <a:off x="8822937" y="2425153"/>
              <a:ext cx="195138" cy="186161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2"/>
                </a:solidFill>
              </a:endParaRPr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11E8A423-6C9D-9BEA-8E0F-D03976020444}"/>
                </a:ext>
              </a:extLst>
            </p:cNvPr>
            <p:cNvSpPr/>
            <p:nvPr/>
          </p:nvSpPr>
          <p:spPr>
            <a:xfrm>
              <a:off x="10226825" y="7048488"/>
              <a:ext cx="195138" cy="186161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2"/>
                </a:solidFill>
              </a:endParaRPr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FEE7EECF-1028-7599-6A43-BCF2316AD265}"/>
                </a:ext>
              </a:extLst>
            </p:cNvPr>
            <p:cNvSpPr/>
            <p:nvPr/>
          </p:nvSpPr>
          <p:spPr>
            <a:xfrm>
              <a:off x="3806857" y="6031780"/>
              <a:ext cx="195139" cy="186161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2"/>
                </a:solidFill>
              </a:endParaRPr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4D50CFB7-984A-6FF2-9F9D-E153904EE316}"/>
                </a:ext>
              </a:extLst>
            </p:cNvPr>
            <p:cNvSpPr/>
            <p:nvPr/>
          </p:nvSpPr>
          <p:spPr>
            <a:xfrm>
              <a:off x="3824391" y="7070579"/>
              <a:ext cx="195138" cy="186161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2"/>
                </a:solidFill>
              </a:endParaRPr>
            </a:p>
          </p:txBody>
        </p:sp>
      </p:grpSp>
      <p:sp>
        <p:nvSpPr>
          <p:cNvPr id="43" name="Flowchart: Connector 42">
            <a:extLst>
              <a:ext uri="{FF2B5EF4-FFF2-40B4-BE49-F238E27FC236}">
                <a16:creationId xmlns:a16="http://schemas.microsoft.com/office/drawing/2014/main" id="{A6C58F79-1963-2D54-4D41-B0AF26B61DC9}"/>
              </a:ext>
            </a:extLst>
          </p:cNvPr>
          <p:cNvSpPr/>
          <p:nvPr/>
        </p:nvSpPr>
        <p:spPr>
          <a:xfrm>
            <a:off x="252069" y="562477"/>
            <a:ext cx="293457" cy="312055"/>
          </a:xfrm>
          <a:prstGeom prst="flowChartConnector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Isosceles Triangle 43">
            <a:extLst>
              <a:ext uri="{FF2B5EF4-FFF2-40B4-BE49-F238E27FC236}">
                <a16:creationId xmlns:a16="http://schemas.microsoft.com/office/drawing/2014/main" id="{346653F8-DDD0-EC33-ECA9-514B0A2E50AA}"/>
              </a:ext>
            </a:extLst>
          </p:cNvPr>
          <p:cNvSpPr/>
          <p:nvPr/>
        </p:nvSpPr>
        <p:spPr>
          <a:xfrm>
            <a:off x="252069" y="124185"/>
            <a:ext cx="322296" cy="271083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A45A520-E1F8-934A-F6C3-BD38399C2557}"/>
              </a:ext>
            </a:extLst>
          </p:cNvPr>
          <p:cNvSpPr/>
          <p:nvPr/>
        </p:nvSpPr>
        <p:spPr>
          <a:xfrm>
            <a:off x="252068" y="1062927"/>
            <a:ext cx="293457" cy="27108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2"/>
              </a:solidFill>
            </a:endParaRPr>
          </a:p>
        </p:txBody>
      </p:sp>
      <p:pic>
        <p:nvPicPr>
          <p:cNvPr id="49" name="Graphic 28" descr="Music notes with solid fill">
            <a:extLst>
              <a:ext uri="{FF2B5EF4-FFF2-40B4-BE49-F238E27FC236}">
                <a16:creationId xmlns:a16="http://schemas.microsoft.com/office/drawing/2014/main" id="{2D1A16E8-E649-4EA5-845B-D2CF023F614F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115255" y="4572331"/>
            <a:ext cx="827316" cy="827316"/>
          </a:xfrm>
          <a:prstGeom prst="rect">
            <a:avLst/>
          </a:prstGeom>
        </p:spPr>
      </p:pic>
      <p:pic>
        <p:nvPicPr>
          <p:cNvPr id="50" name="Picture 49">
            <a:extLst>
              <a:ext uri="{FF2B5EF4-FFF2-40B4-BE49-F238E27FC236}">
                <a16:creationId xmlns:a16="http://schemas.microsoft.com/office/drawing/2014/main" id="{B9832A25-2980-4D22-A8ED-13D11A26A01D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186709" y="2353007"/>
            <a:ext cx="605836" cy="587826"/>
          </a:xfrm>
          <a:prstGeom prst="rect">
            <a:avLst/>
          </a:prstGeom>
        </p:spPr>
      </p:pic>
      <p:pic>
        <p:nvPicPr>
          <p:cNvPr id="51" name="Graphic 23" descr="Watering pot with solid fill">
            <a:extLst>
              <a:ext uri="{FF2B5EF4-FFF2-40B4-BE49-F238E27FC236}">
                <a16:creationId xmlns:a16="http://schemas.microsoft.com/office/drawing/2014/main" id="{920EF975-7525-40D4-92DC-A75D660D66CC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7612065" y="5789616"/>
            <a:ext cx="883481" cy="881743"/>
          </a:xfrm>
          <a:prstGeom prst="rect">
            <a:avLst/>
          </a:prstGeom>
        </p:spPr>
      </p:pic>
      <p:pic>
        <p:nvPicPr>
          <p:cNvPr id="52" name="Graphic 69" descr="Watering pot with solid fill">
            <a:extLst>
              <a:ext uri="{FF2B5EF4-FFF2-40B4-BE49-F238E27FC236}">
                <a16:creationId xmlns:a16="http://schemas.microsoft.com/office/drawing/2014/main" id="{16C19B4B-A11C-460A-B43A-BFD4DE6975E1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2583112" y="5843228"/>
            <a:ext cx="816189" cy="814582"/>
          </a:xfrm>
          <a:prstGeom prst="rect">
            <a:avLst/>
          </a:prstGeom>
        </p:spPr>
      </p:pic>
      <p:pic>
        <p:nvPicPr>
          <p:cNvPr id="53" name="Graphic 22" descr="Volcano with solid fill">
            <a:extLst>
              <a:ext uri="{FF2B5EF4-FFF2-40B4-BE49-F238E27FC236}">
                <a16:creationId xmlns:a16="http://schemas.microsoft.com/office/drawing/2014/main" id="{27646E9F-2ECC-4DC4-AB79-D01066A81BCE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2649842" y="2340137"/>
            <a:ext cx="642610" cy="632409"/>
          </a:xfrm>
          <a:prstGeom prst="rect">
            <a:avLst/>
          </a:prstGeom>
        </p:spPr>
      </p:pic>
      <p:pic>
        <p:nvPicPr>
          <p:cNvPr id="54" name="Graphic 73" descr="Music notes with solid fill">
            <a:extLst>
              <a:ext uri="{FF2B5EF4-FFF2-40B4-BE49-F238E27FC236}">
                <a16:creationId xmlns:a16="http://schemas.microsoft.com/office/drawing/2014/main" id="{E17D53E7-942B-464B-866A-C5169AF99E6D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flipH="1">
            <a:off x="5618670" y="5842042"/>
            <a:ext cx="772887" cy="772887"/>
          </a:xfrm>
          <a:prstGeom prst="rect">
            <a:avLst/>
          </a:prstGeom>
        </p:spPr>
      </p:pic>
      <p:pic>
        <p:nvPicPr>
          <p:cNvPr id="55" name="Graphic 85" descr="Tricycle with solid fill">
            <a:extLst>
              <a:ext uri="{FF2B5EF4-FFF2-40B4-BE49-F238E27FC236}">
                <a16:creationId xmlns:a16="http://schemas.microsoft.com/office/drawing/2014/main" id="{F2D57485-BD2A-4A94-A5E1-08F47CBD10CB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7452631" y="2325332"/>
            <a:ext cx="696686" cy="696686"/>
          </a:xfrm>
          <a:prstGeom prst="rect">
            <a:avLst/>
          </a:prstGeom>
        </p:spPr>
      </p:pic>
      <p:pic>
        <p:nvPicPr>
          <p:cNvPr id="56" name="Graphic 17" descr="Storytelling with solid fill">
            <a:extLst>
              <a:ext uri="{FF2B5EF4-FFF2-40B4-BE49-F238E27FC236}">
                <a16:creationId xmlns:a16="http://schemas.microsoft.com/office/drawing/2014/main" id="{B797F2D0-1026-E924-1E0D-2E61BA4A1DDD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5825653" y="4059832"/>
            <a:ext cx="632960" cy="623207"/>
          </a:xfrm>
          <a:prstGeom prst="rect">
            <a:avLst/>
          </a:prstGeom>
        </p:spPr>
      </p:pic>
      <p:sp>
        <p:nvSpPr>
          <p:cNvPr id="57" name="Flowchart: Connector 56">
            <a:extLst>
              <a:ext uri="{FF2B5EF4-FFF2-40B4-BE49-F238E27FC236}">
                <a16:creationId xmlns:a16="http://schemas.microsoft.com/office/drawing/2014/main" id="{54D39A7F-43EE-8059-B03B-AEA26F2AF971}"/>
              </a:ext>
            </a:extLst>
          </p:cNvPr>
          <p:cNvSpPr/>
          <p:nvPr/>
        </p:nvSpPr>
        <p:spPr>
          <a:xfrm>
            <a:off x="9696675" y="7090432"/>
            <a:ext cx="194002" cy="185347"/>
          </a:xfrm>
          <a:prstGeom prst="flowChartConnector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58" name="Flowchart: Connector 57">
            <a:extLst>
              <a:ext uri="{FF2B5EF4-FFF2-40B4-BE49-F238E27FC236}">
                <a16:creationId xmlns:a16="http://schemas.microsoft.com/office/drawing/2014/main" id="{6E42DA12-175A-13A5-E411-104B82176E6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135126" y="4669355"/>
            <a:ext cx="194002" cy="185347"/>
          </a:xfrm>
          <a:prstGeom prst="flowChartConnector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59" name="Flowchart: Connector 58">
            <a:extLst>
              <a:ext uri="{FF2B5EF4-FFF2-40B4-BE49-F238E27FC236}">
                <a16:creationId xmlns:a16="http://schemas.microsoft.com/office/drawing/2014/main" id="{77FDC376-AEEB-96E8-BDA8-13F5E2E1856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584871" y="4656366"/>
            <a:ext cx="194002" cy="185347"/>
          </a:xfrm>
          <a:prstGeom prst="flowChartConnector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60" name="Flowchart: Connector 59">
            <a:extLst>
              <a:ext uri="{FF2B5EF4-FFF2-40B4-BE49-F238E27FC236}">
                <a16:creationId xmlns:a16="http://schemas.microsoft.com/office/drawing/2014/main" id="{E7147EF5-EAC9-1839-5003-E3C2779501C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588192" y="5990712"/>
            <a:ext cx="194002" cy="185347"/>
          </a:xfrm>
          <a:prstGeom prst="flowChartConnector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61" name="Flowchart: Connector 60">
            <a:extLst>
              <a:ext uri="{FF2B5EF4-FFF2-40B4-BE49-F238E27FC236}">
                <a16:creationId xmlns:a16="http://schemas.microsoft.com/office/drawing/2014/main" id="{CAEEC2A9-C0ED-B0DB-D443-61C03316AD1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174862" y="6004136"/>
            <a:ext cx="194002" cy="185347"/>
          </a:xfrm>
          <a:prstGeom prst="flowChartConnector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62" name="Flowchart: Connector 61">
            <a:extLst>
              <a:ext uri="{FF2B5EF4-FFF2-40B4-BE49-F238E27FC236}">
                <a16:creationId xmlns:a16="http://schemas.microsoft.com/office/drawing/2014/main" id="{DF92C058-5069-490E-E8E6-4D2EB6E4899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392972" y="5990711"/>
            <a:ext cx="194002" cy="185347"/>
          </a:xfrm>
          <a:prstGeom prst="flowChartConnector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</p:spTree>
    <p:extLst>
      <p:ext uri="{BB962C8B-B14F-4D97-AF65-F5344CB8AC3E}">
        <p14:creationId xmlns:p14="http://schemas.microsoft.com/office/powerpoint/2010/main" val="28456409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a6be467-e76b-4869-981c-41fd8dac8726" xsi:nil="true"/>
    <lcf76f155ced4ddcb4097134ff3c332f xmlns="58c8e540-cdfe-4713-bff0-4351d38ade9d">
      <Terms xmlns="http://schemas.microsoft.com/office/infopath/2007/PartnerControls"/>
    </lcf76f155ced4ddcb4097134ff3c332f>
    <Number xmlns="58c8e540-cdfe-4713-bff0-4351d38ade9d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E0EB63A1E2B0A43B803C23E62A33D0E" ma:contentTypeVersion="" ma:contentTypeDescription="Create a new document." ma:contentTypeScope="" ma:versionID="51eba63fcdbfc2b220dcb1461b28a2a2">
  <xsd:schema xmlns:xsd="http://www.w3.org/2001/XMLSchema" xmlns:xs="http://www.w3.org/2001/XMLSchema" xmlns:p="http://schemas.microsoft.com/office/2006/metadata/properties" xmlns:ns2="58C8E540-CDFE-4713-BFF0-4351D38ADE9D" xmlns:ns3="4d30bb2a-f321-43c9-acb7-6f415d4a716e" xmlns:ns4="58c8e540-cdfe-4713-bff0-4351d38ade9d" xmlns:ns5="0a6be467-e76b-4869-981c-41fd8dac8726" targetNamespace="http://schemas.microsoft.com/office/2006/metadata/properties" ma:root="true" ma:fieldsID="da28d02869152019d728ace0375ba34e" ns2:_="" ns3:_="" ns4:_="" ns5:_="">
    <xsd:import namespace="58C8E540-CDFE-4713-BFF0-4351D38ADE9D"/>
    <xsd:import namespace="4d30bb2a-f321-43c9-acb7-6f415d4a716e"/>
    <xsd:import namespace="58c8e540-cdfe-4713-bff0-4351d38ade9d"/>
    <xsd:import namespace="0a6be467-e76b-4869-981c-41fd8dac872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  <xsd:element ref="ns4:Number" minOccurs="0"/>
                <xsd:element ref="ns4:MediaLengthInSeconds" minOccurs="0"/>
                <xsd:element ref="ns4:lcf76f155ced4ddcb4097134ff3c332f" minOccurs="0"/>
                <xsd:element ref="ns5:TaxCatchAll" minOccurs="0"/>
                <xsd:element ref="ns4:MediaServiceSearchProperties" minOccurs="0"/>
                <xsd:element ref="ns4:MediaServiceObjectDetectorVersions" minOccurs="0"/>
                <xsd:element ref="ns4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8C8E540-CDFE-4713-BFF0-4351D38ADE9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30bb2a-f321-43c9-acb7-6f415d4a716e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8c8e540-cdfe-4713-bff0-4351d38ade9d" elementFormDefault="qualified">
    <xsd:import namespace="http://schemas.microsoft.com/office/2006/documentManagement/types"/>
    <xsd:import namespace="http://schemas.microsoft.com/office/infopath/2007/PartnerControls"/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Number" ma:index="20" nillable="true" ma:displayName="Number" ma:format="Dropdown" ma:internalName="Number" ma:percentage="FALSE">
      <xsd:simpleType>
        <xsd:restriction base="dms:Number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0a722410-03a9-4718-9392-c4089ca5a50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a6be467-e76b-4869-981c-41fd8dac8726" elementFormDefault="qualified">
    <xsd:import namespace="http://schemas.microsoft.com/office/2006/documentManagement/types"/>
    <xsd:import namespace="http://schemas.microsoft.com/office/infopath/2007/PartnerControls"/>
    <xsd:element name="TaxCatchAll" ma:index="24" nillable="true" ma:displayName="Taxonomy Catch All Column" ma:hidden="true" ma:list="{be8a2237-55ea-4d70-868f-dd5aeff31326}" ma:internalName="TaxCatchAll" ma:showField="CatchAllData" ma:web="0a6be467-e76b-4869-981c-41fd8dac872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2D4F630-F244-4249-A1DD-CAF66701C44D}">
  <ds:schemaRefs>
    <ds:schemaRef ds:uri="http://purl.org/dc/elements/1.1/"/>
    <ds:schemaRef ds:uri="http://schemas.microsoft.com/sharepoint/v3"/>
    <ds:schemaRef ds:uri="39022ca7-da8b-462c-ac53-cf911d2e7c5d"/>
    <ds:schemaRef ds:uri="21fe2dc5-e687-4b08-a992-8b5ade4d5474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http://schemas.microsoft.com/office/2006/metadata/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AD934151-46D6-4D28-9D5C-BA16CB47B426}"/>
</file>

<file path=customXml/itemProps3.xml><?xml version="1.0" encoding="utf-8"?>
<ds:datastoreItem xmlns:ds="http://schemas.openxmlformats.org/officeDocument/2006/customXml" ds:itemID="{EE53B0B3-0F5A-401C-97A3-2E7FE5C3857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6388</TotalTime>
  <Words>1470</Words>
  <Application>Microsoft Office PowerPoint</Application>
  <PresentationFormat>Custom</PresentationFormat>
  <Paragraphs>342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DM Sans</vt:lpstr>
      <vt:lpstr>Arial</vt:lpstr>
      <vt:lpstr>DM Sans Bold</vt:lpstr>
      <vt:lpstr>Century Gothic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CFO Activity Schedule TEMPLATE</dc:title>
  <dc:creator>Whitehead, Kimberley (Growth Company)</dc:creator>
  <cp:lastModifiedBy>Gilzine, Shanelle (Growth Company)</cp:lastModifiedBy>
  <cp:revision>24</cp:revision>
  <cp:lastPrinted>2024-11-25T11:28:28Z</cp:lastPrinted>
  <dcterms:created xsi:type="dcterms:W3CDTF">2006-08-16T00:00:00Z</dcterms:created>
  <dcterms:modified xsi:type="dcterms:W3CDTF">2025-09-19T11:01:42Z</dcterms:modified>
  <dc:identifier>DAFxy3nWgJM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0x010100EE0EB63A1E2B0A43B803C23E62A33D0E</vt:lpwstr>
  </property>
  <property fmtid="{D5CDD505-2E9C-101B-9397-08002B2CF9AE}" pid="3" name="MediaServiceImageTags">
    <vt:lpwstr/>
  </property>
</Properties>
</file>