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9"/>
  </p:notesMasterIdLst>
  <p:sldIdLst>
    <p:sldId id="265" r:id="rId5"/>
    <p:sldId id="266" r:id="rId6"/>
    <p:sldId id="269" r:id="rId7"/>
    <p:sldId id="270" r:id="rId8"/>
  </p:sldIdLst>
  <p:sldSz cx="10693400" cy="7556500"/>
  <p:notesSz cx="6797675" cy="9926638"/>
  <p:embeddedFontLst>
    <p:embeddedFont>
      <p:font typeface="DM Sans" pitchFamily="2" charset="0"/>
      <p:regular r:id="rId10"/>
      <p:bold r:id="rId11"/>
      <p:italic r:id="rId12"/>
      <p:boldItalic r:id="rId13"/>
    </p:embeddedFont>
    <p:embeddedFont>
      <p:font typeface="DM Sans Bold" charset="0"/>
      <p:regular r:id="rId14"/>
      <p:bold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3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458" autoAdjust="0"/>
    <p:restoredTop sz="96247" autoAdjust="0"/>
  </p:normalViewPr>
  <p:slideViewPr>
    <p:cSldViewPr snapToGrid="0">
      <p:cViewPr varScale="1">
        <p:scale>
          <a:sx n="75" d="100"/>
          <a:sy n="75" d="100"/>
        </p:scale>
        <p:origin x="1675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2.fntdata"/><Relationship Id="rId5" Type="http://schemas.openxmlformats.org/officeDocument/2006/relationships/slide" Target="slides/slide1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5B530A-40F9-4949-BE82-70E9583A6196}" type="datetimeFigureOut">
              <a:rPr lang="en-GB" smtClean="0"/>
              <a:t>11/12/2025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71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D504A7-684C-43D8-9EA9-991A752B58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3362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0C44FD-1B04-2A09-2378-6488B0C0BA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2C5329C-B4EE-4731-34AC-52074FB2E8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B371534-F2DF-557C-FBC9-95495703B9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1DFABB-CF16-D7F8-6632-5B13D2079C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504A7-684C-43D8-9EA9-991A752B586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0932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B9A09A-235F-0CAB-659C-453880C312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A9F38D2-11C8-088B-61B5-AD3E6B989E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1B56636-70E2-9FBF-5872-2DDD8C2FA0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F44315-2D82-5B15-E641-57FE9E97BB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504A7-684C-43D8-9EA9-991A752B586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11534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74FF45-8535-79B3-281E-32E0D2B33C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3450532-8E25-964C-6B95-EE054BAF9E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161549-D29C-F1C1-B9B8-82C12942F5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BF414E-BD7B-3171-B2C0-90E2153CA9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504A7-684C-43D8-9EA9-991A752B586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93124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89799E-0921-36AB-C9DA-C9E239EE8D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5F0C65A-B049-35A8-95C1-BE276E3CCB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CA76102-DA77-8C9B-5804-C435A45D35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353257-EDE1-6D66-8DE5-DE6B3C5B54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504A7-684C-43D8-9EA9-991A752B586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4122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sv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9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12.png"/><Relationship Id="rId10" Type="http://schemas.openxmlformats.org/officeDocument/2006/relationships/image" Target="../media/image7.sv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sv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9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12.png"/><Relationship Id="rId10" Type="http://schemas.openxmlformats.org/officeDocument/2006/relationships/image" Target="../media/image7.svg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14" Type="http://schemas.openxmlformats.org/officeDocument/2006/relationships/image" Target="../media/image1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9A8483C-F0A1-E00B-00D5-D5DFEBB71F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01C0783E-C829-60D1-7693-0614EE841B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1315108"/>
              </p:ext>
            </p:extLst>
          </p:nvPr>
        </p:nvGraphicFramePr>
        <p:xfrm>
          <a:off x="2624417" y="618498"/>
          <a:ext cx="7953573" cy="6950084"/>
        </p:xfrm>
        <a:graphic>
          <a:graphicData uri="http://schemas.openxmlformats.org/drawingml/2006/table">
            <a:tbl>
              <a:tblPr/>
              <a:tblGrid>
                <a:gridCol w="1505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2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14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95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51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8675"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DM Sans Bold"/>
                        </a:rPr>
                        <a:t>Monday 5th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DM Sans Bold"/>
                        </a:rPr>
                        <a:t>Tuesday 6th</a:t>
                      </a:r>
                      <a:endParaRPr lang="en-US" sz="1000" dirty="0"/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DM Sans Bold"/>
                        </a:rPr>
                        <a:t>Wednesday 7th </a:t>
                      </a:r>
                      <a:endParaRPr lang="en-US" sz="1000" dirty="0"/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DM Sans Bold"/>
                        </a:rPr>
                        <a:t>Thursday 8th </a:t>
                      </a:r>
                      <a:endParaRPr lang="en-US" sz="1000" dirty="0"/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DM Sans Bold"/>
                        </a:rPr>
                        <a:t>Friday 9th</a:t>
                      </a:r>
                      <a:endParaRPr lang="en-US" sz="1000" dirty="0"/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49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open from 9:30 for breakfast &amp; drop-in support!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open from 9:30 for breakfast &amp; drop-in support!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open from 9:30 for breakfast &amp; drop-in support!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open from 9:30 for breakfast &amp; drop-in support!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 open from 9:30 for breakfast &amp; drop-in support!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0480693"/>
                  </a:ext>
                </a:extLst>
              </a:tr>
              <a:tr h="2650173"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9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Man Plan 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Men’s mental health group with Dexter 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10am – 12pm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9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GB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Moral Dilemmas with Dexter 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GB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12pm -1pm 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GB" sz="9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GB" sz="9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GB" sz="9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endParaRPr lang="en-US" sz="900" b="0" dirty="0">
                        <a:solidFill>
                          <a:schemeClr val="tx1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900" b="0" dirty="0">
                          <a:latin typeface="DM Sans" pitchFamily="2" charset="0"/>
                        </a:rPr>
                        <a:t>Career Compass Employability Support with Alex 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>
                          <a:latin typeface="DM Sans" pitchFamily="2" charset="0"/>
                        </a:rPr>
                        <a:t>10am– 11am </a:t>
                      </a: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900" b="0" dirty="0">
                          <a:latin typeface="DM Sans" pitchFamily="2" charset="0"/>
                        </a:rPr>
                        <a:t> </a:t>
                      </a: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GB" sz="900" b="0" dirty="0">
                          <a:solidFill>
                            <a:schemeClr val="tx1"/>
                          </a:solidFill>
                          <a:latin typeface="DM Sans"/>
                        </a:rPr>
                        <a:t>Wellbeing Walk with Alex S </a:t>
                      </a: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GB" sz="900" b="0" dirty="0">
                          <a:solidFill>
                            <a:schemeClr val="tx1"/>
                          </a:solidFill>
                          <a:latin typeface="DM Sans"/>
                        </a:rPr>
                        <a:t>11am-1pm </a:t>
                      </a: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endParaRPr lang="en-GB" sz="900" b="0" dirty="0">
                        <a:solidFill>
                          <a:schemeClr val="tx1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GB" sz="900" b="0" dirty="0">
                          <a:solidFill>
                            <a:srgbClr val="FF0000"/>
                          </a:solidFill>
                          <a:latin typeface="DM Sans"/>
                        </a:rPr>
                        <a:t>CBT with Aisha- All day Appointments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Please speak to a support worker for an appointment</a:t>
                      </a: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endParaRPr lang="en-GB" sz="900" b="0" dirty="0">
                        <a:solidFill>
                          <a:schemeClr val="tx1"/>
                        </a:solidFill>
                        <a:latin typeface="DM Sans"/>
                      </a:endParaRP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9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Complete a course with Digital college with our facilitator Howard 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10am-12pm 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9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Music with TIPP 1230pm- 130pm 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9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Women’s only morning in the upstairs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One-to-0ne support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Art Therapy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Recall prevention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Occupational Therapists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With Laura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GB" sz="9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930am- 2pm </a:t>
                      </a: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GB" sz="900" b="0" dirty="0">
                          <a:solidFill>
                            <a:srgbClr val="FF0000"/>
                          </a:solidFill>
                          <a:latin typeface="DM Sans"/>
                        </a:rPr>
                        <a:t>CBT with Aisha- All day Appointments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Please speak to a support worker for an appointment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 </a:t>
                      </a:r>
                      <a:endParaRPr lang="en-US" sz="9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Introduction to basic cooking skills with Howard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9.30am- 11am </a:t>
                      </a:r>
                      <a:endParaRPr lang="en-US" sz="9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9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9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Music &amp; Society with Howard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11am-12pm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9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9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44261"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Through the Gate </a:t>
                      </a: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(Support available for anyone being released from custody)</a:t>
                      </a: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endParaRPr lang="en-US" sz="9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induction </a:t>
                      </a: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(Meet the team and enroll!)</a:t>
                      </a: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endParaRPr lang="en-US" sz="9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2pm -4pm </a:t>
                      </a: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endParaRPr lang="en-US" sz="9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GB" sz="9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Arts and Crafts 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GB" sz="9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1pm – 3pm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GB" sz="9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With TIPP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0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Philosophy with Howard </a:t>
                      </a:r>
                    </a:p>
                    <a:p>
                      <a:pPr algn="ctr"/>
                      <a:r>
                        <a:rPr lang="en-GB" sz="900" b="0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2pm -3pm</a:t>
                      </a:r>
                    </a:p>
                    <a:p>
                      <a:pPr algn="ctr"/>
                      <a:endParaRPr lang="en-GB" sz="900" b="0" kern="1200" dirty="0">
                        <a:solidFill>
                          <a:schemeClr val="tx1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9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solidFill>
                            <a:srgbClr val="FF0000"/>
                          </a:solidFill>
                          <a:latin typeface="DM Sans" pitchFamily="2" charset="0"/>
                        </a:rPr>
                        <a:t>Job Shop with Alex S- all day appointments </a:t>
                      </a:r>
                    </a:p>
                    <a:p>
                      <a:pPr algn="ctr"/>
                      <a:r>
                        <a:rPr lang="en-GB" sz="900" b="0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Please speak to a support worker for an appointment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Through the Gate </a:t>
                      </a: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(Support available for anyone being released from custody)</a:t>
                      </a: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endParaRPr lang="en-US" sz="9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induction </a:t>
                      </a: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(Meet the team and enroll!)</a:t>
                      </a: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endParaRPr lang="en-US" sz="9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2pm -4pm 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Big Fat Quiz with Alex S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1pm-3pm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GB" sz="9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25740"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open  3pm – 4pm for drop in support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open  3pm – 4pm for drop in support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open  3pm – 4pm for drop in support</a:t>
                      </a:r>
                    </a:p>
                    <a:p>
                      <a:pPr algn="ctr"/>
                      <a:endParaRPr lang="en-GB" sz="900" b="0" kern="1200" dirty="0">
                        <a:solidFill>
                          <a:schemeClr val="tx1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open  3pm – 4pm for drop in support</a:t>
                      </a:r>
                    </a:p>
                    <a:p>
                      <a:pPr algn="ctr"/>
                      <a:endParaRPr lang="en-GB" sz="900" b="0" dirty="0">
                        <a:latin typeface="DM Sans" pitchFamily="2" charset="0"/>
                      </a:endParaRP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open  3pm – 4pm for drop in support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9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9961923"/>
                  </a:ext>
                </a:extLst>
              </a:tr>
            </a:tbl>
          </a:graphicData>
        </a:graphic>
      </p:graphicFrame>
      <p:grpSp>
        <p:nvGrpSpPr>
          <p:cNvPr id="3" name="Group 3">
            <a:extLst>
              <a:ext uri="{FF2B5EF4-FFF2-40B4-BE49-F238E27FC236}">
                <a16:creationId xmlns:a16="http://schemas.microsoft.com/office/drawing/2014/main" id="{476259C3-3D01-5958-06D6-3C55281B4453}"/>
              </a:ext>
            </a:extLst>
          </p:cNvPr>
          <p:cNvGrpSpPr/>
          <p:nvPr/>
        </p:nvGrpSpPr>
        <p:grpSpPr>
          <a:xfrm>
            <a:off x="184646" y="1589490"/>
            <a:ext cx="2384913" cy="4728152"/>
            <a:chOff x="0" y="0"/>
            <a:chExt cx="868775" cy="1669301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351FAAAE-6BE2-3ECA-2C4F-BE0BCAEB9630}"/>
                </a:ext>
              </a:extLst>
            </p:cNvPr>
            <p:cNvSpPr/>
            <p:nvPr/>
          </p:nvSpPr>
          <p:spPr>
            <a:xfrm>
              <a:off x="0" y="0"/>
              <a:ext cx="868775" cy="1669301"/>
            </a:xfrm>
            <a:custGeom>
              <a:avLst/>
              <a:gdLst/>
              <a:ahLst/>
              <a:cxnLst/>
              <a:rect l="l" t="t" r="r" b="b"/>
              <a:pathLst>
                <a:path w="868775" h="1669301">
                  <a:moveTo>
                    <a:pt x="0" y="0"/>
                  </a:moveTo>
                  <a:lnTo>
                    <a:pt x="868775" y="0"/>
                  </a:lnTo>
                  <a:lnTo>
                    <a:pt x="868775" y="1669301"/>
                  </a:lnTo>
                  <a:lnTo>
                    <a:pt x="0" y="1669301"/>
                  </a:lnTo>
                  <a:close/>
                </a:path>
              </a:pathLst>
            </a:custGeom>
            <a:solidFill>
              <a:srgbClr val="34586E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5FDA41C9-DBE1-DFF2-30B5-C7178C6180DD}"/>
                </a:ext>
              </a:extLst>
            </p:cNvPr>
            <p:cNvSpPr txBox="1"/>
            <p:nvPr/>
          </p:nvSpPr>
          <p:spPr>
            <a:xfrm>
              <a:off x="0" y="-28575"/>
              <a:ext cx="868775" cy="16978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lang="en-US" b="1" dirty="0">
                <a:solidFill>
                  <a:srgbClr val="FFFFFF"/>
                </a:solidFill>
                <a:latin typeface="DM Sans"/>
              </a:endParaRPr>
            </a:p>
            <a:p>
              <a:pPr algn="ctr">
                <a:lnSpc>
                  <a:spcPts val="2379"/>
                </a:lnSpc>
              </a:pPr>
              <a:r>
                <a:rPr lang="en-US" b="1" dirty="0">
                  <a:solidFill>
                    <a:srgbClr val="FFFFFF"/>
                  </a:solidFill>
                  <a:latin typeface="DM Sans"/>
                </a:rPr>
                <a:t>Manchester CFO Activity Hub</a:t>
              </a:r>
            </a:p>
            <a:p>
              <a:pPr algn="ctr">
                <a:lnSpc>
                  <a:spcPts val="2379"/>
                </a:lnSpc>
              </a:pPr>
              <a:r>
                <a:rPr lang="en-US" sz="1100" b="1" dirty="0">
                  <a:solidFill>
                    <a:srgbClr val="FFFFFF"/>
                  </a:solidFill>
                  <a:latin typeface="DM Sans"/>
                </a:rPr>
                <a:t> </a:t>
              </a: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7 Watson Street, Manchester, M3 4EE</a:t>
              </a:r>
            </a:p>
            <a:p>
              <a:pPr algn="ctr">
                <a:lnSpc>
                  <a:spcPts val="2379"/>
                </a:lnSpc>
              </a:pPr>
              <a:endParaRPr lang="en-US" sz="1200" dirty="0">
                <a:solidFill>
                  <a:srgbClr val="FFFFFF"/>
                </a:solidFill>
                <a:latin typeface="DM Sans"/>
              </a:endParaRPr>
            </a:p>
            <a:p>
              <a:pPr algn="ctr">
                <a:lnSpc>
                  <a:spcPts val="2379"/>
                </a:lnSpc>
              </a:pP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If you ever need a </a:t>
              </a:r>
              <a:r>
                <a:rPr lang="en-US" sz="1200" dirty="0" err="1">
                  <a:solidFill>
                    <a:srgbClr val="FFFFFF"/>
                  </a:solidFill>
                  <a:latin typeface="DM Sans"/>
                </a:rPr>
                <a:t>cuppa</a:t>
              </a: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 or a chat, pop in and speak to your support worker.</a:t>
              </a:r>
            </a:p>
            <a:p>
              <a:pPr algn="ctr">
                <a:lnSpc>
                  <a:spcPts val="2379"/>
                </a:lnSpc>
              </a:pPr>
              <a:endParaRPr lang="en-US" sz="1200" dirty="0">
                <a:solidFill>
                  <a:srgbClr val="FFFFFF"/>
                </a:solidFill>
                <a:latin typeface="DM Sans"/>
              </a:endParaRPr>
            </a:p>
            <a:p>
              <a:pPr algn="ctr">
                <a:lnSpc>
                  <a:spcPts val="2379"/>
                </a:lnSpc>
              </a:pPr>
              <a:r>
                <a:rPr lang="en-US" sz="1200" dirty="0">
                  <a:solidFill>
                    <a:schemeClr val="bg1"/>
                  </a:solidFill>
                  <a:latin typeface="DM Sans" pitchFamily="2" charset="0"/>
                </a:rPr>
                <a:t>Reception contact number: </a:t>
              </a:r>
              <a:r>
                <a:rPr lang="en-GB" sz="1200" dirty="0">
                  <a:solidFill>
                    <a:schemeClr val="bg1"/>
                  </a:solidFill>
                  <a:latin typeface="DM Sans" pitchFamily="2" charset="0"/>
                </a:rPr>
                <a:t>07834 764 900 Or 07731 132 7221</a:t>
              </a:r>
            </a:p>
            <a:p>
              <a:pPr algn="ctr">
                <a:lnSpc>
                  <a:spcPts val="2379"/>
                </a:lnSpc>
              </a:pPr>
              <a:endParaRPr lang="en-GB" sz="1200" dirty="0">
                <a:solidFill>
                  <a:schemeClr val="bg1"/>
                </a:solidFill>
                <a:latin typeface="DM Sans" pitchFamily="2" charset="0"/>
              </a:endParaRPr>
            </a:p>
            <a:p>
              <a:pPr algn="ctr">
                <a:lnSpc>
                  <a:spcPts val="2379"/>
                </a:lnSpc>
              </a:pPr>
              <a:r>
                <a:rPr lang="en-GB" sz="1200" dirty="0">
                  <a:solidFill>
                    <a:schemeClr val="bg1"/>
                  </a:solidFill>
                  <a:latin typeface="DM Sans" pitchFamily="2" charset="0"/>
                </a:rPr>
                <a:t>9:30am – 4pm</a:t>
              </a:r>
            </a:p>
            <a:p>
              <a:pPr algn="ctr">
                <a:lnSpc>
                  <a:spcPts val="2379"/>
                </a:lnSpc>
              </a:pPr>
              <a:r>
                <a:rPr lang="en-GB" sz="1100" dirty="0">
                  <a:solidFill>
                    <a:schemeClr val="bg1"/>
                  </a:solidFill>
                  <a:latin typeface="DM Sans" pitchFamily="2" charset="0"/>
                </a:rPr>
                <a:t>Monday – Friday</a:t>
              </a:r>
            </a:p>
            <a:p>
              <a:pPr algn="ctr">
                <a:lnSpc>
                  <a:spcPts val="2379"/>
                </a:lnSpc>
              </a:pPr>
              <a:endParaRPr lang="en-US" sz="1699" dirty="0">
                <a:solidFill>
                  <a:srgbClr val="FFFFFF"/>
                </a:solidFill>
                <a:latin typeface="DM Sans"/>
              </a:endParaRPr>
            </a:p>
          </p:txBody>
        </p:sp>
      </p:grpSp>
      <p:grpSp>
        <p:nvGrpSpPr>
          <p:cNvPr id="46" name="Group 46">
            <a:extLst>
              <a:ext uri="{FF2B5EF4-FFF2-40B4-BE49-F238E27FC236}">
                <a16:creationId xmlns:a16="http://schemas.microsoft.com/office/drawing/2014/main" id="{31316C33-4A5C-8FB9-B2D5-90BDA6B85009}"/>
              </a:ext>
            </a:extLst>
          </p:cNvPr>
          <p:cNvGrpSpPr/>
          <p:nvPr/>
        </p:nvGrpSpPr>
        <p:grpSpPr>
          <a:xfrm rot="2700000">
            <a:off x="170282" y="1049731"/>
            <a:ext cx="293842" cy="293842"/>
            <a:chOff x="0" y="0"/>
            <a:chExt cx="812800" cy="812800"/>
          </a:xfrm>
        </p:grpSpPr>
        <p:sp>
          <p:nvSpPr>
            <p:cNvPr id="47" name="Freeform 47">
              <a:extLst>
                <a:ext uri="{FF2B5EF4-FFF2-40B4-BE49-F238E27FC236}">
                  <a16:creationId xmlns:a16="http://schemas.microsoft.com/office/drawing/2014/main" id="{D17BB3E9-932C-2975-AF66-FD0A9A26BBD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TextBox 48">
              <a:extLst>
                <a:ext uri="{FF2B5EF4-FFF2-40B4-BE49-F238E27FC236}">
                  <a16:creationId xmlns:a16="http://schemas.microsoft.com/office/drawing/2014/main" id="{03098C1D-FF61-134F-2BFA-725B1E3055A7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49" name="Group 49">
            <a:extLst>
              <a:ext uri="{FF2B5EF4-FFF2-40B4-BE49-F238E27FC236}">
                <a16:creationId xmlns:a16="http://schemas.microsoft.com/office/drawing/2014/main" id="{7A3881D9-820F-7779-1614-229D6545EC80}"/>
              </a:ext>
            </a:extLst>
          </p:cNvPr>
          <p:cNvGrpSpPr/>
          <p:nvPr/>
        </p:nvGrpSpPr>
        <p:grpSpPr>
          <a:xfrm>
            <a:off x="344097" y="6391036"/>
            <a:ext cx="2066012" cy="747035"/>
            <a:chOff x="183080" y="0"/>
            <a:chExt cx="2754682" cy="996046"/>
          </a:xfrm>
        </p:grpSpPr>
        <p:sp>
          <p:nvSpPr>
            <p:cNvPr id="50" name="Freeform 50">
              <a:extLst>
                <a:ext uri="{FF2B5EF4-FFF2-40B4-BE49-F238E27FC236}">
                  <a16:creationId xmlns:a16="http://schemas.microsoft.com/office/drawing/2014/main" id="{8D5B9F0B-80BF-3C40-3BCD-6D161270A9BE}"/>
                </a:ext>
              </a:extLst>
            </p:cNvPr>
            <p:cNvSpPr/>
            <p:nvPr/>
          </p:nvSpPr>
          <p:spPr>
            <a:xfrm>
              <a:off x="694021" y="0"/>
              <a:ext cx="1741685" cy="680233"/>
            </a:xfrm>
            <a:custGeom>
              <a:avLst/>
              <a:gdLst/>
              <a:ahLst/>
              <a:cxnLst/>
              <a:rect l="l" t="t" r="r" b="b"/>
              <a:pathLst>
                <a:path w="1741685" h="680233">
                  <a:moveTo>
                    <a:pt x="0" y="0"/>
                  </a:moveTo>
                  <a:lnTo>
                    <a:pt x="1741685" y="0"/>
                  </a:lnTo>
                  <a:lnTo>
                    <a:pt x="1741685" y="680233"/>
                  </a:lnTo>
                  <a:lnTo>
                    <a:pt x="0" y="680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974" b="-974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TextBox 52">
              <a:extLst>
                <a:ext uri="{FF2B5EF4-FFF2-40B4-BE49-F238E27FC236}">
                  <a16:creationId xmlns:a16="http://schemas.microsoft.com/office/drawing/2014/main" id="{3E4DCFEE-DA7F-7C59-9314-A99782B27351}"/>
                </a:ext>
              </a:extLst>
            </p:cNvPr>
            <p:cNvSpPr txBox="1"/>
            <p:nvPr/>
          </p:nvSpPr>
          <p:spPr>
            <a:xfrm>
              <a:off x="183080" y="842158"/>
              <a:ext cx="2754682" cy="153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77"/>
                </a:lnSpc>
              </a:pPr>
              <a:r>
                <a:rPr lang="en-US" sz="750">
                  <a:solidFill>
                    <a:srgbClr val="000000"/>
                  </a:solidFill>
                  <a:latin typeface="DM Sans"/>
                </a:rPr>
                <a:t>This </a:t>
              </a:r>
              <a:r>
                <a:rPr lang="en-US" sz="750" err="1">
                  <a:solidFill>
                    <a:srgbClr val="000000"/>
                  </a:solidFill>
                  <a:latin typeface="DM Sans"/>
                </a:rPr>
                <a:t>programme</a:t>
              </a:r>
              <a:r>
                <a:rPr lang="en-US" sz="750">
                  <a:solidFill>
                    <a:srgbClr val="000000"/>
                  </a:solidFill>
                  <a:latin typeface="DM Sans"/>
                </a:rPr>
                <a:t> is delivered by HMPPS CFO</a:t>
              </a:r>
            </a:p>
          </p:txBody>
        </p:sp>
      </p:grpSp>
      <p:grpSp>
        <p:nvGrpSpPr>
          <p:cNvPr id="62" name="Group 62">
            <a:extLst>
              <a:ext uri="{FF2B5EF4-FFF2-40B4-BE49-F238E27FC236}">
                <a16:creationId xmlns:a16="http://schemas.microsoft.com/office/drawing/2014/main" id="{CBF7C995-C8DE-A9CB-B5D7-35BA22F25AC8}"/>
              </a:ext>
            </a:extLst>
          </p:cNvPr>
          <p:cNvGrpSpPr/>
          <p:nvPr/>
        </p:nvGrpSpPr>
        <p:grpSpPr>
          <a:xfrm>
            <a:off x="195716" y="593502"/>
            <a:ext cx="242972" cy="242972"/>
            <a:chOff x="0" y="0"/>
            <a:chExt cx="812800" cy="812800"/>
          </a:xfrm>
        </p:grpSpPr>
        <p:sp>
          <p:nvSpPr>
            <p:cNvPr id="63" name="Freeform 63">
              <a:extLst>
                <a:ext uri="{FF2B5EF4-FFF2-40B4-BE49-F238E27FC236}">
                  <a16:creationId xmlns:a16="http://schemas.microsoft.com/office/drawing/2014/main" id="{55B732F0-F340-20FF-3ADE-6A424A47DE4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TextBox 64">
              <a:extLst>
                <a:ext uri="{FF2B5EF4-FFF2-40B4-BE49-F238E27FC236}">
                  <a16:creationId xmlns:a16="http://schemas.microsoft.com/office/drawing/2014/main" id="{A62291AF-CA47-EC73-F5A7-3C8945E3B080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5" name="Group 65">
            <a:extLst>
              <a:ext uri="{FF2B5EF4-FFF2-40B4-BE49-F238E27FC236}">
                <a16:creationId xmlns:a16="http://schemas.microsoft.com/office/drawing/2014/main" id="{0F1C79DF-0D26-2B82-1C51-2B418F5CA185}"/>
              </a:ext>
            </a:extLst>
          </p:cNvPr>
          <p:cNvGrpSpPr/>
          <p:nvPr/>
        </p:nvGrpSpPr>
        <p:grpSpPr>
          <a:xfrm>
            <a:off x="206787" y="181493"/>
            <a:ext cx="220832" cy="193228"/>
            <a:chOff x="0" y="0"/>
            <a:chExt cx="812800" cy="711200"/>
          </a:xfrm>
        </p:grpSpPr>
        <p:sp>
          <p:nvSpPr>
            <p:cNvPr id="66" name="Freeform 66">
              <a:extLst>
                <a:ext uri="{FF2B5EF4-FFF2-40B4-BE49-F238E27FC236}">
                  <a16:creationId xmlns:a16="http://schemas.microsoft.com/office/drawing/2014/main" id="{81E71AD5-5278-230A-8FE2-3E81304871A8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TextBox 67">
              <a:extLst>
                <a:ext uri="{FF2B5EF4-FFF2-40B4-BE49-F238E27FC236}">
                  <a16:creationId xmlns:a16="http://schemas.microsoft.com/office/drawing/2014/main" id="{07603BF8-51FC-8618-D840-027267A8483E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70" name="TextBox 70">
            <a:extLst>
              <a:ext uri="{FF2B5EF4-FFF2-40B4-BE49-F238E27FC236}">
                <a16:creationId xmlns:a16="http://schemas.microsoft.com/office/drawing/2014/main" id="{037DD433-536D-B5A0-D363-B001503CF73F}"/>
              </a:ext>
            </a:extLst>
          </p:cNvPr>
          <p:cNvSpPr txBox="1"/>
          <p:nvPr/>
        </p:nvSpPr>
        <p:spPr>
          <a:xfrm>
            <a:off x="658981" y="127955"/>
            <a:ext cx="1826812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Self: Activities that work on the individual</a:t>
            </a:r>
          </a:p>
        </p:txBody>
      </p:sp>
      <p:sp>
        <p:nvSpPr>
          <p:cNvPr id="71" name="TextBox 71">
            <a:extLst>
              <a:ext uri="{FF2B5EF4-FFF2-40B4-BE49-F238E27FC236}">
                <a16:creationId xmlns:a16="http://schemas.microsoft.com/office/drawing/2014/main" id="{565491B8-3CAD-9519-7D2C-F65860F2CA94}"/>
              </a:ext>
            </a:extLst>
          </p:cNvPr>
          <p:cNvSpPr txBox="1"/>
          <p:nvPr/>
        </p:nvSpPr>
        <p:spPr>
          <a:xfrm>
            <a:off x="658981" y="545468"/>
            <a:ext cx="1910578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Relationships: Activities that work with peers/families/friends</a:t>
            </a:r>
          </a:p>
        </p:txBody>
      </p:sp>
      <p:sp>
        <p:nvSpPr>
          <p:cNvPr id="72" name="TextBox 72">
            <a:extLst>
              <a:ext uri="{FF2B5EF4-FFF2-40B4-BE49-F238E27FC236}">
                <a16:creationId xmlns:a16="http://schemas.microsoft.com/office/drawing/2014/main" id="{4BC4E101-D353-00F7-2907-3876F4E1AE01}"/>
              </a:ext>
            </a:extLst>
          </p:cNvPr>
          <p:cNvSpPr txBox="1"/>
          <p:nvPr/>
        </p:nvSpPr>
        <p:spPr>
          <a:xfrm>
            <a:off x="658981" y="960299"/>
            <a:ext cx="1826812" cy="517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Society: Activities contributing to the community outside of the CFO Activity Hub</a:t>
            </a:r>
          </a:p>
        </p:txBody>
      </p:sp>
      <p:pic>
        <p:nvPicPr>
          <p:cNvPr id="10" name="Picture 9" descr="A blue brain with colorful leaves and gears&#10;&#10;Description automatically generated">
            <a:extLst>
              <a:ext uri="{FF2B5EF4-FFF2-40B4-BE49-F238E27FC236}">
                <a16:creationId xmlns:a16="http://schemas.microsoft.com/office/drawing/2014/main" id="{92FA14BF-FEB7-884B-1F07-95BFFF7C41D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184" b="9737"/>
          <a:stretch/>
        </p:blipFill>
        <p:spPr>
          <a:xfrm>
            <a:off x="4408459" y="5322787"/>
            <a:ext cx="1023966" cy="626544"/>
          </a:xfrm>
          <a:prstGeom prst="rect">
            <a:avLst/>
          </a:prstGeom>
        </p:spPr>
      </p:pic>
      <p:pic>
        <p:nvPicPr>
          <p:cNvPr id="59" name="Picture 58" descr="A blue and black logo&#10;&#10;Description automatically generated">
            <a:extLst>
              <a:ext uri="{FF2B5EF4-FFF2-40B4-BE49-F238E27FC236}">
                <a16:creationId xmlns:a16="http://schemas.microsoft.com/office/drawing/2014/main" id="{2CEC45D6-9477-6F4E-E633-E22D8E8EA7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212" y="85657"/>
            <a:ext cx="1311392" cy="563127"/>
          </a:xfrm>
          <a:prstGeom prst="rect">
            <a:avLst/>
          </a:prstGeom>
        </p:spPr>
      </p:pic>
      <p:grpSp>
        <p:nvGrpSpPr>
          <p:cNvPr id="16" name="Group 46">
            <a:extLst>
              <a:ext uri="{FF2B5EF4-FFF2-40B4-BE49-F238E27FC236}">
                <a16:creationId xmlns:a16="http://schemas.microsoft.com/office/drawing/2014/main" id="{91FDB1A0-CFD8-ACB8-D695-13C967081FD5}"/>
              </a:ext>
            </a:extLst>
          </p:cNvPr>
          <p:cNvGrpSpPr/>
          <p:nvPr/>
        </p:nvGrpSpPr>
        <p:grpSpPr>
          <a:xfrm rot="2700000">
            <a:off x="3628024" y="1710451"/>
            <a:ext cx="442368" cy="576249"/>
            <a:chOff x="-550539" y="-920869"/>
            <a:chExt cx="1223639" cy="1593969"/>
          </a:xfrm>
        </p:grpSpPr>
        <p:sp>
          <p:nvSpPr>
            <p:cNvPr id="17" name="Freeform 47">
              <a:extLst>
                <a:ext uri="{FF2B5EF4-FFF2-40B4-BE49-F238E27FC236}">
                  <a16:creationId xmlns:a16="http://schemas.microsoft.com/office/drawing/2014/main" id="{157CB2F4-9657-02E7-6A85-CB79BD170D77}"/>
                </a:ext>
              </a:extLst>
            </p:cNvPr>
            <p:cNvSpPr/>
            <p:nvPr/>
          </p:nvSpPr>
          <p:spPr>
            <a:xfrm>
              <a:off x="-550539" y="-920869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TextBox 48">
              <a:extLst>
                <a:ext uri="{FF2B5EF4-FFF2-40B4-BE49-F238E27FC236}">
                  <a16:creationId xmlns:a16="http://schemas.microsoft.com/office/drawing/2014/main" id="{BDA7D09B-E0DB-C155-F51F-C8BC0C5C1781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24" name="Group 62">
            <a:extLst>
              <a:ext uri="{FF2B5EF4-FFF2-40B4-BE49-F238E27FC236}">
                <a16:creationId xmlns:a16="http://schemas.microsoft.com/office/drawing/2014/main" id="{D2D75E77-A98C-E22D-59C6-77D13AB34A28}"/>
              </a:ext>
            </a:extLst>
          </p:cNvPr>
          <p:cNvGrpSpPr/>
          <p:nvPr/>
        </p:nvGrpSpPr>
        <p:grpSpPr>
          <a:xfrm>
            <a:off x="5382039" y="1691144"/>
            <a:ext cx="242972" cy="438870"/>
            <a:chOff x="76200" y="47625"/>
            <a:chExt cx="812801" cy="1468127"/>
          </a:xfrm>
        </p:grpSpPr>
        <p:sp>
          <p:nvSpPr>
            <p:cNvPr id="25" name="Freeform 63">
              <a:extLst>
                <a:ext uri="{FF2B5EF4-FFF2-40B4-BE49-F238E27FC236}">
                  <a16:creationId xmlns:a16="http://schemas.microsoft.com/office/drawing/2014/main" id="{7E990209-A4C4-D802-5C0F-C22C84C6ECD7}"/>
                </a:ext>
              </a:extLst>
            </p:cNvPr>
            <p:cNvSpPr/>
            <p:nvPr/>
          </p:nvSpPr>
          <p:spPr>
            <a:xfrm>
              <a:off x="76201" y="702952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6" name="TextBox 64">
              <a:extLst>
                <a:ext uri="{FF2B5EF4-FFF2-40B4-BE49-F238E27FC236}">
                  <a16:creationId xmlns:a16="http://schemas.microsoft.com/office/drawing/2014/main" id="{DF10E26D-840F-472C-68A3-E5BB44BFE0EB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7" name="Group 62">
            <a:extLst>
              <a:ext uri="{FF2B5EF4-FFF2-40B4-BE49-F238E27FC236}">
                <a16:creationId xmlns:a16="http://schemas.microsoft.com/office/drawing/2014/main" id="{0C206B5B-4BED-4F1D-5176-F896CEFB1450}"/>
              </a:ext>
            </a:extLst>
          </p:cNvPr>
          <p:cNvGrpSpPr/>
          <p:nvPr/>
        </p:nvGrpSpPr>
        <p:grpSpPr>
          <a:xfrm>
            <a:off x="10174515" y="5510302"/>
            <a:ext cx="242972" cy="242972"/>
            <a:chOff x="0" y="0"/>
            <a:chExt cx="812800" cy="812800"/>
          </a:xfrm>
        </p:grpSpPr>
        <p:sp>
          <p:nvSpPr>
            <p:cNvPr id="28" name="Freeform 63">
              <a:extLst>
                <a:ext uri="{FF2B5EF4-FFF2-40B4-BE49-F238E27FC236}">
                  <a16:creationId xmlns:a16="http://schemas.microsoft.com/office/drawing/2014/main" id="{9945E65E-F73C-CE16-252C-81F95510323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TextBox 64">
              <a:extLst>
                <a:ext uri="{FF2B5EF4-FFF2-40B4-BE49-F238E27FC236}">
                  <a16:creationId xmlns:a16="http://schemas.microsoft.com/office/drawing/2014/main" id="{DBC6C370-1C4E-642D-4F3A-8503F38D0AD3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38" name="Group 65">
            <a:extLst>
              <a:ext uri="{FF2B5EF4-FFF2-40B4-BE49-F238E27FC236}">
                <a16:creationId xmlns:a16="http://schemas.microsoft.com/office/drawing/2014/main" id="{15E4E8BD-474F-48BA-86A1-DF427C316E1F}"/>
              </a:ext>
            </a:extLst>
          </p:cNvPr>
          <p:cNvGrpSpPr/>
          <p:nvPr/>
        </p:nvGrpSpPr>
        <p:grpSpPr>
          <a:xfrm>
            <a:off x="3849207" y="5071777"/>
            <a:ext cx="220832" cy="193228"/>
            <a:chOff x="0" y="0"/>
            <a:chExt cx="812800" cy="711200"/>
          </a:xfrm>
        </p:grpSpPr>
        <p:sp>
          <p:nvSpPr>
            <p:cNvPr id="39" name="Freeform 66">
              <a:extLst>
                <a:ext uri="{FF2B5EF4-FFF2-40B4-BE49-F238E27FC236}">
                  <a16:creationId xmlns:a16="http://schemas.microsoft.com/office/drawing/2014/main" id="{193FBA16-97F8-2038-93CC-65D4713FC590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0" name="TextBox 67">
              <a:extLst>
                <a:ext uri="{FF2B5EF4-FFF2-40B4-BE49-F238E27FC236}">
                  <a16:creationId xmlns:a16="http://schemas.microsoft.com/office/drawing/2014/main" id="{FB87B784-7FCB-7DAA-434C-850267841693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0" name="Group 62">
            <a:extLst>
              <a:ext uri="{FF2B5EF4-FFF2-40B4-BE49-F238E27FC236}">
                <a16:creationId xmlns:a16="http://schemas.microsoft.com/office/drawing/2014/main" id="{2B318E6E-BE6C-213C-8AB6-02DCAC8906CA}"/>
              </a:ext>
            </a:extLst>
          </p:cNvPr>
          <p:cNvGrpSpPr/>
          <p:nvPr/>
        </p:nvGrpSpPr>
        <p:grpSpPr>
          <a:xfrm>
            <a:off x="6392718" y="5706359"/>
            <a:ext cx="242972" cy="242972"/>
            <a:chOff x="0" y="0"/>
            <a:chExt cx="812800" cy="812800"/>
          </a:xfrm>
        </p:grpSpPr>
        <p:sp>
          <p:nvSpPr>
            <p:cNvPr id="61" name="Freeform 63">
              <a:extLst>
                <a:ext uri="{FF2B5EF4-FFF2-40B4-BE49-F238E27FC236}">
                  <a16:creationId xmlns:a16="http://schemas.microsoft.com/office/drawing/2014/main" id="{4E39E08C-BEAA-1870-6EAB-605A4382338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8" name="TextBox 64">
              <a:extLst>
                <a:ext uri="{FF2B5EF4-FFF2-40B4-BE49-F238E27FC236}">
                  <a16:creationId xmlns:a16="http://schemas.microsoft.com/office/drawing/2014/main" id="{87834B75-4CAA-75D3-6BE9-BB34533E6DC5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75" name="TextBox 67">
            <a:extLst>
              <a:ext uri="{FF2B5EF4-FFF2-40B4-BE49-F238E27FC236}">
                <a16:creationId xmlns:a16="http://schemas.microsoft.com/office/drawing/2014/main" id="{26E2D8EF-0E49-9709-D1E2-EC93FF039BC8}"/>
              </a:ext>
            </a:extLst>
          </p:cNvPr>
          <p:cNvSpPr txBox="1"/>
          <p:nvPr/>
        </p:nvSpPr>
        <p:spPr>
          <a:xfrm>
            <a:off x="10209046" y="4739318"/>
            <a:ext cx="151822" cy="97477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379"/>
              </a:lnSpc>
            </a:pPr>
            <a:endParaRPr/>
          </a:p>
        </p:txBody>
      </p:sp>
      <p:grpSp>
        <p:nvGrpSpPr>
          <p:cNvPr id="76" name="Group 62">
            <a:extLst>
              <a:ext uri="{FF2B5EF4-FFF2-40B4-BE49-F238E27FC236}">
                <a16:creationId xmlns:a16="http://schemas.microsoft.com/office/drawing/2014/main" id="{8EF3D69A-63E5-5936-F95F-96BACB76F795}"/>
              </a:ext>
            </a:extLst>
          </p:cNvPr>
          <p:cNvGrpSpPr/>
          <p:nvPr/>
        </p:nvGrpSpPr>
        <p:grpSpPr>
          <a:xfrm>
            <a:off x="8481403" y="2866055"/>
            <a:ext cx="242972" cy="242972"/>
            <a:chOff x="0" y="0"/>
            <a:chExt cx="812800" cy="812800"/>
          </a:xfrm>
        </p:grpSpPr>
        <p:sp>
          <p:nvSpPr>
            <p:cNvPr id="77" name="Freeform 63">
              <a:extLst>
                <a:ext uri="{FF2B5EF4-FFF2-40B4-BE49-F238E27FC236}">
                  <a16:creationId xmlns:a16="http://schemas.microsoft.com/office/drawing/2014/main" id="{47124C88-4333-705C-3AF2-1C3FCE1D537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8" name="TextBox 64">
              <a:extLst>
                <a:ext uri="{FF2B5EF4-FFF2-40B4-BE49-F238E27FC236}">
                  <a16:creationId xmlns:a16="http://schemas.microsoft.com/office/drawing/2014/main" id="{09E8F219-4EF8-B11C-0834-AC4C120DB4B1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85" name="Group 65">
            <a:extLst>
              <a:ext uri="{FF2B5EF4-FFF2-40B4-BE49-F238E27FC236}">
                <a16:creationId xmlns:a16="http://schemas.microsoft.com/office/drawing/2014/main" id="{EE875895-543F-9EBB-7853-D0AE119095FB}"/>
              </a:ext>
            </a:extLst>
          </p:cNvPr>
          <p:cNvGrpSpPr/>
          <p:nvPr/>
        </p:nvGrpSpPr>
        <p:grpSpPr>
          <a:xfrm>
            <a:off x="7415861" y="2262097"/>
            <a:ext cx="220832" cy="193228"/>
            <a:chOff x="0" y="0"/>
            <a:chExt cx="812800" cy="711200"/>
          </a:xfrm>
        </p:grpSpPr>
        <p:sp>
          <p:nvSpPr>
            <p:cNvPr id="86" name="Freeform 66">
              <a:extLst>
                <a:ext uri="{FF2B5EF4-FFF2-40B4-BE49-F238E27FC236}">
                  <a16:creationId xmlns:a16="http://schemas.microsoft.com/office/drawing/2014/main" id="{3CF7C941-B632-903F-7F73-B6D6EA4639C0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7" name="TextBox 67">
              <a:extLst>
                <a:ext uri="{FF2B5EF4-FFF2-40B4-BE49-F238E27FC236}">
                  <a16:creationId xmlns:a16="http://schemas.microsoft.com/office/drawing/2014/main" id="{7DBCA42B-E067-3E2A-BC29-9F06B527AE85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8" name="TextBox 69">
            <a:extLst>
              <a:ext uri="{FF2B5EF4-FFF2-40B4-BE49-F238E27FC236}">
                <a16:creationId xmlns:a16="http://schemas.microsoft.com/office/drawing/2014/main" id="{3675E6B7-D122-0A39-8D94-308EFCC60FFD}"/>
              </a:ext>
            </a:extLst>
          </p:cNvPr>
          <p:cNvSpPr txBox="1"/>
          <p:nvPr/>
        </p:nvSpPr>
        <p:spPr>
          <a:xfrm>
            <a:off x="2580281" y="60083"/>
            <a:ext cx="6995806" cy="59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99"/>
              </a:lnSpc>
              <a:spcBef>
                <a:spcPct val="0"/>
              </a:spcBef>
            </a:pPr>
            <a:r>
              <a:rPr lang="en-US" sz="3300" u="sng" dirty="0">
                <a:solidFill>
                  <a:srgbClr val="000000"/>
                </a:solidFill>
                <a:latin typeface="DM Sans Bold"/>
              </a:rPr>
              <a:t>CFO Evolution – January 2026</a:t>
            </a:r>
          </a:p>
        </p:txBody>
      </p:sp>
      <p:grpSp>
        <p:nvGrpSpPr>
          <p:cNvPr id="99" name="Group 62">
            <a:extLst>
              <a:ext uri="{FF2B5EF4-FFF2-40B4-BE49-F238E27FC236}">
                <a16:creationId xmlns:a16="http://schemas.microsoft.com/office/drawing/2014/main" id="{7F0C5E8A-9F0C-7122-2660-E9408A812C12}"/>
              </a:ext>
            </a:extLst>
          </p:cNvPr>
          <p:cNvGrpSpPr/>
          <p:nvPr/>
        </p:nvGrpSpPr>
        <p:grpSpPr>
          <a:xfrm>
            <a:off x="2689254" y="5184259"/>
            <a:ext cx="242972" cy="242972"/>
            <a:chOff x="0" y="0"/>
            <a:chExt cx="812800" cy="812800"/>
          </a:xfrm>
        </p:grpSpPr>
        <p:sp>
          <p:nvSpPr>
            <p:cNvPr id="100" name="Freeform 63">
              <a:extLst>
                <a:ext uri="{FF2B5EF4-FFF2-40B4-BE49-F238E27FC236}">
                  <a16:creationId xmlns:a16="http://schemas.microsoft.com/office/drawing/2014/main" id="{67734568-EC0E-AD7E-3139-99E1E6C72E4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1" name="TextBox 64">
              <a:extLst>
                <a:ext uri="{FF2B5EF4-FFF2-40B4-BE49-F238E27FC236}">
                  <a16:creationId xmlns:a16="http://schemas.microsoft.com/office/drawing/2014/main" id="{9F9354A9-128F-C4B8-182B-9C3172BEA58F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FEB7AC47-8862-7C8E-4546-21CCD33E41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14200" y="5019208"/>
            <a:ext cx="286537" cy="28653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561DF8A-8642-53FE-0BF9-FCA1FD87B2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78211" y="3177264"/>
            <a:ext cx="384081" cy="176799"/>
          </a:xfrm>
          <a:prstGeom prst="rect">
            <a:avLst/>
          </a:prstGeom>
        </p:spPr>
      </p:pic>
      <p:grpSp>
        <p:nvGrpSpPr>
          <p:cNvPr id="80" name="Group 79">
            <a:extLst>
              <a:ext uri="{FF2B5EF4-FFF2-40B4-BE49-F238E27FC236}">
                <a16:creationId xmlns:a16="http://schemas.microsoft.com/office/drawing/2014/main" id="{674531F7-348C-B113-EB6B-A6C8266AD6B7}"/>
              </a:ext>
            </a:extLst>
          </p:cNvPr>
          <p:cNvGrpSpPr/>
          <p:nvPr/>
        </p:nvGrpSpPr>
        <p:grpSpPr>
          <a:xfrm>
            <a:off x="3773296" y="1333007"/>
            <a:ext cx="6735458" cy="6025025"/>
            <a:chOff x="3773296" y="1333007"/>
            <a:chExt cx="6735458" cy="6025025"/>
          </a:xfrm>
        </p:grpSpPr>
        <p:grpSp>
          <p:nvGrpSpPr>
            <p:cNvPr id="33" name="Group 65">
              <a:extLst>
                <a:ext uri="{FF2B5EF4-FFF2-40B4-BE49-F238E27FC236}">
                  <a16:creationId xmlns:a16="http://schemas.microsoft.com/office/drawing/2014/main" id="{EFA96CDE-A317-3E54-0435-C5B143F575C5}"/>
                </a:ext>
              </a:extLst>
            </p:cNvPr>
            <p:cNvGrpSpPr/>
            <p:nvPr/>
          </p:nvGrpSpPr>
          <p:grpSpPr>
            <a:xfrm>
              <a:off x="3773296" y="7128362"/>
              <a:ext cx="220832" cy="229670"/>
              <a:chOff x="0" y="-184929"/>
              <a:chExt cx="812800" cy="845329"/>
            </a:xfrm>
          </p:grpSpPr>
          <p:sp>
            <p:nvSpPr>
              <p:cNvPr id="34" name="Freeform 66">
                <a:extLst>
                  <a:ext uri="{FF2B5EF4-FFF2-40B4-BE49-F238E27FC236}">
                    <a16:creationId xmlns:a16="http://schemas.microsoft.com/office/drawing/2014/main" id="{FB27DEE4-6485-D078-D038-14E7AE49D5C8}"/>
                  </a:ext>
                </a:extLst>
              </p:cNvPr>
              <p:cNvSpPr/>
              <p:nvPr/>
            </p:nvSpPr>
            <p:spPr>
              <a:xfrm>
                <a:off x="0" y="-184929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8DD22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" name="TextBox 67">
                <a:extLst>
                  <a:ext uri="{FF2B5EF4-FFF2-40B4-BE49-F238E27FC236}">
                    <a16:creationId xmlns:a16="http://schemas.microsoft.com/office/drawing/2014/main" id="{8632D801-392E-226B-FE92-FABE5D726A9D}"/>
                  </a:ext>
                </a:extLst>
              </p:cNvPr>
              <p:cNvSpPr txBox="1"/>
              <p:nvPr/>
            </p:nvSpPr>
            <p:spPr>
              <a:xfrm>
                <a:off x="127000" y="301625"/>
                <a:ext cx="558800" cy="3587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379"/>
                  </a:lnSpc>
                </a:pPr>
                <a:endParaRPr dirty="0"/>
              </a:p>
            </p:txBody>
          </p:sp>
        </p:grpSp>
        <p:grpSp>
          <p:nvGrpSpPr>
            <p:cNvPr id="96" name="Group 65">
              <a:extLst>
                <a:ext uri="{FF2B5EF4-FFF2-40B4-BE49-F238E27FC236}">
                  <a16:creationId xmlns:a16="http://schemas.microsoft.com/office/drawing/2014/main" id="{FDD661E1-44CA-7BE3-72A4-9F73CC8E5111}"/>
                </a:ext>
              </a:extLst>
            </p:cNvPr>
            <p:cNvGrpSpPr/>
            <p:nvPr/>
          </p:nvGrpSpPr>
          <p:grpSpPr>
            <a:xfrm>
              <a:off x="5404179" y="7092436"/>
              <a:ext cx="220832" cy="193228"/>
              <a:chOff x="0" y="0"/>
              <a:chExt cx="812800" cy="711200"/>
            </a:xfrm>
          </p:grpSpPr>
          <p:sp>
            <p:nvSpPr>
              <p:cNvPr id="97" name="Freeform 66">
                <a:extLst>
                  <a:ext uri="{FF2B5EF4-FFF2-40B4-BE49-F238E27FC236}">
                    <a16:creationId xmlns:a16="http://schemas.microsoft.com/office/drawing/2014/main" id="{04190AF2-4BC5-FC99-A486-1C8F8A4C11F8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8DD22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8" name="TextBox 67">
                <a:extLst>
                  <a:ext uri="{FF2B5EF4-FFF2-40B4-BE49-F238E27FC236}">
                    <a16:creationId xmlns:a16="http://schemas.microsoft.com/office/drawing/2014/main" id="{BC0AB775-B8B3-8878-20F4-AA6FCEDB0C35}"/>
                  </a:ext>
                </a:extLst>
              </p:cNvPr>
              <p:cNvSpPr txBox="1"/>
              <p:nvPr/>
            </p:nvSpPr>
            <p:spPr>
              <a:xfrm>
                <a:off x="127000" y="301625"/>
                <a:ext cx="558800" cy="3587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379"/>
                  </a:lnSpc>
                </a:pPr>
                <a:endParaRPr/>
              </a:p>
            </p:txBody>
          </p:sp>
        </p:grpSp>
        <p:grpSp>
          <p:nvGrpSpPr>
            <p:cNvPr id="13" name="Group 65">
              <a:extLst>
                <a:ext uri="{FF2B5EF4-FFF2-40B4-BE49-F238E27FC236}">
                  <a16:creationId xmlns:a16="http://schemas.microsoft.com/office/drawing/2014/main" id="{6AB32F6B-528C-1B79-24DC-06A2EAFD1A47}"/>
                </a:ext>
              </a:extLst>
            </p:cNvPr>
            <p:cNvGrpSpPr/>
            <p:nvPr/>
          </p:nvGrpSpPr>
          <p:grpSpPr>
            <a:xfrm>
              <a:off x="3855325" y="1387632"/>
              <a:ext cx="220832" cy="193228"/>
              <a:chOff x="0" y="0"/>
              <a:chExt cx="812800" cy="711200"/>
            </a:xfrm>
          </p:grpSpPr>
          <p:sp>
            <p:nvSpPr>
              <p:cNvPr id="14" name="Freeform 66">
                <a:extLst>
                  <a:ext uri="{FF2B5EF4-FFF2-40B4-BE49-F238E27FC236}">
                    <a16:creationId xmlns:a16="http://schemas.microsoft.com/office/drawing/2014/main" id="{1A6FE916-7277-320A-70C1-B30B5AC2A6F3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8DD22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" name="TextBox 67">
                <a:extLst>
                  <a:ext uri="{FF2B5EF4-FFF2-40B4-BE49-F238E27FC236}">
                    <a16:creationId xmlns:a16="http://schemas.microsoft.com/office/drawing/2014/main" id="{DFA50719-9DB8-72D3-9F17-7EF10A8331DA}"/>
                  </a:ext>
                </a:extLst>
              </p:cNvPr>
              <p:cNvSpPr txBox="1"/>
              <p:nvPr/>
            </p:nvSpPr>
            <p:spPr>
              <a:xfrm>
                <a:off x="127000" y="301625"/>
                <a:ext cx="558800" cy="3587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379"/>
                  </a:lnSpc>
                </a:pPr>
                <a:endParaRPr/>
              </a:p>
            </p:txBody>
          </p:sp>
        </p:grpSp>
        <p:grpSp>
          <p:nvGrpSpPr>
            <p:cNvPr id="19" name="Group 65">
              <a:extLst>
                <a:ext uri="{FF2B5EF4-FFF2-40B4-BE49-F238E27FC236}">
                  <a16:creationId xmlns:a16="http://schemas.microsoft.com/office/drawing/2014/main" id="{98B7F2AE-CB5D-B098-BC7E-05D428EBD966}"/>
                </a:ext>
              </a:extLst>
            </p:cNvPr>
            <p:cNvGrpSpPr/>
            <p:nvPr/>
          </p:nvGrpSpPr>
          <p:grpSpPr>
            <a:xfrm>
              <a:off x="5480808" y="1381210"/>
              <a:ext cx="220832" cy="193228"/>
              <a:chOff x="0" y="0"/>
              <a:chExt cx="812800" cy="711200"/>
            </a:xfrm>
          </p:grpSpPr>
          <p:sp>
            <p:nvSpPr>
              <p:cNvPr id="20" name="Freeform 66">
                <a:extLst>
                  <a:ext uri="{FF2B5EF4-FFF2-40B4-BE49-F238E27FC236}">
                    <a16:creationId xmlns:a16="http://schemas.microsoft.com/office/drawing/2014/main" id="{76E180AB-DB0B-7455-67C2-F687509C2352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8DD22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" name="TextBox 67">
                <a:extLst>
                  <a:ext uri="{FF2B5EF4-FFF2-40B4-BE49-F238E27FC236}">
                    <a16:creationId xmlns:a16="http://schemas.microsoft.com/office/drawing/2014/main" id="{93E3FB88-1C04-67F9-C17A-69BED96B7A1D}"/>
                  </a:ext>
                </a:extLst>
              </p:cNvPr>
              <p:cNvSpPr txBox="1"/>
              <p:nvPr/>
            </p:nvSpPr>
            <p:spPr>
              <a:xfrm>
                <a:off x="127000" y="301625"/>
                <a:ext cx="558800" cy="3587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379"/>
                  </a:lnSpc>
                </a:pPr>
                <a:endParaRPr/>
              </a:p>
            </p:txBody>
          </p:sp>
        </p:grpSp>
        <p:grpSp>
          <p:nvGrpSpPr>
            <p:cNvPr id="23" name="Group 65">
              <a:extLst>
                <a:ext uri="{FF2B5EF4-FFF2-40B4-BE49-F238E27FC236}">
                  <a16:creationId xmlns:a16="http://schemas.microsoft.com/office/drawing/2014/main" id="{D3DF1266-42E1-FCDA-D88C-9440E3D5E204}"/>
                </a:ext>
              </a:extLst>
            </p:cNvPr>
            <p:cNvGrpSpPr/>
            <p:nvPr/>
          </p:nvGrpSpPr>
          <p:grpSpPr>
            <a:xfrm>
              <a:off x="7092931" y="1342532"/>
              <a:ext cx="220832" cy="193228"/>
              <a:chOff x="0" y="0"/>
              <a:chExt cx="812800" cy="711200"/>
            </a:xfrm>
          </p:grpSpPr>
          <p:sp>
            <p:nvSpPr>
              <p:cNvPr id="30" name="Freeform 66">
                <a:extLst>
                  <a:ext uri="{FF2B5EF4-FFF2-40B4-BE49-F238E27FC236}">
                    <a16:creationId xmlns:a16="http://schemas.microsoft.com/office/drawing/2014/main" id="{23044B88-774B-0958-B736-3ADDD1C52847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8DD22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" name="TextBox 67">
                <a:extLst>
                  <a:ext uri="{FF2B5EF4-FFF2-40B4-BE49-F238E27FC236}">
                    <a16:creationId xmlns:a16="http://schemas.microsoft.com/office/drawing/2014/main" id="{4B435012-B264-B3C0-4D54-4D662D83E852}"/>
                  </a:ext>
                </a:extLst>
              </p:cNvPr>
              <p:cNvSpPr txBox="1"/>
              <p:nvPr/>
            </p:nvSpPr>
            <p:spPr>
              <a:xfrm>
                <a:off x="127000" y="301625"/>
                <a:ext cx="558800" cy="3587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379"/>
                  </a:lnSpc>
                </a:pPr>
                <a:endParaRPr/>
              </a:p>
            </p:txBody>
          </p:sp>
        </p:grpSp>
        <p:grpSp>
          <p:nvGrpSpPr>
            <p:cNvPr id="32" name="Group 65">
              <a:extLst>
                <a:ext uri="{FF2B5EF4-FFF2-40B4-BE49-F238E27FC236}">
                  <a16:creationId xmlns:a16="http://schemas.microsoft.com/office/drawing/2014/main" id="{8CB1D8ED-8212-19C2-24E6-CE77D6152B30}"/>
                </a:ext>
              </a:extLst>
            </p:cNvPr>
            <p:cNvGrpSpPr/>
            <p:nvPr/>
          </p:nvGrpSpPr>
          <p:grpSpPr>
            <a:xfrm>
              <a:off x="8614628" y="1366545"/>
              <a:ext cx="220832" cy="193228"/>
              <a:chOff x="0" y="0"/>
              <a:chExt cx="812800" cy="711200"/>
            </a:xfrm>
          </p:grpSpPr>
          <p:sp>
            <p:nvSpPr>
              <p:cNvPr id="37" name="Freeform 66">
                <a:extLst>
                  <a:ext uri="{FF2B5EF4-FFF2-40B4-BE49-F238E27FC236}">
                    <a16:creationId xmlns:a16="http://schemas.microsoft.com/office/drawing/2014/main" id="{1F2D6C3F-DC55-3D5D-5019-BEC38FC482CF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8DD22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" name="TextBox 67">
                <a:extLst>
                  <a:ext uri="{FF2B5EF4-FFF2-40B4-BE49-F238E27FC236}">
                    <a16:creationId xmlns:a16="http://schemas.microsoft.com/office/drawing/2014/main" id="{3DC7B416-31E1-9888-7387-8D0F57980B55}"/>
                  </a:ext>
                </a:extLst>
              </p:cNvPr>
              <p:cNvSpPr txBox="1"/>
              <p:nvPr/>
            </p:nvSpPr>
            <p:spPr>
              <a:xfrm>
                <a:off x="127000" y="301625"/>
                <a:ext cx="558800" cy="3587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379"/>
                  </a:lnSpc>
                </a:pPr>
                <a:endParaRPr/>
              </a:p>
            </p:txBody>
          </p:sp>
        </p:grpSp>
        <p:grpSp>
          <p:nvGrpSpPr>
            <p:cNvPr id="42" name="Group 65">
              <a:extLst>
                <a:ext uri="{FF2B5EF4-FFF2-40B4-BE49-F238E27FC236}">
                  <a16:creationId xmlns:a16="http://schemas.microsoft.com/office/drawing/2014/main" id="{C3F49572-14D0-EBF5-0B69-4624EF9CFCB5}"/>
                </a:ext>
              </a:extLst>
            </p:cNvPr>
            <p:cNvGrpSpPr/>
            <p:nvPr/>
          </p:nvGrpSpPr>
          <p:grpSpPr>
            <a:xfrm>
              <a:off x="10287922" y="1333007"/>
              <a:ext cx="220832" cy="193228"/>
              <a:chOff x="0" y="0"/>
              <a:chExt cx="812800" cy="711200"/>
            </a:xfrm>
          </p:grpSpPr>
          <p:sp>
            <p:nvSpPr>
              <p:cNvPr id="43" name="Freeform 66">
                <a:extLst>
                  <a:ext uri="{FF2B5EF4-FFF2-40B4-BE49-F238E27FC236}">
                    <a16:creationId xmlns:a16="http://schemas.microsoft.com/office/drawing/2014/main" id="{235EB824-97A6-8F67-64DF-9E58A8E7C987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8DD22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" name="TextBox 67">
                <a:extLst>
                  <a:ext uri="{FF2B5EF4-FFF2-40B4-BE49-F238E27FC236}">
                    <a16:creationId xmlns:a16="http://schemas.microsoft.com/office/drawing/2014/main" id="{59DBB083-AB79-2882-9FFC-88C2E6957D45}"/>
                  </a:ext>
                </a:extLst>
              </p:cNvPr>
              <p:cNvSpPr txBox="1"/>
              <p:nvPr/>
            </p:nvSpPr>
            <p:spPr>
              <a:xfrm>
                <a:off x="127000" y="301625"/>
                <a:ext cx="558800" cy="3587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379"/>
                  </a:lnSpc>
                </a:pPr>
                <a:endParaRPr/>
              </a:p>
            </p:txBody>
          </p:sp>
        </p:grpSp>
        <p:grpSp>
          <p:nvGrpSpPr>
            <p:cNvPr id="45" name="Group 65">
              <a:extLst>
                <a:ext uri="{FF2B5EF4-FFF2-40B4-BE49-F238E27FC236}">
                  <a16:creationId xmlns:a16="http://schemas.microsoft.com/office/drawing/2014/main" id="{49231F05-ED99-1994-B620-A6BB17934450}"/>
                </a:ext>
              </a:extLst>
            </p:cNvPr>
            <p:cNvGrpSpPr/>
            <p:nvPr/>
          </p:nvGrpSpPr>
          <p:grpSpPr>
            <a:xfrm>
              <a:off x="7044637" y="7083924"/>
              <a:ext cx="220832" cy="193228"/>
              <a:chOff x="0" y="0"/>
              <a:chExt cx="812800" cy="711200"/>
            </a:xfrm>
          </p:grpSpPr>
          <p:sp>
            <p:nvSpPr>
              <p:cNvPr id="51" name="Freeform 66">
                <a:extLst>
                  <a:ext uri="{FF2B5EF4-FFF2-40B4-BE49-F238E27FC236}">
                    <a16:creationId xmlns:a16="http://schemas.microsoft.com/office/drawing/2014/main" id="{45EC702E-6A74-B951-B5A6-B5A1A3353132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8DD22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" name="TextBox 67">
                <a:extLst>
                  <a:ext uri="{FF2B5EF4-FFF2-40B4-BE49-F238E27FC236}">
                    <a16:creationId xmlns:a16="http://schemas.microsoft.com/office/drawing/2014/main" id="{AB411D75-1035-EA25-5605-3D3F7844ED2E}"/>
                  </a:ext>
                </a:extLst>
              </p:cNvPr>
              <p:cNvSpPr txBox="1"/>
              <p:nvPr/>
            </p:nvSpPr>
            <p:spPr>
              <a:xfrm>
                <a:off x="127000" y="301625"/>
                <a:ext cx="558800" cy="3587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379"/>
                  </a:lnSpc>
                </a:pPr>
                <a:endParaRPr/>
              </a:p>
            </p:txBody>
          </p:sp>
        </p:grpSp>
        <p:grpSp>
          <p:nvGrpSpPr>
            <p:cNvPr id="54" name="Group 65">
              <a:extLst>
                <a:ext uri="{FF2B5EF4-FFF2-40B4-BE49-F238E27FC236}">
                  <a16:creationId xmlns:a16="http://schemas.microsoft.com/office/drawing/2014/main" id="{F431BAA7-8BA3-C754-A840-F97120703F57}"/>
                </a:ext>
              </a:extLst>
            </p:cNvPr>
            <p:cNvGrpSpPr/>
            <p:nvPr/>
          </p:nvGrpSpPr>
          <p:grpSpPr>
            <a:xfrm>
              <a:off x="8613959" y="7080363"/>
              <a:ext cx="220832" cy="193228"/>
              <a:chOff x="0" y="0"/>
              <a:chExt cx="812800" cy="711200"/>
            </a:xfrm>
          </p:grpSpPr>
          <p:sp>
            <p:nvSpPr>
              <p:cNvPr id="58" name="Freeform 66">
                <a:extLst>
                  <a:ext uri="{FF2B5EF4-FFF2-40B4-BE49-F238E27FC236}">
                    <a16:creationId xmlns:a16="http://schemas.microsoft.com/office/drawing/2014/main" id="{DF66A15C-E880-DCC0-19AD-CCFC6FB1D41F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8DD22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" name="TextBox 67">
                <a:extLst>
                  <a:ext uri="{FF2B5EF4-FFF2-40B4-BE49-F238E27FC236}">
                    <a16:creationId xmlns:a16="http://schemas.microsoft.com/office/drawing/2014/main" id="{57E9FD03-4039-E70D-2C18-019B8697AC0C}"/>
                  </a:ext>
                </a:extLst>
              </p:cNvPr>
              <p:cNvSpPr txBox="1"/>
              <p:nvPr/>
            </p:nvSpPr>
            <p:spPr>
              <a:xfrm>
                <a:off x="127000" y="301625"/>
                <a:ext cx="558800" cy="3587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379"/>
                  </a:lnSpc>
                </a:pPr>
                <a:endParaRPr/>
              </a:p>
            </p:txBody>
          </p:sp>
        </p:grpSp>
        <p:grpSp>
          <p:nvGrpSpPr>
            <p:cNvPr id="73" name="Group 65">
              <a:extLst>
                <a:ext uri="{FF2B5EF4-FFF2-40B4-BE49-F238E27FC236}">
                  <a16:creationId xmlns:a16="http://schemas.microsoft.com/office/drawing/2014/main" id="{97BC4334-E4B6-F4E9-4779-D3EDF05146D8}"/>
                </a:ext>
              </a:extLst>
            </p:cNvPr>
            <p:cNvGrpSpPr/>
            <p:nvPr/>
          </p:nvGrpSpPr>
          <p:grpSpPr>
            <a:xfrm>
              <a:off x="10239628" y="7063426"/>
              <a:ext cx="220832" cy="193228"/>
              <a:chOff x="0" y="0"/>
              <a:chExt cx="812800" cy="711200"/>
            </a:xfrm>
          </p:grpSpPr>
          <p:sp>
            <p:nvSpPr>
              <p:cNvPr id="74" name="Freeform 66">
                <a:extLst>
                  <a:ext uri="{FF2B5EF4-FFF2-40B4-BE49-F238E27FC236}">
                    <a16:creationId xmlns:a16="http://schemas.microsoft.com/office/drawing/2014/main" id="{E3B6C19E-8801-C0DF-DFD5-59D2B4AAB56E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8DD22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9" name="TextBox 67">
                <a:extLst>
                  <a:ext uri="{FF2B5EF4-FFF2-40B4-BE49-F238E27FC236}">
                    <a16:creationId xmlns:a16="http://schemas.microsoft.com/office/drawing/2014/main" id="{A78FFDAA-9C26-7E9A-A68E-7921519E1E7B}"/>
                  </a:ext>
                </a:extLst>
              </p:cNvPr>
              <p:cNvSpPr txBox="1"/>
              <p:nvPr/>
            </p:nvSpPr>
            <p:spPr>
              <a:xfrm>
                <a:off x="127000" y="301625"/>
                <a:ext cx="558800" cy="3587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379"/>
                  </a:lnSpc>
                </a:pPr>
                <a:endParaRPr/>
              </a:p>
            </p:txBody>
          </p:sp>
        </p:grpSp>
      </p:grpSp>
      <p:pic>
        <p:nvPicPr>
          <p:cNvPr id="11" name="Graphic 10" descr="A trophy cup">
            <a:extLst>
              <a:ext uri="{FF2B5EF4-FFF2-40B4-BE49-F238E27FC236}">
                <a16:creationId xmlns:a16="http://schemas.microsoft.com/office/drawing/2014/main" id="{4A702EF1-E74E-1A21-1A21-C886174C993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243415" y="5046970"/>
            <a:ext cx="823946" cy="823946"/>
          </a:xfrm>
          <a:prstGeom prst="rect">
            <a:avLst/>
          </a:prstGeom>
        </p:spPr>
      </p:pic>
      <p:pic>
        <p:nvPicPr>
          <p:cNvPr id="21" name="Graphic 20" descr="Music notes">
            <a:extLst>
              <a:ext uri="{FF2B5EF4-FFF2-40B4-BE49-F238E27FC236}">
                <a16:creationId xmlns:a16="http://schemas.microsoft.com/office/drawing/2014/main" id="{7ACBE73E-BCC9-DA72-FCC9-C38A0EF6A25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213873" y="3116936"/>
            <a:ext cx="965588" cy="965588"/>
          </a:xfrm>
          <a:prstGeom prst="rect">
            <a:avLst/>
          </a:prstGeom>
        </p:spPr>
      </p:pic>
      <p:pic>
        <p:nvPicPr>
          <p:cNvPr id="55" name="Graphic 54" descr="A guitar and trumpet">
            <a:extLst>
              <a:ext uri="{FF2B5EF4-FFF2-40B4-BE49-F238E27FC236}">
                <a16:creationId xmlns:a16="http://schemas.microsoft.com/office/drawing/2014/main" id="{9BC6AA7A-9A3A-24B4-BB20-93E9EA901D6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317503" y="3291046"/>
            <a:ext cx="891543" cy="89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809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C8A0CE4-0B1D-425C-13D4-76E6DB3FDB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BD43A36-BF9F-F265-9705-76C1385B0E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4596295"/>
              </p:ext>
            </p:extLst>
          </p:nvPr>
        </p:nvGraphicFramePr>
        <p:xfrm>
          <a:off x="2621777" y="655323"/>
          <a:ext cx="7875907" cy="6792764"/>
        </p:xfrm>
        <a:graphic>
          <a:graphicData uri="http://schemas.openxmlformats.org/drawingml/2006/table">
            <a:tbl>
              <a:tblPr/>
              <a:tblGrid>
                <a:gridCol w="14907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62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54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74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60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0623"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DM Sans Bold"/>
                        </a:rPr>
                        <a:t>Monday 12</a:t>
                      </a:r>
                      <a:r>
                        <a:rPr lang="en-US" sz="1100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latin typeface="DM Sans Bold"/>
                        </a:rPr>
                        <a:t>  </a:t>
                      </a:r>
                      <a:endParaRPr lang="en-US" sz="1000" dirty="0"/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DM Sans Bold"/>
                        </a:rPr>
                        <a:t>Tuesday 13</a:t>
                      </a:r>
                      <a:r>
                        <a:rPr lang="en-US" sz="1100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latin typeface="DM Sans Bold"/>
                        </a:rPr>
                        <a:t> 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DM Sans Bold"/>
                        </a:rPr>
                        <a:t>Wednesday 14</a:t>
                      </a:r>
                      <a:r>
                        <a:rPr lang="en-US" sz="1100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latin typeface="DM Sans Bold"/>
                        </a:rPr>
                        <a:t> </a:t>
                      </a:r>
                      <a:endParaRPr lang="en-US" sz="1000" dirty="0"/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DM Sans Bold"/>
                        </a:rPr>
                        <a:t>Thursday 15</a:t>
                      </a:r>
                      <a:r>
                        <a:rPr lang="en-US" sz="1100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latin typeface="DM Sans Bold"/>
                        </a:rPr>
                        <a:t> 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DM Sans Bold"/>
                        </a:rPr>
                        <a:t>Friday 16</a:t>
                      </a:r>
                      <a:r>
                        <a:rPr lang="en-US" sz="1100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latin typeface="DM Sans Bold"/>
                        </a:rPr>
                        <a:t> </a:t>
                      </a:r>
                      <a:endParaRPr lang="en-US" sz="1000" dirty="0"/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665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open from 9:30 for breakfast &amp; drop-in support!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open from 9:30 for breakfast &amp; drop-in support!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open from 9:30 for breakfast &amp; drop-in support!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open from 9:30 for breakfast &amp; drop-in support!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open from 9:30 for breakfast &amp; drop-in support!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6352946"/>
                  </a:ext>
                </a:extLst>
              </a:tr>
              <a:tr h="2610924"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Man Plan 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Men’s mental health group with Dexter 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10am – 12pm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9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GB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Anger Management with Dexter 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GB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12pm -1pm 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900" b="0" dirty="0">
                          <a:latin typeface="DM Sans" pitchFamily="2" charset="0"/>
                        </a:rPr>
                        <a:t>Career Compass Employability Support with Alex 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>
                          <a:latin typeface="DM Sans" pitchFamily="2" charset="0"/>
                        </a:rPr>
                        <a:t>10am– 11am </a:t>
                      </a: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900" b="0" dirty="0">
                          <a:latin typeface="DM Sans" pitchFamily="2" charset="0"/>
                        </a:rPr>
                        <a:t> </a:t>
                      </a: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GB" sz="900" b="0" dirty="0">
                          <a:solidFill>
                            <a:schemeClr val="tx1"/>
                          </a:solidFill>
                          <a:latin typeface="DM Sans"/>
                        </a:rPr>
                        <a:t>Wellbeing Walk with Alex S </a:t>
                      </a: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GB" sz="900" b="0" dirty="0">
                          <a:solidFill>
                            <a:schemeClr val="tx1"/>
                          </a:solidFill>
                          <a:latin typeface="DM Sans"/>
                        </a:rPr>
                        <a:t>11am-1pm </a:t>
                      </a: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endParaRPr lang="en-GB" sz="900" b="0" dirty="0">
                        <a:solidFill>
                          <a:schemeClr val="tx1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GB" sz="900" b="0" dirty="0">
                          <a:solidFill>
                            <a:srgbClr val="FF0000"/>
                          </a:solidFill>
                          <a:latin typeface="DM Sans"/>
                        </a:rPr>
                        <a:t>CBT with Aisha- All day Appointments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Please speak to a support worker for an appointment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Complete a course with Digital college with our facilitator Howard 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10am-12pm 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9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Music with TIPP 1230pm- 130pm 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Thrive with Laura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10:00am</a:t>
                      </a:r>
                      <a:r>
                        <a:rPr lang="en-GB" sz="900" b="0" baseline="0" dirty="0">
                          <a:solidFill>
                            <a:srgbClr val="000000"/>
                          </a:solidFill>
                          <a:latin typeface="DM Sans"/>
                        </a:rPr>
                        <a:t> - </a:t>
                      </a:r>
                      <a:r>
                        <a:rPr lang="en-GB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11:30am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Newsroom &amp; Creative writing with Laura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11.30am-12.30pm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Introduction to basic cooking skills with Howard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9.30am- 11am </a:t>
                      </a:r>
                      <a:endParaRPr lang="en-US" sz="9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9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9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Music &amp; Society with Howard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11am-12pm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9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Focus Group with our Peer Mentor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12pm-1pm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9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9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67032"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endParaRPr lang="en-US" sz="9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Through the Gate </a:t>
                      </a: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(Support available for anyone being released from custody)</a:t>
                      </a: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endParaRPr lang="en-US" sz="9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induction </a:t>
                      </a: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(Meet the team and enroll!)</a:t>
                      </a: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endParaRPr lang="en-US" sz="9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2pm -4pm 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Arts and Crafts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1pm – 3pm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With TIPP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b="0" kern="1200" dirty="0">
                        <a:solidFill>
                          <a:schemeClr val="tx1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900" b="0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Philosophy with Howard </a:t>
                      </a:r>
                    </a:p>
                    <a:p>
                      <a:pPr algn="ctr"/>
                      <a:r>
                        <a:rPr lang="en-GB" sz="900" b="0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2pm -3pm</a:t>
                      </a:r>
                    </a:p>
                    <a:p>
                      <a:pPr algn="ctr"/>
                      <a:endParaRPr lang="en-GB" sz="900" b="0" kern="1200" dirty="0">
                        <a:solidFill>
                          <a:schemeClr val="tx1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9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solidFill>
                            <a:srgbClr val="FF0000"/>
                          </a:solidFill>
                          <a:latin typeface="DM Sans" pitchFamily="2" charset="0"/>
                        </a:rPr>
                        <a:t>Job Shop with Alex S- all day appointments </a:t>
                      </a:r>
                    </a:p>
                    <a:p>
                      <a:pPr algn="ctr"/>
                      <a:r>
                        <a:rPr lang="en-GB" sz="900" b="0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Please speak to a support worker for an appointment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Through the Gate </a:t>
                      </a: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(Support available for anyone being released from custody)</a:t>
                      </a: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endParaRPr lang="en-US" sz="9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induction </a:t>
                      </a: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(Meet the team and enroll!)</a:t>
                      </a: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endParaRPr lang="en-US" sz="9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2pm -4pm 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Big Fat Quiz with Alex S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1pm-3pm 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78779"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open  3pm – 4pm for drop in support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open  3pm – 4pm for drop in support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open  3pm – 4pm for drop in support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open  3pm – 4pm for drop in support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open  3pm – 4pm for drop in support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210503"/>
                  </a:ext>
                </a:extLst>
              </a:tr>
            </a:tbl>
          </a:graphicData>
        </a:graphic>
      </p:graphicFrame>
      <p:grpSp>
        <p:nvGrpSpPr>
          <p:cNvPr id="3" name="Group 3">
            <a:extLst>
              <a:ext uri="{FF2B5EF4-FFF2-40B4-BE49-F238E27FC236}">
                <a16:creationId xmlns:a16="http://schemas.microsoft.com/office/drawing/2014/main" id="{5565B66A-A24D-5208-7446-B55E5A8780CF}"/>
              </a:ext>
            </a:extLst>
          </p:cNvPr>
          <p:cNvGrpSpPr/>
          <p:nvPr/>
        </p:nvGrpSpPr>
        <p:grpSpPr>
          <a:xfrm>
            <a:off x="184646" y="1508554"/>
            <a:ext cx="2384913" cy="4809088"/>
            <a:chOff x="0" y="-28575"/>
            <a:chExt cx="868775" cy="1697876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3B04AB62-4DD9-71E6-1D0A-7AD33FD5AD28}"/>
                </a:ext>
              </a:extLst>
            </p:cNvPr>
            <p:cNvSpPr/>
            <p:nvPr/>
          </p:nvSpPr>
          <p:spPr>
            <a:xfrm>
              <a:off x="0" y="0"/>
              <a:ext cx="868775" cy="1669301"/>
            </a:xfrm>
            <a:custGeom>
              <a:avLst/>
              <a:gdLst/>
              <a:ahLst/>
              <a:cxnLst/>
              <a:rect l="l" t="t" r="r" b="b"/>
              <a:pathLst>
                <a:path w="868775" h="1669301">
                  <a:moveTo>
                    <a:pt x="0" y="0"/>
                  </a:moveTo>
                  <a:lnTo>
                    <a:pt x="868775" y="0"/>
                  </a:lnTo>
                  <a:lnTo>
                    <a:pt x="868775" y="1669301"/>
                  </a:lnTo>
                  <a:lnTo>
                    <a:pt x="0" y="1669301"/>
                  </a:lnTo>
                  <a:close/>
                </a:path>
              </a:pathLst>
            </a:custGeom>
            <a:solidFill>
              <a:srgbClr val="34586E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BB5741B6-E3C7-6AFF-8B47-15FF3F5DD6C5}"/>
                </a:ext>
              </a:extLst>
            </p:cNvPr>
            <p:cNvSpPr txBox="1"/>
            <p:nvPr/>
          </p:nvSpPr>
          <p:spPr>
            <a:xfrm>
              <a:off x="0" y="-28575"/>
              <a:ext cx="868775" cy="16978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lang="en-US" b="1" dirty="0">
                <a:solidFill>
                  <a:srgbClr val="FFFFFF"/>
                </a:solidFill>
                <a:latin typeface="DM Sans"/>
              </a:endParaRPr>
            </a:p>
            <a:p>
              <a:pPr algn="ctr">
                <a:lnSpc>
                  <a:spcPts val="2379"/>
                </a:lnSpc>
              </a:pPr>
              <a:r>
                <a:rPr lang="en-US" b="1" dirty="0">
                  <a:solidFill>
                    <a:srgbClr val="FFFFFF"/>
                  </a:solidFill>
                  <a:latin typeface="DM Sans"/>
                </a:rPr>
                <a:t>Manchester CFO Activity Hub</a:t>
              </a:r>
            </a:p>
            <a:p>
              <a:pPr algn="ctr">
                <a:lnSpc>
                  <a:spcPts val="2379"/>
                </a:lnSpc>
              </a:pPr>
              <a:r>
                <a:rPr lang="en-US" sz="1100" b="1" dirty="0">
                  <a:solidFill>
                    <a:srgbClr val="FFFFFF"/>
                  </a:solidFill>
                  <a:latin typeface="DM Sans"/>
                </a:rPr>
                <a:t> </a:t>
              </a: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7 Watson Street, Manchester, M3 4EE</a:t>
              </a:r>
            </a:p>
            <a:p>
              <a:pPr algn="ctr">
                <a:lnSpc>
                  <a:spcPts val="2379"/>
                </a:lnSpc>
              </a:pPr>
              <a:endParaRPr lang="en-US" sz="1200" dirty="0">
                <a:solidFill>
                  <a:srgbClr val="FFFFFF"/>
                </a:solidFill>
                <a:latin typeface="DM Sans"/>
              </a:endParaRPr>
            </a:p>
            <a:p>
              <a:pPr algn="ctr">
                <a:lnSpc>
                  <a:spcPts val="2379"/>
                </a:lnSpc>
              </a:pP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If you ever need a </a:t>
              </a:r>
              <a:r>
                <a:rPr lang="en-US" sz="1200" dirty="0" err="1">
                  <a:solidFill>
                    <a:srgbClr val="FFFFFF"/>
                  </a:solidFill>
                  <a:latin typeface="DM Sans"/>
                </a:rPr>
                <a:t>cuppa</a:t>
              </a: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 or a chat, pop in and speak to your support worker.</a:t>
              </a:r>
            </a:p>
            <a:p>
              <a:pPr algn="ctr">
                <a:lnSpc>
                  <a:spcPts val="2379"/>
                </a:lnSpc>
              </a:pPr>
              <a:endParaRPr lang="en-US" sz="1200" dirty="0">
                <a:solidFill>
                  <a:srgbClr val="FFFFFF"/>
                </a:solidFill>
                <a:latin typeface="DM Sans"/>
              </a:endParaRPr>
            </a:p>
            <a:p>
              <a:pPr algn="ctr">
                <a:lnSpc>
                  <a:spcPts val="2379"/>
                </a:lnSpc>
              </a:pPr>
              <a:r>
                <a:rPr lang="en-US" sz="1200" dirty="0">
                  <a:solidFill>
                    <a:schemeClr val="bg1"/>
                  </a:solidFill>
                  <a:latin typeface="DM Sans" pitchFamily="2" charset="0"/>
                </a:rPr>
                <a:t>Reception contact number: </a:t>
              </a:r>
              <a:r>
                <a:rPr lang="en-GB" sz="1200" dirty="0">
                  <a:solidFill>
                    <a:schemeClr val="bg1"/>
                  </a:solidFill>
                  <a:latin typeface="DM Sans" pitchFamily="2" charset="0"/>
                </a:rPr>
                <a:t>07834 764 900 Or 07731 132 7221</a:t>
              </a:r>
            </a:p>
            <a:p>
              <a:pPr algn="ctr">
                <a:lnSpc>
                  <a:spcPts val="2379"/>
                </a:lnSpc>
              </a:pPr>
              <a:endParaRPr lang="en-GB" sz="1200" dirty="0">
                <a:solidFill>
                  <a:schemeClr val="bg1"/>
                </a:solidFill>
                <a:latin typeface="DM Sans" pitchFamily="2" charset="0"/>
              </a:endParaRPr>
            </a:p>
            <a:p>
              <a:pPr algn="ctr">
                <a:lnSpc>
                  <a:spcPts val="2379"/>
                </a:lnSpc>
              </a:pPr>
              <a:r>
                <a:rPr lang="en-GB" sz="1200" dirty="0">
                  <a:solidFill>
                    <a:schemeClr val="bg1"/>
                  </a:solidFill>
                  <a:latin typeface="DM Sans" pitchFamily="2" charset="0"/>
                </a:rPr>
                <a:t>9:30am – 4pm</a:t>
              </a:r>
            </a:p>
            <a:p>
              <a:pPr algn="ctr">
                <a:lnSpc>
                  <a:spcPts val="2379"/>
                </a:lnSpc>
              </a:pPr>
              <a:r>
                <a:rPr lang="en-GB" sz="1100" dirty="0">
                  <a:solidFill>
                    <a:schemeClr val="bg1"/>
                  </a:solidFill>
                  <a:latin typeface="DM Sans" pitchFamily="2" charset="0"/>
                </a:rPr>
                <a:t>Monday – Friday</a:t>
              </a:r>
            </a:p>
            <a:p>
              <a:pPr algn="ctr">
                <a:lnSpc>
                  <a:spcPts val="2379"/>
                </a:lnSpc>
              </a:pPr>
              <a:endParaRPr lang="en-US" sz="1699" dirty="0">
                <a:solidFill>
                  <a:srgbClr val="FFFFFF"/>
                </a:solidFill>
                <a:latin typeface="DM Sans"/>
              </a:endParaRPr>
            </a:p>
          </p:txBody>
        </p:sp>
      </p:grpSp>
      <p:grpSp>
        <p:nvGrpSpPr>
          <p:cNvPr id="46" name="Group 46">
            <a:extLst>
              <a:ext uri="{FF2B5EF4-FFF2-40B4-BE49-F238E27FC236}">
                <a16:creationId xmlns:a16="http://schemas.microsoft.com/office/drawing/2014/main" id="{7AFA4DEA-9814-5636-98BC-BD54B54FE872}"/>
              </a:ext>
            </a:extLst>
          </p:cNvPr>
          <p:cNvGrpSpPr/>
          <p:nvPr/>
        </p:nvGrpSpPr>
        <p:grpSpPr>
          <a:xfrm rot="2700000">
            <a:off x="170282" y="1049731"/>
            <a:ext cx="293842" cy="293842"/>
            <a:chOff x="0" y="0"/>
            <a:chExt cx="812800" cy="812800"/>
          </a:xfrm>
        </p:grpSpPr>
        <p:sp>
          <p:nvSpPr>
            <p:cNvPr id="47" name="Freeform 47">
              <a:extLst>
                <a:ext uri="{FF2B5EF4-FFF2-40B4-BE49-F238E27FC236}">
                  <a16:creationId xmlns:a16="http://schemas.microsoft.com/office/drawing/2014/main" id="{7DFC8749-D3AA-2CA5-17AF-DC59F031727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TextBox 48">
              <a:extLst>
                <a:ext uri="{FF2B5EF4-FFF2-40B4-BE49-F238E27FC236}">
                  <a16:creationId xmlns:a16="http://schemas.microsoft.com/office/drawing/2014/main" id="{9B84DFD8-8649-492E-5CE9-3CD21A2DDCD4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49" name="Group 49">
            <a:extLst>
              <a:ext uri="{FF2B5EF4-FFF2-40B4-BE49-F238E27FC236}">
                <a16:creationId xmlns:a16="http://schemas.microsoft.com/office/drawing/2014/main" id="{0BAF5A40-817C-E143-A667-2B38B69AB99D}"/>
              </a:ext>
            </a:extLst>
          </p:cNvPr>
          <p:cNvGrpSpPr/>
          <p:nvPr/>
        </p:nvGrpSpPr>
        <p:grpSpPr>
          <a:xfrm>
            <a:off x="344097" y="6391036"/>
            <a:ext cx="2066012" cy="747035"/>
            <a:chOff x="183080" y="0"/>
            <a:chExt cx="2754682" cy="996046"/>
          </a:xfrm>
        </p:grpSpPr>
        <p:sp>
          <p:nvSpPr>
            <p:cNvPr id="50" name="Freeform 50">
              <a:extLst>
                <a:ext uri="{FF2B5EF4-FFF2-40B4-BE49-F238E27FC236}">
                  <a16:creationId xmlns:a16="http://schemas.microsoft.com/office/drawing/2014/main" id="{FC320C3A-8048-33B3-8872-4421DD244BA0}"/>
                </a:ext>
              </a:extLst>
            </p:cNvPr>
            <p:cNvSpPr/>
            <p:nvPr/>
          </p:nvSpPr>
          <p:spPr>
            <a:xfrm>
              <a:off x="694021" y="0"/>
              <a:ext cx="1741685" cy="680233"/>
            </a:xfrm>
            <a:custGeom>
              <a:avLst/>
              <a:gdLst/>
              <a:ahLst/>
              <a:cxnLst/>
              <a:rect l="l" t="t" r="r" b="b"/>
              <a:pathLst>
                <a:path w="1741685" h="680233">
                  <a:moveTo>
                    <a:pt x="0" y="0"/>
                  </a:moveTo>
                  <a:lnTo>
                    <a:pt x="1741685" y="0"/>
                  </a:lnTo>
                  <a:lnTo>
                    <a:pt x="1741685" y="680233"/>
                  </a:lnTo>
                  <a:lnTo>
                    <a:pt x="0" y="680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974" b="-974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TextBox 52">
              <a:extLst>
                <a:ext uri="{FF2B5EF4-FFF2-40B4-BE49-F238E27FC236}">
                  <a16:creationId xmlns:a16="http://schemas.microsoft.com/office/drawing/2014/main" id="{D87A82BB-27E9-728E-7DA2-A6793524705C}"/>
                </a:ext>
              </a:extLst>
            </p:cNvPr>
            <p:cNvSpPr txBox="1"/>
            <p:nvPr/>
          </p:nvSpPr>
          <p:spPr>
            <a:xfrm>
              <a:off x="183080" y="842158"/>
              <a:ext cx="2754682" cy="153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77"/>
                </a:lnSpc>
              </a:pPr>
              <a:r>
                <a:rPr lang="en-US" sz="750">
                  <a:solidFill>
                    <a:srgbClr val="000000"/>
                  </a:solidFill>
                  <a:latin typeface="DM Sans"/>
                </a:rPr>
                <a:t>This </a:t>
              </a:r>
              <a:r>
                <a:rPr lang="en-US" sz="750" err="1">
                  <a:solidFill>
                    <a:srgbClr val="000000"/>
                  </a:solidFill>
                  <a:latin typeface="DM Sans"/>
                </a:rPr>
                <a:t>programme</a:t>
              </a:r>
              <a:r>
                <a:rPr lang="en-US" sz="750">
                  <a:solidFill>
                    <a:srgbClr val="000000"/>
                  </a:solidFill>
                  <a:latin typeface="DM Sans"/>
                </a:rPr>
                <a:t> is delivered by HMPPS CFO</a:t>
              </a:r>
            </a:p>
          </p:txBody>
        </p:sp>
      </p:grpSp>
      <p:grpSp>
        <p:nvGrpSpPr>
          <p:cNvPr id="62" name="Group 62">
            <a:extLst>
              <a:ext uri="{FF2B5EF4-FFF2-40B4-BE49-F238E27FC236}">
                <a16:creationId xmlns:a16="http://schemas.microsoft.com/office/drawing/2014/main" id="{DA5D815B-659E-68EE-D670-E405C83027DC}"/>
              </a:ext>
            </a:extLst>
          </p:cNvPr>
          <p:cNvGrpSpPr/>
          <p:nvPr/>
        </p:nvGrpSpPr>
        <p:grpSpPr>
          <a:xfrm>
            <a:off x="195716" y="593502"/>
            <a:ext cx="242972" cy="242972"/>
            <a:chOff x="0" y="0"/>
            <a:chExt cx="812800" cy="812800"/>
          </a:xfrm>
        </p:grpSpPr>
        <p:sp>
          <p:nvSpPr>
            <p:cNvPr id="63" name="Freeform 63">
              <a:extLst>
                <a:ext uri="{FF2B5EF4-FFF2-40B4-BE49-F238E27FC236}">
                  <a16:creationId xmlns:a16="http://schemas.microsoft.com/office/drawing/2014/main" id="{91331896-DAE8-02AF-6D97-CB562D8ED9D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TextBox 64">
              <a:extLst>
                <a:ext uri="{FF2B5EF4-FFF2-40B4-BE49-F238E27FC236}">
                  <a16:creationId xmlns:a16="http://schemas.microsoft.com/office/drawing/2014/main" id="{475DF364-3247-1169-B5C9-2C41C9139619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5" name="Group 65">
            <a:extLst>
              <a:ext uri="{FF2B5EF4-FFF2-40B4-BE49-F238E27FC236}">
                <a16:creationId xmlns:a16="http://schemas.microsoft.com/office/drawing/2014/main" id="{27B5A33A-E65A-42E9-0A32-69B2A8632612}"/>
              </a:ext>
            </a:extLst>
          </p:cNvPr>
          <p:cNvGrpSpPr/>
          <p:nvPr/>
        </p:nvGrpSpPr>
        <p:grpSpPr>
          <a:xfrm>
            <a:off x="206787" y="181493"/>
            <a:ext cx="220832" cy="193228"/>
            <a:chOff x="0" y="0"/>
            <a:chExt cx="812800" cy="711200"/>
          </a:xfrm>
        </p:grpSpPr>
        <p:sp>
          <p:nvSpPr>
            <p:cNvPr id="66" name="Freeform 66">
              <a:extLst>
                <a:ext uri="{FF2B5EF4-FFF2-40B4-BE49-F238E27FC236}">
                  <a16:creationId xmlns:a16="http://schemas.microsoft.com/office/drawing/2014/main" id="{5861730F-56EF-528B-E843-3A8D40259F18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TextBox 67">
              <a:extLst>
                <a:ext uri="{FF2B5EF4-FFF2-40B4-BE49-F238E27FC236}">
                  <a16:creationId xmlns:a16="http://schemas.microsoft.com/office/drawing/2014/main" id="{487A2620-CCCE-B418-EEEC-48E1080F571A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70" name="TextBox 70">
            <a:extLst>
              <a:ext uri="{FF2B5EF4-FFF2-40B4-BE49-F238E27FC236}">
                <a16:creationId xmlns:a16="http://schemas.microsoft.com/office/drawing/2014/main" id="{1E87DE8A-F79C-CA8B-3072-6DFB7C88473E}"/>
              </a:ext>
            </a:extLst>
          </p:cNvPr>
          <p:cNvSpPr txBox="1"/>
          <p:nvPr/>
        </p:nvSpPr>
        <p:spPr>
          <a:xfrm>
            <a:off x="658981" y="127955"/>
            <a:ext cx="1826812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Self: Activities that work on the individual</a:t>
            </a:r>
          </a:p>
        </p:txBody>
      </p:sp>
      <p:sp>
        <p:nvSpPr>
          <p:cNvPr id="71" name="TextBox 71">
            <a:extLst>
              <a:ext uri="{FF2B5EF4-FFF2-40B4-BE49-F238E27FC236}">
                <a16:creationId xmlns:a16="http://schemas.microsoft.com/office/drawing/2014/main" id="{80D8F53F-8D42-1288-06CB-2E649DEC5EF9}"/>
              </a:ext>
            </a:extLst>
          </p:cNvPr>
          <p:cNvSpPr txBox="1"/>
          <p:nvPr/>
        </p:nvSpPr>
        <p:spPr>
          <a:xfrm>
            <a:off x="658981" y="545468"/>
            <a:ext cx="1910578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Relationships: Activities that work with peers/families/friends</a:t>
            </a:r>
          </a:p>
        </p:txBody>
      </p:sp>
      <p:sp>
        <p:nvSpPr>
          <p:cNvPr id="72" name="TextBox 72">
            <a:extLst>
              <a:ext uri="{FF2B5EF4-FFF2-40B4-BE49-F238E27FC236}">
                <a16:creationId xmlns:a16="http://schemas.microsoft.com/office/drawing/2014/main" id="{765D1BD0-BC42-D15C-445E-38E038AD438F}"/>
              </a:ext>
            </a:extLst>
          </p:cNvPr>
          <p:cNvSpPr txBox="1"/>
          <p:nvPr/>
        </p:nvSpPr>
        <p:spPr>
          <a:xfrm>
            <a:off x="658981" y="960299"/>
            <a:ext cx="1826812" cy="517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Society: Activities contributing to the community outside of the CFO Activity Hub</a:t>
            </a:r>
          </a:p>
        </p:txBody>
      </p:sp>
      <p:pic>
        <p:nvPicPr>
          <p:cNvPr id="59" name="Picture 58" descr="A blue and black logo&#10;&#10;Description automatically generated">
            <a:extLst>
              <a:ext uri="{FF2B5EF4-FFF2-40B4-BE49-F238E27FC236}">
                <a16:creationId xmlns:a16="http://schemas.microsoft.com/office/drawing/2014/main" id="{218BA054-769D-4E38-358C-1A8B22559D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212" y="85657"/>
            <a:ext cx="1311392" cy="563127"/>
          </a:xfrm>
          <a:prstGeom prst="rect">
            <a:avLst/>
          </a:prstGeom>
        </p:spPr>
      </p:pic>
      <p:grpSp>
        <p:nvGrpSpPr>
          <p:cNvPr id="16" name="Group 46">
            <a:extLst>
              <a:ext uri="{FF2B5EF4-FFF2-40B4-BE49-F238E27FC236}">
                <a16:creationId xmlns:a16="http://schemas.microsoft.com/office/drawing/2014/main" id="{8B46518F-5016-B879-AE81-DD7D0651897A}"/>
              </a:ext>
            </a:extLst>
          </p:cNvPr>
          <p:cNvGrpSpPr/>
          <p:nvPr/>
        </p:nvGrpSpPr>
        <p:grpSpPr>
          <a:xfrm rot="2700000">
            <a:off x="3735313" y="1691514"/>
            <a:ext cx="293842" cy="293842"/>
            <a:chOff x="0" y="0"/>
            <a:chExt cx="812800" cy="812800"/>
          </a:xfrm>
        </p:grpSpPr>
        <p:sp>
          <p:nvSpPr>
            <p:cNvPr id="17" name="Freeform 47">
              <a:extLst>
                <a:ext uri="{FF2B5EF4-FFF2-40B4-BE49-F238E27FC236}">
                  <a16:creationId xmlns:a16="http://schemas.microsoft.com/office/drawing/2014/main" id="{C9EE9EE8-A535-81D0-6998-1BD765F0806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TextBox 48">
              <a:extLst>
                <a:ext uri="{FF2B5EF4-FFF2-40B4-BE49-F238E27FC236}">
                  <a16:creationId xmlns:a16="http://schemas.microsoft.com/office/drawing/2014/main" id="{AE7D61A6-9AB2-8218-7445-D06DB4D05377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4" name="Group 62">
            <a:extLst>
              <a:ext uri="{FF2B5EF4-FFF2-40B4-BE49-F238E27FC236}">
                <a16:creationId xmlns:a16="http://schemas.microsoft.com/office/drawing/2014/main" id="{0CE62DB0-B71D-45DA-4D42-DD483F36F173}"/>
              </a:ext>
            </a:extLst>
          </p:cNvPr>
          <p:cNvGrpSpPr/>
          <p:nvPr/>
        </p:nvGrpSpPr>
        <p:grpSpPr>
          <a:xfrm>
            <a:off x="5401854" y="2270692"/>
            <a:ext cx="242972" cy="242972"/>
            <a:chOff x="0" y="0"/>
            <a:chExt cx="812800" cy="812800"/>
          </a:xfrm>
        </p:grpSpPr>
        <p:sp>
          <p:nvSpPr>
            <p:cNvPr id="25" name="Freeform 63">
              <a:extLst>
                <a:ext uri="{FF2B5EF4-FFF2-40B4-BE49-F238E27FC236}">
                  <a16:creationId xmlns:a16="http://schemas.microsoft.com/office/drawing/2014/main" id="{9F0256DF-7A2F-8577-6D3D-8460F738933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TextBox 64">
              <a:extLst>
                <a:ext uri="{FF2B5EF4-FFF2-40B4-BE49-F238E27FC236}">
                  <a16:creationId xmlns:a16="http://schemas.microsoft.com/office/drawing/2014/main" id="{3098A46E-1A90-CB85-7FCB-BA9274C74906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7" name="Group 62">
            <a:extLst>
              <a:ext uri="{FF2B5EF4-FFF2-40B4-BE49-F238E27FC236}">
                <a16:creationId xmlns:a16="http://schemas.microsoft.com/office/drawing/2014/main" id="{ADE94058-566E-04DB-30EB-40E95BE72374}"/>
              </a:ext>
            </a:extLst>
          </p:cNvPr>
          <p:cNvGrpSpPr/>
          <p:nvPr/>
        </p:nvGrpSpPr>
        <p:grpSpPr>
          <a:xfrm>
            <a:off x="7210749" y="4687480"/>
            <a:ext cx="242972" cy="242972"/>
            <a:chOff x="0" y="0"/>
            <a:chExt cx="812800" cy="812800"/>
          </a:xfrm>
        </p:grpSpPr>
        <p:sp>
          <p:nvSpPr>
            <p:cNvPr id="28" name="Freeform 63">
              <a:extLst>
                <a:ext uri="{FF2B5EF4-FFF2-40B4-BE49-F238E27FC236}">
                  <a16:creationId xmlns:a16="http://schemas.microsoft.com/office/drawing/2014/main" id="{72027F18-105B-5B27-91BD-191CD0D6633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TextBox 64">
              <a:extLst>
                <a:ext uri="{FF2B5EF4-FFF2-40B4-BE49-F238E27FC236}">
                  <a16:creationId xmlns:a16="http://schemas.microsoft.com/office/drawing/2014/main" id="{DEB543B4-0D53-18C0-1F04-8359BBD01900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55" name="Group 62">
            <a:extLst>
              <a:ext uri="{FF2B5EF4-FFF2-40B4-BE49-F238E27FC236}">
                <a16:creationId xmlns:a16="http://schemas.microsoft.com/office/drawing/2014/main" id="{4BAD5343-51DE-C01A-FD1D-98CB56DC92FA}"/>
              </a:ext>
            </a:extLst>
          </p:cNvPr>
          <p:cNvGrpSpPr/>
          <p:nvPr/>
        </p:nvGrpSpPr>
        <p:grpSpPr>
          <a:xfrm>
            <a:off x="8784901" y="2149206"/>
            <a:ext cx="242972" cy="242972"/>
            <a:chOff x="0" y="0"/>
            <a:chExt cx="812800" cy="812800"/>
          </a:xfrm>
        </p:grpSpPr>
        <p:sp>
          <p:nvSpPr>
            <p:cNvPr id="56" name="Freeform 63">
              <a:extLst>
                <a:ext uri="{FF2B5EF4-FFF2-40B4-BE49-F238E27FC236}">
                  <a16:creationId xmlns:a16="http://schemas.microsoft.com/office/drawing/2014/main" id="{D0A1FCF2-54B9-B854-EC75-975FC2FB893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7" name="TextBox 64">
              <a:extLst>
                <a:ext uri="{FF2B5EF4-FFF2-40B4-BE49-F238E27FC236}">
                  <a16:creationId xmlns:a16="http://schemas.microsoft.com/office/drawing/2014/main" id="{BA288653-B16C-61EF-11CC-4E1E9C007DBB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0" name="Group 62">
            <a:extLst>
              <a:ext uri="{FF2B5EF4-FFF2-40B4-BE49-F238E27FC236}">
                <a16:creationId xmlns:a16="http://schemas.microsoft.com/office/drawing/2014/main" id="{FD83B5D0-01A6-AC05-CFC8-91A4B2926EBB}"/>
              </a:ext>
            </a:extLst>
          </p:cNvPr>
          <p:cNvGrpSpPr/>
          <p:nvPr/>
        </p:nvGrpSpPr>
        <p:grpSpPr>
          <a:xfrm>
            <a:off x="10153911" y="2827668"/>
            <a:ext cx="242972" cy="242972"/>
            <a:chOff x="0" y="0"/>
            <a:chExt cx="812800" cy="812800"/>
          </a:xfrm>
        </p:grpSpPr>
        <p:sp>
          <p:nvSpPr>
            <p:cNvPr id="61" name="Freeform 63">
              <a:extLst>
                <a:ext uri="{FF2B5EF4-FFF2-40B4-BE49-F238E27FC236}">
                  <a16:creationId xmlns:a16="http://schemas.microsoft.com/office/drawing/2014/main" id="{6596064B-F581-682A-B19E-5447F33AEFA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8" name="TextBox 64">
              <a:extLst>
                <a:ext uri="{FF2B5EF4-FFF2-40B4-BE49-F238E27FC236}">
                  <a16:creationId xmlns:a16="http://schemas.microsoft.com/office/drawing/2014/main" id="{4BECBD94-F293-3BED-3EB8-58C2FC4EDD5C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75" name="TextBox 67">
            <a:extLst>
              <a:ext uri="{FF2B5EF4-FFF2-40B4-BE49-F238E27FC236}">
                <a16:creationId xmlns:a16="http://schemas.microsoft.com/office/drawing/2014/main" id="{D17419C7-A4DF-1196-186B-0A2340A8534B}"/>
              </a:ext>
            </a:extLst>
          </p:cNvPr>
          <p:cNvSpPr txBox="1"/>
          <p:nvPr/>
        </p:nvSpPr>
        <p:spPr>
          <a:xfrm>
            <a:off x="10209046" y="4739318"/>
            <a:ext cx="151822" cy="97477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379"/>
              </a:lnSpc>
            </a:pPr>
            <a:endParaRPr/>
          </a:p>
        </p:txBody>
      </p:sp>
      <p:grpSp>
        <p:nvGrpSpPr>
          <p:cNvPr id="85" name="Group 65">
            <a:extLst>
              <a:ext uri="{FF2B5EF4-FFF2-40B4-BE49-F238E27FC236}">
                <a16:creationId xmlns:a16="http://schemas.microsoft.com/office/drawing/2014/main" id="{0C8BFA0D-9245-6E69-00B8-CC7494AC5307}"/>
              </a:ext>
            </a:extLst>
          </p:cNvPr>
          <p:cNvGrpSpPr/>
          <p:nvPr/>
        </p:nvGrpSpPr>
        <p:grpSpPr>
          <a:xfrm>
            <a:off x="5901616" y="4755415"/>
            <a:ext cx="220832" cy="193228"/>
            <a:chOff x="0" y="0"/>
            <a:chExt cx="812800" cy="711200"/>
          </a:xfrm>
        </p:grpSpPr>
        <p:sp>
          <p:nvSpPr>
            <p:cNvPr id="86" name="Freeform 66">
              <a:extLst>
                <a:ext uri="{FF2B5EF4-FFF2-40B4-BE49-F238E27FC236}">
                  <a16:creationId xmlns:a16="http://schemas.microsoft.com/office/drawing/2014/main" id="{3308B3F7-87EC-E409-C8D2-F23153D846FD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7" name="TextBox 67">
              <a:extLst>
                <a:ext uri="{FF2B5EF4-FFF2-40B4-BE49-F238E27FC236}">
                  <a16:creationId xmlns:a16="http://schemas.microsoft.com/office/drawing/2014/main" id="{69F3F81B-C094-083E-EA3C-8322C9CD4ECF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8" name="TextBox 69">
            <a:extLst>
              <a:ext uri="{FF2B5EF4-FFF2-40B4-BE49-F238E27FC236}">
                <a16:creationId xmlns:a16="http://schemas.microsoft.com/office/drawing/2014/main" id="{10177F99-7166-C89E-F3CE-DAD84BCFCA27}"/>
              </a:ext>
            </a:extLst>
          </p:cNvPr>
          <p:cNvSpPr txBox="1"/>
          <p:nvPr/>
        </p:nvSpPr>
        <p:spPr>
          <a:xfrm>
            <a:off x="2580281" y="60083"/>
            <a:ext cx="6995806" cy="59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99"/>
              </a:lnSpc>
              <a:spcBef>
                <a:spcPct val="0"/>
              </a:spcBef>
            </a:pPr>
            <a:r>
              <a:rPr lang="en-US" sz="3300" u="sng" dirty="0">
                <a:solidFill>
                  <a:srgbClr val="000000"/>
                </a:solidFill>
                <a:latin typeface="DM Sans Bold"/>
              </a:rPr>
              <a:t>CFO Evolution – January 2026</a:t>
            </a:r>
          </a:p>
        </p:txBody>
      </p:sp>
      <p:grpSp>
        <p:nvGrpSpPr>
          <p:cNvPr id="33" name="Group 65">
            <a:extLst>
              <a:ext uri="{FF2B5EF4-FFF2-40B4-BE49-F238E27FC236}">
                <a16:creationId xmlns:a16="http://schemas.microsoft.com/office/drawing/2014/main" id="{9D5BE42A-C7AF-ECF3-2B5D-68CD984ACB29}"/>
              </a:ext>
            </a:extLst>
          </p:cNvPr>
          <p:cNvGrpSpPr/>
          <p:nvPr/>
        </p:nvGrpSpPr>
        <p:grpSpPr>
          <a:xfrm>
            <a:off x="2672796" y="4363120"/>
            <a:ext cx="220832" cy="229670"/>
            <a:chOff x="0" y="-184929"/>
            <a:chExt cx="812800" cy="845329"/>
          </a:xfrm>
        </p:grpSpPr>
        <p:sp>
          <p:nvSpPr>
            <p:cNvPr id="34" name="Freeform 66">
              <a:extLst>
                <a:ext uri="{FF2B5EF4-FFF2-40B4-BE49-F238E27FC236}">
                  <a16:creationId xmlns:a16="http://schemas.microsoft.com/office/drawing/2014/main" id="{5514DF4D-935F-8B39-A09F-4CA7E5C9134B}"/>
                </a:ext>
              </a:extLst>
            </p:cNvPr>
            <p:cNvSpPr/>
            <p:nvPr/>
          </p:nvSpPr>
          <p:spPr>
            <a:xfrm>
              <a:off x="0" y="-184929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TextBox 67">
              <a:extLst>
                <a:ext uri="{FF2B5EF4-FFF2-40B4-BE49-F238E27FC236}">
                  <a16:creationId xmlns:a16="http://schemas.microsoft.com/office/drawing/2014/main" id="{41D9A58B-441E-EA70-7923-21B899C7D7E6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99" name="Group 62">
            <a:extLst>
              <a:ext uri="{FF2B5EF4-FFF2-40B4-BE49-F238E27FC236}">
                <a16:creationId xmlns:a16="http://schemas.microsoft.com/office/drawing/2014/main" id="{E9A8D979-C273-5B56-3D4C-AFA076033FCF}"/>
              </a:ext>
            </a:extLst>
          </p:cNvPr>
          <p:cNvGrpSpPr/>
          <p:nvPr/>
        </p:nvGrpSpPr>
        <p:grpSpPr>
          <a:xfrm>
            <a:off x="2704218" y="3000374"/>
            <a:ext cx="244519" cy="2812977"/>
            <a:chOff x="-81376" y="-8673488"/>
            <a:chExt cx="817976" cy="9410088"/>
          </a:xfrm>
        </p:grpSpPr>
        <p:sp>
          <p:nvSpPr>
            <p:cNvPr id="100" name="Freeform 63">
              <a:extLst>
                <a:ext uri="{FF2B5EF4-FFF2-40B4-BE49-F238E27FC236}">
                  <a16:creationId xmlns:a16="http://schemas.microsoft.com/office/drawing/2014/main" id="{EE7218EC-7D37-53FA-0389-11A4EFB19044}"/>
                </a:ext>
              </a:extLst>
            </p:cNvPr>
            <p:cNvSpPr/>
            <p:nvPr/>
          </p:nvSpPr>
          <p:spPr>
            <a:xfrm>
              <a:off x="-81376" y="-8673488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1" name="TextBox 64">
              <a:extLst>
                <a:ext uri="{FF2B5EF4-FFF2-40B4-BE49-F238E27FC236}">
                  <a16:creationId xmlns:a16="http://schemas.microsoft.com/office/drawing/2014/main" id="{8FCA47C4-5EF5-5185-0F3A-C6159C87F8EA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B26A6EEA-2982-6B97-B696-08D7763CAB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6656" y="3708232"/>
            <a:ext cx="858245" cy="3742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D27BCF0-B085-B253-1DB1-503B6722CF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16870" y="2092116"/>
            <a:ext cx="286537" cy="28653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FE0B964-1C9A-B4EA-190C-E67FD7978C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74530" y="2941704"/>
            <a:ext cx="384081" cy="176799"/>
          </a:xfrm>
          <a:prstGeom prst="rect">
            <a:avLst/>
          </a:prstGeom>
        </p:spPr>
      </p:pic>
      <p:sp>
        <p:nvSpPr>
          <p:cNvPr id="10" name="Freeform 66">
            <a:extLst>
              <a:ext uri="{FF2B5EF4-FFF2-40B4-BE49-F238E27FC236}">
                <a16:creationId xmlns:a16="http://schemas.microsoft.com/office/drawing/2014/main" id="{9C635E74-98A7-8BC7-4846-FED58ED8490C}"/>
              </a:ext>
            </a:extLst>
          </p:cNvPr>
          <p:cNvSpPr/>
          <p:nvPr/>
        </p:nvSpPr>
        <p:spPr>
          <a:xfrm>
            <a:off x="4263273" y="4854876"/>
            <a:ext cx="220832" cy="193228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F8DD22"/>
          </a:solidFill>
        </p:spPr>
        <p:txBody>
          <a:bodyPr/>
          <a:lstStyle/>
          <a:p>
            <a:endParaRPr lang="en-GB"/>
          </a:p>
        </p:txBody>
      </p:sp>
      <p:pic>
        <p:nvPicPr>
          <p:cNvPr id="13" name="Picture 12" descr="A blue brain with colorful leaves and gears&#10;&#10;Description automatically generated">
            <a:extLst>
              <a:ext uri="{FF2B5EF4-FFF2-40B4-BE49-F238E27FC236}">
                <a16:creationId xmlns:a16="http://schemas.microsoft.com/office/drawing/2014/main" id="{2E6692A9-78A3-4BD2-FD0D-AE44F7237BA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1184" b="9737"/>
          <a:stretch/>
        </p:blipFill>
        <p:spPr>
          <a:xfrm>
            <a:off x="4408459" y="5322787"/>
            <a:ext cx="1023966" cy="626544"/>
          </a:xfrm>
          <a:prstGeom prst="rect">
            <a:avLst/>
          </a:prstGeom>
        </p:spPr>
      </p:pic>
      <p:grpSp>
        <p:nvGrpSpPr>
          <p:cNvPr id="15" name="Group 65">
            <a:extLst>
              <a:ext uri="{FF2B5EF4-FFF2-40B4-BE49-F238E27FC236}">
                <a16:creationId xmlns:a16="http://schemas.microsoft.com/office/drawing/2014/main" id="{8641F6F6-CF37-3D27-D27D-EDE6717196CC}"/>
              </a:ext>
            </a:extLst>
          </p:cNvPr>
          <p:cNvGrpSpPr/>
          <p:nvPr/>
        </p:nvGrpSpPr>
        <p:grpSpPr>
          <a:xfrm>
            <a:off x="3815828" y="7022032"/>
            <a:ext cx="220832" cy="229670"/>
            <a:chOff x="0" y="-184929"/>
            <a:chExt cx="812800" cy="845329"/>
          </a:xfrm>
        </p:grpSpPr>
        <p:sp>
          <p:nvSpPr>
            <p:cNvPr id="89" name="Freeform 66">
              <a:extLst>
                <a:ext uri="{FF2B5EF4-FFF2-40B4-BE49-F238E27FC236}">
                  <a16:creationId xmlns:a16="http://schemas.microsoft.com/office/drawing/2014/main" id="{746B76E2-CE1A-2566-55E2-BB7BABD9BD16}"/>
                </a:ext>
              </a:extLst>
            </p:cNvPr>
            <p:cNvSpPr/>
            <p:nvPr/>
          </p:nvSpPr>
          <p:spPr>
            <a:xfrm>
              <a:off x="0" y="-184929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0" name="TextBox 67">
              <a:extLst>
                <a:ext uri="{FF2B5EF4-FFF2-40B4-BE49-F238E27FC236}">
                  <a16:creationId xmlns:a16="http://schemas.microsoft.com/office/drawing/2014/main" id="{6977276C-3357-D00D-B1F3-719581E84834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19" name="Group 65">
            <a:extLst>
              <a:ext uri="{FF2B5EF4-FFF2-40B4-BE49-F238E27FC236}">
                <a16:creationId xmlns:a16="http://schemas.microsoft.com/office/drawing/2014/main" id="{A550F697-0DF9-EF41-80C4-96A99CB8DBB2}"/>
              </a:ext>
            </a:extLst>
          </p:cNvPr>
          <p:cNvGrpSpPr/>
          <p:nvPr/>
        </p:nvGrpSpPr>
        <p:grpSpPr>
          <a:xfrm>
            <a:off x="5446711" y="6986106"/>
            <a:ext cx="220832" cy="193228"/>
            <a:chOff x="0" y="0"/>
            <a:chExt cx="812800" cy="711200"/>
          </a:xfrm>
        </p:grpSpPr>
        <p:sp>
          <p:nvSpPr>
            <p:cNvPr id="84" name="Freeform 66">
              <a:extLst>
                <a:ext uri="{FF2B5EF4-FFF2-40B4-BE49-F238E27FC236}">
                  <a16:creationId xmlns:a16="http://schemas.microsoft.com/office/drawing/2014/main" id="{C0EA15B0-896F-D3D0-6EDC-355786299B72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8" name="TextBox 67">
              <a:extLst>
                <a:ext uri="{FF2B5EF4-FFF2-40B4-BE49-F238E27FC236}">
                  <a16:creationId xmlns:a16="http://schemas.microsoft.com/office/drawing/2014/main" id="{078FDC15-390C-ED26-53F7-C7E6E3E223A2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0" name="Group 65">
            <a:extLst>
              <a:ext uri="{FF2B5EF4-FFF2-40B4-BE49-F238E27FC236}">
                <a16:creationId xmlns:a16="http://schemas.microsoft.com/office/drawing/2014/main" id="{2F765868-A38D-FCEB-0B9F-8D055AB92383}"/>
              </a:ext>
            </a:extLst>
          </p:cNvPr>
          <p:cNvGrpSpPr/>
          <p:nvPr/>
        </p:nvGrpSpPr>
        <p:grpSpPr>
          <a:xfrm>
            <a:off x="3897857" y="1281302"/>
            <a:ext cx="220832" cy="193228"/>
            <a:chOff x="0" y="0"/>
            <a:chExt cx="812800" cy="711200"/>
          </a:xfrm>
        </p:grpSpPr>
        <p:sp>
          <p:nvSpPr>
            <p:cNvPr id="82" name="Freeform 66">
              <a:extLst>
                <a:ext uri="{FF2B5EF4-FFF2-40B4-BE49-F238E27FC236}">
                  <a16:creationId xmlns:a16="http://schemas.microsoft.com/office/drawing/2014/main" id="{9F7F6E60-C2C4-9482-B36E-B2F934103DA9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3" name="TextBox 67">
              <a:extLst>
                <a:ext uri="{FF2B5EF4-FFF2-40B4-BE49-F238E27FC236}">
                  <a16:creationId xmlns:a16="http://schemas.microsoft.com/office/drawing/2014/main" id="{1BDF8860-E922-BD0E-B14E-AD2ABDB71A65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2" name="Group 65">
            <a:extLst>
              <a:ext uri="{FF2B5EF4-FFF2-40B4-BE49-F238E27FC236}">
                <a16:creationId xmlns:a16="http://schemas.microsoft.com/office/drawing/2014/main" id="{439A8CDA-0C8D-2975-54C7-86E8AAE051DF}"/>
              </a:ext>
            </a:extLst>
          </p:cNvPr>
          <p:cNvGrpSpPr/>
          <p:nvPr/>
        </p:nvGrpSpPr>
        <p:grpSpPr>
          <a:xfrm>
            <a:off x="5523340" y="1274880"/>
            <a:ext cx="220832" cy="193228"/>
            <a:chOff x="0" y="0"/>
            <a:chExt cx="812800" cy="711200"/>
          </a:xfrm>
        </p:grpSpPr>
        <p:sp>
          <p:nvSpPr>
            <p:cNvPr id="80" name="Freeform 66">
              <a:extLst>
                <a:ext uri="{FF2B5EF4-FFF2-40B4-BE49-F238E27FC236}">
                  <a16:creationId xmlns:a16="http://schemas.microsoft.com/office/drawing/2014/main" id="{56A20DD4-793B-AD28-D29A-DA01AC7970AF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1" name="TextBox 67">
              <a:extLst>
                <a:ext uri="{FF2B5EF4-FFF2-40B4-BE49-F238E27FC236}">
                  <a16:creationId xmlns:a16="http://schemas.microsoft.com/office/drawing/2014/main" id="{5FC0409E-0D33-0B7D-C8C3-943A1499A5FE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3" name="Group 65">
            <a:extLst>
              <a:ext uri="{FF2B5EF4-FFF2-40B4-BE49-F238E27FC236}">
                <a16:creationId xmlns:a16="http://schemas.microsoft.com/office/drawing/2014/main" id="{852429B1-0101-A3F5-109B-AF9D23706235}"/>
              </a:ext>
            </a:extLst>
          </p:cNvPr>
          <p:cNvGrpSpPr/>
          <p:nvPr/>
        </p:nvGrpSpPr>
        <p:grpSpPr>
          <a:xfrm>
            <a:off x="7286843" y="1308626"/>
            <a:ext cx="220832" cy="193228"/>
            <a:chOff x="0" y="0"/>
            <a:chExt cx="812800" cy="711200"/>
          </a:xfrm>
        </p:grpSpPr>
        <p:sp>
          <p:nvSpPr>
            <p:cNvPr id="74" name="Freeform 66">
              <a:extLst>
                <a:ext uri="{FF2B5EF4-FFF2-40B4-BE49-F238E27FC236}">
                  <a16:creationId xmlns:a16="http://schemas.microsoft.com/office/drawing/2014/main" id="{0A89BAE1-5E61-EF40-B1ED-F8CB8D444F1E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9" name="TextBox 67">
              <a:extLst>
                <a:ext uri="{FF2B5EF4-FFF2-40B4-BE49-F238E27FC236}">
                  <a16:creationId xmlns:a16="http://schemas.microsoft.com/office/drawing/2014/main" id="{07C24E7C-1337-D779-22E4-554BFC26F170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30" name="Group 65">
            <a:extLst>
              <a:ext uri="{FF2B5EF4-FFF2-40B4-BE49-F238E27FC236}">
                <a16:creationId xmlns:a16="http://schemas.microsoft.com/office/drawing/2014/main" id="{57FCBBD9-3763-0148-2810-0ECB45381DD0}"/>
              </a:ext>
            </a:extLst>
          </p:cNvPr>
          <p:cNvGrpSpPr/>
          <p:nvPr/>
        </p:nvGrpSpPr>
        <p:grpSpPr>
          <a:xfrm>
            <a:off x="8822659" y="1292756"/>
            <a:ext cx="220832" cy="193228"/>
            <a:chOff x="0" y="0"/>
            <a:chExt cx="812800" cy="711200"/>
          </a:xfrm>
        </p:grpSpPr>
        <p:sp>
          <p:nvSpPr>
            <p:cNvPr id="69" name="Freeform 66">
              <a:extLst>
                <a:ext uri="{FF2B5EF4-FFF2-40B4-BE49-F238E27FC236}">
                  <a16:creationId xmlns:a16="http://schemas.microsoft.com/office/drawing/2014/main" id="{2F7A2344-735E-754B-8E63-A0A75251DC9C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3" name="TextBox 67">
              <a:extLst>
                <a:ext uri="{FF2B5EF4-FFF2-40B4-BE49-F238E27FC236}">
                  <a16:creationId xmlns:a16="http://schemas.microsoft.com/office/drawing/2014/main" id="{742C16E0-4D95-94F7-7FA1-2B5F6194F2EA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31" name="Group 65">
            <a:extLst>
              <a:ext uri="{FF2B5EF4-FFF2-40B4-BE49-F238E27FC236}">
                <a16:creationId xmlns:a16="http://schemas.microsoft.com/office/drawing/2014/main" id="{6B19C854-565D-22FA-1FA4-22CC9F195D20}"/>
              </a:ext>
            </a:extLst>
          </p:cNvPr>
          <p:cNvGrpSpPr/>
          <p:nvPr/>
        </p:nvGrpSpPr>
        <p:grpSpPr>
          <a:xfrm>
            <a:off x="10354518" y="1326829"/>
            <a:ext cx="220832" cy="193228"/>
            <a:chOff x="0" y="0"/>
            <a:chExt cx="812800" cy="711200"/>
          </a:xfrm>
        </p:grpSpPr>
        <p:sp>
          <p:nvSpPr>
            <p:cNvPr id="54" name="Freeform 66">
              <a:extLst>
                <a:ext uri="{FF2B5EF4-FFF2-40B4-BE49-F238E27FC236}">
                  <a16:creationId xmlns:a16="http://schemas.microsoft.com/office/drawing/2014/main" id="{76790449-EE2F-E858-D9AB-4A0DFF7E8C9F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8" name="TextBox 67">
              <a:extLst>
                <a:ext uri="{FF2B5EF4-FFF2-40B4-BE49-F238E27FC236}">
                  <a16:creationId xmlns:a16="http://schemas.microsoft.com/office/drawing/2014/main" id="{D6DFD472-775D-BDC1-DB5D-6404B1B10CBF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32" name="Group 65">
            <a:extLst>
              <a:ext uri="{FF2B5EF4-FFF2-40B4-BE49-F238E27FC236}">
                <a16:creationId xmlns:a16="http://schemas.microsoft.com/office/drawing/2014/main" id="{ABEE2C43-9846-715D-F574-22A0399330D9}"/>
              </a:ext>
            </a:extLst>
          </p:cNvPr>
          <p:cNvGrpSpPr/>
          <p:nvPr/>
        </p:nvGrpSpPr>
        <p:grpSpPr>
          <a:xfrm>
            <a:off x="7087169" y="6977594"/>
            <a:ext cx="220832" cy="193228"/>
            <a:chOff x="0" y="0"/>
            <a:chExt cx="812800" cy="711200"/>
          </a:xfrm>
        </p:grpSpPr>
        <p:sp>
          <p:nvSpPr>
            <p:cNvPr id="51" name="Freeform 66">
              <a:extLst>
                <a:ext uri="{FF2B5EF4-FFF2-40B4-BE49-F238E27FC236}">
                  <a16:creationId xmlns:a16="http://schemas.microsoft.com/office/drawing/2014/main" id="{D00597B5-B47A-8F7C-C9F9-DD34864115C8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3" name="TextBox 67">
              <a:extLst>
                <a:ext uri="{FF2B5EF4-FFF2-40B4-BE49-F238E27FC236}">
                  <a16:creationId xmlns:a16="http://schemas.microsoft.com/office/drawing/2014/main" id="{50D92069-3400-D6C6-3CA4-EB8A2234B9F2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37" name="Group 65">
            <a:extLst>
              <a:ext uri="{FF2B5EF4-FFF2-40B4-BE49-F238E27FC236}">
                <a16:creationId xmlns:a16="http://schemas.microsoft.com/office/drawing/2014/main" id="{4FD079AF-00BF-35C5-190A-5E5BB54CA585}"/>
              </a:ext>
            </a:extLst>
          </p:cNvPr>
          <p:cNvGrpSpPr/>
          <p:nvPr/>
        </p:nvGrpSpPr>
        <p:grpSpPr>
          <a:xfrm>
            <a:off x="8656491" y="6974033"/>
            <a:ext cx="220832" cy="193228"/>
            <a:chOff x="0" y="0"/>
            <a:chExt cx="812800" cy="711200"/>
          </a:xfrm>
        </p:grpSpPr>
        <p:sp>
          <p:nvSpPr>
            <p:cNvPr id="44" name="Freeform 66">
              <a:extLst>
                <a:ext uri="{FF2B5EF4-FFF2-40B4-BE49-F238E27FC236}">
                  <a16:creationId xmlns:a16="http://schemas.microsoft.com/office/drawing/2014/main" id="{8260B027-8260-80EA-D075-EFBAA74D54B7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5" name="TextBox 67">
              <a:extLst>
                <a:ext uri="{FF2B5EF4-FFF2-40B4-BE49-F238E27FC236}">
                  <a16:creationId xmlns:a16="http://schemas.microsoft.com/office/drawing/2014/main" id="{82F8E030-012B-8652-B6AC-0BB63F937CC1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41" name="Group 65">
            <a:extLst>
              <a:ext uri="{FF2B5EF4-FFF2-40B4-BE49-F238E27FC236}">
                <a16:creationId xmlns:a16="http://schemas.microsoft.com/office/drawing/2014/main" id="{04AFFBDE-8F6A-6186-9518-1FBC4EFF5813}"/>
              </a:ext>
            </a:extLst>
          </p:cNvPr>
          <p:cNvGrpSpPr/>
          <p:nvPr/>
        </p:nvGrpSpPr>
        <p:grpSpPr>
          <a:xfrm>
            <a:off x="10282160" y="6957096"/>
            <a:ext cx="220832" cy="193228"/>
            <a:chOff x="0" y="0"/>
            <a:chExt cx="812800" cy="711200"/>
          </a:xfrm>
        </p:grpSpPr>
        <p:sp>
          <p:nvSpPr>
            <p:cNvPr id="42" name="Freeform 66">
              <a:extLst>
                <a:ext uri="{FF2B5EF4-FFF2-40B4-BE49-F238E27FC236}">
                  <a16:creationId xmlns:a16="http://schemas.microsoft.com/office/drawing/2014/main" id="{C1B944FB-F6FE-ABA9-5053-78B9ADDF3BD6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3" name="TextBox 67">
              <a:extLst>
                <a:ext uri="{FF2B5EF4-FFF2-40B4-BE49-F238E27FC236}">
                  <a16:creationId xmlns:a16="http://schemas.microsoft.com/office/drawing/2014/main" id="{3722A854-0580-34EC-EBC3-1FAB7431D220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pic>
        <p:nvPicPr>
          <p:cNvPr id="36" name="Graphic 35" descr="A trophy cup">
            <a:extLst>
              <a:ext uri="{FF2B5EF4-FFF2-40B4-BE49-F238E27FC236}">
                <a16:creationId xmlns:a16="http://schemas.microsoft.com/office/drawing/2014/main" id="{32CFD60F-F53F-5418-D4A4-DCED905D7C3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243415" y="5046970"/>
            <a:ext cx="823946" cy="823946"/>
          </a:xfrm>
          <a:prstGeom prst="rect">
            <a:avLst/>
          </a:prstGeom>
        </p:spPr>
      </p:pic>
      <p:grpSp>
        <p:nvGrpSpPr>
          <p:cNvPr id="38" name="Group 62">
            <a:extLst>
              <a:ext uri="{FF2B5EF4-FFF2-40B4-BE49-F238E27FC236}">
                <a16:creationId xmlns:a16="http://schemas.microsoft.com/office/drawing/2014/main" id="{C8812D21-0AC9-03B7-2DD6-72818A9986E8}"/>
              </a:ext>
            </a:extLst>
          </p:cNvPr>
          <p:cNvGrpSpPr/>
          <p:nvPr/>
        </p:nvGrpSpPr>
        <p:grpSpPr>
          <a:xfrm>
            <a:off x="10161036" y="5521710"/>
            <a:ext cx="242972" cy="242972"/>
            <a:chOff x="0" y="0"/>
            <a:chExt cx="812800" cy="812800"/>
          </a:xfrm>
        </p:grpSpPr>
        <p:sp>
          <p:nvSpPr>
            <p:cNvPr id="39" name="Freeform 63">
              <a:extLst>
                <a:ext uri="{FF2B5EF4-FFF2-40B4-BE49-F238E27FC236}">
                  <a16:creationId xmlns:a16="http://schemas.microsoft.com/office/drawing/2014/main" id="{10F44979-173F-B46C-A5BD-F95D822B1EC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0" name="TextBox 64">
              <a:extLst>
                <a:ext uri="{FF2B5EF4-FFF2-40B4-BE49-F238E27FC236}">
                  <a16:creationId xmlns:a16="http://schemas.microsoft.com/office/drawing/2014/main" id="{7335A1A9-E1DD-6E88-E107-5161F97D32D9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pic>
        <p:nvPicPr>
          <p:cNvPr id="77" name="Graphic 76" descr="Music notes">
            <a:extLst>
              <a:ext uri="{FF2B5EF4-FFF2-40B4-BE49-F238E27FC236}">
                <a16:creationId xmlns:a16="http://schemas.microsoft.com/office/drawing/2014/main" id="{7B2545A6-E1DE-CB9A-A992-1110A1FD2D1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213873" y="3116936"/>
            <a:ext cx="965588" cy="96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796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76356A-A05D-FA59-DEBB-0ABA920B60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1EC2C890-B07E-2B48-440C-326EBB72F3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2752022"/>
              </p:ext>
            </p:extLst>
          </p:nvPr>
        </p:nvGraphicFramePr>
        <p:xfrm>
          <a:off x="2624417" y="618498"/>
          <a:ext cx="7953573" cy="6950084"/>
        </p:xfrm>
        <a:graphic>
          <a:graphicData uri="http://schemas.openxmlformats.org/drawingml/2006/table">
            <a:tbl>
              <a:tblPr/>
              <a:tblGrid>
                <a:gridCol w="1505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2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14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95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51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8675"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DM Sans Bold"/>
                        </a:rPr>
                        <a:t>Monday 19</a:t>
                      </a:r>
                      <a:r>
                        <a:rPr lang="en-US" sz="1100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latin typeface="DM Sans Bold"/>
                        </a:rPr>
                        <a:t>  </a:t>
                      </a:r>
                      <a:r>
                        <a:rPr lang="en-US" sz="1100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 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latin typeface="DM Sans Bold"/>
                        </a:rPr>
                        <a:t> </a:t>
                      </a:r>
                      <a:endParaRPr lang="en-US" sz="1000" dirty="0"/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DM Sans Bold"/>
                        </a:rPr>
                        <a:t>Tuesday 20</a:t>
                      </a:r>
                      <a:r>
                        <a:rPr lang="en-US" sz="1100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latin typeface="DM Sans Bold"/>
                        </a:rPr>
                        <a:t>  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DM Sans Bold"/>
                        </a:rPr>
                        <a:t>Wednesday 21</a:t>
                      </a:r>
                      <a:r>
                        <a:rPr lang="en-US" sz="1100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latin typeface="DM Sans Bold"/>
                        </a:rPr>
                        <a:t> </a:t>
                      </a:r>
                      <a:endParaRPr lang="en-US" sz="1000" dirty="0"/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DM Sans Bold"/>
                        </a:rPr>
                        <a:t>Thursday 22</a:t>
                      </a:r>
                      <a:r>
                        <a:rPr lang="en-US" sz="1100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latin typeface="DM Sans Bold"/>
                        </a:rPr>
                        <a:t> </a:t>
                      </a:r>
                      <a:endParaRPr lang="en-US" sz="1000" dirty="0"/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DM Sans Bold"/>
                        </a:rPr>
                        <a:t>Friday 23</a:t>
                      </a:r>
                      <a:r>
                        <a:rPr lang="en-US" sz="1100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latin typeface="DM Sans Bold"/>
                        </a:rPr>
                        <a:t> 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49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open from 9:30 for breakfast &amp; drop-in support!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open from 9:30 for breakfast &amp; drop-in support!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open from 9:30 for breakfast &amp; drop-in support!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open from 9:30 for breakfast &amp; drop-in support!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</a:t>
                      </a:r>
                      <a:r>
                        <a:rPr lang="en-US" sz="900" b="0" dirty="0" err="1">
                          <a:solidFill>
                            <a:srgbClr val="000000"/>
                          </a:solidFill>
                          <a:latin typeface="DM Sans"/>
                        </a:rPr>
                        <a:t>Hub</a:t>
                      </a: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 open from 9:30 for breakfast &amp; drop-in support!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0480693"/>
                  </a:ext>
                </a:extLst>
              </a:tr>
              <a:tr h="2650173"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9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Man Plan 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Men’s mental health group with Dexter 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10am – 12pm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9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GB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Moral Dilemmas with Dexter 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GB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12pm -1pm 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GB" sz="9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GB" sz="9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GB" sz="9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endParaRPr lang="en-US" sz="900" b="0" dirty="0">
                        <a:solidFill>
                          <a:schemeClr val="tx1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900" b="0" dirty="0">
                          <a:latin typeface="DM Sans" pitchFamily="2" charset="0"/>
                        </a:rPr>
                        <a:t>Career Compass Employability Support with Alex 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>
                          <a:latin typeface="DM Sans" pitchFamily="2" charset="0"/>
                        </a:rPr>
                        <a:t>10am– 11am </a:t>
                      </a: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900" b="0" dirty="0">
                          <a:latin typeface="DM Sans" pitchFamily="2" charset="0"/>
                        </a:rPr>
                        <a:t> </a:t>
                      </a: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GB" sz="900" b="0" dirty="0">
                          <a:solidFill>
                            <a:schemeClr val="tx1"/>
                          </a:solidFill>
                          <a:latin typeface="DM Sans"/>
                        </a:rPr>
                        <a:t>Wellbeing Walk with Alex S </a:t>
                      </a: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GB" sz="900" b="0" dirty="0">
                          <a:solidFill>
                            <a:schemeClr val="tx1"/>
                          </a:solidFill>
                          <a:latin typeface="DM Sans"/>
                        </a:rPr>
                        <a:t>11am-1pm </a:t>
                      </a: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endParaRPr lang="en-GB" sz="900" b="0" dirty="0">
                        <a:solidFill>
                          <a:schemeClr val="tx1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GB" sz="900" b="0" dirty="0">
                          <a:solidFill>
                            <a:srgbClr val="FF0000"/>
                          </a:solidFill>
                          <a:latin typeface="DM Sans"/>
                        </a:rPr>
                        <a:t>CBT with Aisha- All day Appointments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Please speak to a support worker for an appointment</a:t>
                      </a: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endParaRPr lang="en-GB" sz="900" b="0" dirty="0">
                        <a:solidFill>
                          <a:schemeClr val="tx1"/>
                        </a:solidFill>
                        <a:latin typeface="DM Sans"/>
                      </a:endParaRP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9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Complete a course with Digital college with our facilitator Howard 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10am-12pm 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9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Music with TIPP 1230pm- 130pm 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9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Women’s only morning in the upstairs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One-to-0ne support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Art Therapy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Recall prevention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Occupational Therapists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With Laura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GB" sz="9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930am- 2pm </a:t>
                      </a: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GB" sz="900" b="0" dirty="0">
                          <a:solidFill>
                            <a:srgbClr val="FF0000"/>
                          </a:solidFill>
                          <a:latin typeface="DM Sans"/>
                        </a:rPr>
                        <a:t>CBT with Aisha- All day Appointments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Please speak to a support worker for an appointment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 </a:t>
                      </a:r>
                      <a:endParaRPr lang="en-US" sz="9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Introduction to basic cooking skills with Howard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9.30am- 11am </a:t>
                      </a:r>
                      <a:endParaRPr lang="en-US" sz="9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9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9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Music &amp; Society with Howard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11am-12pm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9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9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44261"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Through the Gate </a:t>
                      </a: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(Support available for anyone being released from custody)</a:t>
                      </a: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endParaRPr lang="en-US" sz="9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induction </a:t>
                      </a: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(Meet the team and enroll!)</a:t>
                      </a: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endParaRPr lang="en-US" sz="9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2pm -4pm </a:t>
                      </a: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endParaRPr lang="en-US" sz="9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GB" sz="9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Arts and Crafts 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GB" sz="9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1pm – 3pm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GB" sz="9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With TIPP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0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Philosophy with Howard </a:t>
                      </a:r>
                    </a:p>
                    <a:p>
                      <a:pPr algn="ctr"/>
                      <a:r>
                        <a:rPr lang="en-GB" sz="900" b="0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2pm -3pm</a:t>
                      </a:r>
                    </a:p>
                    <a:p>
                      <a:pPr algn="ctr"/>
                      <a:endParaRPr lang="en-GB" sz="900" b="0" kern="1200" dirty="0">
                        <a:solidFill>
                          <a:schemeClr val="tx1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9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solidFill>
                            <a:srgbClr val="FF0000"/>
                          </a:solidFill>
                          <a:latin typeface="DM Sans" pitchFamily="2" charset="0"/>
                        </a:rPr>
                        <a:t>Job Shop with Alex S- all day appointments </a:t>
                      </a:r>
                    </a:p>
                    <a:p>
                      <a:pPr algn="ctr"/>
                      <a:r>
                        <a:rPr lang="en-GB" sz="900" b="0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Please speak to a support worker for an appointment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Through the Gate </a:t>
                      </a: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(Support available for anyone being released from custody)</a:t>
                      </a: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endParaRPr lang="en-US" sz="9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induction </a:t>
                      </a: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(Meet the team and enroll!)</a:t>
                      </a: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endParaRPr lang="en-US" sz="9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2pm -4pm 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Big Fat Quiz with Alex S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1pm-3pm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GB" sz="9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25740"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open  3pm – 4pm for drop in support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open  3pm – 4pm for drop in support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open  3pm – 4pm for drop in support</a:t>
                      </a:r>
                    </a:p>
                    <a:p>
                      <a:pPr algn="ctr"/>
                      <a:endParaRPr lang="en-GB" sz="900" b="0" kern="1200" dirty="0">
                        <a:solidFill>
                          <a:schemeClr val="tx1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open  3pm – 4pm for drop in support</a:t>
                      </a:r>
                    </a:p>
                    <a:p>
                      <a:pPr algn="ctr"/>
                      <a:endParaRPr lang="en-GB" sz="900" b="0" dirty="0">
                        <a:latin typeface="DM Sans" pitchFamily="2" charset="0"/>
                      </a:endParaRP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open  3pm – 4pm for drop in support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9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9961923"/>
                  </a:ext>
                </a:extLst>
              </a:tr>
            </a:tbl>
          </a:graphicData>
        </a:graphic>
      </p:graphicFrame>
      <p:grpSp>
        <p:nvGrpSpPr>
          <p:cNvPr id="3" name="Group 3">
            <a:extLst>
              <a:ext uri="{FF2B5EF4-FFF2-40B4-BE49-F238E27FC236}">
                <a16:creationId xmlns:a16="http://schemas.microsoft.com/office/drawing/2014/main" id="{4490C83B-B567-7CAB-8D9C-9FF4103A1D12}"/>
              </a:ext>
            </a:extLst>
          </p:cNvPr>
          <p:cNvGrpSpPr/>
          <p:nvPr/>
        </p:nvGrpSpPr>
        <p:grpSpPr>
          <a:xfrm>
            <a:off x="184646" y="1589490"/>
            <a:ext cx="2384913" cy="4728152"/>
            <a:chOff x="0" y="0"/>
            <a:chExt cx="868775" cy="1669301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BDCDB39B-7B2B-9164-FC9D-E5329D4B182B}"/>
                </a:ext>
              </a:extLst>
            </p:cNvPr>
            <p:cNvSpPr/>
            <p:nvPr/>
          </p:nvSpPr>
          <p:spPr>
            <a:xfrm>
              <a:off x="0" y="0"/>
              <a:ext cx="868775" cy="1669301"/>
            </a:xfrm>
            <a:custGeom>
              <a:avLst/>
              <a:gdLst/>
              <a:ahLst/>
              <a:cxnLst/>
              <a:rect l="l" t="t" r="r" b="b"/>
              <a:pathLst>
                <a:path w="868775" h="1669301">
                  <a:moveTo>
                    <a:pt x="0" y="0"/>
                  </a:moveTo>
                  <a:lnTo>
                    <a:pt x="868775" y="0"/>
                  </a:lnTo>
                  <a:lnTo>
                    <a:pt x="868775" y="1669301"/>
                  </a:lnTo>
                  <a:lnTo>
                    <a:pt x="0" y="1669301"/>
                  </a:lnTo>
                  <a:close/>
                </a:path>
              </a:pathLst>
            </a:custGeom>
            <a:solidFill>
              <a:srgbClr val="34586E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5CF40998-73AD-6989-2362-7D0049B39D85}"/>
                </a:ext>
              </a:extLst>
            </p:cNvPr>
            <p:cNvSpPr txBox="1"/>
            <p:nvPr/>
          </p:nvSpPr>
          <p:spPr>
            <a:xfrm>
              <a:off x="0" y="-28575"/>
              <a:ext cx="868775" cy="16978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lang="en-US" b="1" dirty="0">
                <a:solidFill>
                  <a:srgbClr val="FFFFFF"/>
                </a:solidFill>
                <a:latin typeface="DM Sans"/>
              </a:endParaRPr>
            </a:p>
            <a:p>
              <a:pPr algn="ctr">
                <a:lnSpc>
                  <a:spcPts val="2379"/>
                </a:lnSpc>
              </a:pPr>
              <a:r>
                <a:rPr lang="en-US" b="1" dirty="0">
                  <a:solidFill>
                    <a:srgbClr val="FFFFFF"/>
                  </a:solidFill>
                  <a:latin typeface="DM Sans"/>
                </a:rPr>
                <a:t>Manchester CFO Activity Hub</a:t>
              </a:r>
            </a:p>
            <a:p>
              <a:pPr algn="ctr">
                <a:lnSpc>
                  <a:spcPts val="2379"/>
                </a:lnSpc>
              </a:pPr>
              <a:r>
                <a:rPr lang="en-US" sz="1100" b="1" dirty="0">
                  <a:solidFill>
                    <a:srgbClr val="FFFFFF"/>
                  </a:solidFill>
                  <a:latin typeface="DM Sans"/>
                </a:rPr>
                <a:t> </a:t>
              </a: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7 Watson Street, Manchester, M3 4EE</a:t>
              </a:r>
            </a:p>
            <a:p>
              <a:pPr algn="ctr">
                <a:lnSpc>
                  <a:spcPts val="2379"/>
                </a:lnSpc>
              </a:pPr>
              <a:endParaRPr lang="en-US" sz="1200" dirty="0">
                <a:solidFill>
                  <a:srgbClr val="FFFFFF"/>
                </a:solidFill>
                <a:latin typeface="DM Sans"/>
              </a:endParaRPr>
            </a:p>
            <a:p>
              <a:pPr algn="ctr">
                <a:lnSpc>
                  <a:spcPts val="2379"/>
                </a:lnSpc>
              </a:pP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If you ever need a </a:t>
              </a:r>
              <a:r>
                <a:rPr lang="en-US" sz="1200" dirty="0" err="1">
                  <a:solidFill>
                    <a:srgbClr val="FFFFFF"/>
                  </a:solidFill>
                  <a:latin typeface="DM Sans"/>
                </a:rPr>
                <a:t>cuppa</a:t>
              </a: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 or a chat, pop in and speak to your support worker.</a:t>
              </a:r>
            </a:p>
            <a:p>
              <a:pPr algn="ctr">
                <a:lnSpc>
                  <a:spcPts val="2379"/>
                </a:lnSpc>
              </a:pPr>
              <a:endParaRPr lang="en-US" sz="1200" dirty="0">
                <a:solidFill>
                  <a:srgbClr val="FFFFFF"/>
                </a:solidFill>
                <a:latin typeface="DM Sans"/>
              </a:endParaRPr>
            </a:p>
            <a:p>
              <a:pPr algn="ctr">
                <a:lnSpc>
                  <a:spcPts val="2379"/>
                </a:lnSpc>
              </a:pPr>
              <a:r>
                <a:rPr lang="en-US" sz="1200" dirty="0">
                  <a:solidFill>
                    <a:schemeClr val="bg1"/>
                  </a:solidFill>
                  <a:latin typeface="DM Sans" pitchFamily="2" charset="0"/>
                </a:rPr>
                <a:t>Reception contact number: </a:t>
              </a:r>
              <a:r>
                <a:rPr lang="en-GB" sz="1200" dirty="0">
                  <a:solidFill>
                    <a:schemeClr val="bg1"/>
                  </a:solidFill>
                  <a:latin typeface="DM Sans" pitchFamily="2" charset="0"/>
                </a:rPr>
                <a:t>07834 764 900 Or 07731 132 7221</a:t>
              </a:r>
            </a:p>
            <a:p>
              <a:pPr algn="ctr">
                <a:lnSpc>
                  <a:spcPts val="2379"/>
                </a:lnSpc>
              </a:pPr>
              <a:endParaRPr lang="en-GB" sz="1200" dirty="0">
                <a:solidFill>
                  <a:schemeClr val="bg1"/>
                </a:solidFill>
                <a:latin typeface="DM Sans" pitchFamily="2" charset="0"/>
              </a:endParaRPr>
            </a:p>
            <a:p>
              <a:pPr algn="ctr">
                <a:lnSpc>
                  <a:spcPts val="2379"/>
                </a:lnSpc>
              </a:pPr>
              <a:r>
                <a:rPr lang="en-GB" sz="1200" dirty="0">
                  <a:solidFill>
                    <a:schemeClr val="bg1"/>
                  </a:solidFill>
                  <a:latin typeface="DM Sans" pitchFamily="2" charset="0"/>
                </a:rPr>
                <a:t>9:30am – 4pm</a:t>
              </a:r>
            </a:p>
            <a:p>
              <a:pPr algn="ctr">
                <a:lnSpc>
                  <a:spcPts val="2379"/>
                </a:lnSpc>
              </a:pPr>
              <a:r>
                <a:rPr lang="en-GB" sz="1100" dirty="0">
                  <a:solidFill>
                    <a:schemeClr val="bg1"/>
                  </a:solidFill>
                  <a:latin typeface="DM Sans" pitchFamily="2" charset="0"/>
                </a:rPr>
                <a:t>Monday – Friday</a:t>
              </a:r>
            </a:p>
            <a:p>
              <a:pPr algn="ctr">
                <a:lnSpc>
                  <a:spcPts val="2379"/>
                </a:lnSpc>
              </a:pPr>
              <a:endParaRPr lang="en-US" sz="1699" dirty="0">
                <a:solidFill>
                  <a:srgbClr val="FFFFFF"/>
                </a:solidFill>
                <a:latin typeface="DM Sans"/>
              </a:endParaRPr>
            </a:p>
          </p:txBody>
        </p:sp>
      </p:grpSp>
      <p:grpSp>
        <p:nvGrpSpPr>
          <p:cNvPr id="46" name="Group 46">
            <a:extLst>
              <a:ext uri="{FF2B5EF4-FFF2-40B4-BE49-F238E27FC236}">
                <a16:creationId xmlns:a16="http://schemas.microsoft.com/office/drawing/2014/main" id="{C427E838-B8EC-366C-2F02-F37501166D20}"/>
              </a:ext>
            </a:extLst>
          </p:cNvPr>
          <p:cNvGrpSpPr/>
          <p:nvPr/>
        </p:nvGrpSpPr>
        <p:grpSpPr>
          <a:xfrm rot="2700000">
            <a:off x="170282" y="1049731"/>
            <a:ext cx="293842" cy="293842"/>
            <a:chOff x="0" y="0"/>
            <a:chExt cx="812800" cy="812800"/>
          </a:xfrm>
        </p:grpSpPr>
        <p:sp>
          <p:nvSpPr>
            <p:cNvPr id="47" name="Freeform 47">
              <a:extLst>
                <a:ext uri="{FF2B5EF4-FFF2-40B4-BE49-F238E27FC236}">
                  <a16:creationId xmlns:a16="http://schemas.microsoft.com/office/drawing/2014/main" id="{68138AD0-DE8D-D42D-B3E2-5FBC5D555EF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TextBox 48">
              <a:extLst>
                <a:ext uri="{FF2B5EF4-FFF2-40B4-BE49-F238E27FC236}">
                  <a16:creationId xmlns:a16="http://schemas.microsoft.com/office/drawing/2014/main" id="{161884AC-02D3-84C0-6012-DB9DBF184D61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49" name="Group 49">
            <a:extLst>
              <a:ext uri="{FF2B5EF4-FFF2-40B4-BE49-F238E27FC236}">
                <a16:creationId xmlns:a16="http://schemas.microsoft.com/office/drawing/2014/main" id="{ACB3F391-E75F-4A80-C082-B9C2814FF02B}"/>
              </a:ext>
            </a:extLst>
          </p:cNvPr>
          <p:cNvGrpSpPr/>
          <p:nvPr/>
        </p:nvGrpSpPr>
        <p:grpSpPr>
          <a:xfrm>
            <a:off x="344097" y="6391036"/>
            <a:ext cx="2066012" cy="747035"/>
            <a:chOff x="183080" y="0"/>
            <a:chExt cx="2754682" cy="996046"/>
          </a:xfrm>
        </p:grpSpPr>
        <p:sp>
          <p:nvSpPr>
            <p:cNvPr id="50" name="Freeform 50">
              <a:extLst>
                <a:ext uri="{FF2B5EF4-FFF2-40B4-BE49-F238E27FC236}">
                  <a16:creationId xmlns:a16="http://schemas.microsoft.com/office/drawing/2014/main" id="{73AC6431-F092-B01D-D38F-69DA828D57AA}"/>
                </a:ext>
              </a:extLst>
            </p:cNvPr>
            <p:cNvSpPr/>
            <p:nvPr/>
          </p:nvSpPr>
          <p:spPr>
            <a:xfrm>
              <a:off x="694021" y="0"/>
              <a:ext cx="1741685" cy="680233"/>
            </a:xfrm>
            <a:custGeom>
              <a:avLst/>
              <a:gdLst/>
              <a:ahLst/>
              <a:cxnLst/>
              <a:rect l="l" t="t" r="r" b="b"/>
              <a:pathLst>
                <a:path w="1741685" h="680233">
                  <a:moveTo>
                    <a:pt x="0" y="0"/>
                  </a:moveTo>
                  <a:lnTo>
                    <a:pt x="1741685" y="0"/>
                  </a:lnTo>
                  <a:lnTo>
                    <a:pt x="1741685" y="680233"/>
                  </a:lnTo>
                  <a:lnTo>
                    <a:pt x="0" y="680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974" b="-974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TextBox 52">
              <a:extLst>
                <a:ext uri="{FF2B5EF4-FFF2-40B4-BE49-F238E27FC236}">
                  <a16:creationId xmlns:a16="http://schemas.microsoft.com/office/drawing/2014/main" id="{DDFA2F8B-C1D2-6065-4B2D-2FE6C782AD2A}"/>
                </a:ext>
              </a:extLst>
            </p:cNvPr>
            <p:cNvSpPr txBox="1"/>
            <p:nvPr/>
          </p:nvSpPr>
          <p:spPr>
            <a:xfrm>
              <a:off x="183080" y="842158"/>
              <a:ext cx="2754682" cy="153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77"/>
                </a:lnSpc>
              </a:pPr>
              <a:r>
                <a:rPr lang="en-US" sz="750">
                  <a:solidFill>
                    <a:srgbClr val="000000"/>
                  </a:solidFill>
                  <a:latin typeface="DM Sans"/>
                </a:rPr>
                <a:t>This </a:t>
              </a:r>
              <a:r>
                <a:rPr lang="en-US" sz="750" err="1">
                  <a:solidFill>
                    <a:srgbClr val="000000"/>
                  </a:solidFill>
                  <a:latin typeface="DM Sans"/>
                </a:rPr>
                <a:t>programme</a:t>
              </a:r>
              <a:r>
                <a:rPr lang="en-US" sz="750">
                  <a:solidFill>
                    <a:srgbClr val="000000"/>
                  </a:solidFill>
                  <a:latin typeface="DM Sans"/>
                </a:rPr>
                <a:t> is delivered by HMPPS CFO</a:t>
              </a:r>
            </a:p>
          </p:txBody>
        </p:sp>
      </p:grpSp>
      <p:grpSp>
        <p:nvGrpSpPr>
          <p:cNvPr id="62" name="Group 62">
            <a:extLst>
              <a:ext uri="{FF2B5EF4-FFF2-40B4-BE49-F238E27FC236}">
                <a16:creationId xmlns:a16="http://schemas.microsoft.com/office/drawing/2014/main" id="{DF9AA336-DAF8-9202-5D16-33659E7E07F4}"/>
              </a:ext>
            </a:extLst>
          </p:cNvPr>
          <p:cNvGrpSpPr/>
          <p:nvPr/>
        </p:nvGrpSpPr>
        <p:grpSpPr>
          <a:xfrm>
            <a:off x="195716" y="593502"/>
            <a:ext cx="242972" cy="242972"/>
            <a:chOff x="0" y="0"/>
            <a:chExt cx="812800" cy="812800"/>
          </a:xfrm>
        </p:grpSpPr>
        <p:sp>
          <p:nvSpPr>
            <p:cNvPr id="63" name="Freeform 63">
              <a:extLst>
                <a:ext uri="{FF2B5EF4-FFF2-40B4-BE49-F238E27FC236}">
                  <a16:creationId xmlns:a16="http://schemas.microsoft.com/office/drawing/2014/main" id="{D04060F1-A199-0BB6-BD94-4556BE5D23E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TextBox 64">
              <a:extLst>
                <a:ext uri="{FF2B5EF4-FFF2-40B4-BE49-F238E27FC236}">
                  <a16:creationId xmlns:a16="http://schemas.microsoft.com/office/drawing/2014/main" id="{20E5F3E2-6D4A-A1E8-0E22-317F8D4F2ABD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5" name="Group 65">
            <a:extLst>
              <a:ext uri="{FF2B5EF4-FFF2-40B4-BE49-F238E27FC236}">
                <a16:creationId xmlns:a16="http://schemas.microsoft.com/office/drawing/2014/main" id="{F9F50256-DD27-8D35-669D-5C7406E8C82C}"/>
              </a:ext>
            </a:extLst>
          </p:cNvPr>
          <p:cNvGrpSpPr/>
          <p:nvPr/>
        </p:nvGrpSpPr>
        <p:grpSpPr>
          <a:xfrm>
            <a:off x="206787" y="181493"/>
            <a:ext cx="220832" cy="193228"/>
            <a:chOff x="0" y="0"/>
            <a:chExt cx="812800" cy="711200"/>
          </a:xfrm>
        </p:grpSpPr>
        <p:sp>
          <p:nvSpPr>
            <p:cNvPr id="66" name="Freeform 66">
              <a:extLst>
                <a:ext uri="{FF2B5EF4-FFF2-40B4-BE49-F238E27FC236}">
                  <a16:creationId xmlns:a16="http://schemas.microsoft.com/office/drawing/2014/main" id="{4EC2B79C-0649-6FAA-B729-6F822F13BDE0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TextBox 67">
              <a:extLst>
                <a:ext uri="{FF2B5EF4-FFF2-40B4-BE49-F238E27FC236}">
                  <a16:creationId xmlns:a16="http://schemas.microsoft.com/office/drawing/2014/main" id="{D4C824D6-5415-B618-9B6A-9817F272D245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70" name="TextBox 70">
            <a:extLst>
              <a:ext uri="{FF2B5EF4-FFF2-40B4-BE49-F238E27FC236}">
                <a16:creationId xmlns:a16="http://schemas.microsoft.com/office/drawing/2014/main" id="{89444D4E-50C4-A4EB-D13A-646DFFC88F01}"/>
              </a:ext>
            </a:extLst>
          </p:cNvPr>
          <p:cNvSpPr txBox="1"/>
          <p:nvPr/>
        </p:nvSpPr>
        <p:spPr>
          <a:xfrm>
            <a:off x="658981" y="127955"/>
            <a:ext cx="1826812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Self: Activities that work on the individual</a:t>
            </a:r>
          </a:p>
        </p:txBody>
      </p:sp>
      <p:sp>
        <p:nvSpPr>
          <p:cNvPr id="71" name="TextBox 71">
            <a:extLst>
              <a:ext uri="{FF2B5EF4-FFF2-40B4-BE49-F238E27FC236}">
                <a16:creationId xmlns:a16="http://schemas.microsoft.com/office/drawing/2014/main" id="{97769BE5-F768-99B3-739E-A2C7E66F3FB1}"/>
              </a:ext>
            </a:extLst>
          </p:cNvPr>
          <p:cNvSpPr txBox="1"/>
          <p:nvPr/>
        </p:nvSpPr>
        <p:spPr>
          <a:xfrm>
            <a:off x="658981" y="545468"/>
            <a:ext cx="1910578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Relationships: Activities that work with peers/families/friends</a:t>
            </a:r>
          </a:p>
        </p:txBody>
      </p:sp>
      <p:sp>
        <p:nvSpPr>
          <p:cNvPr id="72" name="TextBox 72">
            <a:extLst>
              <a:ext uri="{FF2B5EF4-FFF2-40B4-BE49-F238E27FC236}">
                <a16:creationId xmlns:a16="http://schemas.microsoft.com/office/drawing/2014/main" id="{D2C85D50-C2BA-305A-98DC-8DBDE6602CDD}"/>
              </a:ext>
            </a:extLst>
          </p:cNvPr>
          <p:cNvSpPr txBox="1"/>
          <p:nvPr/>
        </p:nvSpPr>
        <p:spPr>
          <a:xfrm>
            <a:off x="658981" y="960299"/>
            <a:ext cx="1826812" cy="517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Society: Activities contributing to the community outside of the CFO Activity Hub</a:t>
            </a:r>
          </a:p>
        </p:txBody>
      </p:sp>
      <p:pic>
        <p:nvPicPr>
          <p:cNvPr id="10" name="Picture 9" descr="A blue brain with colorful leaves and gears&#10;&#10;Description automatically generated">
            <a:extLst>
              <a:ext uri="{FF2B5EF4-FFF2-40B4-BE49-F238E27FC236}">
                <a16:creationId xmlns:a16="http://schemas.microsoft.com/office/drawing/2014/main" id="{6BBA7068-EC47-5F71-0572-676BA81BF91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184" b="9737"/>
          <a:stretch/>
        </p:blipFill>
        <p:spPr>
          <a:xfrm>
            <a:off x="4408459" y="5322787"/>
            <a:ext cx="1023966" cy="626544"/>
          </a:xfrm>
          <a:prstGeom prst="rect">
            <a:avLst/>
          </a:prstGeom>
        </p:spPr>
      </p:pic>
      <p:pic>
        <p:nvPicPr>
          <p:cNvPr id="59" name="Picture 58" descr="A blue and black logo&#10;&#10;Description automatically generated">
            <a:extLst>
              <a:ext uri="{FF2B5EF4-FFF2-40B4-BE49-F238E27FC236}">
                <a16:creationId xmlns:a16="http://schemas.microsoft.com/office/drawing/2014/main" id="{3A1FF9B9-3F6D-45AD-E92C-2976C46CBB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212" y="85657"/>
            <a:ext cx="1311392" cy="563127"/>
          </a:xfrm>
          <a:prstGeom prst="rect">
            <a:avLst/>
          </a:prstGeom>
        </p:spPr>
      </p:pic>
      <p:grpSp>
        <p:nvGrpSpPr>
          <p:cNvPr id="16" name="Group 46">
            <a:extLst>
              <a:ext uri="{FF2B5EF4-FFF2-40B4-BE49-F238E27FC236}">
                <a16:creationId xmlns:a16="http://schemas.microsoft.com/office/drawing/2014/main" id="{516CEDDE-D0DA-3D19-CBD7-C32D80CCC840}"/>
              </a:ext>
            </a:extLst>
          </p:cNvPr>
          <p:cNvGrpSpPr/>
          <p:nvPr/>
        </p:nvGrpSpPr>
        <p:grpSpPr>
          <a:xfrm rot="2700000">
            <a:off x="3628024" y="1710451"/>
            <a:ext cx="442368" cy="576249"/>
            <a:chOff x="-550539" y="-920869"/>
            <a:chExt cx="1223639" cy="1593969"/>
          </a:xfrm>
        </p:grpSpPr>
        <p:sp>
          <p:nvSpPr>
            <p:cNvPr id="17" name="Freeform 47">
              <a:extLst>
                <a:ext uri="{FF2B5EF4-FFF2-40B4-BE49-F238E27FC236}">
                  <a16:creationId xmlns:a16="http://schemas.microsoft.com/office/drawing/2014/main" id="{3F755079-AAE6-7C3A-6B7B-697218E0A361}"/>
                </a:ext>
              </a:extLst>
            </p:cNvPr>
            <p:cNvSpPr/>
            <p:nvPr/>
          </p:nvSpPr>
          <p:spPr>
            <a:xfrm>
              <a:off x="-550539" y="-920869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TextBox 48">
              <a:extLst>
                <a:ext uri="{FF2B5EF4-FFF2-40B4-BE49-F238E27FC236}">
                  <a16:creationId xmlns:a16="http://schemas.microsoft.com/office/drawing/2014/main" id="{412B895B-81CC-A1CB-AFBD-908C080D02A9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24" name="Group 62">
            <a:extLst>
              <a:ext uri="{FF2B5EF4-FFF2-40B4-BE49-F238E27FC236}">
                <a16:creationId xmlns:a16="http://schemas.microsoft.com/office/drawing/2014/main" id="{7FF881EF-776D-481E-DE63-791DAA3F61A4}"/>
              </a:ext>
            </a:extLst>
          </p:cNvPr>
          <p:cNvGrpSpPr/>
          <p:nvPr/>
        </p:nvGrpSpPr>
        <p:grpSpPr>
          <a:xfrm>
            <a:off x="5382039" y="1691144"/>
            <a:ext cx="242972" cy="438870"/>
            <a:chOff x="76200" y="47625"/>
            <a:chExt cx="812801" cy="1468127"/>
          </a:xfrm>
        </p:grpSpPr>
        <p:sp>
          <p:nvSpPr>
            <p:cNvPr id="25" name="Freeform 63">
              <a:extLst>
                <a:ext uri="{FF2B5EF4-FFF2-40B4-BE49-F238E27FC236}">
                  <a16:creationId xmlns:a16="http://schemas.microsoft.com/office/drawing/2014/main" id="{9A7A8041-01C8-BF52-CFDF-4F8CD7E2849A}"/>
                </a:ext>
              </a:extLst>
            </p:cNvPr>
            <p:cNvSpPr/>
            <p:nvPr/>
          </p:nvSpPr>
          <p:spPr>
            <a:xfrm>
              <a:off x="76201" y="702952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6" name="TextBox 64">
              <a:extLst>
                <a:ext uri="{FF2B5EF4-FFF2-40B4-BE49-F238E27FC236}">
                  <a16:creationId xmlns:a16="http://schemas.microsoft.com/office/drawing/2014/main" id="{6E9D5F46-7FA3-1153-3248-08A10984E295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7" name="Group 62">
            <a:extLst>
              <a:ext uri="{FF2B5EF4-FFF2-40B4-BE49-F238E27FC236}">
                <a16:creationId xmlns:a16="http://schemas.microsoft.com/office/drawing/2014/main" id="{FA310880-01F4-93B0-78F0-232B748504F1}"/>
              </a:ext>
            </a:extLst>
          </p:cNvPr>
          <p:cNvGrpSpPr/>
          <p:nvPr/>
        </p:nvGrpSpPr>
        <p:grpSpPr>
          <a:xfrm>
            <a:off x="10174515" y="5510302"/>
            <a:ext cx="242972" cy="242972"/>
            <a:chOff x="0" y="0"/>
            <a:chExt cx="812800" cy="812800"/>
          </a:xfrm>
        </p:grpSpPr>
        <p:sp>
          <p:nvSpPr>
            <p:cNvPr id="28" name="Freeform 63">
              <a:extLst>
                <a:ext uri="{FF2B5EF4-FFF2-40B4-BE49-F238E27FC236}">
                  <a16:creationId xmlns:a16="http://schemas.microsoft.com/office/drawing/2014/main" id="{F3FC4537-E4BD-6735-E3D0-91396004859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TextBox 64">
              <a:extLst>
                <a:ext uri="{FF2B5EF4-FFF2-40B4-BE49-F238E27FC236}">
                  <a16:creationId xmlns:a16="http://schemas.microsoft.com/office/drawing/2014/main" id="{580CC702-DF15-A255-B570-CEBF25594BED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38" name="Group 65">
            <a:extLst>
              <a:ext uri="{FF2B5EF4-FFF2-40B4-BE49-F238E27FC236}">
                <a16:creationId xmlns:a16="http://schemas.microsoft.com/office/drawing/2014/main" id="{7D241840-6A10-EFE1-8FBA-D43CC39B6942}"/>
              </a:ext>
            </a:extLst>
          </p:cNvPr>
          <p:cNvGrpSpPr/>
          <p:nvPr/>
        </p:nvGrpSpPr>
        <p:grpSpPr>
          <a:xfrm>
            <a:off x="3849207" y="5071777"/>
            <a:ext cx="220832" cy="193228"/>
            <a:chOff x="0" y="0"/>
            <a:chExt cx="812800" cy="711200"/>
          </a:xfrm>
        </p:grpSpPr>
        <p:sp>
          <p:nvSpPr>
            <p:cNvPr id="39" name="Freeform 66">
              <a:extLst>
                <a:ext uri="{FF2B5EF4-FFF2-40B4-BE49-F238E27FC236}">
                  <a16:creationId xmlns:a16="http://schemas.microsoft.com/office/drawing/2014/main" id="{28751F29-C51F-A094-BE68-66B85A85E71B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0" name="TextBox 67">
              <a:extLst>
                <a:ext uri="{FF2B5EF4-FFF2-40B4-BE49-F238E27FC236}">
                  <a16:creationId xmlns:a16="http://schemas.microsoft.com/office/drawing/2014/main" id="{A4922296-A6D9-B9F1-FB70-5554D9D3F4B3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0" name="Group 62">
            <a:extLst>
              <a:ext uri="{FF2B5EF4-FFF2-40B4-BE49-F238E27FC236}">
                <a16:creationId xmlns:a16="http://schemas.microsoft.com/office/drawing/2014/main" id="{EFB11EEF-61A7-739E-319C-5BB66B9B21F9}"/>
              </a:ext>
            </a:extLst>
          </p:cNvPr>
          <p:cNvGrpSpPr/>
          <p:nvPr/>
        </p:nvGrpSpPr>
        <p:grpSpPr>
          <a:xfrm>
            <a:off x="6392718" y="5706359"/>
            <a:ext cx="242972" cy="242972"/>
            <a:chOff x="0" y="0"/>
            <a:chExt cx="812800" cy="812800"/>
          </a:xfrm>
        </p:grpSpPr>
        <p:sp>
          <p:nvSpPr>
            <p:cNvPr id="61" name="Freeform 63">
              <a:extLst>
                <a:ext uri="{FF2B5EF4-FFF2-40B4-BE49-F238E27FC236}">
                  <a16:creationId xmlns:a16="http://schemas.microsoft.com/office/drawing/2014/main" id="{8AFB1FEB-8ABF-BA5C-B7E4-491C48E9C4D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8" name="TextBox 64">
              <a:extLst>
                <a:ext uri="{FF2B5EF4-FFF2-40B4-BE49-F238E27FC236}">
                  <a16:creationId xmlns:a16="http://schemas.microsoft.com/office/drawing/2014/main" id="{37E5332D-C7F9-CE54-973A-3414102FDCC8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75" name="TextBox 67">
            <a:extLst>
              <a:ext uri="{FF2B5EF4-FFF2-40B4-BE49-F238E27FC236}">
                <a16:creationId xmlns:a16="http://schemas.microsoft.com/office/drawing/2014/main" id="{F9ACFD6C-19F0-0F38-C1CC-2A1CFF03B343}"/>
              </a:ext>
            </a:extLst>
          </p:cNvPr>
          <p:cNvSpPr txBox="1"/>
          <p:nvPr/>
        </p:nvSpPr>
        <p:spPr>
          <a:xfrm>
            <a:off x="10209046" y="4739318"/>
            <a:ext cx="151822" cy="97477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379"/>
              </a:lnSpc>
            </a:pPr>
            <a:endParaRPr/>
          </a:p>
        </p:txBody>
      </p:sp>
      <p:grpSp>
        <p:nvGrpSpPr>
          <p:cNvPr id="76" name="Group 62">
            <a:extLst>
              <a:ext uri="{FF2B5EF4-FFF2-40B4-BE49-F238E27FC236}">
                <a16:creationId xmlns:a16="http://schemas.microsoft.com/office/drawing/2014/main" id="{AF90D900-3F28-05A2-C2C2-1D0522340109}"/>
              </a:ext>
            </a:extLst>
          </p:cNvPr>
          <p:cNvGrpSpPr/>
          <p:nvPr/>
        </p:nvGrpSpPr>
        <p:grpSpPr>
          <a:xfrm>
            <a:off x="8481403" y="2866055"/>
            <a:ext cx="242972" cy="242972"/>
            <a:chOff x="0" y="0"/>
            <a:chExt cx="812800" cy="812800"/>
          </a:xfrm>
        </p:grpSpPr>
        <p:sp>
          <p:nvSpPr>
            <p:cNvPr id="77" name="Freeform 63">
              <a:extLst>
                <a:ext uri="{FF2B5EF4-FFF2-40B4-BE49-F238E27FC236}">
                  <a16:creationId xmlns:a16="http://schemas.microsoft.com/office/drawing/2014/main" id="{BFA165D9-EB90-C2E8-C654-AE966EBF608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8" name="TextBox 64">
              <a:extLst>
                <a:ext uri="{FF2B5EF4-FFF2-40B4-BE49-F238E27FC236}">
                  <a16:creationId xmlns:a16="http://schemas.microsoft.com/office/drawing/2014/main" id="{6AFDE651-3B6C-D67E-5CDE-0DBC764779C7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85" name="Group 65">
            <a:extLst>
              <a:ext uri="{FF2B5EF4-FFF2-40B4-BE49-F238E27FC236}">
                <a16:creationId xmlns:a16="http://schemas.microsoft.com/office/drawing/2014/main" id="{D4DCCF8D-00A2-A956-6868-105DCFA5D447}"/>
              </a:ext>
            </a:extLst>
          </p:cNvPr>
          <p:cNvGrpSpPr/>
          <p:nvPr/>
        </p:nvGrpSpPr>
        <p:grpSpPr>
          <a:xfrm>
            <a:off x="7415861" y="2262097"/>
            <a:ext cx="220832" cy="193228"/>
            <a:chOff x="0" y="0"/>
            <a:chExt cx="812800" cy="711200"/>
          </a:xfrm>
        </p:grpSpPr>
        <p:sp>
          <p:nvSpPr>
            <p:cNvPr id="86" name="Freeform 66">
              <a:extLst>
                <a:ext uri="{FF2B5EF4-FFF2-40B4-BE49-F238E27FC236}">
                  <a16:creationId xmlns:a16="http://schemas.microsoft.com/office/drawing/2014/main" id="{4EBB4BFB-F3B7-BA2F-AF4C-758FA7E0EEE1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7" name="TextBox 67">
              <a:extLst>
                <a:ext uri="{FF2B5EF4-FFF2-40B4-BE49-F238E27FC236}">
                  <a16:creationId xmlns:a16="http://schemas.microsoft.com/office/drawing/2014/main" id="{6919D59F-3B38-1D02-B888-7A03A4E49473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8" name="TextBox 69">
            <a:extLst>
              <a:ext uri="{FF2B5EF4-FFF2-40B4-BE49-F238E27FC236}">
                <a16:creationId xmlns:a16="http://schemas.microsoft.com/office/drawing/2014/main" id="{9AB590F5-7DB1-78BB-65CF-58836212E625}"/>
              </a:ext>
            </a:extLst>
          </p:cNvPr>
          <p:cNvSpPr txBox="1"/>
          <p:nvPr/>
        </p:nvSpPr>
        <p:spPr>
          <a:xfrm>
            <a:off x="2580281" y="60083"/>
            <a:ext cx="6995806" cy="59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99"/>
              </a:lnSpc>
              <a:spcBef>
                <a:spcPct val="0"/>
              </a:spcBef>
            </a:pPr>
            <a:r>
              <a:rPr lang="en-US" sz="3300" u="sng" dirty="0">
                <a:solidFill>
                  <a:srgbClr val="000000"/>
                </a:solidFill>
                <a:latin typeface="DM Sans Bold"/>
              </a:rPr>
              <a:t>CFO Evolution – January 2026</a:t>
            </a:r>
          </a:p>
        </p:txBody>
      </p:sp>
      <p:grpSp>
        <p:nvGrpSpPr>
          <p:cNvPr id="99" name="Group 62">
            <a:extLst>
              <a:ext uri="{FF2B5EF4-FFF2-40B4-BE49-F238E27FC236}">
                <a16:creationId xmlns:a16="http://schemas.microsoft.com/office/drawing/2014/main" id="{43FB9F3F-367F-ABCF-0CEB-AAEB68654C3E}"/>
              </a:ext>
            </a:extLst>
          </p:cNvPr>
          <p:cNvGrpSpPr/>
          <p:nvPr/>
        </p:nvGrpSpPr>
        <p:grpSpPr>
          <a:xfrm>
            <a:off x="2689254" y="5184259"/>
            <a:ext cx="242972" cy="242972"/>
            <a:chOff x="0" y="0"/>
            <a:chExt cx="812800" cy="812800"/>
          </a:xfrm>
        </p:grpSpPr>
        <p:sp>
          <p:nvSpPr>
            <p:cNvPr id="100" name="Freeform 63">
              <a:extLst>
                <a:ext uri="{FF2B5EF4-FFF2-40B4-BE49-F238E27FC236}">
                  <a16:creationId xmlns:a16="http://schemas.microsoft.com/office/drawing/2014/main" id="{0402DF82-00C2-1A33-3711-424E3A090B9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1" name="TextBox 64">
              <a:extLst>
                <a:ext uri="{FF2B5EF4-FFF2-40B4-BE49-F238E27FC236}">
                  <a16:creationId xmlns:a16="http://schemas.microsoft.com/office/drawing/2014/main" id="{E32DA79D-2CD2-E220-FA85-CA44CFC373DD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8E399033-ACE2-A547-63C3-5EFC241B2D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14200" y="5019208"/>
            <a:ext cx="286537" cy="28653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3DDC48C-921B-58DC-6926-597E0F5972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78211" y="3177264"/>
            <a:ext cx="384081" cy="176799"/>
          </a:xfrm>
          <a:prstGeom prst="rect">
            <a:avLst/>
          </a:prstGeom>
        </p:spPr>
      </p:pic>
      <p:grpSp>
        <p:nvGrpSpPr>
          <p:cNvPr id="80" name="Group 79">
            <a:extLst>
              <a:ext uri="{FF2B5EF4-FFF2-40B4-BE49-F238E27FC236}">
                <a16:creationId xmlns:a16="http://schemas.microsoft.com/office/drawing/2014/main" id="{E2EBC63C-6E9F-406A-B0C0-31B587E9C062}"/>
              </a:ext>
            </a:extLst>
          </p:cNvPr>
          <p:cNvGrpSpPr/>
          <p:nvPr/>
        </p:nvGrpSpPr>
        <p:grpSpPr>
          <a:xfrm>
            <a:off x="3773296" y="1333007"/>
            <a:ext cx="6735458" cy="6025025"/>
            <a:chOff x="3773296" y="1333007"/>
            <a:chExt cx="6735458" cy="6025025"/>
          </a:xfrm>
        </p:grpSpPr>
        <p:grpSp>
          <p:nvGrpSpPr>
            <p:cNvPr id="33" name="Group 65">
              <a:extLst>
                <a:ext uri="{FF2B5EF4-FFF2-40B4-BE49-F238E27FC236}">
                  <a16:creationId xmlns:a16="http://schemas.microsoft.com/office/drawing/2014/main" id="{28466E27-AEE3-8650-D2C2-7BF652422E71}"/>
                </a:ext>
              </a:extLst>
            </p:cNvPr>
            <p:cNvGrpSpPr/>
            <p:nvPr/>
          </p:nvGrpSpPr>
          <p:grpSpPr>
            <a:xfrm>
              <a:off x="3773296" y="7128362"/>
              <a:ext cx="220832" cy="229670"/>
              <a:chOff x="0" y="-184929"/>
              <a:chExt cx="812800" cy="845329"/>
            </a:xfrm>
          </p:grpSpPr>
          <p:sp>
            <p:nvSpPr>
              <p:cNvPr id="34" name="Freeform 66">
                <a:extLst>
                  <a:ext uri="{FF2B5EF4-FFF2-40B4-BE49-F238E27FC236}">
                    <a16:creationId xmlns:a16="http://schemas.microsoft.com/office/drawing/2014/main" id="{85FA1A24-AE8D-21A1-CAFC-093A1A42F96B}"/>
                  </a:ext>
                </a:extLst>
              </p:cNvPr>
              <p:cNvSpPr/>
              <p:nvPr/>
            </p:nvSpPr>
            <p:spPr>
              <a:xfrm>
                <a:off x="0" y="-184929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8DD22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" name="TextBox 67">
                <a:extLst>
                  <a:ext uri="{FF2B5EF4-FFF2-40B4-BE49-F238E27FC236}">
                    <a16:creationId xmlns:a16="http://schemas.microsoft.com/office/drawing/2014/main" id="{2ED1A264-0055-8C4C-A55B-FD92D91392C1}"/>
                  </a:ext>
                </a:extLst>
              </p:cNvPr>
              <p:cNvSpPr txBox="1"/>
              <p:nvPr/>
            </p:nvSpPr>
            <p:spPr>
              <a:xfrm>
                <a:off x="127000" y="301625"/>
                <a:ext cx="558800" cy="3587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379"/>
                  </a:lnSpc>
                </a:pPr>
                <a:endParaRPr dirty="0"/>
              </a:p>
            </p:txBody>
          </p:sp>
        </p:grpSp>
        <p:grpSp>
          <p:nvGrpSpPr>
            <p:cNvPr id="96" name="Group 65">
              <a:extLst>
                <a:ext uri="{FF2B5EF4-FFF2-40B4-BE49-F238E27FC236}">
                  <a16:creationId xmlns:a16="http://schemas.microsoft.com/office/drawing/2014/main" id="{F59616D2-5621-68ED-513C-5A8079126A60}"/>
                </a:ext>
              </a:extLst>
            </p:cNvPr>
            <p:cNvGrpSpPr/>
            <p:nvPr/>
          </p:nvGrpSpPr>
          <p:grpSpPr>
            <a:xfrm>
              <a:off x="5404179" y="7092436"/>
              <a:ext cx="220832" cy="193228"/>
              <a:chOff x="0" y="0"/>
              <a:chExt cx="812800" cy="711200"/>
            </a:xfrm>
          </p:grpSpPr>
          <p:sp>
            <p:nvSpPr>
              <p:cNvPr id="97" name="Freeform 66">
                <a:extLst>
                  <a:ext uri="{FF2B5EF4-FFF2-40B4-BE49-F238E27FC236}">
                    <a16:creationId xmlns:a16="http://schemas.microsoft.com/office/drawing/2014/main" id="{74335C2E-BEA3-3709-E88D-1D633FA76183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8DD22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8" name="TextBox 67">
                <a:extLst>
                  <a:ext uri="{FF2B5EF4-FFF2-40B4-BE49-F238E27FC236}">
                    <a16:creationId xmlns:a16="http://schemas.microsoft.com/office/drawing/2014/main" id="{1B6ED0A6-F84E-5145-D295-6AB11A63437F}"/>
                  </a:ext>
                </a:extLst>
              </p:cNvPr>
              <p:cNvSpPr txBox="1"/>
              <p:nvPr/>
            </p:nvSpPr>
            <p:spPr>
              <a:xfrm>
                <a:off x="127000" y="301625"/>
                <a:ext cx="558800" cy="3587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379"/>
                  </a:lnSpc>
                </a:pPr>
                <a:endParaRPr/>
              </a:p>
            </p:txBody>
          </p:sp>
        </p:grpSp>
        <p:grpSp>
          <p:nvGrpSpPr>
            <p:cNvPr id="13" name="Group 65">
              <a:extLst>
                <a:ext uri="{FF2B5EF4-FFF2-40B4-BE49-F238E27FC236}">
                  <a16:creationId xmlns:a16="http://schemas.microsoft.com/office/drawing/2014/main" id="{5F32A675-683C-4C64-F1F8-364197AA8924}"/>
                </a:ext>
              </a:extLst>
            </p:cNvPr>
            <p:cNvGrpSpPr/>
            <p:nvPr/>
          </p:nvGrpSpPr>
          <p:grpSpPr>
            <a:xfrm>
              <a:off x="3855325" y="1387632"/>
              <a:ext cx="220832" cy="193228"/>
              <a:chOff x="0" y="0"/>
              <a:chExt cx="812800" cy="711200"/>
            </a:xfrm>
          </p:grpSpPr>
          <p:sp>
            <p:nvSpPr>
              <p:cNvPr id="14" name="Freeform 66">
                <a:extLst>
                  <a:ext uri="{FF2B5EF4-FFF2-40B4-BE49-F238E27FC236}">
                    <a16:creationId xmlns:a16="http://schemas.microsoft.com/office/drawing/2014/main" id="{9587A16D-CB72-0FAD-1D6E-46B8E4AB2D42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8DD22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" name="TextBox 67">
                <a:extLst>
                  <a:ext uri="{FF2B5EF4-FFF2-40B4-BE49-F238E27FC236}">
                    <a16:creationId xmlns:a16="http://schemas.microsoft.com/office/drawing/2014/main" id="{33C4A452-8252-F75C-0FA5-B2A16591EDF6}"/>
                  </a:ext>
                </a:extLst>
              </p:cNvPr>
              <p:cNvSpPr txBox="1"/>
              <p:nvPr/>
            </p:nvSpPr>
            <p:spPr>
              <a:xfrm>
                <a:off x="127000" y="301625"/>
                <a:ext cx="558800" cy="3587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379"/>
                  </a:lnSpc>
                </a:pPr>
                <a:endParaRPr/>
              </a:p>
            </p:txBody>
          </p:sp>
        </p:grpSp>
        <p:grpSp>
          <p:nvGrpSpPr>
            <p:cNvPr id="19" name="Group 65">
              <a:extLst>
                <a:ext uri="{FF2B5EF4-FFF2-40B4-BE49-F238E27FC236}">
                  <a16:creationId xmlns:a16="http://schemas.microsoft.com/office/drawing/2014/main" id="{8EAAC3D6-9B90-FE19-E175-00A690CCA621}"/>
                </a:ext>
              </a:extLst>
            </p:cNvPr>
            <p:cNvGrpSpPr/>
            <p:nvPr/>
          </p:nvGrpSpPr>
          <p:grpSpPr>
            <a:xfrm>
              <a:off x="5480808" y="1381210"/>
              <a:ext cx="220832" cy="193228"/>
              <a:chOff x="0" y="0"/>
              <a:chExt cx="812800" cy="711200"/>
            </a:xfrm>
          </p:grpSpPr>
          <p:sp>
            <p:nvSpPr>
              <p:cNvPr id="20" name="Freeform 66">
                <a:extLst>
                  <a:ext uri="{FF2B5EF4-FFF2-40B4-BE49-F238E27FC236}">
                    <a16:creationId xmlns:a16="http://schemas.microsoft.com/office/drawing/2014/main" id="{FB5D87F3-ECCD-795A-4C25-464CBA8BCED3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8DD22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" name="TextBox 67">
                <a:extLst>
                  <a:ext uri="{FF2B5EF4-FFF2-40B4-BE49-F238E27FC236}">
                    <a16:creationId xmlns:a16="http://schemas.microsoft.com/office/drawing/2014/main" id="{3A039A74-3E23-01B3-7A3D-9197C0331402}"/>
                  </a:ext>
                </a:extLst>
              </p:cNvPr>
              <p:cNvSpPr txBox="1"/>
              <p:nvPr/>
            </p:nvSpPr>
            <p:spPr>
              <a:xfrm>
                <a:off x="127000" y="301625"/>
                <a:ext cx="558800" cy="3587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379"/>
                  </a:lnSpc>
                </a:pPr>
                <a:endParaRPr/>
              </a:p>
            </p:txBody>
          </p:sp>
        </p:grpSp>
        <p:grpSp>
          <p:nvGrpSpPr>
            <p:cNvPr id="23" name="Group 65">
              <a:extLst>
                <a:ext uri="{FF2B5EF4-FFF2-40B4-BE49-F238E27FC236}">
                  <a16:creationId xmlns:a16="http://schemas.microsoft.com/office/drawing/2014/main" id="{71E4C930-329E-A7B9-B82D-7B2D17B527B1}"/>
                </a:ext>
              </a:extLst>
            </p:cNvPr>
            <p:cNvGrpSpPr/>
            <p:nvPr/>
          </p:nvGrpSpPr>
          <p:grpSpPr>
            <a:xfrm>
              <a:off x="7092931" y="1342532"/>
              <a:ext cx="220832" cy="193228"/>
              <a:chOff x="0" y="0"/>
              <a:chExt cx="812800" cy="711200"/>
            </a:xfrm>
          </p:grpSpPr>
          <p:sp>
            <p:nvSpPr>
              <p:cNvPr id="30" name="Freeform 66">
                <a:extLst>
                  <a:ext uri="{FF2B5EF4-FFF2-40B4-BE49-F238E27FC236}">
                    <a16:creationId xmlns:a16="http://schemas.microsoft.com/office/drawing/2014/main" id="{5919EBA4-89FE-E688-99DC-6A59CBDE7E08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8DD22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" name="TextBox 67">
                <a:extLst>
                  <a:ext uri="{FF2B5EF4-FFF2-40B4-BE49-F238E27FC236}">
                    <a16:creationId xmlns:a16="http://schemas.microsoft.com/office/drawing/2014/main" id="{2AD6E097-AD07-FEA0-E492-4D7583A35E8D}"/>
                  </a:ext>
                </a:extLst>
              </p:cNvPr>
              <p:cNvSpPr txBox="1"/>
              <p:nvPr/>
            </p:nvSpPr>
            <p:spPr>
              <a:xfrm>
                <a:off x="127000" y="301625"/>
                <a:ext cx="558800" cy="3587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379"/>
                  </a:lnSpc>
                </a:pPr>
                <a:endParaRPr/>
              </a:p>
            </p:txBody>
          </p:sp>
        </p:grpSp>
        <p:grpSp>
          <p:nvGrpSpPr>
            <p:cNvPr id="32" name="Group 65">
              <a:extLst>
                <a:ext uri="{FF2B5EF4-FFF2-40B4-BE49-F238E27FC236}">
                  <a16:creationId xmlns:a16="http://schemas.microsoft.com/office/drawing/2014/main" id="{89619EE3-6E24-82A5-5AC0-3C87EB678B06}"/>
                </a:ext>
              </a:extLst>
            </p:cNvPr>
            <p:cNvGrpSpPr/>
            <p:nvPr/>
          </p:nvGrpSpPr>
          <p:grpSpPr>
            <a:xfrm>
              <a:off x="8614628" y="1366545"/>
              <a:ext cx="220832" cy="193228"/>
              <a:chOff x="0" y="0"/>
              <a:chExt cx="812800" cy="711200"/>
            </a:xfrm>
          </p:grpSpPr>
          <p:sp>
            <p:nvSpPr>
              <p:cNvPr id="37" name="Freeform 66">
                <a:extLst>
                  <a:ext uri="{FF2B5EF4-FFF2-40B4-BE49-F238E27FC236}">
                    <a16:creationId xmlns:a16="http://schemas.microsoft.com/office/drawing/2014/main" id="{E57D0EB0-5DDA-9ECD-B600-F0F85A55EA61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8DD22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" name="TextBox 67">
                <a:extLst>
                  <a:ext uri="{FF2B5EF4-FFF2-40B4-BE49-F238E27FC236}">
                    <a16:creationId xmlns:a16="http://schemas.microsoft.com/office/drawing/2014/main" id="{D6A4C03F-8C8A-588A-B93D-6C98E54DC158}"/>
                  </a:ext>
                </a:extLst>
              </p:cNvPr>
              <p:cNvSpPr txBox="1"/>
              <p:nvPr/>
            </p:nvSpPr>
            <p:spPr>
              <a:xfrm>
                <a:off x="127000" y="301625"/>
                <a:ext cx="558800" cy="3587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379"/>
                  </a:lnSpc>
                </a:pPr>
                <a:endParaRPr/>
              </a:p>
            </p:txBody>
          </p:sp>
        </p:grpSp>
        <p:grpSp>
          <p:nvGrpSpPr>
            <p:cNvPr id="42" name="Group 65">
              <a:extLst>
                <a:ext uri="{FF2B5EF4-FFF2-40B4-BE49-F238E27FC236}">
                  <a16:creationId xmlns:a16="http://schemas.microsoft.com/office/drawing/2014/main" id="{91687861-656D-9EF9-9E58-089938595117}"/>
                </a:ext>
              </a:extLst>
            </p:cNvPr>
            <p:cNvGrpSpPr/>
            <p:nvPr/>
          </p:nvGrpSpPr>
          <p:grpSpPr>
            <a:xfrm>
              <a:off x="10287922" y="1333007"/>
              <a:ext cx="220832" cy="193228"/>
              <a:chOff x="0" y="0"/>
              <a:chExt cx="812800" cy="711200"/>
            </a:xfrm>
          </p:grpSpPr>
          <p:sp>
            <p:nvSpPr>
              <p:cNvPr id="43" name="Freeform 66">
                <a:extLst>
                  <a:ext uri="{FF2B5EF4-FFF2-40B4-BE49-F238E27FC236}">
                    <a16:creationId xmlns:a16="http://schemas.microsoft.com/office/drawing/2014/main" id="{12D4C895-D8B6-126D-8209-A3D013BB91A0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8DD22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" name="TextBox 67">
                <a:extLst>
                  <a:ext uri="{FF2B5EF4-FFF2-40B4-BE49-F238E27FC236}">
                    <a16:creationId xmlns:a16="http://schemas.microsoft.com/office/drawing/2014/main" id="{26C032DC-D805-8DC6-D643-26169F990CF5}"/>
                  </a:ext>
                </a:extLst>
              </p:cNvPr>
              <p:cNvSpPr txBox="1"/>
              <p:nvPr/>
            </p:nvSpPr>
            <p:spPr>
              <a:xfrm>
                <a:off x="127000" y="301625"/>
                <a:ext cx="558800" cy="3587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379"/>
                  </a:lnSpc>
                </a:pPr>
                <a:endParaRPr/>
              </a:p>
            </p:txBody>
          </p:sp>
        </p:grpSp>
        <p:grpSp>
          <p:nvGrpSpPr>
            <p:cNvPr id="45" name="Group 65">
              <a:extLst>
                <a:ext uri="{FF2B5EF4-FFF2-40B4-BE49-F238E27FC236}">
                  <a16:creationId xmlns:a16="http://schemas.microsoft.com/office/drawing/2014/main" id="{7DD27363-A29B-5F1C-DBAC-8EA30F7B9BC9}"/>
                </a:ext>
              </a:extLst>
            </p:cNvPr>
            <p:cNvGrpSpPr/>
            <p:nvPr/>
          </p:nvGrpSpPr>
          <p:grpSpPr>
            <a:xfrm>
              <a:off x="7044637" y="7083924"/>
              <a:ext cx="220832" cy="193228"/>
              <a:chOff x="0" y="0"/>
              <a:chExt cx="812800" cy="711200"/>
            </a:xfrm>
          </p:grpSpPr>
          <p:sp>
            <p:nvSpPr>
              <p:cNvPr id="51" name="Freeform 66">
                <a:extLst>
                  <a:ext uri="{FF2B5EF4-FFF2-40B4-BE49-F238E27FC236}">
                    <a16:creationId xmlns:a16="http://schemas.microsoft.com/office/drawing/2014/main" id="{CB80C3BA-A561-E702-B6C1-9025F5C94C0B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8DD22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" name="TextBox 67">
                <a:extLst>
                  <a:ext uri="{FF2B5EF4-FFF2-40B4-BE49-F238E27FC236}">
                    <a16:creationId xmlns:a16="http://schemas.microsoft.com/office/drawing/2014/main" id="{4DAE9A98-B783-35E7-73E1-77E3BBAD7243}"/>
                  </a:ext>
                </a:extLst>
              </p:cNvPr>
              <p:cNvSpPr txBox="1"/>
              <p:nvPr/>
            </p:nvSpPr>
            <p:spPr>
              <a:xfrm>
                <a:off x="127000" y="301625"/>
                <a:ext cx="558800" cy="3587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379"/>
                  </a:lnSpc>
                </a:pPr>
                <a:endParaRPr/>
              </a:p>
            </p:txBody>
          </p:sp>
        </p:grpSp>
        <p:grpSp>
          <p:nvGrpSpPr>
            <p:cNvPr id="54" name="Group 65">
              <a:extLst>
                <a:ext uri="{FF2B5EF4-FFF2-40B4-BE49-F238E27FC236}">
                  <a16:creationId xmlns:a16="http://schemas.microsoft.com/office/drawing/2014/main" id="{340413B8-E167-C148-1AC2-3B5E2CA5E731}"/>
                </a:ext>
              </a:extLst>
            </p:cNvPr>
            <p:cNvGrpSpPr/>
            <p:nvPr/>
          </p:nvGrpSpPr>
          <p:grpSpPr>
            <a:xfrm>
              <a:off x="8613959" y="7080363"/>
              <a:ext cx="220832" cy="193228"/>
              <a:chOff x="0" y="0"/>
              <a:chExt cx="812800" cy="711200"/>
            </a:xfrm>
          </p:grpSpPr>
          <p:sp>
            <p:nvSpPr>
              <p:cNvPr id="58" name="Freeform 66">
                <a:extLst>
                  <a:ext uri="{FF2B5EF4-FFF2-40B4-BE49-F238E27FC236}">
                    <a16:creationId xmlns:a16="http://schemas.microsoft.com/office/drawing/2014/main" id="{69605B0B-4A0C-D889-77FA-FC8985B0295F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8DD22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" name="TextBox 67">
                <a:extLst>
                  <a:ext uri="{FF2B5EF4-FFF2-40B4-BE49-F238E27FC236}">
                    <a16:creationId xmlns:a16="http://schemas.microsoft.com/office/drawing/2014/main" id="{F694675A-D772-B50B-0AF2-7312080FD887}"/>
                  </a:ext>
                </a:extLst>
              </p:cNvPr>
              <p:cNvSpPr txBox="1"/>
              <p:nvPr/>
            </p:nvSpPr>
            <p:spPr>
              <a:xfrm>
                <a:off x="127000" y="301625"/>
                <a:ext cx="558800" cy="3587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379"/>
                  </a:lnSpc>
                </a:pPr>
                <a:endParaRPr/>
              </a:p>
            </p:txBody>
          </p:sp>
        </p:grpSp>
        <p:grpSp>
          <p:nvGrpSpPr>
            <p:cNvPr id="73" name="Group 65">
              <a:extLst>
                <a:ext uri="{FF2B5EF4-FFF2-40B4-BE49-F238E27FC236}">
                  <a16:creationId xmlns:a16="http://schemas.microsoft.com/office/drawing/2014/main" id="{D0B2C158-BA1A-1E88-9772-FED859C58A07}"/>
                </a:ext>
              </a:extLst>
            </p:cNvPr>
            <p:cNvGrpSpPr/>
            <p:nvPr/>
          </p:nvGrpSpPr>
          <p:grpSpPr>
            <a:xfrm>
              <a:off x="10239628" y="7063426"/>
              <a:ext cx="220832" cy="193228"/>
              <a:chOff x="0" y="0"/>
              <a:chExt cx="812800" cy="711200"/>
            </a:xfrm>
          </p:grpSpPr>
          <p:sp>
            <p:nvSpPr>
              <p:cNvPr id="74" name="Freeform 66">
                <a:extLst>
                  <a:ext uri="{FF2B5EF4-FFF2-40B4-BE49-F238E27FC236}">
                    <a16:creationId xmlns:a16="http://schemas.microsoft.com/office/drawing/2014/main" id="{E4D266F2-A94E-620E-9E4E-CC7FD44F1A34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8DD22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9" name="TextBox 67">
                <a:extLst>
                  <a:ext uri="{FF2B5EF4-FFF2-40B4-BE49-F238E27FC236}">
                    <a16:creationId xmlns:a16="http://schemas.microsoft.com/office/drawing/2014/main" id="{2FC6E09A-259B-586C-AD33-EBAF30209BB1}"/>
                  </a:ext>
                </a:extLst>
              </p:cNvPr>
              <p:cNvSpPr txBox="1"/>
              <p:nvPr/>
            </p:nvSpPr>
            <p:spPr>
              <a:xfrm>
                <a:off x="127000" y="301625"/>
                <a:ext cx="558800" cy="3587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379"/>
                  </a:lnSpc>
                </a:pPr>
                <a:endParaRPr/>
              </a:p>
            </p:txBody>
          </p:sp>
        </p:grpSp>
      </p:grpSp>
      <p:pic>
        <p:nvPicPr>
          <p:cNvPr id="6" name="Graphic 5" descr="A trophy cup">
            <a:extLst>
              <a:ext uri="{FF2B5EF4-FFF2-40B4-BE49-F238E27FC236}">
                <a16:creationId xmlns:a16="http://schemas.microsoft.com/office/drawing/2014/main" id="{09D2235E-E783-FF41-2668-B69639333CA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243415" y="5046970"/>
            <a:ext cx="823946" cy="823946"/>
          </a:xfrm>
          <a:prstGeom prst="rect">
            <a:avLst/>
          </a:prstGeom>
        </p:spPr>
      </p:pic>
      <p:pic>
        <p:nvPicPr>
          <p:cNvPr id="7" name="Graphic 6" descr="Music notes">
            <a:extLst>
              <a:ext uri="{FF2B5EF4-FFF2-40B4-BE49-F238E27FC236}">
                <a16:creationId xmlns:a16="http://schemas.microsoft.com/office/drawing/2014/main" id="{C6432F1A-36EF-F68C-A889-C03891A9D45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213873" y="3116936"/>
            <a:ext cx="965588" cy="965588"/>
          </a:xfrm>
          <a:prstGeom prst="rect">
            <a:avLst/>
          </a:prstGeom>
        </p:spPr>
      </p:pic>
      <p:pic>
        <p:nvPicPr>
          <p:cNvPr id="11" name="Graphic 10" descr="A guitar and trumpet">
            <a:extLst>
              <a:ext uri="{FF2B5EF4-FFF2-40B4-BE49-F238E27FC236}">
                <a16:creationId xmlns:a16="http://schemas.microsoft.com/office/drawing/2014/main" id="{A648D590-0FA7-360B-0328-C7BC0F20DB8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317503" y="3291046"/>
            <a:ext cx="891543" cy="89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444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977A4D-1678-6265-B2AB-BDA3AC6CE4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3B00554E-1C49-85EE-9990-1A82C10E2E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0353395"/>
              </p:ext>
            </p:extLst>
          </p:nvPr>
        </p:nvGraphicFramePr>
        <p:xfrm>
          <a:off x="2621777" y="655323"/>
          <a:ext cx="7875907" cy="6660234"/>
        </p:xfrm>
        <a:graphic>
          <a:graphicData uri="http://schemas.openxmlformats.org/drawingml/2006/table">
            <a:tbl>
              <a:tblPr/>
              <a:tblGrid>
                <a:gridCol w="14907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62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54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74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60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0623"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DM Sans Bold"/>
                        </a:rPr>
                        <a:t>Monday 26</a:t>
                      </a:r>
                      <a:r>
                        <a:rPr lang="en-US" sz="1100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latin typeface="DM Sans Bold"/>
                        </a:rPr>
                        <a:t>  </a:t>
                      </a:r>
                      <a:endParaRPr lang="en-US" sz="1000" dirty="0"/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DM Sans Bold"/>
                        </a:rPr>
                        <a:t>Tuesday 27</a:t>
                      </a:r>
                      <a:r>
                        <a:rPr lang="en-US" sz="1100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latin typeface="DM Sans Bold"/>
                        </a:rPr>
                        <a:t> 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DM Sans Bold"/>
                        </a:rPr>
                        <a:t>Wednesday 28</a:t>
                      </a:r>
                      <a:r>
                        <a:rPr lang="en-US" sz="1100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latin typeface="DM Sans Bold"/>
                        </a:rPr>
                        <a:t> </a:t>
                      </a:r>
                      <a:endParaRPr lang="en-US" sz="1000" dirty="0"/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DM Sans Bold"/>
                        </a:rPr>
                        <a:t>Thursday 29</a:t>
                      </a:r>
                      <a:r>
                        <a:rPr lang="en-US" sz="1100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latin typeface="DM Sans Bold"/>
                        </a:rPr>
                        <a:t> 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DM Sans Bold"/>
                        </a:rPr>
                        <a:t>Friday 30</a:t>
                      </a:r>
                      <a:r>
                        <a:rPr lang="en-US" sz="1100" baseline="3000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r>
                        <a:rPr lang="en-US" sz="1100">
                          <a:solidFill>
                            <a:srgbClr val="000000"/>
                          </a:solidFill>
                          <a:latin typeface="DM Sans Bold"/>
                        </a:rPr>
                        <a:t> </a:t>
                      </a:r>
                      <a:endParaRPr lang="en-US" sz="1000" dirty="0"/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665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open from 9:30 for breakfast &amp; drop-in support!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open from 9:30 for breakfast &amp; drop-in support!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open from 9:30 for breakfast &amp; drop-in support!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open from 9:30 for breakfast &amp; drop-in support!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open from 9:30 for breakfast &amp; drop-in support!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6352946"/>
                  </a:ext>
                </a:extLst>
              </a:tr>
              <a:tr h="2610924"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Man Plan 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Men’s mental health group with Dexter 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10am – 12pm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9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GB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Anger Management with Dexter 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GB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12pm -1pm 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900" b="0" dirty="0">
                          <a:latin typeface="DM Sans" pitchFamily="2" charset="0"/>
                        </a:rPr>
                        <a:t>Career Compass Employability Support with Alex 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>
                          <a:latin typeface="DM Sans" pitchFamily="2" charset="0"/>
                        </a:rPr>
                        <a:t>10am– 11am </a:t>
                      </a: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900" b="0" dirty="0">
                          <a:latin typeface="DM Sans" pitchFamily="2" charset="0"/>
                        </a:rPr>
                        <a:t> </a:t>
                      </a: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GB" sz="900" b="0" dirty="0">
                          <a:solidFill>
                            <a:schemeClr val="tx1"/>
                          </a:solidFill>
                          <a:latin typeface="DM Sans"/>
                        </a:rPr>
                        <a:t>Wellbeing Walk with Alex S </a:t>
                      </a: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GB" sz="900" b="0" dirty="0">
                          <a:solidFill>
                            <a:schemeClr val="tx1"/>
                          </a:solidFill>
                          <a:latin typeface="DM Sans"/>
                        </a:rPr>
                        <a:t>11am-1pm </a:t>
                      </a: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endParaRPr lang="en-GB" sz="900" b="0" dirty="0">
                        <a:solidFill>
                          <a:schemeClr val="tx1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GB" sz="900" b="0" dirty="0">
                          <a:solidFill>
                            <a:srgbClr val="FF0000"/>
                          </a:solidFill>
                          <a:latin typeface="DM Sans"/>
                        </a:rPr>
                        <a:t>CBT with Aisha- All day Appointments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Please speak to a support worker for an appointment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Complete a course with Digital college with our facilitator Howard 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10am-12pm 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9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Music with TIPP 1230pm- 130pm 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Thrive with Laura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10:00am</a:t>
                      </a:r>
                      <a:r>
                        <a:rPr lang="en-GB" sz="900" b="0" baseline="0" dirty="0">
                          <a:solidFill>
                            <a:srgbClr val="000000"/>
                          </a:solidFill>
                          <a:latin typeface="DM Sans"/>
                        </a:rPr>
                        <a:t> - </a:t>
                      </a:r>
                      <a:r>
                        <a:rPr lang="en-GB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11:30am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Newsroom &amp; Creative writing with Laura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11.30am-12.30pm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Introduction to basic cooking skills with Howard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9.30am- 11am </a:t>
                      </a:r>
                      <a:endParaRPr lang="en-US" sz="9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9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9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Music &amp; Society with Howard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11am-12pm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9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9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9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67032"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endParaRPr lang="en-US" sz="9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Through the Gate </a:t>
                      </a: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(Support available for anyone being released from custody)</a:t>
                      </a: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endParaRPr lang="en-US" sz="9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induction </a:t>
                      </a: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(Meet the team and enroll!)</a:t>
                      </a: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endParaRPr lang="en-US" sz="9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2pm -4pm 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Arts and Crafts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1pm – 3pm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With TIPP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b="0" kern="1200" dirty="0">
                        <a:solidFill>
                          <a:schemeClr val="tx1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900" b="0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Philosophy with Howard </a:t>
                      </a:r>
                    </a:p>
                    <a:p>
                      <a:pPr algn="ctr"/>
                      <a:r>
                        <a:rPr lang="en-GB" sz="900" b="0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2pm -3pm</a:t>
                      </a:r>
                    </a:p>
                    <a:p>
                      <a:pPr algn="ctr"/>
                      <a:endParaRPr lang="en-GB" sz="900" b="0" kern="1200" dirty="0">
                        <a:solidFill>
                          <a:schemeClr val="tx1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9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solidFill>
                            <a:srgbClr val="FF0000"/>
                          </a:solidFill>
                          <a:latin typeface="DM Sans" pitchFamily="2" charset="0"/>
                        </a:rPr>
                        <a:t>Job Shop with Alex S- all day appointments </a:t>
                      </a:r>
                    </a:p>
                    <a:p>
                      <a:pPr algn="ctr"/>
                      <a:r>
                        <a:rPr lang="en-GB" sz="900" b="0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Please speak to a support worker for an appointment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Through the Gate </a:t>
                      </a: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(Support available for anyone being released from custody)</a:t>
                      </a: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endParaRPr lang="en-US" sz="9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induction </a:t>
                      </a: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(Meet the team and enroll!)</a:t>
                      </a: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endParaRPr lang="en-US" sz="9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2pm -4pm 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Big Fat Quiz with Alex S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1pm-3pm 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78779"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open  3pm – 4pm for drop in support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open  3pm – 4pm for drop in support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open  3pm – 4pm for drop in support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open  3pm – 4pm for drop in support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open  3pm – 4pm for drop in support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210503"/>
                  </a:ext>
                </a:extLst>
              </a:tr>
            </a:tbl>
          </a:graphicData>
        </a:graphic>
      </p:graphicFrame>
      <p:grpSp>
        <p:nvGrpSpPr>
          <p:cNvPr id="3" name="Group 3">
            <a:extLst>
              <a:ext uri="{FF2B5EF4-FFF2-40B4-BE49-F238E27FC236}">
                <a16:creationId xmlns:a16="http://schemas.microsoft.com/office/drawing/2014/main" id="{1B5DA799-000E-A956-C475-7A8A80FDBB77}"/>
              </a:ext>
            </a:extLst>
          </p:cNvPr>
          <p:cNvGrpSpPr/>
          <p:nvPr/>
        </p:nvGrpSpPr>
        <p:grpSpPr>
          <a:xfrm>
            <a:off x="184646" y="1589490"/>
            <a:ext cx="2384913" cy="4728152"/>
            <a:chOff x="0" y="0"/>
            <a:chExt cx="868775" cy="1669301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C9732EB4-1BF2-CA6E-4B45-034C17225197}"/>
                </a:ext>
              </a:extLst>
            </p:cNvPr>
            <p:cNvSpPr/>
            <p:nvPr/>
          </p:nvSpPr>
          <p:spPr>
            <a:xfrm>
              <a:off x="0" y="0"/>
              <a:ext cx="868775" cy="1669301"/>
            </a:xfrm>
            <a:custGeom>
              <a:avLst/>
              <a:gdLst/>
              <a:ahLst/>
              <a:cxnLst/>
              <a:rect l="l" t="t" r="r" b="b"/>
              <a:pathLst>
                <a:path w="868775" h="1669301">
                  <a:moveTo>
                    <a:pt x="0" y="0"/>
                  </a:moveTo>
                  <a:lnTo>
                    <a:pt x="868775" y="0"/>
                  </a:lnTo>
                  <a:lnTo>
                    <a:pt x="868775" y="1669301"/>
                  </a:lnTo>
                  <a:lnTo>
                    <a:pt x="0" y="1669301"/>
                  </a:lnTo>
                  <a:close/>
                </a:path>
              </a:pathLst>
            </a:custGeom>
            <a:solidFill>
              <a:srgbClr val="34586E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423A32D7-CE15-6762-A4C6-01A367D335BC}"/>
                </a:ext>
              </a:extLst>
            </p:cNvPr>
            <p:cNvSpPr txBox="1"/>
            <p:nvPr/>
          </p:nvSpPr>
          <p:spPr>
            <a:xfrm>
              <a:off x="0" y="-28575"/>
              <a:ext cx="868775" cy="16978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lang="en-US" b="1" dirty="0">
                <a:solidFill>
                  <a:srgbClr val="FFFFFF"/>
                </a:solidFill>
                <a:latin typeface="DM Sans"/>
              </a:endParaRPr>
            </a:p>
            <a:p>
              <a:pPr algn="ctr">
                <a:lnSpc>
                  <a:spcPts val="2379"/>
                </a:lnSpc>
              </a:pPr>
              <a:r>
                <a:rPr lang="en-US" b="1" dirty="0">
                  <a:solidFill>
                    <a:srgbClr val="FFFFFF"/>
                  </a:solidFill>
                  <a:latin typeface="DM Sans"/>
                </a:rPr>
                <a:t>Manchester CFO Activity Hub</a:t>
              </a:r>
            </a:p>
            <a:p>
              <a:pPr algn="ctr">
                <a:lnSpc>
                  <a:spcPts val="2379"/>
                </a:lnSpc>
              </a:pPr>
              <a:r>
                <a:rPr lang="en-US" sz="1100" b="1" dirty="0">
                  <a:solidFill>
                    <a:srgbClr val="FFFFFF"/>
                  </a:solidFill>
                  <a:latin typeface="DM Sans"/>
                </a:rPr>
                <a:t> </a:t>
              </a: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7 Watson Street, Manchester, M3 4EE</a:t>
              </a:r>
            </a:p>
            <a:p>
              <a:pPr algn="ctr">
                <a:lnSpc>
                  <a:spcPts val="2379"/>
                </a:lnSpc>
              </a:pPr>
              <a:endParaRPr lang="en-US" sz="1200" dirty="0">
                <a:solidFill>
                  <a:srgbClr val="FFFFFF"/>
                </a:solidFill>
                <a:latin typeface="DM Sans"/>
              </a:endParaRPr>
            </a:p>
            <a:p>
              <a:pPr algn="ctr">
                <a:lnSpc>
                  <a:spcPts val="2379"/>
                </a:lnSpc>
              </a:pP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If you ever need a </a:t>
              </a:r>
              <a:r>
                <a:rPr lang="en-US" sz="1200" dirty="0" err="1">
                  <a:solidFill>
                    <a:srgbClr val="FFFFFF"/>
                  </a:solidFill>
                  <a:latin typeface="DM Sans"/>
                </a:rPr>
                <a:t>cuppa</a:t>
              </a: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 or a chat, pop in and speak to your support worker.</a:t>
              </a:r>
            </a:p>
            <a:p>
              <a:pPr algn="ctr">
                <a:lnSpc>
                  <a:spcPts val="2379"/>
                </a:lnSpc>
              </a:pPr>
              <a:endParaRPr lang="en-US" sz="1200" dirty="0">
                <a:solidFill>
                  <a:srgbClr val="FFFFFF"/>
                </a:solidFill>
                <a:latin typeface="DM Sans"/>
              </a:endParaRPr>
            </a:p>
            <a:p>
              <a:pPr algn="ctr">
                <a:lnSpc>
                  <a:spcPts val="2379"/>
                </a:lnSpc>
              </a:pPr>
              <a:r>
                <a:rPr lang="en-US" sz="1200" dirty="0">
                  <a:solidFill>
                    <a:schemeClr val="bg1"/>
                  </a:solidFill>
                  <a:latin typeface="DM Sans" pitchFamily="2" charset="0"/>
                </a:rPr>
                <a:t>Reception contact number: </a:t>
              </a:r>
              <a:r>
                <a:rPr lang="en-GB" sz="1200" dirty="0">
                  <a:solidFill>
                    <a:schemeClr val="bg1"/>
                  </a:solidFill>
                  <a:latin typeface="DM Sans" pitchFamily="2" charset="0"/>
                </a:rPr>
                <a:t>07834 764 900 Or 07731 132 7221</a:t>
              </a:r>
            </a:p>
            <a:p>
              <a:pPr algn="ctr">
                <a:lnSpc>
                  <a:spcPts val="2379"/>
                </a:lnSpc>
              </a:pPr>
              <a:endParaRPr lang="en-GB" sz="1200" dirty="0">
                <a:solidFill>
                  <a:schemeClr val="bg1"/>
                </a:solidFill>
                <a:latin typeface="DM Sans" pitchFamily="2" charset="0"/>
              </a:endParaRPr>
            </a:p>
            <a:p>
              <a:pPr algn="ctr">
                <a:lnSpc>
                  <a:spcPts val="2379"/>
                </a:lnSpc>
              </a:pPr>
              <a:r>
                <a:rPr lang="en-GB" sz="1200" dirty="0">
                  <a:solidFill>
                    <a:schemeClr val="bg1"/>
                  </a:solidFill>
                  <a:latin typeface="DM Sans" pitchFamily="2" charset="0"/>
                </a:rPr>
                <a:t>9:30am – 4pm</a:t>
              </a:r>
            </a:p>
            <a:p>
              <a:pPr algn="ctr">
                <a:lnSpc>
                  <a:spcPts val="2379"/>
                </a:lnSpc>
              </a:pPr>
              <a:r>
                <a:rPr lang="en-GB" sz="1100" dirty="0">
                  <a:solidFill>
                    <a:schemeClr val="bg1"/>
                  </a:solidFill>
                  <a:latin typeface="DM Sans" pitchFamily="2" charset="0"/>
                </a:rPr>
                <a:t>Monday – Friday</a:t>
              </a:r>
            </a:p>
            <a:p>
              <a:pPr algn="ctr">
                <a:lnSpc>
                  <a:spcPts val="2379"/>
                </a:lnSpc>
              </a:pPr>
              <a:endParaRPr lang="en-US" sz="1699" dirty="0">
                <a:solidFill>
                  <a:srgbClr val="FFFFFF"/>
                </a:solidFill>
                <a:latin typeface="DM Sans"/>
              </a:endParaRPr>
            </a:p>
          </p:txBody>
        </p:sp>
      </p:grpSp>
      <p:grpSp>
        <p:nvGrpSpPr>
          <p:cNvPr id="46" name="Group 46">
            <a:extLst>
              <a:ext uri="{FF2B5EF4-FFF2-40B4-BE49-F238E27FC236}">
                <a16:creationId xmlns:a16="http://schemas.microsoft.com/office/drawing/2014/main" id="{DDC8F521-DB1B-417B-BBAE-FA2F7165BC00}"/>
              </a:ext>
            </a:extLst>
          </p:cNvPr>
          <p:cNvGrpSpPr/>
          <p:nvPr/>
        </p:nvGrpSpPr>
        <p:grpSpPr>
          <a:xfrm rot="2700000">
            <a:off x="170282" y="1049731"/>
            <a:ext cx="293842" cy="293842"/>
            <a:chOff x="0" y="0"/>
            <a:chExt cx="812800" cy="812800"/>
          </a:xfrm>
        </p:grpSpPr>
        <p:sp>
          <p:nvSpPr>
            <p:cNvPr id="47" name="Freeform 47">
              <a:extLst>
                <a:ext uri="{FF2B5EF4-FFF2-40B4-BE49-F238E27FC236}">
                  <a16:creationId xmlns:a16="http://schemas.microsoft.com/office/drawing/2014/main" id="{45AC8711-B284-D42F-3FFE-F064E4A5CB0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TextBox 48">
              <a:extLst>
                <a:ext uri="{FF2B5EF4-FFF2-40B4-BE49-F238E27FC236}">
                  <a16:creationId xmlns:a16="http://schemas.microsoft.com/office/drawing/2014/main" id="{4377F3CF-8B78-E2FB-2A1B-464E0D204BAA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49" name="Group 49">
            <a:extLst>
              <a:ext uri="{FF2B5EF4-FFF2-40B4-BE49-F238E27FC236}">
                <a16:creationId xmlns:a16="http://schemas.microsoft.com/office/drawing/2014/main" id="{AF06AA13-D4AF-C1EE-3DF2-D2B9BDC75DCF}"/>
              </a:ext>
            </a:extLst>
          </p:cNvPr>
          <p:cNvGrpSpPr/>
          <p:nvPr/>
        </p:nvGrpSpPr>
        <p:grpSpPr>
          <a:xfrm>
            <a:off x="344097" y="6391036"/>
            <a:ext cx="2066012" cy="747035"/>
            <a:chOff x="183080" y="0"/>
            <a:chExt cx="2754682" cy="996046"/>
          </a:xfrm>
        </p:grpSpPr>
        <p:sp>
          <p:nvSpPr>
            <p:cNvPr id="50" name="Freeform 50">
              <a:extLst>
                <a:ext uri="{FF2B5EF4-FFF2-40B4-BE49-F238E27FC236}">
                  <a16:creationId xmlns:a16="http://schemas.microsoft.com/office/drawing/2014/main" id="{4412230B-AF96-4128-A09D-96DAF51B517F}"/>
                </a:ext>
              </a:extLst>
            </p:cNvPr>
            <p:cNvSpPr/>
            <p:nvPr/>
          </p:nvSpPr>
          <p:spPr>
            <a:xfrm>
              <a:off x="694021" y="0"/>
              <a:ext cx="1741685" cy="680233"/>
            </a:xfrm>
            <a:custGeom>
              <a:avLst/>
              <a:gdLst/>
              <a:ahLst/>
              <a:cxnLst/>
              <a:rect l="l" t="t" r="r" b="b"/>
              <a:pathLst>
                <a:path w="1741685" h="680233">
                  <a:moveTo>
                    <a:pt x="0" y="0"/>
                  </a:moveTo>
                  <a:lnTo>
                    <a:pt x="1741685" y="0"/>
                  </a:lnTo>
                  <a:lnTo>
                    <a:pt x="1741685" y="680233"/>
                  </a:lnTo>
                  <a:lnTo>
                    <a:pt x="0" y="680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974" b="-974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TextBox 52">
              <a:extLst>
                <a:ext uri="{FF2B5EF4-FFF2-40B4-BE49-F238E27FC236}">
                  <a16:creationId xmlns:a16="http://schemas.microsoft.com/office/drawing/2014/main" id="{A4D2BE85-F521-BFE6-1EF0-13039DDCE669}"/>
                </a:ext>
              </a:extLst>
            </p:cNvPr>
            <p:cNvSpPr txBox="1"/>
            <p:nvPr/>
          </p:nvSpPr>
          <p:spPr>
            <a:xfrm>
              <a:off x="183080" y="842158"/>
              <a:ext cx="2754682" cy="153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77"/>
                </a:lnSpc>
              </a:pPr>
              <a:r>
                <a:rPr lang="en-US" sz="750">
                  <a:solidFill>
                    <a:srgbClr val="000000"/>
                  </a:solidFill>
                  <a:latin typeface="DM Sans"/>
                </a:rPr>
                <a:t>This </a:t>
              </a:r>
              <a:r>
                <a:rPr lang="en-US" sz="750" err="1">
                  <a:solidFill>
                    <a:srgbClr val="000000"/>
                  </a:solidFill>
                  <a:latin typeface="DM Sans"/>
                </a:rPr>
                <a:t>programme</a:t>
              </a:r>
              <a:r>
                <a:rPr lang="en-US" sz="750">
                  <a:solidFill>
                    <a:srgbClr val="000000"/>
                  </a:solidFill>
                  <a:latin typeface="DM Sans"/>
                </a:rPr>
                <a:t> is delivered by HMPPS CFO</a:t>
              </a:r>
            </a:p>
          </p:txBody>
        </p:sp>
      </p:grpSp>
      <p:grpSp>
        <p:nvGrpSpPr>
          <p:cNvPr id="62" name="Group 62">
            <a:extLst>
              <a:ext uri="{FF2B5EF4-FFF2-40B4-BE49-F238E27FC236}">
                <a16:creationId xmlns:a16="http://schemas.microsoft.com/office/drawing/2014/main" id="{A214A135-70E4-E630-9316-E693BF7F5199}"/>
              </a:ext>
            </a:extLst>
          </p:cNvPr>
          <p:cNvGrpSpPr/>
          <p:nvPr/>
        </p:nvGrpSpPr>
        <p:grpSpPr>
          <a:xfrm>
            <a:off x="195716" y="593502"/>
            <a:ext cx="242972" cy="242972"/>
            <a:chOff x="0" y="0"/>
            <a:chExt cx="812800" cy="812800"/>
          </a:xfrm>
        </p:grpSpPr>
        <p:sp>
          <p:nvSpPr>
            <p:cNvPr id="63" name="Freeform 63">
              <a:extLst>
                <a:ext uri="{FF2B5EF4-FFF2-40B4-BE49-F238E27FC236}">
                  <a16:creationId xmlns:a16="http://schemas.microsoft.com/office/drawing/2014/main" id="{FD8E2EB7-47BB-D5F4-F15A-51A19777588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TextBox 64">
              <a:extLst>
                <a:ext uri="{FF2B5EF4-FFF2-40B4-BE49-F238E27FC236}">
                  <a16:creationId xmlns:a16="http://schemas.microsoft.com/office/drawing/2014/main" id="{3FEB5F7D-0FEF-8572-D036-E2E31AFFA86A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5" name="Group 65">
            <a:extLst>
              <a:ext uri="{FF2B5EF4-FFF2-40B4-BE49-F238E27FC236}">
                <a16:creationId xmlns:a16="http://schemas.microsoft.com/office/drawing/2014/main" id="{A5F15FD4-AA2F-ED7D-4C7A-54C6B9F3809D}"/>
              </a:ext>
            </a:extLst>
          </p:cNvPr>
          <p:cNvGrpSpPr/>
          <p:nvPr/>
        </p:nvGrpSpPr>
        <p:grpSpPr>
          <a:xfrm>
            <a:off x="206787" y="181493"/>
            <a:ext cx="220832" cy="193228"/>
            <a:chOff x="0" y="0"/>
            <a:chExt cx="812800" cy="711200"/>
          </a:xfrm>
        </p:grpSpPr>
        <p:sp>
          <p:nvSpPr>
            <p:cNvPr id="66" name="Freeform 66">
              <a:extLst>
                <a:ext uri="{FF2B5EF4-FFF2-40B4-BE49-F238E27FC236}">
                  <a16:creationId xmlns:a16="http://schemas.microsoft.com/office/drawing/2014/main" id="{643725E3-F612-D89C-2148-D9FBFF8FD702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TextBox 67">
              <a:extLst>
                <a:ext uri="{FF2B5EF4-FFF2-40B4-BE49-F238E27FC236}">
                  <a16:creationId xmlns:a16="http://schemas.microsoft.com/office/drawing/2014/main" id="{D477FD69-8127-3D95-6BF0-8A4E75A7170A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70" name="TextBox 70">
            <a:extLst>
              <a:ext uri="{FF2B5EF4-FFF2-40B4-BE49-F238E27FC236}">
                <a16:creationId xmlns:a16="http://schemas.microsoft.com/office/drawing/2014/main" id="{547C7097-912E-1D3A-B16C-F82BE360A835}"/>
              </a:ext>
            </a:extLst>
          </p:cNvPr>
          <p:cNvSpPr txBox="1"/>
          <p:nvPr/>
        </p:nvSpPr>
        <p:spPr>
          <a:xfrm>
            <a:off x="658981" y="127955"/>
            <a:ext cx="1826812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Self: Activities that work on the individual</a:t>
            </a:r>
          </a:p>
        </p:txBody>
      </p:sp>
      <p:sp>
        <p:nvSpPr>
          <p:cNvPr id="71" name="TextBox 71">
            <a:extLst>
              <a:ext uri="{FF2B5EF4-FFF2-40B4-BE49-F238E27FC236}">
                <a16:creationId xmlns:a16="http://schemas.microsoft.com/office/drawing/2014/main" id="{05CA4DB7-042D-517D-E9A9-EB744324BE54}"/>
              </a:ext>
            </a:extLst>
          </p:cNvPr>
          <p:cNvSpPr txBox="1"/>
          <p:nvPr/>
        </p:nvSpPr>
        <p:spPr>
          <a:xfrm>
            <a:off x="658981" y="545468"/>
            <a:ext cx="1910578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Relationships: Activities that work with peers/families/friends</a:t>
            </a:r>
          </a:p>
        </p:txBody>
      </p:sp>
      <p:sp>
        <p:nvSpPr>
          <p:cNvPr id="72" name="TextBox 72">
            <a:extLst>
              <a:ext uri="{FF2B5EF4-FFF2-40B4-BE49-F238E27FC236}">
                <a16:creationId xmlns:a16="http://schemas.microsoft.com/office/drawing/2014/main" id="{235A1B5D-2052-247C-1357-E65F80A76C07}"/>
              </a:ext>
            </a:extLst>
          </p:cNvPr>
          <p:cNvSpPr txBox="1"/>
          <p:nvPr/>
        </p:nvSpPr>
        <p:spPr>
          <a:xfrm>
            <a:off x="658981" y="960299"/>
            <a:ext cx="1826812" cy="517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Society: Activities contributing to the community outside of the CFO Activity Hub</a:t>
            </a:r>
          </a:p>
        </p:txBody>
      </p:sp>
      <p:pic>
        <p:nvPicPr>
          <p:cNvPr id="59" name="Picture 58" descr="A blue and black logo&#10;&#10;Description automatically generated">
            <a:extLst>
              <a:ext uri="{FF2B5EF4-FFF2-40B4-BE49-F238E27FC236}">
                <a16:creationId xmlns:a16="http://schemas.microsoft.com/office/drawing/2014/main" id="{3EBC8914-F0BF-85D6-D708-5A872366CB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212" y="85657"/>
            <a:ext cx="1311392" cy="563127"/>
          </a:xfrm>
          <a:prstGeom prst="rect">
            <a:avLst/>
          </a:prstGeom>
        </p:spPr>
      </p:pic>
      <p:grpSp>
        <p:nvGrpSpPr>
          <p:cNvPr id="16" name="Group 46">
            <a:extLst>
              <a:ext uri="{FF2B5EF4-FFF2-40B4-BE49-F238E27FC236}">
                <a16:creationId xmlns:a16="http://schemas.microsoft.com/office/drawing/2014/main" id="{1D707ABF-DCD8-BE36-8226-7E08FFADC575}"/>
              </a:ext>
            </a:extLst>
          </p:cNvPr>
          <p:cNvGrpSpPr/>
          <p:nvPr/>
        </p:nvGrpSpPr>
        <p:grpSpPr>
          <a:xfrm rot="2700000">
            <a:off x="3735313" y="1691514"/>
            <a:ext cx="293842" cy="293842"/>
            <a:chOff x="0" y="0"/>
            <a:chExt cx="812800" cy="812800"/>
          </a:xfrm>
        </p:grpSpPr>
        <p:sp>
          <p:nvSpPr>
            <p:cNvPr id="17" name="Freeform 47">
              <a:extLst>
                <a:ext uri="{FF2B5EF4-FFF2-40B4-BE49-F238E27FC236}">
                  <a16:creationId xmlns:a16="http://schemas.microsoft.com/office/drawing/2014/main" id="{4F37B7FB-B535-3D25-9FF3-8740C5442E6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TextBox 48">
              <a:extLst>
                <a:ext uri="{FF2B5EF4-FFF2-40B4-BE49-F238E27FC236}">
                  <a16:creationId xmlns:a16="http://schemas.microsoft.com/office/drawing/2014/main" id="{84E7D8EC-B547-F8E8-5D4F-2FF0AB379ECD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4" name="Group 62">
            <a:extLst>
              <a:ext uri="{FF2B5EF4-FFF2-40B4-BE49-F238E27FC236}">
                <a16:creationId xmlns:a16="http://schemas.microsoft.com/office/drawing/2014/main" id="{51B67D04-E94E-F56F-0F88-9583A4DFCD68}"/>
              </a:ext>
            </a:extLst>
          </p:cNvPr>
          <p:cNvGrpSpPr/>
          <p:nvPr/>
        </p:nvGrpSpPr>
        <p:grpSpPr>
          <a:xfrm>
            <a:off x="5401854" y="2270692"/>
            <a:ext cx="242972" cy="242972"/>
            <a:chOff x="0" y="0"/>
            <a:chExt cx="812800" cy="812800"/>
          </a:xfrm>
        </p:grpSpPr>
        <p:sp>
          <p:nvSpPr>
            <p:cNvPr id="25" name="Freeform 63">
              <a:extLst>
                <a:ext uri="{FF2B5EF4-FFF2-40B4-BE49-F238E27FC236}">
                  <a16:creationId xmlns:a16="http://schemas.microsoft.com/office/drawing/2014/main" id="{28218951-3068-98EA-339A-6A17B0F48ED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TextBox 64">
              <a:extLst>
                <a:ext uri="{FF2B5EF4-FFF2-40B4-BE49-F238E27FC236}">
                  <a16:creationId xmlns:a16="http://schemas.microsoft.com/office/drawing/2014/main" id="{A93DB206-DB2F-24BE-5061-79AB723F1B51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7" name="Group 62">
            <a:extLst>
              <a:ext uri="{FF2B5EF4-FFF2-40B4-BE49-F238E27FC236}">
                <a16:creationId xmlns:a16="http://schemas.microsoft.com/office/drawing/2014/main" id="{CC582D1D-8A81-E243-4407-3CA246D20CA0}"/>
              </a:ext>
            </a:extLst>
          </p:cNvPr>
          <p:cNvGrpSpPr/>
          <p:nvPr/>
        </p:nvGrpSpPr>
        <p:grpSpPr>
          <a:xfrm>
            <a:off x="7210749" y="4687480"/>
            <a:ext cx="242972" cy="242972"/>
            <a:chOff x="0" y="0"/>
            <a:chExt cx="812800" cy="812800"/>
          </a:xfrm>
        </p:grpSpPr>
        <p:sp>
          <p:nvSpPr>
            <p:cNvPr id="28" name="Freeform 63">
              <a:extLst>
                <a:ext uri="{FF2B5EF4-FFF2-40B4-BE49-F238E27FC236}">
                  <a16:creationId xmlns:a16="http://schemas.microsoft.com/office/drawing/2014/main" id="{E9CEB881-55CE-5A48-2082-4FAAE565E8C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TextBox 64">
              <a:extLst>
                <a:ext uri="{FF2B5EF4-FFF2-40B4-BE49-F238E27FC236}">
                  <a16:creationId xmlns:a16="http://schemas.microsoft.com/office/drawing/2014/main" id="{445779C5-8535-4AC7-D66C-74807DD57241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55" name="Group 62">
            <a:extLst>
              <a:ext uri="{FF2B5EF4-FFF2-40B4-BE49-F238E27FC236}">
                <a16:creationId xmlns:a16="http://schemas.microsoft.com/office/drawing/2014/main" id="{885D2DA6-C656-AD41-DF6F-5133F0846D1A}"/>
              </a:ext>
            </a:extLst>
          </p:cNvPr>
          <p:cNvGrpSpPr/>
          <p:nvPr/>
        </p:nvGrpSpPr>
        <p:grpSpPr>
          <a:xfrm>
            <a:off x="8784901" y="2149206"/>
            <a:ext cx="242972" cy="242972"/>
            <a:chOff x="0" y="0"/>
            <a:chExt cx="812800" cy="812800"/>
          </a:xfrm>
        </p:grpSpPr>
        <p:sp>
          <p:nvSpPr>
            <p:cNvPr id="56" name="Freeform 63">
              <a:extLst>
                <a:ext uri="{FF2B5EF4-FFF2-40B4-BE49-F238E27FC236}">
                  <a16:creationId xmlns:a16="http://schemas.microsoft.com/office/drawing/2014/main" id="{201D36D3-85BD-9B8F-1A80-5A3BC5BE663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7" name="TextBox 64">
              <a:extLst>
                <a:ext uri="{FF2B5EF4-FFF2-40B4-BE49-F238E27FC236}">
                  <a16:creationId xmlns:a16="http://schemas.microsoft.com/office/drawing/2014/main" id="{50B00B76-3275-FBB1-FDAF-07B2FFA10580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0" name="Group 62">
            <a:extLst>
              <a:ext uri="{FF2B5EF4-FFF2-40B4-BE49-F238E27FC236}">
                <a16:creationId xmlns:a16="http://schemas.microsoft.com/office/drawing/2014/main" id="{18877D87-7DD9-8593-903F-5815354162FC}"/>
              </a:ext>
            </a:extLst>
          </p:cNvPr>
          <p:cNvGrpSpPr/>
          <p:nvPr/>
        </p:nvGrpSpPr>
        <p:grpSpPr>
          <a:xfrm>
            <a:off x="10153911" y="2827668"/>
            <a:ext cx="242972" cy="242972"/>
            <a:chOff x="0" y="0"/>
            <a:chExt cx="812800" cy="812800"/>
          </a:xfrm>
        </p:grpSpPr>
        <p:sp>
          <p:nvSpPr>
            <p:cNvPr id="61" name="Freeform 63">
              <a:extLst>
                <a:ext uri="{FF2B5EF4-FFF2-40B4-BE49-F238E27FC236}">
                  <a16:creationId xmlns:a16="http://schemas.microsoft.com/office/drawing/2014/main" id="{22277510-E91B-D318-C160-DA17A8CA40A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8" name="TextBox 64">
              <a:extLst>
                <a:ext uri="{FF2B5EF4-FFF2-40B4-BE49-F238E27FC236}">
                  <a16:creationId xmlns:a16="http://schemas.microsoft.com/office/drawing/2014/main" id="{277E7DC7-BB14-69FB-CDF5-32910F12418B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75" name="TextBox 67">
            <a:extLst>
              <a:ext uri="{FF2B5EF4-FFF2-40B4-BE49-F238E27FC236}">
                <a16:creationId xmlns:a16="http://schemas.microsoft.com/office/drawing/2014/main" id="{6FC63531-4D4A-3CB8-80C1-3862785FBDA9}"/>
              </a:ext>
            </a:extLst>
          </p:cNvPr>
          <p:cNvSpPr txBox="1"/>
          <p:nvPr/>
        </p:nvSpPr>
        <p:spPr>
          <a:xfrm>
            <a:off x="10209046" y="4739318"/>
            <a:ext cx="151822" cy="97477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379"/>
              </a:lnSpc>
            </a:pPr>
            <a:endParaRPr/>
          </a:p>
        </p:txBody>
      </p:sp>
      <p:grpSp>
        <p:nvGrpSpPr>
          <p:cNvPr id="85" name="Group 65">
            <a:extLst>
              <a:ext uri="{FF2B5EF4-FFF2-40B4-BE49-F238E27FC236}">
                <a16:creationId xmlns:a16="http://schemas.microsoft.com/office/drawing/2014/main" id="{39B38CF3-36B4-44C3-110A-6440C7AB3ECB}"/>
              </a:ext>
            </a:extLst>
          </p:cNvPr>
          <p:cNvGrpSpPr/>
          <p:nvPr/>
        </p:nvGrpSpPr>
        <p:grpSpPr>
          <a:xfrm>
            <a:off x="5901616" y="4755415"/>
            <a:ext cx="220832" cy="193228"/>
            <a:chOff x="0" y="0"/>
            <a:chExt cx="812800" cy="711200"/>
          </a:xfrm>
        </p:grpSpPr>
        <p:sp>
          <p:nvSpPr>
            <p:cNvPr id="86" name="Freeform 66">
              <a:extLst>
                <a:ext uri="{FF2B5EF4-FFF2-40B4-BE49-F238E27FC236}">
                  <a16:creationId xmlns:a16="http://schemas.microsoft.com/office/drawing/2014/main" id="{F9B1F9C7-13EE-5313-CD7D-AB0E43251D6B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7" name="TextBox 67">
              <a:extLst>
                <a:ext uri="{FF2B5EF4-FFF2-40B4-BE49-F238E27FC236}">
                  <a16:creationId xmlns:a16="http://schemas.microsoft.com/office/drawing/2014/main" id="{09E2E716-5640-83CE-FB13-EDC6EE264F91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8" name="TextBox 69">
            <a:extLst>
              <a:ext uri="{FF2B5EF4-FFF2-40B4-BE49-F238E27FC236}">
                <a16:creationId xmlns:a16="http://schemas.microsoft.com/office/drawing/2014/main" id="{B95C2B10-A078-F0B9-7D3C-9E4AA429CFA0}"/>
              </a:ext>
            </a:extLst>
          </p:cNvPr>
          <p:cNvSpPr txBox="1"/>
          <p:nvPr/>
        </p:nvSpPr>
        <p:spPr>
          <a:xfrm>
            <a:off x="2580281" y="60083"/>
            <a:ext cx="6995806" cy="59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99"/>
              </a:lnSpc>
              <a:spcBef>
                <a:spcPct val="0"/>
              </a:spcBef>
            </a:pPr>
            <a:r>
              <a:rPr lang="en-US" sz="3300" u="sng" dirty="0">
                <a:solidFill>
                  <a:srgbClr val="000000"/>
                </a:solidFill>
                <a:latin typeface="DM Sans Bold"/>
              </a:rPr>
              <a:t>CFO Evolution – January 2026</a:t>
            </a:r>
          </a:p>
        </p:txBody>
      </p:sp>
      <p:grpSp>
        <p:nvGrpSpPr>
          <p:cNvPr id="33" name="Group 65">
            <a:extLst>
              <a:ext uri="{FF2B5EF4-FFF2-40B4-BE49-F238E27FC236}">
                <a16:creationId xmlns:a16="http://schemas.microsoft.com/office/drawing/2014/main" id="{CC8D436A-4C30-6442-5B52-3C133A55AEAB}"/>
              </a:ext>
            </a:extLst>
          </p:cNvPr>
          <p:cNvGrpSpPr/>
          <p:nvPr/>
        </p:nvGrpSpPr>
        <p:grpSpPr>
          <a:xfrm>
            <a:off x="2672796" y="4363120"/>
            <a:ext cx="220832" cy="229670"/>
            <a:chOff x="0" y="-184929"/>
            <a:chExt cx="812800" cy="845329"/>
          </a:xfrm>
        </p:grpSpPr>
        <p:sp>
          <p:nvSpPr>
            <p:cNvPr id="34" name="Freeform 66">
              <a:extLst>
                <a:ext uri="{FF2B5EF4-FFF2-40B4-BE49-F238E27FC236}">
                  <a16:creationId xmlns:a16="http://schemas.microsoft.com/office/drawing/2014/main" id="{1986F4D2-C1A9-B6B0-1557-94DD0F6473DE}"/>
                </a:ext>
              </a:extLst>
            </p:cNvPr>
            <p:cNvSpPr/>
            <p:nvPr/>
          </p:nvSpPr>
          <p:spPr>
            <a:xfrm>
              <a:off x="0" y="-184929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TextBox 67">
              <a:extLst>
                <a:ext uri="{FF2B5EF4-FFF2-40B4-BE49-F238E27FC236}">
                  <a16:creationId xmlns:a16="http://schemas.microsoft.com/office/drawing/2014/main" id="{240A2FF2-244A-BDE9-9599-74433B409BA7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99" name="Group 62">
            <a:extLst>
              <a:ext uri="{FF2B5EF4-FFF2-40B4-BE49-F238E27FC236}">
                <a16:creationId xmlns:a16="http://schemas.microsoft.com/office/drawing/2014/main" id="{66315540-1A91-D717-A2D9-3A40AD077190}"/>
              </a:ext>
            </a:extLst>
          </p:cNvPr>
          <p:cNvGrpSpPr/>
          <p:nvPr/>
        </p:nvGrpSpPr>
        <p:grpSpPr>
          <a:xfrm>
            <a:off x="2704218" y="3000374"/>
            <a:ext cx="244519" cy="2812977"/>
            <a:chOff x="-81376" y="-8673488"/>
            <a:chExt cx="817976" cy="9410088"/>
          </a:xfrm>
        </p:grpSpPr>
        <p:sp>
          <p:nvSpPr>
            <p:cNvPr id="100" name="Freeform 63">
              <a:extLst>
                <a:ext uri="{FF2B5EF4-FFF2-40B4-BE49-F238E27FC236}">
                  <a16:creationId xmlns:a16="http://schemas.microsoft.com/office/drawing/2014/main" id="{406DE3BB-6576-3EA6-3067-BD1C733BA5C9}"/>
                </a:ext>
              </a:extLst>
            </p:cNvPr>
            <p:cNvSpPr/>
            <p:nvPr/>
          </p:nvSpPr>
          <p:spPr>
            <a:xfrm>
              <a:off x="-81376" y="-8673488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1" name="TextBox 64">
              <a:extLst>
                <a:ext uri="{FF2B5EF4-FFF2-40B4-BE49-F238E27FC236}">
                  <a16:creationId xmlns:a16="http://schemas.microsoft.com/office/drawing/2014/main" id="{33BDBBCC-B7DE-5B2F-F63A-124B96EAC424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3B6334FB-3781-3950-C521-16EB60CD1A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6656" y="3708232"/>
            <a:ext cx="858245" cy="3742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971E36D-8F5E-19BB-C5CB-08EC467FA3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16870" y="2092116"/>
            <a:ext cx="286537" cy="28653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E9695E4-77DA-00E5-A5C9-41B6222A0A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74530" y="2941704"/>
            <a:ext cx="384081" cy="176799"/>
          </a:xfrm>
          <a:prstGeom prst="rect">
            <a:avLst/>
          </a:prstGeom>
        </p:spPr>
      </p:pic>
      <p:sp>
        <p:nvSpPr>
          <p:cNvPr id="10" name="Freeform 66">
            <a:extLst>
              <a:ext uri="{FF2B5EF4-FFF2-40B4-BE49-F238E27FC236}">
                <a16:creationId xmlns:a16="http://schemas.microsoft.com/office/drawing/2014/main" id="{96ECC931-1A35-3379-691B-968DA630B2CB}"/>
              </a:ext>
            </a:extLst>
          </p:cNvPr>
          <p:cNvSpPr/>
          <p:nvPr/>
        </p:nvSpPr>
        <p:spPr>
          <a:xfrm>
            <a:off x="4263273" y="4854876"/>
            <a:ext cx="220832" cy="193228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F8DD22"/>
          </a:solidFill>
        </p:spPr>
        <p:txBody>
          <a:bodyPr/>
          <a:lstStyle/>
          <a:p>
            <a:endParaRPr lang="en-GB"/>
          </a:p>
        </p:txBody>
      </p:sp>
      <p:pic>
        <p:nvPicPr>
          <p:cNvPr id="13" name="Picture 12" descr="A blue brain with colorful leaves and gears&#10;&#10;Description automatically generated">
            <a:extLst>
              <a:ext uri="{FF2B5EF4-FFF2-40B4-BE49-F238E27FC236}">
                <a16:creationId xmlns:a16="http://schemas.microsoft.com/office/drawing/2014/main" id="{0562DB84-3AB7-6186-5573-1DEB1DE4D4F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1184" b="9737"/>
          <a:stretch/>
        </p:blipFill>
        <p:spPr>
          <a:xfrm>
            <a:off x="4408459" y="5322787"/>
            <a:ext cx="1023966" cy="626544"/>
          </a:xfrm>
          <a:prstGeom prst="rect">
            <a:avLst/>
          </a:prstGeom>
        </p:spPr>
      </p:pic>
      <p:grpSp>
        <p:nvGrpSpPr>
          <p:cNvPr id="15" name="Group 65">
            <a:extLst>
              <a:ext uri="{FF2B5EF4-FFF2-40B4-BE49-F238E27FC236}">
                <a16:creationId xmlns:a16="http://schemas.microsoft.com/office/drawing/2014/main" id="{024C1580-EFF9-D8C9-DEDB-0CADCEDCF024}"/>
              </a:ext>
            </a:extLst>
          </p:cNvPr>
          <p:cNvGrpSpPr/>
          <p:nvPr/>
        </p:nvGrpSpPr>
        <p:grpSpPr>
          <a:xfrm>
            <a:off x="3815828" y="7022032"/>
            <a:ext cx="220832" cy="229670"/>
            <a:chOff x="0" y="-184929"/>
            <a:chExt cx="812800" cy="845329"/>
          </a:xfrm>
        </p:grpSpPr>
        <p:sp>
          <p:nvSpPr>
            <p:cNvPr id="89" name="Freeform 66">
              <a:extLst>
                <a:ext uri="{FF2B5EF4-FFF2-40B4-BE49-F238E27FC236}">
                  <a16:creationId xmlns:a16="http://schemas.microsoft.com/office/drawing/2014/main" id="{9E2D321D-4140-E1AA-4268-77D65731ADAD}"/>
                </a:ext>
              </a:extLst>
            </p:cNvPr>
            <p:cNvSpPr/>
            <p:nvPr/>
          </p:nvSpPr>
          <p:spPr>
            <a:xfrm>
              <a:off x="0" y="-184929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0" name="TextBox 67">
              <a:extLst>
                <a:ext uri="{FF2B5EF4-FFF2-40B4-BE49-F238E27FC236}">
                  <a16:creationId xmlns:a16="http://schemas.microsoft.com/office/drawing/2014/main" id="{F328BF2D-C77E-A833-A116-C4C18E46D128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19" name="Group 65">
            <a:extLst>
              <a:ext uri="{FF2B5EF4-FFF2-40B4-BE49-F238E27FC236}">
                <a16:creationId xmlns:a16="http://schemas.microsoft.com/office/drawing/2014/main" id="{641AD760-42AF-9324-545C-2311F9A3E6AC}"/>
              </a:ext>
            </a:extLst>
          </p:cNvPr>
          <p:cNvGrpSpPr/>
          <p:nvPr/>
        </p:nvGrpSpPr>
        <p:grpSpPr>
          <a:xfrm>
            <a:off x="5446711" y="6986106"/>
            <a:ext cx="220832" cy="193228"/>
            <a:chOff x="0" y="0"/>
            <a:chExt cx="812800" cy="711200"/>
          </a:xfrm>
        </p:grpSpPr>
        <p:sp>
          <p:nvSpPr>
            <p:cNvPr id="84" name="Freeform 66">
              <a:extLst>
                <a:ext uri="{FF2B5EF4-FFF2-40B4-BE49-F238E27FC236}">
                  <a16:creationId xmlns:a16="http://schemas.microsoft.com/office/drawing/2014/main" id="{1EC1CE05-3A1D-7CC7-0033-00260DA0F5C1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8" name="TextBox 67">
              <a:extLst>
                <a:ext uri="{FF2B5EF4-FFF2-40B4-BE49-F238E27FC236}">
                  <a16:creationId xmlns:a16="http://schemas.microsoft.com/office/drawing/2014/main" id="{64F63B80-53E7-9D52-6D1B-D4F6C75751B1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0" name="Group 65">
            <a:extLst>
              <a:ext uri="{FF2B5EF4-FFF2-40B4-BE49-F238E27FC236}">
                <a16:creationId xmlns:a16="http://schemas.microsoft.com/office/drawing/2014/main" id="{5065EE0B-C117-8088-3F8A-3B70E6F6197A}"/>
              </a:ext>
            </a:extLst>
          </p:cNvPr>
          <p:cNvGrpSpPr/>
          <p:nvPr/>
        </p:nvGrpSpPr>
        <p:grpSpPr>
          <a:xfrm>
            <a:off x="3897857" y="1281302"/>
            <a:ext cx="220832" cy="193228"/>
            <a:chOff x="0" y="0"/>
            <a:chExt cx="812800" cy="711200"/>
          </a:xfrm>
        </p:grpSpPr>
        <p:sp>
          <p:nvSpPr>
            <p:cNvPr id="82" name="Freeform 66">
              <a:extLst>
                <a:ext uri="{FF2B5EF4-FFF2-40B4-BE49-F238E27FC236}">
                  <a16:creationId xmlns:a16="http://schemas.microsoft.com/office/drawing/2014/main" id="{9737C661-8F02-8D32-C489-35FF0EB96A07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3" name="TextBox 67">
              <a:extLst>
                <a:ext uri="{FF2B5EF4-FFF2-40B4-BE49-F238E27FC236}">
                  <a16:creationId xmlns:a16="http://schemas.microsoft.com/office/drawing/2014/main" id="{B126352F-43C9-3F7A-3166-44C569437C86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2" name="Group 65">
            <a:extLst>
              <a:ext uri="{FF2B5EF4-FFF2-40B4-BE49-F238E27FC236}">
                <a16:creationId xmlns:a16="http://schemas.microsoft.com/office/drawing/2014/main" id="{D8A34BA7-64A1-DA4B-EA93-238EA0DDC0EF}"/>
              </a:ext>
            </a:extLst>
          </p:cNvPr>
          <p:cNvGrpSpPr/>
          <p:nvPr/>
        </p:nvGrpSpPr>
        <p:grpSpPr>
          <a:xfrm>
            <a:off x="5523340" y="1274880"/>
            <a:ext cx="220832" cy="193228"/>
            <a:chOff x="0" y="0"/>
            <a:chExt cx="812800" cy="711200"/>
          </a:xfrm>
        </p:grpSpPr>
        <p:sp>
          <p:nvSpPr>
            <p:cNvPr id="80" name="Freeform 66">
              <a:extLst>
                <a:ext uri="{FF2B5EF4-FFF2-40B4-BE49-F238E27FC236}">
                  <a16:creationId xmlns:a16="http://schemas.microsoft.com/office/drawing/2014/main" id="{E37EF2F8-7959-2BEF-E93C-AF8EE5373045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1" name="TextBox 67">
              <a:extLst>
                <a:ext uri="{FF2B5EF4-FFF2-40B4-BE49-F238E27FC236}">
                  <a16:creationId xmlns:a16="http://schemas.microsoft.com/office/drawing/2014/main" id="{B480B20D-EDFA-4921-6074-B30D55B353B6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3" name="Group 65">
            <a:extLst>
              <a:ext uri="{FF2B5EF4-FFF2-40B4-BE49-F238E27FC236}">
                <a16:creationId xmlns:a16="http://schemas.microsoft.com/office/drawing/2014/main" id="{1DB34942-9B53-4821-45AC-789AD4A56145}"/>
              </a:ext>
            </a:extLst>
          </p:cNvPr>
          <p:cNvGrpSpPr/>
          <p:nvPr/>
        </p:nvGrpSpPr>
        <p:grpSpPr>
          <a:xfrm>
            <a:off x="7286843" y="1308626"/>
            <a:ext cx="220832" cy="193228"/>
            <a:chOff x="0" y="0"/>
            <a:chExt cx="812800" cy="711200"/>
          </a:xfrm>
        </p:grpSpPr>
        <p:sp>
          <p:nvSpPr>
            <p:cNvPr id="74" name="Freeform 66">
              <a:extLst>
                <a:ext uri="{FF2B5EF4-FFF2-40B4-BE49-F238E27FC236}">
                  <a16:creationId xmlns:a16="http://schemas.microsoft.com/office/drawing/2014/main" id="{A95A463B-37EC-D833-F48B-6728CD9F19FC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9" name="TextBox 67">
              <a:extLst>
                <a:ext uri="{FF2B5EF4-FFF2-40B4-BE49-F238E27FC236}">
                  <a16:creationId xmlns:a16="http://schemas.microsoft.com/office/drawing/2014/main" id="{5E6A947D-2AAB-9E22-027B-813215143700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30" name="Group 65">
            <a:extLst>
              <a:ext uri="{FF2B5EF4-FFF2-40B4-BE49-F238E27FC236}">
                <a16:creationId xmlns:a16="http://schemas.microsoft.com/office/drawing/2014/main" id="{AB198EB4-30A5-3DAA-09C0-205299D22BB4}"/>
              </a:ext>
            </a:extLst>
          </p:cNvPr>
          <p:cNvGrpSpPr/>
          <p:nvPr/>
        </p:nvGrpSpPr>
        <p:grpSpPr>
          <a:xfrm>
            <a:off x="8822659" y="1292756"/>
            <a:ext cx="220832" cy="193228"/>
            <a:chOff x="0" y="0"/>
            <a:chExt cx="812800" cy="711200"/>
          </a:xfrm>
        </p:grpSpPr>
        <p:sp>
          <p:nvSpPr>
            <p:cNvPr id="69" name="Freeform 66">
              <a:extLst>
                <a:ext uri="{FF2B5EF4-FFF2-40B4-BE49-F238E27FC236}">
                  <a16:creationId xmlns:a16="http://schemas.microsoft.com/office/drawing/2014/main" id="{0A895C07-BBB7-5422-5751-0E78D39AAA62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3" name="TextBox 67">
              <a:extLst>
                <a:ext uri="{FF2B5EF4-FFF2-40B4-BE49-F238E27FC236}">
                  <a16:creationId xmlns:a16="http://schemas.microsoft.com/office/drawing/2014/main" id="{3A3C1E86-7643-CD81-C540-79E6C1FE838E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31" name="Group 65">
            <a:extLst>
              <a:ext uri="{FF2B5EF4-FFF2-40B4-BE49-F238E27FC236}">
                <a16:creationId xmlns:a16="http://schemas.microsoft.com/office/drawing/2014/main" id="{CF472EE9-FDA0-A3B4-A59D-A84A71906E61}"/>
              </a:ext>
            </a:extLst>
          </p:cNvPr>
          <p:cNvGrpSpPr/>
          <p:nvPr/>
        </p:nvGrpSpPr>
        <p:grpSpPr>
          <a:xfrm>
            <a:off x="10354518" y="1326829"/>
            <a:ext cx="220832" cy="193228"/>
            <a:chOff x="0" y="0"/>
            <a:chExt cx="812800" cy="711200"/>
          </a:xfrm>
        </p:grpSpPr>
        <p:sp>
          <p:nvSpPr>
            <p:cNvPr id="54" name="Freeform 66">
              <a:extLst>
                <a:ext uri="{FF2B5EF4-FFF2-40B4-BE49-F238E27FC236}">
                  <a16:creationId xmlns:a16="http://schemas.microsoft.com/office/drawing/2014/main" id="{714C9BDB-C9A8-93F1-A604-B3CC8E2B3861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8" name="TextBox 67">
              <a:extLst>
                <a:ext uri="{FF2B5EF4-FFF2-40B4-BE49-F238E27FC236}">
                  <a16:creationId xmlns:a16="http://schemas.microsoft.com/office/drawing/2014/main" id="{6FC29C14-5B41-73CA-3841-24334A4A8C59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32" name="Group 65">
            <a:extLst>
              <a:ext uri="{FF2B5EF4-FFF2-40B4-BE49-F238E27FC236}">
                <a16:creationId xmlns:a16="http://schemas.microsoft.com/office/drawing/2014/main" id="{715C13CC-E638-886E-EC40-389A49C8049D}"/>
              </a:ext>
            </a:extLst>
          </p:cNvPr>
          <p:cNvGrpSpPr/>
          <p:nvPr/>
        </p:nvGrpSpPr>
        <p:grpSpPr>
          <a:xfrm>
            <a:off x="7087169" y="6977594"/>
            <a:ext cx="220832" cy="193228"/>
            <a:chOff x="0" y="0"/>
            <a:chExt cx="812800" cy="711200"/>
          </a:xfrm>
        </p:grpSpPr>
        <p:sp>
          <p:nvSpPr>
            <p:cNvPr id="51" name="Freeform 66">
              <a:extLst>
                <a:ext uri="{FF2B5EF4-FFF2-40B4-BE49-F238E27FC236}">
                  <a16:creationId xmlns:a16="http://schemas.microsoft.com/office/drawing/2014/main" id="{13CDF72E-EA35-8AFA-3716-4082F3F0989D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3" name="TextBox 67">
              <a:extLst>
                <a:ext uri="{FF2B5EF4-FFF2-40B4-BE49-F238E27FC236}">
                  <a16:creationId xmlns:a16="http://schemas.microsoft.com/office/drawing/2014/main" id="{C9EEE8E4-4A08-43CC-11C4-244A4E204174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37" name="Group 65">
            <a:extLst>
              <a:ext uri="{FF2B5EF4-FFF2-40B4-BE49-F238E27FC236}">
                <a16:creationId xmlns:a16="http://schemas.microsoft.com/office/drawing/2014/main" id="{C1D96E4F-2D03-FC52-E99E-ABBCA16F2146}"/>
              </a:ext>
            </a:extLst>
          </p:cNvPr>
          <p:cNvGrpSpPr/>
          <p:nvPr/>
        </p:nvGrpSpPr>
        <p:grpSpPr>
          <a:xfrm>
            <a:off x="8656491" y="6974033"/>
            <a:ext cx="220832" cy="193228"/>
            <a:chOff x="0" y="0"/>
            <a:chExt cx="812800" cy="711200"/>
          </a:xfrm>
        </p:grpSpPr>
        <p:sp>
          <p:nvSpPr>
            <p:cNvPr id="44" name="Freeform 66">
              <a:extLst>
                <a:ext uri="{FF2B5EF4-FFF2-40B4-BE49-F238E27FC236}">
                  <a16:creationId xmlns:a16="http://schemas.microsoft.com/office/drawing/2014/main" id="{A244BA65-2F42-F6B1-1375-73D9E6FACC28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5" name="TextBox 67">
              <a:extLst>
                <a:ext uri="{FF2B5EF4-FFF2-40B4-BE49-F238E27FC236}">
                  <a16:creationId xmlns:a16="http://schemas.microsoft.com/office/drawing/2014/main" id="{33034459-7475-3B0B-4C55-C1B61D6FF640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41" name="Group 65">
            <a:extLst>
              <a:ext uri="{FF2B5EF4-FFF2-40B4-BE49-F238E27FC236}">
                <a16:creationId xmlns:a16="http://schemas.microsoft.com/office/drawing/2014/main" id="{7C0DD861-8E53-E298-112D-71C1E85923C8}"/>
              </a:ext>
            </a:extLst>
          </p:cNvPr>
          <p:cNvGrpSpPr/>
          <p:nvPr/>
        </p:nvGrpSpPr>
        <p:grpSpPr>
          <a:xfrm>
            <a:off x="10282160" y="6957096"/>
            <a:ext cx="220832" cy="193228"/>
            <a:chOff x="0" y="0"/>
            <a:chExt cx="812800" cy="711200"/>
          </a:xfrm>
        </p:grpSpPr>
        <p:sp>
          <p:nvSpPr>
            <p:cNvPr id="42" name="Freeform 66">
              <a:extLst>
                <a:ext uri="{FF2B5EF4-FFF2-40B4-BE49-F238E27FC236}">
                  <a16:creationId xmlns:a16="http://schemas.microsoft.com/office/drawing/2014/main" id="{0C5D3583-98A9-DF31-96CB-23C5EE3136DA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3" name="TextBox 67">
              <a:extLst>
                <a:ext uri="{FF2B5EF4-FFF2-40B4-BE49-F238E27FC236}">
                  <a16:creationId xmlns:a16="http://schemas.microsoft.com/office/drawing/2014/main" id="{E5B32095-B92A-0F57-0EB5-E8B6E8461C33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pic>
        <p:nvPicPr>
          <p:cNvPr id="7" name="Graphic 6" descr="A trophy cup">
            <a:extLst>
              <a:ext uri="{FF2B5EF4-FFF2-40B4-BE49-F238E27FC236}">
                <a16:creationId xmlns:a16="http://schemas.microsoft.com/office/drawing/2014/main" id="{AD577A12-1F88-CDEF-B805-843C63D4ACD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243415" y="5046970"/>
            <a:ext cx="823946" cy="823946"/>
          </a:xfrm>
          <a:prstGeom prst="rect">
            <a:avLst/>
          </a:prstGeom>
        </p:spPr>
      </p:pic>
      <p:pic>
        <p:nvPicPr>
          <p:cNvPr id="11" name="Graphic 10" descr="Music notes">
            <a:extLst>
              <a:ext uri="{FF2B5EF4-FFF2-40B4-BE49-F238E27FC236}">
                <a16:creationId xmlns:a16="http://schemas.microsoft.com/office/drawing/2014/main" id="{089AEAEC-D5EA-932B-A05F-D355A6ABF02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213873" y="3116936"/>
            <a:ext cx="965588" cy="965588"/>
          </a:xfrm>
          <a:prstGeom prst="rect">
            <a:avLst/>
          </a:prstGeom>
        </p:spPr>
      </p:pic>
      <p:pic>
        <p:nvPicPr>
          <p:cNvPr id="14" name="Graphic 13" descr="A guitar and trumpet">
            <a:extLst>
              <a:ext uri="{FF2B5EF4-FFF2-40B4-BE49-F238E27FC236}">
                <a16:creationId xmlns:a16="http://schemas.microsoft.com/office/drawing/2014/main" id="{AC40466F-37CB-6E67-3524-A5C7E2EBF5D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317503" y="3291046"/>
            <a:ext cx="891543" cy="89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8612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5EFDE218124F41A39437AA860B391E" ma:contentTypeVersion="25" ma:contentTypeDescription="Create a new document." ma:contentTypeScope="" ma:versionID="f7c15b5bbdae7b3da1b1aa1b6a325173">
  <xsd:schema xmlns:xsd="http://www.w3.org/2001/XMLSchema" xmlns:xs="http://www.w3.org/2001/XMLSchema" xmlns:p="http://schemas.microsoft.com/office/2006/metadata/properties" xmlns:ns1="http://schemas.microsoft.com/sharepoint/v3" xmlns:ns2="39022ca7-da8b-462c-ac53-cf911d2e7c5d" xmlns:ns3="21fe2dc5-e687-4b08-a992-8b5ade4d5474" targetNamespace="http://schemas.microsoft.com/office/2006/metadata/properties" ma:root="true" ma:fieldsID="917d8beaf769b3e48236b1780465a8cd" ns1:_="" ns2:_="" ns3:_="">
    <xsd:import namespace="http://schemas.microsoft.com/sharepoint/v3"/>
    <xsd:import namespace="39022ca7-da8b-462c-ac53-cf911d2e7c5d"/>
    <xsd:import namespace="21fe2dc5-e687-4b08-a992-8b5ade4d54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_Flow_SignoffStatu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  <xsd:element ref="ns2:MediaServiceBillingMetadata" minOccurs="0"/>
                <xsd:element ref="ns2:CoverLetterTemplate2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022ca7-da8b-462c-ac53-cf911d2e7c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_Flow_SignoffStatus" ma:index="23" nillable="true" ma:displayName="Sign-off status" ma:internalName="Sign_x002d_off_x0020_status">
      <xsd:simpleType>
        <xsd:restriction base="dms:Text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0a722410-03a9-4718-9392-c4089ca5a50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8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  <xsd:element name="CoverLetterTemplate2" ma:index="30" nillable="true" ma:displayName="Cover Letter Template 2" ma:format="Dropdown" ma:internalName="CoverLetterTemplate2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fe2dc5-e687-4b08-a992-8b5ade4d547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1c887687-1822-4593-8513-6eba5855e8c1}" ma:internalName="TaxCatchAll" ma:showField="CatchAllData" ma:web="21fe2dc5-e687-4b08-a992-8b5ade4d547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Flow_SignoffStatus xmlns="39022ca7-da8b-462c-ac53-cf911d2e7c5d" xsi:nil="true"/>
    <_ip_UnifiedCompliancePolicyProperties xmlns="http://schemas.microsoft.com/sharepoint/v3" xsi:nil="true"/>
    <TaxCatchAll xmlns="21fe2dc5-e687-4b08-a992-8b5ade4d5474" xsi:nil="true"/>
    <lcf76f155ced4ddcb4097134ff3c332f xmlns="39022ca7-da8b-462c-ac53-cf911d2e7c5d">
      <Terms xmlns="http://schemas.microsoft.com/office/infopath/2007/PartnerControls"/>
    </lcf76f155ced4ddcb4097134ff3c332f>
    <CoverLetterTemplate2 xmlns="39022ca7-da8b-462c-ac53-cf911d2e7c5d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DB5774F-4BA9-4662-B130-3527513645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9022ca7-da8b-462c-ac53-cf911d2e7c5d"/>
    <ds:schemaRef ds:uri="21fe2dc5-e687-4b08-a992-8b5ade4d54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2D4F630-F244-4249-A1DD-CAF66701C44D}">
  <ds:schemaRefs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www.w3.org/XML/1998/namespace"/>
    <ds:schemaRef ds:uri="http://schemas.microsoft.com/sharepoint/v3"/>
    <ds:schemaRef ds:uri="39022ca7-da8b-462c-ac53-cf911d2e7c5d"/>
    <ds:schemaRef ds:uri="http://schemas.microsoft.com/office/infopath/2007/PartnerControls"/>
    <ds:schemaRef ds:uri="21fe2dc5-e687-4b08-a992-8b5ade4d5474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EE53B0B3-0F5A-401C-97A3-2E7FE5C3857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3391</TotalTime>
  <Words>1574</Words>
  <Application>Microsoft Office PowerPoint</Application>
  <PresentationFormat>Custom</PresentationFormat>
  <Paragraphs>368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DM Sans</vt:lpstr>
      <vt:lpstr>Calibri</vt:lpstr>
      <vt:lpstr>Aptos</vt:lpstr>
      <vt:lpstr>DM Sans Bold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CFO Activity Schedule TEMPLATE</dc:title>
  <dc:creator>Bennett, Natalie (Growth Company)</dc:creator>
  <cp:lastModifiedBy>Whitehead, Kimberley (Growth Company)</cp:lastModifiedBy>
  <cp:revision>17</cp:revision>
  <cp:lastPrinted>2025-02-24T11:06:37Z</cp:lastPrinted>
  <dcterms:created xsi:type="dcterms:W3CDTF">2006-08-16T00:00:00Z</dcterms:created>
  <dcterms:modified xsi:type="dcterms:W3CDTF">2025-12-12T12:03:16Z</dcterms:modified>
  <dc:identifier>DAFxy3nWgJM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0x010100895EFDE218124F41A39437AA860B391E</vt:lpwstr>
  </property>
  <property fmtid="{D5CDD505-2E9C-101B-9397-08002B2CF9AE}" pid="3" name="MediaServiceImageTags">
    <vt:lpwstr/>
  </property>
</Properties>
</file>