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32" r:id="rId4"/>
  </p:sldMasterIdLst>
  <p:notesMasterIdLst>
    <p:notesMasterId r:id="rId10"/>
  </p:notesMasterIdLst>
  <p:sldIdLst>
    <p:sldId id="278" r:id="rId5"/>
    <p:sldId id="263" r:id="rId6"/>
    <p:sldId id="273" r:id="rId7"/>
    <p:sldId id="277" r:id="rId8"/>
    <p:sldId id="274" r:id="rId9"/>
  </p:sldIdLst>
  <p:sldSz cx="10693400" cy="7556500"/>
  <p:notesSz cx="6797675" cy="9926638"/>
  <p:embeddedFontLst>
    <p:embeddedFont>
      <p:font typeface="DM Sans" pitchFamily="2" charset="0"/>
      <p:regular r:id="rId11"/>
      <p:bold r:id="rId12"/>
      <p:italic r:id="rId13"/>
      <p:boldItalic r:id="rId14"/>
    </p:embeddedFont>
    <p:embeddedFont>
      <p:font typeface="DM Sans Bold" charset="0"/>
      <p:regular r:id="rId15"/>
      <p:bold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  <a:srgbClr val="FFFFCC"/>
    <a:srgbClr val="FFFF9B"/>
    <a:srgbClr val="FAF6AC"/>
    <a:srgbClr val="FFCCCC"/>
    <a:srgbClr val="FFCC99"/>
    <a:srgbClr val="34586E"/>
    <a:srgbClr val="ACB7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56" autoAdjust="0"/>
  </p:normalViewPr>
  <p:slideViewPr>
    <p:cSldViewPr snapToGrid="0">
      <p:cViewPr varScale="1">
        <p:scale>
          <a:sx n="70" d="100"/>
          <a:sy n="70" d="100"/>
        </p:scale>
        <p:origin x="1469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F824F2-4039-4E9F-A9ED-1CFB4ADAA9F3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1FEC4-1883-44E9-B54F-88C6060D0A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60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38309A-63BB-7784-ECC6-D7FCA2D2B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7CBF3D-8922-A575-B6AF-6C031ECEDB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DEE218-D3DB-0C8A-943A-57B13FFC532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8B367C-96D0-4DA9-204A-1A012315154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2881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F66758-1C6D-9681-116D-B75EEFE2ED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A7E6DC7-3E29-581B-FB5D-0F9B7143CE3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95C3453-2959-FFBD-8B6A-455B5B643F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0F8C22-8DC2-8E9A-1208-4A98A2942F4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21148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5E5251-1A37-93FA-1A13-1AA7EC8522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7C3ED9-D91A-70FE-C68D-B0A35C79D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865A94-B907-6AE6-F292-E06F1F059A0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96F02A-0297-244A-BFD0-C4306780F5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68191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1C725C-BA35-7E38-3722-5D26BC38A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1B1AE32-4B1F-132A-10FA-5244059BAE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71C0C18-AA6F-FC19-9580-BA01310309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>
              <a:solidFill>
                <a:srgbClr val="000000"/>
              </a:solidFill>
              <a:latin typeface="DM Sans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>
              <a:solidFill>
                <a:sysClr val="windowText" lastClr="000000"/>
              </a:solidFill>
              <a:latin typeface="DM Sans"/>
            </a:endParaRPr>
          </a:p>
          <a:p>
            <a:endParaRPr lang="en-GB"/>
          </a:p>
          <a:p>
            <a:endParaRPr lang="en-GB"/>
          </a:p>
          <a:p>
            <a:pPr algn="ctr">
              <a:lnSpc>
                <a:spcPts val="1515"/>
              </a:lnSpc>
            </a:pPr>
            <a:endParaRPr lang="en-GB"/>
          </a:p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AE7C23-B82F-6DB9-D1AF-925A3FA0C4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40529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64ED3A-CE92-2CB4-42ED-50623D8909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29B6F6-138F-72C1-3EA5-F66FA082C15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3EF09A6-E407-CF00-4B88-E0FD3F693F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ysClr val="windowText" lastClr="000000"/>
              </a:solidFill>
              <a:latin typeface="DM Sans"/>
            </a:endParaRPr>
          </a:p>
          <a:p>
            <a:pPr algn="ctr">
              <a:lnSpc>
                <a:spcPts val="1515"/>
              </a:lnSpc>
            </a:pPr>
            <a:endParaRPr lang="en-GB" sz="1800" dirty="0">
              <a:solidFill>
                <a:srgbClr val="000000"/>
              </a:solidFill>
              <a:latin typeface="DM Sans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dirty="0">
              <a:solidFill>
                <a:sysClr val="windowText" lastClr="000000"/>
              </a:solidFill>
              <a:latin typeface="DM Sans"/>
            </a:endParaRPr>
          </a:p>
          <a:p>
            <a:endParaRPr lang="en-GB" dirty="0"/>
          </a:p>
          <a:p>
            <a:endParaRPr lang="en-GB" dirty="0"/>
          </a:p>
          <a:p>
            <a:pPr algn="ctr">
              <a:lnSpc>
                <a:spcPts val="1515"/>
              </a:lnSpc>
            </a:pP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AE51A1-957A-EC0B-6BDB-54FD57F498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FEC4-1883-44E9-B54F-88C6060D0A82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3257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2452B-6050-366E-9498-9A476C296B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675" y="1236678"/>
            <a:ext cx="8020050" cy="2630781"/>
          </a:xfrm>
        </p:spPr>
        <p:txBody>
          <a:bodyPr anchor="b"/>
          <a:lstStyle>
            <a:lvl1pPr algn="ctr">
              <a:defRPr sz="5263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EA98D0-2719-E7EF-98CA-91DC6B25E5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6675" y="3968912"/>
            <a:ext cx="8020050" cy="1824404"/>
          </a:xfrm>
        </p:spPr>
        <p:txBody>
          <a:bodyPr/>
          <a:lstStyle>
            <a:lvl1pPr marL="0" indent="0" algn="ctr">
              <a:buNone/>
              <a:defRPr sz="2105"/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998A8-6692-8CBD-67C6-D4E33DFB29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5ABBA0-8F53-9473-FDA0-0F39CA908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1DB4FB-B9A7-8566-4BB1-2C39399F6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0591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817C2-D8F2-8F18-16E5-A74D13204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926D482-8203-FC0E-E7FE-4841352580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00C800-E09E-E885-FC12-D5377CA7CD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07F228-C6A7-5D11-E17B-49EC275D0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922617-5D97-9F1F-56A1-DC881DE27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558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0D9C93-A4E3-9CED-2852-745B676910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652465" y="402314"/>
            <a:ext cx="2305764" cy="6403784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BBE462-62DB-886C-B928-B0705083C6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35171" y="402314"/>
            <a:ext cx="6783626" cy="6403784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FA797-1492-E572-84FB-057EBD653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2E23B-DAC2-3834-1AEE-5E37DF289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9A168-F683-54DA-6BA6-99789FDDF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466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CAF72-F03E-87B9-E2BF-0BAADBD62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F0EE3C-0A7A-737A-15D1-96508ABFD8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E3868-63BA-CD4E-E901-7A6092F8B4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C5FE0F-9A49-C456-E6B2-43723D4B2D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6F54B3-F11F-FF3E-A6CC-E73631C6E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5309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AC7BD-5874-503F-D601-B9327EEF1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602" y="1883878"/>
            <a:ext cx="9223058" cy="3143294"/>
          </a:xfrm>
        </p:spPr>
        <p:txBody>
          <a:bodyPr anchor="b"/>
          <a:lstStyle>
            <a:lvl1pPr>
              <a:defRPr sz="5263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30E595-8FFB-B1DF-FD01-265695AD1A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29602" y="5056909"/>
            <a:ext cx="9223058" cy="1652984"/>
          </a:xfrm>
        </p:spPr>
        <p:txBody>
          <a:bodyPr/>
          <a:lstStyle>
            <a:lvl1pPr marL="0" indent="0">
              <a:buNone/>
              <a:defRPr sz="2105">
                <a:solidFill>
                  <a:schemeClr val="tx1">
                    <a:tint val="82000"/>
                  </a:schemeClr>
                </a:solidFill>
              </a:defRPr>
            </a:lvl1pPr>
            <a:lvl2pPr marL="401010" indent="0">
              <a:buNone/>
              <a:defRPr sz="1754">
                <a:solidFill>
                  <a:schemeClr val="tx1">
                    <a:tint val="82000"/>
                  </a:schemeClr>
                </a:solidFill>
              </a:defRPr>
            </a:lvl2pPr>
            <a:lvl3pPr marL="802020" indent="0">
              <a:buNone/>
              <a:defRPr sz="1579">
                <a:solidFill>
                  <a:schemeClr val="tx1">
                    <a:tint val="82000"/>
                  </a:schemeClr>
                </a:solidFill>
              </a:defRPr>
            </a:lvl3pPr>
            <a:lvl4pPr marL="1203030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4pPr>
            <a:lvl5pPr marL="1604040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5pPr>
            <a:lvl6pPr marL="200505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6pPr>
            <a:lvl7pPr marL="240606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7pPr>
            <a:lvl8pPr marL="280707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8pPr>
            <a:lvl9pPr marL="3208081" indent="0">
              <a:buNone/>
              <a:defRPr sz="140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1CC633-AC15-4D38-EF65-2633C6E4C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4504C9-95F9-A961-2120-E6B2A9CF9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B6DC1-27C1-C450-ACD9-B07CE4886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688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EE360-E26B-CC2E-CDEA-71D08E8E1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33E23C-F09C-AAEA-CD88-97274ACD7F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35171" y="2011568"/>
            <a:ext cx="4544695" cy="479453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6DDC0-71D8-AF31-0312-700129D745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13534" y="2011568"/>
            <a:ext cx="4544695" cy="479453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505ED2-72EC-9D48-D764-F9B0B6EED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CAE453-A30D-6110-D099-61D7000CD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9293B6-9725-5C6D-E198-D593F0AA8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391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D46140-F757-316E-E688-DCCE8BB1A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402314"/>
            <a:ext cx="9223058" cy="1460574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211C73-CF23-9EE2-3656-1906364B85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6565" y="1852393"/>
            <a:ext cx="4523809" cy="907829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DDE85D-A031-07E6-98DE-4D360DAE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6565" y="2760222"/>
            <a:ext cx="4523809" cy="405987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BDF5F6-FAAD-9708-9436-825324A284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413534" y="1852393"/>
            <a:ext cx="4546088" cy="907829"/>
          </a:xfrm>
        </p:spPr>
        <p:txBody>
          <a:bodyPr anchor="b"/>
          <a:lstStyle>
            <a:lvl1pPr marL="0" indent="0">
              <a:buNone/>
              <a:defRPr sz="2105" b="1"/>
            </a:lvl1pPr>
            <a:lvl2pPr marL="401010" indent="0">
              <a:buNone/>
              <a:defRPr sz="1754" b="1"/>
            </a:lvl2pPr>
            <a:lvl3pPr marL="802020" indent="0">
              <a:buNone/>
              <a:defRPr sz="1579" b="1"/>
            </a:lvl3pPr>
            <a:lvl4pPr marL="1203030" indent="0">
              <a:buNone/>
              <a:defRPr sz="1403" b="1"/>
            </a:lvl4pPr>
            <a:lvl5pPr marL="1604040" indent="0">
              <a:buNone/>
              <a:defRPr sz="1403" b="1"/>
            </a:lvl5pPr>
            <a:lvl6pPr marL="2005051" indent="0">
              <a:buNone/>
              <a:defRPr sz="1403" b="1"/>
            </a:lvl6pPr>
            <a:lvl7pPr marL="2406061" indent="0">
              <a:buNone/>
              <a:defRPr sz="1403" b="1"/>
            </a:lvl7pPr>
            <a:lvl8pPr marL="2807071" indent="0">
              <a:buNone/>
              <a:defRPr sz="1403" b="1"/>
            </a:lvl8pPr>
            <a:lvl9pPr marL="3208081" indent="0">
              <a:buNone/>
              <a:defRPr sz="1403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D6B5E4-6CF1-E224-679B-62DBDD99E8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413534" y="2760222"/>
            <a:ext cx="4546088" cy="4059870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46FD38-62B2-6AEC-209C-6572BE294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7834C8-427E-9005-E8EE-88A7CFEAB0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AFCCE1-0EB0-EBEB-6314-667FDE4E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984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88CFC-73F5-DF01-36B7-16BF7EFCC5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98CA68-C34C-50A6-B2FF-9BCAC4BD2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5F2C1A-1A62-DF49-1AF0-25616DE0B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F484DF8-C6BB-B416-44C3-BA454ABA61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52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FA33FF0-F8A7-BDA5-3769-610A8C3B1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6614BFC-AB35-98CC-519E-AE62CED8D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36F16EF-9B7C-68FF-FEFD-96F29BF1B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461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7050C5-51F2-4F68-2823-9D7DD2433E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503767"/>
            <a:ext cx="3448900" cy="1763183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7E8666-9415-F79F-D78E-E505DC486A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6088" y="1087996"/>
            <a:ext cx="5413534" cy="5370013"/>
          </a:xfrm>
        </p:spPr>
        <p:txBody>
          <a:bodyPr/>
          <a:lstStyle>
            <a:lvl1pPr>
              <a:defRPr sz="2807"/>
            </a:lvl1pPr>
            <a:lvl2pPr>
              <a:defRPr sz="2456"/>
            </a:lvl2pPr>
            <a:lvl3pPr>
              <a:defRPr sz="2105"/>
            </a:lvl3pPr>
            <a:lvl4pPr>
              <a:defRPr sz="1754"/>
            </a:lvl4pPr>
            <a:lvl5pPr>
              <a:defRPr sz="1754"/>
            </a:lvl5pPr>
            <a:lvl6pPr>
              <a:defRPr sz="1754"/>
            </a:lvl6pPr>
            <a:lvl7pPr>
              <a:defRPr sz="1754"/>
            </a:lvl7pPr>
            <a:lvl8pPr>
              <a:defRPr sz="1754"/>
            </a:lvl8pPr>
            <a:lvl9pPr>
              <a:defRPr sz="1754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B47512-D385-8427-0900-A47F76C643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564" y="2266950"/>
            <a:ext cx="3448900" cy="4199805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AECB69-143E-BB41-2BF3-722603A4D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0F5803-AC06-214E-64D8-0C6A905739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E5A207-B7FF-F27D-A19F-158D23508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9157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2AF567-8307-0E5E-46E5-AA5EA2899D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564" y="503767"/>
            <a:ext cx="3448900" cy="1763183"/>
          </a:xfrm>
        </p:spPr>
        <p:txBody>
          <a:bodyPr anchor="b"/>
          <a:lstStyle>
            <a:lvl1pPr>
              <a:defRPr sz="2807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CA5A7A7-3AE6-2483-3D16-076B1AD3C3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546088" y="1087996"/>
            <a:ext cx="5413534" cy="5370013"/>
          </a:xfrm>
        </p:spPr>
        <p:txBody>
          <a:bodyPr/>
          <a:lstStyle>
            <a:lvl1pPr marL="0" indent="0">
              <a:buNone/>
              <a:defRPr sz="2807"/>
            </a:lvl1pPr>
            <a:lvl2pPr marL="401010" indent="0">
              <a:buNone/>
              <a:defRPr sz="2456"/>
            </a:lvl2pPr>
            <a:lvl3pPr marL="802020" indent="0">
              <a:buNone/>
              <a:defRPr sz="2105"/>
            </a:lvl3pPr>
            <a:lvl4pPr marL="1203030" indent="0">
              <a:buNone/>
              <a:defRPr sz="1754"/>
            </a:lvl4pPr>
            <a:lvl5pPr marL="1604040" indent="0">
              <a:buNone/>
              <a:defRPr sz="1754"/>
            </a:lvl5pPr>
            <a:lvl6pPr marL="2005051" indent="0">
              <a:buNone/>
              <a:defRPr sz="1754"/>
            </a:lvl6pPr>
            <a:lvl7pPr marL="2406061" indent="0">
              <a:buNone/>
              <a:defRPr sz="1754"/>
            </a:lvl7pPr>
            <a:lvl8pPr marL="2807071" indent="0">
              <a:buNone/>
              <a:defRPr sz="1754"/>
            </a:lvl8pPr>
            <a:lvl9pPr marL="3208081" indent="0">
              <a:buNone/>
              <a:defRPr sz="1754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18CA5A-4A55-49B5-6D75-B050AFE54D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36564" y="2266950"/>
            <a:ext cx="3448900" cy="4199805"/>
          </a:xfrm>
        </p:spPr>
        <p:txBody>
          <a:bodyPr/>
          <a:lstStyle>
            <a:lvl1pPr marL="0" indent="0">
              <a:buNone/>
              <a:defRPr sz="1403"/>
            </a:lvl1pPr>
            <a:lvl2pPr marL="401010" indent="0">
              <a:buNone/>
              <a:defRPr sz="1228"/>
            </a:lvl2pPr>
            <a:lvl3pPr marL="802020" indent="0">
              <a:buNone/>
              <a:defRPr sz="1053"/>
            </a:lvl3pPr>
            <a:lvl4pPr marL="1203030" indent="0">
              <a:buNone/>
              <a:defRPr sz="877"/>
            </a:lvl4pPr>
            <a:lvl5pPr marL="1604040" indent="0">
              <a:buNone/>
              <a:defRPr sz="877"/>
            </a:lvl5pPr>
            <a:lvl6pPr marL="2005051" indent="0">
              <a:buNone/>
              <a:defRPr sz="877"/>
            </a:lvl6pPr>
            <a:lvl7pPr marL="2406061" indent="0">
              <a:buNone/>
              <a:defRPr sz="877"/>
            </a:lvl7pPr>
            <a:lvl8pPr marL="2807071" indent="0">
              <a:buNone/>
              <a:defRPr sz="877"/>
            </a:lvl8pPr>
            <a:lvl9pPr marL="3208081" indent="0">
              <a:buNone/>
              <a:defRPr sz="87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7EA6CD-0394-492F-B4D7-A88A03534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65426-9186-A4DA-5A55-506763BB2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630B9B-6B6C-9350-B7F9-7CDAA4231A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049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0EA276-4B56-0002-4393-B16EC7292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171" y="402314"/>
            <a:ext cx="9223058" cy="14605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55A15D-6518-1D8F-383C-A6E88D2C72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35171" y="2011568"/>
            <a:ext cx="9223058" cy="47945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92DCB3-C16D-A1FD-627F-3EEB217E5F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735171" y="7003756"/>
            <a:ext cx="2406015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7F20F5-BE7E-EC4C-3B21-4E33CA0377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42189" y="7003756"/>
            <a:ext cx="3609023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A727A-9BCB-EF9B-7826-C1FFF80B5A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552214" y="7003756"/>
            <a:ext cx="2406015" cy="4023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91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802020" rtl="0" eaLnBrk="1" latinLnBrk="0" hangingPunct="1">
        <a:lnSpc>
          <a:spcPct val="90000"/>
        </a:lnSpc>
        <a:spcBef>
          <a:spcPct val="0"/>
        </a:spcBef>
        <a:buNone/>
        <a:defRPr sz="385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0505" indent="-200505" algn="l" defTabSz="802020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51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52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535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54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55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56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57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586" indent="-200505" algn="l" defTabSz="802020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101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202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303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4040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505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606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707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8081" algn="l" defTabSz="802020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6F8A1A-323E-6127-BEED-6460B077EE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BBEB571A-9D5C-A353-818B-EA21E64DEA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875002"/>
              </p:ext>
            </p:extLst>
          </p:nvPr>
        </p:nvGraphicFramePr>
        <p:xfrm>
          <a:off x="2704310" y="698485"/>
          <a:ext cx="7837760" cy="6852302"/>
        </p:xfrm>
        <a:graphic>
          <a:graphicData uri="http://schemas.openxmlformats.org/drawingml/2006/table">
            <a:tbl>
              <a:tblPr/>
              <a:tblGrid>
                <a:gridCol w="1567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5322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Sept  29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Sept  30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1st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</a:t>
                      </a: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3rd 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495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Competitions, Games &amp; Quiz’s!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competitions!</a:t>
                      </a: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442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Fran</a:t>
                      </a: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Song Appreciation Society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1:00-3:00 – 1:1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Healthy body, healthy mind. Lifestyle and health advice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278385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Job search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CV writing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Cover Letters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Applications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Disclosure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  <a:endParaRPr lang="en-GB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Destress and create!</a:t>
                      </a:r>
                      <a:endParaRPr lang="en-GB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Baking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Help to bake some treats ahead of a Macmillan coffee morning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DWP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1.00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 and job search,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3EC1B459-263B-B9F1-0E8E-42CC37C93923}"/>
              </a:ext>
            </a:extLst>
          </p:cNvPr>
          <p:cNvGrpSpPr/>
          <p:nvPr/>
        </p:nvGrpSpPr>
        <p:grpSpPr>
          <a:xfrm>
            <a:off x="184646" y="1511048"/>
            <a:ext cx="2384913" cy="4949906"/>
            <a:chOff x="0" y="-28575"/>
            <a:chExt cx="868775" cy="1697876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01619B46-E7CD-422C-CD84-2CC7A0C8F9B8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37102410-C9C5-EA4F-94A4-9F794C2D9206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u="sng" dirty="0">
                  <a:solidFill>
                    <a:srgbClr val="FFFFFF"/>
                  </a:solidFill>
                  <a:latin typeface="DM Sans"/>
                </a:rPr>
                <a:t>Huddersfield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3</a:t>
              </a:r>
              <a:r>
                <a:rPr lang="en-US" sz="1200" baseline="30000" dirty="0">
                  <a:solidFill>
                    <a:srgbClr val="FFFFFF"/>
                  </a:solidFill>
                  <a:latin typeface="DM Sans"/>
                </a:rPr>
                <a:t>rd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 Floor Norwich Union House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HD1 2LR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01132 425522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Email – 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CFOEvolution@growthco.uk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Hub opening hours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Mon – Fri 9:00 – 4:00</a:t>
              </a:r>
            </a:p>
            <a:p>
              <a:pPr algn="ctr"/>
              <a:endParaRPr lang="en-US" sz="1200" b="1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Breakfast Club</a:t>
              </a:r>
            </a:p>
            <a:p>
              <a:pPr algn="ctr"/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Join us between 9:30 – 10:30 </a:t>
              </a:r>
            </a:p>
            <a:p>
              <a:pPr algn="ctr"/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for a healthy start to the day</a:t>
              </a:r>
            </a:p>
            <a:p>
              <a:pPr algn="ctr">
                <a:lnSpc>
                  <a:spcPct val="150000"/>
                </a:lnSpc>
              </a:pPr>
              <a:endParaRPr lang="en-GB" sz="1200" dirty="0">
                <a:solidFill>
                  <a:srgbClr val="FFFFFF"/>
                </a:solidFill>
                <a:latin typeface="DM Sans"/>
              </a:endParaRPr>
            </a:p>
            <a:p>
              <a:pPr algn="ctr"/>
              <a:r>
                <a:rPr lang="en-GB" sz="1200" b="1" dirty="0">
                  <a:solidFill>
                    <a:srgbClr val="FFFFFF"/>
                  </a:solidFill>
                  <a:latin typeface="DM Sans"/>
                </a:rPr>
                <a:t>Support</a:t>
              </a:r>
            </a:p>
            <a:p>
              <a:pPr algn="ctr"/>
              <a:r>
                <a:rPr lang="en-GB" sz="1200" dirty="0">
                  <a:solidFill>
                    <a:srgbClr val="FFFFFF"/>
                  </a:solidFill>
                  <a:latin typeface="DM Sans"/>
                </a:rPr>
                <a:t>If you ever need a cuppa or a chat, pop in and speak to your support worker.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FAF19382-E986-FE50-4DCA-D556C864E4DF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F7EB0230-3C32-48E8-53A0-F907A2C260D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ED19EBB2-7468-ADB2-32C6-483B0CFB9CC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51DB5694-8A4A-EA87-2B48-8A00090A313F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D4129C7D-2BEC-53A6-9D72-550834F8789F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93C3D935-50CA-9727-6B25-FCE81D537078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EDDE6297-B628-BAF4-90E5-433A8A26AAE1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6BDE7B7F-2864-CCC2-091A-15DDC218FC7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02317476-A574-C939-FD4C-56680F8BB15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9389B2D8-0276-A793-89B0-29B529B83F3D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1F6D48FD-D618-7C22-12C9-182FCE76EAD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19C54137-AE8B-4FC1-DEB6-992EA4BF762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81D48660-127E-5CC8-DC12-F0F7DDC23636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DE2ED0BA-6E22-C691-CF94-5400B02D0ED1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24E7868F-4790-D929-0A85-E39CC494F4DE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808A7D0B-1C1B-A299-84D4-CFAF11B45C90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C72CB725-3839-B104-5618-1BAD3D170DF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965" y="29397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C0D3B939-6745-107E-8FC8-48402CFFBA55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8477B804-5BBF-987C-D60B-8250533D5BC9}"/>
              </a:ext>
            </a:extLst>
          </p:cNvPr>
          <p:cNvSpPr txBox="1"/>
          <p:nvPr/>
        </p:nvSpPr>
        <p:spPr>
          <a:xfrm>
            <a:off x="2892245" y="-17554"/>
            <a:ext cx="5951652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- October</a:t>
            </a:r>
            <a:endParaRPr lang="en-US" sz="3499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40E7AFBF-C5BB-C7EF-2B8A-9953476E5FB3}"/>
              </a:ext>
            </a:extLst>
          </p:cNvPr>
          <p:cNvGrpSpPr/>
          <p:nvPr/>
        </p:nvGrpSpPr>
        <p:grpSpPr>
          <a:xfrm>
            <a:off x="3940642" y="1541624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46EE6590-6AFA-61EA-1849-375522E25DC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69BCDE82-BC04-9E7D-0E14-B2897129823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4FEA7B66-784A-2811-9364-2D090F2EB14D}"/>
              </a:ext>
            </a:extLst>
          </p:cNvPr>
          <p:cNvGrpSpPr/>
          <p:nvPr/>
        </p:nvGrpSpPr>
        <p:grpSpPr>
          <a:xfrm>
            <a:off x="3908488" y="3095566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334AA94B-60B1-32A1-78EB-64F81356CFC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A3ADB747-6E78-B0F5-A896-96AE4416FD3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8E17FF86-2844-CBCE-CE54-635D0F0E9937}"/>
              </a:ext>
            </a:extLst>
          </p:cNvPr>
          <p:cNvGrpSpPr/>
          <p:nvPr/>
        </p:nvGrpSpPr>
        <p:grpSpPr>
          <a:xfrm>
            <a:off x="3966051" y="6543529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2DA73A26-EF9F-D1C4-CDF9-6ADFB5B2934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36B831C7-9692-ACEB-FFB9-8983BA39564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9540BA73-C4E6-BB14-637A-452B39A2D49E}"/>
              </a:ext>
            </a:extLst>
          </p:cNvPr>
          <p:cNvGrpSpPr/>
          <p:nvPr/>
        </p:nvGrpSpPr>
        <p:grpSpPr>
          <a:xfrm>
            <a:off x="7092130" y="1575697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9CDBA1F3-B9B2-6B9A-7733-18962D6C0A5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A7669ED1-A84A-F9BD-0DDE-71796FEC7C4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A96D2916-3BCB-BF08-A727-2F1358BA91C0}"/>
              </a:ext>
            </a:extLst>
          </p:cNvPr>
          <p:cNvGrpSpPr/>
          <p:nvPr/>
        </p:nvGrpSpPr>
        <p:grpSpPr>
          <a:xfrm>
            <a:off x="8633346" y="6288616"/>
            <a:ext cx="220832" cy="193228"/>
            <a:chOff x="0" y="0"/>
            <a:chExt cx="812800" cy="711200"/>
          </a:xfrm>
        </p:grpSpPr>
        <p:sp>
          <p:nvSpPr>
            <p:cNvPr id="33" name="Freeform 66">
              <a:extLst>
                <a:ext uri="{FF2B5EF4-FFF2-40B4-BE49-F238E27FC236}">
                  <a16:creationId xmlns:a16="http://schemas.microsoft.com/office/drawing/2014/main" id="{BD374E44-DB22-0B8C-4DFE-AF3AF3952DB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67">
              <a:extLst>
                <a:ext uri="{FF2B5EF4-FFF2-40B4-BE49-F238E27FC236}">
                  <a16:creationId xmlns:a16="http://schemas.microsoft.com/office/drawing/2014/main" id="{F590A49D-C943-CF69-255D-7CD33F0FF4B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63FC0BBD-9C17-D82E-EFE5-84BF74CB2BB5}"/>
              </a:ext>
            </a:extLst>
          </p:cNvPr>
          <p:cNvGrpSpPr/>
          <p:nvPr/>
        </p:nvGrpSpPr>
        <p:grpSpPr>
          <a:xfrm>
            <a:off x="6899859" y="6229134"/>
            <a:ext cx="242972" cy="242972"/>
            <a:chOff x="0" y="0"/>
            <a:chExt cx="812800" cy="812800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2E7E84D3-FE9E-4F97-53D5-6A81DE8A4D9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1B5935C6-7130-A5F7-2310-BA40AC711CC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DC8A3B9B-2480-52B4-7247-A4E2FD85FDC8}"/>
              </a:ext>
            </a:extLst>
          </p:cNvPr>
          <p:cNvGrpSpPr/>
          <p:nvPr/>
        </p:nvGrpSpPr>
        <p:grpSpPr>
          <a:xfrm>
            <a:off x="7050724" y="4077617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B2A0FD45-44D4-D6A8-7FA2-348933F3266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9CE0CC77-8248-AA6B-583E-4621EEA4B82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8124AA5F-8994-9FAD-50A7-239AA011169B}"/>
              </a:ext>
            </a:extLst>
          </p:cNvPr>
          <p:cNvGrpSpPr/>
          <p:nvPr/>
        </p:nvGrpSpPr>
        <p:grpSpPr>
          <a:xfrm>
            <a:off x="8662310" y="1559993"/>
            <a:ext cx="220832" cy="193228"/>
            <a:chOff x="0" y="0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E74CA0F6-7CB1-53EF-196B-BFA201A2570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TextBox 67">
              <a:extLst>
                <a:ext uri="{FF2B5EF4-FFF2-40B4-BE49-F238E27FC236}">
                  <a16:creationId xmlns:a16="http://schemas.microsoft.com/office/drawing/2014/main" id="{9CF082FD-F50F-B8CE-5BC4-790D97EA61A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F2FB4D0E-6D0B-691E-ED06-9D1F1E674823}"/>
              </a:ext>
            </a:extLst>
          </p:cNvPr>
          <p:cNvGrpSpPr/>
          <p:nvPr/>
        </p:nvGrpSpPr>
        <p:grpSpPr>
          <a:xfrm rot="2700000">
            <a:off x="5946868" y="4065050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B9B7FB1E-33A7-1381-F397-351B774F0F3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33E67213-71A3-1DD5-1260-46ABDA9BB56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5FF7369B-8FDA-FEB3-91CB-6A6DDDDD776A}"/>
              </a:ext>
            </a:extLst>
          </p:cNvPr>
          <p:cNvGrpSpPr/>
          <p:nvPr/>
        </p:nvGrpSpPr>
        <p:grpSpPr>
          <a:xfrm>
            <a:off x="3931817" y="4044766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58F01BB8-9A0E-77DB-FC80-69211F47801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40D8C874-18F3-8422-57D5-89969CFF2DF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2" name="Group 62">
            <a:extLst>
              <a:ext uri="{FF2B5EF4-FFF2-40B4-BE49-F238E27FC236}">
                <a16:creationId xmlns:a16="http://schemas.microsoft.com/office/drawing/2014/main" id="{3BBB8F2D-45B7-2B93-C6ED-6827EDB7910D}"/>
              </a:ext>
            </a:extLst>
          </p:cNvPr>
          <p:cNvGrpSpPr/>
          <p:nvPr/>
        </p:nvGrpSpPr>
        <p:grpSpPr>
          <a:xfrm>
            <a:off x="8623703" y="4068312"/>
            <a:ext cx="242972" cy="242972"/>
            <a:chOff x="0" y="0"/>
            <a:chExt cx="812800" cy="812800"/>
          </a:xfrm>
        </p:grpSpPr>
        <p:sp>
          <p:nvSpPr>
            <p:cNvPr id="83" name="Freeform 63">
              <a:extLst>
                <a:ext uri="{FF2B5EF4-FFF2-40B4-BE49-F238E27FC236}">
                  <a16:creationId xmlns:a16="http://schemas.microsoft.com/office/drawing/2014/main" id="{9496CF94-FC0E-0BC5-9A60-0AFC8109C43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TextBox 64">
              <a:extLst>
                <a:ext uri="{FF2B5EF4-FFF2-40B4-BE49-F238E27FC236}">
                  <a16:creationId xmlns:a16="http://schemas.microsoft.com/office/drawing/2014/main" id="{79E215D0-B907-3917-F3FB-5E022DE2B35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6" name="Group 65">
            <a:extLst>
              <a:ext uri="{FF2B5EF4-FFF2-40B4-BE49-F238E27FC236}">
                <a16:creationId xmlns:a16="http://schemas.microsoft.com/office/drawing/2014/main" id="{7FD55CF7-7C82-4DB0-8A41-5A56A372C10C}"/>
              </a:ext>
            </a:extLst>
          </p:cNvPr>
          <p:cNvGrpSpPr/>
          <p:nvPr/>
        </p:nvGrpSpPr>
        <p:grpSpPr>
          <a:xfrm>
            <a:off x="10279095" y="1575697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CFD158E1-57C0-79B1-A941-EBEBC2A1971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977383E6-84B6-6117-21FA-6F4C76DBEB0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9" name="Group 65">
            <a:extLst>
              <a:ext uri="{FF2B5EF4-FFF2-40B4-BE49-F238E27FC236}">
                <a16:creationId xmlns:a16="http://schemas.microsoft.com/office/drawing/2014/main" id="{6D62E118-6DAA-8A36-39F4-A11D64FA696B}"/>
              </a:ext>
            </a:extLst>
          </p:cNvPr>
          <p:cNvGrpSpPr/>
          <p:nvPr/>
        </p:nvGrpSpPr>
        <p:grpSpPr>
          <a:xfrm>
            <a:off x="10092768" y="6761404"/>
            <a:ext cx="220832" cy="193228"/>
            <a:chOff x="0" y="0"/>
            <a:chExt cx="812800" cy="711200"/>
          </a:xfrm>
        </p:grpSpPr>
        <p:sp>
          <p:nvSpPr>
            <p:cNvPr id="90" name="Freeform 66">
              <a:extLst>
                <a:ext uri="{FF2B5EF4-FFF2-40B4-BE49-F238E27FC236}">
                  <a16:creationId xmlns:a16="http://schemas.microsoft.com/office/drawing/2014/main" id="{3D05FE02-2C1B-85DE-9747-A263AB262A5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TextBox 67">
              <a:extLst>
                <a:ext uri="{FF2B5EF4-FFF2-40B4-BE49-F238E27FC236}">
                  <a16:creationId xmlns:a16="http://schemas.microsoft.com/office/drawing/2014/main" id="{04826C34-ED13-9384-DA76-D0F49782346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92" name="Freeform 63">
            <a:extLst>
              <a:ext uri="{FF2B5EF4-FFF2-40B4-BE49-F238E27FC236}">
                <a16:creationId xmlns:a16="http://schemas.microsoft.com/office/drawing/2014/main" id="{521EB5C6-4B6D-3B1F-AF9B-8E0AEC9301CD}"/>
              </a:ext>
            </a:extLst>
          </p:cNvPr>
          <p:cNvSpPr/>
          <p:nvPr/>
        </p:nvSpPr>
        <p:spPr>
          <a:xfrm>
            <a:off x="10265782" y="4419749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93" name="Group 65">
            <a:extLst>
              <a:ext uri="{FF2B5EF4-FFF2-40B4-BE49-F238E27FC236}">
                <a16:creationId xmlns:a16="http://schemas.microsoft.com/office/drawing/2014/main" id="{FBE58234-4645-F6DE-831C-7B98B18CF1EE}"/>
              </a:ext>
            </a:extLst>
          </p:cNvPr>
          <p:cNvGrpSpPr/>
          <p:nvPr/>
        </p:nvGrpSpPr>
        <p:grpSpPr>
          <a:xfrm>
            <a:off x="9136212" y="4419749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BE77F418-ADAC-2845-4EC7-743C197F51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9284AEC2-6732-16F2-F2F6-A34D4B0A659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9" name="Group 46">
            <a:extLst>
              <a:ext uri="{FF2B5EF4-FFF2-40B4-BE49-F238E27FC236}">
                <a16:creationId xmlns:a16="http://schemas.microsoft.com/office/drawing/2014/main" id="{DDF7DFB9-E812-8335-A299-E434714BB61B}"/>
              </a:ext>
            </a:extLst>
          </p:cNvPr>
          <p:cNvGrpSpPr/>
          <p:nvPr/>
        </p:nvGrpSpPr>
        <p:grpSpPr>
          <a:xfrm rot="2700000">
            <a:off x="7589744" y="6238309"/>
            <a:ext cx="293842" cy="293842"/>
            <a:chOff x="0" y="0"/>
            <a:chExt cx="812800" cy="812800"/>
          </a:xfrm>
        </p:grpSpPr>
        <p:sp>
          <p:nvSpPr>
            <p:cNvPr id="40" name="Freeform 47">
              <a:extLst>
                <a:ext uri="{FF2B5EF4-FFF2-40B4-BE49-F238E27FC236}">
                  <a16:creationId xmlns:a16="http://schemas.microsoft.com/office/drawing/2014/main" id="{13F9FCAC-A567-653F-1EF3-0761587323E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48">
              <a:extLst>
                <a:ext uri="{FF2B5EF4-FFF2-40B4-BE49-F238E27FC236}">
                  <a16:creationId xmlns:a16="http://schemas.microsoft.com/office/drawing/2014/main" id="{289A75C7-24A6-0605-E084-084F24DF202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6" name="Group 62">
            <a:extLst>
              <a:ext uri="{FF2B5EF4-FFF2-40B4-BE49-F238E27FC236}">
                <a16:creationId xmlns:a16="http://schemas.microsoft.com/office/drawing/2014/main" id="{9A01CEF4-BB62-C749-EF23-FD0FD8BF4767}"/>
              </a:ext>
            </a:extLst>
          </p:cNvPr>
          <p:cNvGrpSpPr/>
          <p:nvPr/>
        </p:nvGrpSpPr>
        <p:grpSpPr>
          <a:xfrm>
            <a:off x="8109135" y="6260092"/>
            <a:ext cx="242972" cy="242972"/>
            <a:chOff x="0" y="0"/>
            <a:chExt cx="812800" cy="812800"/>
          </a:xfrm>
        </p:grpSpPr>
        <p:sp>
          <p:nvSpPr>
            <p:cNvPr id="27" name="Freeform 63">
              <a:extLst>
                <a:ext uri="{FF2B5EF4-FFF2-40B4-BE49-F238E27FC236}">
                  <a16:creationId xmlns:a16="http://schemas.microsoft.com/office/drawing/2014/main" id="{A3B607B8-2782-5702-D681-EA01B287603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Box 64">
              <a:extLst>
                <a:ext uri="{FF2B5EF4-FFF2-40B4-BE49-F238E27FC236}">
                  <a16:creationId xmlns:a16="http://schemas.microsoft.com/office/drawing/2014/main" id="{664A6C1D-C677-B9CD-F281-EEC91DBCB96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E62DE34D-4AB8-9F91-631A-771E9BDE8F6D}"/>
              </a:ext>
            </a:extLst>
          </p:cNvPr>
          <p:cNvGrpSpPr/>
          <p:nvPr/>
        </p:nvGrpSpPr>
        <p:grpSpPr>
          <a:xfrm>
            <a:off x="5593442" y="3197842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CF350908-154E-A7D2-1D08-FA575D2FE49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D978C344-2C21-87E0-A8E4-CAEB403699C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3" name="Group 46">
            <a:extLst>
              <a:ext uri="{FF2B5EF4-FFF2-40B4-BE49-F238E27FC236}">
                <a16:creationId xmlns:a16="http://schemas.microsoft.com/office/drawing/2014/main" id="{619CD2E4-D7A6-97B0-60FD-329FF9D1E02C}"/>
              </a:ext>
            </a:extLst>
          </p:cNvPr>
          <p:cNvGrpSpPr/>
          <p:nvPr/>
        </p:nvGrpSpPr>
        <p:grpSpPr>
          <a:xfrm rot="2700000">
            <a:off x="6050569" y="6188830"/>
            <a:ext cx="293842" cy="293842"/>
            <a:chOff x="0" y="0"/>
            <a:chExt cx="812800" cy="812800"/>
          </a:xfrm>
        </p:grpSpPr>
        <p:sp>
          <p:nvSpPr>
            <p:cNvPr id="14" name="Freeform 47">
              <a:extLst>
                <a:ext uri="{FF2B5EF4-FFF2-40B4-BE49-F238E27FC236}">
                  <a16:creationId xmlns:a16="http://schemas.microsoft.com/office/drawing/2014/main" id="{4E6F7D42-2283-9DF5-B315-6CD0CB45580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48">
              <a:extLst>
                <a:ext uri="{FF2B5EF4-FFF2-40B4-BE49-F238E27FC236}">
                  <a16:creationId xmlns:a16="http://schemas.microsoft.com/office/drawing/2014/main" id="{0159CF10-4D5A-1EE6-9CCD-402CBC96904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FC327C80-C548-38AE-3A65-6707A4DB992D}"/>
              </a:ext>
            </a:extLst>
          </p:cNvPr>
          <p:cNvGrpSpPr/>
          <p:nvPr/>
        </p:nvGrpSpPr>
        <p:grpSpPr>
          <a:xfrm>
            <a:off x="4931260" y="6582466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770E392B-6FF8-B63E-53AC-A446CFFF583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676DD8EF-B019-8E60-4D0A-5F20D623CE8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2" name="Group 46">
            <a:extLst>
              <a:ext uri="{FF2B5EF4-FFF2-40B4-BE49-F238E27FC236}">
                <a16:creationId xmlns:a16="http://schemas.microsoft.com/office/drawing/2014/main" id="{6927C889-41E8-53B0-7287-0CF8AA56C905}"/>
              </a:ext>
            </a:extLst>
          </p:cNvPr>
          <p:cNvGrpSpPr/>
          <p:nvPr/>
        </p:nvGrpSpPr>
        <p:grpSpPr>
          <a:xfrm rot="2700000">
            <a:off x="7546140" y="4044899"/>
            <a:ext cx="293842" cy="293842"/>
            <a:chOff x="0" y="0"/>
            <a:chExt cx="812800" cy="812800"/>
          </a:xfrm>
        </p:grpSpPr>
        <p:sp>
          <p:nvSpPr>
            <p:cNvPr id="43" name="Freeform 47">
              <a:extLst>
                <a:ext uri="{FF2B5EF4-FFF2-40B4-BE49-F238E27FC236}">
                  <a16:creationId xmlns:a16="http://schemas.microsoft.com/office/drawing/2014/main" id="{3B806FB5-C8A3-F44F-6979-CBA44AF2DBA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TextBox 48">
              <a:extLst>
                <a:ext uri="{FF2B5EF4-FFF2-40B4-BE49-F238E27FC236}">
                  <a16:creationId xmlns:a16="http://schemas.microsoft.com/office/drawing/2014/main" id="{83FA2853-C155-7041-8246-94E4E29D26AF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57" name="Freeform 63">
            <a:extLst>
              <a:ext uri="{FF2B5EF4-FFF2-40B4-BE49-F238E27FC236}">
                <a16:creationId xmlns:a16="http://schemas.microsoft.com/office/drawing/2014/main" id="{C901F5D2-2797-8FEE-05B3-FC94B07E9456}"/>
              </a:ext>
            </a:extLst>
          </p:cNvPr>
          <p:cNvSpPr/>
          <p:nvPr/>
        </p:nvSpPr>
        <p:spPr>
          <a:xfrm>
            <a:off x="5557427" y="1623573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509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848826-258E-917A-D19B-A27D5D07FA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5BAB2A6-60DA-CE93-115D-23E755120B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6525199"/>
              </p:ext>
            </p:extLst>
          </p:nvPr>
        </p:nvGraphicFramePr>
        <p:xfrm>
          <a:off x="2800364" y="581587"/>
          <a:ext cx="7837760" cy="6944949"/>
        </p:xfrm>
        <a:graphic>
          <a:graphicData uri="http://schemas.openxmlformats.org/drawingml/2006/table">
            <a:tbl>
              <a:tblPr/>
              <a:tblGrid>
                <a:gridCol w="1567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75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2984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6th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7th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8th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9th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10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75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Competitions Games &amp; Quiz’s!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4904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Fran</a:t>
                      </a: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Song Appreciation Society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1:00-3:00 – 1:1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Healthy body, healthy mind. Lifestyle and health advice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278874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Job search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CV writing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Cover Letters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Applications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Disclosure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  <a:endParaRPr lang="en-GB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kumimoji="0" lang="en-US" sz="105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Female Only Space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kumimoji="0" lang="en-US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DM Sans" pitchFamily="2" charset="0"/>
                          <a:ea typeface="+mn-ea"/>
                          <a:cs typeface="+mn-cs"/>
                        </a:rPr>
                        <a:t>12:00 – 16:00</a:t>
                      </a: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kumimoji="0" lang="en-US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Destress and create!</a:t>
                      </a:r>
                      <a:endParaRPr lang="en-GB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DWP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 and job search,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0E328FCD-0BDF-5887-DAE9-02A4DE846A67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94A8355B-3272-1DF5-D227-C70E1401F547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AA6B4F47-DFAE-DBE5-18A0-C42B67F6041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2C06057D-3C6D-DBF5-7008-1E449EF942C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1EDC1774-0C28-D037-53FF-AEEDE56B71A5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1DBDD724-AE4E-D71F-0D2C-8B38F73A1AC5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677364B1-FAA4-FA41-E18D-98B1F33A00AA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7A357F9D-1ABF-EBF0-41FF-F68ADA9513C1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375F512-8608-3E34-46DC-38F7B79396F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51748C8C-64BA-7A90-A1DA-80F6EB93DBAA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70E37A37-81C4-195B-ED4F-7D1BEB74D412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D2C4ABA4-E1B6-7673-4CDD-60B231C5827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DBE25C50-AD2E-5797-A3AE-DFED4CE59E7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22D7423F-3F06-9918-01C2-93A0EA116C3E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730F87DC-FAF2-1470-8767-4C5D64ACBB47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24F2393A-86ED-DA23-521B-6B782F846437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8DC20101-11CA-F28B-69CA-5F65E33277A2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C0FF8668-5032-F228-AFC4-9C78748F813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1328" y="-12553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7CB55F30-85A8-AEBD-63A9-763A59ECE92B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6C193EEB-FAA3-C141-4BC3-BC5FB9457916}"/>
              </a:ext>
            </a:extLst>
          </p:cNvPr>
          <p:cNvSpPr txBox="1"/>
          <p:nvPr/>
        </p:nvSpPr>
        <p:spPr>
          <a:xfrm>
            <a:off x="3289152" y="-17872"/>
            <a:ext cx="5642364" cy="599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499" u="sng" dirty="0">
                <a:solidFill>
                  <a:srgbClr val="000000"/>
                </a:solidFill>
                <a:latin typeface="DM Sans Bold"/>
              </a:rPr>
              <a:t> </a:t>
            </a: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- October</a:t>
            </a:r>
            <a:endParaRPr lang="en-US" sz="3499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53E040EE-C6BA-D3EF-DDC9-518CC7C47E83}"/>
              </a:ext>
            </a:extLst>
          </p:cNvPr>
          <p:cNvGrpSpPr/>
          <p:nvPr/>
        </p:nvGrpSpPr>
        <p:grpSpPr>
          <a:xfrm>
            <a:off x="3940642" y="1541624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88A1D9EA-1990-6E87-E797-28EB4A2DF02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74C43501-F90A-BFC5-9FC0-0C9606FA633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30E6DC3E-4DE7-19E4-74CB-180ED44863FC}"/>
              </a:ext>
            </a:extLst>
          </p:cNvPr>
          <p:cNvGrpSpPr/>
          <p:nvPr/>
        </p:nvGrpSpPr>
        <p:grpSpPr>
          <a:xfrm>
            <a:off x="3908488" y="3095566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1BAD32DD-F513-3AD0-9995-2B1112951C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18A01A5E-6C99-BFB3-93C8-13495AB2D4F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7EE68058-7341-72B8-9B74-1960E6C1C685}"/>
              </a:ext>
            </a:extLst>
          </p:cNvPr>
          <p:cNvGrpSpPr/>
          <p:nvPr/>
        </p:nvGrpSpPr>
        <p:grpSpPr>
          <a:xfrm>
            <a:off x="3966051" y="6543529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4A7A8AE8-E274-09E9-60EF-0B576EC25A7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549A2606-7693-2903-3958-0923BF1C9F3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78CE8A6D-6C90-2BAB-BBA9-7FD3B1BCD9A8}"/>
              </a:ext>
            </a:extLst>
          </p:cNvPr>
          <p:cNvGrpSpPr/>
          <p:nvPr/>
        </p:nvGrpSpPr>
        <p:grpSpPr>
          <a:xfrm>
            <a:off x="7092130" y="1575697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ABDCC33C-E21C-661C-C56E-D0A990B4528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3D7AFC97-EB2F-FB79-620C-325E034E286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3BA438BD-B449-D15C-27DA-E6D888E65E54}"/>
              </a:ext>
            </a:extLst>
          </p:cNvPr>
          <p:cNvGrpSpPr/>
          <p:nvPr/>
        </p:nvGrpSpPr>
        <p:grpSpPr>
          <a:xfrm>
            <a:off x="8551894" y="6694817"/>
            <a:ext cx="220832" cy="193228"/>
            <a:chOff x="0" y="0"/>
            <a:chExt cx="812800" cy="711200"/>
          </a:xfrm>
        </p:grpSpPr>
        <p:sp>
          <p:nvSpPr>
            <p:cNvPr id="33" name="Freeform 66">
              <a:extLst>
                <a:ext uri="{FF2B5EF4-FFF2-40B4-BE49-F238E27FC236}">
                  <a16:creationId xmlns:a16="http://schemas.microsoft.com/office/drawing/2014/main" id="{F1F0069F-20E3-44A4-23CF-1EE014C5FA4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67">
              <a:extLst>
                <a:ext uri="{FF2B5EF4-FFF2-40B4-BE49-F238E27FC236}">
                  <a16:creationId xmlns:a16="http://schemas.microsoft.com/office/drawing/2014/main" id="{C7EAE57D-E944-2EDE-7613-83E76B8DE02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37E13F74-DE70-168A-FD14-8FC847B2EB37}"/>
              </a:ext>
            </a:extLst>
          </p:cNvPr>
          <p:cNvGrpSpPr/>
          <p:nvPr/>
        </p:nvGrpSpPr>
        <p:grpSpPr>
          <a:xfrm>
            <a:off x="6958412" y="6655280"/>
            <a:ext cx="242972" cy="242972"/>
            <a:chOff x="0" y="0"/>
            <a:chExt cx="812800" cy="812800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D462262F-F427-F527-147B-784FD39808DA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06D8999A-57BC-C009-3918-590386CC6A4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51B7834B-94DA-1C7E-82C4-75F08BE8F96C}"/>
              </a:ext>
            </a:extLst>
          </p:cNvPr>
          <p:cNvGrpSpPr/>
          <p:nvPr/>
        </p:nvGrpSpPr>
        <p:grpSpPr>
          <a:xfrm>
            <a:off x="7050724" y="4077617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E35160AB-AA61-1356-61F6-8EE38AD41FC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788E9E71-E6C2-9F1B-CA15-905F865A6F6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ECF4093E-399E-D241-E042-7115A6D66183}"/>
              </a:ext>
            </a:extLst>
          </p:cNvPr>
          <p:cNvGrpSpPr/>
          <p:nvPr/>
        </p:nvGrpSpPr>
        <p:grpSpPr>
          <a:xfrm>
            <a:off x="8662310" y="1559993"/>
            <a:ext cx="220832" cy="193228"/>
            <a:chOff x="0" y="0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1FF8DF73-200F-DAE2-28D1-3ABD9EEE887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TextBox 67">
              <a:extLst>
                <a:ext uri="{FF2B5EF4-FFF2-40B4-BE49-F238E27FC236}">
                  <a16:creationId xmlns:a16="http://schemas.microsoft.com/office/drawing/2014/main" id="{CF942527-C8D6-430A-1977-4A71526AF2C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99CCB9DA-5FEC-D68D-125E-AC08F194296E}"/>
              </a:ext>
            </a:extLst>
          </p:cNvPr>
          <p:cNvGrpSpPr/>
          <p:nvPr/>
        </p:nvGrpSpPr>
        <p:grpSpPr>
          <a:xfrm rot="2700000">
            <a:off x="5946868" y="4065050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FAEFB40C-FD70-9643-86B3-FAD3FEDEBA8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DC3A9D23-9370-DBE4-8839-8479FA7B313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705C25AE-C5E1-4FD7-0A5D-7613802C86CD}"/>
              </a:ext>
            </a:extLst>
          </p:cNvPr>
          <p:cNvGrpSpPr/>
          <p:nvPr/>
        </p:nvGrpSpPr>
        <p:grpSpPr>
          <a:xfrm>
            <a:off x="3895844" y="4383254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DBBD65B1-CBDB-FB85-268F-013041DF368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C4AE35A2-C3EC-C2FA-E58D-D8EB33CB167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2" name="Group 62">
            <a:extLst>
              <a:ext uri="{FF2B5EF4-FFF2-40B4-BE49-F238E27FC236}">
                <a16:creationId xmlns:a16="http://schemas.microsoft.com/office/drawing/2014/main" id="{25D458AE-797B-827B-637E-4AD534F90130}"/>
              </a:ext>
            </a:extLst>
          </p:cNvPr>
          <p:cNvGrpSpPr/>
          <p:nvPr/>
        </p:nvGrpSpPr>
        <p:grpSpPr>
          <a:xfrm>
            <a:off x="8623703" y="4068312"/>
            <a:ext cx="242972" cy="242972"/>
            <a:chOff x="0" y="0"/>
            <a:chExt cx="812800" cy="812800"/>
          </a:xfrm>
        </p:grpSpPr>
        <p:sp>
          <p:nvSpPr>
            <p:cNvPr id="83" name="Freeform 63">
              <a:extLst>
                <a:ext uri="{FF2B5EF4-FFF2-40B4-BE49-F238E27FC236}">
                  <a16:creationId xmlns:a16="http://schemas.microsoft.com/office/drawing/2014/main" id="{DB352572-EA76-8A75-D5A6-82546A05489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TextBox 64">
              <a:extLst>
                <a:ext uri="{FF2B5EF4-FFF2-40B4-BE49-F238E27FC236}">
                  <a16:creationId xmlns:a16="http://schemas.microsoft.com/office/drawing/2014/main" id="{E91E6556-9843-CCAB-0EF2-708B57AEEF1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6" name="Group 65">
            <a:extLst>
              <a:ext uri="{FF2B5EF4-FFF2-40B4-BE49-F238E27FC236}">
                <a16:creationId xmlns:a16="http://schemas.microsoft.com/office/drawing/2014/main" id="{6C18B102-5090-5B95-A112-04339EB3473A}"/>
              </a:ext>
            </a:extLst>
          </p:cNvPr>
          <p:cNvGrpSpPr/>
          <p:nvPr/>
        </p:nvGrpSpPr>
        <p:grpSpPr>
          <a:xfrm>
            <a:off x="10279095" y="1575697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3A8A9B1F-D7B1-DB6A-FE71-49E4E7CC106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7601FCBB-DCF1-227D-4EB7-9F04E06419E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9" name="Group 65">
            <a:extLst>
              <a:ext uri="{FF2B5EF4-FFF2-40B4-BE49-F238E27FC236}">
                <a16:creationId xmlns:a16="http://schemas.microsoft.com/office/drawing/2014/main" id="{6BC7D9C0-197E-9BC8-CF53-2688BDED9C04}"/>
              </a:ext>
            </a:extLst>
          </p:cNvPr>
          <p:cNvGrpSpPr/>
          <p:nvPr/>
        </p:nvGrpSpPr>
        <p:grpSpPr>
          <a:xfrm>
            <a:off x="10092768" y="6761404"/>
            <a:ext cx="220832" cy="193228"/>
            <a:chOff x="0" y="0"/>
            <a:chExt cx="812800" cy="711200"/>
          </a:xfrm>
        </p:grpSpPr>
        <p:sp>
          <p:nvSpPr>
            <p:cNvPr id="90" name="Freeform 66">
              <a:extLst>
                <a:ext uri="{FF2B5EF4-FFF2-40B4-BE49-F238E27FC236}">
                  <a16:creationId xmlns:a16="http://schemas.microsoft.com/office/drawing/2014/main" id="{2EA1C649-8AA4-B8F8-BDC7-D2FB9F33ACD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TextBox 67">
              <a:extLst>
                <a:ext uri="{FF2B5EF4-FFF2-40B4-BE49-F238E27FC236}">
                  <a16:creationId xmlns:a16="http://schemas.microsoft.com/office/drawing/2014/main" id="{F3CA9AF5-2033-528B-44B7-16C25F14885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92" name="Freeform 63">
            <a:extLst>
              <a:ext uri="{FF2B5EF4-FFF2-40B4-BE49-F238E27FC236}">
                <a16:creationId xmlns:a16="http://schemas.microsoft.com/office/drawing/2014/main" id="{137D703B-5AC2-A316-92E0-153D01C58692}"/>
              </a:ext>
            </a:extLst>
          </p:cNvPr>
          <p:cNvSpPr/>
          <p:nvPr/>
        </p:nvSpPr>
        <p:spPr>
          <a:xfrm>
            <a:off x="10361183" y="4419749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93" name="Group 65">
            <a:extLst>
              <a:ext uri="{FF2B5EF4-FFF2-40B4-BE49-F238E27FC236}">
                <a16:creationId xmlns:a16="http://schemas.microsoft.com/office/drawing/2014/main" id="{E35C99CE-169D-FC1F-B69E-72AE81529507}"/>
              </a:ext>
            </a:extLst>
          </p:cNvPr>
          <p:cNvGrpSpPr/>
          <p:nvPr/>
        </p:nvGrpSpPr>
        <p:grpSpPr>
          <a:xfrm>
            <a:off x="9175359" y="4419749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55A089A5-6BAA-193D-9B34-3D33B229E97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DE930A33-6753-33EB-A550-967D115BA98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6" name="Group 62">
            <a:extLst>
              <a:ext uri="{FF2B5EF4-FFF2-40B4-BE49-F238E27FC236}">
                <a16:creationId xmlns:a16="http://schemas.microsoft.com/office/drawing/2014/main" id="{02D1BE3D-C7DD-F72D-BBBF-0394F904B9BD}"/>
              </a:ext>
            </a:extLst>
          </p:cNvPr>
          <p:cNvGrpSpPr/>
          <p:nvPr/>
        </p:nvGrpSpPr>
        <p:grpSpPr>
          <a:xfrm>
            <a:off x="7727864" y="6686353"/>
            <a:ext cx="242972" cy="242972"/>
            <a:chOff x="0" y="0"/>
            <a:chExt cx="812800" cy="812800"/>
          </a:xfrm>
        </p:grpSpPr>
        <p:sp>
          <p:nvSpPr>
            <p:cNvPr id="27" name="Freeform 63">
              <a:extLst>
                <a:ext uri="{FF2B5EF4-FFF2-40B4-BE49-F238E27FC236}">
                  <a16:creationId xmlns:a16="http://schemas.microsoft.com/office/drawing/2014/main" id="{1A5C9C17-69B7-0F4C-BA1D-5B4D182B00F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Box 64">
              <a:extLst>
                <a:ext uri="{FF2B5EF4-FFF2-40B4-BE49-F238E27FC236}">
                  <a16:creationId xmlns:a16="http://schemas.microsoft.com/office/drawing/2014/main" id="{B107D572-58E6-CFBB-7587-C10D546B269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EFBDDD7A-5D23-D01B-B8A9-286F15592B62}"/>
              </a:ext>
            </a:extLst>
          </p:cNvPr>
          <p:cNvGrpSpPr/>
          <p:nvPr/>
        </p:nvGrpSpPr>
        <p:grpSpPr>
          <a:xfrm>
            <a:off x="5593442" y="3197842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72B428FD-D852-054E-2378-98887C035FB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D02AB337-C323-615E-BBE2-00D07054701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2" name="Group 46">
            <a:extLst>
              <a:ext uri="{FF2B5EF4-FFF2-40B4-BE49-F238E27FC236}">
                <a16:creationId xmlns:a16="http://schemas.microsoft.com/office/drawing/2014/main" id="{4057AD83-341C-33E7-94DE-C69CEFD35FED}"/>
              </a:ext>
            </a:extLst>
          </p:cNvPr>
          <p:cNvGrpSpPr/>
          <p:nvPr/>
        </p:nvGrpSpPr>
        <p:grpSpPr>
          <a:xfrm rot="2700000">
            <a:off x="6150503" y="6637612"/>
            <a:ext cx="293842" cy="293842"/>
            <a:chOff x="0" y="0"/>
            <a:chExt cx="812800" cy="812800"/>
          </a:xfrm>
        </p:grpSpPr>
        <p:sp>
          <p:nvSpPr>
            <p:cNvPr id="43" name="Freeform 47">
              <a:extLst>
                <a:ext uri="{FF2B5EF4-FFF2-40B4-BE49-F238E27FC236}">
                  <a16:creationId xmlns:a16="http://schemas.microsoft.com/office/drawing/2014/main" id="{F51296C2-2922-C2A2-655C-1719AFE41B8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TextBox 48">
              <a:extLst>
                <a:ext uri="{FF2B5EF4-FFF2-40B4-BE49-F238E27FC236}">
                  <a16:creationId xmlns:a16="http://schemas.microsoft.com/office/drawing/2014/main" id="{67C3BD33-E12F-ADBD-3009-1715F20705C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7" name="Group 65">
            <a:extLst>
              <a:ext uri="{FF2B5EF4-FFF2-40B4-BE49-F238E27FC236}">
                <a16:creationId xmlns:a16="http://schemas.microsoft.com/office/drawing/2014/main" id="{A0EA1EBA-FCAD-39F2-AECD-85D09CA6272D}"/>
              </a:ext>
            </a:extLst>
          </p:cNvPr>
          <p:cNvGrpSpPr/>
          <p:nvPr/>
        </p:nvGrpSpPr>
        <p:grpSpPr>
          <a:xfrm>
            <a:off x="4997808" y="6568176"/>
            <a:ext cx="220832" cy="193228"/>
            <a:chOff x="0" y="0"/>
            <a:chExt cx="812800" cy="711200"/>
          </a:xfrm>
        </p:grpSpPr>
        <p:sp>
          <p:nvSpPr>
            <p:cNvPr id="58" name="Freeform 66">
              <a:extLst>
                <a:ext uri="{FF2B5EF4-FFF2-40B4-BE49-F238E27FC236}">
                  <a16:creationId xmlns:a16="http://schemas.microsoft.com/office/drawing/2014/main" id="{B34A340C-FEB2-C57D-C80A-9CF888152C3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TextBox 67">
              <a:extLst>
                <a:ext uri="{FF2B5EF4-FFF2-40B4-BE49-F238E27FC236}">
                  <a16:creationId xmlns:a16="http://schemas.microsoft.com/office/drawing/2014/main" id="{0A29D542-ABC8-2530-1CB4-287205AD5B2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13" name="TextBox 5">
            <a:extLst>
              <a:ext uri="{FF2B5EF4-FFF2-40B4-BE49-F238E27FC236}">
                <a16:creationId xmlns:a16="http://schemas.microsoft.com/office/drawing/2014/main" id="{977869F2-BCA0-B05C-64EE-4D5587EDB72D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3" name="Group 46">
            <a:extLst>
              <a:ext uri="{FF2B5EF4-FFF2-40B4-BE49-F238E27FC236}">
                <a16:creationId xmlns:a16="http://schemas.microsoft.com/office/drawing/2014/main" id="{B4C06444-2B52-633E-E9C2-BCDA69521FB7}"/>
              </a:ext>
            </a:extLst>
          </p:cNvPr>
          <p:cNvGrpSpPr/>
          <p:nvPr/>
        </p:nvGrpSpPr>
        <p:grpSpPr>
          <a:xfrm rot="2700000">
            <a:off x="7604001" y="4038606"/>
            <a:ext cx="293842" cy="293842"/>
            <a:chOff x="0" y="0"/>
            <a:chExt cx="812800" cy="812800"/>
          </a:xfrm>
        </p:grpSpPr>
        <p:sp>
          <p:nvSpPr>
            <p:cNvPr id="5" name="Freeform 47">
              <a:extLst>
                <a:ext uri="{FF2B5EF4-FFF2-40B4-BE49-F238E27FC236}">
                  <a16:creationId xmlns:a16="http://schemas.microsoft.com/office/drawing/2014/main" id="{D099ECB5-D750-872E-0A5D-33A48D0B5DFB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TextBox 48">
              <a:extLst>
                <a:ext uri="{FF2B5EF4-FFF2-40B4-BE49-F238E27FC236}">
                  <a16:creationId xmlns:a16="http://schemas.microsoft.com/office/drawing/2014/main" id="{7034CEA8-EE2A-36F7-66D7-5522E77D2CA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15" name="Picture 14" descr="A pink symbol with a cross&#10;&#10;AI-generated content may be incorrect.">
            <a:extLst>
              <a:ext uri="{FF2B5EF4-FFF2-40B4-BE49-F238E27FC236}">
                <a16:creationId xmlns:a16="http://schemas.microsoft.com/office/drawing/2014/main" id="{9AB64C71-D144-FDA6-3827-BF01A51D406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3648" y="5746644"/>
            <a:ext cx="669152" cy="671906"/>
          </a:xfrm>
          <a:prstGeom prst="rect">
            <a:avLst/>
          </a:prstGeom>
        </p:spPr>
      </p:pic>
      <p:sp>
        <p:nvSpPr>
          <p:cNvPr id="35" name="Freeform 63">
            <a:extLst>
              <a:ext uri="{FF2B5EF4-FFF2-40B4-BE49-F238E27FC236}">
                <a16:creationId xmlns:a16="http://schemas.microsoft.com/office/drawing/2014/main" id="{ED4C30FD-C8E4-C841-E6DE-3DFD2657D1B6}"/>
              </a:ext>
            </a:extLst>
          </p:cNvPr>
          <p:cNvSpPr/>
          <p:nvPr/>
        </p:nvSpPr>
        <p:spPr>
          <a:xfrm>
            <a:off x="5522083" y="1663448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2756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6E5844-51C4-9A0B-0723-D8264CF44C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473FC6A-F750-397D-F90D-B3434F2F81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0976857"/>
              </p:ext>
            </p:extLst>
          </p:nvPr>
        </p:nvGraphicFramePr>
        <p:xfrm>
          <a:off x="2734442" y="698485"/>
          <a:ext cx="7849535" cy="6874545"/>
        </p:xfrm>
        <a:graphic>
          <a:graphicData uri="http://schemas.openxmlformats.org/drawingml/2006/table">
            <a:tbl>
              <a:tblPr/>
              <a:tblGrid>
                <a:gridCol w="156990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699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699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699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699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4953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13th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14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15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16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17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2527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Competition, Games &amp; Quiz’s!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50078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Fran</a:t>
                      </a: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Song Appreciation Society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1:00-3:00 – 1:1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Healthy body, healthy mind. Lifestyle and health advice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276802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Job search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CV writing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Cover Letters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Applications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Disclosure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  <a:endParaRPr lang="en-GB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10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endParaRPr lang="en-GB" sz="11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Destress and create!</a:t>
                      </a:r>
                      <a:endParaRPr lang="en-GB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Baking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Help to bake some treats ahead of a Macmillan coffee morning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DWP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 and job search,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8AE0415E-8AC7-7B71-C1AE-A1E2681B02B6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BD1EB063-0164-7EAE-0F82-1A71D9C3741F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9AEBF425-8F92-1604-20A2-B15D365E875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9C19F83-E0C5-B5CE-133D-09C0B5071E9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53F953A2-1971-CDA5-5FA3-375D64BE7FE9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A3C7151A-AF9E-2BF9-DE4F-98F579508ACD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710753E5-9313-7DEF-BEB9-3DB85D1E3D70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87EEC109-14CA-416F-5F69-5104C7231A70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7091B1D2-0425-1832-94C0-6D4E1B6AE79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F2C01EFB-2C02-6096-11DF-6C0786DB14D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3F491781-0303-BAC5-9C9F-039367F1FB7E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B7A42F3D-4819-FDCC-F74A-C65286636DB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466AD06F-9217-A371-64EE-37CE4F226EB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65B439DC-489F-3845-56D6-FDE9EE5A1C35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C4E4AC51-491D-8372-88A0-B0DFBE99B6D3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8BA74008-B5EF-8B05-B208-7BE391960539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F761BA71-15CD-FA95-F45B-8BB5E30B8A10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F8421E00-5EA6-BA7C-AF37-B0A5E8BA2B0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965" y="29397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6FB98E14-FFF5-27C5-DFC9-F18711B4A27D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1C2B5671-1892-C71B-3686-AF0E9E953D0C}"/>
              </a:ext>
            </a:extLst>
          </p:cNvPr>
          <p:cNvSpPr txBox="1"/>
          <p:nvPr/>
        </p:nvSpPr>
        <p:spPr>
          <a:xfrm>
            <a:off x="3289152" y="-17872"/>
            <a:ext cx="5642364" cy="5994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499" u="sng" dirty="0">
                <a:solidFill>
                  <a:srgbClr val="000000"/>
                </a:solidFill>
                <a:latin typeface="DM Sans Bold"/>
              </a:rPr>
              <a:t> </a:t>
            </a: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- October</a:t>
            </a:r>
            <a:endParaRPr lang="en-US" sz="3499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CC8519B0-0F93-EFE8-2DEF-414D5AAB649F}"/>
              </a:ext>
            </a:extLst>
          </p:cNvPr>
          <p:cNvGrpSpPr/>
          <p:nvPr/>
        </p:nvGrpSpPr>
        <p:grpSpPr>
          <a:xfrm>
            <a:off x="3940642" y="1541624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3EAC8C8D-63B8-778B-F3EA-0DFCD6340D5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69D19E27-272F-93BF-1D5A-C6E52F7F754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604C067B-F24D-0193-2E29-A6E7A9AB1AD2}"/>
              </a:ext>
            </a:extLst>
          </p:cNvPr>
          <p:cNvGrpSpPr/>
          <p:nvPr/>
        </p:nvGrpSpPr>
        <p:grpSpPr>
          <a:xfrm>
            <a:off x="3908488" y="3095566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5894F0BC-F48E-0081-AC75-FA07291800E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9509E2BE-3E53-3952-834F-014EFAABE55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88219760-267C-1834-E8E0-5E81AE0B47A3}"/>
              </a:ext>
            </a:extLst>
          </p:cNvPr>
          <p:cNvGrpSpPr/>
          <p:nvPr/>
        </p:nvGrpSpPr>
        <p:grpSpPr>
          <a:xfrm>
            <a:off x="3966051" y="6543529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3ACA3C1C-FDFF-B0E1-289C-0F1A1728930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0BF63238-83CD-F1D2-FC9E-1C3A76C49D6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65B7084C-FEB1-21CD-6E9B-EEC36B02217B}"/>
              </a:ext>
            </a:extLst>
          </p:cNvPr>
          <p:cNvGrpSpPr/>
          <p:nvPr/>
        </p:nvGrpSpPr>
        <p:grpSpPr>
          <a:xfrm>
            <a:off x="7092130" y="1575697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EC2E0DA9-8F14-81D0-5E4A-D08A707B303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6C3E32EB-9A8D-821E-F344-F30D3F35CF3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165DE4C7-ECA4-622E-5B42-5732A9860F11}"/>
              </a:ext>
            </a:extLst>
          </p:cNvPr>
          <p:cNvGrpSpPr/>
          <p:nvPr/>
        </p:nvGrpSpPr>
        <p:grpSpPr>
          <a:xfrm>
            <a:off x="6908597" y="6460954"/>
            <a:ext cx="242972" cy="242972"/>
            <a:chOff x="0" y="0"/>
            <a:chExt cx="812800" cy="812800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8C4E50D4-8048-B051-F192-388C00FD42E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38B1A5E7-D910-D53C-BC6C-C311933CE689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C75A15EF-C0EC-E116-D17C-A682020AD046}"/>
              </a:ext>
            </a:extLst>
          </p:cNvPr>
          <p:cNvGrpSpPr/>
          <p:nvPr/>
        </p:nvGrpSpPr>
        <p:grpSpPr>
          <a:xfrm>
            <a:off x="7039297" y="4138401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8FC4DB1C-FC77-5AAC-3445-41AF35765D6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F349B7DD-4D7D-04B0-F553-064D979677A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ED9D3522-3EAC-5CF0-32CA-038B978246D4}"/>
              </a:ext>
            </a:extLst>
          </p:cNvPr>
          <p:cNvGrpSpPr/>
          <p:nvPr/>
        </p:nvGrpSpPr>
        <p:grpSpPr>
          <a:xfrm>
            <a:off x="8662310" y="1559993"/>
            <a:ext cx="220832" cy="193228"/>
            <a:chOff x="0" y="0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2A34C48C-57B8-6479-BB56-020C7623F15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TextBox 67">
              <a:extLst>
                <a:ext uri="{FF2B5EF4-FFF2-40B4-BE49-F238E27FC236}">
                  <a16:creationId xmlns:a16="http://schemas.microsoft.com/office/drawing/2014/main" id="{4F19A02D-071A-F9A2-A6F6-4BF9B14773B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85332259-6773-E301-E37E-90DA0FB937A4}"/>
              </a:ext>
            </a:extLst>
          </p:cNvPr>
          <p:cNvGrpSpPr/>
          <p:nvPr/>
        </p:nvGrpSpPr>
        <p:grpSpPr>
          <a:xfrm rot="2700000">
            <a:off x="6013470" y="4088512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548C613C-96BB-95A9-EE04-D4E059486F4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480C2F08-B7C8-8AF9-4517-C9C7023FB01A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D937F58B-726A-E21B-4FAF-B84694654931}"/>
              </a:ext>
            </a:extLst>
          </p:cNvPr>
          <p:cNvGrpSpPr/>
          <p:nvPr/>
        </p:nvGrpSpPr>
        <p:grpSpPr>
          <a:xfrm>
            <a:off x="3908548" y="3928634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526418A5-5416-4CD0-80D1-D6296D0BCDC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E3FEE46D-FA6E-ACAB-73F0-F625A30FF75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2" name="Group 62">
            <a:extLst>
              <a:ext uri="{FF2B5EF4-FFF2-40B4-BE49-F238E27FC236}">
                <a16:creationId xmlns:a16="http://schemas.microsoft.com/office/drawing/2014/main" id="{4653757E-5DA8-0E07-9B2A-C0486C75E919}"/>
              </a:ext>
            </a:extLst>
          </p:cNvPr>
          <p:cNvGrpSpPr/>
          <p:nvPr/>
        </p:nvGrpSpPr>
        <p:grpSpPr>
          <a:xfrm>
            <a:off x="8623703" y="4068312"/>
            <a:ext cx="242972" cy="242972"/>
            <a:chOff x="0" y="0"/>
            <a:chExt cx="812800" cy="812800"/>
          </a:xfrm>
        </p:grpSpPr>
        <p:sp>
          <p:nvSpPr>
            <p:cNvPr id="83" name="Freeform 63">
              <a:extLst>
                <a:ext uri="{FF2B5EF4-FFF2-40B4-BE49-F238E27FC236}">
                  <a16:creationId xmlns:a16="http://schemas.microsoft.com/office/drawing/2014/main" id="{E43863C8-FAC8-B556-A6DD-4A845BFADCB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TextBox 64">
              <a:extLst>
                <a:ext uri="{FF2B5EF4-FFF2-40B4-BE49-F238E27FC236}">
                  <a16:creationId xmlns:a16="http://schemas.microsoft.com/office/drawing/2014/main" id="{854D8F57-A63D-B9F1-A93A-5C35A969841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6" name="Group 65">
            <a:extLst>
              <a:ext uri="{FF2B5EF4-FFF2-40B4-BE49-F238E27FC236}">
                <a16:creationId xmlns:a16="http://schemas.microsoft.com/office/drawing/2014/main" id="{5F1B2980-0CED-347B-F9BD-DF26F4940220}"/>
              </a:ext>
            </a:extLst>
          </p:cNvPr>
          <p:cNvGrpSpPr/>
          <p:nvPr/>
        </p:nvGrpSpPr>
        <p:grpSpPr>
          <a:xfrm>
            <a:off x="10279095" y="1575697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DCE1D314-EF72-DEC0-4477-5B7E6401F0C4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71C9577F-8A9E-DD08-BF87-B644291401F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sp>
        <p:nvSpPr>
          <p:cNvPr id="92" name="Freeform 63">
            <a:extLst>
              <a:ext uri="{FF2B5EF4-FFF2-40B4-BE49-F238E27FC236}">
                <a16:creationId xmlns:a16="http://schemas.microsoft.com/office/drawing/2014/main" id="{DE191F3F-0F74-60EE-99D4-44C08B13B5E6}"/>
              </a:ext>
            </a:extLst>
          </p:cNvPr>
          <p:cNvSpPr/>
          <p:nvPr/>
        </p:nvSpPr>
        <p:spPr>
          <a:xfrm>
            <a:off x="10222450" y="3768154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93" name="Group 65">
            <a:extLst>
              <a:ext uri="{FF2B5EF4-FFF2-40B4-BE49-F238E27FC236}">
                <a16:creationId xmlns:a16="http://schemas.microsoft.com/office/drawing/2014/main" id="{E28FBFB3-6CEC-056A-1B70-B5121A8522A3}"/>
              </a:ext>
            </a:extLst>
          </p:cNvPr>
          <p:cNvGrpSpPr/>
          <p:nvPr/>
        </p:nvGrpSpPr>
        <p:grpSpPr>
          <a:xfrm>
            <a:off x="9149965" y="3793026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2B537895-396A-0C75-1A4E-31DCD5F2BC2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8E30FFD8-B477-61CA-98D1-371ABC5CB93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D0B1D79C-EAF2-2C13-2B25-4509D57AB804}"/>
              </a:ext>
            </a:extLst>
          </p:cNvPr>
          <p:cNvGrpSpPr/>
          <p:nvPr/>
        </p:nvGrpSpPr>
        <p:grpSpPr>
          <a:xfrm>
            <a:off x="5593442" y="3197842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B060733E-C230-5466-1458-127663F0664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0BBC02C1-2103-1912-E2E6-6A07D24E82C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3" name="Group 46">
            <a:extLst>
              <a:ext uri="{FF2B5EF4-FFF2-40B4-BE49-F238E27FC236}">
                <a16:creationId xmlns:a16="http://schemas.microsoft.com/office/drawing/2014/main" id="{1F43F0D4-754B-A631-5734-3386510DA629}"/>
              </a:ext>
            </a:extLst>
          </p:cNvPr>
          <p:cNvGrpSpPr/>
          <p:nvPr/>
        </p:nvGrpSpPr>
        <p:grpSpPr>
          <a:xfrm rot="2700000">
            <a:off x="6136153" y="6406706"/>
            <a:ext cx="293842" cy="293842"/>
            <a:chOff x="0" y="0"/>
            <a:chExt cx="812800" cy="812800"/>
          </a:xfrm>
        </p:grpSpPr>
        <p:sp>
          <p:nvSpPr>
            <p:cNvPr id="14" name="Freeform 47">
              <a:extLst>
                <a:ext uri="{FF2B5EF4-FFF2-40B4-BE49-F238E27FC236}">
                  <a16:creationId xmlns:a16="http://schemas.microsoft.com/office/drawing/2014/main" id="{955C2E7F-93FD-9D34-ACD5-5CB73FBC5FF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48">
              <a:extLst>
                <a:ext uri="{FF2B5EF4-FFF2-40B4-BE49-F238E27FC236}">
                  <a16:creationId xmlns:a16="http://schemas.microsoft.com/office/drawing/2014/main" id="{F6505A20-957B-F46D-E205-6D15639BC21D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5" name="Group 62">
            <a:extLst>
              <a:ext uri="{FF2B5EF4-FFF2-40B4-BE49-F238E27FC236}">
                <a16:creationId xmlns:a16="http://schemas.microsoft.com/office/drawing/2014/main" id="{F64103A7-9375-C966-B47A-BF503A9808B3}"/>
              </a:ext>
            </a:extLst>
          </p:cNvPr>
          <p:cNvGrpSpPr/>
          <p:nvPr/>
        </p:nvGrpSpPr>
        <p:grpSpPr>
          <a:xfrm>
            <a:off x="8500982" y="6460954"/>
            <a:ext cx="242972" cy="242972"/>
            <a:chOff x="0" y="0"/>
            <a:chExt cx="812800" cy="812800"/>
          </a:xfrm>
        </p:grpSpPr>
        <p:sp>
          <p:nvSpPr>
            <p:cNvPr id="37" name="Freeform 63">
              <a:extLst>
                <a:ext uri="{FF2B5EF4-FFF2-40B4-BE49-F238E27FC236}">
                  <a16:creationId xmlns:a16="http://schemas.microsoft.com/office/drawing/2014/main" id="{BE6F4EE5-754A-BF1D-8E0F-C3FDB9261EB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4">
              <a:extLst>
                <a:ext uri="{FF2B5EF4-FFF2-40B4-BE49-F238E27FC236}">
                  <a16:creationId xmlns:a16="http://schemas.microsoft.com/office/drawing/2014/main" id="{E27B4E55-EB93-2C05-2613-FACCEC5143BC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2" name="Group 46">
            <a:extLst>
              <a:ext uri="{FF2B5EF4-FFF2-40B4-BE49-F238E27FC236}">
                <a16:creationId xmlns:a16="http://schemas.microsoft.com/office/drawing/2014/main" id="{E13CD07D-74A8-34D2-BE07-7579D2F23EA0}"/>
              </a:ext>
            </a:extLst>
          </p:cNvPr>
          <p:cNvGrpSpPr/>
          <p:nvPr/>
        </p:nvGrpSpPr>
        <p:grpSpPr>
          <a:xfrm rot="2700000">
            <a:off x="7516473" y="6447874"/>
            <a:ext cx="293842" cy="293842"/>
            <a:chOff x="0" y="0"/>
            <a:chExt cx="812800" cy="812800"/>
          </a:xfrm>
        </p:grpSpPr>
        <p:sp>
          <p:nvSpPr>
            <p:cNvPr id="43" name="Freeform 47">
              <a:extLst>
                <a:ext uri="{FF2B5EF4-FFF2-40B4-BE49-F238E27FC236}">
                  <a16:creationId xmlns:a16="http://schemas.microsoft.com/office/drawing/2014/main" id="{E8EA1B1F-4B4B-BCC4-6F28-86F4750468B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4" name="TextBox 48">
              <a:extLst>
                <a:ext uri="{FF2B5EF4-FFF2-40B4-BE49-F238E27FC236}">
                  <a16:creationId xmlns:a16="http://schemas.microsoft.com/office/drawing/2014/main" id="{B3AED4D0-FD00-E911-E436-365A681D240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7" name="Group 65">
            <a:extLst>
              <a:ext uri="{FF2B5EF4-FFF2-40B4-BE49-F238E27FC236}">
                <a16:creationId xmlns:a16="http://schemas.microsoft.com/office/drawing/2014/main" id="{5192F11D-F8E9-2CD5-E74C-00CFF2AC1F66}"/>
              </a:ext>
            </a:extLst>
          </p:cNvPr>
          <p:cNvGrpSpPr/>
          <p:nvPr/>
        </p:nvGrpSpPr>
        <p:grpSpPr>
          <a:xfrm>
            <a:off x="8027816" y="6484976"/>
            <a:ext cx="220832" cy="193228"/>
            <a:chOff x="0" y="0"/>
            <a:chExt cx="812800" cy="711200"/>
          </a:xfrm>
        </p:grpSpPr>
        <p:sp>
          <p:nvSpPr>
            <p:cNvPr id="58" name="Freeform 66">
              <a:extLst>
                <a:ext uri="{FF2B5EF4-FFF2-40B4-BE49-F238E27FC236}">
                  <a16:creationId xmlns:a16="http://schemas.microsoft.com/office/drawing/2014/main" id="{E75E548A-A9CF-845C-D14B-8A99142E9CB3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TextBox 67">
              <a:extLst>
                <a:ext uri="{FF2B5EF4-FFF2-40B4-BE49-F238E27FC236}">
                  <a16:creationId xmlns:a16="http://schemas.microsoft.com/office/drawing/2014/main" id="{E2972842-FBA3-20EA-91D8-20AE1AF5E486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26" name="TextBox 5">
            <a:extLst>
              <a:ext uri="{FF2B5EF4-FFF2-40B4-BE49-F238E27FC236}">
                <a16:creationId xmlns:a16="http://schemas.microsoft.com/office/drawing/2014/main" id="{B1E946E0-5ADD-F8CE-1BA5-AA2A65DFCB3D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3" name="Group 65">
            <a:extLst>
              <a:ext uri="{FF2B5EF4-FFF2-40B4-BE49-F238E27FC236}">
                <a16:creationId xmlns:a16="http://schemas.microsoft.com/office/drawing/2014/main" id="{9E1C78E3-7376-1F76-A697-B4B8886A4D7B}"/>
              </a:ext>
            </a:extLst>
          </p:cNvPr>
          <p:cNvGrpSpPr/>
          <p:nvPr/>
        </p:nvGrpSpPr>
        <p:grpSpPr>
          <a:xfrm>
            <a:off x="5522139" y="6549975"/>
            <a:ext cx="220832" cy="193228"/>
            <a:chOff x="0" y="0"/>
            <a:chExt cx="812800" cy="711200"/>
          </a:xfrm>
        </p:grpSpPr>
        <p:sp>
          <p:nvSpPr>
            <p:cNvPr id="5" name="Freeform 66">
              <a:extLst>
                <a:ext uri="{FF2B5EF4-FFF2-40B4-BE49-F238E27FC236}">
                  <a16:creationId xmlns:a16="http://schemas.microsoft.com/office/drawing/2014/main" id="{509FF725-D9EE-5278-6059-A3BFA235965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67">
              <a:extLst>
                <a:ext uri="{FF2B5EF4-FFF2-40B4-BE49-F238E27FC236}">
                  <a16:creationId xmlns:a16="http://schemas.microsoft.com/office/drawing/2014/main" id="{551EAB7E-D8B0-2546-AA74-AB2C7A56C2D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46">
            <a:extLst>
              <a:ext uri="{FF2B5EF4-FFF2-40B4-BE49-F238E27FC236}">
                <a16:creationId xmlns:a16="http://schemas.microsoft.com/office/drawing/2014/main" id="{05EB4507-E42A-40A4-98FC-50CDA3496DEA}"/>
              </a:ext>
            </a:extLst>
          </p:cNvPr>
          <p:cNvGrpSpPr/>
          <p:nvPr/>
        </p:nvGrpSpPr>
        <p:grpSpPr>
          <a:xfrm rot="2700000">
            <a:off x="7557490" y="4038606"/>
            <a:ext cx="293842" cy="293842"/>
            <a:chOff x="0" y="0"/>
            <a:chExt cx="812800" cy="812800"/>
          </a:xfrm>
        </p:grpSpPr>
        <p:sp>
          <p:nvSpPr>
            <p:cNvPr id="32" name="Freeform 47">
              <a:extLst>
                <a:ext uri="{FF2B5EF4-FFF2-40B4-BE49-F238E27FC236}">
                  <a16:creationId xmlns:a16="http://schemas.microsoft.com/office/drawing/2014/main" id="{AC61AEF9-94C5-EAB4-08B4-F005E87212F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48">
              <a:extLst>
                <a:ext uri="{FF2B5EF4-FFF2-40B4-BE49-F238E27FC236}">
                  <a16:creationId xmlns:a16="http://schemas.microsoft.com/office/drawing/2014/main" id="{7109A349-64CC-42AF-DB94-2C5FEEC92D0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4" name="Group 65">
            <a:extLst>
              <a:ext uri="{FF2B5EF4-FFF2-40B4-BE49-F238E27FC236}">
                <a16:creationId xmlns:a16="http://schemas.microsoft.com/office/drawing/2014/main" id="{F3E308C7-B6E6-B526-C790-7E595DFE0486}"/>
              </a:ext>
            </a:extLst>
          </p:cNvPr>
          <p:cNvGrpSpPr/>
          <p:nvPr/>
        </p:nvGrpSpPr>
        <p:grpSpPr>
          <a:xfrm>
            <a:off x="9627001" y="6510698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8AF4DFCA-444E-EEA2-711F-6202D69A70A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94BFB16B-E680-6BCC-52E1-DD212880F56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41" name="Freeform 63">
            <a:extLst>
              <a:ext uri="{FF2B5EF4-FFF2-40B4-BE49-F238E27FC236}">
                <a16:creationId xmlns:a16="http://schemas.microsoft.com/office/drawing/2014/main" id="{EBE73860-BA49-AFB3-4370-E6CA10ABA096}"/>
              </a:ext>
            </a:extLst>
          </p:cNvPr>
          <p:cNvSpPr/>
          <p:nvPr/>
        </p:nvSpPr>
        <p:spPr>
          <a:xfrm>
            <a:off x="5593442" y="1559993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732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95574-7DBF-3419-BD44-7C21DABB9F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44E57CB-68E2-61AA-7A17-DB6C215544D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4936249"/>
              </p:ext>
            </p:extLst>
          </p:nvPr>
        </p:nvGraphicFramePr>
        <p:xfrm>
          <a:off x="2700048" y="636910"/>
          <a:ext cx="7870255" cy="6845721"/>
        </p:xfrm>
        <a:graphic>
          <a:graphicData uri="http://schemas.openxmlformats.org/drawingml/2006/table">
            <a:tbl>
              <a:tblPr/>
              <a:tblGrid>
                <a:gridCol w="15740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740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26943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20th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21st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22nd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23rd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24th 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1029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Competition, Games &amp; Quiz’s!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 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Black History Event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Honoring the past, while promoting racial equality.  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1354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 Owen</a:t>
                      </a: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Fran</a:t>
                      </a: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Song Appreciation Society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1:00-3:00 – 1:1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Healthy body, healthy mind. Lifestyle and health advice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288022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Job search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CV writing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Cover Letters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Applications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Disclosure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  <a:endParaRPr lang="en-GB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Destress and create!</a:t>
                      </a:r>
                      <a:endParaRPr lang="en-GB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CBT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3:30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Cognitive Behavioural Therapy – Speak to your Support Worker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DWP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10:00 – 1:00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Support with benefits and job search,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F873338F-F20F-A1AB-85FF-CC4CDD391262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22A3710D-348B-2F0B-B0F3-65EDF62874A1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3F0DA63A-6B92-BABE-E94C-6E63C8F2F0C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758B96CB-326E-C4E8-9E36-36653F51BE6B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8F69333C-4E8E-BBFE-4715-9ADB12AFA272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5F2837FE-55A9-2CAE-B8AF-BD4966635197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DD32FDA3-104B-160B-E209-59BC3306CF93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6B70A5A7-E866-83CF-CF8C-29909B441B88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1160BDF3-FF55-4CAC-1D74-8F1B13C5289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02438FAC-3A1F-936F-70F7-AF7490966A4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B7EE835-DFCD-0340-9F2E-E5143CBD632C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1FE01B3B-24D8-E8DB-07EE-D004E47BB98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684C125F-464C-7CC6-8162-A63C0D43FA4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BA07BDA9-FBBF-BD57-92DA-F046DF1DB9B7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8CD0B7DB-B986-302C-ACD2-A1985584E4DE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0938B762-39DB-3D91-15BC-E13E818C2628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696089D9-0A9B-DD51-9C64-63D4871E8049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5BD655C5-BD59-7677-AF81-D39567D3799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965" y="29397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E12B3D6D-A54F-F713-7EDB-1F2C72292CDF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7483EF69-F8F1-ECA7-70C4-6EC8ED1D74AD}"/>
              </a:ext>
            </a:extLst>
          </p:cNvPr>
          <p:cNvSpPr txBox="1"/>
          <p:nvPr/>
        </p:nvSpPr>
        <p:spPr>
          <a:xfrm>
            <a:off x="2892245" y="-17554"/>
            <a:ext cx="5951652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- October</a:t>
            </a:r>
            <a:endParaRPr lang="en-US" sz="3499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8BC53A1B-4A61-0DBE-5575-4D78E696053C}"/>
              </a:ext>
            </a:extLst>
          </p:cNvPr>
          <p:cNvGrpSpPr/>
          <p:nvPr/>
        </p:nvGrpSpPr>
        <p:grpSpPr>
          <a:xfrm>
            <a:off x="3940642" y="1541624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2092DDFE-5FE2-20C7-1A67-CB61D4E0518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28172781-D31A-8CF1-9B6D-921EB8860F9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751E1319-9507-330C-8DDE-17C12ACD0D32}"/>
              </a:ext>
            </a:extLst>
          </p:cNvPr>
          <p:cNvGrpSpPr/>
          <p:nvPr/>
        </p:nvGrpSpPr>
        <p:grpSpPr>
          <a:xfrm>
            <a:off x="3908488" y="3095566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1C1A4CB6-078C-4F52-5F7C-4D259FA8383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BF74465E-FD03-A814-AB31-CEE7128A83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03834A89-72AF-8F98-C48D-967563BE84ED}"/>
              </a:ext>
            </a:extLst>
          </p:cNvPr>
          <p:cNvGrpSpPr/>
          <p:nvPr/>
        </p:nvGrpSpPr>
        <p:grpSpPr>
          <a:xfrm>
            <a:off x="3966051" y="6543529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25770503-141D-C967-53CD-FD474BDC0FB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3FFF8F7E-ED6D-E0E0-2DF3-9C15447C756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55F578E6-D8CF-D796-DD0E-C92AE4035EA5}"/>
              </a:ext>
            </a:extLst>
          </p:cNvPr>
          <p:cNvGrpSpPr/>
          <p:nvPr/>
        </p:nvGrpSpPr>
        <p:grpSpPr>
          <a:xfrm>
            <a:off x="7238490" y="1461940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08F28268-C9F2-9B7B-3E36-5650C7E0C9D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21404A51-3E89-FA24-21C3-F6A7B8C23F18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5D61F3C1-C6B2-83A4-EEF9-F020B1127737}"/>
              </a:ext>
            </a:extLst>
          </p:cNvPr>
          <p:cNvGrpSpPr/>
          <p:nvPr/>
        </p:nvGrpSpPr>
        <p:grpSpPr>
          <a:xfrm>
            <a:off x="6849158" y="6568176"/>
            <a:ext cx="242972" cy="242972"/>
            <a:chOff x="0" y="0"/>
            <a:chExt cx="812800" cy="812800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4EB5E434-6C6E-F8A6-9707-42E36EEE0D5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8D7111E6-1867-1CF6-32DB-972544DB6D7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3D86D076-B3F8-BA8B-5A28-3373F48D944B}"/>
              </a:ext>
            </a:extLst>
          </p:cNvPr>
          <p:cNvGrpSpPr/>
          <p:nvPr/>
        </p:nvGrpSpPr>
        <p:grpSpPr>
          <a:xfrm>
            <a:off x="7050724" y="4077617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6D798013-1583-26A2-CECE-A74C3436C4F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BA07F4E9-7FF2-EA4F-BC49-EAD1CC6ADAD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904F2300-1735-B9B9-3202-B61350DF5735}"/>
              </a:ext>
            </a:extLst>
          </p:cNvPr>
          <p:cNvGrpSpPr/>
          <p:nvPr/>
        </p:nvGrpSpPr>
        <p:grpSpPr>
          <a:xfrm>
            <a:off x="8662310" y="1559993"/>
            <a:ext cx="220832" cy="193228"/>
            <a:chOff x="0" y="0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0C96D68D-4F3C-DE7F-2691-4FF5E95A97C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TextBox 67">
              <a:extLst>
                <a:ext uri="{FF2B5EF4-FFF2-40B4-BE49-F238E27FC236}">
                  <a16:creationId xmlns:a16="http://schemas.microsoft.com/office/drawing/2014/main" id="{679B3C8F-B34B-31D7-ED68-5102EB77926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C2778074-2C98-1C5E-90BE-06EB138C9671}"/>
              </a:ext>
            </a:extLst>
          </p:cNvPr>
          <p:cNvGrpSpPr/>
          <p:nvPr/>
        </p:nvGrpSpPr>
        <p:grpSpPr>
          <a:xfrm rot="2700000">
            <a:off x="5946868" y="4065050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D7459B2C-9E73-E0CE-D64F-661E75F2EC7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89E8E8A6-08DB-7B34-F2AD-155B8B024D5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93CB0666-F066-E23D-D0DD-394987E52072}"/>
              </a:ext>
            </a:extLst>
          </p:cNvPr>
          <p:cNvGrpSpPr/>
          <p:nvPr/>
        </p:nvGrpSpPr>
        <p:grpSpPr>
          <a:xfrm>
            <a:off x="3908488" y="4045534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4D63D875-E745-124B-E44B-A6668B12383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4F3C2B3D-B3C9-9807-AF69-9EBC2E01656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2" name="Group 62">
            <a:extLst>
              <a:ext uri="{FF2B5EF4-FFF2-40B4-BE49-F238E27FC236}">
                <a16:creationId xmlns:a16="http://schemas.microsoft.com/office/drawing/2014/main" id="{51AB434C-484A-C0D9-50B8-F67A67DE236A}"/>
              </a:ext>
            </a:extLst>
          </p:cNvPr>
          <p:cNvGrpSpPr/>
          <p:nvPr/>
        </p:nvGrpSpPr>
        <p:grpSpPr>
          <a:xfrm>
            <a:off x="8623703" y="4068312"/>
            <a:ext cx="242972" cy="242972"/>
            <a:chOff x="0" y="0"/>
            <a:chExt cx="812800" cy="812800"/>
          </a:xfrm>
        </p:grpSpPr>
        <p:sp>
          <p:nvSpPr>
            <p:cNvPr id="83" name="Freeform 63">
              <a:extLst>
                <a:ext uri="{FF2B5EF4-FFF2-40B4-BE49-F238E27FC236}">
                  <a16:creationId xmlns:a16="http://schemas.microsoft.com/office/drawing/2014/main" id="{A10D6D47-2058-B8FF-D5A6-08CD3BDE1B7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TextBox 64">
              <a:extLst>
                <a:ext uri="{FF2B5EF4-FFF2-40B4-BE49-F238E27FC236}">
                  <a16:creationId xmlns:a16="http://schemas.microsoft.com/office/drawing/2014/main" id="{7AFF6AEC-F3CB-A114-F1DF-28D348AB6A1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6" name="Group 65">
            <a:extLst>
              <a:ext uri="{FF2B5EF4-FFF2-40B4-BE49-F238E27FC236}">
                <a16:creationId xmlns:a16="http://schemas.microsoft.com/office/drawing/2014/main" id="{1FCA19BF-C6B5-9F72-8434-D556C7B76B79}"/>
              </a:ext>
            </a:extLst>
          </p:cNvPr>
          <p:cNvGrpSpPr/>
          <p:nvPr/>
        </p:nvGrpSpPr>
        <p:grpSpPr>
          <a:xfrm>
            <a:off x="10279095" y="1575697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3CFC3A9D-91FD-AFD3-CE8A-200E055574F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FDA50511-C8E6-38DA-DCCD-F741BC15509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9" name="Group 65">
            <a:extLst>
              <a:ext uri="{FF2B5EF4-FFF2-40B4-BE49-F238E27FC236}">
                <a16:creationId xmlns:a16="http://schemas.microsoft.com/office/drawing/2014/main" id="{27CC4FC3-1643-CFA9-EB81-102012F1D17C}"/>
              </a:ext>
            </a:extLst>
          </p:cNvPr>
          <p:cNvGrpSpPr/>
          <p:nvPr/>
        </p:nvGrpSpPr>
        <p:grpSpPr>
          <a:xfrm>
            <a:off x="10091633" y="6611871"/>
            <a:ext cx="220832" cy="193228"/>
            <a:chOff x="0" y="0"/>
            <a:chExt cx="812800" cy="711200"/>
          </a:xfrm>
        </p:grpSpPr>
        <p:sp>
          <p:nvSpPr>
            <p:cNvPr id="90" name="Freeform 66">
              <a:extLst>
                <a:ext uri="{FF2B5EF4-FFF2-40B4-BE49-F238E27FC236}">
                  <a16:creationId xmlns:a16="http://schemas.microsoft.com/office/drawing/2014/main" id="{C418EDFB-E5F6-F098-B824-58AE1C2737C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TextBox 67">
              <a:extLst>
                <a:ext uri="{FF2B5EF4-FFF2-40B4-BE49-F238E27FC236}">
                  <a16:creationId xmlns:a16="http://schemas.microsoft.com/office/drawing/2014/main" id="{D8028577-CC73-4BA0-A424-30F9550FC0D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92" name="Freeform 63">
            <a:extLst>
              <a:ext uri="{FF2B5EF4-FFF2-40B4-BE49-F238E27FC236}">
                <a16:creationId xmlns:a16="http://schemas.microsoft.com/office/drawing/2014/main" id="{857ADF02-B5FC-73E1-F676-7570BDD76917}"/>
              </a:ext>
            </a:extLst>
          </p:cNvPr>
          <p:cNvSpPr/>
          <p:nvPr/>
        </p:nvSpPr>
        <p:spPr>
          <a:xfrm>
            <a:off x="10292828" y="4303052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93" name="Group 65">
            <a:extLst>
              <a:ext uri="{FF2B5EF4-FFF2-40B4-BE49-F238E27FC236}">
                <a16:creationId xmlns:a16="http://schemas.microsoft.com/office/drawing/2014/main" id="{B0791835-12B7-B345-EBD6-6A54A6767290}"/>
              </a:ext>
            </a:extLst>
          </p:cNvPr>
          <p:cNvGrpSpPr/>
          <p:nvPr/>
        </p:nvGrpSpPr>
        <p:grpSpPr>
          <a:xfrm>
            <a:off x="9081102" y="4214670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6ABA8202-C6A4-321D-F7FE-3C04FD3DA97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799AADCB-2017-3108-227B-AA145E43D3D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ADBA0A69-398B-0B6A-3302-E9691B0461C1}"/>
              </a:ext>
            </a:extLst>
          </p:cNvPr>
          <p:cNvGrpSpPr/>
          <p:nvPr/>
        </p:nvGrpSpPr>
        <p:grpSpPr>
          <a:xfrm>
            <a:off x="5593442" y="3197842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E792126A-4725-C14E-4BED-769850F2615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239C751A-F42E-15B6-1BF2-90962EE643A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3" name="Group 46">
            <a:extLst>
              <a:ext uri="{FF2B5EF4-FFF2-40B4-BE49-F238E27FC236}">
                <a16:creationId xmlns:a16="http://schemas.microsoft.com/office/drawing/2014/main" id="{5C38C2E9-930D-36EE-FB40-76A6A6102322}"/>
              </a:ext>
            </a:extLst>
          </p:cNvPr>
          <p:cNvGrpSpPr/>
          <p:nvPr/>
        </p:nvGrpSpPr>
        <p:grpSpPr>
          <a:xfrm rot="2700000">
            <a:off x="6102179" y="6547848"/>
            <a:ext cx="293842" cy="293842"/>
            <a:chOff x="0" y="0"/>
            <a:chExt cx="812800" cy="812800"/>
          </a:xfrm>
        </p:grpSpPr>
        <p:sp>
          <p:nvSpPr>
            <p:cNvPr id="14" name="Freeform 47">
              <a:extLst>
                <a:ext uri="{FF2B5EF4-FFF2-40B4-BE49-F238E27FC236}">
                  <a16:creationId xmlns:a16="http://schemas.microsoft.com/office/drawing/2014/main" id="{7743536F-8580-9FD4-517B-C2EB4446173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48">
              <a:extLst>
                <a:ext uri="{FF2B5EF4-FFF2-40B4-BE49-F238E27FC236}">
                  <a16:creationId xmlns:a16="http://schemas.microsoft.com/office/drawing/2014/main" id="{1E657947-4D3D-E5AE-18F0-F99321D8888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794CC279-3ABD-DC67-32DF-D551024C89F0}"/>
              </a:ext>
            </a:extLst>
          </p:cNvPr>
          <p:cNvGrpSpPr/>
          <p:nvPr/>
        </p:nvGrpSpPr>
        <p:grpSpPr>
          <a:xfrm>
            <a:off x="4950762" y="6577602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9CE09C44-1A79-0285-BD9E-9F397FD0CB8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4442EC4F-1FA6-F10A-4170-DC2A9EE7610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57" name="Group 62">
            <a:extLst>
              <a:ext uri="{FF2B5EF4-FFF2-40B4-BE49-F238E27FC236}">
                <a16:creationId xmlns:a16="http://schemas.microsoft.com/office/drawing/2014/main" id="{AF537F6C-0FC7-FCCD-ABB7-1B8F75A353B3}"/>
              </a:ext>
            </a:extLst>
          </p:cNvPr>
          <p:cNvGrpSpPr/>
          <p:nvPr/>
        </p:nvGrpSpPr>
        <p:grpSpPr>
          <a:xfrm>
            <a:off x="7641389" y="6582413"/>
            <a:ext cx="242972" cy="242972"/>
            <a:chOff x="0" y="0"/>
            <a:chExt cx="812800" cy="812800"/>
          </a:xfrm>
        </p:grpSpPr>
        <p:sp>
          <p:nvSpPr>
            <p:cNvPr id="58" name="Freeform 63">
              <a:extLst>
                <a:ext uri="{FF2B5EF4-FFF2-40B4-BE49-F238E27FC236}">
                  <a16:creationId xmlns:a16="http://schemas.microsoft.com/office/drawing/2014/main" id="{32401DA8-A323-BFF0-A3CC-4FEE047BD1D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9" name="TextBox 64">
              <a:extLst>
                <a:ext uri="{FF2B5EF4-FFF2-40B4-BE49-F238E27FC236}">
                  <a16:creationId xmlns:a16="http://schemas.microsoft.com/office/drawing/2014/main" id="{FA904F29-6FF7-0026-9F89-4AE4E14A6DC7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6" name="Group 65">
            <a:extLst>
              <a:ext uri="{FF2B5EF4-FFF2-40B4-BE49-F238E27FC236}">
                <a16:creationId xmlns:a16="http://schemas.microsoft.com/office/drawing/2014/main" id="{89B745F5-E499-46A1-75D3-02B47AA52C2C}"/>
              </a:ext>
            </a:extLst>
          </p:cNvPr>
          <p:cNvGrpSpPr/>
          <p:nvPr/>
        </p:nvGrpSpPr>
        <p:grpSpPr>
          <a:xfrm>
            <a:off x="8433620" y="6611871"/>
            <a:ext cx="220832" cy="193228"/>
            <a:chOff x="0" y="0"/>
            <a:chExt cx="812800" cy="711200"/>
          </a:xfrm>
        </p:grpSpPr>
        <p:sp>
          <p:nvSpPr>
            <p:cNvPr id="77" name="Freeform 66">
              <a:extLst>
                <a:ext uri="{FF2B5EF4-FFF2-40B4-BE49-F238E27FC236}">
                  <a16:creationId xmlns:a16="http://schemas.microsoft.com/office/drawing/2014/main" id="{379E5153-559D-1988-7465-4F297D381F8D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7">
              <a:extLst>
                <a:ext uri="{FF2B5EF4-FFF2-40B4-BE49-F238E27FC236}">
                  <a16:creationId xmlns:a16="http://schemas.microsoft.com/office/drawing/2014/main" id="{ACCD557D-2DB2-6188-5768-893AD5A24AF7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26" name="TextBox 5">
            <a:extLst>
              <a:ext uri="{FF2B5EF4-FFF2-40B4-BE49-F238E27FC236}">
                <a16:creationId xmlns:a16="http://schemas.microsoft.com/office/drawing/2014/main" id="{13F1FB8C-9DB4-932E-731A-E22AA2601C5D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3" name="Group 46">
            <a:extLst>
              <a:ext uri="{FF2B5EF4-FFF2-40B4-BE49-F238E27FC236}">
                <a16:creationId xmlns:a16="http://schemas.microsoft.com/office/drawing/2014/main" id="{82E376B0-1958-3945-6DEE-8C494B09E6DD}"/>
              </a:ext>
            </a:extLst>
          </p:cNvPr>
          <p:cNvGrpSpPr/>
          <p:nvPr/>
        </p:nvGrpSpPr>
        <p:grpSpPr>
          <a:xfrm rot="2700000">
            <a:off x="7665195" y="4046858"/>
            <a:ext cx="293842" cy="293842"/>
            <a:chOff x="0" y="0"/>
            <a:chExt cx="812800" cy="812800"/>
          </a:xfrm>
        </p:grpSpPr>
        <p:sp>
          <p:nvSpPr>
            <p:cNvPr id="5" name="Freeform 47">
              <a:extLst>
                <a:ext uri="{FF2B5EF4-FFF2-40B4-BE49-F238E27FC236}">
                  <a16:creationId xmlns:a16="http://schemas.microsoft.com/office/drawing/2014/main" id="{3A853F41-7BE6-AEF5-C636-1EA65BFD055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TextBox 48">
              <a:extLst>
                <a:ext uri="{FF2B5EF4-FFF2-40B4-BE49-F238E27FC236}">
                  <a16:creationId xmlns:a16="http://schemas.microsoft.com/office/drawing/2014/main" id="{48E89519-8FD1-948F-BA74-C82674A06DF6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8" name="Group 62">
            <a:extLst>
              <a:ext uri="{FF2B5EF4-FFF2-40B4-BE49-F238E27FC236}">
                <a16:creationId xmlns:a16="http://schemas.microsoft.com/office/drawing/2014/main" id="{8620BE62-73C7-5EDC-CF30-3B38D0551AC4}"/>
              </a:ext>
            </a:extLst>
          </p:cNvPr>
          <p:cNvGrpSpPr/>
          <p:nvPr/>
        </p:nvGrpSpPr>
        <p:grpSpPr>
          <a:xfrm>
            <a:off x="5522083" y="1454211"/>
            <a:ext cx="242972" cy="242972"/>
            <a:chOff x="0" y="0"/>
            <a:chExt cx="812800" cy="812800"/>
          </a:xfrm>
        </p:grpSpPr>
        <p:sp>
          <p:nvSpPr>
            <p:cNvPr id="32" name="Freeform 63">
              <a:extLst>
                <a:ext uri="{FF2B5EF4-FFF2-40B4-BE49-F238E27FC236}">
                  <a16:creationId xmlns:a16="http://schemas.microsoft.com/office/drawing/2014/main" id="{FE4342D3-13A1-E519-C780-FF8F6A37ABC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TextBox 64">
              <a:extLst>
                <a:ext uri="{FF2B5EF4-FFF2-40B4-BE49-F238E27FC236}">
                  <a16:creationId xmlns:a16="http://schemas.microsoft.com/office/drawing/2014/main" id="{F2015223-9057-D907-FD55-334A60190EB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34" name="Freeform 63">
            <a:extLst>
              <a:ext uri="{FF2B5EF4-FFF2-40B4-BE49-F238E27FC236}">
                <a16:creationId xmlns:a16="http://schemas.microsoft.com/office/drawing/2014/main" id="{06C06FCD-A96F-A57E-43A0-E484B278CA91}"/>
              </a:ext>
            </a:extLst>
          </p:cNvPr>
          <p:cNvSpPr/>
          <p:nvPr/>
        </p:nvSpPr>
        <p:spPr>
          <a:xfrm>
            <a:off x="7181845" y="2254482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669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694CDA-A85E-0B30-1973-70CAF5D28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A054E036-C6F2-B910-72C3-28F8B06EEC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5034619"/>
              </p:ext>
            </p:extLst>
          </p:nvPr>
        </p:nvGraphicFramePr>
        <p:xfrm>
          <a:off x="2717974" y="651115"/>
          <a:ext cx="7912264" cy="6986795"/>
        </p:xfrm>
        <a:graphic>
          <a:graphicData uri="http://schemas.openxmlformats.org/drawingml/2006/table">
            <a:tbl>
              <a:tblPr/>
              <a:tblGrid>
                <a:gridCol w="159515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95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51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9515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316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09728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27th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28</a:t>
                      </a:r>
                      <a:r>
                        <a:rPr lang="en-US" sz="135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29th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30th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350" dirty="0">
                          <a:solidFill>
                            <a:srgbClr val="000000"/>
                          </a:solidFill>
                          <a:latin typeface="DM Sans Bold"/>
                        </a:rPr>
                        <a:t>Friday 31st </a:t>
                      </a:r>
                      <a:endParaRPr lang="en-US" sz="135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440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Pool Competition, Games &amp; Quiz’s!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10:00 -12;00  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Start your day with some fun competitions.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.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Breakfast Club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9:30 – 10:30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dirty="0">
                          <a:solidFill>
                            <a:srgbClr val="000000"/>
                          </a:solidFill>
                          <a:latin typeface="DM Sans"/>
                        </a:rPr>
                        <a:t>Get a healthy start to the day. Check in and chat.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980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Men in Mind 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1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with Owen</a:t>
                      </a: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lvl="0" algn="ctr">
                        <a:lnSpc>
                          <a:spcPct val="100000"/>
                        </a:lnSpc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b="0" i="0" u="none" strike="noStrike" noProof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0" i="0" u="none" strike="noStrike" noProof="0" dirty="0">
                          <a:solidFill>
                            <a:srgbClr val="000000"/>
                          </a:solidFill>
                          <a:latin typeface="DM Sans"/>
                        </a:rPr>
                        <a:t>Supportive and safe space to explore your wellbeing</a:t>
                      </a:r>
                      <a:endParaRPr lang="en-US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Life Skills and Introduction to 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10:00 – 12:00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Support with skills helping you get back in to work</a:t>
                      </a:r>
                      <a:endParaRPr lang="en-GB" sz="105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140560" marR="140560" marT="140560" marB="14056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Cooking on a Budget</a:t>
                      </a: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1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with Owen</a:t>
                      </a: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10:30 – 12:30​</a:t>
                      </a: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0" i="0" kern="1200" dirty="0">
                          <a:solidFill>
                            <a:schemeClr val="tx1"/>
                          </a:solidFill>
                          <a:effectLst/>
                          <a:latin typeface="DM Sans"/>
                          <a:ea typeface="+mn-ea"/>
                          <a:cs typeface="+mn-cs"/>
                        </a:rPr>
                        <a:t>Learn how to make quick and tasty meals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  <a:p>
                      <a:pPr algn="ctr" rtl="0" fontAlgn="base">
                        <a:lnSpc>
                          <a:spcPct val="100000"/>
                        </a:lnSpc>
                      </a:pPr>
                      <a:endParaRPr lang="en-US" sz="1000" b="0" i="0" kern="1200" dirty="0">
                        <a:solidFill>
                          <a:schemeClr val="tx1"/>
                        </a:solidFill>
                        <a:effectLst/>
                        <a:latin typeface="DM Sans"/>
                        <a:ea typeface="+mn-ea"/>
                        <a:cs typeface="+mn-c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Music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with Fran</a:t>
                      </a:r>
                      <a:endParaRPr lang="en-US" sz="1000" b="1" dirty="0"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10:30 – 12:30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0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US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Song Appreciation Society</a:t>
                      </a: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 pitchFamily="2" charset="0"/>
                          <a:cs typeface="DilleniaUPC"/>
                        </a:rPr>
                        <a:t>Halloween Celebrations</a:t>
                      </a: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 pitchFamily="2" charset="0"/>
                          <a:cs typeface="DilleniaUPC"/>
                        </a:rPr>
                        <a:t>10:30am-3:00pm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br>
                        <a:rPr lang="en-GB" sz="1000" dirty="0">
                          <a:solidFill>
                            <a:srgbClr val="000000"/>
                          </a:solidFill>
                          <a:latin typeface="DM Sans" pitchFamily="2" charset="0"/>
                          <a:cs typeface="DilleniaUPC"/>
                        </a:rPr>
                      </a:br>
                      <a:r>
                        <a:rPr lang="en-GB" sz="1000" b="0" i="0" u="none" strike="noStrike" noProof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Get ready for a spooktacular Halloween celebration filled with fun, frights, and festive surprises! </a:t>
                      </a: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  <a:cs typeface="DilleniaUPC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2114510"/>
                  </a:ext>
                </a:extLst>
              </a:tr>
              <a:tr h="2738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Employability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1:00pm-3:00pm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Job search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CV writing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Cover Letters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Applications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Disclosure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dirty="0">
                          <a:solidFill>
                            <a:srgbClr val="000000"/>
                          </a:solidFill>
                          <a:latin typeface="DM Sans"/>
                        </a:rPr>
                        <a:t> Interview skills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50" b="1" dirty="0">
                          <a:solidFill>
                            <a:srgbClr val="000000"/>
                          </a:solidFill>
                          <a:latin typeface="DM Sans"/>
                        </a:rPr>
                        <a:t>Through The Gate</a:t>
                      </a:r>
                    </a:p>
                    <a:p>
                      <a:pPr algn="ctr">
                        <a:lnSpc>
                          <a:spcPct val="200000"/>
                        </a:lnSpc>
                        <a:defRPr/>
                      </a:pPr>
                      <a:r>
                        <a:rPr lang="en-GB" sz="1050" b="0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GB" sz="1000" b="0" kern="800" baseline="0" dirty="0">
                          <a:solidFill>
                            <a:srgbClr val="000000"/>
                          </a:solidFill>
                          <a:latin typeface="DM Sans"/>
                        </a:rPr>
                        <a:t>Support available for anyone being released from custody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sz="1000" b="0" kern="800" baseline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GB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Arts &amp; Crafts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b="1" dirty="0">
                          <a:latin typeface="DM Sans"/>
                        </a:rPr>
                        <a:t>with Steve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1:30 - 3:30</a:t>
                      </a: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US" sz="1000" dirty="0">
                        <a:latin typeface="DM Sans"/>
                      </a:endParaRPr>
                    </a:p>
                    <a:p>
                      <a:pPr marL="0" marR="0" lvl="0" indent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000" dirty="0">
                          <a:latin typeface="DM Sans"/>
                        </a:rPr>
                        <a:t>Destress and create!</a:t>
                      </a:r>
                      <a:endParaRPr lang="en-GB" dirty="0"/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Baking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</a:rPr>
                        <a:t>1:00 – 3:00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</a:rPr>
                        <a:t>Help to bake some treats ahead of a Macmillan coffee morning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1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Sport, Health and Wellbeing with Liam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10.00 – 12:00 – group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1:00-3:00 – 1:1 session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GB" sz="1000" b="0" dirty="0">
                        <a:solidFill>
                          <a:srgbClr val="000000"/>
                        </a:solidFill>
                        <a:latin typeface="DM Sans"/>
                        <a:cs typeface="DilleniaUPC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1000" b="0" dirty="0">
                          <a:solidFill>
                            <a:srgbClr val="000000"/>
                          </a:solidFill>
                          <a:latin typeface="DM Sans"/>
                          <a:cs typeface="DilleniaUPC"/>
                        </a:rPr>
                        <a:t>Healthy body, healthy mind. Lifestyle and health advice</a:t>
                      </a:r>
                      <a:endParaRPr lang="en-GB" sz="1000" b="1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140560" marR="140560" marT="140560" marB="14056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8044357"/>
                  </a:ext>
                </a:extLst>
              </a:tr>
            </a:tbl>
          </a:graphicData>
        </a:graphic>
      </p:graphicFrame>
      <p:sp>
        <p:nvSpPr>
          <p:cNvPr id="4" name="Freeform 4">
            <a:extLst>
              <a:ext uri="{FF2B5EF4-FFF2-40B4-BE49-F238E27FC236}">
                <a16:creationId xmlns:a16="http://schemas.microsoft.com/office/drawing/2014/main" id="{27FE3231-5810-D311-012D-2B351AFCF5D4}"/>
              </a:ext>
            </a:extLst>
          </p:cNvPr>
          <p:cNvSpPr/>
          <p:nvPr/>
        </p:nvSpPr>
        <p:spPr>
          <a:xfrm>
            <a:off x="184646" y="1594354"/>
            <a:ext cx="2384913" cy="4866600"/>
          </a:xfrm>
          <a:custGeom>
            <a:avLst/>
            <a:gdLst/>
            <a:ahLst/>
            <a:cxnLst/>
            <a:rect l="l" t="t" r="r" b="b"/>
            <a:pathLst>
              <a:path w="868775" h="1669301">
                <a:moveTo>
                  <a:pt x="0" y="0"/>
                </a:moveTo>
                <a:lnTo>
                  <a:pt x="868775" y="0"/>
                </a:lnTo>
                <a:lnTo>
                  <a:pt x="868775" y="1669301"/>
                </a:lnTo>
                <a:lnTo>
                  <a:pt x="0" y="1669301"/>
                </a:lnTo>
                <a:close/>
              </a:path>
            </a:pathLst>
          </a:custGeom>
          <a:solidFill>
            <a:srgbClr val="34586E"/>
          </a:solidFill>
          <a:ln w="9525" cap="sq">
            <a:solidFill>
              <a:srgbClr val="000000"/>
            </a:solidFill>
            <a:prstDash val="solid"/>
            <a:miter/>
          </a:ln>
        </p:spPr>
        <p:txBody>
          <a:bodyPr/>
          <a:lstStyle/>
          <a:p>
            <a:endParaRPr lang="en-GB"/>
          </a:p>
        </p:txBody>
      </p:sp>
      <p:grpSp>
        <p:nvGrpSpPr>
          <p:cNvPr id="46" name="Group 46">
            <a:extLst>
              <a:ext uri="{FF2B5EF4-FFF2-40B4-BE49-F238E27FC236}">
                <a16:creationId xmlns:a16="http://schemas.microsoft.com/office/drawing/2014/main" id="{C9A6828D-9AF3-FD75-95F0-26A55E85ED08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6719A1E3-11CB-C5ED-CD24-9DE14BFBA78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DE23E455-BE0A-0DE5-DB05-7FF8EE35D81E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5BEA1500-551D-00C9-E680-C42CC99EFFAF}"/>
              </a:ext>
            </a:extLst>
          </p:cNvPr>
          <p:cNvGrpSpPr/>
          <p:nvPr/>
        </p:nvGrpSpPr>
        <p:grpSpPr>
          <a:xfrm>
            <a:off x="344096" y="6543529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CE92CF7E-B0D0-8603-2215-53769BBC8A10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0E5C0B0E-7DA2-74C2-4366-73A29F7FAEFE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programme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5FC50962-7347-8DD8-9F62-CBFD091FBA23}"/>
              </a:ext>
            </a:extLst>
          </p:cNvPr>
          <p:cNvGrpSpPr/>
          <p:nvPr/>
        </p:nvGrpSpPr>
        <p:grpSpPr>
          <a:xfrm>
            <a:off x="206787" y="584797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926787CF-461F-7BE8-2F0B-6AE335EBE1E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82346D48-A077-1C34-3EC9-09A1945F329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8354142B-DF82-7A8B-981F-7104604BADDD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93E531A1-92A4-AE63-C640-68A74850856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BE66FE46-0C90-A3E4-55D3-BDC9F355047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9A1EBB74-A404-944E-8ABB-4587C6851E42}"/>
              </a:ext>
            </a:extLst>
          </p:cNvPr>
          <p:cNvSpPr txBox="1"/>
          <p:nvPr/>
        </p:nvSpPr>
        <p:spPr>
          <a:xfrm>
            <a:off x="543300" y="130637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ECD9716A-BC38-2223-511D-871C5E909970}"/>
              </a:ext>
            </a:extLst>
          </p:cNvPr>
          <p:cNvSpPr txBox="1"/>
          <p:nvPr/>
        </p:nvSpPr>
        <p:spPr>
          <a:xfrm>
            <a:off x="517375" y="534940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64B53323-DFED-C2CD-4861-E598ABA13C24}"/>
              </a:ext>
            </a:extLst>
          </p:cNvPr>
          <p:cNvSpPr txBox="1"/>
          <p:nvPr/>
        </p:nvSpPr>
        <p:spPr>
          <a:xfrm>
            <a:off x="517375" y="95010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sp>
        <p:nvSpPr>
          <p:cNvPr id="24" name="TextBox 64">
            <a:extLst>
              <a:ext uri="{FF2B5EF4-FFF2-40B4-BE49-F238E27FC236}">
                <a16:creationId xmlns:a16="http://schemas.microsoft.com/office/drawing/2014/main" id="{12E36166-6D7A-BD5D-3282-92F1EAF8213A}"/>
              </a:ext>
            </a:extLst>
          </p:cNvPr>
          <p:cNvSpPr txBox="1"/>
          <p:nvPr/>
        </p:nvSpPr>
        <p:spPr>
          <a:xfrm>
            <a:off x="4364652" y="1441128"/>
            <a:ext cx="197415" cy="20595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pic>
        <p:nvPicPr>
          <p:cNvPr id="36" name="Picture 35" descr="A blue and black logo">
            <a:extLst>
              <a:ext uri="{FF2B5EF4-FFF2-40B4-BE49-F238E27FC236}">
                <a16:creationId xmlns:a16="http://schemas.microsoft.com/office/drawing/2014/main" id="{95516771-22DF-5653-50E8-4896C7D5756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9965" y="29397"/>
            <a:ext cx="1401181" cy="599459"/>
          </a:xfrm>
          <a:prstGeom prst="rect">
            <a:avLst/>
          </a:prstGeom>
        </p:spPr>
      </p:pic>
      <p:sp>
        <p:nvSpPr>
          <p:cNvPr id="60" name="TextBox 5">
            <a:extLst>
              <a:ext uri="{FF2B5EF4-FFF2-40B4-BE49-F238E27FC236}">
                <a16:creationId xmlns:a16="http://schemas.microsoft.com/office/drawing/2014/main" id="{F9D4A9D9-8436-9590-8954-B04C489BFFD9}"/>
              </a:ext>
            </a:extLst>
          </p:cNvPr>
          <p:cNvSpPr txBox="1"/>
          <p:nvPr/>
        </p:nvSpPr>
        <p:spPr>
          <a:xfrm>
            <a:off x="337046" y="1663448"/>
            <a:ext cx="2381269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 lang="en-US" sz="1050">
              <a:solidFill>
                <a:srgbClr val="FFFFFF"/>
              </a:solidFill>
              <a:latin typeface="DM Sans"/>
            </a:endParaRPr>
          </a:p>
        </p:txBody>
      </p:sp>
      <p:sp>
        <p:nvSpPr>
          <p:cNvPr id="6" name="TextBox 69">
            <a:extLst>
              <a:ext uri="{FF2B5EF4-FFF2-40B4-BE49-F238E27FC236}">
                <a16:creationId xmlns:a16="http://schemas.microsoft.com/office/drawing/2014/main" id="{C41BEB47-BA70-38C9-B72B-1A652AA4883E}"/>
              </a:ext>
            </a:extLst>
          </p:cNvPr>
          <p:cNvSpPr txBox="1"/>
          <p:nvPr/>
        </p:nvSpPr>
        <p:spPr>
          <a:xfrm>
            <a:off x="3289152" y="-17872"/>
            <a:ext cx="5642364" cy="58855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200" u="sng" dirty="0">
                <a:solidFill>
                  <a:srgbClr val="000000"/>
                </a:solidFill>
                <a:latin typeface="DM Sans Bold"/>
              </a:rPr>
              <a:t>CFO Evolution - October</a:t>
            </a:r>
            <a:endParaRPr lang="en-US" sz="3499" u="sng" dirty="0">
              <a:solidFill>
                <a:srgbClr val="000000"/>
              </a:solidFill>
              <a:latin typeface="DM Sans Bold"/>
            </a:endParaRPr>
          </a:p>
        </p:txBody>
      </p:sp>
      <p:grpSp>
        <p:nvGrpSpPr>
          <p:cNvPr id="7" name="Group 65">
            <a:extLst>
              <a:ext uri="{FF2B5EF4-FFF2-40B4-BE49-F238E27FC236}">
                <a16:creationId xmlns:a16="http://schemas.microsoft.com/office/drawing/2014/main" id="{3A0D3A28-F608-1FD5-96CA-15D1F0E0C3A0}"/>
              </a:ext>
            </a:extLst>
          </p:cNvPr>
          <p:cNvGrpSpPr/>
          <p:nvPr/>
        </p:nvGrpSpPr>
        <p:grpSpPr>
          <a:xfrm>
            <a:off x="3952519" y="1497740"/>
            <a:ext cx="220832" cy="193228"/>
            <a:chOff x="0" y="0"/>
            <a:chExt cx="812800" cy="711200"/>
          </a:xfrm>
        </p:grpSpPr>
        <p:sp>
          <p:nvSpPr>
            <p:cNvPr id="8" name="Freeform 66">
              <a:extLst>
                <a:ext uri="{FF2B5EF4-FFF2-40B4-BE49-F238E27FC236}">
                  <a16:creationId xmlns:a16="http://schemas.microsoft.com/office/drawing/2014/main" id="{DEE0A958-E5F4-C1D1-D598-9665617C882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67">
              <a:extLst>
                <a:ext uri="{FF2B5EF4-FFF2-40B4-BE49-F238E27FC236}">
                  <a16:creationId xmlns:a16="http://schemas.microsoft.com/office/drawing/2014/main" id="{E05149AD-F8C1-ED92-7E62-F71A3E14F0DA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0" name="Group 65">
            <a:extLst>
              <a:ext uri="{FF2B5EF4-FFF2-40B4-BE49-F238E27FC236}">
                <a16:creationId xmlns:a16="http://schemas.microsoft.com/office/drawing/2014/main" id="{2214B32C-FABE-9BB6-84C3-24A0AE7CF90C}"/>
              </a:ext>
            </a:extLst>
          </p:cNvPr>
          <p:cNvGrpSpPr/>
          <p:nvPr/>
        </p:nvGrpSpPr>
        <p:grpSpPr>
          <a:xfrm>
            <a:off x="4041104" y="2878411"/>
            <a:ext cx="220832" cy="193228"/>
            <a:chOff x="0" y="0"/>
            <a:chExt cx="812800" cy="711200"/>
          </a:xfrm>
        </p:grpSpPr>
        <p:sp>
          <p:nvSpPr>
            <p:cNvPr id="11" name="Freeform 66">
              <a:extLst>
                <a:ext uri="{FF2B5EF4-FFF2-40B4-BE49-F238E27FC236}">
                  <a16:creationId xmlns:a16="http://schemas.microsoft.com/office/drawing/2014/main" id="{7BEE2F89-AFC0-EDAD-574D-029E3E08F7F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TextBox 67">
              <a:extLst>
                <a:ext uri="{FF2B5EF4-FFF2-40B4-BE49-F238E27FC236}">
                  <a16:creationId xmlns:a16="http://schemas.microsoft.com/office/drawing/2014/main" id="{2A6230B8-FC9E-1438-A6D2-DDFDFC3C7C0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16" name="Group 65">
            <a:extLst>
              <a:ext uri="{FF2B5EF4-FFF2-40B4-BE49-F238E27FC236}">
                <a16:creationId xmlns:a16="http://schemas.microsoft.com/office/drawing/2014/main" id="{C02C3F01-6813-8B23-3E3F-EA038751412C}"/>
              </a:ext>
            </a:extLst>
          </p:cNvPr>
          <p:cNvGrpSpPr/>
          <p:nvPr/>
        </p:nvGrpSpPr>
        <p:grpSpPr>
          <a:xfrm>
            <a:off x="3966051" y="6543529"/>
            <a:ext cx="220832" cy="193228"/>
            <a:chOff x="0" y="0"/>
            <a:chExt cx="812800" cy="711200"/>
          </a:xfrm>
        </p:grpSpPr>
        <p:sp>
          <p:nvSpPr>
            <p:cNvPr id="17" name="Freeform 66">
              <a:extLst>
                <a:ext uri="{FF2B5EF4-FFF2-40B4-BE49-F238E27FC236}">
                  <a16:creationId xmlns:a16="http://schemas.microsoft.com/office/drawing/2014/main" id="{A913623B-FCD7-0EAF-EA74-12B5DA9F661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67">
              <a:extLst>
                <a:ext uri="{FF2B5EF4-FFF2-40B4-BE49-F238E27FC236}">
                  <a16:creationId xmlns:a16="http://schemas.microsoft.com/office/drawing/2014/main" id="{566C9028-2A7C-2FEA-1694-6FA98E1B3D1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2" name="Group 65">
            <a:extLst>
              <a:ext uri="{FF2B5EF4-FFF2-40B4-BE49-F238E27FC236}">
                <a16:creationId xmlns:a16="http://schemas.microsoft.com/office/drawing/2014/main" id="{757E61A8-D264-E27A-284C-5781643E261F}"/>
              </a:ext>
            </a:extLst>
          </p:cNvPr>
          <p:cNvGrpSpPr/>
          <p:nvPr/>
        </p:nvGrpSpPr>
        <p:grpSpPr>
          <a:xfrm>
            <a:off x="7111444" y="1507316"/>
            <a:ext cx="220832" cy="193228"/>
            <a:chOff x="0" y="0"/>
            <a:chExt cx="812800" cy="711200"/>
          </a:xfrm>
        </p:grpSpPr>
        <p:sp>
          <p:nvSpPr>
            <p:cNvPr id="23" name="Freeform 66">
              <a:extLst>
                <a:ext uri="{FF2B5EF4-FFF2-40B4-BE49-F238E27FC236}">
                  <a16:creationId xmlns:a16="http://schemas.microsoft.com/office/drawing/2014/main" id="{3602B694-BC7F-9D60-A38E-287F4457956B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TextBox 67">
              <a:extLst>
                <a:ext uri="{FF2B5EF4-FFF2-40B4-BE49-F238E27FC236}">
                  <a16:creationId xmlns:a16="http://schemas.microsoft.com/office/drawing/2014/main" id="{3E100849-6500-6AD8-ED04-641AD70FC62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2" name="Group 65">
            <a:extLst>
              <a:ext uri="{FF2B5EF4-FFF2-40B4-BE49-F238E27FC236}">
                <a16:creationId xmlns:a16="http://schemas.microsoft.com/office/drawing/2014/main" id="{E214612E-C00D-13C5-EC86-190CACB484A8}"/>
              </a:ext>
            </a:extLst>
          </p:cNvPr>
          <p:cNvGrpSpPr/>
          <p:nvPr/>
        </p:nvGrpSpPr>
        <p:grpSpPr>
          <a:xfrm>
            <a:off x="8484365" y="6369417"/>
            <a:ext cx="220832" cy="193228"/>
            <a:chOff x="0" y="0"/>
            <a:chExt cx="812800" cy="711200"/>
          </a:xfrm>
        </p:grpSpPr>
        <p:sp>
          <p:nvSpPr>
            <p:cNvPr id="33" name="Freeform 66">
              <a:extLst>
                <a:ext uri="{FF2B5EF4-FFF2-40B4-BE49-F238E27FC236}">
                  <a16:creationId xmlns:a16="http://schemas.microsoft.com/office/drawing/2014/main" id="{67080499-F738-98FE-C177-77E599FA6E7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TextBox 67">
              <a:extLst>
                <a:ext uri="{FF2B5EF4-FFF2-40B4-BE49-F238E27FC236}">
                  <a16:creationId xmlns:a16="http://schemas.microsoft.com/office/drawing/2014/main" id="{B20D3926-4D09-65C4-30D9-E06FA530F4E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5" name="Group 62">
            <a:extLst>
              <a:ext uri="{FF2B5EF4-FFF2-40B4-BE49-F238E27FC236}">
                <a16:creationId xmlns:a16="http://schemas.microsoft.com/office/drawing/2014/main" id="{8A62AEAF-32DF-CEF8-E09C-C45817612B5E}"/>
              </a:ext>
            </a:extLst>
          </p:cNvPr>
          <p:cNvGrpSpPr/>
          <p:nvPr/>
        </p:nvGrpSpPr>
        <p:grpSpPr>
          <a:xfrm>
            <a:off x="6830531" y="6299931"/>
            <a:ext cx="242972" cy="242972"/>
            <a:chOff x="0" y="0"/>
            <a:chExt cx="812800" cy="812800"/>
          </a:xfrm>
        </p:grpSpPr>
        <p:sp>
          <p:nvSpPr>
            <p:cNvPr id="51" name="Freeform 63">
              <a:extLst>
                <a:ext uri="{FF2B5EF4-FFF2-40B4-BE49-F238E27FC236}">
                  <a16:creationId xmlns:a16="http://schemas.microsoft.com/office/drawing/2014/main" id="{A52A0EAE-457E-B2C8-CE36-64F69467553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3" name="TextBox 64">
              <a:extLst>
                <a:ext uri="{FF2B5EF4-FFF2-40B4-BE49-F238E27FC236}">
                  <a16:creationId xmlns:a16="http://schemas.microsoft.com/office/drawing/2014/main" id="{704CC035-8CDA-53AA-067B-4B3A22952BFE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54" name="Group 62">
            <a:extLst>
              <a:ext uri="{FF2B5EF4-FFF2-40B4-BE49-F238E27FC236}">
                <a16:creationId xmlns:a16="http://schemas.microsoft.com/office/drawing/2014/main" id="{ABCFEB2B-03F0-3681-CCE5-CA946903D499}"/>
              </a:ext>
            </a:extLst>
          </p:cNvPr>
          <p:cNvGrpSpPr/>
          <p:nvPr/>
        </p:nvGrpSpPr>
        <p:grpSpPr>
          <a:xfrm>
            <a:off x="7050724" y="4077617"/>
            <a:ext cx="242972" cy="242972"/>
            <a:chOff x="0" y="0"/>
            <a:chExt cx="812800" cy="812800"/>
          </a:xfrm>
        </p:grpSpPr>
        <p:sp>
          <p:nvSpPr>
            <p:cNvPr id="55" name="Freeform 63">
              <a:extLst>
                <a:ext uri="{FF2B5EF4-FFF2-40B4-BE49-F238E27FC236}">
                  <a16:creationId xmlns:a16="http://schemas.microsoft.com/office/drawing/2014/main" id="{EF5212DF-0430-759E-7D26-9E286A02DA5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6" name="TextBox 64">
              <a:extLst>
                <a:ext uri="{FF2B5EF4-FFF2-40B4-BE49-F238E27FC236}">
                  <a16:creationId xmlns:a16="http://schemas.microsoft.com/office/drawing/2014/main" id="{CDDF9B27-7DC1-78A4-0530-958EFF2C30C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61" name="Group 65">
            <a:extLst>
              <a:ext uri="{FF2B5EF4-FFF2-40B4-BE49-F238E27FC236}">
                <a16:creationId xmlns:a16="http://schemas.microsoft.com/office/drawing/2014/main" id="{5889CADC-83A0-646B-6ECC-05414EA79E59}"/>
              </a:ext>
            </a:extLst>
          </p:cNvPr>
          <p:cNvGrpSpPr/>
          <p:nvPr/>
        </p:nvGrpSpPr>
        <p:grpSpPr>
          <a:xfrm>
            <a:off x="8699683" y="1514362"/>
            <a:ext cx="220832" cy="193228"/>
            <a:chOff x="0" y="0"/>
            <a:chExt cx="812800" cy="711200"/>
          </a:xfrm>
        </p:grpSpPr>
        <p:sp>
          <p:nvSpPr>
            <p:cNvPr id="68" name="Freeform 66">
              <a:extLst>
                <a:ext uri="{FF2B5EF4-FFF2-40B4-BE49-F238E27FC236}">
                  <a16:creationId xmlns:a16="http://schemas.microsoft.com/office/drawing/2014/main" id="{6EE746AF-ECBC-A35B-DD0D-3FD8002F3391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9" name="TextBox 67">
              <a:extLst>
                <a:ext uri="{FF2B5EF4-FFF2-40B4-BE49-F238E27FC236}">
                  <a16:creationId xmlns:a16="http://schemas.microsoft.com/office/drawing/2014/main" id="{83D170BE-88F7-122A-5ACE-ADF907207A5B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3" name="Group 46">
            <a:extLst>
              <a:ext uri="{FF2B5EF4-FFF2-40B4-BE49-F238E27FC236}">
                <a16:creationId xmlns:a16="http://schemas.microsoft.com/office/drawing/2014/main" id="{05FFF96A-E3D9-B94C-F4B9-1E65774D410D}"/>
              </a:ext>
            </a:extLst>
          </p:cNvPr>
          <p:cNvGrpSpPr/>
          <p:nvPr/>
        </p:nvGrpSpPr>
        <p:grpSpPr>
          <a:xfrm rot="2700000">
            <a:off x="5946868" y="4065050"/>
            <a:ext cx="293842" cy="293842"/>
            <a:chOff x="0" y="0"/>
            <a:chExt cx="812800" cy="812800"/>
          </a:xfrm>
        </p:grpSpPr>
        <p:sp>
          <p:nvSpPr>
            <p:cNvPr id="74" name="Freeform 47">
              <a:extLst>
                <a:ext uri="{FF2B5EF4-FFF2-40B4-BE49-F238E27FC236}">
                  <a16:creationId xmlns:a16="http://schemas.microsoft.com/office/drawing/2014/main" id="{25D82F72-23BA-6E01-50EB-B07AAD6F69A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5" name="TextBox 48">
              <a:extLst>
                <a:ext uri="{FF2B5EF4-FFF2-40B4-BE49-F238E27FC236}">
                  <a16:creationId xmlns:a16="http://schemas.microsoft.com/office/drawing/2014/main" id="{81D48CBE-D747-06A9-BDF4-58D3245D85A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79" name="Group 62">
            <a:extLst>
              <a:ext uri="{FF2B5EF4-FFF2-40B4-BE49-F238E27FC236}">
                <a16:creationId xmlns:a16="http://schemas.microsoft.com/office/drawing/2014/main" id="{63B95F6D-456C-3BAC-B311-E1C9656FAD00}"/>
              </a:ext>
            </a:extLst>
          </p:cNvPr>
          <p:cNvGrpSpPr/>
          <p:nvPr/>
        </p:nvGrpSpPr>
        <p:grpSpPr>
          <a:xfrm>
            <a:off x="3908548" y="3928634"/>
            <a:ext cx="242972" cy="242972"/>
            <a:chOff x="0" y="0"/>
            <a:chExt cx="812800" cy="812800"/>
          </a:xfrm>
        </p:grpSpPr>
        <p:sp>
          <p:nvSpPr>
            <p:cNvPr id="80" name="Freeform 63">
              <a:extLst>
                <a:ext uri="{FF2B5EF4-FFF2-40B4-BE49-F238E27FC236}">
                  <a16:creationId xmlns:a16="http://schemas.microsoft.com/office/drawing/2014/main" id="{BD12144B-1663-86C8-EA83-D0680D9A2D3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1" name="TextBox 64">
              <a:extLst>
                <a:ext uri="{FF2B5EF4-FFF2-40B4-BE49-F238E27FC236}">
                  <a16:creationId xmlns:a16="http://schemas.microsoft.com/office/drawing/2014/main" id="{AAB2AB3F-316E-0552-D45E-F4C9316127D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2" name="Group 62">
            <a:extLst>
              <a:ext uri="{FF2B5EF4-FFF2-40B4-BE49-F238E27FC236}">
                <a16:creationId xmlns:a16="http://schemas.microsoft.com/office/drawing/2014/main" id="{F4E16712-12E8-4256-D405-E1CC4596AED8}"/>
              </a:ext>
            </a:extLst>
          </p:cNvPr>
          <p:cNvGrpSpPr/>
          <p:nvPr/>
        </p:nvGrpSpPr>
        <p:grpSpPr>
          <a:xfrm>
            <a:off x="8623703" y="4068312"/>
            <a:ext cx="242972" cy="242972"/>
            <a:chOff x="0" y="0"/>
            <a:chExt cx="812800" cy="812800"/>
          </a:xfrm>
        </p:grpSpPr>
        <p:sp>
          <p:nvSpPr>
            <p:cNvPr id="83" name="Freeform 63">
              <a:extLst>
                <a:ext uri="{FF2B5EF4-FFF2-40B4-BE49-F238E27FC236}">
                  <a16:creationId xmlns:a16="http://schemas.microsoft.com/office/drawing/2014/main" id="{4CB2BAFD-1892-4DC1-42F4-3094A105B83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4" name="TextBox 64">
              <a:extLst>
                <a:ext uri="{FF2B5EF4-FFF2-40B4-BE49-F238E27FC236}">
                  <a16:creationId xmlns:a16="http://schemas.microsoft.com/office/drawing/2014/main" id="{98BB5363-F015-972C-B6DA-CE28E7D7478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6" name="Group 65">
            <a:extLst>
              <a:ext uri="{FF2B5EF4-FFF2-40B4-BE49-F238E27FC236}">
                <a16:creationId xmlns:a16="http://schemas.microsoft.com/office/drawing/2014/main" id="{FE5CC5CD-AAD5-5C7F-5B65-A0ECC7067131}"/>
              </a:ext>
            </a:extLst>
          </p:cNvPr>
          <p:cNvGrpSpPr/>
          <p:nvPr/>
        </p:nvGrpSpPr>
        <p:grpSpPr>
          <a:xfrm>
            <a:off x="10243540" y="1504002"/>
            <a:ext cx="220832" cy="193228"/>
            <a:chOff x="0" y="0"/>
            <a:chExt cx="812800" cy="711200"/>
          </a:xfrm>
        </p:grpSpPr>
        <p:sp>
          <p:nvSpPr>
            <p:cNvPr id="87" name="Freeform 66">
              <a:extLst>
                <a:ext uri="{FF2B5EF4-FFF2-40B4-BE49-F238E27FC236}">
                  <a16:creationId xmlns:a16="http://schemas.microsoft.com/office/drawing/2014/main" id="{FC351925-8198-1338-E1E5-9062A38FF37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8" name="TextBox 67">
              <a:extLst>
                <a:ext uri="{FF2B5EF4-FFF2-40B4-BE49-F238E27FC236}">
                  <a16:creationId xmlns:a16="http://schemas.microsoft.com/office/drawing/2014/main" id="{ADF0CE26-B98A-9EC2-8F3F-02CE9D18E93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89" name="Group 65">
            <a:extLst>
              <a:ext uri="{FF2B5EF4-FFF2-40B4-BE49-F238E27FC236}">
                <a16:creationId xmlns:a16="http://schemas.microsoft.com/office/drawing/2014/main" id="{EC9E0B52-5F06-9484-985C-3A8DA49851C3}"/>
              </a:ext>
            </a:extLst>
          </p:cNvPr>
          <p:cNvGrpSpPr/>
          <p:nvPr/>
        </p:nvGrpSpPr>
        <p:grpSpPr>
          <a:xfrm>
            <a:off x="10201240" y="6860476"/>
            <a:ext cx="220832" cy="193228"/>
            <a:chOff x="0" y="0"/>
            <a:chExt cx="812800" cy="711200"/>
          </a:xfrm>
        </p:grpSpPr>
        <p:sp>
          <p:nvSpPr>
            <p:cNvPr id="90" name="Freeform 66">
              <a:extLst>
                <a:ext uri="{FF2B5EF4-FFF2-40B4-BE49-F238E27FC236}">
                  <a16:creationId xmlns:a16="http://schemas.microsoft.com/office/drawing/2014/main" id="{2C21CFAD-AEAD-900B-014D-174B0ADB5DE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1" name="TextBox 67">
              <a:extLst>
                <a:ext uri="{FF2B5EF4-FFF2-40B4-BE49-F238E27FC236}">
                  <a16:creationId xmlns:a16="http://schemas.microsoft.com/office/drawing/2014/main" id="{39DBA332-91F9-9F9E-A06E-0BC2F51A3F8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92" name="Freeform 63">
            <a:extLst>
              <a:ext uri="{FF2B5EF4-FFF2-40B4-BE49-F238E27FC236}">
                <a16:creationId xmlns:a16="http://schemas.microsoft.com/office/drawing/2014/main" id="{EA41471F-8B11-413A-F00B-D4E6456660FC}"/>
              </a:ext>
            </a:extLst>
          </p:cNvPr>
          <p:cNvSpPr/>
          <p:nvPr/>
        </p:nvSpPr>
        <p:spPr>
          <a:xfrm>
            <a:off x="10387268" y="3328529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93" name="Group 65">
            <a:extLst>
              <a:ext uri="{FF2B5EF4-FFF2-40B4-BE49-F238E27FC236}">
                <a16:creationId xmlns:a16="http://schemas.microsoft.com/office/drawing/2014/main" id="{4B759472-DEA9-2836-03E4-A32EF9F7C559}"/>
              </a:ext>
            </a:extLst>
          </p:cNvPr>
          <p:cNvGrpSpPr/>
          <p:nvPr/>
        </p:nvGrpSpPr>
        <p:grpSpPr>
          <a:xfrm>
            <a:off x="9130530" y="3552451"/>
            <a:ext cx="220832" cy="193228"/>
            <a:chOff x="0" y="0"/>
            <a:chExt cx="812800" cy="711200"/>
          </a:xfrm>
        </p:grpSpPr>
        <p:sp>
          <p:nvSpPr>
            <p:cNvPr id="94" name="Freeform 66">
              <a:extLst>
                <a:ext uri="{FF2B5EF4-FFF2-40B4-BE49-F238E27FC236}">
                  <a16:creationId xmlns:a16="http://schemas.microsoft.com/office/drawing/2014/main" id="{6D222CFC-C532-06D4-80BA-BD75550CB2D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5" name="TextBox 67">
              <a:extLst>
                <a:ext uri="{FF2B5EF4-FFF2-40B4-BE49-F238E27FC236}">
                  <a16:creationId xmlns:a16="http://schemas.microsoft.com/office/drawing/2014/main" id="{3E6DF605-4803-3709-7741-F6EF438611B9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39" name="Group 46">
            <a:extLst>
              <a:ext uri="{FF2B5EF4-FFF2-40B4-BE49-F238E27FC236}">
                <a16:creationId xmlns:a16="http://schemas.microsoft.com/office/drawing/2014/main" id="{D7751242-7091-65E1-C48E-CE38F5C40F0A}"/>
              </a:ext>
            </a:extLst>
          </p:cNvPr>
          <p:cNvGrpSpPr/>
          <p:nvPr/>
        </p:nvGrpSpPr>
        <p:grpSpPr>
          <a:xfrm rot="2700000">
            <a:off x="7521544" y="6314031"/>
            <a:ext cx="293842" cy="293842"/>
            <a:chOff x="0" y="0"/>
            <a:chExt cx="812800" cy="812800"/>
          </a:xfrm>
        </p:grpSpPr>
        <p:sp>
          <p:nvSpPr>
            <p:cNvPr id="40" name="Freeform 47">
              <a:extLst>
                <a:ext uri="{FF2B5EF4-FFF2-40B4-BE49-F238E27FC236}">
                  <a16:creationId xmlns:a16="http://schemas.microsoft.com/office/drawing/2014/main" id="{86BA8989-434A-2BC3-624D-E6BCA873274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1" name="TextBox 48">
              <a:extLst>
                <a:ext uri="{FF2B5EF4-FFF2-40B4-BE49-F238E27FC236}">
                  <a16:creationId xmlns:a16="http://schemas.microsoft.com/office/drawing/2014/main" id="{06906E82-62EC-33C5-D4C2-1A9896D962C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6" name="Group 62">
            <a:extLst>
              <a:ext uri="{FF2B5EF4-FFF2-40B4-BE49-F238E27FC236}">
                <a16:creationId xmlns:a16="http://schemas.microsoft.com/office/drawing/2014/main" id="{3865EC01-CB30-4064-46C8-E79E733E93CF}"/>
              </a:ext>
            </a:extLst>
          </p:cNvPr>
          <p:cNvGrpSpPr/>
          <p:nvPr/>
        </p:nvGrpSpPr>
        <p:grpSpPr>
          <a:xfrm>
            <a:off x="8041958" y="6329880"/>
            <a:ext cx="242972" cy="242972"/>
            <a:chOff x="0" y="0"/>
            <a:chExt cx="812800" cy="812800"/>
          </a:xfrm>
        </p:grpSpPr>
        <p:sp>
          <p:nvSpPr>
            <p:cNvPr id="27" name="Freeform 63">
              <a:extLst>
                <a:ext uri="{FF2B5EF4-FFF2-40B4-BE49-F238E27FC236}">
                  <a16:creationId xmlns:a16="http://schemas.microsoft.com/office/drawing/2014/main" id="{9D5DFB9A-FA6F-AC7F-8467-D61D33AEF9F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TextBox 64">
              <a:extLst>
                <a:ext uri="{FF2B5EF4-FFF2-40B4-BE49-F238E27FC236}">
                  <a16:creationId xmlns:a16="http://schemas.microsoft.com/office/drawing/2014/main" id="{DD4B89EF-2C6E-CD20-CEF7-3C3F0892BFB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9" name="Group 65">
            <a:extLst>
              <a:ext uri="{FF2B5EF4-FFF2-40B4-BE49-F238E27FC236}">
                <a16:creationId xmlns:a16="http://schemas.microsoft.com/office/drawing/2014/main" id="{B5DDD149-1EA9-FB0B-0EC3-69167F237E06}"/>
              </a:ext>
            </a:extLst>
          </p:cNvPr>
          <p:cNvGrpSpPr/>
          <p:nvPr/>
        </p:nvGrpSpPr>
        <p:grpSpPr>
          <a:xfrm>
            <a:off x="5593442" y="3197842"/>
            <a:ext cx="220832" cy="193228"/>
            <a:chOff x="0" y="0"/>
            <a:chExt cx="812800" cy="711200"/>
          </a:xfrm>
        </p:grpSpPr>
        <p:sp>
          <p:nvSpPr>
            <p:cNvPr id="30" name="Freeform 66">
              <a:extLst>
                <a:ext uri="{FF2B5EF4-FFF2-40B4-BE49-F238E27FC236}">
                  <a16:creationId xmlns:a16="http://schemas.microsoft.com/office/drawing/2014/main" id="{1FDCFB87-4810-2CAF-2C3D-7F64CF52F997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TextBox 67">
              <a:extLst>
                <a:ext uri="{FF2B5EF4-FFF2-40B4-BE49-F238E27FC236}">
                  <a16:creationId xmlns:a16="http://schemas.microsoft.com/office/drawing/2014/main" id="{23A09863-40C1-F086-DC65-25A7281AB680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13" name="Group 46">
            <a:extLst>
              <a:ext uri="{FF2B5EF4-FFF2-40B4-BE49-F238E27FC236}">
                <a16:creationId xmlns:a16="http://schemas.microsoft.com/office/drawing/2014/main" id="{CB8ED0C8-57E0-E84A-5909-513B313CAE44}"/>
              </a:ext>
            </a:extLst>
          </p:cNvPr>
          <p:cNvGrpSpPr/>
          <p:nvPr/>
        </p:nvGrpSpPr>
        <p:grpSpPr>
          <a:xfrm rot="2700000">
            <a:off x="6110772" y="6258655"/>
            <a:ext cx="293842" cy="293842"/>
            <a:chOff x="0" y="0"/>
            <a:chExt cx="812800" cy="812800"/>
          </a:xfrm>
        </p:grpSpPr>
        <p:sp>
          <p:nvSpPr>
            <p:cNvPr id="14" name="Freeform 47">
              <a:extLst>
                <a:ext uri="{FF2B5EF4-FFF2-40B4-BE49-F238E27FC236}">
                  <a16:creationId xmlns:a16="http://schemas.microsoft.com/office/drawing/2014/main" id="{7AFF8B51-63BC-E42B-1E70-BA043EB04DE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5" name="TextBox 48">
              <a:extLst>
                <a:ext uri="{FF2B5EF4-FFF2-40B4-BE49-F238E27FC236}">
                  <a16:creationId xmlns:a16="http://schemas.microsoft.com/office/drawing/2014/main" id="{53458C0E-0C20-0FEF-3329-C3D075B74CC4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5" name="Group 65">
            <a:extLst>
              <a:ext uri="{FF2B5EF4-FFF2-40B4-BE49-F238E27FC236}">
                <a16:creationId xmlns:a16="http://schemas.microsoft.com/office/drawing/2014/main" id="{C3D99082-149A-271E-A8A6-750754FB8742}"/>
              </a:ext>
            </a:extLst>
          </p:cNvPr>
          <p:cNvGrpSpPr/>
          <p:nvPr/>
        </p:nvGrpSpPr>
        <p:grpSpPr>
          <a:xfrm>
            <a:off x="4917558" y="6572116"/>
            <a:ext cx="220832" cy="193228"/>
            <a:chOff x="0" y="0"/>
            <a:chExt cx="812800" cy="711200"/>
          </a:xfrm>
        </p:grpSpPr>
        <p:sp>
          <p:nvSpPr>
            <p:cNvPr id="37" name="Freeform 66">
              <a:extLst>
                <a:ext uri="{FF2B5EF4-FFF2-40B4-BE49-F238E27FC236}">
                  <a16:creationId xmlns:a16="http://schemas.microsoft.com/office/drawing/2014/main" id="{337E78FE-7F8C-999F-0F78-B61E03CB3A55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38" name="TextBox 67">
              <a:extLst>
                <a:ext uri="{FF2B5EF4-FFF2-40B4-BE49-F238E27FC236}">
                  <a16:creationId xmlns:a16="http://schemas.microsoft.com/office/drawing/2014/main" id="{141DD734-141D-2FAE-3B60-618ABD0BE5B4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42" name="TextBox 5">
            <a:extLst>
              <a:ext uri="{FF2B5EF4-FFF2-40B4-BE49-F238E27FC236}">
                <a16:creationId xmlns:a16="http://schemas.microsoft.com/office/drawing/2014/main" id="{88832FCA-F79E-1A3F-C2D1-802F67FA451B}"/>
              </a:ext>
            </a:extLst>
          </p:cNvPr>
          <p:cNvSpPr txBox="1"/>
          <p:nvPr/>
        </p:nvSpPr>
        <p:spPr>
          <a:xfrm>
            <a:off x="184646" y="1511048"/>
            <a:ext cx="2384913" cy="4949906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r>
              <a:rPr lang="en-US" sz="1200" b="1" u="sng" dirty="0">
                <a:solidFill>
                  <a:srgbClr val="FFFFFF"/>
                </a:solidFill>
                <a:latin typeface="DM Sans"/>
              </a:rPr>
              <a:t>Huddersfield CFO Activity Hub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3</a:t>
            </a:r>
            <a:r>
              <a:rPr lang="en-US" sz="1200" baseline="30000" dirty="0">
                <a:solidFill>
                  <a:srgbClr val="FFFFFF"/>
                </a:solidFill>
                <a:latin typeface="DM Sans"/>
              </a:rPr>
              <a:t>rd</a:t>
            </a:r>
            <a:r>
              <a:rPr lang="en-US" sz="1200" dirty="0">
                <a:solidFill>
                  <a:srgbClr val="FFFFFF"/>
                </a:solidFill>
                <a:latin typeface="DM Sans"/>
              </a:rPr>
              <a:t> Floor Norwich Union House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HD1 2LR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01132 425522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Email – 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chemeClr val="bg1"/>
                </a:solidFill>
                <a:latin typeface="DM Sans"/>
              </a:rPr>
              <a:t>CFOEvolution@growthco.uk</a:t>
            </a:r>
          </a:p>
          <a:p>
            <a:pPr algn="ctr">
              <a:lnSpc>
                <a:spcPts val="2379"/>
              </a:lnSpc>
            </a:pPr>
            <a:endParaRPr lang="en-US" sz="1200" dirty="0">
              <a:solidFill>
                <a:srgbClr val="FFFFFF"/>
              </a:solidFill>
              <a:latin typeface="DM Sans"/>
            </a:endParaRP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Hub opening hours</a:t>
            </a:r>
          </a:p>
          <a:p>
            <a:pPr algn="ctr">
              <a:lnSpc>
                <a:spcPts val="2379"/>
              </a:lnSpc>
            </a:pPr>
            <a:r>
              <a:rPr lang="en-US" sz="1200" dirty="0">
                <a:solidFill>
                  <a:srgbClr val="FFFFFF"/>
                </a:solidFill>
                <a:latin typeface="DM Sans"/>
              </a:rPr>
              <a:t>Mon – Fri 9:00 – 4:00</a:t>
            </a:r>
          </a:p>
          <a:p>
            <a:pPr algn="ctr"/>
            <a:endParaRPr lang="en-US" sz="1200" b="1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US" sz="1200" b="1" dirty="0">
                <a:solidFill>
                  <a:srgbClr val="FFFFFF"/>
                </a:solidFill>
                <a:latin typeface="DM Sans"/>
              </a:rPr>
              <a:t>Breakfast Club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Join us between 9:30 – 10:30 </a:t>
            </a:r>
          </a:p>
          <a:p>
            <a:pPr algn="ctr"/>
            <a:r>
              <a:rPr lang="en-US" sz="1200" dirty="0">
                <a:solidFill>
                  <a:srgbClr val="FFFFFF"/>
                </a:solidFill>
                <a:latin typeface="DM Sans"/>
              </a:rPr>
              <a:t>for a healthy start to the day</a:t>
            </a:r>
          </a:p>
          <a:p>
            <a:pPr algn="ctr">
              <a:lnSpc>
                <a:spcPct val="150000"/>
              </a:lnSpc>
            </a:pPr>
            <a:endParaRPr lang="en-GB" sz="1200" dirty="0">
              <a:solidFill>
                <a:srgbClr val="FFFFFF"/>
              </a:solidFill>
              <a:latin typeface="DM Sans"/>
            </a:endParaRPr>
          </a:p>
          <a:p>
            <a:pPr algn="ctr"/>
            <a:r>
              <a:rPr lang="en-GB" sz="1200" b="1" dirty="0">
                <a:solidFill>
                  <a:srgbClr val="FFFFFF"/>
                </a:solidFill>
                <a:latin typeface="DM Sans"/>
              </a:rPr>
              <a:t>Support</a:t>
            </a:r>
          </a:p>
          <a:p>
            <a:pPr algn="ctr"/>
            <a:r>
              <a:rPr lang="en-GB" sz="1200" dirty="0">
                <a:solidFill>
                  <a:srgbClr val="FFFFFF"/>
                </a:solidFill>
                <a:latin typeface="DM Sans"/>
              </a:rPr>
              <a:t>If you ever need a cuppa or a chat, pop in and speak to your support worker.</a:t>
            </a:r>
            <a:endParaRPr lang="en-US" sz="1200" dirty="0">
              <a:solidFill>
                <a:srgbClr val="FFFFFF"/>
              </a:solidFill>
              <a:latin typeface="DM Sans"/>
            </a:endParaRPr>
          </a:p>
        </p:txBody>
      </p:sp>
      <p:grpSp>
        <p:nvGrpSpPr>
          <p:cNvPr id="3" name="Group 46">
            <a:extLst>
              <a:ext uri="{FF2B5EF4-FFF2-40B4-BE49-F238E27FC236}">
                <a16:creationId xmlns:a16="http://schemas.microsoft.com/office/drawing/2014/main" id="{124F336F-435B-DA8A-DC9A-7B6767282095}"/>
              </a:ext>
            </a:extLst>
          </p:cNvPr>
          <p:cNvGrpSpPr/>
          <p:nvPr/>
        </p:nvGrpSpPr>
        <p:grpSpPr>
          <a:xfrm rot="2700000">
            <a:off x="10209433" y="2580975"/>
            <a:ext cx="293842" cy="293842"/>
            <a:chOff x="0" y="0"/>
            <a:chExt cx="812800" cy="812800"/>
          </a:xfrm>
        </p:grpSpPr>
        <p:sp>
          <p:nvSpPr>
            <p:cNvPr id="5" name="Freeform 47">
              <a:extLst>
                <a:ext uri="{FF2B5EF4-FFF2-40B4-BE49-F238E27FC236}">
                  <a16:creationId xmlns:a16="http://schemas.microsoft.com/office/drawing/2014/main" id="{796DB95E-13C1-D617-B1DA-561C268C2C81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3" name="TextBox 48">
              <a:extLst>
                <a:ext uri="{FF2B5EF4-FFF2-40B4-BE49-F238E27FC236}">
                  <a16:creationId xmlns:a16="http://schemas.microsoft.com/office/drawing/2014/main" id="{2E88EC92-AB25-1125-72E6-A16B6B5C67C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4" name="Group 46">
            <a:extLst>
              <a:ext uri="{FF2B5EF4-FFF2-40B4-BE49-F238E27FC236}">
                <a16:creationId xmlns:a16="http://schemas.microsoft.com/office/drawing/2014/main" id="{C6B6F18D-E072-E59F-D9B2-918FBD6D3FB8}"/>
              </a:ext>
            </a:extLst>
          </p:cNvPr>
          <p:cNvGrpSpPr/>
          <p:nvPr/>
        </p:nvGrpSpPr>
        <p:grpSpPr>
          <a:xfrm rot="2700000">
            <a:off x="7664190" y="4038606"/>
            <a:ext cx="293842" cy="293842"/>
            <a:chOff x="0" y="0"/>
            <a:chExt cx="812800" cy="812800"/>
          </a:xfrm>
        </p:grpSpPr>
        <p:sp>
          <p:nvSpPr>
            <p:cNvPr id="57" name="Freeform 47">
              <a:extLst>
                <a:ext uri="{FF2B5EF4-FFF2-40B4-BE49-F238E27FC236}">
                  <a16:creationId xmlns:a16="http://schemas.microsoft.com/office/drawing/2014/main" id="{B7F07F9E-1248-A634-785F-860EB6F9743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58" name="TextBox 48">
              <a:extLst>
                <a:ext uri="{FF2B5EF4-FFF2-40B4-BE49-F238E27FC236}">
                  <a16:creationId xmlns:a16="http://schemas.microsoft.com/office/drawing/2014/main" id="{D9613E7A-7822-798C-C619-78056E583B30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59" name="Freeform 63">
            <a:extLst>
              <a:ext uri="{FF2B5EF4-FFF2-40B4-BE49-F238E27FC236}">
                <a16:creationId xmlns:a16="http://schemas.microsoft.com/office/drawing/2014/main" id="{042A61AF-6FC1-4ECA-BE32-BD6CF37DD85C}"/>
              </a:ext>
            </a:extLst>
          </p:cNvPr>
          <p:cNvSpPr/>
          <p:nvPr/>
        </p:nvSpPr>
        <p:spPr>
          <a:xfrm>
            <a:off x="9351362" y="6905385"/>
            <a:ext cx="242972" cy="242972"/>
          </a:xfrm>
          <a:custGeom>
            <a:avLst/>
            <a:gdLst/>
            <a:ahLst/>
            <a:cxnLst/>
            <a:rect l="l" t="t" r="r" b="b"/>
            <a:pathLst>
              <a:path w="812800" h="81280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67AB2C"/>
          </a:solidFill>
        </p:spPr>
        <p:txBody>
          <a:bodyPr/>
          <a:lstStyle/>
          <a:p>
            <a:endParaRPr lang="en-GB"/>
          </a:p>
        </p:txBody>
      </p:sp>
      <p:grpSp>
        <p:nvGrpSpPr>
          <p:cNvPr id="85" name="Group 62">
            <a:extLst>
              <a:ext uri="{FF2B5EF4-FFF2-40B4-BE49-F238E27FC236}">
                <a16:creationId xmlns:a16="http://schemas.microsoft.com/office/drawing/2014/main" id="{292D605A-8AF5-A94E-C071-3369D4580BB3}"/>
              </a:ext>
            </a:extLst>
          </p:cNvPr>
          <p:cNvGrpSpPr/>
          <p:nvPr/>
        </p:nvGrpSpPr>
        <p:grpSpPr>
          <a:xfrm>
            <a:off x="5593783" y="1502719"/>
            <a:ext cx="242972" cy="242972"/>
            <a:chOff x="0" y="0"/>
            <a:chExt cx="812800" cy="812800"/>
          </a:xfrm>
        </p:grpSpPr>
        <p:sp>
          <p:nvSpPr>
            <p:cNvPr id="96" name="Freeform 63">
              <a:extLst>
                <a:ext uri="{FF2B5EF4-FFF2-40B4-BE49-F238E27FC236}">
                  <a16:creationId xmlns:a16="http://schemas.microsoft.com/office/drawing/2014/main" id="{606C15BD-FD45-BFE7-F9A8-3145EC3888F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7" name="TextBox 64">
              <a:extLst>
                <a:ext uri="{FF2B5EF4-FFF2-40B4-BE49-F238E27FC236}">
                  <a16:creationId xmlns:a16="http://schemas.microsoft.com/office/drawing/2014/main" id="{76BD1155-C718-2A71-9A35-B6747AC2537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60714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a6be467-e76b-4869-981c-41fd8dac8726" xsi:nil="true"/>
    <lcf76f155ced4ddcb4097134ff3c332f xmlns="58c8e540-cdfe-4713-bff0-4351d38ade9d">
      <Terms xmlns="http://schemas.microsoft.com/office/infopath/2007/PartnerControls"/>
    </lcf76f155ced4ddcb4097134ff3c332f>
    <Number xmlns="58c8e540-cdfe-4713-bff0-4351d38ade9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E0EB63A1E2B0A43B803C23E62A33D0E" ma:contentTypeVersion="" ma:contentTypeDescription="Create a new document." ma:contentTypeScope="" ma:versionID="51eba63fcdbfc2b220dcb1461b28a2a2">
  <xsd:schema xmlns:xsd="http://www.w3.org/2001/XMLSchema" xmlns:xs="http://www.w3.org/2001/XMLSchema" xmlns:p="http://schemas.microsoft.com/office/2006/metadata/properties" xmlns:ns2="58C8E540-CDFE-4713-BFF0-4351D38ADE9D" xmlns:ns3="4d30bb2a-f321-43c9-acb7-6f415d4a716e" xmlns:ns4="58c8e540-cdfe-4713-bff0-4351d38ade9d" xmlns:ns5="0a6be467-e76b-4869-981c-41fd8dac8726" targetNamespace="http://schemas.microsoft.com/office/2006/metadata/properties" ma:root="true" ma:fieldsID="da28d02869152019d728ace0375ba34e" ns2:_="" ns3:_="" ns4:_="" ns5:_="">
    <xsd:import namespace="58C8E540-CDFE-4713-BFF0-4351D38ADE9D"/>
    <xsd:import namespace="4d30bb2a-f321-43c9-acb7-6f415d4a716e"/>
    <xsd:import namespace="58c8e540-cdfe-4713-bff0-4351d38ade9d"/>
    <xsd:import namespace="0a6be467-e76b-4869-981c-41fd8dac87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Number" minOccurs="0"/>
                <xsd:element ref="ns4:MediaLengthInSeconds" minOccurs="0"/>
                <xsd:element ref="ns4:lcf76f155ced4ddcb4097134ff3c332f" minOccurs="0"/>
                <xsd:element ref="ns5:TaxCatchAll" minOccurs="0"/>
                <xsd:element ref="ns4:MediaServiceSearchProperties" minOccurs="0"/>
                <xsd:element ref="ns4:MediaServiceObjectDetectorVersion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8E540-CDFE-4713-BFF0-4351D38ADE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30bb2a-f321-43c9-acb7-6f415d4a716e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c8e540-cdfe-4713-bff0-4351d38ade9d" elementFormDefault="qualified">
    <xsd:import namespace="http://schemas.microsoft.com/office/2006/documentManagement/types"/>
    <xsd:import namespace="http://schemas.microsoft.com/office/infopath/2007/PartnerControls"/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Number" ma:index="20" nillable="true" ma:displayName="Number" ma:format="Dropdown" ma:internalName="Number" ma:percentage="FALSE">
      <xsd:simpleType>
        <xsd:restriction base="dms:Number"/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6be467-e76b-4869-981c-41fd8dac8726" elementFormDefault="qualified">
    <xsd:import namespace="http://schemas.microsoft.com/office/2006/documentManagement/types"/>
    <xsd:import namespace="http://schemas.microsoft.com/office/infopath/2007/PartnerControls"/>
    <xsd:element name="TaxCatchAll" ma:index="24" nillable="true" ma:displayName="Taxonomy Catch All Column" ma:hidden="true" ma:list="{be8a2237-55ea-4d70-868f-dd5aeff31326}" ma:internalName="TaxCatchAll" ma:showField="CatchAllData" ma:web="0a6be467-e76b-4869-981c-41fd8dac87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D4F630-F244-4249-A1DD-CAF66701C44D}">
  <ds:schemaRefs>
    <ds:schemaRef ds:uri="0b63e8d4-fe02-4c47-8936-1e9af1fb77d6"/>
    <ds:schemaRef ds:uri="d7906b0a-7940-44da-9257-baeb1cb0c253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21fe2dc5-e687-4b08-a992-8b5ade4d5474"/>
    <ds:schemaRef ds:uri="39022ca7-da8b-462c-ac53-cf911d2e7c5d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B9CF278F-1214-4FE6-AFE0-F9F8853C233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12137</TotalTime>
  <Words>1824</Words>
  <Application>Microsoft Office PowerPoint</Application>
  <PresentationFormat>Custom</PresentationFormat>
  <Paragraphs>618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DM Sans Bold</vt:lpstr>
      <vt:lpstr>Aptos Display</vt:lpstr>
      <vt:lpstr>DM Sans</vt:lpstr>
      <vt:lpstr>Aptos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Emma Melia</dc:creator>
  <cp:lastModifiedBy>Pinnion, Danielle (Growth Company)</cp:lastModifiedBy>
  <cp:revision>21</cp:revision>
  <cp:lastPrinted>2025-02-17T13:06:02Z</cp:lastPrinted>
  <dcterms:created xsi:type="dcterms:W3CDTF">2006-08-16T00:00:00Z</dcterms:created>
  <dcterms:modified xsi:type="dcterms:W3CDTF">2025-09-23T13:49:48Z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0x010100EE0EB63A1E2B0A43B803C23E62A33D0E</vt:lpwstr>
  </property>
  <property fmtid="{D5CDD505-2E9C-101B-9397-08002B2CF9AE}" pid="3" name="MediaServiceImageTags">
    <vt:lpwstr/>
  </property>
</Properties>
</file>