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74" r:id="rId5"/>
    <p:sldId id="256" r:id="rId6"/>
    <p:sldId id="266" r:id="rId7"/>
    <p:sldId id="267" r:id="rId8"/>
    <p:sldId id="271" r:id="rId9"/>
    <p:sldId id="272" r:id="rId10"/>
  </p:sldIdLst>
  <p:sldSz cx="10693400" cy="7556500"/>
  <p:notesSz cx="6858000" cy="9144000"/>
  <p:embeddedFontLst>
    <p:embeddedFont>
      <p:font typeface="DM Sans" pitchFamily="2" charset="0"/>
      <p:regular r:id="rId12"/>
      <p:bold r:id="rId13"/>
      <p:italic r:id="rId14"/>
      <p:boldItalic r:id="rId15"/>
    </p:embeddedFont>
    <p:embeddedFont>
      <p:font typeface="DM Sans Bold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090"/>
    <a:srgbClr val="DFB160"/>
    <a:srgbClr val="CC9900"/>
    <a:srgbClr val="F9F495"/>
    <a:srgbClr val="FF99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85" autoAdjust="0"/>
  </p:normalViewPr>
  <p:slideViewPr>
    <p:cSldViewPr snapToGrid="0">
      <p:cViewPr varScale="1">
        <p:scale>
          <a:sx n="71" d="100"/>
          <a:sy n="71" d="100"/>
        </p:scale>
        <p:origin x="144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A260-44BF-4AA6-8622-3A03703ABFF6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8CD03-40B3-4CD9-B24C-293426C65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71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8CD03-40B3-4CD9-B24C-293426C655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11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8CD03-40B3-4CD9-B24C-293426C655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539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8CD03-40B3-4CD9-B24C-293426C655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49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8CD03-40B3-4CD9-B24C-293426C655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03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8CD03-40B3-4CD9-B24C-293426C655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4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hyperlink" Target="https://openclipart.org/detail/214552/brain-training-by-eggib-214552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hyperlink" Target="https://courses.lumenlearning.com/wm-accountingformanagers/chapter/introduction-to-bookkeeping-process-and-transaction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0.jpeg"/><Relationship Id="rId26" Type="http://schemas.openxmlformats.org/officeDocument/2006/relationships/image" Target="../media/image25.jpeg"/><Relationship Id="rId3" Type="http://schemas.openxmlformats.org/officeDocument/2006/relationships/image" Target="../media/image1.png"/><Relationship Id="rId21" Type="http://schemas.openxmlformats.org/officeDocument/2006/relationships/image" Target="../media/image22.jpeg"/><Relationship Id="rId7" Type="http://schemas.openxmlformats.org/officeDocument/2006/relationships/hyperlink" Target="https://pixabay.com/en/walk-walking-feet-legs-people-318770/" TargetMode="External"/><Relationship Id="rId12" Type="http://schemas.openxmlformats.org/officeDocument/2006/relationships/image" Target="../media/image16.png"/><Relationship Id="rId17" Type="http://schemas.openxmlformats.org/officeDocument/2006/relationships/hyperlink" Target="https://lebaobabbleu.com/2019/05/16/1o-les-aliments/" TargetMode="External"/><Relationship Id="rId25" Type="http://schemas.openxmlformats.org/officeDocument/2006/relationships/hyperlink" Target="https://oercommons.org/courseware/lesson/72676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hyperlink" Target="https://pxhere.com/en/photo/1398163" TargetMode="External"/><Relationship Id="rId29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hyperlink" Target="https://www.pexels.com/photo/person-holding-black-pen-sketching-flower-820673/" TargetMode="External"/><Relationship Id="rId24" Type="http://schemas.openxmlformats.org/officeDocument/2006/relationships/image" Target="../media/image24.jpeg"/><Relationship Id="rId32" Type="http://schemas.openxmlformats.org/officeDocument/2006/relationships/image" Target="../media/image2.png"/><Relationship Id="rId5" Type="http://schemas.openxmlformats.org/officeDocument/2006/relationships/hyperlink" Target="https://sffreeman.com/pics.cgi" TargetMode="External"/><Relationship Id="rId15" Type="http://schemas.openxmlformats.org/officeDocument/2006/relationships/hyperlink" Target="https://courses.lumenlearning.com/wm-accountingformanagers/chapter/introduction-to-bookkeeping-process-and-transactions/" TargetMode="External"/><Relationship Id="rId23" Type="http://schemas.openxmlformats.org/officeDocument/2006/relationships/hyperlink" Target="https://www.picpedia.org/chalkboard/j/job-search.html" TargetMode="External"/><Relationship Id="rId28" Type="http://schemas.openxmlformats.org/officeDocument/2006/relationships/image" Target="../media/image27.jpeg"/><Relationship Id="rId10" Type="http://schemas.openxmlformats.org/officeDocument/2006/relationships/image" Target="../media/image15.jpeg"/><Relationship Id="rId19" Type="http://schemas.openxmlformats.org/officeDocument/2006/relationships/image" Target="../media/image21.jpeg"/><Relationship Id="rId31" Type="http://schemas.openxmlformats.org/officeDocument/2006/relationships/image" Target="../media/image29.jpeg"/><Relationship Id="rId4" Type="http://schemas.openxmlformats.org/officeDocument/2006/relationships/image" Target="../media/image12.jpeg"/><Relationship Id="rId9" Type="http://schemas.openxmlformats.org/officeDocument/2006/relationships/hyperlink" Target="https://pixabay.com/de/quiz-r%C3%A4tsel-buchstaben-puzzle-2432440/" TargetMode="External"/><Relationship Id="rId14" Type="http://schemas.openxmlformats.org/officeDocument/2006/relationships/image" Target="../media/image18.jpeg"/><Relationship Id="rId22" Type="http://schemas.openxmlformats.org/officeDocument/2006/relationships/image" Target="../media/image23.jpeg"/><Relationship Id="rId27" Type="http://schemas.openxmlformats.org/officeDocument/2006/relationships/image" Target="../media/image26.jpeg"/><Relationship Id="rId30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jpeg"/><Relationship Id="rId18" Type="http://schemas.openxmlformats.org/officeDocument/2006/relationships/hyperlink" Target="http://www.flickr.com/photos/easy-pics/8382627943/" TargetMode="External"/><Relationship Id="rId26" Type="http://schemas.openxmlformats.org/officeDocument/2006/relationships/image" Target="../media/image39.svg"/><Relationship Id="rId39" Type="http://schemas.openxmlformats.org/officeDocument/2006/relationships/image" Target="../media/image2.png"/><Relationship Id="rId21" Type="http://schemas.openxmlformats.org/officeDocument/2006/relationships/image" Target="../media/image36.jpeg"/><Relationship Id="rId34" Type="http://schemas.openxmlformats.org/officeDocument/2006/relationships/hyperlink" Target="https://oercommons.org/courseware/lesson/72676" TargetMode="External"/><Relationship Id="rId42" Type="http://schemas.openxmlformats.org/officeDocument/2006/relationships/image" Target="../media/image45.jpeg"/><Relationship Id="rId7" Type="http://schemas.openxmlformats.org/officeDocument/2006/relationships/hyperlink" Target="https://pixabay.com/en/walk-walking-feet-legs-people-318770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pxhere.com/en/photo/917651" TargetMode="External"/><Relationship Id="rId20" Type="http://schemas.openxmlformats.org/officeDocument/2006/relationships/hyperlink" Target="https://commons.wikimedia.org/wiki/File:Monopoly-Logo.svg" TargetMode="External"/><Relationship Id="rId29" Type="http://schemas.openxmlformats.org/officeDocument/2006/relationships/hyperlink" Target="https://pxhere.com/en/photo/1398163" TargetMode="External"/><Relationship Id="rId41" Type="http://schemas.openxmlformats.org/officeDocument/2006/relationships/hyperlink" Target="https://courses.lumenlearning.com/wm-accountingformanagers/chapter/introduction-to-bookkeeping-process-and-transactions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31.jpeg"/><Relationship Id="rId24" Type="http://schemas.openxmlformats.org/officeDocument/2006/relationships/hyperlink" Target="https://pixabay.com/en/change-new-beginning-renewal-671374/" TargetMode="External"/><Relationship Id="rId32" Type="http://schemas.openxmlformats.org/officeDocument/2006/relationships/image" Target="../media/image41.jpeg"/><Relationship Id="rId37" Type="http://schemas.openxmlformats.org/officeDocument/2006/relationships/hyperlink" Target="https://openclipart.org/detail/214552/brain-training-by-eggib-214552" TargetMode="External"/><Relationship Id="rId40" Type="http://schemas.openxmlformats.org/officeDocument/2006/relationships/image" Target="../media/image44.jpeg"/><Relationship Id="rId5" Type="http://schemas.openxmlformats.org/officeDocument/2006/relationships/hyperlink" Target="https://sffreeman.com/pics.cgi" TargetMode="External"/><Relationship Id="rId15" Type="http://schemas.openxmlformats.org/officeDocument/2006/relationships/image" Target="../media/image33.jpeg"/><Relationship Id="rId23" Type="http://schemas.openxmlformats.org/officeDocument/2006/relationships/image" Target="../media/image37.jpeg"/><Relationship Id="rId28" Type="http://schemas.openxmlformats.org/officeDocument/2006/relationships/image" Target="../media/image21.jpeg"/><Relationship Id="rId36" Type="http://schemas.openxmlformats.org/officeDocument/2006/relationships/image" Target="../media/image8.png"/><Relationship Id="rId10" Type="http://schemas.openxmlformats.org/officeDocument/2006/relationships/image" Target="../media/image30.jpeg"/><Relationship Id="rId19" Type="http://schemas.openxmlformats.org/officeDocument/2006/relationships/image" Target="../media/image35.png"/><Relationship Id="rId31" Type="http://schemas.openxmlformats.org/officeDocument/2006/relationships/hyperlink" Target="https://www.rawpixel.com/image/429458/free-illustration-image-brain-learning-anatomy" TargetMode="External"/><Relationship Id="rId4" Type="http://schemas.openxmlformats.org/officeDocument/2006/relationships/image" Target="../media/image12.jpeg"/><Relationship Id="rId9" Type="http://schemas.openxmlformats.org/officeDocument/2006/relationships/hyperlink" Target="https://pixabay.com/de/quiz-r%C3%A4tsel-buchstaben-puzzle-2432440/" TargetMode="External"/><Relationship Id="rId14" Type="http://schemas.openxmlformats.org/officeDocument/2006/relationships/image" Target="../media/image32.jpeg"/><Relationship Id="rId22" Type="http://schemas.openxmlformats.org/officeDocument/2006/relationships/hyperlink" Target="https://foto.wuestenigel.com/flaschen-mit-farbe/" TargetMode="External"/><Relationship Id="rId27" Type="http://schemas.openxmlformats.org/officeDocument/2006/relationships/hyperlink" Target="https://svgsilh.com/image/179520.html" TargetMode="External"/><Relationship Id="rId30" Type="http://schemas.openxmlformats.org/officeDocument/2006/relationships/image" Target="../media/image40.jpeg"/><Relationship Id="rId35" Type="http://schemas.openxmlformats.org/officeDocument/2006/relationships/image" Target="../media/image43.jpeg"/><Relationship Id="rId43" Type="http://schemas.openxmlformats.org/officeDocument/2006/relationships/image" Target="../media/image46.jpeg"/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12" Type="http://schemas.openxmlformats.org/officeDocument/2006/relationships/hyperlink" Target="https://www.flickr.com/photos/135302410@N02/28286579352" TargetMode="External"/><Relationship Id="rId17" Type="http://schemas.openxmlformats.org/officeDocument/2006/relationships/image" Target="../media/image34.jpeg"/><Relationship Id="rId25" Type="http://schemas.openxmlformats.org/officeDocument/2006/relationships/image" Target="../media/image38.png"/><Relationship Id="rId33" Type="http://schemas.openxmlformats.org/officeDocument/2006/relationships/image" Target="../media/image42.jpeg"/><Relationship Id="rId38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flickr.com/photos/135302410@N02/28286579352" TargetMode="External"/><Relationship Id="rId18" Type="http://schemas.openxmlformats.org/officeDocument/2006/relationships/image" Target="../media/image21.jpeg"/><Relationship Id="rId26" Type="http://schemas.openxmlformats.org/officeDocument/2006/relationships/image" Target="../media/image53.jpeg"/><Relationship Id="rId21" Type="http://schemas.openxmlformats.org/officeDocument/2006/relationships/hyperlink" Target="https://www.rawpixel.com/image/429458/free-illustration-image-brain-learning-anatomy" TargetMode="External"/><Relationship Id="rId34" Type="http://schemas.openxmlformats.org/officeDocument/2006/relationships/image" Target="../media/image45.jpeg"/><Relationship Id="rId7" Type="http://schemas.openxmlformats.org/officeDocument/2006/relationships/hyperlink" Target="https://pixabay.com/de/quiz-r%C3%A4tsel-buchstaben-puzzle-2432440/" TargetMode="External"/><Relationship Id="rId12" Type="http://schemas.openxmlformats.org/officeDocument/2006/relationships/image" Target="../media/image48.jpeg"/><Relationship Id="rId17" Type="http://schemas.openxmlformats.org/officeDocument/2006/relationships/hyperlink" Target="https://pixabay.com/en/stairs-rise-stair-step-staircase-1013993/" TargetMode="External"/><Relationship Id="rId25" Type="http://schemas.openxmlformats.org/officeDocument/2006/relationships/hyperlink" Target="https://openclipart.org/detail/214552/brain-training-by-eggib-214552" TargetMode="External"/><Relationship Id="rId3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9.jpeg"/><Relationship Id="rId20" Type="http://schemas.openxmlformats.org/officeDocument/2006/relationships/image" Target="../media/image50.jpeg"/><Relationship Id="rId29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hyperlink" Target="https://pixabay.com/nl/photos/meditatie-zen-chan-yoga-standbeeld-3338691/" TargetMode="External"/><Relationship Id="rId24" Type="http://schemas.openxmlformats.org/officeDocument/2006/relationships/image" Target="../media/image52.png"/><Relationship Id="rId32" Type="http://schemas.openxmlformats.org/officeDocument/2006/relationships/image" Target="../media/image57.jpeg"/><Relationship Id="rId37" Type="http://schemas.openxmlformats.org/officeDocument/2006/relationships/image" Target="../media/image59.jpeg"/><Relationship Id="rId5" Type="http://schemas.openxmlformats.org/officeDocument/2006/relationships/hyperlink" Target="https://pixabay.com/en/walk-walking-feet-legs-people-318770/" TargetMode="External"/><Relationship Id="rId15" Type="http://schemas.openxmlformats.org/officeDocument/2006/relationships/hyperlink" Target="https://courses.lumenlearning.com/wm-accountingformanagers/chapter/introduction-to-bookkeeping-process-and-transactions/" TargetMode="External"/><Relationship Id="rId23" Type="http://schemas.openxmlformats.org/officeDocument/2006/relationships/hyperlink" Target="https://foto.wuestenigel.com/preparation-for-cooking/" TargetMode="External"/><Relationship Id="rId28" Type="http://schemas.openxmlformats.org/officeDocument/2006/relationships/image" Target="../media/image54.png"/><Relationship Id="rId36" Type="http://schemas.openxmlformats.org/officeDocument/2006/relationships/image" Target="../media/image58.jpeg"/><Relationship Id="rId10" Type="http://schemas.openxmlformats.org/officeDocument/2006/relationships/image" Target="../media/image47.jpeg"/><Relationship Id="rId19" Type="http://schemas.openxmlformats.org/officeDocument/2006/relationships/hyperlink" Target="https://pxhere.com/en/photo/1398163" TargetMode="External"/><Relationship Id="rId31" Type="http://schemas.openxmlformats.org/officeDocument/2006/relationships/image" Target="../media/image56.jpeg"/><Relationship Id="rId4" Type="http://schemas.openxmlformats.org/officeDocument/2006/relationships/image" Target="../media/image13.jpeg"/><Relationship Id="rId9" Type="http://schemas.openxmlformats.org/officeDocument/2006/relationships/hyperlink" Target="https://sffreeman.com/pics.cgi" TargetMode="External"/><Relationship Id="rId14" Type="http://schemas.openxmlformats.org/officeDocument/2006/relationships/image" Target="../media/image44.jpeg"/><Relationship Id="rId22" Type="http://schemas.openxmlformats.org/officeDocument/2006/relationships/image" Target="../media/image51.jpeg"/><Relationship Id="rId27" Type="http://schemas.openxmlformats.org/officeDocument/2006/relationships/hyperlink" Target="https://pxhere.com/en/photo/1370785" TargetMode="External"/><Relationship Id="rId30" Type="http://schemas.openxmlformats.org/officeDocument/2006/relationships/image" Target="../media/image3.jpeg"/><Relationship Id="rId35" Type="http://schemas.openxmlformats.org/officeDocument/2006/relationships/image" Target="../media/image29.jpeg"/><Relationship Id="rId8" Type="http://schemas.openxmlformats.org/officeDocument/2006/relationships/image" Target="../media/image12.jpe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wpixel.com/image/429458/free-illustration-image-brain-learning-anatomy" TargetMode="External"/><Relationship Id="rId13" Type="http://schemas.openxmlformats.org/officeDocument/2006/relationships/image" Target="../media/image2.png"/><Relationship Id="rId18" Type="http://schemas.openxmlformats.org/officeDocument/2006/relationships/image" Target="../media/image44.jpeg"/><Relationship Id="rId26" Type="http://schemas.openxmlformats.org/officeDocument/2006/relationships/image" Target="../media/image59.jpeg"/><Relationship Id="rId3" Type="http://schemas.openxmlformats.org/officeDocument/2006/relationships/image" Target="../media/image60.jpeg"/><Relationship Id="rId21" Type="http://schemas.openxmlformats.org/officeDocument/2006/relationships/image" Target="../media/image14.png"/><Relationship Id="rId7" Type="http://schemas.openxmlformats.org/officeDocument/2006/relationships/image" Target="../media/image61.jpeg"/><Relationship Id="rId12" Type="http://schemas.openxmlformats.org/officeDocument/2006/relationships/image" Target="../media/image3.jpeg"/><Relationship Id="rId17" Type="http://schemas.openxmlformats.org/officeDocument/2006/relationships/image" Target="../media/image32.jpeg"/><Relationship Id="rId25" Type="http://schemas.openxmlformats.org/officeDocument/2006/relationships/hyperlink" Target="https://sffreeman.com/pics.cgi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5.jpeg"/><Relationship Id="rId20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xhere.com/en/photo/1398163" TargetMode="External"/><Relationship Id="rId11" Type="http://schemas.openxmlformats.org/officeDocument/2006/relationships/image" Target="../media/image1.png"/><Relationship Id="rId24" Type="http://schemas.openxmlformats.org/officeDocument/2006/relationships/image" Target="../media/image12.jpeg"/><Relationship Id="rId5" Type="http://schemas.openxmlformats.org/officeDocument/2006/relationships/image" Target="../media/image21.jpeg"/><Relationship Id="rId15" Type="http://schemas.openxmlformats.org/officeDocument/2006/relationships/image" Target="../media/image64.png"/><Relationship Id="rId23" Type="http://schemas.openxmlformats.org/officeDocument/2006/relationships/image" Target="../media/image67.jpeg"/><Relationship Id="rId10" Type="http://schemas.openxmlformats.org/officeDocument/2006/relationships/hyperlink" Target="https://pixabay.com/en/vinyl-record-music-sound-audio-883199/" TargetMode="External"/><Relationship Id="rId19" Type="http://schemas.openxmlformats.org/officeDocument/2006/relationships/image" Target="../media/image65.jpeg"/><Relationship Id="rId4" Type="http://schemas.openxmlformats.org/officeDocument/2006/relationships/hyperlink" Target="https://courses.lumenlearning.com/wm-accountingformanagers/chapter/introduction-to-bookkeeping-process-and-transactions/" TargetMode="External"/><Relationship Id="rId9" Type="http://schemas.openxmlformats.org/officeDocument/2006/relationships/image" Target="../media/image62.png"/><Relationship Id="rId14" Type="http://schemas.openxmlformats.org/officeDocument/2006/relationships/image" Target="../media/image63.png"/><Relationship Id="rId22" Type="http://schemas.openxmlformats.org/officeDocument/2006/relationships/hyperlink" Target="https://pixabay.com/de/quiz-r%C3%A4tsel-buchstaben-puzzle-2432440/" TargetMode="External"/><Relationship Id="rId27" Type="http://schemas.openxmlformats.org/officeDocument/2006/relationships/image" Target="../media/image6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image" Target="../media/image72.jpeg"/><Relationship Id="rId12" Type="http://schemas.openxmlformats.org/officeDocument/2006/relationships/image" Target="../media/image7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jpe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143400"/>
              </p:ext>
            </p:extLst>
          </p:nvPr>
        </p:nvGraphicFramePr>
        <p:xfrm>
          <a:off x="2630402" y="706364"/>
          <a:ext cx="7838636" cy="6594361"/>
        </p:xfrm>
        <a:graphic>
          <a:graphicData uri="http://schemas.openxmlformats.org/drawingml/2006/table">
            <a:tbl>
              <a:tblPr/>
              <a:tblGrid>
                <a:gridCol w="1660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449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 30th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 31st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 1st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 2nd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 3rd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7519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"/>
                        </a:rPr>
                        <a:t>DECEMBER TIMETABLE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"/>
                        </a:rPr>
                        <a:t>DECEMBER TIMETABLE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"/>
                        </a:rPr>
                        <a:t>BANK HOLIDAY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"/>
                        </a:rPr>
                        <a:t>Gratitude journal: my 2024 journey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"/>
                        </a:rPr>
                        <a:t>09.30-11.00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"/>
                        </a:rPr>
                        <a:t>Coffee Catch 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"/>
                        </a:rPr>
                        <a:t>09.30-10.30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47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 Guide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10am-12pm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"/>
                        </a:rPr>
                        <a:t>Problem Solving- Brain Teasers</a:t>
                      </a:r>
                      <a:endParaRPr lang="en-US" sz="11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"/>
                        </a:rPr>
                        <a:t>  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"/>
                        </a:rPr>
                        <a:t>10.30-12am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204452"/>
                  </a:ext>
                </a:extLst>
              </a:tr>
              <a:tr h="11789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GB" sz="110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dirty="0">
                          <a:latin typeface="DM Sans" pitchFamily="2" charset="0"/>
                        </a:rPr>
                        <a:t>Recovery Support: My recovery plan for 2024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dirty="0">
                          <a:latin typeface="DM Sans" pitchFamily="2" charset="0"/>
                        </a:rPr>
                        <a:t>12pm-1pm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Job Searching 12pm-1pm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26543"/>
                  </a:ext>
                </a:extLst>
              </a:tr>
              <a:tr h="7199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062286"/>
                  </a:ext>
                </a:extLst>
              </a:tr>
              <a:tr h="8904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Christmas pack away</a:t>
                      </a:r>
                    </a:p>
                    <a:p>
                      <a:pPr algn="ctr"/>
                      <a:r>
                        <a:rPr lang="en-GB" sz="1200" dirty="0"/>
                        <a:t>2pm-4pm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Goal setting: new year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2pm-4pm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879629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84646" y="1557152"/>
            <a:ext cx="2415335" cy="4660914"/>
            <a:chOff x="0" y="-11780"/>
            <a:chExt cx="879857" cy="16978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082" y="-11780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400" u="sng" dirty="0">
                  <a:solidFill>
                    <a:srgbClr val="FFFFFF"/>
                  </a:solidFill>
                  <a:latin typeface="DM Sans"/>
                </a:rPr>
                <a:t>Information</a:t>
              </a:r>
            </a:p>
            <a:p>
              <a:pPr algn="ctr">
                <a:lnSpc>
                  <a:spcPts val="2379"/>
                </a:lnSpc>
              </a:pPr>
              <a:r>
                <a:rPr lang="en-US" sz="1100" dirty="0">
                  <a:solidFill>
                    <a:srgbClr val="FFFFFF"/>
                  </a:solidFill>
                  <a:latin typeface="DM Sans" pitchFamily="2" charset="0"/>
                </a:rPr>
                <a:t>The Hub is located at </a:t>
              </a:r>
              <a:r>
                <a:rPr lang="en-GB" sz="1100" dirty="0">
                  <a:solidFill>
                    <a:srgbClr val="FFFFFF"/>
                  </a:solidFill>
                  <a:latin typeface="DM Sans" pitchFamily="2" charset="0"/>
                </a:rPr>
                <a:t>State House, Dale St., L2 4TR</a:t>
              </a:r>
              <a:endParaRPr lang="en-GB" sz="1100" b="0" i="0" dirty="0">
                <a:solidFill>
                  <a:schemeClr val="bg1"/>
                </a:solidFill>
                <a:effectLst/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100" dirty="0">
                  <a:solidFill>
                    <a:schemeClr val="bg1"/>
                  </a:solidFill>
                  <a:latin typeface="DM Sans" pitchFamily="2" charset="0"/>
                </a:rPr>
                <a:t>Phone numbers: </a:t>
              </a:r>
              <a:r>
                <a:rPr lang="en-US" sz="1050" dirty="0" err="1">
                  <a:solidFill>
                    <a:srgbClr val="FFFFFF"/>
                  </a:solidFill>
                  <a:latin typeface="DM Sans"/>
                </a:rPr>
                <a:t>Arts&amp;Crafts</a:t>
              </a:r>
              <a:r>
                <a:rPr lang="en-US" sz="1050" dirty="0">
                  <a:solidFill>
                    <a:srgbClr val="FFFFFF"/>
                  </a:solidFill>
                  <a:latin typeface="DM Sans"/>
                </a:rPr>
                <a:t>, Board Games and Chess Club sessions offer participants a therapeutic environment that can help them improve their mental and social wellbeing, as well as help them work on their creativity and problem solving.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4618828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JANUARY - WEEK  1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1026" name="Picture 2" descr="GC_Landscape_RGB">
            <a:extLst>
              <a:ext uri="{FF2B5EF4-FFF2-40B4-BE49-F238E27FC236}">
                <a16:creationId xmlns:a16="http://schemas.microsoft.com/office/drawing/2014/main" id="{A5F1D7C3-5E26-F4CD-7419-11F51A335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4" y="218731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65">
            <a:extLst>
              <a:ext uri="{FF2B5EF4-FFF2-40B4-BE49-F238E27FC236}">
                <a16:creationId xmlns:a16="http://schemas.microsoft.com/office/drawing/2014/main" id="{7D423B65-49A3-64DC-0DA6-F202BF512C82}"/>
              </a:ext>
            </a:extLst>
          </p:cNvPr>
          <p:cNvGrpSpPr/>
          <p:nvPr/>
        </p:nvGrpSpPr>
        <p:grpSpPr>
          <a:xfrm>
            <a:off x="8944436" y="1505486"/>
            <a:ext cx="220832" cy="193228"/>
            <a:chOff x="0" y="0"/>
            <a:chExt cx="812800" cy="711200"/>
          </a:xfrm>
        </p:grpSpPr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0AF87D5A-80D6-6C04-4B66-C9C6F6DE2A4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67">
              <a:extLst>
                <a:ext uri="{FF2B5EF4-FFF2-40B4-BE49-F238E27FC236}">
                  <a16:creationId xmlns:a16="http://schemas.microsoft.com/office/drawing/2014/main" id="{938E2040-8F3A-EE4E-EEA1-B5EFE6AA43D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620E1349-16F8-F8B9-015A-2A43A9295E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456" y="218158"/>
            <a:ext cx="1148311" cy="365119"/>
          </a:xfrm>
          <a:prstGeom prst="rect">
            <a:avLst/>
          </a:prstGeom>
        </p:spPr>
      </p:pic>
      <p:grpSp>
        <p:nvGrpSpPr>
          <p:cNvPr id="27" name="Group 65">
            <a:extLst>
              <a:ext uri="{FF2B5EF4-FFF2-40B4-BE49-F238E27FC236}">
                <a16:creationId xmlns:a16="http://schemas.microsoft.com/office/drawing/2014/main" id="{F06C7135-CE10-127A-EA0F-C4953D4D5B44}"/>
              </a:ext>
            </a:extLst>
          </p:cNvPr>
          <p:cNvGrpSpPr/>
          <p:nvPr/>
        </p:nvGrpSpPr>
        <p:grpSpPr>
          <a:xfrm>
            <a:off x="7199161" y="1471413"/>
            <a:ext cx="220832" cy="193228"/>
            <a:chOff x="0" y="0"/>
            <a:chExt cx="812800" cy="711200"/>
          </a:xfrm>
        </p:grpSpPr>
        <p:sp>
          <p:nvSpPr>
            <p:cNvPr id="28" name="Freeform 66">
              <a:extLst>
                <a:ext uri="{FF2B5EF4-FFF2-40B4-BE49-F238E27FC236}">
                  <a16:creationId xmlns:a16="http://schemas.microsoft.com/office/drawing/2014/main" id="{9F4A2C0A-DAC4-C2D9-9449-B79A2697B33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67">
              <a:extLst>
                <a:ext uri="{FF2B5EF4-FFF2-40B4-BE49-F238E27FC236}">
                  <a16:creationId xmlns:a16="http://schemas.microsoft.com/office/drawing/2014/main" id="{0EC01D69-A384-3FDE-74C8-F7E53223FE3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33" name="Picture 32" descr="Pencil on notebook">
            <a:extLst>
              <a:ext uri="{FF2B5EF4-FFF2-40B4-BE49-F238E27FC236}">
                <a16:creationId xmlns:a16="http://schemas.microsoft.com/office/drawing/2014/main" id="{BDE793F3-339C-296B-2C47-95E2FBE28F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939" y="2408936"/>
            <a:ext cx="719450" cy="480271"/>
          </a:xfrm>
          <a:prstGeom prst="rect">
            <a:avLst/>
          </a:prstGeom>
        </p:spPr>
      </p:pic>
      <p:pic>
        <p:nvPicPr>
          <p:cNvPr id="44" name="Picture 43" descr="Fireworks in the sky&#10;&#10;Description automatically generated">
            <a:extLst>
              <a:ext uri="{FF2B5EF4-FFF2-40B4-BE49-F238E27FC236}">
                <a16:creationId xmlns:a16="http://schemas.microsoft.com/office/drawing/2014/main" id="{D60C94F6-C1C1-28A9-A653-6033F6C5D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97002">
            <a:off x="5993304" y="2279349"/>
            <a:ext cx="956713" cy="956713"/>
          </a:xfrm>
          <a:prstGeom prst="rect">
            <a:avLst/>
          </a:prstGeom>
        </p:spPr>
      </p:pic>
      <p:pic>
        <p:nvPicPr>
          <p:cNvPr id="45" name="Picture 44" descr="Close-up of hand holding sparkler">
            <a:extLst>
              <a:ext uri="{FF2B5EF4-FFF2-40B4-BE49-F238E27FC236}">
                <a16:creationId xmlns:a16="http://schemas.microsoft.com/office/drawing/2014/main" id="{0BBE03F5-BD5E-5B29-A859-B355F1BDE7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657">
            <a:off x="6015285" y="5047843"/>
            <a:ext cx="990071" cy="148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 descr="A group of yellow lights">
            <a:extLst>
              <a:ext uri="{FF2B5EF4-FFF2-40B4-BE49-F238E27FC236}">
                <a16:creationId xmlns:a16="http://schemas.microsoft.com/office/drawing/2014/main" id="{0274E31F-47F6-CFA6-E703-E80069F1AB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5601291">
            <a:off x="4069317" y="3823985"/>
            <a:ext cx="4508353" cy="1926559"/>
          </a:xfrm>
          <a:prstGeom prst="rect">
            <a:avLst/>
          </a:prstGeom>
        </p:spPr>
      </p:pic>
      <p:pic>
        <p:nvPicPr>
          <p:cNvPr id="14" name="Picture 13" descr="A brain with weights on it&#10;&#10;Description automatically generated">
            <a:extLst>
              <a:ext uri="{FF2B5EF4-FFF2-40B4-BE49-F238E27FC236}">
                <a16:creationId xmlns:a16="http://schemas.microsoft.com/office/drawing/2014/main" id="{E0FFE7A0-DC70-A700-46CE-E33BD6514D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385341" y="4035378"/>
            <a:ext cx="703829" cy="342237"/>
          </a:xfrm>
          <a:prstGeom prst="rect">
            <a:avLst/>
          </a:prstGeom>
        </p:spPr>
      </p:pic>
      <p:grpSp>
        <p:nvGrpSpPr>
          <p:cNvPr id="15" name="Group 65">
            <a:extLst>
              <a:ext uri="{FF2B5EF4-FFF2-40B4-BE49-F238E27FC236}">
                <a16:creationId xmlns:a16="http://schemas.microsoft.com/office/drawing/2014/main" id="{4FDF9B84-6B30-FF61-8CD9-1BF2C1667F3D}"/>
              </a:ext>
            </a:extLst>
          </p:cNvPr>
          <p:cNvGrpSpPr/>
          <p:nvPr/>
        </p:nvGrpSpPr>
        <p:grpSpPr>
          <a:xfrm>
            <a:off x="7233666" y="4591536"/>
            <a:ext cx="220832" cy="193228"/>
            <a:chOff x="0" y="0"/>
            <a:chExt cx="812800" cy="711200"/>
          </a:xfrm>
        </p:grpSpPr>
        <p:sp>
          <p:nvSpPr>
            <p:cNvPr id="16" name="Freeform 66">
              <a:extLst>
                <a:ext uri="{FF2B5EF4-FFF2-40B4-BE49-F238E27FC236}">
                  <a16:creationId xmlns:a16="http://schemas.microsoft.com/office/drawing/2014/main" id="{E602DD7F-172B-2619-01C3-1455CA1883E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67">
              <a:extLst>
                <a:ext uri="{FF2B5EF4-FFF2-40B4-BE49-F238E27FC236}">
                  <a16:creationId xmlns:a16="http://schemas.microsoft.com/office/drawing/2014/main" id="{B6668471-7B6C-0EF6-03E8-75099D0A3DC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37" name="Picture 36" descr="Coffee on white background">
            <a:extLst>
              <a:ext uri="{FF2B5EF4-FFF2-40B4-BE49-F238E27FC236}">
                <a16:creationId xmlns:a16="http://schemas.microsoft.com/office/drawing/2014/main" id="{72F5E20A-CE22-E4D0-A97D-6F9F3A2635F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278" y="2343613"/>
            <a:ext cx="883957" cy="589161"/>
          </a:xfrm>
          <a:prstGeom prst="rect">
            <a:avLst/>
          </a:prstGeom>
        </p:spPr>
      </p:pic>
      <p:grpSp>
        <p:nvGrpSpPr>
          <p:cNvPr id="41" name="Group 65">
            <a:extLst>
              <a:ext uri="{FF2B5EF4-FFF2-40B4-BE49-F238E27FC236}">
                <a16:creationId xmlns:a16="http://schemas.microsoft.com/office/drawing/2014/main" id="{30CDCFFD-6439-BD46-EED4-DED938470685}"/>
              </a:ext>
            </a:extLst>
          </p:cNvPr>
          <p:cNvGrpSpPr/>
          <p:nvPr/>
        </p:nvGrpSpPr>
        <p:grpSpPr>
          <a:xfrm>
            <a:off x="7215661" y="3087200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BEC3ABC7-DBBF-7EF1-AB6A-C9113469317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72E989CF-B49E-4032-86C6-E18A9CB179F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C733DEFA-6FBE-EC44-E05D-32946F269435}"/>
              </a:ext>
            </a:extLst>
          </p:cNvPr>
          <p:cNvGrpSpPr/>
          <p:nvPr/>
        </p:nvGrpSpPr>
        <p:grpSpPr>
          <a:xfrm>
            <a:off x="8944436" y="3069699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365298F1-AEEC-8154-694F-DDD49DF6A22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C3F51E8F-3FD5-C872-2FEB-E0AD07DFC6D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Magnifier placed on a white background">
            <a:extLst>
              <a:ext uri="{FF2B5EF4-FFF2-40B4-BE49-F238E27FC236}">
                <a16:creationId xmlns:a16="http://schemas.microsoft.com/office/drawing/2014/main" id="{CE1EFFBE-C914-9FEF-89C0-D2C20838886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06" y="5125905"/>
            <a:ext cx="713297" cy="475531"/>
          </a:xfrm>
          <a:prstGeom prst="rect">
            <a:avLst/>
          </a:prstGeom>
        </p:spPr>
      </p:pic>
      <p:grpSp>
        <p:nvGrpSpPr>
          <p:cNvPr id="73" name="Group 65">
            <a:extLst>
              <a:ext uri="{FF2B5EF4-FFF2-40B4-BE49-F238E27FC236}">
                <a16:creationId xmlns:a16="http://schemas.microsoft.com/office/drawing/2014/main" id="{7CC1C96A-527A-9D8D-FE50-79DC73408079}"/>
              </a:ext>
            </a:extLst>
          </p:cNvPr>
          <p:cNvGrpSpPr/>
          <p:nvPr/>
        </p:nvGrpSpPr>
        <p:grpSpPr>
          <a:xfrm>
            <a:off x="8955504" y="4676539"/>
            <a:ext cx="220832" cy="193228"/>
            <a:chOff x="0" y="0"/>
            <a:chExt cx="812800" cy="711200"/>
          </a:xfrm>
        </p:grpSpPr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BCA1190B-3420-2598-873C-3DEACE9DFFA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TextBox 67">
              <a:extLst>
                <a:ext uri="{FF2B5EF4-FFF2-40B4-BE49-F238E27FC236}">
                  <a16:creationId xmlns:a16="http://schemas.microsoft.com/office/drawing/2014/main" id="{7C21A22C-4A94-E9D9-9317-7F70A87B3FF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77" name="Picture 76" descr="A calculator and coins on a table&#10;&#10;Description automatically generated">
            <a:extLst>
              <a:ext uri="{FF2B5EF4-FFF2-40B4-BE49-F238E27FC236}">
                <a16:creationId xmlns:a16="http://schemas.microsoft.com/office/drawing/2014/main" id="{E6104060-F415-D8E0-2B0C-EEE1DF16877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723645" y="3865053"/>
            <a:ext cx="703830" cy="512562"/>
          </a:xfrm>
          <a:prstGeom prst="rect">
            <a:avLst/>
          </a:prstGeom>
        </p:spPr>
      </p:pic>
      <p:grpSp>
        <p:nvGrpSpPr>
          <p:cNvPr id="78" name="Group 65">
            <a:extLst>
              <a:ext uri="{FF2B5EF4-FFF2-40B4-BE49-F238E27FC236}">
                <a16:creationId xmlns:a16="http://schemas.microsoft.com/office/drawing/2014/main" id="{B0759FC5-7B34-5F6F-547E-6BC3BF0F8064}"/>
              </a:ext>
            </a:extLst>
          </p:cNvPr>
          <p:cNvGrpSpPr/>
          <p:nvPr/>
        </p:nvGrpSpPr>
        <p:grpSpPr>
          <a:xfrm>
            <a:off x="8911922" y="6495033"/>
            <a:ext cx="229909" cy="204013"/>
            <a:chOff x="0" y="0"/>
            <a:chExt cx="812800" cy="711200"/>
          </a:xfrm>
        </p:grpSpPr>
        <p:sp>
          <p:nvSpPr>
            <p:cNvPr id="79" name="Freeform 66">
              <a:extLst>
                <a:ext uri="{FF2B5EF4-FFF2-40B4-BE49-F238E27FC236}">
                  <a16:creationId xmlns:a16="http://schemas.microsoft.com/office/drawing/2014/main" id="{AB5B2FEF-390D-1583-823D-3B1A673B171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TextBox 67">
              <a:extLst>
                <a:ext uri="{FF2B5EF4-FFF2-40B4-BE49-F238E27FC236}">
                  <a16:creationId xmlns:a16="http://schemas.microsoft.com/office/drawing/2014/main" id="{FC9808FF-C8E7-2EFA-0B3A-E16A05C5EC4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2">
            <a:extLst>
              <a:ext uri="{FF2B5EF4-FFF2-40B4-BE49-F238E27FC236}">
                <a16:creationId xmlns:a16="http://schemas.microsoft.com/office/drawing/2014/main" id="{84D8785E-1100-FC43-DDF9-3240C7AD21DB}"/>
              </a:ext>
            </a:extLst>
          </p:cNvPr>
          <p:cNvGrpSpPr/>
          <p:nvPr/>
        </p:nvGrpSpPr>
        <p:grpSpPr>
          <a:xfrm>
            <a:off x="7222596" y="6456074"/>
            <a:ext cx="242972" cy="242972"/>
            <a:chOff x="0" y="0"/>
            <a:chExt cx="812800" cy="812800"/>
          </a:xfrm>
        </p:grpSpPr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D90793CC-4BBF-D0D2-34B8-D3F65400C86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64">
              <a:extLst>
                <a:ext uri="{FF2B5EF4-FFF2-40B4-BE49-F238E27FC236}">
                  <a16:creationId xmlns:a16="http://schemas.microsoft.com/office/drawing/2014/main" id="{48F1D048-A211-BD29-FCEB-9BC3F621936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408054"/>
              </p:ext>
            </p:extLst>
          </p:nvPr>
        </p:nvGraphicFramePr>
        <p:xfrm>
          <a:off x="2787164" y="477405"/>
          <a:ext cx="7788690" cy="6727420"/>
        </p:xfrm>
        <a:graphic>
          <a:graphicData uri="http://schemas.openxmlformats.org/drawingml/2006/table">
            <a:tbl>
              <a:tblPr/>
              <a:tblGrid>
                <a:gridCol w="1517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625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Mon 6th  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Tues 7th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Wed 8th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Thurs 9th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Fri 10th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7372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Grub - budgeting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9.30-10.30am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Money Worries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9.30-10.30am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Breakfast Club-Healthy Communication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9.30-11am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 Guide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10am-12pm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Breakfast &amp; Gratitude Journalling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9.30-10.30am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3185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would you do?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10.30-12pm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IOM- Life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(invitation only)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11am-1pm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Clean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Up Hub Walk</a:t>
                      </a:r>
                      <a:endParaRPr lang="en-US"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10am-12pm</a:t>
                      </a:r>
                      <a:endParaRPr dirty="0"/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Improving relationships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10.30-12pm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3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Handling emotions 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Men’s Mindfulness- Creative Lego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 creative – Craft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Quiz 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63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14835"/>
                  </a:ext>
                </a:extLst>
              </a:tr>
              <a:tr h="1491002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 Search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Mindfulness Art - Craft session Sketching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Independent Living Accessing services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WOMENS ONLY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CV support 2-3pm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Crafts: Diamond Art 3-4pm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Support 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1-1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226810" y="1333006"/>
            <a:ext cx="2399393" cy="5263195"/>
            <a:chOff x="0" y="-65058"/>
            <a:chExt cx="874050" cy="18112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275" y="-65058"/>
              <a:ext cx="868775" cy="1811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WA2 7NA</a:t>
              </a:r>
            </a:p>
            <a:p>
              <a:pPr algn="ctr" rtl="0"/>
              <a:r>
                <a:rPr lang="en-US" sz="1600" b="1" dirty="0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600" b="1" dirty="0">
                  <a:solidFill>
                    <a:schemeClr val="bg1"/>
                  </a:solidFill>
                  <a:effectLst/>
                  <a:latin typeface="+mj-lt"/>
                </a:rPr>
                <a:t>07586115855</a:t>
              </a:r>
            </a:p>
            <a:p>
              <a:pPr algn="ctr" rtl="0"/>
              <a:endParaRPr lang="en-GB" sz="1200" b="1" dirty="0">
                <a:solidFill>
                  <a:schemeClr val="bg1"/>
                </a:solidFill>
                <a:latin typeface="+mj-lt"/>
              </a:endParaRPr>
            </a:p>
            <a:p>
              <a:pPr algn="ctr">
                <a:lnSpc>
                  <a:spcPts val="1515"/>
                </a:lnSpc>
                <a:defRPr/>
              </a:pPr>
              <a:r>
                <a:rPr lang="en-US" sz="11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‘Future Focus</a:t>
              </a:r>
            </a:p>
            <a:p>
              <a:pPr algn="ctr">
                <a:lnSpc>
                  <a:spcPts val="1515"/>
                </a:lnSpc>
                <a:defRPr/>
              </a:pPr>
              <a:r>
                <a:rPr lang="en-US" sz="11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Climbing Life’s mountain’ – An opportunity to set goals  and break the goals down into smaller steps with your SW</a:t>
              </a: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.</a:t>
              </a:r>
            </a:p>
            <a:p>
              <a:pPr algn="ctr" rtl="0"/>
              <a:endParaRPr lang="en-GB" sz="1100" dirty="0">
                <a:solidFill>
                  <a:schemeClr val="bg1"/>
                </a:solidFill>
                <a:effectLst/>
                <a:latin typeface="+mj-lt"/>
              </a:endParaRPr>
            </a:p>
            <a:p>
              <a:pPr algn="ctr" rtl="0"/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‘What would you do?’ This is a session that provides multiple scenarios ; the challenge being… what is the </a:t>
              </a:r>
              <a:r>
                <a:rPr lang="en-GB" sz="1100" dirty="0">
                  <a:solidFill>
                    <a:schemeClr val="bg1"/>
                  </a:solidFill>
                  <a:effectLst/>
                  <a:latin typeface="+mj-lt"/>
                </a:rPr>
                <a:t> best thing to do in that situation?</a:t>
              </a:r>
            </a:p>
            <a:p>
              <a:pPr algn="ctr" rtl="0"/>
              <a:endParaRPr lang="en-GB" sz="1100" dirty="0">
                <a:solidFill>
                  <a:schemeClr val="bg1"/>
                </a:solidFill>
                <a:effectLst/>
                <a:latin typeface="+mj-lt"/>
              </a:endParaRPr>
            </a:p>
            <a:p>
              <a:pPr algn="ctr" rtl="0"/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‘Jigsaw Session’- Meditative session, escape your thoughts and give all your concentration to a jigsaw working alongside others</a:t>
              </a:r>
              <a:r>
                <a:rPr lang="en-GB" sz="1400" dirty="0">
                  <a:effectLst/>
                  <a:latin typeface="+mj-lt"/>
                </a:rPr>
                <a:t> </a:t>
              </a:r>
              <a:endParaRPr lang="en-US" sz="1400" b="1" dirty="0">
                <a:solidFill>
                  <a:srgbClr val="FFFFFF"/>
                </a:solidFill>
                <a:latin typeface="+mj-lt"/>
              </a:endParaRP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740976" y="-23974"/>
            <a:ext cx="4738202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January - WEEK 2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89681" y="553502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113" name="Group 62">
            <a:extLst>
              <a:ext uri="{FF2B5EF4-FFF2-40B4-BE49-F238E27FC236}">
                <a16:creationId xmlns:a16="http://schemas.microsoft.com/office/drawing/2014/main" id="{75D1EB66-876B-492B-951D-98A55D90ED33}"/>
              </a:ext>
            </a:extLst>
          </p:cNvPr>
          <p:cNvGrpSpPr/>
          <p:nvPr/>
        </p:nvGrpSpPr>
        <p:grpSpPr>
          <a:xfrm>
            <a:off x="204043" y="584897"/>
            <a:ext cx="242972" cy="242972"/>
            <a:chOff x="0" y="0"/>
            <a:chExt cx="812800" cy="812800"/>
          </a:xfrm>
        </p:grpSpPr>
        <p:sp>
          <p:nvSpPr>
            <p:cNvPr id="114" name="Freeform 63">
              <a:extLst>
                <a:ext uri="{FF2B5EF4-FFF2-40B4-BE49-F238E27FC236}">
                  <a16:creationId xmlns:a16="http://schemas.microsoft.com/office/drawing/2014/main" id="{8332E2C6-8C75-8C97-1DB7-8370A77E8ED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TextBox 64">
              <a:extLst>
                <a:ext uri="{FF2B5EF4-FFF2-40B4-BE49-F238E27FC236}">
                  <a16:creationId xmlns:a16="http://schemas.microsoft.com/office/drawing/2014/main" id="{CD5C3C38-E428-B707-FD9C-EB430782F8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28" name="Picture 127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28DC6685-8CB8-ABAE-354A-ABB0B16539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03723" y="1942095"/>
            <a:ext cx="627648" cy="451896"/>
          </a:xfrm>
          <a:prstGeom prst="rect">
            <a:avLst/>
          </a:prstGeom>
        </p:spPr>
      </p:pic>
      <p:pic>
        <p:nvPicPr>
          <p:cNvPr id="130" name="Picture 129" descr="A pair of people's feet on a brick sidewalk&#10;&#10;Description automatically generated">
            <a:extLst>
              <a:ext uri="{FF2B5EF4-FFF2-40B4-BE49-F238E27FC236}">
                <a16:creationId xmlns:a16="http://schemas.microsoft.com/office/drawing/2014/main" id="{0F80AABD-69AC-F685-16A3-02848DFE7F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77994" y="3395864"/>
            <a:ext cx="621034" cy="456719"/>
          </a:xfrm>
          <a:prstGeom prst="rect">
            <a:avLst/>
          </a:prstGeom>
        </p:spPr>
      </p:pic>
      <p:pic>
        <p:nvPicPr>
          <p:cNvPr id="135" name="Picture 134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9D4FCBDD-4AAC-3AB5-3FC9-6838B0762F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436627" y="4472391"/>
            <a:ext cx="627648" cy="627648"/>
          </a:xfrm>
          <a:prstGeom prst="rect">
            <a:avLst/>
          </a:prstGeom>
        </p:spPr>
      </p:pic>
      <p:pic>
        <p:nvPicPr>
          <p:cNvPr id="141" name="Picture 140" descr="A hand drawing a pattern on a sketchbook&#10;&#10;Description automatically generated">
            <a:extLst>
              <a:ext uri="{FF2B5EF4-FFF2-40B4-BE49-F238E27FC236}">
                <a16:creationId xmlns:a16="http://schemas.microsoft.com/office/drawing/2014/main" id="{3D0CF961-5E18-9C00-71A5-16A88341E7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r="20976"/>
          <a:stretch/>
        </p:blipFill>
        <p:spPr>
          <a:xfrm>
            <a:off x="4790718" y="6676106"/>
            <a:ext cx="638716" cy="461965"/>
          </a:xfrm>
          <a:prstGeom prst="rect">
            <a:avLst/>
          </a:prstGeom>
        </p:spPr>
      </p:pic>
      <p:pic>
        <p:nvPicPr>
          <p:cNvPr id="151" name="Picture 150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6A7989F7-4824-B6C0-0704-00FD1C5170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03723" y="6627199"/>
            <a:ext cx="627648" cy="4518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3B11FA-496C-B663-4CB7-FB7E98F2FB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5851" y="6596201"/>
            <a:ext cx="729281" cy="4619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5E8E1B-48A3-E22A-BF7D-F1C9DA3DA2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67684" y="4713946"/>
            <a:ext cx="627648" cy="497917"/>
          </a:xfrm>
          <a:prstGeom prst="rect">
            <a:avLst/>
          </a:prstGeom>
        </p:spPr>
      </p:pic>
      <p:pic>
        <p:nvPicPr>
          <p:cNvPr id="18" name="Picture 17" descr="A calculator and coins on a table&#10;&#10;Description automatically generated">
            <a:extLst>
              <a:ext uri="{FF2B5EF4-FFF2-40B4-BE49-F238E27FC236}">
                <a16:creationId xmlns:a16="http://schemas.microsoft.com/office/drawing/2014/main" id="{15F4054C-3326-EF1C-A93E-0DB03F7DD12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4826271" y="1892607"/>
            <a:ext cx="567610" cy="425707"/>
          </a:xfrm>
          <a:prstGeom prst="rect">
            <a:avLst/>
          </a:prstGeom>
        </p:spPr>
      </p:pic>
      <p:pic>
        <p:nvPicPr>
          <p:cNvPr id="11" name="Picture 10" descr="A breakfast table with orange juice and croissants&#10;&#10;Description automatically generated">
            <a:extLst>
              <a:ext uri="{FF2B5EF4-FFF2-40B4-BE49-F238E27FC236}">
                <a16:creationId xmlns:a16="http://schemas.microsoft.com/office/drawing/2014/main" id="{02ADD65A-7D1B-7AFA-D155-5CCD362A764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6309381" y="1974241"/>
            <a:ext cx="744255" cy="495395"/>
          </a:xfrm>
          <a:prstGeom prst="rect">
            <a:avLst/>
          </a:prstGeom>
        </p:spPr>
      </p:pic>
      <p:pic>
        <p:nvPicPr>
          <p:cNvPr id="15" name="Picture 14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E367B7C9-52ED-F231-8092-8DE60744F8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47199" y="4674943"/>
            <a:ext cx="627648" cy="451896"/>
          </a:xfrm>
          <a:prstGeom prst="rect">
            <a:avLst/>
          </a:prstGeom>
        </p:spPr>
      </p:pic>
      <p:pic>
        <p:nvPicPr>
          <p:cNvPr id="17" name="Picture 16" descr="A puzzle piece in the shape of a house&#10;&#10;Description automatically generated">
            <a:extLst>
              <a:ext uri="{FF2B5EF4-FFF2-40B4-BE49-F238E27FC236}">
                <a16:creationId xmlns:a16="http://schemas.microsoft.com/office/drawing/2014/main" id="{9DF503CD-F4D8-1C2C-6C2F-BBA8BE8FFDA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10234" y="1993024"/>
            <a:ext cx="683478" cy="449644"/>
          </a:xfrm>
          <a:prstGeom prst="rect">
            <a:avLst/>
          </a:prstGeom>
        </p:spPr>
      </p:pic>
      <p:pic>
        <p:nvPicPr>
          <p:cNvPr id="20" name="Picture 19" descr="A person cutting vegetables on a cutting board&#10;&#10;Description automatically generated">
            <a:extLst>
              <a:ext uri="{FF2B5EF4-FFF2-40B4-BE49-F238E27FC236}">
                <a16:creationId xmlns:a16="http://schemas.microsoft.com/office/drawing/2014/main" id="{8AB4AB14-AAD1-AAF6-E2DC-9FED29D3326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3206956" y="3350815"/>
            <a:ext cx="746514" cy="489046"/>
          </a:xfrm>
          <a:prstGeom prst="rect">
            <a:avLst/>
          </a:prstGeom>
        </p:spPr>
      </p:pic>
      <p:pic>
        <p:nvPicPr>
          <p:cNvPr id="1026" name="Picture 2" descr="Best diamond painting kits and how to get started">
            <a:extLst>
              <a:ext uri="{FF2B5EF4-FFF2-40B4-BE49-F238E27FC236}">
                <a16:creationId xmlns:a16="http://schemas.microsoft.com/office/drawing/2014/main" id="{FE45E081-55B3-EEF0-B5FF-9C33153CC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64" y="6696204"/>
            <a:ext cx="704628" cy="46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 66">
            <a:extLst>
              <a:ext uri="{FF2B5EF4-FFF2-40B4-BE49-F238E27FC236}">
                <a16:creationId xmlns:a16="http://schemas.microsoft.com/office/drawing/2014/main" id="{499E06C7-2120-2AAF-301E-C9B02B9C9220}"/>
              </a:ext>
            </a:extLst>
          </p:cNvPr>
          <p:cNvSpPr/>
          <p:nvPr/>
        </p:nvSpPr>
        <p:spPr>
          <a:xfrm>
            <a:off x="2855950" y="1061584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Freeform 66">
            <a:extLst>
              <a:ext uri="{FF2B5EF4-FFF2-40B4-BE49-F238E27FC236}">
                <a16:creationId xmlns:a16="http://schemas.microsoft.com/office/drawing/2014/main" id="{FBF4ABA2-1DBA-6F2E-E0D0-E8B6E6943C92}"/>
              </a:ext>
            </a:extLst>
          </p:cNvPr>
          <p:cNvSpPr/>
          <p:nvPr/>
        </p:nvSpPr>
        <p:spPr>
          <a:xfrm>
            <a:off x="4354313" y="1029178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30" name="Freeform 66">
            <a:extLst>
              <a:ext uri="{FF2B5EF4-FFF2-40B4-BE49-F238E27FC236}">
                <a16:creationId xmlns:a16="http://schemas.microsoft.com/office/drawing/2014/main" id="{BE6A809C-EC31-E741-7C2B-8669954405F8}"/>
              </a:ext>
            </a:extLst>
          </p:cNvPr>
          <p:cNvSpPr/>
          <p:nvPr/>
        </p:nvSpPr>
        <p:spPr>
          <a:xfrm>
            <a:off x="7479178" y="1061584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1" name="Group 62">
            <a:extLst>
              <a:ext uri="{FF2B5EF4-FFF2-40B4-BE49-F238E27FC236}">
                <a16:creationId xmlns:a16="http://schemas.microsoft.com/office/drawing/2014/main" id="{852FB483-3439-01EA-86E2-BD50BB40E546}"/>
              </a:ext>
            </a:extLst>
          </p:cNvPr>
          <p:cNvGrpSpPr/>
          <p:nvPr/>
        </p:nvGrpSpPr>
        <p:grpSpPr>
          <a:xfrm>
            <a:off x="5901325" y="1052993"/>
            <a:ext cx="242972" cy="242972"/>
            <a:chOff x="0" y="0"/>
            <a:chExt cx="812800" cy="812800"/>
          </a:xfrm>
        </p:grpSpPr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C8E1B933-57B3-A3C6-DCA4-08A42C033B8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64">
              <a:extLst>
                <a:ext uri="{FF2B5EF4-FFF2-40B4-BE49-F238E27FC236}">
                  <a16:creationId xmlns:a16="http://schemas.microsoft.com/office/drawing/2014/main" id="{058C080D-138E-38A6-22C0-B935983B828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34" name="Freeform 66">
            <a:extLst>
              <a:ext uri="{FF2B5EF4-FFF2-40B4-BE49-F238E27FC236}">
                <a16:creationId xmlns:a16="http://schemas.microsoft.com/office/drawing/2014/main" id="{4F9124ED-CD7A-F7D5-5CCE-526EDCD84BA4}"/>
              </a:ext>
            </a:extLst>
          </p:cNvPr>
          <p:cNvSpPr/>
          <p:nvPr/>
        </p:nvSpPr>
        <p:spPr>
          <a:xfrm>
            <a:off x="9020141" y="1060485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5" name="Group 62">
            <a:extLst>
              <a:ext uri="{FF2B5EF4-FFF2-40B4-BE49-F238E27FC236}">
                <a16:creationId xmlns:a16="http://schemas.microsoft.com/office/drawing/2014/main" id="{0EF7723B-8D66-C4A3-7F5E-4D56526E7917}"/>
              </a:ext>
            </a:extLst>
          </p:cNvPr>
          <p:cNvGrpSpPr/>
          <p:nvPr/>
        </p:nvGrpSpPr>
        <p:grpSpPr>
          <a:xfrm>
            <a:off x="5883236" y="2637002"/>
            <a:ext cx="242972" cy="242972"/>
            <a:chOff x="0" y="0"/>
            <a:chExt cx="812800" cy="812800"/>
          </a:xfrm>
        </p:grpSpPr>
        <p:sp>
          <p:nvSpPr>
            <p:cNvPr id="36" name="Freeform 63">
              <a:extLst>
                <a:ext uri="{FF2B5EF4-FFF2-40B4-BE49-F238E27FC236}">
                  <a16:creationId xmlns:a16="http://schemas.microsoft.com/office/drawing/2014/main" id="{1260B27C-4DC2-6EDD-3521-4171EE2908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64">
              <a:extLst>
                <a:ext uri="{FF2B5EF4-FFF2-40B4-BE49-F238E27FC236}">
                  <a16:creationId xmlns:a16="http://schemas.microsoft.com/office/drawing/2014/main" id="{78784869-396D-F3DF-FA5A-417C836DE6D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BF117E4F-A467-5284-6F51-26FF7BBF1B2A}"/>
              </a:ext>
            </a:extLst>
          </p:cNvPr>
          <p:cNvGrpSpPr/>
          <p:nvPr/>
        </p:nvGrpSpPr>
        <p:grpSpPr>
          <a:xfrm>
            <a:off x="2833009" y="2652673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A5396A9C-4AE6-972E-D8AE-5D49FCD050F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F2235596-6ED5-068C-5638-8DEAA9211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44" name="Freeform 66">
            <a:extLst>
              <a:ext uri="{FF2B5EF4-FFF2-40B4-BE49-F238E27FC236}">
                <a16:creationId xmlns:a16="http://schemas.microsoft.com/office/drawing/2014/main" id="{2E96E5EC-560D-499E-3351-2636FB1A8C67}"/>
              </a:ext>
            </a:extLst>
          </p:cNvPr>
          <p:cNvSpPr/>
          <p:nvPr/>
        </p:nvSpPr>
        <p:spPr>
          <a:xfrm>
            <a:off x="2811679" y="3928086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54" name="Group 65">
            <a:extLst>
              <a:ext uri="{FF2B5EF4-FFF2-40B4-BE49-F238E27FC236}">
                <a16:creationId xmlns:a16="http://schemas.microsoft.com/office/drawing/2014/main" id="{F7A014B1-C2D6-417D-92EB-9863335BAF9B}"/>
              </a:ext>
            </a:extLst>
          </p:cNvPr>
          <p:cNvGrpSpPr/>
          <p:nvPr/>
        </p:nvGrpSpPr>
        <p:grpSpPr>
          <a:xfrm>
            <a:off x="4325854" y="2676111"/>
            <a:ext cx="220832" cy="274952"/>
            <a:chOff x="0" y="-351595"/>
            <a:chExt cx="812800" cy="1011995"/>
          </a:xfrm>
        </p:grpSpPr>
        <p:sp>
          <p:nvSpPr>
            <p:cNvPr id="55" name="Freeform 66">
              <a:extLst>
                <a:ext uri="{FF2B5EF4-FFF2-40B4-BE49-F238E27FC236}">
                  <a16:creationId xmlns:a16="http://schemas.microsoft.com/office/drawing/2014/main" id="{95BFB65B-B980-252E-1F79-ABE4B36E2423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67">
              <a:extLst>
                <a:ext uri="{FF2B5EF4-FFF2-40B4-BE49-F238E27FC236}">
                  <a16:creationId xmlns:a16="http://schemas.microsoft.com/office/drawing/2014/main" id="{00BD15AE-2DA5-44B5-5D1E-265DB26B43F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58" name="Freeform 66">
            <a:extLst>
              <a:ext uri="{FF2B5EF4-FFF2-40B4-BE49-F238E27FC236}">
                <a16:creationId xmlns:a16="http://schemas.microsoft.com/office/drawing/2014/main" id="{F70001E0-67E8-7A9D-5EF1-F1AFCF3E208C}"/>
              </a:ext>
            </a:extLst>
          </p:cNvPr>
          <p:cNvSpPr/>
          <p:nvPr/>
        </p:nvSpPr>
        <p:spPr>
          <a:xfrm>
            <a:off x="5907527" y="407253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63" name="Freeform 47">
            <a:extLst>
              <a:ext uri="{FF2B5EF4-FFF2-40B4-BE49-F238E27FC236}">
                <a16:creationId xmlns:a16="http://schemas.microsoft.com/office/drawing/2014/main" id="{6E5390AB-21DA-99E8-62B9-20289740E68C}"/>
              </a:ext>
            </a:extLst>
          </p:cNvPr>
          <p:cNvSpPr/>
          <p:nvPr/>
        </p:nvSpPr>
        <p:spPr>
          <a:xfrm rot="2700000">
            <a:off x="7390758" y="3921759"/>
            <a:ext cx="293842" cy="2938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812800" y="406400"/>
                </a:lnTo>
                <a:lnTo>
                  <a:pt x="406400" y="812800"/>
                </a:lnTo>
                <a:lnTo>
                  <a:pt x="0" y="406400"/>
                </a:lnTo>
                <a:lnTo>
                  <a:pt x="406400" y="0"/>
                </a:lnTo>
                <a:close/>
              </a:path>
            </a:pathLst>
          </a:custGeom>
          <a:solidFill>
            <a:srgbClr val="E13716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64" name="Group 62">
            <a:extLst>
              <a:ext uri="{FF2B5EF4-FFF2-40B4-BE49-F238E27FC236}">
                <a16:creationId xmlns:a16="http://schemas.microsoft.com/office/drawing/2014/main" id="{2FFB7715-F73D-AD29-C72A-5AB90BA780CB}"/>
              </a:ext>
            </a:extLst>
          </p:cNvPr>
          <p:cNvGrpSpPr/>
          <p:nvPr/>
        </p:nvGrpSpPr>
        <p:grpSpPr>
          <a:xfrm>
            <a:off x="8998001" y="3959090"/>
            <a:ext cx="242972" cy="242972"/>
            <a:chOff x="0" y="0"/>
            <a:chExt cx="812800" cy="812800"/>
          </a:xfrm>
        </p:grpSpPr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20A0A8E0-7F2C-0A75-8CB4-F05D54E18C4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TextBox 64">
              <a:extLst>
                <a:ext uri="{FF2B5EF4-FFF2-40B4-BE49-F238E27FC236}">
                  <a16:creationId xmlns:a16="http://schemas.microsoft.com/office/drawing/2014/main" id="{A032CEDB-17C7-198A-2AE8-48BAE76D256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8" name="Freeform 66">
            <a:extLst>
              <a:ext uri="{FF2B5EF4-FFF2-40B4-BE49-F238E27FC236}">
                <a16:creationId xmlns:a16="http://schemas.microsoft.com/office/drawing/2014/main" id="{C9F8809C-F961-C547-E386-9E6464B7F897}"/>
              </a:ext>
            </a:extLst>
          </p:cNvPr>
          <p:cNvSpPr/>
          <p:nvPr/>
        </p:nvSpPr>
        <p:spPr>
          <a:xfrm>
            <a:off x="5901325" y="5776617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79" name="Freeform 66">
            <a:extLst>
              <a:ext uri="{FF2B5EF4-FFF2-40B4-BE49-F238E27FC236}">
                <a16:creationId xmlns:a16="http://schemas.microsoft.com/office/drawing/2014/main" id="{B822DB24-6096-756F-27B0-85DFE4F7BBD0}"/>
              </a:ext>
            </a:extLst>
          </p:cNvPr>
          <p:cNvSpPr/>
          <p:nvPr/>
        </p:nvSpPr>
        <p:spPr>
          <a:xfrm>
            <a:off x="7465694" y="5797402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80" name="Group 46">
            <a:extLst>
              <a:ext uri="{FF2B5EF4-FFF2-40B4-BE49-F238E27FC236}">
                <a16:creationId xmlns:a16="http://schemas.microsoft.com/office/drawing/2014/main" id="{04FD0001-662C-BC88-7FED-D86F2DB00F28}"/>
              </a:ext>
            </a:extLst>
          </p:cNvPr>
          <p:cNvGrpSpPr/>
          <p:nvPr/>
        </p:nvGrpSpPr>
        <p:grpSpPr>
          <a:xfrm rot="2700000">
            <a:off x="9021815" y="5773355"/>
            <a:ext cx="293842" cy="293842"/>
            <a:chOff x="0" y="0"/>
            <a:chExt cx="812800" cy="812800"/>
          </a:xfrm>
        </p:grpSpPr>
        <p:sp>
          <p:nvSpPr>
            <p:cNvPr id="81" name="Freeform 47">
              <a:extLst>
                <a:ext uri="{FF2B5EF4-FFF2-40B4-BE49-F238E27FC236}">
                  <a16:creationId xmlns:a16="http://schemas.microsoft.com/office/drawing/2014/main" id="{D72D3790-B9BB-B999-8323-B4C9ACC1663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TextBox 48">
              <a:extLst>
                <a:ext uri="{FF2B5EF4-FFF2-40B4-BE49-F238E27FC236}">
                  <a16:creationId xmlns:a16="http://schemas.microsoft.com/office/drawing/2014/main" id="{7268272B-9753-9F9E-CFB2-72D00BA5F75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7" name="Picture 6" descr="A chalkboard with text on it next to a pair of books&#10;&#10;Description automatically generated">
            <a:extLst>
              <a:ext uri="{FF2B5EF4-FFF2-40B4-BE49-F238E27FC236}">
                <a16:creationId xmlns:a16="http://schemas.microsoft.com/office/drawing/2014/main" id="{EBBC9FB1-3507-96F4-3DED-89FF5B7586F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3226167" y="6489723"/>
            <a:ext cx="727303" cy="478202"/>
          </a:xfrm>
          <a:prstGeom prst="rect">
            <a:avLst/>
          </a:prstGeom>
        </p:spPr>
      </p:pic>
      <p:pic>
        <p:nvPicPr>
          <p:cNvPr id="9" name="Picture 8" descr="A group of people putting their fists together&#10;&#10;Description automatically generated">
            <a:extLst>
              <a:ext uri="{FF2B5EF4-FFF2-40B4-BE49-F238E27FC236}">
                <a16:creationId xmlns:a16="http://schemas.microsoft.com/office/drawing/2014/main" id="{F3A5634F-1A4B-BD7E-A338-5FF81B5A82E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4668302" y="3466121"/>
            <a:ext cx="722280" cy="461965"/>
          </a:xfrm>
          <a:prstGeom prst="rect">
            <a:avLst/>
          </a:prstGeom>
        </p:spPr>
      </p:pic>
      <p:grpSp>
        <p:nvGrpSpPr>
          <p:cNvPr id="19" name="Group 62">
            <a:extLst>
              <a:ext uri="{FF2B5EF4-FFF2-40B4-BE49-F238E27FC236}">
                <a16:creationId xmlns:a16="http://schemas.microsoft.com/office/drawing/2014/main" id="{C85D1C12-9549-9F6C-71F7-CB0823DE4A66}"/>
              </a:ext>
            </a:extLst>
          </p:cNvPr>
          <p:cNvGrpSpPr/>
          <p:nvPr/>
        </p:nvGrpSpPr>
        <p:grpSpPr>
          <a:xfrm>
            <a:off x="9045929" y="2973692"/>
            <a:ext cx="242972" cy="242972"/>
            <a:chOff x="0" y="0"/>
            <a:chExt cx="812800" cy="812800"/>
          </a:xfrm>
        </p:grpSpPr>
        <p:sp>
          <p:nvSpPr>
            <p:cNvPr id="21" name="Freeform 63">
              <a:extLst>
                <a:ext uri="{FF2B5EF4-FFF2-40B4-BE49-F238E27FC236}">
                  <a16:creationId xmlns:a16="http://schemas.microsoft.com/office/drawing/2014/main" id="{4041F522-85CB-6110-D20E-10532E299AA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4">
              <a:extLst>
                <a:ext uri="{FF2B5EF4-FFF2-40B4-BE49-F238E27FC236}">
                  <a16:creationId xmlns:a16="http://schemas.microsoft.com/office/drawing/2014/main" id="{617BC90B-042B-CE67-8B7C-49108FC33A8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59" name="Freeform 66">
            <a:extLst>
              <a:ext uri="{FF2B5EF4-FFF2-40B4-BE49-F238E27FC236}">
                <a16:creationId xmlns:a16="http://schemas.microsoft.com/office/drawing/2014/main" id="{E00BC855-83E5-090A-71AD-B1A2CFB46267}"/>
              </a:ext>
            </a:extLst>
          </p:cNvPr>
          <p:cNvSpPr/>
          <p:nvPr/>
        </p:nvSpPr>
        <p:spPr>
          <a:xfrm>
            <a:off x="9020141" y="2661874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60" name="Freeform 47">
            <a:extLst>
              <a:ext uri="{FF2B5EF4-FFF2-40B4-BE49-F238E27FC236}">
                <a16:creationId xmlns:a16="http://schemas.microsoft.com/office/drawing/2014/main" id="{B1E87161-3BC9-7A5F-1AC3-625B6B437BC3}"/>
              </a:ext>
            </a:extLst>
          </p:cNvPr>
          <p:cNvSpPr/>
          <p:nvPr/>
        </p:nvSpPr>
        <p:spPr>
          <a:xfrm rot="2700000">
            <a:off x="4309764" y="5726311"/>
            <a:ext cx="293842" cy="2938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812800" y="406400"/>
                </a:lnTo>
                <a:lnTo>
                  <a:pt x="406400" y="812800"/>
                </a:lnTo>
                <a:lnTo>
                  <a:pt x="0" y="406400"/>
                </a:lnTo>
                <a:lnTo>
                  <a:pt x="406400" y="0"/>
                </a:lnTo>
                <a:close/>
              </a:path>
            </a:pathLst>
          </a:custGeom>
          <a:solidFill>
            <a:srgbClr val="E13716"/>
          </a:solidFill>
        </p:spPr>
        <p:txBody>
          <a:bodyPr/>
          <a:lstStyle/>
          <a:p>
            <a:endParaRPr lang="en-GB"/>
          </a:p>
        </p:txBody>
      </p:sp>
      <p:sp>
        <p:nvSpPr>
          <p:cNvPr id="61" name="Freeform 66">
            <a:extLst>
              <a:ext uri="{FF2B5EF4-FFF2-40B4-BE49-F238E27FC236}">
                <a16:creationId xmlns:a16="http://schemas.microsoft.com/office/drawing/2014/main" id="{2BF0EC62-8691-1279-A59D-A151E0CB8880}"/>
              </a:ext>
            </a:extLst>
          </p:cNvPr>
          <p:cNvSpPr/>
          <p:nvPr/>
        </p:nvSpPr>
        <p:spPr>
          <a:xfrm>
            <a:off x="2836852" y="582001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6" name="Picture 4" descr="5 skills for your support worker CV - Social Personnel">
            <a:extLst>
              <a:ext uri="{FF2B5EF4-FFF2-40B4-BE49-F238E27FC236}">
                <a16:creationId xmlns:a16="http://schemas.microsoft.com/office/drawing/2014/main" id="{073B563A-6F3C-294A-52D9-BEC19B021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80" y="6684774"/>
            <a:ext cx="681448" cy="4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est diamond painting kits and how to get started">
            <a:extLst>
              <a:ext uri="{FF2B5EF4-FFF2-40B4-BE49-F238E27FC236}">
                <a16:creationId xmlns:a16="http://schemas.microsoft.com/office/drawing/2014/main" id="{B1A138B1-13A0-C267-CC56-2CF808D7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87" y="4724190"/>
            <a:ext cx="587745" cy="39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Puzzle Jigsaw 050 Candy Vinyl Flooring ...">
            <a:extLst>
              <a:ext uri="{FF2B5EF4-FFF2-40B4-BE49-F238E27FC236}">
                <a16:creationId xmlns:a16="http://schemas.microsoft.com/office/drawing/2014/main" id="{C5BE4F25-BBAA-1CDF-9317-33A7618F7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114" y="3350815"/>
            <a:ext cx="457106" cy="45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EE0705C-E44C-224F-E0B6-66E64317652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3" y="88808"/>
            <a:ext cx="1148311" cy="365119"/>
          </a:xfrm>
          <a:prstGeom prst="rect">
            <a:avLst/>
          </a:prstGeom>
        </p:spPr>
      </p:pic>
      <p:pic>
        <p:nvPicPr>
          <p:cNvPr id="26" name="Picture 25" descr="Different numbers in 3D">
            <a:extLst>
              <a:ext uri="{FF2B5EF4-FFF2-40B4-BE49-F238E27FC236}">
                <a16:creationId xmlns:a16="http://schemas.microsoft.com/office/drawing/2014/main" id="{E330ED49-DF53-86A8-6CA6-5CD6CF934C3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64" y="1847664"/>
            <a:ext cx="790459" cy="539053"/>
          </a:xfrm>
          <a:prstGeom prst="rect">
            <a:avLst/>
          </a:prstGeom>
        </p:spPr>
      </p:pic>
      <p:pic>
        <p:nvPicPr>
          <p:cNvPr id="38" name="Picture 37" descr="Stack of papers with paper clips">
            <a:extLst>
              <a:ext uri="{FF2B5EF4-FFF2-40B4-BE49-F238E27FC236}">
                <a16:creationId xmlns:a16="http://schemas.microsoft.com/office/drawing/2014/main" id="{06CA378D-885D-9347-969E-C5589398BA6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48" y="3333748"/>
            <a:ext cx="790459" cy="506113"/>
          </a:xfrm>
          <a:prstGeom prst="rect">
            <a:avLst/>
          </a:prstGeom>
        </p:spPr>
      </p:pic>
      <p:sp>
        <p:nvSpPr>
          <p:cNvPr id="8" name="Freeform 66">
            <a:extLst>
              <a:ext uri="{FF2B5EF4-FFF2-40B4-BE49-F238E27FC236}">
                <a16:creationId xmlns:a16="http://schemas.microsoft.com/office/drawing/2014/main" id="{D9A37CD8-B83B-DB59-6435-0D004F8BB865}"/>
              </a:ext>
            </a:extLst>
          </p:cNvPr>
          <p:cNvSpPr/>
          <p:nvPr/>
        </p:nvSpPr>
        <p:spPr>
          <a:xfrm>
            <a:off x="7484187" y="267611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16" name="Picture 2" descr="GC_Landscape_RGB">
            <a:extLst>
              <a:ext uri="{FF2B5EF4-FFF2-40B4-BE49-F238E27FC236}">
                <a16:creationId xmlns:a16="http://schemas.microsoft.com/office/drawing/2014/main" id="{BA41EB77-D1BC-4693-7799-8D0003F85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372" y="68201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907748"/>
              </p:ext>
            </p:extLst>
          </p:nvPr>
        </p:nvGraphicFramePr>
        <p:xfrm>
          <a:off x="2800204" y="718505"/>
          <a:ext cx="7710055" cy="6655341"/>
        </p:xfrm>
        <a:graphic>
          <a:graphicData uri="http://schemas.openxmlformats.org/drawingml/2006/table">
            <a:tbl>
              <a:tblPr/>
              <a:tblGrid>
                <a:gridCol w="1502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1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793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Mon 14th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Tues 15th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Wed 16th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Thurs 17th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Fri 18th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048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Breakfast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 Men’s ONLY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Health &amp; Wellbeing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9.30-11am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+mj-lt"/>
                        </a:rPr>
                        <a:t> Problem Solving Boardgames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+mj-lt"/>
                        </a:rPr>
                        <a:t>9.30-11am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  Veterans Enrolment Clinic/Breakfast Club 10-11am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   Stand Guide</a:t>
                      </a:r>
                      <a:endParaRPr lang="en-US" sz="1050" dirty="0">
                        <a:latin typeface="+mj-lt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 10-12pm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 Breakfast &amp; Accommodation Support 9:30-11am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+mj-lt"/>
                        </a:rPr>
                        <a:t>Physical Health Outdoor/indoor gym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+mj-lt"/>
                        </a:rPr>
                        <a:t>11-12pm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 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APPOINTMENT ONLY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10am-4pm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Hub Walk Litter Pick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11-12pm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Hub Grub Budgeting-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i="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i="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10.30am-12pm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+mj-lt"/>
                        </a:rPr>
                        <a:t>    Handling Emotions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+mj-lt"/>
                        </a:rPr>
                        <a:t> 11-12pm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857"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+mj-lt"/>
                        </a:rPr>
                        <a:t>Brainteasers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 Crosswords/ Sudoku/wordsearch/ Arrow word 12-1pm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IOM- Life Skill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(invitation only)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j-lt"/>
                        </a:rPr>
                        <a:t> Emotional resilience 11am-1pm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 1-1 Support work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12-1pm Mental health check-in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Disclosure Support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12-1pm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j-lt"/>
                        </a:rPr>
                        <a:t>Teamwork</a:t>
                      </a: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j-lt"/>
                        </a:rPr>
                        <a:t>Hub Quiz 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493587"/>
                  </a:ext>
                </a:extLst>
              </a:tr>
              <a:tr h="47793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050" b="1">
                          <a:latin typeface="+mj-lt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050" b="1">
                          <a:latin typeface="+mj-lt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latin typeface="+mj-lt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latin typeface="+mj-lt"/>
                        </a:rPr>
                        <a:t>Hub closed 1-2pm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latin typeface="+mj-lt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14835"/>
                  </a:ext>
                </a:extLst>
              </a:tr>
              <a:tr h="1411674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Visual arts session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Film Club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2-4pm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 it in a song! Music session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   </a:t>
                      </a:r>
                      <a:endParaRPr lang="en-US" sz="1050" b="1" i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+mj-lt"/>
                        </a:rPr>
                        <a:t>WOMENS ONLY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Paint Skills 2-3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Employment Support 3-4pm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Enrolment Clinic</a:t>
                      </a:r>
                      <a:endParaRPr lang="en-US" sz="1050" dirty="0">
                        <a:latin typeface="+mj-lt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2-4pm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226810" y="1522051"/>
            <a:ext cx="2428722" cy="4850649"/>
            <a:chOff x="0" y="0"/>
            <a:chExt cx="884734" cy="1669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959" y="200726"/>
              <a:ext cx="868775" cy="1468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GB" sz="1600" b="1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600" b="1">
                  <a:solidFill>
                    <a:schemeClr val="bg1"/>
                  </a:solidFill>
                  <a:latin typeface="+mj-lt"/>
                </a:rPr>
                <a:t>WA2 7NA</a:t>
              </a:r>
              <a:endParaRPr lang="en-GB" sz="1600" b="1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 rtl="0"/>
              <a:r>
                <a:rPr lang="en-US" sz="1600" b="1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600" b="1">
                  <a:solidFill>
                    <a:schemeClr val="bg1"/>
                  </a:solidFill>
                  <a:effectLst/>
                  <a:latin typeface="+mj-lt"/>
                </a:rPr>
                <a:t>07586115855</a:t>
              </a:r>
              <a:endParaRPr lang="en-GB" sz="1600" b="1">
                <a:solidFill>
                  <a:schemeClr val="bg1"/>
                </a:solidFill>
                <a:effectLst/>
                <a:latin typeface="+mj-lt"/>
                <a:ea typeface="Calibri"/>
                <a:cs typeface="Calibri"/>
              </a:endParaRPr>
            </a:p>
            <a:p>
              <a:pPr algn="ctr" rtl="0"/>
              <a:endParaRPr lang="en-GB" sz="1600" b="1">
                <a:solidFill>
                  <a:schemeClr val="bg1"/>
                </a:solidFill>
                <a:effectLst/>
                <a:latin typeface="+mj-lt"/>
              </a:endParaRPr>
            </a:p>
            <a:p>
              <a:pPr algn="ctr" rtl="0"/>
              <a:r>
                <a:rPr lang="en-GB" sz="1400">
                  <a:solidFill>
                    <a:schemeClr val="bg1"/>
                  </a:solidFill>
                  <a:effectLst/>
                  <a:latin typeface="+mj-lt"/>
                </a:rPr>
                <a:t>‘</a:t>
              </a:r>
              <a:r>
                <a:rPr lang="en-GB" sz="1400">
                  <a:solidFill>
                    <a:schemeClr val="bg1"/>
                  </a:solidFill>
                  <a:latin typeface="+mj-lt"/>
                </a:rPr>
                <a:t>Resist and Persist</a:t>
              </a:r>
              <a:r>
                <a:rPr lang="en-GB" sz="1400">
                  <a:solidFill>
                    <a:schemeClr val="bg1"/>
                  </a:solidFill>
                  <a:effectLst/>
                  <a:latin typeface="+mj-lt"/>
                </a:rPr>
                <a:t>’- Attend a session that can support you with your addictions; gambling, substances, food </a:t>
              </a:r>
              <a:r>
                <a:rPr lang="en-GB" sz="1400" err="1">
                  <a:solidFill>
                    <a:schemeClr val="bg1"/>
                  </a:solidFill>
                  <a:effectLst/>
                  <a:latin typeface="+mj-lt"/>
                </a:rPr>
                <a:t>ect</a:t>
              </a:r>
              <a:r>
                <a:rPr lang="en-GB" sz="1400">
                  <a:solidFill>
                    <a:schemeClr val="bg1"/>
                  </a:solidFill>
                  <a:effectLst/>
                  <a:latin typeface="+mj-lt"/>
                </a:rPr>
                <a:t>.</a:t>
              </a:r>
              <a:endParaRPr lang="en-GB" sz="140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/>
              <a:endParaRPr lang="en-GB" sz="140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/>
              <a:r>
                <a:rPr lang="en-GB" sz="1400">
                  <a:solidFill>
                    <a:schemeClr val="bg1"/>
                  </a:solidFill>
                  <a:latin typeface="+mj-lt"/>
                  <a:ea typeface="Calibri"/>
                  <a:cs typeface="Calibri"/>
                </a:rPr>
                <a:t>‘Film Club Review’ – Come along to the hub and watch a film. Reflect on the storyline and share underlying morals/lessons that can be learnt .</a:t>
              </a:r>
            </a:p>
            <a:p>
              <a:pPr algn="ctr"/>
              <a:endParaRPr lang="en-GB" sz="140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/>
              <a:endParaRPr lang="en-GB" sz="140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/>
              <a:endParaRPr lang="en-US" sz="1699">
                <a:solidFill>
                  <a:srgbClr val="FFFFFF"/>
                </a:solidFill>
                <a:latin typeface="+mj-lt"/>
                <a:ea typeface="Calibri"/>
                <a:cs typeface="Calibri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4738202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3600" u="sng" dirty="0">
                <a:solidFill>
                  <a:srgbClr val="000000"/>
                </a:solidFill>
                <a:latin typeface="DM Sans Bold"/>
              </a:rPr>
              <a:t>January </a:t>
            </a: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- WEEK 3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113" name="Group 62">
            <a:extLst>
              <a:ext uri="{FF2B5EF4-FFF2-40B4-BE49-F238E27FC236}">
                <a16:creationId xmlns:a16="http://schemas.microsoft.com/office/drawing/2014/main" id="{75D1EB66-876B-492B-951D-98A55D90ED33}"/>
              </a:ext>
            </a:extLst>
          </p:cNvPr>
          <p:cNvGrpSpPr/>
          <p:nvPr/>
        </p:nvGrpSpPr>
        <p:grpSpPr>
          <a:xfrm>
            <a:off x="204043" y="584897"/>
            <a:ext cx="242972" cy="242972"/>
            <a:chOff x="0" y="0"/>
            <a:chExt cx="812800" cy="812800"/>
          </a:xfrm>
        </p:grpSpPr>
        <p:sp>
          <p:nvSpPr>
            <p:cNvPr id="114" name="Freeform 63">
              <a:extLst>
                <a:ext uri="{FF2B5EF4-FFF2-40B4-BE49-F238E27FC236}">
                  <a16:creationId xmlns:a16="http://schemas.microsoft.com/office/drawing/2014/main" id="{8332E2C6-8C75-8C97-1DB7-8370A77E8ED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TextBox 64">
              <a:extLst>
                <a:ext uri="{FF2B5EF4-FFF2-40B4-BE49-F238E27FC236}">
                  <a16:creationId xmlns:a16="http://schemas.microsoft.com/office/drawing/2014/main" id="{CD5C3C38-E428-B707-FD9C-EB430782F8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26" name="Picture 125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7424DA5C-BBA0-3E80-6E3C-690BA8FEC7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69148" y="1978568"/>
            <a:ext cx="677355" cy="487684"/>
          </a:xfrm>
          <a:prstGeom prst="rect">
            <a:avLst/>
          </a:prstGeom>
        </p:spPr>
      </p:pic>
      <p:pic>
        <p:nvPicPr>
          <p:cNvPr id="130" name="Picture 129" descr="A pair of people's feet on a brick sidewalk&#10;&#10;Description automatically generated">
            <a:extLst>
              <a:ext uri="{FF2B5EF4-FFF2-40B4-BE49-F238E27FC236}">
                <a16:creationId xmlns:a16="http://schemas.microsoft.com/office/drawing/2014/main" id="{0F80AABD-69AC-F685-16A3-02848DFE7F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912121" y="3403232"/>
            <a:ext cx="621034" cy="456719"/>
          </a:xfrm>
          <a:prstGeom prst="rect">
            <a:avLst/>
          </a:prstGeom>
        </p:spPr>
      </p:pic>
      <p:pic>
        <p:nvPicPr>
          <p:cNvPr id="135" name="Picture 134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9D4FCBDD-4AAC-3AB5-3FC9-6838B0762F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403960" y="4796920"/>
            <a:ext cx="706464" cy="524038"/>
          </a:xfrm>
          <a:prstGeom prst="rect">
            <a:avLst/>
          </a:prstGeom>
        </p:spPr>
      </p:pic>
      <p:pic>
        <p:nvPicPr>
          <p:cNvPr id="151" name="Picture 150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6A7989F7-4824-B6C0-0704-00FD1C5170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03959" y="6570474"/>
            <a:ext cx="706465" cy="514712"/>
          </a:xfrm>
          <a:prstGeom prst="rect">
            <a:avLst/>
          </a:prstGeom>
        </p:spPr>
      </p:pic>
      <p:pic>
        <p:nvPicPr>
          <p:cNvPr id="14" name="Picture 13" descr="A blue circle with a heart and pulse line&#10;&#10;Description automatically generated">
            <a:extLst>
              <a:ext uri="{FF2B5EF4-FFF2-40B4-BE49-F238E27FC236}">
                <a16:creationId xmlns:a16="http://schemas.microsoft.com/office/drawing/2014/main" id="{6F07BA9F-7605-30AE-2464-C488DD1D4FC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288810" y="2135912"/>
            <a:ext cx="433596" cy="433596"/>
          </a:xfrm>
          <a:prstGeom prst="rect">
            <a:avLst/>
          </a:prstGeom>
        </p:spPr>
      </p:pic>
      <p:pic>
        <p:nvPicPr>
          <p:cNvPr id="18" name="Picture 17" descr="A puzzle piece in the shape of a house&#10;&#10;Description automatically generated">
            <a:extLst>
              <a:ext uri="{FF2B5EF4-FFF2-40B4-BE49-F238E27FC236}">
                <a16:creationId xmlns:a16="http://schemas.microsoft.com/office/drawing/2014/main" id="{D78CCC71-4AAA-D601-BD14-55EFFD0E55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80828" y="2057576"/>
            <a:ext cx="683478" cy="449644"/>
          </a:xfrm>
          <a:prstGeom prst="rect">
            <a:avLst/>
          </a:prstGeom>
        </p:spPr>
      </p:pic>
      <p:pic>
        <p:nvPicPr>
          <p:cNvPr id="6" name="Picture 5" descr="Cartoon checklist and pencil">
            <a:extLst>
              <a:ext uri="{FF2B5EF4-FFF2-40B4-BE49-F238E27FC236}">
                <a16:creationId xmlns:a16="http://schemas.microsoft.com/office/drawing/2014/main" id="{86E20F10-3B05-2E8F-4820-83F6F94E18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7871045" y="4801475"/>
            <a:ext cx="648086" cy="486559"/>
          </a:xfrm>
          <a:prstGeom prst="rect">
            <a:avLst/>
          </a:prstGeom>
        </p:spPr>
      </p:pic>
      <p:sp>
        <p:nvSpPr>
          <p:cNvPr id="8" name="Freeform 66">
            <a:extLst>
              <a:ext uri="{FF2B5EF4-FFF2-40B4-BE49-F238E27FC236}">
                <a16:creationId xmlns:a16="http://schemas.microsoft.com/office/drawing/2014/main" id="{F152C75F-9899-0E49-E4A9-6BC184DB6C59}"/>
              </a:ext>
            </a:extLst>
          </p:cNvPr>
          <p:cNvSpPr/>
          <p:nvPr/>
        </p:nvSpPr>
        <p:spPr>
          <a:xfrm>
            <a:off x="2815161" y="1284596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Freeform 66">
            <a:extLst>
              <a:ext uri="{FF2B5EF4-FFF2-40B4-BE49-F238E27FC236}">
                <a16:creationId xmlns:a16="http://schemas.microsoft.com/office/drawing/2014/main" id="{6A50F790-6A0F-0F65-F5C8-10FA168FF813}"/>
              </a:ext>
            </a:extLst>
          </p:cNvPr>
          <p:cNvSpPr/>
          <p:nvPr/>
        </p:nvSpPr>
        <p:spPr>
          <a:xfrm>
            <a:off x="4322977" y="123639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Freeform 66">
            <a:extLst>
              <a:ext uri="{FF2B5EF4-FFF2-40B4-BE49-F238E27FC236}">
                <a16:creationId xmlns:a16="http://schemas.microsoft.com/office/drawing/2014/main" id="{756C81A2-D805-2BC6-21FA-6424BA43D550}"/>
              </a:ext>
            </a:extLst>
          </p:cNvPr>
          <p:cNvSpPr/>
          <p:nvPr/>
        </p:nvSpPr>
        <p:spPr>
          <a:xfrm>
            <a:off x="7441672" y="129969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5" name="Group 62">
            <a:extLst>
              <a:ext uri="{FF2B5EF4-FFF2-40B4-BE49-F238E27FC236}">
                <a16:creationId xmlns:a16="http://schemas.microsoft.com/office/drawing/2014/main" id="{F53548C1-F384-59CF-1B75-AC875F19400D}"/>
              </a:ext>
            </a:extLst>
          </p:cNvPr>
          <p:cNvGrpSpPr/>
          <p:nvPr/>
        </p:nvGrpSpPr>
        <p:grpSpPr>
          <a:xfrm>
            <a:off x="5879259" y="1254926"/>
            <a:ext cx="242972" cy="242972"/>
            <a:chOff x="0" y="0"/>
            <a:chExt cx="812800" cy="812800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FBD39B5A-D371-BF89-D70E-8B293EB609F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F492BFDF-5819-1E9F-213E-8547C34A1BA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9" name="Freeform 66">
            <a:extLst>
              <a:ext uri="{FF2B5EF4-FFF2-40B4-BE49-F238E27FC236}">
                <a16:creationId xmlns:a16="http://schemas.microsoft.com/office/drawing/2014/main" id="{D776F556-A17F-2D62-7D60-7D0173467189}"/>
              </a:ext>
            </a:extLst>
          </p:cNvPr>
          <p:cNvSpPr/>
          <p:nvPr/>
        </p:nvSpPr>
        <p:spPr>
          <a:xfrm>
            <a:off x="8996738" y="129969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26" name="Group 65">
            <a:extLst>
              <a:ext uri="{FF2B5EF4-FFF2-40B4-BE49-F238E27FC236}">
                <a16:creationId xmlns:a16="http://schemas.microsoft.com/office/drawing/2014/main" id="{4B3DC413-ED2C-1CD6-FDDB-5AF93C5418B3}"/>
              </a:ext>
            </a:extLst>
          </p:cNvPr>
          <p:cNvGrpSpPr/>
          <p:nvPr/>
        </p:nvGrpSpPr>
        <p:grpSpPr>
          <a:xfrm>
            <a:off x="2818110" y="2710448"/>
            <a:ext cx="220832" cy="193228"/>
            <a:chOff x="0" y="0"/>
            <a:chExt cx="812800" cy="711200"/>
          </a:xfrm>
        </p:grpSpPr>
        <p:sp>
          <p:nvSpPr>
            <p:cNvPr id="27" name="Freeform 66">
              <a:extLst>
                <a:ext uri="{FF2B5EF4-FFF2-40B4-BE49-F238E27FC236}">
                  <a16:creationId xmlns:a16="http://schemas.microsoft.com/office/drawing/2014/main" id="{2ED9BDAF-91BA-CC98-00B9-A1499521E30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70181662-40BB-9734-35E1-32D786141C2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29" name="Freeform 66">
            <a:extLst>
              <a:ext uri="{FF2B5EF4-FFF2-40B4-BE49-F238E27FC236}">
                <a16:creationId xmlns:a16="http://schemas.microsoft.com/office/drawing/2014/main" id="{41E434A1-A322-3DFB-1E2E-2C25A94D4C6C}"/>
              </a:ext>
            </a:extLst>
          </p:cNvPr>
          <p:cNvSpPr/>
          <p:nvPr/>
        </p:nvSpPr>
        <p:spPr>
          <a:xfrm>
            <a:off x="2838127" y="4263882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8" name="Group 62">
            <a:extLst>
              <a:ext uri="{FF2B5EF4-FFF2-40B4-BE49-F238E27FC236}">
                <a16:creationId xmlns:a16="http://schemas.microsoft.com/office/drawing/2014/main" id="{09955E9F-C8C9-F724-AF8C-84F3B2BB0CBF}"/>
              </a:ext>
            </a:extLst>
          </p:cNvPr>
          <p:cNvGrpSpPr/>
          <p:nvPr/>
        </p:nvGrpSpPr>
        <p:grpSpPr>
          <a:xfrm>
            <a:off x="9007720" y="4284558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EF7BC75B-CD9D-58B3-28C7-6116DD633E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300B9F67-EDC3-6527-0DC0-D3479FB6755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41" name="Freeform 66">
            <a:extLst>
              <a:ext uri="{FF2B5EF4-FFF2-40B4-BE49-F238E27FC236}">
                <a16:creationId xmlns:a16="http://schemas.microsoft.com/office/drawing/2014/main" id="{DD2CD82F-4357-F087-1367-58A23672E5B1}"/>
              </a:ext>
            </a:extLst>
          </p:cNvPr>
          <p:cNvSpPr/>
          <p:nvPr/>
        </p:nvSpPr>
        <p:spPr>
          <a:xfrm>
            <a:off x="5861895" y="600111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42" name="Freeform 66">
            <a:extLst>
              <a:ext uri="{FF2B5EF4-FFF2-40B4-BE49-F238E27FC236}">
                <a16:creationId xmlns:a16="http://schemas.microsoft.com/office/drawing/2014/main" id="{6C876F3B-A116-10AD-D23C-0822E0AAEEC2}"/>
              </a:ext>
            </a:extLst>
          </p:cNvPr>
          <p:cNvSpPr/>
          <p:nvPr/>
        </p:nvSpPr>
        <p:spPr>
          <a:xfrm>
            <a:off x="7422936" y="600111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51" name="Freeform 66">
            <a:extLst>
              <a:ext uri="{FF2B5EF4-FFF2-40B4-BE49-F238E27FC236}">
                <a16:creationId xmlns:a16="http://schemas.microsoft.com/office/drawing/2014/main" id="{1BA32BF4-F8E1-43AF-8C04-5B55DF56740A}"/>
              </a:ext>
            </a:extLst>
          </p:cNvPr>
          <p:cNvSpPr/>
          <p:nvPr/>
        </p:nvSpPr>
        <p:spPr>
          <a:xfrm>
            <a:off x="7432294" y="2663735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53" name="Group 62">
            <a:extLst>
              <a:ext uri="{FF2B5EF4-FFF2-40B4-BE49-F238E27FC236}">
                <a16:creationId xmlns:a16="http://schemas.microsoft.com/office/drawing/2014/main" id="{A951B0D0-75DB-CFB9-4D14-0925ECC2C0D7}"/>
              </a:ext>
            </a:extLst>
          </p:cNvPr>
          <p:cNvGrpSpPr/>
          <p:nvPr/>
        </p:nvGrpSpPr>
        <p:grpSpPr>
          <a:xfrm>
            <a:off x="8974598" y="2660704"/>
            <a:ext cx="242972" cy="242972"/>
            <a:chOff x="0" y="0"/>
            <a:chExt cx="812800" cy="812800"/>
          </a:xfrm>
        </p:grpSpPr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2FD68275-4CED-A32E-4E25-3154B04FCAD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TextBox 64">
              <a:extLst>
                <a:ext uri="{FF2B5EF4-FFF2-40B4-BE49-F238E27FC236}">
                  <a16:creationId xmlns:a16="http://schemas.microsoft.com/office/drawing/2014/main" id="{BE51B2C2-AF82-4661-1AA3-C6FC3082461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57" name="Freeform 66">
            <a:extLst>
              <a:ext uri="{FF2B5EF4-FFF2-40B4-BE49-F238E27FC236}">
                <a16:creationId xmlns:a16="http://schemas.microsoft.com/office/drawing/2014/main" id="{DFD7CA30-583D-4D7E-BA43-C2F93D6A497C}"/>
              </a:ext>
            </a:extLst>
          </p:cNvPr>
          <p:cNvSpPr/>
          <p:nvPr/>
        </p:nvSpPr>
        <p:spPr>
          <a:xfrm>
            <a:off x="2824795" y="599466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pPr algn="r"/>
            <a:endParaRPr lang="en-GB"/>
          </a:p>
        </p:txBody>
      </p:sp>
      <p:pic>
        <p:nvPicPr>
          <p:cNvPr id="58" name="Picture 57" descr="A chess board with a chess piece&#10;&#10;Description automatically generated">
            <a:extLst>
              <a:ext uri="{FF2B5EF4-FFF2-40B4-BE49-F238E27FC236}">
                <a16:creationId xmlns:a16="http://schemas.microsoft.com/office/drawing/2014/main" id="{0A2A0B60-88C3-F287-A956-27642153219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 flipH="1">
            <a:off x="4544548" y="1943404"/>
            <a:ext cx="471519" cy="286303"/>
          </a:xfrm>
          <a:prstGeom prst="rect">
            <a:avLst/>
          </a:prstGeom>
        </p:spPr>
      </p:pic>
      <p:pic>
        <p:nvPicPr>
          <p:cNvPr id="59" name="Picture 58" descr="A blue board game with yellow and red circles&#10;&#10;Description automatically generated">
            <a:extLst>
              <a:ext uri="{FF2B5EF4-FFF2-40B4-BE49-F238E27FC236}">
                <a16:creationId xmlns:a16="http://schemas.microsoft.com/office/drawing/2014/main" id="{3D179158-382C-F68E-26D5-F4143C2431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5134240" y="1943404"/>
            <a:ext cx="511610" cy="31400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8D83BD7-B480-1AFB-47DA-F9F0F6584F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4635974" y="2317725"/>
            <a:ext cx="815321" cy="158605"/>
          </a:xfrm>
          <a:prstGeom prst="rect">
            <a:avLst/>
          </a:prstGeom>
        </p:spPr>
      </p:pic>
      <p:pic>
        <p:nvPicPr>
          <p:cNvPr id="62" name="Picture 61" descr="A paintbrush on a paint palette&#10;&#10;Description automatically generated">
            <a:extLst>
              <a:ext uri="{FF2B5EF4-FFF2-40B4-BE49-F238E27FC236}">
                <a16:creationId xmlns:a16="http://schemas.microsoft.com/office/drawing/2014/main" id="{31341294-C843-CEFA-93EF-B5906BF422F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7420969" y="6978581"/>
            <a:ext cx="556549" cy="342241"/>
          </a:xfrm>
          <a:prstGeom prst="rect">
            <a:avLst/>
          </a:prstGeom>
        </p:spPr>
      </p:pic>
      <p:sp>
        <p:nvSpPr>
          <p:cNvPr id="73" name="Freeform 63">
            <a:extLst>
              <a:ext uri="{FF2B5EF4-FFF2-40B4-BE49-F238E27FC236}">
                <a16:creationId xmlns:a16="http://schemas.microsoft.com/office/drawing/2014/main" id="{D5B71472-9CA3-2CC5-4524-08515857A5AE}"/>
              </a:ext>
            </a:extLst>
          </p:cNvPr>
          <p:cNvSpPr/>
          <p:nvPr/>
        </p:nvSpPr>
        <p:spPr>
          <a:xfrm>
            <a:off x="4311906" y="4284558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77" name="Picture 76" descr="A chalkboard with words written on it&#10;&#10;Description automatically generated">
            <a:extLst>
              <a:ext uri="{FF2B5EF4-FFF2-40B4-BE49-F238E27FC236}">
                <a16:creationId xmlns:a16="http://schemas.microsoft.com/office/drawing/2014/main" id="{6B3E181B-69B2-7861-3E51-914942893AF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9403958" y="3394002"/>
            <a:ext cx="706466" cy="449636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33E68528-CAE3-FF37-8141-16F7ABF07C8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  <a:ext uri="{837473B0-CC2E-450A-ABE3-18F120FF3D39}">
                <a1611:picAttrSrcUrl xmlns:a1611="http://schemas.microsoft.com/office/drawing/2016/11/main" r:id="rId27"/>
              </a:ext>
            </a:extLst>
          </a:blip>
          <a:stretch>
            <a:fillRect/>
          </a:stretch>
        </p:blipFill>
        <p:spPr>
          <a:xfrm>
            <a:off x="3223571" y="3438289"/>
            <a:ext cx="498835" cy="474580"/>
          </a:xfrm>
          <a:prstGeom prst="rect">
            <a:avLst/>
          </a:prstGeom>
        </p:spPr>
      </p:pic>
      <p:pic>
        <p:nvPicPr>
          <p:cNvPr id="20" name="Picture 19" descr="A person cutting vegetables on a cutting board&#10;&#10;Description automatically generated">
            <a:extLst>
              <a:ext uri="{FF2B5EF4-FFF2-40B4-BE49-F238E27FC236}">
                <a16:creationId xmlns:a16="http://schemas.microsoft.com/office/drawing/2014/main" id="{6DC47D86-0ABA-0040-B8C2-07AC8929F79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6269052" y="3394002"/>
            <a:ext cx="746514" cy="489046"/>
          </a:xfrm>
          <a:prstGeom prst="rect">
            <a:avLst/>
          </a:prstGeom>
        </p:spPr>
      </p:pic>
      <p:pic>
        <p:nvPicPr>
          <p:cNvPr id="61" name="Picture 60" descr="A logo for a mental health company&#10;&#10;Description automatically generated">
            <a:extLst>
              <a:ext uri="{FF2B5EF4-FFF2-40B4-BE49-F238E27FC236}">
                <a16:creationId xmlns:a16="http://schemas.microsoft.com/office/drawing/2014/main" id="{39615B1B-F5CC-9759-40F8-E83A4F8A52E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1"/>
              </a:ext>
            </a:extLst>
          </a:blip>
          <a:stretch>
            <a:fillRect/>
          </a:stretch>
        </p:blipFill>
        <p:spPr>
          <a:xfrm>
            <a:off x="6380559" y="4734415"/>
            <a:ext cx="489046" cy="489046"/>
          </a:xfrm>
          <a:prstGeom prst="rect">
            <a:avLst/>
          </a:prstGeom>
        </p:spPr>
      </p:pic>
      <p:sp>
        <p:nvSpPr>
          <p:cNvPr id="75" name="Freeform 63">
            <a:extLst>
              <a:ext uri="{FF2B5EF4-FFF2-40B4-BE49-F238E27FC236}">
                <a16:creationId xmlns:a16="http://schemas.microsoft.com/office/drawing/2014/main" id="{541E7BA9-A684-1B09-0F21-C238D2DECD70}"/>
              </a:ext>
            </a:extLst>
          </p:cNvPr>
          <p:cNvSpPr/>
          <p:nvPr/>
        </p:nvSpPr>
        <p:spPr>
          <a:xfrm>
            <a:off x="5861852" y="263724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sp>
        <p:nvSpPr>
          <p:cNvPr id="85" name="Freeform 66">
            <a:extLst>
              <a:ext uri="{FF2B5EF4-FFF2-40B4-BE49-F238E27FC236}">
                <a16:creationId xmlns:a16="http://schemas.microsoft.com/office/drawing/2014/main" id="{BE1C3DFB-B61B-9C92-2BF2-C1C5019C41E3}"/>
              </a:ext>
            </a:extLst>
          </p:cNvPr>
          <p:cNvSpPr/>
          <p:nvPr/>
        </p:nvSpPr>
        <p:spPr>
          <a:xfrm>
            <a:off x="5870149" y="4298795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86" name="Freeform 66">
            <a:extLst>
              <a:ext uri="{FF2B5EF4-FFF2-40B4-BE49-F238E27FC236}">
                <a16:creationId xmlns:a16="http://schemas.microsoft.com/office/drawing/2014/main" id="{7EBFC7BD-87AD-B342-4220-2FE48DCB8B59}"/>
              </a:ext>
            </a:extLst>
          </p:cNvPr>
          <p:cNvSpPr/>
          <p:nvPr/>
        </p:nvSpPr>
        <p:spPr>
          <a:xfrm>
            <a:off x="9007720" y="599466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87" name="Freeform 66">
            <a:extLst>
              <a:ext uri="{FF2B5EF4-FFF2-40B4-BE49-F238E27FC236}">
                <a16:creationId xmlns:a16="http://schemas.microsoft.com/office/drawing/2014/main" id="{9C6B00F0-B50C-8C5D-1C3F-B2FA0E6E3F6B}"/>
              </a:ext>
            </a:extLst>
          </p:cNvPr>
          <p:cNvSpPr/>
          <p:nvPr/>
        </p:nvSpPr>
        <p:spPr>
          <a:xfrm>
            <a:off x="7422936" y="423901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Freeform 66">
            <a:extLst>
              <a:ext uri="{FF2B5EF4-FFF2-40B4-BE49-F238E27FC236}">
                <a16:creationId xmlns:a16="http://schemas.microsoft.com/office/drawing/2014/main" id="{BEFD9539-550F-0438-3465-637F3D3F11DF}"/>
              </a:ext>
            </a:extLst>
          </p:cNvPr>
          <p:cNvSpPr/>
          <p:nvPr/>
        </p:nvSpPr>
        <p:spPr>
          <a:xfrm>
            <a:off x="4346215" y="599466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3074" name="Picture 2" descr="How to Fund Your Independent Film ...">
            <a:extLst>
              <a:ext uri="{FF2B5EF4-FFF2-40B4-BE49-F238E27FC236}">
                <a16:creationId xmlns:a16="http://schemas.microsoft.com/office/drawing/2014/main" id="{FB32CC17-0577-D455-9585-D23F7319D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59" y="6543769"/>
            <a:ext cx="967962" cy="64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group of people putting their fists together&#10;&#10;Description automatically generated">
            <a:extLst>
              <a:ext uri="{FF2B5EF4-FFF2-40B4-BE49-F238E27FC236}">
                <a16:creationId xmlns:a16="http://schemas.microsoft.com/office/drawing/2014/main" id="{073AA9BA-3B6D-D2D4-FAFB-93E3A35CF4F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4"/>
              </a:ext>
            </a:extLst>
          </a:blip>
          <a:stretch>
            <a:fillRect/>
          </a:stretch>
        </p:blipFill>
        <p:spPr>
          <a:xfrm>
            <a:off x="4719141" y="4927758"/>
            <a:ext cx="778706" cy="515081"/>
          </a:xfrm>
          <a:prstGeom prst="rect">
            <a:avLst/>
          </a:prstGeom>
        </p:spPr>
      </p:pic>
      <p:pic>
        <p:nvPicPr>
          <p:cNvPr id="30" name="Picture 4" descr="5 skills for your support worker CV - Social Personnel">
            <a:extLst>
              <a:ext uri="{FF2B5EF4-FFF2-40B4-BE49-F238E27FC236}">
                <a16:creationId xmlns:a16="http://schemas.microsoft.com/office/drawing/2014/main" id="{CBC4CA06-E8A8-E78F-CB0C-E760EC0BF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67" y="6955319"/>
            <a:ext cx="548091" cy="36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brain with weights on it&#10;&#10;Description automatically generated">
            <a:extLst>
              <a:ext uri="{FF2B5EF4-FFF2-40B4-BE49-F238E27FC236}">
                <a16:creationId xmlns:a16="http://schemas.microsoft.com/office/drawing/2014/main" id="{DA624557-33D5-B49C-5138-ED41B59F4DB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7"/>
              </a:ext>
            </a:extLst>
          </a:blip>
          <a:stretch>
            <a:fillRect/>
          </a:stretch>
        </p:blipFill>
        <p:spPr>
          <a:xfrm>
            <a:off x="3162678" y="5100602"/>
            <a:ext cx="703829" cy="342237"/>
          </a:xfrm>
          <a:prstGeom prst="rect">
            <a:avLst/>
          </a:prstGeom>
        </p:spPr>
      </p:pic>
      <p:sp>
        <p:nvSpPr>
          <p:cNvPr id="33" name="Freeform 66">
            <a:extLst>
              <a:ext uri="{FF2B5EF4-FFF2-40B4-BE49-F238E27FC236}">
                <a16:creationId xmlns:a16="http://schemas.microsoft.com/office/drawing/2014/main" id="{73494C0F-3228-A17D-C10E-D1CA5EB4246E}"/>
              </a:ext>
            </a:extLst>
          </p:cNvPr>
          <p:cNvSpPr/>
          <p:nvPr/>
        </p:nvSpPr>
        <p:spPr>
          <a:xfrm>
            <a:off x="4339981" y="2674972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0033039-C833-44C4-3DD6-7E8C8433AC4C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17" y="186070"/>
            <a:ext cx="1148311" cy="365119"/>
          </a:xfrm>
          <a:prstGeom prst="rect">
            <a:avLst/>
          </a:prstGeom>
        </p:spPr>
      </p:pic>
      <p:pic>
        <p:nvPicPr>
          <p:cNvPr id="12" name="Picture 2" descr="GC_Landscape_RGB">
            <a:extLst>
              <a:ext uri="{FF2B5EF4-FFF2-40B4-BE49-F238E27FC236}">
                <a16:creationId xmlns:a16="http://schemas.microsoft.com/office/drawing/2014/main" id="{5004B848-F70A-C33D-A0B0-D0E3722A8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95" y="186641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calculator and coins on a table&#10;&#10;Description automatically generated">
            <a:extLst>
              <a:ext uri="{FF2B5EF4-FFF2-40B4-BE49-F238E27FC236}">
                <a16:creationId xmlns:a16="http://schemas.microsoft.com/office/drawing/2014/main" id="{57A25479-44F7-3561-2958-C2D33FF62088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1"/>
              </a:ext>
            </a:extLst>
          </a:blip>
          <a:stretch>
            <a:fillRect/>
          </a:stretch>
        </p:blipFill>
        <p:spPr>
          <a:xfrm>
            <a:off x="7817445" y="1890086"/>
            <a:ext cx="723551" cy="526924"/>
          </a:xfrm>
          <a:prstGeom prst="rect">
            <a:avLst/>
          </a:prstGeom>
        </p:spPr>
      </p:pic>
      <p:pic>
        <p:nvPicPr>
          <p:cNvPr id="32" name="Picture 31" descr="Chairs in a cinema">
            <a:extLst>
              <a:ext uri="{FF2B5EF4-FFF2-40B4-BE49-F238E27FC236}">
                <a16:creationId xmlns:a16="http://schemas.microsoft.com/office/drawing/2014/main" id="{39398FE9-E93C-D610-3BF8-280EC2149B8A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97" y="6736000"/>
            <a:ext cx="703829" cy="438638"/>
          </a:xfrm>
          <a:prstGeom prst="rect">
            <a:avLst/>
          </a:prstGeom>
        </p:spPr>
      </p:pic>
      <p:pic>
        <p:nvPicPr>
          <p:cNvPr id="34" name="Picture 33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00F995E5-3765-9810-46B0-98C9BEDBC7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76972" y="3751326"/>
            <a:ext cx="677355" cy="487684"/>
          </a:xfrm>
          <a:prstGeom prst="rect">
            <a:avLst/>
          </a:prstGeom>
        </p:spPr>
      </p:pic>
      <p:pic>
        <p:nvPicPr>
          <p:cNvPr id="10" name="Picture 9" descr="Colorful ukuleles on display">
            <a:extLst>
              <a:ext uri="{FF2B5EF4-FFF2-40B4-BE49-F238E27FC236}">
                <a16:creationId xmlns:a16="http://schemas.microsoft.com/office/drawing/2014/main" id="{FA3711D6-0C30-97D2-481D-C374008C454F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53" y="6912488"/>
            <a:ext cx="681404" cy="45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88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104337"/>
              </p:ext>
            </p:extLst>
          </p:nvPr>
        </p:nvGraphicFramePr>
        <p:xfrm>
          <a:off x="2712652" y="621746"/>
          <a:ext cx="7788690" cy="6697102"/>
        </p:xfrm>
        <a:graphic>
          <a:graphicData uri="http://schemas.openxmlformats.org/drawingml/2006/table">
            <a:tbl>
              <a:tblPr/>
              <a:tblGrid>
                <a:gridCol w="1443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976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Mon 19th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Tues 20</a:t>
                      </a:r>
                      <a:r>
                        <a:rPr lang="en-US" sz="135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350" b="0" i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Wed 21st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Thurs 22nd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Fri 23rd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1641">
                <a:tc>
                  <a:txBody>
                    <a:bodyPr/>
                    <a:lstStyle/>
                    <a:p>
                      <a:pPr marL="0" marR="0" lvl="0" indent="0" algn="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Breakfast - Goal Setting</a:t>
                      </a:r>
                    </a:p>
                    <a:p>
                      <a:pPr marL="0" marR="0" lvl="0" indent="0" algn="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9:30-11am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/>
                        </a:rPr>
                        <a:t>    Problem Solving- Brain Teasers cr</a:t>
                      </a: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osswords/ Sudoku/wordsearch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  9.30-11am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Breakfast Club-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Tech Safe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DM Sans"/>
                        </a:rPr>
                        <a:t>9.30-10.30am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DM Sans"/>
                        </a:rPr>
                        <a:t>Stand Guide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DM Sans"/>
                        </a:rPr>
                        <a:t>10am-12pm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Breakfast Club– Accommodation Support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DM Sans"/>
                        </a:rPr>
                        <a:t>9.30-11am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6124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clean up walk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11am-1pm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/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Music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 Memories</a:t>
                      </a:r>
                      <a:endParaRPr lang="en-US" sz="105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10.30-12pm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Wellbeing walk – noticing our surroundings and being present in the moment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2pm-4pm</a:t>
                      </a:r>
                    </a:p>
                    <a:p>
                      <a:pPr algn="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Job Searching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11am-12pm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1963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 1-1 Support worker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Check-in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</a:rPr>
                        <a:t>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</a:rPr>
                        <a:t>Men's Only 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</a:rPr>
                        <a:t>Health &amp; Wellbeing</a:t>
                      </a:r>
                      <a:endParaRPr lang="en-US" sz="1200" dirty="0">
                        <a:latin typeface="+mj-lt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</a:rPr>
                        <a:t>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j-lt"/>
                        </a:rPr>
                        <a:t>Future Focus: Climbing life’s mountain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</a:rPr>
                        <a:t>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</a:rPr>
                        <a:t>Hub Quiz 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61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b="1"/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b="1" dirty="0"/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Hub closed 1-2pm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14835"/>
                  </a:ext>
                </a:extLst>
              </a:tr>
              <a:tr h="1169766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Visual arts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2pm-4pm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82" b="0" kern="1200" dirty="0">
                        <a:solidFill>
                          <a:srgbClr val="000000"/>
                        </a:solidFill>
                        <a:latin typeface="DM Sans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Community Clean Up Hub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2-4pm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 it in a song! Music session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800" b="0" i="0" u="none" strike="noStrike" noProof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DM Sans"/>
                        </a:rPr>
                        <a:t>WOMENS ONLY </a:t>
                      </a:r>
                      <a:r>
                        <a:rPr lang="en-US" sz="105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Crafts: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Baking 2-3pm</a:t>
                      </a: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Meditation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3-4pm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Enrolment Clinic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2-4pm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66131" y="1516841"/>
            <a:ext cx="2392394" cy="4986666"/>
            <a:chOff x="5070" y="-203999"/>
            <a:chExt cx="871500" cy="1669301"/>
          </a:xfrm>
        </p:grpSpPr>
        <p:sp>
          <p:nvSpPr>
            <p:cNvPr id="4" name="Freeform 4"/>
            <p:cNvSpPr/>
            <p:nvPr/>
          </p:nvSpPr>
          <p:spPr>
            <a:xfrm>
              <a:off x="5070" y="-203999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795" y="-63908"/>
              <a:ext cx="868775" cy="13735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GB" sz="1600" b="1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600" b="1">
                  <a:solidFill>
                    <a:schemeClr val="bg1"/>
                  </a:solidFill>
                  <a:latin typeface="+mj-lt"/>
                </a:rPr>
                <a:t>WA2 7NA</a:t>
              </a:r>
              <a:endParaRPr lang="en-GB" sz="1600" b="1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 rtl="0"/>
              <a:r>
                <a:rPr lang="en-US" sz="1600" b="1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600" b="1">
                  <a:solidFill>
                    <a:schemeClr val="bg1"/>
                  </a:solidFill>
                  <a:effectLst/>
                  <a:latin typeface="+mj-lt"/>
                </a:rPr>
                <a:t>07586115855</a:t>
              </a:r>
              <a:endParaRPr lang="en-GB" sz="1600" b="1">
                <a:solidFill>
                  <a:schemeClr val="bg1"/>
                </a:solidFill>
                <a:effectLst/>
                <a:latin typeface="+mj-lt"/>
                <a:ea typeface="Calibri"/>
                <a:cs typeface="Calibri"/>
              </a:endParaRPr>
            </a:p>
            <a:p>
              <a:pPr algn="ctr" rtl="0"/>
              <a:endParaRPr lang="en-GB" sz="1600" b="1">
                <a:solidFill>
                  <a:schemeClr val="bg1"/>
                </a:solidFill>
                <a:effectLst/>
                <a:latin typeface="+mj-lt"/>
              </a:endParaRPr>
            </a:p>
            <a:p>
              <a:pPr algn="ctr"/>
              <a:r>
                <a:rPr lang="en-GB" sz="1400">
                  <a:solidFill>
                    <a:schemeClr val="bg1"/>
                  </a:solidFill>
                  <a:latin typeface="+mj-lt"/>
                </a:rPr>
                <a:t>‘Job Club' - Support around anything employment.</a:t>
              </a:r>
              <a:r>
                <a:rPr lang="en-GB" sz="1400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endParaRPr lang="en-GB" sz="140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/>
              <a:endParaRPr lang="en-GB" sz="1400">
                <a:solidFill>
                  <a:schemeClr val="bg1"/>
                </a:solidFill>
                <a:latin typeface="+mj-lt"/>
              </a:endParaRPr>
            </a:p>
            <a:p>
              <a:pPr algn="ctr" rtl="0"/>
              <a:r>
                <a:rPr lang="en-GB" sz="1400">
                  <a:solidFill>
                    <a:schemeClr val="bg1"/>
                  </a:solidFill>
                  <a:latin typeface="+mj-lt"/>
                </a:rPr>
                <a:t>‘Positive Pebble Art- Create positive messages on pebbles and deliver them to locations in the local community. </a:t>
              </a:r>
              <a:endParaRPr lang="en-US" sz="1400">
                <a:solidFill>
                  <a:schemeClr val="bg1"/>
                </a:solidFill>
                <a:latin typeface="+mj-lt"/>
              </a:endParaRPr>
            </a:p>
            <a:p>
              <a:pPr algn="ctr" rtl="0"/>
              <a:endParaRPr lang="en-US" sz="1400">
                <a:solidFill>
                  <a:schemeClr val="bg1"/>
                </a:solidFill>
                <a:latin typeface="+mj-lt"/>
              </a:endParaRPr>
            </a:p>
            <a:p>
              <a:pPr algn="ctr" rtl="0"/>
              <a:r>
                <a:rPr lang="en-US" sz="1400">
                  <a:solidFill>
                    <a:schemeClr val="bg1"/>
                  </a:solidFill>
                  <a:latin typeface="+mj-lt"/>
                </a:rPr>
                <a:t>‘Access to services’- Get support with how and where to access specific services catered to your individual needs.</a:t>
              </a:r>
              <a:endParaRPr lang="en-US" sz="1699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500857"/>
            <a:ext cx="2066012" cy="637214"/>
            <a:chOff x="183080" y="146428"/>
            <a:chExt cx="2754682" cy="849618"/>
          </a:xfrm>
        </p:grpSpPr>
        <p:sp>
          <p:nvSpPr>
            <p:cNvPr id="50" name="Freeform 50"/>
            <p:cNvSpPr/>
            <p:nvPr/>
          </p:nvSpPr>
          <p:spPr>
            <a:xfrm>
              <a:off x="689579" y="146428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4738202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600" u="sng" dirty="0">
                <a:solidFill>
                  <a:srgbClr val="000000"/>
                </a:solidFill>
                <a:latin typeface="DM Sans Bold"/>
              </a:rPr>
              <a:t>January</a:t>
            </a: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 - WEEK 4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113" name="Group 62">
            <a:extLst>
              <a:ext uri="{FF2B5EF4-FFF2-40B4-BE49-F238E27FC236}">
                <a16:creationId xmlns:a16="http://schemas.microsoft.com/office/drawing/2014/main" id="{75D1EB66-876B-492B-951D-98A55D90ED33}"/>
              </a:ext>
            </a:extLst>
          </p:cNvPr>
          <p:cNvGrpSpPr/>
          <p:nvPr/>
        </p:nvGrpSpPr>
        <p:grpSpPr>
          <a:xfrm>
            <a:off x="204043" y="584897"/>
            <a:ext cx="242972" cy="242972"/>
            <a:chOff x="0" y="0"/>
            <a:chExt cx="812800" cy="812800"/>
          </a:xfrm>
        </p:grpSpPr>
        <p:sp>
          <p:nvSpPr>
            <p:cNvPr id="114" name="Freeform 63">
              <a:extLst>
                <a:ext uri="{FF2B5EF4-FFF2-40B4-BE49-F238E27FC236}">
                  <a16:creationId xmlns:a16="http://schemas.microsoft.com/office/drawing/2014/main" id="{8332E2C6-8C75-8C97-1DB7-8370A77E8ED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TextBox 64">
              <a:extLst>
                <a:ext uri="{FF2B5EF4-FFF2-40B4-BE49-F238E27FC236}">
                  <a16:creationId xmlns:a16="http://schemas.microsoft.com/office/drawing/2014/main" id="{CD5C3C38-E428-B707-FD9C-EB430782F8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30" name="Picture 129" descr="A pair of people's feet on a brick sidewalk&#10;&#10;Description automatically generated">
            <a:extLst>
              <a:ext uri="{FF2B5EF4-FFF2-40B4-BE49-F238E27FC236}">
                <a16:creationId xmlns:a16="http://schemas.microsoft.com/office/drawing/2014/main" id="{0F80AABD-69AC-F685-16A3-02848DFE7F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40301" y="6870204"/>
            <a:ext cx="631538" cy="39366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5" name="Picture 134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9D4FCBDD-4AAC-3AB5-3FC9-6838B0762F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390023" y="4776178"/>
            <a:ext cx="660593" cy="463793"/>
          </a:xfrm>
          <a:prstGeom prst="rect">
            <a:avLst/>
          </a:prstGeom>
        </p:spPr>
      </p:pic>
      <p:pic>
        <p:nvPicPr>
          <p:cNvPr id="151" name="Picture 150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6A7989F7-4824-B6C0-0704-00FD1C5170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417109" y="6775826"/>
            <a:ext cx="627648" cy="451896"/>
          </a:xfrm>
          <a:prstGeom prst="rect">
            <a:avLst/>
          </a:prstGeom>
        </p:spPr>
      </p:pic>
      <p:pic>
        <p:nvPicPr>
          <p:cNvPr id="153" name="Picture 152" descr="A person sitting on a rock with their hands raised&#10;&#10;Description automatically generated">
            <a:extLst>
              <a:ext uri="{FF2B5EF4-FFF2-40B4-BE49-F238E27FC236}">
                <a16:creationId xmlns:a16="http://schemas.microsoft.com/office/drawing/2014/main" id="{D411B654-A597-E208-C067-CA7FDF982A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247414" y="6840848"/>
            <a:ext cx="566350" cy="430594"/>
          </a:xfrm>
          <a:prstGeom prst="rect">
            <a:avLst/>
          </a:prstGeom>
        </p:spPr>
      </p:pic>
      <p:pic>
        <p:nvPicPr>
          <p:cNvPr id="15" name="Picture 14" descr="A blue circle with a heart and pulse line&#10;&#10;Description automatically generated">
            <a:extLst>
              <a:ext uri="{FF2B5EF4-FFF2-40B4-BE49-F238E27FC236}">
                <a16:creationId xmlns:a16="http://schemas.microsoft.com/office/drawing/2014/main" id="{160C080E-8EB5-F972-3B5C-98787F2825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325370" y="4857876"/>
            <a:ext cx="533915" cy="539683"/>
          </a:xfrm>
          <a:prstGeom prst="rect">
            <a:avLst/>
          </a:prstGeom>
        </p:spPr>
      </p:pic>
      <p:pic>
        <p:nvPicPr>
          <p:cNvPr id="22" name="Picture 21" descr="A calculator and coins on a table&#10;&#10;Description automatically generated">
            <a:extLst>
              <a:ext uri="{FF2B5EF4-FFF2-40B4-BE49-F238E27FC236}">
                <a16:creationId xmlns:a16="http://schemas.microsoft.com/office/drawing/2014/main" id="{898D03AD-9D1D-0EB6-3996-55937DB61B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817445" y="1890086"/>
            <a:ext cx="723551" cy="526924"/>
          </a:xfrm>
          <a:prstGeom prst="rect">
            <a:avLst/>
          </a:prstGeom>
        </p:spPr>
      </p:pic>
      <p:sp>
        <p:nvSpPr>
          <p:cNvPr id="11" name="Freeform 66">
            <a:extLst>
              <a:ext uri="{FF2B5EF4-FFF2-40B4-BE49-F238E27FC236}">
                <a16:creationId xmlns:a16="http://schemas.microsoft.com/office/drawing/2014/main" id="{488D90C9-986B-C20E-B15F-01AD48077C70}"/>
              </a:ext>
            </a:extLst>
          </p:cNvPr>
          <p:cNvSpPr/>
          <p:nvPr/>
        </p:nvSpPr>
        <p:spPr>
          <a:xfrm>
            <a:off x="4211590" y="1164532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Freeform 66">
            <a:extLst>
              <a:ext uri="{FF2B5EF4-FFF2-40B4-BE49-F238E27FC236}">
                <a16:creationId xmlns:a16="http://schemas.microsoft.com/office/drawing/2014/main" id="{9FA2B33A-22A3-1AAF-FC61-5474B6B70F40}"/>
              </a:ext>
            </a:extLst>
          </p:cNvPr>
          <p:cNvSpPr/>
          <p:nvPr/>
        </p:nvSpPr>
        <p:spPr>
          <a:xfrm>
            <a:off x="7437103" y="118950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3" name="Group 62">
            <a:extLst>
              <a:ext uri="{FF2B5EF4-FFF2-40B4-BE49-F238E27FC236}">
                <a16:creationId xmlns:a16="http://schemas.microsoft.com/office/drawing/2014/main" id="{D1BDE572-A818-A674-A6A2-A52DC09A08D5}"/>
              </a:ext>
            </a:extLst>
          </p:cNvPr>
          <p:cNvGrpSpPr/>
          <p:nvPr/>
        </p:nvGrpSpPr>
        <p:grpSpPr>
          <a:xfrm>
            <a:off x="5830330" y="1168899"/>
            <a:ext cx="242972" cy="242972"/>
            <a:chOff x="0" y="0"/>
            <a:chExt cx="812800" cy="812800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85491F88-B811-1EBA-9BBB-FA11A32A9D1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4">
              <a:extLst>
                <a:ext uri="{FF2B5EF4-FFF2-40B4-BE49-F238E27FC236}">
                  <a16:creationId xmlns:a16="http://schemas.microsoft.com/office/drawing/2014/main" id="{608F5C4D-7F81-25F9-9512-06EDDF89227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24" name="Freeform 66">
            <a:extLst>
              <a:ext uri="{FF2B5EF4-FFF2-40B4-BE49-F238E27FC236}">
                <a16:creationId xmlns:a16="http://schemas.microsoft.com/office/drawing/2014/main" id="{3D159699-F21E-565C-AB7E-13122F7484B5}"/>
              </a:ext>
            </a:extLst>
          </p:cNvPr>
          <p:cNvSpPr/>
          <p:nvPr/>
        </p:nvSpPr>
        <p:spPr>
          <a:xfrm>
            <a:off x="8974827" y="125485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26" name="Group 62">
            <a:extLst>
              <a:ext uri="{FF2B5EF4-FFF2-40B4-BE49-F238E27FC236}">
                <a16:creationId xmlns:a16="http://schemas.microsoft.com/office/drawing/2014/main" id="{C48DA4F0-DB3F-4601-5373-4F0D46485E10}"/>
              </a:ext>
            </a:extLst>
          </p:cNvPr>
          <p:cNvGrpSpPr/>
          <p:nvPr/>
        </p:nvGrpSpPr>
        <p:grpSpPr>
          <a:xfrm>
            <a:off x="5840003" y="2605560"/>
            <a:ext cx="242972" cy="463202"/>
            <a:chOff x="-13582" y="-812924"/>
            <a:chExt cx="812800" cy="1549524"/>
          </a:xfrm>
        </p:grpSpPr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A79298F3-6E8D-3197-E3D0-968EFD77B5FE}"/>
                </a:ext>
              </a:extLst>
            </p:cNvPr>
            <p:cNvSpPr/>
            <p:nvPr/>
          </p:nvSpPr>
          <p:spPr>
            <a:xfrm>
              <a:off x="-13582" y="-812924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64">
              <a:extLst>
                <a:ext uri="{FF2B5EF4-FFF2-40B4-BE49-F238E27FC236}">
                  <a16:creationId xmlns:a16="http://schemas.microsoft.com/office/drawing/2014/main" id="{7C8D3DF8-8EAA-125C-FBB7-A53E763F384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36" name="Freeform 66">
            <a:extLst>
              <a:ext uri="{FF2B5EF4-FFF2-40B4-BE49-F238E27FC236}">
                <a16:creationId xmlns:a16="http://schemas.microsoft.com/office/drawing/2014/main" id="{6BA15F28-BE16-2C3A-06A8-680109FEBDD3}"/>
              </a:ext>
            </a:extLst>
          </p:cNvPr>
          <p:cNvSpPr/>
          <p:nvPr/>
        </p:nvSpPr>
        <p:spPr>
          <a:xfrm>
            <a:off x="2772932" y="423211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43" name="Freeform 66">
            <a:extLst>
              <a:ext uri="{FF2B5EF4-FFF2-40B4-BE49-F238E27FC236}">
                <a16:creationId xmlns:a16="http://schemas.microsoft.com/office/drawing/2014/main" id="{BCD32628-8D3F-252C-FB04-6E353CF9B497}"/>
              </a:ext>
            </a:extLst>
          </p:cNvPr>
          <p:cNvSpPr/>
          <p:nvPr/>
        </p:nvSpPr>
        <p:spPr>
          <a:xfrm>
            <a:off x="5829621" y="422184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44" name="Freeform 47">
            <a:extLst>
              <a:ext uri="{FF2B5EF4-FFF2-40B4-BE49-F238E27FC236}">
                <a16:creationId xmlns:a16="http://schemas.microsoft.com/office/drawing/2014/main" id="{51A8BC66-0CCC-B7ED-ECF1-24E994B71EF1}"/>
              </a:ext>
            </a:extLst>
          </p:cNvPr>
          <p:cNvSpPr/>
          <p:nvPr/>
        </p:nvSpPr>
        <p:spPr>
          <a:xfrm rot="2700000">
            <a:off x="4120893" y="5973328"/>
            <a:ext cx="293842" cy="2938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812800" y="406400"/>
                </a:lnTo>
                <a:lnTo>
                  <a:pt x="406400" y="812800"/>
                </a:lnTo>
                <a:lnTo>
                  <a:pt x="0" y="406400"/>
                </a:lnTo>
                <a:lnTo>
                  <a:pt x="406400" y="0"/>
                </a:lnTo>
                <a:close/>
              </a:path>
            </a:pathLst>
          </a:custGeom>
          <a:solidFill>
            <a:srgbClr val="E13716"/>
          </a:solidFill>
        </p:spPr>
        <p:txBody>
          <a:bodyPr/>
          <a:lstStyle/>
          <a:p>
            <a:endParaRPr lang="en-GB"/>
          </a:p>
        </p:txBody>
      </p:sp>
      <p:sp>
        <p:nvSpPr>
          <p:cNvPr id="55" name="Freeform 66">
            <a:extLst>
              <a:ext uri="{FF2B5EF4-FFF2-40B4-BE49-F238E27FC236}">
                <a16:creationId xmlns:a16="http://schemas.microsoft.com/office/drawing/2014/main" id="{CC3D4F27-E6EB-2BA6-E229-4278E5F22292}"/>
              </a:ext>
            </a:extLst>
          </p:cNvPr>
          <p:cNvSpPr/>
          <p:nvPr/>
        </p:nvSpPr>
        <p:spPr>
          <a:xfrm>
            <a:off x="8967886" y="6166937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62" name="TextBox 64">
            <a:extLst>
              <a:ext uri="{FF2B5EF4-FFF2-40B4-BE49-F238E27FC236}">
                <a16:creationId xmlns:a16="http://schemas.microsoft.com/office/drawing/2014/main" id="{536B4353-D7D2-F762-F397-B26EB3F7C282}"/>
              </a:ext>
            </a:extLst>
          </p:cNvPr>
          <p:cNvSpPr txBox="1"/>
          <p:nvPr/>
        </p:nvSpPr>
        <p:spPr>
          <a:xfrm>
            <a:off x="9033512" y="3907632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pic>
        <p:nvPicPr>
          <p:cNvPr id="73" name="Picture 72" descr="A cartoon character climbing up a staircase&#10;&#10;Description automatically generated">
            <a:extLst>
              <a:ext uri="{FF2B5EF4-FFF2-40B4-BE49-F238E27FC236}">
                <a16:creationId xmlns:a16="http://schemas.microsoft.com/office/drawing/2014/main" id="{13F71F26-F101-A2A1-C560-D61013DE0DC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045107" y="1876922"/>
            <a:ext cx="633759" cy="570459"/>
          </a:xfrm>
          <a:prstGeom prst="rect">
            <a:avLst/>
          </a:prstGeom>
        </p:spPr>
      </p:pic>
      <p:sp>
        <p:nvSpPr>
          <p:cNvPr id="74" name="Freeform 66">
            <a:extLst>
              <a:ext uri="{FF2B5EF4-FFF2-40B4-BE49-F238E27FC236}">
                <a16:creationId xmlns:a16="http://schemas.microsoft.com/office/drawing/2014/main" id="{1BA7B621-BBF0-A678-BBA6-73A2958851E2}"/>
              </a:ext>
            </a:extLst>
          </p:cNvPr>
          <p:cNvSpPr/>
          <p:nvPr/>
        </p:nvSpPr>
        <p:spPr>
          <a:xfrm>
            <a:off x="2726303" y="1164532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77" name="Picture 76" descr="A person cutting vegetables on a cutting board&#10;&#10;Description automatically generated">
            <a:extLst>
              <a:ext uri="{FF2B5EF4-FFF2-40B4-BE49-F238E27FC236}">
                <a16:creationId xmlns:a16="http://schemas.microsoft.com/office/drawing/2014/main" id="{A44AC4AB-4BD9-5B22-DEBB-30A677F8878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3094134" y="3439796"/>
            <a:ext cx="746514" cy="489046"/>
          </a:xfrm>
          <a:prstGeom prst="rect">
            <a:avLst/>
          </a:prstGeom>
        </p:spPr>
      </p:pic>
      <p:pic>
        <p:nvPicPr>
          <p:cNvPr id="78" name="Picture 77" descr="A logo for a mental health company&#10;&#10;Description automatically generated">
            <a:extLst>
              <a:ext uri="{FF2B5EF4-FFF2-40B4-BE49-F238E27FC236}">
                <a16:creationId xmlns:a16="http://schemas.microsoft.com/office/drawing/2014/main" id="{72A83765-67D3-575A-6C1B-CFC225BDF39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3130175" y="4849060"/>
            <a:ext cx="539683" cy="539683"/>
          </a:xfrm>
          <a:prstGeom prst="rect">
            <a:avLst/>
          </a:prstGeom>
        </p:spPr>
      </p:pic>
      <p:pic>
        <p:nvPicPr>
          <p:cNvPr id="85" name="Picture 84" descr="A bowl of flour and eggs&#10;&#10;Description automatically generated">
            <a:extLst>
              <a:ext uri="{FF2B5EF4-FFF2-40B4-BE49-F238E27FC236}">
                <a16:creationId xmlns:a16="http://schemas.microsoft.com/office/drawing/2014/main" id="{F95689DE-002C-A5C2-5D0F-A7CC9145942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7445340" y="6840848"/>
            <a:ext cx="658981" cy="439535"/>
          </a:xfrm>
          <a:prstGeom prst="rect">
            <a:avLst/>
          </a:prstGeom>
        </p:spPr>
      </p:pic>
      <p:grpSp>
        <p:nvGrpSpPr>
          <p:cNvPr id="87" name="Group 62">
            <a:extLst>
              <a:ext uri="{FF2B5EF4-FFF2-40B4-BE49-F238E27FC236}">
                <a16:creationId xmlns:a16="http://schemas.microsoft.com/office/drawing/2014/main" id="{743843F2-F9FF-DBB3-FD58-B20450C2DD9C}"/>
              </a:ext>
            </a:extLst>
          </p:cNvPr>
          <p:cNvGrpSpPr/>
          <p:nvPr/>
        </p:nvGrpSpPr>
        <p:grpSpPr>
          <a:xfrm>
            <a:off x="2750792" y="2606481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8FA307A7-AA2F-DC3B-B257-98C36FE80B6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A4CCC14D-55D8-6832-25FF-2BD16B391B8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90" name="Picture 89" descr="A brain with weights on it&#10;&#10;Description automatically generated">
            <a:extLst>
              <a:ext uri="{FF2B5EF4-FFF2-40B4-BE49-F238E27FC236}">
                <a16:creationId xmlns:a16="http://schemas.microsoft.com/office/drawing/2014/main" id="{23CB6E9C-52F5-1753-87CA-2365DA9C3CF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4547727" y="2036204"/>
            <a:ext cx="965871" cy="469655"/>
          </a:xfrm>
          <a:prstGeom prst="rect">
            <a:avLst/>
          </a:prstGeom>
        </p:spPr>
      </p:pic>
      <p:sp>
        <p:nvSpPr>
          <p:cNvPr id="92" name="Freeform 66">
            <a:extLst>
              <a:ext uri="{FF2B5EF4-FFF2-40B4-BE49-F238E27FC236}">
                <a16:creationId xmlns:a16="http://schemas.microsoft.com/office/drawing/2014/main" id="{8846E973-9DAF-5DE4-DD2F-7FD38107B4F8}"/>
              </a:ext>
            </a:extLst>
          </p:cNvPr>
          <p:cNvSpPr/>
          <p:nvPr/>
        </p:nvSpPr>
        <p:spPr>
          <a:xfrm>
            <a:off x="7365561" y="6020337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93" name="Freeform 66">
            <a:extLst>
              <a:ext uri="{FF2B5EF4-FFF2-40B4-BE49-F238E27FC236}">
                <a16:creationId xmlns:a16="http://schemas.microsoft.com/office/drawing/2014/main" id="{00D8808B-83FC-2DED-7E71-EED402B4B2E4}"/>
              </a:ext>
            </a:extLst>
          </p:cNvPr>
          <p:cNvSpPr/>
          <p:nvPr/>
        </p:nvSpPr>
        <p:spPr>
          <a:xfrm>
            <a:off x="7420969" y="427260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97" name="Freeform 66">
            <a:extLst>
              <a:ext uri="{FF2B5EF4-FFF2-40B4-BE49-F238E27FC236}">
                <a16:creationId xmlns:a16="http://schemas.microsoft.com/office/drawing/2014/main" id="{F5DF85A0-C95A-99F5-6D13-8C5613B0FF25}"/>
              </a:ext>
            </a:extLst>
          </p:cNvPr>
          <p:cNvSpPr/>
          <p:nvPr/>
        </p:nvSpPr>
        <p:spPr>
          <a:xfrm>
            <a:off x="5864126" y="6008924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99" name="Picture 98" descr="A person holding a cell phone&#10;&#10;Description automatically generated">
            <a:extLst>
              <a:ext uri="{FF2B5EF4-FFF2-40B4-BE49-F238E27FC236}">
                <a16:creationId xmlns:a16="http://schemas.microsoft.com/office/drawing/2014/main" id="{D6B266D1-25E6-E6D9-A782-EC66649E05A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7"/>
              </a:ext>
            </a:extLst>
          </a:blip>
          <a:stretch>
            <a:fillRect/>
          </a:stretch>
        </p:blipFill>
        <p:spPr>
          <a:xfrm>
            <a:off x="6230150" y="1891457"/>
            <a:ext cx="723971" cy="482647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7B0F1AD-4332-4ABB-0CDC-6DE6F2D1DC9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90623" y="1935332"/>
            <a:ext cx="700220" cy="420132"/>
          </a:xfrm>
          <a:prstGeom prst="rect">
            <a:avLst/>
          </a:prstGeom>
        </p:spPr>
      </p:pic>
      <p:sp>
        <p:nvSpPr>
          <p:cNvPr id="17" name="Freeform 66">
            <a:extLst>
              <a:ext uri="{FF2B5EF4-FFF2-40B4-BE49-F238E27FC236}">
                <a16:creationId xmlns:a16="http://schemas.microsoft.com/office/drawing/2014/main" id="{9DBAC228-B1FC-6B38-6EA3-F3A4A12984F6}"/>
              </a:ext>
            </a:extLst>
          </p:cNvPr>
          <p:cNvSpPr/>
          <p:nvPr/>
        </p:nvSpPr>
        <p:spPr>
          <a:xfrm>
            <a:off x="4197464" y="2656264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4102" name="Picture 6" descr="Are Your Childhood Memories Real? | Private Therapy Clinic">
            <a:extLst>
              <a:ext uri="{FF2B5EF4-FFF2-40B4-BE49-F238E27FC236}">
                <a16:creationId xmlns:a16="http://schemas.microsoft.com/office/drawing/2014/main" id="{57D7E5A5-4C86-552B-A5C8-D03255137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330" y="3422900"/>
            <a:ext cx="767610" cy="46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65">
            <a:extLst>
              <a:ext uri="{FF2B5EF4-FFF2-40B4-BE49-F238E27FC236}">
                <a16:creationId xmlns:a16="http://schemas.microsoft.com/office/drawing/2014/main" id="{ED3DE2E7-442A-0038-2804-F06BC063B4A7}"/>
              </a:ext>
            </a:extLst>
          </p:cNvPr>
          <p:cNvGrpSpPr/>
          <p:nvPr/>
        </p:nvGrpSpPr>
        <p:grpSpPr>
          <a:xfrm>
            <a:off x="5864126" y="2910560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D3308A2F-7CD4-038F-3203-4D943E811D6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4C582649-40EE-2C94-AD40-CF9927AEDAA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535251A-F2B2-208E-1392-44061D53A71D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14" y="146772"/>
            <a:ext cx="1148311" cy="365119"/>
          </a:xfrm>
          <a:prstGeom prst="rect">
            <a:avLst/>
          </a:prstGeom>
        </p:spPr>
      </p:pic>
      <p:pic>
        <p:nvPicPr>
          <p:cNvPr id="14" name="Picture 13" descr="Worker typing on laptop">
            <a:extLst>
              <a:ext uri="{FF2B5EF4-FFF2-40B4-BE49-F238E27FC236}">
                <a16:creationId xmlns:a16="http://schemas.microsoft.com/office/drawing/2014/main" id="{241F3F8E-2E68-AF66-1FA7-B19510F0537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758" y="3345250"/>
            <a:ext cx="779949" cy="584897"/>
          </a:xfrm>
          <a:prstGeom prst="rect">
            <a:avLst/>
          </a:prstGeom>
        </p:spPr>
      </p:pic>
      <p:pic>
        <p:nvPicPr>
          <p:cNvPr id="25" name="Picture 24" descr="Climbers on a snowy ridge">
            <a:extLst>
              <a:ext uri="{FF2B5EF4-FFF2-40B4-BE49-F238E27FC236}">
                <a16:creationId xmlns:a16="http://schemas.microsoft.com/office/drawing/2014/main" id="{E2B29F60-63BF-5E21-633B-76508E2E4840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451" y="4855343"/>
            <a:ext cx="696457" cy="446168"/>
          </a:xfrm>
          <a:prstGeom prst="rect">
            <a:avLst/>
          </a:prstGeom>
        </p:spPr>
      </p:pic>
      <p:grpSp>
        <p:nvGrpSpPr>
          <p:cNvPr id="7" name="Group 62">
            <a:extLst>
              <a:ext uri="{FF2B5EF4-FFF2-40B4-BE49-F238E27FC236}">
                <a16:creationId xmlns:a16="http://schemas.microsoft.com/office/drawing/2014/main" id="{0E68F524-EBC3-E01C-55B3-4E327B56CC4C}"/>
              </a:ext>
            </a:extLst>
          </p:cNvPr>
          <p:cNvGrpSpPr/>
          <p:nvPr/>
        </p:nvGrpSpPr>
        <p:grpSpPr>
          <a:xfrm>
            <a:off x="8980467" y="4284444"/>
            <a:ext cx="242972" cy="301138"/>
            <a:chOff x="-37206" y="-270780"/>
            <a:chExt cx="812801" cy="1007380"/>
          </a:xfrm>
        </p:grpSpPr>
        <p:sp>
          <p:nvSpPr>
            <p:cNvPr id="20" name="Freeform 63">
              <a:extLst>
                <a:ext uri="{FF2B5EF4-FFF2-40B4-BE49-F238E27FC236}">
                  <a16:creationId xmlns:a16="http://schemas.microsoft.com/office/drawing/2014/main" id="{51B92F6C-EF24-DB42-6981-13A4EDBCD528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64">
              <a:extLst>
                <a:ext uri="{FF2B5EF4-FFF2-40B4-BE49-F238E27FC236}">
                  <a16:creationId xmlns:a16="http://schemas.microsoft.com/office/drawing/2014/main" id="{26A5C7AA-1368-6A86-B046-0143E121BB2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34" name="Freeform 66">
            <a:extLst>
              <a:ext uri="{FF2B5EF4-FFF2-40B4-BE49-F238E27FC236}">
                <a16:creationId xmlns:a16="http://schemas.microsoft.com/office/drawing/2014/main" id="{BDC49821-43E3-7332-F5B9-87D67A06F5EC}"/>
              </a:ext>
            </a:extLst>
          </p:cNvPr>
          <p:cNvSpPr/>
          <p:nvPr/>
        </p:nvSpPr>
        <p:spPr>
          <a:xfrm>
            <a:off x="8994136" y="260153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35" name="Picture 2" descr="GC_Landscape_RGB">
            <a:extLst>
              <a:ext uri="{FF2B5EF4-FFF2-40B4-BE49-F238E27FC236}">
                <a16:creationId xmlns:a16="http://schemas.microsoft.com/office/drawing/2014/main" id="{CEE1AD05-2F59-3D0D-D6FA-E707EC40D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189" y="173258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Chairs in a cinema">
            <a:extLst>
              <a:ext uri="{FF2B5EF4-FFF2-40B4-BE49-F238E27FC236}">
                <a16:creationId xmlns:a16="http://schemas.microsoft.com/office/drawing/2014/main" id="{AF389306-3324-1B1F-5047-702632A0EAA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75" y="6870204"/>
            <a:ext cx="674432" cy="420317"/>
          </a:xfrm>
          <a:prstGeom prst="rect">
            <a:avLst/>
          </a:prstGeom>
        </p:spPr>
      </p:pic>
      <p:pic>
        <p:nvPicPr>
          <p:cNvPr id="38" name="Picture 37" descr="Stack of papers with paper clips">
            <a:extLst>
              <a:ext uri="{FF2B5EF4-FFF2-40B4-BE49-F238E27FC236}">
                <a16:creationId xmlns:a16="http://schemas.microsoft.com/office/drawing/2014/main" id="{27AA7D1A-1294-B900-D3C0-582B5372F303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41" y="3586955"/>
            <a:ext cx="790459" cy="506113"/>
          </a:xfrm>
          <a:prstGeom prst="rect">
            <a:avLst/>
          </a:prstGeom>
        </p:spPr>
      </p:pic>
      <p:sp>
        <p:nvSpPr>
          <p:cNvPr id="10" name="Freeform 66">
            <a:extLst>
              <a:ext uri="{FF2B5EF4-FFF2-40B4-BE49-F238E27FC236}">
                <a16:creationId xmlns:a16="http://schemas.microsoft.com/office/drawing/2014/main" id="{7CAF7562-DB49-5808-AC4B-763746ECF5C0}"/>
              </a:ext>
            </a:extLst>
          </p:cNvPr>
          <p:cNvSpPr/>
          <p:nvPr/>
        </p:nvSpPr>
        <p:spPr>
          <a:xfrm>
            <a:off x="2747955" y="6235424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39" name="Picture 38" descr="Colorful ukuleles on display">
            <a:extLst>
              <a:ext uri="{FF2B5EF4-FFF2-40B4-BE49-F238E27FC236}">
                <a16:creationId xmlns:a16="http://schemas.microsoft.com/office/drawing/2014/main" id="{8EB4CBEC-3077-6DB5-36D2-17440905BA24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91" y="6870204"/>
            <a:ext cx="575168" cy="380824"/>
          </a:xfrm>
          <a:prstGeom prst="rect">
            <a:avLst/>
          </a:prstGeom>
        </p:spPr>
      </p:pic>
      <p:pic>
        <p:nvPicPr>
          <p:cNvPr id="40" name="Picture 39" descr="Person stepping in stairs">
            <a:extLst>
              <a:ext uri="{FF2B5EF4-FFF2-40B4-BE49-F238E27FC236}">
                <a16:creationId xmlns:a16="http://schemas.microsoft.com/office/drawing/2014/main" id="{2AA57161-C745-2122-35F9-6327D99A4A48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977" y="3565971"/>
            <a:ext cx="680647" cy="454814"/>
          </a:xfrm>
          <a:prstGeom prst="rect">
            <a:avLst/>
          </a:prstGeom>
        </p:spPr>
      </p:pic>
      <p:grpSp>
        <p:nvGrpSpPr>
          <p:cNvPr id="41" name="Group 65">
            <a:extLst>
              <a:ext uri="{FF2B5EF4-FFF2-40B4-BE49-F238E27FC236}">
                <a16:creationId xmlns:a16="http://schemas.microsoft.com/office/drawing/2014/main" id="{298249A6-3283-50D7-D367-AE3566FC33FC}"/>
              </a:ext>
            </a:extLst>
          </p:cNvPr>
          <p:cNvGrpSpPr/>
          <p:nvPr/>
        </p:nvGrpSpPr>
        <p:grpSpPr>
          <a:xfrm>
            <a:off x="7448622" y="2622191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27E07918-F167-0666-37F1-A7BE2F5E643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67">
              <a:extLst>
                <a:ext uri="{FF2B5EF4-FFF2-40B4-BE49-F238E27FC236}">
                  <a16:creationId xmlns:a16="http://schemas.microsoft.com/office/drawing/2014/main" id="{FD212ABE-95ED-07D9-6A0C-72B6D640D87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4124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730783"/>
              </p:ext>
            </p:extLst>
          </p:nvPr>
        </p:nvGraphicFramePr>
        <p:xfrm>
          <a:off x="2758069" y="599133"/>
          <a:ext cx="7788690" cy="6749074"/>
        </p:xfrm>
        <a:graphic>
          <a:graphicData uri="http://schemas.openxmlformats.org/drawingml/2006/table">
            <a:tbl>
              <a:tblPr/>
              <a:tblGrid>
                <a:gridCol w="1517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2936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Mon 26th 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Tues 27th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Wed 28th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Thurs 28</a:t>
                      </a:r>
                      <a:r>
                        <a:rPr lang="en-US" sz="135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Fri 30th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18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Coffee and Stroll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10-11am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Money Worries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9.30-11am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Mindfulness Model making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9.30-10.30am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"/>
                        </a:rPr>
                        <a:t>Stand Guide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"/>
                        </a:rPr>
                        <a:t>10am-12pm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9.30-10.30am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7936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would you do?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IOM- Life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(invitation only)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11am-1pm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Improving relationships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10.30-11pm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Disclosure Support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Grub Budgeting-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Independent living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842118"/>
                  </a:ext>
                </a:extLst>
              </a:tr>
              <a:tr h="14251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1-1 Sessions with                    SW Mental Health Support 12-1pm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DM Sans"/>
                        </a:rPr>
                        <a:t>Job Club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DM Sans"/>
                        </a:rPr>
                        <a:t>12pm-1pm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800" b="1" i="1" u="none" strike="noStrike" noProof="0" dirty="0">
                          <a:solidFill>
                            <a:srgbClr val="0070C0"/>
                          </a:solidFill>
                          <a:latin typeface="DM Sans"/>
                        </a:rPr>
                        <a:t>Employment Aspirations,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800" b="1" i="1" u="none" strike="noStrike" noProof="0" dirty="0">
                          <a:solidFill>
                            <a:srgbClr val="0070C0"/>
                          </a:solidFill>
                          <a:latin typeface="DM Sans"/>
                        </a:rPr>
                        <a:t>CV Writing, Job searching, Interview Prep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Resist and Persist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12-1pm</a:t>
                      </a:r>
                    </a:p>
                    <a:p>
                      <a:pPr algn="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Hub Quiz 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828056"/>
                  </a:ext>
                </a:extLst>
              </a:tr>
              <a:tr h="494852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0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14835"/>
                  </a:ext>
                </a:extLst>
              </a:tr>
              <a:tr h="1151927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Visual arts session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2pm-4pm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Craft session–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 Artwork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2pm-4pm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 it in a song! Music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/>
                        </a:rPr>
                        <a:t>Craft session: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/>
                        </a:rPr>
                        <a:t>Positive Pebble Art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/>
                        </a:rPr>
                        <a:t> 2-4pm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work – 1-1 sessions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226810" y="1333006"/>
            <a:ext cx="2399393" cy="5263195"/>
            <a:chOff x="0" y="-65058"/>
            <a:chExt cx="874050" cy="18112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275" y="-65058"/>
              <a:ext cx="868775" cy="1811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WA2 7NA</a:t>
              </a:r>
            </a:p>
            <a:p>
              <a:pPr algn="ctr" rtl="0"/>
              <a:r>
                <a:rPr lang="en-US" sz="1600" b="1" dirty="0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600" b="1" dirty="0">
                  <a:solidFill>
                    <a:schemeClr val="bg1"/>
                  </a:solidFill>
                  <a:effectLst/>
                  <a:latin typeface="+mj-lt"/>
                </a:rPr>
                <a:t>07586115855</a:t>
              </a:r>
            </a:p>
            <a:p>
              <a:pPr algn="ctr" rtl="0"/>
              <a:endParaRPr lang="en-GB" sz="1200" b="1" dirty="0">
                <a:solidFill>
                  <a:schemeClr val="bg1"/>
                </a:solidFill>
                <a:latin typeface="+mj-lt"/>
              </a:endParaRPr>
            </a:p>
            <a:p>
              <a:pPr algn="ctr">
                <a:lnSpc>
                  <a:spcPts val="1515"/>
                </a:lnSpc>
                <a:defRPr/>
              </a:pPr>
              <a:r>
                <a:rPr lang="en-US" sz="11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‘Future Focus</a:t>
              </a:r>
            </a:p>
            <a:p>
              <a:pPr algn="ctr">
                <a:lnSpc>
                  <a:spcPts val="1515"/>
                </a:lnSpc>
                <a:defRPr/>
              </a:pPr>
              <a:r>
                <a:rPr lang="en-US" sz="11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Climbing Life’s mountain’ – An opportunity to set goals  and break the goals down into smaller steps with your SW</a:t>
              </a: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.</a:t>
              </a:r>
            </a:p>
            <a:p>
              <a:pPr algn="ctr" rtl="0"/>
              <a:endParaRPr lang="en-GB" sz="1100" dirty="0">
                <a:solidFill>
                  <a:schemeClr val="bg1"/>
                </a:solidFill>
                <a:effectLst/>
                <a:latin typeface="+mj-lt"/>
              </a:endParaRPr>
            </a:p>
            <a:p>
              <a:pPr algn="ctr" rtl="0"/>
              <a:r>
                <a:rPr lang="en-GB" sz="1100" dirty="0">
                  <a:solidFill>
                    <a:schemeClr val="bg1"/>
                  </a:solidFill>
                  <a:effectLst/>
                  <a:latin typeface="+mj-lt"/>
                </a:rPr>
                <a:t>‘Growth Mind</a:t>
              </a: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set’ –Challenge your thinking habits; a session that will support you in turning negative thinking into positive thinking..</a:t>
              </a:r>
            </a:p>
            <a:p>
              <a:pPr algn="ctr" rtl="0"/>
              <a:r>
                <a:rPr lang="en-GB" sz="1100" dirty="0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</a:p>
            <a:p>
              <a:pPr algn="ctr" rtl="0"/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‘LP Artwork’- A session that will encourage you to think of a motivational album and replicate the artwork on to canvas. Whilst re-creating your artwork listen to nostalgic music you grew up with.</a:t>
              </a:r>
              <a:r>
                <a:rPr lang="en-GB" sz="1400" dirty="0">
                  <a:effectLst/>
                  <a:latin typeface="+mj-lt"/>
                </a:rPr>
                <a:t> </a:t>
              </a:r>
              <a:endParaRPr lang="en-US" sz="1400" b="1" dirty="0">
                <a:solidFill>
                  <a:srgbClr val="FFFFFF"/>
                </a:solidFill>
                <a:latin typeface="+mj-lt"/>
              </a:endParaRP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740976" y="-23974"/>
            <a:ext cx="4738202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January – WEEK 5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89681" y="553502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113" name="Group 62">
            <a:extLst>
              <a:ext uri="{FF2B5EF4-FFF2-40B4-BE49-F238E27FC236}">
                <a16:creationId xmlns:a16="http://schemas.microsoft.com/office/drawing/2014/main" id="{75D1EB66-876B-492B-951D-98A55D90ED33}"/>
              </a:ext>
            </a:extLst>
          </p:cNvPr>
          <p:cNvGrpSpPr/>
          <p:nvPr/>
        </p:nvGrpSpPr>
        <p:grpSpPr>
          <a:xfrm>
            <a:off x="204043" y="584897"/>
            <a:ext cx="242972" cy="242972"/>
            <a:chOff x="0" y="0"/>
            <a:chExt cx="812800" cy="812800"/>
          </a:xfrm>
        </p:grpSpPr>
        <p:sp>
          <p:nvSpPr>
            <p:cNvPr id="114" name="Freeform 63">
              <a:extLst>
                <a:ext uri="{FF2B5EF4-FFF2-40B4-BE49-F238E27FC236}">
                  <a16:creationId xmlns:a16="http://schemas.microsoft.com/office/drawing/2014/main" id="{8332E2C6-8C75-8C97-1DB7-8370A77E8ED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TextBox 64">
              <a:extLst>
                <a:ext uri="{FF2B5EF4-FFF2-40B4-BE49-F238E27FC236}">
                  <a16:creationId xmlns:a16="http://schemas.microsoft.com/office/drawing/2014/main" id="{CD5C3C38-E428-B707-FD9C-EB430782F8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28" name="Freeform 66">
            <a:extLst>
              <a:ext uri="{FF2B5EF4-FFF2-40B4-BE49-F238E27FC236}">
                <a16:creationId xmlns:a16="http://schemas.microsoft.com/office/drawing/2014/main" id="{499E06C7-2120-2AAF-301E-C9B02B9C9220}"/>
              </a:ext>
            </a:extLst>
          </p:cNvPr>
          <p:cNvSpPr/>
          <p:nvPr/>
        </p:nvSpPr>
        <p:spPr>
          <a:xfrm>
            <a:off x="2807455" y="118382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Freeform 66">
            <a:extLst>
              <a:ext uri="{FF2B5EF4-FFF2-40B4-BE49-F238E27FC236}">
                <a16:creationId xmlns:a16="http://schemas.microsoft.com/office/drawing/2014/main" id="{FBF4ABA2-1DBA-6F2E-E0D0-E8B6E6943C92}"/>
              </a:ext>
            </a:extLst>
          </p:cNvPr>
          <p:cNvSpPr/>
          <p:nvPr/>
        </p:nvSpPr>
        <p:spPr>
          <a:xfrm>
            <a:off x="4302988" y="1205387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41" name="Group 65">
            <a:extLst>
              <a:ext uri="{FF2B5EF4-FFF2-40B4-BE49-F238E27FC236}">
                <a16:creationId xmlns:a16="http://schemas.microsoft.com/office/drawing/2014/main" id="{BF117E4F-A467-5284-6F51-26FF7BBF1B2A}"/>
              </a:ext>
            </a:extLst>
          </p:cNvPr>
          <p:cNvGrpSpPr/>
          <p:nvPr/>
        </p:nvGrpSpPr>
        <p:grpSpPr>
          <a:xfrm>
            <a:off x="2807455" y="2602914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A5396A9C-4AE6-972E-D8AE-5D49FCD050F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F2235596-6ED5-068C-5638-8DEAA9211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44" name="Freeform 66">
            <a:extLst>
              <a:ext uri="{FF2B5EF4-FFF2-40B4-BE49-F238E27FC236}">
                <a16:creationId xmlns:a16="http://schemas.microsoft.com/office/drawing/2014/main" id="{2E96E5EC-560D-499E-3351-2636FB1A8C67}"/>
              </a:ext>
            </a:extLst>
          </p:cNvPr>
          <p:cNvSpPr/>
          <p:nvPr/>
        </p:nvSpPr>
        <p:spPr>
          <a:xfrm>
            <a:off x="2807455" y="4340355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53" name="TextBox 64">
            <a:extLst>
              <a:ext uri="{FF2B5EF4-FFF2-40B4-BE49-F238E27FC236}">
                <a16:creationId xmlns:a16="http://schemas.microsoft.com/office/drawing/2014/main" id="{5C9AD9B9-368F-E303-EB59-0A5764053832}"/>
              </a:ext>
            </a:extLst>
          </p:cNvPr>
          <p:cNvSpPr txBox="1"/>
          <p:nvPr/>
        </p:nvSpPr>
        <p:spPr>
          <a:xfrm>
            <a:off x="2787828" y="307325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grpSp>
        <p:nvGrpSpPr>
          <p:cNvPr id="54" name="Group 65">
            <a:extLst>
              <a:ext uri="{FF2B5EF4-FFF2-40B4-BE49-F238E27FC236}">
                <a16:creationId xmlns:a16="http://schemas.microsoft.com/office/drawing/2014/main" id="{F7A014B1-C2D6-417D-92EB-9863335BAF9B}"/>
              </a:ext>
            </a:extLst>
          </p:cNvPr>
          <p:cNvGrpSpPr/>
          <p:nvPr/>
        </p:nvGrpSpPr>
        <p:grpSpPr>
          <a:xfrm>
            <a:off x="4312660" y="2630076"/>
            <a:ext cx="220832" cy="274952"/>
            <a:chOff x="0" y="-351595"/>
            <a:chExt cx="812800" cy="1011995"/>
          </a:xfrm>
        </p:grpSpPr>
        <p:sp>
          <p:nvSpPr>
            <p:cNvPr id="55" name="Freeform 66">
              <a:extLst>
                <a:ext uri="{FF2B5EF4-FFF2-40B4-BE49-F238E27FC236}">
                  <a16:creationId xmlns:a16="http://schemas.microsoft.com/office/drawing/2014/main" id="{95BFB65B-B980-252E-1F79-ABE4B36E2423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67">
              <a:extLst>
                <a:ext uri="{FF2B5EF4-FFF2-40B4-BE49-F238E27FC236}">
                  <a16:creationId xmlns:a16="http://schemas.microsoft.com/office/drawing/2014/main" id="{00BD15AE-2DA5-44B5-5D1E-265DB26B43F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1" name="Freeform 66">
            <a:extLst>
              <a:ext uri="{FF2B5EF4-FFF2-40B4-BE49-F238E27FC236}">
                <a16:creationId xmlns:a16="http://schemas.microsoft.com/office/drawing/2014/main" id="{2BF0EC62-8691-1279-A59D-A151E0CB8880}"/>
              </a:ext>
            </a:extLst>
          </p:cNvPr>
          <p:cNvSpPr/>
          <p:nvPr/>
        </p:nvSpPr>
        <p:spPr>
          <a:xfrm>
            <a:off x="2807455" y="618112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13" name="Picture 12" descr="A calculator and coins on a table&#10;&#10;Description automatically generated">
            <a:extLst>
              <a:ext uri="{FF2B5EF4-FFF2-40B4-BE49-F238E27FC236}">
                <a16:creationId xmlns:a16="http://schemas.microsoft.com/office/drawing/2014/main" id="{ACC94F13-2FD4-F0BB-49D6-A63A8285CA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61261" y="1946529"/>
            <a:ext cx="660526" cy="495394"/>
          </a:xfrm>
          <a:prstGeom prst="rect">
            <a:avLst/>
          </a:prstGeom>
        </p:spPr>
      </p:pic>
      <p:pic>
        <p:nvPicPr>
          <p:cNvPr id="74" name="Picture 73" descr="A person cutting vegetables on a cutting board&#10;&#10;Description automatically generated">
            <a:extLst>
              <a:ext uri="{FF2B5EF4-FFF2-40B4-BE49-F238E27FC236}">
                <a16:creationId xmlns:a16="http://schemas.microsoft.com/office/drawing/2014/main" id="{26C8C5DB-5A05-5DA1-7A30-591222365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454032" y="3488599"/>
            <a:ext cx="746514" cy="489046"/>
          </a:xfrm>
          <a:prstGeom prst="rect">
            <a:avLst/>
          </a:prstGeom>
        </p:spPr>
      </p:pic>
      <p:pic>
        <p:nvPicPr>
          <p:cNvPr id="76" name="Picture 75" descr="A logo for a mental health company&#10;&#10;Description automatically generated">
            <a:extLst>
              <a:ext uri="{FF2B5EF4-FFF2-40B4-BE49-F238E27FC236}">
                <a16:creationId xmlns:a16="http://schemas.microsoft.com/office/drawing/2014/main" id="{AAAEA33E-F4A9-4C68-1D76-DBA3CCABEC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196234" y="5043527"/>
            <a:ext cx="478203" cy="478203"/>
          </a:xfrm>
          <a:prstGeom prst="rect">
            <a:avLst/>
          </a:prstGeom>
        </p:spPr>
      </p:pic>
      <p:pic>
        <p:nvPicPr>
          <p:cNvPr id="77" name="Picture 76" descr="A person cutting vegetables on a cutting board&#10;&#10;Description automatically generated">
            <a:extLst>
              <a:ext uri="{FF2B5EF4-FFF2-40B4-BE49-F238E27FC236}">
                <a16:creationId xmlns:a16="http://schemas.microsoft.com/office/drawing/2014/main" id="{DDD6D4AA-0207-79D6-B539-7E80E50FC3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691887" y="3637054"/>
            <a:ext cx="746514" cy="489046"/>
          </a:xfrm>
          <a:prstGeom prst="rect">
            <a:avLst/>
          </a:prstGeom>
        </p:spPr>
      </p:pic>
      <p:pic>
        <p:nvPicPr>
          <p:cNvPr id="89" name="Picture 88" descr="A black record with a red and blue circle with white text&#10;&#10;Description automatically generated">
            <a:extLst>
              <a:ext uri="{FF2B5EF4-FFF2-40B4-BE49-F238E27FC236}">
                <a16:creationId xmlns:a16="http://schemas.microsoft.com/office/drawing/2014/main" id="{54D5F04E-71E4-7FD8-D913-C1C08AB31D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312660" y="6584132"/>
            <a:ext cx="661246" cy="606486"/>
          </a:xfrm>
          <a:prstGeom prst="rect">
            <a:avLst/>
          </a:prstGeom>
        </p:spPr>
      </p:pic>
      <p:grpSp>
        <p:nvGrpSpPr>
          <p:cNvPr id="101" name="Group 49">
            <a:extLst>
              <a:ext uri="{FF2B5EF4-FFF2-40B4-BE49-F238E27FC236}">
                <a16:creationId xmlns:a16="http://schemas.microsoft.com/office/drawing/2014/main" id="{D0FBB3A9-1263-9EF9-6A48-E550B1A42133}"/>
              </a:ext>
            </a:extLst>
          </p:cNvPr>
          <p:cNvGrpSpPr/>
          <p:nvPr/>
        </p:nvGrpSpPr>
        <p:grpSpPr>
          <a:xfrm>
            <a:off x="344097" y="6500857"/>
            <a:ext cx="2066012" cy="637214"/>
            <a:chOff x="183080" y="146428"/>
            <a:chExt cx="2754682" cy="849618"/>
          </a:xfrm>
        </p:grpSpPr>
        <p:sp>
          <p:nvSpPr>
            <p:cNvPr id="102" name="Freeform 50">
              <a:extLst>
                <a:ext uri="{FF2B5EF4-FFF2-40B4-BE49-F238E27FC236}">
                  <a16:creationId xmlns:a16="http://schemas.microsoft.com/office/drawing/2014/main" id="{B3AB1A79-48FC-1388-18D1-8C3463E5BA8A}"/>
                </a:ext>
              </a:extLst>
            </p:cNvPr>
            <p:cNvSpPr/>
            <p:nvPr/>
          </p:nvSpPr>
          <p:spPr>
            <a:xfrm>
              <a:off x="689579" y="146428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TextBox 52">
              <a:extLst>
                <a:ext uri="{FF2B5EF4-FFF2-40B4-BE49-F238E27FC236}">
                  <a16:creationId xmlns:a16="http://schemas.microsoft.com/office/drawing/2014/main" id="{2A5A7AEA-F0E3-87D2-8207-4D9334926A55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A548EBC-B987-A4F1-1CF6-95FB50DD17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63" y="169178"/>
            <a:ext cx="1148311" cy="365119"/>
          </a:xfrm>
          <a:prstGeom prst="rect">
            <a:avLst/>
          </a:prstGeom>
        </p:spPr>
      </p:pic>
      <p:pic>
        <p:nvPicPr>
          <p:cNvPr id="7" name="Picture 2" descr="GC_Landscape_RGB">
            <a:extLst>
              <a:ext uri="{FF2B5EF4-FFF2-40B4-BE49-F238E27FC236}">
                <a16:creationId xmlns:a16="http://schemas.microsoft.com/office/drawing/2014/main" id="{73468CD9-B76A-5911-E135-9B9A9AB79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565" y="143971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75AEC1-B733-723B-06C0-B77AC17041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44417" y="5009445"/>
            <a:ext cx="729561" cy="3477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0E5C14-2F2B-6A2E-9BB1-6FF49E340B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25892" y="6872409"/>
            <a:ext cx="645546" cy="406920"/>
          </a:xfrm>
          <a:prstGeom prst="rect">
            <a:avLst/>
          </a:prstGeom>
        </p:spPr>
      </p:pic>
      <p:pic>
        <p:nvPicPr>
          <p:cNvPr id="14" name="Picture 13" descr="Chairs in a cinema">
            <a:extLst>
              <a:ext uri="{FF2B5EF4-FFF2-40B4-BE49-F238E27FC236}">
                <a16:creationId xmlns:a16="http://schemas.microsoft.com/office/drawing/2014/main" id="{1B6FF1CE-2E61-D966-9D43-D021154D6FA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86" y="6795347"/>
            <a:ext cx="612359" cy="381632"/>
          </a:xfrm>
          <a:prstGeom prst="rect">
            <a:avLst/>
          </a:prstGeom>
        </p:spPr>
      </p:pic>
      <p:pic>
        <p:nvPicPr>
          <p:cNvPr id="15" name="Picture 14" descr="Cartoon checklist and pencil">
            <a:extLst>
              <a:ext uri="{FF2B5EF4-FFF2-40B4-BE49-F238E27FC236}">
                <a16:creationId xmlns:a16="http://schemas.microsoft.com/office/drawing/2014/main" id="{6486C74F-86B8-CBA8-FC9E-F86CAE61345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7825892" y="3395018"/>
            <a:ext cx="648086" cy="486559"/>
          </a:xfrm>
          <a:prstGeom prst="rect">
            <a:avLst/>
          </a:prstGeom>
        </p:spPr>
      </p:pic>
      <p:pic>
        <p:nvPicPr>
          <p:cNvPr id="16" name="Picture 15" descr="A calculator and coins on a table&#10;&#10;Description automatically generated">
            <a:extLst>
              <a:ext uri="{FF2B5EF4-FFF2-40B4-BE49-F238E27FC236}">
                <a16:creationId xmlns:a16="http://schemas.microsoft.com/office/drawing/2014/main" id="{9BABEA1C-D5B3-FBB6-4CCB-CC5B4CF8EC1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56096" y="1935173"/>
            <a:ext cx="723551" cy="526924"/>
          </a:xfrm>
          <a:prstGeom prst="rect">
            <a:avLst/>
          </a:prstGeom>
        </p:spPr>
      </p:pic>
      <p:pic>
        <p:nvPicPr>
          <p:cNvPr id="17" name="Picture 4" descr="Puzzle Jigsaw 050 Candy Vinyl Flooring ...">
            <a:extLst>
              <a:ext uri="{FF2B5EF4-FFF2-40B4-BE49-F238E27FC236}">
                <a16:creationId xmlns:a16="http://schemas.microsoft.com/office/drawing/2014/main" id="{3652AAA8-4F84-DA33-8797-BA2F6A661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18" y="3395018"/>
            <a:ext cx="596257" cy="59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ive square speech bubbles in color">
            <a:extLst>
              <a:ext uri="{FF2B5EF4-FFF2-40B4-BE49-F238E27FC236}">
                <a16:creationId xmlns:a16="http://schemas.microsoft.com/office/drawing/2014/main" id="{703C3D0A-0430-6DAE-EF13-2C7FAF4BA21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286" y="1935173"/>
            <a:ext cx="723971" cy="506750"/>
          </a:xfrm>
          <a:prstGeom prst="rect">
            <a:avLst/>
          </a:prstGeom>
        </p:spPr>
      </p:pic>
      <p:pic>
        <p:nvPicPr>
          <p:cNvPr id="8" name="Picture 7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5077866A-45D0-D4A0-947F-C801581219D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9461976" y="4951422"/>
            <a:ext cx="660593" cy="463793"/>
          </a:xfrm>
          <a:prstGeom prst="rect">
            <a:avLst/>
          </a:prstGeom>
        </p:spPr>
      </p:pic>
      <p:grpSp>
        <p:nvGrpSpPr>
          <p:cNvPr id="9" name="Group 62">
            <a:extLst>
              <a:ext uri="{FF2B5EF4-FFF2-40B4-BE49-F238E27FC236}">
                <a16:creationId xmlns:a16="http://schemas.microsoft.com/office/drawing/2014/main" id="{271070D9-89F4-1F4F-4777-1C62BF1EB118}"/>
              </a:ext>
            </a:extLst>
          </p:cNvPr>
          <p:cNvGrpSpPr/>
          <p:nvPr/>
        </p:nvGrpSpPr>
        <p:grpSpPr>
          <a:xfrm>
            <a:off x="9016360" y="4252588"/>
            <a:ext cx="242972" cy="301138"/>
            <a:chOff x="-37206" y="-270780"/>
            <a:chExt cx="812801" cy="1007380"/>
          </a:xfrm>
        </p:grpSpPr>
        <p:sp>
          <p:nvSpPr>
            <p:cNvPr id="11" name="Freeform 63">
              <a:extLst>
                <a:ext uri="{FF2B5EF4-FFF2-40B4-BE49-F238E27FC236}">
                  <a16:creationId xmlns:a16="http://schemas.microsoft.com/office/drawing/2014/main" id="{6E67026A-EDD3-7506-0F72-D0E4B6BBE422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64">
              <a:extLst>
                <a:ext uri="{FF2B5EF4-FFF2-40B4-BE49-F238E27FC236}">
                  <a16:creationId xmlns:a16="http://schemas.microsoft.com/office/drawing/2014/main" id="{8DB8393A-DFF4-909C-BCAA-9814FA1BDA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21" name="Picture 20" descr="A person cutting vegetables on a cutting board&#10;&#10;Description automatically generated">
            <a:extLst>
              <a:ext uri="{FF2B5EF4-FFF2-40B4-BE49-F238E27FC236}">
                <a16:creationId xmlns:a16="http://schemas.microsoft.com/office/drawing/2014/main" id="{7E88265A-F7D9-B5FF-B656-835228B306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06956" y="3350815"/>
            <a:ext cx="746514" cy="489046"/>
          </a:xfrm>
          <a:prstGeom prst="rect">
            <a:avLst/>
          </a:prstGeom>
        </p:spPr>
      </p:pic>
      <p:pic>
        <p:nvPicPr>
          <p:cNvPr id="22" name="Picture 21" descr="Colorful ukuleles on display">
            <a:extLst>
              <a:ext uri="{FF2B5EF4-FFF2-40B4-BE49-F238E27FC236}">
                <a16:creationId xmlns:a16="http://schemas.microsoft.com/office/drawing/2014/main" id="{520AAAD2-6E4C-AADF-3968-1B468E0C6313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34" y="6885129"/>
            <a:ext cx="612359" cy="405449"/>
          </a:xfrm>
          <a:prstGeom prst="rect">
            <a:avLst/>
          </a:prstGeom>
        </p:spPr>
      </p:pic>
      <p:sp>
        <p:nvSpPr>
          <p:cNvPr id="23" name="Freeform 66">
            <a:extLst>
              <a:ext uri="{FF2B5EF4-FFF2-40B4-BE49-F238E27FC236}">
                <a16:creationId xmlns:a16="http://schemas.microsoft.com/office/drawing/2014/main" id="{1BA04161-A6FF-4A98-0A3B-9F37A96A31BA}"/>
              </a:ext>
            </a:extLst>
          </p:cNvPr>
          <p:cNvSpPr/>
          <p:nvPr/>
        </p:nvSpPr>
        <p:spPr>
          <a:xfrm>
            <a:off x="4313623" y="617478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27" name="Picture 26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87212682-1192-DC0A-4A79-B48E5970E77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9430286" y="6861905"/>
            <a:ext cx="627648" cy="451896"/>
          </a:xfrm>
          <a:prstGeom prst="rect">
            <a:avLst/>
          </a:prstGeom>
        </p:spPr>
      </p:pic>
      <p:pic>
        <p:nvPicPr>
          <p:cNvPr id="30" name="Picture 29" descr="Person stepping in stairs">
            <a:extLst>
              <a:ext uri="{FF2B5EF4-FFF2-40B4-BE49-F238E27FC236}">
                <a16:creationId xmlns:a16="http://schemas.microsoft.com/office/drawing/2014/main" id="{EA61DB01-C5E8-AC16-CE8C-6C2EB00746F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73" y="1998215"/>
            <a:ext cx="680647" cy="454814"/>
          </a:xfrm>
          <a:prstGeom prst="rect">
            <a:avLst/>
          </a:prstGeom>
        </p:spPr>
      </p:pic>
      <p:pic>
        <p:nvPicPr>
          <p:cNvPr id="34" name="Picture 33" descr="One orange paper boat leading a group of white paper boats">
            <a:extLst>
              <a:ext uri="{FF2B5EF4-FFF2-40B4-BE49-F238E27FC236}">
                <a16:creationId xmlns:a16="http://schemas.microsoft.com/office/drawing/2014/main" id="{D3520310-0508-699B-5468-3C00FD9CDFA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03" y="2033597"/>
            <a:ext cx="689681" cy="460012"/>
          </a:xfrm>
          <a:prstGeom prst="rect">
            <a:avLst/>
          </a:prstGeom>
        </p:spPr>
      </p:pic>
      <p:grpSp>
        <p:nvGrpSpPr>
          <p:cNvPr id="35" name="Group 65">
            <a:extLst>
              <a:ext uri="{FF2B5EF4-FFF2-40B4-BE49-F238E27FC236}">
                <a16:creationId xmlns:a16="http://schemas.microsoft.com/office/drawing/2014/main" id="{3FCA58E9-2582-E912-8FFD-2BDA41B0696C}"/>
              </a:ext>
            </a:extLst>
          </p:cNvPr>
          <p:cNvGrpSpPr/>
          <p:nvPr/>
        </p:nvGrpSpPr>
        <p:grpSpPr>
          <a:xfrm>
            <a:off x="5913781" y="1233060"/>
            <a:ext cx="220832" cy="274952"/>
            <a:chOff x="0" y="-351595"/>
            <a:chExt cx="812800" cy="1011995"/>
          </a:xfrm>
        </p:grpSpPr>
        <p:sp>
          <p:nvSpPr>
            <p:cNvPr id="36" name="Freeform 66">
              <a:extLst>
                <a:ext uri="{FF2B5EF4-FFF2-40B4-BE49-F238E27FC236}">
                  <a16:creationId xmlns:a16="http://schemas.microsoft.com/office/drawing/2014/main" id="{3311A69D-A31E-579B-B83A-682FC53753EF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67">
              <a:extLst>
                <a:ext uri="{FF2B5EF4-FFF2-40B4-BE49-F238E27FC236}">
                  <a16:creationId xmlns:a16="http://schemas.microsoft.com/office/drawing/2014/main" id="{D4C57266-9024-135F-C545-8FB2E9D9EA6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B40EEAA5-0461-F376-8DE8-3FC3E370DF11}"/>
              </a:ext>
            </a:extLst>
          </p:cNvPr>
          <p:cNvGrpSpPr/>
          <p:nvPr/>
        </p:nvGrpSpPr>
        <p:grpSpPr>
          <a:xfrm>
            <a:off x="7493205" y="1219061"/>
            <a:ext cx="220832" cy="274952"/>
            <a:chOff x="0" y="-351595"/>
            <a:chExt cx="812800" cy="1011995"/>
          </a:xfrm>
        </p:grpSpPr>
        <p:sp>
          <p:nvSpPr>
            <p:cNvPr id="39" name="Freeform 66">
              <a:extLst>
                <a:ext uri="{FF2B5EF4-FFF2-40B4-BE49-F238E27FC236}">
                  <a16:creationId xmlns:a16="http://schemas.microsoft.com/office/drawing/2014/main" id="{0B123F97-10F6-5E8C-0004-19D3A2D2439F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7">
              <a:extLst>
                <a:ext uri="{FF2B5EF4-FFF2-40B4-BE49-F238E27FC236}">
                  <a16:creationId xmlns:a16="http://schemas.microsoft.com/office/drawing/2014/main" id="{5BD43038-02BD-4B91-509C-B4C68B3EA42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26163582-ACD3-F1BD-2945-29EDBED3459C}"/>
              </a:ext>
            </a:extLst>
          </p:cNvPr>
          <p:cNvGrpSpPr/>
          <p:nvPr/>
        </p:nvGrpSpPr>
        <p:grpSpPr>
          <a:xfrm>
            <a:off x="9002729" y="1219061"/>
            <a:ext cx="220832" cy="274952"/>
            <a:chOff x="0" y="-351595"/>
            <a:chExt cx="812800" cy="1011995"/>
          </a:xfrm>
        </p:grpSpPr>
        <p:sp>
          <p:nvSpPr>
            <p:cNvPr id="49" name="Freeform 66">
              <a:extLst>
                <a:ext uri="{FF2B5EF4-FFF2-40B4-BE49-F238E27FC236}">
                  <a16:creationId xmlns:a16="http://schemas.microsoft.com/office/drawing/2014/main" id="{9E2FE3BE-31C0-9723-88F8-55F2EFC69B15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67">
              <a:extLst>
                <a:ext uri="{FF2B5EF4-FFF2-40B4-BE49-F238E27FC236}">
                  <a16:creationId xmlns:a16="http://schemas.microsoft.com/office/drawing/2014/main" id="{41F1ABD5-7ED9-5C1F-09C8-089AEBEF4AE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1" name="Group 65">
            <a:extLst>
              <a:ext uri="{FF2B5EF4-FFF2-40B4-BE49-F238E27FC236}">
                <a16:creationId xmlns:a16="http://schemas.microsoft.com/office/drawing/2014/main" id="{2FF84F8A-2D9C-C2CD-AA81-65C93B31F8B6}"/>
              </a:ext>
            </a:extLst>
          </p:cNvPr>
          <p:cNvGrpSpPr/>
          <p:nvPr/>
        </p:nvGrpSpPr>
        <p:grpSpPr>
          <a:xfrm>
            <a:off x="9036457" y="2658666"/>
            <a:ext cx="220832" cy="274952"/>
            <a:chOff x="0" y="-351595"/>
            <a:chExt cx="812800" cy="1011995"/>
          </a:xfrm>
        </p:grpSpPr>
        <p:sp>
          <p:nvSpPr>
            <p:cNvPr id="52" name="Freeform 66">
              <a:extLst>
                <a:ext uri="{FF2B5EF4-FFF2-40B4-BE49-F238E27FC236}">
                  <a16:creationId xmlns:a16="http://schemas.microsoft.com/office/drawing/2014/main" id="{198223C7-610C-3DCF-5620-4C62D78A22C7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E5DF6FA0-CC78-E2C3-3470-C56A0F67AF7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49390E12-D6C2-1DC1-09F6-C362349DCDAD}"/>
              </a:ext>
            </a:extLst>
          </p:cNvPr>
          <p:cNvGrpSpPr/>
          <p:nvPr/>
        </p:nvGrpSpPr>
        <p:grpSpPr>
          <a:xfrm>
            <a:off x="7463713" y="2632164"/>
            <a:ext cx="220832" cy="274952"/>
            <a:chOff x="0" y="-351595"/>
            <a:chExt cx="812800" cy="1011995"/>
          </a:xfrm>
        </p:grpSpPr>
        <p:sp>
          <p:nvSpPr>
            <p:cNvPr id="59" name="Freeform 66">
              <a:extLst>
                <a:ext uri="{FF2B5EF4-FFF2-40B4-BE49-F238E27FC236}">
                  <a16:creationId xmlns:a16="http://schemas.microsoft.com/office/drawing/2014/main" id="{CD3EA70D-0315-579D-9E2F-1293832F520F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7">
              <a:extLst>
                <a:ext uri="{FF2B5EF4-FFF2-40B4-BE49-F238E27FC236}">
                  <a16:creationId xmlns:a16="http://schemas.microsoft.com/office/drawing/2014/main" id="{C366879F-8B5E-5D35-52AB-2D7B52F9FE2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3" name="Group 65">
            <a:extLst>
              <a:ext uri="{FF2B5EF4-FFF2-40B4-BE49-F238E27FC236}">
                <a16:creationId xmlns:a16="http://schemas.microsoft.com/office/drawing/2014/main" id="{B162652B-9D83-7C61-B8A8-F4A465DD5059}"/>
              </a:ext>
            </a:extLst>
          </p:cNvPr>
          <p:cNvGrpSpPr/>
          <p:nvPr/>
        </p:nvGrpSpPr>
        <p:grpSpPr>
          <a:xfrm>
            <a:off x="5904883" y="2658666"/>
            <a:ext cx="220832" cy="274952"/>
            <a:chOff x="0" y="-351595"/>
            <a:chExt cx="812800" cy="1011995"/>
          </a:xfrm>
        </p:grpSpPr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4CBAEDB4-A42E-FA76-F785-6510A5F89D3A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8147D74-126D-5C48-AE9D-8D622F145B6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73" name="Group 65">
            <a:extLst>
              <a:ext uri="{FF2B5EF4-FFF2-40B4-BE49-F238E27FC236}">
                <a16:creationId xmlns:a16="http://schemas.microsoft.com/office/drawing/2014/main" id="{9306B0CE-B5B5-5D9E-440A-C81555813202}"/>
              </a:ext>
            </a:extLst>
          </p:cNvPr>
          <p:cNvGrpSpPr/>
          <p:nvPr/>
        </p:nvGrpSpPr>
        <p:grpSpPr>
          <a:xfrm>
            <a:off x="5871273" y="4239258"/>
            <a:ext cx="220832" cy="274952"/>
            <a:chOff x="0" y="-351595"/>
            <a:chExt cx="812800" cy="1011995"/>
          </a:xfrm>
        </p:grpSpPr>
        <p:sp>
          <p:nvSpPr>
            <p:cNvPr id="75" name="Freeform 66">
              <a:extLst>
                <a:ext uri="{FF2B5EF4-FFF2-40B4-BE49-F238E27FC236}">
                  <a16:creationId xmlns:a16="http://schemas.microsoft.com/office/drawing/2014/main" id="{A63C1A14-3BB9-035F-6653-5069762BC736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E085F57-5D35-EC2F-E842-FAA32A2E0C2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79" name="Group 65">
            <a:extLst>
              <a:ext uri="{FF2B5EF4-FFF2-40B4-BE49-F238E27FC236}">
                <a16:creationId xmlns:a16="http://schemas.microsoft.com/office/drawing/2014/main" id="{0C687334-7C58-A0AA-ABF1-B485196E37E4}"/>
              </a:ext>
            </a:extLst>
          </p:cNvPr>
          <p:cNvGrpSpPr/>
          <p:nvPr/>
        </p:nvGrpSpPr>
        <p:grpSpPr>
          <a:xfrm>
            <a:off x="7451424" y="4252588"/>
            <a:ext cx="220832" cy="274952"/>
            <a:chOff x="0" y="-351595"/>
            <a:chExt cx="812800" cy="1011995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3BE4EB03-510D-CE08-CA62-771AA69B7070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0AB4938-1620-A8A1-C918-558D4CF0112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82" name="Freeform 66">
            <a:extLst>
              <a:ext uri="{FF2B5EF4-FFF2-40B4-BE49-F238E27FC236}">
                <a16:creationId xmlns:a16="http://schemas.microsoft.com/office/drawing/2014/main" id="{E57115A6-FD0F-6715-5C76-8A54D13C192D}"/>
              </a:ext>
            </a:extLst>
          </p:cNvPr>
          <p:cNvSpPr/>
          <p:nvPr/>
        </p:nvSpPr>
        <p:spPr>
          <a:xfrm>
            <a:off x="7430191" y="617478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83" name="Freeform 66">
            <a:extLst>
              <a:ext uri="{FF2B5EF4-FFF2-40B4-BE49-F238E27FC236}">
                <a16:creationId xmlns:a16="http://schemas.microsoft.com/office/drawing/2014/main" id="{48587AD8-31E9-AD15-4771-55018FE8D4B9}"/>
              </a:ext>
            </a:extLst>
          </p:cNvPr>
          <p:cNvSpPr/>
          <p:nvPr/>
        </p:nvSpPr>
        <p:spPr>
          <a:xfrm>
            <a:off x="8975595" y="6136942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84" name="Group 62">
            <a:extLst>
              <a:ext uri="{FF2B5EF4-FFF2-40B4-BE49-F238E27FC236}">
                <a16:creationId xmlns:a16="http://schemas.microsoft.com/office/drawing/2014/main" id="{5E9555FC-FECB-A28F-A960-1AED3A2D7DA1}"/>
              </a:ext>
            </a:extLst>
          </p:cNvPr>
          <p:cNvGrpSpPr/>
          <p:nvPr/>
        </p:nvGrpSpPr>
        <p:grpSpPr>
          <a:xfrm>
            <a:off x="5868752" y="6172871"/>
            <a:ext cx="242972" cy="301138"/>
            <a:chOff x="-37206" y="-270780"/>
            <a:chExt cx="812801" cy="1007380"/>
          </a:xfrm>
        </p:grpSpPr>
        <p:sp>
          <p:nvSpPr>
            <p:cNvPr id="85" name="Freeform 63">
              <a:extLst>
                <a:ext uri="{FF2B5EF4-FFF2-40B4-BE49-F238E27FC236}">
                  <a16:creationId xmlns:a16="http://schemas.microsoft.com/office/drawing/2014/main" id="{22EA44C6-AE6F-9D2F-3A70-D73424B3A0DD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64">
              <a:extLst>
                <a:ext uri="{FF2B5EF4-FFF2-40B4-BE49-F238E27FC236}">
                  <a16:creationId xmlns:a16="http://schemas.microsoft.com/office/drawing/2014/main" id="{592D48AC-0F8C-F854-1D44-581042892BB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2423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6176" y="89827"/>
            <a:ext cx="2413006" cy="1541958"/>
            <a:chOff x="0" y="-461294"/>
            <a:chExt cx="879009" cy="2600947"/>
          </a:xfrm>
        </p:grpSpPr>
        <p:sp>
          <p:nvSpPr>
            <p:cNvPr id="4" name="Freeform 4"/>
            <p:cNvSpPr/>
            <p:nvPr/>
          </p:nvSpPr>
          <p:spPr>
            <a:xfrm>
              <a:off x="0" y="-461294"/>
              <a:ext cx="868775" cy="2600947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234" y="486808"/>
              <a:ext cx="868775" cy="1583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GB" sz="1600" b="1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600" b="1">
                  <a:solidFill>
                    <a:schemeClr val="bg1"/>
                  </a:solidFill>
                  <a:latin typeface="+mj-lt"/>
                </a:rPr>
                <a:t>WA2 7NA</a:t>
              </a:r>
            </a:p>
            <a:p>
              <a:pPr algn="ctr" rtl="0"/>
              <a:r>
                <a:rPr lang="en-US" sz="1600" b="1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600" b="1">
                  <a:solidFill>
                    <a:schemeClr val="bg1"/>
                  </a:solidFill>
                  <a:effectLst/>
                  <a:latin typeface="+mj-lt"/>
                </a:rPr>
                <a:t>07586115855</a:t>
              </a:r>
            </a:p>
            <a:p>
              <a:pPr algn="ctr" rtl="0"/>
              <a:endParaRPr lang="en-GB" sz="1200" b="1">
                <a:solidFill>
                  <a:schemeClr val="bg1"/>
                </a:solidFill>
                <a:latin typeface="+mj-lt"/>
              </a:endParaRPr>
            </a:p>
            <a:p>
              <a:pPr algn="ctr">
                <a:lnSpc>
                  <a:spcPts val="2379"/>
                </a:lnSpc>
              </a:pPr>
              <a:endParaRPr lang="en-US" sz="1699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740976" y="-23974"/>
            <a:ext cx="6886500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November Activities to look out for…</a:t>
            </a:r>
          </a:p>
        </p:txBody>
      </p:sp>
      <p:grpSp>
        <p:nvGrpSpPr>
          <p:cNvPr id="101" name="Group 49">
            <a:extLst>
              <a:ext uri="{FF2B5EF4-FFF2-40B4-BE49-F238E27FC236}">
                <a16:creationId xmlns:a16="http://schemas.microsoft.com/office/drawing/2014/main" id="{D0FBB3A9-1263-9EF9-6A48-E550B1A42133}"/>
              </a:ext>
            </a:extLst>
          </p:cNvPr>
          <p:cNvGrpSpPr/>
          <p:nvPr/>
        </p:nvGrpSpPr>
        <p:grpSpPr>
          <a:xfrm>
            <a:off x="344096" y="6301740"/>
            <a:ext cx="2536263" cy="836331"/>
            <a:chOff x="183080" y="146428"/>
            <a:chExt cx="2754682" cy="849618"/>
          </a:xfrm>
        </p:grpSpPr>
        <p:sp>
          <p:nvSpPr>
            <p:cNvPr id="102" name="Freeform 50">
              <a:extLst>
                <a:ext uri="{FF2B5EF4-FFF2-40B4-BE49-F238E27FC236}">
                  <a16:creationId xmlns:a16="http://schemas.microsoft.com/office/drawing/2014/main" id="{B3AB1A79-48FC-1388-18D1-8C3463E5BA8A}"/>
                </a:ext>
              </a:extLst>
            </p:cNvPr>
            <p:cNvSpPr/>
            <p:nvPr/>
          </p:nvSpPr>
          <p:spPr>
            <a:xfrm>
              <a:off x="689579" y="146428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TextBox 52">
              <a:extLst>
                <a:ext uri="{FF2B5EF4-FFF2-40B4-BE49-F238E27FC236}">
                  <a16:creationId xmlns:a16="http://schemas.microsoft.com/office/drawing/2014/main" id="{2A5A7AEA-F0E3-87D2-8207-4D9334926A55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537D8A2-1ADA-A599-B149-8F82041A0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9808" y="75858"/>
            <a:ext cx="1181202" cy="6248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9EFE76-FDA6-BBBF-E1A6-7657CF199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480" y="836918"/>
            <a:ext cx="1714739" cy="13098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F42CB9-BC15-812E-2863-D4A06D55691A}"/>
              </a:ext>
            </a:extLst>
          </p:cNvPr>
          <p:cNvSpPr txBox="1"/>
          <p:nvPr/>
        </p:nvSpPr>
        <p:spPr>
          <a:xfrm>
            <a:off x="4611568" y="1105494"/>
            <a:ext cx="3923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Get support with filling in forms. Passport/drivers licence/service registration forms(new doctors/ dental practice)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7A9ED9-CCD3-C028-02F1-85735D9F917E}"/>
              </a:ext>
            </a:extLst>
          </p:cNvPr>
          <p:cNvSpPr txBox="1"/>
          <p:nvPr/>
        </p:nvSpPr>
        <p:spPr>
          <a:xfrm>
            <a:off x="4726522" y="732720"/>
            <a:ext cx="403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For support with this, access this&gt;&gt;&gt;</a:t>
            </a:r>
          </a:p>
        </p:txBody>
      </p:sp>
      <p:pic>
        <p:nvPicPr>
          <p:cNvPr id="2058" name="Picture 10" descr="Registration Form">
            <a:extLst>
              <a:ext uri="{FF2B5EF4-FFF2-40B4-BE49-F238E27FC236}">
                <a16:creationId xmlns:a16="http://schemas.microsoft.com/office/drawing/2014/main" id="{AA7CB627-4707-6911-B592-2036B87F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21" y="700752"/>
            <a:ext cx="1048081" cy="148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ew-style driving licences and number plates mark one-year anniversary of  Brexit as EU flag is removed - GOV.UK">
            <a:extLst>
              <a:ext uri="{FF2B5EF4-FFF2-40B4-BE49-F238E27FC236}">
                <a16:creationId xmlns:a16="http://schemas.microsoft.com/office/drawing/2014/main" id="{6265B1C2-83D2-4EC6-7AB5-C189C2DF7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103" y="804278"/>
            <a:ext cx="906184" cy="6041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7414F19-F970-8E8D-52B6-38EB813008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2518" y="1521619"/>
            <a:ext cx="983508" cy="69315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B673AA-25B3-9A20-74E7-934F9D140615}"/>
              </a:ext>
            </a:extLst>
          </p:cNvPr>
          <p:cNvCxnSpPr/>
          <p:nvPr/>
        </p:nvCxnSpPr>
        <p:spPr>
          <a:xfrm>
            <a:off x="385203" y="2286000"/>
            <a:ext cx="9828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DA9CA21E-42E4-F6B0-19FE-8170E82653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2480" y="2479663"/>
            <a:ext cx="1654327" cy="1436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CB01410-E372-51FC-04DB-E62AD094AEE4}"/>
              </a:ext>
            </a:extLst>
          </p:cNvPr>
          <p:cNvSpPr txBox="1"/>
          <p:nvPr/>
        </p:nvSpPr>
        <p:spPr>
          <a:xfrm>
            <a:off x="2880359" y="2981598"/>
            <a:ext cx="3923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Get support breaking down those big goals, into smaller, more manageable steps.  </a:t>
            </a:r>
          </a:p>
        </p:txBody>
      </p:sp>
      <p:pic>
        <p:nvPicPr>
          <p:cNvPr id="2062" name="Picture 14" descr="6 Reasons Why Goal Setting Doesn't Work - Sports Psychology">
            <a:extLst>
              <a:ext uri="{FF2B5EF4-FFF2-40B4-BE49-F238E27FC236}">
                <a16:creationId xmlns:a16="http://schemas.microsoft.com/office/drawing/2014/main" id="{CDCE2DE1-4644-FC14-2DD2-6EC383B3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6" y="2525112"/>
            <a:ext cx="1690730" cy="112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AF32062-3277-0022-2FC6-1546CCA07A46}"/>
              </a:ext>
            </a:extLst>
          </p:cNvPr>
          <p:cNvSpPr txBox="1"/>
          <p:nvPr/>
        </p:nvSpPr>
        <p:spPr>
          <a:xfrm>
            <a:off x="3502518" y="2573276"/>
            <a:ext cx="403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For support with this, access this&gt;&gt;&gt;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B572D46-10FB-276A-4230-79A591470006}"/>
              </a:ext>
            </a:extLst>
          </p:cNvPr>
          <p:cNvCxnSpPr/>
          <p:nvPr/>
        </p:nvCxnSpPr>
        <p:spPr>
          <a:xfrm>
            <a:off x="432398" y="4109545"/>
            <a:ext cx="9828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9F62AE4B-4F9A-1629-F67E-94D072B261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12053" y="4288307"/>
            <a:ext cx="1668706" cy="14064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64" name="Picture 16" descr="Did you know? Fewer than 100 people have a photographic memory | New  Scientist">
            <a:extLst>
              <a:ext uri="{FF2B5EF4-FFF2-40B4-BE49-F238E27FC236}">
                <a16:creationId xmlns:a16="http://schemas.microsoft.com/office/drawing/2014/main" id="{E767CC00-B076-5D7D-E91A-A48B84FE1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1" y="4433423"/>
            <a:ext cx="1746563" cy="9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40AC6C46-E95C-3EF6-5126-3BCCF0AAB758}"/>
              </a:ext>
            </a:extLst>
          </p:cNvPr>
          <p:cNvSpPr txBox="1"/>
          <p:nvPr/>
        </p:nvSpPr>
        <p:spPr>
          <a:xfrm>
            <a:off x="2100984" y="4269747"/>
            <a:ext cx="464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For a chance to get nostalgic access this &gt;&gt;&gt;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3B7904F-59FD-0B82-232D-A43A1E53F126}"/>
              </a:ext>
            </a:extLst>
          </p:cNvPr>
          <p:cNvSpPr txBox="1"/>
          <p:nvPr/>
        </p:nvSpPr>
        <p:spPr>
          <a:xfrm>
            <a:off x="2246172" y="4639079"/>
            <a:ext cx="6193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This session will give you the opportunity to play / listen to music that takes you back to a good memory, feel free to share that memory too or just simply enjoy listening in company.  Listening to music is such a good tool, whether it be meditative or calming. 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27CD12E-B590-436B-238B-85A31AAFCFB8}"/>
              </a:ext>
            </a:extLst>
          </p:cNvPr>
          <p:cNvCxnSpPr/>
          <p:nvPr/>
        </p:nvCxnSpPr>
        <p:spPr>
          <a:xfrm>
            <a:off x="367399" y="6132787"/>
            <a:ext cx="9828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36EAA63-225F-4717-422D-CCCF43FA15B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538" y="167133"/>
            <a:ext cx="1148311" cy="3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1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0cfa3af12dacb6d37d9e170e2f24502f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fa2ef7831d9e497843b63c8d01ff9d56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6777F3-4651-43AF-98CE-6304DEC31A50}"/>
</file>

<file path=customXml/itemProps2.xml><?xml version="1.0" encoding="utf-8"?>
<ds:datastoreItem xmlns:ds="http://schemas.openxmlformats.org/officeDocument/2006/customXml" ds:itemID="{12D4F630-F244-4249-A1DD-CAF66701C44D}">
  <ds:schemaRefs>
    <ds:schemaRef ds:uri="21fe2dc5-e687-4b08-a992-8b5ade4d5474"/>
    <ds:schemaRef ds:uri="39022ca7-da8b-462c-ac53-cf911d2e7c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1373</Words>
  <Application>Microsoft Office PowerPoint</Application>
  <PresentationFormat>Custom</PresentationFormat>
  <Paragraphs>349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DM Sans Bold</vt:lpstr>
      <vt:lpstr>Calibri</vt:lpstr>
      <vt:lpstr>DM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Parkinson, Rachel (Growth Company)</dc:creator>
  <cp:lastModifiedBy>Benson, Louise (Growth Company)</cp:lastModifiedBy>
  <cp:revision>25</cp:revision>
  <dcterms:created xsi:type="dcterms:W3CDTF">2006-08-16T00:00:00Z</dcterms:created>
  <dcterms:modified xsi:type="dcterms:W3CDTF">2024-12-20T10:57:06Z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