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82" r:id="rId5"/>
    <p:sldId id="281" r:id="rId6"/>
    <p:sldId id="259" r:id="rId7"/>
    <p:sldId id="277" r:id="rId8"/>
    <p:sldId id="279" r:id="rId9"/>
    <p:sldId id="272" r:id="rId10"/>
  </p:sldIdLst>
  <p:sldSz cx="10693400" cy="7556500"/>
  <p:notesSz cx="6797675" cy="9926638"/>
  <p:embeddedFontLst>
    <p:embeddedFont>
      <p:font typeface="DM Sans" pitchFamily="2" charset="0"/>
      <p:regular r:id="rId12"/>
      <p:bold r:id="rId13"/>
      <p:italic r:id="rId14"/>
    </p:embeddedFont>
    <p:embeddedFont>
      <p:font typeface="DM Sans Bold"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160"/>
    <a:srgbClr val="FFF3E2"/>
    <a:srgbClr val="5B311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80915" autoAdjust="0"/>
  </p:normalViewPr>
  <p:slideViewPr>
    <p:cSldViewPr snapToGrid="0">
      <p:cViewPr varScale="1">
        <p:scale>
          <a:sx n="60" d="100"/>
          <a:sy n="60" d="100"/>
        </p:scale>
        <p:origin x="193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0EE9D75-2258-4CDE-B922-CD31A06CE714}" type="datetimeFigureOut">
              <a:rPr lang="en-GB" smtClean="0"/>
              <a:t>19/12/2025</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AE96549-2D17-4D23-87F2-79795A47FF7D}" type="slidenum">
              <a:rPr lang="en-GB" smtClean="0"/>
              <a:t>‹#›</a:t>
            </a:fld>
            <a:endParaRPr lang="en-GB"/>
          </a:p>
        </p:txBody>
      </p:sp>
    </p:spTree>
    <p:extLst>
      <p:ext uri="{BB962C8B-B14F-4D97-AF65-F5344CB8AC3E}">
        <p14:creationId xmlns:p14="http://schemas.microsoft.com/office/powerpoint/2010/main" val="217905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046B-89C4-B9F1-7A2E-F3A882C5E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162D4-AB52-1A6D-AA51-AE1F66795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B3F5C-E268-71FE-EC52-F202AEFDF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71A0B3-DE8C-6842-2B1D-83DD21A12474}"/>
              </a:ext>
            </a:extLst>
          </p:cNvPr>
          <p:cNvSpPr>
            <a:spLocks noGrp="1"/>
          </p:cNvSpPr>
          <p:nvPr>
            <p:ph type="sldNum" sz="quarter" idx="5"/>
          </p:nvPr>
        </p:nvSpPr>
        <p:spPr/>
        <p:txBody>
          <a:bodyPr/>
          <a:lstStyle/>
          <a:p>
            <a:fld id="{EAE96549-2D17-4D23-87F2-79795A47FF7D}" type="slidenum">
              <a:rPr lang="en-GB" smtClean="0"/>
              <a:t>1</a:t>
            </a:fld>
            <a:endParaRPr lang="en-GB"/>
          </a:p>
        </p:txBody>
      </p:sp>
    </p:spTree>
    <p:extLst>
      <p:ext uri="{BB962C8B-B14F-4D97-AF65-F5344CB8AC3E}">
        <p14:creationId xmlns:p14="http://schemas.microsoft.com/office/powerpoint/2010/main" val="115380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E96549-2D17-4D23-87F2-79795A47FF7D}" type="slidenum">
              <a:rPr lang="en-GB" smtClean="0"/>
              <a:t>3</a:t>
            </a:fld>
            <a:endParaRPr lang="en-GB"/>
          </a:p>
        </p:txBody>
      </p:sp>
    </p:spTree>
    <p:extLst>
      <p:ext uri="{BB962C8B-B14F-4D97-AF65-F5344CB8AC3E}">
        <p14:creationId xmlns:p14="http://schemas.microsoft.com/office/powerpoint/2010/main" val="98903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FEEB-A8F5-709F-B190-EC6F5F08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3B576-F6A7-EF40-DE85-1A725F5A9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EF450-50C1-7E3E-9504-28F67AB9FA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3BB75F-EE63-32AB-5670-FBA1F339947F}"/>
              </a:ext>
            </a:extLst>
          </p:cNvPr>
          <p:cNvSpPr>
            <a:spLocks noGrp="1"/>
          </p:cNvSpPr>
          <p:nvPr>
            <p:ph type="sldNum" sz="quarter" idx="5"/>
          </p:nvPr>
        </p:nvSpPr>
        <p:spPr/>
        <p:txBody>
          <a:bodyPr/>
          <a:lstStyle/>
          <a:p>
            <a:fld id="{EAE96549-2D17-4D23-87F2-79795A47FF7D}" type="slidenum">
              <a:rPr lang="en-GB" smtClean="0"/>
              <a:t>4</a:t>
            </a:fld>
            <a:endParaRPr lang="en-GB"/>
          </a:p>
        </p:txBody>
      </p:sp>
    </p:spTree>
    <p:extLst>
      <p:ext uri="{BB962C8B-B14F-4D97-AF65-F5344CB8AC3E}">
        <p14:creationId xmlns:p14="http://schemas.microsoft.com/office/powerpoint/2010/main" val="249161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1303-A4D9-395A-BDBE-EAE41ECBB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5064B-AFDD-EA3D-B2A2-B5404750B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DF009-9BBE-7AF2-2AC8-9B0FC9689A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F647AB-FF68-D008-EE35-F72A657D735F}"/>
              </a:ext>
            </a:extLst>
          </p:cNvPr>
          <p:cNvSpPr>
            <a:spLocks noGrp="1"/>
          </p:cNvSpPr>
          <p:nvPr>
            <p:ph type="sldNum" sz="quarter" idx="5"/>
          </p:nvPr>
        </p:nvSpPr>
        <p:spPr/>
        <p:txBody>
          <a:bodyPr/>
          <a:lstStyle/>
          <a:p>
            <a:fld id="{EAE96549-2D17-4D23-87F2-79795A47FF7D}" type="slidenum">
              <a:rPr lang="en-GB" smtClean="0"/>
              <a:t>5</a:t>
            </a:fld>
            <a:endParaRPr lang="en-GB"/>
          </a:p>
        </p:txBody>
      </p:sp>
    </p:spTree>
    <p:extLst>
      <p:ext uri="{BB962C8B-B14F-4D97-AF65-F5344CB8AC3E}">
        <p14:creationId xmlns:p14="http://schemas.microsoft.com/office/powerpoint/2010/main" val="429346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78CD03-40B3-4CD9-B24C-293426C655C2}" type="slidenum">
              <a:rPr lang="en-GB" smtClean="0"/>
              <a:t>6</a:t>
            </a:fld>
            <a:endParaRPr lang="en-GB"/>
          </a:p>
        </p:txBody>
      </p:sp>
    </p:spTree>
    <p:extLst>
      <p:ext uri="{BB962C8B-B14F-4D97-AF65-F5344CB8AC3E}">
        <p14:creationId xmlns:p14="http://schemas.microsoft.com/office/powerpoint/2010/main" val="47344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CD0BAB04-7B13-023B-2F16-0A2EE0A9F736}"/>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70AA91D-69CA-E92F-5CCC-3C7FEA2561F9}"/>
              </a:ext>
            </a:extLst>
          </p:cNvPr>
          <p:cNvGraphicFramePr>
            <a:graphicFrameLocks/>
          </p:cNvGraphicFramePr>
          <p:nvPr>
            <p:extLst>
              <p:ext uri="{D42A27DB-BD31-4B8C-83A1-F6EECF244321}">
                <p14:modId xmlns:p14="http://schemas.microsoft.com/office/powerpoint/2010/main" val="4273297692"/>
              </p:ext>
            </p:extLst>
          </p:nvPr>
        </p:nvGraphicFramePr>
        <p:xfrm>
          <a:off x="2557393" y="628773"/>
          <a:ext cx="8014417" cy="6588912"/>
        </p:xfrm>
        <a:graphic>
          <a:graphicData uri="http://schemas.openxmlformats.org/drawingml/2006/table">
            <a:tbl>
              <a:tblPr/>
              <a:tblGrid>
                <a:gridCol w="1525653">
                  <a:extLst>
                    <a:ext uri="{9D8B030D-6E8A-4147-A177-3AD203B41FA5}">
                      <a16:colId xmlns:a16="http://schemas.microsoft.com/office/drawing/2014/main" val="20000"/>
                    </a:ext>
                  </a:extLst>
                </a:gridCol>
                <a:gridCol w="1728644">
                  <a:extLst>
                    <a:ext uri="{9D8B030D-6E8A-4147-A177-3AD203B41FA5}">
                      <a16:colId xmlns:a16="http://schemas.microsoft.com/office/drawing/2014/main" val="20001"/>
                    </a:ext>
                  </a:extLst>
                </a:gridCol>
                <a:gridCol w="1699453">
                  <a:extLst>
                    <a:ext uri="{9D8B030D-6E8A-4147-A177-3AD203B41FA5}">
                      <a16:colId xmlns:a16="http://schemas.microsoft.com/office/drawing/2014/main" val="20002"/>
                    </a:ext>
                  </a:extLst>
                </a:gridCol>
                <a:gridCol w="1533604">
                  <a:extLst>
                    <a:ext uri="{9D8B030D-6E8A-4147-A177-3AD203B41FA5}">
                      <a16:colId xmlns:a16="http://schemas.microsoft.com/office/drawing/2014/main" val="20003"/>
                    </a:ext>
                  </a:extLst>
                </a:gridCol>
                <a:gridCol w="1527063">
                  <a:extLst>
                    <a:ext uri="{9D8B030D-6E8A-4147-A177-3AD203B41FA5}">
                      <a16:colId xmlns:a16="http://schemas.microsoft.com/office/drawing/2014/main" val="20004"/>
                    </a:ext>
                  </a:extLst>
                </a:gridCol>
              </a:tblGrid>
              <a:tr h="757729">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29/12/2025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30/12/2025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31/12/2025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01/01/2026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02/01/202</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1146686">
                <a:tc rowSpan="4" gridSpan="4">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800" b="1" dirty="0">
                          <a:solidFill>
                            <a:srgbClr val="002060"/>
                          </a:solidFill>
                          <a:latin typeface="DM Sans"/>
                        </a:rPr>
                        <a:t>HUB CLOSED FOR NEW YEAR</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800" b="1" dirty="0">
                        <a:solidFill>
                          <a:srgbClr val="00206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800" b="1" dirty="0">
                          <a:solidFill>
                            <a:srgbClr val="002060"/>
                          </a:solidFill>
                          <a:latin typeface="DM Sans"/>
                        </a:rPr>
                        <a:t>HAPPY NEW YEAR FROM LIVERPOOL CFO ACTIVITY HUB TEAM</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6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1">
                        <a:lumMod val="60000"/>
                        <a:lumOff val="40000"/>
                      </a:schemeClr>
                    </a:solidFill>
                  </a:tcPr>
                </a:tc>
                <a:tc rowSpan="4" hMerge="1">
                  <a:txBody>
                    <a:bodyPr/>
                    <a:lstStyle/>
                    <a:p>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4" h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rowSpan="4" h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798314">
                <a:tc gridSpan="4" vMerge="1">
                  <a:txBody>
                    <a:bodyPr/>
                    <a:lstStyle/>
                    <a:p>
                      <a:endParaRPr lang="en-GB"/>
                    </a:p>
                  </a:txBody>
                  <a:tcPr>
                    <a:lnT w="9371" cap="flat" cmpd="sng" algn="ctr">
                      <a:solidFill>
                        <a:srgbClr val="000000"/>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Post-Christmas tidy up with peer mentor Ed</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10:30-12:00</a:t>
                      </a:r>
                    </a:p>
                  </a:txBody>
                  <a:tcPr marL="140560" marR="140560" marT="140560" marB="140560" anchor="ctr">
                    <a:lnR w="9371"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val="137051733"/>
                  </a:ext>
                </a:extLst>
              </a:tr>
              <a:tr h="793154">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ts val="1515"/>
                        </a:lnSpc>
                      </a:pPr>
                      <a:r>
                        <a:rPr lang="en-US" sz="1000" dirty="0">
                          <a:solidFill>
                            <a:srgbClr val="000000"/>
                          </a:solidFill>
                          <a:latin typeface="DM Sans"/>
                        </a:rPr>
                        <a:t>Gardening with peer mentor Ed</a:t>
                      </a:r>
                    </a:p>
                    <a:p>
                      <a:pPr algn="ctr">
                        <a:lnSpc>
                          <a:spcPts val="1515"/>
                        </a:lnSpc>
                      </a:pPr>
                      <a:r>
                        <a:rPr lang="en-US" sz="1000"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DFB160"/>
                    </a:solidFill>
                  </a:tcPr>
                </a:tc>
                <a:extLst>
                  <a:ext uri="{0D108BD9-81ED-4DB2-BD59-A6C34878D82A}">
                    <a16:rowId xmlns:a16="http://schemas.microsoft.com/office/drawing/2014/main" val="2101682867"/>
                  </a:ext>
                </a:extLst>
              </a:tr>
              <a:tr h="2044929">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a:lnSpc>
                          <a:spcPts val="1515"/>
                        </a:lnSpc>
                      </a:pPr>
                      <a:endParaRPr lang="en-US" sz="1100" dirty="0">
                        <a:solidFill>
                          <a:srgbClr val="000000"/>
                        </a:solidFill>
                        <a:latin typeface="DM Sans"/>
                      </a:endParaRPr>
                    </a:p>
                    <a:p>
                      <a:pPr algn="ctr">
                        <a:lnSpc>
                          <a:spcPts val="1515"/>
                        </a:lnSpc>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Movie Afternoon with peer mentor Ed</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1:00-4:00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val="425956957"/>
                  </a:ext>
                </a:extLst>
              </a:tr>
            </a:tbl>
          </a:graphicData>
        </a:graphic>
      </p:graphicFrame>
      <p:grpSp>
        <p:nvGrpSpPr>
          <p:cNvPr id="3" name="Group 3">
            <a:extLst>
              <a:ext uri="{FF2B5EF4-FFF2-40B4-BE49-F238E27FC236}">
                <a16:creationId xmlns:a16="http://schemas.microsoft.com/office/drawing/2014/main" id="{729DF622-A8E0-69AF-E579-529AE45CEE2F}"/>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89D93082-C760-BE04-9FF0-A40E8437FA49}"/>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535654AC-47BF-234B-EFBF-94E046816D72}"/>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r>
                <a:rPr lang="en-GB" sz="1050" dirty="0">
                  <a:solidFill>
                    <a:schemeClr val="bg1"/>
                  </a:solidFill>
                  <a:latin typeface="DM Sans" pitchFamily="2" charset="0"/>
                  <a:ea typeface="Calibri" panose="020F0502020204030204" pitchFamily="34" charset="0"/>
                </a:rPr>
                <a:t>Spanish lessons are guided lessons, tailored to the group and participants’ previous knowledge. Recovery group is a mutual support group, where participants support each other on their recovery journey, and help each other plan their recovery.</a:t>
              </a: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  Koestler awards art sessions will be for participants to prepare their artwork to submit for Koestler awards.</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31351B8D-7B98-C12B-AECA-AC0E3A42781A}"/>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1D7C7B82-05AE-1061-6AB3-3E2D95FCE73F}"/>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2B5B072E-C4B4-E997-46AE-C52DD60783FB}"/>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A333A0BF-CD7F-0F34-F792-432DAFF4A6C7}"/>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3868A612-87EA-6A06-6154-8C0ED6D04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A010C2A3-9085-1637-B9B5-DD8D2AFCFE62}"/>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E1337720-023C-BC65-8779-C0DCAD873519}"/>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JANUARY - WEEK 1</a:t>
            </a:r>
          </a:p>
        </p:txBody>
      </p:sp>
      <p:sp>
        <p:nvSpPr>
          <p:cNvPr id="70" name="TextBox 70">
            <a:extLst>
              <a:ext uri="{FF2B5EF4-FFF2-40B4-BE49-F238E27FC236}">
                <a16:creationId xmlns:a16="http://schemas.microsoft.com/office/drawing/2014/main" id="{8E0824AE-4D73-CAE3-8B8F-395A24E7AC2B}"/>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D18F1BCA-CFAC-2AE3-4249-3610516FF8CD}"/>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2C51E629-A772-6513-B371-8AB6EBAB3B22}"/>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6BBDFE01-C923-AEE4-BC96-F146C3E71908}"/>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622DB151-E259-A84A-E0EC-72F2803B6F9F}"/>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C56A93BD-6013-FC91-941C-3F4E0D672D01}"/>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F97DE6F6-DF96-7EE3-E1B7-6C0E04486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645" y="169626"/>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87663477-AF47-E3CE-895C-4CF3E6A2C318}"/>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FF02206F-0AE8-C5B2-4977-8440C1F2874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8927E41D-E8C5-244E-82BA-3782EDF23ECC}"/>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1" name="Picture 10" descr="A blue and white sign with white text&#10;&#10;AI-generated content may be incorrect.">
            <a:extLst>
              <a:ext uri="{FF2B5EF4-FFF2-40B4-BE49-F238E27FC236}">
                <a16:creationId xmlns:a16="http://schemas.microsoft.com/office/drawing/2014/main" id="{F9DF2376-55AE-7CD3-6C5B-2D85E42C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002" y="169647"/>
            <a:ext cx="1401214" cy="387688"/>
          </a:xfrm>
          <a:prstGeom prst="rect">
            <a:avLst/>
          </a:prstGeom>
        </p:spPr>
      </p:pic>
      <p:pic>
        <p:nvPicPr>
          <p:cNvPr id="14" name="Picture 13" descr="New year party hats">
            <a:extLst>
              <a:ext uri="{FF2B5EF4-FFF2-40B4-BE49-F238E27FC236}">
                <a16:creationId xmlns:a16="http://schemas.microsoft.com/office/drawing/2014/main" id="{9D0387B2-F475-3C3F-CAFA-7291EA43FB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092" y="5049847"/>
            <a:ext cx="2696831" cy="1800502"/>
          </a:xfrm>
          <a:prstGeom prst="rect">
            <a:avLst/>
          </a:prstGeom>
          <a:ln>
            <a:noFill/>
          </a:ln>
          <a:effectLst>
            <a:softEdge rad="112500"/>
          </a:effectLst>
        </p:spPr>
      </p:pic>
      <p:pic>
        <p:nvPicPr>
          <p:cNvPr id="31" name="Picture 30" descr="Fireworks lighting up sky at night">
            <a:extLst>
              <a:ext uri="{FF2B5EF4-FFF2-40B4-BE49-F238E27FC236}">
                <a16:creationId xmlns:a16="http://schemas.microsoft.com/office/drawing/2014/main" id="{64534829-CB9B-972F-428F-048FCAF84E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14553">
            <a:off x="7565244" y="2943157"/>
            <a:ext cx="1412033" cy="945356"/>
          </a:xfrm>
          <a:prstGeom prst="rect">
            <a:avLst/>
          </a:prstGeom>
          <a:ln>
            <a:noFill/>
          </a:ln>
          <a:effectLst>
            <a:softEdge rad="112500"/>
          </a:effectLst>
        </p:spPr>
      </p:pic>
      <p:pic>
        <p:nvPicPr>
          <p:cNvPr id="37" name="Picture 36" descr="A group of yellow lights">
            <a:extLst>
              <a:ext uri="{FF2B5EF4-FFF2-40B4-BE49-F238E27FC236}">
                <a16:creationId xmlns:a16="http://schemas.microsoft.com/office/drawing/2014/main" id="{B88FC13A-F4CC-F295-E2F5-B510D6EA263C}"/>
              </a:ext>
            </a:extLst>
          </p:cNvPr>
          <p:cNvPicPr>
            <a:picLocks noChangeAspect="1"/>
          </p:cNvPicPr>
          <p:nvPr/>
        </p:nvPicPr>
        <p:blipFill>
          <a:blip r:embed="rId8">
            <a:duotone>
              <a:schemeClr val="accent1">
                <a:shade val="45000"/>
                <a:satMod val="135000"/>
              </a:schemeClr>
              <a:prstClr val="white"/>
            </a:duotone>
          </a:blip>
          <a:stretch>
            <a:fillRect/>
          </a:stretch>
        </p:blipFill>
        <p:spPr>
          <a:xfrm>
            <a:off x="3450397" y="1189305"/>
            <a:ext cx="4685610" cy="2184487"/>
          </a:xfrm>
          <a:prstGeom prst="rect">
            <a:avLst/>
          </a:prstGeom>
        </p:spPr>
      </p:pic>
      <p:pic>
        <p:nvPicPr>
          <p:cNvPr id="38" name="Picture 37" descr="A group of yellow lights">
            <a:extLst>
              <a:ext uri="{FF2B5EF4-FFF2-40B4-BE49-F238E27FC236}">
                <a16:creationId xmlns:a16="http://schemas.microsoft.com/office/drawing/2014/main" id="{FFAE1056-86BD-549C-293F-FD11BAED535E}"/>
              </a:ext>
            </a:extLst>
          </p:cNvPr>
          <p:cNvPicPr>
            <a:picLocks noChangeAspect="1"/>
          </p:cNvPicPr>
          <p:nvPr/>
        </p:nvPicPr>
        <p:blipFill>
          <a:blip r:embed="rId8">
            <a:duotone>
              <a:schemeClr val="accent1">
                <a:shade val="45000"/>
                <a:satMod val="135000"/>
              </a:schemeClr>
              <a:prstClr val="white"/>
            </a:duotone>
          </a:blip>
          <a:stretch>
            <a:fillRect/>
          </a:stretch>
        </p:blipFill>
        <p:spPr>
          <a:xfrm>
            <a:off x="2200349" y="5547734"/>
            <a:ext cx="4262016" cy="1987002"/>
          </a:xfrm>
          <a:prstGeom prst="rect">
            <a:avLst/>
          </a:prstGeom>
        </p:spPr>
      </p:pic>
      <p:pic>
        <p:nvPicPr>
          <p:cNvPr id="49" name="Picture 48" descr="Bunch of rainbow balloons floating in sky">
            <a:extLst>
              <a:ext uri="{FF2B5EF4-FFF2-40B4-BE49-F238E27FC236}">
                <a16:creationId xmlns:a16="http://schemas.microsoft.com/office/drawing/2014/main" id="{0F1C3AAF-1C2B-1B0B-226C-D8818E101F58}"/>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8084" b="89976" l="9977" r="89994">
                        <a14:foregroundMark x1="82990" y1="8084" x2="82990" y2="8084"/>
                      </a14:backgroundRemoval>
                    </a14:imgEffect>
                  </a14:imgLayer>
                </a14:imgProps>
              </a:ext>
              <a:ext uri="{28A0092B-C50C-407E-A947-70E740481C1C}">
                <a14:useLocalDpi xmlns:a14="http://schemas.microsoft.com/office/drawing/2010/main" val="0"/>
              </a:ext>
            </a:extLst>
          </a:blip>
          <a:srcRect l="56651"/>
          <a:stretch/>
        </p:blipFill>
        <p:spPr>
          <a:xfrm rot="21035563">
            <a:off x="2686487" y="1908967"/>
            <a:ext cx="1847521" cy="3013738"/>
          </a:xfrm>
          <a:prstGeom prst="rect">
            <a:avLst/>
          </a:prstGeom>
          <a:ln>
            <a:noFill/>
          </a:ln>
          <a:effectLst>
            <a:outerShdw blurRad="292100" dist="139700" dir="2700000" algn="tl" rotWithShape="0">
              <a:srgbClr val="333333">
                <a:alpha val="65000"/>
              </a:srgbClr>
            </a:outerShdw>
          </a:effectLst>
        </p:spPr>
      </p:pic>
      <p:grpSp>
        <p:nvGrpSpPr>
          <p:cNvPr id="6" name="Group 65">
            <a:extLst>
              <a:ext uri="{FF2B5EF4-FFF2-40B4-BE49-F238E27FC236}">
                <a16:creationId xmlns:a16="http://schemas.microsoft.com/office/drawing/2014/main" id="{5FECC324-6887-2735-2AAE-C95FF8DD6D7A}"/>
              </a:ext>
            </a:extLst>
          </p:cNvPr>
          <p:cNvGrpSpPr/>
          <p:nvPr/>
        </p:nvGrpSpPr>
        <p:grpSpPr>
          <a:xfrm>
            <a:off x="10265144" y="2281548"/>
            <a:ext cx="220832" cy="193228"/>
            <a:chOff x="0" y="0"/>
            <a:chExt cx="812800" cy="711200"/>
          </a:xfrm>
        </p:grpSpPr>
        <p:sp>
          <p:nvSpPr>
            <p:cNvPr id="7" name="Freeform 66">
              <a:extLst>
                <a:ext uri="{FF2B5EF4-FFF2-40B4-BE49-F238E27FC236}">
                  <a16:creationId xmlns:a16="http://schemas.microsoft.com/office/drawing/2014/main" id="{04BEE0E7-4532-3C9C-DC07-B8109255818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B654303F-471A-4464-DEED-9FC50DCBE86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7" name="Group 62">
            <a:extLst>
              <a:ext uri="{FF2B5EF4-FFF2-40B4-BE49-F238E27FC236}">
                <a16:creationId xmlns:a16="http://schemas.microsoft.com/office/drawing/2014/main" id="{B0F6D5EC-5011-B401-60E2-2B9DD64C4BBE}"/>
              </a:ext>
            </a:extLst>
          </p:cNvPr>
          <p:cNvGrpSpPr/>
          <p:nvPr/>
        </p:nvGrpSpPr>
        <p:grpSpPr>
          <a:xfrm>
            <a:off x="10155366" y="5388767"/>
            <a:ext cx="242972" cy="242972"/>
            <a:chOff x="0" y="0"/>
            <a:chExt cx="812800" cy="812800"/>
          </a:xfrm>
        </p:grpSpPr>
        <p:sp>
          <p:nvSpPr>
            <p:cNvPr id="18" name="Freeform 63">
              <a:extLst>
                <a:ext uri="{FF2B5EF4-FFF2-40B4-BE49-F238E27FC236}">
                  <a16:creationId xmlns:a16="http://schemas.microsoft.com/office/drawing/2014/main" id="{02336CB0-CB2D-D960-9206-8D9ED03A85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9" name="TextBox 64">
              <a:extLst>
                <a:ext uri="{FF2B5EF4-FFF2-40B4-BE49-F238E27FC236}">
                  <a16:creationId xmlns:a16="http://schemas.microsoft.com/office/drawing/2014/main" id="{BE553538-F2B5-4A44-5D56-17EE6150C81C}"/>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12" name="Picture 11" descr="Black and white film board">
            <a:extLst>
              <a:ext uri="{FF2B5EF4-FFF2-40B4-BE49-F238E27FC236}">
                <a16:creationId xmlns:a16="http://schemas.microsoft.com/office/drawing/2014/main" id="{72D159E5-5645-CBA2-1F7C-7A1328196C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6216" y="6685868"/>
            <a:ext cx="725645" cy="483718"/>
          </a:xfrm>
          <a:prstGeom prst="rect">
            <a:avLst/>
          </a:prstGeom>
        </p:spPr>
      </p:pic>
      <p:grpSp>
        <p:nvGrpSpPr>
          <p:cNvPr id="10" name="Group 62">
            <a:extLst>
              <a:ext uri="{FF2B5EF4-FFF2-40B4-BE49-F238E27FC236}">
                <a16:creationId xmlns:a16="http://schemas.microsoft.com/office/drawing/2014/main" id="{49A2484F-A0E7-83DF-9282-465CA9D9C070}"/>
              </a:ext>
            </a:extLst>
          </p:cNvPr>
          <p:cNvGrpSpPr/>
          <p:nvPr/>
        </p:nvGrpSpPr>
        <p:grpSpPr>
          <a:xfrm>
            <a:off x="9267673" y="2618686"/>
            <a:ext cx="242972" cy="242972"/>
            <a:chOff x="0" y="0"/>
            <a:chExt cx="812800" cy="812800"/>
          </a:xfrm>
        </p:grpSpPr>
        <p:sp>
          <p:nvSpPr>
            <p:cNvPr id="23" name="Freeform 63">
              <a:extLst>
                <a:ext uri="{FF2B5EF4-FFF2-40B4-BE49-F238E27FC236}">
                  <a16:creationId xmlns:a16="http://schemas.microsoft.com/office/drawing/2014/main" id="{1CE08087-E31F-525A-1F35-7D368287CB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4" name="TextBox 64">
              <a:extLst>
                <a:ext uri="{FF2B5EF4-FFF2-40B4-BE49-F238E27FC236}">
                  <a16:creationId xmlns:a16="http://schemas.microsoft.com/office/drawing/2014/main" id="{1C7C13A7-6123-81CB-DB60-5162775CC87F}"/>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Tree>
    <p:extLst>
      <p:ext uri="{BB962C8B-B14F-4D97-AF65-F5344CB8AC3E}">
        <p14:creationId xmlns:p14="http://schemas.microsoft.com/office/powerpoint/2010/main" val="176118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75FDB356-C5CC-2C20-D137-F11277A83976}"/>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C51A3E1-AD7F-2910-BF4D-1690F62BCC4B}"/>
              </a:ext>
            </a:extLst>
          </p:cNvPr>
          <p:cNvGraphicFramePr>
            <a:graphicFrameLocks noGrp="1"/>
          </p:cNvGraphicFramePr>
          <p:nvPr>
            <p:extLst>
              <p:ext uri="{D42A27DB-BD31-4B8C-83A1-F6EECF244321}">
                <p14:modId xmlns:p14="http://schemas.microsoft.com/office/powerpoint/2010/main" val="3340095401"/>
              </p:ext>
            </p:extLst>
          </p:nvPr>
        </p:nvGraphicFramePr>
        <p:xfrm>
          <a:off x="2667000" y="495000"/>
          <a:ext cx="7941721" cy="6756569"/>
        </p:xfrm>
        <a:graphic>
          <a:graphicData uri="http://schemas.openxmlformats.org/drawingml/2006/table">
            <a:tbl>
              <a:tblPr/>
              <a:tblGrid>
                <a:gridCol w="1516089">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753144">
                  <a:extLst>
                    <a:ext uri="{9D8B030D-6E8A-4147-A177-3AD203B41FA5}">
                      <a16:colId xmlns:a16="http://schemas.microsoft.com/office/drawing/2014/main" val="20002"/>
                    </a:ext>
                  </a:extLst>
                </a:gridCol>
                <a:gridCol w="1588770">
                  <a:extLst>
                    <a:ext uri="{9D8B030D-6E8A-4147-A177-3AD203B41FA5}">
                      <a16:colId xmlns:a16="http://schemas.microsoft.com/office/drawing/2014/main" val="20003"/>
                    </a:ext>
                  </a:extLst>
                </a:gridCol>
                <a:gridCol w="1439975">
                  <a:extLst>
                    <a:ext uri="{9D8B030D-6E8A-4147-A177-3AD203B41FA5}">
                      <a16:colId xmlns:a16="http://schemas.microsoft.com/office/drawing/2014/main" val="20004"/>
                    </a:ext>
                  </a:extLst>
                </a:gridCol>
              </a:tblGrid>
              <a:tr h="707995">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05/01/2026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06/01/2026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07/01/2026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08/01/2026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09/01/2026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998872">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 with Tania</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Arts &amp; Crafts with Tania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Chill and chat</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endParaRPr lang="en-US" sz="105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1173">
                <a:tc>
                  <a:txBody>
                    <a:bodyPr/>
                    <a:lstStyle/>
                    <a:p>
                      <a:pPr algn="ctr">
                        <a:lnSpc>
                          <a:spcPts val="1515"/>
                        </a:lnSpc>
                      </a:pPr>
                      <a:r>
                        <a:rPr lang="en-US" sz="1000" dirty="0">
                          <a:solidFill>
                            <a:srgbClr val="000000"/>
                          </a:solidFill>
                          <a:latin typeface="DM Sans"/>
                        </a:rPr>
                        <a:t>Koestler awards art session with Julia</a:t>
                      </a:r>
                    </a:p>
                    <a:p>
                      <a:pPr algn="ctr">
                        <a:lnSpc>
                          <a:spcPts val="1515"/>
                        </a:lnSpc>
                      </a:pPr>
                      <a:r>
                        <a:rPr lang="en-US" sz="1000" dirty="0">
                          <a:solidFill>
                            <a:srgbClr val="000000"/>
                          </a:solidFill>
                          <a:latin typeface="DM Sans"/>
                        </a:rPr>
                        <a:t>10:30-12:00</a:t>
                      </a:r>
                    </a:p>
                    <a:p>
                      <a:pPr algn="ctr">
                        <a:lnSpc>
                          <a:spcPts val="1515"/>
                        </a:lnSpc>
                      </a:pPr>
                      <a:endParaRPr lang="en-US" sz="1200" dirty="0">
                        <a:solidFill>
                          <a:srgbClr val="000000"/>
                        </a:solidFill>
                        <a:latin typeface="DM Sans"/>
                      </a:endParaRPr>
                    </a:p>
                    <a:p>
                      <a:pPr algn="ctr">
                        <a:lnSpc>
                          <a:spcPts val="1515"/>
                        </a:lnSpc>
                      </a:pPr>
                      <a:endParaRPr lang="en-US" sz="12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pPr>
                      <a:r>
                        <a:rPr lang="en-US" sz="1000" dirty="0">
                          <a:solidFill>
                            <a:srgbClr val="000000"/>
                          </a:solidFill>
                          <a:latin typeface="DM Sans"/>
                        </a:rPr>
                        <a:t>Arts and Crafts with Julia</a:t>
                      </a:r>
                    </a:p>
                    <a:p>
                      <a:pPr algn="ctr">
                        <a:lnSpc>
                          <a:spcPts val="1515"/>
                        </a:lnSpc>
                      </a:pPr>
                      <a:r>
                        <a:rPr lang="en-US" sz="1000" dirty="0">
                          <a:solidFill>
                            <a:srgbClr val="000000"/>
                          </a:solidFill>
                          <a:latin typeface="DM Sans"/>
                        </a:rPr>
                        <a:t>10:00-11:30</a:t>
                      </a:r>
                    </a:p>
                    <a:p>
                      <a:pPr algn="ctr">
                        <a:lnSpc>
                          <a:spcPts val="1515"/>
                        </a:lnSpc>
                      </a:pPr>
                      <a:endParaRPr lang="en-US" sz="1000" dirty="0">
                        <a:solidFill>
                          <a:srgbClr val="000000"/>
                        </a:solidFill>
                        <a:latin typeface="DM Sans"/>
                      </a:endParaRPr>
                    </a:p>
                    <a:p>
                      <a:pPr algn="ctr">
                        <a:lnSpc>
                          <a:spcPts val="1515"/>
                        </a:lnSpc>
                      </a:pPr>
                      <a:r>
                        <a:rPr lang="en-US" sz="1000" dirty="0">
                          <a:solidFill>
                            <a:srgbClr val="000000"/>
                          </a:solidFill>
                          <a:latin typeface="DM Sans"/>
                        </a:rPr>
                        <a:t>Digital College </a:t>
                      </a:r>
                    </a:p>
                    <a:p>
                      <a:pPr algn="ctr">
                        <a:lnSpc>
                          <a:spcPts val="1515"/>
                        </a:lnSpc>
                      </a:pPr>
                      <a:r>
                        <a:rPr lang="en-US" sz="1000" dirty="0">
                          <a:solidFill>
                            <a:srgbClr val="000000"/>
                          </a:solidFill>
                          <a:latin typeface="DM Sans"/>
                        </a:rPr>
                        <a:t>(self-led)</a:t>
                      </a:r>
                    </a:p>
                    <a:p>
                      <a:pPr algn="ctr">
                        <a:lnSpc>
                          <a:spcPts val="1515"/>
                        </a:lnSpc>
                      </a:pPr>
                      <a:r>
                        <a:rPr lang="en-US" sz="1000" dirty="0">
                          <a:solidFill>
                            <a:srgbClr val="000000"/>
                          </a:solidFill>
                          <a:latin typeface="DM Sans"/>
                        </a:rPr>
                        <a:t>10:30-4:00</a:t>
                      </a:r>
                    </a:p>
                    <a:p>
                      <a:pPr algn="ctr">
                        <a:lnSpc>
                          <a:spcPts val="1515"/>
                        </a:lnSpc>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r>
                        <a:rPr lang="en-US" sz="1000" b="0" dirty="0">
                          <a:solidFill>
                            <a:srgbClr val="000000"/>
                          </a:solidFill>
                          <a:latin typeface="DM Sans"/>
                        </a:rPr>
                        <a:t>Book Club with peer mentor Matt</a:t>
                      </a:r>
                    </a:p>
                    <a:p>
                      <a:pPr algn="ctr"/>
                      <a:r>
                        <a:rPr lang="en-US" sz="1000" b="0" dirty="0">
                          <a:solidFill>
                            <a:srgbClr val="000000"/>
                          </a:solidFill>
                          <a:latin typeface="DM Sans"/>
                        </a:rPr>
                        <a:t>10:30-12:00</a:t>
                      </a:r>
                    </a:p>
                    <a:p>
                      <a:pPr algn="ctr">
                        <a:lnSpc>
                          <a:spcPts val="1515"/>
                        </a:lnSpc>
                        <a:defRPr/>
                      </a:pPr>
                      <a:endParaRPr lang="en-GB" sz="1000" dirty="0">
                        <a:latin typeface="DM Sans" pitchFamily="2" charset="0"/>
                      </a:endParaRPr>
                    </a:p>
                    <a:p>
                      <a:pPr algn="ctr"/>
                      <a:r>
                        <a:rPr lang="en-GB" sz="1000" dirty="0"/>
                        <a:t>CBT with Molly – booking only</a:t>
                      </a:r>
                    </a:p>
                    <a:p>
                      <a:pPr algn="ctr"/>
                      <a:r>
                        <a:rPr lang="en-GB" sz="10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000" dirty="0"/>
                        <a:t>Wellbeing Walk with Julia</a:t>
                      </a:r>
                    </a:p>
                    <a:p>
                      <a:pPr algn="ctr"/>
                      <a:r>
                        <a:rPr lang="en-GB" sz="1000" dirty="0"/>
                        <a:t>10:30-12:00</a:t>
                      </a:r>
                    </a:p>
                    <a:p>
                      <a:pPr algn="ctr"/>
                      <a:endParaRPr lang="en-GB" sz="1000" dirty="0"/>
                    </a:p>
                    <a:p>
                      <a:pPr algn="ctr"/>
                      <a:endParaRPr lang="en-GB"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DM Sans"/>
                        </a:rPr>
                        <a:t>Job Club with Ian 10:30-12:00</a:t>
                      </a:r>
                    </a:p>
                    <a:p>
                      <a:pPr algn="ctr"/>
                      <a:endParaRPr lang="en-GB" sz="1050" dirty="0"/>
                    </a:p>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7149230"/>
                  </a:ext>
                </a:extLst>
              </a:tr>
              <a:tr h="1153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Cooking skills with peer mentor 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12:00-13:00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Recovery Group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1:1:30-12:30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00" dirty="0">
                          <a:solidFill>
                            <a:srgbClr val="000000"/>
                          </a:solidFill>
                          <a:latin typeface="DM Sans"/>
                        </a:rPr>
                        <a:t>UPW – invite only</a:t>
                      </a:r>
                    </a:p>
                    <a:p>
                      <a:pPr algn="ctr">
                        <a:lnSpc>
                          <a:spcPts val="1515"/>
                        </a:lnSpc>
                        <a:defRPr/>
                      </a:pPr>
                      <a:r>
                        <a:rPr lang="en-US" sz="1000" dirty="0">
                          <a:solidFill>
                            <a:srgbClr val="000000"/>
                          </a:solidFill>
                          <a:latin typeface="DM Sans"/>
                        </a:rPr>
                        <a:t>10:00-12:00</a:t>
                      </a:r>
                    </a:p>
                    <a:p>
                      <a:pPr algn="ctr">
                        <a:lnSpc>
                          <a:spcPts val="1515"/>
                        </a:lnSpc>
                        <a:defRPr/>
                      </a:pPr>
                      <a:endParaRPr lang="en-US" sz="1000" dirty="0">
                        <a:solidFill>
                          <a:srgbClr val="000000"/>
                        </a:solidFill>
                        <a:latin typeface="DM Sans"/>
                      </a:endParaRPr>
                    </a:p>
                    <a:p>
                      <a:pPr algn="ctr">
                        <a:lnSpc>
                          <a:spcPts val="1515"/>
                        </a:lnSpc>
                        <a:defRPr/>
                      </a:pPr>
                      <a:r>
                        <a:rPr lang="en-US" sz="1000" dirty="0">
                          <a:solidFill>
                            <a:srgbClr val="000000"/>
                          </a:solidFill>
                          <a:latin typeface="DM Sans"/>
                        </a:rPr>
                        <a:t>1:1s with DWP</a:t>
                      </a:r>
                    </a:p>
                    <a:p>
                      <a:pPr algn="ctr">
                        <a:lnSpc>
                          <a:spcPts val="1515"/>
                        </a:lnSpc>
                        <a:defRPr/>
                      </a:pPr>
                      <a:r>
                        <a:rPr lang="en-US" sz="1000"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lnSpc>
                          <a:spcPts val="1515"/>
                        </a:lnSpc>
                      </a:pPr>
                      <a:r>
                        <a:rPr lang="en-US" sz="1000" dirty="0">
                          <a:solidFill>
                            <a:srgbClr val="000000"/>
                          </a:solidFill>
                          <a:latin typeface="DM Sans"/>
                        </a:rPr>
                        <a:t>Lego Nostalgia with peer mentor Ed</a:t>
                      </a:r>
                    </a:p>
                    <a:p>
                      <a:pPr algn="ctr">
                        <a:lnSpc>
                          <a:spcPts val="1515"/>
                        </a:lnSpc>
                      </a:pPr>
                      <a:r>
                        <a:rPr lang="en-US" sz="1000" dirty="0">
                          <a:solidFill>
                            <a:srgbClr val="000000"/>
                          </a:solidFill>
                          <a:latin typeface="DM Sans"/>
                        </a:rPr>
                        <a:t>1:00-3:00 </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pPr>
                      <a:r>
                        <a:rPr lang="en-US" sz="1000" dirty="0">
                          <a:solidFill>
                            <a:srgbClr val="000000"/>
                          </a:solidFill>
                          <a:latin typeface="DM Sans"/>
                        </a:rPr>
                        <a:t>Gardening with peer mentor Ed</a:t>
                      </a:r>
                    </a:p>
                    <a:p>
                      <a:pPr algn="ctr">
                        <a:lnSpc>
                          <a:spcPts val="1515"/>
                        </a:lnSpc>
                      </a:pPr>
                      <a:r>
                        <a:rPr lang="en-US" sz="1000" dirty="0">
                          <a:solidFill>
                            <a:srgbClr val="000000"/>
                          </a:solidFill>
                          <a:latin typeface="DM Sans"/>
                        </a:rPr>
                        <a:t>3:00-4:00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2102395767"/>
                  </a:ext>
                </a:extLst>
              </a:tr>
              <a:tr h="1985525">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p>
                    <a:p>
                      <a:pPr algn="ctr">
                        <a:lnSpc>
                          <a:spcPts val="1515"/>
                        </a:lnSpc>
                      </a:pPr>
                      <a:endParaRPr lang="en-US" sz="1100" dirty="0">
                        <a:solidFill>
                          <a:srgbClr val="000000"/>
                        </a:solidFill>
                        <a:latin typeface="DM Sans"/>
                      </a:endParaRPr>
                    </a:p>
                    <a:p>
                      <a:pPr algn="ctr">
                        <a:lnSpc>
                          <a:spcPts val="1515"/>
                        </a:lnSpc>
                      </a:pPr>
                      <a:endParaRPr lang="en-US" sz="1100" dirty="0">
                        <a:solidFill>
                          <a:srgbClr val="000000"/>
                        </a:solidFill>
                        <a:latin typeface="DM Sans"/>
                      </a:endParaRPr>
                    </a:p>
                    <a:p>
                      <a:pPr algn="ctr">
                        <a:lnSpc>
                          <a:spcPts val="1515"/>
                        </a:lnSpc>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Non-accredited course: Gardening 2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 1:00-3:00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p>
                    <a:p>
                      <a:pPr algn="ctr"/>
                      <a:r>
                        <a:rPr lang="en-GB" sz="1000" dirty="0"/>
                        <a:t>CBT with Molly – booking only</a:t>
                      </a:r>
                    </a:p>
                    <a:p>
                      <a:pPr algn="ctr"/>
                      <a:r>
                        <a:rPr lang="en-GB" sz="10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Non-accredited course: Gardening 2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1:00-3:00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p>
                    <a:p>
                      <a:pPr algn="ctr"/>
                      <a:r>
                        <a:rPr lang="en-GB" sz="1000" dirty="0"/>
                        <a:t>¿Hablas Español? Spanish lesson with Julia</a:t>
                      </a:r>
                    </a:p>
                    <a:p>
                      <a:pPr algn="ctr"/>
                      <a:r>
                        <a:rPr lang="en-GB" sz="1000" dirty="0"/>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Say it in a song! Music session with Donna</a:t>
                      </a:r>
                    </a:p>
                    <a:p>
                      <a:pPr algn="ctr">
                        <a:lnSpc>
                          <a:spcPts val="1515"/>
                        </a:lnSpc>
                      </a:pPr>
                      <a:r>
                        <a:rPr lang="en-US" sz="1000" dirty="0">
                          <a:solidFill>
                            <a:srgbClr val="000000"/>
                          </a:solidFill>
                          <a:latin typeface="DM Sans"/>
                        </a:rPr>
                        <a:t>1:30-3:30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3051548"/>
                  </a:ext>
                </a:extLst>
              </a:tr>
            </a:tbl>
          </a:graphicData>
        </a:graphic>
      </p:graphicFrame>
      <p:grpSp>
        <p:nvGrpSpPr>
          <p:cNvPr id="3" name="Group 3">
            <a:extLst>
              <a:ext uri="{FF2B5EF4-FFF2-40B4-BE49-F238E27FC236}">
                <a16:creationId xmlns:a16="http://schemas.microsoft.com/office/drawing/2014/main" id="{832B1AB1-C18D-EED3-6D0B-F648207850A0}"/>
              </a:ext>
            </a:extLst>
          </p:cNvPr>
          <p:cNvGrpSpPr/>
          <p:nvPr/>
        </p:nvGrpSpPr>
        <p:grpSpPr>
          <a:xfrm>
            <a:off x="184646" y="1589490"/>
            <a:ext cx="2426446" cy="4582470"/>
            <a:chOff x="0" y="0"/>
            <a:chExt cx="883905" cy="1669301"/>
          </a:xfrm>
        </p:grpSpPr>
        <p:sp>
          <p:nvSpPr>
            <p:cNvPr id="4" name="Freeform 4">
              <a:extLst>
                <a:ext uri="{FF2B5EF4-FFF2-40B4-BE49-F238E27FC236}">
                  <a16:creationId xmlns:a16="http://schemas.microsoft.com/office/drawing/2014/main" id="{4F0CB0C6-CF49-AE96-A6C0-FFBB5EA9FDD2}"/>
                </a:ext>
              </a:extLst>
            </p:cNvPr>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42233A9A-9AC2-E9C3-1DDD-739AE5BD2C9D}"/>
                </a:ext>
              </a:extLst>
            </p:cNvPr>
            <p:cNvSpPr txBox="1"/>
            <p:nvPr/>
          </p:nvSpPr>
          <p:spPr>
            <a:xfrm>
              <a:off x="15130" y="22839"/>
              <a:ext cx="868775" cy="1620157"/>
            </a:xfrm>
            <a:prstGeom prst="rect">
              <a:avLst/>
            </a:prstGeom>
          </p:spPr>
          <p:txBody>
            <a:bodyPr lIns="50800" tIns="50800" rIns="50800" bIns="50800" rtlCol="0" anchor="ctr"/>
            <a:lstStyle/>
            <a:p>
              <a:pPr algn="ctr">
                <a:lnSpc>
                  <a:spcPts val="2379"/>
                </a:lnSpc>
              </a:pPr>
              <a:r>
                <a:rPr lang="en-US" sz="1699" u="sng" dirty="0">
                  <a:solidFill>
                    <a:srgbClr val="FFFFFF"/>
                  </a:solidFill>
                  <a:latin typeface="DM Sans"/>
                </a:rPr>
                <a:t>Information</a:t>
              </a:r>
            </a:p>
            <a:p>
              <a:pPr algn="ctr">
                <a:lnSpc>
                  <a:spcPts val="2379"/>
                </a:lnSpc>
              </a:pPr>
              <a:r>
                <a:rPr lang="en-US" sz="1000" dirty="0">
                  <a:solidFill>
                    <a:srgbClr val="FFFFFF"/>
                  </a:solidFill>
                  <a:latin typeface="DM Sans" pitchFamily="2" charset="0"/>
                </a:rPr>
                <a:t>Hub is at located at </a:t>
              </a:r>
              <a:r>
                <a:rPr lang="en-GB" sz="1000" dirty="0">
                  <a:solidFill>
                    <a:srgbClr val="FFFFFF"/>
                  </a:solidFill>
                  <a:latin typeface="DM Sans" pitchFamily="2" charset="0"/>
                </a:rPr>
                <a:t>State House, Dale St., L2 4TR</a:t>
              </a:r>
            </a:p>
            <a:p>
              <a:pPr algn="ctr">
                <a:lnSpc>
                  <a:spcPts val="2379"/>
                </a:lnSpc>
              </a:pPr>
              <a:r>
                <a:rPr lang="en-US" sz="1000" dirty="0">
                  <a:solidFill>
                    <a:schemeClr val="bg1"/>
                  </a:solidFill>
                  <a:latin typeface="DM Sans" pitchFamily="2" charset="0"/>
                </a:rPr>
                <a:t>Art and music sessions offer participants to engage with new activities and help them find positive ways of spending time. Guest speakers will share their own stories, including lived experience, and help participants find more hope, optimism, motivation. Music sessions are guided by musicians and support participants in learning how to play different instruments.</a:t>
              </a:r>
              <a:endParaRPr lang="en-GB" sz="1000" dirty="0">
                <a:solidFill>
                  <a:srgbClr val="FFFFFF"/>
                </a:solidFill>
                <a:latin typeface="DM Sans" pitchFamily="2" charset="0"/>
              </a:endParaRPr>
            </a:p>
            <a:p>
              <a:pPr algn="ctr">
                <a:lnSpc>
                  <a:spcPts val="2379"/>
                </a:lnSpc>
              </a:pPr>
              <a:endParaRPr lang="en-GB" sz="1000" b="0" i="0" dirty="0">
                <a:solidFill>
                  <a:schemeClr val="bg1"/>
                </a:solidFill>
                <a:effectLst/>
                <a:latin typeface="DM Sans" pitchFamily="2" charset="0"/>
              </a:endParaRPr>
            </a:p>
          </p:txBody>
        </p:sp>
      </p:grpSp>
      <p:grpSp>
        <p:nvGrpSpPr>
          <p:cNvPr id="46" name="Group 46">
            <a:extLst>
              <a:ext uri="{FF2B5EF4-FFF2-40B4-BE49-F238E27FC236}">
                <a16:creationId xmlns:a16="http://schemas.microsoft.com/office/drawing/2014/main" id="{9843C3BB-42A9-4A75-096D-44FD3514D2BF}"/>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72388A37-1494-5290-6E66-2E1835355AFE}"/>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9C1A6FBD-8ACE-FC53-862D-19670B150CA7}"/>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9CA77BAD-93BB-F1D0-F90E-8CAB5DA8EB4D}"/>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11436C7D-4DCB-84C5-E69D-85BB103DA6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0F757183-404E-CAEE-29D7-B60B7B51341C}"/>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195678A9-D70E-F356-A256-58426CEC40EA}"/>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63630213-0C7D-CFB3-8A27-F39B990AE6D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2C9B193A-3EDA-B59E-6955-9BB6AA341F4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AF501CC1-51CF-205F-E7D0-CC94F3852627}"/>
              </a:ext>
            </a:extLst>
          </p:cNvPr>
          <p:cNvSpPr txBox="1"/>
          <p:nvPr/>
        </p:nvSpPr>
        <p:spPr>
          <a:xfrm>
            <a:off x="2514560" y="-18424"/>
            <a:ext cx="5443877"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JANUARY - WEEK 2</a:t>
            </a:r>
          </a:p>
        </p:txBody>
      </p:sp>
      <p:sp>
        <p:nvSpPr>
          <p:cNvPr id="70" name="TextBox 70">
            <a:extLst>
              <a:ext uri="{FF2B5EF4-FFF2-40B4-BE49-F238E27FC236}">
                <a16:creationId xmlns:a16="http://schemas.microsoft.com/office/drawing/2014/main" id="{1DE9BFAF-A310-18B3-1A95-7CAAF00FA933}"/>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0E825852-7A92-FDEE-3E9F-0D73DCE4B8E3}"/>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6A6596E3-B085-880C-A4FA-23EA778F822D}"/>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E2CFD8C8-C705-4DE3-6C1A-AD0745363072}"/>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78552ADD-9D03-C75B-F0EE-665B1E58AA3A}"/>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74" name="TextBox 52">
              <a:extLst>
                <a:ext uri="{FF2B5EF4-FFF2-40B4-BE49-F238E27FC236}">
                  <a16:creationId xmlns:a16="http://schemas.microsoft.com/office/drawing/2014/main" id="{AD5D7B3F-90F1-D80B-5FB6-B650120319A8}"/>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10" name="Picture 2" descr="GC_Landscape_RGB">
            <a:extLst>
              <a:ext uri="{FF2B5EF4-FFF2-40B4-BE49-F238E27FC236}">
                <a16:creationId xmlns:a16="http://schemas.microsoft.com/office/drawing/2014/main" id="{EEAA7CA5-7449-E8EF-3603-31A49DCD1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462" y="144785"/>
            <a:ext cx="847613" cy="3639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64">
            <a:extLst>
              <a:ext uri="{FF2B5EF4-FFF2-40B4-BE49-F238E27FC236}">
                <a16:creationId xmlns:a16="http://schemas.microsoft.com/office/drawing/2014/main" id="{B62CE77F-4FE9-9D4E-C5EE-851F4FB5A751}"/>
              </a:ext>
            </a:extLst>
          </p:cNvPr>
          <p:cNvSpPr txBox="1"/>
          <p:nvPr/>
        </p:nvSpPr>
        <p:spPr>
          <a:xfrm>
            <a:off x="421044" y="729373"/>
            <a:ext cx="197415" cy="205957"/>
          </a:xfrm>
          <a:prstGeom prst="rect">
            <a:avLst/>
          </a:prstGeom>
        </p:spPr>
        <p:txBody>
          <a:bodyPr lIns="50800" tIns="50800" rIns="50800" bIns="50800" rtlCol="0" anchor="ctr"/>
          <a:lstStyle/>
          <a:p>
            <a:pPr algn="ctr">
              <a:lnSpc>
                <a:spcPts val="2379"/>
              </a:lnSpc>
            </a:pPr>
            <a:endParaRPr dirty="0"/>
          </a:p>
        </p:txBody>
      </p:sp>
      <p:grpSp>
        <p:nvGrpSpPr>
          <p:cNvPr id="37" name="Group 65">
            <a:extLst>
              <a:ext uri="{FF2B5EF4-FFF2-40B4-BE49-F238E27FC236}">
                <a16:creationId xmlns:a16="http://schemas.microsoft.com/office/drawing/2014/main" id="{1935D4AD-BC7D-6ABE-05D7-1C483A8D0925}"/>
              </a:ext>
            </a:extLst>
          </p:cNvPr>
          <p:cNvGrpSpPr/>
          <p:nvPr/>
        </p:nvGrpSpPr>
        <p:grpSpPr>
          <a:xfrm>
            <a:off x="5467514" y="4733574"/>
            <a:ext cx="220832" cy="193228"/>
            <a:chOff x="0" y="0"/>
            <a:chExt cx="812800" cy="711200"/>
          </a:xfrm>
        </p:grpSpPr>
        <p:sp>
          <p:nvSpPr>
            <p:cNvPr id="38" name="Freeform 66">
              <a:extLst>
                <a:ext uri="{FF2B5EF4-FFF2-40B4-BE49-F238E27FC236}">
                  <a16:creationId xmlns:a16="http://schemas.microsoft.com/office/drawing/2014/main" id="{A59F87C5-EFE4-D46E-C53A-3BDE8653E33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9" name="TextBox 67">
              <a:extLst>
                <a:ext uri="{FF2B5EF4-FFF2-40B4-BE49-F238E27FC236}">
                  <a16:creationId xmlns:a16="http://schemas.microsoft.com/office/drawing/2014/main" id="{F6F6A2E9-FA06-9463-207D-883738FA01B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6" name="Group 65">
            <a:extLst>
              <a:ext uri="{FF2B5EF4-FFF2-40B4-BE49-F238E27FC236}">
                <a16:creationId xmlns:a16="http://schemas.microsoft.com/office/drawing/2014/main" id="{DA70F356-DBE1-9775-EFDB-FBE35197B7E1}"/>
              </a:ext>
            </a:extLst>
          </p:cNvPr>
          <p:cNvGrpSpPr/>
          <p:nvPr/>
        </p:nvGrpSpPr>
        <p:grpSpPr>
          <a:xfrm>
            <a:off x="10280980" y="2780146"/>
            <a:ext cx="220832" cy="193228"/>
            <a:chOff x="0" y="0"/>
            <a:chExt cx="812800" cy="711200"/>
          </a:xfrm>
        </p:grpSpPr>
        <p:sp>
          <p:nvSpPr>
            <p:cNvPr id="8" name="Freeform 66">
              <a:extLst>
                <a:ext uri="{FF2B5EF4-FFF2-40B4-BE49-F238E27FC236}">
                  <a16:creationId xmlns:a16="http://schemas.microsoft.com/office/drawing/2014/main" id="{EC85E7DC-4E0E-939B-F77E-DA3EF18BC49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1" name="TextBox 67">
              <a:extLst>
                <a:ext uri="{FF2B5EF4-FFF2-40B4-BE49-F238E27FC236}">
                  <a16:creationId xmlns:a16="http://schemas.microsoft.com/office/drawing/2014/main" id="{AF7870DF-DE00-E7D0-BD20-017C01EE4B6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2" name="Group 65">
            <a:extLst>
              <a:ext uri="{FF2B5EF4-FFF2-40B4-BE49-F238E27FC236}">
                <a16:creationId xmlns:a16="http://schemas.microsoft.com/office/drawing/2014/main" id="{0B61E511-1015-2310-0BCA-ABED4DDC5B9B}"/>
              </a:ext>
            </a:extLst>
          </p:cNvPr>
          <p:cNvGrpSpPr/>
          <p:nvPr/>
        </p:nvGrpSpPr>
        <p:grpSpPr>
          <a:xfrm>
            <a:off x="3845211" y="2033744"/>
            <a:ext cx="220832" cy="193228"/>
            <a:chOff x="0" y="0"/>
            <a:chExt cx="812800" cy="711200"/>
          </a:xfrm>
        </p:grpSpPr>
        <p:sp>
          <p:nvSpPr>
            <p:cNvPr id="15" name="Freeform 66">
              <a:extLst>
                <a:ext uri="{FF2B5EF4-FFF2-40B4-BE49-F238E27FC236}">
                  <a16:creationId xmlns:a16="http://schemas.microsoft.com/office/drawing/2014/main" id="{A0613F03-8703-9076-B9DD-F77C0D68FF6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63AB4F76-E90E-D4BA-CD59-7DAE3B5C3BB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94" name="Picture 93" descr="Colorful ukuleles on display">
            <a:extLst>
              <a:ext uri="{FF2B5EF4-FFF2-40B4-BE49-F238E27FC236}">
                <a16:creationId xmlns:a16="http://schemas.microsoft.com/office/drawing/2014/main" id="{A3F0F1B3-18AF-A123-D90D-87B14568A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1480" y="6764117"/>
            <a:ext cx="564792" cy="373954"/>
          </a:xfrm>
          <a:prstGeom prst="rect">
            <a:avLst/>
          </a:prstGeom>
        </p:spPr>
      </p:pic>
      <p:grpSp>
        <p:nvGrpSpPr>
          <p:cNvPr id="17" name="Group 65">
            <a:extLst>
              <a:ext uri="{FF2B5EF4-FFF2-40B4-BE49-F238E27FC236}">
                <a16:creationId xmlns:a16="http://schemas.microsoft.com/office/drawing/2014/main" id="{3A00059D-F128-F89F-7759-9C3420179AAB}"/>
              </a:ext>
            </a:extLst>
          </p:cNvPr>
          <p:cNvGrpSpPr/>
          <p:nvPr/>
        </p:nvGrpSpPr>
        <p:grpSpPr>
          <a:xfrm>
            <a:off x="8811032" y="3721114"/>
            <a:ext cx="220832" cy="193228"/>
            <a:chOff x="0" y="0"/>
            <a:chExt cx="812800" cy="711200"/>
          </a:xfrm>
        </p:grpSpPr>
        <p:sp>
          <p:nvSpPr>
            <p:cNvPr id="21" name="Freeform 66">
              <a:extLst>
                <a:ext uri="{FF2B5EF4-FFF2-40B4-BE49-F238E27FC236}">
                  <a16:creationId xmlns:a16="http://schemas.microsoft.com/office/drawing/2014/main" id="{E638D6AA-855C-7E16-0936-DFC3C61D20E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6" name="TextBox 67">
              <a:extLst>
                <a:ext uri="{FF2B5EF4-FFF2-40B4-BE49-F238E27FC236}">
                  <a16:creationId xmlns:a16="http://schemas.microsoft.com/office/drawing/2014/main" id="{2EC17D69-BCC6-1A7F-668B-B7DAD7EB88B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1" name="Group 62">
            <a:extLst>
              <a:ext uri="{FF2B5EF4-FFF2-40B4-BE49-F238E27FC236}">
                <a16:creationId xmlns:a16="http://schemas.microsoft.com/office/drawing/2014/main" id="{24770B17-58A3-FCF7-EBDB-A60B039B2041}"/>
              </a:ext>
            </a:extLst>
          </p:cNvPr>
          <p:cNvGrpSpPr/>
          <p:nvPr/>
        </p:nvGrpSpPr>
        <p:grpSpPr>
          <a:xfrm>
            <a:off x="8830519" y="6779725"/>
            <a:ext cx="242972" cy="242972"/>
            <a:chOff x="0" y="0"/>
            <a:chExt cx="812800" cy="812800"/>
          </a:xfrm>
        </p:grpSpPr>
        <p:sp>
          <p:nvSpPr>
            <p:cNvPr id="82" name="Freeform 63">
              <a:extLst>
                <a:ext uri="{FF2B5EF4-FFF2-40B4-BE49-F238E27FC236}">
                  <a16:creationId xmlns:a16="http://schemas.microsoft.com/office/drawing/2014/main" id="{CA39BC02-9ECF-4F54-1CC9-07966C224B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4" name="TextBox 64">
              <a:extLst>
                <a:ext uri="{FF2B5EF4-FFF2-40B4-BE49-F238E27FC236}">
                  <a16:creationId xmlns:a16="http://schemas.microsoft.com/office/drawing/2014/main" id="{3C669CF7-411F-D213-2761-AA3E35CE6B7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104" name="Group 62">
            <a:extLst>
              <a:ext uri="{FF2B5EF4-FFF2-40B4-BE49-F238E27FC236}">
                <a16:creationId xmlns:a16="http://schemas.microsoft.com/office/drawing/2014/main" id="{BF793152-1036-8656-F195-FF80CFFF4411}"/>
              </a:ext>
            </a:extLst>
          </p:cNvPr>
          <p:cNvGrpSpPr/>
          <p:nvPr/>
        </p:nvGrpSpPr>
        <p:grpSpPr>
          <a:xfrm>
            <a:off x="10209190" y="5516162"/>
            <a:ext cx="242972" cy="242972"/>
            <a:chOff x="0" y="0"/>
            <a:chExt cx="812800" cy="812800"/>
          </a:xfrm>
        </p:grpSpPr>
        <p:sp>
          <p:nvSpPr>
            <p:cNvPr id="105" name="Freeform 63">
              <a:extLst>
                <a:ext uri="{FF2B5EF4-FFF2-40B4-BE49-F238E27FC236}">
                  <a16:creationId xmlns:a16="http://schemas.microsoft.com/office/drawing/2014/main" id="{1FFAED2A-B64C-9C38-C702-41E04666E8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06" name="TextBox 64">
              <a:extLst>
                <a:ext uri="{FF2B5EF4-FFF2-40B4-BE49-F238E27FC236}">
                  <a16:creationId xmlns:a16="http://schemas.microsoft.com/office/drawing/2014/main" id="{39B75CC2-FE90-E1BD-88BD-70E1C1B59C1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9" name="Group 65">
            <a:extLst>
              <a:ext uri="{FF2B5EF4-FFF2-40B4-BE49-F238E27FC236}">
                <a16:creationId xmlns:a16="http://schemas.microsoft.com/office/drawing/2014/main" id="{85EC2612-FE84-BFB3-BF50-976E54588BD0}"/>
              </a:ext>
            </a:extLst>
          </p:cNvPr>
          <p:cNvGrpSpPr/>
          <p:nvPr/>
        </p:nvGrpSpPr>
        <p:grpSpPr>
          <a:xfrm>
            <a:off x="7207981" y="3565678"/>
            <a:ext cx="220832" cy="193228"/>
            <a:chOff x="0" y="0"/>
            <a:chExt cx="812800" cy="711200"/>
          </a:xfrm>
        </p:grpSpPr>
        <p:sp>
          <p:nvSpPr>
            <p:cNvPr id="13" name="Freeform 66">
              <a:extLst>
                <a:ext uri="{FF2B5EF4-FFF2-40B4-BE49-F238E27FC236}">
                  <a16:creationId xmlns:a16="http://schemas.microsoft.com/office/drawing/2014/main" id="{1F399918-ECD0-9282-7400-7E7BB3E9F53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3" name="TextBox 67">
              <a:extLst>
                <a:ext uri="{FF2B5EF4-FFF2-40B4-BE49-F238E27FC236}">
                  <a16:creationId xmlns:a16="http://schemas.microsoft.com/office/drawing/2014/main" id="{1CC25EB8-9C0A-A8CF-FC5B-66D60882D95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35" name="Picture 34" descr="A blue and white sign with white text&#10;&#10;AI-generated content may be incorrect.">
            <a:extLst>
              <a:ext uri="{FF2B5EF4-FFF2-40B4-BE49-F238E27FC236}">
                <a16:creationId xmlns:a16="http://schemas.microsoft.com/office/drawing/2014/main" id="{6C5462F0-6C4B-445A-C192-EF40A4FBA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2015" y="119847"/>
            <a:ext cx="1469942" cy="406703"/>
          </a:xfrm>
          <a:prstGeom prst="rect">
            <a:avLst/>
          </a:prstGeom>
        </p:spPr>
      </p:pic>
      <p:grpSp>
        <p:nvGrpSpPr>
          <p:cNvPr id="29" name="Group 65">
            <a:extLst>
              <a:ext uri="{FF2B5EF4-FFF2-40B4-BE49-F238E27FC236}">
                <a16:creationId xmlns:a16="http://schemas.microsoft.com/office/drawing/2014/main" id="{B70AEEB3-0479-68EC-34C0-F80C350EB9F7}"/>
              </a:ext>
            </a:extLst>
          </p:cNvPr>
          <p:cNvGrpSpPr/>
          <p:nvPr/>
        </p:nvGrpSpPr>
        <p:grpSpPr>
          <a:xfrm>
            <a:off x="5517181" y="6754996"/>
            <a:ext cx="220832" cy="193228"/>
            <a:chOff x="0" y="0"/>
            <a:chExt cx="812800" cy="711200"/>
          </a:xfrm>
        </p:grpSpPr>
        <p:sp>
          <p:nvSpPr>
            <p:cNvPr id="45" name="Freeform 66">
              <a:extLst>
                <a:ext uri="{FF2B5EF4-FFF2-40B4-BE49-F238E27FC236}">
                  <a16:creationId xmlns:a16="http://schemas.microsoft.com/office/drawing/2014/main" id="{B3CD03A6-740F-1683-C2B0-E605295CCE6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0" name="TextBox 67">
              <a:extLst>
                <a:ext uri="{FF2B5EF4-FFF2-40B4-BE49-F238E27FC236}">
                  <a16:creationId xmlns:a16="http://schemas.microsoft.com/office/drawing/2014/main" id="{18555E6B-5518-C40D-AFDB-92427DA02E1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42" name="Group 62">
            <a:extLst>
              <a:ext uri="{FF2B5EF4-FFF2-40B4-BE49-F238E27FC236}">
                <a16:creationId xmlns:a16="http://schemas.microsoft.com/office/drawing/2014/main" id="{4ACB500F-98E9-A30A-73B4-98FCCFB45C55}"/>
              </a:ext>
            </a:extLst>
          </p:cNvPr>
          <p:cNvGrpSpPr/>
          <p:nvPr/>
        </p:nvGrpSpPr>
        <p:grpSpPr>
          <a:xfrm>
            <a:off x="8788892" y="2951518"/>
            <a:ext cx="242972" cy="242972"/>
            <a:chOff x="0" y="0"/>
            <a:chExt cx="812800" cy="812800"/>
          </a:xfrm>
        </p:grpSpPr>
        <p:sp>
          <p:nvSpPr>
            <p:cNvPr id="49" name="Freeform 63">
              <a:extLst>
                <a:ext uri="{FF2B5EF4-FFF2-40B4-BE49-F238E27FC236}">
                  <a16:creationId xmlns:a16="http://schemas.microsoft.com/office/drawing/2014/main" id="{0987246D-A063-7F6D-F17D-0A1E1743C9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9" name="TextBox 64">
              <a:extLst>
                <a:ext uri="{FF2B5EF4-FFF2-40B4-BE49-F238E27FC236}">
                  <a16:creationId xmlns:a16="http://schemas.microsoft.com/office/drawing/2014/main" id="{2EF56549-B5C6-9680-A345-06BE71F5EA3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75" name="Group 65">
            <a:extLst>
              <a:ext uri="{FF2B5EF4-FFF2-40B4-BE49-F238E27FC236}">
                <a16:creationId xmlns:a16="http://schemas.microsoft.com/office/drawing/2014/main" id="{D02E4890-CB7D-12C3-1EA0-FFFBAA9EA8E0}"/>
              </a:ext>
            </a:extLst>
          </p:cNvPr>
          <p:cNvGrpSpPr/>
          <p:nvPr/>
        </p:nvGrpSpPr>
        <p:grpSpPr>
          <a:xfrm>
            <a:off x="8880042" y="5940481"/>
            <a:ext cx="220832" cy="193228"/>
            <a:chOff x="0" y="0"/>
            <a:chExt cx="812800" cy="711200"/>
          </a:xfrm>
        </p:grpSpPr>
        <p:sp>
          <p:nvSpPr>
            <p:cNvPr id="77" name="Freeform 66">
              <a:extLst>
                <a:ext uri="{FF2B5EF4-FFF2-40B4-BE49-F238E27FC236}">
                  <a16:creationId xmlns:a16="http://schemas.microsoft.com/office/drawing/2014/main" id="{89A9FF9E-BFE8-F8BF-4225-2623C557C74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TextBox 67">
              <a:extLst>
                <a:ext uri="{FF2B5EF4-FFF2-40B4-BE49-F238E27FC236}">
                  <a16:creationId xmlns:a16="http://schemas.microsoft.com/office/drawing/2014/main" id="{329477CE-4F40-27F0-46F5-9B716152C59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79" name="Group 65">
            <a:extLst>
              <a:ext uri="{FF2B5EF4-FFF2-40B4-BE49-F238E27FC236}">
                <a16:creationId xmlns:a16="http://schemas.microsoft.com/office/drawing/2014/main" id="{2E04DB58-0D74-0CD4-BF6C-5B12E951D407}"/>
              </a:ext>
            </a:extLst>
          </p:cNvPr>
          <p:cNvGrpSpPr/>
          <p:nvPr/>
        </p:nvGrpSpPr>
        <p:grpSpPr>
          <a:xfrm>
            <a:off x="10269910" y="1949168"/>
            <a:ext cx="220832" cy="193228"/>
            <a:chOff x="0" y="0"/>
            <a:chExt cx="812800" cy="711200"/>
          </a:xfrm>
        </p:grpSpPr>
        <p:sp>
          <p:nvSpPr>
            <p:cNvPr id="80" name="Freeform 66">
              <a:extLst>
                <a:ext uri="{FF2B5EF4-FFF2-40B4-BE49-F238E27FC236}">
                  <a16:creationId xmlns:a16="http://schemas.microsoft.com/office/drawing/2014/main" id="{1573133C-3639-1E75-AC31-857B9251541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3" name="TextBox 67">
              <a:extLst>
                <a:ext uri="{FF2B5EF4-FFF2-40B4-BE49-F238E27FC236}">
                  <a16:creationId xmlns:a16="http://schemas.microsoft.com/office/drawing/2014/main" id="{43329EAE-4A55-71C5-84CD-40B224159D3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1" name="Group 65">
            <a:extLst>
              <a:ext uri="{FF2B5EF4-FFF2-40B4-BE49-F238E27FC236}">
                <a16:creationId xmlns:a16="http://schemas.microsoft.com/office/drawing/2014/main" id="{E3E00967-C19F-182D-8344-6D1431FD6ED3}"/>
              </a:ext>
            </a:extLst>
          </p:cNvPr>
          <p:cNvGrpSpPr/>
          <p:nvPr/>
        </p:nvGrpSpPr>
        <p:grpSpPr>
          <a:xfrm>
            <a:off x="5509362" y="5541034"/>
            <a:ext cx="220832" cy="193228"/>
            <a:chOff x="0" y="0"/>
            <a:chExt cx="812800" cy="711200"/>
          </a:xfrm>
        </p:grpSpPr>
        <p:sp>
          <p:nvSpPr>
            <p:cNvPr id="92" name="Freeform 66">
              <a:extLst>
                <a:ext uri="{FF2B5EF4-FFF2-40B4-BE49-F238E27FC236}">
                  <a16:creationId xmlns:a16="http://schemas.microsoft.com/office/drawing/2014/main" id="{B0A70ABF-8DEA-8BED-1D76-69C006AE98A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3" name="TextBox 67">
              <a:extLst>
                <a:ext uri="{FF2B5EF4-FFF2-40B4-BE49-F238E27FC236}">
                  <a16:creationId xmlns:a16="http://schemas.microsoft.com/office/drawing/2014/main" id="{396E2455-2B24-7D26-B595-DA874E25C49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53" name="Picture 52" descr="Glitter gold star">
            <a:extLst>
              <a:ext uri="{FF2B5EF4-FFF2-40B4-BE49-F238E27FC236}">
                <a16:creationId xmlns:a16="http://schemas.microsoft.com/office/drawing/2014/main" id="{85BB2D03-2DE3-7613-DF5E-3E139C06C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4354" y="3397317"/>
            <a:ext cx="870857" cy="580571"/>
          </a:xfrm>
          <a:prstGeom prst="rect">
            <a:avLst/>
          </a:prstGeom>
        </p:spPr>
      </p:pic>
      <p:grpSp>
        <p:nvGrpSpPr>
          <p:cNvPr id="54" name="Group 65">
            <a:extLst>
              <a:ext uri="{FF2B5EF4-FFF2-40B4-BE49-F238E27FC236}">
                <a16:creationId xmlns:a16="http://schemas.microsoft.com/office/drawing/2014/main" id="{316DDEA4-82EA-E4D1-D309-CACD5D4DC3D5}"/>
              </a:ext>
            </a:extLst>
          </p:cNvPr>
          <p:cNvGrpSpPr/>
          <p:nvPr/>
        </p:nvGrpSpPr>
        <p:grpSpPr>
          <a:xfrm>
            <a:off x="3810706" y="4733574"/>
            <a:ext cx="220832" cy="193228"/>
            <a:chOff x="0" y="0"/>
            <a:chExt cx="812800" cy="711200"/>
          </a:xfrm>
        </p:grpSpPr>
        <p:sp>
          <p:nvSpPr>
            <p:cNvPr id="58" name="Freeform 66">
              <a:extLst>
                <a:ext uri="{FF2B5EF4-FFF2-40B4-BE49-F238E27FC236}">
                  <a16:creationId xmlns:a16="http://schemas.microsoft.com/office/drawing/2014/main" id="{37169A6F-8C62-84E1-5C42-AFCEC4D2ED7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5" name="TextBox 67">
              <a:extLst>
                <a:ext uri="{FF2B5EF4-FFF2-40B4-BE49-F238E27FC236}">
                  <a16:creationId xmlns:a16="http://schemas.microsoft.com/office/drawing/2014/main" id="{9EDD4D3D-4CAF-7E24-2BE9-A6A7C69721E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8" name="Group 65">
            <a:extLst>
              <a:ext uri="{FF2B5EF4-FFF2-40B4-BE49-F238E27FC236}">
                <a16:creationId xmlns:a16="http://schemas.microsoft.com/office/drawing/2014/main" id="{D9403DBE-CD6A-DC54-3830-CB247E6709F6}"/>
              </a:ext>
            </a:extLst>
          </p:cNvPr>
          <p:cNvGrpSpPr/>
          <p:nvPr/>
        </p:nvGrpSpPr>
        <p:grpSpPr>
          <a:xfrm>
            <a:off x="5421970" y="1999671"/>
            <a:ext cx="220832" cy="193228"/>
            <a:chOff x="0" y="0"/>
            <a:chExt cx="812800" cy="711200"/>
          </a:xfrm>
        </p:grpSpPr>
        <p:sp>
          <p:nvSpPr>
            <p:cNvPr id="19" name="Freeform 66">
              <a:extLst>
                <a:ext uri="{FF2B5EF4-FFF2-40B4-BE49-F238E27FC236}">
                  <a16:creationId xmlns:a16="http://schemas.microsoft.com/office/drawing/2014/main" id="{3489518D-CF82-E42D-321A-B8174E1E195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F147F475-06A6-63EE-0434-091AE498BCE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0" name="Group 65">
            <a:extLst>
              <a:ext uri="{FF2B5EF4-FFF2-40B4-BE49-F238E27FC236}">
                <a16:creationId xmlns:a16="http://schemas.microsoft.com/office/drawing/2014/main" id="{69B8E40E-7E7C-9E87-432C-E8CB5CE87464}"/>
              </a:ext>
            </a:extLst>
          </p:cNvPr>
          <p:cNvGrpSpPr/>
          <p:nvPr/>
        </p:nvGrpSpPr>
        <p:grpSpPr>
          <a:xfrm>
            <a:off x="8876094" y="2010572"/>
            <a:ext cx="220832" cy="193228"/>
            <a:chOff x="0" y="0"/>
            <a:chExt cx="812800" cy="711200"/>
          </a:xfrm>
        </p:grpSpPr>
        <p:sp>
          <p:nvSpPr>
            <p:cNvPr id="101" name="Freeform 66">
              <a:extLst>
                <a:ext uri="{FF2B5EF4-FFF2-40B4-BE49-F238E27FC236}">
                  <a16:creationId xmlns:a16="http://schemas.microsoft.com/office/drawing/2014/main" id="{4A28BC46-57F7-3AB0-D8F6-F2285550B8A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02" name="TextBox 67">
              <a:extLst>
                <a:ext uri="{FF2B5EF4-FFF2-40B4-BE49-F238E27FC236}">
                  <a16:creationId xmlns:a16="http://schemas.microsoft.com/office/drawing/2014/main" id="{BB5D237E-6046-8283-8692-4E74AF26EBB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7" name="Group 62">
            <a:extLst>
              <a:ext uri="{FF2B5EF4-FFF2-40B4-BE49-F238E27FC236}">
                <a16:creationId xmlns:a16="http://schemas.microsoft.com/office/drawing/2014/main" id="{5BF4D48B-4BC5-C919-5362-F247DF1E1B6E}"/>
              </a:ext>
            </a:extLst>
          </p:cNvPr>
          <p:cNvGrpSpPr/>
          <p:nvPr/>
        </p:nvGrpSpPr>
        <p:grpSpPr>
          <a:xfrm>
            <a:off x="7141588" y="2401540"/>
            <a:ext cx="242972" cy="242972"/>
            <a:chOff x="0" y="0"/>
            <a:chExt cx="812800" cy="812800"/>
          </a:xfrm>
        </p:grpSpPr>
        <p:sp>
          <p:nvSpPr>
            <p:cNvPr id="28" name="Freeform 63">
              <a:extLst>
                <a:ext uri="{FF2B5EF4-FFF2-40B4-BE49-F238E27FC236}">
                  <a16:creationId xmlns:a16="http://schemas.microsoft.com/office/drawing/2014/main" id="{A4F18E3D-856F-596C-1CE9-782AB0FC06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1" name="TextBox 64">
              <a:extLst>
                <a:ext uri="{FF2B5EF4-FFF2-40B4-BE49-F238E27FC236}">
                  <a16:creationId xmlns:a16="http://schemas.microsoft.com/office/drawing/2014/main" id="{380B0478-7EE4-D254-96F3-C3E518F9FBF5}"/>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34" name="Group 65">
            <a:extLst>
              <a:ext uri="{FF2B5EF4-FFF2-40B4-BE49-F238E27FC236}">
                <a16:creationId xmlns:a16="http://schemas.microsoft.com/office/drawing/2014/main" id="{995ACD77-80FA-F937-2A4B-80C6A36DBCAB}"/>
              </a:ext>
            </a:extLst>
          </p:cNvPr>
          <p:cNvGrpSpPr/>
          <p:nvPr/>
        </p:nvGrpSpPr>
        <p:grpSpPr>
          <a:xfrm>
            <a:off x="10246388" y="3713062"/>
            <a:ext cx="220832" cy="193228"/>
            <a:chOff x="0" y="0"/>
            <a:chExt cx="812800" cy="711200"/>
          </a:xfrm>
        </p:grpSpPr>
        <p:sp>
          <p:nvSpPr>
            <p:cNvPr id="40" name="Freeform 66">
              <a:extLst>
                <a:ext uri="{FF2B5EF4-FFF2-40B4-BE49-F238E27FC236}">
                  <a16:creationId xmlns:a16="http://schemas.microsoft.com/office/drawing/2014/main" id="{4112E753-8AF9-4296-5A90-AF86B73A03C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1" name="TextBox 67">
              <a:extLst>
                <a:ext uri="{FF2B5EF4-FFF2-40B4-BE49-F238E27FC236}">
                  <a16:creationId xmlns:a16="http://schemas.microsoft.com/office/drawing/2014/main" id="{4004B278-2CC5-16A0-610B-0A7B129A64C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Tree>
    <p:extLst>
      <p:ext uri="{BB962C8B-B14F-4D97-AF65-F5344CB8AC3E}">
        <p14:creationId xmlns:p14="http://schemas.microsoft.com/office/powerpoint/2010/main" val="28799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78080721"/>
              </p:ext>
            </p:extLst>
          </p:nvPr>
        </p:nvGraphicFramePr>
        <p:xfrm>
          <a:off x="2608901" y="686716"/>
          <a:ext cx="8057274" cy="6875746"/>
        </p:xfrm>
        <a:graphic>
          <a:graphicData uri="http://schemas.openxmlformats.org/drawingml/2006/table">
            <a:tbl>
              <a:tblPr/>
              <a:tblGrid>
                <a:gridCol w="1512584">
                  <a:extLst>
                    <a:ext uri="{9D8B030D-6E8A-4147-A177-3AD203B41FA5}">
                      <a16:colId xmlns:a16="http://schemas.microsoft.com/office/drawing/2014/main" val="20000"/>
                    </a:ext>
                  </a:extLst>
                </a:gridCol>
                <a:gridCol w="1644288">
                  <a:extLst>
                    <a:ext uri="{9D8B030D-6E8A-4147-A177-3AD203B41FA5}">
                      <a16:colId xmlns:a16="http://schemas.microsoft.com/office/drawing/2014/main" val="20001"/>
                    </a:ext>
                  </a:extLst>
                </a:gridCol>
                <a:gridCol w="1730283">
                  <a:extLst>
                    <a:ext uri="{9D8B030D-6E8A-4147-A177-3AD203B41FA5}">
                      <a16:colId xmlns:a16="http://schemas.microsoft.com/office/drawing/2014/main" val="20002"/>
                    </a:ext>
                  </a:extLst>
                </a:gridCol>
                <a:gridCol w="1612610">
                  <a:extLst>
                    <a:ext uri="{9D8B030D-6E8A-4147-A177-3AD203B41FA5}">
                      <a16:colId xmlns:a16="http://schemas.microsoft.com/office/drawing/2014/main" val="20003"/>
                    </a:ext>
                  </a:extLst>
                </a:gridCol>
                <a:gridCol w="1557509">
                  <a:extLst>
                    <a:ext uri="{9D8B030D-6E8A-4147-A177-3AD203B41FA5}">
                      <a16:colId xmlns:a16="http://schemas.microsoft.com/office/drawing/2014/main" val="20004"/>
                    </a:ext>
                  </a:extLst>
                </a:gridCol>
              </a:tblGrid>
              <a:tr h="721220">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12/01/2026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13/01/2026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14/01/2026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15/01/2026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a:solidFill>
                            <a:srgbClr val="000000"/>
                          </a:solidFill>
                          <a:latin typeface="DM Sans Bold"/>
                        </a:rPr>
                        <a:t>16/01/2026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806305">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1"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 with Tania</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Arts &amp; Crafts with Tania</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Chill and chat</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66993">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New year goal setting with Julia</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10:30-12:00</a:t>
                      </a:r>
                    </a:p>
                    <a:p>
                      <a:pPr algn="ctr">
                        <a:lnSpc>
                          <a:spcPts val="1515"/>
                        </a:lnSpc>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Arts and Crafts with Julia</a:t>
                      </a:r>
                    </a:p>
                    <a:p>
                      <a:pPr algn="ctr">
                        <a:lnSpc>
                          <a:spcPts val="1515"/>
                        </a:lnSpc>
                      </a:pPr>
                      <a:r>
                        <a:rPr lang="en-US" sz="1000" dirty="0">
                          <a:solidFill>
                            <a:srgbClr val="000000"/>
                          </a:solidFill>
                          <a:latin typeface="DM Sans"/>
                        </a:rPr>
                        <a:t>10:00-11:30</a:t>
                      </a:r>
                    </a:p>
                    <a:p>
                      <a:pPr algn="ctr">
                        <a:lnSpc>
                          <a:spcPts val="1515"/>
                        </a:lnSpc>
                      </a:pPr>
                      <a:endParaRPr lang="en-US" sz="1000" dirty="0">
                        <a:solidFill>
                          <a:srgbClr val="000000"/>
                        </a:solidFill>
                        <a:latin typeface="DM Sans"/>
                      </a:endParaRPr>
                    </a:p>
                    <a:p>
                      <a:pPr algn="ctr"/>
                      <a:r>
                        <a:rPr lang="en-GB" sz="1000" dirty="0"/>
                        <a:t>CBT with Molly – booking only</a:t>
                      </a:r>
                    </a:p>
                    <a:p>
                      <a:pPr algn="ctr"/>
                      <a:r>
                        <a:rPr lang="en-GB" sz="1000" dirty="0"/>
                        <a:t>10:00-4:00</a:t>
                      </a:r>
                    </a:p>
                    <a:p>
                      <a:pPr algn="ctr"/>
                      <a:endParaRPr lang="en-GB" sz="1000" dirty="0"/>
                    </a:p>
                    <a:p>
                      <a:pPr algn="ctr"/>
                      <a:endParaRPr lang="en-GB" sz="1000" dirty="0"/>
                    </a:p>
                    <a:p>
                      <a:pPr algn="ctr">
                        <a:lnSpc>
                          <a:spcPts val="1515"/>
                        </a:lnSpc>
                      </a:pPr>
                      <a:r>
                        <a:rPr lang="en-US" sz="1000" dirty="0">
                          <a:solidFill>
                            <a:srgbClr val="000000"/>
                          </a:solidFill>
                          <a:latin typeface="DM Sans"/>
                        </a:rPr>
                        <a:t>Digital College </a:t>
                      </a:r>
                    </a:p>
                    <a:p>
                      <a:pPr algn="ctr">
                        <a:lnSpc>
                          <a:spcPts val="1515"/>
                        </a:lnSpc>
                      </a:pPr>
                      <a:r>
                        <a:rPr lang="en-US" sz="1000" dirty="0">
                          <a:solidFill>
                            <a:srgbClr val="000000"/>
                          </a:solidFill>
                          <a:latin typeface="DM Sans"/>
                        </a:rPr>
                        <a:t>(self-led)</a:t>
                      </a:r>
                    </a:p>
                    <a:p>
                      <a:pPr algn="ctr">
                        <a:lnSpc>
                          <a:spcPts val="1515"/>
                        </a:lnSpc>
                      </a:pPr>
                      <a:r>
                        <a:rPr lang="en-US" sz="1000" dirty="0">
                          <a:solidFill>
                            <a:srgbClr val="000000"/>
                          </a:solidFill>
                          <a:latin typeface="DM Sans"/>
                        </a:rPr>
                        <a:t>10:30-4:00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tc>
                  <a:txBody>
                    <a:bodyPr/>
                    <a:lstStyle/>
                    <a:p>
                      <a:pPr algn="ctr"/>
                      <a:endParaRPr lang="en-GB" sz="1100" dirty="0"/>
                    </a:p>
                    <a:p>
                      <a:pPr algn="ctr">
                        <a:lnSpc>
                          <a:spcPts val="1515"/>
                        </a:lnSpc>
                        <a:defRPr/>
                      </a:pPr>
                      <a:r>
                        <a:rPr lang="en-GB" sz="1000" dirty="0">
                          <a:latin typeface="DM Sans" pitchFamily="2" charset="0"/>
                        </a:rPr>
                        <a:t>Cooking Skills with Julia</a:t>
                      </a:r>
                    </a:p>
                    <a:p>
                      <a:pPr algn="ctr">
                        <a:lnSpc>
                          <a:spcPts val="1515"/>
                        </a:lnSpc>
                        <a:defRPr/>
                      </a:pPr>
                      <a:r>
                        <a:rPr lang="en-GB" sz="1000" dirty="0">
                          <a:latin typeface="DM Sans" pitchFamily="2" charset="0"/>
                        </a:rPr>
                        <a:t>10:30-12:00</a:t>
                      </a:r>
                    </a:p>
                    <a:p>
                      <a:pPr algn="ctr">
                        <a:lnSpc>
                          <a:spcPts val="1515"/>
                        </a:lnSpc>
                        <a:defRPr/>
                      </a:pPr>
                      <a:endParaRPr lang="en-GB" sz="1000" dirty="0">
                        <a:latin typeface="DM Sans" pitchFamily="2" charset="0"/>
                      </a:endParaRPr>
                    </a:p>
                    <a:p>
                      <a:pPr algn="ctr"/>
                      <a:endParaRPr lang="en-GB" sz="1000" dirty="0"/>
                    </a:p>
                    <a:p>
                      <a:pPr algn="ctr"/>
                      <a:r>
                        <a:rPr lang="en-GB" sz="1000" dirty="0"/>
                        <a:t>CBT with Molly – booking only</a:t>
                      </a:r>
                    </a:p>
                    <a:p>
                      <a:pPr algn="ctr"/>
                      <a:r>
                        <a:rPr lang="en-GB" sz="1000" dirty="0"/>
                        <a:t>10:00-4:00</a:t>
                      </a:r>
                      <a:endParaRPr lang="en-GB" sz="10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000" dirty="0"/>
                        <a:t>Naafi Café with Julia – veterans only</a:t>
                      </a:r>
                    </a:p>
                    <a:p>
                      <a:pPr algn="ctr">
                        <a:lnSpc>
                          <a:spcPts val="1515"/>
                        </a:lnSpc>
                        <a:defRPr/>
                      </a:pPr>
                      <a:r>
                        <a:rPr lang="en-GB" sz="1000" dirty="0"/>
                        <a:t>10:30-12:00</a:t>
                      </a:r>
                    </a:p>
                    <a:p>
                      <a:pPr algn="ctr">
                        <a:lnSpc>
                          <a:spcPts val="1515"/>
                        </a:lnSpc>
                        <a:defRPr/>
                      </a:pPr>
                      <a:endParaRPr lang="en-GB" sz="1000" dirty="0"/>
                    </a:p>
                    <a:p>
                      <a:pPr algn="ctr">
                        <a:lnSpc>
                          <a:spcPts val="1515"/>
                        </a:lnSpc>
                        <a:defRPr/>
                      </a:pPr>
                      <a:endParaRPr lang="en-US" sz="1000" dirty="0">
                        <a:solidFill>
                          <a:srgbClr val="000000"/>
                        </a:solidFill>
                        <a:latin typeface="DM Sans"/>
                      </a:endParaRPr>
                    </a:p>
                    <a:p>
                      <a:pPr algn="ctr">
                        <a:lnSpc>
                          <a:spcPts val="1515"/>
                        </a:lnSpc>
                        <a:defRPr/>
                      </a:pPr>
                      <a:r>
                        <a:rPr lang="en-US" sz="1000" dirty="0">
                          <a:solidFill>
                            <a:srgbClr val="000000"/>
                          </a:solidFill>
                          <a:latin typeface="DM Sans"/>
                        </a:rPr>
                        <a:t>Job Club with Ian 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882870">
                <a:tc>
                  <a:txBody>
                    <a:bodyPr/>
                    <a:lstStyle/>
                    <a:p>
                      <a:pPr algn="ctr"/>
                      <a:r>
                        <a:rPr lang="en-GB" sz="1000" dirty="0"/>
                        <a:t>Board games with peer mentors Ed and Matt</a:t>
                      </a:r>
                    </a:p>
                    <a:p>
                      <a:pPr algn="ctr"/>
                      <a:r>
                        <a:rPr lang="en-GB" sz="1000" dirty="0"/>
                        <a:t>12:00-13:00</a:t>
                      </a: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Recovery Group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11:30-12:30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00" dirty="0">
                          <a:solidFill>
                            <a:srgbClr val="000000"/>
                          </a:solidFill>
                          <a:latin typeface="DM Sans"/>
                        </a:rPr>
                        <a:t>UPW – invite only</a:t>
                      </a:r>
                    </a:p>
                    <a:p>
                      <a:pPr algn="ctr">
                        <a:lnSpc>
                          <a:spcPts val="1515"/>
                        </a:lnSpc>
                        <a:defRPr/>
                      </a:pPr>
                      <a:r>
                        <a:rPr lang="en-US" sz="1000" dirty="0">
                          <a:solidFill>
                            <a:srgbClr val="000000"/>
                          </a:solidFill>
                          <a:latin typeface="DM Sans"/>
                        </a:rPr>
                        <a:t>10:00-12:00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Lego Nostalgia with peer mentor Ed</a:t>
                      </a:r>
                    </a:p>
                    <a:p>
                      <a:pPr algn="ctr">
                        <a:lnSpc>
                          <a:spcPts val="1515"/>
                        </a:lnSpc>
                      </a:pPr>
                      <a:r>
                        <a:rPr lang="en-US" sz="1000"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rowSpan="2">
                  <a:txBody>
                    <a:bodyPr/>
                    <a:lstStyle/>
                    <a:p>
                      <a:pPr algn="ctr">
                        <a:lnSpc>
                          <a:spcPts val="1515"/>
                        </a:lnSpc>
                      </a:pPr>
                      <a:r>
                        <a:rPr lang="en-US" sz="1000" dirty="0">
                          <a:solidFill>
                            <a:srgbClr val="000000"/>
                          </a:solidFill>
                          <a:latin typeface="DM Sans"/>
                        </a:rPr>
                        <a:t>Say it in a song! Music session with Donna</a:t>
                      </a:r>
                    </a:p>
                    <a:p>
                      <a:pPr algn="ctr">
                        <a:lnSpc>
                          <a:spcPts val="1515"/>
                        </a:lnSpc>
                      </a:pPr>
                      <a:r>
                        <a:rPr lang="en-US" sz="1000" dirty="0">
                          <a:solidFill>
                            <a:srgbClr val="000000"/>
                          </a:solidFill>
                          <a:latin typeface="DM Sans"/>
                        </a:rPr>
                        <a:t>1:30-3:30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1912715">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50" b="1"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Quieter session: Reflective walk with Julia</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1:00-4:00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dirty="0">
                        <a:solidFill>
                          <a:srgbClr val="000000"/>
                        </a:solidFill>
                        <a:latin typeface="DM Sans"/>
                      </a:endParaRPr>
                    </a:p>
                    <a:p>
                      <a:pPr algn="ctr"/>
                      <a:r>
                        <a:rPr lang="en-US" sz="1000" b="1" dirty="0">
                          <a:solidFill>
                            <a:srgbClr val="000000"/>
                          </a:solidFill>
                          <a:latin typeface="DM Sans"/>
                        </a:rPr>
                        <a:t>18-29 only session</a:t>
                      </a:r>
                    </a:p>
                    <a:p>
                      <a:pPr algn="ctr"/>
                      <a:r>
                        <a:rPr lang="en-US" sz="1000" b="0" i="1" dirty="0">
                          <a:solidFill>
                            <a:srgbClr val="000000"/>
                          </a:solidFill>
                          <a:latin typeface="DM Sans"/>
                        </a:rPr>
                        <a:t>Various support based on your needs with support workers</a:t>
                      </a:r>
                    </a:p>
                    <a:p>
                      <a:pPr algn="ctr"/>
                      <a:r>
                        <a:rPr lang="en-US" sz="1000" b="0"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endParaRPr lang="en-US" sz="10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r>
                        <a:rPr lang="en-US" sz="1000" dirty="0">
                          <a:solidFill>
                            <a:srgbClr val="000000"/>
                          </a:solidFill>
                          <a:latin typeface="DM Sans"/>
                        </a:rPr>
                        <a:t>Hub Club – focus group with peer mentor Ed</a:t>
                      </a:r>
                    </a:p>
                    <a:p>
                      <a:pPr algn="ctr"/>
                      <a:r>
                        <a:rPr lang="en-US" sz="1000" dirty="0">
                          <a:solidFill>
                            <a:srgbClr val="000000"/>
                          </a:solidFill>
                          <a:latin typeface="DM Sans"/>
                        </a:rPr>
                        <a:t>1:00-3:00</a:t>
                      </a:r>
                    </a:p>
                    <a:p>
                      <a:pPr algn="ctr"/>
                      <a:endParaRPr lang="en-US" sz="1000" dirty="0">
                        <a:solidFill>
                          <a:srgbClr val="000000"/>
                        </a:solidFill>
                        <a:latin typeface="DM Sans"/>
                      </a:endParaRPr>
                    </a:p>
                    <a:p>
                      <a:pPr algn="ctr"/>
                      <a:r>
                        <a:rPr lang="en-GB" sz="1000" dirty="0"/>
                        <a:t>¿Hablas Español? Spanish lesson with Julia</a:t>
                      </a:r>
                    </a:p>
                    <a:p>
                      <a:pPr algn="ctr"/>
                      <a:r>
                        <a:rPr lang="en-GB" sz="1000" dirty="0"/>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3" name="Group 3"/>
          <p:cNvGrpSpPr/>
          <p:nvPr/>
        </p:nvGrpSpPr>
        <p:grpSpPr>
          <a:xfrm>
            <a:off x="184646" y="1589490"/>
            <a:ext cx="2321941" cy="4712742"/>
            <a:chOff x="0" y="0"/>
            <a:chExt cx="902503" cy="1716756"/>
          </a:xfrm>
        </p:grpSpPr>
        <p:sp>
          <p:nvSpPr>
            <p:cNvPr id="4" name="Freeform 4"/>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endParaRPr lang="en-GB" sz="1050" b="0" i="0" dirty="0">
                <a:solidFill>
                  <a:schemeClr val="bg1"/>
                </a:solidFill>
                <a:effectLst/>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Quiz offers participants an opportunity to learn and help them find new interests. DWP offer participants 1:1 sessions with professionals that can help them with benefits advice. Hub newsletter is a monthly hub project, where participants create newsletters about events and session at the hub – this is then shared with our stakeholders.</a:t>
              </a:r>
              <a:endParaRPr lang="en-US" sz="1699" dirty="0">
                <a:solidFill>
                  <a:srgbClr val="FFFFFF"/>
                </a:solidFill>
                <a:latin typeface="DM San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JANUARY - WEEK 3</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5ADE0809-352C-C8E8-B212-139DEF2034C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1A899459-7200-18C3-1AC1-7778D5071E0A}"/>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16F6D7DC-2D4E-0A46-946B-F9C2CB3A20B2}"/>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7ECDE46C-5487-4452-D2ED-5F4BAB466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7767" y="206740"/>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B7A8C9A4-7F95-964A-E401-E91DBA1FE922}"/>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CB01E187-FF4C-2AC3-7A64-B46AB029299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7B90ACD0-E348-C03F-0CC0-8E4AD0E7DEA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17" name="Freeform 66">
            <a:extLst>
              <a:ext uri="{FF2B5EF4-FFF2-40B4-BE49-F238E27FC236}">
                <a16:creationId xmlns:a16="http://schemas.microsoft.com/office/drawing/2014/main" id="{361302B1-BC6A-B4A4-9819-536F6084ED8B}"/>
              </a:ext>
            </a:extLst>
          </p:cNvPr>
          <p:cNvSpPr/>
          <p:nvPr/>
        </p:nvSpPr>
        <p:spPr>
          <a:xfrm>
            <a:off x="3808275" y="195176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12" name="Picture 11" descr="Colorful ukuleles on display">
            <a:extLst>
              <a:ext uri="{FF2B5EF4-FFF2-40B4-BE49-F238E27FC236}">
                <a16:creationId xmlns:a16="http://schemas.microsoft.com/office/drawing/2014/main" id="{6138EFC0-85F4-3775-3805-2F2EE9426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9284" y="6900025"/>
            <a:ext cx="658981" cy="436317"/>
          </a:xfrm>
          <a:prstGeom prst="rect">
            <a:avLst/>
          </a:prstGeom>
        </p:spPr>
      </p:pic>
      <p:grpSp>
        <p:nvGrpSpPr>
          <p:cNvPr id="36" name="Group 65">
            <a:extLst>
              <a:ext uri="{FF2B5EF4-FFF2-40B4-BE49-F238E27FC236}">
                <a16:creationId xmlns:a16="http://schemas.microsoft.com/office/drawing/2014/main" id="{52A67EF0-2AE6-BA43-0B4B-B038A7F7E71A}"/>
              </a:ext>
            </a:extLst>
          </p:cNvPr>
          <p:cNvGrpSpPr/>
          <p:nvPr/>
        </p:nvGrpSpPr>
        <p:grpSpPr>
          <a:xfrm>
            <a:off x="10321283" y="4071561"/>
            <a:ext cx="220832" cy="193228"/>
            <a:chOff x="0" y="0"/>
            <a:chExt cx="812800" cy="711200"/>
          </a:xfrm>
        </p:grpSpPr>
        <p:sp>
          <p:nvSpPr>
            <p:cNvPr id="52" name="Freeform 66">
              <a:extLst>
                <a:ext uri="{FF2B5EF4-FFF2-40B4-BE49-F238E27FC236}">
                  <a16:creationId xmlns:a16="http://schemas.microsoft.com/office/drawing/2014/main" id="{3F962A1E-C389-24E5-7330-B8FD3CBE4A2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734EEDF3-DA94-145E-7CFE-D54B848ACA7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6" name="Group 62">
            <a:extLst>
              <a:ext uri="{FF2B5EF4-FFF2-40B4-BE49-F238E27FC236}">
                <a16:creationId xmlns:a16="http://schemas.microsoft.com/office/drawing/2014/main" id="{E077FB18-6B0B-F1EC-93DA-7E5C77250497}"/>
              </a:ext>
            </a:extLst>
          </p:cNvPr>
          <p:cNvGrpSpPr/>
          <p:nvPr/>
        </p:nvGrpSpPr>
        <p:grpSpPr>
          <a:xfrm>
            <a:off x="10285580" y="5080252"/>
            <a:ext cx="242972" cy="242972"/>
            <a:chOff x="0" y="0"/>
            <a:chExt cx="812800" cy="812800"/>
          </a:xfrm>
        </p:grpSpPr>
        <p:sp>
          <p:nvSpPr>
            <p:cNvPr id="97" name="Freeform 63">
              <a:extLst>
                <a:ext uri="{FF2B5EF4-FFF2-40B4-BE49-F238E27FC236}">
                  <a16:creationId xmlns:a16="http://schemas.microsoft.com/office/drawing/2014/main" id="{0E4448CE-6BA9-48BD-BEF7-F01E61EDF9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8" name="TextBox 64">
              <a:extLst>
                <a:ext uri="{FF2B5EF4-FFF2-40B4-BE49-F238E27FC236}">
                  <a16:creationId xmlns:a16="http://schemas.microsoft.com/office/drawing/2014/main" id="{5D9D75D0-5BFD-AA70-4B3F-F981D1E1C148}"/>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
        <p:nvSpPr>
          <p:cNvPr id="14" name="Freeform 66">
            <a:extLst>
              <a:ext uri="{FF2B5EF4-FFF2-40B4-BE49-F238E27FC236}">
                <a16:creationId xmlns:a16="http://schemas.microsoft.com/office/drawing/2014/main" id="{BBE48F21-1CD2-B777-3081-DD83B2485B3A}"/>
              </a:ext>
            </a:extLst>
          </p:cNvPr>
          <p:cNvSpPr/>
          <p:nvPr/>
        </p:nvSpPr>
        <p:spPr>
          <a:xfrm>
            <a:off x="10309574" y="193993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60" name="Picture 59" descr="A blue and white sign with white text&#10;&#10;AI-generated content may be incorrect.">
            <a:extLst>
              <a:ext uri="{FF2B5EF4-FFF2-40B4-BE49-F238E27FC236}">
                <a16:creationId xmlns:a16="http://schemas.microsoft.com/office/drawing/2014/main" id="{67F22F6F-8FC0-E35C-8EC2-730AE67AC3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814" y="176266"/>
            <a:ext cx="1424936" cy="394251"/>
          </a:xfrm>
          <a:prstGeom prst="rect">
            <a:avLst/>
          </a:prstGeom>
        </p:spPr>
      </p:pic>
      <p:grpSp>
        <p:nvGrpSpPr>
          <p:cNvPr id="75" name="Group 65">
            <a:extLst>
              <a:ext uri="{FF2B5EF4-FFF2-40B4-BE49-F238E27FC236}">
                <a16:creationId xmlns:a16="http://schemas.microsoft.com/office/drawing/2014/main" id="{827AAA32-F75C-11C0-13D7-5C865BF47BDB}"/>
              </a:ext>
            </a:extLst>
          </p:cNvPr>
          <p:cNvGrpSpPr/>
          <p:nvPr/>
        </p:nvGrpSpPr>
        <p:grpSpPr>
          <a:xfrm>
            <a:off x="5423060" y="7196708"/>
            <a:ext cx="220832" cy="193228"/>
            <a:chOff x="0" y="0"/>
            <a:chExt cx="812800" cy="711200"/>
          </a:xfrm>
        </p:grpSpPr>
        <p:sp>
          <p:nvSpPr>
            <p:cNvPr id="76" name="Freeform 66">
              <a:extLst>
                <a:ext uri="{FF2B5EF4-FFF2-40B4-BE49-F238E27FC236}">
                  <a16:creationId xmlns:a16="http://schemas.microsoft.com/office/drawing/2014/main" id="{0805799F-040E-0A66-90FB-955FF5DC1B9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TextBox 67">
              <a:extLst>
                <a:ext uri="{FF2B5EF4-FFF2-40B4-BE49-F238E27FC236}">
                  <a16:creationId xmlns:a16="http://schemas.microsoft.com/office/drawing/2014/main" id="{CA058FBC-5605-97AC-DD13-332A8D4AF4E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79" name="Group 65">
            <a:extLst>
              <a:ext uri="{FF2B5EF4-FFF2-40B4-BE49-F238E27FC236}">
                <a16:creationId xmlns:a16="http://schemas.microsoft.com/office/drawing/2014/main" id="{A3B7490D-368E-ED92-E080-8ABD8AB8AA8F}"/>
              </a:ext>
            </a:extLst>
          </p:cNvPr>
          <p:cNvGrpSpPr/>
          <p:nvPr/>
        </p:nvGrpSpPr>
        <p:grpSpPr>
          <a:xfrm>
            <a:off x="5423060" y="4376537"/>
            <a:ext cx="220832" cy="193228"/>
            <a:chOff x="0" y="0"/>
            <a:chExt cx="812800" cy="711200"/>
          </a:xfrm>
        </p:grpSpPr>
        <p:sp>
          <p:nvSpPr>
            <p:cNvPr id="81" name="Freeform 66">
              <a:extLst>
                <a:ext uri="{FF2B5EF4-FFF2-40B4-BE49-F238E27FC236}">
                  <a16:creationId xmlns:a16="http://schemas.microsoft.com/office/drawing/2014/main" id="{D7967322-8A7D-4002-2811-4C856F1633D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2" name="TextBox 67">
              <a:extLst>
                <a:ext uri="{FF2B5EF4-FFF2-40B4-BE49-F238E27FC236}">
                  <a16:creationId xmlns:a16="http://schemas.microsoft.com/office/drawing/2014/main" id="{06BC7C23-25D6-123E-C8B4-FBD9DE2F046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3" name="Group 65">
            <a:extLst>
              <a:ext uri="{FF2B5EF4-FFF2-40B4-BE49-F238E27FC236}">
                <a16:creationId xmlns:a16="http://schemas.microsoft.com/office/drawing/2014/main" id="{6772E611-3858-6212-6956-60592F150D13}"/>
              </a:ext>
            </a:extLst>
          </p:cNvPr>
          <p:cNvGrpSpPr/>
          <p:nvPr/>
        </p:nvGrpSpPr>
        <p:grpSpPr>
          <a:xfrm>
            <a:off x="5415431" y="2848170"/>
            <a:ext cx="220832" cy="193228"/>
            <a:chOff x="0" y="0"/>
            <a:chExt cx="812800" cy="711200"/>
          </a:xfrm>
        </p:grpSpPr>
        <p:sp>
          <p:nvSpPr>
            <p:cNvPr id="84" name="Freeform 66">
              <a:extLst>
                <a:ext uri="{FF2B5EF4-FFF2-40B4-BE49-F238E27FC236}">
                  <a16:creationId xmlns:a16="http://schemas.microsoft.com/office/drawing/2014/main" id="{3EFB77DF-215C-9745-CA35-373AC59EE9F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5" name="TextBox 67">
              <a:extLst>
                <a:ext uri="{FF2B5EF4-FFF2-40B4-BE49-F238E27FC236}">
                  <a16:creationId xmlns:a16="http://schemas.microsoft.com/office/drawing/2014/main" id="{FADAF122-1CA1-E01F-1C91-5E7E98EFEC7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3" name="Group 62">
            <a:extLst>
              <a:ext uri="{FF2B5EF4-FFF2-40B4-BE49-F238E27FC236}">
                <a16:creationId xmlns:a16="http://schemas.microsoft.com/office/drawing/2014/main" id="{0749BDD0-2BC8-A9F4-58BE-5319C6802DDC}"/>
              </a:ext>
            </a:extLst>
          </p:cNvPr>
          <p:cNvGrpSpPr/>
          <p:nvPr/>
        </p:nvGrpSpPr>
        <p:grpSpPr>
          <a:xfrm>
            <a:off x="8728602" y="7050350"/>
            <a:ext cx="242972" cy="242972"/>
            <a:chOff x="0" y="0"/>
            <a:chExt cx="812800" cy="812800"/>
          </a:xfrm>
        </p:grpSpPr>
        <p:sp>
          <p:nvSpPr>
            <p:cNvPr id="104" name="Freeform 63">
              <a:extLst>
                <a:ext uri="{FF2B5EF4-FFF2-40B4-BE49-F238E27FC236}">
                  <a16:creationId xmlns:a16="http://schemas.microsoft.com/office/drawing/2014/main" id="{D466716F-A349-084C-2CE7-1B96A997A1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05" name="TextBox 64">
              <a:extLst>
                <a:ext uri="{FF2B5EF4-FFF2-40B4-BE49-F238E27FC236}">
                  <a16:creationId xmlns:a16="http://schemas.microsoft.com/office/drawing/2014/main" id="{C5BB38C4-0EB8-EDF7-504D-31035DA903F1}"/>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21" name="Group 62">
            <a:extLst>
              <a:ext uri="{FF2B5EF4-FFF2-40B4-BE49-F238E27FC236}">
                <a16:creationId xmlns:a16="http://schemas.microsoft.com/office/drawing/2014/main" id="{CD5C573C-0A59-D2A1-B22B-F2E0CB8C6EE9}"/>
              </a:ext>
            </a:extLst>
          </p:cNvPr>
          <p:cNvGrpSpPr/>
          <p:nvPr/>
        </p:nvGrpSpPr>
        <p:grpSpPr>
          <a:xfrm>
            <a:off x="8772991" y="4187418"/>
            <a:ext cx="242972" cy="242972"/>
            <a:chOff x="0" y="0"/>
            <a:chExt cx="812800" cy="812800"/>
          </a:xfrm>
        </p:grpSpPr>
        <p:sp>
          <p:nvSpPr>
            <p:cNvPr id="26" name="Freeform 63">
              <a:extLst>
                <a:ext uri="{FF2B5EF4-FFF2-40B4-BE49-F238E27FC236}">
                  <a16:creationId xmlns:a16="http://schemas.microsoft.com/office/drawing/2014/main" id="{BC8000EF-B333-CBC9-24D2-5C66BB29D1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7" name="TextBox 64">
              <a:extLst>
                <a:ext uri="{FF2B5EF4-FFF2-40B4-BE49-F238E27FC236}">
                  <a16:creationId xmlns:a16="http://schemas.microsoft.com/office/drawing/2014/main" id="{FBFF4B97-7BBF-D8C7-2398-B8B3DE7E6413}"/>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35" name="Group 62">
            <a:extLst>
              <a:ext uri="{FF2B5EF4-FFF2-40B4-BE49-F238E27FC236}">
                <a16:creationId xmlns:a16="http://schemas.microsoft.com/office/drawing/2014/main" id="{61896AB9-DEA0-9CD8-9425-6B1364A53F58}"/>
              </a:ext>
            </a:extLst>
          </p:cNvPr>
          <p:cNvGrpSpPr/>
          <p:nvPr/>
        </p:nvGrpSpPr>
        <p:grpSpPr>
          <a:xfrm>
            <a:off x="10281844" y="3309930"/>
            <a:ext cx="242972" cy="242972"/>
            <a:chOff x="0" y="0"/>
            <a:chExt cx="812800" cy="812800"/>
          </a:xfrm>
        </p:grpSpPr>
        <p:sp>
          <p:nvSpPr>
            <p:cNvPr id="37" name="Freeform 63">
              <a:extLst>
                <a:ext uri="{FF2B5EF4-FFF2-40B4-BE49-F238E27FC236}">
                  <a16:creationId xmlns:a16="http://schemas.microsoft.com/office/drawing/2014/main" id="{8D8CF203-3F32-8848-CCA5-4A04481B22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8" name="TextBox 64">
              <a:extLst>
                <a:ext uri="{FF2B5EF4-FFF2-40B4-BE49-F238E27FC236}">
                  <a16:creationId xmlns:a16="http://schemas.microsoft.com/office/drawing/2014/main" id="{58E2D3C3-4319-569D-505A-F1DCF43C56AE}"/>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40" name="Group 62">
            <a:extLst>
              <a:ext uri="{FF2B5EF4-FFF2-40B4-BE49-F238E27FC236}">
                <a16:creationId xmlns:a16="http://schemas.microsoft.com/office/drawing/2014/main" id="{60A10EC1-E7F1-3C8B-91C9-819E861C7FA9}"/>
              </a:ext>
            </a:extLst>
          </p:cNvPr>
          <p:cNvGrpSpPr/>
          <p:nvPr/>
        </p:nvGrpSpPr>
        <p:grpSpPr>
          <a:xfrm>
            <a:off x="5404361" y="6110702"/>
            <a:ext cx="242972" cy="242972"/>
            <a:chOff x="0" y="0"/>
            <a:chExt cx="812800" cy="812800"/>
          </a:xfrm>
        </p:grpSpPr>
        <p:sp>
          <p:nvSpPr>
            <p:cNvPr id="41" name="Freeform 63">
              <a:extLst>
                <a:ext uri="{FF2B5EF4-FFF2-40B4-BE49-F238E27FC236}">
                  <a16:creationId xmlns:a16="http://schemas.microsoft.com/office/drawing/2014/main" id="{7CFC1286-8764-C107-5A84-E7F087B73D6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42" name="TextBox 64">
              <a:extLst>
                <a:ext uri="{FF2B5EF4-FFF2-40B4-BE49-F238E27FC236}">
                  <a16:creationId xmlns:a16="http://schemas.microsoft.com/office/drawing/2014/main" id="{CA068C44-86BF-05A1-BE63-1928B6ECD95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45" name="Group 65">
            <a:extLst>
              <a:ext uri="{FF2B5EF4-FFF2-40B4-BE49-F238E27FC236}">
                <a16:creationId xmlns:a16="http://schemas.microsoft.com/office/drawing/2014/main" id="{AA547AFC-D82F-300B-1E1D-E69232CF4648}"/>
              </a:ext>
            </a:extLst>
          </p:cNvPr>
          <p:cNvGrpSpPr/>
          <p:nvPr/>
        </p:nvGrpSpPr>
        <p:grpSpPr>
          <a:xfrm>
            <a:off x="3648506" y="2669645"/>
            <a:ext cx="319539" cy="285536"/>
            <a:chOff x="0" y="0"/>
            <a:chExt cx="812800" cy="711200"/>
          </a:xfrm>
        </p:grpSpPr>
        <p:sp>
          <p:nvSpPr>
            <p:cNvPr id="55" name="Freeform 66">
              <a:extLst>
                <a:ext uri="{FF2B5EF4-FFF2-40B4-BE49-F238E27FC236}">
                  <a16:creationId xmlns:a16="http://schemas.microsoft.com/office/drawing/2014/main" id="{8432BAF7-3940-6521-B6D4-22DFCF1D3FB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6" name="TextBox 67">
              <a:extLst>
                <a:ext uri="{FF2B5EF4-FFF2-40B4-BE49-F238E27FC236}">
                  <a16:creationId xmlns:a16="http://schemas.microsoft.com/office/drawing/2014/main" id="{CE4DAC44-FFD5-0410-28FE-F6391863062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 name="Group 65">
            <a:extLst>
              <a:ext uri="{FF2B5EF4-FFF2-40B4-BE49-F238E27FC236}">
                <a16:creationId xmlns:a16="http://schemas.microsoft.com/office/drawing/2014/main" id="{DC34AEFE-6963-B4D4-9863-D5E47308EBD3}"/>
              </a:ext>
            </a:extLst>
          </p:cNvPr>
          <p:cNvGrpSpPr/>
          <p:nvPr/>
        </p:nvGrpSpPr>
        <p:grpSpPr>
          <a:xfrm>
            <a:off x="5415431" y="3606269"/>
            <a:ext cx="220832" cy="193228"/>
            <a:chOff x="0" y="0"/>
            <a:chExt cx="812800" cy="711200"/>
          </a:xfrm>
        </p:grpSpPr>
        <p:sp>
          <p:nvSpPr>
            <p:cNvPr id="11" name="Freeform 66">
              <a:extLst>
                <a:ext uri="{FF2B5EF4-FFF2-40B4-BE49-F238E27FC236}">
                  <a16:creationId xmlns:a16="http://schemas.microsoft.com/office/drawing/2014/main" id="{FC47AA82-6EF3-D912-5024-F33ED05EB7D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99C47F62-1EB9-B350-7187-40CEF955E52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57" name="Group 65">
            <a:extLst>
              <a:ext uri="{FF2B5EF4-FFF2-40B4-BE49-F238E27FC236}">
                <a16:creationId xmlns:a16="http://schemas.microsoft.com/office/drawing/2014/main" id="{648664EC-7980-F1FE-8F30-47371CA0FA72}"/>
              </a:ext>
            </a:extLst>
          </p:cNvPr>
          <p:cNvGrpSpPr/>
          <p:nvPr/>
        </p:nvGrpSpPr>
        <p:grpSpPr>
          <a:xfrm>
            <a:off x="8772246" y="5660395"/>
            <a:ext cx="220832" cy="193228"/>
            <a:chOff x="0" y="0"/>
            <a:chExt cx="812800" cy="711200"/>
          </a:xfrm>
        </p:grpSpPr>
        <p:sp>
          <p:nvSpPr>
            <p:cNvPr id="59" name="Freeform 66">
              <a:extLst>
                <a:ext uri="{FF2B5EF4-FFF2-40B4-BE49-F238E27FC236}">
                  <a16:creationId xmlns:a16="http://schemas.microsoft.com/office/drawing/2014/main" id="{F3ABD54A-E199-0522-40D5-AEE367EBCDF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5" name="TextBox 67">
              <a:extLst>
                <a:ext uri="{FF2B5EF4-FFF2-40B4-BE49-F238E27FC236}">
                  <a16:creationId xmlns:a16="http://schemas.microsoft.com/office/drawing/2014/main" id="{6629A7DA-57DF-98DA-BEE4-394685ADC1E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66" name="Group 65">
            <a:extLst>
              <a:ext uri="{FF2B5EF4-FFF2-40B4-BE49-F238E27FC236}">
                <a16:creationId xmlns:a16="http://schemas.microsoft.com/office/drawing/2014/main" id="{2C84C39B-39BD-E317-2EB0-1FE1584E049D}"/>
              </a:ext>
            </a:extLst>
          </p:cNvPr>
          <p:cNvGrpSpPr/>
          <p:nvPr/>
        </p:nvGrpSpPr>
        <p:grpSpPr>
          <a:xfrm>
            <a:off x="7129718" y="3427145"/>
            <a:ext cx="220832" cy="193228"/>
            <a:chOff x="0" y="0"/>
            <a:chExt cx="812800" cy="711200"/>
          </a:xfrm>
        </p:grpSpPr>
        <p:sp>
          <p:nvSpPr>
            <p:cNvPr id="67" name="Freeform 66">
              <a:extLst>
                <a:ext uri="{FF2B5EF4-FFF2-40B4-BE49-F238E27FC236}">
                  <a16:creationId xmlns:a16="http://schemas.microsoft.com/office/drawing/2014/main" id="{95FAABED-901F-1637-5D51-8DA86DD6AC0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7" name="TextBox 67">
              <a:extLst>
                <a:ext uri="{FF2B5EF4-FFF2-40B4-BE49-F238E27FC236}">
                  <a16:creationId xmlns:a16="http://schemas.microsoft.com/office/drawing/2014/main" id="{5A40345A-ED5D-EDC7-5BC4-D5C56FC7AE0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88" name="Picture 87" descr="Close up of bullseye">
            <a:extLst>
              <a:ext uri="{FF2B5EF4-FFF2-40B4-BE49-F238E27FC236}">
                <a16:creationId xmlns:a16="http://schemas.microsoft.com/office/drawing/2014/main" id="{2C89109C-C2FD-BC42-54E9-9BD310F507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4601" y="4022355"/>
            <a:ext cx="727303" cy="484869"/>
          </a:xfrm>
          <a:prstGeom prst="rect">
            <a:avLst/>
          </a:prstGeom>
        </p:spPr>
      </p:pic>
      <p:sp>
        <p:nvSpPr>
          <p:cNvPr id="19" name="Freeform 66">
            <a:extLst>
              <a:ext uri="{FF2B5EF4-FFF2-40B4-BE49-F238E27FC236}">
                <a16:creationId xmlns:a16="http://schemas.microsoft.com/office/drawing/2014/main" id="{6C30F997-39DF-7EB6-E4D5-848F82603513}"/>
              </a:ext>
            </a:extLst>
          </p:cNvPr>
          <p:cNvSpPr/>
          <p:nvPr/>
        </p:nvSpPr>
        <p:spPr>
          <a:xfrm>
            <a:off x="5423060" y="195176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1" name="Freeform 66">
            <a:extLst>
              <a:ext uri="{FF2B5EF4-FFF2-40B4-BE49-F238E27FC236}">
                <a16:creationId xmlns:a16="http://schemas.microsoft.com/office/drawing/2014/main" id="{C69063BC-485F-AFFE-9D2B-CE386ADF5D89}"/>
              </a:ext>
            </a:extLst>
          </p:cNvPr>
          <p:cNvSpPr/>
          <p:nvPr/>
        </p:nvSpPr>
        <p:spPr>
          <a:xfrm>
            <a:off x="8739672" y="326705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86" name="Group 62">
            <a:extLst>
              <a:ext uri="{FF2B5EF4-FFF2-40B4-BE49-F238E27FC236}">
                <a16:creationId xmlns:a16="http://schemas.microsoft.com/office/drawing/2014/main" id="{03865DC6-25A5-4750-92EE-884393D264AB}"/>
              </a:ext>
            </a:extLst>
          </p:cNvPr>
          <p:cNvGrpSpPr/>
          <p:nvPr/>
        </p:nvGrpSpPr>
        <p:grpSpPr>
          <a:xfrm>
            <a:off x="7097721" y="2690300"/>
            <a:ext cx="242972" cy="242972"/>
            <a:chOff x="0" y="0"/>
            <a:chExt cx="812800" cy="812800"/>
          </a:xfrm>
        </p:grpSpPr>
        <p:sp>
          <p:nvSpPr>
            <p:cNvPr id="87" name="Freeform 63">
              <a:extLst>
                <a:ext uri="{FF2B5EF4-FFF2-40B4-BE49-F238E27FC236}">
                  <a16:creationId xmlns:a16="http://schemas.microsoft.com/office/drawing/2014/main" id="{179D7776-343C-BB2D-FF46-4F0421D25E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0" name="TextBox 64">
              <a:extLst>
                <a:ext uri="{FF2B5EF4-FFF2-40B4-BE49-F238E27FC236}">
                  <a16:creationId xmlns:a16="http://schemas.microsoft.com/office/drawing/2014/main" id="{265F930E-E945-84EC-9643-F2EF6F9B7067}"/>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5B096677-03BA-048C-6C1A-E2844FDA8875}"/>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3F9C3D4-3EEA-4750-ADE2-C9A3B2E97C1F}"/>
              </a:ext>
            </a:extLst>
          </p:cNvPr>
          <p:cNvGraphicFramePr>
            <a:graphicFrameLocks noGrp="1"/>
          </p:cNvGraphicFramePr>
          <p:nvPr>
            <p:extLst>
              <p:ext uri="{D42A27DB-BD31-4B8C-83A1-F6EECF244321}">
                <p14:modId xmlns:p14="http://schemas.microsoft.com/office/powerpoint/2010/main" val="390269827"/>
              </p:ext>
            </p:extLst>
          </p:nvPr>
        </p:nvGraphicFramePr>
        <p:xfrm>
          <a:off x="2569559" y="654731"/>
          <a:ext cx="8057273" cy="6811913"/>
        </p:xfrm>
        <a:graphic>
          <a:graphicData uri="http://schemas.openxmlformats.org/drawingml/2006/table">
            <a:tbl>
              <a:tblPr/>
              <a:tblGrid>
                <a:gridCol w="1577898">
                  <a:extLst>
                    <a:ext uri="{9D8B030D-6E8A-4147-A177-3AD203B41FA5}">
                      <a16:colId xmlns:a16="http://schemas.microsoft.com/office/drawing/2014/main" val="20000"/>
                    </a:ext>
                  </a:extLst>
                </a:gridCol>
                <a:gridCol w="1578973">
                  <a:extLst>
                    <a:ext uri="{9D8B030D-6E8A-4147-A177-3AD203B41FA5}">
                      <a16:colId xmlns:a16="http://schemas.microsoft.com/office/drawing/2014/main" val="20001"/>
                    </a:ext>
                  </a:extLst>
                </a:gridCol>
                <a:gridCol w="1675855">
                  <a:extLst>
                    <a:ext uri="{9D8B030D-6E8A-4147-A177-3AD203B41FA5}">
                      <a16:colId xmlns:a16="http://schemas.microsoft.com/office/drawing/2014/main" val="20002"/>
                    </a:ext>
                  </a:extLst>
                </a:gridCol>
                <a:gridCol w="1667038">
                  <a:extLst>
                    <a:ext uri="{9D8B030D-6E8A-4147-A177-3AD203B41FA5}">
                      <a16:colId xmlns:a16="http://schemas.microsoft.com/office/drawing/2014/main" val="20003"/>
                    </a:ext>
                  </a:extLst>
                </a:gridCol>
                <a:gridCol w="1557509">
                  <a:extLst>
                    <a:ext uri="{9D8B030D-6E8A-4147-A177-3AD203B41FA5}">
                      <a16:colId xmlns:a16="http://schemas.microsoft.com/office/drawing/2014/main" val="20004"/>
                    </a:ext>
                  </a:extLst>
                </a:gridCol>
              </a:tblGrid>
              <a:tr h="768378">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19/01/2026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20/01/2026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21/01/2026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22/01/2026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23/01/2026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1276828">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1"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 with Tania</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Arts &amp; Crafts with Tania</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Chill and chat</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7854">
                <a:tc>
                  <a:txBody>
                    <a:bodyPr/>
                    <a:lstStyle/>
                    <a:p>
                      <a:pPr algn="ctr">
                        <a:lnSpc>
                          <a:spcPts val="1515"/>
                        </a:lnSpc>
                      </a:pPr>
                      <a:r>
                        <a:rPr lang="en-US" sz="1000" dirty="0">
                          <a:solidFill>
                            <a:srgbClr val="000000"/>
                          </a:solidFill>
                          <a:latin typeface="DM Sans"/>
                        </a:rPr>
                        <a:t>Koestler awards art session with Julia</a:t>
                      </a:r>
                    </a:p>
                    <a:p>
                      <a:pPr algn="ctr">
                        <a:lnSpc>
                          <a:spcPts val="1515"/>
                        </a:lnSpc>
                      </a:pPr>
                      <a:r>
                        <a:rPr lang="en-US" sz="100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Arts and Crafts Julia</a:t>
                      </a:r>
                    </a:p>
                    <a:p>
                      <a:pPr algn="ctr">
                        <a:lnSpc>
                          <a:spcPts val="1515"/>
                        </a:lnSpc>
                      </a:pPr>
                      <a:r>
                        <a:rPr lang="en-US" sz="1000" dirty="0">
                          <a:solidFill>
                            <a:srgbClr val="000000"/>
                          </a:solidFill>
                          <a:latin typeface="DM Sans"/>
                        </a:rPr>
                        <a:t>10:00-11:30</a:t>
                      </a:r>
                    </a:p>
                    <a:p>
                      <a:pPr algn="ctr">
                        <a:lnSpc>
                          <a:spcPts val="1515"/>
                        </a:lnSpc>
                      </a:pPr>
                      <a:endParaRPr lang="en-US" sz="1000" dirty="0">
                        <a:solidFill>
                          <a:srgbClr val="000000"/>
                        </a:solidFill>
                        <a:latin typeface="DM Sans"/>
                      </a:endParaRPr>
                    </a:p>
                    <a:p>
                      <a:pPr algn="ctr"/>
                      <a:r>
                        <a:rPr lang="en-GB" sz="1000" dirty="0"/>
                        <a:t>CBT – booking only</a:t>
                      </a:r>
                    </a:p>
                    <a:p>
                      <a:pPr algn="ctr"/>
                      <a:r>
                        <a:rPr lang="en-GB" sz="1000" dirty="0"/>
                        <a:t>10:00-4:00</a:t>
                      </a:r>
                    </a:p>
                    <a:p>
                      <a:pPr algn="ctr"/>
                      <a:endParaRPr lang="en-GB" sz="1000" dirty="0"/>
                    </a:p>
                    <a:p>
                      <a:pPr algn="ctr"/>
                      <a:endParaRPr lang="en-GB" sz="1000" dirty="0"/>
                    </a:p>
                    <a:p>
                      <a:pPr algn="ctr"/>
                      <a:r>
                        <a:rPr lang="en-GB" sz="1000" dirty="0"/>
                        <a:t>Digital College </a:t>
                      </a:r>
                    </a:p>
                    <a:p>
                      <a:pPr algn="ctr"/>
                      <a:r>
                        <a:rPr lang="en-GB" sz="1000" dirty="0"/>
                        <a:t>(self-led)</a:t>
                      </a:r>
                    </a:p>
                    <a:p>
                      <a:pPr algn="ctr"/>
                      <a:r>
                        <a:rPr lang="en-GB" sz="1000" dirty="0"/>
                        <a:t>10:30-4:00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GB" sz="1000" dirty="0">
                          <a:latin typeface="DM Sans" pitchFamily="2" charset="0"/>
                        </a:rPr>
                        <a:t>Building motivation, positive attitude session: guest speaker</a:t>
                      </a:r>
                    </a:p>
                    <a:p>
                      <a:pPr algn="ctr"/>
                      <a:r>
                        <a:rPr lang="en-GB" sz="1000" dirty="0">
                          <a:latin typeface="DM Sans" pitchFamily="2" charset="0"/>
                        </a:rPr>
                        <a:t>10:30-12:00</a:t>
                      </a:r>
                    </a:p>
                    <a:p>
                      <a:pPr algn="ctr"/>
                      <a:endParaRPr lang="en-GB" sz="1000" dirty="0">
                        <a:latin typeface="DM Sans" pitchFamily="2" charset="0"/>
                      </a:endParaRPr>
                    </a:p>
                    <a:p>
                      <a:pPr algn="ctr"/>
                      <a:endParaRPr lang="en-GB" sz="1000" dirty="0">
                        <a:latin typeface="DM Sans" pitchFamily="2" charset="0"/>
                      </a:endParaRPr>
                    </a:p>
                    <a:p>
                      <a:pPr algn="ctr"/>
                      <a:r>
                        <a:rPr lang="en-GB" sz="1000" dirty="0">
                          <a:latin typeface="DM Sans" pitchFamily="2" charset="0"/>
                        </a:rPr>
                        <a:t>CBT with Molly – booking only</a:t>
                      </a:r>
                    </a:p>
                    <a:p>
                      <a:pPr algn="ctr"/>
                      <a:r>
                        <a:rPr lang="en-GB" sz="1000" dirty="0">
                          <a:latin typeface="DM Sans" pitchFamily="2" charset="0"/>
                        </a:rPr>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000" dirty="0">
                          <a:solidFill>
                            <a:srgbClr val="000000"/>
                          </a:solidFill>
                          <a:latin typeface="DM Sans"/>
                        </a:rPr>
                        <a:t>January Quiz with peer mentor Dan</a:t>
                      </a:r>
                    </a:p>
                    <a:p>
                      <a:pPr algn="ctr">
                        <a:lnSpc>
                          <a:spcPts val="1515"/>
                        </a:lnSpc>
                        <a:defRPr/>
                      </a:pPr>
                      <a:r>
                        <a:rPr lang="en-US" sz="1000" dirty="0">
                          <a:solidFill>
                            <a:srgbClr val="000000"/>
                          </a:solidFill>
                          <a:latin typeface="DM Sans"/>
                        </a:rPr>
                        <a:t>10:30-12:00</a:t>
                      </a:r>
                    </a:p>
                    <a:p>
                      <a:pPr algn="ctr"/>
                      <a:endParaRPr lang="en-GB" sz="1000" dirty="0"/>
                    </a:p>
                    <a:p>
                      <a:pPr algn="ctr">
                        <a:lnSpc>
                          <a:spcPts val="1515"/>
                        </a:lnSpc>
                        <a:defRPr/>
                      </a:pPr>
                      <a:endParaRPr lang="en-US" sz="1000" dirty="0">
                        <a:solidFill>
                          <a:srgbClr val="000000"/>
                        </a:solidFill>
                        <a:latin typeface="DM Sans"/>
                      </a:endParaRPr>
                    </a:p>
                    <a:p>
                      <a:pPr algn="ctr">
                        <a:lnSpc>
                          <a:spcPts val="1515"/>
                        </a:lnSpc>
                        <a:defRPr/>
                      </a:pPr>
                      <a:r>
                        <a:rPr lang="en-US" sz="1000" dirty="0">
                          <a:solidFill>
                            <a:srgbClr val="000000"/>
                          </a:solidFill>
                          <a:latin typeface="DM Sans"/>
                        </a:rPr>
                        <a:t>Job Club with Ian 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1286980">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Hub Newsletter with peer mentor Ed</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12:00-13:00</a:t>
                      </a:r>
                      <a:endParaRPr lang="en-GB" sz="10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Recovery Group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11:30-12:30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a:txBody>
                    <a:bodyPr/>
                    <a:lstStyle/>
                    <a:p>
                      <a:pPr algn="ctr"/>
                      <a:r>
                        <a:rPr lang="en-US" sz="1000" dirty="0">
                          <a:solidFill>
                            <a:srgbClr val="000000"/>
                          </a:solidFill>
                          <a:latin typeface="DM Sans"/>
                        </a:rPr>
                        <a:t>UPW – invite only</a:t>
                      </a:r>
                    </a:p>
                    <a:p>
                      <a:pPr algn="ctr"/>
                      <a:r>
                        <a:rPr lang="en-US" sz="1000" dirty="0">
                          <a:solidFill>
                            <a:srgbClr val="000000"/>
                          </a:solidFill>
                          <a:latin typeface="DM Sans"/>
                        </a:rPr>
                        <a:t>10:00-12:00</a:t>
                      </a:r>
                    </a:p>
                    <a:p>
                      <a:pPr algn="ctr"/>
                      <a:endParaRPr lang="en-US" sz="1000" dirty="0">
                        <a:solidFill>
                          <a:srgbClr val="000000"/>
                        </a:solidFill>
                        <a:latin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latin typeface="DM Sans" pitchFamily="2" charset="0"/>
                      </a:endParaRPr>
                    </a:p>
                    <a:p>
                      <a:pPr algn="ctr">
                        <a:lnSpc>
                          <a:spcPts val="1515"/>
                        </a:lnSpc>
                        <a:defRPr/>
                      </a:pPr>
                      <a:r>
                        <a:rPr lang="en-US" sz="1000" dirty="0">
                          <a:solidFill>
                            <a:srgbClr val="000000"/>
                          </a:solidFill>
                          <a:latin typeface="DM Sans"/>
                        </a:rPr>
                        <a:t>1:1s with DWP</a:t>
                      </a:r>
                    </a:p>
                    <a:p>
                      <a:pPr algn="ctr">
                        <a:lnSpc>
                          <a:spcPts val="1515"/>
                        </a:lnSpc>
                        <a:defRPr/>
                      </a:pPr>
                      <a:r>
                        <a:rPr lang="en-US" sz="1000"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Lego Nostalgia with peer mentor Ed</a:t>
                      </a:r>
                    </a:p>
                    <a:p>
                      <a:pPr algn="ctr">
                        <a:lnSpc>
                          <a:spcPts val="1515"/>
                        </a:lnSpc>
                      </a:pPr>
                      <a:r>
                        <a:rPr lang="en-US" sz="1000" dirty="0">
                          <a:solidFill>
                            <a:srgbClr val="000000"/>
                          </a:solidFill>
                          <a:latin typeface="DM Sans"/>
                        </a:rPr>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pPr>
                      <a:endParaRPr lang="en-US" sz="1000" dirty="0">
                        <a:solidFill>
                          <a:srgbClr val="000000"/>
                        </a:solidFill>
                        <a:latin typeface="DM Sans"/>
                      </a:endParaRPr>
                    </a:p>
                    <a:p>
                      <a:pPr algn="ctr">
                        <a:lnSpc>
                          <a:spcPts val="1515"/>
                        </a:lnSpc>
                      </a:pPr>
                      <a:r>
                        <a:rPr lang="en-US" sz="1000" dirty="0">
                          <a:solidFill>
                            <a:srgbClr val="000000"/>
                          </a:solidFill>
                          <a:latin typeface="DM Sans"/>
                        </a:rPr>
                        <a:t>Gardening with peer mentor Ed</a:t>
                      </a:r>
                    </a:p>
                    <a:p>
                      <a:pPr algn="ctr">
                        <a:lnSpc>
                          <a:spcPts val="1515"/>
                        </a:lnSpc>
                      </a:pPr>
                      <a:r>
                        <a:rPr lang="en-US" sz="1000" dirty="0">
                          <a:solidFill>
                            <a:srgbClr val="000000"/>
                          </a:solidFill>
                          <a:latin typeface="DM Sans"/>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1441873">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endParaRPr lang="en-US" sz="10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World Braille Day with Julia</a:t>
                      </a:r>
                    </a:p>
                    <a:p>
                      <a:pPr marL="0" marR="0" lvl="0" indent="0" algn="ctr" defTabSz="914400" rtl="0" eaLnBrk="1" fontAlgn="auto" latinLnBrk="0" hangingPunct="1">
                        <a:lnSpc>
                          <a:spcPts val="1515"/>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1:00-2:00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a:t>
                      </a:r>
                      <a:endParaRPr lang="en-GB" sz="110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endParaRPr lang="en-GB" sz="1000" dirty="0">
                        <a:latin typeface="DM Sans" pitchFamily="2" charset="0"/>
                      </a:endParaRPr>
                    </a:p>
                    <a:p>
                      <a:pPr algn="ctr"/>
                      <a:r>
                        <a:rPr lang="en-GB" sz="1000" dirty="0">
                          <a:latin typeface="DM Sans" pitchFamily="2" charset="0"/>
                        </a:rPr>
                        <a:t>¿Hablas Español? Spanish lesson</a:t>
                      </a:r>
                    </a:p>
                    <a:p>
                      <a:pPr algn="ctr"/>
                      <a:r>
                        <a:rPr lang="en-GB" sz="1000" dirty="0">
                          <a:latin typeface="DM Sans" pitchFamily="2" charset="0"/>
                        </a:rPr>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Say it in a song! Music session with Donna</a:t>
                      </a:r>
                    </a:p>
                    <a:p>
                      <a:pPr algn="ctr">
                        <a:lnSpc>
                          <a:spcPts val="1515"/>
                        </a:lnSpc>
                      </a:pPr>
                      <a:r>
                        <a:rPr lang="en-US" sz="1000" dirty="0">
                          <a:solidFill>
                            <a:srgbClr val="000000"/>
                          </a:solidFill>
                          <a:latin typeface="DM Sans"/>
                        </a:rPr>
                        <a:t>1:30-3:30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3" name="Group 3">
            <a:extLst>
              <a:ext uri="{FF2B5EF4-FFF2-40B4-BE49-F238E27FC236}">
                <a16:creationId xmlns:a16="http://schemas.microsoft.com/office/drawing/2014/main" id="{5F68B86E-F109-54B2-D0C4-282BCDFD53D6}"/>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5725B1C9-68DC-AA2D-7FFD-803ABEB31804}"/>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B9D2A693-721C-84DE-4CA7-82DF16680F32}"/>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Non-accredited courses introduce new topics to participants and offer a guided-learning environment, where they can gain detailed knowledge about different subjects. </a:t>
              </a:r>
              <a:r>
                <a:rPr lang="en-GB" sz="1050" dirty="0">
                  <a:solidFill>
                    <a:schemeClr val="bg1"/>
                  </a:solidFill>
                  <a:latin typeface="DM Sans" pitchFamily="2" charset="0"/>
                  <a:ea typeface="Calibri" panose="020F0502020204030204" pitchFamily="34" charset="0"/>
                </a:rPr>
                <a:t>Digital College offers online accredited courses, which participants can complete at their own pace, using hub </a:t>
              </a:r>
              <a:r>
                <a:rPr lang="en-GB" sz="1050" dirty="0" err="1">
                  <a:solidFill>
                    <a:schemeClr val="bg1"/>
                  </a:solidFill>
                  <a:latin typeface="DM Sans" pitchFamily="2" charset="0"/>
                  <a:ea typeface="Calibri" panose="020F0502020204030204" pitchFamily="34" charset="0"/>
                </a:rPr>
                <a:t>Ipads</a:t>
              </a:r>
              <a:r>
                <a:rPr lang="en-GB" sz="1050" dirty="0">
                  <a:solidFill>
                    <a:schemeClr val="bg1"/>
                  </a:solidFill>
                  <a:latin typeface="DM Sans" pitchFamily="2" charset="0"/>
                  <a:ea typeface="Calibri" panose="020F0502020204030204" pitchFamily="34" charset="0"/>
                </a:rPr>
                <a:t>.</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1EA9F55D-AD27-C5A3-C8B9-04128E42D970}"/>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E368AE4D-B17C-8DD4-B82E-EC100821A58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F8003D99-6E38-0FE0-1CA9-B7E015F0FCBD}"/>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A12EEBD4-24A9-BECE-081C-56ED892015BA}"/>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AC09F1D7-6747-1E1B-7486-20C2202CCF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A75DD940-DB67-306D-184E-4A8C82D029B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C9031720-105A-D3B0-A024-B62D4BD9C03B}"/>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JANUARY - WEEK 4</a:t>
            </a:r>
          </a:p>
        </p:txBody>
      </p:sp>
      <p:sp>
        <p:nvSpPr>
          <p:cNvPr id="70" name="TextBox 70">
            <a:extLst>
              <a:ext uri="{FF2B5EF4-FFF2-40B4-BE49-F238E27FC236}">
                <a16:creationId xmlns:a16="http://schemas.microsoft.com/office/drawing/2014/main" id="{4D8C823F-79C0-EB72-A11D-2391E822F315}"/>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C3BFD9EE-6537-CBD4-A9BF-5A83BA1402A2}"/>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80A06C28-1FF2-232D-719C-42D7DBE5E958}"/>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2CC9FDB9-A178-921E-8A8D-F19B87599F8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F5952453-309E-4F10-B4D4-C47762CFD24D}"/>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2C7D8B5C-D7B8-2D33-B87E-228797071554}"/>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72778038-C9DD-05FE-68EC-87B167388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224" y="187768"/>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D3AC79AD-5196-A474-0A7F-D6237F5C7DD6}"/>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B1CD7AF3-D8CA-691B-DD1A-7B7B9002033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2B197B6E-A935-321E-1A67-ADDC886B08D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93" name="Group 65">
            <a:extLst>
              <a:ext uri="{FF2B5EF4-FFF2-40B4-BE49-F238E27FC236}">
                <a16:creationId xmlns:a16="http://schemas.microsoft.com/office/drawing/2014/main" id="{F2608FEB-CC1B-0099-6879-E44721EB44C1}"/>
              </a:ext>
            </a:extLst>
          </p:cNvPr>
          <p:cNvGrpSpPr/>
          <p:nvPr/>
        </p:nvGrpSpPr>
        <p:grpSpPr>
          <a:xfrm>
            <a:off x="8753170" y="6707983"/>
            <a:ext cx="220832" cy="193228"/>
            <a:chOff x="0" y="0"/>
            <a:chExt cx="812800" cy="711200"/>
          </a:xfrm>
        </p:grpSpPr>
        <p:sp>
          <p:nvSpPr>
            <p:cNvPr id="94" name="Freeform 66">
              <a:extLst>
                <a:ext uri="{FF2B5EF4-FFF2-40B4-BE49-F238E27FC236}">
                  <a16:creationId xmlns:a16="http://schemas.microsoft.com/office/drawing/2014/main" id="{6E2D20A6-35B6-8311-A12E-A6CF96F15F6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5" name="TextBox 67">
              <a:extLst>
                <a:ext uri="{FF2B5EF4-FFF2-40B4-BE49-F238E27FC236}">
                  <a16:creationId xmlns:a16="http://schemas.microsoft.com/office/drawing/2014/main" id="{7C74117C-F3A4-BA92-499E-AA3644195EE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17" name="Freeform 66">
            <a:extLst>
              <a:ext uri="{FF2B5EF4-FFF2-40B4-BE49-F238E27FC236}">
                <a16:creationId xmlns:a16="http://schemas.microsoft.com/office/drawing/2014/main" id="{95B9F8C1-4EDF-D4E7-C986-71AF1B1EE901}"/>
              </a:ext>
            </a:extLst>
          </p:cNvPr>
          <p:cNvSpPr/>
          <p:nvPr/>
        </p:nvSpPr>
        <p:spPr>
          <a:xfrm>
            <a:off x="3830002" y="2253868"/>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40" name="Group 65">
            <a:extLst>
              <a:ext uri="{FF2B5EF4-FFF2-40B4-BE49-F238E27FC236}">
                <a16:creationId xmlns:a16="http://schemas.microsoft.com/office/drawing/2014/main" id="{587E4A50-CBE8-0161-A503-15AAE4E79588}"/>
              </a:ext>
            </a:extLst>
          </p:cNvPr>
          <p:cNvGrpSpPr/>
          <p:nvPr/>
        </p:nvGrpSpPr>
        <p:grpSpPr>
          <a:xfrm>
            <a:off x="5420321" y="4501526"/>
            <a:ext cx="220832" cy="193228"/>
            <a:chOff x="0" y="0"/>
            <a:chExt cx="812800" cy="711200"/>
          </a:xfrm>
        </p:grpSpPr>
        <p:sp>
          <p:nvSpPr>
            <p:cNvPr id="41" name="Freeform 66">
              <a:extLst>
                <a:ext uri="{FF2B5EF4-FFF2-40B4-BE49-F238E27FC236}">
                  <a16:creationId xmlns:a16="http://schemas.microsoft.com/office/drawing/2014/main" id="{83BA1263-C5C3-7C48-CBBD-F4D06F21AEB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F5FC1734-C7DA-940B-2F69-A34A7358D6C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9" name="Group 65">
            <a:extLst>
              <a:ext uri="{FF2B5EF4-FFF2-40B4-BE49-F238E27FC236}">
                <a16:creationId xmlns:a16="http://schemas.microsoft.com/office/drawing/2014/main" id="{AEE3961A-F4FF-2258-8B34-742DFA7DA3A3}"/>
              </a:ext>
            </a:extLst>
          </p:cNvPr>
          <p:cNvGrpSpPr/>
          <p:nvPr/>
        </p:nvGrpSpPr>
        <p:grpSpPr>
          <a:xfrm>
            <a:off x="8737227" y="4811949"/>
            <a:ext cx="220832" cy="193228"/>
            <a:chOff x="0" y="0"/>
            <a:chExt cx="812800" cy="711200"/>
          </a:xfrm>
        </p:grpSpPr>
        <p:sp>
          <p:nvSpPr>
            <p:cNvPr id="30" name="Freeform 66">
              <a:extLst>
                <a:ext uri="{FF2B5EF4-FFF2-40B4-BE49-F238E27FC236}">
                  <a16:creationId xmlns:a16="http://schemas.microsoft.com/office/drawing/2014/main" id="{7A03B9BF-24D4-971E-FE8F-DE7CA85966F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1" name="TextBox 67">
              <a:extLst>
                <a:ext uri="{FF2B5EF4-FFF2-40B4-BE49-F238E27FC236}">
                  <a16:creationId xmlns:a16="http://schemas.microsoft.com/office/drawing/2014/main" id="{8C74B86B-1A4E-1F7E-45B1-3B73A2B1F5E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 name="Group 65">
            <a:extLst>
              <a:ext uri="{FF2B5EF4-FFF2-40B4-BE49-F238E27FC236}">
                <a16:creationId xmlns:a16="http://schemas.microsoft.com/office/drawing/2014/main" id="{E19D846B-862D-65A9-6191-3E42C379BA1B}"/>
              </a:ext>
            </a:extLst>
          </p:cNvPr>
          <p:cNvGrpSpPr/>
          <p:nvPr/>
        </p:nvGrpSpPr>
        <p:grpSpPr>
          <a:xfrm>
            <a:off x="3830002" y="4811949"/>
            <a:ext cx="220832" cy="193228"/>
            <a:chOff x="0" y="0"/>
            <a:chExt cx="812800" cy="711200"/>
          </a:xfrm>
        </p:grpSpPr>
        <p:sp>
          <p:nvSpPr>
            <p:cNvPr id="11" name="Freeform 66">
              <a:extLst>
                <a:ext uri="{FF2B5EF4-FFF2-40B4-BE49-F238E27FC236}">
                  <a16:creationId xmlns:a16="http://schemas.microsoft.com/office/drawing/2014/main" id="{AED73195-0C51-B794-9D34-37103A1319D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2" name="TextBox 67">
              <a:extLst>
                <a:ext uri="{FF2B5EF4-FFF2-40B4-BE49-F238E27FC236}">
                  <a16:creationId xmlns:a16="http://schemas.microsoft.com/office/drawing/2014/main" id="{B97E2D81-7B3A-5B60-D6CE-20E31AD2CAB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 name="Group 65">
            <a:extLst>
              <a:ext uri="{FF2B5EF4-FFF2-40B4-BE49-F238E27FC236}">
                <a16:creationId xmlns:a16="http://schemas.microsoft.com/office/drawing/2014/main" id="{DFBBE61E-715E-1B6C-E16C-61B198585B78}"/>
              </a:ext>
            </a:extLst>
          </p:cNvPr>
          <p:cNvGrpSpPr/>
          <p:nvPr/>
        </p:nvGrpSpPr>
        <p:grpSpPr>
          <a:xfrm>
            <a:off x="5419924" y="4006155"/>
            <a:ext cx="220832" cy="193228"/>
            <a:chOff x="0" y="0"/>
            <a:chExt cx="812800" cy="711200"/>
          </a:xfrm>
        </p:grpSpPr>
        <p:sp>
          <p:nvSpPr>
            <p:cNvPr id="7" name="Freeform 66">
              <a:extLst>
                <a:ext uri="{FF2B5EF4-FFF2-40B4-BE49-F238E27FC236}">
                  <a16:creationId xmlns:a16="http://schemas.microsoft.com/office/drawing/2014/main" id="{6CE8DF7E-7B7F-6F62-6577-1A4A9742BF8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34B50885-E77A-4EDB-2991-2D5B70D0968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2" name="Picture 11" descr="Colorful ukuleles on display">
            <a:extLst>
              <a:ext uri="{FF2B5EF4-FFF2-40B4-BE49-F238E27FC236}">
                <a16:creationId xmlns:a16="http://schemas.microsoft.com/office/drawing/2014/main" id="{3B42846F-CF15-E7FD-5A85-2681C4C63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7527" y="7022655"/>
            <a:ext cx="523005" cy="346286"/>
          </a:xfrm>
          <a:prstGeom prst="rect">
            <a:avLst/>
          </a:prstGeom>
        </p:spPr>
      </p:pic>
      <p:grpSp>
        <p:nvGrpSpPr>
          <p:cNvPr id="36" name="Group 65">
            <a:extLst>
              <a:ext uri="{FF2B5EF4-FFF2-40B4-BE49-F238E27FC236}">
                <a16:creationId xmlns:a16="http://schemas.microsoft.com/office/drawing/2014/main" id="{43D29F66-215C-BC66-1B66-66E65AEBF424}"/>
              </a:ext>
            </a:extLst>
          </p:cNvPr>
          <p:cNvGrpSpPr/>
          <p:nvPr/>
        </p:nvGrpSpPr>
        <p:grpSpPr>
          <a:xfrm>
            <a:off x="10323269" y="4501526"/>
            <a:ext cx="220832" cy="193228"/>
            <a:chOff x="0" y="0"/>
            <a:chExt cx="812800" cy="711200"/>
          </a:xfrm>
        </p:grpSpPr>
        <p:sp>
          <p:nvSpPr>
            <p:cNvPr id="52" name="Freeform 66">
              <a:extLst>
                <a:ext uri="{FF2B5EF4-FFF2-40B4-BE49-F238E27FC236}">
                  <a16:creationId xmlns:a16="http://schemas.microsoft.com/office/drawing/2014/main" id="{CD0E2AFC-7CE2-4C38-B4AA-8FE26916CF3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77DCFB60-6A7F-16AB-FC98-C758AD09440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6" name="Group 62">
            <a:extLst>
              <a:ext uri="{FF2B5EF4-FFF2-40B4-BE49-F238E27FC236}">
                <a16:creationId xmlns:a16="http://schemas.microsoft.com/office/drawing/2014/main" id="{4BD37FC1-80AA-5A96-B25F-1E4122102F55}"/>
              </a:ext>
            </a:extLst>
          </p:cNvPr>
          <p:cNvGrpSpPr/>
          <p:nvPr/>
        </p:nvGrpSpPr>
        <p:grpSpPr>
          <a:xfrm>
            <a:off x="10289421" y="6756666"/>
            <a:ext cx="242972" cy="242972"/>
            <a:chOff x="0" y="0"/>
            <a:chExt cx="812800" cy="812800"/>
          </a:xfrm>
        </p:grpSpPr>
        <p:sp>
          <p:nvSpPr>
            <p:cNvPr id="97" name="Freeform 63">
              <a:extLst>
                <a:ext uri="{FF2B5EF4-FFF2-40B4-BE49-F238E27FC236}">
                  <a16:creationId xmlns:a16="http://schemas.microsoft.com/office/drawing/2014/main" id="{D6888088-511F-379D-B72B-31D4B9943E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8" name="TextBox 64">
              <a:extLst>
                <a:ext uri="{FF2B5EF4-FFF2-40B4-BE49-F238E27FC236}">
                  <a16:creationId xmlns:a16="http://schemas.microsoft.com/office/drawing/2014/main" id="{9CA69343-C454-4771-1138-FE2D9981ABC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89" name="Group 65">
            <a:extLst>
              <a:ext uri="{FF2B5EF4-FFF2-40B4-BE49-F238E27FC236}">
                <a16:creationId xmlns:a16="http://schemas.microsoft.com/office/drawing/2014/main" id="{16FB61BB-0D17-BEEB-3AAF-2C811AEC814D}"/>
              </a:ext>
            </a:extLst>
          </p:cNvPr>
          <p:cNvGrpSpPr/>
          <p:nvPr/>
        </p:nvGrpSpPr>
        <p:grpSpPr>
          <a:xfrm>
            <a:off x="8726800" y="4090754"/>
            <a:ext cx="220832" cy="193228"/>
            <a:chOff x="0" y="0"/>
            <a:chExt cx="812800" cy="711200"/>
          </a:xfrm>
        </p:grpSpPr>
        <p:sp>
          <p:nvSpPr>
            <p:cNvPr id="90" name="Freeform 66">
              <a:extLst>
                <a:ext uri="{FF2B5EF4-FFF2-40B4-BE49-F238E27FC236}">
                  <a16:creationId xmlns:a16="http://schemas.microsoft.com/office/drawing/2014/main" id="{0B81BAE6-D0CD-C3F5-DD8C-1AF48009159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1" name="TextBox 67">
              <a:extLst>
                <a:ext uri="{FF2B5EF4-FFF2-40B4-BE49-F238E27FC236}">
                  <a16:creationId xmlns:a16="http://schemas.microsoft.com/office/drawing/2014/main" id="{F0DD9BA7-7507-CC61-CB05-4B222903D85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67" name="Group 65">
            <a:extLst>
              <a:ext uri="{FF2B5EF4-FFF2-40B4-BE49-F238E27FC236}">
                <a16:creationId xmlns:a16="http://schemas.microsoft.com/office/drawing/2014/main" id="{3D2D700D-D033-B172-262D-19BE4898FED8}"/>
              </a:ext>
            </a:extLst>
          </p:cNvPr>
          <p:cNvGrpSpPr/>
          <p:nvPr/>
        </p:nvGrpSpPr>
        <p:grpSpPr>
          <a:xfrm>
            <a:off x="7092028" y="5581797"/>
            <a:ext cx="220832" cy="193228"/>
            <a:chOff x="0" y="0"/>
            <a:chExt cx="812800" cy="711200"/>
          </a:xfrm>
        </p:grpSpPr>
        <p:sp>
          <p:nvSpPr>
            <p:cNvPr id="77" name="Freeform 66">
              <a:extLst>
                <a:ext uri="{FF2B5EF4-FFF2-40B4-BE49-F238E27FC236}">
                  <a16:creationId xmlns:a16="http://schemas.microsoft.com/office/drawing/2014/main" id="{740E79E7-8F46-8915-B9AD-23C003BCB80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TextBox 67">
              <a:extLst>
                <a:ext uri="{FF2B5EF4-FFF2-40B4-BE49-F238E27FC236}">
                  <a16:creationId xmlns:a16="http://schemas.microsoft.com/office/drawing/2014/main" id="{1851C3BA-CBFB-184E-1E83-0AFD3DCC760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37" name="Picture 36" descr="A blue and white sign with white text&#10;&#10;AI-generated content may be incorrect.">
            <a:extLst>
              <a:ext uri="{FF2B5EF4-FFF2-40B4-BE49-F238E27FC236}">
                <a16:creationId xmlns:a16="http://schemas.microsoft.com/office/drawing/2014/main" id="{E3C09B0A-64A7-C7CB-05C8-0A773B4040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7248" y="183716"/>
            <a:ext cx="1363097" cy="377141"/>
          </a:xfrm>
          <a:prstGeom prst="rect">
            <a:avLst/>
          </a:prstGeom>
        </p:spPr>
      </p:pic>
      <p:grpSp>
        <p:nvGrpSpPr>
          <p:cNvPr id="18" name="Group 65">
            <a:extLst>
              <a:ext uri="{FF2B5EF4-FFF2-40B4-BE49-F238E27FC236}">
                <a16:creationId xmlns:a16="http://schemas.microsoft.com/office/drawing/2014/main" id="{5CA757FB-6090-221E-8D45-BD6A8AEBA484}"/>
              </a:ext>
            </a:extLst>
          </p:cNvPr>
          <p:cNvGrpSpPr/>
          <p:nvPr/>
        </p:nvGrpSpPr>
        <p:grpSpPr>
          <a:xfrm>
            <a:off x="5236284" y="7041457"/>
            <a:ext cx="220832" cy="193228"/>
            <a:chOff x="0" y="0"/>
            <a:chExt cx="812800" cy="711200"/>
          </a:xfrm>
        </p:grpSpPr>
        <p:sp>
          <p:nvSpPr>
            <p:cNvPr id="27" name="Freeform 66">
              <a:extLst>
                <a:ext uri="{FF2B5EF4-FFF2-40B4-BE49-F238E27FC236}">
                  <a16:creationId xmlns:a16="http://schemas.microsoft.com/office/drawing/2014/main" id="{13BDD772-C6BC-4B92-5B6C-AC034D5DD5C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0" name="TextBox 67">
              <a:extLst>
                <a:ext uri="{FF2B5EF4-FFF2-40B4-BE49-F238E27FC236}">
                  <a16:creationId xmlns:a16="http://schemas.microsoft.com/office/drawing/2014/main" id="{FAB62AE1-1F96-6964-142F-9AF69C69746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1" name="Group 65">
            <a:extLst>
              <a:ext uri="{FF2B5EF4-FFF2-40B4-BE49-F238E27FC236}">
                <a16:creationId xmlns:a16="http://schemas.microsoft.com/office/drawing/2014/main" id="{AD0E45FD-4C59-C907-3877-6A2DC20691DA}"/>
              </a:ext>
            </a:extLst>
          </p:cNvPr>
          <p:cNvGrpSpPr/>
          <p:nvPr/>
        </p:nvGrpSpPr>
        <p:grpSpPr>
          <a:xfrm>
            <a:off x="5419924" y="3317556"/>
            <a:ext cx="220832" cy="193228"/>
            <a:chOff x="0" y="0"/>
            <a:chExt cx="812800" cy="711200"/>
          </a:xfrm>
        </p:grpSpPr>
        <p:sp>
          <p:nvSpPr>
            <p:cNvPr id="56" name="Freeform 66">
              <a:extLst>
                <a:ext uri="{FF2B5EF4-FFF2-40B4-BE49-F238E27FC236}">
                  <a16:creationId xmlns:a16="http://schemas.microsoft.com/office/drawing/2014/main" id="{B021B0F3-2982-E870-A74E-4B3FA5ED55C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5F80A677-D2AC-D025-E5ED-CC02844BAFC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59" name="Group 65">
            <a:extLst>
              <a:ext uri="{FF2B5EF4-FFF2-40B4-BE49-F238E27FC236}">
                <a16:creationId xmlns:a16="http://schemas.microsoft.com/office/drawing/2014/main" id="{09CD0204-BE62-FF84-5EE3-EF596F3A6111}"/>
              </a:ext>
            </a:extLst>
          </p:cNvPr>
          <p:cNvGrpSpPr/>
          <p:nvPr/>
        </p:nvGrpSpPr>
        <p:grpSpPr>
          <a:xfrm>
            <a:off x="7099304" y="3785443"/>
            <a:ext cx="220832" cy="193228"/>
            <a:chOff x="0" y="0"/>
            <a:chExt cx="812800" cy="711200"/>
          </a:xfrm>
        </p:grpSpPr>
        <p:sp>
          <p:nvSpPr>
            <p:cNvPr id="60" name="Freeform 66">
              <a:extLst>
                <a:ext uri="{FF2B5EF4-FFF2-40B4-BE49-F238E27FC236}">
                  <a16:creationId xmlns:a16="http://schemas.microsoft.com/office/drawing/2014/main" id="{5BFB2A86-40D8-E4A6-EF8E-AA6CFEC1C78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TextBox 67">
              <a:extLst>
                <a:ext uri="{FF2B5EF4-FFF2-40B4-BE49-F238E27FC236}">
                  <a16:creationId xmlns:a16="http://schemas.microsoft.com/office/drawing/2014/main" id="{8D3C48C0-09D8-66F7-CFD3-F805BA29F68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6" name="Group 62">
            <a:extLst>
              <a:ext uri="{FF2B5EF4-FFF2-40B4-BE49-F238E27FC236}">
                <a16:creationId xmlns:a16="http://schemas.microsoft.com/office/drawing/2014/main" id="{B8FC6ECC-F2B7-7C34-D76C-DCDD3A65E8E8}"/>
              </a:ext>
            </a:extLst>
          </p:cNvPr>
          <p:cNvGrpSpPr/>
          <p:nvPr/>
        </p:nvGrpSpPr>
        <p:grpSpPr>
          <a:xfrm>
            <a:off x="10265782" y="3637753"/>
            <a:ext cx="242972" cy="242972"/>
            <a:chOff x="0" y="0"/>
            <a:chExt cx="812800" cy="812800"/>
          </a:xfrm>
        </p:grpSpPr>
        <p:sp>
          <p:nvSpPr>
            <p:cNvPr id="38" name="Freeform 63">
              <a:extLst>
                <a:ext uri="{FF2B5EF4-FFF2-40B4-BE49-F238E27FC236}">
                  <a16:creationId xmlns:a16="http://schemas.microsoft.com/office/drawing/2014/main" id="{678EA968-FE98-6A14-9E6F-E296F7EEAE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9" name="TextBox 64">
              <a:extLst>
                <a:ext uri="{FF2B5EF4-FFF2-40B4-BE49-F238E27FC236}">
                  <a16:creationId xmlns:a16="http://schemas.microsoft.com/office/drawing/2014/main" id="{60F09EC4-827E-D59E-330A-3D0F6B89F2C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20" name="Picture 19" descr="Glitter gold star">
            <a:extLst>
              <a:ext uri="{FF2B5EF4-FFF2-40B4-BE49-F238E27FC236}">
                <a16:creationId xmlns:a16="http://schemas.microsoft.com/office/drawing/2014/main" id="{8F36323E-640C-64A6-6802-8F91CDD69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9846" y="4025629"/>
            <a:ext cx="800878" cy="533918"/>
          </a:xfrm>
          <a:prstGeom prst="rect">
            <a:avLst/>
          </a:prstGeom>
        </p:spPr>
      </p:pic>
      <p:sp>
        <p:nvSpPr>
          <p:cNvPr id="35" name="Freeform 66">
            <a:extLst>
              <a:ext uri="{FF2B5EF4-FFF2-40B4-BE49-F238E27FC236}">
                <a16:creationId xmlns:a16="http://schemas.microsoft.com/office/drawing/2014/main" id="{6C15218A-AA12-E86E-00CE-00AA26BF1B98}"/>
              </a:ext>
            </a:extLst>
          </p:cNvPr>
          <p:cNvSpPr/>
          <p:nvPr/>
        </p:nvSpPr>
        <p:spPr>
          <a:xfrm>
            <a:off x="5385419" y="214171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Tree>
    <p:extLst>
      <p:ext uri="{BB962C8B-B14F-4D97-AF65-F5344CB8AC3E}">
        <p14:creationId xmlns:p14="http://schemas.microsoft.com/office/powerpoint/2010/main" val="346055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52BC1314-F16E-E97F-402C-55E124BB6928}"/>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042F963-1556-CA95-D5F8-07EFFF6F902E}"/>
              </a:ext>
            </a:extLst>
          </p:cNvPr>
          <p:cNvGraphicFramePr>
            <a:graphicFrameLocks/>
          </p:cNvGraphicFramePr>
          <p:nvPr>
            <p:extLst>
              <p:ext uri="{D42A27DB-BD31-4B8C-83A1-F6EECF244321}">
                <p14:modId xmlns:p14="http://schemas.microsoft.com/office/powerpoint/2010/main" val="1070661925"/>
              </p:ext>
            </p:extLst>
          </p:nvPr>
        </p:nvGraphicFramePr>
        <p:xfrm>
          <a:off x="2534067" y="628775"/>
          <a:ext cx="8014417" cy="6885500"/>
        </p:xfrm>
        <a:graphic>
          <a:graphicData uri="http://schemas.openxmlformats.org/drawingml/2006/table">
            <a:tbl>
              <a:tblPr/>
              <a:tblGrid>
                <a:gridCol w="1525653">
                  <a:extLst>
                    <a:ext uri="{9D8B030D-6E8A-4147-A177-3AD203B41FA5}">
                      <a16:colId xmlns:a16="http://schemas.microsoft.com/office/drawing/2014/main" val="20000"/>
                    </a:ext>
                  </a:extLst>
                </a:gridCol>
                <a:gridCol w="1728644">
                  <a:extLst>
                    <a:ext uri="{9D8B030D-6E8A-4147-A177-3AD203B41FA5}">
                      <a16:colId xmlns:a16="http://schemas.microsoft.com/office/drawing/2014/main" val="20001"/>
                    </a:ext>
                  </a:extLst>
                </a:gridCol>
                <a:gridCol w="155665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527063">
                  <a:extLst>
                    <a:ext uri="{9D8B030D-6E8A-4147-A177-3AD203B41FA5}">
                      <a16:colId xmlns:a16="http://schemas.microsoft.com/office/drawing/2014/main" val="20004"/>
                    </a:ext>
                  </a:extLst>
                </a:gridCol>
              </a:tblGrid>
              <a:tr h="734407">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26/01/2026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27/01/2026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28/01/2026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29/01/2026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30/01/2026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821048">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3">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1"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 with Tania</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Arts &amp; Crafts with Tania</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Chill and chat</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Drop in 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9:30-10:30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9241">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GB" sz="1000" b="0" u="none" dirty="0">
                          <a:latin typeface="DM Sans" pitchFamily="2" charset="0"/>
                        </a:rPr>
                        <a:t>International Day of Commemoration in Memory of the Victims of the Holocaust with Julia</a:t>
                      </a:r>
                    </a:p>
                    <a:p>
                      <a:pPr marL="0" marR="0" lvl="0" indent="0" algn="ctr" defTabSz="914400" rtl="0" eaLnBrk="1" fontAlgn="auto" latinLnBrk="0" hangingPunct="1">
                        <a:lnSpc>
                          <a:spcPts val="1515"/>
                        </a:lnSpc>
                        <a:spcBef>
                          <a:spcPts val="0"/>
                        </a:spcBef>
                        <a:spcAft>
                          <a:spcPts val="0"/>
                        </a:spcAft>
                        <a:buClrTx/>
                        <a:buSzTx/>
                        <a:buFontTx/>
                        <a:buNone/>
                        <a:tabLst/>
                        <a:defRPr/>
                      </a:pPr>
                      <a:r>
                        <a:rPr lang="en-GB" sz="1000" b="0" u="none" dirty="0">
                          <a:latin typeface="DM Sans" pitchFamily="2" charset="0"/>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GB" sz="1100" b="0" u="none"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US" sz="1000" dirty="0">
                          <a:solidFill>
                            <a:srgbClr val="000000"/>
                          </a:solidFill>
                          <a:latin typeface="DM Sans" pitchFamily="2" charset="0"/>
                        </a:rPr>
                        <a:t>Arts and Crafts with Julia and Matt</a:t>
                      </a:r>
                    </a:p>
                    <a:p>
                      <a:pPr algn="ctr">
                        <a:lnSpc>
                          <a:spcPts val="1515"/>
                        </a:lnSpc>
                      </a:pPr>
                      <a:r>
                        <a:rPr lang="en-US" sz="1000" dirty="0">
                          <a:solidFill>
                            <a:srgbClr val="000000"/>
                          </a:solidFill>
                          <a:latin typeface="DM Sans" pitchFamily="2" charset="0"/>
                        </a:rPr>
                        <a:t>10:00-11:30</a:t>
                      </a:r>
                    </a:p>
                    <a:p>
                      <a:pPr algn="ctr">
                        <a:lnSpc>
                          <a:spcPts val="1515"/>
                        </a:lnSpc>
                      </a:pPr>
                      <a:endParaRPr lang="en-US" sz="1000" dirty="0">
                        <a:solidFill>
                          <a:srgbClr val="000000"/>
                        </a:solidFill>
                        <a:latin typeface="DM Sans" pitchFamily="2" charset="0"/>
                      </a:endParaRPr>
                    </a:p>
                    <a:p>
                      <a:pPr algn="ctr"/>
                      <a:r>
                        <a:rPr lang="en-GB" sz="1000" dirty="0">
                          <a:latin typeface="DM Sans" pitchFamily="2" charset="0"/>
                        </a:rPr>
                        <a:t>Digital College </a:t>
                      </a:r>
                    </a:p>
                    <a:p>
                      <a:pPr algn="ctr"/>
                      <a:r>
                        <a:rPr lang="en-GB" sz="1000" dirty="0">
                          <a:latin typeface="DM Sans" pitchFamily="2" charset="0"/>
                        </a:rPr>
                        <a:t>(self-led)</a:t>
                      </a:r>
                    </a:p>
                    <a:p>
                      <a:pPr algn="ctr"/>
                      <a:r>
                        <a:rPr lang="en-GB" sz="1000" dirty="0">
                          <a:latin typeface="DM Sans" pitchFamily="2" charset="0"/>
                        </a:rPr>
                        <a:t>10:30-12:00</a:t>
                      </a:r>
                    </a:p>
                    <a:p>
                      <a:pPr algn="ctr"/>
                      <a:endParaRPr lang="en-GB" sz="1000" dirty="0">
                        <a:latin typeface="DM Sans" pitchFamily="2" charset="0"/>
                      </a:endParaRPr>
                    </a:p>
                    <a:p>
                      <a:pPr algn="ctr"/>
                      <a:r>
                        <a:rPr lang="en-GB" sz="1000" dirty="0">
                          <a:latin typeface="DM Sans" pitchFamily="2" charset="0"/>
                        </a:rPr>
                        <a:t>CBT with Molly – booking only</a:t>
                      </a:r>
                    </a:p>
                    <a:p>
                      <a:pPr algn="ctr"/>
                      <a:r>
                        <a:rPr lang="en-GB" sz="1000" dirty="0">
                          <a:latin typeface="DM Sans" pitchFamily="2" charset="0"/>
                        </a:rPr>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515"/>
                        </a:lnSpc>
                        <a:defRPr/>
                      </a:pPr>
                      <a:r>
                        <a:rPr lang="en-GB" sz="1000" dirty="0">
                          <a:latin typeface="DM Sans" pitchFamily="2" charset="0"/>
                        </a:rPr>
                        <a:t>Ready, Steady, Cook with Julia</a:t>
                      </a:r>
                    </a:p>
                    <a:p>
                      <a:pPr algn="ctr">
                        <a:lnSpc>
                          <a:spcPts val="1515"/>
                        </a:lnSpc>
                        <a:defRPr/>
                      </a:pPr>
                      <a:r>
                        <a:rPr lang="en-GB" sz="1000" dirty="0">
                          <a:latin typeface="DM Sans" pitchFamily="2" charset="0"/>
                        </a:rPr>
                        <a:t>10:30-12:00</a:t>
                      </a:r>
                    </a:p>
                    <a:p>
                      <a:pPr algn="ctr">
                        <a:lnSpc>
                          <a:spcPts val="1515"/>
                        </a:lnSpc>
                        <a:defRPr/>
                      </a:pPr>
                      <a:endParaRPr lang="en-GB" sz="1000" dirty="0">
                        <a:latin typeface="DM Sans" pitchFamily="2" charset="0"/>
                      </a:endParaRPr>
                    </a:p>
                    <a:p>
                      <a:pPr algn="ctr">
                        <a:lnSpc>
                          <a:spcPts val="1515"/>
                        </a:lnSpc>
                        <a:defRPr/>
                      </a:pPr>
                      <a:endParaRPr lang="en-US" sz="1000" dirty="0">
                        <a:solidFill>
                          <a:schemeClr val="tx1"/>
                        </a:solidFill>
                        <a:latin typeface="DM Sans"/>
                      </a:endParaRPr>
                    </a:p>
                    <a:p>
                      <a:pPr algn="ctr"/>
                      <a:r>
                        <a:rPr lang="en-GB" sz="1000" dirty="0"/>
                        <a:t>CBT with Molly – booking only</a:t>
                      </a:r>
                    </a:p>
                    <a:p>
                      <a:pPr algn="ctr"/>
                      <a:r>
                        <a:rPr lang="en-GB" sz="10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1515"/>
                        </a:lnSpc>
                        <a:defRPr/>
                      </a:pPr>
                      <a:r>
                        <a:rPr lang="en-US" sz="1000" dirty="0">
                          <a:solidFill>
                            <a:srgbClr val="000000"/>
                          </a:solidFill>
                          <a:latin typeface="DM Sans"/>
                        </a:rPr>
                        <a:t>Mental Health coffee morning</a:t>
                      </a:r>
                    </a:p>
                    <a:p>
                      <a:pPr algn="ctr">
                        <a:lnSpc>
                          <a:spcPts val="1515"/>
                        </a:lnSpc>
                        <a:defRPr/>
                      </a:pPr>
                      <a:r>
                        <a:rPr lang="en-US" sz="1000" dirty="0">
                          <a:solidFill>
                            <a:srgbClr val="000000"/>
                          </a:solidFill>
                          <a:latin typeface="DM Sans"/>
                        </a:rPr>
                        <a:t>10:30-12:00</a:t>
                      </a:r>
                    </a:p>
                    <a:p>
                      <a:pPr algn="ctr">
                        <a:lnSpc>
                          <a:spcPts val="1515"/>
                        </a:lnSpc>
                        <a:defRPr/>
                      </a:pPr>
                      <a:endParaRPr lang="en-US" sz="1000" dirty="0">
                        <a:solidFill>
                          <a:srgbClr val="000000"/>
                        </a:solidFill>
                        <a:latin typeface="DM Sans"/>
                      </a:endParaRPr>
                    </a:p>
                    <a:p>
                      <a:pPr algn="ctr">
                        <a:lnSpc>
                          <a:spcPts val="1515"/>
                        </a:lnSpc>
                        <a:defRPr/>
                      </a:pPr>
                      <a:endParaRPr lang="en-US" sz="1000" dirty="0">
                        <a:solidFill>
                          <a:srgbClr val="000000"/>
                        </a:solidFill>
                        <a:latin typeface="DM Sans"/>
                      </a:endParaRPr>
                    </a:p>
                    <a:p>
                      <a:pPr algn="ctr">
                        <a:lnSpc>
                          <a:spcPts val="1515"/>
                        </a:lnSpc>
                        <a:defRPr/>
                      </a:pPr>
                      <a:r>
                        <a:rPr lang="en-US" sz="1000" dirty="0">
                          <a:solidFill>
                            <a:srgbClr val="000000"/>
                          </a:solidFill>
                          <a:latin typeface="DM Sans"/>
                        </a:rPr>
                        <a:t>Job Club with Ian 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303125">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Recovery Group with Julia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DM Sans" pitchFamily="2" charset="0"/>
                        </a:rPr>
                        <a:t>11:30-12:30</a:t>
                      </a:r>
                    </a:p>
                    <a:p>
                      <a:pPr algn="ctr"/>
                      <a:endParaRPr lang="en-GB" sz="10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1262209"/>
                  </a:ext>
                </a:extLst>
              </a:tr>
              <a:tr h="1315544">
                <a:tc rowSpan="2">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endParaRPr lang="en-US" sz="1000" dirty="0">
                        <a:solidFill>
                          <a:srgbClr val="000000"/>
                        </a:solidFill>
                        <a:latin typeface="DM Sans"/>
                      </a:endParaRPr>
                    </a:p>
                    <a:p>
                      <a:pPr algn="ctr">
                        <a:lnSpc>
                          <a:spcPts val="1515"/>
                        </a:lnSpc>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US" sz="1000" dirty="0">
                          <a:solidFill>
                            <a:srgbClr val="000000"/>
                          </a:solidFill>
                          <a:latin typeface="DM Sans"/>
                        </a:rPr>
                        <a:t>UPW – invite only</a:t>
                      </a:r>
                    </a:p>
                    <a:p>
                      <a:pPr algn="ctr"/>
                      <a:r>
                        <a:rPr lang="en-US" sz="1000" dirty="0">
                          <a:solidFill>
                            <a:srgbClr val="000000"/>
                          </a:solidFill>
                          <a:latin typeface="DM Sans"/>
                        </a:rPr>
                        <a:t>10:00-12:00</a:t>
                      </a:r>
                    </a:p>
                    <a:p>
                      <a:pPr algn="ctr"/>
                      <a:endParaRPr lang="en-GB"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IPP Group with Julia and Maura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2:00-4:00</a:t>
                      </a:r>
                    </a:p>
                    <a:p>
                      <a:pPr algn="ctr"/>
                      <a:endParaRPr lang="en-GB" sz="10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chemeClr val="bg1"/>
                    </a:solidFill>
                  </a:tcPr>
                </a:tc>
                <a:tc>
                  <a:txBody>
                    <a:bodyPr/>
                    <a:lstStyle/>
                    <a:p>
                      <a:pPr algn="ctr">
                        <a:lnSpc>
                          <a:spcPts val="1515"/>
                        </a:lnSpc>
                      </a:pPr>
                      <a:r>
                        <a:rPr lang="en-US" sz="1000" dirty="0">
                          <a:solidFill>
                            <a:srgbClr val="000000"/>
                          </a:solidFill>
                          <a:latin typeface="DM Sans"/>
                        </a:rPr>
                        <a:t>Lego Nostalgia with peer mentor Ed</a:t>
                      </a:r>
                    </a:p>
                    <a:p>
                      <a:pPr algn="ctr">
                        <a:lnSpc>
                          <a:spcPts val="1515"/>
                        </a:lnSpc>
                      </a:pPr>
                      <a:r>
                        <a:rPr lang="en-US" sz="1000" dirty="0">
                          <a:solidFill>
                            <a:srgbClr val="000000"/>
                          </a:solidFill>
                          <a:latin typeface="DM Sans"/>
                        </a:rPr>
                        <a:t>1:00-3:00</a:t>
                      </a:r>
                    </a:p>
                    <a:p>
                      <a:pPr algn="ctr">
                        <a:lnSpc>
                          <a:spcPts val="1515"/>
                        </a:lnSpc>
                        <a:defRPr/>
                      </a:pPr>
                      <a:endParaRPr lang="en-US" sz="10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rowSpan="2">
                  <a:txBody>
                    <a:bodyPr/>
                    <a:lstStyle/>
                    <a:p>
                      <a:pPr algn="ctr">
                        <a:lnSpc>
                          <a:spcPts val="1515"/>
                        </a:lnSpc>
                      </a:pPr>
                      <a:r>
                        <a:rPr lang="en-US" sz="1000" dirty="0">
                          <a:solidFill>
                            <a:srgbClr val="000000"/>
                          </a:solidFill>
                          <a:latin typeface="DM Sans"/>
                        </a:rPr>
                        <a:t>Say it in a song! Music session with Donna</a:t>
                      </a:r>
                    </a:p>
                    <a:p>
                      <a:pPr algn="ctr">
                        <a:lnSpc>
                          <a:spcPts val="1515"/>
                        </a:lnSpc>
                      </a:pPr>
                      <a:r>
                        <a:rPr lang="en-US" sz="1000" dirty="0">
                          <a:solidFill>
                            <a:srgbClr val="000000"/>
                          </a:solidFill>
                          <a:latin typeface="DM Sans"/>
                        </a:rPr>
                        <a:t>1:30-3:30</a:t>
                      </a:r>
                    </a:p>
                    <a:p>
                      <a:pPr algn="ctr">
                        <a:lnSpc>
                          <a:spcPts val="1515"/>
                        </a:lnSpc>
                      </a:pPr>
                      <a:endParaRPr lang="en-US" sz="1082" dirty="0">
                        <a:solidFill>
                          <a:srgbClr val="000000"/>
                        </a:solidFill>
                        <a:latin typeface="DM Sans"/>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1494031">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US" sz="1100" b="1" dirty="0">
                          <a:solidFill>
                            <a:srgbClr val="000000"/>
                          </a:solidFill>
                          <a:latin typeface="DM Sans"/>
                        </a:rPr>
                        <a:t>CELEBRATION EVENT</a:t>
                      </a:r>
                    </a:p>
                    <a:p>
                      <a:pPr algn="ctr"/>
                      <a:r>
                        <a:rPr lang="en-US" sz="1100" b="1" dirty="0">
                          <a:solidFill>
                            <a:srgbClr val="000000"/>
                          </a:solidFill>
                          <a:latin typeface="DM Sans"/>
                        </a:rPr>
                        <a:t>12:00-3:00</a:t>
                      </a:r>
                    </a:p>
                    <a:p>
                      <a:pPr algn="ctr"/>
                      <a:endParaRPr lang="en-US" sz="11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1470"/>
                        </a:lnSpc>
                        <a:defRPr/>
                      </a:pPr>
                      <a:r>
                        <a:rPr lang="en-US" sz="1000" b="0" dirty="0">
                          <a:solidFill>
                            <a:srgbClr val="000000"/>
                          </a:solidFill>
                          <a:latin typeface="DM Sans"/>
                        </a:rPr>
                        <a:t>Hub induction </a:t>
                      </a:r>
                    </a:p>
                    <a:p>
                      <a:pPr algn="ctr">
                        <a:lnSpc>
                          <a:spcPts val="1470"/>
                        </a:lnSpc>
                        <a:defRPr/>
                      </a:pPr>
                      <a:r>
                        <a:rPr lang="en-US" sz="1000" b="0" dirty="0">
                          <a:solidFill>
                            <a:srgbClr val="000000"/>
                          </a:solidFill>
                          <a:latin typeface="DM Sans"/>
                        </a:rPr>
                        <a:t>(Meet the team and enroll!)</a:t>
                      </a:r>
                    </a:p>
                    <a:p>
                      <a:pPr algn="ctr">
                        <a:lnSpc>
                          <a:spcPts val="1470"/>
                        </a:lnSpc>
                        <a:defRPr/>
                      </a:pPr>
                      <a:r>
                        <a:rPr lang="en-US" sz="1000" b="0" dirty="0">
                          <a:solidFill>
                            <a:srgbClr val="000000"/>
                          </a:solidFill>
                          <a:latin typeface="DM Sans"/>
                        </a:rPr>
                        <a:t>1pm -4pm </a:t>
                      </a:r>
                      <a:endParaRPr lang="en-US" sz="1000" dirty="0">
                        <a:solidFill>
                          <a:srgbClr val="000000"/>
                        </a:solidFill>
                        <a:latin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lnSpc>
                          <a:spcPts val="1515"/>
                        </a:lnSpc>
                        <a:defRPr/>
                      </a:pPr>
                      <a:r>
                        <a:rPr lang="en-US" sz="1000" dirty="0">
                          <a:solidFill>
                            <a:schemeClr val="tx1"/>
                          </a:solidFill>
                          <a:latin typeface="DM Sans"/>
                        </a:rPr>
                        <a:t>Museum visit with Julia</a:t>
                      </a:r>
                    </a:p>
                    <a:p>
                      <a:pPr algn="ctr">
                        <a:lnSpc>
                          <a:spcPts val="1515"/>
                        </a:lnSpc>
                        <a:defRPr/>
                      </a:pPr>
                      <a:r>
                        <a:rPr lang="en-US" sz="1000" dirty="0">
                          <a:solidFill>
                            <a:schemeClr val="tx1"/>
                          </a:solidFill>
                          <a:latin typeface="DM Sans"/>
                        </a:rPr>
                        <a:t>1:00-4:00</a:t>
                      </a:r>
                      <a:endParaRPr lang="en-GB" sz="1000" dirty="0"/>
                    </a:p>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3" name="Group 3">
            <a:extLst>
              <a:ext uri="{FF2B5EF4-FFF2-40B4-BE49-F238E27FC236}">
                <a16:creationId xmlns:a16="http://schemas.microsoft.com/office/drawing/2014/main" id="{B0EFFB0E-14E9-32D5-9BFB-2A625DE6A0C8}"/>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BBBD6B7A-5267-B9A8-C728-7A1F79C0C41C}"/>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4C2CF8D9-2BCA-6B56-A06E-EBE588B04218}"/>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endParaRPr lang="en-GB" sz="1050" dirty="0">
                <a:solidFill>
                  <a:srgbClr val="FFFFFF"/>
                </a:solidFill>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International days sessions explore different areas and help participants gain new knowledge, learn about different cultures, people, disabilities</a:t>
              </a:r>
              <a:r>
                <a:rPr lang="en-GB" sz="1050">
                  <a:solidFill>
                    <a:schemeClr val="bg1"/>
                  </a:solidFill>
                  <a:latin typeface="DM Sans" pitchFamily="2" charset="0"/>
                  <a:ea typeface="Calibri" panose="020F0502020204030204" pitchFamily="34" charset="0"/>
                </a:rPr>
                <a:t>, environment, etc</a:t>
              </a:r>
              <a:r>
                <a:rPr lang="en-GB" sz="1050" dirty="0">
                  <a:solidFill>
                    <a:schemeClr val="bg1"/>
                  </a:solidFill>
                  <a:latin typeface="DM Sans" pitchFamily="2" charset="0"/>
                  <a:ea typeface="Calibri" panose="020F0502020204030204" pitchFamily="34" charset="0"/>
                </a:rPr>
                <a:t>.</a:t>
              </a: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 </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83DD55BC-4F8C-F2F9-DF88-E268EBF6CEEE}"/>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CC2C30BD-19FE-F325-9188-22777E20011C}"/>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05E3A12E-A564-388E-D47C-94BA0C69DAEF}"/>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7A1B1941-C3E6-B1F3-7043-C9D4E9D5D96E}"/>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34885C90-9390-F044-4BD0-2607597A40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C4687653-9ABC-0FED-C6B0-E715E82C3A69}"/>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62BD99DD-F94A-C63B-3ED2-25B740DC7DBA}"/>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JANUARY - WEEK 5</a:t>
            </a:r>
          </a:p>
        </p:txBody>
      </p:sp>
      <p:sp>
        <p:nvSpPr>
          <p:cNvPr id="70" name="TextBox 70">
            <a:extLst>
              <a:ext uri="{FF2B5EF4-FFF2-40B4-BE49-F238E27FC236}">
                <a16:creationId xmlns:a16="http://schemas.microsoft.com/office/drawing/2014/main" id="{B7FB4A79-B9C4-21A2-E5ED-166B6BEFDE96}"/>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A04D714B-CA40-080A-ECED-34089F86BE82}"/>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B0324370-A5A4-570E-DFFD-76D55F286E91}"/>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DE6D650F-0518-0EAC-982A-D1020EEB708E}"/>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E8850D6E-4515-C932-0FE5-7A26C834E75D}"/>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18C9AF1A-44CE-B30E-EEF8-F80C8F6A68FF}"/>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5C392047-3493-765D-B021-DD1C4A097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645" y="169626"/>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70031AC4-6132-CB94-8D88-83E187619BC2}"/>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F8E4444A-9109-0FD7-3D19-65765798F26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DBC2F349-0819-298A-6109-E242CBF211E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0" name="Group 65">
            <a:extLst>
              <a:ext uri="{FF2B5EF4-FFF2-40B4-BE49-F238E27FC236}">
                <a16:creationId xmlns:a16="http://schemas.microsoft.com/office/drawing/2014/main" id="{45343BB2-8CA6-21DC-61CB-FF51539C934E}"/>
              </a:ext>
            </a:extLst>
          </p:cNvPr>
          <p:cNvGrpSpPr/>
          <p:nvPr/>
        </p:nvGrpSpPr>
        <p:grpSpPr>
          <a:xfrm>
            <a:off x="5468706" y="4038883"/>
            <a:ext cx="220832" cy="193228"/>
            <a:chOff x="0" y="0"/>
            <a:chExt cx="812800" cy="711200"/>
          </a:xfrm>
        </p:grpSpPr>
        <p:sp>
          <p:nvSpPr>
            <p:cNvPr id="41" name="Freeform 66">
              <a:extLst>
                <a:ext uri="{FF2B5EF4-FFF2-40B4-BE49-F238E27FC236}">
                  <a16:creationId xmlns:a16="http://schemas.microsoft.com/office/drawing/2014/main" id="{6EC7EE3C-F431-C487-0C95-F9CAC5F3C01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5F111B39-231C-FF8E-4C52-2D30BD4F48B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 name="Group 65">
            <a:extLst>
              <a:ext uri="{FF2B5EF4-FFF2-40B4-BE49-F238E27FC236}">
                <a16:creationId xmlns:a16="http://schemas.microsoft.com/office/drawing/2014/main" id="{E0392571-39D2-9702-AF88-1DEB5027EB85}"/>
              </a:ext>
            </a:extLst>
          </p:cNvPr>
          <p:cNvGrpSpPr/>
          <p:nvPr/>
        </p:nvGrpSpPr>
        <p:grpSpPr>
          <a:xfrm>
            <a:off x="5509032" y="3458687"/>
            <a:ext cx="220832" cy="193228"/>
            <a:chOff x="0" y="0"/>
            <a:chExt cx="812800" cy="711200"/>
          </a:xfrm>
        </p:grpSpPr>
        <p:sp>
          <p:nvSpPr>
            <p:cNvPr id="7" name="Freeform 66">
              <a:extLst>
                <a:ext uri="{FF2B5EF4-FFF2-40B4-BE49-F238E27FC236}">
                  <a16:creationId xmlns:a16="http://schemas.microsoft.com/office/drawing/2014/main" id="{31788364-909B-909C-675C-17CE8FCFB1A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31E7C070-7DCC-9541-F87B-672739328AA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11" name="Picture 10" descr="A blue and white sign with white text&#10;&#10;AI-generated content may be incorrect.">
            <a:extLst>
              <a:ext uri="{FF2B5EF4-FFF2-40B4-BE49-F238E27FC236}">
                <a16:creationId xmlns:a16="http://schemas.microsoft.com/office/drawing/2014/main" id="{DD8CC534-C141-4302-CF40-23638B82D0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002" y="169647"/>
            <a:ext cx="1401214" cy="387688"/>
          </a:xfrm>
          <a:prstGeom prst="rect">
            <a:avLst/>
          </a:prstGeom>
        </p:spPr>
      </p:pic>
      <p:grpSp>
        <p:nvGrpSpPr>
          <p:cNvPr id="10" name="Group 65">
            <a:extLst>
              <a:ext uri="{FF2B5EF4-FFF2-40B4-BE49-F238E27FC236}">
                <a16:creationId xmlns:a16="http://schemas.microsoft.com/office/drawing/2014/main" id="{D36CE30B-7376-075E-524C-0F1158CCDB4D}"/>
              </a:ext>
            </a:extLst>
          </p:cNvPr>
          <p:cNvGrpSpPr/>
          <p:nvPr/>
        </p:nvGrpSpPr>
        <p:grpSpPr>
          <a:xfrm>
            <a:off x="3770288" y="2267173"/>
            <a:ext cx="220832" cy="193228"/>
            <a:chOff x="0" y="0"/>
            <a:chExt cx="812800" cy="711200"/>
          </a:xfrm>
        </p:grpSpPr>
        <p:sp>
          <p:nvSpPr>
            <p:cNvPr id="17" name="Freeform 66">
              <a:extLst>
                <a:ext uri="{FF2B5EF4-FFF2-40B4-BE49-F238E27FC236}">
                  <a16:creationId xmlns:a16="http://schemas.microsoft.com/office/drawing/2014/main" id="{5EAC8D4F-14C0-C8E8-AF67-69A64C95DF1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7" name="TextBox 67">
              <a:extLst>
                <a:ext uri="{FF2B5EF4-FFF2-40B4-BE49-F238E27FC236}">
                  <a16:creationId xmlns:a16="http://schemas.microsoft.com/office/drawing/2014/main" id="{FA29AB98-B920-FB8B-B94F-B0BD099F73D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18" name="Freeform 63">
            <a:extLst>
              <a:ext uri="{FF2B5EF4-FFF2-40B4-BE49-F238E27FC236}">
                <a16:creationId xmlns:a16="http://schemas.microsoft.com/office/drawing/2014/main" id="{D6EBA61D-EBF6-0DDC-0140-CDA8A114FFDD}"/>
              </a:ext>
            </a:extLst>
          </p:cNvPr>
          <p:cNvSpPr/>
          <p:nvPr/>
        </p:nvSpPr>
        <p:spPr>
          <a:xfrm>
            <a:off x="3703136" y="7113199"/>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19" name="Group 65">
            <a:extLst>
              <a:ext uri="{FF2B5EF4-FFF2-40B4-BE49-F238E27FC236}">
                <a16:creationId xmlns:a16="http://schemas.microsoft.com/office/drawing/2014/main" id="{BB495197-8613-B6D5-F484-70F10C49CEFE}"/>
              </a:ext>
            </a:extLst>
          </p:cNvPr>
          <p:cNvGrpSpPr/>
          <p:nvPr/>
        </p:nvGrpSpPr>
        <p:grpSpPr>
          <a:xfrm>
            <a:off x="10277546" y="2326354"/>
            <a:ext cx="220832" cy="193228"/>
            <a:chOff x="0" y="0"/>
            <a:chExt cx="812800" cy="711200"/>
          </a:xfrm>
        </p:grpSpPr>
        <p:sp>
          <p:nvSpPr>
            <p:cNvPr id="20" name="Freeform 66">
              <a:extLst>
                <a:ext uri="{FF2B5EF4-FFF2-40B4-BE49-F238E27FC236}">
                  <a16:creationId xmlns:a16="http://schemas.microsoft.com/office/drawing/2014/main" id="{044E5E75-F810-D011-C009-2D5C4471E21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1" name="TextBox 67">
              <a:extLst>
                <a:ext uri="{FF2B5EF4-FFF2-40B4-BE49-F238E27FC236}">
                  <a16:creationId xmlns:a16="http://schemas.microsoft.com/office/drawing/2014/main" id="{4D8287F1-0D44-5D19-80C6-E507DD940A4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12" name="Freeform 63">
            <a:extLst>
              <a:ext uri="{FF2B5EF4-FFF2-40B4-BE49-F238E27FC236}">
                <a16:creationId xmlns:a16="http://schemas.microsoft.com/office/drawing/2014/main" id="{40C10AAA-2AD0-8D26-4073-6F1737A79E0D}"/>
              </a:ext>
            </a:extLst>
          </p:cNvPr>
          <p:cNvSpPr/>
          <p:nvPr/>
        </p:nvSpPr>
        <p:spPr>
          <a:xfrm>
            <a:off x="8687586" y="6945718"/>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31" name="Group 65">
            <a:extLst>
              <a:ext uri="{FF2B5EF4-FFF2-40B4-BE49-F238E27FC236}">
                <a16:creationId xmlns:a16="http://schemas.microsoft.com/office/drawing/2014/main" id="{B507013B-0A10-EA30-4478-69562AFB2638}"/>
              </a:ext>
            </a:extLst>
          </p:cNvPr>
          <p:cNvGrpSpPr/>
          <p:nvPr/>
        </p:nvGrpSpPr>
        <p:grpSpPr>
          <a:xfrm>
            <a:off x="10234489" y="3926921"/>
            <a:ext cx="220832" cy="193228"/>
            <a:chOff x="0" y="0"/>
            <a:chExt cx="812800" cy="711200"/>
          </a:xfrm>
        </p:grpSpPr>
        <p:sp>
          <p:nvSpPr>
            <p:cNvPr id="32" name="Freeform 66">
              <a:extLst>
                <a:ext uri="{FF2B5EF4-FFF2-40B4-BE49-F238E27FC236}">
                  <a16:creationId xmlns:a16="http://schemas.microsoft.com/office/drawing/2014/main" id="{E51F0642-AB5D-6640-42EE-6E9F6BD206D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4" name="TextBox 67">
              <a:extLst>
                <a:ext uri="{FF2B5EF4-FFF2-40B4-BE49-F238E27FC236}">
                  <a16:creationId xmlns:a16="http://schemas.microsoft.com/office/drawing/2014/main" id="{07D03302-E773-296E-63BB-AADA7492AE7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45" name="Freeform 63">
            <a:extLst>
              <a:ext uri="{FF2B5EF4-FFF2-40B4-BE49-F238E27FC236}">
                <a16:creationId xmlns:a16="http://schemas.microsoft.com/office/drawing/2014/main" id="{993FCFEC-2642-29A1-FB74-65B40F5753A5}"/>
              </a:ext>
            </a:extLst>
          </p:cNvPr>
          <p:cNvSpPr/>
          <p:nvPr/>
        </p:nvSpPr>
        <p:spPr>
          <a:xfrm>
            <a:off x="10243434" y="7127492"/>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2" name="Freeform 66">
            <a:extLst>
              <a:ext uri="{FF2B5EF4-FFF2-40B4-BE49-F238E27FC236}">
                <a16:creationId xmlns:a16="http://schemas.microsoft.com/office/drawing/2014/main" id="{12B62184-6A91-4489-473B-BC3A941F96F2}"/>
              </a:ext>
            </a:extLst>
          </p:cNvPr>
          <p:cNvSpPr/>
          <p:nvPr/>
        </p:nvSpPr>
        <p:spPr>
          <a:xfrm>
            <a:off x="8687586" y="4135497"/>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4" name="Freeform 63">
            <a:extLst>
              <a:ext uri="{FF2B5EF4-FFF2-40B4-BE49-F238E27FC236}">
                <a16:creationId xmlns:a16="http://schemas.microsoft.com/office/drawing/2014/main" id="{B420D8FD-6B12-B41D-54F0-E27BFA20646B}"/>
              </a:ext>
            </a:extLst>
          </p:cNvPr>
          <p:cNvSpPr/>
          <p:nvPr/>
        </p:nvSpPr>
        <p:spPr>
          <a:xfrm>
            <a:off x="5492141" y="7172144"/>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55" name="Group 65">
            <a:extLst>
              <a:ext uri="{FF2B5EF4-FFF2-40B4-BE49-F238E27FC236}">
                <a16:creationId xmlns:a16="http://schemas.microsoft.com/office/drawing/2014/main" id="{C65479F1-86D7-02F1-A372-020108AD97A4}"/>
              </a:ext>
            </a:extLst>
          </p:cNvPr>
          <p:cNvGrpSpPr/>
          <p:nvPr/>
        </p:nvGrpSpPr>
        <p:grpSpPr>
          <a:xfrm>
            <a:off x="7087153" y="6766292"/>
            <a:ext cx="220832" cy="193228"/>
            <a:chOff x="0" y="0"/>
            <a:chExt cx="812800" cy="711200"/>
          </a:xfrm>
        </p:grpSpPr>
        <p:sp>
          <p:nvSpPr>
            <p:cNvPr id="56" name="Freeform 66">
              <a:extLst>
                <a:ext uri="{FF2B5EF4-FFF2-40B4-BE49-F238E27FC236}">
                  <a16:creationId xmlns:a16="http://schemas.microsoft.com/office/drawing/2014/main" id="{1CE5D078-85E4-C0C6-788B-CEBFCBAF804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C6DE5B11-022F-8547-F816-D0BA65DAE0B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58" name="Freeform 63">
            <a:extLst>
              <a:ext uri="{FF2B5EF4-FFF2-40B4-BE49-F238E27FC236}">
                <a16:creationId xmlns:a16="http://schemas.microsoft.com/office/drawing/2014/main" id="{BFA138B0-8516-8E84-6F17-EC2DCDE1F16E}"/>
              </a:ext>
            </a:extLst>
          </p:cNvPr>
          <p:cNvSpPr/>
          <p:nvPr/>
        </p:nvSpPr>
        <p:spPr>
          <a:xfrm>
            <a:off x="10156060" y="2866532"/>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pic>
        <p:nvPicPr>
          <p:cNvPr id="14" name="Picture 13" descr="Colorful ukuleles on display">
            <a:extLst>
              <a:ext uri="{FF2B5EF4-FFF2-40B4-BE49-F238E27FC236}">
                <a16:creationId xmlns:a16="http://schemas.microsoft.com/office/drawing/2014/main" id="{1BCEABFA-B327-F797-91A4-9962966452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822" y="6401483"/>
            <a:ext cx="658981" cy="436317"/>
          </a:xfrm>
          <a:prstGeom prst="rect">
            <a:avLst/>
          </a:prstGeom>
        </p:spPr>
      </p:pic>
      <p:sp>
        <p:nvSpPr>
          <p:cNvPr id="50" name="Freeform 66">
            <a:extLst>
              <a:ext uri="{FF2B5EF4-FFF2-40B4-BE49-F238E27FC236}">
                <a16:creationId xmlns:a16="http://schemas.microsoft.com/office/drawing/2014/main" id="{6D4E7D3D-2A91-D1AF-8E93-70B0E815D0EC}"/>
              </a:ext>
            </a:extLst>
          </p:cNvPr>
          <p:cNvSpPr/>
          <p:nvPr/>
        </p:nvSpPr>
        <p:spPr>
          <a:xfrm>
            <a:off x="7054885" y="5542609"/>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36" name="Picture 35" descr="Single yellow balloon">
            <a:extLst>
              <a:ext uri="{FF2B5EF4-FFF2-40B4-BE49-F238E27FC236}">
                <a16:creationId xmlns:a16="http://schemas.microsoft.com/office/drawing/2014/main" id="{7996AD56-3F69-9B53-5E63-C402EA69A898}"/>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41972">
            <a:off x="3926375" y="6027476"/>
            <a:ext cx="796805" cy="796805"/>
          </a:xfrm>
          <a:prstGeom prst="rect">
            <a:avLst/>
          </a:prstGeom>
        </p:spPr>
      </p:pic>
      <p:pic>
        <p:nvPicPr>
          <p:cNvPr id="37" name="Picture 36" descr="Single yellow balloon">
            <a:extLst>
              <a:ext uri="{FF2B5EF4-FFF2-40B4-BE49-F238E27FC236}">
                <a16:creationId xmlns:a16="http://schemas.microsoft.com/office/drawing/2014/main" id="{7ECECB69-E032-E23E-F8EA-D9806507ACF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664264">
            <a:off x="5104808" y="5988335"/>
            <a:ext cx="796805" cy="796805"/>
          </a:xfrm>
          <a:prstGeom prst="rect">
            <a:avLst/>
          </a:prstGeom>
        </p:spPr>
      </p:pic>
      <p:pic>
        <p:nvPicPr>
          <p:cNvPr id="51" name="Picture 50" descr="Angled view of frosted cupcakes with sprinkles">
            <a:extLst>
              <a:ext uri="{FF2B5EF4-FFF2-40B4-BE49-F238E27FC236}">
                <a16:creationId xmlns:a16="http://schemas.microsoft.com/office/drawing/2014/main" id="{C5F5AD41-4C92-D91C-0137-CEF33D8675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0751" y="6850957"/>
            <a:ext cx="830725" cy="593502"/>
          </a:xfrm>
          <a:prstGeom prst="rect">
            <a:avLst/>
          </a:prstGeom>
        </p:spPr>
      </p:pic>
      <p:sp>
        <p:nvSpPr>
          <p:cNvPr id="60" name="Freeform 63">
            <a:extLst>
              <a:ext uri="{FF2B5EF4-FFF2-40B4-BE49-F238E27FC236}">
                <a16:creationId xmlns:a16="http://schemas.microsoft.com/office/drawing/2014/main" id="{891F371F-8CC3-9376-2E87-10F69FCBFC0E}"/>
              </a:ext>
            </a:extLst>
          </p:cNvPr>
          <p:cNvSpPr/>
          <p:nvPr/>
        </p:nvSpPr>
        <p:spPr>
          <a:xfrm>
            <a:off x="3714274" y="4310912"/>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25" name="Group 65">
            <a:extLst>
              <a:ext uri="{FF2B5EF4-FFF2-40B4-BE49-F238E27FC236}">
                <a16:creationId xmlns:a16="http://schemas.microsoft.com/office/drawing/2014/main" id="{B41A5B1A-E7C5-8866-875C-3B5522C93E6F}"/>
              </a:ext>
            </a:extLst>
          </p:cNvPr>
          <p:cNvGrpSpPr/>
          <p:nvPr/>
        </p:nvGrpSpPr>
        <p:grpSpPr>
          <a:xfrm>
            <a:off x="5503211" y="4740854"/>
            <a:ext cx="220832" cy="193228"/>
            <a:chOff x="0" y="0"/>
            <a:chExt cx="812800" cy="711200"/>
          </a:xfrm>
        </p:grpSpPr>
        <p:sp>
          <p:nvSpPr>
            <p:cNvPr id="28" name="Freeform 66">
              <a:extLst>
                <a:ext uri="{FF2B5EF4-FFF2-40B4-BE49-F238E27FC236}">
                  <a16:creationId xmlns:a16="http://schemas.microsoft.com/office/drawing/2014/main" id="{3D92B321-8615-EFBA-42C0-9966D47A9E3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9" name="TextBox 67">
              <a:extLst>
                <a:ext uri="{FF2B5EF4-FFF2-40B4-BE49-F238E27FC236}">
                  <a16:creationId xmlns:a16="http://schemas.microsoft.com/office/drawing/2014/main" id="{41D5232F-3921-4F34-C7A1-CC5824EDA66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75" name="Picture 74" descr="Sunset in St. Petersburg from the river">
            <a:extLst>
              <a:ext uri="{FF2B5EF4-FFF2-40B4-BE49-F238E27FC236}">
                <a16:creationId xmlns:a16="http://schemas.microsoft.com/office/drawing/2014/main" id="{F0BA2580-50E2-C58C-A1C0-8F36995259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04804" y="6866224"/>
            <a:ext cx="727303" cy="475102"/>
          </a:xfrm>
          <a:prstGeom prst="rect">
            <a:avLst/>
          </a:prstGeom>
        </p:spPr>
      </p:pic>
      <p:grpSp>
        <p:nvGrpSpPr>
          <p:cNvPr id="65" name="Group 65">
            <a:extLst>
              <a:ext uri="{FF2B5EF4-FFF2-40B4-BE49-F238E27FC236}">
                <a16:creationId xmlns:a16="http://schemas.microsoft.com/office/drawing/2014/main" id="{5B573748-F11A-8C63-6175-691410B1FEB8}"/>
              </a:ext>
            </a:extLst>
          </p:cNvPr>
          <p:cNvGrpSpPr/>
          <p:nvPr/>
        </p:nvGrpSpPr>
        <p:grpSpPr>
          <a:xfrm>
            <a:off x="7039775" y="3347408"/>
            <a:ext cx="220832" cy="193228"/>
            <a:chOff x="0" y="0"/>
            <a:chExt cx="812800" cy="711200"/>
          </a:xfrm>
        </p:grpSpPr>
        <p:sp>
          <p:nvSpPr>
            <p:cNvPr id="66" name="Freeform 66">
              <a:extLst>
                <a:ext uri="{FF2B5EF4-FFF2-40B4-BE49-F238E27FC236}">
                  <a16:creationId xmlns:a16="http://schemas.microsoft.com/office/drawing/2014/main" id="{77A13C19-07A5-6E3C-25EF-949CCEC2EBC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6006E8B6-6EBB-6B35-BF80-B05245E4966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79" name="Freeform 63">
            <a:extLst>
              <a:ext uri="{FF2B5EF4-FFF2-40B4-BE49-F238E27FC236}">
                <a16:creationId xmlns:a16="http://schemas.microsoft.com/office/drawing/2014/main" id="{0F062E57-F218-50ED-A728-98985D957DF7}"/>
              </a:ext>
            </a:extLst>
          </p:cNvPr>
          <p:cNvSpPr/>
          <p:nvPr/>
        </p:nvSpPr>
        <p:spPr>
          <a:xfrm>
            <a:off x="7043815" y="2745046"/>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0" name="Freeform 63">
            <a:extLst>
              <a:ext uri="{FF2B5EF4-FFF2-40B4-BE49-F238E27FC236}">
                <a16:creationId xmlns:a16="http://schemas.microsoft.com/office/drawing/2014/main" id="{45284D63-51DC-EDC6-18F8-4F8BB879853D}"/>
              </a:ext>
            </a:extLst>
          </p:cNvPr>
          <p:cNvSpPr/>
          <p:nvPr/>
        </p:nvSpPr>
        <p:spPr>
          <a:xfrm>
            <a:off x="8728354" y="3241922"/>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Tree>
    <p:extLst>
      <p:ext uri="{BB962C8B-B14F-4D97-AF65-F5344CB8AC3E}">
        <p14:creationId xmlns:p14="http://schemas.microsoft.com/office/powerpoint/2010/main" val="287564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6176" y="89827"/>
            <a:ext cx="2413006" cy="1541958"/>
            <a:chOff x="0" y="-461294"/>
            <a:chExt cx="879009" cy="2600947"/>
          </a:xfrm>
        </p:grpSpPr>
        <p:sp>
          <p:nvSpPr>
            <p:cNvPr id="4" name="Freeform 4"/>
            <p:cNvSpPr/>
            <p:nvPr/>
          </p:nvSpPr>
          <p:spPr>
            <a:xfrm>
              <a:off x="0" y="-461294"/>
              <a:ext cx="868775" cy="2600947"/>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latin typeface="+mj-lt"/>
              </a:endParaRPr>
            </a:p>
          </p:txBody>
        </p:sp>
        <p:sp>
          <p:nvSpPr>
            <p:cNvPr id="5" name="TextBox 5"/>
            <p:cNvSpPr txBox="1"/>
            <p:nvPr/>
          </p:nvSpPr>
          <p:spPr>
            <a:xfrm>
              <a:off x="10234" y="486808"/>
              <a:ext cx="868775" cy="1583043"/>
            </a:xfrm>
            <a:prstGeom prst="rect">
              <a:avLst/>
            </a:prstGeom>
          </p:spPr>
          <p:txBody>
            <a:bodyPr lIns="50800" tIns="50800" rIns="50800" bIns="50800" rtlCol="0" anchor="ctr"/>
            <a:lstStyle/>
            <a:p>
              <a:pPr algn="ctr">
                <a:lnSpc>
                  <a:spcPts val="2379"/>
                </a:lnSpc>
              </a:pPr>
              <a:r>
                <a:rPr lang="en-GB" sz="1600" b="1" dirty="0">
                  <a:solidFill>
                    <a:schemeClr val="bg1"/>
                  </a:solidFill>
                  <a:latin typeface="+mj-lt"/>
                </a:rPr>
                <a:t>Address: First Floor, </a:t>
              </a:r>
            </a:p>
            <a:p>
              <a:pPr algn="ctr">
                <a:lnSpc>
                  <a:spcPts val="2379"/>
                </a:lnSpc>
              </a:pPr>
              <a:r>
                <a:rPr lang="en-GB" sz="1600" b="1" dirty="0">
                  <a:solidFill>
                    <a:schemeClr val="bg1"/>
                  </a:solidFill>
                  <a:latin typeface="+mj-lt"/>
                </a:rPr>
                <a:t>State House, 22 Dale St, L2 4TR</a:t>
              </a:r>
            </a:p>
            <a:p>
              <a:pPr algn="ctr">
                <a:lnSpc>
                  <a:spcPts val="2379"/>
                </a:lnSpc>
              </a:pPr>
              <a:r>
                <a:rPr lang="en-US" sz="1600" b="1" dirty="0">
                  <a:solidFill>
                    <a:srgbClr val="FFFFFF"/>
                  </a:solidFill>
                  <a:latin typeface="+mj-lt"/>
                </a:rPr>
                <a:t>Tel: </a:t>
              </a:r>
              <a:r>
                <a:rPr lang="en-GB" sz="1800" dirty="0">
                  <a:solidFill>
                    <a:schemeClr val="bg1"/>
                  </a:solidFill>
                  <a:effectLst/>
                  <a:latin typeface="Calibri" panose="020F0502020204030204" pitchFamily="34" charset="0"/>
                  <a:ea typeface="Calibri" panose="020F0502020204030204" pitchFamily="34" charset="0"/>
                </a:rPr>
                <a:t>07586115855</a:t>
              </a:r>
              <a:endParaRPr lang="en-GB" sz="1200" b="1" dirty="0">
                <a:solidFill>
                  <a:schemeClr val="bg1"/>
                </a:solidFill>
                <a:latin typeface="+mj-lt"/>
              </a:endParaRPr>
            </a:p>
            <a:p>
              <a:pPr algn="ctr">
                <a:lnSpc>
                  <a:spcPts val="2379"/>
                </a:lnSpc>
              </a:pPr>
              <a:endParaRPr lang="en-US" sz="1699" dirty="0">
                <a:solidFill>
                  <a:srgbClr val="FFFFFF"/>
                </a:solidFill>
                <a:latin typeface="+mj-lt"/>
              </a:endParaRPr>
            </a:p>
          </p:txBody>
        </p:sp>
      </p:grpSp>
      <p:sp>
        <p:nvSpPr>
          <p:cNvPr id="69" name="TextBox 69"/>
          <p:cNvSpPr txBox="1"/>
          <p:nvPr/>
        </p:nvSpPr>
        <p:spPr>
          <a:xfrm>
            <a:off x="2584414" y="16645"/>
            <a:ext cx="6886500" cy="559192"/>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January Activities to look out for…</a:t>
            </a:r>
          </a:p>
        </p:txBody>
      </p:sp>
      <p:grpSp>
        <p:nvGrpSpPr>
          <p:cNvPr id="101" name="Group 49">
            <a:extLst>
              <a:ext uri="{FF2B5EF4-FFF2-40B4-BE49-F238E27FC236}">
                <a16:creationId xmlns:a16="http://schemas.microsoft.com/office/drawing/2014/main" id="{D0FBB3A9-1263-9EF9-6A48-E550B1A42133}"/>
              </a:ext>
            </a:extLst>
          </p:cNvPr>
          <p:cNvGrpSpPr/>
          <p:nvPr/>
        </p:nvGrpSpPr>
        <p:grpSpPr>
          <a:xfrm>
            <a:off x="12919" y="6533523"/>
            <a:ext cx="2536263" cy="836331"/>
            <a:chOff x="183080" y="146428"/>
            <a:chExt cx="2754682" cy="849618"/>
          </a:xfrm>
        </p:grpSpPr>
        <p:sp>
          <p:nvSpPr>
            <p:cNvPr id="102" name="Freeform 50">
              <a:extLst>
                <a:ext uri="{FF2B5EF4-FFF2-40B4-BE49-F238E27FC236}">
                  <a16:creationId xmlns:a16="http://schemas.microsoft.com/office/drawing/2014/main" id="{B3AB1A79-48FC-1388-18D1-8C3463E5BA8A}"/>
                </a:ext>
              </a:extLst>
            </p:cNvPr>
            <p:cNvSpPr/>
            <p:nvPr/>
          </p:nvSpPr>
          <p:spPr>
            <a:xfrm>
              <a:off x="689579" y="14642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103" name="TextBox 52">
              <a:extLst>
                <a:ext uri="{FF2B5EF4-FFF2-40B4-BE49-F238E27FC236}">
                  <a16:creationId xmlns:a16="http://schemas.microsoft.com/office/drawing/2014/main" id="{2A5A7AEA-F0E3-87D2-8207-4D9334926A55}"/>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pic>
        <p:nvPicPr>
          <p:cNvPr id="12" name="Picture 11">
            <a:extLst>
              <a:ext uri="{FF2B5EF4-FFF2-40B4-BE49-F238E27FC236}">
                <a16:creationId xmlns:a16="http://schemas.microsoft.com/office/drawing/2014/main" id="{6537D8A2-1ADA-A599-B149-8F82041A033D}"/>
              </a:ext>
            </a:extLst>
          </p:cNvPr>
          <p:cNvPicPr>
            <a:picLocks noChangeAspect="1"/>
          </p:cNvPicPr>
          <p:nvPr/>
        </p:nvPicPr>
        <p:blipFill>
          <a:blip r:embed="rId4"/>
          <a:stretch>
            <a:fillRect/>
          </a:stretch>
        </p:blipFill>
        <p:spPr>
          <a:xfrm>
            <a:off x="9640495" y="109950"/>
            <a:ext cx="1045026" cy="552852"/>
          </a:xfrm>
          <a:prstGeom prst="rect">
            <a:avLst/>
          </a:prstGeom>
        </p:spPr>
      </p:pic>
      <p:sp>
        <p:nvSpPr>
          <p:cNvPr id="16" name="TextBox 15">
            <a:extLst>
              <a:ext uri="{FF2B5EF4-FFF2-40B4-BE49-F238E27FC236}">
                <a16:creationId xmlns:a16="http://schemas.microsoft.com/office/drawing/2014/main" id="{B6F42CB9-BC15-812E-2863-D4A06D55691A}"/>
              </a:ext>
            </a:extLst>
          </p:cNvPr>
          <p:cNvSpPr txBox="1"/>
          <p:nvPr/>
        </p:nvSpPr>
        <p:spPr>
          <a:xfrm>
            <a:off x="3435735" y="1254777"/>
            <a:ext cx="4518715" cy="1077218"/>
          </a:xfrm>
          <a:prstGeom prst="rect">
            <a:avLst/>
          </a:prstGeom>
          <a:noFill/>
        </p:spPr>
        <p:txBody>
          <a:bodyPr wrap="square" rtlCol="0">
            <a:spAutoFit/>
          </a:bodyPr>
          <a:lstStyle/>
          <a:p>
            <a:r>
              <a:rPr lang="en-GB" sz="1600" dirty="0"/>
              <a:t>These sessions will introduce new interests and help you widen your knowledge. You might learn something new and you might also share your knowledge with others.</a:t>
            </a:r>
          </a:p>
        </p:txBody>
      </p:sp>
      <p:sp>
        <p:nvSpPr>
          <p:cNvPr id="17" name="TextBox 16">
            <a:extLst>
              <a:ext uri="{FF2B5EF4-FFF2-40B4-BE49-F238E27FC236}">
                <a16:creationId xmlns:a16="http://schemas.microsoft.com/office/drawing/2014/main" id="{817A9ED9-CCD3-C028-02F1-85735D9F917E}"/>
              </a:ext>
            </a:extLst>
          </p:cNvPr>
          <p:cNvSpPr txBox="1"/>
          <p:nvPr/>
        </p:nvSpPr>
        <p:spPr>
          <a:xfrm>
            <a:off x="2844046" y="674562"/>
            <a:ext cx="5005307" cy="369332"/>
          </a:xfrm>
          <a:prstGeom prst="rect">
            <a:avLst/>
          </a:prstGeom>
          <a:noFill/>
        </p:spPr>
        <p:txBody>
          <a:bodyPr wrap="square" rtlCol="0">
            <a:spAutoFit/>
          </a:bodyPr>
          <a:lstStyle/>
          <a:p>
            <a:r>
              <a:rPr lang="en-GB" b="1" dirty="0"/>
              <a:t>Interested in gaining new knowledge, ask about </a:t>
            </a:r>
            <a:r>
              <a:rPr lang="en-GB" b="1" dirty="0">
                <a:sym typeface="Wingdings" panose="05000000000000000000" pitchFamily="2" charset="2"/>
              </a:rPr>
              <a:t></a:t>
            </a:r>
            <a:endParaRPr lang="en-GB" b="1" dirty="0"/>
          </a:p>
        </p:txBody>
      </p:sp>
      <p:cxnSp>
        <p:nvCxnSpPr>
          <p:cNvPr id="49" name="Straight Connector 48">
            <a:extLst>
              <a:ext uri="{FF2B5EF4-FFF2-40B4-BE49-F238E27FC236}">
                <a16:creationId xmlns:a16="http://schemas.microsoft.com/office/drawing/2014/main" id="{4FB673AA-25B3-9A20-74E7-934F9D140615}"/>
              </a:ext>
            </a:extLst>
          </p:cNvPr>
          <p:cNvCxnSpPr/>
          <p:nvPr/>
        </p:nvCxnSpPr>
        <p:spPr>
          <a:xfrm>
            <a:off x="385203" y="2286000"/>
            <a:ext cx="982860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CB01410-E372-51FC-04DB-E62AD094AEE4}"/>
              </a:ext>
            </a:extLst>
          </p:cNvPr>
          <p:cNvSpPr txBox="1"/>
          <p:nvPr/>
        </p:nvSpPr>
        <p:spPr>
          <a:xfrm>
            <a:off x="4148287" y="3532419"/>
            <a:ext cx="4758550" cy="984885"/>
          </a:xfrm>
          <a:prstGeom prst="rect">
            <a:avLst/>
          </a:prstGeom>
          <a:noFill/>
        </p:spPr>
        <p:txBody>
          <a:bodyPr wrap="square" rtlCol="0">
            <a:spAutoFit/>
          </a:bodyPr>
          <a:lstStyle/>
          <a:p>
            <a:r>
              <a:rPr lang="en-GB" sz="1400" dirty="0"/>
              <a:t>Get support breaking down big goals, into smaller, more manageable steps, build confidence and motivation to achieve these goals and focus on a positive future. Improve mental, physical and social wellbeing</a:t>
            </a:r>
            <a:r>
              <a:rPr lang="en-GB" sz="1600" dirty="0"/>
              <a:t>.</a:t>
            </a:r>
          </a:p>
        </p:txBody>
      </p:sp>
      <p:pic>
        <p:nvPicPr>
          <p:cNvPr id="2062" name="Picture 14" descr="6 Reasons Why Goal Setting Doesn't Work - Sports Psychology">
            <a:extLst>
              <a:ext uri="{FF2B5EF4-FFF2-40B4-BE49-F238E27FC236}">
                <a16:creationId xmlns:a16="http://schemas.microsoft.com/office/drawing/2014/main" id="{CDCE2DE1-4644-FC14-2DD2-6EC383B35A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78" y="2902531"/>
            <a:ext cx="1690730" cy="11272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AF32062-3277-0022-2FC6-1546CCA07A46}"/>
              </a:ext>
            </a:extLst>
          </p:cNvPr>
          <p:cNvSpPr txBox="1"/>
          <p:nvPr/>
        </p:nvSpPr>
        <p:spPr>
          <a:xfrm>
            <a:off x="2914032" y="2672418"/>
            <a:ext cx="3979019" cy="646331"/>
          </a:xfrm>
          <a:prstGeom prst="rect">
            <a:avLst/>
          </a:prstGeom>
          <a:noFill/>
        </p:spPr>
        <p:txBody>
          <a:bodyPr wrap="square" rtlCol="0">
            <a:spAutoFit/>
          </a:bodyPr>
          <a:lstStyle/>
          <a:p>
            <a:r>
              <a:rPr lang="en-GB" b="1" dirty="0"/>
              <a:t>For support with motivation, confidence, isolation, ask about </a:t>
            </a:r>
            <a:r>
              <a:rPr lang="en-GB" b="1" dirty="0">
                <a:sym typeface="Wingdings" panose="05000000000000000000" pitchFamily="2" charset="2"/>
              </a:rPr>
              <a:t></a:t>
            </a:r>
            <a:endParaRPr lang="en-GB" b="1" dirty="0"/>
          </a:p>
        </p:txBody>
      </p:sp>
      <p:cxnSp>
        <p:nvCxnSpPr>
          <p:cNvPr id="80" name="Straight Connector 79">
            <a:extLst>
              <a:ext uri="{FF2B5EF4-FFF2-40B4-BE49-F238E27FC236}">
                <a16:creationId xmlns:a16="http://schemas.microsoft.com/office/drawing/2014/main" id="{BB572D46-10FB-276A-4230-79A591470006}"/>
              </a:ext>
            </a:extLst>
          </p:cNvPr>
          <p:cNvCxnSpPr>
            <a:cxnSpLocks/>
          </p:cNvCxnSpPr>
          <p:nvPr/>
        </p:nvCxnSpPr>
        <p:spPr>
          <a:xfrm flipV="1">
            <a:off x="385203" y="4499603"/>
            <a:ext cx="9923568" cy="2774"/>
          </a:xfrm>
          <a:prstGeom prst="line">
            <a:avLst/>
          </a:prstGeom>
        </p:spPr>
        <p:style>
          <a:lnRef idx="1">
            <a:schemeClr val="accent1"/>
          </a:lnRef>
          <a:fillRef idx="0">
            <a:schemeClr val="accent1"/>
          </a:fillRef>
          <a:effectRef idx="0">
            <a:schemeClr val="accent1"/>
          </a:effectRef>
          <a:fontRef idx="minor">
            <a:schemeClr val="tx1"/>
          </a:fontRef>
        </p:style>
      </p:cxnSp>
      <p:pic>
        <p:nvPicPr>
          <p:cNvPr id="2064" name="Picture 16" descr="Did you know? Fewer than 100 people have a photographic memory | New  Scientist">
            <a:extLst>
              <a:ext uri="{FF2B5EF4-FFF2-40B4-BE49-F238E27FC236}">
                <a16:creationId xmlns:a16="http://schemas.microsoft.com/office/drawing/2014/main" id="{E767CC00-B076-5D7D-E91A-A48B84FE13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203" y="4770541"/>
            <a:ext cx="1746563" cy="98244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40AC6C46-E95C-3EF6-5126-3BCCF0AAB758}"/>
              </a:ext>
            </a:extLst>
          </p:cNvPr>
          <p:cNvSpPr txBox="1"/>
          <p:nvPr/>
        </p:nvSpPr>
        <p:spPr>
          <a:xfrm>
            <a:off x="2885026" y="4903721"/>
            <a:ext cx="4008026" cy="369332"/>
          </a:xfrm>
          <a:prstGeom prst="rect">
            <a:avLst/>
          </a:prstGeom>
          <a:noFill/>
        </p:spPr>
        <p:txBody>
          <a:bodyPr wrap="square" rtlCol="0">
            <a:spAutoFit/>
          </a:bodyPr>
          <a:lstStyle/>
          <a:p>
            <a:r>
              <a:rPr lang="en-GB" b="1" dirty="0"/>
              <a:t>For employment support, ask about </a:t>
            </a:r>
            <a:r>
              <a:rPr lang="en-GB" b="1" dirty="0">
                <a:sym typeface="Wingdings" panose="05000000000000000000" pitchFamily="2" charset="2"/>
              </a:rPr>
              <a:t></a:t>
            </a:r>
            <a:endParaRPr lang="en-GB" b="1" dirty="0"/>
          </a:p>
        </p:txBody>
      </p:sp>
      <p:sp>
        <p:nvSpPr>
          <p:cNvPr id="84" name="TextBox 83">
            <a:extLst>
              <a:ext uri="{FF2B5EF4-FFF2-40B4-BE49-F238E27FC236}">
                <a16:creationId xmlns:a16="http://schemas.microsoft.com/office/drawing/2014/main" id="{03B7904F-59FD-0B82-232D-A43A1E53F126}"/>
              </a:ext>
            </a:extLst>
          </p:cNvPr>
          <p:cNvSpPr txBox="1"/>
          <p:nvPr/>
        </p:nvSpPr>
        <p:spPr>
          <a:xfrm>
            <a:off x="3369723" y="5563076"/>
            <a:ext cx="5537114" cy="738664"/>
          </a:xfrm>
          <a:prstGeom prst="rect">
            <a:avLst/>
          </a:prstGeom>
          <a:noFill/>
        </p:spPr>
        <p:txBody>
          <a:bodyPr wrap="square" rtlCol="0">
            <a:spAutoFit/>
          </a:bodyPr>
          <a:lstStyle/>
          <a:p>
            <a:r>
              <a:rPr lang="en-GB" sz="1400" dirty="0"/>
              <a:t>Looking for employment and unsure where to start? These sessions will give you a chance to prepare for job applications, interviews and employment and allow you to improve these skills for the future.</a:t>
            </a:r>
          </a:p>
        </p:txBody>
      </p:sp>
      <p:cxnSp>
        <p:nvCxnSpPr>
          <p:cNvPr id="86" name="Straight Connector 85">
            <a:extLst>
              <a:ext uri="{FF2B5EF4-FFF2-40B4-BE49-F238E27FC236}">
                <a16:creationId xmlns:a16="http://schemas.microsoft.com/office/drawing/2014/main" id="{C27CD12E-B590-436B-238B-85A31AAFCFB8}"/>
              </a:ext>
            </a:extLst>
          </p:cNvPr>
          <p:cNvCxnSpPr>
            <a:cxnSpLocks/>
          </p:cNvCxnSpPr>
          <p:nvPr/>
        </p:nvCxnSpPr>
        <p:spPr>
          <a:xfrm>
            <a:off x="385203" y="6379029"/>
            <a:ext cx="9923568" cy="275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35B889-A39B-C8FB-44CA-5E36DA3B1135}"/>
              </a:ext>
            </a:extLst>
          </p:cNvPr>
          <p:cNvSpPr txBox="1"/>
          <p:nvPr/>
        </p:nvSpPr>
        <p:spPr>
          <a:xfrm>
            <a:off x="6687565" y="2587162"/>
            <a:ext cx="3047946" cy="646331"/>
          </a:xfrm>
          <a:prstGeom prst="rect">
            <a:avLst/>
          </a:prstGeom>
          <a:noFill/>
        </p:spPr>
        <p:txBody>
          <a:bodyPr wrap="square" rtlCol="0">
            <a:spAutoFit/>
          </a:bodyPr>
          <a:lstStyle/>
          <a:p>
            <a:pPr algn="just"/>
            <a:r>
              <a:rPr lang="en-GB" b="1" dirty="0"/>
              <a:t>Lego sessions, Wellbeing sessions, CBT, arts&amp;crafts …</a:t>
            </a:r>
          </a:p>
        </p:txBody>
      </p:sp>
      <p:sp>
        <p:nvSpPr>
          <p:cNvPr id="10" name="TextBox 9">
            <a:extLst>
              <a:ext uri="{FF2B5EF4-FFF2-40B4-BE49-F238E27FC236}">
                <a16:creationId xmlns:a16="http://schemas.microsoft.com/office/drawing/2014/main" id="{56285F27-5073-55C6-4C68-1E30737AB5B5}"/>
              </a:ext>
            </a:extLst>
          </p:cNvPr>
          <p:cNvSpPr txBox="1"/>
          <p:nvPr/>
        </p:nvSpPr>
        <p:spPr>
          <a:xfrm>
            <a:off x="6670669" y="4601102"/>
            <a:ext cx="2886988" cy="923330"/>
          </a:xfrm>
          <a:prstGeom prst="rect">
            <a:avLst/>
          </a:prstGeom>
          <a:noFill/>
        </p:spPr>
        <p:txBody>
          <a:bodyPr wrap="square" rtlCol="0">
            <a:spAutoFit/>
          </a:bodyPr>
          <a:lstStyle/>
          <a:p>
            <a:pPr algn="just"/>
            <a:r>
              <a:rPr lang="en-GB" b="1" dirty="0"/>
              <a:t>CV writing, disclosure letter writing, job searching, mock interviews, job clubs …</a:t>
            </a:r>
          </a:p>
        </p:txBody>
      </p:sp>
      <p:sp>
        <p:nvSpPr>
          <p:cNvPr id="11" name="TextBox 10">
            <a:extLst>
              <a:ext uri="{FF2B5EF4-FFF2-40B4-BE49-F238E27FC236}">
                <a16:creationId xmlns:a16="http://schemas.microsoft.com/office/drawing/2014/main" id="{EA2A5D24-000B-574D-323A-8BD7BC8649FD}"/>
              </a:ext>
            </a:extLst>
          </p:cNvPr>
          <p:cNvSpPr txBox="1"/>
          <p:nvPr/>
        </p:nvSpPr>
        <p:spPr>
          <a:xfrm>
            <a:off x="7849352" y="708796"/>
            <a:ext cx="2600934" cy="646331"/>
          </a:xfrm>
          <a:prstGeom prst="rect">
            <a:avLst/>
          </a:prstGeom>
          <a:noFill/>
        </p:spPr>
        <p:txBody>
          <a:bodyPr wrap="square" rtlCol="0">
            <a:spAutoFit/>
          </a:bodyPr>
          <a:lstStyle/>
          <a:p>
            <a:pPr algn="just"/>
            <a:r>
              <a:rPr lang="en-GB" b="1" dirty="0"/>
              <a:t>Walks, Non-accredited courses, Digital College …</a:t>
            </a:r>
          </a:p>
        </p:txBody>
      </p:sp>
      <p:pic>
        <p:nvPicPr>
          <p:cNvPr id="8" name="Picture 7" descr="A blue and white sign with white text&#10;&#10;AI-generated content may be incorrect.">
            <a:extLst>
              <a:ext uri="{FF2B5EF4-FFF2-40B4-BE49-F238E27FC236}">
                <a16:creationId xmlns:a16="http://schemas.microsoft.com/office/drawing/2014/main" id="{3F09035C-B0A2-D1B3-12CE-E4611BDDB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8986" y="164361"/>
            <a:ext cx="1557028" cy="430798"/>
          </a:xfrm>
          <a:prstGeom prst="rect">
            <a:avLst/>
          </a:prstGeom>
        </p:spPr>
      </p:pic>
    </p:spTree>
    <p:extLst>
      <p:ext uri="{BB962C8B-B14F-4D97-AF65-F5344CB8AC3E}">
        <p14:creationId xmlns:p14="http://schemas.microsoft.com/office/powerpoint/2010/main" val="260351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39022ca7-da8b-462c-ac53-cf911d2e7c5d" xsi:nil="true"/>
    <_ip_UnifiedCompliancePolicyProperties xmlns="http://schemas.microsoft.com/sharepoint/v3" xsi:nil="true"/>
    <TaxCatchAll xmlns="21fe2dc5-e687-4b08-a992-8b5ade4d5474" xsi:nil="true"/>
    <lcf76f155ced4ddcb4097134ff3c332f xmlns="39022ca7-da8b-462c-ac53-cf911d2e7c5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5EFDE218124F41A39437AA860B391E" ma:contentTypeVersion="22" ma:contentTypeDescription="Create a new document." ma:contentTypeScope="" ma:versionID="dc890fd66593506fa24633e5507b68e7">
  <xsd:schema xmlns:xsd="http://www.w3.org/2001/XMLSchema" xmlns:xs="http://www.w3.org/2001/XMLSchema" xmlns:p="http://schemas.microsoft.com/office/2006/metadata/properties" xmlns:ns1="http://schemas.microsoft.com/sharepoint/v3" xmlns:ns2="39022ca7-da8b-462c-ac53-cf911d2e7c5d" xmlns:ns3="21fe2dc5-e687-4b08-a992-8b5ade4d5474" targetNamespace="http://schemas.microsoft.com/office/2006/metadata/properties" ma:root="true" ma:fieldsID="302f3e815747d536539f5e14e4d5a1b1" ns1:_="" ns2:_="" ns3:_="">
    <xsd:import namespace="http://schemas.microsoft.com/sharepoint/v3"/>
    <xsd:import namespace="39022ca7-da8b-462c-ac53-cf911d2e7c5d"/>
    <xsd:import namespace="21fe2dc5-e687-4b08-a992-8b5ade4d54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022ca7-da8b-462c-ac53-cf911d2e7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fe2dc5-e687-4b08-a992-8b5ade4d54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c887687-1822-4593-8513-6eba5855e8c1}" ma:internalName="TaxCatchAll" ma:showField="CatchAllData" ma:web="21fe2dc5-e687-4b08-a992-8b5ade4d54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4F630-F244-4249-A1DD-CAF66701C44D}">
  <ds:schemaRefs>
    <ds:schemaRef ds:uri="http://purl.org/dc/terms/"/>
    <ds:schemaRef ds:uri="http://schemas.microsoft.com/office/2006/metadata/properties"/>
    <ds:schemaRef ds:uri="http://schemas.microsoft.com/office/2006/documentManagement/types"/>
    <ds:schemaRef ds:uri="http://purl.org/dc/elements/1.1/"/>
    <ds:schemaRef ds:uri="39022ca7-da8b-462c-ac53-cf911d2e7c5d"/>
    <ds:schemaRef ds:uri="http://schemas.openxmlformats.org/package/2006/metadata/core-properties"/>
    <ds:schemaRef ds:uri="http://www.w3.org/XML/1998/namespace"/>
    <ds:schemaRef ds:uri="http://purl.org/dc/dcmitype/"/>
    <ds:schemaRef ds:uri="http://schemas.microsoft.com/office/infopath/2007/PartnerControls"/>
    <ds:schemaRef ds:uri="21fe2dc5-e687-4b08-a992-8b5ade4d5474"/>
    <ds:schemaRef ds:uri="http://schemas.microsoft.com/sharepoint/v3"/>
  </ds:schemaRefs>
</ds:datastoreItem>
</file>

<file path=customXml/itemProps2.xml><?xml version="1.0" encoding="utf-8"?>
<ds:datastoreItem xmlns:ds="http://schemas.openxmlformats.org/officeDocument/2006/customXml" ds:itemID="{EE53B0B3-0F5A-401C-97A3-2E7FE5C3857A}">
  <ds:schemaRefs>
    <ds:schemaRef ds:uri="http://schemas.microsoft.com/sharepoint/v3/contenttype/forms"/>
  </ds:schemaRefs>
</ds:datastoreItem>
</file>

<file path=customXml/itemProps3.xml><?xml version="1.0" encoding="utf-8"?>
<ds:datastoreItem xmlns:ds="http://schemas.openxmlformats.org/officeDocument/2006/customXml" ds:itemID="{AAEB1209-68EE-4F8B-BE01-2E3218358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022ca7-da8b-462c-ac53-cf911d2e7c5d"/>
    <ds:schemaRef ds:uri="21fe2dc5-e687-4b08-a992-8b5ade4d5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15696</TotalTime>
  <Words>1543</Words>
  <Application>Microsoft Office PowerPoint</Application>
  <PresentationFormat>Custom</PresentationFormat>
  <Paragraphs>395</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DM Sans</vt:lpstr>
      <vt:lpstr>Wingdings</vt:lpstr>
      <vt:lpstr>Calibri</vt:lpstr>
      <vt:lpstr>Arial</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Activity Schedule TEMPLATE</dc:title>
  <dc:creator>Hvalec, Julia (Growth Company)</dc:creator>
  <cp:lastModifiedBy>Benson, Louise (Growth Company)</cp:lastModifiedBy>
  <cp:revision>669</cp:revision>
  <cp:lastPrinted>2024-09-30T08:24:20Z</cp:lastPrinted>
  <dcterms:created xsi:type="dcterms:W3CDTF">2006-08-16T00:00:00Z</dcterms:created>
  <dcterms:modified xsi:type="dcterms:W3CDTF">2025-12-19T14:33:26Z</dcterms:modified>
  <dc:identifier>DAFxy3nWgJM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0x010100895EFDE218124F41A39437AA860B391E</vt:lpwstr>
  </property>
</Properties>
</file>