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10"/>
  </p:notesMasterIdLst>
  <p:sldIdLst>
    <p:sldId id="288" r:id="rId5"/>
    <p:sldId id="292" r:id="rId6"/>
    <p:sldId id="293" r:id="rId7"/>
    <p:sldId id="294" r:id="rId8"/>
    <p:sldId id="296" r:id="rId9"/>
  </p:sldIdLst>
  <p:sldSz cx="10693400" cy="7556500"/>
  <p:notesSz cx="6797675" cy="9926638"/>
  <p:embeddedFontLst>
    <p:embeddedFont>
      <p:font typeface="DM Sans" pitchFamily="2" charset="0"/>
      <p:regular r:id="rId11"/>
      <p:bold r:id="rId12"/>
    </p:embeddedFont>
    <p:embeddedFont>
      <p:font typeface="DM Sans Bold" charset="0"/>
      <p:regular r:id="rId13"/>
      <p:bold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3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74841E-21E0-45F6-8E05-95CD9E8059AB}" v="2" dt="2026-02-27T15:22:50.2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70" autoAdjust="0"/>
    <p:restoredTop sz="96247" autoAdjust="0"/>
  </p:normalViewPr>
  <p:slideViewPr>
    <p:cSldViewPr snapToGrid="0">
      <p:cViewPr varScale="1">
        <p:scale>
          <a:sx n="72" d="100"/>
          <a:sy n="72" d="100"/>
        </p:scale>
        <p:origin x="1608" y="58"/>
      </p:cViewPr>
      <p:guideLst>
        <p:guide orient="horz" pos="215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3.fntdata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2.fntdata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1.fntdata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4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pman, Owen (Growth Company)" userId="632cde05-e61b-454d-94d3-6732083ad24c" providerId="ADAL" clId="{337E898C-86A8-4F9D-87D5-BB24A4B883C4}"/>
    <pc:docChg chg="custSel modSld">
      <pc:chgData name="Chapman, Owen (Growth Company)" userId="632cde05-e61b-454d-94d3-6732083ad24c" providerId="ADAL" clId="{337E898C-86A8-4F9D-87D5-BB24A4B883C4}" dt="2026-02-27T15:23:20.044" v="7" actId="1076"/>
      <pc:docMkLst>
        <pc:docMk/>
      </pc:docMkLst>
      <pc:sldChg chg="addSp delSp modSp mod">
        <pc:chgData name="Chapman, Owen (Growth Company)" userId="632cde05-e61b-454d-94d3-6732083ad24c" providerId="ADAL" clId="{337E898C-86A8-4F9D-87D5-BB24A4B883C4}" dt="2026-02-27T15:23:20.044" v="7" actId="1076"/>
        <pc:sldMkLst>
          <pc:docMk/>
          <pc:sldMk cId="2374002014" sldId="292"/>
        </pc:sldMkLst>
        <pc:grpChg chg="mod">
          <ac:chgData name="Chapman, Owen (Growth Company)" userId="632cde05-e61b-454d-94d3-6732083ad24c" providerId="ADAL" clId="{337E898C-86A8-4F9D-87D5-BB24A4B883C4}" dt="2026-02-27T15:23:20.044" v="7" actId="1076"/>
          <ac:grpSpMkLst>
            <pc:docMk/>
            <pc:sldMk cId="2374002014" sldId="292"/>
            <ac:grpSpMk id="10" creationId="{98E9C31A-982D-940A-AB67-478445C0C75D}"/>
          </ac:grpSpMkLst>
        </pc:grpChg>
        <pc:grpChg chg="del">
          <ac:chgData name="Chapman, Owen (Growth Company)" userId="632cde05-e61b-454d-94d3-6732083ad24c" providerId="ADAL" clId="{337E898C-86A8-4F9D-87D5-BB24A4B883C4}" dt="2026-02-27T15:23:17.184" v="6" actId="478"/>
          <ac:grpSpMkLst>
            <pc:docMk/>
            <pc:sldMk cId="2374002014" sldId="292"/>
            <ac:grpSpMk id="62" creationId="{07282EBC-F429-4F68-6210-1FD2309E75DB}"/>
          </ac:grpSpMkLst>
        </pc:grpChg>
        <pc:grpChg chg="del">
          <ac:chgData name="Chapman, Owen (Growth Company)" userId="632cde05-e61b-454d-94d3-6732083ad24c" providerId="ADAL" clId="{337E898C-86A8-4F9D-87D5-BB24A4B883C4}" dt="2026-02-27T15:22:58.711" v="4" actId="478"/>
          <ac:grpSpMkLst>
            <pc:docMk/>
            <pc:sldMk cId="2374002014" sldId="292"/>
            <ac:grpSpMk id="88" creationId="{2D88B6FE-7785-59F7-ECCB-C9BD802640F4}"/>
          </ac:grpSpMkLst>
        </pc:grpChg>
        <pc:graphicFrameChg chg="mod modGraphic">
          <ac:chgData name="Chapman, Owen (Growth Company)" userId="632cde05-e61b-454d-94d3-6732083ad24c" providerId="ADAL" clId="{337E898C-86A8-4F9D-87D5-BB24A4B883C4}" dt="2026-02-27T15:23:06.635" v="5" actId="798"/>
          <ac:graphicFrameMkLst>
            <pc:docMk/>
            <pc:sldMk cId="2374002014" sldId="292"/>
            <ac:graphicFrameMk id="2" creationId="{2A9BB40C-A7A8-CE8E-B7BF-E6D9E62C1E6D}"/>
          </ac:graphicFrameMkLst>
        </pc:graphicFrameChg>
        <pc:picChg chg="add mod">
          <ac:chgData name="Chapman, Owen (Growth Company)" userId="632cde05-e61b-454d-94d3-6732083ad24c" providerId="ADAL" clId="{337E898C-86A8-4F9D-87D5-BB24A4B883C4}" dt="2026-02-27T15:22:54.491" v="3" actId="1076"/>
          <ac:picMkLst>
            <pc:docMk/>
            <pc:sldMk cId="2374002014" sldId="292"/>
            <ac:picMk id="84" creationId="{F57F26CB-EB83-5F6B-3302-A2185C6EC0E5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DA24A2-8134-4721-9AD7-893993C99D77}" type="datetimeFigureOut">
              <a:rPr lang="en-GB" smtClean="0"/>
              <a:t>27/02/2026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1241425"/>
            <a:ext cx="47402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EF6283-24F6-460E-BD9D-801936E75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3268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15B02B-878B-6062-FA1F-8A57344B7D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9FB312-45A5-84A5-8989-0A7F2EEC6E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0E5BFD-1135-239D-6197-030D34A1CE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192F3C-B29C-46B9-C6FD-E843371DA5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EF6283-24F6-460E-BD9D-801936E75C6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64442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96FCCE-1D38-388D-D47C-CCBF6B441B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BA9D22F-D061-F4A1-E8F6-83AE00967E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0D7009F-45F3-6670-37F3-ACF9C3044D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2E9022-9B5B-F700-8867-D68F0F26DA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EF6283-24F6-460E-BD9D-801936E75C6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52521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C552B0-09F4-F8DA-C5DE-B69706F579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02A2319-581E-3167-459F-EF320D3179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A4038CA-32FD-1BD5-2744-B40E88134C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D68608-920C-8953-FD8A-EC71D75574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EF6283-24F6-460E-BD9D-801936E75C6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8066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2A0382-63E9-C0EC-C689-FB97169019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5C51ED6-ACBE-43AA-4EEC-7B2F6CBBB4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A42D939-F5DD-F044-0498-E75F915D92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B2A55F-FA17-CAB9-A033-F868806CD1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EF6283-24F6-460E-BD9D-801936E75C6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98748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4AE06A-5549-DBCC-D207-72938C2571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0F2F3B-A5CF-E6B1-85FD-D1D1DF516A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1798BA5-AA00-251E-59AE-45452FC692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DBEEFA-57C6-0EFE-578C-B7CEBC3AB3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EF6283-24F6-460E-BD9D-801936E75C6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4955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DA33058-6B0B-0A5B-544F-6149F9FF6A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1600003F-EF94-DAF0-BDE8-04DE010E89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4181599"/>
              </p:ext>
            </p:extLst>
          </p:nvPr>
        </p:nvGraphicFramePr>
        <p:xfrm>
          <a:off x="2617400" y="757599"/>
          <a:ext cx="7989355" cy="6576668"/>
        </p:xfrm>
        <a:graphic>
          <a:graphicData uri="http://schemas.openxmlformats.org/drawingml/2006/table">
            <a:tbl>
              <a:tblPr/>
              <a:tblGrid>
                <a:gridCol w="15978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92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35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5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3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7792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2nd</a:t>
                      </a:r>
                      <a:endParaRPr lang="en-US" sz="11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3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rd</a:t>
                      </a:r>
                      <a:endParaRPr lang="en-US" sz="11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4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5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6th</a:t>
                      </a:r>
                      <a:endParaRPr lang="en-US" sz="11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443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244428"/>
                  </a:ext>
                </a:extLst>
              </a:tr>
              <a:tr h="894919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Circuit/ Fitness Session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10:00 -11:00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Functional Exercise – All levels welcome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184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Pool Competitions Games &amp; Quizzes!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10:00 -12;00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Start your day with some fun competitions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1061068"/>
                  </a:ext>
                </a:extLst>
              </a:tr>
              <a:tr h="129266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Men in Mind 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with Owen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Supportive and safe space to explore your wellbeing</a:t>
                      </a:r>
                      <a:endParaRPr lang="en-US" sz="8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Life Skills and Introduction to Employability with Owen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– 12:00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 with skills helping you get back in to work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8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Cooking on a Budget</a:t>
                      </a:r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8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Owen</a:t>
                      </a:r>
                      <a:endParaRPr lang="en-US" sz="8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8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 – 12:30​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8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Learn how to make quick and tasty meals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Creative writing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with Tara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b="1" dirty="0"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Creative writing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Sport, Health and Wellbeing with Liam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10.00 – 12:00 – circuit/fitness session</a:t>
                      </a:r>
                    </a:p>
                    <a:p>
                      <a:pPr algn="ctr"/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/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Walking Group with Liam</a:t>
                      </a:r>
                    </a:p>
                    <a:p>
                      <a:pPr algn="ctr"/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13:30 -14:30</a:t>
                      </a:r>
                    </a:p>
                    <a:p>
                      <a:pPr algn="ctr"/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/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Nutrition Workshop </a:t>
                      </a:r>
                    </a:p>
                    <a:p>
                      <a:pPr algn="ctr"/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3:30-4:30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19966"/>
                  </a:ext>
                </a:extLst>
              </a:tr>
              <a:tr h="402411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Employability with Jackey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DM Sans"/>
                        </a:rPr>
                        <a:t>1:00pm-3:00pm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DM Sans"/>
                        </a:rPr>
                        <a:t>Job search, CV writing,  Cover Letters, Applications, Disclosure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DM Sans"/>
                        </a:rPr>
                        <a:t> Interview skills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dirty="0">
                          <a:latin typeface="DM Sans"/>
                        </a:rPr>
                        <a:t>Arts &amp; Crafts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dirty="0">
                          <a:latin typeface="DM Sans"/>
                        </a:rPr>
                        <a:t>with Steve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8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dirty="0">
                          <a:latin typeface="DM Sans"/>
                        </a:rPr>
                        <a:t>1:30 - 3:30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8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dirty="0">
                          <a:latin typeface="DM Sans"/>
                        </a:rPr>
                        <a:t>Destress and create!</a:t>
                      </a:r>
                      <a:endParaRPr lang="en-GB" sz="8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10:00 – 3:30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DM Sans"/>
                        </a:rPr>
                        <a:t>Cognitive Behavioural Therapy – Speak to your Support Worker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Community Work Coach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10:00 – 1:00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 with benefits, job and training opportunities</a:t>
                      </a: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508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Female Only Space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12:00 – 16:00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endParaRPr lang="en-GB" sz="800" b="0" kern="800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372924923"/>
                  </a:ext>
                </a:extLst>
              </a:tr>
              <a:tr h="68410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Book Club with Steve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DM Sans"/>
                        </a:rPr>
                        <a:t>13:30 – 15:30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38832"/>
                  </a:ext>
                </a:extLst>
              </a:tr>
              <a:tr h="493518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338782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8C7D9BB7-2F4D-2273-C45F-7F612A5DF848}"/>
              </a:ext>
            </a:extLst>
          </p:cNvPr>
          <p:cNvGrpSpPr/>
          <p:nvPr/>
        </p:nvGrpSpPr>
        <p:grpSpPr>
          <a:xfrm>
            <a:off x="194675" y="1593380"/>
            <a:ext cx="2399946" cy="5151451"/>
            <a:chOff x="0" y="0"/>
            <a:chExt cx="874251" cy="1747688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1180804C-2967-0AF3-A253-5B37AAE7A92C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CAFCF6D2-443E-E166-E937-EEA2D6C0A98D}"/>
                </a:ext>
              </a:extLst>
            </p:cNvPr>
            <p:cNvSpPr txBox="1"/>
            <p:nvPr/>
          </p:nvSpPr>
          <p:spPr>
            <a:xfrm>
              <a:off x="5476" y="49812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100" b="1" u="sng" dirty="0">
                  <a:solidFill>
                    <a:srgbClr val="FFFFFF"/>
                  </a:solidFill>
                  <a:latin typeface="DM Sans"/>
                </a:rPr>
                <a:t>Huddersfield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3</a:t>
              </a:r>
              <a:r>
                <a:rPr lang="en-US" sz="1100" baseline="30000" dirty="0">
                  <a:solidFill>
                    <a:srgbClr val="FFFFFF"/>
                  </a:solidFill>
                  <a:latin typeface="DM Sans"/>
                </a:rPr>
                <a:t>rd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 Floor Norwich Union House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HD1 2LR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01132 425522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Email – 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CFOEvolution@growthco.uk</a:t>
              </a: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Hub opening hours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Mon – Fri 9:00 – 4:00</a:t>
              </a:r>
            </a:p>
            <a:p>
              <a:pPr algn="ctr"/>
              <a:endParaRPr lang="en-US" sz="1100" b="1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Breakfast Club</a:t>
              </a:r>
            </a:p>
            <a:p>
              <a:pPr algn="ctr"/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Join us between 9:30 – 10:30 </a:t>
              </a:r>
            </a:p>
            <a:p>
              <a:pPr algn="ctr"/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for a healthy start to the day</a:t>
              </a:r>
            </a:p>
            <a:p>
              <a:pPr algn="ctr">
                <a:lnSpc>
                  <a:spcPct val="150000"/>
                </a:lnSpc>
              </a:pPr>
              <a:endParaRPr lang="en-GB" sz="110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GB" sz="1100" b="1" dirty="0">
                  <a:solidFill>
                    <a:srgbClr val="FFFFFF"/>
                  </a:solidFill>
                  <a:latin typeface="DM Sans"/>
                </a:rPr>
                <a:t>Support</a:t>
              </a:r>
            </a:p>
            <a:p>
              <a:pPr algn="ctr"/>
              <a:r>
                <a:rPr lang="en-GB" sz="1100" dirty="0">
                  <a:solidFill>
                    <a:srgbClr val="FFFFFF"/>
                  </a:solidFill>
                  <a:latin typeface="DM Sans"/>
                </a:rPr>
                <a:t>If you ever need a cuppa or a chat, pop in and speak to your support worker.</a:t>
              </a: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4F2A35E8-46B1-B111-D930-AEDE97A1DB7D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7E93D48F-BD3E-8A94-CC6E-9786402016D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D7EB96D2-6302-6D01-99B9-CA540E2B2BE0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B40F504C-5BB6-309F-A0FC-A13D94906B75}"/>
              </a:ext>
            </a:extLst>
          </p:cNvPr>
          <p:cNvGrpSpPr/>
          <p:nvPr/>
        </p:nvGrpSpPr>
        <p:grpSpPr>
          <a:xfrm>
            <a:off x="354126" y="656274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B3A2C775-C4D4-DEBC-0611-F2A14A21A1A4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7D447C12-13A1-D53F-9B6C-CC908A3419DF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26395305-65DA-B9BE-F49C-8DF99C89B167}"/>
              </a:ext>
            </a:extLst>
          </p:cNvPr>
          <p:cNvGrpSpPr/>
          <p:nvPr/>
        </p:nvGrpSpPr>
        <p:grpSpPr>
          <a:xfrm>
            <a:off x="3991442" y="5389158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BBBE08FD-B232-D0FB-7279-415F7FF928B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2F19B536-9789-BC53-42D7-ECA2EEE010DE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D989E921-0394-AA03-378E-B8CD4E7E2994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A24FB726-ED6E-DE81-2415-FF0C926B884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2E7CFB6C-2BAB-389E-D588-C51C965841F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9FED938B-B301-EFAA-07D8-EFB812335E90}"/>
              </a:ext>
            </a:extLst>
          </p:cNvPr>
          <p:cNvSpPr txBox="1"/>
          <p:nvPr/>
        </p:nvSpPr>
        <p:spPr>
          <a:xfrm>
            <a:off x="2682767" y="89855"/>
            <a:ext cx="6612190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u="sng" dirty="0">
                <a:solidFill>
                  <a:srgbClr val="000000"/>
                </a:solidFill>
                <a:latin typeface="DM Sans Bold"/>
              </a:rPr>
              <a:t>CFO Evolution – March Week 1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F0F3B91B-5D8D-0209-1C4B-96CBE89C8B86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8351BA37-248D-EF40-61D9-1942E389DF00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212118E2-B9CF-BA5F-40EC-F6DAB4591449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E9F5F141-0BF6-3E37-DDE4-2FA8F592B6F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723" y="106741"/>
            <a:ext cx="1311392" cy="563127"/>
          </a:xfrm>
          <a:prstGeom prst="rect">
            <a:avLst/>
          </a:prstGeom>
        </p:spPr>
      </p:pic>
      <p:sp>
        <p:nvSpPr>
          <p:cNvPr id="38" name="TextBox 64">
            <a:extLst>
              <a:ext uri="{FF2B5EF4-FFF2-40B4-BE49-F238E27FC236}">
                <a16:creationId xmlns:a16="http://schemas.microsoft.com/office/drawing/2014/main" id="{63A1843C-72FD-C8D2-117A-9781BA2344A5}"/>
              </a:ext>
            </a:extLst>
          </p:cNvPr>
          <p:cNvSpPr txBox="1"/>
          <p:nvPr/>
        </p:nvSpPr>
        <p:spPr>
          <a:xfrm>
            <a:off x="5883013" y="5821112"/>
            <a:ext cx="197414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dirty="0"/>
          </a:p>
        </p:txBody>
      </p:sp>
      <p:grpSp>
        <p:nvGrpSpPr>
          <p:cNvPr id="7" name="Group 65">
            <a:extLst>
              <a:ext uri="{FF2B5EF4-FFF2-40B4-BE49-F238E27FC236}">
                <a16:creationId xmlns:a16="http://schemas.microsoft.com/office/drawing/2014/main" id="{3E8A9F40-C0B4-C260-1AB1-15B1CB87F177}"/>
              </a:ext>
            </a:extLst>
          </p:cNvPr>
          <p:cNvGrpSpPr/>
          <p:nvPr/>
        </p:nvGrpSpPr>
        <p:grpSpPr>
          <a:xfrm>
            <a:off x="3907038" y="3783362"/>
            <a:ext cx="220832" cy="193228"/>
            <a:chOff x="0" y="0"/>
            <a:chExt cx="812800" cy="711200"/>
          </a:xfrm>
        </p:grpSpPr>
        <p:sp>
          <p:nvSpPr>
            <p:cNvPr id="8" name="Freeform 66">
              <a:extLst>
                <a:ext uri="{FF2B5EF4-FFF2-40B4-BE49-F238E27FC236}">
                  <a16:creationId xmlns:a16="http://schemas.microsoft.com/office/drawing/2014/main" id="{0318ADFB-BAF6-56C1-270B-486DDA13A35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67">
              <a:extLst>
                <a:ext uri="{FF2B5EF4-FFF2-40B4-BE49-F238E27FC236}">
                  <a16:creationId xmlns:a16="http://schemas.microsoft.com/office/drawing/2014/main" id="{47BB6EEE-EE66-C93D-3291-4DBDA957446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0" name="Group 65">
            <a:extLst>
              <a:ext uri="{FF2B5EF4-FFF2-40B4-BE49-F238E27FC236}">
                <a16:creationId xmlns:a16="http://schemas.microsoft.com/office/drawing/2014/main" id="{4096368E-9B74-D90E-5CF6-3F80E6404E6C}"/>
              </a:ext>
            </a:extLst>
          </p:cNvPr>
          <p:cNvGrpSpPr/>
          <p:nvPr/>
        </p:nvGrpSpPr>
        <p:grpSpPr>
          <a:xfrm>
            <a:off x="2718542" y="5321223"/>
            <a:ext cx="220832" cy="193228"/>
            <a:chOff x="0" y="0"/>
            <a:chExt cx="812800" cy="711200"/>
          </a:xfrm>
        </p:grpSpPr>
        <p:sp>
          <p:nvSpPr>
            <p:cNvPr id="11" name="Freeform 66">
              <a:extLst>
                <a:ext uri="{FF2B5EF4-FFF2-40B4-BE49-F238E27FC236}">
                  <a16:creationId xmlns:a16="http://schemas.microsoft.com/office/drawing/2014/main" id="{A09BB774-E628-4CA2-A34E-E8978702E5D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TextBox 67">
              <a:extLst>
                <a:ext uri="{FF2B5EF4-FFF2-40B4-BE49-F238E27FC236}">
                  <a16:creationId xmlns:a16="http://schemas.microsoft.com/office/drawing/2014/main" id="{531FBBBD-D9C1-41BD-9E67-5EE46426BD4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3" name="Group 65">
            <a:extLst>
              <a:ext uri="{FF2B5EF4-FFF2-40B4-BE49-F238E27FC236}">
                <a16:creationId xmlns:a16="http://schemas.microsoft.com/office/drawing/2014/main" id="{0DE216BF-CA92-D3C6-34ED-399030FA32DE}"/>
              </a:ext>
            </a:extLst>
          </p:cNvPr>
          <p:cNvGrpSpPr/>
          <p:nvPr/>
        </p:nvGrpSpPr>
        <p:grpSpPr>
          <a:xfrm>
            <a:off x="5498865" y="1882460"/>
            <a:ext cx="220832" cy="193228"/>
            <a:chOff x="0" y="0"/>
            <a:chExt cx="812800" cy="711200"/>
          </a:xfrm>
        </p:grpSpPr>
        <p:sp>
          <p:nvSpPr>
            <p:cNvPr id="14" name="Freeform 66">
              <a:extLst>
                <a:ext uri="{FF2B5EF4-FFF2-40B4-BE49-F238E27FC236}">
                  <a16:creationId xmlns:a16="http://schemas.microsoft.com/office/drawing/2014/main" id="{B9CC7BA3-549A-453E-DDBC-E97FB6A6004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TextBox 67">
              <a:extLst>
                <a:ext uri="{FF2B5EF4-FFF2-40B4-BE49-F238E27FC236}">
                  <a16:creationId xmlns:a16="http://schemas.microsoft.com/office/drawing/2014/main" id="{41EAF705-5820-6252-3F1C-033622AFACE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6" name="Group 65">
            <a:extLst>
              <a:ext uri="{FF2B5EF4-FFF2-40B4-BE49-F238E27FC236}">
                <a16:creationId xmlns:a16="http://schemas.microsoft.com/office/drawing/2014/main" id="{82252C15-B872-948C-882B-77726A5C701C}"/>
              </a:ext>
            </a:extLst>
          </p:cNvPr>
          <p:cNvGrpSpPr/>
          <p:nvPr/>
        </p:nvGrpSpPr>
        <p:grpSpPr>
          <a:xfrm>
            <a:off x="5493391" y="3312722"/>
            <a:ext cx="220832" cy="193228"/>
            <a:chOff x="0" y="0"/>
            <a:chExt cx="812800" cy="711200"/>
          </a:xfrm>
        </p:grpSpPr>
        <p:sp>
          <p:nvSpPr>
            <p:cNvPr id="17" name="Freeform 66">
              <a:extLst>
                <a:ext uri="{FF2B5EF4-FFF2-40B4-BE49-F238E27FC236}">
                  <a16:creationId xmlns:a16="http://schemas.microsoft.com/office/drawing/2014/main" id="{F5B49540-124D-7CC4-26A5-D87CB689D90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67">
              <a:extLst>
                <a:ext uri="{FF2B5EF4-FFF2-40B4-BE49-F238E27FC236}">
                  <a16:creationId xmlns:a16="http://schemas.microsoft.com/office/drawing/2014/main" id="{0877DDA4-87DF-6739-3FDC-A6D049D719F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9" name="Group 65">
            <a:extLst>
              <a:ext uri="{FF2B5EF4-FFF2-40B4-BE49-F238E27FC236}">
                <a16:creationId xmlns:a16="http://schemas.microsoft.com/office/drawing/2014/main" id="{3612B2CD-5906-E73A-0BB1-871436B15D42}"/>
              </a:ext>
            </a:extLst>
          </p:cNvPr>
          <p:cNvGrpSpPr/>
          <p:nvPr/>
        </p:nvGrpSpPr>
        <p:grpSpPr>
          <a:xfrm>
            <a:off x="7095267" y="1817253"/>
            <a:ext cx="220832" cy="193228"/>
            <a:chOff x="0" y="0"/>
            <a:chExt cx="812800" cy="711200"/>
          </a:xfrm>
        </p:grpSpPr>
        <p:sp>
          <p:nvSpPr>
            <p:cNvPr id="20" name="Freeform 66">
              <a:extLst>
                <a:ext uri="{FF2B5EF4-FFF2-40B4-BE49-F238E27FC236}">
                  <a16:creationId xmlns:a16="http://schemas.microsoft.com/office/drawing/2014/main" id="{D3C6CEBD-6BBF-3E97-7478-7A4CCE54D80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TextBox 67">
              <a:extLst>
                <a:ext uri="{FF2B5EF4-FFF2-40B4-BE49-F238E27FC236}">
                  <a16:creationId xmlns:a16="http://schemas.microsoft.com/office/drawing/2014/main" id="{6B17E48A-F205-EB74-C9D7-0776FB9E672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" name="Group 65">
            <a:extLst>
              <a:ext uri="{FF2B5EF4-FFF2-40B4-BE49-F238E27FC236}">
                <a16:creationId xmlns:a16="http://schemas.microsoft.com/office/drawing/2014/main" id="{E76121A6-E19E-216D-F524-FEA3A376B067}"/>
              </a:ext>
            </a:extLst>
          </p:cNvPr>
          <p:cNvGrpSpPr/>
          <p:nvPr/>
        </p:nvGrpSpPr>
        <p:grpSpPr>
          <a:xfrm>
            <a:off x="8740595" y="1822572"/>
            <a:ext cx="220832" cy="193228"/>
            <a:chOff x="0" y="0"/>
            <a:chExt cx="812800" cy="711200"/>
          </a:xfrm>
        </p:grpSpPr>
        <p:sp>
          <p:nvSpPr>
            <p:cNvPr id="23" name="Freeform 66">
              <a:extLst>
                <a:ext uri="{FF2B5EF4-FFF2-40B4-BE49-F238E27FC236}">
                  <a16:creationId xmlns:a16="http://schemas.microsoft.com/office/drawing/2014/main" id="{E1561EA4-67C7-82E2-F8AA-8739652DB9C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TextBox 67">
              <a:extLst>
                <a:ext uri="{FF2B5EF4-FFF2-40B4-BE49-F238E27FC236}">
                  <a16:creationId xmlns:a16="http://schemas.microsoft.com/office/drawing/2014/main" id="{907C722B-1103-84A9-3CF5-1CFC2DDB193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5" name="Group 65">
            <a:extLst>
              <a:ext uri="{FF2B5EF4-FFF2-40B4-BE49-F238E27FC236}">
                <a16:creationId xmlns:a16="http://schemas.microsoft.com/office/drawing/2014/main" id="{9A022163-0360-2883-F03D-D48E9BDBC7BD}"/>
              </a:ext>
            </a:extLst>
          </p:cNvPr>
          <p:cNvGrpSpPr/>
          <p:nvPr/>
        </p:nvGrpSpPr>
        <p:grpSpPr>
          <a:xfrm>
            <a:off x="10373277" y="1817253"/>
            <a:ext cx="220832" cy="193228"/>
            <a:chOff x="0" y="0"/>
            <a:chExt cx="812800" cy="711200"/>
          </a:xfrm>
        </p:grpSpPr>
        <p:sp>
          <p:nvSpPr>
            <p:cNvPr id="26" name="Freeform 66">
              <a:extLst>
                <a:ext uri="{FF2B5EF4-FFF2-40B4-BE49-F238E27FC236}">
                  <a16:creationId xmlns:a16="http://schemas.microsoft.com/office/drawing/2014/main" id="{986D27CC-0499-3951-0FEB-8940DFFB3C2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TextBox 67">
              <a:extLst>
                <a:ext uri="{FF2B5EF4-FFF2-40B4-BE49-F238E27FC236}">
                  <a16:creationId xmlns:a16="http://schemas.microsoft.com/office/drawing/2014/main" id="{7686CB22-D8E0-54BD-C6EA-1CED9F9B605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" name="Group 65">
            <a:extLst>
              <a:ext uri="{FF2B5EF4-FFF2-40B4-BE49-F238E27FC236}">
                <a16:creationId xmlns:a16="http://schemas.microsoft.com/office/drawing/2014/main" id="{2A3B4DF0-A5F2-0236-DEEC-771E6BCEF2C0}"/>
              </a:ext>
            </a:extLst>
          </p:cNvPr>
          <p:cNvGrpSpPr/>
          <p:nvPr/>
        </p:nvGrpSpPr>
        <p:grpSpPr>
          <a:xfrm>
            <a:off x="8718506" y="4347488"/>
            <a:ext cx="220832" cy="193228"/>
            <a:chOff x="0" y="0"/>
            <a:chExt cx="812800" cy="711200"/>
          </a:xfrm>
        </p:grpSpPr>
        <p:sp>
          <p:nvSpPr>
            <p:cNvPr id="29" name="Freeform 66">
              <a:extLst>
                <a:ext uri="{FF2B5EF4-FFF2-40B4-BE49-F238E27FC236}">
                  <a16:creationId xmlns:a16="http://schemas.microsoft.com/office/drawing/2014/main" id="{5973C1C6-E6ED-56AC-810D-77DF6F1C668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TextBox 67">
              <a:extLst>
                <a:ext uri="{FF2B5EF4-FFF2-40B4-BE49-F238E27FC236}">
                  <a16:creationId xmlns:a16="http://schemas.microsoft.com/office/drawing/2014/main" id="{D7928BEA-ACFF-5217-8AD5-04BF9116361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" name="Group 65">
            <a:extLst>
              <a:ext uri="{FF2B5EF4-FFF2-40B4-BE49-F238E27FC236}">
                <a16:creationId xmlns:a16="http://schemas.microsoft.com/office/drawing/2014/main" id="{458236BF-65C2-D97A-A7DA-4EABDD74B6B2}"/>
              </a:ext>
            </a:extLst>
          </p:cNvPr>
          <p:cNvGrpSpPr/>
          <p:nvPr/>
        </p:nvGrpSpPr>
        <p:grpSpPr>
          <a:xfrm>
            <a:off x="10251852" y="6239540"/>
            <a:ext cx="220832" cy="193228"/>
            <a:chOff x="0" y="0"/>
            <a:chExt cx="812800" cy="711200"/>
          </a:xfrm>
        </p:grpSpPr>
        <p:sp>
          <p:nvSpPr>
            <p:cNvPr id="32" name="Freeform 66">
              <a:extLst>
                <a:ext uri="{FF2B5EF4-FFF2-40B4-BE49-F238E27FC236}">
                  <a16:creationId xmlns:a16="http://schemas.microsoft.com/office/drawing/2014/main" id="{27C9DA2B-0A79-59CA-F920-1480FD77AD3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TextBox 67">
              <a:extLst>
                <a:ext uri="{FF2B5EF4-FFF2-40B4-BE49-F238E27FC236}">
                  <a16:creationId xmlns:a16="http://schemas.microsoft.com/office/drawing/2014/main" id="{1067B7ED-2773-B7D6-4E98-D7505EE07BF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4" name="Group 62">
            <a:extLst>
              <a:ext uri="{FF2B5EF4-FFF2-40B4-BE49-F238E27FC236}">
                <a16:creationId xmlns:a16="http://schemas.microsoft.com/office/drawing/2014/main" id="{D53C549F-1749-FB30-660D-046251247C8D}"/>
              </a:ext>
            </a:extLst>
          </p:cNvPr>
          <p:cNvGrpSpPr/>
          <p:nvPr/>
        </p:nvGrpSpPr>
        <p:grpSpPr>
          <a:xfrm>
            <a:off x="7084197" y="5204008"/>
            <a:ext cx="242972" cy="242972"/>
            <a:chOff x="0" y="0"/>
            <a:chExt cx="812800" cy="812800"/>
          </a:xfrm>
        </p:grpSpPr>
        <p:sp>
          <p:nvSpPr>
            <p:cNvPr id="35" name="Freeform 63">
              <a:extLst>
                <a:ext uri="{FF2B5EF4-FFF2-40B4-BE49-F238E27FC236}">
                  <a16:creationId xmlns:a16="http://schemas.microsoft.com/office/drawing/2014/main" id="{8F0108BF-EB3C-D638-596A-51867861D0C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6" name="TextBox 64">
              <a:extLst>
                <a:ext uri="{FF2B5EF4-FFF2-40B4-BE49-F238E27FC236}">
                  <a16:creationId xmlns:a16="http://schemas.microsoft.com/office/drawing/2014/main" id="{3F89238E-DE71-43E6-0E26-D4F83E525A5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7" name="Group 62">
            <a:extLst>
              <a:ext uri="{FF2B5EF4-FFF2-40B4-BE49-F238E27FC236}">
                <a16:creationId xmlns:a16="http://schemas.microsoft.com/office/drawing/2014/main" id="{EBB269A9-1322-AC72-359F-5890AE1848AC}"/>
              </a:ext>
            </a:extLst>
          </p:cNvPr>
          <p:cNvGrpSpPr/>
          <p:nvPr/>
        </p:nvGrpSpPr>
        <p:grpSpPr>
          <a:xfrm>
            <a:off x="7113576" y="3810607"/>
            <a:ext cx="242972" cy="242972"/>
            <a:chOff x="0" y="0"/>
            <a:chExt cx="812800" cy="812800"/>
          </a:xfrm>
        </p:grpSpPr>
        <p:sp>
          <p:nvSpPr>
            <p:cNvPr id="39" name="Freeform 63">
              <a:extLst>
                <a:ext uri="{FF2B5EF4-FFF2-40B4-BE49-F238E27FC236}">
                  <a16:creationId xmlns:a16="http://schemas.microsoft.com/office/drawing/2014/main" id="{24F3671D-4E0F-F8E8-BAF3-82C06B98940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64">
              <a:extLst>
                <a:ext uri="{FF2B5EF4-FFF2-40B4-BE49-F238E27FC236}">
                  <a16:creationId xmlns:a16="http://schemas.microsoft.com/office/drawing/2014/main" id="{99BA77B5-A0AB-F4E9-33E6-D3E8C3FA2AB5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1" name="Group 62">
            <a:extLst>
              <a:ext uri="{FF2B5EF4-FFF2-40B4-BE49-F238E27FC236}">
                <a16:creationId xmlns:a16="http://schemas.microsoft.com/office/drawing/2014/main" id="{8E2F1B09-92E9-9EDF-5161-A8741395D0AA}"/>
              </a:ext>
            </a:extLst>
          </p:cNvPr>
          <p:cNvGrpSpPr/>
          <p:nvPr/>
        </p:nvGrpSpPr>
        <p:grpSpPr>
          <a:xfrm>
            <a:off x="8718506" y="3865311"/>
            <a:ext cx="242972" cy="242972"/>
            <a:chOff x="0" y="0"/>
            <a:chExt cx="812800" cy="812800"/>
          </a:xfrm>
        </p:grpSpPr>
        <p:sp>
          <p:nvSpPr>
            <p:cNvPr id="42" name="Freeform 63">
              <a:extLst>
                <a:ext uri="{FF2B5EF4-FFF2-40B4-BE49-F238E27FC236}">
                  <a16:creationId xmlns:a16="http://schemas.microsoft.com/office/drawing/2014/main" id="{B6CAFC75-59B1-6041-00FF-4319E1C7359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3" name="TextBox 64">
              <a:extLst>
                <a:ext uri="{FF2B5EF4-FFF2-40B4-BE49-F238E27FC236}">
                  <a16:creationId xmlns:a16="http://schemas.microsoft.com/office/drawing/2014/main" id="{E6C451DB-340F-BB15-E421-58D09D08FF0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4" name="Group 62">
            <a:extLst>
              <a:ext uri="{FF2B5EF4-FFF2-40B4-BE49-F238E27FC236}">
                <a16:creationId xmlns:a16="http://schemas.microsoft.com/office/drawing/2014/main" id="{4F5BCD86-F0DE-5305-0B2D-1AB1EE8C1AF3}"/>
              </a:ext>
            </a:extLst>
          </p:cNvPr>
          <p:cNvGrpSpPr/>
          <p:nvPr/>
        </p:nvGrpSpPr>
        <p:grpSpPr>
          <a:xfrm>
            <a:off x="7585076" y="5854378"/>
            <a:ext cx="242972" cy="242972"/>
            <a:chOff x="0" y="0"/>
            <a:chExt cx="812800" cy="812800"/>
          </a:xfrm>
        </p:grpSpPr>
        <p:sp>
          <p:nvSpPr>
            <p:cNvPr id="45" name="Freeform 63">
              <a:extLst>
                <a:ext uri="{FF2B5EF4-FFF2-40B4-BE49-F238E27FC236}">
                  <a16:creationId xmlns:a16="http://schemas.microsoft.com/office/drawing/2014/main" id="{E090FF7C-3F65-2473-98DA-F524341025C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1" name="TextBox 64">
              <a:extLst>
                <a:ext uri="{FF2B5EF4-FFF2-40B4-BE49-F238E27FC236}">
                  <a16:creationId xmlns:a16="http://schemas.microsoft.com/office/drawing/2014/main" id="{D5A2A07E-805F-ED83-FD7C-08E1D7B2094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3" name="Group 62">
            <a:extLst>
              <a:ext uri="{FF2B5EF4-FFF2-40B4-BE49-F238E27FC236}">
                <a16:creationId xmlns:a16="http://schemas.microsoft.com/office/drawing/2014/main" id="{9F9C09FD-635C-D549-2EA9-2F9120AAE79C}"/>
              </a:ext>
            </a:extLst>
          </p:cNvPr>
          <p:cNvGrpSpPr/>
          <p:nvPr/>
        </p:nvGrpSpPr>
        <p:grpSpPr>
          <a:xfrm>
            <a:off x="9173471" y="6283208"/>
            <a:ext cx="242972" cy="242972"/>
            <a:chOff x="0" y="0"/>
            <a:chExt cx="812800" cy="812800"/>
          </a:xfrm>
        </p:grpSpPr>
        <p:sp>
          <p:nvSpPr>
            <p:cNvPr id="54" name="Freeform 63">
              <a:extLst>
                <a:ext uri="{FF2B5EF4-FFF2-40B4-BE49-F238E27FC236}">
                  <a16:creationId xmlns:a16="http://schemas.microsoft.com/office/drawing/2014/main" id="{7D0D4665-371E-8ECF-4289-D670A287BDF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5" name="TextBox 64">
              <a:extLst>
                <a:ext uri="{FF2B5EF4-FFF2-40B4-BE49-F238E27FC236}">
                  <a16:creationId xmlns:a16="http://schemas.microsoft.com/office/drawing/2014/main" id="{4DDD3A34-D58D-12E4-73F0-0CD4DD44E9B7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6" name="Group 62">
            <a:extLst>
              <a:ext uri="{FF2B5EF4-FFF2-40B4-BE49-F238E27FC236}">
                <a16:creationId xmlns:a16="http://schemas.microsoft.com/office/drawing/2014/main" id="{78F288A3-4C3A-6F2F-CDFA-5BD1CF6BA876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57" name="Freeform 63">
              <a:extLst>
                <a:ext uri="{FF2B5EF4-FFF2-40B4-BE49-F238E27FC236}">
                  <a16:creationId xmlns:a16="http://schemas.microsoft.com/office/drawing/2014/main" id="{84EA7C14-1029-90BC-83EE-808711E6B70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8" name="TextBox 64">
              <a:extLst>
                <a:ext uri="{FF2B5EF4-FFF2-40B4-BE49-F238E27FC236}">
                  <a16:creationId xmlns:a16="http://schemas.microsoft.com/office/drawing/2014/main" id="{14A3BA8E-61DD-36A2-BAF7-F7FEEBD2524C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0" name="Group 46">
            <a:extLst>
              <a:ext uri="{FF2B5EF4-FFF2-40B4-BE49-F238E27FC236}">
                <a16:creationId xmlns:a16="http://schemas.microsoft.com/office/drawing/2014/main" id="{A488B04F-8A37-F79A-8B04-26F0ED9A32F8}"/>
              </a:ext>
            </a:extLst>
          </p:cNvPr>
          <p:cNvGrpSpPr/>
          <p:nvPr/>
        </p:nvGrpSpPr>
        <p:grpSpPr>
          <a:xfrm rot="2700000">
            <a:off x="-1045236" y="906367"/>
            <a:ext cx="7354986" cy="2722398"/>
            <a:chOff x="139700" y="-6857360"/>
            <a:chExt cx="20344718" cy="7530460"/>
          </a:xfrm>
        </p:grpSpPr>
        <p:sp>
          <p:nvSpPr>
            <p:cNvPr id="61" name="Freeform 47">
              <a:extLst>
                <a:ext uri="{FF2B5EF4-FFF2-40B4-BE49-F238E27FC236}">
                  <a16:creationId xmlns:a16="http://schemas.microsoft.com/office/drawing/2014/main" id="{1545E0D0-0ED6-5AA8-39A6-D5405BB9E824}"/>
                </a:ext>
              </a:extLst>
            </p:cNvPr>
            <p:cNvSpPr/>
            <p:nvPr/>
          </p:nvSpPr>
          <p:spPr>
            <a:xfrm>
              <a:off x="19671618" y="-685736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8" name="TextBox 48">
              <a:extLst>
                <a:ext uri="{FF2B5EF4-FFF2-40B4-BE49-F238E27FC236}">
                  <a16:creationId xmlns:a16="http://schemas.microsoft.com/office/drawing/2014/main" id="{AE372103-E908-7F7F-091A-8386CE0D3777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73" name="Group 46">
            <a:extLst>
              <a:ext uri="{FF2B5EF4-FFF2-40B4-BE49-F238E27FC236}">
                <a16:creationId xmlns:a16="http://schemas.microsoft.com/office/drawing/2014/main" id="{76A27905-8925-229E-E925-A815D2A33B67}"/>
              </a:ext>
            </a:extLst>
          </p:cNvPr>
          <p:cNvGrpSpPr/>
          <p:nvPr/>
        </p:nvGrpSpPr>
        <p:grpSpPr>
          <a:xfrm rot="2700000">
            <a:off x="7526234" y="3914805"/>
            <a:ext cx="293842" cy="293842"/>
            <a:chOff x="0" y="0"/>
            <a:chExt cx="812800" cy="812800"/>
          </a:xfrm>
        </p:grpSpPr>
        <p:sp>
          <p:nvSpPr>
            <p:cNvPr id="74" name="Freeform 47">
              <a:extLst>
                <a:ext uri="{FF2B5EF4-FFF2-40B4-BE49-F238E27FC236}">
                  <a16:creationId xmlns:a16="http://schemas.microsoft.com/office/drawing/2014/main" id="{D682E247-FE41-CD1D-A286-4D8D258615D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5" name="TextBox 48">
              <a:extLst>
                <a:ext uri="{FF2B5EF4-FFF2-40B4-BE49-F238E27FC236}">
                  <a16:creationId xmlns:a16="http://schemas.microsoft.com/office/drawing/2014/main" id="{4CD467D4-D5DE-51AE-5716-CFBC4A2143AF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76" name="Group 46">
            <a:extLst>
              <a:ext uri="{FF2B5EF4-FFF2-40B4-BE49-F238E27FC236}">
                <a16:creationId xmlns:a16="http://schemas.microsoft.com/office/drawing/2014/main" id="{7DE6BC85-B476-DCC3-4992-B7F2763BFA6E}"/>
              </a:ext>
            </a:extLst>
          </p:cNvPr>
          <p:cNvGrpSpPr/>
          <p:nvPr/>
        </p:nvGrpSpPr>
        <p:grpSpPr>
          <a:xfrm rot="2700000">
            <a:off x="5933506" y="5286159"/>
            <a:ext cx="293842" cy="293842"/>
            <a:chOff x="0" y="0"/>
            <a:chExt cx="812800" cy="812800"/>
          </a:xfrm>
        </p:grpSpPr>
        <p:sp>
          <p:nvSpPr>
            <p:cNvPr id="77" name="Freeform 47">
              <a:extLst>
                <a:ext uri="{FF2B5EF4-FFF2-40B4-BE49-F238E27FC236}">
                  <a16:creationId xmlns:a16="http://schemas.microsoft.com/office/drawing/2014/main" id="{2F801128-87EC-6DEC-DA52-D59274BB55E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8" name="TextBox 48">
              <a:extLst>
                <a:ext uri="{FF2B5EF4-FFF2-40B4-BE49-F238E27FC236}">
                  <a16:creationId xmlns:a16="http://schemas.microsoft.com/office/drawing/2014/main" id="{66BCF834-FCD3-DF7A-9B87-9AA22329A2CE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6" name="Group 65">
            <a:extLst>
              <a:ext uri="{FF2B5EF4-FFF2-40B4-BE49-F238E27FC236}">
                <a16:creationId xmlns:a16="http://schemas.microsoft.com/office/drawing/2014/main" id="{7CC615B4-02ED-B105-205C-837B76D37CF1}"/>
              </a:ext>
            </a:extLst>
          </p:cNvPr>
          <p:cNvGrpSpPr/>
          <p:nvPr/>
        </p:nvGrpSpPr>
        <p:grpSpPr>
          <a:xfrm>
            <a:off x="5417480" y="5094615"/>
            <a:ext cx="220832" cy="193228"/>
            <a:chOff x="0" y="0"/>
            <a:chExt cx="812800" cy="711200"/>
          </a:xfrm>
        </p:grpSpPr>
        <p:sp>
          <p:nvSpPr>
            <p:cNvPr id="79" name="Freeform 66">
              <a:extLst>
                <a:ext uri="{FF2B5EF4-FFF2-40B4-BE49-F238E27FC236}">
                  <a16:creationId xmlns:a16="http://schemas.microsoft.com/office/drawing/2014/main" id="{FB828F06-AE9E-4ACD-237C-A49AF670294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0" name="TextBox 67">
              <a:extLst>
                <a:ext uri="{FF2B5EF4-FFF2-40B4-BE49-F238E27FC236}">
                  <a16:creationId xmlns:a16="http://schemas.microsoft.com/office/drawing/2014/main" id="{6AF59C6C-BAD4-3945-2965-D7B94AC9C55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1" name="Group 65">
            <a:extLst>
              <a:ext uri="{FF2B5EF4-FFF2-40B4-BE49-F238E27FC236}">
                <a16:creationId xmlns:a16="http://schemas.microsoft.com/office/drawing/2014/main" id="{392694C5-ABB8-1802-B8C8-35F73A513312}"/>
              </a:ext>
            </a:extLst>
          </p:cNvPr>
          <p:cNvGrpSpPr/>
          <p:nvPr/>
        </p:nvGrpSpPr>
        <p:grpSpPr>
          <a:xfrm>
            <a:off x="5464384" y="5623613"/>
            <a:ext cx="220832" cy="193228"/>
            <a:chOff x="0" y="0"/>
            <a:chExt cx="812800" cy="711200"/>
          </a:xfrm>
        </p:grpSpPr>
        <p:sp>
          <p:nvSpPr>
            <p:cNvPr id="82" name="Freeform 66">
              <a:extLst>
                <a:ext uri="{FF2B5EF4-FFF2-40B4-BE49-F238E27FC236}">
                  <a16:creationId xmlns:a16="http://schemas.microsoft.com/office/drawing/2014/main" id="{7B0A548D-7A27-7BDF-E685-CA6A12755B3B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3" name="TextBox 67">
              <a:extLst>
                <a:ext uri="{FF2B5EF4-FFF2-40B4-BE49-F238E27FC236}">
                  <a16:creationId xmlns:a16="http://schemas.microsoft.com/office/drawing/2014/main" id="{4D3403D9-021D-FD58-B476-EDE883DF4B5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84" name="Picture 83" descr="A pink symbol with a cross&#10;&#10;AI-generated content may be incorrect.">
            <a:extLst>
              <a:ext uri="{FF2B5EF4-FFF2-40B4-BE49-F238E27FC236}">
                <a16:creationId xmlns:a16="http://schemas.microsoft.com/office/drawing/2014/main" id="{A2A73685-3026-C4A4-7DE7-754AE868C0D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3784" y="6088682"/>
            <a:ext cx="492916" cy="494945"/>
          </a:xfrm>
          <a:prstGeom prst="rect">
            <a:avLst/>
          </a:prstGeom>
        </p:spPr>
      </p:pic>
      <p:grpSp>
        <p:nvGrpSpPr>
          <p:cNvPr id="88" name="Group 65">
            <a:extLst>
              <a:ext uri="{FF2B5EF4-FFF2-40B4-BE49-F238E27FC236}">
                <a16:creationId xmlns:a16="http://schemas.microsoft.com/office/drawing/2014/main" id="{F6A109D0-A63D-C287-BDF0-3F325878F794}"/>
              </a:ext>
            </a:extLst>
          </p:cNvPr>
          <p:cNvGrpSpPr/>
          <p:nvPr/>
        </p:nvGrpSpPr>
        <p:grpSpPr>
          <a:xfrm>
            <a:off x="2760733" y="6322745"/>
            <a:ext cx="220832" cy="193228"/>
            <a:chOff x="0" y="0"/>
            <a:chExt cx="812800" cy="711200"/>
          </a:xfrm>
        </p:grpSpPr>
        <p:sp>
          <p:nvSpPr>
            <p:cNvPr id="89" name="Freeform 66">
              <a:extLst>
                <a:ext uri="{FF2B5EF4-FFF2-40B4-BE49-F238E27FC236}">
                  <a16:creationId xmlns:a16="http://schemas.microsoft.com/office/drawing/2014/main" id="{A8F1CB95-02FB-7BE5-42B4-A135442EC89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0" name="TextBox 67">
              <a:extLst>
                <a:ext uri="{FF2B5EF4-FFF2-40B4-BE49-F238E27FC236}">
                  <a16:creationId xmlns:a16="http://schemas.microsoft.com/office/drawing/2014/main" id="{AE1EA5C3-BAEA-DD9E-5B3E-98F88135C91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338575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64E2154-3227-6CBD-A2BF-92BCE13663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2A9BB40C-A7A8-CE8E-B7BF-E6D9E62C1E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561608"/>
              </p:ext>
            </p:extLst>
          </p:nvPr>
        </p:nvGraphicFramePr>
        <p:xfrm>
          <a:off x="2617400" y="757599"/>
          <a:ext cx="7989355" cy="6576668"/>
        </p:xfrm>
        <a:graphic>
          <a:graphicData uri="http://schemas.openxmlformats.org/drawingml/2006/table">
            <a:tbl>
              <a:tblPr/>
              <a:tblGrid>
                <a:gridCol w="15978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92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35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5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3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7792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9th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10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11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12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0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13th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443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244428"/>
                  </a:ext>
                </a:extLst>
              </a:tr>
              <a:tr h="894919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Circuit/ Fitness Session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10:00 -11:00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Functional Exercise – All levels welcome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184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Pool Competitions Games &amp; Quizzes!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10:00 -12;00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Start your day with some fun competitions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1061068"/>
                  </a:ext>
                </a:extLst>
              </a:tr>
              <a:tr h="129266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Men in Mind 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with Owen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Supportive and safe space to explore your wellbeing</a:t>
                      </a:r>
                      <a:endParaRPr lang="en-US" sz="8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Life Skills and Introduction to Employability with Steve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– 12:00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 with skills helping you get back in to work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8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Cooking on a Budget</a:t>
                      </a:r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8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Owen</a:t>
                      </a:r>
                      <a:endParaRPr lang="en-US" sz="8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8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 – 12:30​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8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Learn how to make quick and tasty meals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Music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with Fran</a:t>
                      </a:r>
                      <a:endParaRPr lang="en-US" sz="800" b="1" dirty="0"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Song Appreciation Society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Sport, Health and Wellbeing with Liam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10.00 – 12:00 – circuit/fitness session</a:t>
                      </a:r>
                    </a:p>
                    <a:p>
                      <a:pPr algn="ctr"/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/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Walking Group with Liam</a:t>
                      </a:r>
                    </a:p>
                    <a:p>
                      <a:pPr algn="ctr"/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13:30 -14:30</a:t>
                      </a:r>
                    </a:p>
                    <a:p>
                      <a:pPr algn="ctr"/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/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Nutrition Workshop </a:t>
                      </a:r>
                    </a:p>
                    <a:p>
                      <a:pPr algn="ctr"/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3:30-4:30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19966"/>
                  </a:ext>
                </a:extLst>
              </a:tr>
              <a:tr h="402411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Female Only Space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12:00 – 16:00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0" i="0" u="none" strike="noStrike" kern="8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dirty="0">
                          <a:latin typeface="DM Sans"/>
                        </a:rPr>
                        <a:t>Arts &amp; Crafts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dirty="0">
                          <a:latin typeface="DM Sans"/>
                        </a:rPr>
                        <a:t>with Steve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8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dirty="0">
                          <a:latin typeface="DM Sans"/>
                        </a:rPr>
                        <a:t>1:30 - 3:30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8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dirty="0">
                          <a:latin typeface="DM Sans"/>
                        </a:rPr>
                        <a:t>Destress and create!</a:t>
                      </a:r>
                      <a:endParaRPr lang="en-GB" sz="8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10:00 – 3:30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DM Sans"/>
                        </a:rPr>
                        <a:t>Cognitive Behavioural Therapy – Speak to your Support Worker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Community Work Coach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10:00 – 1:00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 with benefits, job and training opportunities</a:t>
                      </a: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0919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1:00 – 3:00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kern="800" baseline="0" dirty="0">
                          <a:solidFill>
                            <a:srgbClr val="000000"/>
                          </a:solidFill>
                          <a:latin typeface="DM Sans"/>
                        </a:rPr>
                        <a:t>Support available for anyone being released from custody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372924923"/>
                  </a:ext>
                </a:extLst>
              </a:tr>
              <a:tr h="493518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338782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EA8856F6-564F-2DAD-FFEB-59C56C0CC47B}"/>
              </a:ext>
            </a:extLst>
          </p:cNvPr>
          <p:cNvGrpSpPr/>
          <p:nvPr/>
        </p:nvGrpSpPr>
        <p:grpSpPr>
          <a:xfrm>
            <a:off x="194675" y="1593380"/>
            <a:ext cx="2399946" cy="5151451"/>
            <a:chOff x="0" y="0"/>
            <a:chExt cx="874251" cy="1747688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BBC227E1-FBD9-9C19-EAC0-6AFCB8964B67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0AC0DCE8-E050-2C94-C8C0-74A442D06A37}"/>
                </a:ext>
              </a:extLst>
            </p:cNvPr>
            <p:cNvSpPr txBox="1"/>
            <p:nvPr/>
          </p:nvSpPr>
          <p:spPr>
            <a:xfrm>
              <a:off x="5476" y="49812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100" b="1" u="sng" dirty="0">
                  <a:solidFill>
                    <a:srgbClr val="FFFFFF"/>
                  </a:solidFill>
                  <a:latin typeface="DM Sans"/>
                </a:rPr>
                <a:t>Huddersfield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3</a:t>
              </a:r>
              <a:r>
                <a:rPr lang="en-US" sz="1100" baseline="30000" dirty="0">
                  <a:solidFill>
                    <a:srgbClr val="FFFFFF"/>
                  </a:solidFill>
                  <a:latin typeface="DM Sans"/>
                </a:rPr>
                <a:t>rd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 Floor Norwich Union House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HD1 2LR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01132 425522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Email – 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CFOEvolution@growthco.uk</a:t>
              </a: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Hub opening hours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Mon – Fri 9:00 – 4:00</a:t>
              </a:r>
            </a:p>
            <a:p>
              <a:pPr algn="ctr"/>
              <a:endParaRPr lang="en-US" sz="1100" b="1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Breakfast Club</a:t>
              </a:r>
            </a:p>
            <a:p>
              <a:pPr algn="ctr"/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Join us between 9:30 – 10:30 </a:t>
              </a:r>
            </a:p>
            <a:p>
              <a:pPr algn="ctr"/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for a healthy start to the day</a:t>
              </a:r>
            </a:p>
            <a:p>
              <a:pPr algn="ctr">
                <a:lnSpc>
                  <a:spcPct val="150000"/>
                </a:lnSpc>
              </a:pPr>
              <a:endParaRPr lang="en-GB" sz="110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GB" sz="1100" b="1" dirty="0">
                  <a:solidFill>
                    <a:srgbClr val="FFFFFF"/>
                  </a:solidFill>
                  <a:latin typeface="DM Sans"/>
                </a:rPr>
                <a:t>Support</a:t>
              </a:r>
            </a:p>
            <a:p>
              <a:pPr algn="ctr"/>
              <a:r>
                <a:rPr lang="en-GB" sz="1100" dirty="0">
                  <a:solidFill>
                    <a:srgbClr val="FFFFFF"/>
                  </a:solidFill>
                  <a:latin typeface="DM Sans"/>
                </a:rPr>
                <a:t>If you ever need a cuppa or a chat, pop in and speak to your support worker.</a:t>
              </a: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ADAA4714-D767-D087-22E2-41FD5CCB3A13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59C81416-637D-2363-16B2-7C2857EF3C5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087F5EC2-9ADA-BB42-0917-E8F6CAEAC830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53780A96-6B36-4DB7-0BF8-1565A921184B}"/>
              </a:ext>
            </a:extLst>
          </p:cNvPr>
          <p:cNvGrpSpPr/>
          <p:nvPr/>
        </p:nvGrpSpPr>
        <p:grpSpPr>
          <a:xfrm>
            <a:off x="354126" y="656274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A3A828AE-9FEE-9CED-6D12-FBDB16B0B38C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742C0AFF-CD75-20D1-3D71-AB188D536A5E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49F19605-E061-6882-B9D3-FEF95A48936F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71D10F9B-7340-D821-8081-0C340906D10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D4C40316-77AB-44C5-E13C-08E5168904F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E2EFC7BA-6F87-373A-C604-D125F451B849}"/>
              </a:ext>
            </a:extLst>
          </p:cNvPr>
          <p:cNvSpPr txBox="1"/>
          <p:nvPr/>
        </p:nvSpPr>
        <p:spPr>
          <a:xfrm>
            <a:off x="2682767" y="89855"/>
            <a:ext cx="6612190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u="sng" dirty="0">
                <a:solidFill>
                  <a:srgbClr val="000000"/>
                </a:solidFill>
                <a:latin typeface="DM Sans Bold"/>
              </a:rPr>
              <a:t>CFO Evolution – March Week 2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4FBAA64B-0EAC-C75D-7BCC-22CFA1AE191F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AF2817F6-AB00-26BA-4055-7C7CB25CDBE5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76B89A26-B122-B08C-5937-896CEA178B10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D88D96BD-3EFE-0651-E182-914674C061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723" y="106741"/>
            <a:ext cx="1311392" cy="563127"/>
          </a:xfrm>
          <a:prstGeom prst="rect">
            <a:avLst/>
          </a:prstGeom>
        </p:spPr>
      </p:pic>
      <p:sp>
        <p:nvSpPr>
          <p:cNvPr id="38" name="TextBox 64">
            <a:extLst>
              <a:ext uri="{FF2B5EF4-FFF2-40B4-BE49-F238E27FC236}">
                <a16:creationId xmlns:a16="http://schemas.microsoft.com/office/drawing/2014/main" id="{AAB15C8E-BE43-7E72-418B-303B024E5EAF}"/>
              </a:ext>
            </a:extLst>
          </p:cNvPr>
          <p:cNvSpPr txBox="1"/>
          <p:nvPr/>
        </p:nvSpPr>
        <p:spPr>
          <a:xfrm>
            <a:off x="5883013" y="5821112"/>
            <a:ext cx="197414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dirty="0"/>
          </a:p>
        </p:txBody>
      </p:sp>
      <p:grpSp>
        <p:nvGrpSpPr>
          <p:cNvPr id="7" name="Group 65">
            <a:extLst>
              <a:ext uri="{FF2B5EF4-FFF2-40B4-BE49-F238E27FC236}">
                <a16:creationId xmlns:a16="http://schemas.microsoft.com/office/drawing/2014/main" id="{87BFCAAD-330A-5E7B-D4FC-5CE296A6FE88}"/>
              </a:ext>
            </a:extLst>
          </p:cNvPr>
          <p:cNvGrpSpPr/>
          <p:nvPr/>
        </p:nvGrpSpPr>
        <p:grpSpPr>
          <a:xfrm>
            <a:off x="3907038" y="3783362"/>
            <a:ext cx="220832" cy="193228"/>
            <a:chOff x="0" y="0"/>
            <a:chExt cx="812800" cy="711200"/>
          </a:xfrm>
        </p:grpSpPr>
        <p:sp>
          <p:nvSpPr>
            <p:cNvPr id="8" name="Freeform 66">
              <a:extLst>
                <a:ext uri="{FF2B5EF4-FFF2-40B4-BE49-F238E27FC236}">
                  <a16:creationId xmlns:a16="http://schemas.microsoft.com/office/drawing/2014/main" id="{AA48BA58-B666-8125-1EB4-8F952151BFFB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67">
              <a:extLst>
                <a:ext uri="{FF2B5EF4-FFF2-40B4-BE49-F238E27FC236}">
                  <a16:creationId xmlns:a16="http://schemas.microsoft.com/office/drawing/2014/main" id="{7F60B4FE-21B4-4F62-2607-B284EB1ADCB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0" name="Group 65">
            <a:extLst>
              <a:ext uri="{FF2B5EF4-FFF2-40B4-BE49-F238E27FC236}">
                <a16:creationId xmlns:a16="http://schemas.microsoft.com/office/drawing/2014/main" id="{98E9C31A-982D-940A-AB67-478445C0C75D}"/>
              </a:ext>
            </a:extLst>
          </p:cNvPr>
          <p:cNvGrpSpPr/>
          <p:nvPr/>
        </p:nvGrpSpPr>
        <p:grpSpPr>
          <a:xfrm>
            <a:off x="3365610" y="6369521"/>
            <a:ext cx="220832" cy="193228"/>
            <a:chOff x="0" y="0"/>
            <a:chExt cx="812800" cy="711200"/>
          </a:xfrm>
        </p:grpSpPr>
        <p:sp>
          <p:nvSpPr>
            <p:cNvPr id="11" name="Freeform 66">
              <a:extLst>
                <a:ext uri="{FF2B5EF4-FFF2-40B4-BE49-F238E27FC236}">
                  <a16:creationId xmlns:a16="http://schemas.microsoft.com/office/drawing/2014/main" id="{E4853334-01A9-B3D1-64F0-C993FE31B84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TextBox 67">
              <a:extLst>
                <a:ext uri="{FF2B5EF4-FFF2-40B4-BE49-F238E27FC236}">
                  <a16:creationId xmlns:a16="http://schemas.microsoft.com/office/drawing/2014/main" id="{83035E8E-AA39-1CAB-0E87-A8C37697E90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3" name="Group 65">
            <a:extLst>
              <a:ext uri="{FF2B5EF4-FFF2-40B4-BE49-F238E27FC236}">
                <a16:creationId xmlns:a16="http://schemas.microsoft.com/office/drawing/2014/main" id="{85F9D73F-AFE6-4B85-4796-D9B2DD7183F7}"/>
              </a:ext>
            </a:extLst>
          </p:cNvPr>
          <p:cNvGrpSpPr/>
          <p:nvPr/>
        </p:nvGrpSpPr>
        <p:grpSpPr>
          <a:xfrm>
            <a:off x="5498865" y="1882460"/>
            <a:ext cx="220832" cy="193228"/>
            <a:chOff x="0" y="0"/>
            <a:chExt cx="812800" cy="711200"/>
          </a:xfrm>
        </p:grpSpPr>
        <p:sp>
          <p:nvSpPr>
            <p:cNvPr id="14" name="Freeform 66">
              <a:extLst>
                <a:ext uri="{FF2B5EF4-FFF2-40B4-BE49-F238E27FC236}">
                  <a16:creationId xmlns:a16="http://schemas.microsoft.com/office/drawing/2014/main" id="{97BA5C32-64E7-3883-02B7-D4DDB244814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TextBox 67">
              <a:extLst>
                <a:ext uri="{FF2B5EF4-FFF2-40B4-BE49-F238E27FC236}">
                  <a16:creationId xmlns:a16="http://schemas.microsoft.com/office/drawing/2014/main" id="{BD0F77F9-ABC6-2B8D-AB7C-0FD3A4A850F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6" name="Group 65">
            <a:extLst>
              <a:ext uri="{FF2B5EF4-FFF2-40B4-BE49-F238E27FC236}">
                <a16:creationId xmlns:a16="http://schemas.microsoft.com/office/drawing/2014/main" id="{F3AB7E79-87C2-77D2-74B0-8E84BF67C1A2}"/>
              </a:ext>
            </a:extLst>
          </p:cNvPr>
          <p:cNvGrpSpPr/>
          <p:nvPr/>
        </p:nvGrpSpPr>
        <p:grpSpPr>
          <a:xfrm>
            <a:off x="5493391" y="3312722"/>
            <a:ext cx="220832" cy="193228"/>
            <a:chOff x="0" y="0"/>
            <a:chExt cx="812800" cy="711200"/>
          </a:xfrm>
        </p:grpSpPr>
        <p:sp>
          <p:nvSpPr>
            <p:cNvPr id="17" name="Freeform 66">
              <a:extLst>
                <a:ext uri="{FF2B5EF4-FFF2-40B4-BE49-F238E27FC236}">
                  <a16:creationId xmlns:a16="http://schemas.microsoft.com/office/drawing/2014/main" id="{CB6487F5-F3DB-C4C4-0CB2-AB0360B40B0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67">
              <a:extLst>
                <a:ext uri="{FF2B5EF4-FFF2-40B4-BE49-F238E27FC236}">
                  <a16:creationId xmlns:a16="http://schemas.microsoft.com/office/drawing/2014/main" id="{C04AB7CA-AF38-F2FF-18B4-43657136637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9" name="Group 65">
            <a:extLst>
              <a:ext uri="{FF2B5EF4-FFF2-40B4-BE49-F238E27FC236}">
                <a16:creationId xmlns:a16="http://schemas.microsoft.com/office/drawing/2014/main" id="{D965F339-2C28-DFF1-3479-0526E8516ADF}"/>
              </a:ext>
            </a:extLst>
          </p:cNvPr>
          <p:cNvGrpSpPr/>
          <p:nvPr/>
        </p:nvGrpSpPr>
        <p:grpSpPr>
          <a:xfrm>
            <a:off x="7095267" y="1817253"/>
            <a:ext cx="220832" cy="193228"/>
            <a:chOff x="0" y="0"/>
            <a:chExt cx="812800" cy="711200"/>
          </a:xfrm>
        </p:grpSpPr>
        <p:sp>
          <p:nvSpPr>
            <p:cNvPr id="20" name="Freeform 66">
              <a:extLst>
                <a:ext uri="{FF2B5EF4-FFF2-40B4-BE49-F238E27FC236}">
                  <a16:creationId xmlns:a16="http://schemas.microsoft.com/office/drawing/2014/main" id="{259C1543-D8A6-1B4B-C07C-29367DA374EB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TextBox 67">
              <a:extLst>
                <a:ext uri="{FF2B5EF4-FFF2-40B4-BE49-F238E27FC236}">
                  <a16:creationId xmlns:a16="http://schemas.microsoft.com/office/drawing/2014/main" id="{8AB2FF1D-DDA8-0E7D-79D4-0D66CF319B3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" name="Group 65">
            <a:extLst>
              <a:ext uri="{FF2B5EF4-FFF2-40B4-BE49-F238E27FC236}">
                <a16:creationId xmlns:a16="http://schemas.microsoft.com/office/drawing/2014/main" id="{03F8CB33-D56B-A3C0-5C3E-377E544DDFA0}"/>
              </a:ext>
            </a:extLst>
          </p:cNvPr>
          <p:cNvGrpSpPr/>
          <p:nvPr/>
        </p:nvGrpSpPr>
        <p:grpSpPr>
          <a:xfrm>
            <a:off x="8740595" y="1822572"/>
            <a:ext cx="220832" cy="193228"/>
            <a:chOff x="0" y="0"/>
            <a:chExt cx="812800" cy="711200"/>
          </a:xfrm>
        </p:grpSpPr>
        <p:sp>
          <p:nvSpPr>
            <p:cNvPr id="23" name="Freeform 66">
              <a:extLst>
                <a:ext uri="{FF2B5EF4-FFF2-40B4-BE49-F238E27FC236}">
                  <a16:creationId xmlns:a16="http://schemas.microsoft.com/office/drawing/2014/main" id="{C0622F9F-CA8F-47A1-195E-F918711EFA9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TextBox 67">
              <a:extLst>
                <a:ext uri="{FF2B5EF4-FFF2-40B4-BE49-F238E27FC236}">
                  <a16:creationId xmlns:a16="http://schemas.microsoft.com/office/drawing/2014/main" id="{B3D921AC-A904-B2A2-0EE6-9019F18329F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5" name="Group 65">
            <a:extLst>
              <a:ext uri="{FF2B5EF4-FFF2-40B4-BE49-F238E27FC236}">
                <a16:creationId xmlns:a16="http://schemas.microsoft.com/office/drawing/2014/main" id="{99C75FE8-5C16-67C6-DD9C-65C4922226E6}"/>
              </a:ext>
            </a:extLst>
          </p:cNvPr>
          <p:cNvGrpSpPr/>
          <p:nvPr/>
        </p:nvGrpSpPr>
        <p:grpSpPr>
          <a:xfrm>
            <a:off x="10373277" y="1817253"/>
            <a:ext cx="220832" cy="193228"/>
            <a:chOff x="0" y="0"/>
            <a:chExt cx="812800" cy="711200"/>
          </a:xfrm>
        </p:grpSpPr>
        <p:sp>
          <p:nvSpPr>
            <p:cNvPr id="26" name="Freeform 66">
              <a:extLst>
                <a:ext uri="{FF2B5EF4-FFF2-40B4-BE49-F238E27FC236}">
                  <a16:creationId xmlns:a16="http://schemas.microsoft.com/office/drawing/2014/main" id="{69E4F94B-E976-F6E9-A627-72D0C67BB58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TextBox 67">
              <a:extLst>
                <a:ext uri="{FF2B5EF4-FFF2-40B4-BE49-F238E27FC236}">
                  <a16:creationId xmlns:a16="http://schemas.microsoft.com/office/drawing/2014/main" id="{723FBFF9-690F-3297-E9D6-8D5090A0DF1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" name="Group 65">
            <a:extLst>
              <a:ext uri="{FF2B5EF4-FFF2-40B4-BE49-F238E27FC236}">
                <a16:creationId xmlns:a16="http://schemas.microsoft.com/office/drawing/2014/main" id="{C1BDC015-5A5A-BA46-9947-BEE9A703E879}"/>
              </a:ext>
            </a:extLst>
          </p:cNvPr>
          <p:cNvGrpSpPr/>
          <p:nvPr/>
        </p:nvGrpSpPr>
        <p:grpSpPr>
          <a:xfrm>
            <a:off x="8718506" y="4347488"/>
            <a:ext cx="220832" cy="193228"/>
            <a:chOff x="0" y="0"/>
            <a:chExt cx="812800" cy="711200"/>
          </a:xfrm>
        </p:grpSpPr>
        <p:sp>
          <p:nvSpPr>
            <p:cNvPr id="29" name="Freeform 66">
              <a:extLst>
                <a:ext uri="{FF2B5EF4-FFF2-40B4-BE49-F238E27FC236}">
                  <a16:creationId xmlns:a16="http://schemas.microsoft.com/office/drawing/2014/main" id="{FA063609-51BA-FBF4-5A58-F8B041B4F80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TextBox 67">
              <a:extLst>
                <a:ext uri="{FF2B5EF4-FFF2-40B4-BE49-F238E27FC236}">
                  <a16:creationId xmlns:a16="http://schemas.microsoft.com/office/drawing/2014/main" id="{B517443D-F748-BB0C-D9A5-D82D51DC6F0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" name="Group 65">
            <a:extLst>
              <a:ext uri="{FF2B5EF4-FFF2-40B4-BE49-F238E27FC236}">
                <a16:creationId xmlns:a16="http://schemas.microsoft.com/office/drawing/2014/main" id="{8952C624-BB0B-013D-63A2-1A5F803F23C9}"/>
              </a:ext>
            </a:extLst>
          </p:cNvPr>
          <p:cNvGrpSpPr/>
          <p:nvPr/>
        </p:nvGrpSpPr>
        <p:grpSpPr>
          <a:xfrm>
            <a:off x="10297366" y="5951541"/>
            <a:ext cx="220832" cy="193228"/>
            <a:chOff x="0" y="0"/>
            <a:chExt cx="812800" cy="711200"/>
          </a:xfrm>
        </p:grpSpPr>
        <p:sp>
          <p:nvSpPr>
            <p:cNvPr id="32" name="Freeform 66">
              <a:extLst>
                <a:ext uri="{FF2B5EF4-FFF2-40B4-BE49-F238E27FC236}">
                  <a16:creationId xmlns:a16="http://schemas.microsoft.com/office/drawing/2014/main" id="{F3B10FF5-F3A3-02C3-4C59-47B200FFF1C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TextBox 67">
              <a:extLst>
                <a:ext uri="{FF2B5EF4-FFF2-40B4-BE49-F238E27FC236}">
                  <a16:creationId xmlns:a16="http://schemas.microsoft.com/office/drawing/2014/main" id="{7DC33E8D-9F7E-139D-28BF-CBFB9020000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4" name="Group 62">
            <a:extLst>
              <a:ext uri="{FF2B5EF4-FFF2-40B4-BE49-F238E27FC236}">
                <a16:creationId xmlns:a16="http://schemas.microsoft.com/office/drawing/2014/main" id="{399875BF-B381-0D22-15F8-95802DBE2B66}"/>
              </a:ext>
            </a:extLst>
          </p:cNvPr>
          <p:cNvGrpSpPr/>
          <p:nvPr/>
        </p:nvGrpSpPr>
        <p:grpSpPr>
          <a:xfrm>
            <a:off x="7084197" y="5204008"/>
            <a:ext cx="242972" cy="242972"/>
            <a:chOff x="0" y="0"/>
            <a:chExt cx="812800" cy="812800"/>
          </a:xfrm>
        </p:grpSpPr>
        <p:sp>
          <p:nvSpPr>
            <p:cNvPr id="35" name="Freeform 63">
              <a:extLst>
                <a:ext uri="{FF2B5EF4-FFF2-40B4-BE49-F238E27FC236}">
                  <a16:creationId xmlns:a16="http://schemas.microsoft.com/office/drawing/2014/main" id="{A8DA5A63-2D1C-0241-5820-BB62BE2384A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6" name="TextBox 64">
              <a:extLst>
                <a:ext uri="{FF2B5EF4-FFF2-40B4-BE49-F238E27FC236}">
                  <a16:creationId xmlns:a16="http://schemas.microsoft.com/office/drawing/2014/main" id="{47474565-CFB4-1D4C-FF9A-2F9DD9A88E0F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7" name="Group 62">
            <a:extLst>
              <a:ext uri="{FF2B5EF4-FFF2-40B4-BE49-F238E27FC236}">
                <a16:creationId xmlns:a16="http://schemas.microsoft.com/office/drawing/2014/main" id="{A4C2A715-D0C3-CB9E-1C7E-D549D9031B88}"/>
              </a:ext>
            </a:extLst>
          </p:cNvPr>
          <p:cNvGrpSpPr/>
          <p:nvPr/>
        </p:nvGrpSpPr>
        <p:grpSpPr>
          <a:xfrm>
            <a:off x="7113576" y="3810607"/>
            <a:ext cx="242972" cy="242972"/>
            <a:chOff x="0" y="0"/>
            <a:chExt cx="812800" cy="812800"/>
          </a:xfrm>
        </p:grpSpPr>
        <p:sp>
          <p:nvSpPr>
            <p:cNvPr id="39" name="Freeform 63">
              <a:extLst>
                <a:ext uri="{FF2B5EF4-FFF2-40B4-BE49-F238E27FC236}">
                  <a16:creationId xmlns:a16="http://schemas.microsoft.com/office/drawing/2014/main" id="{C6DC79AA-94A0-395F-F5B4-0D127F73555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64">
              <a:extLst>
                <a:ext uri="{FF2B5EF4-FFF2-40B4-BE49-F238E27FC236}">
                  <a16:creationId xmlns:a16="http://schemas.microsoft.com/office/drawing/2014/main" id="{13127FCD-154E-06F3-3684-1BA5B845A32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1" name="Group 62">
            <a:extLst>
              <a:ext uri="{FF2B5EF4-FFF2-40B4-BE49-F238E27FC236}">
                <a16:creationId xmlns:a16="http://schemas.microsoft.com/office/drawing/2014/main" id="{D2D7AFB6-81CA-C936-1C99-B4256C2DC8AF}"/>
              </a:ext>
            </a:extLst>
          </p:cNvPr>
          <p:cNvGrpSpPr/>
          <p:nvPr/>
        </p:nvGrpSpPr>
        <p:grpSpPr>
          <a:xfrm>
            <a:off x="8718506" y="3865311"/>
            <a:ext cx="242972" cy="242972"/>
            <a:chOff x="0" y="0"/>
            <a:chExt cx="812800" cy="812800"/>
          </a:xfrm>
        </p:grpSpPr>
        <p:sp>
          <p:nvSpPr>
            <p:cNvPr id="42" name="Freeform 63">
              <a:extLst>
                <a:ext uri="{FF2B5EF4-FFF2-40B4-BE49-F238E27FC236}">
                  <a16:creationId xmlns:a16="http://schemas.microsoft.com/office/drawing/2014/main" id="{51135CD8-41E3-245E-25BE-400791CE95A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3" name="TextBox 64">
              <a:extLst>
                <a:ext uri="{FF2B5EF4-FFF2-40B4-BE49-F238E27FC236}">
                  <a16:creationId xmlns:a16="http://schemas.microsoft.com/office/drawing/2014/main" id="{FBF44FED-D65B-0767-E6B5-B47D3DCF4A57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4" name="Group 62">
            <a:extLst>
              <a:ext uri="{FF2B5EF4-FFF2-40B4-BE49-F238E27FC236}">
                <a16:creationId xmlns:a16="http://schemas.microsoft.com/office/drawing/2014/main" id="{ECF64962-42DD-59A0-3903-09D665F52431}"/>
              </a:ext>
            </a:extLst>
          </p:cNvPr>
          <p:cNvGrpSpPr/>
          <p:nvPr/>
        </p:nvGrpSpPr>
        <p:grpSpPr>
          <a:xfrm>
            <a:off x="7585076" y="5854378"/>
            <a:ext cx="242972" cy="242972"/>
            <a:chOff x="0" y="0"/>
            <a:chExt cx="812800" cy="812800"/>
          </a:xfrm>
        </p:grpSpPr>
        <p:sp>
          <p:nvSpPr>
            <p:cNvPr id="45" name="Freeform 63">
              <a:extLst>
                <a:ext uri="{FF2B5EF4-FFF2-40B4-BE49-F238E27FC236}">
                  <a16:creationId xmlns:a16="http://schemas.microsoft.com/office/drawing/2014/main" id="{F7D790BC-993E-F94C-7C88-C2E3C75CB20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1" name="TextBox 64">
              <a:extLst>
                <a:ext uri="{FF2B5EF4-FFF2-40B4-BE49-F238E27FC236}">
                  <a16:creationId xmlns:a16="http://schemas.microsoft.com/office/drawing/2014/main" id="{B59EE4DF-FC32-9D37-DA42-B0D314CBD63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3" name="Group 62">
            <a:extLst>
              <a:ext uri="{FF2B5EF4-FFF2-40B4-BE49-F238E27FC236}">
                <a16:creationId xmlns:a16="http://schemas.microsoft.com/office/drawing/2014/main" id="{094596BA-334C-031E-3BD7-7BEF0694D218}"/>
              </a:ext>
            </a:extLst>
          </p:cNvPr>
          <p:cNvGrpSpPr/>
          <p:nvPr/>
        </p:nvGrpSpPr>
        <p:grpSpPr>
          <a:xfrm>
            <a:off x="9095915" y="6036347"/>
            <a:ext cx="242972" cy="242972"/>
            <a:chOff x="0" y="0"/>
            <a:chExt cx="812800" cy="812800"/>
          </a:xfrm>
        </p:grpSpPr>
        <p:sp>
          <p:nvSpPr>
            <p:cNvPr id="54" name="Freeform 63">
              <a:extLst>
                <a:ext uri="{FF2B5EF4-FFF2-40B4-BE49-F238E27FC236}">
                  <a16:creationId xmlns:a16="http://schemas.microsoft.com/office/drawing/2014/main" id="{1BEF2BC9-6405-5D71-DB42-E9D92C188A0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5" name="TextBox 64">
              <a:extLst>
                <a:ext uri="{FF2B5EF4-FFF2-40B4-BE49-F238E27FC236}">
                  <a16:creationId xmlns:a16="http://schemas.microsoft.com/office/drawing/2014/main" id="{EC2C4F96-D92B-26D2-611F-BFBE325BA6A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6" name="Group 62">
            <a:extLst>
              <a:ext uri="{FF2B5EF4-FFF2-40B4-BE49-F238E27FC236}">
                <a16:creationId xmlns:a16="http://schemas.microsoft.com/office/drawing/2014/main" id="{ECA77CB8-EADF-ADD3-78EF-43150799352D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57" name="Freeform 63">
              <a:extLst>
                <a:ext uri="{FF2B5EF4-FFF2-40B4-BE49-F238E27FC236}">
                  <a16:creationId xmlns:a16="http://schemas.microsoft.com/office/drawing/2014/main" id="{DAA922E2-17E4-7B37-CAEC-5939FF2A45B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8" name="TextBox 64">
              <a:extLst>
                <a:ext uri="{FF2B5EF4-FFF2-40B4-BE49-F238E27FC236}">
                  <a16:creationId xmlns:a16="http://schemas.microsoft.com/office/drawing/2014/main" id="{04BAAAC4-1431-C992-BBA5-3EA08F71022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0" name="Group 46">
            <a:extLst>
              <a:ext uri="{FF2B5EF4-FFF2-40B4-BE49-F238E27FC236}">
                <a16:creationId xmlns:a16="http://schemas.microsoft.com/office/drawing/2014/main" id="{20C5C572-64DF-298F-3B03-B4B933CDE07A}"/>
              </a:ext>
            </a:extLst>
          </p:cNvPr>
          <p:cNvGrpSpPr/>
          <p:nvPr/>
        </p:nvGrpSpPr>
        <p:grpSpPr>
          <a:xfrm rot="2700000">
            <a:off x="-1045236" y="906367"/>
            <a:ext cx="7354986" cy="2722398"/>
            <a:chOff x="139700" y="-6857360"/>
            <a:chExt cx="20344718" cy="7530460"/>
          </a:xfrm>
        </p:grpSpPr>
        <p:sp>
          <p:nvSpPr>
            <p:cNvPr id="61" name="Freeform 47">
              <a:extLst>
                <a:ext uri="{FF2B5EF4-FFF2-40B4-BE49-F238E27FC236}">
                  <a16:creationId xmlns:a16="http://schemas.microsoft.com/office/drawing/2014/main" id="{3DDF5050-8477-29CE-BFD8-65389672C5D3}"/>
                </a:ext>
              </a:extLst>
            </p:cNvPr>
            <p:cNvSpPr/>
            <p:nvPr/>
          </p:nvSpPr>
          <p:spPr>
            <a:xfrm>
              <a:off x="19671618" y="-685736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8" name="TextBox 48">
              <a:extLst>
                <a:ext uri="{FF2B5EF4-FFF2-40B4-BE49-F238E27FC236}">
                  <a16:creationId xmlns:a16="http://schemas.microsoft.com/office/drawing/2014/main" id="{1A261FD9-3B00-9626-5796-D776F9783BDF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73" name="Group 46">
            <a:extLst>
              <a:ext uri="{FF2B5EF4-FFF2-40B4-BE49-F238E27FC236}">
                <a16:creationId xmlns:a16="http://schemas.microsoft.com/office/drawing/2014/main" id="{4CF15E65-7AE0-E103-7457-C2FD3FD63449}"/>
              </a:ext>
            </a:extLst>
          </p:cNvPr>
          <p:cNvGrpSpPr/>
          <p:nvPr/>
        </p:nvGrpSpPr>
        <p:grpSpPr>
          <a:xfrm rot="2700000">
            <a:off x="7526234" y="3914805"/>
            <a:ext cx="293842" cy="293842"/>
            <a:chOff x="0" y="0"/>
            <a:chExt cx="812800" cy="812800"/>
          </a:xfrm>
        </p:grpSpPr>
        <p:sp>
          <p:nvSpPr>
            <p:cNvPr id="74" name="Freeform 47">
              <a:extLst>
                <a:ext uri="{FF2B5EF4-FFF2-40B4-BE49-F238E27FC236}">
                  <a16:creationId xmlns:a16="http://schemas.microsoft.com/office/drawing/2014/main" id="{B059CCBE-8FDB-62C5-B1D6-6BB2952B7D2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5" name="TextBox 48">
              <a:extLst>
                <a:ext uri="{FF2B5EF4-FFF2-40B4-BE49-F238E27FC236}">
                  <a16:creationId xmlns:a16="http://schemas.microsoft.com/office/drawing/2014/main" id="{8D62D835-4E8A-A7AF-22E2-A6546375E447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76" name="Group 46">
            <a:extLst>
              <a:ext uri="{FF2B5EF4-FFF2-40B4-BE49-F238E27FC236}">
                <a16:creationId xmlns:a16="http://schemas.microsoft.com/office/drawing/2014/main" id="{64228192-F843-36C8-5322-F5D05D38287B}"/>
              </a:ext>
            </a:extLst>
          </p:cNvPr>
          <p:cNvGrpSpPr/>
          <p:nvPr/>
        </p:nvGrpSpPr>
        <p:grpSpPr>
          <a:xfrm rot="2700000">
            <a:off x="5933506" y="5286159"/>
            <a:ext cx="293842" cy="293842"/>
            <a:chOff x="0" y="0"/>
            <a:chExt cx="812800" cy="812800"/>
          </a:xfrm>
        </p:grpSpPr>
        <p:sp>
          <p:nvSpPr>
            <p:cNvPr id="77" name="Freeform 47">
              <a:extLst>
                <a:ext uri="{FF2B5EF4-FFF2-40B4-BE49-F238E27FC236}">
                  <a16:creationId xmlns:a16="http://schemas.microsoft.com/office/drawing/2014/main" id="{F8401D5C-3603-74C7-7968-3F2A076412B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8" name="TextBox 48">
              <a:extLst>
                <a:ext uri="{FF2B5EF4-FFF2-40B4-BE49-F238E27FC236}">
                  <a16:creationId xmlns:a16="http://schemas.microsoft.com/office/drawing/2014/main" id="{96BBF541-67F5-E632-AD72-A257892606B1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6" name="Group 65">
            <a:extLst>
              <a:ext uri="{FF2B5EF4-FFF2-40B4-BE49-F238E27FC236}">
                <a16:creationId xmlns:a16="http://schemas.microsoft.com/office/drawing/2014/main" id="{50E939B3-B65C-48DF-72BB-6DF22AD5AEAA}"/>
              </a:ext>
            </a:extLst>
          </p:cNvPr>
          <p:cNvGrpSpPr/>
          <p:nvPr/>
        </p:nvGrpSpPr>
        <p:grpSpPr>
          <a:xfrm>
            <a:off x="5417480" y="5094615"/>
            <a:ext cx="220832" cy="193228"/>
            <a:chOff x="0" y="0"/>
            <a:chExt cx="812800" cy="711200"/>
          </a:xfrm>
        </p:grpSpPr>
        <p:sp>
          <p:nvSpPr>
            <p:cNvPr id="79" name="Freeform 66">
              <a:extLst>
                <a:ext uri="{FF2B5EF4-FFF2-40B4-BE49-F238E27FC236}">
                  <a16:creationId xmlns:a16="http://schemas.microsoft.com/office/drawing/2014/main" id="{DA660303-9B53-C823-F1D3-D1E83BE33BA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0" name="TextBox 67">
              <a:extLst>
                <a:ext uri="{FF2B5EF4-FFF2-40B4-BE49-F238E27FC236}">
                  <a16:creationId xmlns:a16="http://schemas.microsoft.com/office/drawing/2014/main" id="{DD307030-B1B5-189F-4721-9E0705068B6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1" name="Group 65">
            <a:extLst>
              <a:ext uri="{FF2B5EF4-FFF2-40B4-BE49-F238E27FC236}">
                <a16:creationId xmlns:a16="http://schemas.microsoft.com/office/drawing/2014/main" id="{5CF2373F-0913-4B4B-993E-BD1773E188BD}"/>
              </a:ext>
            </a:extLst>
          </p:cNvPr>
          <p:cNvGrpSpPr/>
          <p:nvPr/>
        </p:nvGrpSpPr>
        <p:grpSpPr>
          <a:xfrm>
            <a:off x="5464384" y="5623613"/>
            <a:ext cx="220832" cy="193228"/>
            <a:chOff x="0" y="0"/>
            <a:chExt cx="812800" cy="711200"/>
          </a:xfrm>
        </p:grpSpPr>
        <p:sp>
          <p:nvSpPr>
            <p:cNvPr id="82" name="Freeform 66">
              <a:extLst>
                <a:ext uri="{FF2B5EF4-FFF2-40B4-BE49-F238E27FC236}">
                  <a16:creationId xmlns:a16="http://schemas.microsoft.com/office/drawing/2014/main" id="{EC52756E-B673-9B2B-A2CD-B4A68804684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3" name="TextBox 67">
              <a:extLst>
                <a:ext uri="{FF2B5EF4-FFF2-40B4-BE49-F238E27FC236}">
                  <a16:creationId xmlns:a16="http://schemas.microsoft.com/office/drawing/2014/main" id="{49FE26D4-3C5E-2C42-3289-00128124BC6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84" name="Picture 83" descr="A pink symbol with a cross&#10;&#10;AI-generated content may be incorrect.">
            <a:extLst>
              <a:ext uri="{FF2B5EF4-FFF2-40B4-BE49-F238E27FC236}">
                <a16:creationId xmlns:a16="http://schemas.microsoft.com/office/drawing/2014/main" id="{F57F26CB-EB83-5F6B-3302-A2185C6EC0E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9568" y="5600497"/>
            <a:ext cx="492916" cy="494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002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35EE69-1659-624A-8704-33A199CF00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F435CF1-1B0B-2764-4655-F9328E51A4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1830674"/>
              </p:ext>
            </p:extLst>
          </p:nvPr>
        </p:nvGraphicFramePr>
        <p:xfrm>
          <a:off x="2617400" y="757599"/>
          <a:ext cx="7989355" cy="6576668"/>
        </p:xfrm>
        <a:graphic>
          <a:graphicData uri="http://schemas.openxmlformats.org/drawingml/2006/table">
            <a:tbl>
              <a:tblPr/>
              <a:tblGrid>
                <a:gridCol w="15978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92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35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5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3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7792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</a:t>
                      </a:r>
                      <a:r>
                        <a:rPr lang="en-US" sz="12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16th</a:t>
                      </a:r>
                      <a:endParaRPr lang="en-US" sz="12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17</a:t>
                      </a:r>
                      <a:r>
                        <a:rPr lang="en-US" sz="12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2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18</a:t>
                      </a:r>
                      <a:r>
                        <a:rPr lang="en-US" sz="12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2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19</a:t>
                      </a:r>
                      <a:r>
                        <a:rPr lang="en-US" sz="12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2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20th</a:t>
                      </a:r>
                      <a:endParaRPr lang="en-US" sz="12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443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244428"/>
                  </a:ext>
                </a:extLst>
              </a:tr>
              <a:tr h="894919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Circuit/ Fitness Session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10:00 -11:00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Functional Exercise – All levels welcome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184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Pool Competitions Games &amp; Quizzes!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10:00 -12;00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Start your day with some fun competitions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1061068"/>
                  </a:ext>
                </a:extLst>
              </a:tr>
              <a:tr h="129266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Men in Mind 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with Owen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Supportive and safe space to explore your wellbeing</a:t>
                      </a:r>
                      <a:endParaRPr lang="en-US" sz="8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Life Skills and Introduction to Employability with Owen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– 12:00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 with skills helping you get back in to work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8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Cooking on a Budget</a:t>
                      </a:r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8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Owen</a:t>
                      </a:r>
                      <a:endParaRPr lang="en-US" sz="8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8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 – 12:30​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8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Learn how to make quick and tasty meals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Creative writing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with Tara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b="1" dirty="0"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Creative writing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Sport, Health and Wellbeing with Liam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10.00 – 12:00 – circuit/fitness session</a:t>
                      </a:r>
                    </a:p>
                    <a:p>
                      <a:pPr algn="ctr"/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/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Walking Group with Liam</a:t>
                      </a:r>
                    </a:p>
                    <a:p>
                      <a:pPr algn="ctr"/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13:30 -14:30</a:t>
                      </a:r>
                    </a:p>
                    <a:p>
                      <a:pPr algn="ctr"/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/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Nutrition Workshop </a:t>
                      </a:r>
                    </a:p>
                    <a:p>
                      <a:pPr algn="ctr"/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3:30-4:30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19966"/>
                  </a:ext>
                </a:extLst>
              </a:tr>
              <a:tr h="402411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Employability with Jackey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DM Sans"/>
                        </a:rPr>
                        <a:t>1:00pm-3:00pm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DM Sans"/>
                        </a:rPr>
                        <a:t>Job search, CV writing,  Cover Letters, Applications, Disclosure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DM Sans"/>
                        </a:rPr>
                        <a:t> Interview skills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dirty="0">
                          <a:latin typeface="DM Sans"/>
                        </a:rPr>
                        <a:t>Arts &amp; Crafts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dirty="0">
                          <a:latin typeface="DM Sans"/>
                        </a:rPr>
                        <a:t>with Steve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8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dirty="0">
                          <a:latin typeface="DM Sans"/>
                        </a:rPr>
                        <a:t>1:30 - 3:30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8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dirty="0">
                          <a:latin typeface="DM Sans"/>
                        </a:rPr>
                        <a:t>Destress and create!</a:t>
                      </a:r>
                      <a:endParaRPr lang="en-GB" sz="8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10:00 – 3:30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DM Sans"/>
                        </a:rPr>
                        <a:t>Cognitive Behavioural Therapy – Speak to your Support Worker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Community Work Coach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10:00 – 1:00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 with benefits, job and training opportunities</a:t>
                      </a: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508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1:00 – 3:00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kern="800" baseline="0" dirty="0">
                          <a:solidFill>
                            <a:srgbClr val="000000"/>
                          </a:solidFill>
                          <a:latin typeface="DM Sans"/>
                        </a:rPr>
                        <a:t>Support available for anyone being released from custody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372924923"/>
                  </a:ext>
                </a:extLst>
              </a:tr>
              <a:tr h="68410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Book Club with Amrit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DM Sans"/>
                        </a:rPr>
                        <a:t>13:30 – 15:30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38832"/>
                  </a:ext>
                </a:extLst>
              </a:tr>
              <a:tr h="493518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338782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A05B0C67-F034-0956-90E7-E866E387119C}"/>
              </a:ext>
            </a:extLst>
          </p:cNvPr>
          <p:cNvGrpSpPr/>
          <p:nvPr/>
        </p:nvGrpSpPr>
        <p:grpSpPr>
          <a:xfrm>
            <a:off x="194675" y="1593380"/>
            <a:ext cx="2399946" cy="5151451"/>
            <a:chOff x="0" y="0"/>
            <a:chExt cx="874251" cy="1747688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2621BCC0-CAC9-89D4-E96F-A5AF0B163743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463671E9-E13D-54BA-E388-39E14EDBC8E8}"/>
                </a:ext>
              </a:extLst>
            </p:cNvPr>
            <p:cNvSpPr txBox="1"/>
            <p:nvPr/>
          </p:nvSpPr>
          <p:spPr>
            <a:xfrm>
              <a:off x="5476" y="49812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100" b="1" u="sng" dirty="0">
                  <a:solidFill>
                    <a:srgbClr val="FFFFFF"/>
                  </a:solidFill>
                  <a:latin typeface="DM Sans"/>
                </a:rPr>
                <a:t>Huddersfield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3</a:t>
              </a:r>
              <a:r>
                <a:rPr lang="en-US" sz="1100" baseline="30000" dirty="0">
                  <a:solidFill>
                    <a:srgbClr val="FFFFFF"/>
                  </a:solidFill>
                  <a:latin typeface="DM Sans"/>
                </a:rPr>
                <a:t>rd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 Floor Norwich Union House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HD1 2LR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01132 425522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Email – 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CFOEvolution@growthco.uk</a:t>
              </a: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Hub opening hours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Mon – Fri 9:00 – 4:00</a:t>
              </a:r>
            </a:p>
            <a:p>
              <a:pPr algn="ctr"/>
              <a:endParaRPr lang="en-US" sz="1100" b="1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Breakfast Club</a:t>
              </a:r>
            </a:p>
            <a:p>
              <a:pPr algn="ctr"/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Join us between 9:30 – 10:30 </a:t>
              </a:r>
            </a:p>
            <a:p>
              <a:pPr algn="ctr"/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for a healthy start to the day</a:t>
              </a:r>
            </a:p>
            <a:p>
              <a:pPr algn="ctr">
                <a:lnSpc>
                  <a:spcPct val="150000"/>
                </a:lnSpc>
              </a:pPr>
              <a:endParaRPr lang="en-GB" sz="110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GB" sz="1100" b="1" dirty="0">
                  <a:solidFill>
                    <a:srgbClr val="FFFFFF"/>
                  </a:solidFill>
                  <a:latin typeface="DM Sans"/>
                </a:rPr>
                <a:t>Support</a:t>
              </a:r>
            </a:p>
            <a:p>
              <a:pPr algn="ctr"/>
              <a:r>
                <a:rPr lang="en-GB" sz="1100" dirty="0">
                  <a:solidFill>
                    <a:srgbClr val="FFFFFF"/>
                  </a:solidFill>
                  <a:latin typeface="DM Sans"/>
                </a:rPr>
                <a:t>If you ever need a cuppa or a chat, pop in and speak to your support worker.</a:t>
              </a: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508148F5-B2B8-9A44-38B1-63B1ACC07D0E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B94D9346-A950-6785-3510-C9E03097339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98CBC4A4-6987-767F-56F6-C71B4922C28D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FA240406-2719-FBAA-10B0-41519990A143}"/>
              </a:ext>
            </a:extLst>
          </p:cNvPr>
          <p:cNvGrpSpPr/>
          <p:nvPr/>
        </p:nvGrpSpPr>
        <p:grpSpPr>
          <a:xfrm>
            <a:off x="354126" y="656274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CC75D581-A9B6-979B-C517-7CE19A1BD8DD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63EE4E8F-935A-D255-1094-16EDDF145F54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81E73B5D-4090-BA20-B44F-6839A44BEC2E}"/>
              </a:ext>
            </a:extLst>
          </p:cNvPr>
          <p:cNvGrpSpPr/>
          <p:nvPr/>
        </p:nvGrpSpPr>
        <p:grpSpPr>
          <a:xfrm>
            <a:off x="3918510" y="5380641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4A5B04F3-667B-EB1B-A209-6BC0C392632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046A81DB-5AD9-6395-928B-BC5E6BBF815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5EF2CE13-C177-3C14-C3DF-B47BEBA592B3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5B1A881C-2F0F-E266-FDE5-8A39AB69A58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23A849DF-772F-0CA2-3EF0-1C519D4B98B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D706FB1D-5E83-D3EC-BE74-C936AA2E5B14}"/>
              </a:ext>
            </a:extLst>
          </p:cNvPr>
          <p:cNvSpPr txBox="1"/>
          <p:nvPr/>
        </p:nvSpPr>
        <p:spPr>
          <a:xfrm>
            <a:off x="2682767" y="89855"/>
            <a:ext cx="6612190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u="sng" dirty="0">
                <a:solidFill>
                  <a:srgbClr val="000000"/>
                </a:solidFill>
                <a:latin typeface="DM Sans Bold"/>
              </a:rPr>
              <a:t>CFO Evolution – March Week 3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937B5F78-F927-EA85-049A-46C0DF3B252D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E1AACEFD-0D52-C031-B8D2-CD2CB4EB6525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7404CFA7-F8F4-F6FD-1134-75AB498D59FF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617EB08E-AA67-DEA9-6BD5-8DC02F13786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723" y="106741"/>
            <a:ext cx="1311392" cy="563127"/>
          </a:xfrm>
          <a:prstGeom prst="rect">
            <a:avLst/>
          </a:prstGeom>
        </p:spPr>
      </p:pic>
      <p:sp>
        <p:nvSpPr>
          <p:cNvPr id="38" name="TextBox 64">
            <a:extLst>
              <a:ext uri="{FF2B5EF4-FFF2-40B4-BE49-F238E27FC236}">
                <a16:creationId xmlns:a16="http://schemas.microsoft.com/office/drawing/2014/main" id="{52CB6E41-92F7-0A8D-A37C-E9E0C5AFE460}"/>
              </a:ext>
            </a:extLst>
          </p:cNvPr>
          <p:cNvSpPr txBox="1"/>
          <p:nvPr/>
        </p:nvSpPr>
        <p:spPr>
          <a:xfrm>
            <a:off x="5883013" y="5821112"/>
            <a:ext cx="197414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dirty="0"/>
          </a:p>
        </p:txBody>
      </p:sp>
      <p:grpSp>
        <p:nvGrpSpPr>
          <p:cNvPr id="7" name="Group 65">
            <a:extLst>
              <a:ext uri="{FF2B5EF4-FFF2-40B4-BE49-F238E27FC236}">
                <a16:creationId xmlns:a16="http://schemas.microsoft.com/office/drawing/2014/main" id="{6627055E-17B1-A7A6-160D-BF455D64344B}"/>
              </a:ext>
            </a:extLst>
          </p:cNvPr>
          <p:cNvGrpSpPr/>
          <p:nvPr/>
        </p:nvGrpSpPr>
        <p:grpSpPr>
          <a:xfrm>
            <a:off x="3907038" y="3783362"/>
            <a:ext cx="220832" cy="193228"/>
            <a:chOff x="0" y="0"/>
            <a:chExt cx="812800" cy="711200"/>
          </a:xfrm>
        </p:grpSpPr>
        <p:sp>
          <p:nvSpPr>
            <p:cNvPr id="8" name="Freeform 66">
              <a:extLst>
                <a:ext uri="{FF2B5EF4-FFF2-40B4-BE49-F238E27FC236}">
                  <a16:creationId xmlns:a16="http://schemas.microsoft.com/office/drawing/2014/main" id="{C752B93C-8464-DCBE-C6F2-D7D026B741F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67">
              <a:extLst>
                <a:ext uri="{FF2B5EF4-FFF2-40B4-BE49-F238E27FC236}">
                  <a16:creationId xmlns:a16="http://schemas.microsoft.com/office/drawing/2014/main" id="{50DC7BEA-0EF7-E195-4BEC-04FE00F1922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0" name="Group 65">
            <a:extLst>
              <a:ext uri="{FF2B5EF4-FFF2-40B4-BE49-F238E27FC236}">
                <a16:creationId xmlns:a16="http://schemas.microsoft.com/office/drawing/2014/main" id="{CDFD120D-2DD0-6B88-AB2F-2162F6474813}"/>
              </a:ext>
            </a:extLst>
          </p:cNvPr>
          <p:cNvGrpSpPr/>
          <p:nvPr/>
        </p:nvGrpSpPr>
        <p:grpSpPr>
          <a:xfrm>
            <a:off x="2726228" y="5407837"/>
            <a:ext cx="220832" cy="193228"/>
            <a:chOff x="0" y="0"/>
            <a:chExt cx="812800" cy="711200"/>
          </a:xfrm>
        </p:grpSpPr>
        <p:sp>
          <p:nvSpPr>
            <p:cNvPr id="11" name="Freeform 66">
              <a:extLst>
                <a:ext uri="{FF2B5EF4-FFF2-40B4-BE49-F238E27FC236}">
                  <a16:creationId xmlns:a16="http://schemas.microsoft.com/office/drawing/2014/main" id="{00A7F992-CD14-5DD5-E414-86707B480C0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TextBox 67">
              <a:extLst>
                <a:ext uri="{FF2B5EF4-FFF2-40B4-BE49-F238E27FC236}">
                  <a16:creationId xmlns:a16="http://schemas.microsoft.com/office/drawing/2014/main" id="{FC7F5C85-C20B-1419-DE1E-00D575A1320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3" name="Group 65">
            <a:extLst>
              <a:ext uri="{FF2B5EF4-FFF2-40B4-BE49-F238E27FC236}">
                <a16:creationId xmlns:a16="http://schemas.microsoft.com/office/drawing/2014/main" id="{143C7BF2-DD78-F7BB-5673-BE011F190EC6}"/>
              </a:ext>
            </a:extLst>
          </p:cNvPr>
          <p:cNvGrpSpPr/>
          <p:nvPr/>
        </p:nvGrpSpPr>
        <p:grpSpPr>
          <a:xfrm>
            <a:off x="5498865" y="1882460"/>
            <a:ext cx="220832" cy="193228"/>
            <a:chOff x="0" y="0"/>
            <a:chExt cx="812800" cy="711200"/>
          </a:xfrm>
        </p:grpSpPr>
        <p:sp>
          <p:nvSpPr>
            <p:cNvPr id="14" name="Freeform 66">
              <a:extLst>
                <a:ext uri="{FF2B5EF4-FFF2-40B4-BE49-F238E27FC236}">
                  <a16:creationId xmlns:a16="http://schemas.microsoft.com/office/drawing/2014/main" id="{869FC197-3524-61AE-940E-FAD4C059A4B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TextBox 67">
              <a:extLst>
                <a:ext uri="{FF2B5EF4-FFF2-40B4-BE49-F238E27FC236}">
                  <a16:creationId xmlns:a16="http://schemas.microsoft.com/office/drawing/2014/main" id="{D29D5D17-436C-146D-EF30-24B4D3E969B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6" name="Group 65">
            <a:extLst>
              <a:ext uri="{FF2B5EF4-FFF2-40B4-BE49-F238E27FC236}">
                <a16:creationId xmlns:a16="http://schemas.microsoft.com/office/drawing/2014/main" id="{7C17F88B-7D35-6943-4E83-B3F2518A79F4}"/>
              </a:ext>
            </a:extLst>
          </p:cNvPr>
          <p:cNvGrpSpPr/>
          <p:nvPr/>
        </p:nvGrpSpPr>
        <p:grpSpPr>
          <a:xfrm>
            <a:off x="5493391" y="3312722"/>
            <a:ext cx="220832" cy="193228"/>
            <a:chOff x="0" y="0"/>
            <a:chExt cx="812800" cy="711200"/>
          </a:xfrm>
        </p:grpSpPr>
        <p:sp>
          <p:nvSpPr>
            <p:cNvPr id="17" name="Freeform 66">
              <a:extLst>
                <a:ext uri="{FF2B5EF4-FFF2-40B4-BE49-F238E27FC236}">
                  <a16:creationId xmlns:a16="http://schemas.microsoft.com/office/drawing/2014/main" id="{5BC3F93A-3090-5D29-1D0C-18E91CE2B18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67">
              <a:extLst>
                <a:ext uri="{FF2B5EF4-FFF2-40B4-BE49-F238E27FC236}">
                  <a16:creationId xmlns:a16="http://schemas.microsoft.com/office/drawing/2014/main" id="{BAA59649-F9C7-4F86-57C8-1EA023E751A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9" name="Group 65">
            <a:extLst>
              <a:ext uri="{FF2B5EF4-FFF2-40B4-BE49-F238E27FC236}">
                <a16:creationId xmlns:a16="http://schemas.microsoft.com/office/drawing/2014/main" id="{9DF5DC86-E373-53CB-030B-2E370222C98E}"/>
              </a:ext>
            </a:extLst>
          </p:cNvPr>
          <p:cNvGrpSpPr/>
          <p:nvPr/>
        </p:nvGrpSpPr>
        <p:grpSpPr>
          <a:xfrm>
            <a:off x="7095267" y="1817253"/>
            <a:ext cx="220832" cy="193228"/>
            <a:chOff x="0" y="0"/>
            <a:chExt cx="812800" cy="711200"/>
          </a:xfrm>
        </p:grpSpPr>
        <p:sp>
          <p:nvSpPr>
            <p:cNvPr id="20" name="Freeform 66">
              <a:extLst>
                <a:ext uri="{FF2B5EF4-FFF2-40B4-BE49-F238E27FC236}">
                  <a16:creationId xmlns:a16="http://schemas.microsoft.com/office/drawing/2014/main" id="{EED85C2C-5B50-090F-F0A4-0CC2E6193D7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TextBox 67">
              <a:extLst>
                <a:ext uri="{FF2B5EF4-FFF2-40B4-BE49-F238E27FC236}">
                  <a16:creationId xmlns:a16="http://schemas.microsoft.com/office/drawing/2014/main" id="{AF27B71A-F2D3-A1E7-53BE-FBD47377DEE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" name="Group 65">
            <a:extLst>
              <a:ext uri="{FF2B5EF4-FFF2-40B4-BE49-F238E27FC236}">
                <a16:creationId xmlns:a16="http://schemas.microsoft.com/office/drawing/2014/main" id="{C4BEED64-BA73-E0BC-0C0E-591052D0782D}"/>
              </a:ext>
            </a:extLst>
          </p:cNvPr>
          <p:cNvGrpSpPr/>
          <p:nvPr/>
        </p:nvGrpSpPr>
        <p:grpSpPr>
          <a:xfrm>
            <a:off x="8740595" y="1822572"/>
            <a:ext cx="220832" cy="193228"/>
            <a:chOff x="0" y="0"/>
            <a:chExt cx="812800" cy="711200"/>
          </a:xfrm>
        </p:grpSpPr>
        <p:sp>
          <p:nvSpPr>
            <p:cNvPr id="23" name="Freeform 66">
              <a:extLst>
                <a:ext uri="{FF2B5EF4-FFF2-40B4-BE49-F238E27FC236}">
                  <a16:creationId xmlns:a16="http://schemas.microsoft.com/office/drawing/2014/main" id="{B7FA6802-62A1-905E-AE4C-F262761D167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TextBox 67">
              <a:extLst>
                <a:ext uri="{FF2B5EF4-FFF2-40B4-BE49-F238E27FC236}">
                  <a16:creationId xmlns:a16="http://schemas.microsoft.com/office/drawing/2014/main" id="{4CA1B02C-E0D7-F5F1-75F9-774E5292129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5" name="Group 65">
            <a:extLst>
              <a:ext uri="{FF2B5EF4-FFF2-40B4-BE49-F238E27FC236}">
                <a16:creationId xmlns:a16="http://schemas.microsoft.com/office/drawing/2014/main" id="{6E2C6001-BE95-3D8C-795A-8B9B9D4E01E3}"/>
              </a:ext>
            </a:extLst>
          </p:cNvPr>
          <p:cNvGrpSpPr/>
          <p:nvPr/>
        </p:nvGrpSpPr>
        <p:grpSpPr>
          <a:xfrm>
            <a:off x="10373277" y="1817253"/>
            <a:ext cx="220832" cy="193228"/>
            <a:chOff x="0" y="0"/>
            <a:chExt cx="812800" cy="711200"/>
          </a:xfrm>
        </p:grpSpPr>
        <p:sp>
          <p:nvSpPr>
            <p:cNvPr id="26" name="Freeform 66">
              <a:extLst>
                <a:ext uri="{FF2B5EF4-FFF2-40B4-BE49-F238E27FC236}">
                  <a16:creationId xmlns:a16="http://schemas.microsoft.com/office/drawing/2014/main" id="{482671B5-48A6-0C32-A140-B8776BC261F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TextBox 67">
              <a:extLst>
                <a:ext uri="{FF2B5EF4-FFF2-40B4-BE49-F238E27FC236}">
                  <a16:creationId xmlns:a16="http://schemas.microsoft.com/office/drawing/2014/main" id="{58E0EFB1-4AD5-4798-4E9D-E74530D3A5E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" name="Group 65">
            <a:extLst>
              <a:ext uri="{FF2B5EF4-FFF2-40B4-BE49-F238E27FC236}">
                <a16:creationId xmlns:a16="http://schemas.microsoft.com/office/drawing/2014/main" id="{01279CBF-8648-3CA6-F1D1-7CC048EB3C66}"/>
              </a:ext>
            </a:extLst>
          </p:cNvPr>
          <p:cNvGrpSpPr/>
          <p:nvPr/>
        </p:nvGrpSpPr>
        <p:grpSpPr>
          <a:xfrm>
            <a:off x="8718506" y="4347488"/>
            <a:ext cx="220832" cy="193228"/>
            <a:chOff x="0" y="0"/>
            <a:chExt cx="812800" cy="711200"/>
          </a:xfrm>
        </p:grpSpPr>
        <p:sp>
          <p:nvSpPr>
            <p:cNvPr id="29" name="Freeform 66">
              <a:extLst>
                <a:ext uri="{FF2B5EF4-FFF2-40B4-BE49-F238E27FC236}">
                  <a16:creationId xmlns:a16="http://schemas.microsoft.com/office/drawing/2014/main" id="{F52CCE76-A203-4047-AAAE-1F8F5DFA7BF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TextBox 67">
              <a:extLst>
                <a:ext uri="{FF2B5EF4-FFF2-40B4-BE49-F238E27FC236}">
                  <a16:creationId xmlns:a16="http://schemas.microsoft.com/office/drawing/2014/main" id="{E6CBF10C-56A3-1CC4-2091-F50A871170F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" name="Group 65">
            <a:extLst>
              <a:ext uri="{FF2B5EF4-FFF2-40B4-BE49-F238E27FC236}">
                <a16:creationId xmlns:a16="http://schemas.microsoft.com/office/drawing/2014/main" id="{DB49C734-1758-8BF6-47F9-30BE78DBC98B}"/>
              </a:ext>
            </a:extLst>
          </p:cNvPr>
          <p:cNvGrpSpPr/>
          <p:nvPr/>
        </p:nvGrpSpPr>
        <p:grpSpPr>
          <a:xfrm>
            <a:off x="10297366" y="6226131"/>
            <a:ext cx="220832" cy="193228"/>
            <a:chOff x="0" y="0"/>
            <a:chExt cx="812800" cy="711200"/>
          </a:xfrm>
        </p:grpSpPr>
        <p:sp>
          <p:nvSpPr>
            <p:cNvPr id="32" name="Freeform 66">
              <a:extLst>
                <a:ext uri="{FF2B5EF4-FFF2-40B4-BE49-F238E27FC236}">
                  <a16:creationId xmlns:a16="http://schemas.microsoft.com/office/drawing/2014/main" id="{25C8D22D-070B-BF49-5E05-F5767D2CA52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TextBox 67">
              <a:extLst>
                <a:ext uri="{FF2B5EF4-FFF2-40B4-BE49-F238E27FC236}">
                  <a16:creationId xmlns:a16="http://schemas.microsoft.com/office/drawing/2014/main" id="{825888B5-3F99-D417-A9A2-0B82894E222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4" name="Group 62">
            <a:extLst>
              <a:ext uri="{FF2B5EF4-FFF2-40B4-BE49-F238E27FC236}">
                <a16:creationId xmlns:a16="http://schemas.microsoft.com/office/drawing/2014/main" id="{204146C3-1580-C862-FB2B-4A045C6D76E4}"/>
              </a:ext>
            </a:extLst>
          </p:cNvPr>
          <p:cNvGrpSpPr/>
          <p:nvPr/>
        </p:nvGrpSpPr>
        <p:grpSpPr>
          <a:xfrm>
            <a:off x="7084197" y="5204008"/>
            <a:ext cx="242972" cy="242972"/>
            <a:chOff x="0" y="0"/>
            <a:chExt cx="812800" cy="812800"/>
          </a:xfrm>
        </p:grpSpPr>
        <p:sp>
          <p:nvSpPr>
            <p:cNvPr id="35" name="Freeform 63">
              <a:extLst>
                <a:ext uri="{FF2B5EF4-FFF2-40B4-BE49-F238E27FC236}">
                  <a16:creationId xmlns:a16="http://schemas.microsoft.com/office/drawing/2014/main" id="{22A7F61F-0E0A-BBE4-D0BB-D9C85A3EC63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6" name="TextBox 64">
              <a:extLst>
                <a:ext uri="{FF2B5EF4-FFF2-40B4-BE49-F238E27FC236}">
                  <a16:creationId xmlns:a16="http://schemas.microsoft.com/office/drawing/2014/main" id="{6870F0FF-D5F5-96B1-353F-0003E80C910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7" name="Group 62">
            <a:extLst>
              <a:ext uri="{FF2B5EF4-FFF2-40B4-BE49-F238E27FC236}">
                <a16:creationId xmlns:a16="http://schemas.microsoft.com/office/drawing/2014/main" id="{6A1C9C42-AF25-3833-D203-344588E6AF52}"/>
              </a:ext>
            </a:extLst>
          </p:cNvPr>
          <p:cNvGrpSpPr/>
          <p:nvPr/>
        </p:nvGrpSpPr>
        <p:grpSpPr>
          <a:xfrm>
            <a:off x="7113576" y="3810607"/>
            <a:ext cx="242972" cy="242972"/>
            <a:chOff x="0" y="0"/>
            <a:chExt cx="812800" cy="812800"/>
          </a:xfrm>
        </p:grpSpPr>
        <p:sp>
          <p:nvSpPr>
            <p:cNvPr id="39" name="Freeform 63">
              <a:extLst>
                <a:ext uri="{FF2B5EF4-FFF2-40B4-BE49-F238E27FC236}">
                  <a16:creationId xmlns:a16="http://schemas.microsoft.com/office/drawing/2014/main" id="{1BDA415D-E3D9-C454-F6FA-E61AB7FCD71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64">
              <a:extLst>
                <a:ext uri="{FF2B5EF4-FFF2-40B4-BE49-F238E27FC236}">
                  <a16:creationId xmlns:a16="http://schemas.microsoft.com/office/drawing/2014/main" id="{31108230-B7C4-2CCE-3ECC-E02AE5453B2F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1" name="Group 62">
            <a:extLst>
              <a:ext uri="{FF2B5EF4-FFF2-40B4-BE49-F238E27FC236}">
                <a16:creationId xmlns:a16="http://schemas.microsoft.com/office/drawing/2014/main" id="{4CDE26B9-795C-265F-D6B8-6877682922B1}"/>
              </a:ext>
            </a:extLst>
          </p:cNvPr>
          <p:cNvGrpSpPr/>
          <p:nvPr/>
        </p:nvGrpSpPr>
        <p:grpSpPr>
          <a:xfrm>
            <a:off x="8718506" y="3865311"/>
            <a:ext cx="242972" cy="242972"/>
            <a:chOff x="0" y="0"/>
            <a:chExt cx="812800" cy="812800"/>
          </a:xfrm>
        </p:grpSpPr>
        <p:sp>
          <p:nvSpPr>
            <p:cNvPr id="42" name="Freeform 63">
              <a:extLst>
                <a:ext uri="{FF2B5EF4-FFF2-40B4-BE49-F238E27FC236}">
                  <a16:creationId xmlns:a16="http://schemas.microsoft.com/office/drawing/2014/main" id="{06796815-31B0-98D6-1C78-D0BEEAAA212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3" name="TextBox 64">
              <a:extLst>
                <a:ext uri="{FF2B5EF4-FFF2-40B4-BE49-F238E27FC236}">
                  <a16:creationId xmlns:a16="http://schemas.microsoft.com/office/drawing/2014/main" id="{F446A590-5D6C-EEF2-8E7C-58967E548B8A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4" name="Group 62">
            <a:extLst>
              <a:ext uri="{FF2B5EF4-FFF2-40B4-BE49-F238E27FC236}">
                <a16:creationId xmlns:a16="http://schemas.microsoft.com/office/drawing/2014/main" id="{2D7CFE33-28E8-BD39-EA1F-44F8C39668ED}"/>
              </a:ext>
            </a:extLst>
          </p:cNvPr>
          <p:cNvGrpSpPr/>
          <p:nvPr/>
        </p:nvGrpSpPr>
        <p:grpSpPr>
          <a:xfrm>
            <a:off x="7630156" y="6218133"/>
            <a:ext cx="242972" cy="242972"/>
            <a:chOff x="0" y="0"/>
            <a:chExt cx="812800" cy="812800"/>
          </a:xfrm>
        </p:grpSpPr>
        <p:sp>
          <p:nvSpPr>
            <p:cNvPr id="45" name="Freeform 63">
              <a:extLst>
                <a:ext uri="{FF2B5EF4-FFF2-40B4-BE49-F238E27FC236}">
                  <a16:creationId xmlns:a16="http://schemas.microsoft.com/office/drawing/2014/main" id="{A6466F9F-C9B9-2E1D-89D1-B3295FAC089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1" name="TextBox 64">
              <a:extLst>
                <a:ext uri="{FF2B5EF4-FFF2-40B4-BE49-F238E27FC236}">
                  <a16:creationId xmlns:a16="http://schemas.microsoft.com/office/drawing/2014/main" id="{2D07C95C-AB66-5631-22E3-10F4E154C31F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3" name="Group 62">
            <a:extLst>
              <a:ext uri="{FF2B5EF4-FFF2-40B4-BE49-F238E27FC236}">
                <a16:creationId xmlns:a16="http://schemas.microsoft.com/office/drawing/2014/main" id="{DB7B0259-3BA7-7AA5-12A6-511907D17235}"/>
              </a:ext>
            </a:extLst>
          </p:cNvPr>
          <p:cNvGrpSpPr/>
          <p:nvPr/>
        </p:nvGrpSpPr>
        <p:grpSpPr>
          <a:xfrm>
            <a:off x="9173471" y="6270807"/>
            <a:ext cx="242972" cy="242972"/>
            <a:chOff x="0" y="0"/>
            <a:chExt cx="812800" cy="812800"/>
          </a:xfrm>
        </p:grpSpPr>
        <p:sp>
          <p:nvSpPr>
            <p:cNvPr id="54" name="Freeform 63">
              <a:extLst>
                <a:ext uri="{FF2B5EF4-FFF2-40B4-BE49-F238E27FC236}">
                  <a16:creationId xmlns:a16="http://schemas.microsoft.com/office/drawing/2014/main" id="{8B0C8C2D-9548-3C2A-BDEF-2409337F1B1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5" name="TextBox 64">
              <a:extLst>
                <a:ext uri="{FF2B5EF4-FFF2-40B4-BE49-F238E27FC236}">
                  <a16:creationId xmlns:a16="http://schemas.microsoft.com/office/drawing/2014/main" id="{74DBB3A2-401F-E7D6-248E-5E6B0A98760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6" name="Group 62">
            <a:extLst>
              <a:ext uri="{FF2B5EF4-FFF2-40B4-BE49-F238E27FC236}">
                <a16:creationId xmlns:a16="http://schemas.microsoft.com/office/drawing/2014/main" id="{837AAA51-CC88-551C-D985-2F973F3FFDF4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57" name="Freeform 63">
              <a:extLst>
                <a:ext uri="{FF2B5EF4-FFF2-40B4-BE49-F238E27FC236}">
                  <a16:creationId xmlns:a16="http://schemas.microsoft.com/office/drawing/2014/main" id="{7E62AF3C-14E6-C968-4A6E-6C970182E5E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8" name="TextBox 64">
              <a:extLst>
                <a:ext uri="{FF2B5EF4-FFF2-40B4-BE49-F238E27FC236}">
                  <a16:creationId xmlns:a16="http://schemas.microsoft.com/office/drawing/2014/main" id="{4F974971-F51E-1F66-767E-50E46539DE9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0" name="Group 46">
            <a:extLst>
              <a:ext uri="{FF2B5EF4-FFF2-40B4-BE49-F238E27FC236}">
                <a16:creationId xmlns:a16="http://schemas.microsoft.com/office/drawing/2014/main" id="{0F8FF916-D86A-4B3F-C675-E04C2B9CED81}"/>
              </a:ext>
            </a:extLst>
          </p:cNvPr>
          <p:cNvGrpSpPr/>
          <p:nvPr/>
        </p:nvGrpSpPr>
        <p:grpSpPr>
          <a:xfrm rot="2700000">
            <a:off x="-1045236" y="906367"/>
            <a:ext cx="7354986" cy="2722398"/>
            <a:chOff x="139700" y="-6857360"/>
            <a:chExt cx="20344718" cy="7530460"/>
          </a:xfrm>
        </p:grpSpPr>
        <p:sp>
          <p:nvSpPr>
            <p:cNvPr id="61" name="Freeform 47">
              <a:extLst>
                <a:ext uri="{FF2B5EF4-FFF2-40B4-BE49-F238E27FC236}">
                  <a16:creationId xmlns:a16="http://schemas.microsoft.com/office/drawing/2014/main" id="{F0BC1CE0-E3BB-360F-247F-7F666ADBE9F7}"/>
                </a:ext>
              </a:extLst>
            </p:cNvPr>
            <p:cNvSpPr/>
            <p:nvPr/>
          </p:nvSpPr>
          <p:spPr>
            <a:xfrm>
              <a:off x="19671618" y="-685736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8" name="TextBox 48">
              <a:extLst>
                <a:ext uri="{FF2B5EF4-FFF2-40B4-BE49-F238E27FC236}">
                  <a16:creationId xmlns:a16="http://schemas.microsoft.com/office/drawing/2014/main" id="{603AD431-35CF-247B-FE77-0E5035E10DD5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73" name="Group 46">
            <a:extLst>
              <a:ext uri="{FF2B5EF4-FFF2-40B4-BE49-F238E27FC236}">
                <a16:creationId xmlns:a16="http://schemas.microsoft.com/office/drawing/2014/main" id="{13E273A5-118A-9012-5AFC-840971928A85}"/>
              </a:ext>
            </a:extLst>
          </p:cNvPr>
          <p:cNvGrpSpPr/>
          <p:nvPr/>
        </p:nvGrpSpPr>
        <p:grpSpPr>
          <a:xfrm rot="2700000">
            <a:off x="7526234" y="3914805"/>
            <a:ext cx="293842" cy="293842"/>
            <a:chOff x="0" y="0"/>
            <a:chExt cx="812800" cy="812800"/>
          </a:xfrm>
        </p:grpSpPr>
        <p:sp>
          <p:nvSpPr>
            <p:cNvPr id="74" name="Freeform 47">
              <a:extLst>
                <a:ext uri="{FF2B5EF4-FFF2-40B4-BE49-F238E27FC236}">
                  <a16:creationId xmlns:a16="http://schemas.microsoft.com/office/drawing/2014/main" id="{DD0F0C64-0147-21E3-1F28-E0AF3C7DA0D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5" name="TextBox 48">
              <a:extLst>
                <a:ext uri="{FF2B5EF4-FFF2-40B4-BE49-F238E27FC236}">
                  <a16:creationId xmlns:a16="http://schemas.microsoft.com/office/drawing/2014/main" id="{6936E66A-48BF-8C1A-3A10-5B3657CED401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76" name="Group 46">
            <a:extLst>
              <a:ext uri="{FF2B5EF4-FFF2-40B4-BE49-F238E27FC236}">
                <a16:creationId xmlns:a16="http://schemas.microsoft.com/office/drawing/2014/main" id="{4C877059-E030-7241-3928-5918E823CB89}"/>
              </a:ext>
            </a:extLst>
          </p:cNvPr>
          <p:cNvGrpSpPr/>
          <p:nvPr/>
        </p:nvGrpSpPr>
        <p:grpSpPr>
          <a:xfrm rot="2700000">
            <a:off x="5933506" y="5286159"/>
            <a:ext cx="293842" cy="293842"/>
            <a:chOff x="0" y="0"/>
            <a:chExt cx="812800" cy="812800"/>
          </a:xfrm>
        </p:grpSpPr>
        <p:sp>
          <p:nvSpPr>
            <p:cNvPr id="77" name="Freeform 47">
              <a:extLst>
                <a:ext uri="{FF2B5EF4-FFF2-40B4-BE49-F238E27FC236}">
                  <a16:creationId xmlns:a16="http://schemas.microsoft.com/office/drawing/2014/main" id="{95276585-2FC1-703E-CDCA-F7FC376BB49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8" name="TextBox 48">
              <a:extLst>
                <a:ext uri="{FF2B5EF4-FFF2-40B4-BE49-F238E27FC236}">
                  <a16:creationId xmlns:a16="http://schemas.microsoft.com/office/drawing/2014/main" id="{9DFD5290-DC81-EB8A-AE32-CC946F4C57DB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6" name="Group 65">
            <a:extLst>
              <a:ext uri="{FF2B5EF4-FFF2-40B4-BE49-F238E27FC236}">
                <a16:creationId xmlns:a16="http://schemas.microsoft.com/office/drawing/2014/main" id="{4938F88C-6B13-AEE8-2567-DE5D6FAE7146}"/>
              </a:ext>
            </a:extLst>
          </p:cNvPr>
          <p:cNvGrpSpPr/>
          <p:nvPr/>
        </p:nvGrpSpPr>
        <p:grpSpPr>
          <a:xfrm>
            <a:off x="5417480" y="5094615"/>
            <a:ext cx="220832" cy="193228"/>
            <a:chOff x="0" y="0"/>
            <a:chExt cx="812800" cy="711200"/>
          </a:xfrm>
        </p:grpSpPr>
        <p:sp>
          <p:nvSpPr>
            <p:cNvPr id="79" name="Freeform 66">
              <a:extLst>
                <a:ext uri="{FF2B5EF4-FFF2-40B4-BE49-F238E27FC236}">
                  <a16:creationId xmlns:a16="http://schemas.microsoft.com/office/drawing/2014/main" id="{81FDF7DC-F5BC-B779-9A2D-FE1A4D5A5CF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0" name="TextBox 67">
              <a:extLst>
                <a:ext uri="{FF2B5EF4-FFF2-40B4-BE49-F238E27FC236}">
                  <a16:creationId xmlns:a16="http://schemas.microsoft.com/office/drawing/2014/main" id="{F93D2980-DE75-1A90-3D0E-4A1399ECCA3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1" name="Group 65">
            <a:extLst>
              <a:ext uri="{FF2B5EF4-FFF2-40B4-BE49-F238E27FC236}">
                <a16:creationId xmlns:a16="http://schemas.microsoft.com/office/drawing/2014/main" id="{5F765724-7EE5-F22F-6387-C6D8B9931C80}"/>
              </a:ext>
            </a:extLst>
          </p:cNvPr>
          <p:cNvGrpSpPr/>
          <p:nvPr/>
        </p:nvGrpSpPr>
        <p:grpSpPr>
          <a:xfrm>
            <a:off x="5464384" y="5623613"/>
            <a:ext cx="220832" cy="193228"/>
            <a:chOff x="0" y="0"/>
            <a:chExt cx="812800" cy="711200"/>
          </a:xfrm>
        </p:grpSpPr>
        <p:sp>
          <p:nvSpPr>
            <p:cNvPr id="82" name="Freeform 66">
              <a:extLst>
                <a:ext uri="{FF2B5EF4-FFF2-40B4-BE49-F238E27FC236}">
                  <a16:creationId xmlns:a16="http://schemas.microsoft.com/office/drawing/2014/main" id="{40978963-8397-FFFA-61F8-FDD1622363C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3" name="TextBox 67">
              <a:extLst>
                <a:ext uri="{FF2B5EF4-FFF2-40B4-BE49-F238E27FC236}">
                  <a16:creationId xmlns:a16="http://schemas.microsoft.com/office/drawing/2014/main" id="{D0E60E23-895E-96DA-AA70-F56CA159117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8" name="Group 65">
            <a:extLst>
              <a:ext uri="{FF2B5EF4-FFF2-40B4-BE49-F238E27FC236}">
                <a16:creationId xmlns:a16="http://schemas.microsoft.com/office/drawing/2014/main" id="{05A9F952-F510-1D8C-CB0E-178A81B30A89}"/>
              </a:ext>
            </a:extLst>
          </p:cNvPr>
          <p:cNvGrpSpPr/>
          <p:nvPr/>
        </p:nvGrpSpPr>
        <p:grpSpPr>
          <a:xfrm>
            <a:off x="2760733" y="6322745"/>
            <a:ext cx="220832" cy="193228"/>
            <a:chOff x="0" y="0"/>
            <a:chExt cx="812800" cy="711200"/>
          </a:xfrm>
        </p:grpSpPr>
        <p:sp>
          <p:nvSpPr>
            <p:cNvPr id="89" name="Freeform 66">
              <a:extLst>
                <a:ext uri="{FF2B5EF4-FFF2-40B4-BE49-F238E27FC236}">
                  <a16:creationId xmlns:a16="http://schemas.microsoft.com/office/drawing/2014/main" id="{3533F625-4806-CEC0-9B97-E8C8CAB6025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0" name="TextBox 67">
              <a:extLst>
                <a:ext uri="{FF2B5EF4-FFF2-40B4-BE49-F238E27FC236}">
                  <a16:creationId xmlns:a16="http://schemas.microsoft.com/office/drawing/2014/main" id="{9BB56B29-2849-52B2-F2D0-1325C8745F5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4" name="Group 65">
            <a:extLst>
              <a:ext uri="{FF2B5EF4-FFF2-40B4-BE49-F238E27FC236}">
                <a16:creationId xmlns:a16="http://schemas.microsoft.com/office/drawing/2014/main" id="{881C6C5C-85D6-83C9-CD73-C1B8C268B459}"/>
              </a:ext>
            </a:extLst>
          </p:cNvPr>
          <p:cNvGrpSpPr/>
          <p:nvPr/>
        </p:nvGrpSpPr>
        <p:grpSpPr>
          <a:xfrm>
            <a:off x="3872533" y="2741686"/>
            <a:ext cx="220832" cy="193228"/>
            <a:chOff x="0" y="0"/>
            <a:chExt cx="812800" cy="711200"/>
          </a:xfrm>
        </p:grpSpPr>
        <p:sp>
          <p:nvSpPr>
            <p:cNvPr id="85" name="Freeform 66">
              <a:extLst>
                <a:ext uri="{FF2B5EF4-FFF2-40B4-BE49-F238E27FC236}">
                  <a16:creationId xmlns:a16="http://schemas.microsoft.com/office/drawing/2014/main" id="{244399A9-5B67-9BEF-26DA-3C5D9AD5395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6" name="TextBox 67">
              <a:extLst>
                <a:ext uri="{FF2B5EF4-FFF2-40B4-BE49-F238E27FC236}">
                  <a16:creationId xmlns:a16="http://schemas.microsoft.com/office/drawing/2014/main" id="{6612AF73-DB31-ABEF-3093-C143BB3120A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573091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27F788C-4267-576B-0E22-91B9BE7C32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0DA43FAF-620F-0F0F-06FE-0ADB33221B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396716"/>
              </p:ext>
            </p:extLst>
          </p:nvPr>
        </p:nvGraphicFramePr>
        <p:xfrm>
          <a:off x="2617400" y="757599"/>
          <a:ext cx="7989355" cy="6576668"/>
        </p:xfrm>
        <a:graphic>
          <a:graphicData uri="http://schemas.openxmlformats.org/drawingml/2006/table">
            <a:tbl>
              <a:tblPr/>
              <a:tblGrid>
                <a:gridCol w="15978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92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35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5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3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7792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23rd</a:t>
                      </a:r>
                      <a:endParaRPr lang="en-US" sz="11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 24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25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26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27th</a:t>
                      </a:r>
                      <a:endParaRPr lang="en-US" sz="11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443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244428"/>
                  </a:ext>
                </a:extLst>
              </a:tr>
              <a:tr h="894919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Circuit/ Fitness Session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10:00 -11:00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Functional Exercise – All levels welcome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184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Pool Competitions Games &amp; Quizzes!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10:00 -12;00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Start your day with some fun competitions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1061068"/>
                  </a:ext>
                </a:extLst>
              </a:tr>
              <a:tr h="129266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Men in Mind 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with Owen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Supportive and safe space to explore your wellbeing</a:t>
                      </a:r>
                      <a:endParaRPr lang="en-US" sz="8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Life Skills and Introduction to Employability with Owen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– 12:00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 with skills helping you get back in to work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8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Cooking on a Budget</a:t>
                      </a:r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8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Owen</a:t>
                      </a:r>
                      <a:endParaRPr lang="en-US" sz="8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8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 – 12:30​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8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Learn how to make quick and tasty meals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Creative writing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with Tara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b="1" dirty="0"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Creative writing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Sport, Health and Wellbeing with Liam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10.00 – 12:00 – circuit/fitness session</a:t>
                      </a:r>
                    </a:p>
                    <a:p>
                      <a:pPr algn="ctr"/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/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Walking Group with Liam</a:t>
                      </a:r>
                    </a:p>
                    <a:p>
                      <a:pPr algn="ctr"/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13:30 -14:30</a:t>
                      </a:r>
                    </a:p>
                    <a:p>
                      <a:pPr algn="ctr"/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/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Nutrition Workshop </a:t>
                      </a:r>
                    </a:p>
                    <a:p>
                      <a:pPr algn="ctr"/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3:30-4:30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19966"/>
                  </a:ext>
                </a:extLst>
              </a:tr>
              <a:tr h="402411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Employability with Jackey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DM Sans"/>
                        </a:rPr>
                        <a:t>1:00pm-3:00pm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DM Sans"/>
                        </a:rPr>
                        <a:t>Job search, CV writing,  Cover Letters, Applications, Disclosure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DM Sans"/>
                        </a:rPr>
                        <a:t> Interview skills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dirty="0">
                          <a:latin typeface="DM Sans"/>
                        </a:rPr>
                        <a:t>Arts &amp; Crafts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dirty="0">
                          <a:latin typeface="DM Sans"/>
                        </a:rPr>
                        <a:t>with Steve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8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dirty="0">
                          <a:latin typeface="DM Sans"/>
                        </a:rPr>
                        <a:t>1:30 - 3:30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8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dirty="0">
                          <a:latin typeface="DM Sans"/>
                        </a:rPr>
                        <a:t>Destress and create!</a:t>
                      </a:r>
                      <a:endParaRPr lang="en-GB" sz="8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10:00 – 3:30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DM Sans"/>
                        </a:rPr>
                        <a:t>Cognitive Behavioural Therapy – Speak to your Support Worker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Community Work Coach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10:00 – 1:00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 with benefits, job and training opportunities</a:t>
                      </a: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508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1:00 – 3:00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kern="800" baseline="0" dirty="0">
                          <a:solidFill>
                            <a:srgbClr val="000000"/>
                          </a:solidFill>
                          <a:latin typeface="DM Sans"/>
                        </a:rPr>
                        <a:t>Support available for anyone being released from custody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372924923"/>
                  </a:ext>
                </a:extLst>
              </a:tr>
              <a:tr h="68410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Book Club with Owen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DM Sans"/>
                        </a:rPr>
                        <a:t>13:30 – 15:30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38832"/>
                  </a:ext>
                </a:extLst>
              </a:tr>
              <a:tr h="493518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338782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509A778F-7171-E0A0-D7D6-411537848A9A}"/>
              </a:ext>
            </a:extLst>
          </p:cNvPr>
          <p:cNvGrpSpPr/>
          <p:nvPr/>
        </p:nvGrpSpPr>
        <p:grpSpPr>
          <a:xfrm>
            <a:off x="194675" y="1593380"/>
            <a:ext cx="2399946" cy="5151451"/>
            <a:chOff x="0" y="0"/>
            <a:chExt cx="874251" cy="1747688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78BB7EF9-2E5B-8502-87A8-29C2B6F70B2A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7384EE7A-8F67-CA52-C82A-7C5E5B746FA3}"/>
                </a:ext>
              </a:extLst>
            </p:cNvPr>
            <p:cNvSpPr txBox="1"/>
            <p:nvPr/>
          </p:nvSpPr>
          <p:spPr>
            <a:xfrm>
              <a:off x="5476" y="49812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100" b="1" u="sng" dirty="0">
                  <a:solidFill>
                    <a:srgbClr val="FFFFFF"/>
                  </a:solidFill>
                  <a:latin typeface="DM Sans"/>
                </a:rPr>
                <a:t>Huddersfield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3</a:t>
              </a:r>
              <a:r>
                <a:rPr lang="en-US" sz="1100" baseline="30000" dirty="0">
                  <a:solidFill>
                    <a:srgbClr val="FFFFFF"/>
                  </a:solidFill>
                  <a:latin typeface="DM Sans"/>
                </a:rPr>
                <a:t>rd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 Floor Norwich Union House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HD1 2LR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01132 425522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Email – 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CFOEvolution@growthco.uk</a:t>
              </a: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Hub opening hours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Mon – Fri 9:00 – 4:00</a:t>
              </a:r>
            </a:p>
            <a:p>
              <a:pPr algn="ctr"/>
              <a:endParaRPr lang="en-US" sz="1100" b="1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Breakfast Club</a:t>
              </a:r>
            </a:p>
            <a:p>
              <a:pPr algn="ctr"/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Join us between 9:30 – 10:30 </a:t>
              </a:r>
            </a:p>
            <a:p>
              <a:pPr algn="ctr"/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for a healthy start to the day</a:t>
              </a:r>
            </a:p>
            <a:p>
              <a:pPr algn="ctr">
                <a:lnSpc>
                  <a:spcPct val="150000"/>
                </a:lnSpc>
              </a:pPr>
              <a:endParaRPr lang="en-GB" sz="110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GB" sz="1100" b="1" dirty="0">
                  <a:solidFill>
                    <a:srgbClr val="FFFFFF"/>
                  </a:solidFill>
                  <a:latin typeface="DM Sans"/>
                </a:rPr>
                <a:t>Support</a:t>
              </a:r>
            </a:p>
            <a:p>
              <a:pPr algn="ctr"/>
              <a:r>
                <a:rPr lang="en-GB" sz="1100" dirty="0">
                  <a:solidFill>
                    <a:srgbClr val="FFFFFF"/>
                  </a:solidFill>
                  <a:latin typeface="DM Sans"/>
                </a:rPr>
                <a:t>If you ever need a cuppa or a chat, pop in and speak to your support worker.</a:t>
              </a: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288E3307-6B4A-F883-020B-6455A40914CB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791A9800-4211-200F-A057-A943FB4F285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256ED6DA-6195-8A94-C53C-B24C24BB949A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A933AC3D-998F-B588-8241-D508E9992B70}"/>
              </a:ext>
            </a:extLst>
          </p:cNvPr>
          <p:cNvGrpSpPr/>
          <p:nvPr/>
        </p:nvGrpSpPr>
        <p:grpSpPr>
          <a:xfrm>
            <a:off x="354126" y="656274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74EFB07C-B301-E601-265F-BA2A63302FE2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3B2260EE-2D8F-3315-5815-CFC76AB72745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00447581-E5F3-FDDB-B539-EEA4454A6585}"/>
              </a:ext>
            </a:extLst>
          </p:cNvPr>
          <p:cNvGrpSpPr/>
          <p:nvPr/>
        </p:nvGrpSpPr>
        <p:grpSpPr>
          <a:xfrm>
            <a:off x="3971879" y="5389158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CC7CCFE9-6C8C-7253-24F5-B6B3F7BBE85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0350BEC4-A281-7B7D-14C9-04D41A50DF0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C7D8E183-0A0D-1349-1E24-8BBB38D9562D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2897AB9E-F8C5-E33C-D01B-7F04DB2E021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9BD9D442-E551-E966-3F53-96F4876D8BD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16F463E1-50C6-6401-8B44-D3804E35D1E8}"/>
              </a:ext>
            </a:extLst>
          </p:cNvPr>
          <p:cNvSpPr txBox="1"/>
          <p:nvPr/>
        </p:nvSpPr>
        <p:spPr>
          <a:xfrm>
            <a:off x="2682767" y="89855"/>
            <a:ext cx="6612190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u="sng" dirty="0">
                <a:solidFill>
                  <a:srgbClr val="000000"/>
                </a:solidFill>
                <a:latin typeface="DM Sans Bold"/>
              </a:rPr>
              <a:t>CFO Evolution – March Week 4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97AD1A46-7829-4B77-8403-27785BC50BC2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9DC98090-53D1-346A-FAE1-7CB98D02D5A6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157FDBB4-FEDC-8238-95E8-65A4C61D817B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7A54094D-A4CC-7A27-2735-5C41ABAF8CC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723" y="106741"/>
            <a:ext cx="1311392" cy="563127"/>
          </a:xfrm>
          <a:prstGeom prst="rect">
            <a:avLst/>
          </a:prstGeom>
        </p:spPr>
      </p:pic>
      <p:sp>
        <p:nvSpPr>
          <p:cNvPr id="38" name="TextBox 64">
            <a:extLst>
              <a:ext uri="{FF2B5EF4-FFF2-40B4-BE49-F238E27FC236}">
                <a16:creationId xmlns:a16="http://schemas.microsoft.com/office/drawing/2014/main" id="{E22F372D-A1BC-4A15-E2CD-199030E73F9E}"/>
              </a:ext>
            </a:extLst>
          </p:cNvPr>
          <p:cNvSpPr txBox="1"/>
          <p:nvPr/>
        </p:nvSpPr>
        <p:spPr>
          <a:xfrm>
            <a:off x="5883013" y="5821112"/>
            <a:ext cx="197414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dirty="0"/>
          </a:p>
        </p:txBody>
      </p:sp>
      <p:grpSp>
        <p:nvGrpSpPr>
          <p:cNvPr id="7" name="Group 65">
            <a:extLst>
              <a:ext uri="{FF2B5EF4-FFF2-40B4-BE49-F238E27FC236}">
                <a16:creationId xmlns:a16="http://schemas.microsoft.com/office/drawing/2014/main" id="{8BFF8262-DE74-0246-AD2B-86552E9CEC5A}"/>
              </a:ext>
            </a:extLst>
          </p:cNvPr>
          <p:cNvGrpSpPr/>
          <p:nvPr/>
        </p:nvGrpSpPr>
        <p:grpSpPr>
          <a:xfrm>
            <a:off x="3907038" y="3783362"/>
            <a:ext cx="220832" cy="193228"/>
            <a:chOff x="0" y="0"/>
            <a:chExt cx="812800" cy="711200"/>
          </a:xfrm>
        </p:grpSpPr>
        <p:sp>
          <p:nvSpPr>
            <p:cNvPr id="8" name="Freeform 66">
              <a:extLst>
                <a:ext uri="{FF2B5EF4-FFF2-40B4-BE49-F238E27FC236}">
                  <a16:creationId xmlns:a16="http://schemas.microsoft.com/office/drawing/2014/main" id="{29D3CDAB-CBD1-D354-9345-2F32244193A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67">
              <a:extLst>
                <a:ext uri="{FF2B5EF4-FFF2-40B4-BE49-F238E27FC236}">
                  <a16:creationId xmlns:a16="http://schemas.microsoft.com/office/drawing/2014/main" id="{80F71B4A-9552-783C-3136-0E01877565A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0" name="Group 65">
            <a:extLst>
              <a:ext uri="{FF2B5EF4-FFF2-40B4-BE49-F238E27FC236}">
                <a16:creationId xmlns:a16="http://schemas.microsoft.com/office/drawing/2014/main" id="{5690A05B-7FB1-0C7F-4F9E-5F3639911BDD}"/>
              </a:ext>
            </a:extLst>
          </p:cNvPr>
          <p:cNvGrpSpPr/>
          <p:nvPr/>
        </p:nvGrpSpPr>
        <p:grpSpPr>
          <a:xfrm>
            <a:off x="2682767" y="5376207"/>
            <a:ext cx="220832" cy="193228"/>
            <a:chOff x="0" y="0"/>
            <a:chExt cx="812800" cy="711200"/>
          </a:xfrm>
        </p:grpSpPr>
        <p:sp>
          <p:nvSpPr>
            <p:cNvPr id="11" name="Freeform 66">
              <a:extLst>
                <a:ext uri="{FF2B5EF4-FFF2-40B4-BE49-F238E27FC236}">
                  <a16:creationId xmlns:a16="http://schemas.microsoft.com/office/drawing/2014/main" id="{7997C792-6AD8-E275-75EF-D140703A80B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TextBox 67">
              <a:extLst>
                <a:ext uri="{FF2B5EF4-FFF2-40B4-BE49-F238E27FC236}">
                  <a16:creationId xmlns:a16="http://schemas.microsoft.com/office/drawing/2014/main" id="{CD1A3442-5F01-D7F7-BF80-F3FC2D304A2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3" name="Group 65">
            <a:extLst>
              <a:ext uri="{FF2B5EF4-FFF2-40B4-BE49-F238E27FC236}">
                <a16:creationId xmlns:a16="http://schemas.microsoft.com/office/drawing/2014/main" id="{D98982CC-0C61-A974-1C34-375B05E0204D}"/>
              </a:ext>
            </a:extLst>
          </p:cNvPr>
          <p:cNvGrpSpPr/>
          <p:nvPr/>
        </p:nvGrpSpPr>
        <p:grpSpPr>
          <a:xfrm>
            <a:off x="5498865" y="1882460"/>
            <a:ext cx="220832" cy="193228"/>
            <a:chOff x="0" y="0"/>
            <a:chExt cx="812800" cy="711200"/>
          </a:xfrm>
        </p:grpSpPr>
        <p:sp>
          <p:nvSpPr>
            <p:cNvPr id="14" name="Freeform 66">
              <a:extLst>
                <a:ext uri="{FF2B5EF4-FFF2-40B4-BE49-F238E27FC236}">
                  <a16:creationId xmlns:a16="http://schemas.microsoft.com/office/drawing/2014/main" id="{5B8525FA-7D53-31DE-A29D-B8AC0C6AB2B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TextBox 67">
              <a:extLst>
                <a:ext uri="{FF2B5EF4-FFF2-40B4-BE49-F238E27FC236}">
                  <a16:creationId xmlns:a16="http://schemas.microsoft.com/office/drawing/2014/main" id="{E4C9AE74-2732-06AA-1D0A-BB83138E2F7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6" name="Group 65">
            <a:extLst>
              <a:ext uri="{FF2B5EF4-FFF2-40B4-BE49-F238E27FC236}">
                <a16:creationId xmlns:a16="http://schemas.microsoft.com/office/drawing/2014/main" id="{D72361E3-3707-869E-1252-34BA3DA5193A}"/>
              </a:ext>
            </a:extLst>
          </p:cNvPr>
          <p:cNvGrpSpPr/>
          <p:nvPr/>
        </p:nvGrpSpPr>
        <p:grpSpPr>
          <a:xfrm>
            <a:off x="5493391" y="3312722"/>
            <a:ext cx="220832" cy="193228"/>
            <a:chOff x="0" y="0"/>
            <a:chExt cx="812800" cy="711200"/>
          </a:xfrm>
        </p:grpSpPr>
        <p:sp>
          <p:nvSpPr>
            <p:cNvPr id="17" name="Freeform 66">
              <a:extLst>
                <a:ext uri="{FF2B5EF4-FFF2-40B4-BE49-F238E27FC236}">
                  <a16:creationId xmlns:a16="http://schemas.microsoft.com/office/drawing/2014/main" id="{BBE8473C-BB34-3032-C14B-8FC32E2A6FE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67">
              <a:extLst>
                <a:ext uri="{FF2B5EF4-FFF2-40B4-BE49-F238E27FC236}">
                  <a16:creationId xmlns:a16="http://schemas.microsoft.com/office/drawing/2014/main" id="{41B86AAC-7404-8DBF-BFE7-35963E814B7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9" name="Group 65">
            <a:extLst>
              <a:ext uri="{FF2B5EF4-FFF2-40B4-BE49-F238E27FC236}">
                <a16:creationId xmlns:a16="http://schemas.microsoft.com/office/drawing/2014/main" id="{26723E28-FCA5-CF53-D64C-26310547C161}"/>
              </a:ext>
            </a:extLst>
          </p:cNvPr>
          <p:cNvGrpSpPr/>
          <p:nvPr/>
        </p:nvGrpSpPr>
        <p:grpSpPr>
          <a:xfrm>
            <a:off x="7095267" y="1817253"/>
            <a:ext cx="220832" cy="193228"/>
            <a:chOff x="0" y="0"/>
            <a:chExt cx="812800" cy="711200"/>
          </a:xfrm>
        </p:grpSpPr>
        <p:sp>
          <p:nvSpPr>
            <p:cNvPr id="20" name="Freeform 66">
              <a:extLst>
                <a:ext uri="{FF2B5EF4-FFF2-40B4-BE49-F238E27FC236}">
                  <a16:creationId xmlns:a16="http://schemas.microsoft.com/office/drawing/2014/main" id="{D6D95A61-6B36-0104-5A37-ADB50D04D25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TextBox 67">
              <a:extLst>
                <a:ext uri="{FF2B5EF4-FFF2-40B4-BE49-F238E27FC236}">
                  <a16:creationId xmlns:a16="http://schemas.microsoft.com/office/drawing/2014/main" id="{3473718B-3345-7A05-16C8-4658F003B97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" name="Group 65">
            <a:extLst>
              <a:ext uri="{FF2B5EF4-FFF2-40B4-BE49-F238E27FC236}">
                <a16:creationId xmlns:a16="http://schemas.microsoft.com/office/drawing/2014/main" id="{F35ABF5B-2F83-7449-8950-6B81E878929B}"/>
              </a:ext>
            </a:extLst>
          </p:cNvPr>
          <p:cNvGrpSpPr/>
          <p:nvPr/>
        </p:nvGrpSpPr>
        <p:grpSpPr>
          <a:xfrm>
            <a:off x="8740595" y="1822572"/>
            <a:ext cx="220832" cy="193228"/>
            <a:chOff x="0" y="0"/>
            <a:chExt cx="812800" cy="711200"/>
          </a:xfrm>
        </p:grpSpPr>
        <p:sp>
          <p:nvSpPr>
            <p:cNvPr id="23" name="Freeform 66">
              <a:extLst>
                <a:ext uri="{FF2B5EF4-FFF2-40B4-BE49-F238E27FC236}">
                  <a16:creationId xmlns:a16="http://schemas.microsoft.com/office/drawing/2014/main" id="{662E7658-E90B-1AC3-C3DE-02CD377E1DA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TextBox 67">
              <a:extLst>
                <a:ext uri="{FF2B5EF4-FFF2-40B4-BE49-F238E27FC236}">
                  <a16:creationId xmlns:a16="http://schemas.microsoft.com/office/drawing/2014/main" id="{F909CC7C-34DB-1796-054E-EB2C62ED0DB6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5" name="Group 65">
            <a:extLst>
              <a:ext uri="{FF2B5EF4-FFF2-40B4-BE49-F238E27FC236}">
                <a16:creationId xmlns:a16="http://schemas.microsoft.com/office/drawing/2014/main" id="{FFC86C8D-B242-1CB1-83B5-B12F042E9C56}"/>
              </a:ext>
            </a:extLst>
          </p:cNvPr>
          <p:cNvGrpSpPr/>
          <p:nvPr/>
        </p:nvGrpSpPr>
        <p:grpSpPr>
          <a:xfrm>
            <a:off x="10373277" y="1817253"/>
            <a:ext cx="220832" cy="193228"/>
            <a:chOff x="0" y="0"/>
            <a:chExt cx="812800" cy="711200"/>
          </a:xfrm>
        </p:grpSpPr>
        <p:sp>
          <p:nvSpPr>
            <p:cNvPr id="26" name="Freeform 66">
              <a:extLst>
                <a:ext uri="{FF2B5EF4-FFF2-40B4-BE49-F238E27FC236}">
                  <a16:creationId xmlns:a16="http://schemas.microsoft.com/office/drawing/2014/main" id="{8B5C2517-9E3D-EEDD-CE7B-D049D5EDB6E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TextBox 67">
              <a:extLst>
                <a:ext uri="{FF2B5EF4-FFF2-40B4-BE49-F238E27FC236}">
                  <a16:creationId xmlns:a16="http://schemas.microsoft.com/office/drawing/2014/main" id="{99604261-12FD-6D6A-2DEA-9E104A89954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" name="Group 65">
            <a:extLst>
              <a:ext uri="{FF2B5EF4-FFF2-40B4-BE49-F238E27FC236}">
                <a16:creationId xmlns:a16="http://schemas.microsoft.com/office/drawing/2014/main" id="{4B482619-932A-1D6C-71C5-924C4A677551}"/>
              </a:ext>
            </a:extLst>
          </p:cNvPr>
          <p:cNvGrpSpPr/>
          <p:nvPr/>
        </p:nvGrpSpPr>
        <p:grpSpPr>
          <a:xfrm>
            <a:off x="8718506" y="4347488"/>
            <a:ext cx="220832" cy="193228"/>
            <a:chOff x="0" y="0"/>
            <a:chExt cx="812800" cy="711200"/>
          </a:xfrm>
        </p:grpSpPr>
        <p:sp>
          <p:nvSpPr>
            <p:cNvPr id="29" name="Freeform 66">
              <a:extLst>
                <a:ext uri="{FF2B5EF4-FFF2-40B4-BE49-F238E27FC236}">
                  <a16:creationId xmlns:a16="http://schemas.microsoft.com/office/drawing/2014/main" id="{02C0EA53-FB71-FE50-F276-D4B277671ACB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TextBox 67">
              <a:extLst>
                <a:ext uri="{FF2B5EF4-FFF2-40B4-BE49-F238E27FC236}">
                  <a16:creationId xmlns:a16="http://schemas.microsoft.com/office/drawing/2014/main" id="{CEA1EC78-E15D-BE24-DA35-D106DB9C518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" name="Group 65">
            <a:extLst>
              <a:ext uri="{FF2B5EF4-FFF2-40B4-BE49-F238E27FC236}">
                <a16:creationId xmlns:a16="http://schemas.microsoft.com/office/drawing/2014/main" id="{4DC3E160-3075-B6BC-F835-E92D225A3219}"/>
              </a:ext>
            </a:extLst>
          </p:cNvPr>
          <p:cNvGrpSpPr/>
          <p:nvPr/>
        </p:nvGrpSpPr>
        <p:grpSpPr>
          <a:xfrm>
            <a:off x="10336579" y="6318474"/>
            <a:ext cx="220832" cy="193228"/>
            <a:chOff x="0" y="0"/>
            <a:chExt cx="812800" cy="711200"/>
          </a:xfrm>
        </p:grpSpPr>
        <p:sp>
          <p:nvSpPr>
            <p:cNvPr id="32" name="Freeform 66">
              <a:extLst>
                <a:ext uri="{FF2B5EF4-FFF2-40B4-BE49-F238E27FC236}">
                  <a16:creationId xmlns:a16="http://schemas.microsoft.com/office/drawing/2014/main" id="{D99B9385-D194-FF10-5C2A-6E28A7AAD0B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TextBox 67">
              <a:extLst>
                <a:ext uri="{FF2B5EF4-FFF2-40B4-BE49-F238E27FC236}">
                  <a16:creationId xmlns:a16="http://schemas.microsoft.com/office/drawing/2014/main" id="{E50CB0C3-E93D-166B-401D-DE2854C6B07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4" name="Group 62">
            <a:extLst>
              <a:ext uri="{FF2B5EF4-FFF2-40B4-BE49-F238E27FC236}">
                <a16:creationId xmlns:a16="http://schemas.microsoft.com/office/drawing/2014/main" id="{BED079B3-6A00-D268-7ED1-AD399E33509C}"/>
              </a:ext>
            </a:extLst>
          </p:cNvPr>
          <p:cNvGrpSpPr/>
          <p:nvPr/>
        </p:nvGrpSpPr>
        <p:grpSpPr>
          <a:xfrm>
            <a:off x="7084197" y="5204008"/>
            <a:ext cx="242972" cy="242972"/>
            <a:chOff x="0" y="0"/>
            <a:chExt cx="812800" cy="812800"/>
          </a:xfrm>
        </p:grpSpPr>
        <p:sp>
          <p:nvSpPr>
            <p:cNvPr id="35" name="Freeform 63">
              <a:extLst>
                <a:ext uri="{FF2B5EF4-FFF2-40B4-BE49-F238E27FC236}">
                  <a16:creationId xmlns:a16="http://schemas.microsoft.com/office/drawing/2014/main" id="{DD75998E-15B4-EB26-F2D0-AE215AC1ACF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6" name="TextBox 64">
              <a:extLst>
                <a:ext uri="{FF2B5EF4-FFF2-40B4-BE49-F238E27FC236}">
                  <a16:creationId xmlns:a16="http://schemas.microsoft.com/office/drawing/2014/main" id="{701A3E60-A64C-17F0-6B06-1CA9DD22795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7" name="Group 62">
            <a:extLst>
              <a:ext uri="{FF2B5EF4-FFF2-40B4-BE49-F238E27FC236}">
                <a16:creationId xmlns:a16="http://schemas.microsoft.com/office/drawing/2014/main" id="{71F92158-A31A-576E-71AF-12CBFC920D11}"/>
              </a:ext>
            </a:extLst>
          </p:cNvPr>
          <p:cNvGrpSpPr/>
          <p:nvPr/>
        </p:nvGrpSpPr>
        <p:grpSpPr>
          <a:xfrm>
            <a:off x="7113576" y="3810607"/>
            <a:ext cx="242972" cy="242972"/>
            <a:chOff x="0" y="0"/>
            <a:chExt cx="812800" cy="812800"/>
          </a:xfrm>
        </p:grpSpPr>
        <p:sp>
          <p:nvSpPr>
            <p:cNvPr id="39" name="Freeform 63">
              <a:extLst>
                <a:ext uri="{FF2B5EF4-FFF2-40B4-BE49-F238E27FC236}">
                  <a16:creationId xmlns:a16="http://schemas.microsoft.com/office/drawing/2014/main" id="{C53C2CF9-94FE-0CE9-35F1-A32559E4B6F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64">
              <a:extLst>
                <a:ext uri="{FF2B5EF4-FFF2-40B4-BE49-F238E27FC236}">
                  <a16:creationId xmlns:a16="http://schemas.microsoft.com/office/drawing/2014/main" id="{34CA7624-C1B3-5C25-75CC-0F9DE49D3FA5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1" name="Group 62">
            <a:extLst>
              <a:ext uri="{FF2B5EF4-FFF2-40B4-BE49-F238E27FC236}">
                <a16:creationId xmlns:a16="http://schemas.microsoft.com/office/drawing/2014/main" id="{178F16E6-0DCF-2102-2CE0-0963F4FEE3B6}"/>
              </a:ext>
            </a:extLst>
          </p:cNvPr>
          <p:cNvGrpSpPr/>
          <p:nvPr/>
        </p:nvGrpSpPr>
        <p:grpSpPr>
          <a:xfrm>
            <a:off x="8718506" y="3865311"/>
            <a:ext cx="242972" cy="242972"/>
            <a:chOff x="0" y="0"/>
            <a:chExt cx="812800" cy="812800"/>
          </a:xfrm>
        </p:grpSpPr>
        <p:sp>
          <p:nvSpPr>
            <p:cNvPr id="42" name="Freeform 63">
              <a:extLst>
                <a:ext uri="{FF2B5EF4-FFF2-40B4-BE49-F238E27FC236}">
                  <a16:creationId xmlns:a16="http://schemas.microsoft.com/office/drawing/2014/main" id="{EB79082B-4957-DC5F-C17E-EB8BEA41E55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3" name="TextBox 64">
              <a:extLst>
                <a:ext uri="{FF2B5EF4-FFF2-40B4-BE49-F238E27FC236}">
                  <a16:creationId xmlns:a16="http://schemas.microsoft.com/office/drawing/2014/main" id="{FFECAF92-0A2A-2FD0-7E43-D56276FAE2C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4" name="Group 62">
            <a:extLst>
              <a:ext uri="{FF2B5EF4-FFF2-40B4-BE49-F238E27FC236}">
                <a16:creationId xmlns:a16="http://schemas.microsoft.com/office/drawing/2014/main" id="{2F1DC067-4F21-B04F-5108-E9743D0D4825}"/>
              </a:ext>
            </a:extLst>
          </p:cNvPr>
          <p:cNvGrpSpPr/>
          <p:nvPr/>
        </p:nvGrpSpPr>
        <p:grpSpPr>
          <a:xfrm>
            <a:off x="7637961" y="6141183"/>
            <a:ext cx="242972" cy="242972"/>
            <a:chOff x="0" y="0"/>
            <a:chExt cx="812800" cy="812800"/>
          </a:xfrm>
        </p:grpSpPr>
        <p:sp>
          <p:nvSpPr>
            <p:cNvPr id="45" name="Freeform 63">
              <a:extLst>
                <a:ext uri="{FF2B5EF4-FFF2-40B4-BE49-F238E27FC236}">
                  <a16:creationId xmlns:a16="http://schemas.microsoft.com/office/drawing/2014/main" id="{43A4BEB3-EAA0-E267-7BD6-7ED501F8E08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1" name="TextBox 64">
              <a:extLst>
                <a:ext uri="{FF2B5EF4-FFF2-40B4-BE49-F238E27FC236}">
                  <a16:creationId xmlns:a16="http://schemas.microsoft.com/office/drawing/2014/main" id="{9F870A69-8B1A-DA17-679F-A24DD46B6F05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3" name="Group 62">
            <a:extLst>
              <a:ext uri="{FF2B5EF4-FFF2-40B4-BE49-F238E27FC236}">
                <a16:creationId xmlns:a16="http://schemas.microsoft.com/office/drawing/2014/main" id="{2B0658F9-22E5-89B4-F718-FA6771D763EC}"/>
              </a:ext>
            </a:extLst>
          </p:cNvPr>
          <p:cNvGrpSpPr/>
          <p:nvPr/>
        </p:nvGrpSpPr>
        <p:grpSpPr>
          <a:xfrm>
            <a:off x="9122358" y="6297873"/>
            <a:ext cx="242972" cy="242972"/>
            <a:chOff x="0" y="0"/>
            <a:chExt cx="812800" cy="812800"/>
          </a:xfrm>
        </p:grpSpPr>
        <p:sp>
          <p:nvSpPr>
            <p:cNvPr id="54" name="Freeform 63">
              <a:extLst>
                <a:ext uri="{FF2B5EF4-FFF2-40B4-BE49-F238E27FC236}">
                  <a16:creationId xmlns:a16="http://schemas.microsoft.com/office/drawing/2014/main" id="{EB71420C-1E02-6059-6CC2-B9A44845870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5" name="TextBox 64">
              <a:extLst>
                <a:ext uri="{FF2B5EF4-FFF2-40B4-BE49-F238E27FC236}">
                  <a16:creationId xmlns:a16="http://schemas.microsoft.com/office/drawing/2014/main" id="{9B4B0904-D43E-3E4D-7FFE-A47F5F79CF4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6" name="Group 62">
            <a:extLst>
              <a:ext uri="{FF2B5EF4-FFF2-40B4-BE49-F238E27FC236}">
                <a16:creationId xmlns:a16="http://schemas.microsoft.com/office/drawing/2014/main" id="{AC8AF92F-ABC8-CACC-42B8-ADA7C38050DE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57" name="Freeform 63">
              <a:extLst>
                <a:ext uri="{FF2B5EF4-FFF2-40B4-BE49-F238E27FC236}">
                  <a16:creationId xmlns:a16="http://schemas.microsoft.com/office/drawing/2014/main" id="{FB8D4424-0766-45DF-88FC-6795D091622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8" name="TextBox 64">
              <a:extLst>
                <a:ext uri="{FF2B5EF4-FFF2-40B4-BE49-F238E27FC236}">
                  <a16:creationId xmlns:a16="http://schemas.microsoft.com/office/drawing/2014/main" id="{ADDFE291-EB8F-913F-59A8-65A10F8F521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0" name="Group 46">
            <a:extLst>
              <a:ext uri="{FF2B5EF4-FFF2-40B4-BE49-F238E27FC236}">
                <a16:creationId xmlns:a16="http://schemas.microsoft.com/office/drawing/2014/main" id="{0335F2F2-A88B-1182-88F8-FE0675F98CF6}"/>
              </a:ext>
            </a:extLst>
          </p:cNvPr>
          <p:cNvGrpSpPr/>
          <p:nvPr/>
        </p:nvGrpSpPr>
        <p:grpSpPr>
          <a:xfrm rot="2700000">
            <a:off x="-1045236" y="906367"/>
            <a:ext cx="7354986" cy="2722398"/>
            <a:chOff x="139700" y="-6857360"/>
            <a:chExt cx="20344718" cy="7530460"/>
          </a:xfrm>
        </p:grpSpPr>
        <p:sp>
          <p:nvSpPr>
            <p:cNvPr id="61" name="Freeform 47">
              <a:extLst>
                <a:ext uri="{FF2B5EF4-FFF2-40B4-BE49-F238E27FC236}">
                  <a16:creationId xmlns:a16="http://schemas.microsoft.com/office/drawing/2014/main" id="{343DA123-A2B7-7978-612B-BCC2C647F6C8}"/>
                </a:ext>
              </a:extLst>
            </p:cNvPr>
            <p:cNvSpPr/>
            <p:nvPr/>
          </p:nvSpPr>
          <p:spPr>
            <a:xfrm>
              <a:off x="19671618" y="-685736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8" name="TextBox 48">
              <a:extLst>
                <a:ext uri="{FF2B5EF4-FFF2-40B4-BE49-F238E27FC236}">
                  <a16:creationId xmlns:a16="http://schemas.microsoft.com/office/drawing/2014/main" id="{A767CA9D-D34E-8514-1EC7-9C83A83FF641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73" name="Group 46">
            <a:extLst>
              <a:ext uri="{FF2B5EF4-FFF2-40B4-BE49-F238E27FC236}">
                <a16:creationId xmlns:a16="http://schemas.microsoft.com/office/drawing/2014/main" id="{F9C8441C-781C-7B2F-0E70-AC261572D511}"/>
              </a:ext>
            </a:extLst>
          </p:cNvPr>
          <p:cNvGrpSpPr/>
          <p:nvPr/>
        </p:nvGrpSpPr>
        <p:grpSpPr>
          <a:xfrm rot="2700000">
            <a:off x="7526234" y="3914805"/>
            <a:ext cx="293842" cy="293842"/>
            <a:chOff x="0" y="0"/>
            <a:chExt cx="812800" cy="812800"/>
          </a:xfrm>
        </p:grpSpPr>
        <p:sp>
          <p:nvSpPr>
            <p:cNvPr id="74" name="Freeform 47">
              <a:extLst>
                <a:ext uri="{FF2B5EF4-FFF2-40B4-BE49-F238E27FC236}">
                  <a16:creationId xmlns:a16="http://schemas.microsoft.com/office/drawing/2014/main" id="{B101B332-3174-B932-B619-90491E7DE91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5" name="TextBox 48">
              <a:extLst>
                <a:ext uri="{FF2B5EF4-FFF2-40B4-BE49-F238E27FC236}">
                  <a16:creationId xmlns:a16="http://schemas.microsoft.com/office/drawing/2014/main" id="{2C28A284-90DC-CC50-48C8-043340B65977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76" name="Group 46">
            <a:extLst>
              <a:ext uri="{FF2B5EF4-FFF2-40B4-BE49-F238E27FC236}">
                <a16:creationId xmlns:a16="http://schemas.microsoft.com/office/drawing/2014/main" id="{388E7E04-A8EB-31BA-5351-4CB18E331A78}"/>
              </a:ext>
            </a:extLst>
          </p:cNvPr>
          <p:cNvGrpSpPr/>
          <p:nvPr/>
        </p:nvGrpSpPr>
        <p:grpSpPr>
          <a:xfrm rot="2700000">
            <a:off x="5933506" y="5286159"/>
            <a:ext cx="293842" cy="293842"/>
            <a:chOff x="0" y="0"/>
            <a:chExt cx="812800" cy="812800"/>
          </a:xfrm>
        </p:grpSpPr>
        <p:sp>
          <p:nvSpPr>
            <p:cNvPr id="77" name="Freeform 47">
              <a:extLst>
                <a:ext uri="{FF2B5EF4-FFF2-40B4-BE49-F238E27FC236}">
                  <a16:creationId xmlns:a16="http://schemas.microsoft.com/office/drawing/2014/main" id="{C3DCD5D2-7145-6A7A-AFFF-5058CB2A7F4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8" name="TextBox 48">
              <a:extLst>
                <a:ext uri="{FF2B5EF4-FFF2-40B4-BE49-F238E27FC236}">
                  <a16:creationId xmlns:a16="http://schemas.microsoft.com/office/drawing/2014/main" id="{01DD9C46-E39E-CEF2-6A6B-520C2ADBBBCB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6" name="Group 65">
            <a:extLst>
              <a:ext uri="{FF2B5EF4-FFF2-40B4-BE49-F238E27FC236}">
                <a16:creationId xmlns:a16="http://schemas.microsoft.com/office/drawing/2014/main" id="{2194006C-512E-CB4A-90B4-D41D8D46699A}"/>
              </a:ext>
            </a:extLst>
          </p:cNvPr>
          <p:cNvGrpSpPr/>
          <p:nvPr/>
        </p:nvGrpSpPr>
        <p:grpSpPr>
          <a:xfrm>
            <a:off x="5417480" y="5094615"/>
            <a:ext cx="220832" cy="193228"/>
            <a:chOff x="0" y="0"/>
            <a:chExt cx="812800" cy="711200"/>
          </a:xfrm>
        </p:grpSpPr>
        <p:sp>
          <p:nvSpPr>
            <p:cNvPr id="79" name="Freeform 66">
              <a:extLst>
                <a:ext uri="{FF2B5EF4-FFF2-40B4-BE49-F238E27FC236}">
                  <a16:creationId xmlns:a16="http://schemas.microsoft.com/office/drawing/2014/main" id="{6191B22E-3C4B-FF67-2751-4CA5DCF3103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0" name="TextBox 67">
              <a:extLst>
                <a:ext uri="{FF2B5EF4-FFF2-40B4-BE49-F238E27FC236}">
                  <a16:creationId xmlns:a16="http://schemas.microsoft.com/office/drawing/2014/main" id="{9143182A-13DC-07BC-D772-47E8D8A5EF1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1" name="Group 65">
            <a:extLst>
              <a:ext uri="{FF2B5EF4-FFF2-40B4-BE49-F238E27FC236}">
                <a16:creationId xmlns:a16="http://schemas.microsoft.com/office/drawing/2014/main" id="{9AD8982C-9EFC-BD4C-2C4F-CA42741B8212}"/>
              </a:ext>
            </a:extLst>
          </p:cNvPr>
          <p:cNvGrpSpPr/>
          <p:nvPr/>
        </p:nvGrpSpPr>
        <p:grpSpPr>
          <a:xfrm>
            <a:off x="5464384" y="5623613"/>
            <a:ext cx="220832" cy="193228"/>
            <a:chOff x="0" y="0"/>
            <a:chExt cx="812800" cy="711200"/>
          </a:xfrm>
        </p:grpSpPr>
        <p:sp>
          <p:nvSpPr>
            <p:cNvPr id="82" name="Freeform 66">
              <a:extLst>
                <a:ext uri="{FF2B5EF4-FFF2-40B4-BE49-F238E27FC236}">
                  <a16:creationId xmlns:a16="http://schemas.microsoft.com/office/drawing/2014/main" id="{9EC77F3E-DFF8-4759-2D4D-C42B3ACD513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3" name="TextBox 67">
              <a:extLst>
                <a:ext uri="{FF2B5EF4-FFF2-40B4-BE49-F238E27FC236}">
                  <a16:creationId xmlns:a16="http://schemas.microsoft.com/office/drawing/2014/main" id="{4222A4BC-BC48-E700-8E8A-6BDCD81D2DA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8" name="Group 65">
            <a:extLst>
              <a:ext uri="{FF2B5EF4-FFF2-40B4-BE49-F238E27FC236}">
                <a16:creationId xmlns:a16="http://schemas.microsoft.com/office/drawing/2014/main" id="{1FEFC86E-1BE6-0F27-9E68-AEFE7F9912AF}"/>
              </a:ext>
            </a:extLst>
          </p:cNvPr>
          <p:cNvGrpSpPr/>
          <p:nvPr/>
        </p:nvGrpSpPr>
        <p:grpSpPr>
          <a:xfrm>
            <a:off x="2760733" y="6322745"/>
            <a:ext cx="220832" cy="193228"/>
            <a:chOff x="0" y="0"/>
            <a:chExt cx="812800" cy="711200"/>
          </a:xfrm>
        </p:grpSpPr>
        <p:sp>
          <p:nvSpPr>
            <p:cNvPr id="89" name="Freeform 66">
              <a:extLst>
                <a:ext uri="{FF2B5EF4-FFF2-40B4-BE49-F238E27FC236}">
                  <a16:creationId xmlns:a16="http://schemas.microsoft.com/office/drawing/2014/main" id="{866E9329-687A-1413-ED7B-DE67AADB3BF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0" name="TextBox 67">
              <a:extLst>
                <a:ext uri="{FF2B5EF4-FFF2-40B4-BE49-F238E27FC236}">
                  <a16:creationId xmlns:a16="http://schemas.microsoft.com/office/drawing/2014/main" id="{B1A639DC-B9B8-F2A0-E0BA-6A2757D07F1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032421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D8A88C8-91C6-C0F7-FA45-639A3D5CCD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5EBECAB-D478-BA9A-E06A-366E69E3FC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3934352"/>
              </p:ext>
            </p:extLst>
          </p:nvPr>
        </p:nvGraphicFramePr>
        <p:xfrm>
          <a:off x="2617400" y="757599"/>
          <a:ext cx="7989355" cy="6698588"/>
        </p:xfrm>
        <a:graphic>
          <a:graphicData uri="http://schemas.openxmlformats.org/drawingml/2006/table">
            <a:tbl>
              <a:tblPr/>
              <a:tblGrid>
                <a:gridCol w="15978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92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35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5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3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7792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30th</a:t>
                      </a:r>
                      <a:endParaRPr lang="en-US" sz="11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 31st</a:t>
                      </a:r>
                      <a:endParaRPr lang="en-US" sz="11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April 1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st</a:t>
                      </a:r>
                      <a:endParaRPr lang="en-US" sz="11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April 2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nd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April 3rd</a:t>
                      </a:r>
                      <a:endParaRPr lang="en-US" sz="11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443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244428"/>
                  </a:ext>
                </a:extLst>
              </a:tr>
              <a:tr h="894919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Circuit/ Fitness Session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10:00 -11:00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Functional Exercise – All levels welcome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184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Pool Competitions Games &amp; Quizzes!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10:00 -12;00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Start your day with some fun competitions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1061068"/>
                  </a:ext>
                </a:extLst>
              </a:tr>
              <a:tr h="129266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Men in Mind 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8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with Amrit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Supportive and safe space to explore your wellbeing</a:t>
                      </a:r>
                      <a:endParaRPr lang="en-US" sz="8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Life Skills and Introduction to Employability </a:t>
                      </a:r>
                      <a:r>
                        <a:rPr lang="en-GB" sz="800" b="1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Steve</a:t>
                      </a: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– 12:00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 with skills helping you get back in to work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8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Cooking on a Budget</a:t>
                      </a:r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8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Owen</a:t>
                      </a:r>
                      <a:endParaRPr lang="en-US" sz="8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8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 – 12:30​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8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Learn how to make quick and tasty meals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Creative writing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with Tara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00" b="1" dirty="0"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Creative writing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Sport, Health and Wellbeing with Liam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10.00 – 12:00 – circuit/fitness session</a:t>
                      </a:r>
                    </a:p>
                    <a:p>
                      <a:pPr algn="ctr"/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/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Walking Group with Liam</a:t>
                      </a:r>
                    </a:p>
                    <a:p>
                      <a:pPr algn="ctr"/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13:30 -14:30</a:t>
                      </a:r>
                    </a:p>
                    <a:p>
                      <a:pPr algn="ctr"/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/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Nutrition Workshop </a:t>
                      </a:r>
                    </a:p>
                    <a:p>
                      <a:pPr algn="ctr"/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3:30-4:30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19966"/>
                  </a:ext>
                </a:extLst>
              </a:tr>
              <a:tr h="402411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Employability with Jackey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DM Sans"/>
                        </a:rPr>
                        <a:t>1:00pm-3:00pm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DM Sans"/>
                        </a:rPr>
                        <a:t>Job search, CV writing,  Cover Letters, Applications, Disclosure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DM Sans"/>
                        </a:rPr>
                        <a:t> Interview skills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dirty="0">
                          <a:latin typeface="DM Sans"/>
                        </a:rPr>
                        <a:t>Arts &amp; Crafts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dirty="0">
                          <a:latin typeface="DM Sans"/>
                        </a:rPr>
                        <a:t>with Steve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8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dirty="0">
                          <a:latin typeface="DM Sans"/>
                        </a:rPr>
                        <a:t>1:30 - 3:30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8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dirty="0">
                          <a:latin typeface="DM Sans"/>
                        </a:rPr>
                        <a:t>Destress and create!</a:t>
                      </a:r>
                      <a:endParaRPr lang="en-GB" sz="8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10:00 – 3:30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DM Sans"/>
                        </a:rPr>
                        <a:t>Cognitive Behavioural Therapy – Speak to your Support Worker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Community Work Coach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10:00 – 1:00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 with benefits, job and training opportunities</a:t>
                      </a: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508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1:00 – 3:00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0" kern="800" baseline="0" dirty="0">
                          <a:solidFill>
                            <a:srgbClr val="000000"/>
                          </a:solidFill>
                          <a:latin typeface="DM Sans"/>
                        </a:rPr>
                        <a:t>Support available for anyone being released from custody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372924923"/>
                  </a:ext>
                </a:extLst>
              </a:tr>
              <a:tr h="68410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Book Club with Owen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DM Sans"/>
                        </a:rPr>
                        <a:t>13:30 – 15:30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38832"/>
                  </a:ext>
                </a:extLst>
              </a:tr>
              <a:tr h="493518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338782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BA1F9B3F-F79F-61CF-0FA6-62B2CADA78EB}"/>
              </a:ext>
            </a:extLst>
          </p:cNvPr>
          <p:cNvGrpSpPr/>
          <p:nvPr/>
        </p:nvGrpSpPr>
        <p:grpSpPr>
          <a:xfrm>
            <a:off x="194675" y="1593380"/>
            <a:ext cx="2399946" cy="5151451"/>
            <a:chOff x="0" y="0"/>
            <a:chExt cx="874251" cy="1747688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B86B0303-FD55-A968-6AE8-003FE8081147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E9E0D48D-5CD9-D468-E4D5-23DDD988F38E}"/>
                </a:ext>
              </a:extLst>
            </p:cNvPr>
            <p:cNvSpPr txBox="1"/>
            <p:nvPr/>
          </p:nvSpPr>
          <p:spPr>
            <a:xfrm>
              <a:off x="5476" y="49812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100" b="1" u="sng" dirty="0">
                  <a:solidFill>
                    <a:srgbClr val="FFFFFF"/>
                  </a:solidFill>
                  <a:latin typeface="DM Sans"/>
                </a:rPr>
                <a:t>Huddersfield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3</a:t>
              </a:r>
              <a:r>
                <a:rPr lang="en-US" sz="1100" baseline="30000" dirty="0">
                  <a:solidFill>
                    <a:srgbClr val="FFFFFF"/>
                  </a:solidFill>
                  <a:latin typeface="DM Sans"/>
                </a:rPr>
                <a:t>rd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 Floor Norwich Union House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HD1 2LR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01132 425522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Email – 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CFOEvolution@growthco.uk</a:t>
              </a: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Hub opening hours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Mon – Fri 9:00 – 4:00</a:t>
              </a:r>
            </a:p>
            <a:p>
              <a:pPr algn="ctr"/>
              <a:endParaRPr lang="en-US" sz="1100" b="1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Breakfast Club</a:t>
              </a:r>
            </a:p>
            <a:p>
              <a:pPr algn="ctr"/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Join us between 9:30 – 10:30 </a:t>
              </a:r>
            </a:p>
            <a:p>
              <a:pPr algn="ctr"/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for a healthy start to the day</a:t>
              </a:r>
            </a:p>
            <a:p>
              <a:pPr algn="ctr">
                <a:lnSpc>
                  <a:spcPct val="150000"/>
                </a:lnSpc>
              </a:pPr>
              <a:endParaRPr lang="en-GB" sz="110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GB" sz="1100" b="1" dirty="0">
                  <a:solidFill>
                    <a:srgbClr val="FFFFFF"/>
                  </a:solidFill>
                  <a:latin typeface="DM Sans"/>
                </a:rPr>
                <a:t>Support</a:t>
              </a:r>
            </a:p>
            <a:p>
              <a:pPr algn="ctr"/>
              <a:r>
                <a:rPr lang="en-GB" sz="1100" dirty="0">
                  <a:solidFill>
                    <a:srgbClr val="FFFFFF"/>
                  </a:solidFill>
                  <a:latin typeface="DM Sans"/>
                </a:rPr>
                <a:t>If you ever need a cuppa or a chat, pop in and speak to your support worker.</a:t>
              </a: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0B332CBE-7371-55B9-5BD5-E21A14DF653C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AF16F7CA-6AD1-FEC7-D2DE-FD09E08DEB2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04623A92-328C-EC15-07AF-BC955B7CC9C4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DBE6950E-C33C-86DF-1E93-23DED1B4EC27}"/>
              </a:ext>
            </a:extLst>
          </p:cNvPr>
          <p:cNvGrpSpPr/>
          <p:nvPr/>
        </p:nvGrpSpPr>
        <p:grpSpPr>
          <a:xfrm>
            <a:off x="354126" y="656274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EEA75238-ABC6-7263-E0A4-568E5820F5DA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154D2839-AA4F-C154-B2C5-156C835C067F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2F78D96E-AC8A-B59B-EDFA-440586681C2E}"/>
              </a:ext>
            </a:extLst>
          </p:cNvPr>
          <p:cNvGrpSpPr/>
          <p:nvPr/>
        </p:nvGrpSpPr>
        <p:grpSpPr>
          <a:xfrm>
            <a:off x="3880567" y="5469275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61F3557D-104F-B8CD-4EDA-59F92C4973D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C1286AB0-F4E6-D59C-EA58-8919EF5FAA2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97ABF6F0-035F-EEE7-D28F-038C5569405C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E7B360C8-A177-6D9E-5E3D-4156CCDF14B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3BE168AC-9469-0B43-0F06-0C889C14FEF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3FBC6B0C-EFC9-85AB-C7F3-976A81AFF44D}"/>
              </a:ext>
            </a:extLst>
          </p:cNvPr>
          <p:cNvSpPr txBox="1"/>
          <p:nvPr/>
        </p:nvSpPr>
        <p:spPr>
          <a:xfrm>
            <a:off x="2682767" y="89855"/>
            <a:ext cx="6612190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u="sng" dirty="0">
                <a:solidFill>
                  <a:srgbClr val="000000"/>
                </a:solidFill>
                <a:latin typeface="DM Sans Bold"/>
              </a:rPr>
              <a:t>CFO Evolution – March Week 5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ED0DB212-92A3-0277-7BAD-97F3ACB74AEF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284DA3FB-EDAD-E2C7-9F3C-9CE1B6331E94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1FA6699B-B0C9-F03B-E53D-F259F66AA970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A56509C4-5343-B165-DEA2-8BD7CFF9F1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723" y="106741"/>
            <a:ext cx="1311392" cy="563127"/>
          </a:xfrm>
          <a:prstGeom prst="rect">
            <a:avLst/>
          </a:prstGeom>
        </p:spPr>
      </p:pic>
      <p:sp>
        <p:nvSpPr>
          <p:cNvPr id="38" name="TextBox 64">
            <a:extLst>
              <a:ext uri="{FF2B5EF4-FFF2-40B4-BE49-F238E27FC236}">
                <a16:creationId xmlns:a16="http://schemas.microsoft.com/office/drawing/2014/main" id="{609C34F3-0F86-77AE-C779-F3EACC704A85}"/>
              </a:ext>
            </a:extLst>
          </p:cNvPr>
          <p:cNvSpPr txBox="1"/>
          <p:nvPr/>
        </p:nvSpPr>
        <p:spPr>
          <a:xfrm>
            <a:off x="5883013" y="5821112"/>
            <a:ext cx="197414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dirty="0"/>
          </a:p>
        </p:txBody>
      </p:sp>
      <p:grpSp>
        <p:nvGrpSpPr>
          <p:cNvPr id="7" name="Group 65">
            <a:extLst>
              <a:ext uri="{FF2B5EF4-FFF2-40B4-BE49-F238E27FC236}">
                <a16:creationId xmlns:a16="http://schemas.microsoft.com/office/drawing/2014/main" id="{BFB7C4FC-48C3-1C14-326D-58E59F06B4EA}"/>
              </a:ext>
            </a:extLst>
          </p:cNvPr>
          <p:cNvGrpSpPr/>
          <p:nvPr/>
        </p:nvGrpSpPr>
        <p:grpSpPr>
          <a:xfrm>
            <a:off x="3907038" y="3783362"/>
            <a:ext cx="220832" cy="193228"/>
            <a:chOff x="0" y="0"/>
            <a:chExt cx="812800" cy="711200"/>
          </a:xfrm>
        </p:grpSpPr>
        <p:sp>
          <p:nvSpPr>
            <p:cNvPr id="8" name="Freeform 66">
              <a:extLst>
                <a:ext uri="{FF2B5EF4-FFF2-40B4-BE49-F238E27FC236}">
                  <a16:creationId xmlns:a16="http://schemas.microsoft.com/office/drawing/2014/main" id="{BBFD504F-70A8-5AE6-05B5-A49171909C5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67">
              <a:extLst>
                <a:ext uri="{FF2B5EF4-FFF2-40B4-BE49-F238E27FC236}">
                  <a16:creationId xmlns:a16="http://schemas.microsoft.com/office/drawing/2014/main" id="{CDA488BD-037D-B257-000A-205025E22076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0" name="Group 65">
            <a:extLst>
              <a:ext uri="{FF2B5EF4-FFF2-40B4-BE49-F238E27FC236}">
                <a16:creationId xmlns:a16="http://schemas.microsoft.com/office/drawing/2014/main" id="{E19C2BA2-A486-2640-28D1-22818BCA6C1A}"/>
              </a:ext>
            </a:extLst>
          </p:cNvPr>
          <p:cNvGrpSpPr/>
          <p:nvPr/>
        </p:nvGrpSpPr>
        <p:grpSpPr>
          <a:xfrm>
            <a:off x="2726228" y="5472821"/>
            <a:ext cx="220832" cy="193228"/>
            <a:chOff x="0" y="0"/>
            <a:chExt cx="812800" cy="711200"/>
          </a:xfrm>
        </p:grpSpPr>
        <p:sp>
          <p:nvSpPr>
            <p:cNvPr id="11" name="Freeform 66">
              <a:extLst>
                <a:ext uri="{FF2B5EF4-FFF2-40B4-BE49-F238E27FC236}">
                  <a16:creationId xmlns:a16="http://schemas.microsoft.com/office/drawing/2014/main" id="{F774FE32-1A12-B2B6-F18B-A9113D50710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TextBox 67">
              <a:extLst>
                <a:ext uri="{FF2B5EF4-FFF2-40B4-BE49-F238E27FC236}">
                  <a16:creationId xmlns:a16="http://schemas.microsoft.com/office/drawing/2014/main" id="{CCDEF547-3227-9880-E24D-BA287CD4FA9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3" name="Group 65">
            <a:extLst>
              <a:ext uri="{FF2B5EF4-FFF2-40B4-BE49-F238E27FC236}">
                <a16:creationId xmlns:a16="http://schemas.microsoft.com/office/drawing/2014/main" id="{3D726A2E-EF93-587A-229E-956F697B7C0B}"/>
              </a:ext>
            </a:extLst>
          </p:cNvPr>
          <p:cNvGrpSpPr/>
          <p:nvPr/>
        </p:nvGrpSpPr>
        <p:grpSpPr>
          <a:xfrm>
            <a:off x="5498865" y="1882460"/>
            <a:ext cx="220832" cy="193228"/>
            <a:chOff x="0" y="0"/>
            <a:chExt cx="812800" cy="711200"/>
          </a:xfrm>
        </p:grpSpPr>
        <p:sp>
          <p:nvSpPr>
            <p:cNvPr id="14" name="Freeform 66">
              <a:extLst>
                <a:ext uri="{FF2B5EF4-FFF2-40B4-BE49-F238E27FC236}">
                  <a16:creationId xmlns:a16="http://schemas.microsoft.com/office/drawing/2014/main" id="{ABAC544C-9443-98C0-93BD-87062A16C61B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TextBox 67">
              <a:extLst>
                <a:ext uri="{FF2B5EF4-FFF2-40B4-BE49-F238E27FC236}">
                  <a16:creationId xmlns:a16="http://schemas.microsoft.com/office/drawing/2014/main" id="{5D63A550-669F-55BB-1980-587CAC3762A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6" name="Group 65">
            <a:extLst>
              <a:ext uri="{FF2B5EF4-FFF2-40B4-BE49-F238E27FC236}">
                <a16:creationId xmlns:a16="http://schemas.microsoft.com/office/drawing/2014/main" id="{89528CCC-F0AF-BC39-1A2B-849560728A02}"/>
              </a:ext>
            </a:extLst>
          </p:cNvPr>
          <p:cNvGrpSpPr/>
          <p:nvPr/>
        </p:nvGrpSpPr>
        <p:grpSpPr>
          <a:xfrm>
            <a:off x="5493391" y="3312722"/>
            <a:ext cx="220832" cy="193228"/>
            <a:chOff x="0" y="0"/>
            <a:chExt cx="812800" cy="711200"/>
          </a:xfrm>
        </p:grpSpPr>
        <p:sp>
          <p:nvSpPr>
            <p:cNvPr id="17" name="Freeform 66">
              <a:extLst>
                <a:ext uri="{FF2B5EF4-FFF2-40B4-BE49-F238E27FC236}">
                  <a16:creationId xmlns:a16="http://schemas.microsoft.com/office/drawing/2014/main" id="{7D9E2970-9ED0-3C4C-2498-600A9562DD3B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67">
              <a:extLst>
                <a:ext uri="{FF2B5EF4-FFF2-40B4-BE49-F238E27FC236}">
                  <a16:creationId xmlns:a16="http://schemas.microsoft.com/office/drawing/2014/main" id="{49959C7B-AE27-54BE-32D2-780DFB203F1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9" name="Group 65">
            <a:extLst>
              <a:ext uri="{FF2B5EF4-FFF2-40B4-BE49-F238E27FC236}">
                <a16:creationId xmlns:a16="http://schemas.microsoft.com/office/drawing/2014/main" id="{204089F4-2D21-28B3-F44B-823B13E1EDE5}"/>
              </a:ext>
            </a:extLst>
          </p:cNvPr>
          <p:cNvGrpSpPr/>
          <p:nvPr/>
        </p:nvGrpSpPr>
        <p:grpSpPr>
          <a:xfrm>
            <a:off x="7095267" y="1817253"/>
            <a:ext cx="220832" cy="193228"/>
            <a:chOff x="0" y="0"/>
            <a:chExt cx="812800" cy="711200"/>
          </a:xfrm>
        </p:grpSpPr>
        <p:sp>
          <p:nvSpPr>
            <p:cNvPr id="20" name="Freeform 66">
              <a:extLst>
                <a:ext uri="{FF2B5EF4-FFF2-40B4-BE49-F238E27FC236}">
                  <a16:creationId xmlns:a16="http://schemas.microsoft.com/office/drawing/2014/main" id="{D6D9C098-66B1-5919-B037-B96A6FAC4E0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TextBox 67">
              <a:extLst>
                <a:ext uri="{FF2B5EF4-FFF2-40B4-BE49-F238E27FC236}">
                  <a16:creationId xmlns:a16="http://schemas.microsoft.com/office/drawing/2014/main" id="{BAFBED6B-A010-D6EA-C740-A8A367C9384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" name="Group 65">
            <a:extLst>
              <a:ext uri="{FF2B5EF4-FFF2-40B4-BE49-F238E27FC236}">
                <a16:creationId xmlns:a16="http://schemas.microsoft.com/office/drawing/2014/main" id="{F6F1ADC0-D708-72D8-D24E-C6CD5A04258F}"/>
              </a:ext>
            </a:extLst>
          </p:cNvPr>
          <p:cNvGrpSpPr/>
          <p:nvPr/>
        </p:nvGrpSpPr>
        <p:grpSpPr>
          <a:xfrm>
            <a:off x="8740595" y="1822572"/>
            <a:ext cx="220832" cy="193228"/>
            <a:chOff x="0" y="0"/>
            <a:chExt cx="812800" cy="711200"/>
          </a:xfrm>
        </p:grpSpPr>
        <p:sp>
          <p:nvSpPr>
            <p:cNvPr id="23" name="Freeform 66">
              <a:extLst>
                <a:ext uri="{FF2B5EF4-FFF2-40B4-BE49-F238E27FC236}">
                  <a16:creationId xmlns:a16="http://schemas.microsoft.com/office/drawing/2014/main" id="{077CF498-7F8E-827C-A036-1999A0FC8CD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TextBox 67">
              <a:extLst>
                <a:ext uri="{FF2B5EF4-FFF2-40B4-BE49-F238E27FC236}">
                  <a16:creationId xmlns:a16="http://schemas.microsoft.com/office/drawing/2014/main" id="{1ABFCB90-1D43-6E56-5F63-69CBA84872A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5" name="Group 65">
            <a:extLst>
              <a:ext uri="{FF2B5EF4-FFF2-40B4-BE49-F238E27FC236}">
                <a16:creationId xmlns:a16="http://schemas.microsoft.com/office/drawing/2014/main" id="{F6214969-0064-1B75-E0B5-F938649303BF}"/>
              </a:ext>
            </a:extLst>
          </p:cNvPr>
          <p:cNvGrpSpPr/>
          <p:nvPr/>
        </p:nvGrpSpPr>
        <p:grpSpPr>
          <a:xfrm>
            <a:off x="10373277" y="1817253"/>
            <a:ext cx="220832" cy="193228"/>
            <a:chOff x="0" y="0"/>
            <a:chExt cx="812800" cy="711200"/>
          </a:xfrm>
        </p:grpSpPr>
        <p:sp>
          <p:nvSpPr>
            <p:cNvPr id="26" name="Freeform 66">
              <a:extLst>
                <a:ext uri="{FF2B5EF4-FFF2-40B4-BE49-F238E27FC236}">
                  <a16:creationId xmlns:a16="http://schemas.microsoft.com/office/drawing/2014/main" id="{F470D707-73F4-C188-3058-08BA9E12A8D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TextBox 67">
              <a:extLst>
                <a:ext uri="{FF2B5EF4-FFF2-40B4-BE49-F238E27FC236}">
                  <a16:creationId xmlns:a16="http://schemas.microsoft.com/office/drawing/2014/main" id="{4B4427D8-8870-2F52-1282-2FBBB862E55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" name="Group 65">
            <a:extLst>
              <a:ext uri="{FF2B5EF4-FFF2-40B4-BE49-F238E27FC236}">
                <a16:creationId xmlns:a16="http://schemas.microsoft.com/office/drawing/2014/main" id="{849F9E29-A153-6890-26EC-D8B24C48CE2A}"/>
              </a:ext>
            </a:extLst>
          </p:cNvPr>
          <p:cNvGrpSpPr/>
          <p:nvPr/>
        </p:nvGrpSpPr>
        <p:grpSpPr>
          <a:xfrm>
            <a:off x="8718506" y="4347488"/>
            <a:ext cx="220832" cy="193228"/>
            <a:chOff x="0" y="0"/>
            <a:chExt cx="812800" cy="711200"/>
          </a:xfrm>
        </p:grpSpPr>
        <p:sp>
          <p:nvSpPr>
            <p:cNvPr id="29" name="Freeform 66">
              <a:extLst>
                <a:ext uri="{FF2B5EF4-FFF2-40B4-BE49-F238E27FC236}">
                  <a16:creationId xmlns:a16="http://schemas.microsoft.com/office/drawing/2014/main" id="{04B89803-E755-8DA5-1F1C-3986E8C333A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TextBox 67">
              <a:extLst>
                <a:ext uri="{FF2B5EF4-FFF2-40B4-BE49-F238E27FC236}">
                  <a16:creationId xmlns:a16="http://schemas.microsoft.com/office/drawing/2014/main" id="{895BA325-F659-0B9D-6871-B739CB87FA7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" name="Group 65">
            <a:extLst>
              <a:ext uri="{FF2B5EF4-FFF2-40B4-BE49-F238E27FC236}">
                <a16:creationId xmlns:a16="http://schemas.microsoft.com/office/drawing/2014/main" id="{B1E8191E-D973-EA63-CE3B-F2AC3F4D50A6}"/>
              </a:ext>
            </a:extLst>
          </p:cNvPr>
          <p:cNvGrpSpPr/>
          <p:nvPr/>
        </p:nvGrpSpPr>
        <p:grpSpPr>
          <a:xfrm>
            <a:off x="10332554" y="6368218"/>
            <a:ext cx="220832" cy="193228"/>
            <a:chOff x="0" y="0"/>
            <a:chExt cx="812800" cy="711200"/>
          </a:xfrm>
        </p:grpSpPr>
        <p:sp>
          <p:nvSpPr>
            <p:cNvPr id="32" name="Freeform 66">
              <a:extLst>
                <a:ext uri="{FF2B5EF4-FFF2-40B4-BE49-F238E27FC236}">
                  <a16:creationId xmlns:a16="http://schemas.microsoft.com/office/drawing/2014/main" id="{F0252BE6-7962-8593-2D10-3310C90F943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TextBox 67">
              <a:extLst>
                <a:ext uri="{FF2B5EF4-FFF2-40B4-BE49-F238E27FC236}">
                  <a16:creationId xmlns:a16="http://schemas.microsoft.com/office/drawing/2014/main" id="{0FB2276E-F7AD-1938-A948-ED25DCAD487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4" name="Group 62">
            <a:extLst>
              <a:ext uri="{FF2B5EF4-FFF2-40B4-BE49-F238E27FC236}">
                <a16:creationId xmlns:a16="http://schemas.microsoft.com/office/drawing/2014/main" id="{3AEF68FE-671A-8301-8F1D-635B518EBF21}"/>
              </a:ext>
            </a:extLst>
          </p:cNvPr>
          <p:cNvGrpSpPr/>
          <p:nvPr/>
        </p:nvGrpSpPr>
        <p:grpSpPr>
          <a:xfrm>
            <a:off x="7106569" y="5468274"/>
            <a:ext cx="242972" cy="242972"/>
            <a:chOff x="0" y="0"/>
            <a:chExt cx="812800" cy="812800"/>
          </a:xfrm>
        </p:grpSpPr>
        <p:sp>
          <p:nvSpPr>
            <p:cNvPr id="35" name="Freeform 63">
              <a:extLst>
                <a:ext uri="{FF2B5EF4-FFF2-40B4-BE49-F238E27FC236}">
                  <a16:creationId xmlns:a16="http://schemas.microsoft.com/office/drawing/2014/main" id="{5E550D57-D244-98FB-389B-975998BB611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6" name="TextBox 64">
              <a:extLst>
                <a:ext uri="{FF2B5EF4-FFF2-40B4-BE49-F238E27FC236}">
                  <a16:creationId xmlns:a16="http://schemas.microsoft.com/office/drawing/2014/main" id="{42537873-8A37-3ED5-C2A1-0002AFA2B229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7" name="Group 62">
            <a:extLst>
              <a:ext uri="{FF2B5EF4-FFF2-40B4-BE49-F238E27FC236}">
                <a16:creationId xmlns:a16="http://schemas.microsoft.com/office/drawing/2014/main" id="{87D0D2F8-635F-BB63-AC27-E645D8E4DFA5}"/>
              </a:ext>
            </a:extLst>
          </p:cNvPr>
          <p:cNvGrpSpPr/>
          <p:nvPr/>
        </p:nvGrpSpPr>
        <p:grpSpPr>
          <a:xfrm>
            <a:off x="7113576" y="3810607"/>
            <a:ext cx="242972" cy="242972"/>
            <a:chOff x="0" y="0"/>
            <a:chExt cx="812800" cy="812800"/>
          </a:xfrm>
        </p:grpSpPr>
        <p:sp>
          <p:nvSpPr>
            <p:cNvPr id="39" name="Freeform 63">
              <a:extLst>
                <a:ext uri="{FF2B5EF4-FFF2-40B4-BE49-F238E27FC236}">
                  <a16:creationId xmlns:a16="http://schemas.microsoft.com/office/drawing/2014/main" id="{FD9F2082-8A23-4BE2-EEB9-52FEC6AA781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64">
              <a:extLst>
                <a:ext uri="{FF2B5EF4-FFF2-40B4-BE49-F238E27FC236}">
                  <a16:creationId xmlns:a16="http://schemas.microsoft.com/office/drawing/2014/main" id="{8C77EC8B-B396-37C4-D09D-586C50E0B3F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1" name="Group 62">
            <a:extLst>
              <a:ext uri="{FF2B5EF4-FFF2-40B4-BE49-F238E27FC236}">
                <a16:creationId xmlns:a16="http://schemas.microsoft.com/office/drawing/2014/main" id="{8F5FAFC1-A9D0-E69F-87FE-6E819B1A7D1E}"/>
              </a:ext>
            </a:extLst>
          </p:cNvPr>
          <p:cNvGrpSpPr/>
          <p:nvPr/>
        </p:nvGrpSpPr>
        <p:grpSpPr>
          <a:xfrm>
            <a:off x="8718506" y="3865311"/>
            <a:ext cx="242972" cy="242972"/>
            <a:chOff x="0" y="0"/>
            <a:chExt cx="812800" cy="812800"/>
          </a:xfrm>
        </p:grpSpPr>
        <p:sp>
          <p:nvSpPr>
            <p:cNvPr id="42" name="Freeform 63">
              <a:extLst>
                <a:ext uri="{FF2B5EF4-FFF2-40B4-BE49-F238E27FC236}">
                  <a16:creationId xmlns:a16="http://schemas.microsoft.com/office/drawing/2014/main" id="{F4FB75F1-7873-E08D-79A0-F4C538A5D96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3" name="TextBox 64">
              <a:extLst>
                <a:ext uri="{FF2B5EF4-FFF2-40B4-BE49-F238E27FC236}">
                  <a16:creationId xmlns:a16="http://schemas.microsoft.com/office/drawing/2014/main" id="{10DEEA79-C316-249D-958C-93C517BCEE8E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4" name="Group 62">
            <a:extLst>
              <a:ext uri="{FF2B5EF4-FFF2-40B4-BE49-F238E27FC236}">
                <a16:creationId xmlns:a16="http://schemas.microsoft.com/office/drawing/2014/main" id="{764A13FA-4C4B-3079-207A-DD73C77AB378}"/>
              </a:ext>
            </a:extLst>
          </p:cNvPr>
          <p:cNvGrpSpPr/>
          <p:nvPr/>
        </p:nvGrpSpPr>
        <p:grpSpPr>
          <a:xfrm>
            <a:off x="7573842" y="6201259"/>
            <a:ext cx="242972" cy="242972"/>
            <a:chOff x="0" y="0"/>
            <a:chExt cx="812800" cy="812800"/>
          </a:xfrm>
        </p:grpSpPr>
        <p:sp>
          <p:nvSpPr>
            <p:cNvPr id="45" name="Freeform 63">
              <a:extLst>
                <a:ext uri="{FF2B5EF4-FFF2-40B4-BE49-F238E27FC236}">
                  <a16:creationId xmlns:a16="http://schemas.microsoft.com/office/drawing/2014/main" id="{7D4A08B7-44CB-FA81-A575-1B414621B9E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1" name="TextBox 64">
              <a:extLst>
                <a:ext uri="{FF2B5EF4-FFF2-40B4-BE49-F238E27FC236}">
                  <a16:creationId xmlns:a16="http://schemas.microsoft.com/office/drawing/2014/main" id="{A4A89A6F-C4C8-8FBB-3413-AA433F0A3EAE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3" name="Group 62">
            <a:extLst>
              <a:ext uri="{FF2B5EF4-FFF2-40B4-BE49-F238E27FC236}">
                <a16:creationId xmlns:a16="http://schemas.microsoft.com/office/drawing/2014/main" id="{85465AF2-706F-CF7E-A02E-AFB51FCF80E9}"/>
              </a:ext>
            </a:extLst>
          </p:cNvPr>
          <p:cNvGrpSpPr/>
          <p:nvPr/>
        </p:nvGrpSpPr>
        <p:grpSpPr>
          <a:xfrm>
            <a:off x="9135751" y="6444231"/>
            <a:ext cx="242972" cy="242972"/>
            <a:chOff x="0" y="0"/>
            <a:chExt cx="812800" cy="812800"/>
          </a:xfrm>
        </p:grpSpPr>
        <p:sp>
          <p:nvSpPr>
            <p:cNvPr id="54" name="Freeform 63">
              <a:extLst>
                <a:ext uri="{FF2B5EF4-FFF2-40B4-BE49-F238E27FC236}">
                  <a16:creationId xmlns:a16="http://schemas.microsoft.com/office/drawing/2014/main" id="{7CF821C2-5467-327E-A77A-3518E21577A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5" name="TextBox 64">
              <a:extLst>
                <a:ext uri="{FF2B5EF4-FFF2-40B4-BE49-F238E27FC236}">
                  <a16:creationId xmlns:a16="http://schemas.microsoft.com/office/drawing/2014/main" id="{05C6460A-6214-E685-6616-5E25214ED8B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6" name="Group 62">
            <a:extLst>
              <a:ext uri="{FF2B5EF4-FFF2-40B4-BE49-F238E27FC236}">
                <a16:creationId xmlns:a16="http://schemas.microsoft.com/office/drawing/2014/main" id="{79D38163-EE0E-773A-357F-41CB7E7F03CF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57" name="Freeform 63">
              <a:extLst>
                <a:ext uri="{FF2B5EF4-FFF2-40B4-BE49-F238E27FC236}">
                  <a16:creationId xmlns:a16="http://schemas.microsoft.com/office/drawing/2014/main" id="{BB7AD4B2-F1C7-7F12-60DB-326A2356D16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8" name="TextBox 64">
              <a:extLst>
                <a:ext uri="{FF2B5EF4-FFF2-40B4-BE49-F238E27FC236}">
                  <a16:creationId xmlns:a16="http://schemas.microsoft.com/office/drawing/2014/main" id="{7C481ED3-28C6-4E88-1246-CDA46BC4390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0" name="Group 46">
            <a:extLst>
              <a:ext uri="{FF2B5EF4-FFF2-40B4-BE49-F238E27FC236}">
                <a16:creationId xmlns:a16="http://schemas.microsoft.com/office/drawing/2014/main" id="{179D0340-C66E-9F98-2780-FE6DA2E8818E}"/>
              </a:ext>
            </a:extLst>
          </p:cNvPr>
          <p:cNvGrpSpPr/>
          <p:nvPr/>
        </p:nvGrpSpPr>
        <p:grpSpPr>
          <a:xfrm rot="2700000">
            <a:off x="-1045236" y="906367"/>
            <a:ext cx="7354986" cy="2722398"/>
            <a:chOff x="139700" y="-6857360"/>
            <a:chExt cx="20344718" cy="7530460"/>
          </a:xfrm>
        </p:grpSpPr>
        <p:sp>
          <p:nvSpPr>
            <p:cNvPr id="61" name="Freeform 47">
              <a:extLst>
                <a:ext uri="{FF2B5EF4-FFF2-40B4-BE49-F238E27FC236}">
                  <a16:creationId xmlns:a16="http://schemas.microsoft.com/office/drawing/2014/main" id="{48CA397E-960D-C8E9-2BA2-2A8D2CCAFF7C}"/>
                </a:ext>
              </a:extLst>
            </p:cNvPr>
            <p:cNvSpPr/>
            <p:nvPr/>
          </p:nvSpPr>
          <p:spPr>
            <a:xfrm>
              <a:off x="19671618" y="-685736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8" name="TextBox 48">
              <a:extLst>
                <a:ext uri="{FF2B5EF4-FFF2-40B4-BE49-F238E27FC236}">
                  <a16:creationId xmlns:a16="http://schemas.microsoft.com/office/drawing/2014/main" id="{C7C94AA1-BEC8-72CD-0684-CEAC72901143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73" name="Group 46">
            <a:extLst>
              <a:ext uri="{FF2B5EF4-FFF2-40B4-BE49-F238E27FC236}">
                <a16:creationId xmlns:a16="http://schemas.microsoft.com/office/drawing/2014/main" id="{3410E06B-7552-5E2C-37CC-175FC9E69332}"/>
              </a:ext>
            </a:extLst>
          </p:cNvPr>
          <p:cNvGrpSpPr/>
          <p:nvPr/>
        </p:nvGrpSpPr>
        <p:grpSpPr>
          <a:xfrm rot="2700000">
            <a:off x="7526234" y="3914805"/>
            <a:ext cx="293842" cy="293842"/>
            <a:chOff x="0" y="0"/>
            <a:chExt cx="812800" cy="812800"/>
          </a:xfrm>
        </p:grpSpPr>
        <p:sp>
          <p:nvSpPr>
            <p:cNvPr id="74" name="Freeform 47">
              <a:extLst>
                <a:ext uri="{FF2B5EF4-FFF2-40B4-BE49-F238E27FC236}">
                  <a16:creationId xmlns:a16="http://schemas.microsoft.com/office/drawing/2014/main" id="{C2E971CA-17A6-77C2-1666-117ECE64E88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5" name="TextBox 48">
              <a:extLst>
                <a:ext uri="{FF2B5EF4-FFF2-40B4-BE49-F238E27FC236}">
                  <a16:creationId xmlns:a16="http://schemas.microsoft.com/office/drawing/2014/main" id="{CC947777-BAFD-7B88-45F4-E9CAAABE3380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76" name="Group 46">
            <a:extLst>
              <a:ext uri="{FF2B5EF4-FFF2-40B4-BE49-F238E27FC236}">
                <a16:creationId xmlns:a16="http://schemas.microsoft.com/office/drawing/2014/main" id="{19340D03-6525-9E33-C864-18E449A4EB16}"/>
              </a:ext>
            </a:extLst>
          </p:cNvPr>
          <p:cNvGrpSpPr/>
          <p:nvPr/>
        </p:nvGrpSpPr>
        <p:grpSpPr>
          <a:xfrm rot="2700000">
            <a:off x="5933506" y="5286159"/>
            <a:ext cx="293842" cy="293842"/>
            <a:chOff x="0" y="0"/>
            <a:chExt cx="812800" cy="812800"/>
          </a:xfrm>
        </p:grpSpPr>
        <p:sp>
          <p:nvSpPr>
            <p:cNvPr id="77" name="Freeform 47">
              <a:extLst>
                <a:ext uri="{FF2B5EF4-FFF2-40B4-BE49-F238E27FC236}">
                  <a16:creationId xmlns:a16="http://schemas.microsoft.com/office/drawing/2014/main" id="{DCCF4505-F8B3-4AB7-25D5-DFD0BD37CED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8" name="TextBox 48">
              <a:extLst>
                <a:ext uri="{FF2B5EF4-FFF2-40B4-BE49-F238E27FC236}">
                  <a16:creationId xmlns:a16="http://schemas.microsoft.com/office/drawing/2014/main" id="{A44D686B-8460-489F-B92F-F4116F9DEC5D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6" name="Group 65">
            <a:extLst>
              <a:ext uri="{FF2B5EF4-FFF2-40B4-BE49-F238E27FC236}">
                <a16:creationId xmlns:a16="http://schemas.microsoft.com/office/drawing/2014/main" id="{1871D27D-10F5-9193-3403-32BB405AAE7C}"/>
              </a:ext>
            </a:extLst>
          </p:cNvPr>
          <p:cNvGrpSpPr/>
          <p:nvPr/>
        </p:nvGrpSpPr>
        <p:grpSpPr>
          <a:xfrm>
            <a:off x="5417480" y="5094615"/>
            <a:ext cx="220832" cy="193228"/>
            <a:chOff x="0" y="0"/>
            <a:chExt cx="812800" cy="711200"/>
          </a:xfrm>
        </p:grpSpPr>
        <p:sp>
          <p:nvSpPr>
            <p:cNvPr id="79" name="Freeform 66">
              <a:extLst>
                <a:ext uri="{FF2B5EF4-FFF2-40B4-BE49-F238E27FC236}">
                  <a16:creationId xmlns:a16="http://schemas.microsoft.com/office/drawing/2014/main" id="{A5B3F0B9-5811-17BD-8599-372D9ED07B0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0" name="TextBox 67">
              <a:extLst>
                <a:ext uri="{FF2B5EF4-FFF2-40B4-BE49-F238E27FC236}">
                  <a16:creationId xmlns:a16="http://schemas.microsoft.com/office/drawing/2014/main" id="{FCA88122-E8FC-8193-44D5-6C050355658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1" name="Group 65">
            <a:extLst>
              <a:ext uri="{FF2B5EF4-FFF2-40B4-BE49-F238E27FC236}">
                <a16:creationId xmlns:a16="http://schemas.microsoft.com/office/drawing/2014/main" id="{C8F91899-34A3-F10F-26DB-97F2687B4E54}"/>
              </a:ext>
            </a:extLst>
          </p:cNvPr>
          <p:cNvGrpSpPr/>
          <p:nvPr/>
        </p:nvGrpSpPr>
        <p:grpSpPr>
          <a:xfrm>
            <a:off x="5464384" y="5623613"/>
            <a:ext cx="220832" cy="193228"/>
            <a:chOff x="0" y="0"/>
            <a:chExt cx="812800" cy="711200"/>
          </a:xfrm>
        </p:grpSpPr>
        <p:sp>
          <p:nvSpPr>
            <p:cNvPr id="82" name="Freeform 66">
              <a:extLst>
                <a:ext uri="{FF2B5EF4-FFF2-40B4-BE49-F238E27FC236}">
                  <a16:creationId xmlns:a16="http://schemas.microsoft.com/office/drawing/2014/main" id="{E7AD1DE8-CDCA-ABE8-F07F-7B70E71DF70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3" name="TextBox 67">
              <a:extLst>
                <a:ext uri="{FF2B5EF4-FFF2-40B4-BE49-F238E27FC236}">
                  <a16:creationId xmlns:a16="http://schemas.microsoft.com/office/drawing/2014/main" id="{DC024E11-2CAA-78BA-01A3-93E47B074A0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8" name="Group 65">
            <a:extLst>
              <a:ext uri="{FF2B5EF4-FFF2-40B4-BE49-F238E27FC236}">
                <a16:creationId xmlns:a16="http://schemas.microsoft.com/office/drawing/2014/main" id="{5F62703D-275E-C743-24E6-FD24B06A9FEE}"/>
              </a:ext>
            </a:extLst>
          </p:cNvPr>
          <p:cNvGrpSpPr/>
          <p:nvPr/>
        </p:nvGrpSpPr>
        <p:grpSpPr>
          <a:xfrm>
            <a:off x="2726228" y="6648217"/>
            <a:ext cx="220832" cy="193228"/>
            <a:chOff x="0" y="0"/>
            <a:chExt cx="812800" cy="711200"/>
          </a:xfrm>
        </p:grpSpPr>
        <p:sp>
          <p:nvSpPr>
            <p:cNvPr id="89" name="Freeform 66">
              <a:extLst>
                <a:ext uri="{FF2B5EF4-FFF2-40B4-BE49-F238E27FC236}">
                  <a16:creationId xmlns:a16="http://schemas.microsoft.com/office/drawing/2014/main" id="{195FC6E9-C6B5-8E39-E57A-20783C79F6C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0" name="TextBox 67">
              <a:extLst>
                <a:ext uri="{FF2B5EF4-FFF2-40B4-BE49-F238E27FC236}">
                  <a16:creationId xmlns:a16="http://schemas.microsoft.com/office/drawing/2014/main" id="{C1177C5F-4267-FEBE-F45E-E57FA802F0D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</p:spTree>
    <p:extLst>
      <p:ext uri="{BB962C8B-B14F-4D97-AF65-F5344CB8AC3E}">
        <p14:creationId xmlns:p14="http://schemas.microsoft.com/office/powerpoint/2010/main" val="2127457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Flow_SignoffStatus xmlns="39022ca7-da8b-462c-ac53-cf911d2e7c5d" xsi:nil="true"/>
    <_ip_UnifiedCompliancePolicyProperties xmlns="http://schemas.microsoft.com/sharepoint/v3" xsi:nil="true"/>
    <TaxCatchAll xmlns="21fe2dc5-e687-4b08-a992-8b5ade4d5474" xsi:nil="true"/>
    <lcf76f155ced4ddcb4097134ff3c332f xmlns="39022ca7-da8b-462c-ac53-cf911d2e7c5d">
      <Terms xmlns="http://schemas.microsoft.com/office/infopath/2007/PartnerControls"/>
    </lcf76f155ced4ddcb4097134ff3c332f>
    <CoverLetterTemplate2 xmlns="39022ca7-da8b-462c-ac53-cf911d2e7c5d" xsi:nil="true"/>
    <QuizPowerpoints xmlns="39022ca7-da8b-462c-ac53-cf911d2e7c5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5EFDE218124F41A39437AA860B391E" ma:contentTypeVersion="26" ma:contentTypeDescription="Create a new document." ma:contentTypeScope="" ma:versionID="25e65c1a9b749f98c08ee38c59e24512">
  <xsd:schema xmlns:xsd="http://www.w3.org/2001/XMLSchema" xmlns:xs="http://www.w3.org/2001/XMLSchema" xmlns:p="http://schemas.microsoft.com/office/2006/metadata/properties" xmlns:ns1="http://schemas.microsoft.com/sharepoint/v3" xmlns:ns2="39022ca7-da8b-462c-ac53-cf911d2e7c5d" xmlns:ns3="21fe2dc5-e687-4b08-a992-8b5ade4d5474" targetNamespace="http://schemas.microsoft.com/office/2006/metadata/properties" ma:root="true" ma:fieldsID="edb75596e455eccedc3b8edf1a1d02af" ns1:_="" ns2:_="" ns3:_="">
    <xsd:import namespace="http://schemas.microsoft.com/sharepoint/v3"/>
    <xsd:import namespace="39022ca7-da8b-462c-ac53-cf911d2e7c5d"/>
    <xsd:import namespace="21fe2dc5-e687-4b08-a992-8b5ade4d54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  <xsd:element ref="ns2:CoverLetterTemplate2" minOccurs="0"/>
                <xsd:element ref="ns2:QuizPower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022ca7-da8b-462c-ac53-cf911d2e7c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_Flow_SignoffStatus" ma:index="23" nillable="true" ma:displayName="Sign-off status" ma:internalName="Sign_x002d_off_x0020_status">
      <xsd:simpleType>
        <xsd:restriction base="dms:Text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0a722410-03a9-4718-9392-c4089ca5a50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  <xsd:element name="CoverLetterTemplate2" ma:index="30" nillable="true" ma:displayName="Cover Letter Template 2" ma:format="Dropdown" ma:internalName="CoverLetterTemplate2">
      <xsd:simpleType>
        <xsd:restriction base="dms:Text">
          <xsd:maxLength value="255"/>
        </xsd:restriction>
      </xsd:simpleType>
    </xsd:element>
    <xsd:element name="QuizPowerpoints" ma:index="31" nillable="true" ma:displayName="Quiz Powerpoints" ma:format="Dropdown" ma:internalName="QuizPowerpoints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fe2dc5-e687-4b08-a992-8b5ade4d547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1c887687-1822-4593-8513-6eba5855e8c1}" ma:internalName="TaxCatchAll" ma:showField="CatchAllData" ma:web="21fe2dc5-e687-4b08-a992-8b5ade4d54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E53B0B3-0F5A-401C-97A3-2E7FE5C3857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2D4F630-F244-4249-A1DD-CAF66701C44D}">
  <ds:schemaRefs>
    <ds:schemaRef ds:uri="http://schemas.microsoft.com/sharepoint/v3"/>
    <ds:schemaRef ds:uri="http://schemas.microsoft.com/office/2006/metadata/properties"/>
    <ds:schemaRef ds:uri="21fe2dc5-e687-4b08-a992-8b5ade4d5474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purl.org/dc/dcmitype/"/>
    <ds:schemaRef ds:uri="http://schemas.microsoft.com/office/infopath/2007/PartnerControls"/>
    <ds:schemaRef ds:uri="39022ca7-da8b-462c-ac53-cf911d2e7c5d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001F73E4-8167-4A2E-8908-FB877D1189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9022ca7-da8b-462c-ac53-cf911d2e7c5d"/>
    <ds:schemaRef ds:uri="21fe2dc5-e687-4b08-a992-8b5ade4d54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10318</TotalTime>
  <Words>2350</Words>
  <Application>Microsoft Office PowerPoint</Application>
  <PresentationFormat>Custom</PresentationFormat>
  <Paragraphs>643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Arial</vt:lpstr>
      <vt:lpstr>Calibri</vt:lpstr>
      <vt:lpstr>DM Sans Bold</vt:lpstr>
      <vt:lpstr>DM Sans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CFO Activity Schedule TEMPLATE</dc:title>
  <dc:creator>Bennett, Natalie (Growth Company)</dc:creator>
  <cp:lastModifiedBy>Chapman, Owen (Growth Company)</cp:lastModifiedBy>
  <cp:revision>174</cp:revision>
  <cp:lastPrinted>2025-11-17T15:56:33Z</cp:lastPrinted>
  <dcterms:created xsi:type="dcterms:W3CDTF">2006-08-16T00:00:00Z</dcterms:created>
  <dcterms:modified xsi:type="dcterms:W3CDTF">2026-02-27T15:23:26Z</dcterms:modified>
  <dc:identifier>DAFxy3nWgJM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0x010100895EFDE218124F41A39437AA860B391E</vt:lpwstr>
  </property>
  <property fmtid="{D5CDD505-2E9C-101B-9397-08002B2CF9AE}" pid="3" name="MediaServiceImageTags">
    <vt:lpwstr/>
  </property>
</Properties>
</file>