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80" r:id="rId5"/>
    <p:sldId id="259" r:id="rId6"/>
    <p:sldId id="277" r:id="rId7"/>
    <p:sldId id="279" r:id="rId8"/>
    <p:sldId id="281" r:id="rId9"/>
    <p:sldId id="272" r:id="rId10"/>
    <p:sldId id="282" r:id="rId11"/>
  </p:sldIdLst>
  <p:sldSz cx="10693400" cy="7556500"/>
  <p:notesSz cx="6797675" cy="9926638"/>
  <p:embeddedFontLst>
    <p:embeddedFont>
      <p:font typeface="DM Sans" pitchFamily="2" charset="0"/>
      <p:regular r:id="rId13"/>
      <p:bold r:id="rId14"/>
      <p:italic r:id="rId15"/>
      <p:boldItalic r:id="rId16"/>
    </p:embeddedFont>
    <p:embeddedFont>
      <p:font typeface="DM Sans Bold"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516"/>
    <a:srgbClr val="DFC6ED"/>
    <a:srgbClr val="E4D4F2"/>
    <a:srgbClr val="DFB1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3072" autoAdjust="0"/>
  </p:normalViewPr>
  <p:slideViewPr>
    <p:cSldViewPr snapToGrid="0">
      <p:cViewPr varScale="1">
        <p:scale>
          <a:sx n="70" d="100"/>
          <a:sy n="70" d="100"/>
        </p:scale>
        <p:origin x="159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0EE9D75-2258-4CDE-B922-CD31A06CE714}" type="datetimeFigureOut">
              <a:rPr lang="en-GB" smtClean="0"/>
              <a:t>19/11/2025</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AE96549-2D17-4D23-87F2-79795A47FF7D}" type="slidenum">
              <a:rPr lang="en-GB" smtClean="0"/>
              <a:t>‹#›</a:t>
            </a:fld>
            <a:endParaRPr lang="en-GB"/>
          </a:p>
        </p:txBody>
      </p:sp>
    </p:spTree>
    <p:extLst>
      <p:ext uri="{BB962C8B-B14F-4D97-AF65-F5344CB8AC3E}">
        <p14:creationId xmlns:p14="http://schemas.microsoft.com/office/powerpoint/2010/main" val="217905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E96549-2D17-4D23-87F2-79795A47FF7D}" type="slidenum">
              <a:rPr lang="en-GB" smtClean="0"/>
              <a:t>2</a:t>
            </a:fld>
            <a:endParaRPr lang="en-GB"/>
          </a:p>
        </p:txBody>
      </p:sp>
    </p:spTree>
    <p:extLst>
      <p:ext uri="{BB962C8B-B14F-4D97-AF65-F5344CB8AC3E}">
        <p14:creationId xmlns:p14="http://schemas.microsoft.com/office/powerpoint/2010/main" val="98903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FFEEB-A8F5-709F-B190-EC6F5F087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3B576-F6A7-EF40-DE85-1A725F5A9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7EF450-50C1-7E3E-9504-28F67AB9FA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3BB75F-EE63-32AB-5670-FBA1F339947F}"/>
              </a:ext>
            </a:extLst>
          </p:cNvPr>
          <p:cNvSpPr>
            <a:spLocks noGrp="1"/>
          </p:cNvSpPr>
          <p:nvPr>
            <p:ph type="sldNum" sz="quarter" idx="5"/>
          </p:nvPr>
        </p:nvSpPr>
        <p:spPr/>
        <p:txBody>
          <a:bodyPr/>
          <a:lstStyle/>
          <a:p>
            <a:fld id="{EAE96549-2D17-4D23-87F2-79795A47FF7D}" type="slidenum">
              <a:rPr lang="en-GB" smtClean="0"/>
              <a:t>3</a:t>
            </a:fld>
            <a:endParaRPr lang="en-GB"/>
          </a:p>
        </p:txBody>
      </p:sp>
    </p:spTree>
    <p:extLst>
      <p:ext uri="{BB962C8B-B14F-4D97-AF65-F5344CB8AC3E}">
        <p14:creationId xmlns:p14="http://schemas.microsoft.com/office/powerpoint/2010/main" val="249161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A1303-A4D9-395A-BDBE-EAE41ECBB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5064B-AFDD-EA3D-B2A2-B5404750B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DF009-9BBE-7AF2-2AC8-9B0FC9689A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F647AB-FF68-D008-EE35-F72A657D735F}"/>
              </a:ext>
            </a:extLst>
          </p:cNvPr>
          <p:cNvSpPr>
            <a:spLocks noGrp="1"/>
          </p:cNvSpPr>
          <p:nvPr>
            <p:ph type="sldNum" sz="quarter" idx="5"/>
          </p:nvPr>
        </p:nvSpPr>
        <p:spPr/>
        <p:txBody>
          <a:bodyPr/>
          <a:lstStyle/>
          <a:p>
            <a:fld id="{EAE96549-2D17-4D23-87F2-79795A47FF7D}" type="slidenum">
              <a:rPr lang="en-GB" smtClean="0"/>
              <a:t>4</a:t>
            </a:fld>
            <a:endParaRPr lang="en-GB"/>
          </a:p>
        </p:txBody>
      </p:sp>
    </p:spTree>
    <p:extLst>
      <p:ext uri="{BB962C8B-B14F-4D97-AF65-F5344CB8AC3E}">
        <p14:creationId xmlns:p14="http://schemas.microsoft.com/office/powerpoint/2010/main" val="429346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E046B-89C4-B9F1-7A2E-F3A882C5E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162D4-AB52-1A6D-AA51-AE1F66795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B3F5C-E268-71FE-EC52-F202AEFDF7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71A0B3-DE8C-6842-2B1D-83DD21A12474}"/>
              </a:ext>
            </a:extLst>
          </p:cNvPr>
          <p:cNvSpPr>
            <a:spLocks noGrp="1"/>
          </p:cNvSpPr>
          <p:nvPr>
            <p:ph type="sldNum" sz="quarter" idx="5"/>
          </p:nvPr>
        </p:nvSpPr>
        <p:spPr/>
        <p:txBody>
          <a:bodyPr/>
          <a:lstStyle/>
          <a:p>
            <a:fld id="{EAE96549-2D17-4D23-87F2-79795A47FF7D}" type="slidenum">
              <a:rPr lang="en-GB" smtClean="0"/>
              <a:t>5</a:t>
            </a:fld>
            <a:endParaRPr lang="en-GB"/>
          </a:p>
        </p:txBody>
      </p:sp>
    </p:spTree>
    <p:extLst>
      <p:ext uri="{BB962C8B-B14F-4D97-AF65-F5344CB8AC3E}">
        <p14:creationId xmlns:p14="http://schemas.microsoft.com/office/powerpoint/2010/main" val="115380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78CD03-40B3-4CD9-B24C-293426C655C2}" type="slidenum">
              <a:rPr lang="en-GB" smtClean="0"/>
              <a:t>6</a:t>
            </a:fld>
            <a:endParaRPr lang="en-GB"/>
          </a:p>
        </p:txBody>
      </p:sp>
    </p:spTree>
    <p:extLst>
      <p:ext uri="{BB962C8B-B14F-4D97-AF65-F5344CB8AC3E}">
        <p14:creationId xmlns:p14="http://schemas.microsoft.com/office/powerpoint/2010/main" val="47344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D9AC4-7518-852A-F3FD-EF0E55F03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8C6F9-51EE-4F0E-BBD3-3856FA115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048DB-C926-074D-6048-1992E98ECD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DC7C224-2945-CA07-397E-F75896A27EF1}"/>
              </a:ext>
            </a:extLst>
          </p:cNvPr>
          <p:cNvSpPr>
            <a:spLocks noGrp="1"/>
          </p:cNvSpPr>
          <p:nvPr>
            <p:ph type="sldNum" sz="quarter" idx="5"/>
          </p:nvPr>
        </p:nvSpPr>
        <p:spPr/>
        <p:txBody>
          <a:bodyPr/>
          <a:lstStyle/>
          <a:p>
            <a:fld id="{4A78CD03-40B3-4CD9-B24C-293426C655C2}" type="slidenum">
              <a:rPr lang="en-GB" smtClean="0"/>
              <a:t>7</a:t>
            </a:fld>
            <a:endParaRPr lang="en-GB"/>
          </a:p>
        </p:txBody>
      </p:sp>
    </p:spTree>
    <p:extLst>
      <p:ext uri="{BB962C8B-B14F-4D97-AF65-F5344CB8AC3E}">
        <p14:creationId xmlns:p14="http://schemas.microsoft.com/office/powerpoint/2010/main" val="372507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1.jpeg"/><Relationship Id="rId5" Type="http://schemas.openxmlformats.org/officeDocument/2006/relationships/image" Target="../media/image11.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2.png"/><Relationship Id="rId9" Type="http://schemas.microsoft.com/office/2007/relationships/hdphoto" Target="../media/hdphoto1.wdp"/><Relationship Id="rId14"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2.wdp"/><Relationship Id="rId18" Type="http://schemas.openxmlformats.org/officeDocument/2006/relationships/image" Target="../media/image34.jpeg"/><Relationship Id="rId3" Type="http://schemas.openxmlformats.org/officeDocument/2006/relationships/image" Target="../media/image1.png"/><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29.jpeg"/><Relationship Id="rId5" Type="http://schemas.openxmlformats.org/officeDocument/2006/relationships/image" Target="../media/image6.png"/><Relationship Id="rId15" Type="http://schemas.microsoft.com/office/2007/relationships/hdphoto" Target="../media/hdphoto3.wdp"/><Relationship Id="rId10" Type="http://schemas.openxmlformats.org/officeDocument/2006/relationships/image" Target="../media/image28.jpeg"/><Relationship Id="rId19" Type="http://schemas.openxmlformats.org/officeDocument/2006/relationships/image" Target="../media/image35.jpeg"/><Relationship Id="rId4" Type="http://schemas.openxmlformats.org/officeDocument/2006/relationships/image" Target="../media/image2.png"/><Relationship Id="rId9" Type="http://schemas.microsoft.com/office/2007/relationships/hdphoto" Target="../media/hdphoto1.wdp"/><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27.png"/><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pn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39.png"/><Relationship Id="rId9"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A9FD0AAF-2634-F3BB-995B-7F63A5895043}"/>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029906F-8E56-7CAA-A9E2-BEC133EDAC02}"/>
              </a:ext>
            </a:extLst>
          </p:cNvPr>
          <p:cNvGraphicFramePr>
            <a:graphicFrameLocks noGrp="1"/>
          </p:cNvGraphicFramePr>
          <p:nvPr>
            <p:extLst>
              <p:ext uri="{D42A27DB-BD31-4B8C-83A1-F6EECF244321}">
                <p14:modId xmlns:p14="http://schemas.microsoft.com/office/powerpoint/2010/main" val="3023124772"/>
              </p:ext>
            </p:extLst>
          </p:nvPr>
        </p:nvGraphicFramePr>
        <p:xfrm>
          <a:off x="2619793" y="600922"/>
          <a:ext cx="7964182" cy="6876181"/>
        </p:xfrm>
        <a:graphic>
          <a:graphicData uri="http://schemas.openxmlformats.org/drawingml/2006/table">
            <a:tbl>
              <a:tblPr/>
              <a:tblGrid>
                <a:gridCol w="1538550">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753144">
                  <a:extLst>
                    <a:ext uri="{9D8B030D-6E8A-4147-A177-3AD203B41FA5}">
                      <a16:colId xmlns:a16="http://schemas.microsoft.com/office/drawing/2014/main" val="20002"/>
                    </a:ext>
                  </a:extLst>
                </a:gridCol>
                <a:gridCol w="1588770">
                  <a:extLst>
                    <a:ext uri="{9D8B030D-6E8A-4147-A177-3AD203B41FA5}">
                      <a16:colId xmlns:a16="http://schemas.microsoft.com/office/drawing/2014/main" val="20003"/>
                    </a:ext>
                  </a:extLst>
                </a:gridCol>
                <a:gridCol w="1439975">
                  <a:extLst>
                    <a:ext uri="{9D8B030D-6E8A-4147-A177-3AD203B41FA5}">
                      <a16:colId xmlns:a16="http://schemas.microsoft.com/office/drawing/2014/main" val="20004"/>
                    </a:ext>
                  </a:extLst>
                </a:gridCol>
              </a:tblGrid>
              <a:tr h="730574">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01/12/2025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02/12/2025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03/12/2025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04/12/2025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05/12/2025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28294">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Reading Space</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Improving relationships</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3">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100" b="1" dirty="0">
                          <a:solidFill>
                            <a:srgbClr val="000000"/>
                          </a:solidFill>
                          <a:latin typeface="DM Sans"/>
                        </a:rPr>
                        <a:t>Women’s only sessions</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b="1" dirty="0">
                        <a:solidFill>
                          <a:srgbClr val="000000"/>
                        </a:solidFill>
                        <a:latin typeface="DM Sans"/>
                      </a:endParaRPr>
                    </a:p>
                    <a:p>
                      <a:pPr algn="ctr">
                        <a:lnSpc>
                          <a:spcPts val="1515"/>
                        </a:lnSpc>
                      </a:pPr>
                      <a:r>
                        <a:rPr lang="en-US" sz="1100" dirty="0">
                          <a:solidFill>
                            <a:srgbClr val="000000"/>
                          </a:solidFill>
                          <a:latin typeface="DM Sans"/>
                        </a:rPr>
                        <a:t>Chill and Chat</a:t>
                      </a:r>
                    </a:p>
                    <a:p>
                      <a:pPr algn="ctr">
                        <a:lnSpc>
                          <a:spcPts val="1515"/>
                        </a:lnSpc>
                      </a:pPr>
                      <a:r>
                        <a:rPr lang="en-US" sz="1100" dirty="0">
                          <a:solidFill>
                            <a:srgbClr val="000000"/>
                          </a:solidFill>
                          <a:latin typeface="DM Sans"/>
                        </a:rPr>
                        <a:t>09:30-10:00</a:t>
                      </a:r>
                    </a:p>
                    <a:p>
                      <a:pPr algn="ctr">
                        <a:lnSpc>
                          <a:spcPts val="1515"/>
                        </a:lnSpc>
                      </a:pPr>
                      <a:endParaRPr lang="en-US" sz="1100"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100" b="0" dirty="0">
                          <a:solidFill>
                            <a:srgbClr val="000000"/>
                          </a:solidFill>
                          <a:latin typeface="DM Sans"/>
                        </a:rPr>
                        <a:t>Arts &amp; Crafts, Basic IT Skills, Job Club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100" b="0" dirty="0">
                          <a:solidFill>
                            <a:srgbClr val="000000"/>
                          </a:solidFill>
                          <a:latin typeface="DM Sans"/>
                        </a:rPr>
                        <a:t>10:30-1:00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515"/>
                        </a:lnSpc>
                      </a:pPr>
                      <a:r>
                        <a:rPr lang="en-US" sz="900" b="0" dirty="0">
                          <a:solidFill>
                            <a:srgbClr val="000000"/>
                          </a:solidFill>
                          <a:latin typeface="DM Sans"/>
                        </a:rPr>
                        <a:t>Could I be a mentor?</a:t>
                      </a:r>
                    </a:p>
                    <a:p>
                      <a:pPr algn="ctr">
                        <a:lnSpc>
                          <a:spcPts val="1515"/>
                        </a:lnSpc>
                      </a:pPr>
                      <a:r>
                        <a:rPr lang="en-US" sz="900" b="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Mindful Colouring</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28294">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9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740444300"/>
                  </a:ext>
                </a:extLst>
              </a:tr>
              <a:tr h="1393294">
                <a:tc rowSpan="2">
                  <a:txBody>
                    <a:bodyPr/>
                    <a:lstStyle/>
                    <a:p>
                      <a:pPr algn="ctr">
                        <a:lnSpc>
                          <a:spcPts val="1515"/>
                        </a:lnSpc>
                      </a:pPr>
                      <a:r>
                        <a:rPr lang="en-US" sz="1050" dirty="0">
                          <a:solidFill>
                            <a:srgbClr val="000000"/>
                          </a:solidFill>
                          <a:latin typeface="DM Sans"/>
                        </a:rPr>
                        <a:t>Lego Nostalgia</a:t>
                      </a:r>
                    </a:p>
                    <a:p>
                      <a:pPr algn="ctr">
                        <a:lnSpc>
                          <a:spcPts val="1515"/>
                        </a:lnSpc>
                      </a:pPr>
                      <a:r>
                        <a:rPr lang="en-US" sz="1050" dirty="0">
                          <a:solidFill>
                            <a:srgbClr val="000000"/>
                          </a:solidFill>
                          <a:latin typeface="DM Sans"/>
                        </a:rPr>
                        <a:t>10:30-12:00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50" b="1"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515"/>
                        </a:lnSpc>
                      </a:pPr>
                      <a:r>
                        <a:rPr lang="en-US" sz="1100" dirty="0">
                          <a:solidFill>
                            <a:srgbClr val="000000"/>
                          </a:solidFill>
                          <a:latin typeface="DM Sans"/>
                        </a:rPr>
                        <a:t>Arts and Crafts</a:t>
                      </a:r>
                    </a:p>
                    <a:p>
                      <a:pPr algn="ctr">
                        <a:lnSpc>
                          <a:spcPts val="1515"/>
                        </a:lnSpc>
                      </a:pPr>
                      <a:r>
                        <a:rPr lang="en-US" sz="1100" dirty="0">
                          <a:solidFill>
                            <a:srgbClr val="000000"/>
                          </a:solidFill>
                          <a:latin typeface="DM Sans"/>
                        </a:rPr>
                        <a:t>10:30-12:00</a:t>
                      </a:r>
                    </a:p>
                    <a:p>
                      <a:pPr algn="ctr">
                        <a:lnSpc>
                          <a:spcPts val="1515"/>
                        </a:lnSpc>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algn="ctr"/>
                      <a:r>
                        <a:rPr lang="en-US" sz="1100" b="0" dirty="0">
                          <a:solidFill>
                            <a:srgbClr val="000000"/>
                          </a:solidFill>
                          <a:latin typeface="DM Sans"/>
                        </a:rPr>
                        <a:t>Book Club</a:t>
                      </a:r>
                    </a:p>
                    <a:p>
                      <a:pPr algn="ctr"/>
                      <a:r>
                        <a:rPr lang="en-US" sz="1100" b="0" dirty="0">
                          <a:solidFill>
                            <a:srgbClr val="000000"/>
                          </a:solidFill>
                          <a:latin typeface="DM Sans"/>
                        </a:rPr>
                        <a:t>10:30-12:00</a:t>
                      </a:r>
                    </a:p>
                    <a:p>
                      <a:pPr algn="ctr">
                        <a:lnSpc>
                          <a:spcPts val="1515"/>
                        </a:lnSpc>
                        <a:defRPr/>
                      </a:pP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r>
                        <a:rPr lang="en-GB" sz="1050" dirty="0"/>
                        <a:t>Wellbeing Walk</a:t>
                      </a:r>
                    </a:p>
                    <a:p>
                      <a:pPr algn="ctr"/>
                      <a:r>
                        <a:rPr lang="en-GB" sz="1050" dirty="0"/>
                        <a:t>10:30-12:00</a:t>
                      </a:r>
                    </a:p>
                    <a:p>
                      <a:pPr algn="ctr"/>
                      <a:endParaRPr lang="en-GB" sz="105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7149230"/>
                  </a:ext>
                </a:extLst>
              </a:tr>
              <a:tr h="1005293">
                <a:tc vMerge="1">
                  <a:txBody>
                    <a:bodyPr/>
                    <a:lstStyle/>
                    <a:p>
                      <a:endParaRPr lang="en-GB"/>
                    </a:p>
                  </a:txBody>
                  <a:tcPr/>
                </a:tc>
                <a:tc>
                  <a:txBody>
                    <a:bodyPr/>
                    <a:lstStyle/>
                    <a:p>
                      <a:pPr algn="ctr">
                        <a:lnSpc>
                          <a:spcPts val="1515"/>
                        </a:lnSpc>
                      </a:pPr>
                      <a:r>
                        <a:rPr lang="en-US" sz="1100" dirty="0">
                          <a:solidFill>
                            <a:srgbClr val="000000"/>
                          </a:solidFill>
                          <a:latin typeface="DM Sans"/>
                        </a:rPr>
                        <a:t>Digital College</a:t>
                      </a:r>
                    </a:p>
                    <a:p>
                      <a:pPr algn="ctr">
                        <a:lnSpc>
                          <a:spcPts val="1515"/>
                        </a:lnSpc>
                      </a:pPr>
                      <a:r>
                        <a:rPr lang="en-US" sz="1100" dirty="0">
                          <a:solidFill>
                            <a:srgbClr val="000000"/>
                          </a:solidFill>
                          <a:latin typeface="DM Sans"/>
                        </a:rPr>
                        <a:t>10:30-4:00</a:t>
                      </a:r>
                    </a:p>
                    <a:p>
                      <a:pPr algn="ctr">
                        <a:lnSpc>
                          <a:spcPts val="1515"/>
                        </a:lnSpc>
                      </a:pPr>
                      <a:endParaRPr lang="en-US" sz="1100" dirty="0">
                        <a:solidFill>
                          <a:srgbClr val="000000"/>
                        </a:solidFill>
                        <a:latin typeface="DM Sans"/>
                      </a:endParaRPr>
                    </a:p>
                  </a:txBody>
                  <a:tcPr marL="140560" marR="140560" marT="140560" marB="140560" anchor="ctr">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defRPr/>
                      </a:pPr>
                      <a:r>
                        <a:rPr lang="en-US" sz="1100" dirty="0">
                          <a:solidFill>
                            <a:srgbClr val="000000"/>
                          </a:solidFill>
                          <a:latin typeface="DM Sans"/>
                        </a:rPr>
                        <a:t>UPW – invite only</a:t>
                      </a:r>
                    </a:p>
                    <a:p>
                      <a:pPr algn="ctr">
                        <a:lnSpc>
                          <a:spcPts val="1515"/>
                        </a:lnSpc>
                        <a:defRPr/>
                      </a:pPr>
                      <a:r>
                        <a:rPr lang="en-US" sz="1100" dirty="0">
                          <a:solidFill>
                            <a:srgbClr val="000000"/>
                          </a:solidFill>
                          <a:latin typeface="DM Sans"/>
                        </a:rPr>
                        <a:t>10:00-12:00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algn="ctr"/>
                      <a:r>
                        <a:rPr lang="en-GB" sz="1200" dirty="0"/>
                        <a:t>CBT – booking only</a:t>
                      </a:r>
                    </a:p>
                    <a:p>
                      <a:pPr algn="ctr"/>
                      <a:r>
                        <a:rPr lang="en-GB" sz="1200" dirty="0"/>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r>
                        <a:rPr lang="en-US" sz="1100" dirty="0">
                          <a:solidFill>
                            <a:srgbClr val="000000"/>
                          </a:solidFill>
                          <a:latin typeface="DM Sans"/>
                        </a:rPr>
                        <a:t>Job Club with Ian – appointment only</a:t>
                      </a:r>
                    </a:p>
                    <a:p>
                      <a:pPr algn="ctr">
                        <a:lnSpc>
                          <a:spcPts val="1515"/>
                        </a:lnSpc>
                        <a:defRPr/>
                      </a:pPr>
                      <a:r>
                        <a:rPr lang="en-US" sz="110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2575293"/>
                  </a:ext>
                </a:extLst>
              </a:tr>
              <a:tr h="635385">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vMerge="1">
                  <a:txBody>
                    <a:bodyPr/>
                    <a:lstStyle/>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DFB160"/>
                    </a:solidFill>
                  </a:tcPr>
                </a:tc>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2102395767"/>
                  </a:ext>
                </a:extLst>
              </a:tr>
              <a:tr h="739020">
                <a:tc rowSpan="2">
                  <a:txBody>
                    <a:bodyPr/>
                    <a:lstStyle/>
                    <a:p>
                      <a:pPr algn="ctr">
                        <a:lnSpc>
                          <a:spcPts val="1515"/>
                        </a:lnSpc>
                        <a:defRPr/>
                      </a:pPr>
                      <a:endParaRPr lang="en-GB" sz="1100" dirty="0">
                        <a:latin typeface="DM Sans" pitchFamily="2" charset="0"/>
                      </a:endParaRPr>
                    </a:p>
                    <a:p>
                      <a:pPr algn="ctr">
                        <a:lnSpc>
                          <a:spcPts val="1515"/>
                        </a:lnSpc>
                        <a:defRPr/>
                      </a:pPr>
                      <a:r>
                        <a:rPr lang="en-GB" sz="1100" dirty="0">
                          <a:latin typeface="DM Sans" pitchFamily="2" charset="0"/>
                        </a:rPr>
                        <a:t>World AIDS day – awareness session</a:t>
                      </a:r>
                    </a:p>
                    <a:p>
                      <a:pPr algn="ctr">
                        <a:lnSpc>
                          <a:spcPts val="1515"/>
                        </a:lnSpc>
                        <a:defRPr/>
                      </a:pPr>
                      <a:r>
                        <a:rPr lang="en-GB" sz="1100" dirty="0">
                          <a:latin typeface="DM Sans" pitchFamily="2" charset="0"/>
                        </a:rPr>
                        <a:t>1:00-3:00</a:t>
                      </a:r>
                    </a:p>
                    <a:p>
                      <a:pPr algn="ctr">
                        <a:lnSpc>
                          <a:spcPts val="1515"/>
                        </a:lnSpc>
                        <a:defRPr/>
                      </a:pPr>
                      <a:endParaRPr lang="en-GB" sz="1100" dirty="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p>
                    <a:p>
                      <a:pPr algn="ctr"/>
                      <a:endParaRPr lang="en-US" sz="1100" b="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Non-accredited course: Gardening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DM Sans" pitchFamily="2" charset="0"/>
                        </a:rPr>
                        <a:t>Recovery 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DM Sans" pitchFamily="2" charset="0"/>
                        </a:rPr>
                        <a:t>1:00-2:00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Non-accredited course: Gardening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 1:00-3:00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pPr>
                      <a:r>
                        <a:rPr lang="en-US" sz="1082" dirty="0">
                          <a:solidFill>
                            <a:srgbClr val="000000"/>
                          </a:solidFill>
                          <a:latin typeface="DM Sans"/>
                        </a:rPr>
                        <a:t>Say it in a song! Music session</a:t>
                      </a:r>
                    </a:p>
                    <a:p>
                      <a:pPr algn="ctr">
                        <a:lnSpc>
                          <a:spcPts val="1515"/>
                        </a:lnSpc>
                      </a:pPr>
                      <a:r>
                        <a:rPr lang="en-US" sz="1082" dirty="0">
                          <a:solidFill>
                            <a:srgbClr val="000000"/>
                          </a:solidFill>
                          <a:latin typeface="DM Sans"/>
                        </a:rPr>
                        <a:t>1:30-3:30</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3051548"/>
                  </a:ext>
                </a:extLst>
              </a:tr>
              <a:tr h="985212">
                <a:tc vMerge="1">
                  <a:txBody>
                    <a:bodyPr/>
                    <a:lstStyle/>
                    <a:p>
                      <a:endParaRPr lang="en-GB"/>
                    </a:p>
                  </a:txBody>
                  <a:tcPr/>
                </a:tc>
                <a:tc>
                  <a:txBody>
                    <a:bodyPr/>
                    <a:lstStyle/>
                    <a:p>
                      <a:pPr algn="ctr"/>
                      <a:r>
                        <a:rPr lang="en-GB" sz="1000" dirty="0"/>
                        <a:t>CBT – booking only</a:t>
                      </a:r>
                    </a:p>
                    <a:p>
                      <a:pPr algn="ctr"/>
                      <a:r>
                        <a:rPr lang="en-GB" sz="1000" dirty="0"/>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r>
                        <a:rPr lang="en-GB" sz="1200" dirty="0"/>
                        <a:t>Nobel prize day</a:t>
                      </a:r>
                    </a:p>
                    <a:p>
                      <a:pPr algn="ctr"/>
                      <a:r>
                        <a:rPr lang="en-GB" sz="1200" dirty="0"/>
                        <a:t>2:00-4:00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algn="ctr"/>
                      <a:r>
                        <a:rPr lang="en-GB" sz="1050" dirty="0"/>
                        <a:t>¿Hablas Español? Spanish lesson</a:t>
                      </a:r>
                    </a:p>
                    <a:p>
                      <a:pPr algn="ctr"/>
                      <a:r>
                        <a:rPr lang="en-GB" sz="1050" dirty="0"/>
                        <a:t>3:00-4:00</a:t>
                      </a:r>
                      <a:endParaRPr lang="en-GB"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750278269"/>
                  </a:ext>
                </a:extLst>
              </a:tr>
            </a:tbl>
          </a:graphicData>
        </a:graphic>
      </p:graphicFrame>
      <p:grpSp>
        <p:nvGrpSpPr>
          <p:cNvPr id="3" name="Group 3">
            <a:extLst>
              <a:ext uri="{FF2B5EF4-FFF2-40B4-BE49-F238E27FC236}">
                <a16:creationId xmlns:a16="http://schemas.microsoft.com/office/drawing/2014/main" id="{E8834E1A-C4AB-4182-1AF5-0B8BE23EE191}"/>
              </a:ext>
            </a:extLst>
          </p:cNvPr>
          <p:cNvGrpSpPr/>
          <p:nvPr/>
        </p:nvGrpSpPr>
        <p:grpSpPr>
          <a:xfrm>
            <a:off x="184646" y="1589490"/>
            <a:ext cx="2426446" cy="4582470"/>
            <a:chOff x="0" y="0"/>
            <a:chExt cx="883905" cy="1669301"/>
          </a:xfrm>
        </p:grpSpPr>
        <p:sp>
          <p:nvSpPr>
            <p:cNvPr id="4" name="Freeform 4">
              <a:extLst>
                <a:ext uri="{FF2B5EF4-FFF2-40B4-BE49-F238E27FC236}">
                  <a16:creationId xmlns:a16="http://schemas.microsoft.com/office/drawing/2014/main" id="{51BB3274-21AD-CA03-A6D7-4D429CDA26AA}"/>
                </a:ext>
              </a:extLst>
            </p:cNvPr>
            <p:cNvSpPr/>
            <p:nvPr/>
          </p:nvSpPr>
          <p:spPr>
            <a:xfrm>
              <a:off x="0" y="0"/>
              <a:ext cx="868775"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6FF89C65-A553-3EBD-5FE5-8D1D4780B8E3}"/>
                </a:ext>
              </a:extLst>
            </p:cNvPr>
            <p:cNvSpPr txBox="1"/>
            <p:nvPr/>
          </p:nvSpPr>
          <p:spPr>
            <a:xfrm>
              <a:off x="15130" y="22839"/>
              <a:ext cx="868775" cy="1620157"/>
            </a:xfrm>
            <a:prstGeom prst="rect">
              <a:avLst/>
            </a:prstGeom>
          </p:spPr>
          <p:txBody>
            <a:bodyPr lIns="50800" tIns="50800" rIns="50800" bIns="50800" rtlCol="0" anchor="ctr"/>
            <a:lstStyle/>
            <a:p>
              <a:pPr algn="ctr">
                <a:lnSpc>
                  <a:spcPts val="2379"/>
                </a:lnSpc>
              </a:pPr>
              <a:r>
                <a:rPr lang="en-US" sz="1699" u="sng" dirty="0">
                  <a:solidFill>
                    <a:srgbClr val="FFFFFF"/>
                  </a:solidFill>
                  <a:latin typeface="DM Sans"/>
                </a:rPr>
                <a:t>Information</a:t>
              </a:r>
            </a:p>
            <a:p>
              <a:pPr algn="ctr">
                <a:lnSpc>
                  <a:spcPts val="2379"/>
                </a:lnSpc>
              </a:pPr>
              <a:r>
                <a:rPr lang="en-US" sz="1000" dirty="0">
                  <a:solidFill>
                    <a:srgbClr val="FFFFFF"/>
                  </a:solidFill>
                  <a:latin typeface="DM Sans" pitchFamily="2" charset="0"/>
                </a:rPr>
                <a:t>Hub is at located at </a:t>
              </a:r>
              <a:r>
                <a:rPr lang="en-GB" sz="1000" dirty="0">
                  <a:solidFill>
                    <a:srgbClr val="FFFFFF"/>
                  </a:solidFill>
                  <a:latin typeface="DM Sans" pitchFamily="2" charset="0"/>
                </a:rPr>
                <a:t>State House, Dale St., L2 4TR</a:t>
              </a:r>
            </a:p>
            <a:p>
              <a:pPr algn="ctr">
                <a:lnSpc>
                  <a:spcPts val="2379"/>
                </a:lnSpc>
              </a:pPr>
              <a:r>
                <a:rPr lang="en-US" sz="1000" dirty="0">
                  <a:solidFill>
                    <a:schemeClr val="bg1"/>
                  </a:solidFill>
                  <a:latin typeface="DM Sans" pitchFamily="2" charset="0"/>
                </a:rPr>
                <a:t>Art and music sessions offer participants to engage with new activities and help them find positive ways of spending time. Music sessions are guided by musicians and support participants in learning how to play different instruments.</a:t>
              </a:r>
              <a:r>
                <a:rPr lang="en-GB" sz="1000" dirty="0">
                  <a:solidFill>
                    <a:srgbClr val="FFFFFF"/>
                  </a:solidFill>
                  <a:latin typeface="DM Sans" pitchFamily="2" charset="0"/>
                </a:rPr>
                <a:t> </a:t>
              </a:r>
              <a:r>
                <a:rPr lang="en-US" sz="1000" dirty="0">
                  <a:solidFill>
                    <a:schemeClr val="bg1"/>
                  </a:solidFill>
                  <a:latin typeface="DM Sans" pitchFamily="2" charset="0"/>
                </a:rPr>
                <a:t>Guest speakers will share their own stories, including lived experience, and help participants find more hope, optimism, motivation. </a:t>
              </a:r>
              <a:endParaRPr lang="en-GB" sz="1000" b="0" i="0" dirty="0">
                <a:solidFill>
                  <a:schemeClr val="bg1"/>
                </a:solidFill>
                <a:effectLst/>
                <a:latin typeface="DM Sans" pitchFamily="2" charset="0"/>
              </a:endParaRPr>
            </a:p>
          </p:txBody>
        </p:sp>
      </p:grpSp>
      <p:grpSp>
        <p:nvGrpSpPr>
          <p:cNvPr id="46" name="Group 46">
            <a:extLst>
              <a:ext uri="{FF2B5EF4-FFF2-40B4-BE49-F238E27FC236}">
                <a16:creationId xmlns:a16="http://schemas.microsoft.com/office/drawing/2014/main" id="{3BB58A41-57D6-4EB6-9CE0-CCA27C8F9AB0}"/>
              </a:ext>
            </a:extLst>
          </p:cNvPr>
          <p:cNvGrpSpPr/>
          <p:nvPr/>
        </p:nvGrpSpPr>
        <p:grpSpPr>
          <a:xfrm rot="2700000">
            <a:off x="170282" y="1049731"/>
            <a:ext cx="293842" cy="293842"/>
            <a:chOff x="0" y="0"/>
            <a:chExt cx="812800" cy="812800"/>
          </a:xfrm>
        </p:grpSpPr>
        <p:sp>
          <p:nvSpPr>
            <p:cNvPr id="47" name="Freeform 47">
              <a:extLst>
                <a:ext uri="{FF2B5EF4-FFF2-40B4-BE49-F238E27FC236}">
                  <a16:creationId xmlns:a16="http://schemas.microsoft.com/office/drawing/2014/main" id="{26F8B2A3-F154-2018-AC4B-9D54B2C3D3D9}"/>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a:extLst>
                <a:ext uri="{FF2B5EF4-FFF2-40B4-BE49-F238E27FC236}">
                  <a16:creationId xmlns:a16="http://schemas.microsoft.com/office/drawing/2014/main" id="{A87B7F2D-CAF9-73FF-833C-E9B425FF66A8}"/>
                </a:ext>
              </a:extLst>
            </p:cNvPr>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a:extLst>
              <a:ext uri="{FF2B5EF4-FFF2-40B4-BE49-F238E27FC236}">
                <a16:creationId xmlns:a16="http://schemas.microsoft.com/office/drawing/2014/main" id="{D80444A9-9882-A1F7-F8C6-0BC1D2B46147}"/>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AD8B1D3C-8509-F8B9-019C-3252BB07984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122E988C-0F03-CCE5-C880-7B84FA15D161}"/>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a:extLst>
              <a:ext uri="{FF2B5EF4-FFF2-40B4-BE49-F238E27FC236}">
                <a16:creationId xmlns:a16="http://schemas.microsoft.com/office/drawing/2014/main" id="{837E8650-6BA1-E642-EEE6-9A4E859B03FB}"/>
              </a:ext>
            </a:extLst>
          </p:cNvPr>
          <p:cNvGrpSpPr/>
          <p:nvPr/>
        </p:nvGrpSpPr>
        <p:grpSpPr>
          <a:xfrm>
            <a:off x="206787" y="181493"/>
            <a:ext cx="220832" cy="193228"/>
            <a:chOff x="0" y="0"/>
            <a:chExt cx="812800" cy="711200"/>
          </a:xfrm>
        </p:grpSpPr>
        <p:sp>
          <p:nvSpPr>
            <p:cNvPr id="66" name="Freeform 66">
              <a:extLst>
                <a:ext uri="{FF2B5EF4-FFF2-40B4-BE49-F238E27FC236}">
                  <a16:creationId xmlns:a16="http://schemas.microsoft.com/office/drawing/2014/main" id="{51935631-BBB8-6582-EDBD-AD50B384041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a:extLst>
                <a:ext uri="{FF2B5EF4-FFF2-40B4-BE49-F238E27FC236}">
                  <a16:creationId xmlns:a16="http://schemas.microsoft.com/office/drawing/2014/main" id="{DF820147-C90F-8ED9-4DF6-2EABC6A2E1F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69" name="TextBox 69">
            <a:extLst>
              <a:ext uri="{FF2B5EF4-FFF2-40B4-BE49-F238E27FC236}">
                <a16:creationId xmlns:a16="http://schemas.microsoft.com/office/drawing/2014/main" id="{BE80040B-41C9-FD89-74BD-5DC80390935A}"/>
              </a:ext>
            </a:extLst>
          </p:cNvPr>
          <p:cNvSpPr txBox="1"/>
          <p:nvPr/>
        </p:nvSpPr>
        <p:spPr>
          <a:xfrm>
            <a:off x="2578260" y="89855"/>
            <a:ext cx="5443877"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DECEMBER - WEEK 1</a:t>
            </a:r>
          </a:p>
        </p:txBody>
      </p:sp>
      <p:sp>
        <p:nvSpPr>
          <p:cNvPr id="70" name="TextBox 70">
            <a:extLst>
              <a:ext uri="{FF2B5EF4-FFF2-40B4-BE49-F238E27FC236}">
                <a16:creationId xmlns:a16="http://schemas.microsoft.com/office/drawing/2014/main" id="{85B1B598-5991-ED1C-0F21-0FB1212D1E64}"/>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329A576F-D935-9BE5-90FC-66A549ADF04D}"/>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a:extLst>
              <a:ext uri="{FF2B5EF4-FFF2-40B4-BE49-F238E27FC236}">
                <a16:creationId xmlns:a16="http://schemas.microsoft.com/office/drawing/2014/main" id="{F971B5F2-0D01-41E4-F79B-2F37E65526FC}"/>
              </a:ext>
            </a:extLst>
          </p:cNvPr>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dirty="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B61EB6C8-6673-6D80-D652-E7725E6752AE}"/>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B495743B-51A4-6877-787F-EB4CDA121FE1}"/>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2"/>
              <a:stretch>
                <a:fillRect t="-974" b="-974"/>
              </a:stretch>
            </a:blipFill>
          </p:spPr>
          <p:txBody>
            <a:bodyPr/>
            <a:lstStyle/>
            <a:p>
              <a:endParaRPr lang="en-GB"/>
            </a:p>
          </p:txBody>
        </p:sp>
        <p:sp>
          <p:nvSpPr>
            <p:cNvPr id="74" name="TextBox 52">
              <a:extLst>
                <a:ext uri="{FF2B5EF4-FFF2-40B4-BE49-F238E27FC236}">
                  <a16:creationId xmlns:a16="http://schemas.microsoft.com/office/drawing/2014/main" id="{3FCF9BFE-F725-9770-F836-1507E3F10554}"/>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10" name="Picture 2" descr="GC_Landscape_RGB">
            <a:extLst>
              <a:ext uri="{FF2B5EF4-FFF2-40B4-BE49-F238E27FC236}">
                <a16:creationId xmlns:a16="http://schemas.microsoft.com/office/drawing/2014/main" id="{ABA003CE-1BC9-5840-B120-F36823A27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462" y="144785"/>
            <a:ext cx="847613" cy="36397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64">
            <a:extLst>
              <a:ext uri="{FF2B5EF4-FFF2-40B4-BE49-F238E27FC236}">
                <a16:creationId xmlns:a16="http://schemas.microsoft.com/office/drawing/2014/main" id="{DCBB5D54-94F5-F942-8D47-E7BBEB06D484}"/>
              </a:ext>
            </a:extLst>
          </p:cNvPr>
          <p:cNvSpPr txBox="1"/>
          <p:nvPr/>
        </p:nvSpPr>
        <p:spPr>
          <a:xfrm>
            <a:off x="421044" y="729373"/>
            <a:ext cx="197415" cy="205957"/>
          </a:xfrm>
          <a:prstGeom prst="rect">
            <a:avLst/>
          </a:prstGeom>
        </p:spPr>
        <p:txBody>
          <a:bodyPr lIns="50800" tIns="50800" rIns="50800" bIns="50800" rtlCol="0" anchor="ctr"/>
          <a:lstStyle/>
          <a:p>
            <a:pPr algn="ctr">
              <a:lnSpc>
                <a:spcPts val="2379"/>
              </a:lnSpc>
            </a:pPr>
            <a:endParaRPr dirty="0"/>
          </a:p>
        </p:txBody>
      </p:sp>
      <p:grpSp>
        <p:nvGrpSpPr>
          <p:cNvPr id="37" name="Group 65">
            <a:extLst>
              <a:ext uri="{FF2B5EF4-FFF2-40B4-BE49-F238E27FC236}">
                <a16:creationId xmlns:a16="http://schemas.microsoft.com/office/drawing/2014/main" id="{F1EE7246-E23E-33D0-EB30-0B0690C9D488}"/>
              </a:ext>
            </a:extLst>
          </p:cNvPr>
          <p:cNvGrpSpPr/>
          <p:nvPr/>
        </p:nvGrpSpPr>
        <p:grpSpPr>
          <a:xfrm>
            <a:off x="5497646" y="4820412"/>
            <a:ext cx="220832" cy="193228"/>
            <a:chOff x="0" y="0"/>
            <a:chExt cx="812800" cy="711200"/>
          </a:xfrm>
        </p:grpSpPr>
        <p:sp>
          <p:nvSpPr>
            <p:cNvPr id="38" name="Freeform 66">
              <a:extLst>
                <a:ext uri="{FF2B5EF4-FFF2-40B4-BE49-F238E27FC236}">
                  <a16:creationId xmlns:a16="http://schemas.microsoft.com/office/drawing/2014/main" id="{97B93F04-8808-D99A-E08A-233F3314320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9" name="TextBox 67">
              <a:extLst>
                <a:ext uri="{FF2B5EF4-FFF2-40B4-BE49-F238E27FC236}">
                  <a16:creationId xmlns:a16="http://schemas.microsoft.com/office/drawing/2014/main" id="{04796141-14F0-369D-F08B-CE71B1CA165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6" name="Group 65">
            <a:extLst>
              <a:ext uri="{FF2B5EF4-FFF2-40B4-BE49-F238E27FC236}">
                <a16:creationId xmlns:a16="http://schemas.microsoft.com/office/drawing/2014/main" id="{D62B9D47-F5DF-9EE9-7164-940CB260508C}"/>
              </a:ext>
            </a:extLst>
          </p:cNvPr>
          <p:cNvGrpSpPr/>
          <p:nvPr/>
        </p:nvGrpSpPr>
        <p:grpSpPr>
          <a:xfrm>
            <a:off x="10269910" y="1760183"/>
            <a:ext cx="220832" cy="193228"/>
            <a:chOff x="0" y="0"/>
            <a:chExt cx="812800" cy="711200"/>
          </a:xfrm>
        </p:grpSpPr>
        <p:sp>
          <p:nvSpPr>
            <p:cNvPr id="8" name="Freeform 66">
              <a:extLst>
                <a:ext uri="{FF2B5EF4-FFF2-40B4-BE49-F238E27FC236}">
                  <a16:creationId xmlns:a16="http://schemas.microsoft.com/office/drawing/2014/main" id="{9BFB05A4-2B34-8C70-142B-6A5AF5213D4A}"/>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1" name="TextBox 67">
              <a:extLst>
                <a:ext uri="{FF2B5EF4-FFF2-40B4-BE49-F238E27FC236}">
                  <a16:creationId xmlns:a16="http://schemas.microsoft.com/office/drawing/2014/main" id="{A97B43B2-2252-A08B-1083-F9F3E9F6A08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2" name="Group 65">
            <a:extLst>
              <a:ext uri="{FF2B5EF4-FFF2-40B4-BE49-F238E27FC236}">
                <a16:creationId xmlns:a16="http://schemas.microsoft.com/office/drawing/2014/main" id="{43A7A903-0E54-B09C-6DCF-DE4F0E4ECF58}"/>
              </a:ext>
            </a:extLst>
          </p:cNvPr>
          <p:cNvGrpSpPr/>
          <p:nvPr/>
        </p:nvGrpSpPr>
        <p:grpSpPr>
          <a:xfrm>
            <a:off x="3868030" y="1732427"/>
            <a:ext cx="220832" cy="193228"/>
            <a:chOff x="0" y="0"/>
            <a:chExt cx="812800" cy="711200"/>
          </a:xfrm>
        </p:grpSpPr>
        <p:sp>
          <p:nvSpPr>
            <p:cNvPr id="15" name="Freeform 66">
              <a:extLst>
                <a:ext uri="{FF2B5EF4-FFF2-40B4-BE49-F238E27FC236}">
                  <a16:creationId xmlns:a16="http://schemas.microsoft.com/office/drawing/2014/main" id="{E44356C0-087B-6041-38A9-08603FD8BB6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7EE31427-7679-3C6E-AE23-B0E6BE7B695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8" name="Group 65">
            <a:extLst>
              <a:ext uri="{FF2B5EF4-FFF2-40B4-BE49-F238E27FC236}">
                <a16:creationId xmlns:a16="http://schemas.microsoft.com/office/drawing/2014/main" id="{A031F329-E2A4-44D0-DDD8-E23AFE9B44EA}"/>
              </a:ext>
            </a:extLst>
          </p:cNvPr>
          <p:cNvGrpSpPr/>
          <p:nvPr/>
        </p:nvGrpSpPr>
        <p:grpSpPr>
          <a:xfrm>
            <a:off x="3868030" y="4791082"/>
            <a:ext cx="220832" cy="193228"/>
            <a:chOff x="0" y="0"/>
            <a:chExt cx="812800" cy="711200"/>
          </a:xfrm>
        </p:grpSpPr>
        <p:sp>
          <p:nvSpPr>
            <p:cNvPr id="19" name="Freeform 66">
              <a:extLst>
                <a:ext uri="{FF2B5EF4-FFF2-40B4-BE49-F238E27FC236}">
                  <a16:creationId xmlns:a16="http://schemas.microsoft.com/office/drawing/2014/main" id="{AC68F924-077E-AEAB-43D7-701E458B612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0" name="TextBox 67">
              <a:extLst>
                <a:ext uri="{FF2B5EF4-FFF2-40B4-BE49-F238E27FC236}">
                  <a16:creationId xmlns:a16="http://schemas.microsoft.com/office/drawing/2014/main" id="{4E467A31-5519-A57D-19ED-F63F1719575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
        <p:nvSpPr>
          <p:cNvPr id="31" name="Freeform 63">
            <a:extLst>
              <a:ext uri="{FF2B5EF4-FFF2-40B4-BE49-F238E27FC236}">
                <a16:creationId xmlns:a16="http://schemas.microsoft.com/office/drawing/2014/main" id="{D74D2DC1-7631-9033-04E6-ADBC68E7C337}"/>
              </a:ext>
            </a:extLst>
          </p:cNvPr>
          <p:cNvSpPr/>
          <p:nvPr/>
        </p:nvSpPr>
        <p:spPr>
          <a:xfrm>
            <a:off x="5458552" y="1732427"/>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76" name="Freeform 63">
            <a:extLst>
              <a:ext uri="{FF2B5EF4-FFF2-40B4-BE49-F238E27FC236}">
                <a16:creationId xmlns:a16="http://schemas.microsoft.com/office/drawing/2014/main" id="{7DDAFCB7-9EE6-3B85-E35F-876B0C2972E6}"/>
              </a:ext>
            </a:extLst>
          </p:cNvPr>
          <p:cNvSpPr/>
          <p:nvPr/>
        </p:nvSpPr>
        <p:spPr>
          <a:xfrm>
            <a:off x="8828466" y="1710439"/>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pic>
        <p:nvPicPr>
          <p:cNvPr id="94" name="Picture 93" descr="Colorful ukuleles on display">
            <a:extLst>
              <a:ext uri="{FF2B5EF4-FFF2-40B4-BE49-F238E27FC236}">
                <a16:creationId xmlns:a16="http://schemas.microsoft.com/office/drawing/2014/main" id="{C5601474-BAA5-A7C2-98C7-7D5EE0135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9745" y="6904445"/>
            <a:ext cx="564792" cy="373954"/>
          </a:xfrm>
          <a:prstGeom prst="rect">
            <a:avLst/>
          </a:prstGeom>
        </p:spPr>
      </p:pic>
      <p:grpSp>
        <p:nvGrpSpPr>
          <p:cNvPr id="17" name="Group 65">
            <a:extLst>
              <a:ext uri="{FF2B5EF4-FFF2-40B4-BE49-F238E27FC236}">
                <a16:creationId xmlns:a16="http://schemas.microsoft.com/office/drawing/2014/main" id="{614CD0A6-667B-42E5-78C4-8497D953D2B4}"/>
              </a:ext>
            </a:extLst>
          </p:cNvPr>
          <p:cNvGrpSpPr/>
          <p:nvPr/>
        </p:nvGrpSpPr>
        <p:grpSpPr>
          <a:xfrm>
            <a:off x="8850606" y="4757871"/>
            <a:ext cx="220832" cy="193228"/>
            <a:chOff x="0" y="0"/>
            <a:chExt cx="812800" cy="711200"/>
          </a:xfrm>
        </p:grpSpPr>
        <p:sp>
          <p:nvSpPr>
            <p:cNvPr id="21" name="Freeform 66">
              <a:extLst>
                <a:ext uri="{FF2B5EF4-FFF2-40B4-BE49-F238E27FC236}">
                  <a16:creationId xmlns:a16="http://schemas.microsoft.com/office/drawing/2014/main" id="{4AE68118-F25D-B68A-0DDF-FB50F087B19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6" name="TextBox 67">
              <a:extLst>
                <a:ext uri="{FF2B5EF4-FFF2-40B4-BE49-F238E27FC236}">
                  <a16:creationId xmlns:a16="http://schemas.microsoft.com/office/drawing/2014/main" id="{F4AD3E1A-8B6A-CE1A-7D1B-EA9B5EAFF6E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27" name="Group 65">
            <a:extLst>
              <a:ext uri="{FF2B5EF4-FFF2-40B4-BE49-F238E27FC236}">
                <a16:creationId xmlns:a16="http://schemas.microsoft.com/office/drawing/2014/main" id="{4F1EB463-EEC3-E523-FCC4-01999DA04CFD}"/>
              </a:ext>
            </a:extLst>
          </p:cNvPr>
          <p:cNvGrpSpPr/>
          <p:nvPr/>
        </p:nvGrpSpPr>
        <p:grpSpPr>
          <a:xfrm>
            <a:off x="5531064" y="3792105"/>
            <a:ext cx="220832" cy="193228"/>
            <a:chOff x="0" y="0"/>
            <a:chExt cx="812800" cy="711200"/>
          </a:xfrm>
        </p:grpSpPr>
        <p:sp>
          <p:nvSpPr>
            <p:cNvPr id="28" name="Freeform 66">
              <a:extLst>
                <a:ext uri="{FF2B5EF4-FFF2-40B4-BE49-F238E27FC236}">
                  <a16:creationId xmlns:a16="http://schemas.microsoft.com/office/drawing/2014/main" id="{1B3E3BF3-8E6E-2C24-C457-342CACF74CC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4" name="TextBox 67">
              <a:extLst>
                <a:ext uri="{FF2B5EF4-FFF2-40B4-BE49-F238E27FC236}">
                  <a16:creationId xmlns:a16="http://schemas.microsoft.com/office/drawing/2014/main" id="{29D638EE-6C8C-6BCA-24F5-FB1DE63619F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81" name="Group 62">
            <a:extLst>
              <a:ext uri="{FF2B5EF4-FFF2-40B4-BE49-F238E27FC236}">
                <a16:creationId xmlns:a16="http://schemas.microsoft.com/office/drawing/2014/main" id="{F264F9D0-7B1E-6F00-5F84-1CA4FBC16333}"/>
              </a:ext>
            </a:extLst>
          </p:cNvPr>
          <p:cNvGrpSpPr/>
          <p:nvPr/>
        </p:nvGrpSpPr>
        <p:grpSpPr>
          <a:xfrm>
            <a:off x="8796671" y="7167425"/>
            <a:ext cx="242972" cy="242972"/>
            <a:chOff x="0" y="0"/>
            <a:chExt cx="812800" cy="812800"/>
          </a:xfrm>
        </p:grpSpPr>
        <p:sp>
          <p:nvSpPr>
            <p:cNvPr id="82" name="Freeform 63">
              <a:extLst>
                <a:ext uri="{FF2B5EF4-FFF2-40B4-BE49-F238E27FC236}">
                  <a16:creationId xmlns:a16="http://schemas.microsoft.com/office/drawing/2014/main" id="{BE68625F-A509-AE33-154B-FB9AA7EB2D1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84" name="TextBox 64">
              <a:extLst>
                <a:ext uri="{FF2B5EF4-FFF2-40B4-BE49-F238E27FC236}">
                  <a16:creationId xmlns:a16="http://schemas.microsoft.com/office/drawing/2014/main" id="{4F667835-35E4-48E0-E345-C8B10A826B8F}"/>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104" name="Group 62">
            <a:extLst>
              <a:ext uri="{FF2B5EF4-FFF2-40B4-BE49-F238E27FC236}">
                <a16:creationId xmlns:a16="http://schemas.microsoft.com/office/drawing/2014/main" id="{9239B4C5-3E27-2034-708C-EFFC10E93555}"/>
              </a:ext>
            </a:extLst>
          </p:cNvPr>
          <p:cNvGrpSpPr/>
          <p:nvPr/>
        </p:nvGrpSpPr>
        <p:grpSpPr>
          <a:xfrm>
            <a:off x="10282803" y="7190528"/>
            <a:ext cx="242972" cy="242972"/>
            <a:chOff x="0" y="0"/>
            <a:chExt cx="812800" cy="812800"/>
          </a:xfrm>
        </p:grpSpPr>
        <p:sp>
          <p:nvSpPr>
            <p:cNvPr id="105" name="Freeform 63">
              <a:extLst>
                <a:ext uri="{FF2B5EF4-FFF2-40B4-BE49-F238E27FC236}">
                  <a16:creationId xmlns:a16="http://schemas.microsoft.com/office/drawing/2014/main" id="{A6A4FC1F-9B4A-D244-05FB-95972DDF732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106" name="TextBox 64">
              <a:extLst>
                <a:ext uri="{FF2B5EF4-FFF2-40B4-BE49-F238E27FC236}">
                  <a16:creationId xmlns:a16="http://schemas.microsoft.com/office/drawing/2014/main" id="{9293F6B6-984D-8237-F749-B7063A9C9630}"/>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7" name="Group 65">
            <a:extLst>
              <a:ext uri="{FF2B5EF4-FFF2-40B4-BE49-F238E27FC236}">
                <a16:creationId xmlns:a16="http://schemas.microsoft.com/office/drawing/2014/main" id="{D6438FA9-5530-0C21-9A99-E0BE78BAC0A2}"/>
              </a:ext>
            </a:extLst>
          </p:cNvPr>
          <p:cNvGrpSpPr/>
          <p:nvPr/>
        </p:nvGrpSpPr>
        <p:grpSpPr>
          <a:xfrm>
            <a:off x="7248224" y="5478470"/>
            <a:ext cx="220832" cy="193228"/>
            <a:chOff x="0" y="0"/>
            <a:chExt cx="812800" cy="711200"/>
          </a:xfrm>
        </p:grpSpPr>
        <p:sp>
          <p:nvSpPr>
            <p:cNvPr id="25" name="Freeform 66">
              <a:extLst>
                <a:ext uri="{FF2B5EF4-FFF2-40B4-BE49-F238E27FC236}">
                  <a16:creationId xmlns:a16="http://schemas.microsoft.com/office/drawing/2014/main" id="{A32D8C72-0FD2-4B41-323D-16D4BE4DDCD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2" name="TextBox 67">
              <a:extLst>
                <a:ext uri="{FF2B5EF4-FFF2-40B4-BE49-F238E27FC236}">
                  <a16:creationId xmlns:a16="http://schemas.microsoft.com/office/drawing/2014/main" id="{F9A628AB-95CA-CDB2-677B-61B57799F33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51" name="Picture 50" descr="Assorted colorful toy blocks">
            <a:extLst>
              <a:ext uri="{FF2B5EF4-FFF2-40B4-BE49-F238E27FC236}">
                <a16:creationId xmlns:a16="http://schemas.microsoft.com/office/drawing/2014/main" id="{6EE9014F-E80F-9886-7DEC-80F027E3A06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3473" b="95598" l="1777" r="89987">
                        <a14:foregroundMark x1="30659" y1="28110" x2="30659" y2="28110"/>
                        <a14:foregroundMark x1="30767" y1="42407" x2="30767" y2="42407"/>
                        <a14:foregroundMark x1="33997" y1="45638" x2="33997" y2="45638"/>
                        <a14:foregroundMark x1="31844" y1="56866" x2="31844" y2="56866"/>
                        <a14:foregroundMark x1="15532" y1="44911" x2="15532" y2="44911"/>
                        <a14:foregroundMark x1="11413" y1="54200" x2="11413" y2="54200"/>
                        <a14:foregroundMark x1="6595" y1="60380" x2="6595" y2="60380"/>
                        <a14:foregroundMark x1="43742" y1="55089" x2="43742" y2="55089"/>
                        <a14:foregroundMark x1="8452" y1="8481" x2="8452" y2="8481"/>
                        <a14:foregroundMark x1="7187" y1="13530" x2="7187" y2="13530"/>
                        <a14:foregroundMark x1="1857" y1="17488" x2="1857" y2="17488"/>
                        <a14:foregroundMark x1="2261" y1="31220" x2="2261" y2="31220"/>
                        <a14:foregroundMark x1="14051" y1="90186" x2="14051" y2="90186"/>
                        <a14:foregroundMark x1="5222" y1="95638" x2="5222" y2="95638"/>
                        <a14:foregroundMark x1="32544" y1="3473" x2="32544" y2="3473"/>
                      </a14:backgroundRemoval>
                    </a14:imgEffect>
                  </a14:imgLayer>
                </a14:imgProps>
              </a:ext>
              <a:ext uri="{28A0092B-C50C-407E-A947-70E740481C1C}">
                <a14:useLocalDpi xmlns:a14="http://schemas.microsoft.com/office/drawing/2010/main" val="0"/>
              </a:ext>
            </a:extLst>
          </a:blip>
          <a:stretch>
            <a:fillRect/>
          </a:stretch>
        </p:blipFill>
        <p:spPr>
          <a:xfrm>
            <a:off x="3031398" y="4071827"/>
            <a:ext cx="726671" cy="484398"/>
          </a:xfrm>
          <a:prstGeom prst="rect">
            <a:avLst/>
          </a:prstGeom>
        </p:spPr>
      </p:pic>
      <p:pic>
        <p:nvPicPr>
          <p:cNvPr id="60" name="Picture 59" descr="Hands typing on laptop">
            <a:extLst>
              <a:ext uri="{FF2B5EF4-FFF2-40B4-BE49-F238E27FC236}">
                <a16:creationId xmlns:a16="http://schemas.microsoft.com/office/drawing/2014/main" id="{81034A9E-3E15-FADD-87D2-BB5DB5D551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2426" y="4671471"/>
            <a:ext cx="727303" cy="337699"/>
          </a:xfrm>
          <a:prstGeom prst="rect">
            <a:avLst/>
          </a:prstGeom>
        </p:spPr>
      </p:pic>
      <p:pic>
        <p:nvPicPr>
          <p:cNvPr id="61" name="Picture 60" descr="Watercolor palette">
            <a:extLst>
              <a:ext uri="{FF2B5EF4-FFF2-40B4-BE49-F238E27FC236}">
                <a16:creationId xmlns:a16="http://schemas.microsoft.com/office/drawing/2014/main" id="{7D6253BA-D946-C67D-E91C-41AA1C9970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4798" y="3604287"/>
            <a:ext cx="482558" cy="321705"/>
          </a:xfrm>
          <a:prstGeom prst="rect">
            <a:avLst/>
          </a:prstGeom>
        </p:spPr>
      </p:pic>
      <p:pic>
        <p:nvPicPr>
          <p:cNvPr id="35" name="Picture 34" descr="A blue and white sign with white text&#10;&#10;AI-generated content may be incorrect.">
            <a:extLst>
              <a:ext uri="{FF2B5EF4-FFF2-40B4-BE49-F238E27FC236}">
                <a16:creationId xmlns:a16="http://schemas.microsoft.com/office/drawing/2014/main" id="{E915AB97-B62B-EB6F-A2D3-6FC8E7052D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2015" y="119847"/>
            <a:ext cx="1469942" cy="406703"/>
          </a:xfrm>
          <a:prstGeom prst="rect">
            <a:avLst/>
          </a:prstGeom>
        </p:spPr>
      </p:pic>
      <p:grpSp>
        <p:nvGrpSpPr>
          <p:cNvPr id="40" name="Group 65">
            <a:extLst>
              <a:ext uri="{FF2B5EF4-FFF2-40B4-BE49-F238E27FC236}">
                <a16:creationId xmlns:a16="http://schemas.microsoft.com/office/drawing/2014/main" id="{9290B393-8ACB-5B9C-7B8A-B9C14014C309}"/>
              </a:ext>
            </a:extLst>
          </p:cNvPr>
          <p:cNvGrpSpPr/>
          <p:nvPr/>
        </p:nvGrpSpPr>
        <p:grpSpPr>
          <a:xfrm>
            <a:off x="10293873" y="3778250"/>
            <a:ext cx="220832" cy="193228"/>
            <a:chOff x="0" y="0"/>
            <a:chExt cx="812800" cy="711200"/>
          </a:xfrm>
        </p:grpSpPr>
        <p:sp>
          <p:nvSpPr>
            <p:cNvPr id="43" name="Freeform 66">
              <a:extLst>
                <a:ext uri="{FF2B5EF4-FFF2-40B4-BE49-F238E27FC236}">
                  <a16:creationId xmlns:a16="http://schemas.microsoft.com/office/drawing/2014/main" id="{5C7EBDDE-3032-70AD-F5BE-DE0CAFDACD4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4" name="TextBox 67">
              <a:extLst>
                <a:ext uri="{FF2B5EF4-FFF2-40B4-BE49-F238E27FC236}">
                  <a16:creationId xmlns:a16="http://schemas.microsoft.com/office/drawing/2014/main" id="{DDC01B8B-809A-18CA-8B3F-09975312104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29" name="Group 65">
            <a:extLst>
              <a:ext uri="{FF2B5EF4-FFF2-40B4-BE49-F238E27FC236}">
                <a16:creationId xmlns:a16="http://schemas.microsoft.com/office/drawing/2014/main" id="{DFD3BB06-D502-B499-DF18-4B5BB2AB7955}"/>
              </a:ext>
            </a:extLst>
          </p:cNvPr>
          <p:cNvGrpSpPr/>
          <p:nvPr/>
        </p:nvGrpSpPr>
        <p:grpSpPr>
          <a:xfrm>
            <a:off x="5477839" y="7241994"/>
            <a:ext cx="220832" cy="193228"/>
            <a:chOff x="0" y="0"/>
            <a:chExt cx="812800" cy="711200"/>
          </a:xfrm>
        </p:grpSpPr>
        <p:sp>
          <p:nvSpPr>
            <p:cNvPr id="45" name="Freeform 66">
              <a:extLst>
                <a:ext uri="{FF2B5EF4-FFF2-40B4-BE49-F238E27FC236}">
                  <a16:creationId xmlns:a16="http://schemas.microsoft.com/office/drawing/2014/main" id="{175678C7-5D8B-A7B8-E66B-AEEC5B5EB29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0" name="TextBox 67">
              <a:extLst>
                <a:ext uri="{FF2B5EF4-FFF2-40B4-BE49-F238E27FC236}">
                  <a16:creationId xmlns:a16="http://schemas.microsoft.com/office/drawing/2014/main" id="{28B61DF1-0E20-D719-53E0-60A50DCC03A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42" name="Group 62">
            <a:extLst>
              <a:ext uri="{FF2B5EF4-FFF2-40B4-BE49-F238E27FC236}">
                <a16:creationId xmlns:a16="http://schemas.microsoft.com/office/drawing/2014/main" id="{D36C9456-AFEF-72B3-7658-C03422EB9ADB}"/>
              </a:ext>
            </a:extLst>
          </p:cNvPr>
          <p:cNvGrpSpPr/>
          <p:nvPr/>
        </p:nvGrpSpPr>
        <p:grpSpPr>
          <a:xfrm>
            <a:off x="8850606" y="3765139"/>
            <a:ext cx="242972" cy="242972"/>
            <a:chOff x="0" y="0"/>
            <a:chExt cx="812800" cy="812800"/>
          </a:xfrm>
        </p:grpSpPr>
        <p:sp>
          <p:nvSpPr>
            <p:cNvPr id="49" name="Freeform 63">
              <a:extLst>
                <a:ext uri="{FF2B5EF4-FFF2-40B4-BE49-F238E27FC236}">
                  <a16:creationId xmlns:a16="http://schemas.microsoft.com/office/drawing/2014/main" id="{D6993D02-D590-1E50-78FD-A101501085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9" name="TextBox 64">
              <a:extLst>
                <a:ext uri="{FF2B5EF4-FFF2-40B4-BE49-F238E27FC236}">
                  <a16:creationId xmlns:a16="http://schemas.microsoft.com/office/drawing/2014/main" id="{3EAC9995-D62D-C64D-C255-9A78A0434DED}"/>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75" name="Group 65">
            <a:extLst>
              <a:ext uri="{FF2B5EF4-FFF2-40B4-BE49-F238E27FC236}">
                <a16:creationId xmlns:a16="http://schemas.microsoft.com/office/drawing/2014/main" id="{D9ACE4FC-C129-EAA4-D99D-728F921880C6}"/>
              </a:ext>
            </a:extLst>
          </p:cNvPr>
          <p:cNvGrpSpPr/>
          <p:nvPr/>
        </p:nvGrpSpPr>
        <p:grpSpPr>
          <a:xfrm>
            <a:off x="8829909" y="6231881"/>
            <a:ext cx="220832" cy="193228"/>
            <a:chOff x="0" y="0"/>
            <a:chExt cx="812800" cy="711200"/>
          </a:xfrm>
        </p:grpSpPr>
        <p:sp>
          <p:nvSpPr>
            <p:cNvPr id="77" name="Freeform 66">
              <a:extLst>
                <a:ext uri="{FF2B5EF4-FFF2-40B4-BE49-F238E27FC236}">
                  <a16:creationId xmlns:a16="http://schemas.microsoft.com/office/drawing/2014/main" id="{3D2DB711-18FB-2865-8161-3CDD7A0CC1F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8" name="TextBox 67">
              <a:extLst>
                <a:ext uri="{FF2B5EF4-FFF2-40B4-BE49-F238E27FC236}">
                  <a16:creationId xmlns:a16="http://schemas.microsoft.com/office/drawing/2014/main" id="{3D5985E9-206A-5515-5F35-4EF9092A16F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14" name="Picture 13" descr="Person stepping in stairs">
            <a:extLst>
              <a:ext uri="{FF2B5EF4-FFF2-40B4-BE49-F238E27FC236}">
                <a16:creationId xmlns:a16="http://schemas.microsoft.com/office/drawing/2014/main" id="{71BFEE34-1646-74F9-138E-71388C5C8B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88108" y="3506979"/>
            <a:ext cx="652967" cy="436317"/>
          </a:xfrm>
          <a:prstGeom prst="rect">
            <a:avLst/>
          </a:prstGeom>
        </p:spPr>
      </p:pic>
      <p:pic>
        <p:nvPicPr>
          <p:cNvPr id="41" name="Picture 40" descr="Books on a shelf">
            <a:extLst>
              <a:ext uri="{FF2B5EF4-FFF2-40B4-BE49-F238E27FC236}">
                <a16:creationId xmlns:a16="http://schemas.microsoft.com/office/drawing/2014/main" id="{0C394466-3FBE-74B2-7D77-68DF9B7B7A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98594" y="3462392"/>
            <a:ext cx="720977" cy="480904"/>
          </a:xfrm>
          <a:prstGeom prst="rect">
            <a:avLst/>
          </a:prstGeom>
        </p:spPr>
      </p:pic>
      <p:grpSp>
        <p:nvGrpSpPr>
          <p:cNvPr id="79" name="Group 65">
            <a:extLst>
              <a:ext uri="{FF2B5EF4-FFF2-40B4-BE49-F238E27FC236}">
                <a16:creationId xmlns:a16="http://schemas.microsoft.com/office/drawing/2014/main" id="{6E439D1A-EB9D-58A4-AD77-21E18FB0915F}"/>
              </a:ext>
            </a:extLst>
          </p:cNvPr>
          <p:cNvGrpSpPr/>
          <p:nvPr/>
        </p:nvGrpSpPr>
        <p:grpSpPr>
          <a:xfrm>
            <a:off x="10304415" y="4815952"/>
            <a:ext cx="220832" cy="193228"/>
            <a:chOff x="0" y="0"/>
            <a:chExt cx="812800" cy="711200"/>
          </a:xfrm>
        </p:grpSpPr>
        <p:sp>
          <p:nvSpPr>
            <p:cNvPr id="80" name="Freeform 66">
              <a:extLst>
                <a:ext uri="{FF2B5EF4-FFF2-40B4-BE49-F238E27FC236}">
                  <a16:creationId xmlns:a16="http://schemas.microsoft.com/office/drawing/2014/main" id="{A1B0736A-C768-797C-F9B6-2C6249C7E3A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3" name="TextBox 67">
              <a:extLst>
                <a:ext uri="{FF2B5EF4-FFF2-40B4-BE49-F238E27FC236}">
                  <a16:creationId xmlns:a16="http://schemas.microsoft.com/office/drawing/2014/main" id="{1131B22E-7A17-88CC-E976-B4A835FC8775}"/>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88" name="Group 62">
            <a:extLst>
              <a:ext uri="{FF2B5EF4-FFF2-40B4-BE49-F238E27FC236}">
                <a16:creationId xmlns:a16="http://schemas.microsoft.com/office/drawing/2014/main" id="{9BD6EE15-4CF0-C9C0-2C8B-0244411B50D5}"/>
              </a:ext>
            </a:extLst>
          </p:cNvPr>
          <p:cNvGrpSpPr/>
          <p:nvPr/>
        </p:nvGrpSpPr>
        <p:grpSpPr>
          <a:xfrm>
            <a:off x="3797037" y="7190528"/>
            <a:ext cx="242972" cy="242972"/>
            <a:chOff x="0" y="0"/>
            <a:chExt cx="812800" cy="812800"/>
          </a:xfrm>
        </p:grpSpPr>
        <p:sp>
          <p:nvSpPr>
            <p:cNvPr id="89" name="Freeform 63">
              <a:extLst>
                <a:ext uri="{FF2B5EF4-FFF2-40B4-BE49-F238E27FC236}">
                  <a16:creationId xmlns:a16="http://schemas.microsoft.com/office/drawing/2014/main" id="{E402790B-E07A-1C15-8F10-9442F9D760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90" name="TextBox 64">
              <a:extLst>
                <a:ext uri="{FF2B5EF4-FFF2-40B4-BE49-F238E27FC236}">
                  <a16:creationId xmlns:a16="http://schemas.microsoft.com/office/drawing/2014/main" id="{58C1A31C-2343-6D02-1954-58698ED18F4D}"/>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91" name="Group 65">
            <a:extLst>
              <a:ext uri="{FF2B5EF4-FFF2-40B4-BE49-F238E27FC236}">
                <a16:creationId xmlns:a16="http://schemas.microsoft.com/office/drawing/2014/main" id="{3D2D77EE-3CBA-0E4F-4851-0151F83B246C}"/>
              </a:ext>
            </a:extLst>
          </p:cNvPr>
          <p:cNvGrpSpPr/>
          <p:nvPr/>
        </p:nvGrpSpPr>
        <p:grpSpPr>
          <a:xfrm>
            <a:off x="5509607" y="6231881"/>
            <a:ext cx="220832" cy="193228"/>
            <a:chOff x="0" y="0"/>
            <a:chExt cx="812800" cy="711200"/>
          </a:xfrm>
        </p:grpSpPr>
        <p:sp>
          <p:nvSpPr>
            <p:cNvPr id="92" name="Freeform 66">
              <a:extLst>
                <a:ext uri="{FF2B5EF4-FFF2-40B4-BE49-F238E27FC236}">
                  <a16:creationId xmlns:a16="http://schemas.microsoft.com/office/drawing/2014/main" id="{4ED673C3-C122-63E6-C986-A311E218A3C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3" name="TextBox 67">
              <a:extLst>
                <a:ext uri="{FF2B5EF4-FFF2-40B4-BE49-F238E27FC236}">
                  <a16:creationId xmlns:a16="http://schemas.microsoft.com/office/drawing/2014/main" id="{2154A9EF-141D-9697-C188-B9EEFCDF67C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24" name="Picture 23" descr="Red ribbon on a white background">
            <a:extLst>
              <a:ext uri="{FF2B5EF4-FFF2-40B4-BE49-F238E27FC236}">
                <a16:creationId xmlns:a16="http://schemas.microsoft.com/office/drawing/2014/main" id="{85F608CB-1882-76FC-E3D9-15DB41F4E42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57727" y="6694803"/>
            <a:ext cx="451766" cy="618000"/>
          </a:xfrm>
          <a:prstGeom prst="rect">
            <a:avLst/>
          </a:prstGeom>
        </p:spPr>
      </p:pic>
      <p:grpSp>
        <p:nvGrpSpPr>
          <p:cNvPr id="33" name="Group 62">
            <a:extLst>
              <a:ext uri="{FF2B5EF4-FFF2-40B4-BE49-F238E27FC236}">
                <a16:creationId xmlns:a16="http://schemas.microsoft.com/office/drawing/2014/main" id="{9AA144C5-F548-9D5F-94C8-F3DD7047AAEA}"/>
              </a:ext>
            </a:extLst>
          </p:cNvPr>
          <p:cNvGrpSpPr/>
          <p:nvPr/>
        </p:nvGrpSpPr>
        <p:grpSpPr>
          <a:xfrm>
            <a:off x="7235465" y="7186257"/>
            <a:ext cx="242972" cy="242972"/>
            <a:chOff x="0" y="0"/>
            <a:chExt cx="812800" cy="812800"/>
          </a:xfrm>
        </p:grpSpPr>
        <p:sp>
          <p:nvSpPr>
            <p:cNvPr id="52" name="Freeform 63">
              <a:extLst>
                <a:ext uri="{FF2B5EF4-FFF2-40B4-BE49-F238E27FC236}">
                  <a16:creationId xmlns:a16="http://schemas.microsoft.com/office/drawing/2014/main" id="{5DF991D1-D181-B867-0A59-F57CB18E6C0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3" name="TextBox 64">
              <a:extLst>
                <a:ext uri="{FF2B5EF4-FFF2-40B4-BE49-F238E27FC236}">
                  <a16:creationId xmlns:a16="http://schemas.microsoft.com/office/drawing/2014/main" id="{8ADA3FB8-E6C8-F50E-619C-31699DE78F6D}"/>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54" name="Group 65">
            <a:extLst>
              <a:ext uri="{FF2B5EF4-FFF2-40B4-BE49-F238E27FC236}">
                <a16:creationId xmlns:a16="http://schemas.microsoft.com/office/drawing/2014/main" id="{E5044FB2-8CC6-4172-2BBB-901C1B83E702}"/>
              </a:ext>
            </a:extLst>
          </p:cNvPr>
          <p:cNvGrpSpPr/>
          <p:nvPr/>
        </p:nvGrpSpPr>
        <p:grpSpPr>
          <a:xfrm>
            <a:off x="7267113" y="6197808"/>
            <a:ext cx="220832" cy="193228"/>
            <a:chOff x="0" y="0"/>
            <a:chExt cx="812800" cy="711200"/>
          </a:xfrm>
        </p:grpSpPr>
        <p:sp>
          <p:nvSpPr>
            <p:cNvPr id="58" name="Freeform 66">
              <a:extLst>
                <a:ext uri="{FF2B5EF4-FFF2-40B4-BE49-F238E27FC236}">
                  <a16:creationId xmlns:a16="http://schemas.microsoft.com/office/drawing/2014/main" id="{6EA70FBF-F140-0E74-8F29-C227E60A482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5" name="TextBox 67">
              <a:extLst>
                <a:ext uri="{FF2B5EF4-FFF2-40B4-BE49-F238E27FC236}">
                  <a16:creationId xmlns:a16="http://schemas.microsoft.com/office/drawing/2014/main" id="{5538F972-28F7-2485-BA47-EBA7F0BA0DA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22" name="Group 62">
            <a:extLst>
              <a:ext uri="{FF2B5EF4-FFF2-40B4-BE49-F238E27FC236}">
                <a16:creationId xmlns:a16="http://schemas.microsoft.com/office/drawing/2014/main" id="{C2FC17B9-638F-FCF5-7658-F8D7012A20A2}"/>
              </a:ext>
            </a:extLst>
          </p:cNvPr>
          <p:cNvGrpSpPr/>
          <p:nvPr/>
        </p:nvGrpSpPr>
        <p:grpSpPr>
          <a:xfrm>
            <a:off x="7237154" y="3765715"/>
            <a:ext cx="242972" cy="242972"/>
            <a:chOff x="0" y="0"/>
            <a:chExt cx="812800" cy="812800"/>
          </a:xfrm>
        </p:grpSpPr>
        <p:sp>
          <p:nvSpPr>
            <p:cNvPr id="55" name="Freeform 63">
              <a:extLst>
                <a:ext uri="{FF2B5EF4-FFF2-40B4-BE49-F238E27FC236}">
                  <a16:creationId xmlns:a16="http://schemas.microsoft.com/office/drawing/2014/main" id="{0F79756D-3517-E7EC-762B-7675FC61BA6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6" name="TextBox 64">
              <a:extLst>
                <a:ext uri="{FF2B5EF4-FFF2-40B4-BE49-F238E27FC236}">
                  <a16:creationId xmlns:a16="http://schemas.microsoft.com/office/drawing/2014/main" id="{891DC518-939C-55E5-BDC3-F97DBB3F74C3}"/>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spTree>
    <p:extLst>
      <p:ext uri="{BB962C8B-B14F-4D97-AF65-F5344CB8AC3E}">
        <p14:creationId xmlns:p14="http://schemas.microsoft.com/office/powerpoint/2010/main" val="125736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94403960"/>
              </p:ext>
            </p:extLst>
          </p:nvPr>
        </p:nvGraphicFramePr>
        <p:xfrm>
          <a:off x="2569559" y="654725"/>
          <a:ext cx="8057274" cy="6848900"/>
        </p:xfrm>
        <a:graphic>
          <a:graphicData uri="http://schemas.openxmlformats.org/drawingml/2006/table">
            <a:tbl>
              <a:tblPr/>
              <a:tblGrid>
                <a:gridCol w="1403727">
                  <a:extLst>
                    <a:ext uri="{9D8B030D-6E8A-4147-A177-3AD203B41FA5}">
                      <a16:colId xmlns:a16="http://schemas.microsoft.com/office/drawing/2014/main" val="20000"/>
                    </a:ext>
                  </a:extLst>
                </a:gridCol>
                <a:gridCol w="1753145">
                  <a:extLst>
                    <a:ext uri="{9D8B030D-6E8A-4147-A177-3AD203B41FA5}">
                      <a16:colId xmlns:a16="http://schemas.microsoft.com/office/drawing/2014/main" val="20001"/>
                    </a:ext>
                  </a:extLst>
                </a:gridCol>
                <a:gridCol w="1730283">
                  <a:extLst>
                    <a:ext uri="{9D8B030D-6E8A-4147-A177-3AD203B41FA5}">
                      <a16:colId xmlns:a16="http://schemas.microsoft.com/office/drawing/2014/main" val="20002"/>
                    </a:ext>
                  </a:extLst>
                </a:gridCol>
                <a:gridCol w="1612610">
                  <a:extLst>
                    <a:ext uri="{9D8B030D-6E8A-4147-A177-3AD203B41FA5}">
                      <a16:colId xmlns:a16="http://schemas.microsoft.com/office/drawing/2014/main" val="20003"/>
                    </a:ext>
                  </a:extLst>
                </a:gridCol>
                <a:gridCol w="1557509">
                  <a:extLst>
                    <a:ext uri="{9D8B030D-6E8A-4147-A177-3AD203B41FA5}">
                      <a16:colId xmlns:a16="http://schemas.microsoft.com/office/drawing/2014/main" val="20004"/>
                    </a:ext>
                  </a:extLst>
                </a:gridCol>
              </a:tblGrid>
              <a:tr h="727848">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08/12/2025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09/12/2025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10/12/2025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11/12/2025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12/12/2025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817278">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Reading Space</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Improving relationships</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4">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100" b="1" dirty="0">
                          <a:solidFill>
                            <a:srgbClr val="000000"/>
                          </a:solidFill>
                          <a:latin typeface="DM Sans"/>
                        </a:rPr>
                        <a:t>Women’s only sessions</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b="1" dirty="0">
                        <a:solidFill>
                          <a:srgbClr val="000000"/>
                        </a:solidFill>
                        <a:latin typeface="DM Sans"/>
                      </a:endParaRPr>
                    </a:p>
                    <a:p>
                      <a:pPr algn="ctr">
                        <a:lnSpc>
                          <a:spcPts val="1515"/>
                        </a:lnSpc>
                      </a:pPr>
                      <a:r>
                        <a:rPr lang="en-US" sz="1100" dirty="0">
                          <a:solidFill>
                            <a:srgbClr val="000000"/>
                          </a:solidFill>
                          <a:latin typeface="DM Sans"/>
                        </a:rPr>
                        <a:t>Chill and Chat</a:t>
                      </a:r>
                    </a:p>
                    <a:p>
                      <a:pPr algn="ctr">
                        <a:lnSpc>
                          <a:spcPts val="1515"/>
                        </a:lnSpc>
                      </a:pPr>
                      <a:r>
                        <a:rPr lang="en-US" sz="1100" dirty="0">
                          <a:solidFill>
                            <a:srgbClr val="000000"/>
                          </a:solidFill>
                          <a:latin typeface="DM Sans"/>
                        </a:rPr>
                        <a:t>09:30-10:00</a:t>
                      </a:r>
                    </a:p>
                    <a:p>
                      <a:pPr algn="ctr">
                        <a:lnSpc>
                          <a:spcPts val="1515"/>
                        </a:lnSpc>
                      </a:pPr>
                      <a:endParaRPr lang="en-US" sz="1100"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100" b="0" dirty="0">
                          <a:solidFill>
                            <a:srgbClr val="000000"/>
                          </a:solidFill>
                          <a:latin typeface="DM Sans"/>
                        </a:rPr>
                        <a:t>Arts &amp; Crafts, Basic IT Skills, Job Club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100" b="0" dirty="0">
                          <a:solidFill>
                            <a:srgbClr val="000000"/>
                          </a:solidFill>
                          <a:latin typeface="DM Sans"/>
                        </a:rPr>
                        <a:t>10:30-1:00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Could I be a mentor?</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Mindful Colouring</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3014">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vMerge="1">
                  <a:txBody>
                    <a:bodyPr/>
                    <a:lstStyle/>
                    <a:p>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3551551823"/>
                  </a:ext>
                </a:extLst>
              </a:tr>
              <a:tr h="629451">
                <a:tc rowSpan="2">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100" b="1" dirty="0">
                          <a:solidFill>
                            <a:srgbClr val="ED0516"/>
                          </a:solidFill>
                          <a:latin typeface="DM Sans"/>
                        </a:rPr>
                        <a:t>INSIDE ACADEMY (registered only)</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100" b="1" dirty="0">
                          <a:solidFill>
                            <a:srgbClr val="ED0516"/>
                          </a:solidFill>
                          <a:latin typeface="DM Sans"/>
                        </a:rPr>
                        <a:t>10:00-3:30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000" dirty="0">
                          <a:solidFill>
                            <a:srgbClr val="000000"/>
                          </a:solidFill>
                          <a:latin typeface="DM Sans"/>
                        </a:rPr>
                        <a:t>Arts and Crafts</a:t>
                      </a:r>
                    </a:p>
                    <a:p>
                      <a:pPr algn="ctr">
                        <a:lnSpc>
                          <a:spcPts val="1515"/>
                        </a:lnSpc>
                      </a:pPr>
                      <a:r>
                        <a:rPr lang="en-US" sz="100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endParaRPr lang="en-GB" sz="1100" dirty="0"/>
                    </a:p>
                    <a:p>
                      <a:pPr algn="ctr">
                        <a:lnSpc>
                          <a:spcPts val="1515"/>
                        </a:lnSpc>
                        <a:defRPr/>
                      </a:pPr>
                      <a:r>
                        <a:rPr lang="en-GB" sz="1100" dirty="0">
                          <a:latin typeface="DM Sans" pitchFamily="2" charset="0"/>
                        </a:rPr>
                        <a:t>Ready, Steady, Cook</a:t>
                      </a:r>
                    </a:p>
                    <a:p>
                      <a:pPr algn="ctr">
                        <a:lnSpc>
                          <a:spcPts val="1515"/>
                        </a:lnSpc>
                        <a:defRPr/>
                      </a:pPr>
                      <a:r>
                        <a:rPr lang="en-GB" sz="1100" dirty="0">
                          <a:latin typeface="DM Sans" pitchFamily="2" charset="0"/>
                        </a:rPr>
                        <a:t>10:30-12:00</a:t>
                      </a:r>
                    </a:p>
                    <a:p>
                      <a:pPr algn="ctr">
                        <a:lnSpc>
                          <a:spcPts val="1515"/>
                        </a:lnSpc>
                        <a:defRPr/>
                      </a:pPr>
                      <a:endParaRPr lang="en-GB" sz="1100" dirty="0">
                        <a:latin typeface="DM Sans" pitchFamily="2" charset="0"/>
                      </a:endParaRPr>
                    </a:p>
                    <a:p>
                      <a:pPr algn="ctr"/>
                      <a:endParaRPr lang="en-GB"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r>
                        <a:rPr lang="en-GB" sz="1050" dirty="0"/>
                        <a:t>Naafi Cafe – veterans only</a:t>
                      </a:r>
                    </a:p>
                    <a:p>
                      <a:pPr algn="ctr">
                        <a:lnSpc>
                          <a:spcPts val="1515"/>
                        </a:lnSpc>
                        <a:defRPr/>
                      </a:pPr>
                      <a:r>
                        <a:rPr lang="en-GB" sz="1050" dirty="0"/>
                        <a:t>10:30-12:00</a:t>
                      </a:r>
                    </a:p>
                    <a:p>
                      <a:pPr algn="ctr">
                        <a:lnSpc>
                          <a:spcPts val="1515"/>
                        </a:lnSpc>
                        <a:defRPr/>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1522027"/>
                  </a:ext>
                </a:extLst>
              </a:tr>
              <a:tr h="591230">
                <a:tc vMerge="1">
                  <a:txBody>
                    <a:bodyPr/>
                    <a:lstStyle/>
                    <a:p>
                      <a:endParaRPr lang="en-GB"/>
                    </a:p>
                  </a:txBody>
                  <a:tcPr/>
                </a:tc>
                <a:tc>
                  <a:txBody>
                    <a:bodyPr/>
                    <a:lstStyle/>
                    <a:p>
                      <a:pPr algn="ctr"/>
                      <a:r>
                        <a:rPr lang="en-GB" sz="1000" dirty="0"/>
                        <a:t>CBT – booking only</a:t>
                      </a:r>
                    </a:p>
                    <a:p>
                      <a:pPr algn="ctr"/>
                      <a:r>
                        <a:rPr lang="en-GB" sz="1000" dirty="0"/>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60636055"/>
                  </a:ext>
                </a:extLst>
              </a:tr>
              <a:tr h="815496">
                <a:tc>
                  <a:txBody>
                    <a:bodyPr/>
                    <a:lstStyle/>
                    <a:p>
                      <a:pPr algn="ctr">
                        <a:lnSpc>
                          <a:spcPts val="1515"/>
                        </a:lnSpc>
                      </a:pPr>
                      <a:r>
                        <a:rPr lang="en-US" sz="1100" dirty="0">
                          <a:solidFill>
                            <a:srgbClr val="000000"/>
                          </a:solidFill>
                          <a:latin typeface="DM Sans"/>
                        </a:rPr>
                        <a:t>Lego Nostalgia</a:t>
                      </a:r>
                    </a:p>
                    <a:p>
                      <a:pPr algn="ctr">
                        <a:lnSpc>
                          <a:spcPts val="1515"/>
                        </a:lnSpc>
                      </a:pPr>
                      <a:r>
                        <a:rPr lang="en-US" sz="1100" dirty="0">
                          <a:solidFill>
                            <a:srgbClr val="000000"/>
                          </a:solidFill>
                          <a:latin typeface="DM Sans"/>
                        </a:rPr>
                        <a:t>10:30-12:00</a:t>
                      </a:r>
                      <a:endParaRPr lang="en-GB"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dirty="0">
                          <a:solidFill>
                            <a:srgbClr val="000000"/>
                          </a:solidFill>
                          <a:latin typeface="DM Sans"/>
                        </a:rPr>
                        <a:t>Digital College</a:t>
                      </a:r>
                    </a:p>
                    <a:p>
                      <a:pPr algn="ctr">
                        <a:lnSpc>
                          <a:spcPts val="1515"/>
                        </a:lnSpc>
                      </a:pPr>
                      <a:r>
                        <a:rPr lang="en-US" sz="1100" dirty="0">
                          <a:solidFill>
                            <a:srgbClr val="000000"/>
                          </a:solidFill>
                          <a:latin typeface="DM Sans"/>
                        </a:rPr>
                        <a:t>10:30-4:00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defRPr/>
                      </a:pPr>
                      <a:r>
                        <a:rPr lang="en-US" sz="1050" dirty="0">
                          <a:solidFill>
                            <a:srgbClr val="000000"/>
                          </a:solidFill>
                          <a:latin typeface="DM Sans"/>
                        </a:rPr>
                        <a:t>UPW – invite only</a:t>
                      </a:r>
                    </a:p>
                    <a:p>
                      <a:pPr algn="ctr">
                        <a:lnSpc>
                          <a:spcPts val="1515"/>
                        </a:lnSpc>
                        <a:defRPr/>
                      </a:pPr>
                      <a:r>
                        <a:rPr lang="en-US" sz="1050" dirty="0">
                          <a:solidFill>
                            <a:srgbClr val="000000"/>
                          </a:solidFill>
                          <a:latin typeface="DM Sans"/>
                        </a:rPr>
                        <a:t>10:00-12:00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FFFFFF"/>
                    </a:solidFill>
                  </a:tcPr>
                </a:tc>
                <a:tc>
                  <a:txBody>
                    <a:bodyPr/>
                    <a:lstStyle/>
                    <a:p>
                      <a:pPr algn="ctr"/>
                      <a:r>
                        <a:rPr lang="en-GB" sz="1100" dirty="0"/>
                        <a:t>CBT – booking only</a:t>
                      </a:r>
                    </a:p>
                    <a:p>
                      <a:pPr algn="ctr"/>
                      <a:r>
                        <a:rPr lang="en-GB" sz="1100" dirty="0"/>
                        <a:t>10:00-4:00</a:t>
                      </a:r>
                      <a:endParaRPr lang="en-GB" sz="105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r>
                        <a:rPr lang="en-US" sz="1050" dirty="0">
                          <a:solidFill>
                            <a:srgbClr val="000000"/>
                          </a:solidFill>
                          <a:latin typeface="DM Sans"/>
                        </a:rPr>
                        <a:t>Job Club with Ian – appointment only</a:t>
                      </a:r>
                    </a:p>
                    <a:p>
                      <a:pPr algn="ctr">
                        <a:lnSpc>
                          <a:spcPts val="1515"/>
                        </a:lnSpc>
                        <a:defRPr/>
                      </a:pPr>
                      <a:r>
                        <a:rPr lang="en-US" sz="105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2959548"/>
                  </a:ext>
                </a:extLst>
              </a:tr>
              <a:tr h="633014">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vMerge="1">
                  <a:txBody>
                    <a:bodyPr/>
                    <a:lstStyle/>
                    <a:p>
                      <a:pPr algn="ctr"/>
                      <a:endParaRPr lang="en-GB"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050" dirty="0">
                          <a:solidFill>
                            <a:srgbClr val="000000"/>
                          </a:solidFill>
                          <a:latin typeface="DM Sans"/>
                        </a:rPr>
                        <a:t>Chill and Chat</a:t>
                      </a:r>
                    </a:p>
                    <a:p>
                      <a:pPr algn="ctr">
                        <a:lnSpc>
                          <a:spcPts val="1515"/>
                        </a:lnSpc>
                        <a:defRPr/>
                      </a:pPr>
                      <a:r>
                        <a:rPr lang="en-US" sz="105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842233413"/>
                  </a:ext>
                </a:extLst>
              </a:tr>
              <a:tr h="820778">
                <a:tc rowSpan="2">
                  <a:txBody>
                    <a:bodyPr/>
                    <a:lstStyle/>
                    <a:p>
                      <a:pPr algn="ctr">
                        <a:lnSpc>
                          <a:spcPts val="1515"/>
                        </a:lnSpc>
                      </a:pPr>
                      <a:r>
                        <a:rPr lang="en-US" sz="1082" dirty="0">
                          <a:solidFill>
                            <a:srgbClr val="000000"/>
                          </a:solidFill>
                          <a:latin typeface="DM Sans"/>
                        </a:rPr>
                        <a:t>Gardening</a:t>
                      </a:r>
                    </a:p>
                    <a:p>
                      <a:pPr algn="ctr">
                        <a:lnSpc>
                          <a:spcPts val="1515"/>
                        </a:lnSpc>
                      </a:pPr>
                      <a:r>
                        <a:rPr lang="en-US" sz="1082" dirty="0">
                          <a:solidFill>
                            <a:srgbClr val="000000"/>
                          </a:solidFill>
                          <a:latin typeface="DM Sans"/>
                        </a:rPr>
                        <a:t>1:00-3:00</a:t>
                      </a: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200" b="1" dirty="0">
                          <a:solidFill>
                            <a:srgbClr val="ED0516"/>
                          </a:solidFill>
                          <a:latin typeface="DM Sans"/>
                        </a:rPr>
                        <a:t>INSIDE ACADEMY (registered only)</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200" b="1" dirty="0">
                          <a:solidFill>
                            <a:srgbClr val="ED0516"/>
                          </a:solidFill>
                          <a:latin typeface="DM Sans"/>
                        </a:rPr>
                        <a:t>10:00-3:30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r>
                        <a:rPr lang="en-GB" sz="1100" dirty="0"/>
                        <a:t>DWP</a:t>
                      </a:r>
                    </a:p>
                    <a:p>
                      <a:pPr algn="ctr"/>
                      <a:r>
                        <a:rPr lang="en-GB" sz="1100" dirty="0"/>
                        <a:t>1:00-3:00</a:t>
                      </a:r>
                    </a:p>
                    <a:p>
                      <a:pPr algn="ctr"/>
                      <a:endParaRPr lang="en-GB"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r>
                        <a:rPr lang="en-US" sz="1100" dirty="0">
                          <a:solidFill>
                            <a:srgbClr val="000000"/>
                          </a:solidFill>
                          <a:latin typeface="DM Sans"/>
                        </a:rPr>
                        <a:t>Hub Club – focus group</a:t>
                      </a:r>
                    </a:p>
                    <a:p>
                      <a:pPr algn="ctr"/>
                      <a:r>
                        <a:rPr lang="en-US" sz="1100" dirty="0">
                          <a:solidFill>
                            <a:srgbClr val="000000"/>
                          </a:solidFill>
                          <a:latin typeface="DM Sans"/>
                        </a:rPr>
                        <a:t>1:00-3:00</a:t>
                      </a: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pPr>
                      <a:r>
                        <a:rPr lang="en-US" sz="1082" dirty="0">
                          <a:solidFill>
                            <a:srgbClr val="000000"/>
                          </a:solidFill>
                          <a:latin typeface="DM Sans"/>
                        </a:rPr>
                        <a:t>Say it in a song! Music session</a:t>
                      </a:r>
                    </a:p>
                    <a:p>
                      <a:pPr algn="ctr">
                        <a:lnSpc>
                          <a:spcPts val="1515"/>
                        </a:lnSpc>
                      </a:pPr>
                      <a:r>
                        <a:rPr lang="en-US" sz="1082" dirty="0">
                          <a:solidFill>
                            <a:srgbClr val="000000"/>
                          </a:solidFill>
                          <a:latin typeface="DM Sans"/>
                        </a:rPr>
                        <a:t>1:30-3:30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08973">
                <a:tc vMerge="1">
                  <a:txBody>
                    <a:bodyPr/>
                    <a:lstStyle/>
                    <a:p>
                      <a:endParaRPr lang="en-GB"/>
                    </a:p>
                  </a:txBody>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00" dirty="0">
                          <a:solidFill>
                            <a:srgbClr val="000000"/>
                          </a:solidFill>
                          <a:latin typeface="DM Sans"/>
                        </a:rPr>
                        <a:t>Quieter session: Reflective walk</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dirty="0">
                          <a:solidFill>
                            <a:srgbClr val="000000"/>
                          </a:solidFill>
                          <a:latin typeface="DM Sans"/>
                        </a:rPr>
                        <a:t>1:00-4:00</a:t>
                      </a:r>
                    </a:p>
                    <a:p>
                      <a:pPr algn="ctr"/>
                      <a:endParaRPr lang="en-US" sz="1000" b="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DM Sans" pitchFamily="2" charset="0"/>
                        </a:rPr>
                        <a:t>Recovery 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DM Sans" pitchFamily="2" charset="0"/>
                        </a:rPr>
                        <a:t>1:00-2:00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a:txBody>
                    <a:bodyPr/>
                    <a:lstStyle/>
                    <a:p>
                      <a:pPr algn="ctr"/>
                      <a:r>
                        <a:rPr lang="en-GB" sz="1200" dirty="0"/>
                        <a:t>¿Hablas Español? Spanish lesson</a:t>
                      </a:r>
                    </a:p>
                    <a:p>
                      <a:pPr algn="ctr"/>
                      <a:r>
                        <a:rPr lang="en-GB" sz="1200" dirty="0"/>
                        <a:t>3:00-4:00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3853840704"/>
                  </a:ext>
                </a:extLst>
              </a:tr>
            </a:tbl>
          </a:graphicData>
        </a:graphic>
      </p:graphicFrame>
      <p:grpSp>
        <p:nvGrpSpPr>
          <p:cNvPr id="3" name="Group 3"/>
          <p:cNvGrpSpPr/>
          <p:nvPr/>
        </p:nvGrpSpPr>
        <p:grpSpPr>
          <a:xfrm>
            <a:off x="184646" y="1589490"/>
            <a:ext cx="2321941" cy="4712742"/>
            <a:chOff x="0" y="0"/>
            <a:chExt cx="902503" cy="1716756"/>
          </a:xfrm>
        </p:grpSpPr>
        <p:sp>
          <p:nvSpPr>
            <p:cNvPr id="4" name="Freeform 4"/>
            <p:cNvSpPr/>
            <p:nvPr/>
          </p:nvSpPr>
          <p:spPr>
            <a:xfrm>
              <a:off x="0" y="0"/>
              <a:ext cx="881523"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p:cNvSpPr txBox="1"/>
            <p:nvPr/>
          </p:nvSpPr>
          <p:spPr>
            <a:xfrm>
              <a:off x="4033" y="18880"/>
              <a:ext cx="898470" cy="1697876"/>
            </a:xfrm>
            <a:prstGeom prst="rect">
              <a:avLst/>
            </a:prstGeom>
          </p:spPr>
          <p:txBody>
            <a:bodyPr lIns="50800" tIns="50800" rIns="50800" bIns="50800" rtlCol="0" anchor="ctr"/>
            <a:lstStyle/>
            <a:p>
              <a:pPr algn="ctr">
                <a:lnSpc>
                  <a:spcPts val="2379"/>
                </a:lnSpc>
              </a:pPr>
              <a:r>
                <a:rPr lang="en-US" sz="1700" u="sng" dirty="0">
                  <a:solidFill>
                    <a:srgbClr val="FFFFFF"/>
                  </a:solidFill>
                  <a:latin typeface="DM Sans"/>
                </a:rPr>
                <a:t>Information</a:t>
              </a: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endParaRPr lang="en-GB" sz="1050" b="0" i="0" dirty="0">
                <a:solidFill>
                  <a:schemeClr val="bg1"/>
                </a:solidFill>
                <a:effectLst/>
                <a:latin typeface="DM Sans" pitchFamily="2" charset="0"/>
              </a:endParaRPr>
            </a:p>
            <a:p>
              <a:pPr algn="ctr">
                <a:lnSpc>
                  <a:spcPts val="2379"/>
                </a:lnSpc>
              </a:pPr>
              <a:r>
                <a:rPr lang="en-GB" sz="1050" dirty="0">
                  <a:solidFill>
                    <a:schemeClr val="bg1"/>
                  </a:solidFill>
                  <a:latin typeface="DM Sans" pitchFamily="2" charset="0"/>
                  <a:ea typeface="Calibri" panose="020F0502020204030204" pitchFamily="34" charset="0"/>
                </a:rPr>
                <a:t>Quiz offers participants an opportunity to learn and help them find new interests. DWP offer participants 1:1 sessions with professionals that can help them with benefits advice. Hub newsletter is a monthly hub project, where participants create newsletters about events and session at the hub – this is then shared with our stakeholders.</a:t>
              </a:r>
              <a:endParaRPr lang="en-US" sz="1699" dirty="0">
                <a:solidFill>
                  <a:srgbClr val="FFFFFF"/>
                </a:solidFill>
                <a:latin typeface="DM Sans"/>
              </a:endParaRPr>
            </a:p>
          </p:txBody>
        </p:sp>
      </p:grpSp>
      <p:grpSp>
        <p:nvGrpSpPr>
          <p:cNvPr id="46" name="Group 46"/>
          <p:cNvGrpSpPr/>
          <p:nvPr/>
        </p:nvGrpSpPr>
        <p:grpSpPr>
          <a:xfrm rot="2700000">
            <a:off x="170282" y="1049731"/>
            <a:ext cx="293842" cy="29384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p:cNvGrpSpPr/>
          <p:nvPr/>
        </p:nvGrpSpPr>
        <p:grpSpPr>
          <a:xfrm>
            <a:off x="195716" y="593502"/>
            <a:ext cx="242972" cy="242972"/>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sp>
        <p:nvSpPr>
          <p:cNvPr id="69" name="TextBox 69"/>
          <p:cNvSpPr txBox="1"/>
          <p:nvPr/>
        </p:nvSpPr>
        <p:spPr>
          <a:xfrm>
            <a:off x="2619793" y="89855"/>
            <a:ext cx="5548663"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DECEMBER - WEEK 2</a:t>
            </a:r>
          </a:p>
        </p:txBody>
      </p:sp>
      <p:sp>
        <p:nvSpPr>
          <p:cNvPr id="70" name="TextBox 70"/>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5ADE0809-352C-C8E8-B212-139DEF2034C1}"/>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1A899459-7200-18C3-1AC1-7778D5071E0A}"/>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74" name="TextBox 52">
              <a:extLst>
                <a:ext uri="{FF2B5EF4-FFF2-40B4-BE49-F238E27FC236}">
                  <a16:creationId xmlns:a16="http://schemas.microsoft.com/office/drawing/2014/main" id="{16F6D7DC-2D4E-0A46-946B-F9C2CB3A20B2}"/>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7ECDE46C-5487-4452-D2ED-5F4BAB466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7767" y="206740"/>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a:extLst>
              <a:ext uri="{FF2B5EF4-FFF2-40B4-BE49-F238E27FC236}">
                <a16:creationId xmlns:a16="http://schemas.microsoft.com/office/drawing/2014/main" id="{B7A8C9A4-7F95-964A-E401-E91DBA1FE922}"/>
              </a:ext>
            </a:extLst>
          </p:cNvPr>
          <p:cNvGrpSpPr/>
          <p:nvPr/>
        </p:nvGrpSpPr>
        <p:grpSpPr>
          <a:xfrm>
            <a:off x="218495" y="232251"/>
            <a:ext cx="220832" cy="193228"/>
            <a:chOff x="0" y="0"/>
            <a:chExt cx="812800" cy="711200"/>
          </a:xfrm>
        </p:grpSpPr>
        <p:sp>
          <p:nvSpPr>
            <p:cNvPr id="15" name="Freeform 66">
              <a:extLst>
                <a:ext uri="{FF2B5EF4-FFF2-40B4-BE49-F238E27FC236}">
                  <a16:creationId xmlns:a16="http://schemas.microsoft.com/office/drawing/2014/main" id="{CB01E187-FF4C-2AC3-7A64-B46AB029299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7B90ACD0-E348-C03F-0CC0-8E4AD0E7DEA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17" name="Freeform 66">
            <a:extLst>
              <a:ext uri="{FF2B5EF4-FFF2-40B4-BE49-F238E27FC236}">
                <a16:creationId xmlns:a16="http://schemas.microsoft.com/office/drawing/2014/main" id="{361302B1-BC6A-B4A4-9819-536F6084ED8B}"/>
              </a:ext>
            </a:extLst>
          </p:cNvPr>
          <p:cNvSpPr/>
          <p:nvPr/>
        </p:nvSpPr>
        <p:spPr>
          <a:xfrm>
            <a:off x="3637241" y="1962712"/>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grpSp>
        <p:nvGrpSpPr>
          <p:cNvPr id="22" name="Group 62">
            <a:extLst>
              <a:ext uri="{FF2B5EF4-FFF2-40B4-BE49-F238E27FC236}">
                <a16:creationId xmlns:a16="http://schemas.microsoft.com/office/drawing/2014/main" id="{D1D4E993-0DE3-885C-A9FD-95FEDF578666}"/>
              </a:ext>
            </a:extLst>
          </p:cNvPr>
          <p:cNvGrpSpPr/>
          <p:nvPr/>
        </p:nvGrpSpPr>
        <p:grpSpPr>
          <a:xfrm>
            <a:off x="5394124" y="1948909"/>
            <a:ext cx="242972" cy="242972"/>
            <a:chOff x="0" y="0"/>
            <a:chExt cx="812800" cy="812800"/>
          </a:xfrm>
        </p:grpSpPr>
        <p:sp>
          <p:nvSpPr>
            <p:cNvPr id="23" name="Freeform 63">
              <a:extLst>
                <a:ext uri="{FF2B5EF4-FFF2-40B4-BE49-F238E27FC236}">
                  <a16:creationId xmlns:a16="http://schemas.microsoft.com/office/drawing/2014/main" id="{6DABA986-291D-71B0-4E09-C8293AAA36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24" name="TextBox 64">
              <a:extLst>
                <a:ext uri="{FF2B5EF4-FFF2-40B4-BE49-F238E27FC236}">
                  <a16:creationId xmlns:a16="http://schemas.microsoft.com/office/drawing/2014/main" id="{8477A0EC-1061-355D-AE65-C267972B0117}"/>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29" name="Group 65">
            <a:extLst>
              <a:ext uri="{FF2B5EF4-FFF2-40B4-BE49-F238E27FC236}">
                <a16:creationId xmlns:a16="http://schemas.microsoft.com/office/drawing/2014/main" id="{51B62537-5639-E740-4452-CB54D8D3951A}"/>
              </a:ext>
            </a:extLst>
          </p:cNvPr>
          <p:cNvGrpSpPr/>
          <p:nvPr/>
        </p:nvGrpSpPr>
        <p:grpSpPr>
          <a:xfrm>
            <a:off x="8761390" y="4698770"/>
            <a:ext cx="220832" cy="193228"/>
            <a:chOff x="0" y="0"/>
            <a:chExt cx="812800" cy="711200"/>
          </a:xfrm>
        </p:grpSpPr>
        <p:sp>
          <p:nvSpPr>
            <p:cNvPr id="30" name="Freeform 66">
              <a:extLst>
                <a:ext uri="{FF2B5EF4-FFF2-40B4-BE49-F238E27FC236}">
                  <a16:creationId xmlns:a16="http://schemas.microsoft.com/office/drawing/2014/main" id="{B24064A3-4DFB-BA06-3F83-DF534D9C96B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1" name="TextBox 67">
              <a:extLst>
                <a:ext uri="{FF2B5EF4-FFF2-40B4-BE49-F238E27FC236}">
                  <a16:creationId xmlns:a16="http://schemas.microsoft.com/office/drawing/2014/main" id="{4EF88375-D88B-9AB6-FB3D-D74139CA9F1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12" name="Picture 11" descr="Colorful ukuleles on display">
            <a:extLst>
              <a:ext uri="{FF2B5EF4-FFF2-40B4-BE49-F238E27FC236}">
                <a16:creationId xmlns:a16="http://schemas.microsoft.com/office/drawing/2014/main" id="{6138EFC0-85F4-3775-3805-2F2EE9426B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1616" y="6862204"/>
            <a:ext cx="658981" cy="436317"/>
          </a:xfrm>
          <a:prstGeom prst="rect">
            <a:avLst/>
          </a:prstGeom>
        </p:spPr>
      </p:pic>
      <p:grpSp>
        <p:nvGrpSpPr>
          <p:cNvPr id="36" name="Group 65">
            <a:extLst>
              <a:ext uri="{FF2B5EF4-FFF2-40B4-BE49-F238E27FC236}">
                <a16:creationId xmlns:a16="http://schemas.microsoft.com/office/drawing/2014/main" id="{52A67EF0-2AE6-BA43-0B4B-B038A7F7E71A}"/>
              </a:ext>
            </a:extLst>
          </p:cNvPr>
          <p:cNvGrpSpPr/>
          <p:nvPr/>
        </p:nvGrpSpPr>
        <p:grpSpPr>
          <a:xfrm>
            <a:off x="10331643" y="4696146"/>
            <a:ext cx="220832" cy="193228"/>
            <a:chOff x="0" y="0"/>
            <a:chExt cx="812800" cy="711200"/>
          </a:xfrm>
        </p:grpSpPr>
        <p:sp>
          <p:nvSpPr>
            <p:cNvPr id="52" name="Freeform 66">
              <a:extLst>
                <a:ext uri="{FF2B5EF4-FFF2-40B4-BE49-F238E27FC236}">
                  <a16:creationId xmlns:a16="http://schemas.microsoft.com/office/drawing/2014/main" id="{3F962A1E-C389-24E5-7330-B8FD3CBE4A2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3" name="TextBox 67">
              <a:extLst>
                <a:ext uri="{FF2B5EF4-FFF2-40B4-BE49-F238E27FC236}">
                  <a16:creationId xmlns:a16="http://schemas.microsoft.com/office/drawing/2014/main" id="{734EEDF3-DA94-145E-7CFE-D54B848ACA7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96" name="Group 62">
            <a:extLst>
              <a:ext uri="{FF2B5EF4-FFF2-40B4-BE49-F238E27FC236}">
                <a16:creationId xmlns:a16="http://schemas.microsoft.com/office/drawing/2014/main" id="{E077FB18-6B0B-F1EC-93DA-7E5C77250497}"/>
              </a:ext>
            </a:extLst>
          </p:cNvPr>
          <p:cNvGrpSpPr/>
          <p:nvPr/>
        </p:nvGrpSpPr>
        <p:grpSpPr>
          <a:xfrm>
            <a:off x="10298504" y="7111613"/>
            <a:ext cx="242972" cy="242972"/>
            <a:chOff x="0" y="0"/>
            <a:chExt cx="812800" cy="812800"/>
          </a:xfrm>
        </p:grpSpPr>
        <p:sp>
          <p:nvSpPr>
            <p:cNvPr id="97" name="Freeform 63">
              <a:extLst>
                <a:ext uri="{FF2B5EF4-FFF2-40B4-BE49-F238E27FC236}">
                  <a16:creationId xmlns:a16="http://schemas.microsoft.com/office/drawing/2014/main" id="{0E4448CE-6BA9-48BD-BEF7-F01E61EDF9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98" name="TextBox 64">
              <a:extLst>
                <a:ext uri="{FF2B5EF4-FFF2-40B4-BE49-F238E27FC236}">
                  <a16:creationId xmlns:a16="http://schemas.microsoft.com/office/drawing/2014/main" id="{5D9D75D0-5BFD-AA70-4B3F-F981D1E1C148}"/>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sp>
        <p:nvSpPr>
          <p:cNvPr id="14" name="Freeform 66">
            <a:extLst>
              <a:ext uri="{FF2B5EF4-FFF2-40B4-BE49-F238E27FC236}">
                <a16:creationId xmlns:a16="http://schemas.microsoft.com/office/drawing/2014/main" id="{BBE48F21-1CD2-B777-3081-DD83B2485B3A}"/>
              </a:ext>
            </a:extLst>
          </p:cNvPr>
          <p:cNvSpPr/>
          <p:nvPr/>
        </p:nvSpPr>
        <p:spPr>
          <a:xfrm>
            <a:off x="10321283" y="1956444"/>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grpSp>
        <p:nvGrpSpPr>
          <p:cNvPr id="34" name="Group 62">
            <a:extLst>
              <a:ext uri="{FF2B5EF4-FFF2-40B4-BE49-F238E27FC236}">
                <a16:creationId xmlns:a16="http://schemas.microsoft.com/office/drawing/2014/main" id="{833951FB-4AF8-EB01-925B-455512EB4412}"/>
              </a:ext>
            </a:extLst>
          </p:cNvPr>
          <p:cNvGrpSpPr/>
          <p:nvPr/>
        </p:nvGrpSpPr>
        <p:grpSpPr>
          <a:xfrm>
            <a:off x="8774839" y="1950076"/>
            <a:ext cx="242972" cy="242972"/>
            <a:chOff x="0" y="0"/>
            <a:chExt cx="812800" cy="812800"/>
          </a:xfrm>
        </p:grpSpPr>
        <p:sp>
          <p:nvSpPr>
            <p:cNvPr id="54" name="Freeform 63">
              <a:extLst>
                <a:ext uri="{FF2B5EF4-FFF2-40B4-BE49-F238E27FC236}">
                  <a16:creationId xmlns:a16="http://schemas.microsoft.com/office/drawing/2014/main" id="{A559494A-1828-D190-D9BF-646777E396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b="1"/>
            </a:p>
          </p:txBody>
        </p:sp>
        <p:sp>
          <p:nvSpPr>
            <p:cNvPr id="58" name="TextBox 64">
              <a:extLst>
                <a:ext uri="{FF2B5EF4-FFF2-40B4-BE49-F238E27FC236}">
                  <a16:creationId xmlns:a16="http://schemas.microsoft.com/office/drawing/2014/main" id="{C04BDDCC-D227-3377-4CCA-6760484DC18C}"/>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b="1" dirty="0"/>
            </a:p>
          </p:txBody>
        </p:sp>
      </p:grpSp>
      <p:grpSp>
        <p:nvGrpSpPr>
          <p:cNvPr id="25" name="Group 65">
            <a:extLst>
              <a:ext uri="{FF2B5EF4-FFF2-40B4-BE49-F238E27FC236}">
                <a16:creationId xmlns:a16="http://schemas.microsoft.com/office/drawing/2014/main" id="{CE75F2C9-9735-7238-EE88-2F6B1769A4E9}"/>
              </a:ext>
            </a:extLst>
          </p:cNvPr>
          <p:cNvGrpSpPr/>
          <p:nvPr/>
        </p:nvGrpSpPr>
        <p:grpSpPr>
          <a:xfrm>
            <a:off x="7143649" y="5351710"/>
            <a:ext cx="220832" cy="193228"/>
            <a:chOff x="0" y="0"/>
            <a:chExt cx="812800" cy="711200"/>
          </a:xfrm>
        </p:grpSpPr>
        <p:sp>
          <p:nvSpPr>
            <p:cNvPr id="28" name="Freeform 66">
              <a:extLst>
                <a:ext uri="{FF2B5EF4-FFF2-40B4-BE49-F238E27FC236}">
                  <a16:creationId xmlns:a16="http://schemas.microsoft.com/office/drawing/2014/main" id="{D2AA77A6-632A-B6B0-42CE-11B2EADBBEA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3" name="TextBox 67">
              <a:extLst>
                <a:ext uri="{FF2B5EF4-FFF2-40B4-BE49-F238E27FC236}">
                  <a16:creationId xmlns:a16="http://schemas.microsoft.com/office/drawing/2014/main" id="{0661DD54-B1BC-4C54-7344-E12A7E1FA22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39" name="Group 65">
            <a:extLst>
              <a:ext uri="{FF2B5EF4-FFF2-40B4-BE49-F238E27FC236}">
                <a16:creationId xmlns:a16="http://schemas.microsoft.com/office/drawing/2014/main" id="{E02CC815-1B7F-D6BF-10CA-4C961E3EF9EA}"/>
              </a:ext>
            </a:extLst>
          </p:cNvPr>
          <p:cNvGrpSpPr/>
          <p:nvPr/>
        </p:nvGrpSpPr>
        <p:grpSpPr>
          <a:xfrm>
            <a:off x="7152663" y="6168726"/>
            <a:ext cx="220832" cy="193228"/>
            <a:chOff x="0" y="0"/>
            <a:chExt cx="812800" cy="711200"/>
          </a:xfrm>
        </p:grpSpPr>
        <p:sp>
          <p:nvSpPr>
            <p:cNvPr id="43" name="Freeform 66">
              <a:extLst>
                <a:ext uri="{FF2B5EF4-FFF2-40B4-BE49-F238E27FC236}">
                  <a16:creationId xmlns:a16="http://schemas.microsoft.com/office/drawing/2014/main" id="{B86BEEE8-49CE-3140-0A03-3DE73554AA6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4" name="TextBox 67">
              <a:extLst>
                <a:ext uri="{FF2B5EF4-FFF2-40B4-BE49-F238E27FC236}">
                  <a16:creationId xmlns:a16="http://schemas.microsoft.com/office/drawing/2014/main" id="{92BAE1D6-5FE9-4DE9-70F1-DF3FD2ED71D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49" name="Group 65">
            <a:extLst>
              <a:ext uri="{FF2B5EF4-FFF2-40B4-BE49-F238E27FC236}">
                <a16:creationId xmlns:a16="http://schemas.microsoft.com/office/drawing/2014/main" id="{61BF2D81-C0E6-4299-E4DD-50DBABCB841C}"/>
              </a:ext>
            </a:extLst>
          </p:cNvPr>
          <p:cNvGrpSpPr/>
          <p:nvPr/>
        </p:nvGrpSpPr>
        <p:grpSpPr>
          <a:xfrm>
            <a:off x="7162824" y="7227096"/>
            <a:ext cx="220832" cy="193228"/>
            <a:chOff x="0" y="0"/>
            <a:chExt cx="812800" cy="711200"/>
          </a:xfrm>
        </p:grpSpPr>
        <p:sp>
          <p:nvSpPr>
            <p:cNvPr id="50" name="Freeform 66">
              <a:extLst>
                <a:ext uri="{FF2B5EF4-FFF2-40B4-BE49-F238E27FC236}">
                  <a16:creationId xmlns:a16="http://schemas.microsoft.com/office/drawing/2014/main" id="{ED4F6A34-FB93-CEBA-E6BF-3BB22487975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1" name="TextBox 67">
              <a:extLst>
                <a:ext uri="{FF2B5EF4-FFF2-40B4-BE49-F238E27FC236}">
                  <a16:creationId xmlns:a16="http://schemas.microsoft.com/office/drawing/2014/main" id="{ECFA2097-12A0-8B7D-DE7A-E1DDED167E3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60" name="Picture 59" descr="A blue and white sign with white text&#10;&#10;AI-generated content may be incorrect.">
            <a:extLst>
              <a:ext uri="{FF2B5EF4-FFF2-40B4-BE49-F238E27FC236}">
                <a16:creationId xmlns:a16="http://schemas.microsoft.com/office/drawing/2014/main" id="{67F22F6F-8FC0-E35C-8EC2-730AE67AC3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7814" y="176266"/>
            <a:ext cx="1424936" cy="394251"/>
          </a:xfrm>
          <a:prstGeom prst="rect">
            <a:avLst/>
          </a:prstGeom>
        </p:spPr>
      </p:pic>
      <p:grpSp>
        <p:nvGrpSpPr>
          <p:cNvPr id="75" name="Group 65">
            <a:extLst>
              <a:ext uri="{FF2B5EF4-FFF2-40B4-BE49-F238E27FC236}">
                <a16:creationId xmlns:a16="http://schemas.microsoft.com/office/drawing/2014/main" id="{827AAA32-F75C-11C0-13D7-5C865BF47BDB}"/>
              </a:ext>
            </a:extLst>
          </p:cNvPr>
          <p:cNvGrpSpPr/>
          <p:nvPr/>
        </p:nvGrpSpPr>
        <p:grpSpPr>
          <a:xfrm>
            <a:off x="5421419" y="7209082"/>
            <a:ext cx="220832" cy="193228"/>
            <a:chOff x="0" y="0"/>
            <a:chExt cx="812800" cy="711200"/>
          </a:xfrm>
        </p:grpSpPr>
        <p:sp>
          <p:nvSpPr>
            <p:cNvPr id="76" name="Freeform 66">
              <a:extLst>
                <a:ext uri="{FF2B5EF4-FFF2-40B4-BE49-F238E27FC236}">
                  <a16:creationId xmlns:a16="http://schemas.microsoft.com/office/drawing/2014/main" id="{0805799F-040E-0A66-90FB-955FF5DC1B9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8" name="TextBox 67">
              <a:extLst>
                <a:ext uri="{FF2B5EF4-FFF2-40B4-BE49-F238E27FC236}">
                  <a16:creationId xmlns:a16="http://schemas.microsoft.com/office/drawing/2014/main" id="{CA058FBC-5605-97AC-DD13-332A8D4AF4E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79" name="Group 65">
            <a:extLst>
              <a:ext uri="{FF2B5EF4-FFF2-40B4-BE49-F238E27FC236}">
                <a16:creationId xmlns:a16="http://schemas.microsoft.com/office/drawing/2014/main" id="{A3B7490D-368E-ED92-E080-8ABD8AB8AA8F}"/>
              </a:ext>
            </a:extLst>
          </p:cNvPr>
          <p:cNvGrpSpPr/>
          <p:nvPr/>
        </p:nvGrpSpPr>
        <p:grpSpPr>
          <a:xfrm>
            <a:off x="5386914" y="4682344"/>
            <a:ext cx="220832" cy="193228"/>
            <a:chOff x="0" y="0"/>
            <a:chExt cx="812800" cy="711200"/>
          </a:xfrm>
        </p:grpSpPr>
        <p:sp>
          <p:nvSpPr>
            <p:cNvPr id="81" name="Freeform 66">
              <a:extLst>
                <a:ext uri="{FF2B5EF4-FFF2-40B4-BE49-F238E27FC236}">
                  <a16:creationId xmlns:a16="http://schemas.microsoft.com/office/drawing/2014/main" id="{D7967322-8A7D-4002-2811-4C856F1633D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2" name="TextBox 67">
              <a:extLst>
                <a:ext uri="{FF2B5EF4-FFF2-40B4-BE49-F238E27FC236}">
                  <a16:creationId xmlns:a16="http://schemas.microsoft.com/office/drawing/2014/main" id="{06BC7C23-25D6-123E-C8B4-FBD9DE2F046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83" name="Group 65">
            <a:extLst>
              <a:ext uri="{FF2B5EF4-FFF2-40B4-BE49-F238E27FC236}">
                <a16:creationId xmlns:a16="http://schemas.microsoft.com/office/drawing/2014/main" id="{6772E611-3858-6212-6956-60592F150D13}"/>
              </a:ext>
            </a:extLst>
          </p:cNvPr>
          <p:cNvGrpSpPr/>
          <p:nvPr/>
        </p:nvGrpSpPr>
        <p:grpSpPr>
          <a:xfrm>
            <a:off x="5427340" y="3313044"/>
            <a:ext cx="220832" cy="193228"/>
            <a:chOff x="0" y="0"/>
            <a:chExt cx="812800" cy="711200"/>
          </a:xfrm>
        </p:grpSpPr>
        <p:sp>
          <p:nvSpPr>
            <p:cNvPr id="84" name="Freeform 66">
              <a:extLst>
                <a:ext uri="{FF2B5EF4-FFF2-40B4-BE49-F238E27FC236}">
                  <a16:creationId xmlns:a16="http://schemas.microsoft.com/office/drawing/2014/main" id="{3EFB77DF-215C-9745-CA35-373AC59EE9F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5" name="TextBox 67">
              <a:extLst>
                <a:ext uri="{FF2B5EF4-FFF2-40B4-BE49-F238E27FC236}">
                  <a16:creationId xmlns:a16="http://schemas.microsoft.com/office/drawing/2014/main" id="{FADAF122-1CA1-E01F-1C91-5E7E98EFEC79}"/>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103" name="Group 62">
            <a:extLst>
              <a:ext uri="{FF2B5EF4-FFF2-40B4-BE49-F238E27FC236}">
                <a16:creationId xmlns:a16="http://schemas.microsoft.com/office/drawing/2014/main" id="{0749BDD0-2BC8-A9F4-58BE-5319C6802DDC}"/>
              </a:ext>
            </a:extLst>
          </p:cNvPr>
          <p:cNvGrpSpPr/>
          <p:nvPr/>
        </p:nvGrpSpPr>
        <p:grpSpPr>
          <a:xfrm>
            <a:off x="8739250" y="7233099"/>
            <a:ext cx="242972" cy="242972"/>
            <a:chOff x="0" y="0"/>
            <a:chExt cx="812800" cy="812800"/>
          </a:xfrm>
        </p:grpSpPr>
        <p:sp>
          <p:nvSpPr>
            <p:cNvPr id="104" name="Freeform 63">
              <a:extLst>
                <a:ext uri="{FF2B5EF4-FFF2-40B4-BE49-F238E27FC236}">
                  <a16:creationId xmlns:a16="http://schemas.microsoft.com/office/drawing/2014/main" id="{D466716F-A349-084C-2CE7-1B96A997A1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105" name="TextBox 64">
              <a:extLst>
                <a:ext uri="{FF2B5EF4-FFF2-40B4-BE49-F238E27FC236}">
                  <a16:creationId xmlns:a16="http://schemas.microsoft.com/office/drawing/2014/main" id="{C5BB38C4-0EB8-EDF7-504D-31035DA903F1}"/>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6" name="Group 62">
            <a:extLst>
              <a:ext uri="{FF2B5EF4-FFF2-40B4-BE49-F238E27FC236}">
                <a16:creationId xmlns:a16="http://schemas.microsoft.com/office/drawing/2014/main" id="{0BD8C73F-C0DF-EFF5-4F1D-5A0841A56024}"/>
              </a:ext>
            </a:extLst>
          </p:cNvPr>
          <p:cNvGrpSpPr/>
          <p:nvPr/>
        </p:nvGrpSpPr>
        <p:grpSpPr>
          <a:xfrm>
            <a:off x="3669125" y="7159338"/>
            <a:ext cx="242972" cy="242972"/>
            <a:chOff x="0" y="0"/>
            <a:chExt cx="812800" cy="812800"/>
          </a:xfrm>
        </p:grpSpPr>
        <p:sp>
          <p:nvSpPr>
            <p:cNvPr id="7" name="Freeform 63">
              <a:extLst>
                <a:ext uri="{FF2B5EF4-FFF2-40B4-BE49-F238E27FC236}">
                  <a16:creationId xmlns:a16="http://schemas.microsoft.com/office/drawing/2014/main" id="{B14ED1EF-13EB-2D25-1EAC-2DD6B0C06A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9" name="TextBox 64">
              <a:extLst>
                <a:ext uri="{FF2B5EF4-FFF2-40B4-BE49-F238E27FC236}">
                  <a16:creationId xmlns:a16="http://schemas.microsoft.com/office/drawing/2014/main" id="{C7D61EA5-774C-B148-EE8E-FAE4E1176C22}"/>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21" name="Group 62">
            <a:extLst>
              <a:ext uri="{FF2B5EF4-FFF2-40B4-BE49-F238E27FC236}">
                <a16:creationId xmlns:a16="http://schemas.microsoft.com/office/drawing/2014/main" id="{CD5C573C-0A59-D2A1-B22B-F2E0CB8C6EE9}"/>
              </a:ext>
            </a:extLst>
          </p:cNvPr>
          <p:cNvGrpSpPr/>
          <p:nvPr/>
        </p:nvGrpSpPr>
        <p:grpSpPr>
          <a:xfrm>
            <a:off x="8707544" y="3842982"/>
            <a:ext cx="242972" cy="242972"/>
            <a:chOff x="0" y="0"/>
            <a:chExt cx="812800" cy="812800"/>
          </a:xfrm>
        </p:grpSpPr>
        <p:sp>
          <p:nvSpPr>
            <p:cNvPr id="26" name="Freeform 63">
              <a:extLst>
                <a:ext uri="{FF2B5EF4-FFF2-40B4-BE49-F238E27FC236}">
                  <a16:creationId xmlns:a16="http://schemas.microsoft.com/office/drawing/2014/main" id="{BC8000EF-B333-CBC9-24D2-5C66BB29D1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27" name="TextBox 64">
              <a:extLst>
                <a:ext uri="{FF2B5EF4-FFF2-40B4-BE49-F238E27FC236}">
                  <a16:creationId xmlns:a16="http://schemas.microsoft.com/office/drawing/2014/main" id="{FBFF4B97-7BBF-D8C7-2398-B8B3DE7E6413}"/>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35" name="Group 62">
            <a:extLst>
              <a:ext uri="{FF2B5EF4-FFF2-40B4-BE49-F238E27FC236}">
                <a16:creationId xmlns:a16="http://schemas.microsoft.com/office/drawing/2014/main" id="{61896AB9-DEA0-9CD8-9425-6B1364A53F58}"/>
              </a:ext>
            </a:extLst>
          </p:cNvPr>
          <p:cNvGrpSpPr/>
          <p:nvPr/>
        </p:nvGrpSpPr>
        <p:grpSpPr>
          <a:xfrm>
            <a:off x="10279667" y="3850289"/>
            <a:ext cx="242972" cy="242972"/>
            <a:chOff x="0" y="0"/>
            <a:chExt cx="812800" cy="812800"/>
          </a:xfrm>
        </p:grpSpPr>
        <p:sp>
          <p:nvSpPr>
            <p:cNvPr id="37" name="Freeform 63">
              <a:extLst>
                <a:ext uri="{FF2B5EF4-FFF2-40B4-BE49-F238E27FC236}">
                  <a16:creationId xmlns:a16="http://schemas.microsoft.com/office/drawing/2014/main" id="{8D8CF203-3F32-8848-CCA5-4A04481B22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38" name="TextBox 64">
              <a:extLst>
                <a:ext uri="{FF2B5EF4-FFF2-40B4-BE49-F238E27FC236}">
                  <a16:creationId xmlns:a16="http://schemas.microsoft.com/office/drawing/2014/main" id="{58E2D3C3-4319-569D-505A-F1DCF43C56AE}"/>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pic>
        <p:nvPicPr>
          <p:cNvPr id="19" name="Picture 18" descr="Basil plants in pots">
            <a:extLst>
              <a:ext uri="{FF2B5EF4-FFF2-40B4-BE49-F238E27FC236}">
                <a16:creationId xmlns:a16="http://schemas.microsoft.com/office/drawing/2014/main" id="{C09FD308-1452-D714-2C30-07E06474D8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6101" y="6706054"/>
            <a:ext cx="633083" cy="422055"/>
          </a:xfrm>
          <a:prstGeom prst="rect">
            <a:avLst/>
          </a:prstGeom>
        </p:spPr>
      </p:pic>
      <p:grpSp>
        <p:nvGrpSpPr>
          <p:cNvPr id="45" name="Group 65">
            <a:extLst>
              <a:ext uri="{FF2B5EF4-FFF2-40B4-BE49-F238E27FC236}">
                <a16:creationId xmlns:a16="http://schemas.microsoft.com/office/drawing/2014/main" id="{AA547AFC-D82F-300B-1E1D-E69232CF4648}"/>
              </a:ext>
            </a:extLst>
          </p:cNvPr>
          <p:cNvGrpSpPr/>
          <p:nvPr/>
        </p:nvGrpSpPr>
        <p:grpSpPr>
          <a:xfrm>
            <a:off x="3671507" y="4695713"/>
            <a:ext cx="220832" cy="193228"/>
            <a:chOff x="0" y="0"/>
            <a:chExt cx="812800" cy="711200"/>
          </a:xfrm>
        </p:grpSpPr>
        <p:sp>
          <p:nvSpPr>
            <p:cNvPr id="55" name="Freeform 66">
              <a:extLst>
                <a:ext uri="{FF2B5EF4-FFF2-40B4-BE49-F238E27FC236}">
                  <a16:creationId xmlns:a16="http://schemas.microsoft.com/office/drawing/2014/main" id="{8432BAF7-3940-6521-B6D4-22DFCF1D3FB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6" name="TextBox 67">
              <a:extLst>
                <a:ext uri="{FF2B5EF4-FFF2-40B4-BE49-F238E27FC236}">
                  <a16:creationId xmlns:a16="http://schemas.microsoft.com/office/drawing/2014/main" id="{CE4DAC44-FFD5-0410-28FE-F6391863062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32" name="Graphic 31" descr="Chef Hat with solid fill">
            <a:extLst>
              <a:ext uri="{FF2B5EF4-FFF2-40B4-BE49-F238E27FC236}">
                <a16:creationId xmlns:a16="http://schemas.microsoft.com/office/drawing/2014/main" id="{5F0E5733-A5A3-FA84-DFAC-3870BE90AD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68981" y="3691699"/>
            <a:ext cx="459718" cy="459718"/>
          </a:xfrm>
          <a:prstGeom prst="rect">
            <a:avLst/>
          </a:prstGeom>
        </p:spPr>
      </p:pic>
      <p:grpSp>
        <p:nvGrpSpPr>
          <p:cNvPr id="10" name="Group 65">
            <a:extLst>
              <a:ext uri="{FF2B5EF4-FFF2-40B4-BE49-F238E27FC236}">
                <a16:creationId xmlns:a16="http://schemas.microsoft.com/office/drawing/2014/main" id="{DC34AEFE-6963-B4D4-9863-D5E47308EBD3}"/>
              </a:ext>
            </a:extLst>
          </p:cNvPr>
          <p:cNvGrpSpPr/>
          <p:nvPr/>
        </p:nvGrpSpPr>
        <p:grpSpPr>
          <a:xfrm>
            <a:off x="5427689" y="3892585"/>
            <a:ext cx="220832" cy="193228"/>
            <a:chOff x="0" y="0"/>
            <a:chExt cx="812800" cy="711200"/>
          </a:xfrm>
        </p:grpSpPr>
        <p:sp>
          <p:nvSpPr>
            <p:cNvPr id="11" name="Freeform 66">
              <a:extLst>
                <a:ext uri="{FF2B5EF4-FFF2-40B4-BE49-F238E27FC236}">
                  <a16:creationId xmlns:a16="http://schemas.microsoft.com/office/drawing/2014/main" id="{FC47AA82-6EF3-D912-5024-F33ED05EB7D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0" name="TextBox 67">
              <a:extLst>
                <a:ext uri="{FF2B5EF4-FFF2-40B4-BE49-F238E27FC236}">
                  <a16:creationId xmlns:a16="http://schemas.microsoft.com/office/drawing/2014/main" id="{99C47F62-1EB9-B350-7187-40CEF955E52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57" name="Group 65">
            <a:extLst>
              <a:ext uri="{FF2B5EF4-FFF2-40B4-BE49-F238E27FC236}">
                <a16:creationId xmlns:a16="http://schemas.microsoft.com/office/drawing/2014/main" id="{648664EC-7980-F1FE-8F30-47371CA0FA72}"/>
              </a:ext>
            </a:extLst>
          </p:cNvPr>
          <p:cNvGrpSpPr/>
          <p:nvPr/>
        </p:nvGrpSpPr>
        <p:grpSpPr>
          <a:xfrm>
            <a:off x="8762054" y="6168726"/>
            <a:ext cx="220832" cy="193228"/>
            <a:chOff x="0" y="0"/>
            <a:chExt cx="812800" cy="711200"/>
          </a:xfrm>
        </p:grpSpPr>
        <p:sp>
          <p:nvSpPr>
            <p:cNvPr id="59" name="Freeform 66">
              <a:extLst>
                <a:ext uri="{FF2B5EF4-FFF2-40B4-BE49-F238E27FC236}">
                  <a16:creationId xmlns:a16="http://schemas.microsoft.com/office/drawing/2014/main" id="{F3ABD54A-E199-0522-40D5-AEE367EBCDF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5" name="TextBox 67">
              <a:extLst>
                <a:ext uri="{FF2B5EF4-FFF2-40B4-BE49-F238E27FC236}">
                  <a16:creationId xmlns:a16="http://schemas.microsoft.com/office/drawing/2014/main" id="{6629A7DA-57DF-98DA-BEE4-394685ADC1E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89" name="Picture 88" descr="Landscape view of bright red flowers with a ladybug pattern">
            <a:extLst>
              <a:ext uri="{FF2B5EF4-FFF2-40B4-BE49-F238E27FC236}">
                <a16:creationId xmlns:a16="http://schemas.microsoft.com/office/drawing/2014/main" id="{47142CDD-2D07-0C0C-6FA5-0F16EDB7F7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14060" y="3665142"/>
            <a:ext cx="661413" cy="440942"/>
          </a:xfrm>
          <a:prstGeom prst="rect">
            <a:avLst/>
          </a:prstGeom>
        </p:spPr>
      </p:pic>
      <p:pic>
        <p:nvPicPr>
          <p:cNvPr id="61" name="Picture 60" descr="Group of people looking at two men in office">
            <a:extLst>
              <a:ext uri="{FF2B5EF4-FFF2-40B4-BE49-F238E27FC236}">
                <a16:creationId xmlns:a16="http://schemas.microsoft.com/office/drawing/2014/main" id="{205F0446-8919-7A53-A233-19635691E4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84703" y="7026902"/>
            <a:ext cx="658981" cy="439321"/>
          </a:xfrm>
          <a:prstGeom prst="rect">
            <a:avLst/>
          </a:prstGeom>
        </p:spPr>
      </p:pic>
      <p:grpSp>
        <p:nvGrpSpPr>
          <p:cNvPr id="80" name="Group 62">
            <a:extLst>
              <a:ext uri="{FF2B5EF4-FFF2-40B4-BE49-F238E27FC236}">
                <a16:creationId xmlns:a16="http://schemas.microsoft.com/office/drawing/2014/main" id="{1CB8B325-E799-54AD-4835-C6250AB7A5D6}"/>
              </a:ext>
            </a:extLst>
          </p:cNvPr>
          <p:cNvGrpSpPr/>
          <p:nvPr/>
        </p:nvGrpSpPr>
        <p:grpSpPr>
          <a:xfrm>
            <a:off x="7178154" y="3832539"/>
            <a:ext cx="242972" cy="242972"/>
            <a:chOff x="0" y="0"/>
            <a:chExt cx="812800" cy="812800"/>
          </a:xfrm>
        </p:grpSpPr>
        <p:sp>
          <p:nvSpPr>
            <p:cNvPr id="86" name="Freeform 63">
              <a:extLst>
                <a:ext uri="{FF2B5EF4-FFF2-40B4-BE49-F238E27FC236}">
                  <a16:creationId xmlns:a16="http://schemas.microsoft.com/office/drawing/2014/main" id="{566D4E0D-8026-D5D3-265C-D815E53A908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87" name="TextBox 64">
              <a:extLst>
                <a:ext uri="{FF2B5EF4-FFF2-40B4-BE49-F238E27FC236}">
                  <a16:creationId xmlns:a16="http://schemas.microsoft.com/office/drawing/2014/main" id="{901E788D-3EF6-6ED4-A400-A1D4F801A7CB}"/>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66" name="Group 65">
            <a:extLst>
              <a:ext uri="{FF2B5EF4-FFF2-40B4-BE49-F238E27FC236}">
                <a16:creationId xmlns:a16="http://schemas.microsoft.com/office/drawing/2014/main" id="{D3E54BB6-2848-0D52-FA48-E9D957423FB9}"/>
              </a:ext>
            </a:extLst>
          </p:cNvPr>
          <p:cNvGrpSpPr/>
          <p:nvPr/>
        </p:nvGrpSpPr>
        <p:grpSpPr>
          <a:xfrm>
            <a:off x="5462825" y="6226095"/>
            <a:ext cx="220832" cy="193228"/>
            <a:chOff x="0" y="0"/>
            <a:chExt cx="812800" cy="711200"/>
          </a:xfrm>
        </p:grpSpPr>
        <p:sp>
          <p:nvSpPr>
            <p:cNvPr id="67" name="Freeform 66">
              <a:extLst>
                <a:ext uri="{FF2B5EF4-FFF2-40B4-BE49-F238E27FC236}">
                  <a16:creationId xmlns:a16="http://schemas.microsoft.com/office/drawing/2014/main" id="{A7A77AEE-4E17-8580-D285-DD24631CEFA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7" name="TextBox 67">
              <a:extLst>
                <a:ext uri="{FF2B5EF4-FFF2-40B4-BE49-F238E27FC236}">
                  <a16:creationId xmlns:a16="http://schemas.microsoft.com/office/drawing/2014/main" id="{2FE6BA39-2C51-8380-8771-1B28A766BAFB}"/>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88" name="Group 65">
            <a:extLst>
              <a:ext uri="{FF2B5EF4-FFF2-40B4-BE49-F238E27FC236}">
                <a16:creationId xmlns:a16="http://schemas.microsoft.com/office/drawing/2014/main" id="{DB2601E8-9DEE-8645-3397-B30CADC609BC}"/>
              </a:ext>
            </a:extLst>
          </p:cNvPr>
          <p:cNvGrpSpPr/>
          <p:nvPr/>
        </p:nvGrpSpPr>
        <p:grpSpPr>
          <a:xfrm>
            <a:off x="3637002" y="3900033"/>
            <a:ext cx="220832" cy="193228"/>
            <a:chOff x="0" y="0"/>
            <a:chExt cx="812800" cy="711200"/>
          </a:xfrm>
        </p:grpSpPr>
        <p:sp>
          <p:nvSpPr>
            <p:cNvPr id="90" name="Freeform 66">
              <a:extLst>
                <a:ext uri="{FF2B5EF4-FFF2-40B4-BE49-F238E27FC236}">
                  <a16:creationId xmlns:a16="http://schemas.microsoft.com/office/drawing/2014/main" id="{DFA8E129-7505-6687-801B-061CD2AE5DF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1" name="TextBox 67">
              <a:extLst>
                <a:ext uri="{FF2B5EF4-FFF2-40B4-BE49-F238E27FC236}">
                  <a16:creationId xmlns:a16="http://schemas.microsoft.com/office/drawing/2014/main" id="{39D37FDE-798B-C0E9-3E28-9FD0884961C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5B096677-03BA-048C-6C1A-E2844FDA8875}"/>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3F9C3D4-3EEA-4750-ADE2-C9A3B2E97C1F}"/>
              </a:ext>
            </a:extLst>
          </p:cNvPr>
          <p:cNvGraphicFramePr>
            <a:graphicFrameLocks noGrp="1"/>
          </p:cNvGraphicFramePr>
          <p:nvPr>
            <p:extLst>
              <p:ext uri="{D42A27DB-BD31-4B8C-83A1-F6EECF244321}">
                <p14:modId xmlns:p14="http://schemas.microsoft.com/office/powerpoint/2010/main" val="471930017"/>
              </p:ext>
            </p:extLst>
          </p:nvPr>
        </p:nvGraphicFramePr>
        <p:xfrm>
          <a:off x="2569559" y="654725"/>
          <a:ext cx="8057273" cy="6855016"/>
        </p:xfrm>
        <a:graphic>
          <a:graphicData uri="http://schemas.openxmlformats.org/drawingml/2006/table">
            <a:tbl>
              <a:tblPr/>
              <a:tblGrid>
                <a:gridCol w="1433728">
                  <a:extLst>
                    <a:ext uri="{9D8B030D-6E8A-4147-A177-3AD203B41FA5}">
                      <a16:colId xmlns:a16="http://schemas.microsoft.com/office/drawing/2014/main" val="20000"/>
                    </a:ext>
                  </a:extLst>
                </a:gridCol>
                <a:gridCol w="1723143">
                  <a:extLst>
                    <a:ext uri="{9D8B030D-6E8A-4147-A177-3AD203B41FA5}">
                      <a16:colId xmlns:a16="http://schemas.microsoft.com/office/drawing/2014/main" val="20001"/>
                    </a:ext>
                  </a:extLst>
                </a:gridCol>
                <a:gridCol w="1675855">
                  <a:extLst>
                    <a:ext uri="{9D8B030D-6E8A-4147-A177-3AD203B41FA5}">
                      <a16:colId xmlns:a16="http://schemas.microsoft.com/office/drawing/2014/main" val="20002"/>
                    </a:ext>
                  </a:extLst>
                </a:gridCol>
                <a:gridCol w="1667038">
                  <a:extLst>
                    <a:ext uri="{9D8B030D-6E8A-4147-A177-3AD203B41FA5}">
                      <a16:colId xmlns:a16="http://schemas.microsoft.com/office/drawing/2014/main" val="20003"/>
                    </a:ext>
                  </a:extLst>
                </a:gridCol>
                <a:gridCol w="1557509">
                  <a:extLst>
                    <a:ext uri="{9D8B030D-6E8A-4147-A177-3AD203B41FA5}">
                      <a16:colId xmlns:a16="http://schemas.microsoft.com/office/drawing/2014/main" val="20004"/>
                    </a:ext>
                  </a:extLst>
                </a:gridCol>
              </a:tblGrid>
              <a:tr h="743807">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15/12/2025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16/12/2025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17/12/2025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18/12/2025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19/12/2025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46893">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Reading Space</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Improving relationships</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4">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000" b="1" dirty="0">
                          <a:solidFill>
                            <a:srgbClr val="000000"/>
                          </a:solidFill>
                          <a:latin typeface="DM Sans"/>
                        </a:rPr>
                        <a:t>Women’s only sessions</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000" b="1" dirty="0">
                        <a:solidFill>
                          <a:srgbClr val="000000"/>
                        </a:solidFill>
                        <a:latin typeface="DM Sans"/>
                      </a:endParaRPr>
                    </a:p>
                    <a:p>
                      <a:pPr algn="ctr">
                        <a:lnSpc>
                          <a:spcPts val="1515"/>
                        </a:lnSpc>
                      </a:pPr>
                      <a:r>
                        <a:rPr lang="en-US" sz="1000" dirty="0">
                          <a:solidFill>
                            <a:srgbClr val="000000"/>
                          </a:solidFill>
                          <a:latin typeface="DM Sans"/>
                        </a:rPr>
                        <a:t>Chill and Chat</a:t>
                      </a:r>
                    </a:p>
                    <a:p>
                      <a:pPr algn="ctr">
                        <a:lnSpc>
                          <a:spcPts val="1515"/>
                        </a:lnSpc>
                      </a:pPr>
                      <a:r>
                        <a:rPr lang="en-US" sz="1000" dirty="0">
                          <a:solidFill>
                            <a:srgbClr val="000000"/>
                          </a:solidFill>
                          <a:latin typeface="DM Sans"/>
                        </a:rPr>
                        <a:t>09:30-10:00</a:t>
                      </a:r>
                    </a:p>
                    <a:p>
                      <a:pPr algn="ctr">
                        <a:lnSpc>
                          <a:spcPts val="1515"/>
                        </a:lnSpc>
                      </a:pPr>
                      <a:endParaRPr lang="en-US" sz="1000" dirty="0">
                        <a:solidFill>
                          <a:srgbClr val="00000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00" dirty="0">
                          <a:solidFill>
                            <a:srgbClr val="000000"/>
                          </a:solidFill>
                          <a:latin typeface="DM Sans"/>
                        </a:rPr>
                        <a:t>10:00-10:30</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0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Arts &amp; Crafts, Basic IT Skills, Job Club …</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000" b="0" dirty="0">
                          <a:solidFill>
                            <a:srgbClr val="000000"/>
                          </a:solidFill>
                          <a:latin typeface="DM Sans"/>
                        </a:rPr>
                        <a:t>10:30-1:00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Could I be a mentor?</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Mindful Colouring</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6893">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vMerge="1">
                  <a:txBody>
                    <a:bodyPr/>
                    <a:lstStyle/>
                    <a:p>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3551551823"/>
                  </a:ext>
                </a:extLst>
              </a:tr>
              <a:tr h="835197">
                <a:tc rowSpan="3">
                  <a:txBody>
                    <a:bodyPr/>
                    <a:lstStyle/>
                    <a:p>
                      <a:pPr algn="ctr">
                        <a:lnSpc>
                          <a:spcPts val="1515"/>
                        </a:lnSpc>
                      </a:pPr>
                      <a:r>
                        <a:rPr lang="en-US" sz="1100" dirty="0">
                          <a:solidFill>
                            <a:srgbClr val="000000"/>
                          </a:solidFill>
                          <a:latin typeface="DM Sans"/>
                        </a:rPr>
                        <a:t>Lego Nostalgia</a:t>
                      </a:r>
                    </a:p>
                    <a:p>
                      <a:pPr algn="ctr">
                        <a:lnSpc>
                          <a:spcPts val="1515"/>
                        </a:lnSpc>
                      </a:pPr>
                      <a:r>
                        <a:rPr lang="en-US" sz="1100" dirty="0">
                          <a:solidFill>
                            <a:srgbClr val="000000"/>
                          </a:solidFill>
                          <a:latin typeface="DM Sans"/>
                        </a:rPr>
                        <a:t>10:30-12:00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b="1"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endParaRPr lang="en-US" sz="1050" dirty="0">
                        <a:solidFill>
                          <a:srgbClr val="000000"/>
                        </a:solidFill>
                        <a:latin typeface="DM Sans"/>
                      </a:endParaRPr>
                    </a:p>
                    <a:p>
                      <a:pPr algn="ctr">
                        <a:lnSpc>
                          <a:spcPts val="1515"/>
                        </a:lnSpc>
                      </a:pPr>
                      <a:r>
                        <a:rPr lang="en-US" sz="1100" dirty="0">
                          <a:solidFill>
                            <a:srgbClr val="000000"/>
                          </a:solidFill>
                          <a:latin typeface="DM Sans"/>
                        </a:rPr>
                        <a:t>Arts and Crafts</a:t>
                      </a:r>
                    </a:p>
                    <a:p>
                      <a:pPr algn="ctr">
                        <a:lnSpc>
                          <a:spcPts val="1515"/>
                        </a:lnSpc>
                      </a:pPr>
                      <a:r>
                        <a:rPr lang="en-US" sz="110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endParaRPr lang="en-GB" sz="1100" dirty="0"/>
                    </a:p>
                    <a:p>
                      <a:pPr algn="ctr"/>
                      <a:endParaRPr lang="en-GB" sz="1100" dirty="0"/>
                    </a:p>
                    <a:p>
                      <a:pPr algn="ctr"/>
                      <a:r>
                        <a:rPr lang="en-GB" sz="1050" dirty="0"/>
                        <a:t>CBT – booking only</a:t>
                      </a:r>
                    </a:p>
                    <a:p>
                      <a:pPr algn="ctr"/>
                      <a:r>
                        <a:rPr lang="en-GB" sz="1050" dirty="0"/>
                        <a:t>10:00-4:00</a:t>
                      </a:r>
                    </a:p>
                    <a:p>
                      <a:pPr algn="ctr"/>
                      <a:endParaRPr lang="en-GB" sz="1050" dirty="0"/>
                    </a:p>
                    <a:p>
                      <a:pPr algn="ctr"/>
                      <a:endParaRPr lang="en-GB" sz="1050" dirty="0"/>
                    </a:p>
                    <a:p>
                      <a:pPr algn="ctr"/>
                      <a:endParaRPr lang="en-GB" sz="105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defRPr/>
                      </a:pPr>
                      <a:r>
                        <a:rPr lang="en-US" sz="1050" dirty="0">
                          <a:solidFill>
                            <a:srgbClr val="000000"/>
                          </a:solidFill>
                          <a:latin typeface="DM Sans"/>
                        </a:rPr>
                        <a:t>Coffee morning – mental health check in</a:t>
                      </a:r>
                    </a:p>
                    <a:p>
                      <a:pPr algn="ctr">
                        <a:lnSpc>
                          <a:spcPts val="1515"/>
                        </a:lnSpc>
                        <a:defRPr/>
                      </a:pPr>
                      <a:r>
                        <a:rPr lang="en-US" sz="1050" dirty="0">
                          <a:solidFill>
                            <a:srgbClr val="000000"/>
                          </a:solidFill>
                          <a:latin typeface="DM Sans"/>
                        </a:rPr>
                        <a:t>10:30-12:00</a:t>
                      </a:r>
                    </a:p>
                    <a:p>
                      <a:pPr algn="ctr">
                        <a:lnSpc>
                          <a:spcPts val="1515"/>
                        </a:lnSpc>
                        <a:defRPr/>
                      </a:pPr>
                      <a:endParaRPr lang="en-US" sz="1050" dirty="0">
                        <a:solidFill>
                          <a:srgbClr val="000000"/>
                        </a:solidFill>
                        <a:latin typeface="DM Sans"/>
                      </a:endParaRPr>
                    </a:p>
                    <a:p>
                      <a:pPr algn="ctr">
                        <a:lnSpc>
                          <a:spcPts val="1515"/>
                        </a:lnSpc>
                        <a:defRPr/>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1522027"/>
                  </a:ext>
                </a:extLst>
              </a:tr>
              <a:tr h="670742">
                <a:tc vMerge="1">
                  <a:txBody>
                    <a:bodyPr/>
                    <a:lstStyle/>
                    <a:p>
                      <a:endParaRPr lang="en-GB"/>
                    </a:p>
                  </a:txBody>
                  <a:tcPr/>
                </a:tc>
                <a:tc>
                  <a:txBody>
                    <a:bodyPr/>
                    <a:lstStyle/>
                    <a:p>
                      <a:pPr algn="ctr"/>
                      <a:r>
                        <a:rPr lang="en-GB" sz="1100" dirty="0"/>
                        <a:t>CBT – booking only</a:t>
                      </a:r>
                    </a:p>
                    <a:p>
                      <a:pPr algn="ctr"/>
                      <a:r>
                        <a:rPr lang="en-GB" sz="1100" dirty="0"/>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26534547"/>
                  </a:ext>
                </a:extLst>
              </a:tr>
              <a:tr h="833376">
                <a:tc vMerge="1">
                  <a:txBody>
                    <a:bodyPr/>
                    <a:lstStyle/>
                    <a:p>
                      <a:endParaRPr lang="en-GB"/>
                    </a:p>
                  </a:txBody>
                  <a:tcPr>
                    <a:lnT w="9371" cap="flat" cmpd="sng" algn="ctr">
                      <a:solidFill>
                        <a:srgbClr val="000000"/>
                      </a:solidFill>
                      <a:prstDash val="solid"/>
                      <a:round/>
                      <a:headEnd type="none" w="med" len="med"/>
                      <a:tailEnd type="none" w="med" len="med"/>
                    </a:lnT>
                  </a:tcPr>
                </a:tc>
                <a:tc>
                  <a:txBody>
                    <a:bodyPr/>
                    <a:lstStyle/>
                    <a:p>
                      <a:pPr algn="ctr"/>
                      <a:r>
                        <a:rPr lang="en-GB" sz="1200" dirty="0"/>
                        <a:t>Digital College</a:t>
                      </a:r>
                    </a:p>
                    <a:p>
                      <a:pPr algn="ctr"/>
                      <a:r>
                        <a:rPr lang="en-GB" sz="1200" dirty="0"/>
                        <a:t>10:30-4:00</a:t>
                      </a:r>
                    </a:p>
                    <a:p>
                      <a:pPr algn="ctr"/>
                      <a:endParaRPr lang="en-GB" sz="1200" dirty="0"/>
                    </a:p>
                  </a:txBody>
                  <a:tcPr marL="140560" marR="140560" marT="140560" marB="140560" anchor="ctr">
                    <a:lnR w="9371" cap="flat" cmpd="sng" algn="ctr">
                      <a:solidFill>
                        <a:srgbClr val="000000"/>
                      </a:solidFill>
                      <a:prstDash val="solid"/>
                      <a:round/>
                      <a:headEnd type="none" w="med" len="med"/>
                      <a:tailEnd type="none" w="med" len="med"/>
                    </a:lnR>
                    <a:solidFill>
                      <a:srgbClr val="FFFFFF"/>
                    </a:solidFill>
                  </a:tcPr>
                </a:tc>
                <a:tc rowSpan="2">
                  <a:txBody>
                    <a:bodyPr/>
                    <a:lstStyle/>
                    <a:p>
                      <a:pPr algn="ctr"/>
                      <a:r>
                        <a:rPr lang="en-US" sz="1050" dirty="0">
                          <a:solidFill>
                            <a:srgbClr val="000000"/>
                          </a:solidFill>
                          <a:latin typeface="DM Sans"/>
                        </a:rPr>
                        <a:t>UPW – invite only</a:t>
                      </a:r>
                    </a:p>
                    <a:p>
                      <a:pPr algn="ctr"/>
                      <a:r>
                        <a:rPr lang="en-US" sz="1050" dirty="0">
                          <a:solidFill>
                            <a:srgbClr val="000000"/>
                          </a:solidFill>
                          <a:latin typeface="DM Sans"/>
                        </a:rPr>
                        <a:t>10:00-12:00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FFFFFF"/>
                    </a:solidFill>
                  </a:tcPr>
                </a:tc>
                <a:tc rowSpan="4">
                  <a:txBody>
                    <a:bodyPr/>
                    <a:lstStyle/>
                    <a:p>
                      <a:pPr algn="ctr">
                        <a:lnSpc>
                          <a:spcPts val="1515"/>
                        </a:lnSpc>
                        <a:defRPr/>
                      </a:pPr>
                      <a:r>
                        <a:rPr lang="en-US" sz="1100" dirty="0">
                          <a:solidFill>
                            <a:srgbClr val="000000"/>
                          </a:solidFill>
                          <a:latin typeface="DM Sans"/>
                        </a:rPr>
                        <a:t>CHRISTMAS DINNER – </a:t>
                      </a:r>
                      <a:r>
                        <a:rPr lang="en-US" sz="1100" b="1" dirty="0">
                          <a:solidFill>
                            <a:srgbClr val="000000"/>
                          </a:solidFill>
                          <a:latin typeface="DM Sans"/>
                        </a:rPr>
                        <a:t>BOOKING ONLY</a:t>
                      </a:r>
                    </a:p>
                    <a:p>
                      <a:pPr algn="ctr">
                        <a:lnSpc>
                          <a:spcPts val="1515"/>
                        </a:lnSpc>
                        <a:defRPr/>
                      </a:pPr>
                      <a:r>
                        <a:rPr lang="en-US" sz="1100" dirty="0">
                          <a:solidFill>
                            <a:srgbClr val="000000"/>
                          </a:solidFill>
                          <a:latin typeface="DM Sans"/>
                        </a:rPr>
                        <a:t>12:00-4:00</a:t>
                      </a:r>
                    </a:p>
                    <a:p>
                      <a:pPr algn="ctr">
                        <a:lnSpc>
                          <a:spcPts val="1515"/>
                        </a:lnSpc>
                        <a:defRPr/>
                      </a:pPr>
                      <a:endParaRPr lang="en-US" sz="1100" dirty="0">
                        <a:solidFill>
                          <a:srgbClr val="000000"/>
                        </a:solidFill>
                        <a:latin typeface="DM Sans"/>
                      </a:endParaRPr>
                    </a:p>
                    <a:p>
                      <a:pPr algn="ctr">
                        <a:lnSpc>
                          <a:spcPts val="1515"/>
                        </a:lnSpc>
                        <a:defRPr/>
                      </a:pPr>
                      <a:endParaRPr lang="en-US" sz="1100" dirty="0">
                        <a:solidFill>
                          <a:srgbClr val="000000"/>
                        </a:solidFill>
                        <a:latin typeface="DM Sans"/>
                      </a:endParaRPr>
                    </a:p>
                    <a:p>
                      <a:pPr algn="ctr">
                        <a:lnSpc>
                          <a:spcPts val="1515"/>
                        </a:lnSpc>
                        <a:defRPr/>
                      </a:pPr>
                      <a:endParaRPr lang="en-US" sz="1100" dirty="0">
                        <a:solidFill>
                          <a:srgbClr val="000000"/>
                        </a:solidFill>
                        <a:latin typeface="DM Sans"/>
                      </a:endParaRPr>
                    </a:p>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C6ED"/>
                    </a:solidFill>
                  </a:tcPr>
                </a:tc>
                <a:tc>
                  <a:txBody>
                    <a:bodyPr/>
                    <a:lstStyle/>
                    <a:p>
                      <a:pPr algn="ctr">
                        <a:lnSpc>
                          <a:spcPts val="1515"/>
                        </a:lnSpc>
                        <a:defRPr/>
                      </a:pPr>
                      <a:r>
                        <a:rPr lang="en-US" sz="1050" dirty="0">
                          <a:solidFill>
                            <a:srgbClr val="000000"/>
                          </a:solidFill>
                          <a:latin typeface="DM Sans"/>
                        </a:rPr>
                        <a:t>Job Club with Ian – appointment only</a:t>
                      </a:r>
                    </a:p>
                    <a:p>
                      <a:pPr algn="ctr">
                        <a:lnSpc>
                          <a:spcPts val="1515"/>
                        </a:lnSpc>
                        <a:defRPr/>
                      </a:pPr>
                      <a:r>
                        <a:rPr lang="en-US" sz="105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2959548"/>
                  </a:ext>
                </a:extLst>
              </a:tr>
              <a:tr h="646893">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DFB160"/>
                    </a:solidFill>
                  </a:tcPr>
                </a:tc>
                <a:tc vMerge="1">
                  <a:txBody>
                    <a:bodyPr/>
                    <a:lstStyle/>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v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defRPr/>
                      </a:pPr>
                      <a:r>
                        <a:rPr lang="en-US" sz="1050" dirty="0">
                          <a:solidFill>
                            <a:srgbClr val="000000"/>
                          </a:solidFill>
                          <a:latin typeface="DM Sans"/>
                        </a:rPr>
                        <a:t>Chill and Chat</a:t>
                      </a:r>
                    </a:p>
                    <a:p>
                      <a:pPr algn="ctr">
                        <a:lnSpc>
                          <a:spcPts val="1515"/>
                        </a:lnSpc>
                        <a:defRPr/>
                      </a:pPr>
                      <a:r>
                        <a:rPr lang="en-US" sz="105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842233413"/>
                  </a:ext>
                </a:extLst>
              </a:tr>
              <a:tr h="890225">
                <a:tc rowSpan="2">
                  <a:txBody>
                    <a:bodyPr/>
                    <a:lstStyle/>
                    <a:p>
                      <a:pPr algn="ctr"/>
                      <a:r>
                        <a:rPr lang="en-GB" sz="1100" dirty="0">
                          <a:latin typeface="DM Sans" pitchFamily="2" charset="0"/>
                        </a:rPr>
                        <a:t>Movie afternoon</a:t>
                      </a:r>
                    </a:p>
                    <a:p>
                      <a:pPr algn="ctr"/>
                      <a:r>
                        <a:rPr lang="en-GB" sz="1100" dirty="0">
                          <a:latin typeface="DM Sans" pitchFamily="2" charset="0"/>
                        </a:rPr>
                        <a:t>1:00-4:00</a:t>
                      </a:r>
                    </a:p>
                    <a:p>
                      <a:pPr algn="ctr"/>
                      <a:endParaRPr lang="en-GB" sz="1050" dirty="0">
                        <a:latin typeface="DM Sans" pitchFamily="2" charset="0"/>
                      </a:endParaRPr>
                    </a:p>
                    <a:p>
                      <a:pPr algn="ctr"/>
                      <a:endParaRPr lang="en-GB" sz="1050" dirty="0">
                        <a:latin typeface="DM Sans" pitchFamily="2" charset="0"/>
                      </a:endParaRPr>
                    </a:p>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1100" dirty="0">
                          <a:solidFill>
                            <a:srgbClr val="000000"/>
                          </a:solidFill>
                          <a:latin typeface="DM Sans"/>
                        </a:rPr>
                        <a:t>Museum visit</a:t>
                      </a:r>
                    </a:p>
                    <a:p>
                      <a:pPr marL="0" marR="0" lvl="0" indent="0" algn="ctr" defTabSz="914400" rtl="0" eaLnBrk="1" fontAlgn="auto" latinLnBrk="0" hangingPunct="1">
                        <a:lnSpc>
                          <a:spcPts val="1515"/>
                        </a:lnSpc>
                        <a:spcBef>
                          <a:spcPts val="0"/>
                        </a:spcBef>
                        <a:spcAft>
                          <a:spcPts val="0"/>
                        </a:spcAft>
                        <a:buClrTx/>
                        <a:buSzTx/>
                        <a:buFontTx/>
                        <a:buNone/>
                        <a:tabLst/>
                        <a:defRPr/>
                      </a:pPr>
                      <a:r>
                        <a:rPr lang="en-US" sz="1100" dirty="0">
                          <a:solidFill>
                            <a:srgbClr val="000000"/>
                          </a:solidFill>
                          <a:latin typeface="DM Sans"/>
                        </a:rPr>
                        <a:t>1:00-4:00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DM Sans" pitchFamily="2" charset="0"/>
                        </a:rPr>
                        <a:t>Recovery 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DM Sans" pitchFamily="2" charset="0"/>
                        </a:rPr>
                        <a:t>1:00-2:00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vMerge="1">
                  <a:txBody>
                    <a:bodyPr/>
                    <a:lstStyle/>
                    <a:p>
                      <a:pPr algn="ctr"/>
                      <a:endParaRPr lang="en-GB" sz="12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algn="ctr">
                        <a:lnSpc>
                          <a:spcPts val="1515"/>
                        </a:lnSpc>
                      </a:pPr>
                      <a:r>
                        <a:rPr lang="en-US" sz="1082" dirty="0">
                          <a:solidFill>
                            <a:srgbClr val="000000"/>
                          </a:solidFill>
                          <a:latin typeface="DM Sans"/>
                        </a:rPr>
                        <a:t>Say it in a song! Music session</a:t>
                      </a:r>
                    </a:p>
                    <a:p>
                      <a:pPr algn="ctr">
                        <a:lnSpc>
                          <a:spcPts val="1515"/>
                        </a:lnSpc>
                      </a:pPr>
                      <a:r>
                        <a:rPr lang="en-US" sz="1082" dirty="0">
                          <a:solidFill>
                            <a:srgbClr val="000000"/>
                          </a:solidFill>
                          <a:latin typeface="DM Sans"/>
                        </a:rPr>
                        <a:t>1:30-3:30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90225">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DM Sans" pitchFamily="2" charset="0"/>
                        </a:rPr>
                        <a:t>IPP 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DM Sans" pitchFamily="2" charset="0"/>
                        </a:rPr>
                        <a:t>2:00-4:00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33731189"/>
                  </a:ext>
                </a:extLst>
              </a:tr>
            </a:tbl>
          </a:graphicData>
        </a:graphic>
      </p:graphicFrame>
      <p:grpSp>
        <p:nvGrpSpPr>
          <p:cNvPr id="3" name="Group 3">
            <a:extLst>
              <a:ext uri="{FF2B5EF4-FFF2-40B4-BE49-F238E27FC236}">
                <a16:creationId xmlns:a16="http://schemas.microsoft.com/office/drawing/2014/main" id="{5F68B86E-F109-54B2-D0C4-282BCDFD53D6}"/>
              </a:ext>
            </a:extLst>
          </p:cNvPr>
          <p:cNvGrpSpPr/>
          <p:nvPr/>
        </p:nvGrpSpPr>
        <p:grpSpPr>
          <a:xfrm>
            <a:off x="184646" y="1589490"/>
            <a:ext cx="2321941" cy="4712742"/>
            <a:chOff x="0" y="0"/>
            <a:chExt cx="902503" cy="1716756"/>
          </a:xfrm>
        </p:grpSpPr>
        <p:sp>
          <p:nvSpPr>
            <p:cNvPr id="4" name="Freeform 4">
              <a:extLst>
                <a:ext uri="{FF2B5EF4-FFF2-40B4-BE49-F238E27FC236}">
                  <a16:creationId xmlns:a16="http://schemas.microsoft.com/office/drawing/2014/main" id="{5725B1C9-68DC-AA2D-7FFD-803ABEB31804}"/>
                </a:ext>
              </a:extLst>
            </p:cNvPr>
            <p:cNvSpPr/>
            <p:nvPr/>
          </p:nvSpPr>
          <p:spPr>
            <a:xfrm>
              <a:off x="0" y="0"/>
              <a:ext cx="881523"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B9D2A693-721C-84DE-4CA7-82DF16680F32}"/>
                </a:ext>
              </a:extLst>
            </p:cNvPr>
            <p:cNvSpPr txBox="1"/>
            <p:nvPr/>
          </p:nvSpPr>
          <p:spPr>
            <a:xfrm>
              <a:off x="4033" y="18880"/>
              <a:ext cx="898470" cy="1697876"/>
            </a:xfrm>
            <a:prstGeom prst="rect">
              <a:avLst/>
            </a:prstGeom>
          </p:spPr>
          <p:txBody>
            <a:bodyPr lIns="50800" tIns="50800" rIns="50800" bIns="50800" rtlCol="0" anchor="ctr"/>
            <a:lstStyle/>
            <a:p>
              <a:pPr algn="ctr">
                <a:lnSpc>
                  <a:spcPts val="2379"/>
                </a:lnSpc>
              </a:pPr>
              <a:r>
                <a:rPr lang="en-US" sz="1700" u="sng" dirty="0">
                  <a:solidFill>
                    <a:srgbClr val="FFFFFF"/>
                  </a:solidFill>
                  <a:latin typeface="DM Sans"/>
                </a:rPr>
                <a:t>Information</a:t>
              </a: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p>
            <a:p>
              <a:pPr algn="ctr">
                <a:lnSpc>
                  <a:spcPts val="2379"/>
                </a:lnSpc>
              </a:pPr>
              <a:r>
                <a:rPr kumimoji="0" lang="en-GB" sz="1050" b="0" i="0" u="none" strike="noStrike" kern="1200" cap="none" spc="0" normalizeH="0" baseline="0" noProof="0" dirty="0">
                  <a:ln>
                    <a:noFill/>
                  </a:ln>
                  <a:solidFill>
                    <a:schemeClr val="bg1"/>
                  </a:solidFill>
                  <a:uLnTx/>
                  <a:uFillTx/>
                  <a:latin typeface="DM Sans" pitchFamily="2" charset="0"/>
                  <a:ea typeface="Calibri" panose="020F0502020204030204" pitchFamily="34" charset="0"/>
                </a:rPr>
                <a:t>Non-accredited courses introduce new topics to participants and offer a guided-learning environment, where they can gain detailed knowledge about different subjects. </a:t>
              </a:r>
              <a:r>
                <a:rPr lang="en-GB" sz="1050" dirty="0">
                  <a:solidFill>
                    <a:schemeClr val="bg1"/>
                  </a:solidFill>
                  <a:latin typeface="DM Sans" pitchFamily="2" charset="0"/>
                  <a:ea typeface="Calibri" panose="020F0502020204030204" pitchFamily="34" charset="0"/>
                </a:rPr>
                <a:t>Digital College offers online accredited courses, which participants can complete at their own pace, using hub </a:t>
              </a:r>
              <a:r>
                <a:rPr lang="en-GB" sz="1050" dirty="0" err="1">
                  <a:solidFill>
                    <a:schemeClr val="bg1"/>
                  </a:solidFill>
                  <a:latin typeface="DM Sans" pitchFamily="2" charset="0"/>
                  <a:ea typeface="Calibri" panose="020F0502020204030204" pitchFamily="34" charset="0"/>
                </a:rPr>
                <a:t>Ipads</a:t>
              </a:r>
              <a:r>
                <a:rPr lang="en-GB" sz="1050" dirty="0">
                  <a:solidFill>
                    <a:schemeClr val="bg1"/>
                  </a:solidFill>
                  <a:latin typeface="DM Sans" pitchFamily="2" charset="0"/>
                  <a:ea typeface="Calibri" panose="020F0502020204030204" pitchFamily="34" charset="0"/>
                </a:rPr>
                <a:t>.</a:t>
              </a:r>
              <a:endParaRPr kumimoji="0" lang="en-US" sz="1050" b="0" i="0" u="none" strike="noStrike" kern="1200" cap="none" spc="0" normalizeH="0" baseline="0" noProof="0" dirty="0">
                <a:ln>
                  <a:noFill/>
                </a:ln>
                <a:solidFill>
                  <a:prstClr val="white"/>
                </a:solidFill>
                <a:effectLst/>
                <a:uLnTx/>
                <a:uFillTx/>
                <a:latin typeface="DM Sans" pitchFamily="2" charset="0"/>
              </a:endParaRPr>
            </a:p>
          </p:txBody>
        </p:sp>
      </p:grpSp>
      <p:grpSp>
        <p:nvGrpSpPr>
          <p:cNvPr id="46" name="Group 46">
            <a:extLst>
              <a:ext uri="{FF2B5EF4-FFF2-40B4-BE49-F238E27FC236}">
                <a16:creationId xmlns:a16="http://schemas.microsoft.com/office/drawing/2014/main" id="{1EA9F55D-AD27-C5A3-C8B9-04128E42D970}"/>
              </a:ext>
            </a:extLst>
          </p:cNvPr>
          <p:cNvGrpSpPr/>
          <p:nvPr/>
        </p:nvGrpSpPr>
        <p:grpSpPr>
          <a:xfrm rot="2700000">
            <a:off x="170282" y="1049731"/>
            <a:ext cx="293842" cy="293842"/>
            <a:chOff x="0" y="0"/>
            <a:chExt cx="812800" cy="812800"/>
          </a:xfrm>
        </p:grpSpPr>
        <p:sp>
          <p:nvSpPr>
            <p:cNvPr id="47" name="Freeform 47">
              <a:extLst>
                <a:ext uri="{FF2B5EF4-FFF2-40B4-BE49-F238E27FC236}">
                  <a16:creationId xmlns:a16="http://schemas.microsoft.com/office/drawing/2014/main" id="{E368AE4D-B17C-8DD4-B82E-EC100821A588}"/>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a:extLst>
                <a:ext uri="{FF2B5EF4-FFF2-40B4-BE49-F238E27FC236}">
                  <a16:creationId xmlns:a16="http://schemas.microsoft.com/office/drawing/2014/main" id="{F8003D99-6E38-0FE0-1CA9-B7E015F0FCBD}"/>
                </a:ext>
              </a:extLst>
            </p:cNvPr>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a:extLst>
              <a:ext uri="{FF2B5EF4-FFF2-40B4-BE49-F238E27FC236}">
                <a16:creationId xmlns:a16="http://schemas.microsoft.com/office/drawing/2014/main" id="{A12EEBD4-24A9-BECE-081C-56ED892015BA}"/>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AC09F1D7-6747-1E1B-7486-20C2202CCF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A75DD940-DB67-306D-184E-4A8C82D029B4}"/>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sp>
        <p:nvSpPr>
          <p:cNvPr id="69" name="TextBox 69">
            <a:extLst>
              <a:ext uri="{FF2B5EF4-FFF2-40B4-BE49-F238E27FC236}">
                <a16:creationId xmlns:a16="http://schemas.microsoft.com/office/drawing/2014/main" id="{C9031720-105A-D3B0-A024-B62D4BD9C03B}"/>
              </a:ext>
            </a:extLst>
          </p:cNvPr>
          <p:cNvSpPr txBox="1"/>
          <p:nvPr/>
        </p:nvSpPr>
        <p:spPr>
          <a:xfrm>
            <a:off x="2619793" y="89855"/>
            <a:ext cx="5548663"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DECEMBER - WEEK 3</a:t>
            </a:r>
          </a:p>
        </p:txBody>
      </p:sp>
      <p:sp>
        <p:nvSpPr>
          <p:cNvPr id="70" name="TextBox 70">
            <a:extLst>
              <a:ext uri="{FF2B5EF4-FFF2-40B4-BE49-F238E27FC236}">
                <a16:creationId xmlns:a16="http://schemas.microsoft.com/office/drawing/2014/main" id="{4D8C823F-79C0-EB72-A11D-2391E822F315}"/>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C3BFD9EE-6537-CBD4-A9BF-5A83BA1402A2}"/>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a:extLst>
              <a:ext uri="{FF2B5EF4-FFF2-40B4-BE49-F238E27FC236}">
                <a16:creationId xmlns:a16="http://schemas.microsoft.com/office/drawing/2014/main" id="{80A06C28-1FF2-232D-719C-42D7DBE5E958}"/>
              </a:ext>
            </a:extLst>
          </p:cNvPr>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2CC9FDB9-A178-921E-8A8D-F19B87599F81}"/>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F5952453-309E-4F10-B4D4-C47762CFD24D}"/>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74" name="TextBox 52">
              <a:extLst>
                <a:ext uri="{FF2B5EF4-FFF2-40B4-BE49-F238E27FC236}">
                  <a16:creationId xmlns:a16="http://schemas.microsoft.com/office/drawing/2014/main" id="{2C7D8B5C-D7B8-2D33-B87E-228797071554}"/>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72778038-C9DD-05FE-68EC-87B167388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5224" y="187768"/>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a:extLst>
              <a:ext uri="{FF2B5EF4-FFF2-40B4-BE49-F238E27FC236}">
                <a16:creationId xmlns:a16="http://schemas.microsoft.com/office/drawing/2014/main" id="{D3AC79AD-5196-A474-0A7F-D6237F5C7DD6}"/>
              </a:ext>
            </a:extLst>
          </p:cNvPr>
          <p:cNvGrpSpPr/>
          <p:nvPr/>
        </p:nvGrpSpPr>
        <p:grpSpPr>
          <a:xfrm>
            <a:off x="218495" y="232251"/>
            <a:ext cx="220832" cy="193228"/>
            <a:chOff x="0" y="0"/>
            <a:chExt cx="812800" cy="711200"/>
          </a:xfrm>
        </p:grpSpPr>
        <p:sp>
          <p:nvSpPr>
            <p:cNvPr id="15" name="Freeform 66">
              <a:extLst>
                <a:ext uri="{FF2B5EF4-FFF2-40B4-BE49-F238E27FC236}">
                  <a16:creationId xmlns:a16="http://schemas.microsoft.com/office/drawing/2014/main" id="{B1CD7AF3-D8CA-691B-DD1A-7B7B9002033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2B197B6E-A935-321E-1A67-ADDC886B08D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17" name="Freeform 66">
            <a:extLst>
              <a:ext uri="{FF2B5EF4-FFF2-40B4-BE49-F238E27FC236}">
                <a16:creationId xmlns:a16="http://schemas.microsoft.com/office/drawing/2014/main" id="{95B9F8C1-4EDF-D4E7-C986-71AF1B1EE901}"/>
              </a:ext>
            </a:extLst>
          </p:cNvPr>
          <p:cNvSpPr/>
          <p:nvPr/>
        </p:nvSpPr>
        <p:spPr>
          <a:xfrm>
            <a:off x="3714485" y="1809855"/>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grpSp>
        <p:nvGrpSpPr>
          <p:cNvPr id="19" name="Group 62">
            <a:extLst>
              <a:ext uri="{FF2B5EF4-FFF2-40B4-BE49-F238E27FC236}">
                <a16:creationId xmlns:a16="http://schemas.microsoft.com/office/drawing/2014/main" id="{DB6A2FB5-E6C1-FC89-3822-D7C12FD1A9DE}"/>
              </a:ext>
            </a:extLst>
          </p:cNvPr>
          <p:cNvGrpSpPr/>
          <p:nvPr/>
        </p:nvGrpSpPr>
        <p:grpSpPr>
          <a:xfrm>
            <a:off x="7092028" y="3941360"/>
            <a:ext cx="242972" cy="242972"/>
            <a:chOff x="0" y="0"/>
            <a:chExt cx="812800" cy="812800"/>
          </a:xfrm>
        </p:grpSpPr>
        <p:sp>
          <p:nvSpPr>
            <p:cNvPr id="20" name="Freeform 63">
              <a:extLst>
                <a:ext uri="{FF2B5EF4-FFF2-40B4-BE49-F238E27FC236}">
                  <a16:creationId xmlns:a16="http://schemas.microsoft.com/office/drawing/2014/main" id="{FAA9471E-D62A-E518-F18D-1628F5A2AFA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21" name="TextBox 64">
              <a:extLst>
                <a:ext uri="{FF2B5EF4-FFF2-40B4-BE49-F238E27FC236}">
                  <a16:creationId xmlns:a16="http://schemas.microsoft.com/office/drawing/2014/main" id="{F68F1105-B4AD-89EC-75F5-73BD0DB7F103}"/>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22" name="Group 62">
            <a:extLst>
              <a:ext uri="{FF2B5EF4-FFF2-40B4-BE49-F238E27FC236}">
                <a16:creationId xmlns:a16="http://schemas.microsoft.com/office/drawing/2014/main" id="{D9CDAADB-BB6B-60C8-B4FE-ED0619BFC6DB}"/>
              </a:ext>
            </a:extLst>
          </p:cNvPr>
          <p:cNvGrpSpPr/>
          <p:nvPr/>
        </p:nvGrpSpPr>
        <p:grpSpPr>
          <a:xfrm>
            <a:off x="5420562" y="1772840"/>
            <a:ext cx="242972" cy="242972"/>
            <a:chOff x="0" y="0"/>
            <a:chExt cx="812800" cy="812800"/>
          </a:xfrm>
        </p:grpSpPr>
        <p:sp>
          <p:nvSpPr>
            <p:cNvPr id="23" name="Freeform 63">
              <a:extLst>
                <a:ext uri="{FF2B5EF4-FFF2-40B4-BE49-F238E27FC236}">
                  <a16:creationId xmlns:a16="http://schemas.microsoft.com/office/drawing/2014/main" id="{454555FA-F9FC-8C06-FC3B-5FE5185AB4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24" name="TextBox 64">
              <a:extLst>
                <a:ext uri="{FF2B5EF4-FFF2-40B4-BE49-F238E27FC236}">
                  <a16:creationId xmlns:a16="http://schemas.microsoft.com/office/drawing/2014/main" id="{C4902068-A36E-4267-A4C7-EF629D776A1A}"/>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40" name="Group 65">
            <a:extLst>
              <a:ext uri="{FF2B5EF4-FFF2-40B4-BE49-F238E27FC236}">
                <a16:creationId xmlns:a16="http://schemas.microsoft.com/office/drawing/2014/main" id="{587E4A50-CBE8-0161-A503-15AAE4E79588}"/>
              </a:ext>
            </a:extLst>
          </p:cNvPr>
          <p:cNvGrpSpPr/>
          <p:nvPr/>
        </p:nvGrpSpPr>
        <p:grpSpPr>
          <a:xfrm>
            <a:off x="5431632" y="4826054"/>
            <a:ext cx="220832" cy="193228"/>
            <a:chOff x="0" y="0"/>
            <a:chExt cx="812800" cy="711200"/>
          </a:xfrm>
        </p:grpSpPr>
        <p:sp>
          <p:nvSpPr>
            <p:cNvPr id="41" name="Freeform 66">
              <a:extLst>
                <a:ext uri="{FF2B5EF4-FFF2-40B4-BE49-F238E27FC236}">
                  <a16:creationId xmlns:a16="http://schemas.microsoft.com/office/drawing/2014/main" id="{83BA1263-C5C3-7C48-CBBD-F4D06F21AEB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2" name="TextBox 67">
              <a:extLst>
                <a:ext uri="{FF2B5EF4-FFF2-40B4-BE49-F238E27FC236}">
                  <a16:creationId xmlns:a16="http://schemas.microsoft.com/office/drawing/2014/main" id="{F5FC1734-C7DA-940B-2F69-A34A7358D6C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0" name="Group 65">
            <a:extLst>
              <a:ext uri="{FF2B5EF4-FFF2-40B4-BE49-F238E27FC236}">
                <a16:creationId xmlns:a16="http://schemas.microsoft.com/office/drawing/2014/main" id="{E19D846B-862D-65A9-6191-3E42C379BA1B}"/>
              </a:ext>
            </a:extLst>
          </p:cNvPr>
          <p:cNvGrpSpPr/>
          <p:nvPr/>
        </p:nvGrpSpPr>
        <p:grpSpPr>
          <a:xfrm>
            <a:off x="3668514" y="4802499"/>
            <a:ext cx="220832" cy="193228"/>
            <a:chOff x="0" y="0"/>
            <a:chExt cx="812800" cy="711200"/>
          </a:xfrm>
        </p:grpSpPr>
        <p:sp>
          <p:nvSpPr>
            <p:cNvPr id="11" name="Freeform 66">
              <a:extLst>
                <a:ext uri="{FF2B5EF4-FFF2-40B4-BE49-F238E27FC236}">
                  <a16:creationId xmlns:a16="http://schemas.microsoft.com/office/drawing/2014/main" id="{AED73195-0C51-B794-9D34-37103A1319D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2" name="TextBox 67">
              <a:extLst>
                <a:ext uri="{FF2B5EF4-FFF2-40B4-BE49-F238E27FC236}">
                  <a16:creationId xmlns:a16="http://schemas.microsoft.com/office/drawing/2014/main" id="{B97E2D81-7B3A-5B60-D6CE-20E31AD2CAB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6" name="Group 65">
            <a:extLst>
              <a:ext uri="{FF2B5EF4-FFF2-40B4-BE49-F238E27FC236}">
                <a16:creationId xmlns:a16="http://schemas.microsoft.com/office/drawing/2014/main" id="{DFBBE61E-715E-1B6C-E16C-61B198585B78}"/>
              </a:ext>
            </a:extLst>
          </p:cNvPr>
          <p:cNvGrpSpPr/>
          <p:nvPr/>
        </p:nvGrpSpPr>
        <p:grpSpPr>
          <a:xfrm>
            <a:off x="5431632" y="3991104"/>
            <a:ext cx="220832" cy="193228"/>
            <a:chOff x="0" y="0"/>
            <a:chExt cx="812800" cy="711200"/>
          </a:xfrm>
        </p:grpSpPr>
        <p:sp>
          <p:nvSpPr>
            <p:cNvPr id="7" name="Freeform 66">
              <a:extLst>
                <a:ext uri="{FF2B5EF4-FFF2-40B4-BE49-F238E27FC236}">
                  <a16:creationId xmlns:a16="http://schemas.microsoft.com/office/drawing/2014/main" id="{6CE8DF7E-7B7F-6F62-6577-1A4A9742BF8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 name="TextBox 67">
              <a:extLst>
                <a:ext uri="{FF2B5EF4-FFF2-40B4-BE49-F238E27FC236}">
                  <a16:creationId xmlns:a16="http://schemas.microsoft.com/office/drawing/2014/main" id="{34B50885-E77A-4EDB-2991-2D5B70D0968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12" name="Picture 11" descr="Colorful ukuleles on display">
            <a:extLst>
              <a:ext uri="{FF2B5EF4-FFF2-40B4-BE49-F238E27FC236}">
                <a16:creationId xmlns:a16="http://schemas.microsoft.com/office/drawing/2014/main" id="{3B42846F-CF15-E7FD-5A85-2681C4C63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9747" y="7022655"/>
            <a:ext cx="658981" cy="436317"/>
          </a:xfrm>
          <a:prstGeom prst="rect">
            <a:avLst/>
          </a:prstGeom>
        </p:spPr>
      </p:pic>
      <p:grpSp>
        <p:nvGrpSpPr>
          <p:cNvPr id="36" name="Group 65">
            <a:extLst>
              <a:ext uri="{FF2B5EF4-FFF2-40B4-BE49-F238E27FC236}">
                <a16:creationId xmlns:a16="http://schemas.microsoft.com/office/drawing/2014/main" id="{43D29F66-215C-BC66-1B66-66E65AEBF424}"/>
              </a:ext>
            </a:extLst>
          </p:cNvPr>
          <p:cNvGrpSpPr/>
          <p:nvPr/>
        </p:nvGrpSpPr>
        <p:grpSpPr>
          <a:xfrm>
            <a:off x="10302338" y="4816301"/>
            <a:ext cx="220832" cy="193228"/>
            <a:chOff x="0" y="0"/>
            <a:chExt cx="812800" cy="711200"/>
          </a:xfrm>
        </p:grpSpPr>
        <p:sp>
          <p:nvSpPr>
            <p:cNvPr id="52" name="Freeform 66">
              <a:extLst>
                <a:ext uri="{FF2B5EF4-FFF2-40B4-BE49-F238E27FC236}">
                  <a16:creationId xmlns:a16="http://schemas.microsoft.com/office/drawing/2014/main" id="{CD0E2AFC-7CE2-4C38-B4AA-8FE26916CF3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3" name="TextBox 67">
              <a:extLst>
                <a:ext uri="{FF2B5EF4-FFF2-40B4-BE49-F238E27FC236}">
                  <a16:creationId xmlns:a16="http://schemas.microsoft.com/office/drawing/2014/main" id="{77DCFB60-6A7F-16AB-FC98-C758AD09440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96" name="Group 62">
            <a:extLst>
              <a:ext uri="{FF2B5EF4-FFF2-40B4-BE49-F238E27FC236}">
                <a16:creationId xmlns:a16="http://schemas.microsoft.com/office/drawing/2014/main" id="{4BD37FC1-80AA-5A96-B25F-1E4122102F55}"/>
              </a:ext>
            </a:extLst>
          </p:cNvPr>
          <p:cNvGrpSpPr/>
          <p:nvPr/>
        </p:nvGrpSpPr>
        <p:grpSpPr>
          <a:xfrm>
            <a:off x="10312199" y="7189844"/>
            <a:ext cx="242972" cy="242972"/>
            <a:chOff x="0" y="0"/>
            <a:chExt cx="812800" cy="812800"/>
          </a:xfrm>
        </p:grpSpPr>
        <p:sp>
          <p:nvSpPr>
            <p:cNvPr id="97" name="Freeform 63">
              <a:extLst>
                <a:ext uri="{FF2B5EF4-FFF2-40B4-BE49-F238E27FC236}">
                  <a16:creationId xmlns:a16="http://schemas.microsoft.com/office/drawing/2014/main" id="{D6888088-511F-379D-B72B-31D4B9943E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98" name="TextBox 64">
              <a:extLst>
                <a:ext uri="{FF2B5EF4-FFF2-40B4-BE49-F238E27FC236}">
                  <a16:creationId xmlns:a16="http://schemas.microsoft.com/office/drawing/2014/main" id="{9CA69343-C454-4771-1138-FE2D9981ABC4}"/>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sp>
        <p:nvSpPr>
          <p:cNvPr id="14" name="Freeform 66">
            <a:extLst>
              <a:ext uri="{FF2B5EF4-FFF2-40B4-BE49-F238E27FC236}">
                <a16:creationId xmlns:a16="http://schemas.microsoft.com/office/drawing/2014/main" id="{0B662977-D4E9-7685-9A94-5C1FA3B093F9}"/>
              </a:ext>
            </a:extLst>
          </p:cNvPr>
          <p:cNvSpPr/>
          <p:nvPr/>
        </p:nvSpPr>
        <p:spPr>
          <a:xfrm>
            <a:off x="10332281" y="1769484"/>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grpSp>
        <p:nvGrpSpPr>
          <p:cNvPr id="34" name="Group 62">
            <a:extLst>
              <a:ext uri="{FF2B5EF4-FFF2-40B4-BE49-F238E27FC236}">
                <a16:creationId xmlns:a16="http://schemas.microsoft.com/office/drawing/2014/main" id="{0973BF09-6D84-82CE-1DC2-48FE67632342}"/>
              </a:ext>
            </a:extLst>
          </p:cNvPr>
          <p:cNvGrpSpPr/>
          <p:nvPr/>
        </p:nvGrpSpPr>
        <p:grpSpPr>
          <a:xfrm>
            <a:off x="8763539" y="1774302"/>
            <a:ext cx="242972" cy="242972"/>
            <a:chOff x="0" y="0"/>
            <a:chExt cx="812800" cy="812800"/>
          </a:xfrm>
        </p:grpSpPr>
        <p:sp>
          <p:nvSpPr>
            <p:cNvPr id="54" name="Freeform 63">
              <a:extLst>
                <a:ext uri="{FF2B5EF4-FFF2-40B4-BE49-F238E27FC236}">
                  <a16:creationId xmlns:a16="http://schemas.microsoft.com/office/drawing/2014/main" id="{B853309D-8EBF-ACE1-C5D4-71CF1D29B68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8" name="TextBox 64">
              <a:extLst>
                <a:ext uri="{FF2B5EF4-FFF2-40B4-BE49-F238E27FC236}">
                  <a16:creationId xmlns:a16="http://schemas.microsoft.com/office/drawing/2014/main" id="{59663107-A81A-138D-097D-7941010F31BB}"/>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pic>
        <p:nvPicPr>
          <p:cNvPr id="81" name="Picture 80" descr="Hands typing on laptop">
            <a:extLst>
              <a:ext uri="{FF2B5EF4-FFF2-40B4-BE49-F238E27FC236}">
                <a16:creationId xmlns:a16="http://schemas.microsoft.com/office/drawing/2014/main" id="{23378478-ACDD-43E4-D742-773AE4C20E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8594" y="4782228"/>
            <a:ext cx="604931" cy="280880"/>
          </a:xfrm>
          <a:prstGeom prst="rect">
            <a:avLst/>
          </a:prstGeom>
        </p:spPr>
      </p:pic>
      <p:grpSp>
        <p:nvGrpSpPr>
          <p:cNvPr id="89" name="Group 65">
            <a:extLst>
              <a:ext uri="{FF2B5EF4-FFF2-40B4-BE49-F238E27FC236}">
                <a16:creationId xmlns:a16="http://schemas.microsoft.com/office/drawing/2014/main" id="{16FB61BB-0D17-BEEB-3AAF-2C811AEC814D}"/>
              </a:ext>
            </a:extLst>
          </p:cNvPr>
          <p:cNvGrpSpPr/>
          <p:nvPr/>
        </p:nvGrpSpPr>
        <p:grpSpPr>
          <a:xfrm>
            <a:off x="8726800" y="3981889"/>
            <a:ext cx="220832" cy="193228"/>
            <a:chOff x="0" y="0"/>
            <a:chExt cx="812800" cy="711200"/>
          </a:xfrm>
        </p:grpSpPr>
        <p:sp>
          <p:nvSpPr>
            <p:cNvPr id="90" name="Freeform 66">
              <a:extLst>
                <a:ext uri="{FF2B5EF4-FFF2-40B4-BE49-F238E27FC236}">
                  <a16:creationId xmlns:a16="http://schemas.microsoft.com/office/drawing/2014/main" id="{0B81BAE6-D0CD-C3F5-DD8C-1AF48009159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1" name="TextBox 67">
              <a:extLst>
                <a:ext uri="{FF2B5EF4-FFF2-40B4-BE49-F238E27FC236}">
                  <a16:creationId xmlns:a16="http://schemas.microsoft.com/office/drawing/2014/main" id="{F0DD9BA7-7507-CC61-CB05-4B222903D85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67" name="Group 65">
            <a:extLst>
              <a:ext uri="{FF2B5EF4-FFF2-40B4-BE49-F238E27FC236}">
                <a16:creationId xmlns:a16="http://schemas.microsoft.com/office/drawing/2014/main" id="{3D2D700D-D033-B172-262D-19BE4898FED8}"/>
              </a:ext>
            </a:extLst>
          </p:cNvPr>
          <p:cNvGrpSpPr/>
          <p:nvPr/>
        </p:nvGrpSpPr>
        <p:grpSpPr>
          <a:xfrm>
            <a:off x="7092028" y="5493134"/>
            <a:ext cx="220832" cy="193228"/>
            <a:chOff x="0" y="0"/>
            <a:chExt cx="812800" cy="711200"/>
          </a:xfrm>
        </p:grpSpPr>
        <p:sp>
          <p:nvSpPr>
            <p:cNvPr id="77" name="Freeform 66">
              <a:extLst>
                <a:ext uri="{FF2B5EF4-FFF2-40B4-BE49-F238E27FC236}">
                  <a16:creationId xmlns:a16="http://schemas.microsoft.com/office/drawing/2014/main" id="{740E79E7-8F46-8915-B9AD-23C003BCB80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9" name="TextBox 67">
              <a:extLst>
                <a:ext uri="{FF2B5EF4-FFF2-40B4-BE49-F238E27FC236}">
                  <a16:creationId xmlns:a16="http://schemas.microsoft.com/office/drawing/2014/main" id="{1851C3BA-CBFB-184E-1E83-0AFD3DCC760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37" name="Picture 36" descr="A blue and white sign with white text&#10;&#10;AI-generated content may be incorrect.">
            <a:extLst>
              <a:ext uri="{FF2B5EF4-FFF2-40B4-BE49-F238E27FC236}">
                <a16:creationId xmlns:a16="http://schemas.microsoft.com/office/drawing/2014/main" id="{E3C09B0A-64A7-C7CB-05C8-0A773B4040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7248" y="183716"/>
            <a:ext cx="1363097" cy="377141"/>
          </a:xfrm>
          <a:prstGeom prst="rect">
            <a:avLst/>
          </a:prstGeom>
        </p:spPr>
      </p:pic>
      <p:sp>
        <p:nvSpPr>
          <p:cNvPr id="44" name="Freeform 66">
            <a:extLst>
              <a:ext uri="{FF2B5EF4-FFF2-40B4-BE49-F238E27FC236}">
                <a16:creationId xmlns:a16="http://schemas.microsoft.com/office/drawing/2014/main" id="{04A681FD-1513-4AD2-9DA1-0A50B2EB0A18}"/>
              </a:ext>
            </a:extLst>
          </p:cNvPr>
          <p:cNvSpPr/>
          <p:nvPr/>
        </p:nvSpPr>
        <p:spPr>
          <a:xfrm>
            <a:off x="7080958" y="7183791"/>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pic>
        <p:nvPicPr>
          <p:cNvPr id="35" name="Picture 34" descr="Assorted colorful toy blocks">
            <a:extLst>
              <a:ext uri="{FF2B5EF4-FFF2-40B4-BE49-F238E27FC236}">
                <a16:creationId xmlns:a16="http://schemas.microsoft.com/office/drawing/2014/main" id="{E5AF88F7-2F46-26AD-8367-70785298784D}"/>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3473" b="95598" l="1777" r="89987">
                        <a14:foregroundMark x1="30659" y1="28110" x2="30659" y2="28110"/>
                        <a14:foregroundMark x1="30767" y1="42407" x2="30767" y2="42407"/>
                        <a14:foregroundMark x1="33997" y1="45638" x2="33997" y2="45638"/>
                        <a14:foregroundMark x1="31844" y1="56866" x2="31844" y2="56866"/>
                        <a14:foregroundMark x1="15532" y1="44911" x2="15532" y2="44911"/>
                        <a14:foregroundMark x1="11413" y1="54200" x2="11413" y2="54200"/>
                        <a14:foregroundMark x1="6595" y1="60380" x2="6595" y2="60380"/>
                        <a14:foregroundMark x1="43742" y1="55089" x2="43742" y2="55089"/>
                        <a14:foregroundMark x1="8452" y1="8481" x2="8452" y2="8481"/>
                        <a14:foregroundMark x1="7187" y1="13530" x2="7187" y2="13530"/>
                        <a14:foregroundMark x1="1857" y1="17488" x2="1857" y2="17488"/>
                        <a14:foregroundMark x1="2261" y1="31220" x2="2261" y2="31220"/>
                        <a14:foregroundMark x1="14051" y1="90186" x2="14051" y2="90186"/>
                        <a14:foregroundMark x1="5222" y1="95638" x2="5222" y2="95638"/>
                        <a14:foregroundMark x1="32544" y1="3473" x2="32544" y2="3473"/>
                      </a14:backgroundRemoval>
                    </a14:imgEffect>
                  </a14:imgLayer>
                </a14:imgProps>
              </a:ext>
              <a:ext uri="{28A0092B-C50C-407E-A947-70E740481C1C}">
                <a14:useLocalDpi xmlns:a14="http://schemas.microsoft.com/office/drawing/2010/main" val="0"/>
              </a:ext>
            </a:extLst>
          </a:blip>
          <a:stretch>
            <a:fillRect/>
          </a:stretch>
        </p:blipFill>
        <p:spPr>
          <a:xfrm>
            <a:off x="2891231" y="4109634"/>
            <a:ext cx="726671" cy="484398"/>
          </a:xfrm>
          <a:prstGeom prst="rect">
            <a:avLst/>
          </a:prstGeom>
        </p:spPr>
      </p:pic>
      <p:grpSp>
        <p:nvGrpSpPr>
          <p:cNvPr id="65" name="Group 62">
            <a:extLst>
              <a:ext uri="{FF2B5EF4-FFF2-40B4-BE49-F238E27FC236}">
                <a16:creationId xmlns:a16="http://schemas.microsoft.com/office/drawing/2014/main" id="{612997AE-996D-7EE3-93CC-D903A9C4B603}"/>
              </a:ext>
            </a:extLst>
          </p:cNvPr>
          <p:cNvGrpSpPr/>
          <p:nvPr/>
        </p:nvGrpSpPr>
        <p:grpSpPr>
          <a:xfrm>
            <a:off x="3670724" y="7206989"/>
            <a:ext cx="242972" cy="242972"/>
            <a:chOff x="0" y="0"/>
            <a:chExt cx="812800" cy="812800"/>
          </a:xfrm>
        </p:grpSpPr>
        <p:sp>
          <p:nvSpPr>
            <p:cNvPr id="66" name="Freeform 63">
              <a:extLst>
                <a:ext uri="{FF2B5EF4-FFF2-40B4-BE49-F238E27FC236}">
                  <a16:creationId xmlns:a16="http://schemas.microsoft.com/office/drawing/2014/main" id="{33FBE2D9-6992-566A-CD28-A4D70D4556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80" name="TextBox 64">
              <a:extLst>
                <a:ext uri="{FF2B5EF4-FFF2-40B4-BE49-F238E27FC236}">
                  <a16:creationId xmlns:a16="http://schemas.microsoft.com/office/drawing/2014/main" id="{0FB365CC-60F3-AFF2-DFDA-AC3D9DD89657}"/>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pic>
        <p:nvPicPr>
          <p:cNvPr id="28" name="Picture 27" descr="Black and white film board">
            <a:extLst>
              <a:ext uri="{FF2B5EF4-FFF2-40B4-BE49-F238E27FC236}">
                <a16:creationId xmlns:a16="http://schemas.microsoft.com/office/drawing/2014/main" id="{7A07B62A-4464-997F-9017-F37D1B7FBA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2123" y="6727805"/>
            <a:ext cx="884631" cy="589699"/>
          </a:xfrm>
          <a:prstGeom prst="rect">
            <a:avLst/>
          </a:prstGeom>
        </p:spPr>
      </p:pic>
      <p:grpSp>
        <p:nvGrpSpPr>
          <p:cNvPr id="51" name="Group 65">
            <a:extLst>
              <a:ext uri="{FF2B5EF4-FFF2-40B4-BE49-F238E27FC236}">
                <a16:creationId xmlns:a16="http://schemas.microsoft.com/office/drawing/2014/main" id="{AD0E45FD-4C59-C907-3877-6A2DC20691DA}"/>
              </a:ext>
            </a:extLst>
          </p:cNvPr>
          <p:cNvGrpSpPr/>
          <p:nvPr/>
        </p:nvGrpSpPr>
        <p:grpSpPr>
          <a:xfrm>
            <a:off x="5419924" y="3326278"/>
            <a:ext cx="220832" cy="193228"/>
            <a:chOff x="0" y="0"/>
            <a:chExt cx="812800" cy="711200"/>
          </a:xfrm>
        </p:grpSpPr>
        <p:sp>
          <p:nvSpPr>
            <p:cNvPr id="56" name="Freeform 66">
              <a:extLst>
                <a:ext uri="{FF2B5EF4-FFF2-40B4-BE49-F238E27FC236}">
                  <a16:creationId xmlns:a16="http://schemas.microsoft.com/office/drawing/2014/main" id="{B021B0F3-2982-E870-A74E-4B3FA5ED55C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7" name="TextBox 67">
              <a:extLst>
                <a:ext uri="{FF2B5EF4-FFF2-40B4-BE49-F238E27FC236}">
                  <a16:creationId xmlns:a16="http://schemas.microsoft.com/office/drawing/2014/main" id="{5F80A677-D2AC-D025-E5ED-CC02844BAFC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grpSp>
        <p:nvGrpSpPr>
          <p:cNvPr id="26" name="Group 62">
            <a:extLst>
              <a:ext uri="{FF2B5EF4-FFF2-40B4-BE49-F238E27FC236}">
                <a16:creationId xmlns:a16="http://schemas.microsoft.com/office/drawing/2014/main" id="{B8FC6ECC-F2B7-7C34-D76C-DCDD3A65E8E8}"/>
              </a:ext>
            </a:extLst>
          </p:cNvPr>
          <p:cNvGrpSpPr/>
          <p:nvPr/>
        </p:nvGrpSpPr>
        <p:grpSpPr>
          <a:xfrm>
            <a:off x="10309922" y="3931194"/>
            <a:ext cx="242972" cy="242972"/>
            <a:chOff x="0" y="0"/>
            <a:chExt cx="812800" cy="812800"/>
          </a:xfrm>
        </p:grpSpPr>
        <p:sp>
          <p:nvSpPr>
            <p:cNvPr id="38" name="Freeform 63">
              <a:extLst>
                <a:ext uri="{FF2B5EF4-FFF2-40B4-BE49-F238E27FC236}">
                  <a16:creationId xmlns:a16="http://schemas.microsoft.com/office/drawing/2014/main" id="{678EA968-FE98-6A14-9E6F-E296F7EEAE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39" name="TextBox 64">
              <a:extLst>
                <a:ext uri="{FF2B5EF4-FFF2-40B4-BE49-F238E27FC236}">
                  <a16:creationId xmlns:a16="http://schemas.microsoft.com/office/drawing/2014/main" id="{60F09EC4-827E-D59E-330A-3D0F6B89F2CA}"/>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pic>
        <p:nvPicPr>
          <p:cNvPr id="61" name="Picture 60" descr="Alfresco table with artichokes">
            <a:extLst>
              <a:ext uri="{FF2B5EF4-FFF2-40B4-BE49-F238E27FC236}">
                <a16:creationId xmlns:a16="http://schemas.microsoft.com/office/drawing/2014/main" id="{A3B7E297-D9E7-862A-E3A2-D775FC817C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76981" y="5829625"/>
            <a:ext cx="1529530" cy="1019687"/>
          </a:xfrm>
          <a:prstGeom prst="rect">
            <a:avLst/>
          </a:prstGeom>
        </p:spPr>
      </p:pic>
      <p:grpSp>
        <p:nvGrpSpPr>
          <p:cNvPr id="84" name="Group 62">
            <a:extLst>
              <a:ext uri="{FF2B5EF4-FFF2-40B4-BE49-F238E27FC236}">
                <a16:creationId xmlns:a16="http://schemas.microsoft.com/office/drawing/2014/main" id="{5156D9B1-29B9-1DE5-2497-4C4D7AA86F91}"/>
              </a:ext>
            </a:extLst>
          </p:cNvPr>
          <p:cNvGrpSpPr/>
          <p:nvPr/>
        </p:nvGrpSpPr>
        <p:grpSpPr>
          <a:xfrm>
            <a:off x="8740761" y="7166421"/>
            <a:ext cx="274182" cy="295519"/>
            <a:chOff x="-180606" y="47625"/>
            <a:chExt cx="917206" cy="988584"/>
          </a:xfrm>
        </p:grpSpPr>
        <p:sp>
          <p:nvSpPr>
            <p:cNvPr id="85" name="Freeform 63">
              <a:extLst>
                <a:ext uri="{FF2B5EF4-FFF2-40B4-BE49-F238E27FC236}">
                  <a16:creationId xmlns:a16="http://schemas.microsoft.com/office/drawing/2014/main" id="{56388928-3FCC-E5E5-C85F-9D34F110E593}"/>
                </a:ext>
              </a:extLst>
            </p:cNvPr>
            <p:cNvSpPr/>
            <p:nvPr/>
          </p:nvSpPr>
          <p:spPr>
            <a:xfrm>
              <a:off x="-180606" y="22340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86" name="TextBox 64">
              <a:extLst>
                <a:ext uri="{FF2B5EF4-FFF2-40B4-BE49-F238E27FC236}">
                  <a16:creationId xmlns:a16="http://schemas.microsoft.com/office/drawing/2014/main" id="{EAF3CAF2-06FB-7788-4AFC-D35C3E10CCAA}"/>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pic>
        <p:nvPicPr>
          <p:cNvPr id="88" name="Picture 87" descr="Confetti exploding from envelope">
            <a:extLst>
              <a:ext uri="{FF2B5EF4-FFF2-40B4-BE49-F238E27FC236}">
                <a16:creationId xmlns:a16="http://schemas.microsoft.com/office/drawing/2014/main" id="{347B4D80-470D-E02D-0107-909E77F9AC4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02572" y="4395272"/>
            <a:ext cx="1034143" cy="689429"/>
          </a:xfrm>
          <a:prstGeom prst="rect">
            <a:avLst/>
          </a:prstGeom>
        </p:spPr>
      </p:pic>
      <p:pic>
        <p:nvPicPr>
          <p:cNvPr id="92" name="Picture 91" descr="Puzzle in brain">
            <a:extLst>
              <a:ext uri="{FF2B5EF4-FFF2-40B4-BE49-F238E27FC236}">
                <a16:creationId xmlns:a16="http://schemas.microsoft.com/office/drawing/2014/main" id="{8531D131-544E-3A24-6ABC-A4CE72E75D0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66595" y="3667368"/>
            <a:ext cx="550301" cy="412726"/>
          </a:xfrm>
          <a:prstGeom prst="rect">
            <a:avLst/>
          </a:prstGeom>
        </p:spPr>
      </p:pic>
      <p:pic>
        <p:nvPicPr>
          <p:cNvPr id="100" name="Picture 99" descr="Courtyard of Uffizi Gallery Florence">
            <a:extLst>
              <a:ext uri="{FF2B5EF4-FFF2-40B4-BE49-F238E27FC236}">
                <a16:creationId xmlns:a16="http://schemas.microsoft.com/office/drawing/2014/main" id="{375C4A62-253E-8C28-D568-E9B80D85E9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43186" y="6667056"/>
            <a:ext cx="903514" cy="602343"/>
          </a:xfrm>
          <a:prstGeom prst="rect">
            <a:avLst/>
          </a:prstGeom>
        </p:spPr>
      </p:pic>
      <p:pic>
        <p:nvPicPr>
          <p:cNvPr id="25" name="Picture 24" descr="Cup of coffee with a spoon on a table">
            <a:extLst>
              <a:ext uri="{FF2B5EF4-FFF2-40B4-BE49-F238E27FC236}">
                <a16:creationId xmlns:a16="http://schemas.microsoft.com/office/drawing/2014/main" id="{4617A003-6EA6-6A04-F058-E42C857173C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19747" y="3705828"/>
            <a:ext cx="647183" cy="478504"/>
          </a:xfrm>
          <a:prstGeom prst="rect">
            <a:avLst/>
          </a:prstGeom>
        </p:spPr>
      </p:pic>
      <p:sp>
        <p:nvSpPr>
          <p:cNvPr id="27" name="Freeform 63">
            <a:extLst>
              <a:ext uri="{FF2B5EF4-FFF2-40B4-BE49-F238E27FC236}">
                <a16:creationId xmlns:a16="http://schemas.microsoft.com/office/drawing/2014/main" id="{0EDB0340-5D51-20F0-4C40-51B724AADA66}"/>
              </a:ext>
            </a:extLst>
          </p:cNvPr>
          <p:cNvSpPr/>
          <p:nvPr/>
        </p:nvSpPr>
        <p:spPr>
          <a:xfrm>
            <a:off x="5458337" y="7218968"/>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30" name="Group 65">
            <a:extLst>
              <a:ext uri="{FF2B5EF4-FFF2-40B4-BE49-F238E27FC236}">
                <a16:creationId xmlns:a16="http://schemas.microsoft.com/office/drawing/2014/main" id="{EB8B07AB-6784-5D30-1026-4B75D5523CDE}"/>
              </a:ext>
            </a:extLst>
          </p:cNvPr>
          <p:cNvGrpSpPr/>
          <p:nvPr/>
        </p:nvGrpSpPr>
        <p:grpSpPr>
          <a:xfrm>
            <a:off x="7080958" y="6338462"/>
            <a:ext cx="220832" cy="193228"/>
            <a:chOff x="0" y="0"/>
            <a:chExt cx="812800" cy="711200"/>
          </a:xfrm>
        </p:grpSpPr>
        <p:sp>
          <p:nvSpPr>
            <p:cNvPr id="31" name="Freeform 66">
              <a:extLst>
                <a:ext uri="{FF2B5EF4-FFF2-40B4-BE49-F238E27FC236}">
                  <a16:creationId xmlns:a16="http://schemas.microsoft.com/office/drawing/2014/main" id="{238DA612-8F45-DA37-61E5-4155A6CF0759}"/>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3" name="TextBox 67">
              <a:extLst>
                <a:ext uri="{FF2B5EF4-FFF2-40B4-BE49-F238E27FC236}">
                  <a16:creationId xmlns:a16="http://schemas.microsoft.com/office/drawing/2014/main" id="{EDA3D688-8C5C-3C58-8378-527FA80BE2E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Tree>
    <p:extLst>
      <p:ext uri="{BB962C8B-B14F-4D97-AF65-F5344CB8AC3E}">
        <p14:creationId xmlns:p14="http://schemas.microsoft.com/office/powerpoint/2010/main" val="346055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52BC1314-F16E-E97F-402C-55E124BB6928}"/>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042F963-1556-CA95-D5F8-07EFFF6F902E}"/>
              </a:ext>
            </a:extLst>
          </p:cNvPr>
          <p:cNvGraphicFramePr>
            <a:graphicFrameLocks/>
          </p:cNvGraphicFramePr>
          <p:nvPr>
            <p:extLst>
              <p:ext uri="{D42A27DB-BD31-4B8C-83A1-F6EECF244321}">
                <p14:modId xmlns:p14="http://schemas.microsoft.com/office/powerpoint/2010/main" val="2470568974"/>
              </p:ext>
            </p:extLst>
          </p:nvPr>
        </p:nvGraphicFramePr>
        <p:xfrm>
          <a:off x="2557393" y="628773"/>
          <a:ext cx="8014417" cy="6847884"/>
        </p:xfrm>
        <a:graphic>
          <a:graphicData uri="http://schemas.openxmlformats.org/drawingml/2006/table">
            <a:tbl>
              <a:tblPr/>
              <a:tblGrid>
                <a:gridCol w="1525653">
                  <a:extLst>
                    <a:ext uri="{9D8B030D-6E8A-4147-A177-3AD203B41FA5}">
                      <a16:colId xmlns:a16="http://schemas.microsoft.com/office/drawing/2014/main" val="20000"/>
                    </a:ext>
                  </a:extLst>
                </a:gridCol>
                <a:gridCol w="1728644">
                  <a:extLst>
                    <a:ext uri="{9D8B030D-6E8A-4147-A177-3AD203B41FA5}">
                      <a16:colId xmlns:a16="http://schemas.microsoft.com/office/drawing/2014/main" val="20001"/>
                    </a:ext>
                  </a:extLst>
                </a:gridCol>
                <a:gridCol w="155665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527063">
                  <a:extLst>
                    <a:ext uri="{9D8B030D-6E8A-4147-A177-3AD203B41FA5}">
                      <a16:colId xmlns:a16="http://schemas.microsoft.com/office/drawing/2014/main" val="20004"/>
                    </a:ext>
                  </a:extLst>
                </a:gridCol>
              </a:tblGrid>
              <a:tr h="742530">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22/12/2025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23/12/2025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24/12/2025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25/12/2025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26/12/2025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49354">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200" dirty="0">
                          <a:solidFill>
                            <a:srgbClr val="000000"/>
                          </a:solidFill>
                          <a:latin typeface="DM Sans"/>
                        </a:rPr>
                        <a:t>Reading Space</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200" dirty="0">
                          <a:solidFill>
                            <a:srgbClr val="000000"/>
                          </a:solidFill>
                          <a:latin typeface="DM Sans"/>
                        </a:rPr>
                        <a:t>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Improving relationships</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dirty="0">
                          <a:solidFill>
                            <a:srgbClr val="000000"/>
                          </a:solidFill>
                          <a:latin typeface="DM Sans"/>
                        </a:rPr>
                        <a:t>Chill and Chat</a:t>
                      </a:r>
                    </a:p>
                    <a:p>
                      <a:pPr algn="ctr">
                        <a:lnSpc>
                          <a:spcPts val="1515"/>
                        </a:lnSpc>
                      </a:pPr>
                      <a:r>
                        <a:rPr lang="en-US" sz="1100" dirty="0">
                          <a:solidFill>
                            <a:srgbClr val="000000"/>
                          </a:solidFill>
                          <a:latin typeface="DM Sans"/>
                        </a:rPr>
                        <a:t>09:30-10:00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bg1"/>
                    </a:solidFill>
                  </a:tcPr>
                </a:tc>
                <a:tc rowSpan="7" gridSpan="2">
                  <a:txBody>
                    <a:bodyPr/>
                    <a:lstStyle/>
                    <a:p>
                      <a:pPr algn="ctr">
                        <a:lnSpc>
                          <a:spcPts val="1515"/>
                        </a:lnSpc>
                      </a:pPr>
                      <a:r>
                        <a:rPr lang="en-US" sz="1600" b="1" dirty="0">
                          <a:solidFill>
                            <a:srgbClr val="002060"/>
                          </a:solidFill>
                          <a:latin typeface="DM Sans"/>
                        </a:rPr>
                        <a:t>HUB CLOSED FOR CHRISTMAS</a:t>
                      </a:r>
                    </a:p>
                    <a:p>
                      <a:pPr algn="ctr">
                        <a:lnSpc>
                          <a:spcPts val="1515"/>
                        </a:lnSpc>
                      </a:pPr>
                      <a:endParaRPr lang="en-US" sz="1600" b="1" dirty="0">
                        <a:solidFill>
                          <a:srgbClr val="002060"/>
                        </a:solidFill>
                        <a:latin typeface="DM Sans"/>
                      </a:endParaRPr>
                    </a:p>
                    <a:p>
                      <a:pPr algn="ctr">
                        <a:lnSpc>
                          <a:spcPts val="1515"/>
                        </a:lnSpc>
                      </a:pPr>
                      <a:endParaRPr lang="en-US" sz="1600" b="1" dirty="0">
                        <a:solidFill>
                          <a:srgbClr val="002060"/>
                        </a:solidFill>
                        <a:latin typeface="DM Sans"/>
                      </a:endParaRPr>
                    </a:p>
                    <a:p>
                      <a:pPr algn="ctr">
                        <a:lnSpc>
                          <a:spcPts val="1515"/>
                        </a:lnSpc>
                      </a:pPr>
                      <a:r>
                        <a:rPr lang="en-US" sz="1600" b="1" dirty="0">
                          <a:solidFill>
                            <a:srgbClr val="002060"/>
                          </a:solidFill>
                          <a:latin typeface="DM Sans"/>
                        </a:rPr>
                        <a:t>MERRY CHRISTMAS FROM LIVERPOOL CFO ACTIVITY HUB TEAM</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accent3">
                        <a:lumMod val="60000"/>
                        <a:lumOff val="40000"/>
                      </a:schemeClr>
                    </a:solidFill>
                  </a:tcPr>
                </a:tc>
                <a:tc rowSpan="7" h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accent3">
                        <a:lumMod val="60000"/>
                        <a:lumOff val="40000"/>
                      </a:schemeClr>
                    </a:solidFill>
                  </a:tcPr>
                </a:tc>
                <a:extLst>
                  <a:ext uri="{0D108BD9-81ED-4DB2-BD59-A6C34878D82A}">
                    <a16:rowId xmlns:a16="http://schemas.microsoft.com/office/drawing/2014/main" val="10001"/>
                  </a:ext>
                </a:extLst>
              </a:tr>
              <a:tr h="645783">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05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Breakfast Club</a:t>
                      </a:r>
                    </a:p>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10:00-10:30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DFB160"/>
                    </a:solidFill>
                  </a:tcPr>
                </a:tc>
                <a:tc gridSpan="2" vMerge="1">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hMerge="1" vMerge="1">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3551551823"/>
                  </a:ext>
                </a:extLst>
              </a:tr>
              <a:tr h="1207908">
                <a:tc rowSpan="2">
                  <a:txBody>
                    <a:bodyPr/>
                    <a:lstStyle/>
                    <a:p>
                      <a:pPr algn="ctr">
                        <a:lnSpc>
                          <a:spcPts val="1515"/>
                        </a:lnSpc>
                      </a:pPr>
                      <a:r>
                        <a:rPr lang="en-US" sz="1100" dirty="0">
                          <a:solidFill>
                            <a:srgbClr val="000000"/>
                          </a:solidFill>
                          <a:latin typeface="DM Sans"/>
                        </a:rPr>
                        <a:t>Lego Nostalgia</a:t>
                      </a:r>
                    </a:p>
                    <a:p>
                      <a:pPr algn="ctr">
                        <a:lnSpc>
                          <a:spcPts val="1515"/>
                        </a:lnSpc>
                      </a:pPr>
                      <a:r>
                        <a:rPr lang="en-US" sz="1100" dirty="0">
                          <a:solidFill>
                            <a:srgbClr val="000000"/>
                          </a:solidFill>
                          <a:latin typeface="DM Sans"/>
                        </a:rPr>
                        <a:t>10:30-12:00</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1100" b="1"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pPr>
                      <a:endParaRPr lang="en-US" sz="1050" dirty="0">
                        <a:solidFill>
                          <a:srgbClr val="000000"/>
                        </a:solidFill>
                        <a:latin typeface="DM Sans"/>
                      </a:endParaRPr>
                    </a:p>
                    <a:p>
                      <a:pPr algn="ctr">
                        <a:lnSpc>
                          <a:spcPts val="1515"/>
                        </a:lnSpc>
                      </a:pPr>
                      <a:r>
                        <a:rPr lang="en-US" sz="1100" dirty="0">
                          <a:solidFill>
                            <a:srgbClr val="000000"/>
                          </a:solidFill>
                          <a:latin typeface="DM Sans"/>
                        </a:rPr>
                        <a:t>Arts and Crafts</a:t>
                      </a:r>
                    </a:p>
                    <a:p>
                      <a:pPr algn="ctr">
                        <a:lnSpc>
                          <a:spcPts val="1515"/>
                        </a:lnSpc>
                      </a:pPr>
                      <a:r>
                        <a:rPr lang="en-US" sz="1100" dirty="0">
                          <a:solidFill>
                            <a:srgbClr val="000000"/>
                          </a:solidFill>
                          <a:latin typeface="DM Sans"/>
                        </a:rPr>
                        <a:t>10:30-12:00</a:t>
                      </a:r>
                    </a:p>
                    <a:p>
                      <a:pPr algn="ctr">
                        <a:lnSpc>
                          <a:spcPts val="1515"/>
                        </a:lnSpc>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515"/>
                        </a:lnSpc>
                        <a:defRPr/>
                      </a:pPr>
                      <a:r>
                        <a:rPr lang="en-US" sz="1000" dirty="0">
                          <a:solidFill>
                            <a:srgbClr val="000000"/>
                          </a:solidFill>
                          <a:latin typeface="DM Sans"/>
                        </a:rPr>
                        <a:t>December Quiz</a:t>
                      </a:r>
                    </a:p>
                    <a:p>
                      <a:pPr algn="ctr">
                        <a:lnSpc>
                          <a:spcPts val="1515"/>
                        </a:lnSpc>
                        <a:defRPr/>
                      </a:pPr>
                      <a:r>
                        <a:rPr lang="en-US" sz="1000" dirty="0">
                          <a:solidFill>
                            <a:srgbClr val="000000"/>
                          </a:solidFill>
                          <a:latin typeface="DM Sans"/>
                        </a:rPr>
                        <a:t>10:30-12:00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gridSpan="2" vMerge="1">
                  <a:txBody>
                    <a:bodyPr/>
                    <a:lstStyle/>
                    <a:p>
                      <a:pPr algn="ctr">
                        <a:lnSpc>
                          <a:spcPts val="1515"/>
                        </a:lnSpc>
                        <a:defRPr/>
                      </a:pPr>
                      <a:endParaRPr lang="en-US" sz="1100" dirty="0">
                        <a:solidFill>
                          <a:schemeClr val="tx1"/>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hMerge="1" vMerge="1">
                  <a:txBody>
                    <a:bodyPr/>
                    <a:lstStyle/>
                    <a:p>
                      <a:pPr algn="ctr">
                        <a:lnSpc>
                          <a:spcPts val="1515"/>
                        </a:lnSpc>
                        <a:defRPr/>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1522027"/>
                  </a:ext>
                </a:extLst>
              </a:tr>
              <a:tr h="831946">
                <a:tc vMerge="1">
                  <a:txBody>
                    <a:bodyPr/>
                    <a:lstStyle/>
                    <a:p>
                      <a:endParaRPr lang="en-GB" dirty="0"/>
                    </a:p>
                  </a:txBody>
                  <a:tcPr marL="140560" marR="140560" marT="140560" marB="140560" anchor="ctr">
                    <a:lnL w="9371" cap="flat" cmpd="sng" algn="ctr">
                      <a:solidFill>
                        <a:srgbClr val="000000"/>
                      </a:solidFill>
                      <a:prstDash val="solid"/>
                      <a:round/>
                      <a:headEnd type="none" w="med" len="med"/>
                      <a:tailEnd type="none" w="med" len="med"/>
                    </a:lnL>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r>
                        <a:rPr lang="en-GB" sz="1200" dirty="0"/>
                        <a:t>Digital College</a:t>
                      </a:r>
                    </a:p>
                    <a:p>
                      <a:pPr algn="ctr"/>
                      <a:r>
                        <a:rPr lang="en-GB" sz="1200" dirty="0"/>
                        <a:t>10:30-4:00</a:t>
                      </a:r>
                    </a:p>
                    <a:p>
                      <a:pPr algn="ctr"/>
                      <a:endParaRPr lang="en-GB" sz="1200" dirty="0"/>
                    </a:p>
                  </a:txBody>
                  <a:tcPr marL="140560" marR="140560" marT="140560" marB="140560" anchor="ctr">
                    <a:lnR w="9371" cap="flat" cmpd="sng" algn="ctr">
                      <a:solidFill>
                        <a:srgbClr val="000000"/>
                      </a:solidFill>
                      <a:prstDash val="solid"/>
                      <a:round/>
                      <a:headEnd type="none" w="med" len="med"/>
                      <a:tailEnd type="none" w="med" len="med"/>
                    </a:lnR>
                    <a:solidFill>
                      <a:srgbClr val="FFFFFF"/>
                    </a:solidFill>
                  </a:tcPr>
                </a:tc>
                <a:tc rowSpan="2">
                  <a:txBody>
                    <a:bodyPr/>
                    <a:lstStyle/>
                    <a:p>
                      <a:pPr algn="ctr"/>
                      <a:r>
                        <a:rPr lang="en-US" sz="1050" dirty="0">
                          <a:solidFill>
                            <a:srgbClr val="000000"/>
                          </a:solidFill>
                          <a:latin typeface="DM Sans"/>
                        </a:rPr>
                        <a:t>UPW – invite only</a:t>
                      </a:r>
                    </a:p>
                    <a:p>
                      <a:pPr algn="ctr"/>
                      <a:r>
                        <a:rPr lang="en-US" sz="1050" dirty="0">
                          <a:solidFill>
                            <a:srgbClr val="000000"/>
                          </a:solidFill>
                          <a:latin typeface="DM Sans"/>
                        </a:rPr>
                        <a:t>10:00-12:00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bg1"/>
                    </a:solidFill>
                  </a:tcPr>
                </a:tc>
                <a:tc gridSpan="2" vMerge="1">
                  <a:txBody>
                    <a:bodyPr/>
                    <a:lstStyle/>
                    <a:p>
                      <a:pPr algn="ctr"/>
                      <a:endParaRPr lang="en-GB" sz="105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hMerge="1" vMerge="1">
                  <a:txBody>
                    <a:bodyPr/>
                    <a:lstStyle/>
                    <a:p>
                      <a:pPr algn="ctr">
                        <a:lnSpc>
                          <a:spcPts val="1515"/>
                        </a:lnSpc>
                        <a:defRPr/>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2959548"/>
                  </a:ext>
                </a:extLst>
              </a:tr>
              <a:tr h="645783">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515"/>
                        </a:lnSpc>
                        <a:defRPr/>
                      </a:pPr>
                      <a:r>
                        <a:rPr lang="en-US" sz="1100" dirty="0">
                          <a:solidFill>
                            <a:srgbClr val="000000"/>
                          </a:solidFill>
                          <a:latin typeface="DM Sans"/>
                        </a:rPr>
                        <a:t>Chill and Chat</a:t>
                      </a:r>
                    </a:p>
                    <a:p>
                      <a:pPr algn="ctr">
                        <a:lnSpc>
                          <a:spcPts val="1515"/>
                        </a:lnSpc>
                        <a:defRPr/>
                      </a:pPr>
                      <a:r>
                        <a:rPr lang="en-US" sz="1100" dirty="0">
                          <a:solidFill>
                            <a:srgbClr val="000000"/>
                          </a:solidFill>
                          <a:latin typeface="DM Sans"/>
                        </a:rPr>
                        <a:t>12:00-1:00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DFB160"/>
                    </a:solidFill>
                  </a:tcPr>
                </a:tc>
                <a:tc vMerge="1">
                  <a:txBody>
                    <a:bodyPr/>
                    <a:lstStyle/>
                    <a:p>
                      <a:pPr algn="ctr"/>
                      <a:endParaRPr lang="en-GB"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chemeClr val="bg1"/>
                    </a:solidFill>
                  </a:tcPr>
                </a:tc>
                <a:tc gridSpan="2" vMerge="1">
                  <a:txBody>
                    <a:bodyPr/>
                    <a:lstStyle/>
                    <a:p>
                      <a:pPr algn="ctr">
                        <a:lnSpc>
                          <a:spcPts val="1515"/>
                        </a:lnSpc>
                        <a:defRPr/>
                      </a:pPr>
                      <a:endParaRPr lang="en-US" sz="11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hMerge="1" vMerge="1">
                  <a:txBody>
                    <a:bodyPr/>
                    <a:lstStyle/>
                    <a:p>
                      <a:pPr algn="ctr">
                        <a:lnSpc>
                          <a:spcPts val="1515"/>
                        </a:lnSpc>
                        <a:defRPr/>
                      </a:pP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842233413"/>
                  </a:ext>
                </a:extLst>
              </a:tr>
              <a:tr h="645783">
                <a:tc rowSpan="2">
                  <a:txBody>
                    <a:bodyPr/>
                    <a:lstStyle/>
                    <a:p>
                      <a:pPr algn="ctr">
                        <a:lnSpc>
                          <a:spcPts val="1515"/>
                        </a:lnSpc>
                      </a:pPr>
                      <a:r>
                        <a:rPr lang="en-US" sz="1082" dirty="0">
                          <a:solidFill>
                            <a:srgbClr val="000000"/>
                          </a:solidFill>
                          <a:latin typeface="DM Sans"/>
                        </a:rPr>
                        <a:t>Gardening</a:t>
                      </a:r>
                    </a:p>
                    <a:p>
                      <a:pPr algn="ctr">
                        <a:lnSpc>
                          <a:spcPts val="1515"/>
                        </a:lnSpc>
                      </a:pPr>
                      <a:r>
                        <a:rPr lang="en-US" sz="1082" dirty="0">
                          <a:solidFill>
                            <a:srgbClr val="000000"/>
                          </a:solidFill>
                          <a:latin typeface="DM Sans"/>
                        </a:rPr>
                        <a:t>1:00-3:00</a:t>
                      </a:r>
                      <a:endParaRPr lang="en-US" sz="105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r>
                        <a:rPr lang="en-GB" sz="1100" dirty="0"/>
                        <a:t>CBT – booking only</a:t>
                      </a:r>
                    </a:p>
                    <a:p>
                      <a:pPr algn="ctr"/>
                      <a:r>
                        <a:rPr lang="en-GB" sz="1100" dirty="0"/>
                        <a:t>10:00-4:00</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DM Sans" pitchFamily="2" charset="0"/>
                        </a:rPr>
                        <a:t>Recovery 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DM Sans" pitchFamily="2" charset="0"/>
                        </a:rPr>
                        <a:t>1:00-2:00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DM Sans" pitchFamily="2" charset="0"/>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gridSpan="2" vMerge="1">
                  <a:txBody>
                    <a:bodyPr/>
                    <a:lstStyle/>
                    <a:p>
                      <a:pPr algn="ctr"/>
                      <a:endParaRPr lang="en-GB" sz="105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hMerge="1" vMerge="1">
                  <a:txBody>
                    <a:bodyPr/>
                    <a:lstStyle/>
                    <a:p>
                      <a:pPr algn="ctr">
                        <a:lnSpc>
                          <a:spcPts val="1515"/>
                        </a:lnSpc>
                      </a:pPr>
                      <a:endParaRPr lang="en-US" sz="1082"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42836">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rgbClr val="000000"/>
                          </a:solidFill>
                          <a:latin typeface="DM Sans"/>
                        </a:rPr>
                        <a:t>Table tennis &amp; other games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rgbClr val="000000"/>
                          </a:solidFill>
                          <a:latin typeface="DM Sans"/>
                        </a:rPr>
                        <a:t>1:00-4:00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rgbClr val="000000"/>
                        </a:solidFill>
                        <a:latin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rgbClr val="000000"/>
                        </a:solidFill>
                        <a:latin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447312393"/>
                  </a:ext>
                </a:extLst>
              </a:tr>
            </a:tbl>
          </a:graphicData>
        </a:graphic>
      </p:graphicFrame>
      <p:grpSp>
        <p:nvGrpSpPr>
          <p:cNvPr id="3" name="Group 3">
            <a:extLst>
              <a:ext uri="{FF2B5EF4-FFF2-40B4-BE49-F238E27FC236}">
                <a16:creationId xmlns:a16="http://schemas.microsoft.com/office/drawing/2014/main" id="{B0EFFB0E-14E9-32D5-9BFB-2A625DE6A0C8}"/>
              </a:ext>
            </a:extLst>
          </p:cNvPr>
          <p:cNvGrpSpPr/>
          <p:nvPr/>
        </p:nvGrpSpPr>
        <p:grpSpPr>
          <a:xfrm>
            <a:off x="184646" y="1589490"/>
            <a:ext cx="2321941" cy="4712742"/>
            <a:chOff x="0" y="0"/>
            <a:chExt cx="902503" cy="1716756"/>
          </a:xfrm>
        </p:grpSpPr>
        <p:sp>
          <p:nvSpPr>
            <p:cNvPr id="4" name="Freeform 4">
              <a:extLst>
                <a:ext uri="{FF2B5EF4-FFF2-40B4-BE49-F238E27FC236}">
                  <a16:creationId xmlns:a16="http://schemas.microsoft.com/office/drawing/2014/main" id="{BBBD6B7A-5267-B9A8-C728-7A1F79C0C41C}"/>
                </a:ext>
              </a:extLst>
            </p:cNvPr>
            <p:cNvSpPr/>
            <p:nvPr/>
          </p:nvSpPr>
          <p:spPr>
            <a:xfrm>
              <a:off x="0" y="0"/>
              <a:ext cx="881523"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4C2CF8D9-2BCA-6B56-A06E-EBE588B04218}"/>
                </a:ext>
              </a:extLst>
            </p:cNvPr>
            <p:cNvSpPr txBox="1"/>
            <p:nvPr/>
          </p:nvSpPr>
          <p:spPr>
            <a:xfrm>
              <a:off x="4033" y="18880"/>
              <a:ext cx="898470" cy="1697876"/>
            </a:xfrm>
            <a:prstGeom prst="rect">
              <a:avLst/>
            </a:prstGeom>
          </p:spPr>
          <p:txBody>
            <a:bodyPr lIns="50800" tIns="50800" rIns="50800" bIns="50800" rtlCol="0" anchor="ctr"/>
            <a:lstStyle/>
            <a:p>
              <a:pPr algn="ctr">
                <a:lnSpc>
                  <a:spcPts val="2379"/>
                </a:lnSpc>
              </a:pPr>
              <a:r>
                <a:rPr lang="en-US" sz="1700" u="sng" dirty="0">
                  <a:solidFill>
                    <a:srgbClr val="FFFFFF"/>
                  </a:solidFill>
                  <a:latin typeface="DM Sans"/>
                </a:rPr>
                <a:t>Information</a:t>
              </a: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p>
            <a:p>
              <a:pPr algn="ctr">
                <a:lnSpc>
                  <a:spcPts val="2379"/>
                </a:lnSpc>
              </a:pPr>
              <a:endParaRPr lang="en-GB" sz="1050" dirty="0">
                <a:solidFill>
                  <a:srgbClr val="FFFFFF"/>
                </a:solidFill>
                <a:latin typeface="DM Sans" pitchFamily="2" charset="0"/>
              </a:endParaRPr>
            </a:p>
            <a:p>
              <a:pPr algn="ctr">
                <a:lnSpc>
                  <a:spcPts val="2379"/>
                </a:lnSpc>
              </a:pPr>
              <a:r>
                <a:rPr lang="en-GB" sz="1050" dirty="0">
                  <a:solidFill>
                    <a:schemeClr val="bg1"/>
                  </a:solidFill>
                  <a:latin typeface="DM Sans" pitchFamily="2" charset="0"/>
                  <a:ea typeface="Calibri" panose="020F0502020204030204" pitchFamily="34" charset="0"/>
                </a:rPr>
                <a:t>International days sessions explore different areas and help participants gain new knowledge, learn about different cultures, people, disabilities</a:t>
              </a:r>
              <a:r>
                <a:rPr lang="en-GB" sz="1050">
                  <a:solidFill>
                    <a:schemeClr val="bg1"/>
                  </a:solidFill>
                  <a:latin typeface="DM Sans" pitchFamily="2" charset="0"/>
                  <a:ea typeface="Calibri" panose="020F0502020204030204" pitchFamily="34" charset="0"/>
                </a:rPr>
                <a:t>, environment, etc</a:t>
              </a:r>
              <a:r>
                <a:rPr lang="en-GB" sz="1050" dirty="0">
                  <a:solidFill>
                    <a:schemeClr val="bg1"/>
                  </a:solidFill>
                  <a:latin typeface="DM Sans" pitchFamily="2" charset="0"/>
                  <a:ea typeface="Calibri" panose="020F0502020204030204" pitchFamily="34" charset="0"/>
                </a:rPr>
                <a:t>.</a:t>
              </a:r>
              <a:r>
                <a:rPr kumimoji="0" lang="en-GB" sz="1050" b="0" i="0" u="none" strike="noStrike" kern="1200" cap="none" spc="0" normalizeH="0" baseline="0" noProof="0" dirty="0">
                  <a:ln>
                    <a:noFill/>
                  </a:ln>
                  <a:solidFill>
                    <a:schemeClr val="bg1"/>
                  </a:solidFill>
                  <a:uLnTx/>
                  <a:uFillTx/>
                  <a:latin typeface="DM Sans" pitchFamily="2" charset="0"/>
                  <a:ea typeface="Calibri" panose="020F0502020204030204" pitchFamily="34" charset="0"/>
                </a:rPr>
                <a:t> </a:t>
              </a:r>
              <a:endParaRPr kumimoji="0" lang="en-US" sz="1050" b="0" i="0" u="none" strike="noStrike" kern="1200" cap="none" spc="0" normalizeH="0" baseline="0" noProof="0" dirty="0">
                <a:ln>
                  <a:noFill/>
                </a:ln>
                <a:solidFill>
                  <a:prstClr val="white"/>
                </a:solidFill>
                <a:effectLst/>
                <a:uLnTx/>
                <a:uFillTx/>
                <a:latin typeface="DM Sans" pitchFamily="2" charset="0"/>
              </a:endParaRPr>
            </a:p>
          </p:txBody>
        </p:sp>
      </p:grpSp>
      <p:grpSp>
        <p:nvGrpSpPr>
          <p:cNvPr id="46" name="Group 46">
            <a:extLst>
              <a:ext uri="{FF2B5EF4-FFF2-40B4-BE49-F238E27FC236}">
                <a16:creationId xmlns:a16="http://schemas.microsoft.com/office/drawing/2014/main" id="{83DD55BC-4F8C-F2F9-DF88-E268EBF6CEEE}"/>
              </a:ext>
            </a:extLst>
          </p:cNvPr>
          <p:cNvGrpSpPr/>
          <p:nvPr/>
        </p:nvGrpSpPr>
        <p:grpSpPr>
          <a:xfrm rot="2700000">
            <a:off x="170282" y="1049731"/>
            <a:ext cx="293842" cy="293842"/>
            <a:chOff x="0" y="0"/>
            <a:chExt cx="812800" cy="812800"/>
          </a:xfrm>
        </p:grpSpPr>
        <p:sp>
          <p:nvSpPr>
            <p:cNvPr id="47" name="Freeform 47">
              <a:extLst>
                <a:ext uri="{FF2B5EF4-FFF2-40B4-BE49-F238E27FC236}">
                  <a16:creationId xmlns:a16="http://schemas.microsoft.com/office/drawing/2014/main" id="{CC2C30BD-19FE-F325-9188-22777E20011C}"/>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a:extLst>
                <a:ext uri="{FF2B5EF4-FFF2-40B4-BE49-F238E27FC236}">
                  <a16:creationId xmlns:a16="http://schemas.microsoft.com/office/drawing/2014/main" id="{05E3A12E-A564-388E-D47C-94BA0C69DAEF}"/>
                </a:ext>
              </a:extLst>
            </p:cNvPr>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a:extLst>
              <a:ext uri="{FF2B5EF4-FFF2-40B4-BE49-F238E27FC236}">
                <a16:creationId xmlns:a16="http://schemas.microsoft.com/office/drawing/2014/main" id="{7A1B1941-C3E6-B1F3-7043-C9D4E9D5D96E}"/>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34885C90-9390-F044-4BD0-2607597A40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C4687653-9ABC-0FED-C6B0-E715E82C3A69}"/>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sp>
        <p:nvSpPr>
          <p:cNvPr id="69" name="TextBox 69">
            <a:extLst>
              <a:ext uri="{FF2B5EF4-FFF2-40B4-BE49-F238E27FC236}">
                <a16:creationId xmlns:a16="http://schemas.microsoft.com/office/drawing/2014/main" id="{62BD99DD-F94A-C63B-3ED2-25B740DC7DBA}"/>
              </a:ext>
            </a:extLst>
          </p:cNvPr>
          <p:cNvSpPr txBox="1"/>
          <p:nvPr/>
        </p:nvSpPr>
        <p:spPr>
          <a:xfrm>
            <a:off x="2619793" y="89855"/>
            <a:ext cx="5548663"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DECEMBER - WEEK 4</a:t>
            </a:r>
          </a:p>
        </p:txBody>
      </p:sp>
      <p:sp>
        <p:nvSpPr>
          <p:cNvPr id="70" name="TextBox 70">
            <a:extLst>
              <a:ext uri="{FF2B5EF4-FFF2-40B4-BE49-F238E27FC236}">
                <a16:creationId xmlns:a16="http://schemas.microsoft.com/office/drawing/2014/main" id="{B7FB4A79-B9C4-21A2-E5ED-166B6BEFDE96}"/>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A04D714B-CA40-080A-ECED-34089F86BE82}"/>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a:extLst>
              <a:ext uri="{FF2B5EF4-FFF2-40B4-BE49-F238E27FC236}">
                <a16:creationId xmlns:a16="http://schemas.microsoft.com/office/drawing/2014/main" id="{B0324370-A5A4-570E-DFFD-76D55F286E91}"/>
              </a:ext>
            </a:extLst>
          </p:cNvPr>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DE6D650F-0518-0EAC-982A-D1020EEB708E}"/>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E8850D6E-4515-C932-0FE5-7A26C834E75D}"/>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74" name="TextBox 52">
              <a:extLst>
                <a:ext uri="{FF2B5EF4-FFF2-40B4-BE49-F238E27FC236}">
                  <a16:creationId xmlns:a16="http://schemas.microsoft.com/office/drawing/2014/main" id="{18C9AF1A-44CE-B30E-EEF8-F80C8F6A68FF}"/>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5C392047-3493-765D-B021-DD1C4A097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645" y="169626"/>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a:extLst>
              <a:ext uri="{FF2B5EF4-FFF2-40B4-BE49-F238E27FC236}">
                <a16:creationId xmlns:a16="http://schemas.microsoft.com/office/drawing/2014/main" id="{70031AC4-6132-CB94-8D88-83E187619BC2}"/>
              </a:ext>
            </a:extLst>
          </p:cNvPr>
          <p:cNvGrpSpPr/>
          <p:nvPr/>
        </p:nvGrpSpPr>
        <p:grpSpPr>
          <a:xfrm>
            <a:off x="218495" y="232251"/>
            <a:ext cx="220832" cy="193228"/>
            <a:chOff x="0" y="0"/>
            <a:chExt cx="812800" cy="711200"/>
          </a:xfrm>
        </p:grpSpPr>
        <p:sp>
          <p:nvSpPr>
            <p:cNvPr id="15" name="Freeform 66">
              <a:extLst>
                <a:ext uri="{FF2B5EF4-FFF2-40B4-BE49-F238E27FC236}">
                  <a16:creationId xmlns:a16="http://schemas.microsoft.com/office/drawing/2014/main" id="{F8E4444A-9109-0FD7-3D19-65765798F26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DBC2F349-0819-298A-6109-E242CBF211E9}"/>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2" name="Group 62">
            <a:extLst>
              <a:ext uri="{FF2B5EF4-FFF2-40B4-BE49-F238E27FC236}">
                <a16:creationId xmlns:a16="http://schemas.microsoft.com/office/drawing/2014/main" id="{ED843C66-427F-7CBD-BBE0-AD66A3AAE635}"/>
              </a:ext>
            </a:extLst>
          </p:cNvPr>
          <p:cNvGrpSpPr/>
          <p:nvPr/>
        </p:nvGrpSpPr>
        <p:grpSpPr>
          <a:xfrm>
            <a:off x="5477361" y="1775092"/>
            <a:ext cx="242972" cy="242972"/>
            <a:chOff x="0" y="0"/>
            <a:chExt cx="812800" cy="812800"/>
          </a:xfrm>
        </p:grpSpPr>
        <p:sp>
          <p:nvSpPr>
            <p:cNvPr id="23" name="Freeform 63">
              <a:extLst>
                <a:ext uri="{FF2B5EF4-FFF2-40B4-BE49-F238E27FC236}">
                  <a16:creationId xmlns:a16="http://schemas.microsoft.com/office/drawing/2014/main" id="{288CB233-1836-35C2-4A7E-CE2FCB55B3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24" name="TextBox 64">
              <a:extLst>
                <a:ext uri="{FF2B5EF4-FFF2-40B4-BE49-F238E27FC236}">
                  <a16:creationId xmlns:a16="http://schemas.microsoft.com/office/drawing/2014/main" id="{41C63F16-CDCC-812C-EDA1-84D61D24DE2D}"/>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grpSp>
        <p:nvGrpSpPr>
          <p:cNvPr id="40" name="Group 65">
            <a:extLst>
              <a:ext uri="{FF2B5EF4-FFF2-40B4-BE49-F238E27FC236}">
                <a16:creationId xmlns:a16="http://schemas.microsoft.com/office/drawing/2014/main" id="{45343BB2-8CA6-21DC-61CB-FF51539C934E}"/>
              </a:ext>
            </a:extLst>
          </p:cNvPr>
          <p:cNvGrpSpPr/>
          <p:nvPr/>
        </p:nvGrpSpPr>
        <p:grpSpPr>
          <a:xfrm>
            <a:off x="5503211" y="4511579"/>
            <a:ext cx="220832" cy="193228"/>
            <a:chOff x="0" y="0"/>
            <a:chExt cx="812800" cy="711200"/>
          </a:xfrm>
        </p:grpSpPr>
        <p:sp>
          <p:nvSpPr>
            <p:cNvPr id="41" name="Freeform 66">
              <a:extLst>
                <a:ext uri="{FF2B5EF4-FFF2-40B4-BE49-F238E27FC236}">
                  <a16:creationId xmlns:a16="http://schemas.microsoft.com/office/drawing/2014/main" id="{6EC7EE3C-F431-C487-0C95-F9CAC5F3C01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2" name="TextBox 67">
              <a:extLst>
                <a:ext uri="{FF2B5EF4-FFF2-40B4-BE49-F238E27FC236}">
                  <a16:creationId xmlns:a16="http://schemas.microsoft.com/office/drawing/2014/main" id="{5F111B39-231C-FF8E-4C52-2D30BD4F48BB}"/>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6" name="Group 65">
            <a:extLst>
              <a:ext uri="{FF2B5EF4-FFF2-40B4-BE49-F238E27FC236}">
                <a16:creationId xmlns:a16="http://schemas.microsoft.com/office/drawing/2014/main" id="{E0392571-39D2-9702-AF88-1DEB5027EB85}"/>
              </a:ext>
            </a:extLst>
          </p:cNvPr>
          <p:cNvGrpSpPr/>
          <p:nvPr/>
        </p:nvGrpSpPr>
        <p:grpSpPr>
          <a:xfrm>
            <a:off x="5510766" y="3674671"/>
            <a:ext cx="220832" cy="193228"/>
            <a:chOff x="0" y="0"/>
            <a:chExt cx="812800" cy="711200"/>
          </a:xfrm>
        </p:grpSpPr>
        <p:sp>
          <p:nvSpPr>
            <p:cNvPr id="7" name="Freeform 66">
              <a:extLst>
                <a:ext uri="{FF2B5EF4-FFF2-40B4-BE49-F238E27FC236}">
                  <a16:creationId xmlns:a16="http://schemas.microsoft.com/office/drawing/2014/main" id="{31788364-909B-909C-675C-17CE8FCFB1A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 name="TextBox 67">
              <a:extLst>
                <a:ext uri="{FF2B5EF4-FFF2-40B4-BE49-F238E27FC236}">
                  <a16:creationId xmlns:a16="http://schemas.microsoft.com/office/drawing/2014/main" id="{31E7C070-7DCC-9541-F87B-672739328AA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pic>
        <p:nvPicPr>
          <p:cNvPr id="26" name="Picture 25" descr="Watercolor palette">
            <a:extLst>
              <a:ext uri="{FF2B5EF4-FFF2-40B4-BE49-F238E27FC236}">
                <a16:creationId xmlns:a16="http://schemas.microsoft.com/office/drawing/2014/main" id="{18432F6E-8CD3-22A4-2206-7066CD806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3412" y="3489757"/>
            <a:ext cx="589738" cy="393158"/>
          </a:xfrm>
          <a:prstGeom prst="rect">
            <a:avLst/>
          </a:prstGeom>
        </p:spPr>
      </p:pic>
      <p:pic>
        <p:nvPicPr>
          <p:cNvPr id="81" name="Picture 80" descr="Hands typing on laptop">
            <a:extLst>
              <a:ext uri="{FF2B5EF4-FFF2-40B4-BE49-F238E27FC236}">
                <a16:creationId xmlns:a16="http://schemas.microsoft.com/office/drawing/2014/main" id="{A7ADBB04-C929-2483-D2A1-D7760950A5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3412" y="4409773"/>
            <a:ext cx="635416" cy="295034"/>
          </a:xfrm>
          <a:prstGeom prst="rect">
            <a:avLst/>
          </a:prstGeom>
        </p:spPr>
      </p:pic>
      <p:pic>
        <p:nvPicPr>
          <p:cNvPr id="11" name="Picture 10" descr="A blue and white sign with white text&#10;&#10;AI-generated content may be incorrect.">
            <a:extLst>
              <a:ext uri="{FF2B5EF4-FFF2-40B4-BE49-F238E27FC236}">
                <a16:creationId xmlns:a16="http://schemas.microsoft.com/office/drawing/2014/main" id="{DD8CC534-C141-4302-CF40-23638B82D0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5002" y="169647"/>
            <a:ext cx="1401214" cy="387688"/>
          </a:xfrm>
          <a:prstGeom prst="rect">
            <a:avLst/>
          </a:prstGeom>
        </p:spPr>
      </p:pic>
      <p:grpSp>
        <p:nvGrpSpPr>
          <p:cNvPr id="10" name="Group 65">
            <a:extLst>
              <a:ext uri="{FF2B5EF4-FFF2-40B4-BE49-F238E27FC236}">
                <a16:creationId xmlns:a16="http://schemas.microsoft.com/office/drawing/2014/main" id="{D36CE30B-7376-075E-524C-0F1158CCDB4D}"/>
              </a:ext>
            </a:extLst>
          </p:cNvPr>
          <p:cNvGrpSpPr/>
          <p:nvPr/>
        </p:nvGrpSpPr>
        <p:grpSpPr>
          <a:xfrm>
            <a:off x="3803366" y="1811370"/>
            <a:ext cx="220832" cy="193228"/>
            <a:chOff x="0" y="0"/>
            <a:chExt cx="812800" cy="711200"/>
          </a:xfrm>
        </p:grpSpPr>
        <p:sp>
          <p:nvSpPr>
            <p:cNvPr id="17" name="Freeform 66">
              <a:extLst>
                <a:ext uri="{FF2B5EF4-FFF2-40B4-BE49-F238E27FC236}">
                  <a16:creationId xmlns:a16="http://schemas.microsoft.com/office/drawing/2014/main" id="{5EAC8D4F-14C0-C8E8-AF67-69A64C95DF1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7" name="TextBox 67">
              <a:extLst>
                <a:ext uri="{FF2B5EF4-FFF2-40B4-BE49-F238E27FC236}">
                  <a16:creationId xmlns:a16="http://schemas.microsoft.com/office/drawing/2014/main" id="{FA29AB98-B920-FB8B-B94F-B0BD099F73DB}"/>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
        <p:nvSpPr>
          <p:cNvPr id="18" name="Freeform 63">
            <a:extLst>
              <a:ext uri="{FF2B5EF4-FFF2-40B4-BE49-F238E27FC236}">
                <a16:creationId xmlns:a16="http://schemas.microsoft.com/office/drawing/2014/main" id="{D6EBA61D-EBF6-0DDC-0140-CDA8A114FFDD}"/>
              </a:ext>
            </a:extLst>
          </p:cNvPr>
          <p:cNvSpPr/>
          <p:nvPr/>
        </p:nvSpPr>
        <p:spPr>
          <a:xfrm>
            <a:off x="3803366" y="7172144"/>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36" name="Group 62">
            <a:extLst>
              <a:ext uri="{FF2B5EF4-FFF2-40B4-BE49-F238E27FC236}">
                <a16:creationId xmlns:a16="http://schemas.microsoft.com/office/drawing/2014/main" id="{0C22E1FB-BED8-76EA-74BD-9E293D2FA8B5}"/>
              </a:ext>
            </a:extLst>
          </p:cNvPr>
          <p:cNvGrpSpPr/>
          <p:nvPr/>
        </p:nvGrpSpPr>
        <p:grpSpPr>
          <a:xfrm>
            <a:off x="7075650" y="1734388"/>
            <a:ext cx="242972" cy="242972"/>
            <a:chOff x="0" y="0"/>
            <a:chExt cx="812800" cy="812800"/>
          </a:xfrm>
        </p:grpSpPr>
        <p:sp>
          <p:nvSpPr>
            <p:cNvPr id="37" name="Freeform 63">
              <a:extLst>
                <a:ext uri="{FF2B5EF4-FFF2-40B4-BE49-F238E27FC236}">
                  <a16:creationId xmlns:a16="http://schemas.microsoft.com/office/drawing/2014/main" id="{2022B6FE-715D-9172-FAF6-B2A4033BD60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38" name="TextBox 64">
              <a:extLst>
                <a:ext uri="{FF2B5EF4-FFF2-40B4-BE49-F238E27FC236}">
                  <a16:creationId xmlns:a16="http://schemas.microsoft.com/office/drawing/2014/main" id="{A87966AC-DE05-FF38-D394-A433844ECD70}"/>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dirty="0"/>
            </a:p>
          </p:txBody>
        </p:sp>
      </p:grpSp>
      <p:pic>
        <p:nvPicPr>
          <p:cNvPr id="39" name="Picture 38" descr="Assorted colorful toy blocks">
            <a:extLst>
              <a:ext uri="{FF2B5EF4-FFF2-40B4-BE49-F238E27FC236}">
                <a16:creationId xmlns:a16="http://schemas.microsoft.com/office/drawing/2014/main" id="{FDF9A7CB-631D-632E-4324-0234F87C07F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3473" b="95598" l="1777" r="89987">
                        <a14:foregroundMark x1="30659" y1="28110" x2="30659" y2="28110"/>
                        <a14:foregroundMark x1="30767" y1="42407" x2="30767" y2="42407"/>
                        <a14:foregroundMark x1="33997" y1="45638" x2="33997" y2="45638"/>
                        <a14:foregroundMark x1="31844" y1="56866" x2="31844" y2="56866"/>
                        <a14:foregroundMark x1="15532" y1="44911" x2="15532" y2="44911"/>
                        <a14:foregroundMark x1="11413" y1="54200" x2="11413" y2="54200"/>
                        <a14:foregroundMark x1="6595" y1="60380" x2="6595" y2="60380"/>
                        <a14:foregroundMark x1="43742" y1="55089" x2="43742" y2="55089"/>
                        <a14:foregroundMark x1="8452" y1="8481" x2="8452" y2="8481"/>
                        <a14:foregroundMark x1="7187" y1="13530" x2="7187" y2="13530"/>
                        <a14:foregroundMark x1="1857" y1="17488" x2="1857" y2="17488"/>
                        <a14:foregroundMark x1="2261" y1="31220" x2="2261" y2="31220"/>
                        <a14:foregroundMark x1="14051" y1="90186" x2="14051" y2="90186"/>
                        <a14:foregroundMark x1="5222" y1="95638" x2="5222" y2="95638"/>
                        <a14:foregroundMark x1="32544" y1="3473" x2="32544" y2="3473"/>
                      </a14:backgroundRemoval>
                    </a14:imgEffect>
                  </a14:imgLayer>
                </a14:imgProps>
              </a:ext>
              <a:ext uri="{28A0092B-C50C-407E-A947-70E740481C1C}">
                <a14:useLocalDpi xmlns:a14="http://schemas.microsoft.com/office/drawing/2010/main" val="0"/>
              </a:ext>
            </a:extLst>
          </a:blip>
          <a:stretch>
            <a:fillRect/>
          </a:stretch>
        </p:blipFill>
        <p:spPr>
          <a:xfrm>
            <a:off x="2965077" y="4021222"/>
            <a:ext cx="726671" cy="484398"/>
          </a:xfrm>
          <a:prstGeom prst="rect">
            <a:avLst/>
          </a:prstGeom>
        </p:spPr>
      </p:pic>
      <p:grpSp>
        <p:nvGrpSpPr>
          <p:cNvPr id="28" name="Group 65">
            <a:extLst>
              <a:ext uri="{FF2B5EF4-FFF2-40B4-BE49-F238E27FC236}">
                <a16:creationId xmlns:a16="http://schemas.microsoft.com/office/drawing/2014/main" id="{67884104-0BD0-8E12-6573-CE1E4ADF2FFD}"/>
              </a:ext>
            </a:extLst>
          </p:cNvPr>
          <p:cNvGrpSpPr/>
          <p:nvPr/>
        </p:nvGrpSpPr>
        <p:grpSpPr>
          <a:xfrm>
            <a:off x="3782267" y="4460676"/>
            <a:ext cx="220832" cy="193228"/>
            <a:chOff x="0" y="0"/>
            <a:chExt cx="812800" cy="711200"/>
          </a:xfrm>
        </p:grpSpPr>
        <p:sp>
          <p:nvSpPr>
            <p:cNvPr id="29" name="Freeform 66">
              <a:extLst>
                <a:ext uri="{FF2B5EF4-FFF2-40B4-BE49-F238E27FC236}">
                  <a16:creationId xmlns:a16="http://schemas.microsoft.com/office/drawing/2014/main" id="{4CBD0E41-2D31-1922-35E3-051CD566C3B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0" name="TextBox 67">
              <a:extLst>
                <a:ext uri="{FF2B5EF4-FFF2-40B4-BE49-F238E27FC236}">
                  <a16:creationId xmlns:a16="http://schemas.microsoft.com/office/drawing/2014/main" id="{59BF0983-745B-B326-C7E4-EFF5A4257729}"/>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49" name="Freeform 63">
            <a:extLst>
              <a:ext uri="{FF2B5EF4-FFF2-40B4-BE49-F238E27FC236}">
                <a16:creationId xmlns:a16="http://schemas.microsoft.com/office/drawing/2014/main" id="{6068E199-D3D4-621A-A011-9C30EC7C02A1}"/>
              </a:ext>
            </a:extLst>
          </p:cNvPr>
          <p:cNvSpPr/>
          <p:nvPr/>
        </p:nvSpPr>
        <p:spPr>
          <a:xfrm>
            <a:off x="7062027" y="3602890"/>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54" name="Freeform 63">
            <a:extLst>
              <a:ext uri="{FF2B5EF4-FFF2-40B4-BE49-F238E27FC236}">
                <a16:creationId xmlns:a16="http://schemas.microsoft.com/office/drawing/2014/main" id="{B420D8FD-6B12-B41D-54F0-E27BFA20646B}"/>
              </a:ext>
            </a:extLst>
          </p:cNvPr>
          <p:cNvSpPr/>
          <p:nvPr/>
        </p:nvSpPr>
        <p:spPr>
          <a:xfrm>
            <a:off x="5492141" y="7172144"/>
            <a:ext cx="242972" cy="2429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grpSp>
        <p:nvGrpSpPr>
          <p:cNvPr id="55" name="Group 65">
            <a:extLst>
              <a:ext uri="{FF2B5EF4-FFF2-40B4-BE49-F238E27FC236}">
                <a16:creationId xmlns:a16="http://schemas.microsoft.com/office/drawing/2014/main" id="{C65479F1-86D7-02F1-A372-020108AD97A4}"/>
              </a:ext>
            </a:extLst>
          </p:cNvPr>
          <p:cNvGrpSpPr/>
          <p:nvPr/>
        </p:nvGrpSpPr>
        <p:grpSpPr>
          <a:xfrm>
            <a:off x="7068043" y="7192951"/>
            <a:ext cx="220832" cy="193228"/>
            <a:chOff x="0" y="0"/>
            <a:chExt cx="812800" cy="711200"/>
          </a:xfrm>
        </p:grpSpPr>
        <p:sp>
          <p:nvSpPr>
            <p:cNvPr id="56" name="Freeform 66">
              <a:extLst>
                <a:ext uri="{FF2B5EF4-FFF2-40B4-BE49-F238E27FC236}">
                  <a16:creationId xmlns:a16="http://schemas.microsoft.com/office/drawing/2014/main" id="{1CE5D078-85E4-C0C6-788B-CEBFCBAF804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7" name="TextBox 67">
              <a:extLst>
                <a:ext uri="{FF2B5EF4-FFF2-40B4-BE49-F238E27FC236}">
                  <a16:creationId xmlns:a16="http://schemas.microsoft.com/office/drawing/2014/main" id="{C6DE5B11-022F-8547-F816-D0BA65DAE0B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dirty="0"/>
            </a:p>
          </p:txBody>
        </p:sp>
      </p:grpSp>
      <p:sp>
        <p:nvSpPr>
          <p:cNvPr id="50" name="Freeform 66">
            <a:extLst>
              <a:ext uri="{FF2B5EF4-FFF2-40B4-BE49-F238E27FC236}">
                <a16:creationId xmlns:a16="http://schemas.microsoft.com/office/drawing/2014/main" id="{6D4E7D3D-2A91-D1AF-8E93-70B0E815D0EC}"/>
              </a:ext>
            </a:extLst>
          </p:cNvPr>
          <p:cNvSpPr/>
          <p:nvPr/>
        </p:nvSpPr>
        <p:spPr>
          <a:xfrm>
            <a:off x="7062027" y="5102267"/>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pic>
        <p:nvPicPr>
          <p:cNvPr id="65" name="Picture 64" descr="Basil plants in pots">
            <a:extLst>
              <a:ext uri="{FF2B5EF4-FFF2-40B4-BE49-F238E27FC236}">
                <a16:creationId xmlns:a16="http://schemas.microsoft.com/office/drawing/2014/main" id="{6C8724A5-FB3B-0135-DE83-DA6F961CCE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872" y="6805117"/>
            <a:ext cx="726672" cy="484448"/>
          </a:xfrm>
          <a:prstGeom prst="rect">
            <a:avLst/>
          </a:prstGeom>
        </p:spPr>
      </p:pic>
      <p:sp>
        <p:nvSpPr>
          <p:cNvPr id="25" name="Freeform 66">
            <a:extLst>
              <a:ext uri="{FF2B5EF4-FFF2-40B4-BE49-F238E27FC236}">
                <a16:creationId xmlns:a16="http://schemas.microsoft.com/office/drawing/2014/main" id="{E488AD18-C479-4CCB-9A4F-307EDD1FEFFC}"/>
              </a:ext>
            </a:extLst>
          </p:cNvPr>
          <p:cNvSpPr/>
          <p:nvPr/>
        </p:nvSpPr>
        <p:spPr>
          <a:xfrm>
            <a:off x="5484331" y="5809411"/>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pic>
        <p:nvPicPr>
          <p:cNvPr id="76" name="Picture 75" descr="Close-up of holiday decorations, including baubles, pinecones, and pine needles">
            <a:extLst>
              <a:ext uri="{FF2B5EF4-FFF2-40B4-BE49-F238E27FC236}">
                <a16:creationId xmlns:a16="http://schemas.microsoft.com/office/drawing/2014/main" id="{C1A080FB-199C-88F8-AEDD-AB5459607E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168789">
            <a:off x="7506599" y="1967753"/>
            <a:ext cx="1258815" cy="839210"/>
          </a:xfrm>
          <a:prstGeom prst="rect">
            <a:avLst/>
          </a:prstGeom>
          <a:ln>
            <a:noFill/>
          </a:ln>
          <a:effectLst>
            <a:softEdge rad="112500"/>
          </a:effectLst>
        </p:spPr>
      </p:pic>
      <p:pic>
        <p:nvPicPr>
          <p:cNvPr id="80" name="Picture 79" descr="Christmas tree formed by gift boxes on red background">
            <a:extLst>
              <a:ext uri="{FF2B5EF4-FFF2-40B4-BE49-F238E27FC236}">
                <a16:creationId xmlns:a16="http://schemas.microsoft.com/office/drawing/2014/main" id="{A1F86759-7140-0F3D-FF84-E1F49A6D65E5}"/>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backgroundMark x1="14511" y1="22744" x2="14511" y2="22744"/>
                      </a14:backgroundRemoval>
                    </a14:imgEffect>
                  </a14:imgLayer>
                </a14:imgProps>
              </a:ext>
              <a:ext uri="{28A0092B-C50C-407E-A947-70E740481C1C}">
                <a14:useLocalDpi xmlns:a14="http://schemas.microsoft.com/office/drawing/2010/main" val="0"/>
              </a:ext>
            </a:extLst>
          </a:blip>
          <a:stretch>
            <a:fillRect/>
          </a:stretch>
        </p:blipFill>
        <p:spPr>
          <a:xfrm>
            <a:off x="7882333" y="4933646"/>
            <a:ext cx="1451429" cy="2177143"/>
          </a:xfrm>
          <a:prstGeom prst="rect">
            <a:avLst/>
          </a:prstGeom>
          <a:ln>
            <a:noFill/>
          </a:ln>
          <a:effectLst>
            <a:outerShdw blurRad="292100" dist="139700" dir="2700000" algn="tl" rotWithShape="0">
              <a:srgbClr val="333333">
                <a:alpha val="65000"/>
              </a:srgbClr>
            </a:outerShdw>
          </a:effectLst>
        </p:spPr>
      </p:pic>
      <p:pic>
        <p:nvPicPr>
          <p:cNvPr id="90" name="Picture 89" descr="Red present sack">
            <a:extLst>
              <a:ext uri="{FF2B5EF4-FFF2-40B4-BE49-F238E27FC236}">
                <a16:creationId xmlns:a16="http://schemas.microsoft.com/office/drawing/2014/main" id="{D99DEF13-36ED-C150-0960-7C8A06D0941F}"/>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66568" y1="29834" x2="66568" y2="29834"/>
                        <a14:foregroundMark x1="60969" y1="28462" x2="60969" y2="28462"/>
                        <a14:foregroundMark x1="62799" y1="26605" x2="62799" y2="26605"/>
                        <a14:foregroundMark x1="62799" y1="24950" x2="62799" y2="24950"/>
                      </a14:backgroundRemoval>
                    </a14:imgEffect>
                  </a14:imgLayer>
                </a14:imgProps>
              </a:ext>
              <a:ext uri="{28A0092B-C50C-407E-A947-70E740481C1C}">
                <a14:useLocalDpi xmlns:a14="http://schemas.microsoft.com/office/drawing/2010/main" val="0"/>
              </a:ext>
            </a:extLst>
          </a:blip>
          <a:stretch>
            <a:fillRect/>
          </a:stretch>
        </p:blipFill>
        <p:spPr>
          <a:xfrm>
            <a:off x="9057632" y="6028393"/>
            <a:ext cx="1165086" cy="776724"/>
          </a:xfrm>
          <a:prstGeom prst="rect">
            <a:avLst/>
          </a:prstGeom>
        </p:spPr>
      </p:pic>
      <p:pic>
        <p:nvPicPr>
          <p:cNvPr id="93" name="Picture 92" descr="Reindeer in snow with illuminated antlers">
            <a:extLst>
              <a:ext uri="{FF2B5EF4-FFF2-40B4-BE49-F238E27FC236}">
                <a16:creationId xmlns:a16="http://schemas.microsoft.com/office/drawing/2014/main" id="{6F9C508C-3ADA-40D6-2F42-554DDA1B451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310512">
            <a:off x="9100057" y="2770022"/>
            <a:ext cx="1329742" cy="692750"/>
          </a:xfrm>
          <a:prstGeom prst="rect">
            <a:avLst/>
          </a:prstGeom>
          <a:ln>
            <a:noFill/>
          </a:ln>
          <a:effectLst>
            <a:softEdge rad="112500"/>
          </a:effectLst>
        </p:spPr>
      </p:pic>
      <p:pic>
        <p:nvPicPr>
          <p:cNvPr id="104" name="Picture 103" descr="A group of yellow lights">
            <a:extLst>
              <a:ext uri="{FF2B5EF4-FFF2-40B4-BE49-F238E27FC236}">
                <a16:creationId xmlns:a16="http://schemas.microsoft.com/office/drawing/2014/main" id="{563480F1-4B5E-ACFB-1281-1E082FC51A41}"/>
              </a:ext>
            </a:extLst>
          </p:cNvPr>
          <p:cNvPicPr>
            <a:picLocks noChangeAspect="1"/>
          </p:cNvPicPr>
          <p:nvPr/>
        </p:nvPicPr>
        <p:blipFill>
          <a:blip r:embed="rId17">
            <a:duotone>
              <a:schemeClr val="bg2">
                <a:shade val="45000"/>
                <a:satMod val="135000"/>
              </a:schemeClr>
              <a:prstClr val="white"/>
            </a:duotone>
          </a:blip>
          <a:stretch>
            <a:fillRect/>
          </a:stretch>
        </p:blipFill>
        <p:spPr>
          <a:xfrm>
            <a:off x="8168456" y="1416935"/>
            <a:ext cx="2805225" cy="1258807"/>
          </a:xfrm>
          <a:prstGeom prst="rect">
            <a:avLst/>
          </a:prstGeom>
        </p:spPr>
      </p:pic>
      <p:pic>
        <p:nvPicPr>
          <p:cNvPr id="105" name="Picture 104" descr="A group of yellow lights">
            <a:extLst>
              <a:ext uri="{FF2B5EF4-FFF2-40B4-BE49-F238E27FC236}">
                <a16:creationId xmlns:a16="http://schemas.microsoft.com/office/drawing/2014/main" id="{921435A2-62F7-02A3-89FD-8746D0DF8B4F}"/>
              </a:ext>
            </a:extLst>
          </p:cNvPr>
          <p:cNvPicPr>
            <a:picLocks noChangeAspect="1"/>
          </p:cNvPicPr>
          <p:nvPr/>
        </p:nvPicPr>
        <p:blipFill>
          <a:blip r:embed="rId17">
            <a:duotone>
              <a:schemeClr val="bg2">
                <a:shade val="45000"/>
                <a:satMod val="135000"/>
              </a:schemeClr>
              <a:prstClr val="white"/>
            </a:duotone>
          </a:blip>
          <a:stretch>
            <a:fillRect/>
          </a:stretch>
        </p:blipFill>
        <p:spPr>
          <a:xfrm>
            <a:off x="7543646" y="6426351"/>
            <a:ext cx="2805225" cy="1258807"/>
          </a:xfrm>
          <a:prstGeom prst="rect">
            <a:avLst/>
          </a:prstGeom>
        </p:spPr>
      </p:pic>
      <p:pic>
        <p:nvPicPr>
          <p:cNvPr id="107" name="Picture 106" descr="People celebrating">
            <a:extLst>
              <a:ext uri="{FF2B5EF4-FFF2-40B4-BE49-F238E27FC236}">
                <a16:creationId xmlns:a16="http://schemas.microsoft.com/office/drawing/2014/main" id="{7E8F6C8F-6D21-3F64-DC98-E1411665AA1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87279" y="6805117"/>
            <a:ext cx="804789" cy="535696"/>
          </a:xfrm>
          <a:prstGeom prst="rect">
            <a:avLst/>
          </a:prstGeom>
        </p:spPr>
      </p:pic>
      <p:pic>
        <p:nvPicPr>
          <p:cNvPr id="109" name="Picture 108" descr="Group of people looking at two men in office">
            <a:extLst>
              <a:ext uri="{FF2B5EF4-FFF2-40B4-BE49-F238E27FC236}">
                <a16:creationId xmlns:a16="http://schemas.microsoft.com/office/drawing/2014/main" id="{1A1907F2-0E2A-F3A1-E614-D4FE6AC8AB0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55263" y="6584314"/>
            <a:ext cx="838200" cy="558800"/>
          </a:xfrm>
          <a:prstGeom prst="rect">
            <a:avLst/>
          </a:prstGeom>
        </p:spPr>
      </p:pic>
    </p:spTree>
    <p:extLst>
      <p:ext uri="{BB962C8B-B14F-4D97-AF65-F5344CB8AC3E}">
        <p14:creationId xmlns:p14="http://schemas.microsoft.com/office/powerpoint/2010/main" val="287564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CD0BAB04-7B13-023B-2F16-0A2EE0A9F736}"/>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70AA91D-69CA-E92F-5CCC-3C7FEA2561F9}"/>
              </a:ext>
            </a:extLst>
          </p:cNvPr>
          <p:cNvGraphicFramePr>
            <a:graphicFrameLocks/>
          </p:cNvGraphicFramePr>
          <p:nvPr>
            <p:extLst>
              <p:ext uri="{D42A27DB-BD31-4B8C-83A1-F6EECF244321}">
                <p14:modId xmlns:p14="http://schemas.microsoft.com/office/powerpoint/2010/main" val="2070262769"/>
              </p:ext>
            </p:extLst>
          </p:nvPr>
        </p:nvGraphicFramePr>
        <p:xfrm>
          <a:off x="2557393" y="628773"/>
          <a:ext cx="8014417" cy="6821874"/>
        </p:xfrm>
        <a:graphic>
          <a:graphicData uri="http://schemas.openxmlformats.org/drawingml/2006/table">
            <a:tbl>
              <a:tblPr/>
              <a:tblGrid>
                <a:gridCol w="1525653">
                  <a:extLst>
                    <a:ext uri="{9D8B030D-6E8A-4147-A177-3AD203B41FA5}">
                      <a16:colId xmlns:a16="http://schemas.microsoft.com/office/drawing/2014/main" val="20000"/>
                    </a:ext>
                  </a:extLst>
                </a:gridCol>
                <a:gridCol w="1728644">
                  <a:extLst>
                    <a:ext uri="{9D8B030D-6E8A-4147-A177-3AD203B41FA5}">
                      <a16:colId xmlns:a16="http://schemas.microsoft.com/office/drawing/2014/main" val="20001"/>
                    </a:ext>
                  </a:extLst>
                </a:gridCol>
                <a:gridCol w="1699453">
                  <a:extLst>
                    <a:ext uri="{9D8B030D-6E8A-4147-A177-3AD203B41FA5}">
                      <a16:colId xmlns:a16="http://schemas.microsoft.com/office/drawing/2014/main" val="20002"/>
                    </a:ext>
                  </a:extLst>
                </a:gridCol>
                <a:gridCol w="1533604">
                  <a:extLst>
                    <a:ext uri="{9D8B030D-6E8A-4147-A177-3AD203B41FA5}">
                      <a16:colId xmlns:a16="http://schemas.microsoft.com/office/drawing/2014/main" val="20003"/>
                    </a:ext>
                  </a:extLst>
                </a:gridCol>
                <a:gridCol w="1527063">
                  <a:extLst>
                    <a:ext uri="{9D8B030D-6E8A-4147-A177-3AD203B41FA5}">
                      <a16:colId xmlns:a16="http://schemas.microsoft.com/office/drawing/2014/main" val="20004"/>
                    </a:ext>
                  </a:extLst>
                </a:gridCol>
              </a:tblGrid>
              <a:tr h="742530">
                <a:tc>
                  <a:txBody>
                    <a:bodyPr/>
                    <a:lstStyle/>
                    <a:p>
                      <a:pPr algn="ctr">
                        <a:lnSpc>
                          <a:spcPts val="1928"/>
                        </a:lnSpc>
                        <a:defRPr/>
                      </a:pPr>
                      <a:r>
                        <a:rPr lang="en-US" sz="1377" dirty="0">
                          <a:solidFill>
                            <a:srgbClr val="000000"/>
                          </a:solidFill>
                          <a:latin typeface="DM Sans Bold"/>
                        </a:rPr>
                        <a:t>Monday</a:t>
                      </a:r>
                    </a:p>
                    <a:p>
                      <a:pPr algn="ctr">
                        <a:lnSpc>
                          <a:spcPts val="1928"/>
                        </a:lnSpc>
                        <a:defRPr/>
                      </a:pPr>
                      <a:r>
                        <a:rPr lang="en-US" sz="1377" dirty="0">
                          <a:solidFill>
                            <a:srgbClr val="000000"/>
                          </a:solidFill>
                          <a:latin typeface="DM Sans Bold"/>
                        </a:rPr>
                        <a:t>29/12/2025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Tuesday</a:t>
                      </a:r>
                    </a:p>
                    <a:p>
                      <a:pPr algn="ctr">
                        <a:lnSpc>
                          <a:spcPts val="1928"/>
                        </a:lnSpc>
                        <a:defRPr/>
                      </a:pPr>
                      <a:r>
                        <a:rPr lang="en-US" sz="1377" dirty="0">
                          <a:solidFill>
                            <a:srgbClr val="000000"/>
                          </a:solidFill>
                          <a:latin typeface="DM Sans Bold"/>
                        </a:rPr>
                        <a:t>30/12/2025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Wednesday</a:t>
                      </a:r>
                    </a:p>
                    <a:p>
                      <a:pPr algn="ctr">
                        <a:lnSpc>
                          <a:spcPts val="1928"/>
                        </a:lnSpc>
                        <a:defRPr/>
                      </a:pPr>
                      <a:r>
                        <a:rPr lang="en-US" sz="1377" dirty="0">
                          <a:solidFill>
                            <a:srgbClr val="000000"/>
                          </a:solidFill>
                          <a:latin typeface="DM Sans Bold"/>
                        </a:rPr>
                        <a:t>31/12/2025</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Thursday</a:t>
                      </a:r>
                    </a:p>
                    <a:p>
                      <a:pPr algn="ctr">
                        <a:lnSpc>
                          <a:spcPts val="1928"/>
                        </a:lnSpc>
                        <a:defRPr/>
                      </a:pPr>
                      <a:r>
                        <a:rPr lang="en-US" sz="1377" dirty="0">
                          <a:solidFill>
                            <a:srgbClr val="000000"/>
                          </a:solidFill>
                          <a:latin typeface="DM Sans Bold"/>
                        </a:rPr>
                        <a:t>01/01/2026</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377" dirty="0">
                          <a:solidFill>
                            <a:srgbClr val="000000"/>
                          </a:solidFill>
                          <a:latin typeface="DM Sans Bold"/>
                        </a:rPr>
                        <a:t>Friday</a:t>
                      </a:r>
                    </a:p>
                    <a:p>
                      <a:pPr algn="ctr">
                        <a:lnSpc>
                          <a:spcPts val="1928"/>
                        </a:lnSpc>
                        <a:defRPr/>
                      </a:pPr>
                      <a:r>
                        <a:rPr lang="en-US" sz="1377" dirty="0">
                          <a:solidFill>
                            <a:srgbClr val="000000"/>
                          </a:solidFill>
                          <a:latin typeface="DM Sans Bold"/>
                        </a:rPr>
                        <a:t>02/01/202</a:t>
                      </a:r>
                      <a:endParaRPr lang="en-US" sz="1100"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069393">
                <a:tc gridSpan="4">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800" b="1" dirty="0">
                          <a:solidFill>
                            <a:srgbClr val="002060"/>
                          </a:solidFill>
                          <a:latin typeface="DM Sans"/>
                        </a:rPr>
                        <a:t>HUB CLOSED FOR NEW YEAR</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800" b="1" dirty="0">
                        <a:solidFill>
                          <a:srgbClr val="002060"/>
                        </a:solidFill>
                        <a:latin typeface="DM Sans"/>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US" sz="1800" b="1" dirty="0">
                          <a:solidFill>
                            <a:srgbClr val="002060"/>
                          </a:solidFill>
                          <a:latin typeface="DM Sans"/>
                        </a:rPr>
                        <a:t>HAPPY NEW YEAR FROM LIVERPOOL CFO ACTIVITY HUB TEAM</a:t>
                      </a:r>
                    </a:p>
                    <a:p>
                      <a:pPr marL="0" marR="0" lvl="0" indent="0" algn="ctr" defTabSz="914400" rtl="0" eaLnBrk="1" fontAlgn="auto" latinLnBrk="0" hangingPunct="1">
                        <a:lnSpc>
                          <a:spcPts val="1470"/>
                        </a:lnSpc>
                        <a:spcBef>
                          <a:spcPts val="0"/>
                        </a:spcBef>
                        <a:spcAft>
                          <a:spcPts val="0"/>
                        </a:spcAft>
                        <a:buClrTx/>
                        <a:buSzTx/>
                        <a:buFontTx/>
                        <a:buNone/>
                        <a:tabLst/>
                        <a:defRPr/>
                      </a:pPr>
                      <a:endParaRPr lang="en-US" sz="1600" dirty="0">
                        <a:solidFill>
                          <a:srgbClr val="000000"/>
                        </a:solidFill>
                        <a:latin typeface="DM Sans"/>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h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bg1"/>
                    </a:solidFill>
                  </a:tcPr>
                </a:tc>
                <a:tc hMerge="1">
                  <a:txBody>
                    <a:bodyPr/>
                    <a:lstStyle/>
                    <a:p>
                      <a:endParaRPr dirty="0"/>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ts val="1470"/>
                        </a:lnSpc>
                        <a:spcBef>
                          <a:spcPts val="0"/>
                        </a:spcBef>
                        <a:spcAft>
                          <a:spcPts val="0"/>
                        </a:spcAft>
                        <a:buClrTx/>
                        <a:buSzTx/>
                        <a:buFontTx/>
                        <a:buNone/>
                        <a:tabLst/>
                        <a:defRPr/>
                      </a:pPr>
                      <a:r>
                        <a:rPr lang="en-US" sz="1100" dirty="0">
                          <a:solidFill>
                            <a:srgbClr val="000000"/>
                          </a:solidFill>
                          <a:latin typeface="DM Sans"/>
                        </a:rPr>
                        <a:t>JANUARY TIMETABLE</a:t>
                      </a:r>
                    </a:p>
                  </a:txBody>
                  <a:tcPr marL="140560" marR="140560" marT="140560" marB="140560" anchor="ctr">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pSp>
        <p:nvGrpSpPr>
          <p:cNvPr id="3" name="Group 3">
            <a:extLst>
              <a:ext uri="{FF2B5EF4-FFF2-40B4-BE49-F238E27FC236}">
                <a16:creationId xmlns:a16="http://schemas.microsoft.com/office/drawing/2014/main" id="{729DF622-A8E0-69AF-E579-529AE45CEE2F}"/>
              </a:ext>
            </a:extLst>
          </p:cNvPr>
          <p:cNvGrpSpPr/>
          <p:nvPr/>
        </p:nvGrpSpPr>
        <p:grpSpPr>
          <a:xfrm>
            <a:off x="184646" y="1589490"/>
            <a:ext cx="2321941" cy="4712742"/>
            <a:chOff x="0" y="0"/>
            <a:chExt cx="902503" cy="1716756"/>
          </a:xfrm>
        </p:grpSpPr>
        <p:sp>
          <p:nvSpPr>
            <p:cNvPr id="4" name="Freeform 4">
              <a:extLst>
                <a:ext uri="{FF2B5EF4-FFF2-40B4-BE49-F238E27FC236}">
                  <a16:creationId xmlns:a16="http://schemas.microsoft.com/office/drawing/2014/main" id="{89D93082-C760-BE04-9FF0-A40E8437FA49}"/>
                </a:ext>
              </a:extLst>
            </p:cNvPr>
            <p:cNvSpPr/>
            <p:nvPr/>
          </p:nvSpPr>
          <p:spPr>
            <a:xfrm>
              <a:off x="0" y="0"/>
              <a:ext cx="881523"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535654AC-47BF-234B-EFBF-94E046816D72}"/>
                </a:ext>
              </a:extLst>
            </p:cNvPr>
            <p:cNvSpPr txBox="1"/>
            <p:nvPr/>
          </p:nvSpPr>
          <p:spPr>
            <a:xfrm>
              <a:off x="4033" y="18880"/>
              <a:ext cx="898470" cy="1697876"/>
            </a:xfrm>
            <a:prstGeom prst="rect">
              <a:avLst/>
            </a:prstGeom>
          </p:spPr>
          <p:txBody>
            <a:bodyPr lIns="50800" tIns="50800" rIns="50800" bIns="50800" rtlCol="0" anchor="ctr"/>
            <a:lstStyle/>
            <a:p>
              <a:pPr algn="ctr">
                <a:lnSpc>
                  <a:spcPts val="2379"/>
                </a:lnSpc>
              </a:pPr>
              <a:r>
                <a:rPr lang="en-US" sz="1700" u="sng" dirty="0">
                  <a:solidFill>
                    <a:srgbClr val="FFFFFF"/>
                  </a:solidFill>
                  <a:latin typeface="DM Sans"/>
                </a:rPr>
                <a:t>Information</a:t>
              </a:r>
            </a:p>
            <a:p>
              <a:pPr algn="ctr">
                <a:lnSpc>
                  <a:spcPts val="2379"/>
                </a:lnSpc>
              </a:pPr>
              <a:r>
                <a:rPr lang="en-US" sz="1050" dirty="0">
                  <a:solidFill>
                    <a:srgbClr val="FFFFFF"/>
                  </a:solidFill>
                  <a:latin typeface="DM Sans" pitchFamily="2" charset="0"/>
                </a:rPr>
                <a:t>Hub is located at </a:t>
              </a:r>
              <a:r>
                <a:rPr lang="en-GB" sz="1050" dirty="0">
                  <a:solidFill>
                    <a:srgbClr val="FFFFFF"/>
                  </a:solidFill>
                  <a:latin typeface="DM Sans" pitchFamily="2" charset="0"/>
                </a:rPr>
                <a:t>State House, Dale St., L2 4TR</a:t>
              </a:r>
            </a:p>
            <a:p>
              <a:pPr algn="ctr">
                <a:lnSpc>
                  <a:spcPts val="2379"/>
                </a:lnSpc>
              </a:pPr>
              <a:endParaRPr lang="en-GB" sz="1050" dirty="0">
                <a:solidFill>
                  <a:srgbClr val="FFFFFF"/>
                </a:solidFill>
                <a:latin typeface="DM Sans" pitchFamily="2" charset="0"/>
              </a:endParaRPr>
            </a:p>
            <a:p>
              <a:pPr algn="ctr">
                <a:lnSpc>
                  <a:spcPts val="2379"/>
                </a:lnSpc>
              </a:pPr>
              <a:r>
                <a:rPr lang="en-GB" sz="1050" dirty="0">
                  <a:solidFill>
                    <a:schemeClr val="bg1"/>
                  </a:solidFill>
                  <a:latin typeface="DM Sans" pitchFamily="2" charset="0"/>
                  <a:ea typeface="Calibri" panose="020F0502020204030204" pitchFamily="34" charset="0"/>
                </a:rPr>
                <a:t>Spanish lessons are guided lessons, tailored to the group and participants’ previous knowledge. Recovery group is a mutual support group, where participants support each other on their recovery journey, and help each other plan their recovery.</a:t>
              </a:r>
              <a:r>
                <a:rPr kumimoji="0" lang="en-GB" sz="1050" b="0" i="0" u="none" strike="noStrike" kern="1200" cap="none" spc="0" normalizeH="0" baseline="0" noProof="0" dirty="0">
                  <a:ln>
                    <a:noFill/>
                  </a:ln>
                  <a:solidFill>
                    <a:schemeClr val="bg1"/>
                  </a:solidFill>
                  <a:uLnTx/>
                  <a:uFillTx/>
                  <a:latin typeface="DM Sans" pitchFamily="2" charset="0"/>
                  <a:ea typeface="Calibri" panose="020F0502020204030204" pitchFamily="34" charset="0"/>
                </a:rPr>
                <a:t> </a:t>
              </a:r>
              <a:endParaRPr kumimoji="0" lang="en-US" sz="1050" b="0" i="0" u="none" strike="noStrike" kern="1200" cap="none" spc="0" normalizeH="0" baseline="0" noProof="0" dirty="0">
                <a:ln>
                  <a:noFill/>
                </a:ln>
                <a:solidFill>
                  <a:prstClr val="white"/>
                </a:solidFill>
                <a:effectLst/>
                <a:uLnTx/>
                <a:uFillTx/>
                <a:latin typeface="DM Sans" pitchFamily="2" charset="0"/>
              </a:endParaRPr>
            </a:p>
          </p:txBody>
        </p:sp>
      </p:grpSp>
      <p:grpSp>
        <p:nvGrpSpPr>
          <p:cNvPr id="46" name="Group 46">
            <a:extLst>
              <a:ext uri="{FF2B5EF4-FFF2-40B4-BE49-F238E27FC236}">
                <a16:creationId xmlns:a16="http://schemas.microsoft.com/office/drawing/2014/main" id="{31351B8D-7B98-C12B-AECA-AC0E3A42781A}"/>
              </a:ext>
            </a:extLst>
          </p:cNvPr>
          <p:cNvGrpSpPr/>
          <p:nvPr/>
        </p:nvGrpSpPr>
        <p:grpSpPr>
          <a:xfrm rot="2700000">
            <a:off x="170282" y="1049731"/>
            <a:ext cx="293842" cy="293842"/>
            <a:chOff x="0" y="0"/>
            <a:chExt cx="812800" cy="812800"/>
          </a:xfrm>
        </p:grpSpPr>
        <p:sp>
          <p:nvSpPr>
            <p:cNvPr id="47" name="Freeform 47">
              <a:extLst>
                <a:ext uri="{FF2B5EF4-FFF2-40B4-BE49-F238E27FC236}">
                  <a16:creationId xmlns:a16="http://schemas.microsoft.com/office/drawing/2014/main" id="{1D7C7B82-05AE-1061-6AB3-3E2D95FCE73F}"/>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13716"/>
            </a:solidFill>
          </p:spPr>
          <p:txBody>
            <a:bodyPr/>
            <a:lstStyle/>
            <a:p>
              <a:endParaRPr lang="en-GB"/>
            </a:p>
          </p:txBody>
        </p:sp>
        <p:sp>
          <p:nvSpPr>
            <p:cNvPr id="48" name="TextBox 48">
              <a:extLst>
                <a:ext uri="{FF2B5EF4-FFF2-40B4-BE49-F238E27FC236}">
                  <a16:creationId xmlns:a16="http://schemas.microsoft.com/office/drawing/2014/main" id="{2B5B072E-C4B4-E997-46AE-C52DD60783FB}"/>
                </a:ext>
              </a:extLst>
            </p:cNvPr>
            <p:cNvSpPr txBox="1"/>
            <p:nvPr/>
          </p:nvSpPr>
          <p:spPr>
            <a:xfrm>
              <a:off x="139700" y="111125"/>
              <a:ext cx="533400" cy="561975"/>
            </a:xfrm>
            <a:prstGeom prst="rect">
              <a:avLst/>
            </a:prstGeom>
          </p:spPr>
          <p:txBody>
            <a:bodyPr lIns="50800" tIns="50800" rIns="50800" bIns="50800" rtlCol="0" anchor="ctr"/>
            <a:lstStyle/>
            <a:p>
              <a:pPr algn="ctr">
                <a:lnSpc>
                  <a:spcPts val="2379"/>
                </a:lnSpc>
              </a:pPr>
              <a:endParaRPr/>
            </a:p>
          </p:txBody>
        </p:sp>
      </p:grpSp>
      <p:grpSp>
        <p:nvGrpSpPr>
          <p:cNvPr id="62" name="Group 62">
            <a:extLst>
              <a:ext uri="{FF2B5EF4-FFF2-40B4-BE49-F238E27FC236}">
                <a16:creationId xmlns:a16="http://schemas.microsoft.com/office/drawing/2014/main" id="{A333A0BF-CD7F-0F34-F792-432DAFF4A6C7}"/>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3868A612-87EA-6A06-6154-8C0ED6D04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A010C2A3-9085-1637-B9B5-DD8D2AFCFE62}"/>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sp>
        <p:nvSpPr>
          <p:cNvPr id="69" name="TextBox 69">
            <a:extLst>
              <a:ext uri="{FF2B5EF4-FFF2-40B4-BE49-F238E27FC236}">
                <a16:creationId xmlns:a16="http://schemas.microsoft.com/office/drawing/2014/main" id="{E1337720-023C-BC65-8779-C0DCAD873519}"/>
              </a:ext>
            </a:extLst>
          </p:cNvPr>
          <p:cNvSpPr txBox="1"/>
          <p:nvPr/>
        </p:nvSpPr>
        <p:spPr>
          <a:xfrm>
            <a:off x="2619793" y="89855"/>
            <a:ext cx="5548663" cy="573875"/>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LIVERPOOL DECEMBER - WEEK 5</a:t>
            </a:r>
          </a:p>
        </p:txBody>
      </p:sp>
      <p:sp>
        <p:nvSpPr>
          <p:cNvPr id="70" name="TextBox 70">
            <a:extLst>
              <a:ext uri="{FF2B5EF4-FFF2-40B4-BE49-F238E27FC236}">
                <a16:creationId xmlns:a16="http://schemas.microsoft.com/office/drawing/2014/main" id="{8E0824AE-4D73-CAE3-8B8F-395A24E7AC2B}"/>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D18F1BCA-CFAC-2AE3-4249-3610516FF8CD}"/>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sp>
        <p:nvSpPr>
          <p:cNvPr id="72" name="TextBox 72">
            <a:extLst>
              <a:ext uri="{FF2B5EF4-FFF2-40B4-BE49-F238E27FC236}">
                <a16:creationId xmlns:a16="http://schemas.microsoft.com/office/drawing/2014/main" id="{2C51E629-A772-6513-B371-8AB6EBAB3B22}"/>
              </a:ext>
            </a:extLst>
          </p:cNvPr>
          <p:cNvSpPr txBox="1"/>
          <p:nvPr/>
        </p:nvSpPr>
        <p:spPr>
          <a:xfrm>
            <a:off x="658981" y="960299"/>
            <a:ext cx="1826812" cy="51752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Society: Activities contributing to the community outside of the CFO Activity Hub</a:t>
            </a:r>
          </a:p>
        </p:txBody>
      </p:sp>
      <p:grpSp>
        <p:nvGrpSpPr>
          <p:cNvPr id="68" name="Group 49">
            <a:extLst>
              <a:ext uri="{FF2B5EF4-FFF2-40B4-BE49-F238E27FC236}">
                <a16:creationId xmlns:a16="http://schemas.microsoft.com/office/drawing/2014/main" id="{6BBDFE01-C923-AEE4-BC96-F146C3E71908}"/>
              </a:ext>
            </a:extLst>
          </p:cNvPr>
          <p:cNvGrpSpPr/>
          <p:nvPr/>
        </p:nvGrpSpPr>
        <p:grpSpPr>
          <a:xfrm>
            <a:off x="344097" y="6391036"/>
            <a:ext cx="2066012" cy="747035"/>
            <a:chOff x="183080" y="0"/>
            <a:chExt cx="2754682" cy="996046"/>
          </a:xfrm>
        </p:grpSpPr>
        <p:sp>
          <p:nvSpPr>
            <p:cNvPr id="73" name="Freeform 50">
              <a:extLst>
                <a:ext uri="{FF2B5EF4-FFF2-40B4-BE49-F238E27FC236}">
                  <a16:creationId xmlns:a16="http://schemas.microsoft.com/office/drawing/2014/main" id="{622DB151-E259-A84A-E0EC-72F2803B6F9F}"/>
                </a:ext>
              </a:extLst>
            </p:cNvPr>
            <p:cNvSpPr/>
            <p:nvPr/>
          </p:nvSpPr>
          <p:spPr>
            <a:xfrm>
              <a:off x="694021" y="0"/>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74" name="TextBox 52">
              <a:extLst>
                <a:ext uri="{FF2B5EF4-FFF2-40B4-BE49-F238E27FC236}">
                  <a16:creationId xmlns:a16="http://schemas.microsoft.com/office/drawing/2014/main" id="{C56A93BD-6013-FC91-941C-3F4E0D672D01}"/>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dirty="0">
                  <a:solidFill>
                    <a:srgbClr val="000000"/>
                  </a:solidFill>
                  <a:latin typeface="DM Sans"/>
                </a:rPr>
                <a:t>This </a:t>
              </a:r>
              <a:r>
                <a:rPr lang="en-US" sz="750" dirty="0" err="1">
                  <a:solidFill>
                    <a:srgbClr val="000000"/>
                  </a:solidFill>
                  <a:latin typeface="DM Sans"/>
                </a:rPr>
                <a:t>programme</a:t>
              </a:r>
              <a:r>
                <a:rPr lang="en-US" sz="750" dirty="0">
                  <a:solidFill>
                    <a:srgbClr val="000000"/>
                  </a:solidFill>
                  <a:latin typeface="DM Sans"/>
                </a:rPr>
                <a:t> is delivered by HMPPS CFO</a:t>
              </a:r>
            </a:p>
          </p:txBody>
        </p:sp>
      </p:grpSp>
      <p:pic>
        <p:nvPicPr>
          <p:cNvPr id="8" name="Picture 2" descr="GC_Landscape_RGB">
            <a:extLst>
              <a:ext uri="{FF2B5EF4-FFF2-40B4-BE49-F238E27FC236}">
                <a16:creationId xmlns:a16="http://schemas.microsoft.com/office/drawing/2014/main" id="{F97DE6F6-DF96-7EE3-E1B7-6C0E04486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645" y="169626"/>
            <a:ext cx="847613" cy="3639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65">
            <a:extLst>
              <a:ext uri="{FF2B5EF4-FFF2-40B4-BE49-F238E27FC236}">
                <a16:creationId xmlns:a16="http://schemas.microsoft.com/office/drawing/2014/main" id="{87663477-AF47-E3CE-895C-4CF3E6A2C318}"/>
              </a:ext>
            </a:extLst>
          </p:cNvPr>
          <p:cNvGrpSpPr/>
          <p:nvPr/>
        </p:nvGrpSpPr>
        <p:grpSpPr>
          <a:xfrm>
            <a:off x="218495" y="232251"/>
            <a:ext cx="220832" cy="193228"/>
            <a:chOff x="0" y="0"/>
            <a:chExt cx="812800" cy="711200"/>
          </a:xfrm>
        </p:grpSpPr>
        <p:sp>
          <p:nvSpPr>
            <p:cNvPr id="15" name="Freeform 66">
              <a:extLst>
                <a:ext uri="{FF2B5EF4-FFF2-40B4-BE49-F238E27FC236}">
                  <a16:creationId xmlns:a16="http://schemas.microsoft.com/office/drawing/2014/main" id="{FF02206F-0AE8-C5B2-4977-8440C1F2874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TextBox 67">
              <a:extLst>
                <a:ext uri="{FF2B5EF4-FFF2-40B4-BE49-F238E27FC236}">
                  <a16:creationId xmlns:a16="http://schemas.microsoft.com/office/drawing/2014/main" id="{8927E41D-E8C5-244E-82BA-3782EDF23ECC}"/>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11" name="Picture 10" descr="A blue and white sign with white text&#10;&#10;AI-generated content may be incorrect.">
            <a:extLst>
              <a:ext uri="{FF2B5EF4-FFF2-40B4-BE49-F238E27FC236}">
                <a16:creationId xmlns:a16="http://schemas.microsoft.com/office/drawing/2014/main" id="{F9DF2376-55AE-7CD3-6C5B-2D85E42C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002" y="169647"/>
            <a:ext cx="1401214" cy="387688"/>
          </a:xfrm>
          <a:prstGeom prst="rect">
            <a:avLst/>
          </a:prstGeom>
        </p:spPr>
      </p:pic>
      <p:pic>
        <p:nvPicPr>
          <p:cNvPr id="14" name="Picture 13" descr="New year party hats">
            <a:extLst>
              <a:ext uri="{FF2B5EF4-FFF2-40B4-BE49-F238E27FC236}">
                <a16:creationId xmlns:a16="http://schemas.microsoft.com/office/drawing/2014/main" id="{9D0387B2-F475-3C3F-CAFA-7291EA43FB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2092" y="5049847"/>
            <a:ext cx="2696831" cy="1800502"/>
          </a:xfrm>
          <a:prstGeom prst="rect">
            <a:avLst/>
          </a:prstGeom>
          <a:ln>
            <a:noFill/>
          </a:ln>
          <a:effectLst>
            <a:softEdge rad="112500"/>
          </a:effectLst>
        </p:spPr>
      </p:pic>
      <p:pic>
        <p:nvPicPr>
          <p:cNvPr id="31" name="Picture 30" descr="Fireworks lighting up sky at night">
            <a:extLst>
              <a:ext uri="{FF2B5EF4-FFF2-40B4-BE49-F238E27FC236}">
                <a16:creationId xmlns:a16="http://schemas.microsoft.com/office/drawing/2014/main" id="{64534829-CB9B-972F-428F-048FCAF84E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14553">
            <a:off x="7565244" y="2943157"/>
            <a:ext cx="1412033" cy="945356"/>
          </a:xfrm>
          <a:prstGeom prst="rect">
            <a:avLst/>
          </a:prstGeom>
          <a:ln>
            <a:noFill/>
          </a:ln>
          <a:effectLst>
            <a:softEdge rad="112500"/>
          </a:effectLst>
        </p:spPr>
      </p:pic>
      <p:pic>
        <p:nvPicPr>
          <p:cNvPr id="37" name="Picture 36" descr="A group of yellow lights">
            <a:extLst>
              <a:ext uri="{FF2B5EF4-FFF2-40B4-BE49-F238E27FC236}">
                <a16:creationId xmlns:a16="http://schemas.microsoft.com/office/drawing/2014/main" id="{B88FC13A-F4CC-F295-E2F5-B510D6EA263C}"/>
              </a:ext>
            </a:extLst>
          </p:cNvPr>
          <p:cNvPicPr>
            <a:picLocks noChangeAspect="1"/>
          </p:cNvPicPr>
          <p:nvPr/>
        </p:nvPicPr>
        <p:blipFill>
          <a:blip r:embed="rId8">
            <a:duotone>
              <a:schemeClr val="accent1">
                <a:shade val="45000"/>
                <a:satMod val="135000"/>
              </a:schemeClr>
              <a:prstClr val="white"/>
            </a:duotone>
          </a:blip>
          <a:stretch>
            <a:fillRect/>
          </a:stretch>
        </p:blipFill>
        <p:spPr>
          <a:xfrm>
            <a:off x="3450397" y="1189305"/>
            <a:ext cx="4685610" cy="2184487"/>
          </a:xfrm>
          <a:prstGeom prst="rect">
            <a:avLst/>
          </a:prstGeom>
        </p:spPr>
      </p:pic>
      <p:pic>
        <p:nvPicPr>
          <p:cNvPr id="38" name="Picture 37" descr="A group of yellow lights">
            <a:extLst>
              <a:ext uri="{FF2B5EF4-FFF2-40B4-BE49-F238E27FC236}">
                <a16:creationId xmlns:a16="http://schemas.microsoft.com/office/drawing/2014/main" id="{FFAE1056-86BD-549C-293F-FD11BAED535E}"/>
              </a:ext>
            </a:extLst>
          </p:cNvPr>
          <p:cNvPicPr>
            <a:picLocks noChangeAspect="1"/>
          </p:cNvPicPr>
          <p:nvPr/>
        </p:nvPicPr>
        <p:blipFill>
          <a:blip r:embed="rId8">
            <a:duotone>
              <a:schemeClr val="accent1">
                <a:shade val="45000"/>
                <a:satMod val="135000"/>
              </a:schemeClr>
              <a:prstClr val="white"/>
            </a:duotone>
          </a:blip>
          <a:stretch>
            <a:fillRect/>
          </a:stretch>
        </p:blipFill>
        <p:spPr>
          <a:xfrm>
            <a:off x="2200349" y="5547734"/>
            <a:ext cx="4262016" cy="1987002"/>
          </a:xfrm>
          <a:prstGeom prst="rect">
            <a:avLst/>
          </a:prstGeom>
        </p:spPr>
      </p:pic>
      <p:pic>
        <p:nvPicPr>
          <p:cNvPr id="49" name="Picture 48" descr="Bunch of rainbow balloons floating in sky">
            <a:extLst>
              <a:ext uri="{FF2B5EF4-FFF2-40B4-BE49-F238E27FC236}">
                <a16:creationId xmlns:a16="http://schemas.microsoft.com/office/drawing/2014/main" id="{0F1C3AAF-1C2B-1B0B-226C-D8818E101F58}"/>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8084" b="89976" l="9977" r="89994">
                        <a14:foregroundMark x1="82990" y1="8084" x2="82990" y2="8084"/>
                      </a14:backgroundRemoval>
                    </a14:imgEffect>
                  </a14:imgLayer>
                </a14:imgProps>
              </a:ext>
              <a:ext uri="{28A0092B-C50C-407E-A947-70E740481C1C}">
                <a14:useLocalDpi xmlns:a14="http://schemas.microsoft.com/office/drawing/2010/main" val="0"/>
              </a:ext>
            </a:extLst>
          </a:blip>
          <a:srcRect l="56651"/>
          <a:stretch/>
        </p:blipFill>
        <p:spPr>
          <a:xfrm rot="21035563">
            <a:off x="2686487" y="1908967"/>
            <a:ext cx="1847521" cy="3013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118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36176" y="89827"/>
            <a:ext cx="2413006" cy="1541958"/>
            <a:chOff x="0" y="-461294"/>
            <a:chExt cx="879009" cy="2600947"/>
          </a:xfrm>
        </p:grpSpPr>
        <p:sp>
          <p:nvSpPr>
            <p:cNvPr id="4" name="Freeform 4"/>
            <p:cNvSpPr/>
            <p:nvPr/>
          </p:nvSpPr>
          <p:spPr>
            <a:xfrm>
              <a:off x="0" y="-461294"/>
              <a:ext cx="868775" cy="2600947"/>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latin typeface="+mj-lt"/>
              </a:endParaRPr>
            </a:p>
          </p:txBody>
        </p:sp>
        <p:sp>
          <p:nvSpPr>
            <p:cNvPr id="5" name="TextBox 5"/>
            <p:cNvSpPr txBox="1"/>
            <p:nvPr/>
          </p:nvSpPr>
          <p:spPr>
            <a:xfrm>
              <a:off x="10234" y="486808"/>
              <a:ext cx="868775" cy="1583043"/>
            </a:xfrm>
            <a:prstGeom prst="rect">
              <a:avLst/>
            </a:prstGeom>
          </p:spPr>
          <p:txBody>
            <a:bodyPr lIns="50800" tIns="50800" rIns="50800" bIns="50800" rtlCol="0" anchor="ctr"/>
            <a:lstStyle/>
            <a:p>
              <a:pPr algn="ctr">
                <a:lnSpc>
                  <a:spcPts val="2379"/>
                </a:lnSpc>
              </a:pPr>
              <a:r>
                <a:rPr lang="en-GB" sz="1600" b="1" dirty="0">
                  <a:solidFill>
                    <a:schemeClr val="bg1"/>
                  </a:solidFill>
                  <a:latin typeface="+mj-lt"/>
                </a:rPr>
                <a:t>Address: First Floor, </a:t>
              </a:r>
            </a:p>
            <a:p>
              <a:pPr algn="ctr">
                <a:lnSpc>
                  <a:spcPts val="2379"/>
                </a:lnSpc>
              </a:pPr>
              <a:r>
                <a:rPr lang="en-GB" sz="1600" b="1" dirty="0">
                  <a:solidFill>
                    <a:schemeClr val="bg1"/>
                  </a:solidFill>
                  <a:latin typeface="+mj-lt"/>
                </a:rPr>
                <a:t>State House, 22 Dale St, L2 4TR</a:t>
              </a:r>
            </a:p>
            <a:p>
              <a:pPr algn="ctr">
                <a:lnSpc>
                  <a:spcPts val="2379"/>
                </a:lnSpc>
              </a:pPr>
              <a:r>
                <a:rPr lang="en-US" sz="1600" b="1" dirty="0">
                  <a:solidFill>
                    <a:srgbClr val="FFFFFF"/>
                  </a:solidFill>
                  <a:latin typeface="+mj-lt"/>
                </a:rPr>
                <a:t>Tel: </a:t>
              </a:r>
              <a:r>
                <a:rPr lang="en-GB" sz="1800" dirty="0">
                  <a:solidFill>
                    <a:schemeClr val="bg1"/>
                  </a:solidFill>
                  <a:effectLst/>
                  <a:latin typeface="Calibri" panose="020F0502020204030204" pitchFamily="34" charset="0"/>
                  <a:ea typeface="Calibri" panose="020F0502020204030204" pitchFamily="34" charset="0"/>
                </a:rPr>
                <a:t>07586115855</a:t>
              </a:r>
              <a:endParaRPr lang="en-GB" sz="1200" b="1" dirty="0">
                <a:solidFill>
                  <a:schemeClr val="bg1"/>
                </a:solidFill>
                <a:latin typeface="+mj-lt"/>
              </a:endParaRPr>
            </a:p>
            <a:p>
              <a:pPr algn="ctr">
                <a:lnSpc>
                  <a:spcPts val="2379"/>
                </a:lnSpc>
              </a:pPr>
              <a:endParaRPr lang="en-US" sz="1699" dirty="0">
                <a:solidFill>
                  <a:srgbClr val="FFFFFF"/>
                </a:solidFill>
                <a:latin typeface="+mj-lt"/>
              </a:endParaRPr>
            </a:p>
          </p:txBody>
        </p:sp>
      </p:grpSp>
      <p:sp>
        <p:nvSpPr>
          <p:cNvPr id="69" name="TextBox 69"/>
          <p:cNvSpPr txBox="1"/>
          <p:nvPr/>
        </p:nvSpPr>
        <p:spPr>
          <a:xfrm>
            <a:off x="2584414" y="16645"/>
            <a:ext cx="6886500" cy="559192"/>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December Activities to look out for…</a:t>
            </a:r>
          </a:p>
        </p:txBody>
      </p:sp>
      <p:grpSp>
        <p:nvGrpSpPr>
          <p:cNvPr id="101" name="Group 49">
            <a:extLst>
              <a:ext uri="{FF2B5EF4-FFF2-40B4-BE49-F238E27FC236}">
                <a16:creationId xmlns:a16="http://schemas.microsoft.com/office/drawing/2014/main" id="{D0FBB3A9-1263-9EF9-6A48-E550B1A42133}"/>
              </a:ext>
            </a:extLst>
          </p:cNvPr>
          <p:cNvGrpSpPr/>
          <p:nvPr/>
        </p:nvGrpSpPr>
        <p:grpSpPr>
          <a:xfrm>
            <a:off x="12919" y="6533523"/>
            <a:ext cx="2536263" cy="836331"/>
            <a:chOff x="183080" y="146428"/>
            <a:chExt cx="2754682" cy="849618"/>
          </a:xfrm>
        </p:grpSpPr>
        <p:sp>
          <p:nvSpPr>
            <p:cNvPr id="102" name="Freeform 50">
              <a:extLst>
                <a:ext uri="{FF2B5EF4-FFF2-40B4-BE49-F238E27FC236}">
                  <a16:creationId xmlns:a16="http://schemas.microsoft.com/office/drawing/2014/main" id="{B3AB1A79-48FC-1388-18D1-8C3463E5BA8A}"/>
                </a:ext>
              </a:extLst>
            </p:cNvPr>
            <p:cNvSpPr/>
            <p:nvPr/>
          </p:nvSpPr>
          <p:spPr>
            <a:xfrm>
              <a:off x="689579" y="146428"/>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103" name="TextBox 52">
              <a:extLst>
                <a:ext uri="{FF2B5EF4-FFF2-40B4-BE49-F238E27FC236}">
                  <a16:creationId xmlns:a16="http://schemas.microsoft.com/office/drawing/2014/main" id="{2A5A7AEA-F0E3-87D2-8207-4D9334926A55}"/>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a:solidFill>
                    <a:srgbClr val="000000"/>
                  </a:solidFill>
                  <a:latin typeface="DM Sans"/>
                </a:rPr>
                <a:t>This </a:t>
              </a:r>
              <a:r>
                <a:rPr lang="en-US" sz="750" err="1">
                  <a:solidFill>
                    <a:srgbClr val="000000"/>
                  </a:solidFill>
                  <a:latin typeface="DM Sans"/>
                </a:rPr>
                <a:t>programme</a:t>
              </a:r>
              <a:r>
                <a:rPr lang="en-US" sz="750">
                  <a:solidFill>
                    <a:srgbClr val="000000"/>
                  </a:solidFill>
                  <a:latin typeface="DM Sans"/>
                </a:rPr>
                <a:t> is delivered by HMPPS CFO</a:t>
              </a:r>
            </a:p>
          </p:txBody>
        </p:sp>
      </p:grpSp>
      <p:pic>
        <p:nvPicPr>
          <p:cNvPr id="12" name="Picture 11">
            <a:extLst>
              <a:ext uri="{FF2B5EF4-FFF2-40B4-BE49-F238E27FC236}">
                <a16:creationId xmlns:a16="http://schemas.microsoft.com/office/drawing/2014/main" id="{6537D8A2-1ADA-A599-B149-8F82041A033D}"/>
              </a:ext>
            </a:extLst>
          </p:cNvPr>
          <p:cNvPicPr>
            <a:picLocks noChangeAspect="1"/>
          </p:cNvPicPr>
          <p:nvPr/>
        </p:nvPicPr>
        <p:blipFill>
          <a:blip r:embed="rId4"/>
          <a:stretch>
            <a:fillRect/>
          </a:stretch>
        </p:blipFill>
        <p:spPr>
          <a:xfrm>
            <a:off x="9640495" y="109950"/>
            <a:ext cx="1045026" cy="552852"/>
          </a:xfrm>
          <a:prstGeom prst="rect">
            <a:avLst/>
          </a:prstGeom>
        </p:spPr>
      </p:pic>
      <p:sp>
        <p:nvSpPr>
          <p:cNvPr id="16" name="TextBox 15">
            <a:extLst>
              <a:ext uri="{FF2B5EF4-FFF2-40B4-BE49-F238E27FC236}">
                <a16:creationId xmlns:a16="http://schemas.microsoft.com/office/drawing/2014/main" id="{B6F42CB9-BC15-812E-2863-D4A06D55691A}"/>
              </a:ext>
            </a:extLst>
          </p:cNvPr>
          <p:cNvSpPr txBox="1"/>
          <p:nvPr/>
        </p:nvSpPr>
        <p:spPr>
          <a:xfrm>
            <a:off x="3435735" y="1254777"/>
            <a:ext cx="4518715" cy="1077218"/>
          </a:xfrm>
          <a:prstGeom prst="rect">
            <a:avLst/>
          </a:prstGeom>
          <a:noFill/>
        </p:spPr>
        <p:txBody>
          <a:bodyPr wrap="square" rtlCol="0">
            <a:spAutoFit/>
          </a:bodyPr>
          <a:lstStyle/>
          <a:p>
            <a:r>
              <a:rPr lang="en-GB" sz="1600" dirty="0"/>
              <a:t>These sessions will introduce new interests and help you widen your knowledge. You might learn something new and you might also share your knowledge with others.</a:t>
            </a:r>
          </a:p>
        </p:txBody>
      </p:sp>
      <p:sp>
        <p:nvSpPr>
          <p:cNvPr id="17" name="TextBox 16">
            <a:extLst>
              <a:ext uri="{FF2B5EF4-FFF2-40B4-BE49-F238E27FC236}">
                <a16:creationId xmlns:a16="http://schemas.microsoft.com/office/drawing/2014/main" id="{817A9ED9-CCD3-C028-02F1-85735D9F917E}"/>
              </a:ext>
            </a:extLst>
          </p:cNvPr>
          <p:cNvSpPr txBox="1"/>
          <p:nvPr/>
        </p:nvSpPr>
        <p:spPr>
          <a:xfrm>
            <a:off x="2844046" y="674562"/>
            <a:ext cx="5005307" cy="369332"/>
          </a:xfrm>
          <a:prstGeom prst="rect">
            <a:avLst/>
          </a:prstGeom>
          <a:noFill/>
        </p:spPr>
        <p:txBody>
          <a:bodyPr wrap="square" rtlCol="0">
            <a:spAutoFit/>
          </a:bodyPr>
          <a:lstStyle/>
          <a:p>
            <a:r>
              <a:rPr lang="en-GB" b="1" dirty="0"/>
              <a:t>Interested in gaining new knowledge, ask about </a:t>
            </a:r>
            <a:r>
              <a:rPr lang="en-GB" b="1" dirty="0">
                <a:sym typeface="Wingdings" panose="05000000000000000000" pitchFamily="2" charset="2"/>
              </a:rPr>
              <a:t></a:t>
            </a:r>
            <a:endParaRPr lang="en-GB" b="1" dirty="0"/>
          </a:p>
        </p:txBody>
      </p:sp>
      <p:cxnSp>
        <p:nvCxnSpPr>
          <p:cNvPr id="49" name="Straight Connector 48">
            <a:extLst>
              <a:ext uri="{FF2B5EF4-FFF2-40B4-BE49-F238E27FC236}">
                <a16:creationId xmlns:a16="http://schemas.microsoft.com/office/drawing/2014/main" id="{4FB673AA-25B3-9A20-74E7-934F9D140615}"/>
              </a:ext>
            </a:extLst>
          </p:cNvPr>
          <p:cNvCxnSpPr/>
          <p:nvPr/>
        </p:nvCxnSpPr>
        <p:spPr>
          <a:xfrm>
            <a:off x="385203" y="2286000"/>
            <a:ext cx="9828604"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CB01410-E372-51FC-04DB-E62AD094AEE4}"/>
              </a:ext>
            </a:extLst>
          </p:cNvPr>
          <p:cNvSpPr txBox="1"/>
          <p:nvPr/>
        </p:nvSpPr>
        <p:spPr>
          <a:xfrm>
            <a:off x="4148287" y="3532419"/>
            <a:ext cx="4758550" cy="984885"/>
          </a:xfrm>
          <a:prstGeom prst="rect">
            <a:avLst/>
          </a:prstGeom>
          <a:noFill/>
        </p:spPr>
        <p:txBody>
          <a:bodyPr wrap="square" rtlCol="0">
            <a:spAutoFit/>
          </a:bodyPr>
          <a:lstStyle/>
          <a:p>
            <a:r>
              <a:rPr lang="en-GB" sz="1400" dirty="0"/>
              <a:t>Get support breaking down big goals, into smaller, more manageable steps, build confidence and motivation to achieve these goals and focus on a positive future. Improve mental, physical and social wellbeing</a:t>
            </a:r>
            <a:r>
              <a:rPr lang="en-GB" sz="1600" dirty="0"/>
              <a:t>.</a:t>
            </a:r>
          </a:p>
        </p:txBody>
      </p:sp>
      <p:pic>
        <p:nvPicPr>
          <p:cNvPr id="2062" name="Picture 14" descr="6 Reasons Why Goal Setting Doesn't Work - Sports Psychology">
            <a:extLst>
              <a:ext uri="{FF2B5EF4-FFF2-40B4-BE49-F238E27FC236}">
                <a16:creationId xmlns:a16="http://schemas.microsoft.com/office/drawing/2014/main" id="{CDCE2DE1-4644-FC14-2DD2-6EC383B35A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778" y="2902531"/>
            <a:ext cx="1690730" cy="112723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EAF32062-3277-0022-2FC6-1546CCA07A46}"/>
              </a:ext>
            </a:extLst>
          </p:cNvPr>
          <p:cNvSpPr txBox="1"/>
          <p:nvPr/>
        </p:nvSpPr>
        <p:spPr>
          <a:xfrm>
            <a:off x="2914032" y="2672418"/>
            <a:ext cx="3979019" cy="646331"/>
          </a:xfrm>
          <a:prstGeom prst="rect">
            <a:avLst/>
          </a:prstGeom>
          <a:noFill/>
        </p:spPr>
        <p:txBody>
          <a:bodyPr wrap="square" rtlCol="0">
            <a:spAutoFit/>
          </a:bodyPr>
          <a:lstStyle/>
          <a:p>
            <a:r>
              <a:rPr lang="en-GB" b="1" dirty="0"/>
              <a:t>For support with motivation, confidence, isolation, ask about </a:t>
            </a:r>
            <a:r>
              <a:rPr lang="en-GB" b="1" dirty="0">
                <a:sym typeface="Wingdings" panose="05000000000000000000" pitchFamily="2" charset="2"/>
              </a:rPr>
              <a:t></a:t>
            </a:r>
            <a:endParaRPr lang="en-GB" b="1" dirty="0"/>
          </a:p>
        </p:txBody>
      </p:sp>
      <p:cxnSp>
        <p:nvCxnSpPr>
          <p:cNvPr id="80" name="Straight Connector 79">
            <a:extLst>
              <a:ext uri="{FF2B5EF4-FFF2-40B4-BE49-F238E27FC236}">
                <a16:creationId xmlns:a16="http://schemas.microsoft.com/office/drawing/2014/main" id="{BB572D46-10FB-276A-4230-79A591470006}"/>
              </a:ext>
            </a:extLst>
          </p:cNvPr>
          <p:cNvCxnSpPr>
            <a:cxnSpLocks/>
          </p:cNvCxnSpPr>
          <p:nvPr/>
        </p:nvCxnSpPr>
        <p:spPr>
          <a:xfrm flipV="1">
            <a:off x="385203" y="4499603"/>
            <a:ext cx="9923568" cy="2774"/>
          </a:xfrm>
          <a:prstGeom prst="line">
            <a:avLst/>
          </a:prstGeom>
        </p:spPr>
        <p:style>
          <a:lnRef idx="1">
            <a:schemeClr val="accent1"/>
          </a:lnRef>
          <a:fillRef idx="0">
            <a:schemeClr val="accent1"/>
          </a:fillRef>
          <a:effectRef idx="0">
            <a:schemeClr val="accent1"/>
          </a:effectRef>
          <a:fontRef idx="minor">
            <a:schemeClr val="tx1"/>
          </a:fontRef>
        </p:style>
      </p:cxnSp>
      <p:pic>
        <p:nvPicPr>
          <p:cNvPr id="2064" name="Picture 16" descr="Did you know? Fewer than 100 people have a photographic memory | New  Scientist">
            <a:extLst>
              <a:ext uri="{FF2B5EF4-FFF2-40B4-BE49-F238E27FC236}">
                <a16:creationId xmlns:a16="http://schemas.microsoft.com/office/drawing/2014/main" id="{E767CC00-B076-5D7D-E91A-A48B84FE13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203" y="4770541"/>
            <a:ext cx="1746563" cy="98244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40AC6C46-E95C-3EF6-5126-3BCCF0AAB758}"/>
              </a:ext>
            </a:extLst>
          </p:cNvPr>
          <p:cNvSpPr txBox="1"/>
          <p:nvPr/>
        </p:nvSpPr>
        <p:spPr>
          <a:xfrm>
            <a:off x="2885026" y="4903721"/>
            <a:ext cx="4008026" cy="369332"/>
          </a:xfrm>
          <a:prstGeom prst="rect">
            <a:avLst/>
          </a:prstGeom>
          <a:noFill/>
        </p:spPr>
        <p:txBody>
          <a:bodyPr wrap="square" rtlCol="0">
            <a:spAutoFit/>
          </a:bodyPr>
          <a:lstStyle/>
          <a:p>
            <a:r>
              <a:rPr lang="en-GB" b="1" dirty="0"/>
              <a:t>For employment support, ask about </a:t>
            </a:r>
            <a:r>
              <a:rPr lang="en-GB" b="1" dirty="0">
                <a:sym typeface="Wingdings" panose="05000000000000000000" pitchFamily="2" charset="2"/>
              </a:rPr>
              <a:t></a:t>
            </a:r>
            <a:endParaRPr lang="en-GB" b="1" dirty="0"/>
          </a:p>
        </p:txBody>
      </p:sp>
      <p:sp>
        <p:nvSpPr>
          <p:cNvPr id="84" name="TextBox 83">
            <a:extLst>
              <a:ext uri="{FF2B5EF4-FFF2-40B4-BE49-F238E27FC236}">
                <a16:creationId xmlns:a16="http://schemas.microsoft.com/office/drawing/2014/main" id="{03B7904F-59FD-0B82-232D-A43A1E53F126}"/>
              </a:ext>
            </a:extLst>
          </p:cNvPr>
          <p:cNvSpPr txBox="1"/>
          <p:nvPr/>
        </p:nvSpPr>
        <p:spPr>
          <a:xfrm>
            <a:off x="3369723" y="5563076"/>
            <a:ext cx="5537114" cy="738664"/>
          </a:xfrm>
          <a:prstGeom prst="rect">
            <a:avLst/>
          </a:prstGeom>
          <a:noFill/>
        </p:spPr>
        <p:txBody>
          <a:bodyPr wrap="square" rtlCol="0">
            <a:spAutoFit/>
          </a:bodyPr>
          <a:lstStyle/>
          <a:p>
            <a:r>
              <a:rPr lang="en-GB" sz="1400" dirty="0"/>
              <a:t>Looking for employment and unsure where to start? These sessions will give you a chance to prepare for job applications, interviews and employment and allow you to improve these skills for the future.</a:t>
            </a:r>
          </a:p>
        </p:txBody>
      </p:sp>
      <p:cxnSp>
        <p:nvCxnSpPr>
          <p:cNvPr id="86" name="Straight Connector 85">
            <a:extLst>
              <a:ext uri="{FF2B5EF4-FFF2-40B4-BE49-F238E27FC236}">
                <a16:creationId xmlns:a16="http://schemas.microsoft.com/office/drawing/2014/main" id="{C27CD12E-B590-436B-238B-85A31AAFCFB8}"/>
              </a:ext>
            </a:extLst>
          </p:cNvPr>
          <p:cNvCxnSpPr>
            <a:cxnSpLocks/>
          </p:cNvCxnSpPr>
          <p:nvPr/>
        </p:nvCxnSpPr>
        <p:spPr>
          <a:xfrm>
            <a:off x="385203" y="6379029"/>
            <a:ext cx="9923568" cy="2751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F35B889-A39B-C8FB-44CA-5E36DA3B1135}"/>
              </a:ext>
            </a:extLst>
          </p:cNvPr>
          <p:cNvSpPr txBox="1"/>
          <p:nvPr/>
        </p:nvSpPr>
        <p:spPr>
          <a:xfrm>
            <a:off x="6687565" y="2587162"/>
            <a:ext cx="3047946" cy="646331"/>
          </a:xfrm>
          <a:prstGeom prst="rect">
            <a:avLst/>
          </a:prstGeom>
          <a:noFill/>
        </p:spPr>
        <p:txBody>
          <a:bodyPr wrap="square" rtlCol="0">
            <a:spAutoFit/>
          </a:bodyPr>
          <a:lstStyle/>
          <a:p>
            <a:pPr algn="just"/>
            <a:r>
              <a:rPr lang="en-GB" b="1" dirty="0"/>
              <a:t>Lego sessions, Wellbeing sessions, CBT, arts&amp;crafts …</a:t>
            </a:r>
          </a:p>
        </p:txBody>
      </p:sp>
      <p:sp>
        <p:nvSpPr>
          <p:cNvPr id="10" name="TextBox 9">
            <a:extLst>
              <a:ext uri="{FF2B5EF4-FFF2-40B4-BE49-F238E27FC236}">
                <a16:creationId xmlns:a16="http://schemas.microsoft.com/office/drawing/2014/main" id="{56285F27-5073-55C6-4C68-1E30737AB5B5}"/>
              </a:ext>
            </a:extLst>
          </p:cNvPr>
          <p:cNvSpPr txBox="1"/>
          <p:nvPr/>
        </p:nvSpPr>
        <p:spPr>
          <a:xfrm>
            <a:off x="6670669" y="4601102"/>
            <a:ext cx="2886988" cy="923330"/>
          </a:xfrm>
          <a:prstGeom prst="rect">
            <a:avLst/>
          </a:prstGeom>
          <a:noFill/>
        </p:spPr>
        <p:txBody>
          <a:bodyPr wrap="square" rtlCol="0">
            <a:spAutoFit/>
          </a:bodyPr>
          <a:lstStyle/>
          <a:p>
            <a:pPr algn="just"/>
            <a:r>
              <a:rPr lang="en-GB" b="1" dirty="0"/>
              <a:t>CV writing, disclosure letter writing, job searching, mock interviews, job clubs …</a:t>
            </a:r>
          </a:p>
        </p:txBody>
      </p:sp>
      <p:sp>
        <p:nvSpPr>
          <p:cNvPr id="11" name="TextBox 10">
            <a:extLst>
              <a:ext uri="{FF2B5EF4-FFF2-40B4-BE49-F238E27FC236}">
                <a16:creationId xmlns:a16="http://schemas.microsoft.com/office/drawing/2014/main" id="{EA2A5D24-000B-574D-323A-8BD7BC8649FD}"/>
              </a:ext>
            </a:extLst>
          </p:cNvPr>
          <p:cNvSpPr txBox="1"/>
          <p:nvPr/>
        </p:nvSpPr>
        <p:spPr>
          <a:xfrm>
            <a:off x="7849352" y="708796"/>
            <a:ext cx="2600934" cy="646331"/>
          </a:xfrm>
          <a:prstGeom prst="rect">
            <a:avLst/>
          </a:prstGeom>
          <a:noFill/>
        </p:spPr>
        <p:txBody>
          <a:bodyPr wrap="square" rtlCol="0">
            <a:spAutoFit/>
          </a:bodyPr>
          <a:lstStyle/>
          <a:p>
            <a:pPr algn="just"/>
            <a:r>
              <a:rPr lang="en-GB" b="1" dirty="0"/>
              <a:t>Walks, Non-accredited courses, Digital College …</a:t>
            </a:r>
          </a:p>
        </p:txBody>
      </p:sp>
      <p:pic>
        <p:nvPicPr>
          <p:cNvPr id="8" name="Picture 7" descr="A blue and white sign with white text&#10;&#10;AI-generated content may be incorrect.">
            <a:extLst>
              <a:ext uri="{FF2B5EF4-FFF2-40B4-BE49-F238E27FC236}">
                <a16:creationId xmlns:a16="http://schemas.microsoft.com/office/drawing/2014/main" id="{3F09035C-B0A2-D1B3-12CE-E4611BDDBA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8986" y="164361"/>
            <a:ext cx="1557028" cy="430798"/>
          </a:xfrm>
          <a:prstGeom prst="rect">
            <a:avLst/>
          </a:prstGeom>
        </p:spPr>
      </p:pic>
    </p:spTree>
    <p:extLst>
      <p:ext uri="{BB962C8B-B14F-4D97-AF65-F5344CB8AC3E}">
        <p14:creationId xmlns:p14="http://schemas.microsoft.com/office/powerpoint/2010/main" val="26035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3BE47-23B9-8F1B-2D94-ADFF3EB576D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362F8644-189B-6FF8-71A8-104F657A044B}"/>
              </a:ext>
            </a:extLst>
          </p:cNvPr>
          <p:cNvGrpSpPr/>
          <p:nvPr/>
        </p:nvGrpSpPr>
        <p:grpSpPr>
          <a:xfrm>
            <a:off x="136176" y="89827"/>
            <a:ext cx="2413006" cy="1541958"/>
            <a:chOff x="0" y="-461294"/>
            <a:chExt cx="879009" cy="2600947"/>
          </a:xfrm>
        </p:grpSpPr>
        <p:sp>
          <p:nvSpPr>
            <p:cNvPr id="4" name="Freeform 4">
              <a:extLst>
                <a:ext uri="{FF2B5EF4-FFF2-40B4-BE49-F238E27FC236}">
                  <a16:creationId xmlns:a16="http://schemas.microsoft.com/office/drawing/2014/main" id="{65BF0BB2-985B-F07C-5678-79B2EE1A23A7}"/>
                </a:ext>
              </a:extLst>
            </p:cNvPr>
            <p:cNvSpPr/>
            <p:nvPr/>
          </p:nvSpPr>
          <p:spPr>
            <a:xfrm>
              <a:off x="0" y="-461294"/>
              <a:ext cx="868775" cy="2600947"/>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latin typeface="+mj-lt"/>
              </a:endParaRPr>
            </a:p>
          </p:txBody>
        </p:sp>
        <p:sp>
          <p:nvSpPr>
            <p:cNvPr id="5" name="TextBox 5">
              <a:extLst>
                <a:ext uri="{FF2B5EF4-FFF2-40B4-BE49-F238E27FC236}">
                  <a16:creationId xmlns:a16="http://schemas.microsoft.com/office/drawing/2014/main" id="{AEC58271-3FB2-AE5B-8B4F-62F8250E5741}"/>
                </a:ext>
              </a:extLst>
            </p:cNvPr>
            <p:cNvSpPr txBox="1"/>
            <p:nvPr/>
          </p:nvSpPr>
          <p:spPr>
            <a:xfrm>
              <a:off x="10234" y="486808"/>
              <a:ext cx="868775" cy="1583043"/>
            </a:xfrm>
            <a:prstGeom prst="rect">
              <a:avLst/>
            </a:prstGeom>
          </p:spPr>
          <p:txBody>
            <a:bodyPr lIns="50800" tIns="50800" rIns="50800" bIns="50800" rtlCol="0" anchor="ctr"/>
            <a:lstStyle/>
            <a:p>
              <a:pPr algn="ctr">
                <a:lnSpc>
                  <a:spcPts val="2379"/>
                </a:lnSpc>
              </a:pPr>
              <a:r>
                <a:rPr lang="en-GB" sz="1600" b="1" dirty="0">
                  <a:solidFill>
                    <a:schemeClr val="bg1"/>
                  </a:solidFill>
                  <a:latin typeface="+mj-lt"/>
                </a:rPr>
                <a:t>Address: First Floor, </a:t>
              </a:r>
            </a:p>
            <a:p>
              <a:pPr algn="ctr">
                <a:lnSpc>
                  <a:spcPts val="2379"/>
                </a:lnSpc>
              </a:pPr>
              <a:r>
                <a:rPr lang="en-GB" sz="1600" b="1" dirty="0">
                  <a:solidFill>
                    <a:schemeClr val="bg1"/>
                  </a:solidFill>
                  <a:latin typeface="+mj-lt"/>
                </a:rPr>
                <a:t>State House, 22 Dale St, L2 4TR</a:t>
              </a:r>
            </a:p>
            <a:p>
              <a:pPr algn="ctr">
                <a:lnSpc>
                  <a:spcPts val="2379"/>
                </a:lnSpc>
              </a:pPr>
              <a:r>
                <a:rPr lang="en-US" sz="1600" b="1" dirty="0">
                  <a:solidFill>
                    <a:srgbClr val="FFFFFF"/>
                  </a:solidFill>
                  <a:latin typeface="+mj-lt"/>
                </a:rPr>
                <a:t>Tel: </a:t>
              </a:r>
              <a:r>
                <a:rPr lang="en-GB" sz="1800" dirty="0">
                  <a:solidFill>
                    <a:schemeClr val="bg1"/>
                  </a:solidFill>
                  <a:effectLst/>
                  <a:latin typeface="Calibri" panose="020F0502020204030204" pitchFamily="34" charset="0"/>
                  <a:ea typeface="Calibri" panose="020F0502020204030204" pitchFamily="34" charset="0"/>
                </a:rPr>
                <a:t>07586115855</a:t>
              </a:r>
              <a:endParaRPr lang="en-GB" sz="1200" b="1" dirty="0">
                <a:solidFill>
                  <a:schemeClr val="bg1"/>
                </a:solidFill>
                <a:latin typeface="+mj-lt"/>
              </a:endParaRPr>
            </a:p>
            <a:p>
              <a:pPr algn="ctr">
                <a:lnSpc>
                  <a:spcPts val="2379"/>
                </a:lnSpc>
              </a:pPr>
              <a:endParaRPr lang="en-US" sz="1699" dirty="0">
                <a:solidFill>
                  <a:srgbClr val="FFFFFF"/>
                </a:solidFill>
                <a:latin typeface="+mj-lt"/>
              </a:endParaRPr>
            </a:p>
          </p:txBody>
        </p:sp>
      </p:grpSp>
      <p:sp>
        <p:nvSpPr>
          <p:cNvPr id="69" name="TextBox 69">
            <a:extLst>
              <a:ext uri="{FF2B5EF4-FFF2-40B4-BE49-F238E27FC236}">
                <a16:creationId xmlns:a16="http://schemas.microsoft.com/office/drawing/2014/main" id="{BA31495E-FF99-188E-396B-78B9FED5B8B2}"/>
              </a:ext>
            </a:extLst>
          </p:cNvPr>
          <p:cNvSpPr txBox="1"/>
          <p:nvPr/>
        </p:nvSpPr>
        <p:spPr>
          <a:xfrm>
            <a:off x="3455271" y="164361"/>
            <a:ext cx="3489815" cy="559192"/>
          </a:xfrm>
          <a:prstGeom prst="rect">
            <a:avLst/>
          </a:prstGeom>
        </p:spPr>
        <p:txBody>
          <a:bodyPr wrap="square" lIns="0" tIns="0" rIns="0" bIns="0" rtlCol="0" anchor="t">
            <a:spAutoFit/>
          </a:bodyPr>
          <a:lstStyle/>
          <a:p>
            <a:pPr>
              <a:lnSpc>
                <a:spcPts val="4899"/>
              </a:lnSpc>
              <a:spcBef>
                <a:spcPct val="0"/>
              </a:spcBef>
            </a:pPr>
            <a:r>
              <a:rPr lang="en-US" sz="2400" u="sng" dirty="0">
                <a:solidFill>
                  <a:srgbClr val="000000"/>
                </a:solidFill>
                <a:latin typeface="DM Sans Bold"/>
              </a:rPr>
              <a:t>Winter offer at the hub</a:t>
            </a:r>
          </a:p>
        </p:txBody>
      </p:sp>
      <p:grpSp>
        <p:nvGrpSpPr>
          <p:cNvPr id="101" name="Group 49">
            <a:extLst>
              <a:ext uri="{FF2B5EF4-FFF2-40B4-BE49-F238E27FC236}">
                <a16:creationId xmlns:a16="http://schemas.microsoft.com/office/drawing/2014/main" id="{EB7BB5C7-AF9D-5ADF-1031-E162CE7B7B34}"/>
              </a:ext>
            </a:extLst>
          </p:cNvPr>
          <p:cNvGrpSpPr/>
          <p:nvPr/>
        </p:nvGrpSpPr>
        <p:grpSpPr>
          <a:xfrm>
            <a:off x="12919" y="6533523"/>
            <a:ext cx="2536263" cy="836331"/>
            <a:chOff x="183080" y="146428"/>
            <a:chExt cx="2754682" cy="849618"/>
          </a:xfrm>
        </p:grpSpPr>
        <p:sp>
          <p:nvSpPr>
            <p:cNvPr id="102" name="Freeform 50">
              <a:extLst>
                <a:ext uri="{FF2B5EF4-FFF2-40B4-BE49-F238E27FC236}">
                  <a16:creationId xmlns:a16="http://schemas.microsoft.com/office/drawing/2014/main" id="{C408814C-5E9D-CE56-79F8-5672A7B01684}"/>
                </a:ext>
              </a:extLst>
            </p:cNvPr>
            <p:cNvSpPr/>
            <p:nvPr/>
          </p:nvSpPr>
          <p:spPr>
            <a:xfrm>
              <a:off x="689579" y="146428"/>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103" name="TextBox 52">
              <a:extLst>
                <a:ext uri="{FF2B5EF4-FFF2-40B4-BE49-F238E27FC236}">
                  <a16:creationId xmlns:a16="http://schemas.microsoft.com/office/drawing/2014/main" id="{5ECF0084-1E7B-B698-752B-982D7B9E8192}"/>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a:solidFill>
                    <a:srgbClr val="000000"/>
                  </a:solidFill>
                  <a:latin typeface="DM Sans"/>
                </a:rPr>
                <a:t>This </a:t>
              </a:r>
              <a:r>
                <a:rPr lang="en-US" sz="750" err="1">
                  <a:solidFill>
                    <a:srgbClr val="000000"/>
                  </a:solidFill>
                  <a:latin typeface="DM Sans"/>
                </a:rPr>
                <a:t>programme</a:t>
              </a:r>
              <a:r>
                <a:rPr lang="en-US" sz="750">
                  <a:solidFill>
                    <a:srgbClr val="000000"/>
                  </a:solidFill>
                  <a:latin typeface="DM Sans"/>
                </a:rPr>
                <a:t> is delivered by HMPPS CFO</a:t>
              </a:r>
            </a:p>
          </p:txBody>
        </p:sp>
      </p:grpSp>
      <p:pic>
        <p:nvPicPr>
          <p:cNvPr id="12" name="Picture 11">
            <a:extLst>
              <a:ext uri="{FF2B5EF4-FFF2-40B4-BE49-F238E27FC236}">
                <a16:creationId xmlns:a16="http://schemas.microsoft.com/office/drawing/2014/main" id="{A264606E-D164-3690-1C92-C42FE3305095}"/>
              </a:ext>
            </a:extLst>
          </p:cNvPr>
          <p:cNvPicPr>
            <a:picLocks noChangeAspect="1"/>
          </p:cNvPicPr>
          <p:nvPr/>
        </p:nvPicPr>
        <p:blipFill>
          <a:blip r:embed="rId4"/>
          <a:stretch>
            <a:fillRect/>
          </a:stretch>
        </p:blipFill>
        <p:spPr>
          <a:xfrm>
            <a:off x="9640495" y="109950"/>
            <a:ext cx="1045026" cy="552852"/>
          </a:xfrm>
          <a:prstGeom prst="rect">
            <a:avLst/>
          </a:prstGeom>
        </p:spPr>
      </p:pic>
      <p:cxnSp>
        <p:nvCxnSpPr>
          <p:cNvPr id="49" name="Straight Connector 48">
            <a:extLst>
              <a:ext uri="{FF2B5EF4-FFF2-40B4-BE49-F238E27FC236}">
                <a16:creationId xmlns:a16="http://schemas.microsoft.com/office/drawing/2014/main" id="{05DE1CAB-AAFC-FDBD-CBDB-6765493787E7}"/>
              </a:ext>
            </a:extLst>
          </p:cNvPr>
          <p:cNvCxnSpPr/>
          <p:nvPr/>
        </p:nvCxnSpPr>
        <p:spPr>
          <a:xfrm>
            <a:off x="385203" y="2286000"/>
            <a:ext cx="98286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857CF14-B400-29C6-6595-A10511D9D18C}"/>
              </a:ext>
            </a:extLst>
          </p:cNvPr>
          <p:cNvCxnSpPr>
            <a:cxnSpLocks/>
          </p:cNvCxnSpPr>
          <p:nvPr/>
        </p:nvCxnSpPr>
        <p:spPr>
          <a:xfrm>
            <a:off x="385203" y="6379029"/>
            <a:ext cx="9923568" cy="27514"/>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blue and white sign with white text&#10;&#10;AI-generated content may be incorrect.">
            <a:extLst>
              <a:ext uri="{FF2B5EF4-FFF2-40B4-BE49-F238E27FC236}">
                <a16:creationId xmlns:a16="http://schemas.microsoft.com/office/drawing/2014/main" id="{4D112A3E-0E40-BBEA-19CA-F04827EF91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8986" y="164361"/>
            <a:ext cx="1557028" cy="430798"/>
          </a:xfrm>
          <a:prstGeom prst="rect">
            <a:avLst/>
          </a:prstGeom>
        </p:spPr>
      </p:pic>
      <p:sp>
        <p:nvSpPr>
          <p:cNvPr id="6" name="TextBox 5">
            <a:extLst>
              <a:ext uri="{FF2B5EF4-FFF2-40B4-BE49-F238E27FC236}">
                <a16:creationId xmlns:a16="http://schemas.microsoft.com/office/drawing/2014/main" id="{7B99D3FD-6624-70F3-38EF-33642ECA8D20}"/>
              </a:ext>
            </a:extLst>
          </p:cNvPr>
          <p:cNvSpPr txBox="1"/>
          <p:nvPr/>
        </p:nvSpPr>
        <p:spPr>
          <a:xfrm>
            <a:off x="2627063" y="2252477"/>
            <a:ext cx="5344884" cy="4247317"/>
          </a:xfrm>
          <a:prstGeom prst="rect">
            <a:avLst/>
          </a:prstGeom>
          <a:noFill/>
        </p:spPr>
        <p:txBody>
          <a:bodyPr wrap="square">
            <a:spAutoFit/>
          </a:bodyPr>
          <a:lstStyle/>
          <a:p>
            <a:pPr>
              <a:buNone/>
            </a:pPr>
            <a:r>
              <a:rPr lang="en-GB" sz="1800" i="1" dirty="0">
                <a:effectLst/>
                <a:latin typeface="Aptos" panose="020B0004020202020204" pitchFamily="34" charset="0"/>
                <a:ea typeface="Aptos" panose="020B0004020202020204" pitchFamily="34" charset="0"/>
                <a:cs typeface="Aptos" panose="020B0004020202020204" pitchFamily="34" charset="0"/>
              </a:rPr>
              <a:t>We have winter wellbeing packs available at our CFO Activity Hubs. The packs may differ slightly across the hubs, but you can expect to find:</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i="1" dirty="0">
                <a:effectLst/>
                <a:latin typeface="Aptos" panose="020B0004020202020204" pitchFamily="34" charset="0"/>
                <a:ea typeface="Times New Roman" panose="02020603050405020304" pitchFamily="18" charset="0"/>
                <a:cs typeface="Aptos" panose="020B0004020202020204" pitchFamily="34" charset="0"/>
              </a:rPr>
              <a:t>Warm clothing (hat, scarf, gloves, warm/thermal socks). There is also a limited supply of coats and shoes</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i="1" dirty="0">
                <a:effectLst/>
                <a:latin typeface="Aptos" panose="020B0004020202020204" pitchFamily="34" charset="0"/>
                <a:ea typeface="Times New Roman" panose="02020603050405020304" pitchFamily="18" charset="0"/>
                <a:cs typeface="Aptos" panose="020B0004020202020204" pitchFamily="34" charset="0"/>
              </a:rPr>
              <a:t>Hot meal packs (tins of beans/soup and bread, tea, coffee, hot chocolate etc)</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i="1" dirty="0">
                <a:effectLst/>
                <a:latin typeface="Aptos" panose="020B0004020202020204" pitchFamily="34" charset="0"/>
                <a:ea typeface="Aptos" panose="020B0004020202020204" pitchFamily="34" charset="0"/>
                <a:cs typeface="Aptos" panose="020B0004020202020204" pitchFamily="34"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i="1" dirty="0">
                <a:effectLst/>
                <a:latin typeface="Aptos" panose="020B0004020202020204" pitchFamily="34" charset="0"/>
                <a:ea typeface="Aptos" panose="020B0004020202020204" pitchFamily="34" charset="0"/>
                <a:cs typeface="Aptos" panose="020B0004020202020204" pitchFamily="34" charset="0"/>
              </a:rPr>
              <a:t>We also have basic mobile phones/credit available for those who need it and are of course here to support those wanting to work, with finding work and supporting with any work related costs such as right to work documents, travel to work costs, any PPE/work clothes they need.</a:t>
            </a:r>
            <a:endParaRPr lang="en-GB" sz="2000" dirty="0">
              <a:effectLst/>
              <a:latin typeface="Aptos" panose="020B0004020202020204" pitchFamily="34" charset="0"/>
              <a:ea typeface="Aptos" panose="020B0004020202020204" pitchFamily="34" charset="0"/>
              <a:cs typeface="Aptos" panose="020B0004020202020204" pitchFamily="34" charset="0"/>
            </a:endParaRPr>
          </a:p>
        </p:txBody>
      </p:sp>
      <p:pic>
        <p:nvPicPr>
          <p:cNvPr id="13" name="Picture 12" descr="Red knit hat on wood tile">
            <a:extLst>
              <a:ext uri="{FF2B5EF4-FFF2-40B4-BE49-F238E27FC236}">
                <a16:creationId xmlns:a16="http://schemas.microsoft.com/office/drawing/2014/main" id="{FA48904A-CB0E-0430-9B51-DD32CBC0A47D}"/>
              </a:ext>
            </a:extLst>
          </p:cNvPr>
          <p:cNvPicPr>
            <a:picLocks noChangeAspect="1"/>
          </p:cNvPicPr>
          <p:nvPr/>
        </p:nvPicPr>
        <p:blipFill>
          <a:blip r:embed="rId6" cstate="print">
            <a:extLst>
              <a:ext uri="{28A0092B-C50C-407E-A947-70E740481C1C}">
                <a14:useLocalDpi xmlns:a14="http://schemas.microsoft.com/office/drawing/2010/main" val="0"/>
              </a:ext>
            </a:extLst>
          </a:blip>
          <a:srcRect l="18051" t="12497" r="13956"/>
          <a:stretch/>
        </p:blipFill>
        <p:spPr>
          <a:xfrm>
            <a:off x="772779" y="2495881"/>
            <a:ext cx="1028921" cy="826745"/>
          </a:xfrm>
          <a:prstGeom prst="rect">
            <a:avLst/>
          </a:prstGeom>
        </p:spPr>
      </p:pic>
      <p:pic>
        <p:nvPicPr>
          <p:cNvPr id="15" name="Picture 14" descr="Leather work gloves">
            <a:extLst>
              <a:ext uri="{FF2B5EF4-FFF2-40B4-BE49-F238E27FC236}">
                <a16:creationId xmlns:a16="http://schemas.microsoft.com/office/drawing/2014/main" id="{7C59B6FE-3900-DF1F-76CF-407D361CBD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7310" y="2469819"/>
            <a:ext cx="1058613" cy="1058613"/>
          </a:xfrm>
          <a:prstGeom prst="rect">
            <a:avLst/>
          </a:prstGeom>
        </p:spPr>
      </p:pic>
      <p:pic>
        <p:nvPicPr>
          <p:cNvPr id="19" name="Picture 18" descr="Cup of coffee">
            <a:extLst>
              <a:ext uri="{FF2B5EF4-FFF2-40B4-BE49-F238E27FC236}">
                <a16:creationId xmlns:a16="http://schemas.microsoft.com/office/drawing/2014/main" id="{A4333FF0-3D2D-B8DC-A3CC-AD084CFD2A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5916" y="1204008"/>
            <a:ext cx="1415143" cy="941816"/>
          </a:xfrm>
          <a:prstGeom prst="rect">
            <a:avLst/>
          </a:prstGeom>
        </p:spPr>
      </p:pic>
      <p:pic>
        <p:nvPicPr>
          <p:cNvPr id="21" name="Picture 20" descr="Mobile phone and text message bubbles">
            <a:extLst>
              <a:ext uri="{FF2B5EF4-FFF2-40B4-BE49-F238E27FC236}">
                <a16:creationId xmlns:a16="http://schemas.microsoft.com/office/drawing/2014/main" id="{8230920D-BE34-06A1-6030-AB3B540025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2728" y="5174053"/>
            <a:ext cx="1240117" cy="826745"/>
          </a:xfrm>
          <a:prstGeom prst="rect">
            <a:avLst/>
          </a:prstGeom>
        </p:spPr>
      </p:pic>
      <p:pic>
        <p:nvPicPr>
          <p:cNvPr id="23" name="Picture 22" descr="Baked bread with sugar">
            <a:extLst>
              <a:ext uri="{FF2B5EF4-FFF2-40B4-BE49-F238E27FC236}">
                <a16:creationId xmlns:a16="http://schemas.microsoft.com/office/drawing/2014/main" id="{B01880BB-A479-6592-24E7-5204E1C1B1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25006" y="1149957"/>
            <a:ext cx="1404261" cy="936174"/>
          </a:xfrm>
          <a:prstGeom prst="rect">
            <a:avLst/>
          </a:prstGeom>
        </p:spPr>
      </p:pic>
      <p:pic>
        <p:nvPicPr>
          <p:cNvPr id="25" name="Picture 24" descr="Bowl of squash, corn, and bean soup">
            <a:extLst>
              <a:ext uri="{FF2B5EF4-FFF2-40B4-BE49-F238E27FC236}">
                <a16:creationId xmlns:a16="http://schemas.microsoft.com/office/drawing/2014/main" id="{B254EE90-236E-CC4E-28BB-77DD399FFB91}"/>
              </a:ext>
            </a:extLst>
          </p:cNvPr>
          <p:cNvPicPr>
            <a:picLocks noChangeAspect="1"/>
          </p:cNvPicPr>
          <p:nvPr/>
        </p:nvPicPr>
        <p:blipFill>
          <a:blip r:embed="rId11" cstate="print">
            <a:extLst>
              <a:ext uri="{28A0092B-C50C-407E-A947-70E740481C1C}">
                <a14:useLocalDpi xmlns:a14="http://schemas.microsoft.com/office/drawing/2010/main" val="0"/>
              </a:ext>
            </a:extLst>
          </a:blip>
          <a:srcRect l="12914" t="19885"/>
          <a:stretch/>
        </p:blipFill>
        <p:spPr>
          <a:xfrm>
            <a:off x="8956564" y="5081878"/>
            <a:ext cx="765531" cy="1048657"/>
          </a:xfrm>
          <a:prstGeom prst="rect">
            <a:avLst/>
          </a:prstGeom>
        </p:spPr>
      </p:pic>
    </p:spTree>
    <p:extLst>
      <p:ext uri="{BB962C8B-B14F-4D97-AF65-F5344CB8AC3E}">
        <p14:creationId xmlns:p14="http://schemas.microsoft.com/office/powerpoint/2010/main" val="177313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EFDE218124F41A39437AA860B391E" ma:contentTypeVersion="22" ma:contentTypeDescription="Create a new document." ma:contentTypeScope="" ma:versionID="dc890fd66593506fa24633e5507b68e7">
  <xsd:schema xmlns:xsd="http://www.w3.org/2001/XMLSchema" xmlns:xs="http://www.w3.org/2001/XMLSchema" xmlns:p="http://schemas.microsoft.com/office/2006/metadata/properties" xmlns:ns1="http://schemas.microsoft.com/sharepoint/v3" xmlns:ns2="39022ca7-da8b-462c-ac53-cf911d2e7c5d" xmlns:ns3="21fe2dc5-e687-4b08-a992-8b5ade4d5474" targetNamespace="http://schemas.microsoft.com/office/2006/metadata/properties" ma:root="true" ma:fieldsID="302f3e815747d536539f5e14e4d5a1b1" ns1:_="" ns2:_="" ns3:_="">
    <xsd:import namespace="http://schemas.microsoft.com/sharepoint/v3"/>
    <xsd:import namespace="39022ca7-da8b-462c-ac53-cf911d2e7c5d"/>
    <xsd:import namespace="21fe2dc5-e687-4b08-a992-8b5ade4d54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022ca7-da8b-462c-ac53-cf911d2e7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a722410-03a9-4718-9392-c4089ca5a50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fe2dc5-e687-4b08-a992-8b5ade4d54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c887687-1822-4593-8513-6eba5855e8c1}" ma:internalName="TaxCatchAll" ma:showField="CatchAllData" ma:web="21fe2dc5-e687-4b08-a992-8b5ade4d54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39022ca7-da8b-462c-ac53-cf911d2e7c5d" xsi:nil="true"/>
    <_ip_UnifiedCompliancePolicyProperties xmlns="http://schemas.microsoft.com/sharepoint/v3" xsi:nil="true"/>
    <TaxCatchAll xmlns="21fe2dc5-e687-4b08-a992-8b5ade4d5474" xsi:nil="true"/>
    <lcf76f155ced4ddcb4097134ff3c332f xmlns="39022ca7-da8b-462c-ac53-cf911d2e7c5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B1209-68EE-4F8B-BE01-2E3218358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022ca7-da8b-462c-ac53-cf911d2e7c5d"/>
    <ds:schemaRef ds:uri="21fe2dc5-e687-4b08-a992-8b5ade4d54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D4F630-F244-4249-A1DD-CAF66701C44D}">
  <ds:schemaRefs>
    <ds:schemaRef ds:uri="http://purl.org/dc/terms/"/>
    <ds:schemaRef ds:uri="http://schemas.microsoft.com/office/2006/metadata/properties"/>
    <ds:schemaRef ds:uri="http://schemas.microsoft.com/office/2006/documentManagement/types"/>
    <ds:schemaRef ds:uri="http://purl.org/dc/elements/1.1/"/>
    <ds:schemaRef ds:uri="39022ca7-da8b-462c-ac53-cf911d2e7c5d"/>
    <ds:schemaRef ds:uri="http://schemas.openxmlformats.org/package/2006/metadata/core-properties"/>
    <ds:schemaRef ds:uri="http://www.w3.org/XML/1998/namespace"/>
    <ds:schemaRef ds:uri="http://purl.org/dc/dcmitype/"/>
    <ds:schemaRef ds:uri="http://schemas.microsoft.com/office/infopath/2007/PartnerControls"/>
    <ds:schemaRef ds:uri="21fe2dc5-e687-4b08-a992-8b5ade4d5474"/>
    <ds:schemaRef ds:uri="http://schemas.microsoft.com/sharepoint/v3"/>
  </ds:schemaRefs>
</ds:datastoreItem>
</file>

<file path=customXml/itemProps3.xml><?xml version="1.0" encoding="utf-8"?>
<ds:datastoreItem xmlns:ds="http://schemas.openxmlformats.org/officeDocument/2006/customXml" ds:itemID="{EE53B0B3-0F5A-401C-97A3-2E7FE5C385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15903</TotalTime>
  <Words>1452</Words>
  <Application>Microsoft Office PowerPoint</Application>
  <PresentationFormat>Custom</PresentationFormat>
  <Paragraphs>374</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DM Sans Bold</vt:lpstr>
      <vt:lpstr>Calibri</vt:lpstr>
      <vt:lpstr>Aptos</vt:lpstr>
      <vt:lpstr>Wingdings</vt:lpstr>
      <vt:lpstr>Symbol</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CFO Activity Schedule TEMPLATE</dc:title>
  <dc:creator>Hvalec, Julia (Growth Company)</dc:creator>
  <cp:lastModifiedBy>Hvalec, Julia (Growth Company)</cp:lastModifiedBy>
  <cp:revision>637</cp:revision>
  <cp:lastPrinted>2024-09-30T08:24:20Z</cp:lastPrinted>
  <dcterms:created xsi:type="dcterms:W3CDTF">2006-08-16T00:00:00Z</dcterms:created>
  <dcterms:modified xsi:type="dcterms:W3CDTF">2025-11-19T14:54:12Z</dcterms:modified>
  <dc:identifier>DAFxy3nWgJM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0x010100895EFDE218124F41A39437AA860B391E</vt:lpwstr>
  </property>
</Properties>
</file>