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notesMasterIdLst>
    <p:notesMasterId r:id="rId9"/>
  </p:notesMasterIdLst>
  <p:sldIdLst>
    <p:sldId id="261" r:id="rId5"/>
    <p:sldId id="262" r:id="rId6"/>
    <p:sldId id="263" r:id="rId7"/>
    <p:sldId id="265" r:id="rId8"/>
  </p:sldIdLst>
  <p:sldSz cx="10693400" cy="7556500"/>
  <p:notesSz cx="6797675" cy="9926638"/>
  <p:embeddedFontLst>
    <p:embeddedFont>
      <p:font typeface="Aptos Narrow" panose="020B0004020202020204" pitchFamily="34" charset="0"/>
      <p:regular r:id="rId10"/>
      <p:bold r:id="rId11"/>
      <p:italic r:id="rId12"/>
      <p:boldItalic r:id="rId13"/>
    </p:embeddedFont>
    <p:embeddedFont>
      <p:font typeface="DM Sans" pitchFamily="2" charset="0"/>
      <p:regular r:id="rId14"/>
      <p:bold r:id="rId15"/>
      <p:italic r:id="rId16"/>
      <p:boldItalic r:id="rId17"/>
    </p:embeddedFont>
    <p:embeddedFont>
      <p:font typeface="DM Sans Bold" charset="0"/>
      <p:regular r:id="rId18"/>
      <p:bold r:id="rId1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AE9F8"/>
    <a:srgbClr val="FFF3E7"/>
    <a:srgbClr val="FFE4C9"/>
    <a:srgbClr val="FFCC66"/>
    <a:srgbClr val="FFFFCC"/>
    <a:srgbClr val="B6C6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4" d="100"/>
          <a:sy n="54" d="100"/>
        </p:scale>
        <p:origin x="1380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font" Target="fonts/font4.fntdata"/><Relationship Id="rId18" Type="http://schemas.openxmlformats.org/officeDocument/2006/relationships/font" Target="fonts/font9.fntdata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font" Target="fonts/font3.fntdata"/><Relationship Id="rId17" Type="http://schemas.openxmlformats.org/officeDocument/2006/relationships/font" Target="fonts/font8.fntdata"/><Relationship Id="rId2" Type="http://schemas.openxmlformats.org/officeDocument/2006/relationships/customXml" Target="../customXml/item2.xml"/><Relationship Id="rId16" Type="http://schemas.openxmlformats.org/officeDocument/2006/relationships/font" Target="fonts/font7.fntdata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font" Target="fonts/font2.fntdata"/><Relationship Id="rId5" Type="http://schemas.openxmlformats.org/officeDocument/2006/relationships/slide" Target="slides/slide1.xml"/><Relationship Id="rId15" Type="http://schemas.openxmlformats.org/officeDocument/2006/relationships/font" Target="fonts/font6.fntdata"/><Relationship Id="rId23" Type="http://schemas.openxmlformats.org/officeDocument/2006/relationships/tableStyles" Target="tableStyles.xml"/><Relationship Id="rId10" Type="http://schemas.openxmlformats.org/officeDocument/2006/relationships/font" Target="fonts/font1.fntdata"/><Relationship Id="rId19" Type="http://schemas.openxmlformats.org/officeDocument/2006/relationships/font" Target="fonts/font10.fntdata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5561" tIns="47781" rIns="95561" bIns="47781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2" y="0"/>
            <a:ext cx="2945659" cy="498056"/>
          </a:xfrm>
          <a:prstGeom prst="rect">
            <a:avLst/>
          </a:prstGeom>
        </p:spPr>
        <p:txBody>
          <a:bodyPr vert="horz" lIns="95561" tIns="47781" rIns="95561" bIns="47781" rtlCol="0"/>
          <a:lstStyle>
            <a:lvl1pPr algn="r">
              <a:defRPr sz="1300"/>
            </a:lvl1pPr>
          </a:lstStyle>
          <a:p>
            <a:fld id="{A016004F-67E9-434D-8D28-B26DA7AC46C2}" type="datetimeFigureOut">
              <a:rPr lang="en-GB" smtClean="0"/>
              <a:t>19/09/2025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61" tIns="47781" rIns="95561" bIns="47781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3"/>
          </a:xfrm>
          <a:prstGeom prst="rect">
            <a:avLst/>
          </a:prstGeom>
        </p:spPr>
        <p:txBody>
          <a:bodyPr vert="horz" lIns="95561" tIns="47781" rIns="95561" bIns="4778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5561" tIns="47781" rIns="95561" bIns="47781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2" y="9428584"/>
            <a:ext cx="2945659" cy="498055"/>
          </a:xfrm>
          <a:prstGeom prst="rect">
            <a:avLst/>
          </a:prstGeom>
        </p:spPr>
        <p:txBody>
          <a:bodyPr vert="horz" lIns="95561" tIns="47781" rIns="95561" bIns="47781" rtlCol="0" anchor="b"/>
          <a:lstStyle>
            <a:lvl1pPr algn="r">
              <a:defRPr sz="1300"/>
            </a:lvl1pPr>
          </a:lstStyle>
          <a:p>
            <a:fld id="{2F7DE565-BD42-4930-8EFE-519E485892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84887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7DE565-BD42-4930-8EFE-519E4858926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26594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AD3BB9-D951-0390-C383-7BBD7E361F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3A3E5BF-E7A9-17BD-3683-6BD49453EE5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E9494A1-C352-8AA6-826E-76D979B3B44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FB97D1-A72A-ABA5-A100-931E89464F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7DE565-BD42-4930-8EFE-519E4858926F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39102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ADB083-DA4F-8C09-5996-768647A743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5AFA2E3-0D5F-F6BC-B533-44D4B72DEDB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5F47194-68AB-D2E8-0DB0-96FBE441871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923E3E-CEA4-9BD6-3C10-F9B251F7AC6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7DE565-BD42-4930-8EFE-519E4858926F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53541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C49187-D86F-FAF4-FB6E-1B6A106895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592B528-3451-E3AD-CCB7-7F023779C0F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EAB0E82-6D30-36F7-B2FB-55CA26754EA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EA8893-BFFF-15C0-DC8D-9C66E319C79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7DE565-BD42-4930-8EFE-519E4858926F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07559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sv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svg"/><Relationship Id="rId7" Type="http://schemas.openxmlformats.org/officeDocument/2006/relationships/image" Target="../media/image5.svg"/><Relationship Id="rId12" Type="http://schemas.openxmlformats.org/officeDocument/2006/relationships/image" Target="../media/image10.png"/><Relationship Id="rId17" Type="http://schemas.openxmlformats.org/officeDocument/2006/relationships/image" Target="../media/image15.sv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9.svg"/><Relationship Id="rId5" Type="http://schemas.openxmlformats.org/officeDocument/2006/relationships/image" Target="../media/image3.png"/><Relationship Id="rId15" Type="http://schemas.openxmlformats.org/officeDocument/2006/relationships/image" Target="../media/image13.svg"/><Relationship Id="rId23" Type="http://schemas.openxmlformats.org/officeDocument/2006/relationships/image" Target="../media/image21.svg"/><Relationship Id="rId10" Type="http://schemas.openxmlformats.org/officeDocument/2006/relationships/image" Target="../media/image8.png"/><Relationship Id="rId19" Type="http://schemas.openxmlformats.org/officeDocument/2006/relationships/image" Target="../media/image17.svg"/><Relationship Id="rId4" Type="http://schemas.openxmlformats.org/officeDocument/2006/relationships/image" Target="../media/image2.png"/><Relationship Id="rId9" Type="http://schemas.openxmlformats.org/officeDocument/2006/relationships/image" Target="../media/image7.sv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svg"/><Relationship Id="rId18" Type="http://schemas.openxmlformats.org/officeDocument/2006/relationships/image" Target="../media/image18.png"/><Relationship Id="rId26" Type="http://schemas.openxmlformats.org/officeDocument/2006/relationships/image" Target="../media/image12.png"/><Relationship Id="rId3" Type="http://schemas.openxmlformats.org/officeDocument/2006/relationships/image" Target="../media/image1.png"/><Relationship Id="rId21" Type="http://schemas.openxmlformats.org/officeDocument/2006/relationships/image" Target="../media/image23.svg"/><Relationship Id="rId7" Type="http://schemas.openxmlformats.org/officeDocument/2006/relationships/image" Target="../media/image5.svg"/><Relationship Id="rId12" Type="http://schemas.openxmlformats.org/officeDocument/2006/relationships/image" Target="../media/image10.png"/><Relationship Id="rId17" Type="http://schemas.openxmlformats.org/officeDocument/2006/relationships/image" Target="../media/image17.svg"/><Relationship Id="rId25" Type="http://schemas.openxmlformats.org/officeDocument/2006/relationships/image" Target="../media/image27.sv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6.png"/><Relationship Id="rId20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21.svg"/><Relationship Id="rId24" Type="http://schemas.openxmlformats.org/officeDocument/2006/relationships/image" Target="../media/image26.png"/><Relationship Id="rId5" Type="http://schemas.openxmlformats.org/officeDocument/2006/relationships/image" Target="../media/image3.png"/><Relationship Id="rId15" Type="http://schemas.openxmlformats.org/officeDocument/2006/relationships/image" Target="../media/image9.svg"/><Relationship Id="rId23" Type="http://schemas.openxmlformats.org/officeDocument/2006/relationships/image" Target="../media/image25.svg"/><Relationship Id="rId10" Type="http://schemas.openxmlformats.org/officeDocument/2006/relationships/image" Target="../media/image20.png"/><Relationship Id="rId19" Type="http://schemas.openxmlformats.org/officeDocument/2006/relationships/image" Target="../media/image19.svg"/><Relationship Id="rId4" Type="http://schemas.openxmlformats.org/officeDocument/2006/relationships/image" Target="../media/image2.png"/><Relationship Id="rId9" Type="http://schemas.openxmlformats.org/officeDocument/2006/relationships/image" Target="../media/image7.svg"/><Relationship Id="rId14" Type="http://schemas.openxmlformats.org/officeDocument/2006/relationships/image" Target="../media/image8.png"/><Relationship Id="rId22" Type="http://schemas.openxmlformats.org/officeDocument/2006/relationships/image" Target="../media/image24.png"/><Relationship Id="rId27" Type="http://schemas.openxmlformats.org/officeDocument/2006/relationships/image" Target="../media/image13.sv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svg"/><Relationship Id="rId18" Type="http://schemas.openxmlformats.org/officeDocument/2006/relationships/image" Target="../media/image20.png"/><Relationship Id="rId3" Type="http://schemas.openxmlformats.org/officeDocument/2006/relationships/image" Target="../media/image1.png"/><Relationship Id="rId21" Type="http://schemas.openxmlformats.org/officeDocument/2006/relationships/image" Target="../media/image19.svg"/><Relationship Id="rId7" Type="http://schemas.openxmlformats.org/officeDocument/2006/relationships/image" Target="../media/image5.svg"/><Relationship Id="rId12" Type="http://schemas.openxmlformats.org/officeDocument/2006/relationships/image" Target="../media/image10.png"/><Relationship Id="rId17" Type="http://schemas.openxmlformats.org/officeDocument/2006/relationships/image" Target="../media/image17.svg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16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9.svg"/><Relationship Id="rId5" Type="http://schemas.openxmlformats.org/officeDocument/2006/relationships/image" Target="../media/image3.png"/><Relationship Id="rId15" Type="http://schemas.openxmlformats.org/officeDocument/2006/relationships/image" Target="../media/image13.svg"/><Relationship Id="rId23" Type="http://schemas.openxmlformats.org/officeDocument/2006/relationships/image" Target="../media/image29.svg"/><Relationship Id="rId10" Type="http://schemas.openxmlformats.org/officeDocument/2006/relationships/image" Target="../media/image8.png"/><Relationship Id="rId19" Type="http://schemas.openxmlformats.org/officeDocument/2006/relationships/image" Target="../media/image21.svg"/><Relationship Id="rId4" Type="http://schemas.openxmlformats.org/officeDocument/2006/relationships/image" Target="../media/image2.png"/><Relationship Id="rId9" Type="http://schemas.openxmlformats.org/officeDocument/2006/relationships/image" Target="../media/image7.svg"/><Relationship Id="rId14" Type="http://schemas.openxmlformats.org/officeDocument/2006/relationships/image" Target="../media/image12.png"/><Relationship Id="rId22" Type="http://schemas.openxmlformats.org/officeDocument/2006/relationships/image" Target="../media/image2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21.svg"/><Relationship Id="rId18" Type="http://schemas.openxmlformats.org/officeDocument/2006/relationships/image" Target="../media/image10.png"/><Relationship Id="rId3" Type="http://schemas.openxmlformats.org/officeDocument/2006/relationships/image" Target="../media/image1.png"/><Relationship Id="rId21" Type="http://schemas.openxmlformats.org/officeDocument/2006/relationships/image" Target="../media/image31.svg"/><Relationship Id="rId7" Type="http://schemas.openxmlformats.org/officeDocument/2006/relationships/image" Target="../media/image5.svg"/><Relationship Id="rId12" Type="http://schemas.openxmlformats.org/officeDocument/2006/relationships/image" Target="../media/image20.png"/><Relationship Id="rId17" Type="http://schemas.openxmlformats.org/officeDocument/2006/relationships/image" Target="../media/image9.svg"/><Relationship Id="rId25" Type="http://schemas.openxmlformats.org/officeDocument/2006/relationships/image" Target="../media/image25.svg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8.png"/><Relationship Id="rId20" Type="http://schemas.openxmlformats.org/officeDocument/2006/relationships/image" Target="../media/image3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19.svg"/><Relationship Id="rId24" Type="http://schemas.openxmlformats.org/officeDocument/2006/relationships/image" Target="../media/image24.png"/><Relationship Id="rId5" Type="http://schemas.openxmlformats.org/officeDocument/2006/relationships/image" Target="../media/image3.png"/><Relationship Id="rId15" Type="http://schemas.openxmlformats.org/officeDocument/2006/relationships/image" Target="../media/image27.svg"/><Relationship Id="rId23" Type="http://schemas.openxmlformats.org/officeDocument/2006/relationships/image" Target="../media/image33.svg"/><Relationship Id="rId10" Type="http://schemas.openxmlformats.org/officeDocument/2006/relationships/image" Target="../media/image18.png"/><Relationship Id="rId19" Type="http://schemas.openxmlformats.org/officeDocument/2006/relationships/image" Target="../media/image11.svg"/><Relationship Id="rId4" Type="http://schemas.openxmlformats.org/officeDocument/2006/relationships/image" Target="../media/image2.png"/><Relationship Id="rId9" Type="http://schemas.openxmlformats.org/officeDocument/2006/relationships/image" Target="../media/image7.svg"/><Relationship Id="rId14" Type="http://schemas.openxmlformats.org/officeDocument/2006/relationships/image" Target="../media/image26.png"/><Relationship Id="rId22" Type="http://schemas.openxmlformats.org/officeDocument/2006/relationships/image" Target="../media/image3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92946" y="1559867"/>
            <a:ext cx="2324630" cy="5387419"/>
            <a:chOff x="-24" y="16707"/>
            <a:chExt cx="939480" cy="1860581"/>
          </a:xfrm>
        </p:grpSpPr>
        <p:sp>
          <p:nvSpPr>
            <p:cNvPr id="4" name="Freeform 4"/>
            <p:cNvSpPr/>
            <p:nvPr/>
          </p:nvSpPr>
          <p:spPr>
            <a:xfrm>
              <a:off x="0" y="16707"/>
              <a:ext cx="939456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-24" y="179412"/>
              <a:ext cx="939480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/>
              <a:r>
                <a:rPr lang="en-US" sz="1050" u="sng" dirty="0">
                  <a:solidFill>
                    <a:srgbClr val="FFFFFF"/>
                  </a:solidFill>
                  <a:latin typeface="DM Sans"/>
                </a:rPr>
                <a:t>Information</a:t>
              </a:r>
              <a:endParaRPr lang="en-US" sz="1050" dirty="0">
                <a:cs typeface="Calibri"/>
              </a:endParaRPr>
            </a:p>
            <a:p>
              <a:pPr algn="ctr"/>
              <a:endParaRPr lang="en-US" sz="1050" u="sng" dirty="0">
                <a:solidFill>
                  <a:srgbClr val="FFFFFF"/>
                </a:solidFill>
                <a:latin typeface="DM Sans"/>
              </a:endParaRPr>
            </a:p>
            <a:p>
              <a:pPr algn="ctr"/>
              <a:r>
                <a:rPr lang="en-US" sz="1050" b="1" dirty="0">
                  <a:solidFill>
                    <a:schemeClr val="bg1"/>
                  </a:solidFill>
                  <a:latin typeface="DM Sans"/>
                </a:rPr>
                <a:t>Address:</a:t>
              </a:r>
              <a:r>
                <a:rPr lang="en-US" sz="1050" b="1" dirty="0">
                  <a:solidFill>
                    <a:schemeClr val="bg1"/>
                  </a:solidFill>
                  <a:latin typeface="Calibri"/>
                  <a:cs typeface="Calibri"/>
                </a:rPr>
                <a:t> </a:t>
              </a:r>
              <a:r>
                <a:rPr lang="en-US" sz="1050" b="1" dirty="0">
                  <a:solidFill>
                    <a:schemeClr val="bg1"/>
                  </a:solidFill>
                  <a:latin typeface="DM Sans"/>
                </a:rPr>
                <a:t>- </a:t>
              </a:r>
              <a:r>
                <a:rPr lang="en-GB" sz="1050" b="0" i="0" dirty="0">
                  <a:solidFill>
                    <a:schemeClr val="bg1"/>
                  </a:solidFill>
                  <a:effectLst/>
                  <a:latin typeface="Aptos Narrow" panose="020B0004020202020204" pitchFamily="34" charset="0"/>
                </a:rPr>
                <a:t>Urban Exchange, Theatre Street/Mount Street, Preston, PR1 8BQ</a:t>
              </a:r>
              <a:endParaRPr lang="en-US" sz="1050" b="1" dirty="0">
                <a:solidFill>
                  <a:schemeClr val="bg1"/>
                </a:solidFill>
                <a:latin typeface="DM Sans"/>
              </a:endParaRPr>
            </a:p>
            <a:p>
              <a:pPr algn="ctr"/>
              <a:endParaRPr lang="en-US" sz="1050" dirty="0">
                <a:solidFill>
                  <a:srgbClr val="FFFFFF"/>
                </a:solidFill>
                <a:latin typeface="DM Sans"/>
              </a:endParaRPr>
            </a:p>
            <a:p>
              <a:pPr algn="ctr"/>
              <a:r>
                <a:rPr lang="en-US" sz="1050" b="1" dirty="0">
                  <a:solidFill>
                    <a:srgbClr val="FFFFFF"/>
                  </a:solidFill>
                  <a:latin typeface="DM Sans"/>
                </a:rPr>
                <a:t>Contact:</a:t>
              </a:r>
              <a:r>
                <a:rPr lang="en-US" sz="1050" dirty="0">
                  <a:solidFill>
                    <a:srgbClr val="FFFFFF"/>
                  </a:solidFill>
                  <a:latin typeface="DM Sans"/>
                </a:rPr>
                <a:t> 07850 955413 (</a:t>
              </a:r>
              <a:r>
                <a:rPr lang="en-US" sz="1050" b="1" i="1" dirty="0">
                  <a:solidFill>
                    <a:srgbClr val="FFFFFF"/>
                  </a:solidFill>
                  <a:latin typeface="DM Sans"/>
                </a:rPr>
                <a:t>AMY</a:t>
              </a:r>
              <a:r>
                <a:rPr lang="en-US" sz="1050" dirty="0">
                  <a:solidFill>
                    <a:srgbClr val="FFFFFF"/>
                  </a:solidFill>
                  <a:latin typeface="DM Sans"/>
                </a:rPr>
                <a:t>)</a:t>
              </a:r>
            </a:p>
            <a:p>
              <a:pPr algn="ctr"/>
              <a:r>
                <a:rPr lang="en-US" sz="1050" dirty="0">
                  <a:solidFill>
                    <a:srgbClr val="FFFFFF"/>
                  </a:solidFill>
                  <a:latin typeface="DM Sans"/>
                  <a:cs typeface="Calibri"/>
                </a:rPr>
                <a:t>                 </a:t>
              </a:r>
              <a:endParaRPr lang="en-US" sz="1050" dirty="0">
                <a:solidFill>
                  <a:srgbClr val="FFFFFF"/>
                </a:solidFill>
                <a:latin typeface="DM Sans"/>
              </a:endParaRPr>
            </a:p>
            <a:p>
              <a:pPr algn="ctr"/>
              <a:r>
                <a:rPr lang="en-US" sz="1050" dirty="0">
                  <a:solidFill>
                    <a:srgbClr val="FFFFFF"/>
                  </a:solidFill>
                  <a:latin typeface="DM Sans"/>
                </a:rPr>
                <a:t>Enrolments are needed to do any of the sessions.</a:t>
              </a:r>
            </a:p>
            <a:p>
              <a:pPr algn="ctr"/>
              <a:endParaRPr lang="en-US" sz="1050" b="1" u="sng" dirty="0">
                <a:solidFill>
                  <a:schemeClr val="bg1"/>
                </a:solidFill>
                <a:cs typeface="Calibri"/>
              </a:endParaRPr>
            </a:p>
            <a:p>
              <a:pPr algn="ctr"/>
              <a:r>
                <a:rPr lang="en-US" sz="1050" dirty="0">
                  <a:solidFill>
                    <a:schemeClr val="bg1"/>
                  </a:solidFill>
                  <a:cs typeface="Calibri"/>
                </a:rPr>
                <a:t>Group Activity's this week include Arts and Crafts,  and Creative arts which will be run by an external provider additionally there is a creative writing group and A men matter group which will be run by one of the male support workers discussing men’s mental health struggles.</a:t>
              </a:r>
            </a:p>
            <a:p>
              <a:pPr algn="ctr"/>
              <a:r>
                <a:rPr lang="en-US" sz="1050" dirty="0">
                  <a:solidFill>
                    <a:schemeClr val="bg1"/>
                  </a:solidFill>
                  <a:cs typeface="Calibri"/>
                </a:rPr>
                <a:t>– Please let your support worker know if you would like to sign up for any of these.</a:t>
              </a:r>
            </a:p>
            <a:p>
              <a:pPr algn="ctr"/>
              <a:endParaRPr lang="en-US" sz="1050" dirty="0">
                <a:solidFill>
                  <a:schemeClr val="bg1"/>
                </a:solidFill>
                <a:cs typeface="Calibri"/>
              </a:endParaRPr>
            </a:p>
            <a:p>
              <a:pPr algn="ctr"/>
              <a:r>
                <a:rPr lang="en-US" sz="800" b="1" dirty="0">
                  <a:solidFill>
                    <a:schemeClr val="bg1"/>
                  </a:solidFill>
                  <a:cs typeface="Calibri"/>
                </a:rPr>
                <a:t>CBT To be discussed with Support worker</a:t>
              </a:r>
            </a:p>
            <a:p>
              <a:pPr algn="ctr"/>
              <a:endParaRPr lang="en-US" sz="800" b="1" dirty="0">
                <a:solidFill>
                  <a:schemeClr val="bg1"/>
                </a:solidFill>
                <a:cs typeface="Calibri"/>
              </a:endParaRPr>
            </a:p>
            <a:p>
              <a:pPr algn="ctr"/>
              <a:endParaRPr lang="en-US" sz="800" b="1" dirty="0">
                <a:solidFill>
                  <a:schemeClr val="bg1"/>
                </a:solidFill>
                <a:cs typeface="Calibri"/>
              </a:endParaRPr>
            </a:p>
            <a:p>
              <a:pPr algn="ctr"/>
              <a:endParaRPr lang="en-US" sz="800" b="1" dirty="0">
                <a:solidFill>
                  <a:schemeClr val="bg1"/>
                </a:solidFill>
                <a:cs typeface="Calibri"/>
              </a:endParaRPr>
            </a:p>
            <a:p>
              <a:pPr algn="ctr"/>
              <a:endParaRPr lang="en-US" sz="800" b="1" dirty="0">
                <a:solidFill>
                  <a:schemeClr val="bg1"/>
                </a:solidFill>
                <a:cs typeface="Calibri"/>
              </a:endParaRPr>
            </a:p>
            <a:p>
              <a:pPr algn="ctr"/>
              <a:endParaRPr lang="en-US" sz="800" b="1" dirty="0">
                <a:solidFill>
                  <a:schemeClr val="bg1"/>
                </a:solidFill>
                <a:cs typeface="Calibri"/>
              </a:endParaRPr>
            </a:p>
            <a:p>
              <a:pPr algn="ctr"/>
              <a:endParaRPr lang="en-US" sz="800" b="1" dirty="0">
                <a:solidFill>
                  <a:schemeClr val="bg1"/>
                </a:solidFill>
                <a:cs typeface="Calibri"/>
              </a:endParaRPr>
            </a:p>
            <a:p>
              <a:pPr algn="ctr"/>
              <a:endParaRPr lang="en-US" sz="800" b="1" dirty="0">
                <a:solidFill>
                  <a:schemeClr val="bg1"/>
                </a:solidFill>
                <a:cs typeface="Calibri"/>
              </a:endParaRPr>
            </a:p>
            <a:p>
              <a:pPr algn="ctr"/>
              <a:endParaRPr lang="en-US" sz="800" b="1" dirty="0">
                <a:solidFill>
                  <a:schemeClr val="bg1"/>
                </a:solidFill>
                <a:cs typeface="Calibri"/>
              </a:endParaRPr>
            </a:p>
            <a:p>
              <a:pPr algn="ctr"/>
              <a:endParaRPr lang="en-US" sz="1000" b="1" u="sng" dirty="0">
                <a:solidFill>
                  <a:schemeClr val="bg1"/>
                </a:solidFill>
                <a:cs typeface="Calibri"/>
              </a:endParaRPr>
            </a:p>
          </p:txBody>
        </p:sp>
      </p:grpSp>
      <p:grpSp>
        <p:nvGrpSpPr>
          <p:cNvPr id="49" name="Group 49"/>
          <p:cNvGrpSpPr/>
          <p:nvPr/>
        </p:nvGrpSpPr>
        <p:grpSpPr>
          <a:xfrm>
            <a:off x="310282" y="6491028"/>
            <a:ext cx="2066012" cy="747035"/>
            <a:chOff x="183080" y="0"/>
            <a:chExt cx="2754682" cy="996046"/>
          </a:xfrm>
        </p:grpSpPr>
        <p:sp>
          <p:nvSpPr>
            <p:cNvPr id="50" name="Freeform 50"/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/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>
                  <a:solidFill>
                    <a:srgbClr val="000000"/>
                  </a:solidFill>
                  <a:latin typeface="DM Sans"/>
                </a:rPr>
                <a:t>This programme is delivered by HMPPS CFO</a:t>
              </a:r>
            </a:p>
          </p:txBody>
        </p:sp>
      </p:grpSp>
      <p:sp>
        <p:nvSpPr>
          <p:cNvPr id="69" name="TextBox 69"/>
          <p:cNvSpPr txBox="1"/>
          <p:nvPr/>
        </p:nvSpPr>
        <p:spPr>
          <a:xfrm>
            <a:off x="2682766" y="89855"/>
            <a:ext cx="5010805" cy="59766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450" u="sng" dirty="0">
                <a:solidFill>
                  <a:srgbClr val="000000"/>
                </a:solidFill>
                <a:latin typeface="DM Sans Bold"/>
              </a:rPr>
              <a:t>October  - WEEK 1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3F2A7CC7-B907-D44C-7784-C0E9EDD8F46A}"/>
              </a:ext>
            </a:extLst>
          </p:cNvPr>
          <p:cNvSpPr txBox="1"/>
          <p:nvPr/>
        </p:nvSpPr>
        <p:spPr>
          <a:xfrm>
            <a:off x="192946" y="7428544"/>
            <a:ext cx="234673" cy="11541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877"/>
              </a:lnSpc>
            </a:pPr>
            <a:r>
              <a:rPr lang="en-US" sz="750" dirty="0">
                <a:latin typeface="DM Sans"/>
              </a:rPr>
              <a:t>V1.0</a:t>
            </a:r>
          </a:p>
        </p:txBody>
      </p:sp>
      <p:pic>
        <p:nvPicPr>
          <p:cNvPr id="83" name="Picture 82" descr="A black and blue logo&#10;&#10;Description automatically generated">
            <a:extLst>
              <a:ext uri="{FF2B5EF4-FFF2-40B4-BE49-F238E27FC236}">
                <a16:creationId xmlns:a16="http://schemas.microsoft.com/office/drawing/2014/main" id="{82136ECE-F6A6-0C0C-9952-014792A99A0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40178" y="175542"/>
            <a:ext cx="926316" cy="41830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FFD998DC-41FA-3DA6-B430-694185A718C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93488" y="254648"/>
            <a:ext cx="1233170" cy="342900"/>
          </a:xfrm>
          <a:prstGeom prst="rect">
            <a:avLst/>
          </a:prstGeom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id="{7A6AB033-6DE4-01A4-B386-5AC8DCEADC7E}"/>
              </a:ext>
            </a:extLst>
          </p:cNvPr>
          <p:cNvGrpSpPr/>
          <p:nvPr/>
        </p:nvGrpSpPr>
        <p:grpSpPr>
          <a:xfrm>
            <a:off x="185667" y="188324"/>
            <a:ext cx="2331909" cy="1203665"/>
            <a:chOff x="237650" y="127955"/>
            <a:chExt cx="2331909" cy="1203665"/>
          </a:xfrm>
        </p:grpSpPr>
        <p:sp>
          <p:nvSpPr>
            <p:cNvPr id="15" name="TextBox 70">
              <a:extLst>
                <a:ext uri="{FF2B5EF4-FFF2-40B4-BE49-F238E27FC236}">
                  <a16:creationId xmlns:a16="http://schemas.microsoft.com/office/drawing/2014/main" id="{A8D10F79-5A45-A1DC-B28F-7955CFB76938}"/>
                </a:ext>
              </a:extLst>
            </p:cNvPr>
            <p:cNvSpPr txBox="1"/>
            <p:nvPr/>
          </p:nvSpPr>
          <p:spPr>
            <a:xfrm>
              <a:off x="658981" y="127955"/>
              <a:ext cx="1826812" cy="34607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1400"/>
                </a:lnSpc>
                <a:spcBef>
                  <a:spcPct val="0"/>
                </a:spcBef>
              </a:pPr>
              <a:r>
                <a:rPr lang="en-US" sz="1000" dirty="0">
                  <a:solidFill>
                    <a:srgbClr val="000000"/>
                  </a:solidFill>
                  <a:latin typeface="DM Sans"/>
                </a:rPr>
                <a:t>Self: Activities that work on the individual</a:t>
              </a:r>
            </a:p>
          </p:txBody>
        </p:sp>
        <p:sp>
          <p:nvSpPr>
            <p:cNvPr id="17" name="TextBox 71">
              <a:extLst>
                <a:ext uri="{FF2B5EF4-FFF2-40B4-BE49-F238E27FC236}">
                  <a16:creationId xmlns:a16="http://schemas.microsoft.com/office/drawing/2014/main" id="{29E49746-6719-9F62-6AFE-D4DC624C8F58}"/>
                </a:ext>
              </a:extLst>
            </p:cNvPr>
            <p:cNvSpPr txBox="1"/>
            <p:nvPr/>
          </p:nvSpPr>
          <p:spPr>
            <a:xfrm>
              <a:off x="658981" y="545468"/>
              <a:ext cx="1910578" cy="34607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1400"/>
                </a:lnSpc>
                <a:spcBef>
                  <a:spcPct val="0"/>
                </a:spcBef>
              </a:pPr>
              <a:r>
                <a:rPr lang="en-US" sz="1000" dirty="0">
                  <a:solidFill>
                    <a:srgbClr val="000000"/>
                  </a:solidFill>
                  <a:latin typeface="DM Sans"/>
                </a:rPr>
                <a:t>Relationships: Activities that work with peers/families/friends</a:t>
              </a:r>
            </a:p>
          </p:txBody>
        </p:sp>
        <p:sp>
          <p:nvSpPr>
            <p:cNvPr id="25" name="TextBox 72">
              <a:extLst>
                <a:ext uri="{FF2B5EF4-FFF2-40B4-BE49-F238E27FC236}">
                  <a16:creationId xmlns:a16="http://schemas.microsoft.com/office/drawing/2014/main" id="{CFF2D812-BA5F-E720-94B2-F44738D66A3F}"/>
                </a:ext>
              </a:extLst>
            </p:cNvPr>
            <p:cNvSpPr txBox="1"/>
            <p:nvPr/>
          </p:nvSpPr>
          <p:spPr>
            <a:xfrm>
              <a:off x="677481" y="980818"/>
              <a:ext cx="1826812" cy="35080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1400"/>
                </a:lnSpc>
                <a:spcBef>
                  <a:spcPct val="0"/>
                </a:spcBef>
              </a:pPr>
              <a:r>
                <a:rPr lang="en-US" sz="1000" dirty="0">
                  <a:solidFill>
                    <a:srgbClr val="000000"/>
                  </a:solidFill>
                  <a:latin typeface="DM Sans"/>
                </a:rPr>
                <a:t>Education Training and Employment activities</a:t>
              </a:r>
            </a:p>
          </p:txBody>
        </p:sp>
        <p:sp>
          <p:nvSpPr>
            <p:cNvPr id="26" name="Flowchart: Connector 25">
              <a:extLst>
                <a:ext uri="{FF2B5EF4-FFF2-40B4-BE49-F238E27FC236}">
                  <a16:creationId xmlns:a16="http://schemas.microsoft.com/office/drawing/2014/main" id="{D824EFB8-7B3F-0466-CEAC-76D11A010124}"/>
                </a:ext>
              </a:extLst>
            </p:cNvPr>
            <p:cNvSpPr/>
            <p:nvPr/>
          </p:nvSpPr>
          <p:spPr>
            <a:xfrm>
              <a:off x="252316" y="625776"/>
              <a:ext cx="293457" cy="312055"/>
            </a:xfrm>
            <a:prstGeom prst="flowChartConnector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2BAE6E5C-AAF4-B60D-7E3F-B6FD8A76CFAA}"/>
                </a:ext>
              </a:extLst>
            </p:cNvPr>
            <p:cNvSpPr/>
            <p:nvPr/>
          </p:nvSpPr>
          <p:spPr>
            <a:xfrm>
              <a:off x="237650" y="187616"/>
              <a:ext cx="322296" cy="271083"/>
            </a:xfrm>
            <a:prstGeom prst="triangl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295B0A08-1448-A713-4FD2-8AB5BDE087D0}"/>
                </a:ext>
              </a:extLst>
            </p:cNvPr>
            <p:cNvSpPr/>
            <p:nvPr/>
          </p:nvSpPr>
          <p:spPr>
            <a:xfrm>
              <a:off x="252069" y="1027106"/>
              <a:ext cx="293457" cy="271083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2"/>
                </a:solidFill>
              </a:endParaRPr>
            </a:p>
          </p:txBody>
        </p:sp>
      </p:grpSp>
      <p:graphicFrame>
        <p:nvGraphicFramePr>
          <p:cNvPr id="29" name="Table 2">
            <a:extLst>
              <a:ext uri="{FF2B5EF4-FFF2-40B4-BE49-F238E27FC236}">
                <a16:creationId xmlns:a16="http://schemas.microsoft.com/office/drawing/2014/main" id="{52C6E44B-F21B-199F-E95D-5997B562C18E}"/>
              </a:ext>
            </a:extLst>
          </p:cNvPr>
          <p:cNvGraphicFramePr>
            <a:graphicFrameLocks noGrp="1" noDrilldown="1" noMove="1" noResize="1"/>
          </p:cNvGraphicFramePr>
          <p:nvPr>
            <p:extLst>
              <p:ext uri="{D42A27DB-BD31-4B8C-83A1-F6EECF244321}">
                <p14:modId xmlns:p14="http://schemas.microsoft.com/office/powerpoint/2010/main" val="2185412502"/>
              </p:ext>
            </p:extLst>
          </p:nvPr>
        </p:nvGraphicFramePr>
        <p:xfrm>
          <a:off x="2630784" y="712255"/>
          <a:ext cx="8010634" cy="6617869"/>
        </p:xfrm>
        <a:graphic>
          <a:graphicData uri="http://schemas.openxmlformats.org/drawingml/2006/table">
            <a:tbl>
              <a:tblPr/>
              <a:tblGrid>
                <a:gridCol w="8303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1299">
                  <a:extLst>
                    <a:ext uri="{9D8B030D-6E8A-4147-A177-3AD203B41FA5}">
                      <a16:colId xmlns:a16="http://schemas.microsoft.com/office/drawing/2014/main" val="3025207788"/>
                    </a:ext>
                  </a:extLst>
                </a:gridCol>
                <a:gridCol w="6796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6273">
                  <a:extLst>
                    <a:ext uri="{9D8B030D-6E8A-4147-A177-3AD203B41FA5}">
                      <a16:colId xmlns:a16="http://schemas.microsoft.com/office/drawing/2014/main" val="1315605492"/>
                    </a:ext>
                  </a:extLst>
                </a:gridCol>
                <a:gridCol w="9327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14183">
                  <a:extLst>
                    <a:ext uri="{9D8B030D-6E8A-4147-A177-3AD203B41FA5}">
                      <a16:colId xmlns:a16="http://schemas.microsoft.com/office/drawing/2014/main" val="600078779"/>
                    </a:ext>
                  </a:extLst>
                </a:gridCol>
                <a:gridCol w="8238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53847">
                  <a:extLst>
                    <a:ext uri="{9D8B030D-6E8A-4147-A177-3AD203B41FA5}">
                      <a16:colId xmlns:a16="http://schemas.microsoft.com/office/drawing/2014/main" val="2489929782"/>
                    </a:ext>
                  </a:extLst>
                </a:gridCol>
                <a:gridCol w="89546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32915">
                  <a:extLst>
                    <a:ext uri="{9D8B030D-6E8A-4147-A177-3AD203B41FA5}">
                      <a16:colId xmlns:a16="http://schemas.microsoft.com/office/drawing/2014/main" val="2613621220"/>
                    </a:ext>
                  </a:extLst>
                </a:gridCol>
              </a:tblGrid>
              <a:tr h="468589">
                <a:tc gridSpan="2">
                  <a:txBody>
                    <a:bodyPr/>
                    <a:lstStyle/>
                    <a:p>
                      <a:pPr algn="ctr">
                        <a:lnSpc>
                          <a:spcPts val="1927"/>
                        </a:lnSpc>
                        <a:defRPr/>
                      </a:pPr>
                      <a:r>
                        <a:rPr lang="en-US" sz="1376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Monday 29</a:t>
                      </a:r>
                      <a:r>
                        <a:rPr lang="en-US" sz="1376" b="1" baseline="30000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th</a:t>
                      </a:r>
                      <a:endParaRPr lang="en-US" sz="1100"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927"/>
                        </a:lnSpc>
                        <a:defRPr/>
                      </a:pPr>
                      <a:r>
                        <a:rPr lang="en-US" sz="1376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Tuesday 30</a:t>
                      </a:r>
                      <a:r>
                        <a:rPr lang="en-US" sz="1376" b="1" baseline="30000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th</a:t>
                      </a:r>
                      <a:endParaRPr lang="en-US" sz="1100"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820"/>
                        </a:lnSpc>
                        <a:defRPr/>
                      </a:pPr>
                      <a:r>
                        <a:rPr lang="en-US" sz="1299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Wednesday 1</a:t>
                      </a:r>
                      <a:r>
                        <a:rPr lang="en-US" sz="1299" b="1" baseline="30000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st</a:t>
                      </a:r>
                      <a:endParaRPr lang="en-US" sz="1100"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820"/>
                        </a:lnSpc>
                        <a:defRPr/>
                      </a:pPr>
                      <a:r>
                        <a:rPr lang="en-US" sz="1299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Thursday 2</a:t>
                      </a:r>
                      <a:r>
                        <a:rPr lang="en-US" sz="1299" b="1" baseline="30000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nd</a:t>
                      </a:r>
                      <a:endParaRPr lang="en-US" sz="1100"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820"/>
                        </a:lnSpc>
                        <a:defRPr/>
                      </a:pPr>
                      <a:r>
                        <a:rPr lang="en-US" sz="1299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Friday 3</a:t>
                      </a:r>
                      <a:r>
                        <a:rPr lang="en-US" sz="1299" b="1" baseline="30000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rd</a:t>
                      </a:r>
                      <a:endParaRPr lang="en-US" sz="1100"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50104">
                <a:tc rowSpan="2">
                  <a:txBody>
                    <a:bodyPr/>
                    <a:lstStyle/>
                    <a:p>
                      <a:pPr algn="ctr">
                        <a:lnSpc>
                          <a:spcPts val="1371"/>
                        </a:lnSpc>
                        <a:defRPr/>
                      </a:pPr>
                      <a:r>
                        <a:rPr lang="en-GB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sym typeface="DM Sans Bold"/>
                        </a:rPr>
                        <a:t>Creative Arts Tipp                                          10:30am - 12:30pm</a:t>
                      </a:r>
                      <a:endParaRPr lang="en-US" sz="880" b="0" i="0" dirty="0">
                        <a:solidFill>
                          <a:srgbClr val="000000"/>
                        </a:solidFill>
                        <a:latin typeface="DM Sans" pitchFamily="2" charset="0"/>
                        <a:sym typeface="DM Sans Bold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371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sym typeface="DM Sans Bold"/>
                        </a:rPr>
                        <a:t>Digital College       10am - 12pm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6"/>
                        </a:lnSpc>
                        <a:defRPr/>
                      </a:pPr>
                      <a:r>
                        <a:rPr lang="en-US" sz="880" b="0" i="0" dirty="0">
                          <a:latin typeface="DM Sans" pitchFamily="2" charset="0"/>
                        </a:rPr>
                        <a:t>Art Session            10am - 11am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6"/>
                        </a:lnSpc>
                        <a:defRPr/>
                      </a:pPr>
                      <a:r>
                        <a:rPr lang="en-GB" sz="880" b="0" i="0" dirty="0">
                          <a:latin typeface="DM Sans" pitchFamily="2" charset="0"/>
                        </a:rPr>
                        <a:t>Self Employment Support             10am - 11am</a:t>
                      </a:r>
                      <a:endParaRPr lang="en-US" sz="880" b="0" i="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GB" sz="880" b="0" i="0" dirty="0">
                          <a:latin typeface="DM Sans" pitchFamily="2" charset="0"/>
                        </a:rPr>
                        <a:t>Basic Literacy Assessment                     10am - 11am</a:t>
                      </a:r>
                      <a:endParaRPr lang="en-US" sz="880" b="0" i="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latin typeface="DM Sans" pitchFamily="2" charset="0"/>
                        </a:rPr>
                        <a:t>Digital College 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latin typeface="DM Sans" pitchFamily="2" charset="0"/>
                        </a:rPr>
                        <a:t>10pm - 1pm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GB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CBT Appointments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GB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10am - 4pm</a:t>
                      </a:r>
                      <a:endParaRPr lang="en-US" sz="880" b="0" i="0" dirty="0">
                        <a:solidFill>
                          <a:srgbClr val="000000"/>
                        </a:solidFill>
                        <a:latin typeface="DM Sans" pitchFamily="2" charset="0"/>
                        <a:ea typeface="DM Sans"/>
                        <a:cs typeface="DM Sans"/>
                        <a:sym typeface="DM Sans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GB" sz="880" b="0" i="0" dirty="0">
                          <a:latin typeface="DM Sans" pitchFamily="2" charset="0"/>
                        </a:rPr>
                        <a:t>Intro to Employment                  10am - 11am</a:t>
                      </a:r>
                      <a:endParaRPr lang="en-US" sz="880" b="0" i="0" dirty="0">
                        <a:solidFill>
                          <a:srgbClr val="000000"/>
                        </a:solidFill>
                        <a:latin typeface="DM Sans" pitchFamily="2" charset="0"/>
                        <a:ea typeface="DM Sans"/>
                        <a:cs typeface="DM Sans"/>
                        <a:sym typeface="DM Sans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GB" sz="880" b="0" i="0" dirty="0">
                          <a:latin typeface="DM Sans" pitchFamily="2" charset="0"/>
                        </a:rPr>
                        <a:t>Men Matter              10am - 12pm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Job Club</a:t>
                      </a:r>
                    </a:p>
                  </a:txBody>
                  <a:tcPr marL="140560" marR="140560" marT="140560" marB="140560" vert="wordArtVert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19216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80" b="0" i="0" dirty="0">
                          <a:latin typeface="DM Sans" pitchFamily="2" charset="0"/>
                        </a:rPr>
                        <a:t>Understanding Disability Support (PP)                              11am - 12pm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80" b="0" i="0" dirty="0">
                          <a:latin typeface="DM Sans" pitchFamily="2" charset="0"/>
                        </a:rPr>
                        <a:t>Job Search          11am - 12pm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latin typeface="DM Sans" pitchFamily="2" charset="0"/>
                        </a:rPr>
                        <a:t>Money Management              11am - 12pm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GB" sz="880" b="0" i="0" dirty="0">
                          <a:latin typeface="DM Sans" pitchFamily="2" charset="0"/>
                        </a:rPr>
                        <a:t>Careers planning in sport and fitness course   12pm - 1pm</a:t>
                      </a:r>
                      <a:endParaRPr lang="en-US" sz="880" b="0" i="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80" b="0" i="0" dirty="0">
                          <a:latin typeface="DM Sans" pitchFamily="2" charset="0"/>
                        </a:rPr>
                        <a:t>Creative Writing</a:t>
                      </a:r>
                    </a:p>
                    <a:p>
                      <a:pPr algn="ctr"/>
                      <a:r>
                        <a:rPr lang="en-GB" sz="880" b="0" i="0" dirty="0">
                          <a:latin typeface="DM Sans" pitchFamily="2" charset="0"/>
                        </a:rPr>
                        <a:t>12pm – 1pm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80" b="0" i="0" dirty="0">
                          <a:latin typeface="DM Sans" pitchFamily="2" charset="0"/>
                        </a:rPr>
                        <a:t>Mock Interviews 11am - 12pm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80" b="0" i="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4215861"/>
                  </a:ext>
                </a:extLst>
              </a:tr>
              <a:tr h="1479618">
                <a:tc rowSpan="2">
                  <a:txBody>
                    <a:bodyPr/>
                    <a:lstStyle/>
                    <a:p>
                      <a:pPr algn="ctr"/>
                      <a:r>
                        <a:rPr lang="en-GB" sz="880" b="0" i="0" dirty="0">
                          <a:latin typeface="DM Sans" pitchFamily="2" charset="0"/>
                        </a:rPr>
                        <a:t>Reflective Practice                                        1pm - 2pm</a:t>
                      </a:r>
                      <a:endParaRPr sz="880" b="0" i="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80" b="0" i="0" dirty="0">
                          <a:latin typeface="DM Sans" pitchFamily="2" charset="0"/>
                        </a:rPr>
                        <a:t>Intro to Employment  1pm - 2pm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71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 Bold"/>
                          <a:cs typeface="DM Sans Bold"/>
                          <a:sym typeface="DM Sans Bold"/>
                        </a:rPr>
                        <a:t>Benefit Checker           1pm - 2pm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880" b="0" i="0" dirty="0">
                          <a:latin typeface="DM Sans" pitchFamily="2" charset="0"/>
                        </a:rPr>
                        <a:t>Preparation for employment with lived experience course                    1pm - 4pm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latin typeface="DM Sans" pitchFamily="2" charset="0"/>
                        </a:rPr>
                        <a:t>Arts &amp; Crafts Tipp            1pm - 3pm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GB" sz="880" b="0" i="0" dirty="0">
                          <a:latin typeface="DM Sans" pitchFamily="2" charset="0"/>
                        </a:rPr>
                        <a:t>Intro to Labouring course  2pm - 3pm</a:t>
                      </a:r>
                      <a:endParaRPr lang="en-US" sz="880" b="0" i="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 Bold"/>
                          <a:cs typeface="DM Sans Bold"/>
                          <a:sym typeface="DM Sans Bold"/>
                        </a:rPr>
                        <a:t>Art Therapy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 Bold"/>
                          <a:cs typeface="DM Sans Bold"/>
                          <a:sym typeface="DM Sans Bold"/>
                        </a:rPr>
                        <a:t>1pm – 3pm</a:t>
                      </a:r>
                      <a:endParaRPr lang="en-US" sz="880" b="0" i="0" dirty="0">
                        <a:solidFill>
                          <a:srgbClr val="000000"/>
                        </a:solidFill>
                        <a:latin typeface="DM Sans" pitchFamily="2" charset="0"/>
                        <a:ea typeface="DM Sans Bold"/>
                        <a:cs typeface="DM Sans Bold"/>
                        <a:sym typeface="DM Sans Bold"/>
                      </a:endParaRPr>
                    </a:p>
                  </a:txBody>
                  <a:tcPr marL="140560" marR="140560" marT="140560" marB="140560" anchor="ctr"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80" b="0" i="0" dirty="0">
                          <a:latin typeface="DM Sans" pitchFamily="2" charset="0"/>
                        </a:rPr>
                        <a:t>Industry Specific Cards          1pm - 2pm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374"/>
                        </a:lnSpc>
                        <a:defRPr/>
                      </a:pPr>
                      <a:r>
                        <a:rPr lang="en-GB" sz="880" b="0" i="0" dirty="0">
                          <a:latin typeface="DM Sans" pitchFamily="2" charset="0"/>
                        </a:rPr>
                        <a:t>Women's Only Afternoon                                          CV Building and disclosure to employers                     1pm - 4pm</a:t>
                      </a:r>
                      <a:endParaRPr lang="en-US" sz="880" b="0" i="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1374"/>
                        </a:lnSpc>
                        <a:defRPr/>
                      </a:pPr>
                      <a:endParaRPr lang="en-US" sz="810" b="1" dirty="0">
                        <a:solidFill>
                          <a:srgbClr val="000000"/>
                        </a:solidFill>
                        <a:latin typeface="DM Sans" pitchFamily="2" charset="0"/>
                        <a:ea typeface="DM Sans Bold"/>
                        <a:cs typeface="DM Sans Bold"/>
                        <a:sym typeface="DM Sans Bold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43612">
                <a:tc vMerge="1">
                  <a:txBody>
                    <a:bodyPr/>
                    <a:lstStyle/>
                    <a:p>
                      <a:pPr algn="ctr">
                        <a:lnSpc>
                          <a:spcPts val="1371"/>
                        </a:lnSpc>
                        <a:defRPr/>
                      </a:pPr>
                      <a:endParaRPr lang="en-US" sz="880" b="1" dirty="0">
                        <a:solidFill>
                          <a:srgbClr val="000000"/>
                        </a:solidFill>
                        <a:latin typeface="DM Sans" pitchFamily="2" charset="0"/>
                        <a:sym typeface="DM Sans Bold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80" b="0" i="0" dirty="0">
                          <a:latin typeface="DM Sans" pitchFamily="2" charset="0"/>
                        </a:rPr>
                        <a:t>Skill Finder NCS         2pm - 4pm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80" b="0" i="0" dirty="0">
                          <a:latin typeface="DM Sans" pitchFamily="2" charset="0"/>
                        </a:rPr>
                        <a:t>Healthcare Engagement            2pm - 3pm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 Music Tipp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1.30pm - 3.30pm</a:t>
                      </a:r>
                      <a:endParaRPr lang="en-GB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endParaRPr lang="en-GB"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Digital College          2pm - 4pm</a:t>
                      </a:r>
                      <a:endParaRPr lang="en-GB" sz="880" b="0" i="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692478126"/>
                  </a:ext>
                </a:extLst>
              </a:tr>
            </a:tbl>
          </a:graphicData>
        </a:graphic>
      </p:graphicFrame>
      <p:grpSp>
        <p:nvGrpSpPr>
          <p:cNvPr id="65" name="Group 64">
            <a:extLst>
              <a:ext uri="{FF2B5EF4-FFF2-40B4-BE49-F238E27FC236}">
                <a16:creationId xmlns:a16="http://schemas.microsoft.com/office/drawing/2014/main" id="{59DAF390-1532-0B13-FA46-F0CF65A1106D}"/>
              </a:ext>
            </a:extLst>
          </p:cNvPr>
          <p:cNvGrpSpPr/>
          <p:nvPr/>
        </p:nvGrpSpPr>
        <p:grpSpPr>
          <a:xfrm>
            <a:off x="3148608" y="2144802"/>
            <a:ext cx="7435953" cy="5122343"/>
            <a:chOff x="3148608" y="2144802"/>
            <a:chExt cx="7435953" cy="5122343"/>
          </a:xfrm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893A459-5AB5-EF14-4D20-2A701A1A03B0}"/>
                </a:ext>
              </a:extLst>
            </p:cNvPr>
            <p:cNvSpPr/>
            <p:nvPr/>
          </p:nvSpPr>
          <p:spPr>
            <a:xfrm>
              <a:off x="3835400" y="3686346"/>
              <a:ext cx="201443" cy="183808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2"/>
                </a:solidFill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E470AEC7-6E09-8D86-5E05-45AC0DB3324D}"/>
                </a:ext>
              </a:extLst>
            </p:cNvPr>
            <p:cNvSpPr/>
            <p:nvPr/>
          </p:nvSpPr>
          <p:spPr>
            <a:xfrm>
              <a:off x="5302989" y="3613492"/>
              <a:ext cx="201443" cy="183808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2"/>
                </a:solidFill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AF3A05D0-B374-EBFE-C75B-F007BDA08775}"/>
                </a:ext>
              </a:extLst>
            </p:cNvPr>
            <p:cNvSpPr/>
            <p:nvPr/>
          </p:nvSpPr>
          <p:spPr>
            <a:xfrm>
              <a:off x="5357643" y="2186497"/>
              <a:ext cx="201443" cy="183808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2"/>
                </a:solidFill>
              </a:endParaRP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0499090A-B99D-EA8C-0E12-8CA6228F2E28}"/>
                </a:ext>
              </a:extLst>
            </p:cNvPr>
            <p:cNvSpPr/>
            <p:nvPr/>
          </p:nvSpPr>
          <p:spPr>
            <a:xfrm>
              <a:off x="7088568" y="2178219"/>
              <a:ext cx="201443" cy="183808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2"/>
                </a:solidFill>
              </a:endParaRPr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57BA1B1B-8B59-E29A-3F84-C82F731ABA51}"/>
                </a:ext>
              </a:extLst>
            </p:cNvPr>
            <p:cNvSpPr/>
            <p:nvPr/>
          </p:nvSpPr>
          <p:spPr>
            <a:xfrm>
              <a:off x="7104909" y="3686346"/>
              <a:ext cx="201443" cy="183808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2"/>
                </a:solidFill>
              </a:endParaRP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A2035D02-2F9E-100E-3045-04397126379F}"/>
                </a:ext>
              </a:extLst>
            </p:cNvPr>
            <p:cNvSpPr/>
            <p:nvPr/>
          </p:nvSpPr>
          <p:spPr>
            <a:xfrm>
              <a:off x="7052225" y="7035362"/>
              <a:ext cx="201443" cy="183808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2"/>
                </a:solidFill>
              </a:endParaRP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03540CEC-8F43-99A0-33BE-57EE07CB4212}"/>
                </a:ext>
              </a:extLst>
            </p:cNvPr>
            <p:cNvSpPr/>
            <p:nvPr/>
          </p:nvSpPr>
          <p:spPr>
            <a:xfrm>
              <a:off x="8735841" y="2184952"/>
              <a:ext cx="201443" cy="183808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2"/>
                </a:solidFill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050F30FA-8FAF-C2A6-424A-7B0ACCD69784}"/>
                </a:ext>
              </a:extLst>
            </p:cNvPr>
            <p:cNvSpPr/>
            <p:nvPr/>
          </p:nvSpPr>
          <p:spPr>
            <a:xfrm>
              <a:off x="8724898" y="3686346"/>
              <a:ext cx="201443" cy="183808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2"/>
                </a:solidFill>
              </a:endParaRP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409BF9A4-3C66-74B7-D5A7-73BAC3F6FEE6}"/>
                </a:ext>
              </a:extLst>
            </p:cNvPr>
            <p:cNvSpPr/>
            <p:nvPr/>
          </p:nvSpPr>
          <p:spPr>
            <a:xfrm>
              <a:off x="8723139" y="5105585"/>
              <a:ext cx="201443" cy="183808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2"/>
                </a:solidFill>
              </a:endParaRP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A2B3BDD8-126A-0ECF-F888-E56D4C993810}"/>
                </a:ext>
              </a:extLst>
            </p:cNvPr>
            <p:cNvSpPr/>
            <p:nvPr/>
          </p:nvSpPr>
          <p:spPr>
            <a:xfrm>
              <a:off x="8749417" y="7054255"/>
              <a:ext cx="201443" cy="183808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2"/>
                </a:solidFill>
              </a:endParaRP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026B39BA-E3EF-5727-E31C-4006B5593995}"/>
                </a:ext>
              </a:extLst>
            </p:cNvPr>
            <p:cNvSpPr/>
            <p:nvPr/>
          </p:nvSpPr>
          <p:spPr>
            <a:xfrm>
              <a:off x="10383118" y="7054255"/>
              <a:ext cx="201443" cy="183808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2"/>
                </a:solidFill>
              </a:endParaRPr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F600500A-7F48-DFF9-9A37-05508DFCDB8A}"/>
                </a:ext>
              </a:extLst>
            </p:cNvPr>
            <p:cNvSpPr/>
            <p:nvPr/>
          </p:nvSpPr>
          <p:spPr>
            <a:xfrm>
              <a:off x="5266570" y="7054255"/>
              <a:ext cx="201443" cy="183808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2"/>
                </a:solidFill>
              </a:endParaRP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230CA806-26EE-5B65-2A76-B10B78BA31D2}"/>
                </a:ext>
              </a:extLst>
            </p:cNvPr>
            <p:cNvSpPr/>
            <p:nvPr/>
          </p:nvSpPr>
          <p:spPr>
            <a:xfrm>
              <a:off x="3810000" y="5105585"/>
              <a:ext cx="201443" cy="183808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2"/>
                </a:solidFill>
              </a:endParaRP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3E397629-4834-8370-FE8A-8D34946C1B88}"/>
                </a:ext>
              </a:extLst>
            </p:cNvPr>
            <p:cNvSpPr/>
            <p:nvPr/>
          </p:nvSpPr>
          <p:spPr>
            <a:xfrm>
              <a:off x="3822700" y="7054255"/>
              <a:ext cx="201443" cy="183808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2"/>
                </a:solidFill>
              </a:endParaRPr>
            </a:p>
          </p:txBody>
        </p:sp>
        <p:sp>
          <p:nvSpPr>
            <p:cNvPr id="51" name="Flowchart: Connector 50">
              <a:extLst>
                <a:ext uri="{FF2B5EF4-FFF2-40B4-BE49-F238E27FC236}">
                  <a16:creationId xmlns:a16="http://schemas.microsoft.com/office/drawing/2014/main" id="{D33C23C4-5DFB-EFE9-8337-DAE496E92B10}"/>
                </a:ext>
              </a:extLst>
            </p:cNvPr>
            <p:cNvSpPr/>
            <p:nvPr/>
          </p:nvSpPr>
          <p:spPr>
            <a:xfrm>
              <a:off x="4557512" y="2173196"/>
              <a:ext cx="201443" cy="207320"/>
            </a:xfrm>
            <a:prstGeom prst="flowChartConnector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4" name="Flowchart: Connector 53">
              <a:extLst>
                <a:ext uri="{FF2B5EF4-FFF2-40B4-BE49-F238E27FC236}">
                  <a16:creationId xmlns:a16="http://schemas.microsoft.com/office/drawing/2014/main" id="{2659AA5C-93E6-3700-A14C-AF0359EBEAE2}"/>
                </a:ext>
              </a:extLst>
            </p:cNvPr>
            <p:cNvSpPr/>
            <p:nvPr/>
          </p:nvSpPr>
          <p:spPr>
            <a:xfrm>
              <a:off x="6203629" y="7059825"/>
              <a:ext cx="201443" cy="207320"/>
            </a:xfrm>
            <a:prstGeom prst="flowChartConnector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" name="Flowchart: Connector 54">
              <a:extLst>
                <a:ext uri="{FF2B5EF4-FFF2-40B4-BE49-F238E27FC236}">
                  <a16:creationId xmlns:a16="http://schemas.microsoft.com/office/drawing/2014/main" id="{A6D5505C-FD4E-606D-200E-AF6F4AF8CC8A}"/>
                </a:ext>
              </a:extLst>
            </p:cNvPr>
            <p:cNvSpPr/>
            <p:nvPr/>
          </p:nvSpPr>
          <p:spPr>
            <a:xfrm>
              <a:off x="3148608" y="3662834"/>
              <a:ext cx="201443" cy="207320"/>
            </a:xfrm>
            <a:prstGeom prst="flowChartConnector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6" name="Isosceles Triangle 55">
              <a:extLst>
                <a:ext uri="{FF2B5EF4-FFF2-40B4-BE49-F238E27FC236}">
                  <a16:creationId xmlns:a16="http://schemas.microsoft.com/office/drawing/2014/main" id="{5B51BB90-DC0B-0C14-9FFE-E976B5422317}"/>
                </a:ext>
              </a:extLst>
            </p:cNvPr>
            <p:cNvSpPr/>
            <p:nvPr/>
          </p:nvSpPr>
          <p:spPr>
            <a:xfrm>
              <a:off x="3151471" y="6973035"/>
              <a:ext cx="201443" cy="207320"/>
            </a:xfrm>
            <a:prstGeom prst="triangl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7" name="Isosceles Triangle 56">
              <a:extLst>
                <a:ext uri="{FF2B5EF4-FFF2-40B4-BE49-F238E27FC236}">
                  <a16:creationId xmlns:a16="http://schemas.microsoft.com/office/drawing/2014/main" id="{9AFD556B-E13B-1C22-0C41-0DD83B9C8498}"/>
                </a:ext>
              </a:extLst>
            </p:cNvPr>
            <p:cNvSpPr/>
            <p:nvPr/>
          </p:nvSpPr>
          <p:spPr>
            <a:xfrm>
              <a:off x="9638116" y="3613492"/>
              <a:ext cx="201443" cy="207320"/>
            </a:xfrm>
            <a:prstGeom prst="triangl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8" name="Isosceles Triangle 57">
              <a:extLst>
                <a:ext uri="{FF2B5EF4-FFF2-40B4-BE49-F238E27FC236}">
                  <a16:creationId xmlns:a16="http://schemas.microsoft.com/office/drawing/2014/main" id="{ABF2486F-E8E8-63B6-4099-9F9E8B063559}"/>
                </a:ext>
              </a:extLst>
            </p:cNvPr>
            <p:cNvSpPr/>
            <p:nvPr/>
          </p:nvSpPr>
          <p:spPr>
            <a:xfrm>
              <a:off x="7940634" y="2161440"/>
              <a:ext cx="201443" cy="207320"/>
            </a:xfrm>
            <a:prstGeom prst="triangl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Isosceles Triangle 58">
              <a:extLst>
                <a:ext uri="{FF2B5EF4-FFF2-40B4-BE49-F238E27FC236}">
                  <a16:creationId xmlns:a16="http://schemas.microsoft.com/office/drawing/2014/main" id="{E32137AC-35FB-9E53-202D-51365383432D}"/>
                </a:ext>
              </a:extLst>
            </p:cNvPr>
            <p:cNvSpPr/>
            <p:nvPr/>
          </p:nvSpPr>
          <p:spPr>
            <a:xfrm>
              <a:off x="7888562" y="7035362"/>
              <a:ext cx="201443" cy="207320"/>
            </a:xfrm>
            <a:prstGeom prst="triangl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0" name="Isosceles Triangle 59">
              <a:extLst>
                <a:ext uri="{FF2B5EF4-FFF2-40B4-BE49-F238E27FC236}">
                  <a16:creationId xmlns:a16="http://schemas.microsoft.com/office/drawing/2014/main" id="{C225134E-2DB6-0982-9801-DFC05B16DFDA}"/>
                </a:ext>
              </a:extLst>
            </p:cNvPr>
            <p:cNvSpPr/>
            <p:nvPr/>
          </p:nvSpPr>
          <p:spPr>
            <a:xfrm>
              <a:off x="6276729" y="2144802"/>
              <a:ext cx="201443" cy="207320"/>
            </a:xfrm>
            <a:prstGeom prst="triangl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1" name="Isosceles Triangle 60">
              <a:extLst>
                <a:ext uri="{FF2B5EF4-FFF2-40B4-BE49-F238E27FC236}">
                  <a16:creationId xmlns:a16="http://schemas.microsoft.com/office/drawing/2014/main" id="{88ECC7EA-8E38-33FF-8A2B-F5C593B47A1D}"/>
                </a:ext>
              </a:extLst>
            </p:cNvPr>
            <p:cNvSpPr/>
            <p:nvPr/>
          </p:nvSpPr>
          <p:spPr>
            <a:xfrm>
              <a:off x="4578639" y="5142740"/>
              <a:ext cx="201443" cy="207320"/>
            </a:xfrm>
            <a:prstGeom prst="triangl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2" name="Flowchart: Connector 61">
              <a:extLst>
                <a:ext uri="{FF2B5EF4-FFF2-40B4-BE49-F238E27FC236}">
                  <a16:creationId xmlns:a16="http://schemas.microsoft.com/office/drawing/2014/main" id="{9EE2596E-4953-37F9-B6D2-9AB4C9EC1A67}"/>
                </a:ext>
              </a:extLst>
            </p:cNvPr>
            <p:cNvSpPr/>
            <p:nvPr/>
          </p:nvSpPr>
          <p:spPr>
            <a:xfrm>
              <a:off x="6257704" y="3662834"/>
              <a:ext cx="201443" cy="207320"/>
            </a:xfrm>
            <a:prstGeom prst="flowChartConnector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3" name="Flowchart: Connector 62">
              <a:extLst>
                <a:ext uri="{FF2B5EF4-FFF2-40B4-BE49-F238E27FC236}">
                  <a16:creationId xmlns:a16="http://schemas.microsoft.com/office/drawing/2014/main" id="{2AF59917-90A8-B6B6-B782-08B2F7B56C10}"/>
                </a:ext>
              </a:extLst>
            </p:cNvPr>
            <p:cNvSpPr/>
            <p:nvPr/>
          </p:nvSpPr>
          <p:spPr>
            <a:xfrm>
              <a:off x="4557512" y="3683552"/>
              <a:ext cx="201443" cy="207320"/>
            </a:xfrm>
            <a:prstGeom prst="flowChartConnector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4" name="Flowchart: Connector 63">
              <a:extLst>
                <a:ext uri="{FF2B5EF4-FFF2-40B4-BE49-F238E27FC236}">
                  <a16:creationId xmlns:a16="http://schemas.microsoft.com/office/drawing/2014/main" id="{18804730-B854-124F-F931-6A6049019807}"/>
                </a:ext>
              </a:extLst>
            </p:cNvPr>
            <p:cNvSpPr/>
            <p:nvPr/>
          </p:nvSpPr>
          <p:spPr>
            <a:xfrm>
              <a:off x="9638116" y="7059825"/>
              <a:ext cx="201443" cy="207320"/>
            </a:xfrm>
            <a:prstGeom prst="flowChartConnector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66" name="Graphic 88" descr="Drama outline">
            <a:extLst>
              <a:ext uri="{FF2B5EF4-FFF2-40B4-BE49-F238E27FC236}">
                <a16:creationId xmlns:a16="http://schemas.microsoft.com/office/drawing/2014/main" id="{4A90B1FD-69DB-4812-9E04-68419C3796A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693168" y="3031575"/>
            <a:ext cx="784410" cy="765725"/>
          </a:xfrm>
          <a:prstGeom prst="rect">
            <a:avLst/>
          </a:prstGeom>
        </p:spPr>
      </p:pic>
      <p:pic>
        <p:nvPicPr>
          <p:cNvPr id="67" name="Graphic 95" descr="Easel outline">
            <a:extLst>
              <a:ext uri="{FF2B5EF4-FFF2-40B4-BE49-F238E27FC236}">
                <a16:creationId xmlns:a16="http://schemas.microsoft.com/office/drawing/2014/main" id="{916B06CC-3B4D-6E31-6F5F-4F4E12372FE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652719" y="6101394"/>
            <a:ext cx="825453" cy="825062"/>
          </a:xfrm>
          <a:prstGeom prst="rect">
            <a:avLst/>
          </a:prstGeom>
        </p:spPr>
      </p:pic>
      <p:pic>
        <p:nvPicPr>
          <p:cNvPr id="68" name="Graphic 100" descr="Palette outline">
            <a:extLst>
              <a:ext uri="{FF2B5EF4-FFF2-40B4-BE49-F238E27FC236}">
                <a16:creationId xmlns:a16="http://schemas.microsoft.com/office/drawing/2014/main" id="{1739ED4F-BDBD-9EC7-2A43-D22A4EB86AF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3822700" y="1190177"/>
            <a:ext cx="564197" cy="570171"/>
          </a:xfrm>
          <a:prstGeom prst="rect">
            <a:avLst/>
          </a:prstGeom>
        </p:spPr>
      </p:pic>
      <p:pic>
        <p:nvPicPr>
          <p:cNvPr id="70" name="Graphic 103" descr="Laptop outline">
            <a:extLst>
              <a:ext uri="{FF2B5EF4-FFF2-40B4-BE49-F238E27FC236}">
                <a16:creationId xmlns:a16="http://schemas.microsoft.com/office/drawing/2014/main" id="{E666F1D5-D849-2B4B-0D11-9BAE1B23F9FD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4035099" y="3685213"/>
            <a:ext cx="517242" cy="518544"/>
          </a:xfrm>
          <a:prstGeom prst="rect">
            <a:avLst/>
          </a:prstGeom>
        </p:spPr>
      </p:pic>
      <p:pic>
        <p:nvPicPr>
          <p:cNvPr id="71" name="Graphic 105" descr="Money outline">
            <a:extLst>
              <a:ext uri="{FF2B5EF4-FFF2-40B4-BE49-F238E27FC236}">
                <a16:creationId xmlns:a16="http://schemas.microsoft.com/office/drawing/2014/main" id="{229FF398-A62C-11F0-39A7-9F183B7158CA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4080684" y="5113813"/>
            <a:ext cx="524401" cy="518544"/>
          </a:xfrm>
          <a:prstGeom prst="rect">
            <a:avLst/>
          </a:prstGeom>
        </p:spPr>
      </p:pic>
      <p:pic>
        <p:nvPicPr>
          <p:cNvPr id="72" name="Graphic 107" descr="Piggy Bank outline">
            <a:extLst>
              <a:ext uri="{FF2B5EF4-FFF2-40B4-BE49-F238E27FC236}">
                <a16:creationId xmlns:a16="http://schemas.microsoft.com/office/drawing/2014/main" id="{53FC9E1B-5403-9730-F0CE-A098FBA6B907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5652719" y="3581984"/>
            <a:ext cx="763314" cy="760687"/>
          </a:xfrm>
          <a:prstGeom prst="rect">
            <a:avLst/>
          </a:prstGeom>
        </p:spPr>
      </p:pic>
      <p:pic>
        <p:nvPicPr>
          <p:cNvPr id="73" name="Graphic 108" descr="Palette outline">
            <a:extLst>
              <a:ext uri="{FF2B5EF4-FFF2-40B4-BE49-F238E27FC236}">
                <a16:creationId xmlns:a16="http://schemas.microsoft.com/office/drawing/2014/main" id="{33747824-8875-4004-91BE-65EE4BC9035F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7467633" y="6260379"/>
            <a:ext cx="573722" cy="563790"/>
          </a:xfrm>
          <a:prstGeom prst="rect">
            <a:avLst/>
          </a:prstGeom>
        </p:spPr>
      </p:pic>
      <p:pic>
        <p:nvPicPr>
          <p:cNvPr id="74" name="Graphic 110" descr="Scribble outline">
            <a:extLst>
              <a:ext uri="{FF2B5EF4-FFF2-40B4-BE49-F238E27FC236}">
                <a16:creationId xmlns:a16="http://schemas.microsoft.com/office/drawing/2014/main" id="{E26D285A-44DD-8ECD-01AC-8AA7BB6FE326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7389289" y="3312392"/>
            <a:ext cx="626336" cy="631200"/>
          </a:xfrm>
          <a:prstGeom prst="rect">
            <a:avLst/>
          </a:prstGeom>
        </p:spPr>
      </p:pic>
      <p:pic>
        <p:nvPicPr>
          <p:cNvPr id="75" name="Graphic 111" descr="Scribble outline">
            <a:extLst>
              <a:ext uri="{FF2B5EF4-FFF2-40B4-BE49-F238E27FC236}">
                <a16:creationId xmlns:a16="http://schemas.microsoft.com/office/drawing/2014/main" id="{09D0F137-144B-44C6-86EC-0D5392CE9B47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5622599" y="2030989"/>
            <a:ext cx="607538" cy="606096"/>
          </a:xfrm>
          <a:prstGeom prst="rect">
            <a:avLst/>
          </a:prstGeom>
        </p:spPr>
      </p:pic>
      <p:pic>
        <p:nvPicPr>
          <p:cNvPr id="76" name="Graphic 113" descr="Right And Left Brain outline">
            <a:extLst>
              <a:ext uri="{FF2B5EF4-FFF2-40B4-BE49-F238E27FC236}">
                <a16:creationId xmlns:a16="http://schemas.microsoft.com/office/drawing/2014/main" id="{D3210A02-163D-EC2A-468E-EC90D69D9A7F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7336603" y="2173196"/>
            <a:ext cx="547172" cy="549112"/>
          </a:xfrm>
          <a:prstGeom prst="rect">
            <a:avLst/>
          </a:prstGeom>
        </p:spPr>
      </p:pic>
      <p:pic>
        <p:nvPicPr>
          <p:cNvPr id="77" name="Graphic 115" descr="Coffee outline">
            <a:extLst>
              <a:ext uri="{FF2B5EF4-FFF2-40B4-BE49-F238E27FC236}">
                <a16:creationId xmlns:a16="http://schemas.microsoft.com/office/drawing/2014/main" id="{48D42C5C-D5BD-D393-82DE-D2878AC25FC4}"/>
              </a:ext>
            </a:extLst>
          </p:cNvPr>
          <p:cNvPicPr>
            <a:picLocks noChangeAspect="1"/>
          </p:cNvPicPr>
          <p:nvPr/>
        </p:nvPicPr>
        <p:blipFill>
          <a:blip r:embed="rId22">
            <a:extLs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9220199" y="3004736"/>
            <a:ext cx="662169" cy="658098"/>
          </a:xfrm>
          <a:prstGeom prst="rect">
            <a:avLst/>
          </a:prstGeom>
        </p:spPr>
      </p:pic>
      <p:pic>
        <p:nvPicPr>
          <p:cNvPr id="78" name="Graphic 116" descr="Laptop outline">
            <a:extLst>
              <a:ext uri="{FF2B5EF4-FFF2-40B4-BE49-F238E27FC236}">
                <a16:creationId xmlns:a16="http://schemas.microsoft.com/office/drawing/2014/main" id="{79635BB2-E6AC-45BE-975E-A5D10DE5E4C7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9141166" y="4270861"/>
            <a:ext cx="662169" cy="657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00327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7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D16A898-CAE1-0594-D0AD-1CF042FBC9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>
            <a:extLst>
              <a:ext uri="{FF2B5EF4-FFF2-40B4-BE49-F238E27FC236}">
                <a16:creationId xmlns:a16="http://schemas.microsoft.com/office/drawing/2014/main" id="{7A7BCA33-4F66-5086-EE69-712881D6D3F0}"/>
              </a:ext>
            </a:extLst>
          </p:cNvPr>
          <p:cNvGrpSpPr/>
          <p:nvPr/>
        </p:nvGrpSpPr>
        <p:grpSpPr>
          <a:xfrm>
            <a:off x="192946" y="1559867"/>
            <a:ext cx="2324630" cy="5387419"/>
            <a:chOff x="-24" y="16707"/>
            <a:chExt cx="939480" cy="1860581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C3261E58-28F9-2360-5A2F-4E39BA1CE67A}"/>
                </a:ext>
              </a:extLst>
            </p:cNvPr>
            <p:cNvSpPr/>
            <p:nvPr/>
          </p:nvSpPr>
          <p:spPr>
            <a:xfrm>
              <a:off x="0" y="16707"/>
              <a:ext cx="939456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B4915434-77A0-DE45-3FD8-56B8C7CA7A73}"/>
                </a:ext>
              </a:extLst>
            </p:cNvPr>
            <p:cNvSpPr txBox="1"/>
            <p:nvPr/>
          </p:nvSpPr>
          <p:spPr>
            <a:xfrm>
              <a:off x="-24" y="179412"/>
              <a:ext cx="939480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/>
              <a:r>
                <a:rPr lang="en-US" sz="1050" u="sng" dirty="0">
                  <a:solidFill>
                    <a:srgbClr val="FFFFFF"/>
                  </a:solidFill>
                  <a:latin typeface="DM Sans"/>
                </a:rPr>
                <a:t>Information</a:t>
              </a:r>
              <a:endParaRPr lang="en-US" sz="1050" dirty="0">
                <a:cs typeface="Calibri"/>
              </a:endParaRPr>
            </a:p>
            <a:p>
              <a:pPr algn="ctr"/>
              <a:endParaRPr lang="en-US" sz="1050" u="sng" dirty="0">
                <a:solidFill>
                  <a:srgbClr val="FFFFFF"/>
                </a:solidFill>
                <a:latin typeface="DM Sans"/>
              </a:endParaRPr>
            </a:p>
            <a:p>
              <a:pPr algn="ctr"/>
              <a:r>
                <a:rPr lang="en-US" sz="1050" b="1" dirty="0">
                  <a:solidFill>
                    <a:schemeClr val="bg1"/>
                  </a:solidFill>
                  <a:latin typeface="DM Sans"/>
                </a:rPr>
                <a:t>Address:</a:t>
              </a:r>
              <a:r>
                <a:rPr lang="en-US" sz="1050" b="1" dirty="0">
                  <a:solidFill>
                    <a:schemeClr val="bg1"/>
                  </a:solidFill>
                  <a:latin typeface="Calibri"/>
                  <a:cs typeface="Calibri"/>
                </a:rPr>
                <a:t> </a:t>
              </a:r>
              <a:r>
                <a:rPr lang="en-US" sz="1050" b="1" dirty="0">
                  <a:solidFill>
                    <a:schemeClr val="bg1"/>
                  </a:solidFill>
                  <a:latin typeface="DM Sans"/>
                </a:rPr>
                <a:t>- </a:t>
              </a:r>
              <a:r>
                <a:rPr lang="en-GB" sz="1050" b="0" i="0" dirty="0">
                  <a:solidFill>
                    <a:schemeClr val="bg1"/>
                  </a:solidFill>
                  <a:effectLst/>
                  <a:latin typeface="Aptos Narrow" panose="020B0004020202020204" pitchFamily="34" charset="0"/>
                </a:rPr>
                <a:t>Urban Exchange, Theatre Street/Mount Street, Preston, PR1 8BQ</a:t>
              </a:r>
              <a:endParaRPr lang="en-US" sz="1050" b="1" dirty="0">
                <a:solidFill>
                  <a:schemeClr val="bg1"/>
                </a:solidFill>
                <a:latin typeface="DM Sans"/>
              </a:endParaRPr>
            </a:p>
            <a:p>
              <a:pPr algn="ctr"/>
              <a:endParaRPr lang="en-US" sz="1050" dirty="0">
                <a:solidFill>
                  <a:srgbClr val="FFFFFF"/>
                </a:solidFill>
                <a:latin typeface="DM Sans"/>
              </a:endParaRPr>
            </a:p>
            <a:p>
              <a:pPr algn="ctr"/>
              <a:r>
                <a:rPr lang="en-US" sz="1050" b="1" dirty="0">
                  <a:solidFill>
                    <a:srgbClr val="FFFFFF"/>
                  </a:solidFill>
                  <a:latin typeface="DM Sans"/>
                </a:rPr>
                <a:t>Contact:</a:t>
              </a:r>
              <a:r>
                <a:rPr lang="en-US" sz="1050" dirty="0">
                  <a:solidFill>
                    <a:srgbClr val="FFFFFF"/>
                  </a:solidFill>
                  <a:latin typeface="DM Sans"/>
                </a:rPr>
                <a:t> 07850 955413 (</a:t>
              </a:r>
              <a:r>
                <a:rPr lang="en-US" sz="1050" b="1" i="1" dirty="0">
                  <a:solidFill>
                    <a:srgbClr val="FFFFFF"/>
                  </a:solidFill>
                  <a:latin typeface="DM Sans"/>
                </a:rPr>
                <a:t>AMY</a:t>
              </a:r>
              <a:r>
                <a:rPr lang="en-US" sz="1050" dirty="0">
                  <a:solidFill>
                    <a:srgbClr val="FFFFFF"/>
                  </a:solidFill>
                  <a:latin typeface="DM Sans"/>
                </a:rPr>
                <a:t>)</a:t>
              </a:r>
            </a:p>
            <a:p>
              <a:pPr algn="ctr"/>
              <a:r>
                <a:rPr lang="en-US" sz="1050" dirty="0">
                  <a:solidFill>
                    <a:srgbClr val="FFFFFF"/>
                  </a:solidFill>
                  <a:latin typeface="DM Sans"/>
                  <a:cs typeface="Calibri"/>
                </a:rPr>
                <a:t>                 </a:t>
              </a:r>
              <a:endParaRPr lang="en-US" sz="1050" dirty="0">
                <a:solidFill>
                  <a:srgbClr val="FFFFFF"/>
                </a:solidFill>
                <a:latin typeface="DM Sans"/>
              </a:endParaRPr>
            </a:p>
            <a:p>
              <a:pPr algn="ctr"/>
              <a:r>
                <a:rPr lang="en-US" sz="1050" dirty="0">
                  <a:solidFill>
                    <a:srgbClr val="FFFFFF"/>
                  </a:solidFill>
                  <a:latin typeface="DM Sans"/>
                </a:rPr>
                <a:t>Enrolments are needed to do any of the sessions.</a:t>
              </a:r>
            </a:p>
            <a:p>
              <a:pPr algn="ctr"/>
              <a:endParaRPr lang="en-US" sz="1050" b="1" u="sng" dirty="0">
                <a:solidFill>
                  <a:schemeClr val="bg1"/>
                </a:solidFill>
                <a:cs typeface="Calibri"/>
              </a:endParaRPr>
            </a:p>
            <a:p>
              <a:pPr algn="ctr"/>
              <a:r>
                <a:rPr lang="en-US" sz="1050" dirty="0">
                  <a:solidFill>
                    <a:schemeClr val="bg1"/>
                  </a:solidFill>
                  <a:cs typeface="Calibri"/>
                </a:rPr>
                <a:t>Group Activity's this week include Arts and Crafts,  and Creative arts which will be run by an external provider additionally there is a creative writing group and A men matter group which will be run by one of the male support workers discussing men’s mental health struggles.</a:t>
              </a:r>
            </a:p>
            <a:p>
              <a:pPr algn="ctr"/>
              <a:r>
                <a:rPr lang="en-US" sz="1050" dirty="0">
                  <a:solidFill>
                    <a:schemeClr val="bg1"/>
                  </a:solidFill>
                  <a:cs typeface="Calibri"/>
                </a:rPr>
                <a:t>– Please let your support worker know if you would like to sign up for any of these.</a:t>
              </a:r>
            </a:p>
            <a:p>
              <a:pPr algn="ctr"/>
              <a:endParaRPr lang="en-US" sz="1050" dirty="0">
                <a:solidFill>
                  <a:schemeClr val="bg1"/>
                </a:solidFill>
                <a:cs typeface="Calibri"/>
              </a:endParaRPr>
            </a:p>
            <a:p>
              <a:pPr algn="ctr"/>
              <a:r>
                <a:rPr lang="en-US" sz="800" b="1" dirty="0">
                  <a:solidFill>
                    <a:schemeClr val="bg1"/>
                  </a:solidFill>
                  <a:cs typeface="Calibri"/>
                </a:rPr>
                <a:t>CBT To be discussed with Support worker</a:t>
              </a:r>
            </a:p>
            <a:p>
              <a:pPr algn="ctr"/>
              <a:endParaRPr lang="en-US" sz="800" b="1" dirty="0">
                <a:solidFill>
                  <a:schemeClr val="bg1"/>
                </a:solidFill>
                <a:cs typeface="Calibri"/>
              </a:endParaRPr>
            </a:p>
            <a:p>
              <a:pPr algn="ctr"/>
              <a:endParaRPr lang="en-US" sz="800" b="1" dirty="0">
                <a:solidFill>
                  <a:schemeClr val="bg1"/>
                </a:solidFill>
                <a:cs typeface="Calibri"/>
              </a:endParaRPr>
            </a:p>
            <a:p>
              <a:pPr algn="ctr"/>
              <a:endParaRPr lang="en-US" sz="800" b="1" dirty="0">
                <a:solidFill>
                  <a:schemeClr val="bg1"/>
                </a:solidFill>
                <a:cs typeface="Calibri"/>
              </a:endParaRPr>
            </a:p>
            <a:p>
              <a:pPr algn="ctr"/>
              <a:endParaRPr lang="en-US" sz="800" b="1" dirty="0">
                <a:solidFill>
                  <a:schemeClr val="bg1"/>
                </a:solidFill>
                <a:cs typeface="Calibri"/>
              </a:endParaRPr>
            </a:p>
            <a:p>
              <a:pPr algn="ctr"/>
              <a:endParaRPr lang="en-US" sz="800" b="1" dirty="0">
                <a:solidFill>
                  <a:schemeClr val="bg1"/>
                </a:solidFill>
                <a:cs typeface="Calibri"/>
              </a:endParaRPr>
            </a:p>
            <a:p>
              <a:pPr algn="ctr"/>
              <a:endParaRPr lang="en-US" sz="800" b="1" dirty="0">
                <a:solidFill>
                  <a:schemeClr val="bg1"/>
                </a:solidFill>
                <a:cs typeface="Calibri"/>
              </a:endParaRPr>
            </a:p>
            <a:p>
              <a:pPr algn="ctr"/>
              <a:endParaRPr lang="en-US" sz="800" b="1" dirty="0">
                <a:solidFill>
                  <a:schemeClr val="bg1"/>
                </a:solidFill>
                <a:cs typeface="Calibri"/>
              </a:endParaRPr>
            </a:p>
            <a:p>
              <a:pPr algn="ctr"/>
              <a:endParaRPr lang="en-US" sz="800" b="1" dirty="0">
                <a:solidFill>
                  <a:schemeClr val="bg1"/>
                </a:solidFill>
                <a:cs typeface="Calibri"/>
              </a:endParaRPr>
            </a:p>
            <a:p>
              <a:pPr algn="ctr"/>
              <a:endParaRPr lang="en-US" sz="1000" b="1" u="sng" dirty="0">
                <a:solidFill>
                  <a:schemeClr val="bg1"/>
                </a:solidFill>
                <a:cs typeface="Calibri"/>
              </a:endParaRPr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644962CB-2838-93F4-E919-6D0AF8865461}"/>
              </a:ext>
            </a:extLst>
          </p:cNvPr>
          <p:cNvGrpSpPr/>
          <p:nvPr/>
        </p:nvGrpSpPr>
        <p:grpSpPr>
          <a:xfrm>
            <a:off x="310282" y="6491028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EE99ECB0-1DEB-792F-FE5C-8951AA35EF60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7AA0FFA1-792E-4593-7AC4-B2E4DAE92C4E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>
                  <a:solidFill>
                    <a:srgbClr val="000000"/>
                  </a:solidFill>
                  <a:latin typeface="DM Sans"/>
                </a:rPr>
                <a:t>This programme is delivered by HMPPS CFO</a:t>
              </a:r>
            </a:p>
          </p:txBody>
        </p:sp>
      </p:grpSp>
      <p:sp>
        <p:nvSpPr>
          <p:cNvPr id="69" name="TextBox 69">
            <a:extLst>
              <a:ext uri="{FF2B5EF4-FFF2-40B4-BE49-F238E27FC236}">
                <a16:creationId xmlns:a16="http://schemas.microsoft.com/office/drawing/2014/main" id="{70F74EF8-FAFE-8DF3-117A-FDDF2FB36E2E}"/>
              </a:ext>
            </a:extLst>
          </p:cNvPr>
          <p:cNvSpPr txBox="1"/>
          <p:nvPr/>
        </p:nvSpPr>
        <p:spPr>
          <a:xfrm>
            <a:off x="2682766" y="89855"/>
            <a:ext cx="5010805" cy="59766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450" u="sng" dirty="0">
                <a:solidFill>
                  <a:srgbClr val="000000"/>
                </a:solidFill>
                <a:latin typeface="DM Sans Bold"/>
              </a:rPr>
              <a:t>October  - WEEK 2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1DBC35CE-0D2A-A9AC-F8B1-76C9FD7A76BA}"/>
              </a:ext>
            </a:extLst>
          </p:cNvPr>
          <p:cNvSpPr txBox="1"/>
          <p:nvPr/>
        </p:nvSpPr>
        <p:spPr>
          <a:xfrm>
            <a:off x="192946" y="7428544"/>
            <a:ext cx="234673" cy="11541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877"/>
              </a:lnSpc>
            </a:pPr>
            <a:r>
              <a:rPr lang="en-US" sz="750" dirty="0">
                <a:latin typeface="DM Sans"/>
              </a:rPr>
              <a:t>V1.0</a:t>
            </a:r>
          </a:p>
        </p:txBody>
      </p:sp>
      <p:pic>
        <p:nvPicPr>
          <p:cNvPr id="83" name="Picture 82" descr="A black and blue logo&#10;&#10;Description automatically generated">
            <a:extLst>
              <a:ext uri="{FF2B5EF4-FFF2-40B4-BE49-F238E27FC236}">
                <a16:creationId xmlns:a16="http://schemas.microsoft.com/office/drawing/2014/main" id="{8898332A-F3EC-8C80-229D-5B4BB4E4E28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40178" y="175542"/>
            <a:ext cx="926316" cy="41830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2C45B092-0E1B-2212-7EFC-BE665697C26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93488" y="254648"/>
            <a:ext cx="1233170" cy="342900"/>
          </a:xfrm>
          <a:prstGeom prst="rect">
            <a:avLst/>
          </a:prstGeom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id="{C1682F5F-BF87-4EEF-EAF7-EE01545F699C}"/>
              </a:ext>
            </a:extLst>
          </p:cNvPr>
          <p:cNvGrpSpPr/>
          <p:nvPr/>
        </p:nvGrpSpPr>
        <p:grpSpPr>
          <a:xfrm>
            <a:off x="185667" y="188324"/>
            <a:ext cx="2331909" cy="1203665"/>
            <a:chOff x="237650" y="127955"/>
            <a:chExt cx="2331909" cy="1203665"/>
          </a:xfrm>
        </p:grpSpPr>
        <p:sp>
          <p:nvSpPr>
            <p:cNvPr id="15" name="TextBox 70">
              <a:extLst>
                <a:ext uri="{FF2B5EF4-FFF2-40B4-BE49-F238E27FC236}">
                  <a16:creationId xmlns:a16="http://schemas.microsoft.com/office/drawing/2014/main" id="{8789E5A8-B256-212E-9BC8-BA3BAF595438}"/>
                </a:ext>
              </a:extLst>
            </p:cNvPr>
            <p:cNvSpPr txBox="1"/>
            <p:nvPr/>
          </p:nvSpPr>
          <p:spPr>
            <a:xfrm>
              <a:off x="658981" y="127955"/>
              <a:ext cx="1826812" cy="34607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1400"/>
                </a:lnSpc>
                <a:spcBef>
                  <a:spcPct val="0"/>
                </a:spcBef>
              </a:pPr>
              <a:r>
                <a:rPr lang="en-US" sz="1000" dirty="0">
                  <a:solidFill>
                    <a:srgbClr val="000000"/>
                  </a:solidFill>
                  <a:latin typeface="DM Sans"/>
                </a:rPr>
                <a:t>Self: Activities that work on the individual</a:t>
              </a:r>
            </a:p>
          </p:txBody>
        </p:sp>
        <p:sp>
          <p:nvSpPr>
            <p:cNvPr id="17" name="TextBox 71">
              <a:extLst>
                <a:ext uri="{FF2B5EF4-FFF2-40B4-BE49-F238E27FC236}">
                  <a16:creationId xmlns:a16="http://schemas.microsoft.com/office/drawing/2014/main" id="{01CB57F7-53C8-1BFE-8F8E-DA4904425519}"/>
                </a:ext>
              </a:extLst>
            </p:cNvPr>
            <p:cNvSpPr txBox="1"/>
            <p:nvPr/>
          </p:nvSpPr>
          <p:spPr>
            <a:xfrm>
              <a:off x="658981" y="545468"/>
              <a:ext cx="1910578" cy="34607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1400"/>
                </a:lnSpc>
                <a:spcBef>
                  <a:spcPct val="0"/>
                </a:spcBef>
              </a:pPr>
              <a:r>
                <a:rPr lang="en-US" sz="1000" dirty="0">
                  <a:solidFill>
                    <a:srgbClr val="000000"/>
                  </a:solidFill>
                  <a:latin typeface="DM Sans"/>
                </a:rPr>
                <a:t>Relationships: Activities that work with peers/families/friends</a:t>
              </a:r>
            </a:p>
          </p:txBody>
        </p:sp>
        <p:sp>
          <p:nvSpPr>
            <p:cNvPr id="25" name="TextBox 72">
              <a:extLst>
                <a:ext uri="{FF2B5EF4-FFF2-40B4-BE49-F238E27FC236}">
                  <a16:creationId xmlns:a16="http://schemas.microsoft.com/office/drawing/2014/main" id="{CFCD0C71-C383-841B-CF4D-6BAF0B427F59}"/>
                </a:ext>
              </a:extLst>
            </p:cNvPr>
            <p:cNvSpPr txBox="1"/>
            <p:nvPr/>
          </p:nvSpPr>
          <p:spPr>
            <a:xfrm>
              <a:off x="677481" y="980818"/>
              <a:ext cx="1826812" cy="35080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1400"/>
                </a:lnSpc>
                <a:spcBef>
                  <a:spcPct val="0"/>
                </a:spcBef>
              </a:pPr>
              <a:r>
                <a:rPr lang="en-US" sz="1000" dirty="0">
                  <a:solidFill>
                    <a:srgbClr val="000000"/>
                  </a:solidFill>
                  <a:latin typeface="DM Sans"/>
                </a:rPr>
                <a:t>Education Training and Employment activities</a:t>
              </a:r>
            </a:p>
          </p:txBody>
        </p:sp>
        <p:sp>
          <p:nvSpPr>
            <p:cNvPr id="26" name="Flowchart: Connector 25">
              <a:extLst>
                <a:ext uri="{FF2B5EF4-FFF2-40B4-BE49-F238E27FC236}">
                  <a16:creationId xmlns:a16="http://schemas.microsoft.com/office/drawing/2014/main" id="{6AC0B10D-61D5-6470-E1AC-431C5686AF10}"/>
                </a:ext>
              </a:extLst>
            </p:cNvPr>
            <p:cNvSpPr/>
            <p:nvPr/>
          </p:nvSpPr>
          <p:spPr>
            <a:xfrm>
              <a:off x="252316" y="625776"/>
              <a:ext cx="293457" cy="312055"/>
            </a:xfrm>
            <a:prstGeom prst="flowChartConnector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72ED287E-8013-1FE7-7E23-C9379C277E66}"/>
                </a:ext>
              </a:extLst>
            </p:cNvPr>
            <p:cNvSpPr/>
            <p:nvPr/>
          </p:nvSpPr>
          <p:spPr>
            <a:xfrm>
              <a:off x="237650" y="187616"/>
              <a:ext cx="322296" cy="271083"/>
            </a:xfrm>
            <a:prstGeom prst="triangl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85C09CAB-8FBC-A95C-0B8C-519B61C89A5C}"/>
                </a:ext>
              </a:extLst>
            </p:cNvPr>
            <p:cNvSpPr/>
            <p:nvPr/>
          </p:nvSpPr>
          <p:spPr>
            <a:xfrm>
              <a:off x="252069" y="1027106"/>
              <a:ext cx="293457" cy="271083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2"/>
                </a:solidFill>
              </a:endParaRPr>
            </a:p>
          </p:txBody>
        </p:sp>
      </p:grpSp>
      <p:graphicFrame>
        <p:nvGraphicFramePr>
          <p:cNvPr id="7" name="Table 2">
            <a:extLst>
              <a:ext uri="{FF2B5EF4-FFF2-40B4-BE49-F238E27FC236}">
                <a16:creationId xmlns:a16="http://schemas.microsoft.com/office/drawing/2014/main" id="{6FFC8140-BF8A-3DA6-F38A-30F6741BC223}"/>
              </a:ext>
            </a:extLst>
          </p:cNvPr>
          <p:cNvGraphicFramePr>
            <a:graphicFrameLocks noGrp="1" noDrilldown="1" noMove="1" noResize="1"/>
          </p:cNvGraphicFramePr>
          <p:nvPr>
            <p:extLst>
              <p:ext uri="{D42A27DB-BD31-4B8C-83A1-F6EECF244321}">
                <p14:modId xmlns:p14="http://schemas.microsoft.com/office/powerpoint/2010/main" val="741217471"/>
              </p:ext>
            </p:extLst>
          </p:nvPr>
        </p:nvGraphicFramePr>
        <p:xfrm>
          <a:off x="2630784" y="633129"/>
          <a:ext cx="7848262" cy="6831552"/>
        </p:xfrm>
        <a:graphic>
          <a:graphicData uri="http://schemas.openxmlformats.org/drawingml/2006/table">
            <a:tbl>
              <a:tblPr/>
              <a:tblGrid>
                <a:gridCol w="6869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8150">
                  <a:extLst>
                    <a:ext uri="{9D8B030D-6E8A-4147-A177-3AD203B41FA5}">
                      <a16:colId xmlns:a16="http://schemas.microsoft.com/office/drawing/2014/main" val="3746103991"/>
                    </a:ext>
                  </a:extLst>
                </a:gridCol>
                <a:gridCol w="6612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35783">
                  <a:extLst>
                    <a:ext uri="{9D8B030D-6E8A-4147-A177-3AD203B41FA5}">
                      <a16:colId xmlns:a16="http://schemas.microsoft.com/office/drawing/2014/main" val="884024460"/>
                    </a:ext>
                  </a:extLst>
                </a:gridCol>
                <a:gridCol w="7827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44438">
                  <a:extLst>
                    <a:ext uri="{9D8B030D-6E8A-4147-A177-3AD203B41FA5}">
                      <a16:colId xmlns:a16="http://schemas.microsoft.com/office/drawing/2014/main" val="1425430906"/>
                    </a:ext>
                  </a:extLst>
                </a:gridCol>
                <a:gridCol w="853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75520">
                  <a:extLst>
                    <a:ext uri="{9D8B030D-6E8A-4147-A177-3AD203B41FA5}">
                      <a16:colId xmlns:a16="http://schemas.microsoft.com/office/drawing/2014/main" val="4049073022"/>
                    </a:ext>
                  </a:extLst>
                </a:gridCol>
                <a:gridCol w="7608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39337">
                  <a:extLst>
                    <a:ext uri="{9D8B030D-6E8A-4147-A177-3AD203B41FA5}">
                      <a16:colId xmlns:a16="http://schemas.microsoft.com/office/drawing/2014/main" val="3544791721"/>
                    </a:ext>
                  </a:extLst>
                </a:gridCol>
              </a:tblGrid>
              <a:tr h="658262">
                <a:tc gridSpan="2">
                  <a:txBody>
                    <a:bodyPr/>
                    <a:lstStyle/>
                    <a:p>
                      <a:pPr algn="ctr">
                        <a:lnSpc>
                          <a:spcPts val="1927"/>
                        </a:lnSpc>
                        <a:defRPr/>
                      </a:pPr>
                      <a:r>
                        <a:rPr lang="en-US" sz="1376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Monday 6</a:t>
                      </a:r>
                      <a:r>
                        <a:rPr lang="en-US" sz="1376" b="1" baseline="30000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th</a:t>
                      </a:r>
                      <a:endParaRPr lang="en-US" sz="1100"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927"/>
                        </a:lnSpc>
                        <a:defRPr/>
                      </a:pPr>
                      <a:r>
                        <a:rPr lang="en-US" sz="1376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Tuesday 7</a:t>
                      </a:r>
                      <a:r>
                        <a:rPr lang="en-US" sz="1376" b="1" baseline="30000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th</a:t>
                      </a:r>
                      <a:endParaRPr lang="en-US" sz="1100"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820"/>
                        </a:lnSpc>
                        <a:defRPr/>
                      </a:pPr>
                      <a:r>
                        <a:rPr lang="en-US" sz="1299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Wednesday 8</a:t>
                      </a:r>
                      <a:r>
                        <a:rPr lang="en-US" sz="1299" b="1" baseline="30000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th</a:t>
                      </a:r>
                      <a:endParaRPr lang="en-US" sz="1100"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820"/>
                        </a:lnSpc>
                        <a:defRPr/>
                      </a:pPr>
                      <a:r>
                        <a:rPr lang="en-US" sz="1299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Thursday 9</a:t>
                      </a:r>
                      <a:r>
                        <a:rPr lang="en-US" sz="1299" b="1" baseline="30000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th</a:t>
                      </a:r>
                      <a:endParaRPr lang="en-US" sz="1100"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820"/>
                        </a:lnSpc>
                        <a:defRPr/>
                      </a:pPr>
                      <a:r>
                        <a:rPr lang="en-US" sz="1299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Friday 10</a:t>
                      </a:r>
                      <a:r>
                        <a:rPr lang="en-US" sz="1299" b="1" baseline="30000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th</a:t>
                      </a:r>
                      <a:endParaRPr lang="en-US" sz="1100"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61738">
                <a:tc rowSpan="6">
                  <a:txBody>
                    <a:bodyPr/>
                    <a:lstStyle/>
                    <a:p>
                      <a:pPr algn="ctr">
                        <a:lnSpc>
                          <a:spcPts val="1371"/>
                        </a:lnSpc>
                        <a:defRPr/>
                      </a:pPr>
                      <a:r>
                        <a:rPr lang="en-GB" sz="880" b="0" dirty="0">
                          <a:solidFill>
                            <a:srgbClr val="000000"/>
                          </a:solidFill>
                          <a:latin typeface="DM Sans" pitchFamily="2" charset="0"/>
                          <a:sym typeface="DM Sans Bold"/>
                        </a:rPr>
                        <a:t>Creative Arts Tipp 10:30am - 12:30pm</a:t>
                      </a:r>
                      <a:endParaRPr lang="en-US" sz="880" b="0" dirty="0">
                        <a:solidFill>
                          <a:srgbClr val="000000"/>
                        </a:solidFill>
                        <a:latin typeface="DM Sans" pitchFamily="2" charset="0"/>
                        <a:sym typeface="DM Sans Bold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3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80" b="0" dirty="0">
                          <a:latin typeface="DM Sans" pitchFamily="2" charset="0"/>
                        </a:rPr>
                        <a:t>Disclosure Advice                   10:00 - 11:00</a:t>
                      </a:r>
                    </a:p>
                    <a:p>
                      <a:pPr algn="ctr">
                        <a:lnSpc>
                          <a:spcPts val="1371"/>
                        </a:lnSpc>
                        <a:defRPr/>
                      </a:pPr>
                      <a:endParaRPr lang="en-US" sz="880" b="0" dirty="0">
                        <a:solidFill>
                          <a:srgbClr val="000000"/>
                        </a:solidFill>
                        <a:latin typeface="DM Sans" pitchFamily="2" charset="0"/>
                        <a:sym typeface="DM Sans Bold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71"/>
                        </a:lnSpc>
                        <a:defRPr/>
                      </a:pPr>
                      <a:r>
                        <a:rPr lang="en-US" sz="880" b="0" dirty="0">
                          <a:latin typeface="DM Sans" pitchFamily="2" charset="0"/>
                        </a:rPr>
                        <a:t>Hub Games             10am - 11am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ctr">
                        <a:lnSpc>
                          <a:spcPts val="1371"/>
                        </a:lnSpc>
                        <a:defRPr/>
                      </a:pPr>
                      <a:r>
                        <a:rPr lang="en-GB" sz="880" b="0" dirty="0">
                          <a:latin typeface="DM Sans" pitchFamily="2" charset="0"/>
                        </a:rPr>
                        <a:t>Intro to Labouring Course                      10am - 12pm</a:t>
                      </a:r>
                      <a:endParaRPr lang="en-US" sz="880" b="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sym typeface="DM Sans"/>
                        </a:rPr>
                        <a:t>Basic Numeracy Skills                         10am - 11am</a:t>
                      </a:r>
                      <a:endParaRPr lang="en-US" sz="880" b="0" i="0" dirty="0">
                        <a:solidFill>
                          <a:srgbClr val="000000"/>
                        </a:solidFill>
                        <a:latin typeface="DM Sans" pitchFamily="2" charset="0"/>
                        <a:sym typeface="DM Sans"/>
                      </a:endParaRPr>
                    </a:p>
                  </a:txBody>
                  <a:tcPr marL="140560" marR="140560" marT="140560" marB="140560" anchor="ctr"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sym typeface="DM Sans"/>
                        </a:rPr>
                        <a:t>Intro to Employment                10am - 11am</a:t>
                      </a:r>
                      <a:endParaRPr lang="en-US" sz="880" b="0" i="0" dirty="0">
                        <a:solidFill>
                          <a:srgbClr val="000000"/>
                        </a:solidFill>
                        <a:latin typeface="DM Sans" pitchFamily="2" charset="0"/>
                        <a:sym typeface="DM Sans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7">
                  <a:txBody>
                    <a:bodyPr/>
                    <a:lstStyle/>
                    <a:p>
                      <a:pPr algn="ctr">
                        <a:lnSpc>
                          <a:spcPts val="1371"/>
                        </a:lnSpc>
                        <a:defRPr/>
                      </a:pPr>
                      <a:r>
                        <a:rPr lang="en-GB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sym typeface="DM Sans Bold"/>
                        </a:rPr>
                        <a:t>CBT Appointments</a:t>
                      </a:r>
                    </a:p>
                    <a:p>
                      <a:pPr algn="ctr">
                        <a:lnSpc>
                          <a:spcPts val="1371"/>
                        </a:lnSpc>
                        <a:defRPr/>
                      </a:pPr>
                      <a:r>
                        <a:rPr lang="en-GB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sym typeface="DM Sans Bold"/>
                        </a:rPr>
                        <a:t>10am - 4pm                                       Appointment only</a:t>
                      </a:r>
                    </a:p>
                    <a:p>
                      <a:pPr algn="ctr">
                        <a:lnSpc>
                          <a:spcPts val="1372"/>
                        </a:lnSpc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sym typeface="DM Sans Bold"/>
                        </a:rPr>
                        <a:t>Bike Workshop 11am - 1pm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ts val="1372"/>
                        </a:lnSpc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sym typeface="DM Sans Bold"/>
                        </a:rPr>
                        <a:t>Support finding volunteer work                  10am - 11am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7"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Cooking Sesson 10:30am - 12:30pm</a:t>
                      </a:r>
                      <a:endParaRPr lang="en-GB" sz="880" b="0" i="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 rowSpan="11"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JOB CLUB</a:t>
                      </a:r>
                    </a:p>
                  </a:txBody>
                  <a:tcPr marL="140560" marR="140560" marT="140560" marB="140560" vert="wordArt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ts val="1371"/>
                        </a:lnSpc>
                        <a:defRPr/>
                      </a:pPr>
                      <a:r>
                        <a:rPr lang="en-US" sz="880" b="0" dirty="0">
                          <a:latin typeface="DM Sans" pitchFamily="2" charset="0"/>
                        </a:rPr>
                        <a:t>Men Matter                   11am - 12pm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1371"/>
                        </a:lnSpc>
                        <a:defRPr/>
                      </a:pPr>
                      <a:endParaRPr lang="en-US" sz="81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627110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sym typeface="DM Sans"/>
                        </a:rPr>
                        <a:t>Healthcare Engagement                               11am - 12pm</a:t>
                      </a:r>
                    </a:p>
                  </a:txBody>
                  <a:tcPr marL="140560" marR="140560" marT="140560" marB="140560" anchor="ctr"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sym typeface="DM Sans"/>
                        </a:rPr>
                        <a:t>Mock Interviews                11am - 12pm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248994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3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80" b="0" dirty="0">
                          <a:latin typeface="DM Sans" pitchFamily="2" charset="0"/>
                        </a:rPr>
                        <a:t>CV Building             11am - 12pm</a:t>
                      </a:r>
                    </a:p>
                    <a:p>
                      <a:pPr algn="ctr">
                        <a:lnSpc>
                          <a:spcPts val="1371"/>
                        </a:lnSpc>
                        <a:defRPr/>
                      </a:pPr>
                      <a:endParaRPr lang="en-US" sz="880" b="0" dirty="0">
                        <a:solidFill>
                          <a:srgbClr val="000000"/>
                        </a:solidFill>
                        <a:latin typeface="DM Sans" pitchFamily="2" charset="0"/>
                        <a:sym typeface="DM Sans Bold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1714474"/>
                  </a:ext>
                </a:extLst>
              </a:tr>
              <a:tr h="1123591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140560" marR="140560" marT="140560" marB="140560" anchor="ctr"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ts val="1372"/>
                        </a:lnSpc>
                      </a:pPr>
                      <a:r>
                        <a:rPr lang="en-GB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sym typeface="DM Sans Bold"/>
                        </a:rPr>
                        <a:t>Disclosure to Employers 11am - 12pm</a:t>
                      </a:r>
                      <a:endParaRPr lang="en-US" sz="880" b="0" i="0" dirty="0">
                        <a:solidFill>
                          <a:srgbClr val="000000"/>
                        </a:solidFill>
                        <a:latin typeface="DM Sans" pitchFamily="2" charset="0"/>
                        <a:sym typeface="DM Sans Bold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462395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6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sym typeface="DM Sans"/>
                        </a:rPr>
                        <a:t>Arts &amp; Crafts Tipp            1pm - 3pm</a:t>
                      </a:r>
                    </a:p>
                  </a:txBody>
                  <a:tcPr marL="140560" marR="140560" marT="140560" marB="140560" anchor="ctr"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sym typeface="DM Sans"/>
                        </a:rPr>
                        <a:t>Food Safety and storage course                       1pm - 2pm</a:t>
                      </a:r>
                      <a:endParaRPr lang="en-US" sz="880" b="0" i="0" dirty="0">
                        <a:solidFill>
                          <a:srgbClr val="000000"/>
                        </a:solidFill>
                        <a:latin typeface="DM Sans" pitchFamily="2" charset="0"/>
                        <a:sym typeface="DM Sans"/>
                      </a:endParaRPr>
                    </a:p>
                  </a:txBody>
                  <a:tcPr marL="140560" marR="140560" marT="140560" marB="140560" anchor="ctr"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0172507"/>
                  </a:ext>
                </a:extLst>
              </a:tr>
              <a:tr h="223890">
                <a:tc rowSpan="5">
                  <a:txBody>
                    <a:bodyPr/>
                    <a:lstStyle/>
                    <a:p>
                      <a:pPr algn="ctr">
                        <a:lnSpc>
                          <a:spcPts val="1371"/>
                        </a:lnSpc>
                        <a:defRPr/>
                      </a:pPr>
                      <a:r>
                        <a:rPr lang="en-GB" sz="880" b="0" dirty="0">
                          <a:solidFill>
                            <a:srgbClr val="000000"/>
                          </a:solidFill>
                          <a:latin typeface="DM Sans" pitchFamily="2" charset="0"/>
                          <a:sym typeface="DM Sans Bold"/>
                        </a:rPr>
                        <a:t>Attitudes and Life Skills                                        1pm - 2pm </a:t>
                      </a:r>
                      <a:endParaRPr lang="en-US" sz="880" b="0" dirty="0">
                        <a:solidFill>
                          <a:srgbClr val="000000"/>
                        </a:solidFill>
                        <a:latin typeface="DM Sans" pitchFamily="2" charset="0"/>
                        <a:sym typeface="DM Sans Bold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37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80" b="0" dirty="0">
                          <a:latin typeface="DM Sans" pitchFamily="2" charset="0"/>
                        </a:rPr>
                        <a:t>Preparation for Employment with lived experience 1pm - 4pm</a:t>
                      </a:r>
                      <a:endParaRPr lang="en-US" sz="880" b="0" dirty="0"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371"/>
                        </a:lnSpc>
                        <a:defRPr/>
                      </a:pPr>
                      <a:endParaRPr lang="en-US" sz="880" b="0" dirty="0">
                        <a:solidFill>
                          <a:srgbClr val="000000"/>
                        </a:solidFill>
                        <a:latin typeface="DM Sans" pitchFamily="2" charset="0"/>
                        <a:sym typeface="DM Sans Bold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ts val="1371"/>
                        </a:lnSpc>
                        <a:defRPr/>
                      </a:pPr>
                      <a:r>
                        <a:rPr lang="en-GB" sz="880" b="0" dirty="0">
                          <a:latin typeface="DM Sans" pitchFamily="2" charset="0"/>
                        </a:rPr>
                        <a:t>Accessing Mainstream Services                            1pm - 2pm</a:t>
                      </a:r>
                      <a:endParaRPr lang="en-US" sz="880" b="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ts val="1371"/>
                        </a:lnSpc>
                        <a:defRPr/>
                      </a:pPr>
                      <a:r>
                        <a:rPr lang="en-US" sz="880" b="0" dirty="0">
                          <a:latin typeface="DM Sans" pitchFamily="2" charset="0"/>
                        </a:rPr>
                        <a:t>Job Search          1pm - 2pm</a:t>
                      </a:r>
                    </a:p>
                  </a:txBody>
                  <a:tcPr marL="140560" marR="140560" marT="140560" marB="140560" anchor="ctr"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0243987"/>
                  </a:ext>
                </a:extLst>
              </a:tr>
              <a:tr h="1025089">
                <a:tc vMerge="1"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endParaRPr lang="en-US" sz="81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endParaRPr lang="en-US" sz="81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endParaRPr lang="en-US" sz="81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8E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Creative Writing       1pm - 2pm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</a:pPr>
                      <a:r>
                        <a:rPr lang="en-GB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Industry Specific Cards              1pm - 2pm</a:t>
                      </a:r>
                      <a:endParaRPr lang="en-US" sz="880" b="0" i="0" dirty="0">
                        <a:solidFill>
                          <a:srgbClr val="000000"/>
                        </a:solidFill>
                        <a:latin typeface="DM Sans" pitchFamily="2" charset="0"/>
                        <a:ea typeface="DM Sans"/>
                        <a:cs typeface="DM Sans"/>
                        <a:sym typeface="DM Sans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80" b="0" i="0" dirty="0">
                          <a:latin typeface="DM Sans" pitchFamily="2" charset="0"/>
                        </a:rPr>
                        <a:t>Women's Only Afternoon                                          Money Management                     1pm - 4pm</a:t>
                      </a:r>
                      <a:endParaRPr lang="en-US" sz="880" b="0" i="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880" i="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4368">
                <a:tc vMerge="1"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endParaRPr lang="en-US" sz="81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8E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endParaRPr lang="en-US" sz="81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140560" marR="140560" marT="140560" marB="1405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Art Therapy          2pm - 3pm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CV Building         3pm - 4pm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endParaRPr lang="en-US" sz="880" i="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371"/>
                        </a:lnSpc>
                        <a:defRPr/>
                      </a:pPr>
                      <a:r>
                        <a:rPr lang="en-GB" sz="880" b="0" dirty="0">
                          <a:latin typeface="DM Sans" pitchFamily="2" charset="0"/>
                        </a:rPr>
                        <a:t>Basic IT Skills                                  2pm - 3pm</a:t>
                      </a:r>
                      <a:endParaRPr lang="en-US" sz="880" b="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371"/>
                        </a:lnSpc>
                        <a:defRPr/>
                      </a:pPr>
                      <a:r>
                        <a:rPr lang="en-GB" sz="880" b="0" dirty="0">
                          <a:latin typeface="DM Sans" pitchFamily="2" charset="0"/>
                        </a:rPr>
                        <a:t>Self Employment Course               2pm - 3pm</a:t>
                      </a:r>
                      <a:endParaRPr lang="en-US" sz="880" b="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6253613"/>
                  </a:ext>
                </a:extLst>
              </a:tr>
              <a:tr h="126715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80" b="1" i="0" dirty="0">
                        <a:solidFill>
                          <a:srgbClr val="000000"/>
                        </a:solidFill>
                        <a:latin typeface="DM Sans" pitchFamily="2" charset="0"/>
                        <a:sym typeface="DM Sans"/>
                      </a:endParaRPr>
                    </a:p>
                  </a:txBody>
                  <a:tcPr marL="140560" marR="140560" marT="140560" marB="140560" anchor="ctr"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sym typeface="DM Sans"/>
                        </a:rPr>
                        <a:t>Digital College                   2pm - 4pm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0526523"/>
                  </a:ext>
                </a:extLst>
              </a:tr>
            </a:tbl>
          </a:graphicData>
        </a:graphic>
      </p:graphicFrame>
      <p:grpSp>
        <p:nvGrpSpPr>
          <p:cNvPr id="66" name="Group 65">
            <a:extLst>
              <a:ext uri="{FF2B5EF4-FFF2-40B4-BE49-F238E27FC236}">
                <a16:creationId xmlns:a16="http://schemas.microsoft.com/office/drawing/2014/main" id="{E818D383-495B-1573-9193-82F5C6E3AE9C}"/>
              </a:ext>
            </a:extLst>
          </p:cNvPr>
          <p:cNvGrpSpPr/>
          <p:nvPr/>
        </p:nvGrpSpPr>
        <p:grpSpPr>
          <a:xfrm>
            <a:off x="3074770" y="2296130"/>
            <a:ext cx="6582139" cy="5132414"/>
            <a:chOff x="3074770" y="2296130"/>
            <a:chExt cx="6582139" cy="5132414"/>
          </a:xfrm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59AE2685-2E91-B0F2-6BF3-70198A772D2E}"/>
                </a:ext>
              </a:extLst>
            </p:cNvPr>
            <p:cNvSpPr/>
            <p:nvPr/>
          </p:nvSpPr>
          <p:spPr>
            <a:xfrm>
              <a:off x="3778528" y="4098450"/>
              <a:ext cx="196361" cy="181914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2"/>
                </a:solidFill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A5249769-7CCC-4357-DB99-9E3CEA3DA647}"/>
                </a:ext>
              </a:extLst>
            </p:cNvPr>
            <p:cNvSpPr/>
            <p:nvPr/>
          </p:nvSpPr>
          <p:spPr>
            <a:xfrm>
              <a:off x="3778527" y="2608920"/>
              <a:ext cx="196361" cy="181914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2"/>
                </a:solidFill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4B0A62CD-B169-F8B2-6470-7995E438854D}"/>
                </a:ext>
              </a:extLst>
            </p:cNvPr>
            <p:cNvSpPr/>
            <p:nvPr/>
          </p:nvSpPr>
          <p:spPr>
            <a:xfrm>
              <a:off x="5136927" y="5770065"/>
              <a:ext cx="196361" cy="181914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2"/>
                </a:solidFill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7B4901A6-D1C7-C57F-5B39-4322B25FBCF6}"/>
                </a:ext>
              </a:extLst>
            </p:cNvPr>
            <p:cNvSpPr/>
            <p:nvPr/>
          </p:nvSpPr>
          <p:spPr>
            <a:xfrm>
              <a:off x="6864021" y="5947365"/>
              <a:ext cx="196361" cy="181914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2"/>
                </a:solidFill>
              </a:endParaRP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5EEEC619-943E-A632-CE4D-1ECC6D6FE8D4}"/>
                </a:ext>
              </a:extLst>
            </p:cNvPr>
            <p:cNvSpPr/>
            <p:nvPr/>
          </p:nvSpPr>
          <p:spPr>
            <a:xfrm>
              <a:off x="6837736" y="7210784"/>
              <a:ext cx="196361" cy="181914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2"/>
                </a:solidFill>
              </a:endParaRP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00D52995-0948-2E4F-321B-52816CFD31C0}"/>
                </a:ext>
              </a:extLst>
            </p:cNvPr>
            <p:cNvSpPr/>
            <p:nvPr/>
          </p:nvSpPr>
          <p:spPr>
            <a:xfrm>
              <a:off x="8692447" y="2790834"/>
              <a:ext cx="196361" cy="181914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2"/>
                </a:solidFill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3E2B3FBE-1B67-A346-CB05-8C315FB4E3E2}"/>
                </a:ext>
              </a:extLst>
            </p:cNvPr>
            <p:cNvSpPr/>
            <p:nvPr/>
          </p:nvSpPr>
          <p:spPr>
            <a:xfrm>
              <a:off x="8692447" y="4280364"/>
              <a:ext cx="196361" cy="181914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2"/>
                </a:solidFill>
              </a:endParaRP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0E1AB4C2-5C37-B9B1-620B-62D2FAF59DA5}"/>
                </a:ext>
              </a:extLst>
            </p:cNvPr>
            <p:cNvSpPr/>
            <p:nvPr/>
          </p:nvSpPr>
          <p:spPr>
            <a:xfrm>
              <a:off x="8692447" y="5349766"/>
              <a:ext cx="196361" cy="181914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2"/>
                </a:solidFill>
              </a:endParaRP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5E83A59E-7FA9-29D3-3245-A332B061D38C}"/>
                </a:ext>
              </a:extLst>
            </p:cNvPr>
            <p:cNvSpPr/>
            <p:nvPr/>
          </p:nvSpPr>
          <p:spPr>
            <a:xfrm>
              <a:off x="5199277" y="7217848"/>
              <a:ext cx="196361" cy="181914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2"/>
                </a:solidFill>
              </a:endParaRPr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98C6EE3E-A2BA-15C6-9164-288ECF8AB13B}"/>
                </a:ext>
              </a:extLst>
            </p:cNvPr>
            <p:cNvSpPr/>
            <p:nvPr/>
          </p:nvSpPr>
          <p:spPr>
            <a:xfrm>
              <a:off x="5150339" y="4074837"/>
              <a:ext cx="196361" cy="181914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2"/>
                </a:solidFill>
              </a:endParaRP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3B53C5F0-A101-C119-DAD7-EA4C8B204454}"/>
                </a:ext>
              </a:extLst>
            </p:cNvPr>
            <p:cNvSpPr/>
            <p:nvPr/>
          </p:nvSpPr>
          <p:spPr>
            <a:xfrm>
              <a:off x="3729309" y="7192754"/>
              <a:ext cx="196361" cy="181914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2"/>
                </a:solidFill>
              </a:endParaRPr>
            </a:p>
          </p:txBody>
        </p:sp>
        <p:sp>
          <p:nvSpPr>
            <p:cNvPr id="42" name="Flowchart: Connector 41">
              <a:extLst>
                <a:ext uri="{FF2B5EF4-FFF2-40B4-BE49-F238E27FC236}">
                  <a16:creationId xmlns:a16="http://schemas.microsoft.com/office/drawing/2014/main" id="{8A262462-6269-F7B0-A078-78E6FFBB703C}"/>
                </a:ext>
              </a:extLst>
            </p:cNvPr>
            <p:cNvSpPr/>
            <p:nvPr/>
          </p:nvSpPr>
          <p:spPr>
            <a:xfrm>
              <a:off x="4470723" y="2296130"/>
              <a:ext cx="196361" cy="205184"/>
            </a:xfrm>
            <a:prstGeom prst="flowChartConnector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Flowchart: Connector 42">
              <a:extLst>
                <a:ext uri="{FF2B5EF4-FFF2-40B4-BE49-F238E27FC236}">
                  <a16:creationId xmlns:a16="http://schemas.microsoft.com/office/drawing/2014/main" id="{92774315-FB9D-B24F-B154-C7F3C9DDB516}"/>
                </a:ext>
              </a:extLst>
            </p:cNvPr>
            <p:cNvSpPr/>
            <p:nvPr/>
          </p:nvSpPr>
          <p:spPr>
            <a:xfrm>
              <a:off x="5947486" y="7206213"/>
              <a:ext cx="196361" cy="205184"/>
            </a:xfrm>
            <a:prstGeom prst="flowChartConnector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Flowchart: Connector 43">
              <a:extLst>
                <a:ext uri="{FF2B5EF4-FFF2-40B4-BE49-F238E27FC236}">
                  <a16:creationId xmlns:a16="http://schemas.microsoft.com/office/drawing/2014/main" id="{AD090BDD-7486-62A9-6282-4722B9C3E52B}"/>
                </a:ext>
              </a:extLst>
            </p:cNvPr>
            <p:cNvSpPr/>
            <p:nvPr/>
          </p:nvSpPr>
          <p:spPr>
            <a:xfrm>
              <a:off x="3096646" y="4096491"/>
              <a:ext cx="196361" cy="205184"/>
            </a:xfrm>
            <a:prstGeom prst="flowChartConnector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Isosceles Triangle 44">
              <a:extLst>
                <a:ext uri="{FF2B5EF4-FFF2-40B4-BE49-F238E27FC236}">
                  <a16:creationId xmlns:a16="http://schemas.microsoft.com/office/drawing/2014/main" id="{7EF2823D-5ACA-4CBD-D950-A1C18075C93D}"/>
                </a:ext>
              </a:extLst>
            </p:cNvPr>
            <p:cNvSpPr/>
            <p:nvPr/>
          </p:nvSpPr>
          <p:spPr>
            <a:xfrm>
              <a:off x="3074770" y="7187514"/>
              <a:ext cx="196361" cy="205184"/>
            </a:xfrm>
            <a:prstGeom prst="triangl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Isosceles Triangle 46">
              <a:extLst>
                <a:ext uri="{FF2B5EF4-FFF2-40B4-BE49-F238E27FC236}">
                  <a16:creationId xmlns:a16="http://schemas.microsoft.com/office/drawing/2014/main" id="{545575A0-10C7-003C-F63E-9A83A227E781}"/>
                </a:ext>
              </a:extLst>
            </p:cNvPr>
            <p:cNvSpPr/>
            <p:nvPr/>
          </p:nvSpPr>
          <p:spPr>
            <a:xfrm>
              <a:off x="7755126" y="4292478"/>
              <a:ext cx="196361" cy="205184"/>
            </a:xfrm>
            <a:prstGeom prst="triangl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" name="Isosceles Triangle 47">
              <a:extLst>
                <a:ext uri="{FF2B5EF4-FFF2-40B4-BE49-F238E27FC236}">
                  <a16:creationId xmlns:a16="http://schemas.microsoft.com/office/drawing/2014/main" id="{AE50E06F-D978-8A3F-B1F3-4207CF751DA6}"/>
                </a:ext>
              </a:extLst>
            </p:cNvPr>
            <p:cNvSpPr/>
            <p:nvPr/>
          </p:nvSpPr>
          <p:spPr>
            <a:xfrm>
              <a:off x="7755127" y="7199149"/>
              <a:ext cx="196361" cy="205184"/>
            </a:xfrm>
            <a:prstGeom prst="triangl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" name="Isosceles Triangle 50">
              <a:extLst>
                <a:ext uri="{FF2B5EF4-FFF2-40B4-BE49-F238E27FC236}">
                  <a16:creationId xmlns:a16="http://schemas.microsoft.com/office/drawing/2014/main" id="{981CCD99-CA64-FC30-BBB5-BF6455F07DE9}"/>
                </a:ext>
              </a:extLst>
            </p:cNvPr>
            <p:cNvSpPr/>
            <p:nvPr/>
          </p:nvSpPr>
          <p:spPr>
            <a:xfrm>
              <a:off x="5951998" y="2474598"/>
              <a:ext cx="196361" cy="205184"/>
            </a:xfrm>
            <a:prstGeom prst="triangl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BCDC59B7-8372-D26F-B774-28201EA57311}"/>
                </a:ext>
              </a:extLst>
            </p:cNvPr>
            <p:cNvSpPr/>
            <p:nvPr/>
          </p:nvSpPr>
          <p:spPr>
            <a:xfrm>
              <a:off x="4420485" y="4051567"/>
              <a:ext cx="196361" cy="205184"/>
            </a:xfrm>
            <a:prstGeom prst="triangl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" name="Flowchart: Connector 54">
              <a:extLst>
                <a:ext uri="{FF2B5EF4-FFF2-40B4-BE49-F238E27FC236}">
                  <a16:creationId xmlns:a16="http://schemas.microsoft.com/office/drawing/2014/main" id="{33E4ACAE-2E67-C380-4D97-06E7FDE29845}"/>
                </a:ext>
              </a:extLst>
            </p:cNvPr>
            <p:cNvSpPr/>
            <p:nvPr/>
          </p:nvSpPr>
          <p:spPr>
            <a:xfrm>
              <a:off x="5961940" y="3944285"/>
              <a:ext cx="196361" cy="205184"/>
            </a:xfrm>
            <a:prstGeom prst="flowChartConnector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6" name="Flowchart: Connector 55">
              <a:extLst>
                <a:ext uri="{FF2B5EF4-FFF2-40B4-BE49-F238E27FC236}">
                  <a16:creationId xmlns:a16="http://schemas.microsoft.com/office/drawing/2014/main" id="{37DA94CA-686B-48A7-F47F-328E35FAF500}"/>
                </a:ext>
              </a:extLst>
            </p:cNvPr>
            <p:cNvSpPr/>
            <p:nvPr/>
          </p:nvSpPr>
          <p:spPr>
            <a:xfrm>
              <a:off x="7755126" y="5349766"/>
              <a:ext cx="196361" cy="205184"/>
            </a:xfrm>
            <a:prstGeom prst="flowChartConnector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7" name="Flowchart: Connector 56">
              <a:extLst>
                <a:ext uri="{FF2B5EF4-FFF2-40B4-BE49-F238E27FC236}">
                  <a16:creationId xmlns:a16="http://schemas.microsoft.com/office/drawing/2014/main" id="{DFBA9C97-03C3-681E-37D4-26CF8C74872D}"/>
                </a:ext>
              </a:extLst>
            </p:cNvPr>
            <p:cNvSpPr/>
            <p:nvPr/>
          </p:nvSpPr>
          <p:spPr>
            <a:xfrm>
              <a:off x="9460548" y="7223360"/>
              <a:ext cx="196361" cy="205184"/>
            </a:xfrm>
            <a:prstGeom prst="flowChartConnector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9" name="Isosceles Triangle 58">
            <a:extLst>
              <a:ext uri="{FF2B5EF4-FFF2-40B4-BE49-F238E27FC236}">
                <a16:creationId xmlns:a16="http://schemas.microsoft.com/office/drawing/2014/main" id="{B9F2985C-7345-83A4-14AB-FC52A281ACB7}"/>
              </a:ext>
            </a:extLst>
          </p:cNvPr>
          <p:cNvSpPr/>
          <p:nvPr/>
        </p:nvSpPr>
        <p:spPr>
          <a:xfrm>
            <a:off x="4420486" y="7187514"/>
            <a:ext cx="196361" cy="205184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DA86FFDC-5EEF-ADC1-1949-01A8E608C4DD}"/>
              </a:ext>
            </a:extLst>
          </p:cNvPr>
          <p:cNvSpPr/>
          <p:nvPr/>
        </p:nvSpPr>
        <p:spPr>
          <a:xfrm>
            <a:off x="6878008" y="3909135"/>
            <a:ext cx="196361" cy="18191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E4B0F419-D853-EFB0-2D6B-8EAE659FB6D8}"/>
              </a:ext>
            </a:extLst>
          </p:cNvPr>
          <p:cNvSpPr/>
          <p:nvPr/>
        </p:nvSpPr>
        <p:spPr>
          <a:xfrm>
            <a:off x="6878009" y="2458422"/>
            <a:ext cx="196361" cy="18191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sp>
        <p:nvSpPr>
          <p:cNvPr id="62" name="Flowchart: Connector 61">
            <a:extLst>
              <a:ext uri="{FF2B5EF4-FFF2-40B4-BE49-F238E27FC236}">
                <a16:creationId xmlns:a16="http://schemas.microsoft.com/office/drawing/2014/main" id="{3E3BCBDF-31C3-D0CE-3829-4C671D39B8C9}"/>
              </a:ext>
            </a:extLst>
          </p:cNvPr>
          <p:cNvSpPr/>
          <p:nvPr/>
        </p:nvSpPr>
        <p:spPr>
          <a:xfrm>
            <a:off x="9460548" y="4301675"/>
            <a:ext cx="196361" cy="205184"/>
          </a:xfrm>
          <a:prstGeom prst="flowChartConnector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Flowchart: Connector 62">
            <a:extLst>
              <a:ext uri="{FF2B5EF4-FFF2-40B4-BE49-F238E27FC236}">
                <a16:creationId xmlns:a16="http://schemas.microsoft.com/office/drawing/2014/main" id="{AC9B9F3F-E51E-0E1B-331D-AA56AFC073B4}"/>
              </a:ext>
            </a:extLst>
          </p:cNvPr>
          <p:cNvSpPr/>
          <p:nvPr/>
        </p:nvSpPr>
        <p:spPr>
          <a:xfrm>
            <a:off x="4474450" y="5785404"/>
            <a:ext cx="196361" cy="205184"/>
          </a:xfrm>
          <a:prstGeom prst="flowChartConnector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594BFE09-B04E-D18B-429B-CE40F36E8C43}"/>
              </a:ext>
            </a:extLst>
          </p:cNvPr>
          <p:cNvSpPr/>
          <p:nvPr/>
        </p:nvSpPr>
        <p:spPr>
          <a:xfrm>
            <a:off x="8738635" y="7217848"/>
            <a:ext cx="196361" cy="18191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93AD4767-B464-BA36-2CB4-126260930D2B}"/>
              </a:ext>
            </a:extLst>
          </p:cNvPr>
          <p:cNvSpPr/>
          <p:nvPr/>
        </p:nvSpPr>
        <p:spPr>
          <a:xfrm>
            <a:off x="10189760" y="7192754"/>
            <a:ext cx="196361" cy="18191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pic>
        <p:nvPicPr>
          <p:cNvPr id="68" name="Graphic 89" descr="Drama outline">
            <a:extLst>
              <a:ext uri="{FF2B5EF4-FFF2-40B4-BE49-F238E27FC236}">
                <a16:creationId xmlns:a16="http://schemas.microsoft.com/office/drawing/2014/main" id="{96A8823E-31A8-4BF5-AA9E-9CC7E0D1B1A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683903" y="3465390"/>
            <a:ext cx="638388" cy="633060"/>
          </a:xfrm>
          <a:prstGeom prst="rect">
            <a:avLst/>
          </a:prstGeom>
        </p:spPr>
      </p:pic>
      <p:pic>
        <p:nvPicPr>
          <p:cNvPr id="70" name="Graphic 96" descr="Easel outline">
            <a:extLst>
              <a:ext uri="{FF2B5EF4-FFF2-40B4-BE49-F238E27FC236}">
                <a16:creationId xmlns:a16="http://schemas.microsoft.com/office/drawing/2014/main" id="{AA017EFF-CC5A-43DA-8A25-668D03EFA7D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395638" y="6253730"/>
            <a:ext cx="825746" cy="825062"/>
          </a:xfrm>
          <a:prstGeom prst="rect">
            <a:avLst/>
          </a:prstGeom>
        </p:spPr>
      </p:pic>
      <p:pic>
        <p:nvPicPr>
          <p:cNvPr id="71" name="Graphic 117" descr="Coffee outline">
            <a:extLst>
              <a:ext uri="{FF2B5EF4-FFF2-40B4-BE49-F238E27FC236}">
                <a16:creationId xmlns:a16="http://schemas.microsoft.com/office/drawing/2014/main" id="{599A5130-99A9-4A54-8AA6-2E3A9EE085B2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3975183" y="3954058"/>
            <a:ext cx="559916" cy="550794"/>
          </a:xfrm>
          <a:prstGeom prst="rect">
            <a:avLst/>
          </a:prstGeom>
        </p:spPr>
      </p:pic>
      <p:pic>
        <p:nvPicPr>
          <p:cNvPr id="72" name="Graphic 118" descr="Laptop outline">
            <a:extLst>
              <a:ext uri="{FF2B5EF4-FFF2-40B4-BE49-F238E27FC236}">
                <a16:creationId xmlns:a16="http://schemas.microsoft.com/office/drawing/2014/main" id="{BA01BD2B-8F04-4A4E-A1BE-38D8E17920C6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4105961" y="5961447"/>
            <a:ext cx="531199" cy="528002"/>
          </a:xfrm>
          <a:prstGeom prst="rect">
            <a:avLst/>
          </a:prstGeom>
        </p:spPr>
      </p:pic>
      <p:pic>
        <p:nvPicPr>
          <p:cNvPr id="73" name="Graphic 119" descr="Laptop outline">
            <a:extLst>
              <a:ext uri="{FF2B5EF4-FFF2-40B4-BE49-F238E27FC236}">
                <a16:creationId xmlns:a16="http://schemas.microsoft.com/office/drawing/2014/main" id="{4C698A96-FFFF-431E-9FE3-B2FCF4B853A9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5522423" y="2537917"/>
            <a:ext cx="466135" cy="465696"/>
          </a:xfrm>
          <a:prstGeom prst="rect">
            <a:avLst/>
          </a:prstGeom>
        </p:spPr>
      </p:pic>
      <p:pic>
        <p:nvPicPr>
          <p:cNvPr id="74" name="Graphic 120" descr="Palette outline">
            <a:extLst>
              <a:ext uri="{FF2B5EF4-FFF2-40B4-BE49-F238E27FC236}">
                <a16:creationId xmlns:a16="http://schemas.microsoft.com/office/drawing/2014/main" id="{C099599C-5AAE-4E47-8B59-0C8137752B8F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7179603" y="6853957"/>
            <a:ext cx="564397" cy="557440"/>
          </a:xfrm>
          <a:prstGeom prst="rect">
            <a:avLst/>
          </a:prstGeom>
        </p:spPr>
      </p:pic>
      <p:pic>
        <p:nvPicPr>
          <p:cNvPr id="75" name="Graphic 121" descr="Scribble outline">
            <a:extLst>
              <a:ext uri="{FF2B5EF4-FFF2-40B4-BE49-F238E27FC236}">
                <a16:creationId xmlns:a16="http://schemas.microsoft.com/office/drawing/2014/main" id="{EC8A8A60-80C6-4F4A-8B6F-F649526AB429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7112818" y="5331405"/>
            <a:ext cx="636087" cy="630042"/>
          </a:xfrm>
          <a:prstGeom prst="rect">
            <a:avLst/>
          </a:prstGeom>
        </p:spPr>
      </p:pic>
      <p:pic>
        <p:nvPicPr>
          <p:cNvPr id="76" name="Graphic 122" descr="Right And Left Brain outline">
            <a:extLst>
              <a:ext uri="{FF2B5EF4-FFF2-40B4-BE49-F238E27FC236}">
                <a16:creationId xmlns:a16="http://schemas.microsoft.com/office/drawing/2014/main" id="{F219BAC4-A27E-4D90-B213-29E407ABF339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7211645" y="3873961"/>
            <a:ext cx="639155" cy="630891"/>
          </a:xfrm>
          <a:prstGeom prst="rect">
            <a:avLst/>
          </a:prstGeom>
        </p:spPr>
      </p:pic>
      <p:pic>
        <p:nvPicPr>
          <p:cNvPr id="77" name="Graphic 124" descr="Stars outline">
            <a:extLst>
              <a:ext uri="{FF2B5EF4-FFF2-40B4-BE49-F238E27FC236}">
                <a16:creationId xmlns:a16="http://schemas.microsoft.com/office/drawing/2014/main" id="{63FFC427-04C8-BDA7-6FCA-07DFC595E8D8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2795485" y="6637376"/>
            <a:ext cx="448897" cy="433161"/>
          </a:xfrm>
          <a:prstGeom prst="rect">
            <a:avLst/>
          </a:prstGeom>
        </p:spPr>
      </p:pic>
      <p:pic>
        <p:nvPicPr>
          <p:cNvPr id="78" name="Graphic 126" descr="Dice outline">
            <a:extLst>
              <a:ext uri="{FF2B5EF4-FFF2-40B4-BE49-F238E27FC236}">
                <a16:creationId xmlns:a16="http://schemas.microsoft.com/office/drawing/2014/main" id="{6BF77880-E7B7-47E4-0127-B8C29E72FD91}"/>
              </a:ext>
            </a:extLst>
          </p:cNvPr>
          <p:cNvPicPr>
            <a:picLocks noChangeAspect="1"/>
          </p:cNvPicPr>
          <p:nvPr/>
        </p:nvPicPr>
        <p:blipFill>
          <a:blip r:embed="rId22">
            <a:extLs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4010780" y="2246258"/>
            <a:ext cx="657865" cy="650891"/>
          </a:xfrm>
          <a:prstGeom prst="rect">
            <a:avLst/>
          </a:prstGeom>
        </p:spPr>
      </p:pic>
      <p:pic>
        <p:nvPicPr>
          <p:cNvPr id="79" name="Graphic 128" descr="Chef Hat outline">
            <a:extLst>
              <a:ext uri="{FF2B5EF4-FFF2-40B4-BE49-F238E27FC236}">
                <a16:creationId xmlns:a16="http://schemas.microsoft.com/office/drawing/2014/main" id="{037C418F-5D58-EBD6-B088-4424A1AF27FD}"/>
              </a:ext>
            </a:extLst>
          </p:cNvPr>
          <p:cNvPicPr>
            <a:picLocks noChangeAspect="1"/>
          </p:cNvPicPr>
          <p:nvPr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9026658" y="3461007"/>
            <a:ext cx="637309" cy="630042"/>
          </a:xfrm>
          <a:prstGeom prst="rect">
            <a:avLst/>
          </a:prstGeom>
        </p:spPr>
      </p:pic>
      <p:pic>
        <p:nvPicPr>
          <p:cNvPr id="80" name="Graphic 129" descr="Money outline">
            <a:extLst>
              <a:ext uri="{FF2B5EF4-FFF2-40B4-BE49-F238E27FC236}">
                <a16:creationId xmlns:a16="http://schemas.microsoft.com/office/drawing/2014/main" id="{2D07CC80-0786-4F83-B24D-109C4FDD7D4F}"/>
              </a:ext>
            </a:extLst>
          </p:cNvPr>
          <p:cNvPicPr>
            <a:picLocks noChangeAspect="1"/>
          </p:cNvPicPr>
          <p:nvPr/>
        </p:nvPicPr>
        <p:blipFill>
          <a:blip r:embed="rId26">
            <a:extLst>
              <a:ext uri="{96DAC541-7B7A-43D3-8B79-37D633B846F1}">
                <asvg:svgBlip xmlns:asvg="http://schemas.microsoft.com/office/drawing/2016/SVG/main" r:embed="rId27"/>
              </a:ext>
            </a:extLst>
          </a:blip>
          <a:stretch>
            <a:fillRect/>
          </a:stretch>
        </p:blipFill>
        <p:spPr>
          <a:xfrm>
            <a:off x="9117501" y="4659321"/>
            <a:ext cx="564397" cy="551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2302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7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B4571BC-FA25-96A7-B841-5128A5064E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>
            <a:extLst>
              <a:ext uri="{FF2B5EF4-FFF2-40B4-BE49-F238E27FC236}">
                <a16:creationId xmlns:a16="http://schemas.microsoft.com/office/drawing/2014/main" id="{B3A9A2F0-2713-BCE5-4D91-498CDDC255DF}"/>
              </a:ext>
            </a:extLst>
          </p:cNvPr>
          <p:cNvGrpSpPr/>
          <p:nvPr/>
        </p:nvGrpSpPr>
        <p:grpSpPr>
          <a:xfrm>
            <a:off x="192946" y="1559867"/>
            <a:ext cx="2324630" cy="5387419"/>
            <a:chOff x="-24" y="16707"/>
            <a:chExt cx="939480" cy="1860581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2CD006D9-D45D-622F-3C4D-D96E9E3BE9D8}"/>
                </a:ext>
              </a:extLst>
            </p:cNvPr>
            <p:cNvSpPr/>
            <p:nvPr/>
          </p:nvSpPr>
          <p:spPr>
            <a:xfrm>
              <a:off x="0" y="16707"/>
              <a:ext cx="939456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F9E1652B-25FA-8F17-CF73-9428F502359A}"/>
                </a:ext>
              </a:extLst>
            </p:cNvPr>
            <p:cNvSpPr txBox="1"/>
            <p:nvPr/>
          </p:nvSpPr>
          <p:spPr>
            <a:xfrm>
              <a:off x="-24" y="179412"/>
              <a:ext cx="939480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/>
              <a:r>
                <a:rPr lang="en-US" sz="1050" u="sng" dirty="0">
                  <a:solidFill>
                    <a:srgbClr val="FFFFFF"/>
                  </a:solidFill>
                  <a:latin typeface="DM Sans"/>
                </a:rPr>
                <a:t>Information</a:t>
              </a:r>
              <a:endParaRPr lang="en-US" sz="1050" dirty="0">
                <a:cs typeface="Calibri"/>
              </a:endParaRPr>
            </a:p>
            <a:p>
              <a:pPr algn="ctr"/>
              <a:endParaRPr lang="en-US" sz="1050" u="sng" dirty="0">
                <a:solidFill>
                  <a:srgbClr val="FFFFFF"/>
                </a:solidFill>
                <a:latin typeface="DM Sans"/>
              </a:endParaRPr>
            </a:p>
            <a:p>
              <a:pPr algn="ctr"/>
              <a:r>
                <a:rPr lang="en-US" sz="1050" b="1" dirty="0">
                  <a:solidFill>
                    <a:schemeClr val="bg1"/>
                  </a:solidFill>
                  <a:latin typeface="DM Sans"/>
                </a:rPr>
                <a:t>Address:</a:t>
              </a:r>
              <a:r>
                <a:rPr lang="en-US" sz="1050" b="1" dirty="0">
                  <a:solidFill>
                    <a:schemeClr val="bg1"/>
                  </a:solidFill>
                  <a:latin typeface="Calibri"/>
                  <a:cs typeface="Calibri"/>
                </a:rPr>
                <a:t> </a:t>
              </a:r>
              <a:r>
                <a:rPr lang="en-US" sz="1050" b="1" dirty="0">
                  <a:solidFill>
                    <a:schemeClr val="bg1"/>
                  </a:solidFill>
                  <a:latin typeface="DM Sans"/>
                </a:rPr>
                <a:t>- </a:t>
              </a:r>
              <a:r>
                <a:rPr lang="en-GB" sz="1050" b="0" i="0" dirty="0">
                  <a:solidFill>
                    <a:schemeClr val="bg1"/>
                  </a:solidFill>
                  <a:effectLst/>
                  <a:latin typeface="Aptos Narrow" panose="020B0004020202020204" pitchFamily="34" charset="0"/>
                </a:rPr>
                <a:t>Urban Exchange, Theatre Street/Mount Street, Preston, PR1 8BQ</a:t>
              </a:r>
              <a:endParaRPr lang="en-US" sz="1050" b="1" dirty="0">
                <a:solidFill>
                  <a:schemeClr val="bg1"/>
                </a:solidFill>
                <a:latin typeface="DM Sans"/>
              </a:endParaRPr>
            </a:p>
            <a:p>
              <a:pPr algn="ctr"/>
              <a:endParaRPr lang="en-US" sz="1050" dirty="0">
                <a:solidFill>
                  <a:srgbClr val="FFFFFF"/>
                </a:solidFill>
                <a:latin typeface="DM Sans"/>
              </a:endParaRPr>
            </a:p>
            <a:p>
              <a:pPr algn="ctr"/>
              <a:r>
                <a:rPr lang="en-US" sz="1050" b="1" dirty="0">
                  <a:solidFill>
                    <a:srgbClr val="FFFFFF"/>
                  </a:solidFill>
                  <a:latin typeface="DM Sans"/>
                </a:rPr>
                <a:t>Contact:</a:t>
              </a:r>
              <a:r>
                <a:rPr lang="en-US" sz="1050" dirty="0">
                  <a:solidFill>
                    <a:srgbClr val="FFFFFF"/>
                  </a:solidFill>
                  <a:latin typeface="DM Sans"/>
                </a:rPr>
                <a:t> 07850 955413 (</a:t>
              </a:r>
              <a:r>
                <a:rPr lang="en-US" sz="1050" b="1" i="1" dirty="0">
                  <a:solidFill>
                    <a:srgbClr val="FFFFFF"/>
                  </a:solidFill>
                  <a:latin typeface="DM Sans"/>
                </a:rPr>
                <a:t>AMY</a:t>
              </a:r>
              <a:r>
                <a:rPr lang="en-US" sz="1050" dirty="0">
                  <a:solidFill>
                    <a:srgbClr val="FFFFFF"/>
                  </a:solidFill>
                  <a:latin typeface="DM Sans"/>
                </a:rPr>
                <a:t>)</a:t>
              </a:r>
            </a:p>
            <a:p>
              <a:pPr algn="ctr"/>
              <a:r>
                <a:rPr lang="en-US" sz="1050" dirty="0">
                  <a:solidFill>
                    <a:srgbClr val="FFFFFF"/>
                  </a:solidFill>
                  <a:latin typeface="DM Sans"/>
                  <a:cs typeface="Calibri"/>
                </a:rPr>
                <a:t>                 </a:t>
              </a:r>
              <a:endParaRPr lang="en-US" sz="1050" dirty="0">
                <a:solidFill>
                  <a:srgbClr val="FFFFFF"/>
                </a:solidFill>
                <a:latin typeface="DM Sans"/>
              </a:endParaRPr>
            </a:p>
            <a:p>
              <a:pPr algn="ctr"/>
              <a:r>
                <a:rPr lang="en-US" sz="1050" dirty="0">
                  <a:solidFill>
                    <a:srgbClr val="FFFFFF"/>
                  </a:solidFill>
                  <a:latin typeface="DM Sans"/>
                </a:rPr>
                <a:t>Enrolments are needed to do any of the sessions.</a:t>
              </a:r>
            </a:p>
            <a:p>
              <a:pPr algn="ctr"/>
              <a:endParaRPr lang="en-US" sz="1050" b="1" u="sng" dirty="0">
                <a:solidFill>
                  <a:schemeClr val="bg1"/>
                </a:solidFill>
                <a:cs typeface="Calibri"/>
              </a:endParaRPr>
            </a:p>
            <a:p>
              <a:pPr algn="ctr"/>
              <a:r>
                <a:rPr lang="en-US" sz="1050" dirty="0">
                  <a:solidFill>
                    <a:schemeClr val="bg1"/>
                  </a:solidFill>
                  <a:cs typeface="Calibri"/>
                </a:rPr>
                <a:t>Group Activity's this week include Arts and Crafts,  and Creative arts which will be run by an external provider additionally there is a creative writing group and A men matter group which will be run by one of the male support workers discussing men’s mental health struggles.</a:t>
              </a:r>
            </a:p>
            <a:p>
              <a:pPr algn="ctr"/>
              <a:r>
                <a:rPr lang="en-US" sz="1050" dirty="0">
                  <a:solidFill>
                    <a:schemeClr val="bg1"/>
                  </a:solidFill>
                  <a:cs typeface="Calibri"/>
                </a:rPr>
                <a:t>– Please let your support worker know if you would like to sign up for any of these.</a:t>
              </a:r>
            </a:p>
            <a:p>
              <a:pPr algn="ctr"/>
              <a:endParaRPr lang="en-US" sz="1050" dirty="0">
                <a:solidFill>
                  <a:schemeClr val="bg1"/>
                </a:solidFill>
                <a:cs typeface="Calibri"/>
              </a:endParaRPr>
            </a:p>
            <a:p>
              <a:pPr algn="ctr"/>
              <a:r>
                <a:rPr lang="en-US" sz="800" b="1" dirty="0">
                  <a:solidFill>
                    <a:schemeClr val="bg1"/>
                  </a:solidFill>
                  <a:cs typeface="Calibri"/>
                </a:rPr>
                <a:t>CBT To be discussed with Support worker</a:t>
              </a:r>
            </a:p>
            <a:p>
              <a:pPr algn="ctr"/>
              <a:endParaRPr lang="en-US" sz="800" b="1" dirty="0">
                <a:solidFill>
                  <a:schemeClr val="bg1"/>
                </a:solidFill>
                <a:cs typeface="Calibri"/>
              </a:endParaRPr>
            </a:p>
            <a:p>
              <a:pPr algn="ctr"/>
              <a:endParaRPr lang="en-US" sz="800" b="1" dirty="0">
                <a:solidFill>
                  <a:schemeClr val="bg1"/>
                </a:solidFill>
                <a:cs typeface="Calibri"/>
              </a:endParaRPr>
            </a:p>
            <a:p>
              <a:pPr algn="ctr"/>
              <a:endParaRPr lang="en-US" sz="800" b="1" dirty="0">
                <a:solidFill>
                  <a:schemeClr val="bg1"/>
                </a:solidFill>
                <a:cs typeface="Calibri"/>
              </a:endParaRPr>
            </a:p>
            <a:p>
              <a:pPr algn="ctr"/>
              <a:endParaRPr lang="en-US" sz="800" b="1" dirty="0">
                <a:solidFill>
                  <a:schemeClr val="bg1"/>
                </a:solidFill>
                <a:cs typeface="Calibri"/>
              </a:endParaRPr>
            </a:p>
            <a:p>
              <a:pPr algn="ctr"/>
              <a:endParaRPr lang="en-US" sz="800" b="1" dirty="0">
                <a:solidFill>
                  <a:schemeClr val="bg1"/>
                </a:solidFill>
                <a:cs typeface="Calibri"/>
              </a:endParaRPr>
            </a:p>
            <a:p>
              <a:pPr algn="ctr"/>
              <a:endParaRPr lang="en-US" sz="800" b="1" dirty="0">
                <a:solidFill>
                  <a:schemeClr val="bg1"/>
                </a:solidFill>
                <a:cs typeface="Calibri"/>
              </a:endParaRPr>
            </a:p>
            <a:p>
              <a:pPr algn="ctr"/>
              <a:endParaRPr lang="en-US" sz="800" b="1" dirty="0">
                <a:solidFill>
                  <a:schemeClr val="bg1"/>
                </a:solidFill>
                <a:cs typeface="Calibri"/>
              </a:endParaRPr>
            </a:p>
            <a:p>
              <a:pPr algn="ctr"/>
              <a:endParaRPr lang="en-US" sz="800" b="1" dirty="0">
                <a:solidFill>
                  <a:schemeClr val="bg1"/>
                </a:solidFill>
                <a:cs typeface="Calibri"/>
              </a:endParaRPr>
            </a:p>
            <a:p>
              <a:pPr algn="ctr"/>
              <a:endParaRPr lang="en-US" sz="1000" b="1" u="sng" dirty="0">
                <a:solidFill>
                  <a:schemeClr val="bg1"/>
                </a:solidFill>
                <a:cs typeface="Calibri"/>
              </a:endParaRPr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5B86B451-6AFC-140B-5D4A-87DFD07DF424}"/>
              </a:ext>
            </a:extLst>
          </p:cNvPr>
          <p:cNvGrpSpPr/>
          <p:nvPr/>
        </p:nvGrpSpPr>
        <p:grpSpPr>
          <a:xfrm>
            <a:off x="310282" y="6491028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DDC8E0DF-C942-980B-B9D4-8D1F590523BB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84EDA570-B813-D9C0-46A4-A67EF7E30AB6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>
                  <a:solidFill>
                    <a:srgbClr val="000000"/>
                  </a:solidFill>
                  <a:latin typeface="DM Sans"/>
                </a:rPr>
                <a:t>This programme is delivered by HMPPS CFO</a:t>
              </a:r>
            </a:p>
          </p:txBody>
        </p:sp>
      </p:grpSp>
      <p:sp>
        <p:nvSpPr>
          <p:cNvPr id="69" name="TextBox 69">
            <a:extLst>
              <a:ext uri="{FF2B5EF4-FFF2-40B4-BE49-F238E27FC236}">
                <a16:creationId xmlns:a16="http://schemas.microsoft.com/office/drawing/2014/main" id="{96585E27-D0DA-DCBD-1B8D-0BA3F2EA3B94}"/>
              </a:ext>
            </a:extLst>
          </p:cNvPr>
          <p:cNvSpPr txBox="1"/>
          <p:nvPr/>
        </p:nvSpPr>
        <p:spPr>
          <a:xfrm>
            <a:off x="2682766" y="89855"/>
            <a:ext cx="5010805" cy="59766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450" u="sng" dirty="0">
                <a:solidFill>
                  <a:srgbClr val="000000"/>
                </a:solidFill>
                <a:latin typeface="DM Sans Bold"/>
              </a:rPr>
              <a:t>October  - WEEK 3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6DB3BFC3-2120-176C-E619-73DD472D9689}"/>
              </a:ext>
            </a:extLst>
          </p:cNvPr>
          <p:cNvSpPr txBox="1"/>
          <p:nvPr/>
        </p:nvSpPr>
        <p:spPr>
          <a:xfrm>
            <a:off x="192946" y="7428544"/>
            <a:ext cx="234673" cy="11541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877"/>
              </a:lnSpc>
            </a:pPr>
            <a:r>
              <a:rPr lang="en-US" sz="750" dirty="0">
                <a:latin typeface="DM Sans"/>
              </a:rPr>
              <a:t>V1.0</a:t>
            </a:r>
          </a:p>
        </p:txBody>
      </p:sp>
      <p:pic>
        <p:nvPicPr>
          <p:cNvPr id="83" name="Picture 82" descr="A black and blue logo&#10;&#10;Description automatically generated">
            <a:extLst>
              <a:ext uri="{FF2B5EF4-FFF2-40B4-BE49-F238E27FC236}">
                <a16:creationId xmlns:a16="http://schemas.microsoft.com/office/drawing/2014/main" id="{603EB4A7-C69E-1F30-2375-2CE391A2C77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40178" y="175542"/>
            <a:ext cx="926316" cy="41830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1AC9BAC1-BEBD-6766-A2CD-DB16ED36580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93488" y="254648"/>
            <a:ext cx="1233170" cy="342900"/>
          </a:xfrm>
          <a:prstGeom prst="rect">
            <a:avLst/>
          </a:prstGeom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id="{0C295D38-4580-4A9E-B4A1-A3F38BC6F1F1}"/>
              </a:ext>
            </a:extLst>
          </p:cNvPr>
          <p:cNvGrpSpPr/>
          <p:nvPr/>
        </p:nvGrpSpPr>
        <p:grpSpPr>
          <a:xfrm>
            <a:off x="185667" y="188324"/>
            <a:ext cx="2331909" cy="1203665"/>
            <a:chOff x="237650" y="127955"/>
            <a:chExt cx="2331909" cy="1203665"/>
          </a:xfrm>
        </p:grpSpPr>
        <p:sp>
          <p:nvSpPr>
            <p:cNvPr id="15" name="TextBox 70">
              <a:extLst>
                <a:ext uri="{FF2B5EF4-FFF2-40B4-BE49-F238E27FC236}">
                  <a16:creationId xmlns:a16="http://schemas.microsoft.com/office/drawing/2014/main" id="{1133B119-FECC-5FD0-B38E-3EC64FE611B6}"/>
                </a:ext>
              </a:extLst>
            </p:cNvPr>
            <p:cNvSpPr txBox="1"/>
            <p:nvPr/>
          </p:nvSpPr>
          <p:spPr>
            <a:xfrm>
              <a:off x="658981" y="127955"/>
              <a:ext cx="1826812" cy="34607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1400"/>
                </a:lnSpc>
                <a:spcBef>
                  <a:spcPct val="0"/>
                </a:spcBef>
              </a:pPr>
              <a:r>
                <a:rPr lang="en-US" sz="1000" dirty="0">
                  <a:solidFill>
                    <a:srgbClr val="000000"/>
                  </a:solidFill>
                  <a:latin typeface="DM Sans"/>
                </a:rPr>
                <a:t>Self: Activities that work on the individual</a:t>
              </a:r>
            </a:p>
          </p:txBody>
        </p:sp>
        <p:sp>
          <p:nvSpPr>
            <p:cNvPr id="17" name="TextBox 71">
              <a:extLst>
                <a:ext uri="{FF2B5EF4-FFF2-40B4-BE49-F238E27FC236}">
                  <a16:creationId xmlns:a16="http://schemas.microsoft.com/office/drawing/2014/main" id="{EE0F5B26-C542-E831-79DB-E8EB40D8D75D}"/>
                </a:ext>
              </a:extLst>
            </p:cNvPr>
            <p:cNvSpPr txBox="1"/>
            <p:nvPr/>
          </p:nvSpPr>
          <p:spPr>
            <a:xfrm>
              <a:off x="658981" y="545468"/>
              <a:ext cx="1910578" cy="34607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1400"/>
                </a:lnSpc>
                <a:spcBef>
                  <a:spcPct val="0"/>
                </a:spcBef>
              </a:pPr>
              <a:r>
                <a:rPr lang="en-US" sz="1000" dirty="0">
                  <a:solidFill>
                    <a:srgbClr val="000000"/>
                  </a:solidFill>
                  <a:latin typeface="DM Sans"/>
                </a:rPr>
                <a:t>Relationships: Activities that work with peers/families/friends</a:t>
              </a:r>
            </a:p>
          </p:txBody>
        </p:sp>
        <p:sp>
          <p:nvSpPr>
            <p:cNvPr id="25" name="TextBox 72">
              <a:extLst>
                <a:ext uri="{FF2B5EF4-FFF2-40B4-BE49-F238E27FC236}">
                  <a16:creationId xmlns:a16="http://schemas.microsoft.com/office/drawing/2014/main" id="{AE9DF15C-5383-3478-6546-53358C2D348F}"/>
                </a:ext>
              </a:extLst>
            </p:cNvPr>
            <p:cNvSpPr txBox="1"/>
            <p:nvPr/>
          </p:nvSpPr>
          <p:spPr>
            <a:xfrm>
              <a:off x="677481" y="980818"/>
              <a:ext cx="1826812" cy="35080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1400"/>
                </a:lnSpc>
                <a:spcBef>
                  <a:spcPct val="0"/>
                </a:spcBef>
              </a:pPr>
              <a:r>
                <a:rPr lang="en-US" sz="1000" dirty="0">
                  <a:solidFill>
                    <a:srgbClr val="000000"/>
                  </a:solidFill>
                  <a:latin typeface="DM Sans"/>
                </a:rPr>
                <a:t>Education Training and Employment activities</a:t>
              </a:r>
            </a:p>
          </p:txBody>
        </p:sp>
        <p:sp>
          <p:nvSpPr>
            <p:cNvPr id="26" name="Flowchart: Connector 25">
              <a:extLst>
                <a:ext uri="{FF2B5EF4-FFF2-40B4-BE49-F238E27FC236}">
                  <a16:creationId xmlns:a16="http://schemas.microsoft.com/office/drawing/2014/main" id="{A0E9064C-799B-3596-47FB-1D56326FCE61}"/>
                </a:ext>
              </a:extLst>
            </p:cNvPr>
            <p:cNvSpPr/>
            <p:nvPr/>
          </p:nvSpPr>
          <p:spPr>
            <a:xfrm>
              <a:off x="252316" y="625776"/>
              <a:ext cx="293457" cy="312055"/>
            </a:xfrm>
            <a:prstGeom prst="flowChartConnector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CF56CFCC-056F-98CB-3227-A0EF8D6C0521}"/>
                </a:ext>
              </a:extLst>
            </p:cNvPr>
            <p:cNvSpPr/>
            <p:nvPr/>
          </p:nvSpPr>
          <p:spPr>
            <a:xfrm>
              <a:off x="237650" y="187616"/>
              <a:ext cx="322296" cy="271083"/>
            </a:xfrm>
            <a:prstGeom prst="triangl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24D111D-2544-B806-0652-C6E266AC2DF7}"/>
                </a:ext>
              </a:extLst>
            </p:cNvPr>
            <p:cNvSpPr/>
            <p:nvPr/>
          </p:nvSpPr>
          <p:spPr>
            <a:xfrm>
              <a:off x="252069" y="1027106"/>
              <a:ext cx="293457" cy="271083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2"/>
                </a:solidFill>
              </a:endParaRPr>
            </a:p>
          </p:txBody>
        </p:sp>
      </p:grpSp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D3B2CCC4-8805-110C-0990-4CF8C5B25133}"/>
              </a:ext>
            </a:extLst>
          </p:cNvPr>
          <p:cNvGraphicFramePr>
            <a:graphicFrameLocks noGrp="1" noDrilldown="1" noMove="1" noResize="1"/>
          </p:cNvGraphicFramePr>
          <p:nvPr>
            <p:extLst>
              <p:ext uri="{D42A27DB-BD31-4B8C-83A1-F6EECF244321}">
                <p14:modId xmlns:p14="http://schemas.microsoft.com/office/powerpoint/2010/main" val="2018230298"/>
              </p:ext>
            </p:extLst>
          </p:nvPr>
        </p:nvGraphicFramePr>
        <p:xfrm>
          <a:off x="2630991" y="636431"/>
          <a:ext cx="7890411" cy="6744527"/>
        </p:xfrm>
        <a:graphic>
          <a:graphicData uri="http://schemas.openxmlformats.org/drawingml/2006/table">
            <a:tbl>
              <a:tblPr/>
              <a:tblGrid>
                <a:gridCol w="7364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7358">
                  <a:extLst>
                    <a:ext uri="{9D8B030D-6E8A-4147-A177-3AD203B41FA5}">
                      <a16:colId xmlns:a16="http://schemas.microsoft.com/office/drawing/2014/main" val="2071970997"/>
                    </a:ext>
                  </a:extLst>
                </a:gridCol>
                <a:gridCol w="7564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7315">
                  <a:extLst>
                    <a:ext uri="{9D8B030D-6E8A-4147-A177-3AD203B41FA5}">
                      <a16:colId xmlns:a16="http://schemas.microsoft.com/office/drawing/2014/main" val="378865252"/>
                    </a:ext>
                  </a:extLst>
                </a:gridCol>
                <a:gridCol w="7904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0435">
                  <a:extLst>
                    <a:ext uri="{9D8B030D-6E8A-4147-A177-3AD203B41FA5}">
                      <a16:colId xmlns:a16="http://schemas.microsoft.com/office/drawing/2014/main" val="3166337178"/>
                    </a:ext>
                  </a:extLst>
                </a:gridCol>
                <a:gridCol w="9669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40828">
                  <a:extLst>
                    <a:ext uri="{9D8B030D-6E8A-4147-A177-3AD203B41FA5}">
                      <a16:colId xmlns:a16="http://schemas.microsoft.com/office/drawing/2014/main" val="3260452720"/>
                    </a:ext>
                  </a:extLst>
                </a:gridCol>
                <a:gridCol w="8619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32328">
                  <a:extLst>
                    <a:ext uri="{9D8B030D-6E8A-4147-A177-3AD203B41FA5}">
                      <a16:colId xmlns:a16="http://schemas.microsoft.com/office/drawing/2014/main" val="3196132035"/>
                    </a:ext>
                  </a:extLst>
                </a:gridCol>
              </a:tblGrid>
              <a:tr h="565053">
                <a:tc gridSpan="2">
                  <a:txBody>
                    <a:bodyPr/>
                    <a:lstStyle/>
                    <a:p>
                      <a:pPr algn="ctr">
                        <a:lnSpc>
                          <a:spcPts val="1927"/>
                        </a:lnSpc>
                        <a:defRPr/>
                      </a:pPr>
                      <a:r>
                        <a:rPr lang="en-US" sz="1376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Monday 13</a:t>
                      </a:r>
                      <a:r>
                        <a:rPr lang="en-US" sz="1376" b="1" baseline="30000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th</a:t>
                      </a:r>
                      <a:endParaRPr lang="en-US" sz="1100"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927"/>
                        </a:lnSpc>
                        <a:defRPr/>
                      </a:pPr>
                      <a:r>
                        <a:rPr lang="en-US" sz="1376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Tuesday 14</a:t>
                      </a:r>
                      <a:r>
                        <a:rPr lang="en-US" sz="1376" b="1" baseline="30000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th</a:t>
                      </a:r>
                      <a:endParaRPr lang="en-US" sz="1100"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927"/>
                        </a:lnSpc>
                        <a:defRPr/>
                      </a:pPr>
                      <a:endParaRPr lang="en-US" sz="1100" dirty="0"/>
                    </a:p>
                  </a:txBody>
                  <a:tcPr marL="140560" marR="140560" marT="140560" marB="1405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680"/>
                        </a:lnSpc>
                        <a:defRPr/>
                      </a:pPr>
                      <a:r>
                        <a:rPr lang="en-US" sz="1199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Wednesday 15</a:t>
                      </a:r>
                      <a:r>
                        <a:rPr lang="en-US" sz="1199" b="1" baseline="30000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th</a:t>
                      </a:r>
                      <a:endParaRPr lang="en-US" sz="1100"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820"/>
                        </a:lnSpc>
                        <a:defRPr/>
                      </a:pPr>
                      <a:r>
                        <a:rPr lang="en-US" sz="1299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Thursday 16</a:t>
                      </a:r>
                      <a:r>
                        <a:rPr lang="en-US" sz="1299" b="1" baseline="30000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th</a:t>
                      </a:r>
                      <a:endParaRPr lang="en-US" sz="1100"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820"/>
                        </a:lnSpc>
                        <a:defRPr/>
                      </a:pPr>
                      <a:r>
                        <a:rPr lang="en-US" sz="1299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Friday 17</a:t>
                      </a:r>
                      <a:r>
                        <a:rPr lang="en-US" sz="1299" b="1" baseline="30000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th</a:t>
                      </a:r>
                      <a:endParaRPr lang="en-US" sz="1100"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57012">
                <a:tc rowSpan="3"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GB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Creative Arts Tipp 10:30am - 12:30pm</a:t>
                      </a:r>
                      <a:endParaRPr lang="en-US" sz="880" b="0" i="0" dirty="0">
                        <a:solidFill>
                          <a:srgbClr val="000000"/>
                        </a:solidFill>
                        <a:latin typeface="DM Sans" pitchFamily="2" charset="0"/>
                        <a:sym typeface="DM Sans Bold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Disclosure Advice              10am - 11am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6"/>
                        </a:lnSpc>
                        <a:defRPr/>
                      </a:pPr>
                      <a:r>
                        <a:rPr lang="en-GB" sz="880" b="0" i="0" dirty="0">
                          <a:latin typeface="DM Sans" pitchFamily="2" charset="0"/>
                        </a:rPr>
                        <a:t>Basic IT Skills                     10am - 11am</a:t>
                      </a:r>
                      <a:endParaRPr lang="en-US" sz="880" b="0" i="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ts val="1226"/>
                        </a:lnSpc>
                        <a:defRPr/>
                      </a:pPr>
                      <a:r>
                        <a:rPr lang="en-GB" sz="880" b="0" i="0" dirty="0">
                          <a:latin typeface="DM Sans" pitchFamily="2" charset="0"/>
                        </a:rPr>
                        <a:t>Environmental Awareness Course                      10am - 12pm</a:t>
                      </a:r>
                      <a:endParaRPr lang="en-US" sz="880" b="0" i="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GB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Benefit Checker                      10am - 11am</a:t>
                      </a:r>
                      <a:endParaRPr lang="en-US" sz="880" b="0" i="0" dirty="0">
                        <a:solidFill>
                          <a:srgbClr val="000000"/>
                        </a:solidFill>
                        <a:latin typeface="DM Sans" pitchFamily="2" charset="0"/>
                        <a:ea typeface="DM Sans"/>
                        <a:cs typeface="DM Sans"/>
                        <a:sym typeface="DM Sans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Digital College 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10pm - 1pm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ts val="1226"/>
                        </a:lnSpc>
                        <a:defRPr/>
                      </a:pPr>
                      <a:r>
                        <a:rPr lang="en-GB" sz="880" b="0" i="0" dirty="0">
                          <a:latin typeface="DM Sans" pitchFamily="2" charset="0"/>
                        </a:rPr>
                        <a:t>CBT Appointments</a:t>
                      </a:r>
                    </a:p>
                    <a:p>
                      <a:pPr algn="ctr">
                        <a:lnSpc>
                          <a:spcPts val="1226"/>
                        </a:lnSpc>
                        <a:defRPr/>
                      </a:pPr>
                      <a:r>
                        <a:rPr lang="en-GB" sz="880" b="0" i="0" dirty="0">
                          <a:latin typeface="DM Sans" pitchFamily="2" charset="0"/>
                        </a:rPr>
                        <a:t>10am - 4pm                                       Appointment only</a:t>
                      </a:r>
                      <a:endParaRPr lang="en-US" sz="880" b="0" i="0" dirty="0"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endParaRPr lang="en-US" sz="880" b="0" i="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GB" sz="880" b="0" i="0" dirty="0">
                          <a:latin typeface="DM Sans" pitchFamily="2" charset="0"/>
                        </a:rPr>
                        <a:t>Self Employment Support                      10am - 11am</a:t>
                      </a:r>
                      <a:endParaRPr lang="en-US" sz="880" b="0" i="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231"/>
                        </a:lnSpc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Men Matter                           10am - 12pm</a:t>
                      </a:r>
                      <a:endParaRPr lang="en-US" sz="880" b="0" i="0" dirty="0">
                        <a:solidFill>
                          <a:srgbClr val="000000"/>
                        </a:solidFill>
                        <a:latin typeface="DM Sans" pitchFamily="2" charset="0"/>
                        <a:sym typeface="DM Sans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JOB CLUB</a:t>
                      </a:r>
                    </a:p>
                  </a:txBody>
                  <a:tcPr marL="140560" marR="140560" marT="140560" marB="140560" vert="wordArtVert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C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1307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372"/>
                        </a:lnSpc>
                      </a:pPr>
                      <a:r>
                        <a:rPr lang="en-GB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sym typeface="DM Sans Bold"/>
                        </a:rPr>
                        <a:t>CV Building                 11am - 12pm</a:t>
                      </a:r>
                      <a:endParaRPr lang="en-US" sz="880" b="0" i="0" dirty="0">
                        <a:solidFill>
                          <a:srgbClr val="000000"/>
                        </a:solidFill>
                        <a:latin typeface="DM Sans" pitchFamily="2" charset="0"/>
                        <a:sym typeface="DM Sans Bold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371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 Bold"/>
                          <a:cs typeface="DM Sans Bold"/>
                          <a:sym typeface="DM Sans Bold"/>
                        </a:rPr>
                        <a:t>Art Session                        11am - 12pm</a:t>
                      </a:r>
                      <a:endParaRPr lang="en-US" sz="880" b="0" i="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371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Money Management                    11am - 12pm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GB" sz="880" b="0" i="0" dirty="0">
                          <a:latin typeface="DM Sans" pitchFamily="2" charset="0"/>
                        </a:rPr>
                        <a:t>In work support session                       11am - 12pm</a:t>
                      </a:r>
                      <a:endParaRPr lang="en-US" sz="880" b="0" i="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1367"/>
                        </a:lnSpc>
                      </a:pPr>
                      <a:endParaRPr lang="en-US" sz="810" dirty="0">
                        <a:solidFill>
                          <a:srgbClr val="000000"/>
                        </a:solidFill>
                        <a:latin typeface="DM Sans" pitchFamily="2" charset="0"/>
                        <a:ea typeface="DM Sans"/>
                        <a:cs typeface="DM Sans"/>
                        <a:sym typeface="DM Sans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11307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sym typeface="DM Sans"/>
                        </a:rPr>
                        <a:t>Women's Only Afternoon                                          Art Therapy                     1pm - 4pm</a:t>
                      </a:r>
                      <a:endParaRPr lang="en-US" sz="880" b="0" i="0" dirty="0">
                        <a:solidFill>
                          <a:srgbClr val="000000"/>
                        </a:solidFill>
                        <a:latin typeface="DM Sans" pitchFamily="2" charset="0"/>
                        <a:sym typeface="DM Sans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4674859"/>
                  </a:ext>
                </a:extLst>
              </a:tr>
              <a:tr h="1457225">
                <a:tc rowSpan="2"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GB" sz="880" b="0" i="0" dirty="0">
                          <a:latin typeface="DM Sans" pitchFamily="2" charset="0"/>
                        </a:rPr>
                        <a:t>Securing a Bank Account                          1pm - 2pm</a:t>
                      </a:r>
                      <a:endParaRPr lang="en-US" sz="880" b="0" i="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GB" sz="880" b="0" i="0" dirty="0">
                          <a:latin typeface="DM Sans" pitchFamily="2" charset="0"/>
                        </a:rPr>
                        <a:t>Preparation for Employment with lived experience 1pm - 4pm</a:t>
                      </a:r>
                      <a:endParaRPr lang="en-US" sz="880" b="0" i="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GB" sz="880" b="0" i="0" dirty="0">
                          <a:latin typeface="DM Sans" pitchFamily="2" charset="0"/>
                        </a:rPr>
                        <a:t>Understanding Disability Support (PP)                              1pm - 2pm</a:t>
                      </a:r>
                      <a:endParaRPr lang="en-US" sz="880" b="0" i="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GB" sz="880" b="0" i="0" dirty="0">
                          <a:latin typeface="DM Sans" pitchFamily="2" charset="0"/>
                        </a:rPr>
                        <a:t>Skill Finder NCS         1pm - 2pm</a:t>
                      </a:r>
                      <a:endParaRPr lang="en-US" sz="880" b="0" i="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GB" sz="880" b="0" i="0" dirty="0">
                          <a:latin typeface="DM Sans" pitchFamily="2" charset="0"/>
                        </a:rPr>
                        <a:t>Arts &amp; Crafts Tipp           1pm - 3pm</a:t>
                      </a:r>
                      <a:endParaRPr lang="en-US" sz="880" b="0" i="0" dirty="0">
                        <a:solidFill>
                          <a:srgbClr val="000000"/>
                        </a:solidFill>
                        <a:latin typeface="DM Sans" pitchFamily="2" charset="0"/>
                        <a:sym typeface="DM Sans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GB" sz="880" b="0" i="0" dirty="0">
                          <a:latin typeface="DM Sans" pitchFamily="2" charset="0"/>
                        </a:rPr>
                        <a:t>Intro to Employment                         1pm - 2pm</a:t>
                      </a:r>
                      <a:endParaRPr lang="en-US" sz="880" b="0" i="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80" b="0" i="0" dirty="0">
                          <a:latin typeface="DM Sans" pitchFamily="2" charset="0"/>
                        </a:rPr>
                        <a:t>Creative Writing       1pm - 2pm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880" b="0" i="0" dirty="0">
                          <a:latin typeface="DM Sans" pitchFamily="2" charset="0"/>
                        </a:rPr>
                        <a:t>Careers planning in sports and fitness course              1pm - 4pm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1374"/>
                        </a:lnSpc>
                        <a:defRPr/>
                      </a:pPr>
                      <a:endParaRPr lang="en-US" sz="81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42623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latin typeface="DM Sans" pitchFamily="2" charset="0"/>
                        </a:rPr>
                        <a:t>Managing Emotions                           2pm - 3pm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GB" sz="880" b="0" i="0" dirty="0">
                          <a:latin typeface="DM Sans" pitchFamily="2" charset="0"/>
                        </a:rPr>
                        <a:t>Industry Specific Cards              2pm -4pm</a:t>
                      </a:r>
                      <a:endParaRPr lang="en-US" sz="880" b="0" i="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Job Search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2am-4pm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Art Therapy          2pm - 3pm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1374"/>
                        </a:lnSpc>
                        <a:defRPr/>
                      </a:pPr>
                      <a:endParaRPr lang="en-US" sz="880" dirty="0">
                        <a:solidFill>
                          <a:srgbClr val="000000"/>
                        </a:solidFill>
                        <a:latin typeface="DM Sans" pitchFamily="2" charset="0"/>
                        <a:ea typeface="DM Sans"/>
                        <a:cs typeface="DM Sans"/>
                        <a:sym typeface="DM Sans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pSp>
        <p:nvGrpSpPr>
          <p:cNvPr id="45" name="Group 44">
            <a:extLst>
              <a:ext uri="{FF2B5EF4-FFF2-40B4-BE49-F238E27FC236}">
                <a16:creationId xmlns:a16="http://schemas.microsoft.com/office/drawing/2014/main" id="{ED9A95AC-F8CA-E271-EC54-12CE4EF40F3A}"/>
              </a:ext>
            </a:extLst>
          </p:cNvPr>
          <p:cNvGrpSpPr/>
          <p:nvPr/>
        </p:nvGrpSpPr>
        <p:grpSpPr>
          <a:xfrm>
            <a:off x="3100489" y="2482228"/>
            <a:ext cx="6630465" cy="4858427"/>
            <a:chOff x="3100489" y="2482228"/>
            <a:chExt cx="6630465" cy="4858427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1A798187-4867-4145-A858-C004FA1FC6B8}"/>
                </a:ext>
              </a:extLst>
            </p:cNvPr>
            <p:cNvSpPr/>
            <p:nvPr/>
          </p:nvSpPr>
          <p:spPr>
            <a:xfrm>
              <a:off x="3826387" y="4276937"/>
              <a:ext cx="196361" cy="181914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2"/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EF20087-287C-4A13-86BC-F6FD6763B788}"/>
                </a:ext>
              </a:extLst>
            </p:cNvPr>
            <p:cNvSpPr/>
            <p:nvPr/>
          </p:nvSpPr>
          <p:spPr>
            <a:xfrm>
              <a:off x="3852572" y="2482228"/>
              <a:ext cx="196361" cy="181914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2"/>
                </a:solidFill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53A18EE5-0BDE-8E67-EFE3-1FC3852D936C}"/>
                </a:ext>
              </a:extLst>
            </p:cNvPr>
            <p:cNvSpPr/>
            <p:nvPr/>
          </p:nvSpPr>
          <p:spPr>
            <a:xfrm>
              <a:off x="5346700" y="5774446"/>
              <a:ext cx="196361" cy="181914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2"/>
                </a:solidFill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A0B23E50-C076-F955-0D9F-82EE3CD66642}"/>
                </a:ext>
              </a:extLst>
            </p:cNvPr>
            <p:cNvSpPr/>
            <p:nvPr/>
          </p:nvSpPr>
          <p:spPr>
            <a:xfrm>
              <a:off x="6948785" y="5774446"/>
              <a:ext cx="196361" cy="181914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2"/>
                </a:solidFill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8521462F-DEC4-3FAD-F812-EF06135BA455}"/>
                </a:ext>
              </a:extLst>
            </p:cNvPr>
            <p:cNvSpPr/>
            <p:nvPr/>
          </p:nvSpPr>
          <p:spPr>
            <a:xfrm>
              <a:off x="6948785" y="7147106"/>
              <a:ext cx="196361" cy="181914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2"/>
                </a:solidFill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2E72817C-2883-11E3-E6B7-71E33E4F7B48}"/>
                </a:ext>
              </a:extLst>
            </p:cNvPr>
            <p:cNvSpPr/>
            <p:nvPr/>
          </p:nvSpPr>
          <p:spPr>
            <a:xfrm>
              <a:off x="6938065" y="4300207"/>
              <a:ext cx="196361" cy="181914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2"/>
                </a:solidFill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47D468C4-CA4C-A804-D7F6-EAEE0B5E751D}"/>
                </a:ext>
              </a:extLst>
            </p:cNvPr>
            <p:cNvSpPr/>
            <p:nvPr/>
          </p:nvSpPr>
          <p:spPr>
            <a:xfrm>
              <a:off x="8766492" y="4153672"/>
              <a:ext cx="196361" cy="181914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2"/>
                </a:solidFill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294C14E1-904D-F13A-1C79-95F283E65E5F}"/>
                </a:ext>
              </a:extLst>
            </p:cNvPr>
            <p:cNvSpPr/>
            <p:nvPr/>
          </p:nvSpPr>
          <p:spPr>
            <a:xfrm>
              <a:off x="8766492" y="7127499"/>
              <a:ext cx="196361" cy="181914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2"/>
                </a:solidFill>
              </a:endParaRP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A87288B6-49F7-D950-0C5F-38B14275D1EF}"/>
                </a:ext>
              </a:extLst>
            </p:cNvPr>
            <p:cNvSpPr/>
            <p:nvPr/>
          </p:nvSpPr>
          <p:spPr>
            <a:xfrm>
              <a:off x="5372054" y="7119938"/>
              <a:ext cx="196361" cy="181914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2"/>
                </a:solidFill>
              </a:endParaRP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13963F10-6BB1-35C5-6683-2164AEA04FA3}"/>
                </a:ext>
              </a:extLst>
            </p:cNvPr>
            <p:cNvSpPr/>
            <p:nvPr/>
          </p:nvSpPr>
          <p:spPr>
            <a:xfrm>
              <a:off x="5372054" y="4342996"/>
              <a:ext cx="196361" cy="181914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2"/>
                </a:solidFill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C1B4FF57-D715-5044-2A04-790A7EB25DF5}"/>
                </a:ext>
              </a:extLst>
            </p:cNvPr>
            <p:cNvSpPr/>
            <p:nvPr/>
          </p:nvSpPr>
          <p:spPr>
            <a:xfrm>
              <a:off x="3803354" y="7066062"/>
              <a:ext cx="196361" cy="181914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2"/>
                </a:solidFill>
              </a:endParaRPr>
            </a:p>
          </p:txBody>
        </p:sp>
        <p:sp>
          <p:nvSpPr>
            <p:cNvPr id="24" name="Flowchart: Connector 23">
              <a:extLst>
                <a:ext uri="{FF2B5EF4-FFF2-40B4-BE49-F238E27FC236}">
                  <a16:creationId xmlns:a16="http://schemas.microsoft.com/office/drawing/2014/main" id="{6A78769A-D9CB-D698-2A92-608DF9495726}"/>
                </a:ext>
              </a:extLst>
            </p:cNvPr>
            <p:cNvSpPr/>
            <p:nvPr/>
          </p:nvSpPr>
          <p:spPr>
            <a:xfrm>
              <a:off x="4618265" y="4276937"/>
              <a:ext cx="196361" cy="205184"/>
            </a:xfrm>
            <a:prstGeom prst="flowChartConnector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" name="Flowchart: Connector 28">
              <a:extLst>
                <a:ext uri="{FF2B5EF4-FFF2-40B4-BE49-F238E27FC236}">
                  <a16:creationId xmlns:a16="http://schemas.microsoft.com/office/drawing/2014/main" id="{2B7C9FAB-FBE6-15C2-5BC9-FC6E1BDD50EB}"/>
                </a:ext>
              </a:extLst>
            </p:cNvPr>
            <p:cNvSpPr/>
            <p:nvPr/>
          </p:nvSpPr>
          <p:spPr>
            <a:xfrm>
              <a:off x="6184768" y="7135471"/>
              <a:ext cx="196361" cy="205184"/>
            </a:xfrm>
            <a:prstGeom prst="flowChartConnector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Flowchart: Connector 29">
              <a:extLst>
                <a:ext uri="{FF2B5EF4-FFF2-40B4-BE49-F238E27FC236}">
                  <a16:creationId xmlns:a16="http://schemas.microsoft.com/office/drawing/2014/main" id="{A2A5DD08-A0E9-2BEB-EF17-8B3130C13D93}"/>
                </a:ext>
              </a:extLst>
            </p:cNvPr>
            <p:cNvSpPr/>
            <p:nvPr/>
          </p:nvSpPr>
          <p:spPr>
            <a:xfrm>
              <a:off x="3100489" y="4267093"/>
              <a:ext cx="196361" cy="205184"/>
            </a:xfrm>
            <a:prstGeom prst="flowChartConnector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7148E2D-F031-C547-7A00-0EB4CFB28CD4}"/>
                </a:ext>
              </a:extLst>
            </p:cNvPr>
            <p:cNvSpPr/>
            <p:nvPr/>
          </p:nvSpPr>
          <p:spPr>
            <a:xfrm>
              <a:off x="7964228" y="4276937"/>
              <a:ext cx="196361" cy="205184"/>
            </a:xfrm>
            <a:prstGeom prst="triangl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Isosceles Triangle 32">
              <a:extLst>
                <a:ext uri="{FF2B5EF4-FFF2-40B4-BE49-F238E27FC236}">
                  <a16:creationId xmlns:a16="http://schemas.microsoft.com/office/drawing/2014/main" id="{1DCA5C33-7151-D50B-2129-9F3E88E02A0E}"/>
                </a:ext>
              </a:extLst>
            </p:cNvPr>
            <p:cNvSpPr/>
            <p:nvPr/>
          </p:nvSpPr>
          <p:spPr>
            <a:xfrm>
              <a:off x="7911172" y="7108303"/>
              <a:ext cx="196361" cy="205184"/>
            </a:xfrm>
            <a:prstGeom prst="triangl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Isosceles Triangle 33">
              <a:extLst>
                <a:ext uri="{FF2B5EF4-FFF2-40B4-BE49-F238E27FC236}">
                  <a16:creationId xmlns:a16="http://schemas.microsoft.com/office/drawing/2014/main" id="{AE1FBFEF-72DA-C677-638A-AAE51F274DBF}"/>
                </a:ext>
              </a:extLst>
            </p:cNvPr>
            <p:cNvSpPr/>
            <p:nvPr/>
          </p:nvSpPr>
          <p:spPr>
            <a:xfrm>
              <a:off x="6186134" y="2499617"/>
              <a:ext cx="196361" cy="205184"/>
            </a:xfrm>
            <a:prstGeom prst="triangl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" name="Isosceles Triangle 34">
              <a:extLst>
                <a:ext uri="{FF2B5EF4-FFF2-40B4-BE49-F238E27FC236}">
                  <a16:creationId xmlns:a16="http://schemas.microsoft.com/office/drawing/2014/main" id="{D8FEC183-DFA0-57F8-B794-EEE13247E758}"/>
                </a:ext>
              </a:extLst>
            </p:cNvPr>
            <p:cNvSpPr/>
            <p:nvPr/>
          </p:nvSpPr>
          <p:spPr>
            <a:xfrm>
              <a:off x="4592710" y="2499617"/>
              <a:ext cx="196361" cy="205184"/>
            </a:xfrm>
            <a:prstGeom prst="triangl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" name="Flowchart: Connector 35">
              <a:extLst>
                <a:ext uri="{FF2B5EF4-FFF2-40B4-BE49-F238E27FC236}">
                  <a16:creationId xmlns:a16="http://schemas.microsoft.com/office/drawing/2014/main" id="{AA8EE9EC-A17F-1BED-474E-5F05C6D9A078}"/>
                </a:ext>
              </a:extLst>
            </p:cNvPr>
            <p:cNvSpPr/>
            <p:nvPr/>
          </p:nvSpPr>
          <p:spPr>
            <a:xfrm>
              <a:off x="6149425" y="4276937"/>
              <a:ext cx="196361" cy="205184"/>
            </a:xfrm>
            <a:prstGeom prst="flowChartConnector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Flowchart: Connector 36">
              <a:extLst>
                <a:ext uri="{FF2B5EF4-FFF2-40B4-BE49-F238E27FC236}">
                  <a16:creationId xmlns:a16="http://schemas.microsoft.com/office/drawing/2014/main" id="{B013D0E1-6E7F-44B9-6957-F8BAB3B92E88}"/>
                </a:ext>
              </a:extLst>
            </p:cNvPr>
            <p:cNvSpPr/>
            <p:nvPr/>
          </p:nvSpPr>
          <p:spPr>
            <a:xfrm>
              <a:off x="7925259" y="5751176"/>
              <a:ext cx="196361" cy="205184"/>
            </a:xfrm>
            <a:prstGeom prst="flowChartConnector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" name="Flowchart: Connector 37">
              <a:extLst>
                <a:ext uri="{FF2B5EF4-FFF2-40B4-BE49-F238E27FC236}">
                  <a16:creationId xmlns:a16="http://schemas.microsoft.com/office/drawing/2014/main" id="{23F1DE47-CD23-C7E0-59D9-922D4DD32E92}"/>
                </a:ext>
              </a:extLst>
            </p:cNvPr>
            <p:cNvSpPr/>
            <p:nvPr/>
          </p:nvSpPr>
          <p:spPr>
            <a:xfrm>
              <a:off x="9534593" y="7096668"/>
              <a:ext cx="196361" cy="205184"/>
            </a:xfrm>
            <a:prstGeom prst="flowChartConnector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39" name="Flowchart: Connector 38">
            <a:extLst>
              <a:ext uri="{FF2B5EF4-FFF2-40B4-BE49-F238E27FC236}">
                <a16:creationId xmlns:a16="http://schemas.microsoft.com/office/drawing/2014/main" id="{5A54FA76-925C-4377-DA92-3910AC442C29}"/>
              </a:ext>
            </a:extLst>
          </p:cNvPr>
          <p:cNvSpPr/>
          <p:nvPr/>
        </p:nvSpPr>
        <p:spPr>
          <a:xfrm>
            <a:off x="3100489" y="7072457"/>
            <a:ext cx="196361" cy="205184"/>
          </a:xfrm>
          <a:prstGeom prst="flowChartConnector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Flowchart: Connector 39">
            <a:extLst>
              <a:ext uri="{FF2B5EF4-FFF2-40B4-BE49-F238E27FC236}">
                <a16:creationId xmlns:a16="http://schemas.microsoft.com/office/drawing/2014/main" id="{594B1580-3D96-506F-98A5-E14C59BDA87D}"/>
              </a:ext>
            </a:extLst>
          </p:cNvPr>
          <p:cNvSpPr/>
          <p:nvPr/>
        </p:nvSpPr>
        <p:spPr>
          <a:xfrm>
            <a:off x="4600811" y="5802403"/>
            <a:ext cx="196361" cy="205184"/>
          </a:xfrm>
          <a:prstGeom prst="flowChartConnector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Isosceles Triangle 40">
            <a:extLst>
              <a:ext uri="{FF2B5EF4-FFF2-40B4-BE49-F238E27FC236}">
                <a16:creationId xmlns:a16="http://schemas.microsoft.com/office/drawing/2014/main" id="{50CDD10C-EDD3-6AAA-4B1C-378F7550224B}"/>
              </a:ext>
            </a:extLst>
          </p:cNvPr>
          <p:cNvSpPr/>
          <p:nvPr/>
        </p:nvSpPr>
        <p:spPr>
          <a:xfrm>
            <a:off x="4618266" y="7097056"/>
            <a:ext cx="196361" cy="205184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E5420A28-17F5-153D-2376-C029F8266EF0}"/>
              </a:ext>
            </a:extLst>
          </p:cNvPr>
          <p:cNvSpPr/>
          <p:nvPr/>
        </p:nvSpPr>
        <p:spPr>
          <a:xfrm>
            <a:off x="8766492" y="2482228"/>
            <a:ext cx="196361" cy="18191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AE94B697-C0D2-E678-B108-9419532D06D4}"/>
              </a:ext>
            </a:extLst>
          </p:cNvPr>
          <p:cNvSpPr/>
          <p:nvPr/>
        </p:nvSpPr>
        <p:spPr>
          <a:xfrm>
            <a:off x="10215910" y="7127499"/>
            <a:ext cx="196361" cy="18191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sp>
        <p:nvSpPr>
          <p:cNvPr id="44" name="Isosceles Triangle 43">
            <a:extLst>
              <a:ext uri="{FF2B5EF4-FFF2-40B4-BE49-F238E27FC236}">
                <a16:creationId xmlns:a16="http://schemas.microsoft.com/office/drawing/2014/main" id="{108B1D27-0423-5FBF-5BB9-5133DD196194}"/>
              </a:ext>
            </a:extLst>
          </p:cNvPr>
          <p:cNvSpPr/>
          <p:nvPr/>
        </p:nvSpPr>
        <p:spPr>
          <a:xfrm>
            <a:off x="9639093" y="3349837"/>
            <a:ext cx="196361" cy="205184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64" name="Group 63">
            <a:extLst>
              <a:ext uri="{FF2B5EF4-FFF2-40B4-BE49-F238E27FC236}">
                <a16:creationId xmlns:a16="http://schemas.microsoft.com/office/drawing/2014/main" id="{C32813BC-CD36-6593-F7C3-4249B5C88578}"/>
              </a:ext>
            </a:extLst>
          </p:cNvPr>
          <p:cNvGrpSpPr/>
          <p:nvPr/>
        </p:nvGrpSpPr>
        <p:grpSpPr>
          <a:xfrm>
            <a:off x="2679416" y="2345845"/>
            <a:ext cx="7059257" cy="5065216"/>
            <a:chOff x="2679416" y="2345845"/>
            <a:chExt cx="7059257" cy="5065216"/>
          </a:xfrm>
        </p:grpSpPr>
        <p:pic>
          <p:nvPicPr>
            <p:cNvPr id="48" name="Graphic 90" descr="Drama outline">
              <a:extLst>
                <a:ext uri="{FF2B5EF4-FFF2-40B4-BE49-F238E27FC236}">
                  <a16:creationId xmlns:a16="http://schemas.microsoft.com/office/drawing/2014/main" id="{F4916DE6-7753-4FA7-BD59-BC0BC989539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2679416" y="3563931"/>
              <a:ext cx="690458" cy="681868"/>
            </a:xfrm>
            <a:prstGeom prst="rect">
              <a:avLst/>
            </a:prstGeom>
          </p:spPr>
        </p:pic>
        <p:pic>
          <p:nvPicPr>
            <p:cNvPr id="51" name="Graphic 97" descr="Easel outline">
              <a:extLst>
                <a:ext uri="{FF2B5EF4-FFF2-40B4-BE49-F238E27FC236}">
                  <a16:creationId xmlns:a16="http://schemas.microsoft.com/office/drawing/2014/main" id="{9BB7FE1D-900C-45A6-87DC-7E718B1A0646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5639830" y="6363676"/>
              <a:ext cx="763462" cy="763100"/>
            </a:xfrm>
            <a:prstGeom prst="rect">
              <a:avLst/>
            </a:prstGeom>
          </p:spPr>
        </p:pic>
        <p:pic>
          <p:nvPicPr>
            <p:cNvPr id="54" name="Graphic 101" descr="Palette outline">
              <a:extLst>
                <a:ext uri="{FF2B5EF4-FFF2-40B4-BE49-F238E27FC236}">
                  <a16:creationId xmlns:a16="http://schemas.microsoft.com/office/drawing/2014/main" id="{EB003E9C-F7FE-4B6C-9861-1E0C6D525912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4133355" y="4118449"/>
              <a:ext cx="461151" cy="461752"/>
            </a:xfrm>
            <a:prstGeom prst="rect">
              <a:avLst/>
            </a:prstGeom>
          </p:spPr>
        </p:pic>
        <p:pic>
          <p:nvPicPr>
            <p:cNvPr id="55" name="Graphic 130" descr="Laptop outline">
              <a:extLst>
                <a:ext uri="{FF2B5EF4-FFF2-40B4-BE49-F238E27FC236}">
                  <a16:creationId xmlns:a16="http://schemas.microsoft.com/office/drawing/2014/main" id="{ED2A5BD5-0DF2-4AB2-B29C-46DFD50C05E9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p:blipFill>
          <p:spPr>
            <a:xfrm>
              <a:off x="4133355" y="2345845"/>
              <a:ext cx="459355" cy="454679"/>
            </a:xfrm>
            <a:prstGeom prst="rect">
              <a:avLst/>
            </a:prstGeom>
          </p:spPr>
        </p:pic>
        <p:pic>
          <p:nvPicPr>
            <p:cNvPr id="56" name="Graphic 131" descr="Money outline">
              <a:extLst>
                <a:ext uri="{FF2B5EF4-FFF2-40B4-BE49-F238E27FC236}">
                  <a16:creationId xmlns:a16="http://schemas.microsoft.com/office/drawing/2014/main" id="{FA355DDE-2BE2-427B-9CCA-77893461B39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p:blipFill>
          <p:spPr>
            <a:xfrm>
              <a:off x="5717459" y="2654089"/>
              <a:ext cx="554139" cy="550859"/>
            </a:xfrm>
            <a:prstGeom prst="rect">
              <a:avLst/>
            </a:prstGeom>
          </p:spPr>
        </p:pic>
        <p:pic>
          <p:nvPicPr>
            <p:cNvPr id="57" name="Graphic 132" descr="Scribble outline">
              <a:extLst>
                <a:ext uri="{FF2B5EF4-FFF2-40B4-BE49-F238E27FC236}">
                  <a16:creationId xmlns:a16="http://schemas.microsoft.com/office/drawing/2014/main" id="{676EE29E-5EAC-4780-B454-910BC85D244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/>
            </a:stretch>
          </p:blipFill>
          <p:spPr>
            <a:xfrm>
              <a:off x="7306795" y="5408216"/>
              <a:ext cx="626336" cy="630043"/>
            </a:xfrm>
            <a:prstGeom prst="rect">
              <a:avLst/>
            </a:prstGeom>
          </p:spPr>
        </p:pic>
        <p:pic>
          <p:nvPicPr>
            <p:cNvPr id="58" name="Graphic 133" descr="Palette outline">
              <a:extLst>
                <a:ext uri="{FF2B5EF4-FFF2-40B4-BE49-F238E27FC236}">
                  <a16:creationId xmlns:a16="http://schemas.microsoft.com/office/drawing/2014/main" id="{595EA877-8E4B-4BA2-B475-75164897C8E0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7321761" y="6798216"/>
              <a:ext cx="564197" cy="568294"/>
            </a:xfrm>
            <a:prstGeom prst="rect">
              <a:avLst/>
            </a:prstGeom>
          </p:spPr>
        </p:pic>
        <p:pic>
          <p:nvPicPr>
            <p:cNvPr id="59" name="Graphic 134" descr="Coffee outline">
              <a:extLst>
                <a:ext uri="{FF2B5EF4-FFF2-40B4-BE49-F238E27FC236}">
                  <a16:creationId xmlns:a16="http://schemas.microsoft.com/office/drawing/2014/main" id="{F73F7940-C9E2-4DEC-A084-E0F6D23209B1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/>
            </a:stretch>
          </p:blipFill>
          <p:spPr>
            <a:xfrm>
              <a:off x="9149021" y="2918851"/>
              <a:ext cx="564197" cy="566254"/>
            </a:xfrm>
            <a:prstGeom prst="rect">
              <a:avLst/>
            </a:prstGeom>
          </p:spPr>
        </p:pic>
        <p:pic>
          <p:nvPicPr>
            <p:cNvPr id="60" name="Graphic 135" descr="Palette outline">
              <a:extLst>
                <a:ext uri="{FF2B5EF4-FFF2-40B4-BE49-F238E27FC236}">
                  <a16:creationId xmlns:a16="http://schemas.microsoft.com/office/drawing/2014/main" id="{37E34B62-097F-432D-9EAE-63603F2ADD27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9174476" y="6038259"/>
              <a:ext cx="564197" cy="554078"/>
            </a:xfrm>
            <a:prstGeom prst="rect">
              <a:avLst/>
            </a:prstGeom>
          </p:spPr>
        </p:pic>
        <p:pic>
          <p:nvPicPr>
            <p:cNvPr id="61" name="Graphic 136" descr="Right And Left Brain outline">
              <a:extLst>
                <a:ext uri="{FF2B5EF4-FFF2-40B4-BE49-F238E27FC236}">
                  <a16:creationId xmlns:a16="http://schemas.microsoft.com/office/drawing/2014/main" id="{28CB99B1-DC40-4E82-8FFB-04C59F7B7A9C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p:blipFill>
          <p:spPr>
            <a:xfrm>
              <a:off x="7291167" y="3493055"/>
              <a:ext cx="687774" cy="681868"/>
            </a:xfrm>
            <a:prstGeom prst="rect">
              <a:avLst/>
            </a:prstGeom>
          </p:spPr>
        </p:pic>
        <p:pic>
          <p:nvPicPr>
            <p:cNvPr id="62" name="Graphic 144" descr="Confused face outline outline">
              <a:extLst>
                <a:ext uri="{FF2B5EF4-FFF2-40B4-BE49-F238E27FC236}">
                  <a16:creationId xmlns:a16="http://schemas.microsoft.com/office/drawing/2014/main" id="{484DCDA9-EA9C-B0D7-3F18-73F97ABCDB17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/>
            </a:stretch>
          </p:blipFill>
          <p:spPr>
            <a:xfrm>
              <a:off x="4027729" y="6987458"/>
              <a:ext cx="419506" cy="42360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835507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7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1379678-457D-B73A-E95C-C1ACDACD4A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>
            <a:extLst>
              <a:ext uri="{FF2B5EF4-FFF2-40B4-BE49-F238E27FC236}">
                <a16:creationId xmlns:a16="http://schemas.microsoft.com/office/drawing/2014/main" id="{37DD3C81-47BC-E8C8-6564-BB689B217E31}"/>
              </a:ext>
            </a:extLst>
          </p:cNvPr>
          <p:cNvGrpSpPr/>
          <p:nvPr/>
        </p:nvGrpSpPr>
        <p:grpSpPr>
          <a:xfrm>
            <a:off x="192946" y="1559867"/>
            <a:ext cx="2324630" cy="5387419"/>
            <a:chOff x="-24" y="16707"/>
            <a:chExt cx="939480" cy="1860581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858836B2-5D53-1665-E898-DB4FE258809D}"/>
                </a:ext>
              </a:extLst>
            </p:cNvPr>
            <p:cNvSpPr/>
            <p:nvPr/>
          </p:nvSpPr>
          <p:spPr>
            <a:xfrm>
              <a:off x="0" y="16707"/>
              <a:ext cx="939456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C7B7E2AF-F808-6D26-EBF4-3DDCD2B40279}"/>
                </a:ext>
              </a:extLst>
            </p:cNvPr>
            <p:cNvSpPr txBox="1"/>
            <p:nvPr/>
          </p:nvSpPr>
          <p:spPr>
            <a:xfrm>
              <a:off x="-24" y="179412"/>
              <a:ext cx="939480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/>
              <a:r>
                <a:rPr lang="en-US" sz="1050" u="sng" dirty="0">
                  <a:solidFill>
                    <a:srgbClr val="FFFFFF"/>
                  </a:solidFill>
                  <a:latin typeface="DM Sans"/>
                </a:rPr>
                <a:t>Information</a:t>
              </a:r>
              <a:endParaRPr lang="en-US" sz="1050" dirty="0">
                <a:cs typeface="Calibri"/>
              </a:endParaRPr>
            </a:p>
            <a:p>
              <a:pPr algn="ctr"/>
              <a:endParaRPr lang="en-US" sz="1050" u="sng" dirty="0">
                <a:solidFill>
                  <a:srgbClr val="FFFFFF"/>
                </a:solidFill>
                <a:latin typeface="DM Sans"/>
              </a:endParaRPr>
            </a:p>
            <a:p>
              <a:pPr algn="ctr"/>
              <a:r>
                <a:rPr lang="en-US" sz="1050" b="1" dirty="0">
                  <a:solidFill>
                    <a:schemeClr val="bg1"/>
                  </a:solidFill>
                  <a:latin typeface="DM Sans"/>
                </a:rPr>
                <a:t>Address:</a:t>
              </a:r>
              <a:r>
                <a:rPr lang="en-US" sz="1050" b="1" dirty="0">
                  <a:solidFill>
                    <a:schemeClr val="bg1"/>
                  </a:solidFill>
                  <a:latin typeface="Calibri"/>
                  <a:cs typeface="Calibri"/>
                </a:rPr>
                <a:t> </a:t>
              </a:r>
              <a:r>
                <a:rPr lang="en-US" sz="1050" b="1" dirty="0">
                  <a:solidFill>
                    <a:schemeClr val="bg1"/>
                  </a:solidFill>
                  <a:latin typeface="DM Sans"/>
                </a:rPr>
                <a:t>- </a:t>
              </a:r>
              <a:r>
                <a:rPr lang="en-GB" sz="1050" b="0" i="0" dirty="0">
                  <a:solidFill>
                    <a:schemeClr val="bg1"/>
                  </a:solidFill>
                  <a:effectLst/>
                  <a:latin typeface="Aptos Narrow" panose="020B0004020202020204" pitchFamily="34" charset="0"/>
                </a:rPr>
                <a:t>Urban Exchange, Theatre Street/Mount Street, Preston, PR1 8BQ</a:t>
              </a:r>
              <a:endParaRPr lang="en-US" sz="1050" b="1" dirty="0">
                <a:solidFill>
                  <a:schemeClr val="bg1"/>
                </a:solidFill>
                <a:latin typeface="DM Sans"/>
              </a:endParaRPr>
            </a:p>
            <a:p>
              <a:pPr algn="ctr"/>
              <a:endParaRPr lang="en-US" sz="1050" dirty="0">
                <a:solidFill>
                  <a:srgbClr val="FFFFFF"/>
                </a:solidFill>
                <a:latin typeface="DM Sans"/>
              </a:endParaRPr>
            </a:p>
            <a:p>
              <a:pPr algn="ctr"/>
              <a:r>
                <a:rPr lang="en-US" sz="1050" b="1" dirty="0">
                  <a:solidFill>
                    <a:srgbClr val="FFFFFF"/>
                  </a:solidFill>
                  <a:latin typeface="DM Sans"/>
                </a:rPr>
                <a:t>Contact:</a:t>
              </a:r>
              <a:r>
                <a:rPr lang="en-US" sz="1050" dirty="0">
                  <a:solidFill>
                    <a:srgbClr val="FFFFFF"/>
                  </a:solidFill>
                  <a:latin typeface="DM Sans"/>
                </a:rPr>
                <a:t> 07850 955413 (</a:t>
              </a:r>
              <a:r>
                <a:rPr lang="en-US" sz="1050" b="1" i="1" dirty="0">
                  <a:solidFill>
                    <a:srgbClr val="FFFFFF"/>
                  </a:solidFill>
                  <a:latin typeface="DM Sans"/>
                </a:rPr>
                <a:t>AMY</a:t>
              </a:r>
              <a:r>
                <a:rPr lang="en-US" sz="1050" dirty="0">
                  <a:solidFill>
                    <a:srgbClr val="FFFFFF"/>
                  </a:solidFill>
                  <a:latin typeface="DM Sans"/>
                </a:rPr>
                <a:t>)</a:t>
              </a:r>
            </a:p>
            <a:p>
              <a:pPr algn="ctr"/>
              <a:r>
                <a:rPr lang="en-US" sz="1050" dirty="0">
                  <a:solidFill>
                    <a:srgbClr val="FFFFFF"/>
                  </a:solidFill>
                  <a:latin typeface="DM Sans"/>
                  <a:cs typeface="Calibri"/>
                </a:rPr>
                <a:t>                 </a:t>
              </a:r>
              <a:endParaRPr lang="en-US" sz="1050" dirty="0">
                <a:solidFill>
                  <a:srgbClr val="FFFFFF"/>
                </a:solidFill>
                <a:latin typeface="DM Sans"/>
              </a:endParaRPr>
            </a:p>
            <a:p>
              <a:pPr algn="ctr"/>
              <a:r>
                <a:rPr lang="en-US" sz="1050" dirty="0">
                  <a:solidFill>
                    <a:srgbClr val="FFFFFF"/>
                  </a:solidFill>
                  <a:latin typeface="DM Sans"/>
                </a:rPr>
                <a:t>Enrolments are needed to do any of the sessions.</a:t>
              </a:r>
            </a:p>
            <a:p>
              <a:pPr algn="ctr"/>
              <a:endParaRPr lang="en-US" sz="1050" b="1" u="sng" dirty="0">
                <a:solidFill>
                  <a:schemeClr val="bg1"/>
                </a:solidFill>
                <a:cs typeface="Calibri"/>
              </a:endParaRPr>
            </a:p>
            <a:p>
              <a:pPr algn="ctr"/>
              <a:r>
                <a:rPr lang="en-US" sz="1050" dirty="0">
                  <a:solidFill>
                    <a:schemeClr val="bg1"/>
                  </a:solidFill>
                  <a:cs typeface="Calibri"/>
                </a:rPr>
                <a:t>Group Activity's this week include Arts and Crafts,  and Creative arts which will be run by an external provider additionally there is a creative writing group and A men matter group which will be run by one of the male support workers discussing men’s mental health struggles.</a:t>
              </a:r>
            </a:p>
            <a:p>
              <a:pPr algn="ctr"/>
              <a:r>
                <a:rPr lang="en-US" sz="1050" dirty="0">
                  <a:solidFill>
                    <a:schemeClr val="bg1"/>
                  </a:solidFill>
                  <a:cs typeface="Calibri"/>
                </a:rPr>
                <a:t>– Please let your support worker know if you would like to sign up for any of these.</a:t>
              </a:r>
            </a:p>
            <a:p>
              <a:pPr algn="ctr"/>
              <a:endParaRPr lang="en-US" sz="1050" dirty="0">
                <a:solidFill>
                  <a:schemeClr val="bg1"/>
                </a:solidFill>
                <a:cs typeface="Calibri"/>
              </a:endParaRPr>
            </a:p>
            <a:p>
              <a:pPr algn="ctr"/>
              <a:r>
                <a:rPr lang="en-US" sz="800" b="1" dirty="0">
                  <a:solidFill>
                    <a:schemeClr val="bg1"/>
                  </a:solidFill>
                  <a:cs typeface="Calibri"/>
                </a:rPr>
                <a:t>CBT To be discussed with Support worker</a:t>
              </a:r>
            </a:p>
            <a:p>
              <a:pPr algn="ctr"/>
              <a:endParaRPr lang="en-US" sz="800" b="1" dirty="0">
                <a:solidFill>
                  <a:schemeClr val="bg1"/>
                </a:solidFill>
                <a:cs typeface="Calibri"/>
              </a:endParaRPr>
            </a:p>
            <a:p>
              <a:pPr algn="ctr"/>
              <a:endParaRPr lang="en-US" sz="800" b="1" dirty="0">
                <a:solidFill>
                  <a:schemeClr val="bg1"/>
                </a:solidFill>
                <a:cs typeface="Calibri"/>
              </a:endParaRPr>
            </a:p>
            <a:p>
              <a:pPr algn="ctr"/>
              <a:endParaRPr lang="en-US" sz="800" b="1" dirty="0">
                <a:solidFill>
                  <a:schemeClr val="bg1"/>
                </a:solidFill>
                <a:cs typeface="Calibri"/>
              </a:endParaRPr>
            </a:p>
            <a:p>
              <a:pPr algn="ctr"/>
              <a:endParaRPr lang="en-US" sz="800" b="1" dirty="0">
                <a:solidFill>
                  <a:schemeClr val="bg1"/>
                </a:solidFill>
                <a:cs typeface="Calibri"/>
              </a:endParaRPr>
            </a:p>
            <a:p>
              <a:pPr algn="ctr"/>
              <a:endParaRPr lang="en-US" sz="800" b="1" dirty="0">
                <a:solidFill>
                  <a:schemeClr val="bg1"/>
                </a:solidFill>
                <a:cs typeface="Calibri"/>
              </a:endParaRPr>
            </a:p>
            <a:p>
              <a:pPr algn="ctr"/>
              <a:endParaRPr lang="en-US" sz="800" b="1" dirty="0">
                <a:solidFill>
                  <a:schemeClr val="bg1"/>
                </a:solidFill>
                <a:cs typeface="Calibri"/>
              </a:endParaRPr>
            </a:p>
            <a:p>
              <a:pPr algn="ctr"/>
              <a:endParaRPr lang="en-US" sz="800" b="1" dirty="0">
                <a:solidFill>
                  <a:schemeClr val="bg1"/>
                </a:solidFill>
                <a:cs typeface="Calibri"/>
              </a:endParaRPr>
            </a:p>
            <a:p>
              <a:pPr algn="ctr"/>
              <a:endParaRPr lang="en-US" sz="800" b="1" dirty="0">
                <a:solidFill>
                  <a:schemeClr val="bg1"/>
                </a:solidFill>
                <a:cs typeface="Calibri"/>
              </a:endParaRPr>
            </a:p>
            <a:p>
              <a:pPr algn="ctr"/>
              <a:endParaRPr lang="en-US" sz="1000" b="1" u="sng" dirty="0">
                <a:solidFill>
                  <a:schemeClr val="bg1"/>
                </a:solidFill>
                <a:cs typeface="Calibri"/>
              </a:endParaRPr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65F8962D-6366-6D0F-6E74-5BBA8F0AB033}"/>
              </a:ext>
            </a:extLst>
          </p:cNvPr>
          <p:cNvGrpSpPr/>
          <p:nvPr/>
        </p:nvGrpSpPr>
        <p:grpSpPr>
          <a:xfrm>
            <a:off x="310282" y="6491028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8DBAC38A-55C5-457A-F66E-39879F8475D2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EC4B230C-CB36-457B-D098-344859CC31FD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>
                  <a:solidFill>
                    <a:srgbClr val="000000"/>
                  </a:solidFill>
                  <a:latin typeface="DM Sans"/>
                </a:rPr>
                <a:t>This programme is delivered by HMPPS CFO</a:t>
              </a:r>
            </a:p>
          </p:txBody>
        </p:sp>
      </p:grpSp>
      <p:sp>
        <p:nvSpPr>
          <p:cNvPr id="69" name="TextBox 69">
            <a:extLst>
              <a:ext uri="{FF2B5EF4-FFF2-40B4-BE49-F238E27FC236}">
                <a16:creationId xmlns:a16="http://schemas.microsoft.com/office/drawing/2014/main" id="{0709A05E-8C4D-667B-C45D-B8FFE631E882}"/>
              </a:ext>
            </a:extLst>
          </p:cNvPr>
          <p:cNvSpPr txBox="1"/>
          <p:nvPr/>
        </p:nvSpPr>
        <p:spPr>
          <a:xfrm>
            <a:off x="2682766" y="89855"/>
            <a:ext cx="5010805" cy="59766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450" u="sng" dirty="0">
                <a:solidFill>
                  <a:srgbClr val="000000"/>
                </a:solidFill>
                <a:latin typeface="DM Sans Bold"/>
              </a:rPr>
              <a:t>October  - WEEK 4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6D2CE3BC-4BF1-6F5D-E3EE-FCB3212411A6}"/>
              </a:ext>
            </a:extLst>
          </p:cNvPr>
          <p:cNvSpPr txBox="1"/>
          <p:nvPr/>
        </p:nvSpPr>
        <p:spPr>
          <a:xfrm>
            <a:off x="192946" y="7428544"/>
            <a:ext cx="234673" cy="11541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877"/>
              </a:lnSpc>
            </a:pPr>
            <a:r>
              <a:rPr lang="en-US" sz="750" dirty="0">
                <a:latin typeface="DM Sans"/>
              </a:rPr>
              <a:t>V1.0</a:t>
            </a:r>
          </a:p>
        </p:txBody>
      </p:sp>
      <p:pic>
        <p:nvPicPr>
          <p:cNvPr id="83" name="Picture 82" descr="A black and blue logo&#10;&#10;Description automatically generated">
            <a:extLst>
              <a:ext uri="{FF2B5EF4-FFF2-40B4-BE49-F238E27FC236}">
                <a16:creationId xmlns:a16="http://schemas.microsoft.com/office/drawing/2014/main" id="{CE738A14-EBFC-5364-036C-905DF761D1C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40178" y="175542"/>
            <a:ext cx="926316" cy="41830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1413E3BA-D464-E999-23FD-E736DC8E388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93488" y="254648"/>
            <a:ext cx="1233170" cy="342900"/>
          </a:xfrm>
          <a:prstGeom prst="rect">
            <a:avLst/>
          </a:prstGeom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id="{6FAC5867-B37E-AC74-E296-343AFEE585CA}"/>
              </a:ext>
            </a:extLst>
          </p:cNvPr>
          <p:cNvGrpSpPr/>
          <p:nvPr/>
        </p:nvGrpSpPr>
        <p:grpSpPr>
          <a:xfrm>
            <a:off x="185667" y="188324"/>
            <a:ext cx="2331909" cy="1203665"/>
            <a:chOff x="237650" y="127955"/>
            <a:chExt cx="2331909" cy="1203665"/>
          </a:xfrm>
        </p:grpSpPr>
        <p:sp>
          <p:nvSpPr>
            <p:cNvPr id="15" name="TextBox 70">
              <a:extLst>
                <a:ext uri="{FF2B5EF4-FFF2-40B4-BE49-F238E27FC236}">
                  <a16:creationId xmlns:a16="http://schemas.microsoft.com/office/drawing/2014/main" id="{D226EB7A-5754-07F5-4D89-AB353F0C3349}"/>
                </a:ext>
              </a:extLst>
            </p:cNvPr>
            <p:cNvSpPr txBox="1"/>
            <p:nvPr/>
          </p:nvSpPr>
          <p:spPr>
            <a:xfrm>
              <a:off x="658981" y="127955"/>
              <a:ext cx="1826812" cy="34607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1400"/>
                </a:lnSpc>
                <a:spcBef>
                  <a:spcPct val="0"/>
                </a:spcBef>
              </a:pPr>
              <a:r>
                <a:rPr lang="en-US" sz="1000" dirty="0">
                  <a:solidFill>
                    <a:srgbClr val="000000"/>
                  </a:solidFill>
                  <a:latin typeface="DM Sans"/>
                </a:rPr>
                <a:t>Self: Activities that work on the individual</a:t>
              </a:r>
            </a:p>
          </p:txBody>
        </p:sp>
        <p:sp>
          <p:nvSpPr>
            <p:cNvPr id="17" name="TextBox 71">
              <a:extLst>
                <a:ext uri="{FF2B5EF4-FFF2-40B4-BE49-F238E27FC236}">
                  <a16:creationId xmlns:a16="http://schemas.microsoft.com/office/drawing/2014/main" id="{E74406C9-D3FA-935A-1EB6-C9550E00EB9D}"/>
                </a:ext>
              </a:extLst>
            </p:cNvPr>
            <p:cNvSpPr txBox="1"/>
            <p:nvPr/>
          </p:nvSpPr>
          <p:spPr>
            <a:xfrm>
              <a:off x="658981" y="545468"/>
              <a:ext cx="1910578" cy="34607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1400"/>
                </a:lnSpc>
                <a:spcBef>
                  <a:spcPct val="0"/>
                </a:spcBef>
              </a:pPr>
              <a:r>
                <a:rPr lang="en-US" sz="1000" dirty="0">
                  <a:solidFill>
                    <a:srgbClr val="000000"/>
                  </a:solidFill>
                  <a:latin typeface="DM Sans"/>
                </a:rPr>
                <a:t>Relationships: Activities that work with peers/families/friends</a:t>
              </a:r>
            </a:p>
          </p:txBody>
        </p:sp>
        <p:sp>
          <p:nvSpPr>
            <p:cNvPr id="25" name="TextBox 72">
              <a:extLst>
                <a:ext uri="{FF2B5EF4-FFF2-40B4-BE49-F238E27FC236}">
                  <a16:creationId xmlns:a16="http://schemas.microsoft.com/office/drawing/2014/main" id="{933F7D5C-BB16-2ACC-C19F-970418BC6BA8}"/>
                </a:ext>
              </a:extLst>
            </p:cNvPr>
            <p:cNvSpPr txBox="1"/>
            <p:nvPr/>
          </p:nvSpPr>
          <p:spPr>
            <a:xfrm>
              <a:off x="677481" y="980818"/>
              <a:ext cx="1826812" cy="35080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1400"/>
                </a:lnSpc>
                <a:spcBef>
                  <a:spcPct val="0"/>
                </a:spcBef>
              </a:pPr>
              <a:r>
                <a:rPr lang="en-US" sz="1000" dirty="0">
                  <a:solidFill>
                    <a:srgbClr val="000000"/>
                  </a:solidFill>
                  <a:latin typeface="DM Sans"/>
                </a:rPr>
                <a:t>Education Training and Employment activities</a:t>
              </a:r>
            </a:p>
          </p:txBody>
        </p:sp>
        <p:sp>
          <p:nvSpPr>
            <p:cNvPr id="26" name="Flowchart: Connector 25">
              <a:extLst>
                <a:ext uri="{FF2B5EF4-FFF2-40B4-BE49-F238E27FC236}">
                  <a16:creationId xmlns:a16="http://schemas.microsoft.com/office/drawing/2014/main" id="{0FC00441-D882-E655-CB24-64CDDAB955A6}"/>
                </a:ext>
              </a:extLst>
            </p:cNvPr>
            <p:cNvSpPr/>
            <p:nvPr/>
          </p:nvSpPr>
          <p:spPr>
            <a:xfrm>
              <a:off x="252316" y="625776"/>
              <a:ext cx="293457" cy="312055"/>
            </a:xfrm>
            <a:prstGeom prst="flowChartConnector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CE4B892A-89B2-EC63-C99B-5B56A52DDCDC}"/>
                </a:ext>
              </a:extLst>
            </p:cNvPr>
            <p:cNvSpPr/>
            <p:nvPr/>
          </p:nvSpPr>
          <p:spPr>
            <a:xfrm>
              <a:off x="237650" y="187616"/>
              <a:ext cx="322296" cy="271083"/>
            </a:xfrm>
            <a:prstGeom prst="triangl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13E4B39-8563-8894-8DDD-3F0A311E6319}"/>
                </a:ext>
              </a:extLst>
            </p:cNvPr>
            <p:cNvSpPr/>
            <p:nvPr/>
          </p:nvSpPr>
          <p:spPr>
            <a:xfrm>
              <a:off x="252069" y="1027106"/>
              <a:ext cx="293457" cy="271083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2"/>
                </a:solidFill>
              </a:endParaRPr>
            </a:p>
          </p:txBody>
        </p:sp>
      </p:grpSp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5311A94D-4FCD-DA94-EFDC-F5A1931DDA9E}"/>
              </a:ext>
            </a:extLst>
          </p:cNvPr>
          <p:cNvGraphicFramePr>
            <a:graphicFrameLocks noGrp="1" noDrilldown="1" noMove="1" noResize="1"/>
          </p:cNvGraphicFramePr>
          <p:nvPr>
            <p:extLst>
              <p:ext uri="{D42A27DB-BD31-4B8C-83A1-F6EECF244321}">
                <p14:modId xmlns:p14="http://schemas.microsoft.com/office/powerpoint/2010/main" val="2875313358"/>
              </p:ext>
            </p:extLst>
          </p:nvPr>
        </p:nvGraphicFramePr>
        <p:xfrm>
          <a:off x="2630991" y="636431"/>
          <a:ext cx="7890411" cy="6797581"/>
        </p:xfrm>
        <a:graphic>
          <a:graphicData uri="http://schemas.openxmlformats.org/drawingml/2006/table">
            <a:tbl>
              <a:tblPr/>
              <a:tblGrid>
                <a:gridCol w="7364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7358">
                  <a:extLst>
                    <a:ext uri="{9D8B030D-6E8A-4147-A177-3AD203B41FA5}">
                      <a16:colId xmlns:a16="http://schemas.microsoft.com/office/drawing/2014/main" val="2071970997"/>
                    </a:ext>
                  </a:extLst>
                </a:gridCol>
                <a:gridCol w="7564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7315">
                  <a:extLst>
                    <a:ext uri="{9D8B030D-6E8A-4147-A177-3AD203B41FA5}">
                      <a16:colId xmlns:a16="http://schemas.microsoft.com/office/drawing/2014/main" val="378865252"/>
                    </a:ext>
                  </a:extLst>
                </a:gridCol>
                <a:gridCol w="7904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0435">
                  <a:extLst>
                    <a:ext uri="{9D8B030D-6E8A-4147-A177-3AD203B41FA5}">
                      <a16:colId xmlns:a16="http://schemas.microsoft.com/office/drawing/2014/main" val="3166337178"/>
                    </a:ext>
                  </a:extLst>
                </a:gridCol>
                <a:gridCol w="9669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40828">
                  <a:extLst>
                    <a:ext uri="{9D8B030D-6E8A-4147-A177-3AD203B41FA5}">
                      <a16:colId xmlns:a16="http://schemas.microsoft.com/office/drawing/2014/main" val="3260452720"/>
                    </a:ext>
                  </a:extLst>
                </a:gridCol>
                <a:gridCol w="8619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32328">
                  <a:extLst>
                    <a:ext uri="{9D8B030D-6E8A-4147-A177-3AD203B41FA5}">
                      <a16:colId xmlns:a16="http://schemas.microsoft.com/office/drawing/2014/main" val="3196132035"/>
                    </a:ext>
                  </a:extLst>
                </a:gridCol>
              </a:tblGrid>
              <a:tr h="711425">
                <a:tc gridSpan="2">
                  <a:txBody>
                    <a:bodyPr/>
                    <a:lstStyle/>
                    <a:p>
                      <a:pPr algn="ctr">
                        <a:lnSpc>
                          <a:spcPts val="1927"/>
                        </a:lnSpc>
                        <a:defRPr/>
                      </a:pPr>
                      <a:r>
                        <a:rPr lang="en-US" sz="1376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Monday 20</a:t>
                      </a:r>
                      <a:r>
                        <a:rPr lang="en-US" sz="1376" b="1" baseline="30000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th</a:t>
                      </a:r>
                      <a:endParaRPr lang="en-US" sz="1100"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927"/>
                        </a:lnSpc>
                        <a:defRPr/>
                      </a:pPr>
                      <a:r>
                        <a:rPr lang="en-US" sz="1376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Tuesday 21</a:t>
                      </a:r>
                      <a:r>
                        <a:rPr lang="en-US" sz="1376" b="1" baseline="30000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st</a:t>
                      </a:r>
                      <a:endParaRPr lang="en-US" sz="1100"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820"/>
                        </a:lnSpc>
                        <a:defRPr/>
                      </a:pPr>
                      <a:r>
                        <a:rPr lang="en-US" sz="1299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Wednesday 22</a:t>
                      </a:r>
                      <a:r>
                        <a:rPr lang="en-US" sz="1299" b="1" baseline="30000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nd</a:t>
                      </a:r>
                      <a:endParaRPr lang="en-US" sz="1100"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820"/>
                        </a:lnSpc>
                        <a:defRPr/>
                      </a:pPr>
                      <a:r>
                        <a:rPr lang="en-US" sz="1299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Thursday 23</a:t>
                      </a:r>
                      <a:r>
                        <a:rPr lang="en-US" sz="1299" b="1" baseline="30000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rd</a:t>
                      </a:r>
                      <a:endParaRPr lang="en-US" sz="1100"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820"/>
                        </a:lnSpc>
                        <a:defRPr/>
                      </a:pPr>
                      <a:r>
                        <a:rPr lang="en-US" sz="1299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Friday 24</a:t>
                      </a:r>
                      <a:r>
                        <a:rPr lang="en-US" sz="1299" b="1" baseline="30000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th</a:t>
                      </a:r>
                      <a:endParaRPr lang="en-US" sz="1299" b="1" dirty="0">
                        <a:solidFill>
                          <a:srgbClr val="000000"/>
                        </a:solidFill>
                        <a:latin typeface="DM Sans Bold"/>
                        <a:ea typeface="DM Sans Bold"/>
                        <a:cs typeface="DM Sans Bold"/>
                        <a:sym typeface="DM Sans Bold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22687">
                <a:tc rowSpan="3"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GB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Creative Arts Tipp 10:30am - 12:30pm</a:t>
                      </a:r>
                      <a:endParaRPr lang="en-US" sz="880" b="0" i="0" dirty="0">
                        <a:solidFill>
                          <a:srgbClr val="000000"/>
                        </a:solidFill>
                        <a:latin typeface="DM Sans" pitchFamily="2" charset="0"/>
                        <a:sym typeface="DM Sans Bold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Disclosure Advice              10am - 11am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6"/>
                        </a:lnSpc>
                        <a:defRPr/>
                      </a:pPr>
                      <a:r>
                        <a:rPr lang="en-GB" sz="880" b="0" i="0" dirty="0">
                          <a:latin typeface="DM Sans" pitchFamily="2" charset="0"/>
                        </a:rPr>
                        <a:t>Hub Games             10am - 11am</a:t>
                      </a:r>
                      <a:endParaRPr lang="en-US" sz="880" b="0" i="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ts val="1226"/>
                        </a:lnSpc>
                        <a:defRPr/>
                      </a:pPr>
                      <a:r>
                        <a:rPr lang="en-GB" sz="880" b="0" i="0" dirty="0">
                          <a:latin typeface="DM Sans" pitchFamily="2" charset="0"/>
                        </a:rPr>
                        <a:t>Environmental Awareness Course                      10am - 12pm</a:t>
                      </a:r>
                      <a:endParaRPr lang="en-US" sz="880" b="0" i="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GB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Mental Health Support                               10am - 11am</a:t>
                      </a:r>
                      <a:endParaRPr lang="en-US" sz="880" b="0" i="0" dirty="0">
                        <a:solidFill>
                          <a:srgbClr val="000000"/>
                        </a:solidFill>
                        <a:latin typeface="DM Sans" pitchFamily="2" charset="0"/>
                        <a:ea typeface="DM Sans"/>
                        <a:cs typeface="DM Sans"/>
                        <a:sym typeface="DM Sans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Disclosure Advice                            10am - 11am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ts val="1226"/>
                        </a:lnSpc>
                        <a:defRPr/>
                      </a:pPr>
                      <a:r>
                        <a:rPr lang="en-GB" sz="880" b="0" i="0" dirty="0">
                          <a:latin typeface="DM Sans" pitchFamily="2" charset="0"/>
                        </a:rPr>
                        <a:t>CBT Appointments</a:t>
                      </a:r>
                    </a:p>
                    <a:p>
                      <a:pPr algn="ctr">
                        <a:lnSpc>
                          <a:spcPts val="1226"/>
                        </a:lnSpc>
                        <a:defRPr/>
                      </a:pPr>
                      <a:r>
                        <a:rPr lang="en-GB" sz="880" b="0" i="0" dirty="0">
                          <a:latin typeface="DM Sans" pitchFamily="2" charset="0"/>
                        </a:rPr>
                        <a:t>10am - 4pm                                       Appointment only</a:t>
                      </a:r>
                      <a:endParaRPr lang="en-US" sz="880" b="0" i="0" dirty="0"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endParaRPr lang="en-US" sz="880" b="0" i="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GB" sz="880" b="0" i="0" dirty="0">
                          <a:latin typeface="DM Sans" pitchFamily="2" charset="0"/>
                        </a:rPr>
                        <a:t>Intro to Employment             10am - 11am</a:t>
                      </a:r>
                      <a:endParaRPr lang="en-US" sz="880" b="0" i="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231"/>
                        </a:lnSpc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Cooking Session              10:30am - 12:30pm</a:t>
                      </a:r>
                      <a:endParaRPr lang="en-US" sz="880" b="0" i="0" dirty="0">
                        <a:solidFill>
                          <a:srgbClr val="000000"/>
                        </a:solidFill>
                        <a:latin typeface="DM Sans" pitchFamily="2" charset="0"/>
                        <a:sym typeface="DM Sans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JOB CLUB</a:t>
                      </a:r>
                    </a:p>
                  </a:txBody>
                  <a:tcPr marL="140560" marR="140560" marT="140560" marB="140560" vert="wordArtVert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C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91217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372"/>
                        </a:lnSpc>
                      </a:pPr>
                      <a:r>
                        <a:rPr lang="en-GB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sym typeface="DM Sans Bold"/>
                        </a:rPr>
                        <a:t>CV Building                 11am - 12pm</a:t>
                      </a:r>
                      <a:endParaRPr lang="en-US" sz="880" b="0" i="0" dirty="0">
                        <a:solidFill>
                          <a:srgbClr val="000000"/>
                        </a:solidFill>
                        <a:latin typeface="DM Sans" pitchFamily="2" charset="0"/>
                        <a:sym typeface="DM Sans Bold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371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 Bold"/>
                          <a:cs typeface="DM Sans Bold"/>
                          <a:sym typeface="DM Sans Bold"/>
                        </a:rPr>
                        <a:t>Men Matter                   11am - 12pm</a:t>
                      </a:r>
                      <a:endParaRPr lang="en-US" sz="880" b="0" i="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371"/>
                        </a:lnSpc>
                        <a:defRPr/>
                      </a:pPr>
                      <a:r>
                        <a:rPr lang="en-GB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Accessing Mainstream Services                           11am - 12pm</a:t>
                      </a:r>
                      <a:endParaRPr lang="en-US" sz="880" b="0" i="0" dirty="0">
                        <a:solidFill>
                          <a:srgbClr val="000000"/>
                        </a:solidFill>
                        <a:latin typeface="DM Sans" pitchFamily="2" charset="0"/>
                        <a:ea typeface="DM Sans"/>
                        <a:cs typeface="DM Sans"/>
                        <a:sym typeface="DM Sans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GB" sz="880" b="0" i="0" dirty="0">
                          <a:latin typeface="DM Sans" pitchFamily="2" charset="0"/>
                        </a:rPr>
                        <a:t>Mock Interviews                 11am - 12pm</a:t>
                      </a:r>
                      <a:endParaRPr lang="en-US" sz="880" b="0" i="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1367"/>
                        </a:lnSpc>
                      </a:pPr>
                      <a:endParaRPr lang="en-US" sz="810" dirty="0">
                        <a:solidFill>
                          <a:srgbClr val="000000"/>
                        </a:solidFill>
                        <a:latin typeface="DM Sans" pitchFamily="2" charset="0"/>
                        <a:ea typeface="DM Sans"/>
                        <a:cs typeface="DM Sans"/>
                        <a:sym typeface="DM Sans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863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sym typeface="DM Sans"/>
                        </a:rPr>
                        <a:t>Women's Only Afternoon                                          Cups of Calm                           1pm - 4pm</a:t>
                      </a:r>
                      <a:endParaRPr lang="en-US" sz="880" b="0" i="0" dirty="0">
                        <a:solidFill>
                          <a:srgbClr val="000000"/>
                        </a:solidFill>
                        <a:latin typeface="DM Sans" pitchFamily="2" charset="0"/>
                        <a:sym typeface="DM Sans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4674859"/>
                  </a:ext>
                </a:extLst>
              </a:tr>
              <a:tr h="1425100">
                <a:tc rowSpan="3"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GB" sz="880" b="0" i="0" dirty="0">
                          <a:latin typeface="DM Sans" pitchFamily="2" charset="0"/>
                        </a:rPr>
                        <a:t>Understanding Disability Support (PP)                              1pm - 2pm</a:t>
                      </a:r>
                      <a:endParaRPr lang="en-US" sz="880" b="0" i="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GB" sz="880" b="0" i="0" dirty="0">
                          <a:latin typeface="DM Sans" pitchFamily="2" charset="0"/>
                        </a:rPr>
                        <a:t>Preparation for Employment with lived experience 1pm - 4pm</a:t>
                      </a:r>
                      <a:endParaRPr lang="en-US" sz="880" b="0" i="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GB" sz="880" b="0" i="0" dirty="0">
                          <a:latin typeface="DM Sans" pitchFamily="2" charset="0"/>
                        </a:rPr>
                        <a:t>Housing Support                        1pm - 2pm</a:t>
                      </a:r>
                      <a:endParaRPr lang="en-US" sz="880" b="0" i="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GB" sz="880" b="0" i="0" dirty="0">
                          <a:latin typeface="DM Sans" pitchFamily="2" charset="0"/>
                        </a:rPr>
                        <a:t>Self Employment Course               1pm - 2pm</a:t>
                      </a:r>
                      <a:endParaRPr lang="en-US" sz="880" b="0" i="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GB" sz="880" b="0" i="0" dirty="0">
                          <a:latin typeface="DM Sans" pitchFamily="2" charset="0"/>
                        </a:rPr>
                        <a:t>Arts &amp; Crafts Tipp           1pm - 3pm</a:t>
                      </a:r>
                      <a:endParaRPr lang="en-US" sz="880" b="0" i="0" dirty="0">
                        <a:solidFill>
                          <a:srgbClr val="000000"/>
                        </a:solidFill>
                        <a:latin typeface="DM Sans" pitchFamily="2" charset="0"/>
                        <a:sym typeface="DM Sans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GB" sz="880" b="0" i="0" dirty="0">
                          <a:latin typeface="DM Sans" pitchFamily="2" charset="0"/>
                        </a:rPr>
                        <a:t>CV Building             11am - 12pm</a:t>
                      </a:r>
                      <a:endParaRPr lang="en-US" sz="880" b="0" i="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80" b="0" i="0" dirty="0">
                          <a:latin typeface="DM Sans" pitchFamily="2" charset="0"/>
                        </a:rPr>
                        <a:t>Creative Writing       1pm - 2pm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880" b="0" i="0" dirty="0">
                          <a:latin typeface="DM Sans" pitchFamily="2" charset="0"/>
                        </a:rPr>
                        <a:t>Industry Specific Cards              1pm - 2pm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1374"/>
                        </a:lnSpc>
                        <a:defRPr/>
                      </a:pPr>
                      <a:endParaRPr lang="en-US" sz="81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latin typeface="DM Sans" pitchFamily="2" charset="0"/>
                        </a:rPr>
                        <a:t>Table Tennis                        2pm - 3pm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GB" sz="880" b="0" i="0" dirty="0">
                          <a:latin typeface="DM Sans" pitchFamily="2" charset="0"/>
                        </a:rPr>
                        <a:t>Digital College                   2pm - 4pm</a:t>
                      </a:r>
                      <a:endParaRPr lang="en-US" sz="880" b="0" i="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GB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Introduction to Basic Cooking Skills Course     1pm - 2pm</a:t>
                      </a:r>
                      <a:endParaRPr lang="en-US" sz="880" b="0" i="0" dirty="0">
                        <a:solidFill>
                          <a:srgbClr val="000000"/>
                        </a:solidFill>
                        <a:latin typeface="DM Sans" pitchFamily="2" charset="0"/>
                        <a:ea typeface="DM Sans"/>
                        <a:cs typeface="DM Sans"/>
                        <a:sym typeface="DM Sans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Art Therapy          2pm - 3pm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1374"/>
                        </a:lnSpc>
                        <a:defRPr/>
                      </a:pPr>
                      <a:endParaRPr lang="en-US" sz="880" dirty="0">
                        <a:solidFill>
                          <a:srgbClr val="000000"/>
                        </a:solidFill>
                        <a:latin typeface="DM Sans" pitchFamily="2" charset="0"/>
                        <a:ea typeface="DM Sans"/>
                        <a:cs typeface="DM Sans"/>
                        <a:sym typeface="DM Sans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443161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80" b="0" i="0" dirty="0">
                          <a:latin typeface="DM Sans" pitchFamily="2" charset="0"/>
                        </a:rPr>
                        <a:t>Digital College                   2pm - 4pm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6776405"/>
                  </a:ext>
                </a:extLst>
              </a:tr>
            </a:tbl>
          </a:graphicData>
        </a:graphic>
      </p:graphicFrame>
      <p:grpSp>
        <p:nvGrpSpPr>
          <p:cNvPr id="43" name="Group 42">
            <a:extLst>
              <a:ext uri="{FF2B5EF4-FFF2-40B4-BE49-F238E27FC236}">
                <a16:creationId xmlns:a16="http://schemas.microsoft.com/office/drawing/2014/main" id="{84EA9813-D2B2-0A66-0A41-81ABF22868D5}"/>
              </a:ext>
            </a:extLst>
          </p:cNvPr>
          <p:cNvGrpSpPr/>
          <p:nvPr/>
        </p:nvGrpSpPr>
        <p:grpSpPr>
          <a:xfrm>
            <a:off x="3100489" y="2499617"/>
            <a:ext cx="6630465" cy="4878078"/>
            <a:chOff x="3100489" y="2499617"/>
            <a:chExt cx="6630465" cy="4878078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EBFB5CA2-25E1-C1C8-2B1A-342FDC927C47}"/>
                </a:ext>
              </a:extLst>
            </p:cNvPr>
            <p:cNvSpPr/>
            <p:nvPr/>
          </p:nvSpPr>
          <p:spPr>
            <a:xfrm>
              <a:off x="3813505" y="4153268"/>
              <a:ext cx="196361" cy="181914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2"/>
                </a:solidFill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92CDFA2E-1A12-83F1-A036-CCFC8FB684D3}"/>
                </a:ext>
              </a:extLst>
            </p:cNvPr>
            <p:cNvSpPr/>
            <p:nvPr/>
          </p:nvSpPr>
          <p:spPr>
            <a:xfrm>
              <a:off x="3838302" y="2613844"/>
              <a:ext cx="196361" cy="181914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2"/>
                </a:solidFill>
              </a:endParaRP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7ADC42AC-C6C1-D10A-44F2-F39A119E95F8}"/>
                </a:ext>
              </a:extLst>
            </p:cNvPr>
            <p:cNvSpPr/>
            <p:nvPr/>
          </p:nvSpPr>
          <p:spPr>
            <a:xfrm>
              <a:off x="5390569" y="5545992"/>
              <a:ext cx="196361" cy="181914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2"/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E85BDC70-D9B9-4816-8DAD-71F9E4C33E5B}"/>
                </a:ext>
              </a:extLst>
            </p:cNvPr>
            <p:cNvSpPr/>
            <p:nvPr/>
          </p:nvSpPr>
          <p:spPr>
            <a:xfrm>
              <a:off x="6948785" y="5557627"/>
              <a:ext cx="196361" cy="181914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2"/>
                </a:solidFill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F5B5449E-9677-2C17-515D-B05A585E6649}"/>
                </a:ext>
              </a:extLst>
            </p:cNvPr>
            <p:cNvSpPr/>
            <p:nvPr/>
          </p:nvSpPr>
          <p:spPr>
            <a:xfrm>
              <a:off x="6948785" y="7184146"/>
              <a:ext cx="196361" cy="181914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2"/>
                </a:solidFill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CB7E835C-D2B5-7BCE-7281-A5BBA44E4FB5}"/>
                </a:ext>
              </a:extLst>
            </p:cNvPr>
            <p:cNvSpPr/>
            <p:nvPr/>
          </p:nvSpPr>
          <p:spPr>
            <a:xfrm>
              <a:off x="6948785" y="4136292"/>
              <a:ext cx="196361" cy="181914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2"/>
                </a:solidFill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D2C1997C-179B-1199-CD31-3D44E4B67679}"/>
                </a:ext>
              </a:extLst>
            </p:cNvPr>
            <p:cNvSpPr/>
            <p:nvPr/>
          </p:nvSpPr>
          <p:spPr>
            <a:xfrm>
              <a:off x="8766492" y="4153672"/>
              <a:ext cx="196361" cy="181914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2"/>
                </a:solidFill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26AE8D8C-FECC-BD61-F5A1-760F17F04BD3}"/>
                </a:ext>
              </a:extLst>
            </p:cNvPr>
            <p:cNvSpPr/>
            <p:nvPr/>
          </p:nvSpPr>
          <p:spPr>
            <a:xfrm>
              <a:off x="8766492" y="7127499"/>
              <a:ext cx="196361" cy="181914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2"/>
                </a:solidFill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A7EB1FCD-F6C0-B844-DC0A-91E507BBEF8C}"/>
                </a:ext>
              </a:extLst>
            </p:cNvPr>
            <p:cNvSpPr/>
            <p:nvPr/>
          </p:nvSpPr>
          <p:spPr>
            <a:xfrm>
              <a:off x="5372054" y="7195781"/>
              <a:ext cx="196361" cy="181914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2"/>
                </a:solidFill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CB6BD479-6C5A-6D43-B286-4E9F022BA04D}"/>
                </a:ext>
              </a:extLst>
            </p:cNvPr>
            <p:cNvSpPr/>
            <p:nvPr/>
          </p:nvSpPr>
          <p:spPr>
            <a:xfrm>
              <a:off x="5372054" y="4129521"/>
              <a:ext cx="196361" cy="181914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2"/>
                </a:solidFill>
              </a:endParaRP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F10BA4F6-4FB8-EA17-2068-232985E665B1}"/>
                </a:ext>
              </a:extLst>
            </p:cNvPr>
            <p:cNvSpPr/>
            <p:nvPr/>
          </p:nvSpPr>
          <p:spPr>
            <a:xfrm>
              <a:off x="3815804" y="7155044"/>
              <a:ext cx="196361" cy="181914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2"/>
                </a:solidFill>
              </a:endParaRPr>
            </a:p>
          </p:txBody>
        </p:sp>
        <p:sp>
          <p:nvSpPr>
            <p:cNvPr id="22" name="Flowchart: Connector 21">
              <a:extLst>
                <a:ext uri="{FF2B5EF4-FFF2-40B4-BE49-F238E27FC236}">
                  <a16:creationId xmlns:a16="http://schemas.microsoft.com/office/drawing/2014/main" id="{C16F82F6-01D4-7AFE-38D0-FE100A0EF8C2}"/>
                </a:ext>
              </a:extLst>
            </p:cNvPr>
            <p:cNvSpPr/>
            <p:nvPr/>
          </p:nvSpPr>
          <p:spPr>
            <a:xfrm>
              <a:off x="4618621" y="4124657"/>
              <a:ext cx="196361" cy="205184"/>
            </a:xfrm>
            <a:prstGeom prst="flowChartConnector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Flowchart: Connector 22">
              <a:extLst>
                <a:ext uri="{FF2B5EF4-FFF2-40B4-BE49-F238E27FC236}">
                  <a16:creationId xmlns:a16="http://schemas.microsoft.com/office/drawing/2014/main" id="{1509E528-E71C-363D-55DE-524A665ED433}"/>
                </a:ext>
              </a:extLst>
            </p:cNvPr>
            <p:cNvSpPr/>
            <p:nvPr/>
          </p:nvSpPr>
          <p:spPr>
            <a:xfrm>
              <a:off x="6132624" y="7148304"/>
              <a:ext cx="196361" cy="205184"/>
            </a:xfrm>
            <a:prstGeom prst="flowChartConnector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Flowchart: Connector 23">
              <a:extLst>
                <a:ext uri="{FF2B5EF4-FFF2-40B4-BE49-F238E27FC236}">
                  <a16:creationId xmlns:a16="http://schemas.microsoft.com/office/drawing/2014/main" id="{D28E2DFA-BAD6-4F71-D3C3-17FBA1636E3E}"/>
                </a:ext>
              </a:extLst>
            </p:cNvPr>
            <p:cNvSpPr/>
            <p:nvPr/>
          </p:nvSpPr>
          <p:spPr>
            <a:xfrm>
              <a:off x="3100489" y="4129998"/>
              <a:ext cx="196361" cy="205184"/>
            </a:xfrm>
            <a:prstGeom prst="flowChartConnector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" name="Isosceles Triangle 28">
              <a:extLst>
                <a:ext uri="{FF2B5EF4-FFF2-40B4-BE49-F238E27FC236}">
                  <a16:creationId xmlns:a16="http://schemas.microsoft.com/office/drawing/2014/main" id="{CB0EB53C-613F-D22C-E346-5CD80F1EC9EA}"/>
                </a:ext>
              </a:extLst>
            </p:cNvPr>
            <p:cNvSpPr/>
            <p:nvPr/>
          </p:nvSpPr>
          <p:spPr>
            <a:xfrm>
              <a:off x="7911172" y="4124657"/>
              <a:ext cx="196361" cy="205184"/>
            </a:xfrm>
            <a:prstGeom prst="triangl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Isosceles Triangle 29">
              <a:extLst>
                <a:ext uri="{FF2B5EF4-FFF2-40B4-BE49-F238E27FC236}">
                  <a16:creationId xmlns:a16="http://schemas.microsoft.com/office/drawing/2014/main" id="{B3340B57-8F81-5B8A-5ACA-20FB422F33C9}"/>
                </a:ext>
              </a:extLst>
            </p:cNvPr>
            <p:cNvSpPr/>
            <p:nvPr/>
          </p:nvSpPr>
          <p:spPr>
            <a:xfrm>
              <a:off x="7911171" y="7148304"/>
              <a:ext cx="196361" cy="205184"/>
            </a:xfrm>
            <a:prstGeom prst="triangl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2693D77-3768-BCAE-5258-AAA5D4EFBDAF}"/>
                </a:ext>
              </a:extLst>
            </p:cNvPr>
            <p:cNvSpPr/>
            <p:nvPr/>
          </p:nvSpPr>
          <p:spPr>
            <a:xfrm>
              <a:off x="6184768" y="2613844"/>
              <a:ext cx="196361" cy="205184"/>
            </a:xfrm>
            <a:prstGeom prst="triangl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EC7BBE3C-957A-E801-9C86-1420FAAA7AE1}"/>
                </a:ext>
              </a:extLst>
            </p:cNvPr>
            <p:cNvSpPr/>
            <p:nvPr/>
          </p:nvSpPr>
          <p:spPr>
            <a:xfrm>
              <a:off x="4592710" y="2499617"/>
              <a:ext cx="196361" cy="205184"/>
            </a:xfrm>
            <a:prstGeom prst="triangl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Flowchart: Connector 32">
              <a:extLst>
                <a:ext uri="{FF2B5EF4-FFF2-40B4-BE49-F238E27FC236}">
                  <a16:creationId xmlns:a16="http://schemas.microsoft.com/office/drawing/2014/main" id="{4E7F4CA7-C07B-B297-5927-321A82EC4B93}"/>
                </a:ext>
              </a:extLst>
            </p:cNvPr>
            <p:cNvSpPr/>
            <p:nvPr/>
          </p:nvSpPr>
          <p:spPr>
            <a:xfrm>
              <a:off x="6199654" y="4149078"/>
              <a:ext cx="196361" cy="205184"/>
            </a:xfrm>
            <a:prstGeom prst="flowChartConnector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Flowchart: Connector 33">
              <a:extLst>
                <a:ext uri="{FF2B5EF4-FFF2-40B4-BE49-F238E27FC236}">
                  <a16:creationId xmlns:a16="http://schemas.microsoft.com/office/drawing/2014/main" id="{DA6840EF-5F01-90C9-A225-99F6D31DEC6F}"/>
                </a:ext>
              </a:extLst>
            </p:cNvPr>
            <p:cNvSpPr/>
            <p:nvPr/>
          </p:nvSpPr>
          <p:spPr>
            <a:xfrm>
              <a:off x="7908211" y="5570460"/>
              <a:ext cx="196361" cy="205184"/>
            </a:xfrm>
            <a:prstGeom prst="flowChartConnector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" name="Flowchart: Connector 34">
              <a:extLst>
                <a:ext uri="{FF2B5EF4-FFF2-40B4-BE49-F238E27FC236}">
                  <a16:creationId xmlns:a16="http://schemas.microsoft.com/office/drawing/2014/main" id="{CDE4753B-D5F8-5058-5F1E-97D0EDC1C22B}"/>
                </a:ext>
              </a:extLst>
            </p:cNvPr>
            <p:cNvSpPr/>
            <p:nvPr/>
          </p:nvSpPr>
          <p:spPr>
            <a:xfrm>
              <a:off x="9534593" y="7096668"/>
              <a:ext cx="196361" cy="205184"/>
            </a:xfrm>
            <a:prstGeom prst="flowChartConnector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36" name="Rectangle 35">
            <a:extLst>
              <a:ext uri="{FF2B5EF4-FFF2-40B4-BE49-F238E27FC236}">
                <a16:creationId xmlns:a16="http://schemas.microsoft.com/office/drawing/2014/main" id="{ED8DBB12-498E-E3D8-B48F-E743C691E569}"/>
              </a:ext>
            </a:extLst>
          </p:cNvPr>
          <p:cNvSpPr/>
          <p:nvPr/>
        </p:nvSpPr>
        <p:spPr>
          <a:xfrm>
            <a:off x="3049744" y="7172511"/>
            <a:ext cx="196361" cy="18191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sp>
        <p:nvSpPr>
          <p:cNvPr id="37" name="Flowchart: Connector 36">
            <a:extLst>
              <a:ext uri="{FF2B5EF4-FFF2-40B4-BE49-F238E27FC236}">
                <a16:creationId xmlns:a16="http://schemas.microsoft.com/office/drawing/2014/main" id="{1853E3C6-C809-C1E5-1148-AFF889B8315C}"/>
              </a:ext>
            </a:extLst>
          </p:cNvPr>
          <p:cNvSpPr/>
          <p:nvPr/>
        </p:nvSpPr>
        <p:spPr>
          <a:xfrm>
            <a:off x="4631965" y="5545992"/>
            <a:ext cx="196361" cy="205184"/>
          </a:xfrm>
          <a:prstGeom prst="flowChartConnector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Isosceles Triangle 37">
            <a:extLst>
              <a:ext uri="{FF2B5EF4-FFF2-40B4-BE49-F238E27FC236}">
                <a16:creationId xmlns:a16="http://schemas.microsoft.com/office/drawing/2014/main" id="{AEF813CD-537B-3EE3-E8E9-FF01D5A3A4A5}"/>
              </a:ext>
            </a:extLst>
          </p:cNvPr>
          <p:cNvSpPr/>
          <p:nvPr/>
        </p:nvSpPr>
        <p:spPr>
          <a:xfrm>
            <a:off x="4631965" y="7172511"/>
            <a:ext cx="196361" cy="205184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399A2F68-4779-A59B-98A9-DD492A07FE2D}"/>
              </a:ext>
            </a:extLst>
          </p:cNvPr>
          <p:cNvSpPr/>
          <p:nvPr/>
        </p:nvSpPr>
        <p:spPr>
          <a:xfrm>
            <a:off x="8766491" y="2625479"/>
            <a:ext cx="196361" cy="18191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8967007A-C857-B416-C654-A6E22CF26C53}"/>
              </a:ext>
            </a:extLst>
          </p:cNvPr>
          <p:cNvSpPr/>
          <p:nvPr/>
        </p:nvSpPr>
        <p:spPr>
          <a:xfrm>
            <a:off x="8741162" y="5727906"/>
            <a:ext cx="196361" cy="18191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2A3C4022-20BF-71CC-D05A-2095E06ED07C}"/>
              </a:ext>
            </a:extLst>
          </p:cNvPr>
          <p:cNvSpPr/>
          <p:nvPr/>
        </p:nvSpPr>
        <p:spPr>
          <a:xfrm>
            <a:off x="10244733" y="7168543"/>
            <a:ext cx="196361" cy="18191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sp>
        <p:nvSpPr>
          <p:cNvPr id="42" name="Flowchart: Connector 41">
            <a:extLst>
              <a:ext uri="{FF2B5EF4-FFF2-40B4-BE49-F238E27FC236}">
                <a16:creationId xmlns:a16="http://schemas.microsoft.com/office/drawing/2014/main" id="{F2449A6E-8D51-15BB-6D43-0825BCE21596}"/>
              </a:ext>
            </a:extLst>
          </p:cNvPr>
          <p:cNvSpPr/>
          <p:nvPr/>
        </p:nvSpPr>
        <p:spPr>
          <a:xfrm>
            <a:off x="9632773" y="3431774"/>
            <a:ext cx="196361" cy="205184"/>
          </a:xfrm>
          <a:prstGeom prst="flowChartConnector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75" name="Group 74">
            <a:extLst>
              <a:ext uri="{FF2B5EF4-FFF2-40B4-BE49-F238E27FC236}">
                <a16:creationId xmlns:a16="http://schemas.microsoft.com/office/drawing/2014/main" id="{A856C758-865C-796A-9C0A-5650DC05C2DC}"/>
              </a:ext>
            </a:extLst>
          </p:cNvPr>
          <p:cNvGrpSpPr/>
          <p:nvPr/>
        </p:nvGrpSpPr>
        <p:grpSpPr>
          <a:xfrm>
            <a:off x="2719110" y="2483115"/>
            <a:ext cx="7084226" cy="4795388"/>
            <a:chOff x="2719110" y="2483115"/>
            <a:chExt cx="7084226" cy="4795388"/>
          </a:xfrm>
        </p:grpSpPr>
        <p:pic>
          <p:nvPicPr>
            <p:cNvPr id="46" name="Graphic 91" descr="Drama outline">
              <a:extLst>
                <a:ext uri="{FF2B5EF4-FFF2-40B4-BE49-F238E27FC236}">
                  <a16:creationId xmlns:a16="http://schemas.microsoft.com/office/drawing/2014/main" id="{156BCE71-838E-4600-9491-D07B96EE9AD7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2719110" y="3448398"/>
              <a:ext cx="617563" cy="528247"/>
            </a:xfrm>
            <a:prstGeom prst="rect">
              <a:avLst/>
            </a:prstGeom>
          </p:spPr>
        </p:pic>
        <p:pic>
          <p:nvPicPr>
            <p:cNvPr id="47" name="Graphic 98" descr="Easel outline">
              <a:extLst>
                <a:ext uri="{FF2B5EF4-FFF2-40B4-BE49-F238E27FC236}">
                  <a16:creationId xmlns:a16="http://schemas.microsoft.com/office/drawing/2014/main" id="{E6337D37-BAE0-40FD-A17E-3A29A486EA57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5685246" y="6413608"/>
              <a:ext cx="643888" cy="553183"/>
            </a:xfrm>
            <a:prstGeom prst="rect">
              <a:avLst/>
            </a:prstGeom>
          </p:spPr>
        </p:pic>
        <p:pic>
          <p:nvPicPr>
            <p:cNvPr id="48" name="Graphic 137" descr="Right And Left Brain outline">
              <a:extLst>
                <a:ext uri="{FF2B5EF4-FFF2-40B4-BE49-F238E27FC236}">
                  <a16:creationId xmlns:a16="http://schemas.microsoft.com/office/drawing/2014/main" id="{C7A49F11-5BE0-4313-9BDE-A4E23E457F22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7398667" y="3431774"/>
              <a:ext cx="607724" cy="528247"/>
            </a:xfrm>
            <a:prstGeom prst="rect">
              <a:avLst/>
            </a:prstGeom>
          </p:spPr>
        </p:pic>
        <p:pic>
          <p:nvPicPr>
            <p:cNvPr id="51" name="Graphic 138" descr="Coffee outline">
              <a:extLst>
                <a:ext uri="{FF2B5EF4-FFF2-40B4-BE49-F238E27FC236}">
                  <a16:creationId xmlns:a16="http://schemas.microsoft.com/office/drawing/2014/main" id="{36A72D6C-1430-4FAA-8DA2-263ADAB4DDB6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p:blipFill>
          <p:spPr>
            <a:xfrm>
              <a:off x="9212464" y="6209112"/>
              <a:ext cx="590872" cy="508638"/>
            </a:xfrm>
            <a:prstGeom prst="rect">
              <a:avLst/>
            </a:prstGeom>
          </p:spPr>
        </p:pic>
        <p:pic>
          <p:nvPicPr>
            <p:cNvPr id="54" name="Graphic 139" descr="Chef Hat outline">
              <a:extLst>
                <a:ext uri="{FF2B5EF4-FFF2-40B4-BE49-F238E27FC236}">
                  <a16:creationId xmlns:a16="http://schemas.microsoft.com/office/drawing/2014/main" id="{5FDEE600-1BEF-451A-8FCF-8E77D5F384F1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p:blipFill>
          <p:spPr>
            <a:xfrm>
              <a:off x="9102075" y="3006119"/>
              <a:ext cx="613021" cy="528247"/>
            </a:xfrm>
            <a:prstGeom prst="rect">
              <a:avLst/>
            </a:prstGeom>
          </p:spPr>
        </p:pic>
        <p:pic>
          <p:nvPicPr>
            <p:cNvPr id="55" name="Graphic 140" descr="Palette outline">
              <a:extLst>
                <a:ext uri="{FF2B5EF4-FFF2-40B4-BE49-F238E27FC236}">
                  <a16:creationId xmlns:a16="http://schemas.microsoft.com/office/drawing/2014/main" id="{5E4BE2E3-CD5E-420A-AB9D-DE8F2A4C1DE0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/>
            </a:stretch>
          </p:blipFill>
          <p:spPr>
            <a:xfrm>
              <a:off x="7434963" y="6896330"/>
              <a:ext cx="436738" cy="378773"/>
            </a:xfrm>
            <a:prstGeom prst="rect">
              <a:avLst/>
            </a:prstGeom>
          </p:spPr>
        </p:pic>
        <p:pic>
          <p:nvPicPr>
            <p:cNvPr id="56" name="Graphic 142" descr="Laptop outline">
              <a:extLst>
                <a:ext uri="{FF2B5EF4-FFF2-40B4-BE49-F238E27FC236}">
                  <a16:creationId xmlns:a16="http://schemas.microsoft.com/office/drawing/2014/main" id="{A8C21B3B-CA01-4A45-BBEC-1B1C3EB6594D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/>
            </a:stretch>
          </p:blipFill>
          <p:spPr>
            <a:xfrm>
              <a:off x="6436209" y="5425667"/>
              <a:ext cx="512576" cy="445834"/>
            </a:xfrm>
            <a:prstGeom prst="rect">
              <a:avLst/>
            </a:prstGeom>
          </p:spPr>
        </p:pic>
        <p:pic>
          <p:nvPicPr>
            <p:cNvPr id="58" name="Graphic 147" descr="Coffee outline">
              <a:extLst>
                <a:ext uri="{FF2B5EF4-FFF2-40B4-BE49-F238E27FC236}">
                  <a16:creationId xmlns:a16="http://schemas.microsoft.com/office/drawing/2014/main" id="{5FF0E26F-A9DF-497C-8F45-57184A23F8CC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p:blipFill>
          <p:spPr>
            <a:xfrm>
              <a:off x="4211596" y="3950553"/>
              <a:ext cx="472901" cy="403709"/>
            </a:xfrm>
            <a:prstGeom prst="rect">
              <a:avLst/>
            </a:prstGeom>
          </p:spPr>
        </p:pic>
        <p:pic>
          <p:nvPicPr>
            <p:cNvPr id="59" name="Graphic 149" descr="Home outline">
              <a:extLst>
                <a:ext uri="{FF2B5EF4-FFF2-40B4-BE49-F238E27FC236}">
                  <a16:creationId xmlns:a16="http://schemas.microsoft.com/office/drawing/2014/main" id="{2A5795AC-DED9-7706-68A3-FD9EF09BF256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p:blipFill>
          <p:spPr>
            <a:xfrm>
              <a:off x="4060507" y="5387422"/>
              <a:ext cx="444109" cy="378772"/>
            </a:xfrm>
            <a:prstGeom prst="rect">
              <a:avLst/>
            </a:prstGeom>
          </p:spPr>
        </p:pic>
        <p:pic>
          <p:nvPicPr>
            <p:cNvPr id="60" name="Graphic 151" descr="Table tennis paddle and ball outline">
              <a:extLst>
                <a:ext uri="{FF2B5EF4-FFF2-40B4-BE49-F238E27FC236}">
                  <a16:creationId xmlns:a16="http://schemas.microsoft.com/office/drawing/2014/main" id="{1A4FAFEC-4378-EDA7-9057-E2D96FA754B1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/>
            </a:stretch>
          </p:blipFill>
          <p:spPr>
            <a:xfrm>
              <a:off x="4315450" y="6966791"/>
              <a:ext cx="360899" cy="311712"/>
            </a:xfrm>
            <a:prstGeom prst="rect">
              <a:avLst/>
            </a:prstGeom>
          </p:spPr>
        </p:pic>
        <p:pic>
          <p:nvPicPr>
            <p:cNvPr id="61" name="Graphic 152" descr="Dice outline">
              <a:extLst>
                <a:ext uri="{FF2B5EF4-FFF2-40B4-BE49-F238E27FC236}">
                  <a16:creationId xmlns:a16="http://schemas.microsoft.com/office/drawing/2014/main" id="{7204204D-6DCF-4849-9472-638C75D0555E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96DAC541-7B7A-43D3-8B79-37D633B846F1}">
                  <asvg:svgBlip xmlns:asvg="http://schemas.microsoft.com/office/drawing/2016/SVG/main" r:embed="rId25"/>
                </a:ext>
              </a:extLst>
            </a:blip>
            <a:stretch>
              <a:fillRect/>
            </a:stretch>
          </p:blipFill>
          <p:spPr>
            <a:xfrm>
              <a:off x="4164211" y="2483115"/>
              <a:ext cx="501691" cy="43427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9726944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8c8e540-cdfe-4713-bff0-4351d38ade9d">
      <Terms xmlns="http://schemas.microsoft.com/office/infopath/2007/PartnerControls"/>
    </lcf76f155ced4ddcb4097134ff3c332f>
    <TaxCatchAll xmlns="0a6be467-e76b-4869-981c-41fd8dac8726" xsi:nil="true"/>
    <Number xmlns="58c8e540-cdfe-4713-bff0-4351d38ade9d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E0EB63A1E2B0A43B803C23E62A33D0E" ma:contentTypeVersion="" ma:contentTypeDescription="Create a new document." ma:contentTypeScope="" ma:versionID="51eba63fcdbfc2b220dcb1461b28a2a2">
  <xsd:schema xmlns:xsd="http://www.w3.org/2001/XMLSchema" xmlns:xs="http://www.w3.org/2001/XMLSchema" xmlns:p="http://schemas.microsoft.com/office/2006/metadata/properties" xmlns:ns2="58C8E540-CDFE-4713-BFF0-4351D38ADE9D" xmlns:ns3="4d30bb2a-f321-43c9-acb7-6f415d4a716e" xmlns:ns4="58c8e540-cdfe-4713-bff0-4351d38ade9d" xmlns:ns5="0a6be467-e76b-4869-981c-41fd8dac8726" targetNamespace="http://schemas.microsoft.com/office/2006/metadata/properties" ma:root="true" ma:fieldsID="da28d02869152019d728ace0375ba34e" ns2:_="" ns3:_="" ns4:_="" ns5:_="">
    <xsd:import namespace="58C8E540-CDFE-4713-BFF0-4351D38ADE9D"/>
    <xsd:import namespace="4d30bb2a-f321-43c9-acb7-6f415d4a716e"/>
    <xsd:import namespace="58c8e540-cdfe-4713-bff0-4351d38ade9d"/>
    <xsd:import namespace="0a6be467-e76b-4869-981c-41fd8dac872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Number" minOccurs="0"/>
                <xsd:element ref="ns4:MediaLengthInSeconds" minOccurs="0"/>
                <xsd:element ref="ns4:lcf76f155ced4ddcb4097134ff3c332f" minOccurs="0"/>
                <xsd:element ref="ns5:TaxCatchAll" minOccurs="0"/>
                <xsd:element ref="ns4:MediaServiceSearchProperties" minOccurs="0"/>
                <xsd:element ref="ns4:MediaServiceObjectDetectorVersions" minOccurs="0"/>
                <xsd:element ref="ns4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C8E540-CDFE-4713-BFF0-4351D38ADE9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30bb2a-f321-43c9-acb7-6f415d4a716e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c8e540-cdfe-4713-bff0-4351d38ade9d" elementFormDefault="qualified">
    <xsd:import namespace="http://schemas.microsoft.com/office/2006/documentManagement/types"/>
    <xsd:import namespace="http://schemas.microsoft.com/office/infopath/2007/PartnerControls"/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Number" ma:index="20" nillable="true" ma:displayName="Number" ma:format="Dropdown" ma:internalName="Number" ma:percentage="FALSE">
      <xsd:simpleType>
        <xsd:restriction base="dms:Number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0a722410-03a9-4718-9392-c4089ca5a50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6be467-e76b-4869-981c-41fd8dac8726" elementFormDefault="qualified">
    <xsd:import namespace="http://schemas.microsoft.com/office/2006/documentManagement/types"/>
    <xsd:import namespace="http://schemas.microsoft.com/office/infopath/2007/PartnerControls"/>
    <xsd:element name="TaxCatchAll" ma:index="24" nillable="true" ma:displayName="Taxonomy Catch All Column" ma:hidden="true" ma:list="{be8a2237-55ea-4d70-868f-dd5aeff31326}" ma:internalName="TaxCatchAll" ma:showField="CatchAllData" ma:web="0a6be467-e76b-4869-981c-41fd8dac872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32C9FBD-4F80-46C2-B635-7F913B74E10D}">
  <ds:schemaRefs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schemas.microsoft.com/office/2006/documentManagement/types"/>
    <ds:schemaRef ds:uri="21fe2dc5-e687-4b08-a992-8b5ade4d5474"/>
    <ds:schemaRef ds:uri="http://purl.org/dc/elements/1.1/"/>
    <ds:schemaRef ds:uri="http://schemas.microsoft.com/office/2006/metadata/properties"/>
    <ds:schemaRef ds:uri="http://www.w3.org/XML/1998/namespace"/>
    <ds:schemaRef ds:uri="39022ca7-da8b-462c-ac53-cf911d2e7c5d"/>
    <ds:schemaRef ds:uri="http://schemas.microsoft.com/sharepoint/v3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2CC43189-D4CF-4824-BDEA-150AD5C2BCA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1A433A9-6296-4F05-9CBC-4249C846D619}"/>
</file>

<file path=docMetadata/LabelInfo.xml><?xml version="1.0" encoding="utf-8"?>
<clbl:labelList xmlns:clbl="http://schemas.microsoft.com/office/2020/mipLabelMetadata">
  <clbl:label id="{08103169-4a6e-4778-9735-09cc96096d8f}" enabled="0" method="" siteId="{08103169-4a6e-4778-9735-09cc96096d8f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329</TotalTime>
  <Words>1297</Words>
  <Application>Microsoft Office PowerPoint</Application>
  <PresentationFormat>Custom</PresentationFormat>
  <Paragraphs>246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Aptos Narrow</vt:lpstr>
      <vt:lpstr>Aptos</vt:lpstr>
      <vt:lpstr>DM Sans Bold</vt:lpstr>
      <vt:lpstr>DM Sans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CFO Evolution Activity Schedule Template</dc:title>
  <dc:creator>Lloyd, Michelle [HMPS]</dc:creator>
  <cp:keywords>CM_020a</cp:keywords>
  <cp:lastModifiedBy>Gilzine, Shanelle (Growth Company)</cp:lastModifiedBy>
  <cp:revision>8</cp:revision>
  <cp:lastPrinted>2025-02-03T09:59:22Z</cp:lastPrinted>
  <dcterms:created xsi:type="dcterms:W3CDTF">2006-08-16T00:00:00Z</dcterms:created>
  <dcterms:modified xsi:type="dcterms:W3CDTF">2025-09-19T13:12:28Z</dcterms:modified>
  <dc:identifier>DAFxy3nWgJM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0x010100EE0EB63A1E2B0A43B803C23E62A33D0E</vt:lpwstr>
  </property>
  <property fmtid="{D5CDD505-2E9C-101B-9397-08002B2CF9AE}" pid="3" name="MediaServiceImageTags">
    <vt:lpwstr/>
  </property>
</Properties>
</file>