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732" r:id="rId4"/>
  </p:sldMasterIdLst>
  <p:notesMasterIdLst>
    <p:notesMasterId r:id="rId9"/>
  </p:notesMasterIdLst>
  <p:sldIdLst>
    <p:sldId id="278" r:id="rId5"/>
    <p:sldId id="273" r:id="rId6"/>
    <p:sldId id="277" r:id="rId7"/>
    <p:sldId id="274" r:id="rId8"/>
  </p:sldIdLst>
  <p:sldSz cx="10693400" cy="7556500"/>
  <p:notesSz cx="6797675" cy="9926638"/>
  <p:embeddedFontLst>
    <p:embeddedFont>
      <p:font typeface="DM Sans" pitchFamily="2" charset="0"/>
      <p:regular r:id="rId10"/>
      <p:bold r:id="rId11"/>
      <p:italic r:id="rId12"/>
      <p:boldItalic r:id="rId13"/>
    </p:embeddedFont>
    <p:embeddedFont>
      <p:font typeface="DM Sans Bold" charset="0"/>
      <p:regular r:id="rId14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2"/>
    <a:srgbClr val="FFFFCC"/>
    <a:srgbClr val="FFFF9B"/>
    <a:srgbClr val="FAF6AC"/>
    <a:srgbClr val="FFCCCC"/>
    <a:srgbClr val="FFCC99"/>
    <a:srgbClr val="34586E"/>
    <a:srgbClr val="ACB7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856" autoAdjust="0"/>
  </p:normalViewPr>
  <p:slideViewPr>
    <p:cSldViewPr snapToGrid="0">
      <p:cViewPr varScale="1">
        <p:scale>
          <a:sx n="94" d="100"/>
          <a:sy n="94" d="100"/>
        </p:scale>
        <p:origin x="163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DBF824F2-4039-4E9F-A9ED-1CFB4ADAA9F3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2D71FEC4-1883-44E9-B54F-88C6060D0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60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CE000-B5E0-5168-8219-FC11ED66F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E2A0C6-3F84-C071-8774-A3FF566F21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10EFE-A3B6-E3E7-586E-813DD17FF2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77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pPr algn="ctr">
              <a:lnSpc>
                <a:spcPts val="1515"/>
              </a:lnSpc>
            </a:pPr>
            <a:endParaRPr lang="en-GB" sz="1800">
              <a:solidFill>
                <a:srgbClr val="000000"/>
              </a:solidFill>
              <a:latin typeface="DM Sans" pitchFamily="2" charset="0"/>
            </a:endParaRPr>
          </a:p>
          <a:p>
            <a:pPr defTabSz="914377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endParaRPr lang="en-GB"/>
          </a:p>
          <a:p>
            <a:endParaRPr lang="en-GB"/>
          </a:p>
          <a:p>
            <a:pPr algn="ctr">
              <a:lnSpc>
                <a:spcPts val="1515"/>
              </a:lnSpc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AAF15B-F2AA-E838-DC8F-EF5A4144C6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875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E5251-1A37-93FA-1A13-1AA7EC8522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7C3ED9-D91A-70FE-C68D-B0A35C79D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865A94-B907-6AE6-F292-E06F1F059A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77">
              <a:defRPr/>
            </a:pPr>
            <a:endParaRPr lang="en-US" dirty="0">
              <a:solidFill>
                <a:sysClr val="windowText" lastClr="000000"/>
              </a:solidFill>
              <a:latin typeface="DM Sans"/>
            </a:endParaRPr>
          </a:p>
          <a:p>
            <a:pPr algn="ctr">
              <a:lnSpc>
                <a:spcPts val="1515"/>
              </a:lnSpc>
            </a:pPr>
            <a:endParaRPr lang="en-GB" sz="1800" dirty="0">
              <a:solidFill>
                <a:srgbClr val="000000"/>
              </a:solidFill>
              <a:latin typeface="DM Sans" pitchFamily="2" charset="0"/>
            </a:endParaRPr>
          </a:p>
          <a:p>
            <a:pPr defTabSz="914377">
              <a:defRPr/>
            </a:pPr>
            <a:endParaRPr lang="en-US" dirty="0">
              <a:solidFill>
                <a:sysClr val="windowText" lastClr="000000"/>
              </a:solidFill>
              <a:latin typeface="DM Sans"/>
            </a:endParaRPr>
          </a:p>
          <a:p>
            <a:endParaRPr lang="en-GB" dirty="0"/>
          </a:p>
          <a:p>
            <a:endParaRPr lang="en-GB" dirty="0"/>
          </a:p>
          <a:p>
            <a:pPr algn="ctr">
              <a:lnSpc>
                <a:spcPts val="1515"/>
              </a:lnSpc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96F02A-0297-244A-BFD0-C4306780F5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819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C725C-BA35-7E38-3722-5D26BC38A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B1AE32-4B1F-132A-10FA-5244059BAE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1C0C18-AA6F-FC19-9580-BA01310309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77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pPr algn="ctr">
              <a:lnSpc>
                <a:spcPts val="1515"/>
              </a:lnSpc>
            </a:pPr>
            <a:endParaRPr lang="en-GB" sz="1800">
              <a:solidFill>
                <a:srgbClr val="000000"/>
              </a:solidFill>
              <a:latin typeface="DM Sans" pitchFamily="2" charset="0"/>
            </a:endParaRPr>
          </a:p>
          <a:p>
            <a:pPr defTabSz="914377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endParaRPr lang="en-GB"/>
          </a:p>
          <a:p>
            <a:endParaRPr lang="en-GB"/>
          </a:p>
          <a:p>
            <a:pPr algn="ctr">
              <a:lnSpc>
                <a:spcPts val="1515"/>
              </a:lnSpc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AE7C23-B82F-6DB9-D1AF-925A3FA0C4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405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4ED3A-CE92-2CB4-42ED-50623D890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29B6F6-138F-72C1-3EA5-F66FA082C1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EF09A6-E407-CF00-4B88-E0FD3F693F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77">
              <a:defRPr/>
            </a:pPr>
            <a:endParaRPr lang="en-US" dirty="0">
              <a:solidFill>
                <a:sysClr val="windowText" lastClr="000000"/>
              </a:solidFill>
              <a:latin typeface="DM Sans"/>
            </a:endParaRPr>
          </a:p>
          <a:p>
            <a:pPr algn="ctr">
              <a:lnSpc>
                <a:spcPts val="1515"/>
              </a:lnSpc>
            </a:pPr>
            <a:endParaRPr lang="en-GB" sz="1800" dirty="0">
              <a:solidFill>
                <a:srgbClr val="000000"/>
              </a:solidFill>
              <a:latin typeface="DM Sans" pitchFamily="2" charset="0"/>
            </a:endParaRPr>
          </a:p>
          <a:p>
            <a:pPr defTabSz="914377">
              <a:defRPr/>
            </a:pPr>
            <a:endParaRPr lang="en-US" dirty="0">
              <a:solidFill>
                <a:sysClr val="windowText" lastClr="000000"/>
              </a:solidFill>
              <a:latin typeface="DM Sans"/>
            </a:endParaRPr>
          </a:p>
          <a:p>
            <a:endParaRPr lang="en-GB" dirty="0"/>
          </a:p>
          <a:p>
            <a:endParaRPr lang="en-GB" dirty="0"/>
          </a:p>
          <a:p>
            <a:pPr algn="ctr">
              <a:lnSpc>
                <a:spcPts val="1515"/>
              </a:lnSpc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AE51A1-957A-EC0B-6BDB-54FD57F498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257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2452B-6050-366E-9498-9A476C296B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6675" y="1236678"/>
            <a:ext cx="8020050" cy="2630781"/>
          </a:xfrm>
        </p:spPr>
        <p:txBody>
          <a:bodyPr anchor="b"/>
          <a:lstStyle>
            <a:lvl1pPr algn="ctr">
              <a:defRPr sz="5263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EA98D0-2719-E7EF-98CA-91DC6B25E5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6675" y="3968912"/>
            <a:ext cx="8020050" cy="1824404"/>
          </a:xfrm>
        </p:spPr>
        <p:txBody>
          <a:bodyPr/>
          <a:lstStyle>
            <a:lvl1pPr marL="0" indent="0" algn="ctr">
              <a:buNone/>
              <a:defRPr sz="2105"/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998A8-6692-8CBD-67C6-D4E33DFB2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ABBA0-8F53-9473-FDA0-0F39CA908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DB4FB-B9A7-8566-4BB1-2C39399F6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059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817C2-D8F2-8F18-16E5-A74D13204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26D482-8203-FC0E-E7FE-4841352580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0C800-E09E-E885-FC12-D5377CA7C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07F228-C6A7-5D11-E17B-49EC275D0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922617-5D97-9F1F-56A1-DC881DE27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558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0D9C93-A4E3-9CED-2852-745B676910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652465" y="402314"/>
            <a:ext cx="2305764" cy="6403784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BBE462-62DB-886C-B928-B0705083C6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35171" y="402314"/>
            <a:ext cx="6783626" cy="640378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FA797-1492-E572-84FB-057EBD653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2E23B-DAC2-3834-1AEE-5E37DF289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9A168-F683-54DA-6BA6-99789FDDF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46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CAF72-F03E-87B9-E2BF-0BAADBD62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0EE3C-0A7A-737A-15D1-96508ABFD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E3868-63BA-CD4E-E901-7A6092F8B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5FE0F-9A49-C456-E6B2-43723D4B2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F54B3-F11F-FF3E-A6CC-E73631C6E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530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AC7BD-5874-503F-D601-B9327EEF1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2" y="1883878"/>
            <a:ext cx="9223058" cy="3143294"/>
          </a:xfrm>
        </p:spPr>
        <p:txBody>
          <a:bodyPr anchor="b"/>
          <a:lstStyle>
            <a:lvl1pPr>
              <a:defRPr sz="5263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30E595-8FFB-B1DF-FD01-265695AD1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602" y="5056909"/>
            <a:ext cx="9223058" cy="1652984"/>
          </a:xfrm>
        </p:spPr>
        <p:txBody>
          <a:bodyPr/>
          <a:lstStyle>
            <a:lvl1pPr marL="0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1pPr>
            <a:lvl2pPr marL="401010" indent="0">
              <a:buNone/>
              <a:defRPr sz="1754">
                <a:solidFill>
                  <a:schemeClr val="tx1">
                    <a:tint val="82000"/>
                  </a:schemeClr>
                </a:solidFill>
              </a:defRPr>
            </a:lvl2pPr>
            <a:lvl3pPr marL="802020" indent="0">
              <a:buNone/>
              <a:defRPr sz="1579">
                <a:solidFill>
                  <a:schemeClr val="tx1">
                    <a:tint val="82000"/>
                  </a:schemeClr>
                </a:solidFill>
              </a:defRPr>
            </a:lvl3pPr>
            <a:lvl4pPr marL="1203030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4pPr>
            <a:lvl5pPr marL="1604040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5pPr>
            <a:lvl6pPr marL="2005051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6pPr>
            <a:lvl7pPr marL="2406061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7pPr>
            <a:lvl8pPr marL="2807071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8pPr>
            <a:lvl9pPr marL="3208081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CC633-AC15-4D38-EF65-2633C6E4C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504C9-95F9-A961-2120-E6B2A9CF9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B6DC1-27C1-C450-ACD9-B07CE4886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68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EE360-E26B-CC2E-CDEA-71D08E8E1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3E23C-F09C-AAEA-CD88-97274ACD7F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5171" y="2011568"/>
            <a:ext cx="4544695" cy="479453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6DDC0-71D8-AF31-0312-700129D74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3534" y="2011568"/>
            <a:ext cx="4544695" cy="479453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505ED2-72EC-9D48-D764-F9B0B6EE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CAE453-A30D-6110-D099-61D7000CD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9293B6-9725-5C6D-E198-D593F0AA8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391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46140-F757-316E-E688-DCCE8BB1A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402314"/>
            <a:ext cx="9223058" cy="1460574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211C73-CF23-9EE2-3656-1906364B8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565" y="1852393"/>
            <a:ext cx="4523809" cy="907829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10" indent="0">
              <a:buNone/>
              <a:defRPr sz="1754" b="1"/>
            </a:lvl2pPr>
            <a:lvl3pPr marL="802020" indent="0">
              <a:buNone/>
              <a:defRPr sz="1579" b="1"/>
            </a:lvl3pPr>
            <a:lvl4pPr marL="1203030" indent="0">
              <a:buNone/>
              <a:defRPr sz="1403" b="1"/>
            </a:lvl4pPr>
            <a:lvl5pPr marL="1604040" indent="0">
              <a:buNone/>
              <a:defRPr sz="1403" b="1"/>
            </a:lvl5pPr>
            <a:lvl6pPr marL="2005051" indent="0">
              <a:buNone/>
              <a:defRPr sz="1403" b="1"/>
            </a:lvl6pPr>
            <a:lvl7pPr marL="2406061" indent="0">
              <a:buNone/>
              <a:defRPr sz="1403" b="1"/>
            </a:lvl7pPr>
            <a:lvl8pPr marL="2807071" indent="0">
              <a:buNone/>
              <a:defRPr sz="1403" b="1"/>
            </a:lvl8pPr>
            <a:lvl9pPr marL="3208081" indent="0">
              <a:buNone/>
              <a:defRPr sz="140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DDE85D-A031-07E6-98DE-4D360DAEF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6565" y="2760222"/>
            <a:ext cx="4523809" cy="405987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BDF5F6-FAAD-9708-9436-825324A284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13534" y="1852393"/>
            <a:ext cx="4546088" cy="907829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10" indent="0">
              <a:buNone/>
              <a:defRPr sz="1754" b="1"/>
            </a:lvl2pPr>
            <a:lvl3pPr marL="802020" indent="0">
              <a:buNone/>
              <a:defRPr sz="1579" b="1"/>
            </a:lvl3pPr>
            <a:lvl4pPr marL="1203030" indent="0">
              <a:buNone/>
              <a:defRPr sz="1403" b="1"/>
            </a:lvl4pPr>
            <a:lvl5pPr marL="1604040" indent="0">
              <a:buNone/>
              <a:defRPr sz="1403" b="1"/>
            </a:lvl5pPr>
            <a:lvl6pPr marL="2005051" indent="0">
              <a:buNone/>
              <a:defRPr sz="1403" b="1"/>
            </a:lvl6pPr>
            <a:lvl7pPr marL="2406061" indent="0">
              <a:buNone/>
              <a:defRPr sz="1403" b="1"/>
            </a:lvl7pPr>
            <a:lvl8pPr marL="2807071" indent="0">
              <a:buNone/>
              <a:defRPr sz="1403" b="1"/>
            </a:lvl8pPr>
            <a:lvl9pPr marL="3208081" indent="0">
              <a:buNone/>
              <a:defRPr sz="140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D6B5E4-6CF1-E224-679B-62DBDD99E8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13534" y="2760222"/>
            <a:ext cx="4546088" cy="405987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46FD38-62B2-6AEC-209C-6572BE294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7834C8-427E-9005-E8EE-88A7CFEAB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AFCCE1-0EB0-EBEB-6314-667FDE4E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4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88CFC-73F5-DF01-36B7-16BF7EFCC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98CA68-C34C-50A6-B2FF-9BCAC4BD2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5F2C1A-1A62-DF49-1AF0-25616DE0B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484DF8-C6BB-B416-44C3-BA454ABA6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52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A33FF0-F8A7-BDA5-3769-610A8C3B1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614BFC-AB35-98CC-519E-AE62CED8D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6F16EF-9B7C-68FF-FEFD-96F29BF1B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461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050C5-51F2-4F68-2823-9D7DD2433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503767"/>
            <a:ext cx="3448900" cy="1763183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E8666-9415-F79F-D78E-E505DC486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088" y="1087996"/>
            <a:ext cx="5413534" cy="5370013"/>
          </a:xfrm>
        </p:spPr>
        <p:txBody>
          <a:bodyPr/>
          <a:lstStyle>
            <a:lvl1pPr>
              <a:defRPr sz="2807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B47512-D385-8427-0900-A47F76C643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6564" y="2266950"/>
            <a:ext cx="3448900" cy="4199805"/>
          </a:xfrm>
        </p:spPr>
        <p:txBody>
          <a:bodyPr/>
          <a:lstStyle>
            <a:lvl1pPr marL="0" indent="0">
              <a:buNone/>
              <a:defRPr sz="1403"/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AECB69-143E-BB41-2BF3-722603A4D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0F5803-AC06-214E-64D8-0C6A90573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E5A207-B7FF-F27D-A19F-158D23508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915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AF567-8307-0E5E-46E5-AA5EA2899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503767"/>
            <a:ext cx="3448900" cy="1763183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A5A7A7-3AE6-2483-3D16-076B1AD3C3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46088" y="1087996"/>
            <a:ext cx="5413534" cy="5370013"/>
          </a:xfrm>
        </p:spPr>
        <p:txBody>
          <a:bodyPr/>
          <a:lstStyle>
            <a:lvl1pPr marL="0" indent="0">
              <a:buNone/>
              <a:defRPr sz="2807"/>
            </a:lvl1pPr>
            <a:lvl2pPr marL="401010" indent="0">
              <a:buNone/>
              <a:defRPr sz="2456"/>
            </a:lvl2pPr>
            <a:lvl3pPr marL="802020" indent="0">
              <a:buNone/>
              <a:defRPr sz="2105"/>
            </a:lvl3pPr>
            <a:lvl4pPr marL="1203030" indent="0">
              <a:buNone/>
              <a:defRPr sz="1754"/>
            </a:lvl4pPr>
            <a:lvl5pPr marL="1604040" indent="0">
              <a:buNone/>
              <a:defRPr sz="1754"/>
            </a:lvl5pPr>
            <a:lvl6pPr marL="2005051" indent="0">
              <a:buNone/>
              <a:defRPr sz="1754"/>
            </a:lvl6pPr>
            <a:lvl7pPr marL="2406061" indent="0">
              <a:buNone/>
              <a:defRPr sz="1754"/>
            </a:lvl7pPr>
            <a:lvl8pPr marL="2807071" indent="0">
              <a:buNone/>
              <a:defRPr sz="1754"/>
            </a:lvl8pPr>
            <a:lvl9pPr marL="3208081" indent="0">
              <a:buNone/>
              <a:defRPr sz="1754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18CA5A-4A55-49B5-6D75-B050AFE54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6564" y="2266950"/>
            <a:ext cx="3448900" cy="4199805"/>
          </a:xfrm>
        </p:spPr>
        <p:txBody>
          <a:bodyPr/>
          <a:lstStyle>
            <a:lvl1pPr marL="0" indent="0">
              <a:buNone/>
              <a:defRPr sz="1403"/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7EA6CD-0394-492F-B4D7-A88A03534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65426-9186-A4DA-5A55-506763BB2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630B9B-6B6C-9350-B7F9-7CDAA4231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49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0EA276-4B56-0002-4393-B16EC7292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171" y="402314"/>
            <a:ext cx="9223058" cy="14605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55A15D-6518-1D8F-383C-A6E88D2C7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171" y="2011568"/>
            <a:ext cx="9223058" cy="47945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2DCB3-C16D-A1FD-627F-3EEB217E5F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171" y="7003756"/>
            <a:ext cx="2406015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F20F5-BE7E-EC4C-3B21-4E33CA0377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2189" y="7003756"/>
            <a:ext cx="3609023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FA727A-9BCB-EF9B-7826-C1FFF80B5A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2214" y="7003756"/>
            <a:ext cx="2406015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91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2020" rtl="0" eaLnBrk="1" latinLnBrk="0" hangingPunct="1">
        <a:lnSpc>
          <a:spcPct val="90000"/>
        </a:lnSpc>
        <a:spcBef>
          <a:spcPct val="0"/>
        </a:spcBef>
        <a:buNone/>
        <a:defRPr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505" indent="-200505" algn="l" defTabSz="80202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51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52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53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54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55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56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57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58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101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202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303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404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505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606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707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808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07A6AE-C374-0376-06B3-447F02505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B28FB807-01D9-338F-2F76-3CCA2E46B8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252057"/>
              </p:ext>
            </p:extLst>
          </p:nvPr>
        </p:nvGraphicFramePr>
        <p:xfrm>
          <a:off x="2670994" y="705205"/>
          <a:ext cx="7837760" cy="6483242"/>
        </p:xfrm>
        <a:graphic>
          <a:graphicData uri="http://schemas.openxmlformats.org/drawingml/2006/table">
            <a:tbl>
              <a:tblPr/>
              <a:tblGrid>
                <a:gridCol w="1567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7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75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75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75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0651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5th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6th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7th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8th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9</a:t>
                      </a:r>
                      <a:r>
                        <a:rPr lang="en-US" sz="13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1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350231"/>
                  </a:ext>
                </a:extLst>
              </a:tr>
              <a:tr h="10485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Competitions Games &amp; Quizzes!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042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Amrit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 with Steve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Owen</a:t>
                      </a: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 with Tara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Song writing and getting creative!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10.00 – 12:00 – group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1:00-3:00 – one-to-one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Healthy body, healthy mind. Lifestyle and health advice</a:t>
                      </a: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14641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with Jackey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0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00" dirty="0">
                          <a:solidFill>
                            <a:srgbClr val="000000"/>
                          </a:solidFill>
                          <a:latin typeface="DM Sans"/>
                        </a:rPr>
                        <a:t>Job search, CV writing,  Cover Letters, Applications, Disclosure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0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Book Club with Amrit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13:30 – 15:30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kumimoji="0" 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Female Only Space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12:00 – 16:00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endParaRPr lang="en-GB" sz="10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Destress and create!</a:t>
                      </a:r>
                      <a:endParaRPr lang="en-GB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3:30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Cognitive Behavioural Therapy – Speak to your Support Worker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Community Work Coach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benefits, job and training opportunities.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044357"/>
                  </a:ext>
                </a:extLst>
              </a:tr>
              <a:tr h="759352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992974"/>
                  </a:ext>
                </a:extLst>
              </a:tr>
            </a:tbl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EF53A84E-F12F-6F32-044F-BD2AEDA98374}"/>
              </a:ext>
            </a:extLst>
          </p:cNvPr>
          <p:cNvSpPr/>
          <p:nvPr/>
        </p:nvSpPr>
        <p:spPr>
          <a:xfrm>
            <a:off x="184646" y="1594354"/>
            <a:ext cx="2384913" cy="4866600"/>
          </a:xfrm>
          <a:custGeom>
            <a:avLst/>
            <a:gdLst/>
            <a:ahLst/>
            <a:cxnLst/>
            <a:rect l="l" t="t" r="r" b="b"/>
            <a:pathLst>
              <a:path w="868775" h="1669301">
                <a:moveTo>
                  <a:pt x="0" y="0"/>
                </a:moveTo>
                <a:lnTo>
                  <a:pt x="868775" y="0"/>
                </a:lnTo>
                <a:lnTo>
                  <a:pt x="868775" y="1669301"/>
                </a:lnTo>
                <a:lnTo>
                  <a:pt x="0" y="1669301"/>
                </a:lnTo>
                <a:close/>
              </a:path>
            </a:pathLst>
          </a:custGeom>
          <a:solidFill>
            <a:srgbClr val="34586E"/>
          </a:solid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grpSp>
        <p:nvGrpSpPr>
          <p:cNvPr id="46" name="Group 46">
            <a:extLst>
              <a:ext uri="{FF2B5EF4-FFF2-40B4-BE49-F238E27FC236}">
                <a16:creationId xmlns:a16="http://schemas.microsoft.com/office/drawing/2014/main" id="{AC3CFBED-0C74-153E-7A79-7669ABB5618D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30E53669-B127-4FAC-B2FE-36202C894AE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51EA72C6-BBFC-CC01-C7CF-B6DBC0785C1A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99218295-2AB9-E0A8-8F0F-8890C4031873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BFE97217-0DE3-08BF-569F-9F76398ED32B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A3B10441-9AA1-F1AF-11C9-0B2AE9011971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6F772D1A-5E26-F5A2-3DD7-9B198E347FF7}"/>
              </a:ext>
            </a:extLst>
          </p:cNvPr>
          <p:cNvGrpSpPr/>
          <p:nvPr/>
        </p:nvGrpSpPr>
        <p:grpSpPr>
          <a:xfrm>
            <a:off x="206787" y="584797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3EE2907E-0143-2CE4-4B8C-64F63F0FFA2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2B51BE39-CD2D-979D-D4F1-AFCC9D9E6E0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DE86A7B3-A25D-879E-824E-0AFA50622DD9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7BD4118D-5C37-CF79-DB93-4BEBD8FF6BA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0B0E2BAD-BED3-F422-D52B-EC6D2A5CC67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1A99C54B-F26F-EA74-F6EF-4F09D40943E0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9FC40B19-8DFC-9B31-C560-C33654D5199C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58C33CE5-A320-583A-91FF-A575A171913E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AE3D2555-2FED-6A39-755B-3DFA34E91A21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AE9B5083-4319-6393-C48C-505D9A8848F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1328" y="-12553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877EEFD6-B134-9C32-E0A2-9B8848B46704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sp>
        <p:nvSpPr>
          <p:cNvPr id="6" name="TextBox 69">
            <a:extLst>
              <a:ext uri="{FF2B5EF4-FFF2-40B4-BE49-F238E27FC236}">
                <a16:creationId xmlns:a16="http://schemas.microsoft.com/office/drawing/2014/main" id="{202E5706-F5E3-A291-644B-D3D775493BC7}"/>
              </a:ext>
            </a:extLst>
          </p:cNvPr>
          <p:cNvSpPr txBox="1"/>
          <p:nvPr/>
        </p:nvSpPr>
        <p:spPr>
          <a:xfrm>
            <a:off x="2835903" y="-17872"/>
            <a:ext cx="6095613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 </a:t>
            </a: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January 2026</a:t>
            </a:r>
            <a:endParaRPr lang="en-US" sz="3200" u="sng" dirty="0">
              <a:solidFill>
                <a:srgbClr val="000000"/>
              </a:solidFill>
              <a:latin typeface="DM Sans Bold"/>
            </a:endParaRPr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9C0C988A-3F4C-CAC1-4E02-BA679FA9B3D6}"/>
              </a:ext>
            </a:extLst>
          </p:cNvPr>
          <p:cNvGrpSpPr/>
          <p:nvPr/>
        </p:nvGrpSpPr>
        <p:grpSpPr>
          <a:xfrm>
            <a:off x="3940642" y="1541624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16D07607-A538-7096-F18F-D36DC39C073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4A0CD538-95C1-1734-6328-AD54CC598F2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53D98A15-A823-6B76-4783-8D2F9A0CF191}"/>
              </a:ext>
            </a:extLst>
          </p:cNvPr>
          <p:cNvGrpSpPr/>
          <p:nvPr/>
        </p:nvGrpSpPr>
        <p:grpSpPr>
          <a:xfrm>
            <a:off x="2907178" y="4641363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93F00AAD-22BC-1AF7-61B1-1CA87B596F5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5371F354-B9A8-3CB2-77F7-A949D049764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D66BA046-B794-7DBF-F570-2E995B041BDC}"/>
              </a:ext>
            </a:extLst>
          </p:cNvPr>
          <p:cNvGrpSpPr/>
          <p:nvPr/>
        </p:nvGrpSpPr>
        <p:grpSpPr>
          <a:xfrm>
            <a:off x="5504723" y="3283969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E80B7687-49EC-AC8F-49E9-80749C7B271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04633698-171C-6DCC-3D91-728B2835B02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7CCDF593-A54E-5B26-EF98-593B962A3C48}"/>
              </a:ext>
            </a:extLst>
          </p:cNvPr>
          <p:cNvGrpSpPr/>
          <p:nvPr/>
        </p:nvGrpSpPr>
        <p:grpSpPr>
          <a:xfrm>
            <a:off x="7092130" y="1575697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3DBE8D1D-22C8-621A-3CF4-7E35E937ED1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67">
              <a:extLst>
                <a:ext uri="{FF2B5EF4-FFF2-40B4-BE49-F238E27FC236}">
                  <a16:creationId xmlns:a16="http://schemas.microsoft.com/office/drawing/2014/main" id="{5EA0327B-F0C8-4B00-DDE6-DCECA7550D3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2" name="Group 65">
            <a:extLst>
              <a:ext uri="{FF2B5EF4-FFF2-40B4-BE49-F238E27FC236}">
                <a16:creationId xmlns:a16="http://schemas.microsoft.com/office/drawing/2014/main" id="{94A06C9B-8905-07A2-594B-BB1F61090DCB}"/>
              </a:ext>
            </a:extLst>
          </p:cNvPr>
          <p:cNvGrpSpPr/>
          <p:nvPr/>
        </p:nvGrpSpPr>
        <p:grpSpPr>
          <a:xfrm>
            <a:off x="8693590" y="5552785"/>
            <a:ext cx="220832" cy="193228"/>
            <a:chOff x="0" y="0"/>
            <a:chExt cx="812800" cy="711200"/>
          </a:xfrm>
        </p:grpSpPr>
        <p:sp>
          <p:nvSpPr>
            <p:cNvPr id="33" name="Freeform 66">
              <a:extLst>
                <a:ext uri="{FF2B5EF4-FFF2-40B4-BE49-F238E27FC236}">
                  <a16:creationId xmlns:a16="http://schemas.microsoft.com/office/drawing/2014/main" id="{9F2FB2E9-799C-2F68-7F4E-7135FF1B8D9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67">
              <a:extLst>
                <a:ext uri="{FF2B5EF4-FFF2-40B4-BE49-F238E27FC236}">
                  <a16:creationId xmlns:a16="http://schemas.microsoft.com/office/drawing/2014/main" id="{E940E3BC-4D83-F15D-644C-D140EA42D5D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5" name="Group 62">
            <a:extLst>
              <a:ext uri="{FF2B5EF4-FFF2-40B4-BE49-F238E27FC236}">
                <a16:creationId xmlns:a16="http://schemas.microsoft.com/office/drawing/2014/main" id="{DA1B53A7-374D-6306-4CE3-1BB1D1836042}"/>
              </a:ext>
            </a:extLst>
          </p:cNvPr>
          <p:cNvGrpSpPr/>
          <p:nvPr/>
        </p:nvGrpSpPr>
        <p:grpSpPr>
          <a:xfrm>
            <a:off x="6959574" y="5486187"/>
            <a:ext cx="242972" cy="242972"/>
            <a:chOff x="0" y="0"/>
            <a:chExt cx="812800" cy="812800"/>
          </a:xfrm>
        </p:grpSpPr>
        <p:sp>
          <p:nvSpPr>
            <p:cNvPr id="51" name="Freeform 63">
              <a:extLst>
                <a:ext uri="{FF2B5EF4-FFF2-40B4-BE49-F238E27FC236}">
                  <a16:creationId xmlns:a16="http://schemas.microsoft.com/office/drawing/2014/main" id="{327982C8-77CC-7030-B0F1-E0969857734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B4AD4A8B-09A6-A5A6-DAA9-9EAD180F30E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4" name="Group 62">
            <a:extLst>
              <a:ext uri="{FF2B5EF4-FFF2-40B4-BE49-F238E27FC236}">
                <a16:creationId xmlns:a16="http://schemas.microsoft.com/office/drawing/2014/main" id="{5085C749-1B70-1962-5F13-6B2E33025F6F}"/>
              </a:ext>
            </a:extLst>
          </p:cNvPr>
          <p:cNvGrpSpPr/>
          <p:nvPr/>
        </p:nvGrpSpPr>
        <p:grpSpPr>
          <a:xfrm>
            <a:off x="6919099" y="3870670"/>
            <a:ext cx="296717" cy="296349"/>
            <a:chOff x="-255991" y="-254760"/>
            <a:chExt cx="992591" cy="991360"/>
          </a:xfrm>
        </p:grpSpPr>
        <p:sp>
          <p:nvSpPr>
            <p:cNvPr id="55" name="Freeform 63">
              <a:extLst>
                <a:ext uri="{FF2B5EF4-FFF2-40B4-BE49-F238E27FC236}">
                  <a16:creationId xmlns:a16="http://schemas.microsoft.com/office/drawing/2014/main" id="{6FA66D65-F01E-D692-CD85-05E6F16F2199}"/>
                </a:ext>
              </a:extLst>
            </p:cNvPr>
            <p:cNvSpPr/>
            <p:nvPr/>
          </p:nvSpPr>
          <p:spPr>
            <a:xfrm>
              <a:off x="-255991" y="-25476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4">
              <a:extLst>
                <a:ext uri="{FF2B5EF4-FFF2-40B4-BE49-F238E27FC236}">
                  <a16:creationId xmlns:a16="http://schemas.microsoft.com/office/drawing/2014/main" id="{D2759E89-8DA9-FE8C-D2E0-ADF1DC66A0E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1" name="Group 65">
            <a:extLst>
              <a:ext uri="{FF2B5EF4-FFF2-40B4-BE49-F238E27FC236}">
                <a16:creationId xmlns:a16="http://schemas.microsoft.com/office/drawing/2014/main" id="{B96CE5FC-5D36-46F9-4EC0-339636A8867E}"/>
              </a:ext>
            </a:extLst>
          </p:cNvPr>
          <p:cNvGrpSpPr/>
          <p:nvPr/>
        </p:nvGrpSpPr>
        <p:grpSpPr>
          <a:xfrm>
            <a:off x="8662310" y="1559993"/>
            <a:ext cx="220832" cy="193228"/>
            <a:chOff x="0" y="0"/>
            <a:chExt cx="812800" cy="711200"/>
          </a:xfrm>
        </p:grpSpPr>
        <p:sp>
          <p:nvSpPr>
            <p:cNvPr id="68" name="Freeform 66">
              <a:extLst>
                <a:ext uri="{FF2B5EF4-FFF2-40B4-BE49-F238E27FC236}">
                  <a16:creationId xmlns:a16="http://schemas.microsoft.com/office/drawing/2014/main" id="{75FFF8DD-7528-5C40-E3BF-AB71D511CB5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TextBox 67">
              <a:extLst>
                <a:ext uri="{FF2B5EF4-FFF2-40B4-BE49-F238E27FC236}">
                  <a16:creationId xmlns:a16="http://schemas.microsoft.com/office/drawing/2014/main" id="{CD739BBA-109C-C947-2DAA-C884FF981BB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018A2276-798F-60B0-8D05-B204B4571B7D}"/>
              </a:ext>
            </a:extLst>
          </p:cNvPr>
          <p:cNvGrpSpPr/>
          <p:nvPr/>
        </p:nvGrpSpPr>
        <p:grpSpPr>
          <a:xfrm rot="2700000">
            <a:off x="6053802" y="3827177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1AEBA35A-1DB8-9880-1D39-2923D3EBF1F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A6162A27-9315-E0F5-EB1F-39C66254C4E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9" name="Group 62">
            <a:extLst>
              <a:ext uri="{FF2B5EF4-FFF2-40B4-BE49-F238E27FC236}">
                <a16:creationId xmlns:a16="http://schemas.microsoft.com/office/drawing/2014/main" id="{09BF9BEA-73B2-F71D-7FDA-2B1E9A5122B7}"/>
              </a:ext>
            </a:extLst>
          </p:cNvPr>
          <p:cNvGrpSpPr/>
          <p:nvPr/>
        </p:nvGrpSpPr>
        <p:grpSpPr>
          <a:xfrm>
            <a:off x="3929572" y="4713105"/>
            <a:ext cx="242972" cy="242972"/>
            <a:chOff x="0" y="0"/>
            <a:chExt cx="812800" cy="812800"/>
          </a:xfrm>
        </p:grpSpPr>
        <p:sp>
          <p:nvSpPr>
            <p:cNvPr id="80" name="Freeform 63">
              <a:extLst>
                <a:ext uri="{FF2B5EF4-FFF2-40B4-BE49-F238E27FC236}">
                  <a16:creationId xmlns:a16="http://schemas.microsoft.com/office/drawing/2014/main" id="{8BB4C1D0-14EE-17CB-EF06-43EAEE5A7A8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4">
              <a:extLst>
                <a:ext uri="{FF2B5EF4-FFF2-40B4-BE49-F238E27FC236}">
                  <a16:creationId xmlns:a16="http://schemas.microsoft.com/office/drawing/2014/main" id="{FFA518FD-EA8C-BC78-F401-C4997806E41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2" name="Group 62">
            <a:extLst>
              <a:ext uri="{FF2B5EF4-FFF2-40B4-BE49-F238E27FC236}">
                <a16:creationId xmlns:a16="http://schemas.microsoft.com/office/drawing/2014/main" id="{EFE6CB31-2E5F-A39E-C4B3-2FB7C3D0379A}"/>
              </a:ext>
            </a:extLst>
          </p:cNvPr>
          <p:cNvGrpSpPr/>
          <p:nvPr/>
        </p:nvGrpSpPr>
        <p:grpSpPr>
          <a:xfrm>
            <a:off x="8630403" y="3926131"/>
            <a:ext cx="242972" cy="242972"/>
            <a:chOff x="0" y="0"/>
            <a:chExt cx="812800" cy="812800"/>
          </a:xfrm>
        </p:grpSpPr>
        <p:sp>
          <p:nvSpPr>
            <p:cNvPr id="83" name="Freeform 63">
              <a:extLst>
                <a:ext uri="{FF2B5EF4-FFF2-40B4-BE49-F238E27FC236}">
                  <a16:creationId xmlns:a16="http://schemas.microsoft.com/office/drawing/2014/main" id="{C141E15C-9CD6-89FA-4013-6E80FF8122C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4" name="TextBox 64">
              <a:extLst>
                <a:ext uri="{FF2B5EF4-FFF2-40B4-BE49-F238E27FC236}">
                  <a16:creationId xmlns:a16="http://schemas.microsoft.com/office/drawing/2014/main" id="{82759BD8-D55F-C567-F635-5B4DCB11878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6" name="Group 65">
            <a:extLst>
              <a:ext uri="{FF2B5EF4-FFF2-40B4-BE49-F238E27FC236}">
                <a16:creationId xmlns:a16="http://schemas.microsoft.com/office/drawing/2014/main" id="{584E0D52-A648-0D8C-52BB-F7760E81B2C1}"/>
              </a:ext>
            </a:extLst>
          </p:cNvPr>
          <p:cNvGrpSpPr/>
          <p:nvPr/>
        </p:nvGrpSpPr>
        <p:grpSpPr>
          <a:xfrm>
            <a:off x="10279095" y="1575697"/>
            <a:ext cx="220832" cy="193228"/>
            <a:chOff x="0" y="0"/>
            <a:chExt cx="812800" cy="711200"/>
          </a:xfrm>
        </p:grpSpPr>
        <p:sp>
          <p:nvSpPr>
            <p:cNvPr id="87" name="Freeform 66">
              <a:extLst>
                <a:ext uri="{FF2B5EF4-FFF2-40B4-BE49-F238E27FC236}">
                  <a16:creationId xmlns:a16="http://schemas.microsoft.com/office/drawing/2014/main" id="{733736F5-C277-49FA-0165-C3969F2A930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34993DE2-956B-BF35-2DF7-585B77FE923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sp>
        <p:nvSpPr>
          <p:cNvPr id="92" name="Freeform 63">
            <a:extLst>
              <a:ext uri="{FF2B5EF4-FFF2-40B4-BE49-F238E27FC236}">
                <a16:creationId xmlns:a16="http://schemas.microsoft.com/office/drawing/2014/main" id="{18101F75-6508-CA6C-B127-D9341416944D}"/>
              </a:ext>
            </a:extLst>
          </p:cNvPr>
          <p:cNvSpPr/>
          <p:nvPr/>
        </p:nvSpPr>
        <p:spPr>
          <a:xfrm>
            <a:off x="10155685" y="4843063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93" name="Group 65">
            <a:extLst>
              <a:ext uri="{FF2B5EF4-FFF2-40B4-BE49-F238E27FC236}">
                <a16:creationId xmlns:a16="http://schemas.microsoft.com/office/drawing/2014/main" id="{3DCA73B2-FC22-A3F2-801E-6B304DC50E2C}"/>
              </a:ext>
            </a:extLst>
          </p:cNvPr>
          <p:cNvGrpSpPr/>
          <p:nvPr/>
        </p:nvGrpSpPr>
        <p:grpSpPr>
          <a:xfrm>
            <a:off x="9119902" y="4819068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4EDB66A6-4590-48DF-5CD3-53EC3AAA476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EBD365D7-EA89-D342-9CFB-866FABB399F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6" name="Group 62">
            <a:extLst>
              <a:ext uri="{FF2B5EF4-FFF2-40B4-BE49-F238E27FC236}">
                <a16:creationId xmlns:a16="http://schemas.microsoft.com/office/drawing/2014/main" id="{BA3D5831-4E65-F26A-4983-2D542F24102C}"/>
              </a:ext>
            </a:extLst>
          </p:cNvPr>
          <p:cNvGrpSpPr/>
          <p:nvPr/>
        </p:nvGrpSpPr>
        <p:grpSpPr>
          <a:xfrm>
            <a:off x="7649089" y="5706381"/>
            <a:ext cx="242972" cy="242972"/>
            <a:chOff x="0" y="0"/>
            <a:chExt cx="812800" cy="812800"/>
          </a:xfrm>
        </p:grpSpPr>
        <p:sp>
          <p:nvSpPr>
            <p:cNvPr id="27" name="Freeform 63">
              <a:extLst>
                <a:ext uri="{FF2B5EF4-FFF2-40B4-BE49-F238E27FC236}">
                  <a16:creationId xmlns:a16="http://schemas.microsoft.com/office/drawing/2014/main" id="{870E59E3-12F5-066D-0A97-6D95D12562A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TextBox 64">
              <a:extLst>
                <a:ext uri="{FF2B5EF4-FFF2-40B4-BE49-F238E27FC236}">
                  <a16:creationId xmlns:a16="http://schemas.microsoft.com/office/drawing/2014/main" id="{064E8F36-2D3A-F2A5-B3FD-872F7A59DB4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" name="Group 65">
            <a:extLst>
              <a:ext uri="{FF2B5EF4-FFF2-40B4-BE49-F238E27FC236}">
                <a16:creationId xmlns:a16="http://schemas.microsoft.com/office/drawing/2014/main" id="{73E8D323-82A0-82D9-FE1A-144C25FA65E5}"/>
              </a:ext>
            </a:extLst>
          </p:cNvPr>
          <p:cNvGrpSpPr/>
          <p:nvPr/>
        </p:nvGrpSpPr>
        <p:grpSpPr>
          <a:xfrm>
            <a:off x="5470218" y="5042980"/>
            <a:ext cx="220832" cy="193228"/>
            <a:chOff x="0" y="0"/>
            <a:chExt cx="812800" cy="711200"/>
          </a:xfrm>
        </p:grpSpPr>
        <p:sp>
          <p:nvSpPr>
            <p:cNvPr id="30" name="Freeform 66">
              <a:extLst>
                <a:ext uri="{FF2B5EF4-FFF2-40B4-BE49-F238E27FC236}">
                  <a16:creationId xmlns:a16="http://schemas.microsoft.com/office/drawing/2014/main" id="{1CDE7168-7E19-3E44-4D8D-47A523840CF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TextBox 67">
              <a:extLst>
                <a:ext uri="{FF2B5EF4-FFF2-40B4-BE49-F238E27FC236}">
                  <a16:creationId xmlns:a16="http://schemas.microsoft.com/office/drawing/2014/main" id="{C8D58A70-7045-44CD-FE7F-19A9157416C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2" name="Group 46">
            <a:extLst>
              <a:ext uri="{FF2B5EF4-FFF2-40B4-BE49-F238E27FC236}">
                <a16:creationId xmlns:a16="http://schemas.microsoft.com/office/drawing/2014/main" id="{D0FB4D0D-F7E7-0A74-344C-2ECED125C47C}"/>
              </a:ext>
            </a:extLst>
          </p:cNvPr>
          <p:cNvGrpSpPr/>
          <p:nvPr/>
        </p:nvGrpSpPr>
        <p:grpSpPr>
          <a:xfrm rot="2700000">
            <a:off x="6100783" y="5582237"/>
            <a:ext cx="293842" cy="293842"/>
            <a:chOff x="0" y="0"/>
            <a:chExt cx="812800" cy="812800"/>
          </a:xfrm>
        </p:grpSpPr>
        <p:sp>
          <p:nvSpPr>
            <p:cNvPr id="43" name="Freeform 47">
              <a:extLst>
                <a:ext uri="{FF2B5EF4-FFF2-40B4-BE49-F238E27FC236}">
                  <a16:creationId xmlns:a16="http://schemas.microsoft.com/office/drawing/2014/main" id="{D3C6A31F-28B1-8CD1-0619-020FDDFFD18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TextBox 48">
              <a:extLst>
                <a:ext uri="{FF2B5EF4-FFF2-40B4-BE49-F238E27FC236}">
                  <a16:creationId xmlns:a16="http://schemas.microsoft.com/office/drawing/2014/main" id="{F7EDA556-9053-2055-853A-50DCE4BED8E2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3" name="TextBox 5">
            <a:extLst>
              <a:ext uri="{FF2B5EF4-FFF2-40B4-BE49-F238E27FC236}">
                <a16:creationId xmlns:a16="http://schemas.microsoft.com/office/drawing/2014/main" id="{1F816087-CD09-04FB-D7F8-DCF1BF61C1FE}"/>
              </a:ext>
            </a:extLst>
          </p:cNvPr>
          <p:cNvSpPr txBox="1"/>
          <p:nvPr/>
        </p:nvSpPr>
        <p:spPr>
          <a:xfrm>
            <a:off x="184646" y="1511048"/>
            <a:ext cx="2384913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r>
              <a:rPr lang="en-US" sz="1200" b="1" u="sng" dirty="0">
                <a:solidFill>
                  <a:srgbClr val="FFFFFF"/>
                </a:solidFill>
                <a:latin typeface="DM Sans"/>
              </a:rPr>
              <a:t>Huddersfield CFO Activity Hub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3</a:t>
            </a:r>
            <a:r>
              <a:rPr lang="en-US" sz="1200" baseline="30000" dirty="0">
                <a:solidFill>
                  <a:srgbClr val="FFFFFF"/>
                </a:solidFill>
                <a:latin typeface="DM Sans"/>
              </a:rPr>
              <a:t>rd</a:t>
            </a:r>
            <a:r>
              <a:rPr lang="en-US" sz="1200" dirty="0">
                <a:solidFill>
                  <a:srgbClr val="FFFFFF"/>
                </a:solidFill>
                <a:latin typeface="DM Sans"/>
              </a:rPr>
              <a:t> Floor Norwich Union House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HD1 2LR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01132 425522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Email – 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chemeClr val="bg1"/>
                </a:solidFill>
                <a:latin typeface="DM Sans"/>
              </a:rPr>
              <a:t>CFOEvolution@growthco.uk</a:t>
            </a:r>
          </a:p>
          <a:p>
            <a:pPr algn="ctr">
              <a:lnSpc>
                <a:spcPts val="2379"/>
              </a:lnSpc>
            </a:pPr>
            <a:endParaRPr lang="en-US" sz="1200" dirty="0">
              <a:solidFill>
                <a:srgbClr val="FFFFFF"/>
              </a:solidFill>
              <a:latin typeface="DM Sans"/>
            </a:endParaRP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Hub opening hours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Mon – Fri 9:00 – 4:00</a:t>
            </a:r>
          </a:p>
          <a:p>
            <a:pPr algn="ctr"/>
            <a:endParaRPr lang="en-US" sz="1200" b="1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DM Sans"/>
              </a:rPr>
              <a:t>Breakfast Club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Join us between 9:30 – 10:30 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for a healthy start to the day</a:t>
            </a:r>
          </a:p>
          <a:p>
            <a:pPr algn="ctr">
              <a:lnSpc>
                <a:spcPct val="150000"/>
              </a:lnSpc>
            </a:pPr>
            <a:endParaRPr lang="en-GB" sz="1200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GB" sz="1200" b="1" dirty="0">
                <a:solidFill>
                  <a:srgbClr val="FFFFFF"/>
                </a:solidFill>
                <a:latin typeface="DM Sans"/>
              </a:rPr>
              <a:t>Support</a:t>
            </a:r>
          </a:p>
          <a:p>
            <a:pPr algn="ctr"/>
            <a:r>
              <a:rPr lang="en-GB" sz="1200" dirty="0">
                <a:solidFill>
                  <a:srgbClr val="FFFFFF"/>
                </a:solidFill>
                <a:latin typeface="DM Sans"/>
              </a:rPr>
              <a:t>If you ever need a cuppa or a chat, pop in and speak to your support worker.</a:t>
            </a:r>
            <a:endParaRPr lang="en-US" sz="1200" dirty="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3" name="Group 46">
            <a:extLst>
              <a:ext uri="{FF2B5EF4-FFF2-40B4-BE49-F238E27FC236}">
                <a16:creationId xmlns:a16="http://schemas.microsoft.com/office/drawing/2014/main" id="{8B0454A3-0846-F75A-B560-F4E0616E7E44}"/>
              </a:ext>
            </a:extLst>
          </p:cNvPr>
          <p:cNvGrpSpPr/>
          <p:nvPr/>
        </p:nvGrpSpPr>
        <p:grpSpPr>
          <a:xfrm rot="2700000">
            <a:off x="7560969" y="3896425"/>
            <a:ext cx="293842" cy="293842"/>
            <a:chOff x="0" y="0"/>
            <a:chExt cx="812800" cy="812800"/>
          </a:xfrm>
        </p:grpSpPr>
        <p:sp>
          <p:nvSpPr>
            <p:cNvPr id="5" name="Freeform 47">
              <a:extLst>
                <a:ext uri="{FF2B5EF4-FFF2-40B4-BE49-F238E27FC236}">
                  <a16:creationId xmlns:a16="http://schemas.microsoft.com/office/drawing/2014/main" id="{8DDF6F3B-5FA9-F311-888B-2C588B43345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48">
              <a:extLst>
                <a:ext uri="{FF2B5EF4-FFF2-40B4-BE49-F238E27FC236}">
                  <a16:creationId xmlns:a16="http://schemas.microsoft.com/office/drawing/2014/main" id="{A3D418D6-DE53-60CF-C632-1DED5A37242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9" name="Group 65">
            <a:extLst>
              <a:ext uri="{FF2B5EF4-FFF2-40B4-BE49-F238E27FC236}">
                <a16:creationId xmlns:a16="http://schemas.microsoft.com/office/drawing/2014/main" id="{DA8322E4-869E-4966-D42D-204CF5BE014F}"/>
              </a:ext>
            </a:extLst>
          </p:cNvPr>
          <p:cNvGrpSpPr/>
          <p:nvPr/>
        </p:nvGrpSpPr>
        <p:grpSpPr>
          <a:xfrm>
            <a:off x="2915320" y="6046540"/>
            <a:ext cx="220832" cy="193228"/>
            <a:chOff x="0" y="0"/>
            <a:chExt cx="812800" cy="711200"/>
          </a:xfrm>
        </p:grpSpPr>
        <p:sp>
          <p:nvSpPr>
            <p:cNvPr id="90" name="Freeform 66">
              <a:extLst>
                <a:ext uri="{FF2B5EF4-FFF2-40B4-BE49-F238E27FC236}">
                  <a16:creationId xmlns:a16="http://schemas.microsoft.com/office/drawing/2014/main" id="{00AA463D-EA34-69F5-4D9A-C8011CBBC2F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1" name="TextBox 67">
              <a:extLst>
                <a:ext uri="{FF2B5EF4-FFF2-40B4-BE49-F238E27FC236}">
                  <a16:creationId xmlns:a16="http://schemas.microsoft.com/office/drawing/2014/main" id="{752DC203-66C4-A787-CBE2-EF69A22C41B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" name="Group 62">
            <a:extLst>
              <a:ext uri="{FF2B5EF4-FFF2-40B4-BE49-F238E27FC236}">
                <a16:creationId xmlns:a16="http://schemas.microsoft.com/office/drawing/2014/main" id="{9A3AE6CE-E042-008E-3578-49BAA31ADE90}"/>
              </a:ext>
            </a:extLst>
          </p:cNvPr>
          <p:cNvGrpSpPr/>
          <p:nvPr/>
        </p:nvGrpSpPr>
        <p:grpSpPr>
          <a:xfrm>
            <a:off x="3918502" y="3946826"/>
            <a:ext cx="242972" cy="242972"/>
            <a:chOff x="0" y="0"/>
            <a:chExt cx="812800" cy="812800"/>
          </a:xfrm>
        </p:grpSpPr>
        <p:sp>
          <p:nvSpPr>
            <p:cNvPr id="20" name="Freeform 63">
              <a:extLst>
                <a:ext uri="{FF2B5EF4-FFF2-40B4-BE49-F238E27FC236}">
                  <a16:creationId xmlns:a16="http://schemas.microsoft.com/office/drawing/2014/main" id="{3197C329-37C6-C39B-C4A4-E2A3CB08A1C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TextBox 64">
              <a:extLst>
                <a:ext uri="{FF2B5EF4-FFF2-40B4-BE49-F238E27FC236}">
                  <a16:creationId xmlns:a16="http://schemas.microsoft.com/office/drawing/2014/main" id="{6B25B5C0-823C-CB50-43E7-A8E98D906E4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18497587-906D-AB1B-D98B-DBCFB2F044F9}"/>
              </a:ext>
            </a:extLst>
          </p:cNvPr>
          <p:cNvGrpSpPr/>
          <p:nvPr/>
        </p:nvGrpSpPr>
        <p:grpSpPr>
          <a:xfrm>
            <a:off x="3156484" y="3988718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9EBFC655-E3BA-BC32-85E0-35D9C840BE9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B7DDD3E0-2A27-98F9-C493-37B05957B02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15" name="Picture 14" descr="A pink symbol with a cross&#10;&#10;AI-generated content may be incorrect.">
            <a:extLst>
              <a:ext uri="{FF2B5EF4-FFF2-40B4-BE49-F238E27FC236}">
                <a16:creationId xmlns:a16="http://schemas.microsoft.com/office/drawing/2014/main" id="{F98DD48D-14B2-CA9A-E95C-D103DFCB450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1645" y="5390717"/>
            <a:ext cx="669152" cy="671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750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6E5844-51C4-9A0B-0723-D8264CF44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473FC6A-F750-397D-F90D-B3434F2F81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083288"/>
              </p:ext>
            </p:extLst>
          </p:nvPr>
        </p:nvGraphicFramePr>
        <p:xfrm>
          <a:off x="2587588" y="613245"/>
          <a:ext cx="7899025" cy="6758325"/>
        </p:xfrm>
        <a:graphic>
          <a:graphicData uri="http://schemas.openxmlformats.org/drawingml/2006/table">
            <a:tbl>
              <a:tblPr/>
              <a:tblGrid>
                <a:gridCol w="1579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9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98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98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98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2584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12th</a:t>
                      </a:r>
                      <a:endParaRPr lang="en-US" sz="9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13</a:t>
                      </a:r>
                      <a:r>
                        <a:rPr lang="en-US" sz="9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9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14</a:t>
                      </a:r>
                      <a:r>
                        <a:rPr lang="en-US" sz="9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9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15</a:t>
                      </a:r>
                      <a:r>
                        <a:rPr lang="en-US" sz="9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9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16</a:t>
                      </a:r>
                      <a:r>
                        <a:rPr lang="en-US" sz="9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9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5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067489"/>
                  </a:ext>
                </a:extLst>
              </a:tr>
              <a:tr h="1235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95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95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Competition, Games &amp; Quizzes!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competitions!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95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95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5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5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5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95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95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95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83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95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95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95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Owen</a:t>
                      </a:r>
                      <a:endParaRPr lang="en-US" sz="95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95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95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95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5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sz="950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 with Steve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  <a:endParaRPr lang="en-GB" sz="9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95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95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95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Owen</a:t>
                      </a:r>
                      <a:endParaRPr lang="en-US" sz="95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95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95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95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5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 with Tara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Song writing and getting creative!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           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95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95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10.00 – 12:00 – group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1:00-3:00 – one-to-one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Healthy body, healthy mind. Lifestyle and health advice </a:t>
                      </a:r>
                      <a:endParaRPr lang="en-GB" sz="95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16512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with Jackey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dirty="0">
                          <a:solidFill>
                            <a:srgbClr val="000000"/>
                          </a:solidFill>
                          <a:latin typeface="DM Sans"/>
                        </a:rPr>
                        <a:t>Job search, CV writing,  Cover Letters, Applications, Disclosure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1" dirty="0">
                          <a:solidFill>
                            <a:srgbClr val="000000"/>
                          </a:solidFill>
                          <a:latin typeface="DM Sans"/>
                        </a:rPr>
                        <a:t>Book Club with Amrit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dirty="0">
                          <a:solidFill>
                            <a:srgbClr val="000000"/>
                          </a:solidFill>
                          <a:latin typeface="DM Sans"/>
                        </a:rPr>
                        <a:t>13:30 – 15:30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95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1:00 – 3:00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endParaRPr lang="en-GB" sz="9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0" kern="80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Support available for anyone being released from custody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50" b="1" dirty="0">
                          <a:latin typeface="DM Sans"/>
                        </a:rPr>
                        <a:t>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50" b="1" dirty="0">
                          <a:latin typeface="DM Sans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95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5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95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50" dirty="0">
                          <a:latin typeface="DM Sans"/>
                        </a:rPr>
                        <a:t>Destress and create!</a:t>
                      </a:r>
                      <a:endParaRPr lang="en-GB" sz="950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1" dirty="0">
                          <a:solidFill>
                            <a:srgbClr val="000000"/>
                          </a:solidFill>
                          <a:latin typeface="DM Sans"/>
                        </a:rPr>
                        <a:t>January Jumpstart with Amrit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80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dirty="0">
                          <a:latin typeface="DM Sans"/>
                        </a:rPr>
                        <a:t>1:30 - 3:30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Goal setting session, and how to overcome challenges.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1" dirty="0">
                          <a:solidFill>
                            <a:srgbClr val="000000"/>
                          </a:solidFill>
                          <a:latin typeface="DM Sans"/>
                        </a:rPr>
                        <a:t>Community Work Coach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1" dirty="0">
                          <a:solidFill>
                            <a:srgbClr val="000000"/>
                          </a:solidFill>
                          <a:latin typeface="DM Sans"/>
                        </a:rPr>
                        <a:t>DWP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benefits, job and training opportunities.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044357"/>
                  </a:ext>
                </a:extLst>
              </a:tr>
              <a:tr h="516067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252875"/>
                  </a:ext>
                </a:extLst>
              </a:tr>
            </a:tbl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8AE0415E-8AC7-7B71-C1AE-A1E2681B02B6}"/>
              </a:ext>
            </a:extLst>
          </p:cNvPr>
          <p:cNvSpPr/>
          <p:nvPr/>
        </p:nvSpPr>
        <p:spPr>
          <a:xfrm>
            <a:off x="184646" y="1594354"/>
            <a:ext cx="2384913" cy="4866600"/>
          </a:xfrm>
          <a:custGeom>
            <a:avLst/>
            <a:gdLst/>
            <a:ahLst/>
            <a:cxnLst/>
            <a:rect l="l" t="t" r="r" b="b"/>
            <a:pathLst>
              <a:path w="868775" h="1669301">
                <a:moveTo>
                  <a:pt x="0" y="0"/>
                </a:moveTo>
                <a:lnTo>
                  <a:pt x="868775" y="0"/>
                </a:lnTo>
                <a:lnTo>
                  <a:pt x="868775" y="1669301"/>
                </a:lnTo>
                <a:lnTo>
                  <a:pt x="0" y="1669301"/>
                </a:lnTo>
                <a:close/>
              </a:path>
            </a:pathLst>
          </a:custGeom>
          <a:solidFill>
            <a:srgbClr val="34586E"/>
          </a:solid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grpSp>
        <p:nvGrpSpPr>
          <p:cNvPr id="46" name="Group 46">
            <a:extLst>
              <a:ext uri="{FF2B5EF4-FFF2-40B4-BE49-F238E27FC236}">
                <a16:creationId xmlns:a16="http://schemas.microsoft.com/office/drawing/2014/main" id="{BD1EB063-0164-7EAE-0F82-1A71D9C3741F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9AEBF425-8F92-1604-20A2-B15D365E875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9C19F83-E0C5-B5CE-133D-09C0B5071E9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53F953A2-1971-CDA5-5FA3-375D64BE7FE9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A3C7151A-AF9E-2BF9-DE4F-98F579508ACD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710753E5-9313-7DEF-BEB9-3DB85D1E3D70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87EEC109-14CA-416F-5F69-5104C7231A70}"/>
              </a:ext>
            </a:extLst>
          </p:cNvPr>
          <p:cNvGrpSpPr/>
          <p:nvPr/>
        </p:nvGrpSpPr>
        <p:grpSpPr>
          <a:xfrm>
            <a:off x="206787" y="584797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7091B1D2-0425-1832-94C0-6D4E1B6AE79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F2C01EFB-2C02-6096-11DF-6C0786DB14D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3F491781-0303-BAC5-9C9F-039367F1FB7E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B7A42F3D-4819-FDCC-F74A-C65286636DB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466AD06F-9217-A371-64EE-37CE4F226EB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65B439DC-489F-3845-56D6-FDE9EE5A1C35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C4E4AC51-491D-8372-88A0-B0DFBE99B6D3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8BA74008-B5EF-8B05-B208-7BE391960539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F761BA71-15CD-FA95-F45B-8BB5E30B8A10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F8421E00-5EA6-BA7C-AF37-B0A5E8BA2B0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965" y="29397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6FB98E14-FFF5-27C5-DFC9-F18711B4A27D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sp>
        <p:nvSpPr>
          <p:cNvPr id="6" name="TextBox 69">
            <a:extLst>
              <a:ext uri="{FF2B5EF4-FFF2-40B4-BE49-F238E27FC236}">
                <a16:creationId xmlns:a16="http://schemas.microsoft.com/office/drawing/2014/main" id="{1C2B5671-1892-C71B-3686-AF0E9E953D0C}"/>
              </a:ext>
            </a:extLst>
          </p:cNvPr>
          <p:cNvSpPr txBox="1"/>
          <p:nvPr/>
        </p:nvSpPr>
        <p:spPr>
          <a:xfrm>
            <a:off x="2797662" y="-17872"/>
            <a:ext cx="6133854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 </a:t>
            </a: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 </a:t>
            </a:r>
            <a:r>
              <a:rPr lang="en-US" sz="2800" u="sng" dirty="0" err="1">
                <a:solidFill>
                  <a:srgbClr val="000000"/>
                </a:solidFill>
                <a:latin typeface="DM Sans Bold"/>
              </a:rPr>
              <a:t>Janaury</a:t>
            </a: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 2026</a:t>
            </a:r>
            <a:endParaRPr lang="en-US" sz="3200" u="sng" dirty="0">
              <a:solidFill>
                <a:srgbClr val="000000"/>
              </a:solidFill>
              <a:latin typeface="DM Sans Bold"/>
            </a:endParaRPr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CC8519B0-0F93-EFE8-2DEF-414D5AAB649F}"/>
              </a:ext>
            </a:extLst>
          </p:cNvPr>
          <p:cNvGrpSpPr/>
          <p:nvPr/>
        </p:nvGrpSpPr>
        <p:grpSpPr>
          <a:xfrm>
            <a:off x="3942209" y="1722191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3EAC8C8D-63B8-778B-F3EA-0DFCD6340D5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69D19E27-272F-93BF-1D5A-C6E52F7F754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604C067B-F24D-0193-2E29-A6E7A9AB1AD2}"/>
              </a:ext>
            </a:extLst>
          </p:cNvPr>
          <p:cNvGrpSpPr/>
          <p:nvPr/>
        </p:nvGrpSpPr>
        <p:grpSpPr>
          <a:xfrm>
            <a:off x="2787170" y="4100646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5894F0BC-F48E-0081-AC75-FA07291800E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9509E2BE-3E53-3952-834F-014EFAABE55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88219760-267C-1834-E8E0-5E81AE0B47A3}"/>
              </a:ext>
            </a:extLst>
          </p:cNvPr>
          <p:cNvGrpSpPr/>
          <p:nvPr/>
        </p:nvGrpSpPr>
        <p:grpSpPr>
          <a:xfrm>
            <a:off x="3924787" y="5570842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3ACA3C1C-FDFF-B0E1-289C-0F1A1728930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0BF63238-83CD-F1D2-FC9E-1C3A76C49D6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65B7084C-FEB1-21CD-6E9B-EEC36B02217B}"/>
              </a:ext>
            </a:extLst>
          </p:cNvPr>
          <p:cNvGrpSpPr/>
          <p:nvPr/>
        </p:nvGrpSpPr>
        <p:grpSpPr>
          <a:xfrm>
            <a:off x="7092130" y="1575697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EC2E0DA9-8F14-81D0-5E4A-D08A707B303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67">
              <a:extLst>
                <a:ext uri="{FF2B5EF4-FFF2-40B4-BE49-F238E27FC236}">
                  <a16:creationId xmlns:a16="http://schemas.microsoft.com/office/drawing/2014/main" id="{6C3E32EB-9A8D-821E-F344-F30D3F35CF3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5" name="Group 62">
            <a:extLst>
              <a:ext uri="{FF2B5EF4-FFF2-40B4-BE49-F238E27FC236}">
                <a16:creationId xmlns:a16="http://schemas.microsoft.com/office/drawing/2014/main" id="{165DE4C7-ECA4-622E-5B42-5732A9860F11}"/>
              </a:ext>
            </a:extLst>
          </p:cNvPr>
          <p:cNvGrpSpPr/>
          <p:nvPr/>
        </p:nvGrpSpPr>
        <p:grpSpPr>
          <a:xfrm>
            <a:off x="6921848" y="6428489"/>
            <a:ext cx="242972" cy="242972"/>
            <a:chOff x="0" y="0"/>
            <a:chExt cx="812800" cy="812800"/>
          </a:xfrm>
        </p:grpSpPr>
        <p:sp>
          <p:nvSpPr>
            <p:cNvPr id="51" name="Freeform 63">
              <a:extLst>
                <a:ext uri="{FF2B5EF4-FFF2-40B4-BE49-F238E27FC236}">
                  <a16:creationId xmlns:a16="http://schemas.microsoft.com/office/drawing/2014/main" id="{8C4E50D4-8048-B051-F192-388C00FD42E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38B1A5E7-D910-D53C-BC6C-C311933CE68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4" name="Group 62">
            <a:extLst>
              <a:ext uri="{FF2B5EF4-FFF2-40B4-BE49-F238E27FC236}">
                <a16:creationId xmlns:a16="http://schemas.microsoft.com/office/drawing/2014/main" id="{C75A15EF-C0EC-E116-D17C-A682020AD046}"/>
              </a:ext>
            </a:extLst>
          </p:cNvPr>
          <p:cNvGrpSpPr/>
          <p:nvPr/>
        </p:nvGrpSpPr>
        <p:grpSpPr>
          <a:xfrm>
            <a:off x="7039297" y="4138401"/>
            <a:ext cx="242972" cy="242972"/>
            <a:chOff x="0" y="0"/>
            <a:chExt cx="812800" cy="812800"/>
          </a:xfrm>
        </p:grpSpPr>
        <p:sp>
          <p:nvSpPr>
            <p:cNvPr id="55" name="Freeform 63">
              <a:extLst>
                <a:ext uri="{FF2B5EF4-FFF2-40B4-BE49-F238E27FC236}">
                  <a16:creationId xmlns:a16="http://schemas.microsoft.com/office/drawing/2014/main" id="{8FC4DB1C-FC77-5AAC-3445-41AF35765D6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4">
              <a:extLst>
                <a:ext uri="{FF2B5EF4-FFF2-40B4-BE49-F238E27FC236}">
                  <a16:creationId xmlns:a16="http://schemas.microsoft.com/office/drawing/2014/main" id="{F349B7DD-4D7D-04B0-F553-064D979677A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85332259-6773-E301-E37E-90DA0FB937A4}"/>
              </a:ext>
            </a:extLst>
          </p:cNvPr>
          <p:cNvGrpSpPr/>
          <p:nvPr/>
        </p:nvGrpSpPr>
        <p:grpSpPr>
          <a:xfrm rot="2700000">
            <a:off x="6013470" y="4088512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548C613C-96BB-95A9-EE04-D4E059486F4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480C2F08-B7C8-8AF9-4517-C9C7023FB01A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9" name="Group 62">
            <a:extLst>
              <a:ext uri="{FF2B5EF4-FFF2-40B4-BE49-F238E27FC236}">
                <a16:creationId xmlns:a16="http://schemas.microsoft.com/office/drawing/2014/main" id="{D937F58B-726A-E21B-4FAF-B84694654931}"/>
              </a:ext>
            </a:extLst>
          </p:cNvPr>
          <p:cNvGrpSpPr/>
          <p:nvPr/>
        </p:nvGrpSpPr>
        <p:grpSpPr>
          <a:xfrm>
            <a:off x="3909004" y="4100646"/>
            <a:ext cx="242972" cy="242972"/>
            <a:chOff x="0" y="0"/>
            <a:chExt cx="812800" cy="812800"/>
          </a:xfrm>
        </p:grpSpPr>
        <p:sp>
          <p:nvSpPr>
            <p:cNvPr id="80" name="Freeform 63">
              <a:extLst>
                <a:ext uri="{FF2B5EF4-FFF2-40B4-BE49-F238E27FC236}">
                  <a16:creationId xmlns:a16="http://schemas.microsoft.com/office/drawing/2014/main" id="{526418A5-5416-4CD0-80D1-D6296D0BCDC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4">
              <a:extLst>
                <a:ext uri="{FF2B5EF4-FFF2-40B4-BE49-F238E27FC236}">
                  <a16:creationId xmlns:a16="http://schemas.microsoft.com/office/drawing/2014/main" id="{E3FEE46D-FA6E-ACAB-73F0-F625A30FF75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6" name="Group 65">
            <a:extLst>
              <a:ext uri="{FF2B5EF4-FFF2-40B4-BE49-F238E27FC236}">
                <a16:creationId xmlns:a16="http://schemas.microsoft.com/office/drawing/2014/main" id="{5F1B2980-0CED-347B-F9BD-DF26F4940220}"/>
              </a:ext>
            </a:extLst>
          </p:cNvPr>
          <p:cNvGrpSpPr/>
          <p:nvPr/>
        </p:nvGrpSpPr>
        <p:grpSpPr>
          <a:xfrm>
            <a:off x="10279095" y="1575697"/>
            <a:ext cx="220832" cy="193228"/>
            <a:chOff x="0" y="0"/>
            <a:chExt cx="812800" cy="711200"/>
          </a:xfrm>
        </p:grpSpPr>
        <p:sp>
          <p:nvSpPr>
            <p:cNvPr id="87" name="Freeform 66">
              <a:extLst>
                <a:ext uri="{FF2B5EF4-FFF2-40B4-BE49-F238E27FC236}">
                  <a16:creationId xmlns:a16="http://schemas.microsoft.com/office/drawing/2014/main" id="{DCE1D314-EF72-DEC0-4477-5B7E6401F0C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71C9577F-8A9E-DD08-BF87-B644291401F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93" name="Group 65">
            <a:extLst>
              <a:ext uri="{FF2B5EF4-FFF2-40B4-BE49-F238E27FC236}">
                <a16:creationId xmlns:a16="http://schemas.microsoft.com/office/drawing/2014/main" id="{E28FBFB3-6CEC-056A-1B70-B5121A8522A3}"/>
              </a:ext>
            </a:extLst>
          </p:cNvPr>
          <p:cNvGrpSpPr/>
          <p:nvPr/>
        </p:nvGrpSpPr>
        <p:grpSpPr>
          <a:xfrm>
            <a:off x="8685612" y="1734852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2B537895-396A-0C75-1A4E-31DCD5F2BC2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8E30FFD8-B477-61CA-98D1-371ABC5CB93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9" name="Group 65">
            <a:extLst>
              <a:ext uri="{FF2B5EF4-FFF2-40B4-BE49-F238E27FC236}">
                <a16:creationId xmlns:a16="http://schemas.microsoft.com/office/drawing/2014/main" id="{D0B1D79C-EAF2-2C13-2B25-4509D57AB804}"/>
              </a:ext>
            </a:extLst>
          </p:cNvPr>
          <p:cNvGrpSpPr/>
          <p:nvPr/>
        </p:nvGrpSpPr>
        <p:grpSpPr>
          <a:xfrm>
            <a:off x="5522139" y="3197842"/>
            <a:ext cx="220832" cy="193228"/>
            <a:chOff x="0" y="0"/>
            <a:chExt cx="812800" cy="711200"/>
          </a:xfrm>
        </p:grpSpPr>
        <p:sp>
          <p:nvSpPr>
            <p:cNvPr id="30" name="Freeform 66">
              <a:extLst>
                <a:ext uri="{FF2B5EF4-FFF2-40B4-BE49-F238E27FC236}">
                  <a16:creationId xmlns:a16="http://schemas.microsoft.com/office/drawing/2014/main" id="{B060733E-C230-5466-1458-127663F0664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TextBox 67">
              <a:extLst>
                <a:ext uri="{FF2B5EF4-FFF2-40B4-BE49-F238E27FC236}">
                  <a16:creationId xmlns:a16="http://schemas.microsoft.com/office/drawing/2014/main" id="{0BBC02C1-2103-1912-E2E6-6A07D24E82C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3" name="Group 46">
            <a:extLst>
              <a:ext uri="{FF2B5EF4-FFF2-40B4-BE49-F238E27FC236}">
                <a16:creationId xmlns:a16="http://schemas.microsoft.com/office/drawing/2014/main" id="{1F43F0D4-754B-A631-5734-3386510DA629}"/>
              </a:ext>
            </a:extLst>
          </p:cNvPr>
          <p:cNvGrpSpPr/>
          <p:nvPr/>
        </p:nvGrpSpPr>
        <p:grpSpPr>
          <a:xfrm rot="2700000">
            <a:off x="6136153" y="6406706"/>
            <a:ext cx="293842" cy="293842"/>
            <a:chOff x="0" y="0"/>
            <a:chExt cx="812800" cy="812800"/>
          </a:xfrm>
        </p:grpSpPr>
        <p:sp>
          <p:nvSpPr>
            <p:cNvPr id="14" name="Freeform 47">
              <a:extLst>
                <a:ext uri="{FF2B5EF4-FFF2-40B4-BE49-F238E27FC236}">
                  <a16:creationId xmlns:a16="http://schemas.microsoft.com/office/drawing/2014/main" id="{955C2E7F-93FD-9D34-ACD5-5CB73FBC5FF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48">
              <a:extLst>
                <a:ext uri="{FF2B5EF4-FFF2-40B4-BE49-F238E27FC236}">
                  <a16:creationId xmlns:a16="http://schemas.microsoft.com/office/drawing/2014/main" id="{F6505A20-957B-F46D-E205-6D15639BC21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7" name="Group 65">
            <a:extLst>
              <a:ext uri="{FF2B5EF4-FFF2-40B4-BE49-F238E27FC236}">
                <a16:creationId xmlns:a16="http://schemas.microsoft.com/office/drawing/2014/main" id="{5192F11D-F8E9-2CD5-E74C-00CFF2AC1F66}"/>
              </a:ext>
            </a:extLst>
          </p:cNvPr>
          <p:cNvGrpSpPr/>
          <p:nvPr/>
        </p:nvGrpSpPr>
        <p:grpSpPr>
          <a:xfrm>
            <a:off x="8267900" y="6347351"/>
            <a:ext cx="220832" cy="193228"/>
            <a:chOff x="0" y="0"/>
            <a:chExt cx="812800" cy="711200"/>
          </a:xfrm>
        </p:grpSpPr>
        <p:sp>
          <p:nvSpPr>
            <p:cNvPr id="58" name="Freeform 66">
              <a:extLst>
                <a:ext uri="{FF2B5EF4-FFF2-40B4-BE49-F238E27FC236}">
                  <a16:creationId xmlns:a16="http://schemas.microsoft.com/office/drawing/2014/main" id="{E75E548A-A9CF-845C-D14B-8A99142E9CB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TextBox 67">
              <a:extLst>
                <a:ext uri="{FF2B5EF4-FFF2-40B4-BE49-F238E27FC236}">
                  <a16:creationId xmlns:a16="http://schemas.microsoft.com/office/drawing/2014/main" id="{E2972842-FBA3-20EA-91D8-20AE1AF5E48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26" name="TextBox 5">
            <a:extLst>
              <a:ext uri="{FF2B5EF4-FFF2-40B4-BE49-F238E27FC236}">
                <a16:creationId xmlns:a16="http://schemas.microsoft.com/office/drawing/2014/main" id="{B1E946E0-5ADD-F8CE-1BA5-AA2A65DFCB3D}"/>
              </a:ext>
            </a:extLst>
          </p:cNvPr>
          <p:cNvSpPr txBox="1"/>
          <p:nvPr/>
        </p:nvSpPr>
        <p:spPr>
          <a:xfrm>
            <a:off x="184646" y="1511048"/>
            <a:ext cx="2384913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r>
              <a:rPr lang="en-US" sz="1200" b="1" u="sng" dirty="0">
                <a:solidFill>
                  <a:srgbClr val="FFFFFF"/>
                </a:solidFill>
                <a:latin typeface="DM Sans"/>
              </a:rPr>
              <a:t>Huddersfield CFO Activity Hub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3</a:t>
            </a:r>
            <a:r>
              <a:rPr lang="en-US" sz="1200" baseline="30000" dirty="0">
                <a:solidFill>
                  <a:srgbClr val="FFFFFF"/>
                </a:solidFill>
                <a:latin typeface="DM Sans"/>
              </a:rPr>
              <a:t>rd</a:t>
            </a:r>
            <a:r>
              <a:rPr lang="en-US" sz="1200" dirty="0">
                <a:solidFill>
                  <a:srgbClr val="FFFFFF"/>
                </a:solidFill>
                <a:latin typeface="DM Sans"/>
              </a:rPr>
              <a:t> Floor Norwich Union House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HD1 2LR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01132 425522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Email – 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chemeClr val="bg1"/>
                </a:solidFill>
                <a:latin typeface="DM Sans"/>
              </a:rPr>
              <a:t>CFOEvolution@growthco.uk</a:t>
            </a:r>
          </a:p>
          <a:p>
            <a:pPr algn="ctr">
              <a:lnSpc>
                <a:spcPts val="2379"/>
              </a:lnSpc>
            </a:pPr>
            <a:endParaRPr lang="en-US" sz="1200" dirty="0">
              <a:solidFill>
                <a:srgbClr val="FFFFFF"/>
              </a:solidFill>
              <a:latin typeface="DM Sans"/>
            </a:endParaRP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Hub opening hours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Mon – Fri 9:00 – 4:00</a:t>
            </a:r>
          </a:p>
          <a:p>
            <a:pPr algn="ctr"/>
            <a:endParaRPr lang="en-US" sz="1200" b="1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DM Sans"/>
              </a:rPr>
              <a:t>Breakfast Club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Join us between 9:30 – 10:30 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for a healthy start to the day</a:t>
            </a:r>
          </a:p>
          <a:p>
            <a:pPr algn="ctr">
              <a:lnSpc>
                <a:spcPct val="150000"/>
              </a:lnSpc>
            </a:pPr>
            <a:endParaRPr lang="en-GB" sz="1200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GB" sz="1200" b="1" dirty="0">
                <a:solidFill>
                  <a:srgbClr val="FFFFFF"/>
                </a:solidFill>
                <a:latin typeface="DM Sans"/>
              </a:rPr>
              <a:t>Support</a:t>
            </a:r>
          </a:p>
          <a:p>
            <a:pPr algn="ctr"/>
            <a:r>
              <a:rPr lang="en-GB" sz="1200" dirty="0">
                <a:solidFill>
                  <a:srgbClr val="FFFFFF"/>
                </a:solidFill>
                <a:latin typeface="DM Sans"/>
              </a:rPr>
              <a:t>If you ever need a cuppa or a chat, pop in and speak to your support worker.</a:t>
            </a:r>
            <a:endParaRPr lang="en-US" sz="1200" dirty="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3" name="Group 65">
            <a:extLst>
              <a:ext uri="{FF2B5EF4-FFF2-40B4-BE49-F238E27FC236}">
                <a16:creationId xmlns:a16="http://schemas.microsoft.com/office/drawing/2014/main" id="{9E1C78E3-7376-1F76-A697-B4B8886A4D7B}"/>
              </a:ext>
            </a:extLst>
          </p:cNvPr>
          <p:cNvGrpSpPr/>
          <p:nvPr/>
        </p:nvGrpSpPr>
        <p:grpSpPr>
          <a:xfrm>
            <a:off x="5522139" y="6637374"/>
            <a:ext cx="220832" cy="193228"/>
            <a:chOff x="0" y="0"/>
            <a:chExt cx="812800" cy="711200"/>
          </a:xfrm>
        </p:grpSpPr>
        <p:sp>
          <p:nvSpPr>
            <p:cNvPr id="5" name="Freeform 66">
              <a:extLst>
                <a:ext uri="{FF2B5EF4-FFF2-40B4-BE49-F238E27FC236}">
                  <a16:creationId xmlns:a16="http://schemas.microsoft.com/office/drawing/2014/main" id="{509FF725-D9EE-5278-6059-A3BFA235965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551EAB7E-D8B0-2546-AA74-AB2C7A56C2D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4" name="Group 65">
            <a:extLst>
              <a:ext uri="{FF2B5EF4-FFF2-40B4-BE49-F238E27FC236}">
                <a16:creationId xmlns:a16="http://schemas.microsoft.com/office/drawing/2014/main" id="{F3E308C7-B6E6-B526-C790-7E595DFE0486}"/>
              </a:ext>
            </a:extLst>
          </p:cNvPr>
          <p:cNvGrpSpPr/>
          <p:nvPr/>
        </p:nvGrpSpPr>
        <p:grpSpPr>
          <a:xfrm>
            <a:off x="10222450" y="5234791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8AF4DFCA-444E-EEA2-711F-6202D69A70A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94BFB16B-E680-6BCC-52E1-DD212880F56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41" name="Freeform 63">
            <a:extLst>
              <a:ext uri="{FF2B5EF4-FFF2-40B4-BE49-F238E27FC236}">
                <a16:creationId xmlns:a16="http://schemas.microsoft.com/office/drawing/2014/main" id="{EBE73860-BA49-AFB3-4370-E6CA10ABA096}"/>
              </a:ext>
            </a:extLst>
          </p:cNvPr>
          <p:cNvSpPr/>
          <p:nvPr/>
        </p:nvSpPr>
        <p:spPr>
          <a:xfrm>
            <a:off x="5458991" y="2413902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19" name="Group 46">
            <a:extLst>
              <a:ext uri="{FF2B5EF4-FFF2-40B4-BE49-F238E27FC236}">
                <a16:creationId xmlns:a16="http://schemas.microsoft.com/office/drawing/2014/main" id="{95AD9744-1A7E-9DBD-829D-39CE2598A7E8}"/>
              </a:ext>
            </a:extLst>
          </p:cNvPr>
          <p:cNvGrpSpPr/>
          <p:nvPr/>
        </p:nvGrpSpPr>
        <p:grpSpPr>
          <a:xfrm rot="2700000">
            <a:off x="7645994" y="4170035"/>
            <a:ext cx="293842" cy="293842"/>
            <a:chOff x="0" y="0"/>
            <a:chExt cx="812800" cy="812800"/>
          </a:xfrm>
        </p:grpSpPr>
        <p:sp>
          <p:nvSpPr>
            <p:cNvPr id="21" name="Freeform 47">
              <a:extLst>
                <a:ext uri="{FF2B5EF4-FFF2-40B4-BE49-F238E27FC236}">
                  <a16:creationId xmlns:a16="http://schemas.microsoft.com/office/drawing/2014/main" id="{9D23307C-2928-B466-94EE-08A8E8DEFEC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TextBox 48">
              <a:extLst>
                <a:ext uri="{FF2B5EF4-FFF2-40B4-BE49-F238E27FC236}">
                  <a16:creationId xmlns:a16="http://schemas.microsoft.com/office/drawing/2014/main" id="{36C2C3DE-F389-ABEB-8888-EA9E6BE7E81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2" name="Group 62">
            <a:extLst>
              <a:ext uri="{FF2B5EF4-FFF2-40B4-BE49-F238E27FC236}">
                <a16:creationId xmlns:a16="http://schemas.microsoft.com/office/drawing/2014/main" id="{FB33B411-AD00-41B7-B20D-231567869683}"/>
              </a:ext>
            </a:extLst>
          </p:cNvPr>
          <p:cNvGrpSpPr/>
          <p:nvPr/>
        </p:nvGrpSpPr>
        <p:grpSpPr>
          <a:xfrm>
            <a:off x="8391236" y="4181875"/>
            <a:ext cx="242972" cy="242972"/>
            <a:chOff x="0" y="0"/>
            <a:chExt cx="812800" cy="812800"/>
          </a:xfrm>
        </p:grpSpPr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625F4B28-8DDB-090B-2FD5-E7D10A1FB2A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TextBox 64">
              <a:extLst>
                <a:ext uri="{FF2B5EF4-FFF2-40B4-BE49-F238E27FC236}">
                  <a16:creationId xmlns:a16="http://schemas.microsoft.com/office/drawing/2014/main" id="{93D74BD4-DDA5-3DE6-9085-CF5F360DF6C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C3C41BB-8E90-303E-C195-DBCF36273CAE}"/>
              </a:ext>
            </a:extLst>
          </p:cNvPr>
          <p:cNvCxnSpPr/>
          <p:nvPr/>
        </p:nvCxnSpPr>
        <p:spPr>
          <a:xfrm>
            <a:off x="2587588" y="6181368"/>
            <a:ext cx="157571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7" name="Group 65">
            <a:extLst>
              <a:ext uri="{FF2B5EF4-FFF2-40B4-BE49-F238E27FC236}">
                <a16:creationId xmlns:a16="http://schemas.microsoft.com/office/drawing/2014/main" id="{10592E2C-BD81-0EF4-7455-534622D26BB1}"/>
              </a:ext>
            </a:extLst>
          </p:cNvPr>
          <p:cNvGrpSpPr/>
          <p:nvPr/>
        </p:nvGrpSpPr>
        <p:grpSpPr>
          <a:xfrm>
            <a:off x="3833833" y="6538071"/>
            <a:ext cx="220832" cy="193228"/>
            <a:chOff x="0" y="0"/>
            <a:chExt cx="812800" cy="711200"/>
          </a:xfrm>
        </p:grpSpPr>
        <p:sp>
          <p:nvSpPr>
            <p:cNvPr id="38" name="Freeform 66">
              <a:extLst>
                <a:ext uri="{FF2B5EF4-FFF2-40B4-BE49-F238E27FC236}">
                  <a16:creationId xmlns:a16="http://schemas.microsoft.com/office/drawing/2014/main" id="{574A9689-5519-4F95-9F6E-7C4865BCB98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TextBox 67">
              <a:extLst>
                <a:ext uri="{FF2B5EF4-FFF2-40B4-BE49-F238E27FC236}">
                  <a16:creationId xmlns:a16="http://schemas.microsoft.com/office/drawing/2014/main" id="{1481EAA5-118C-5645-270F-D1BD8F44EC9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3" name="Group 62">
            <a:extLst>
              <a:ext uri="{FF2B5EF4-FFF2-40B4-BE49-F238E27FC236}">
                <a16:creationId xmlns:a16="http://schemas.microsoft.com/office/drawing/2014/main" id="{CB8EF31D-7F0D-EB5A-BCBE-5B949FE1D666}"/>
              </a:ext>
            </a:extLst>
          </p:cNvPr>
          <p:cNvGrpSpPr/>
          <p:nvPr/>
        </p:nvGrpSpPr>
        <p:grpSpPr>
          <a:xfrm>
            <a:off x="8931516" y="2918142"/>
            <a:ext cx="242972" cy="242972"/>
            <a:chOff x="0" y="0"/>
            <a:chExt cx="812800" cy="812800"/>
          </a:xfrm>
        </p:grpSpPr>
        <p:sp>
          <p:nvSpPr>
            <p:cNvPr id="44" name="Freeform 63">
              <a:extLst>
                <a:ext uri="{FF2B5EF4-FFF2-40B4-BE49-F238E27FC236}">
                  <a16:creationId xmlns:a16="http://schemas.microsoft.com/office/drawing/2014/main" id="{4EF17E63-F64D-A417-E316-A810DF5108B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TextBox 64">
              <a:extLst>
                <a:ext uri="{FF2B5EF4-FFF2-40B4-BE49-F238E27FC236}">
                  <a16:creationId xmlns:a16="http://schemas.microsoft.com/office/drawing/2014/main" id="{41FD7532-D976-DC17-6084-863ECB5514F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205873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95574-7DBF-3419-BD44-7C21DABB9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44E57CB-68E2-61AA-7A17-DB6C215544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466758"/>
              </p:ext>
            </p:extLst>
          </p:nvPr>
        </p:nvGraphicFramePr>
        <p:xfrm>
          <a:off x="2677886" y="636911"/>
          <a:ext cx="7892417" cy="6560258"/>
        </p:xfrm>
        <a:graphic>
          <a:graphicData uri="http://schemas.openxmlformats.org/drawingml/2006/table">
            <a:tbl>
              <a:tblPr/>
              <a:tblGrid>
                <a:gridCol w="1596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4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40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0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40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4174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19</a:t>
                      </a:r>
                      <a:r>
                        <a:rPr lang="en-US" sz="9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9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20</a:t>
                      </a:r>
                      <a:r>
                        <a:rPr lang="en-US" sz="9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9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21st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22</a:t>
                      </a:r>
                      <a:r>
                        <a:rPr lang="en-US" sz="9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nd</a:t>
                      </a:r>
                      <a:endParaRPr lang="en-US" sz="9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23rd</a:t>
                      </a:r>
                      <a:endParaRPr lang="en-US" sz="9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3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807639"/>
                  </a:ext>
                </a:extLst>
              </a:tr>
              <a:tr h="14197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Competition, Games &amp; Quizzes!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 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competitions!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2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9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Owen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sz="900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 with Steve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  <a:endParaRPr lang="en-GB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9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9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9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 Owen</a:t>
                      </a:r>
                      <a:endParaRPr lang="en-US" sz="9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9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9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9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with Fran</a:t>
                      </a:r>
                      <a:endParaRPr lang="en-US" sz="900" b="1" dirty="0"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Song Appreciation Society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9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10.00 – 12:00 – group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1:00-3:00 – one-to-one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Healthy body, healthy mind. Lifestyle and health advice</a:t>
                      </a:r>
                      <a:endParaRPr lang="en-GB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1852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with Jackey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0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00" dirty="0">
                          <a:solidFill>
                            <a:srgbClr val="000000"/>
                          </a:solidFill>
                          <a:latin typeface="DM Sans"/>
                        </a:rPr>
                        <a:t>Job search, CV writing,  Cover Letters, Applications, Disclosure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0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Book Club with Amrit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00" dirty="0">
                          <a:solidFill>
                            <a:srgbClr val="000000"/>
                          </a:solidFill>
                          <a:latin typeface="DM Sans"/>
                        </a:rPr>
                        <a:t>13:30 – 15:30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1:00 – 3:00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00" b="0" kern="80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Support available for anyone being released from custody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dirty="0">
                          <a:latin typeface="DM Sans"/>
                        </a:rPr>
                        <a:t>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dirty="0">
                          <a:latin typeface="DM Sans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9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9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dirty="0">
                          <a:latin typeface="DM Sans"/>
                        </a:rPr>
                        <a:t>Destress and create!</a:t>
                      </a:r>
                      <a:endParaRPr lang="en-GB" sz="900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3:30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rgbClr val="000000"/>
                          </a:solidFill>
                          <a:latin typeface="DM Sans"/>
                        </a:rPr>
                        <a:t>Cognitive Behavioural Therapy – Speak to your Support Worker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Community Work Coach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benefits, job and training opportunities.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044357"/>
                  </a:ext>
                </a:extLst>
              </a:tr>
              <a:tr h="673226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17777"/>
                  </a:ext>
                </a:extLst>
              </a:tr>
            </a:tbl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F873338F-F20F-A1AB-85FF-CC4CDD391262}"/>
              </a:ext>
            </a:extLst>
          </p:cNvPr>
          <p:cNvSpPr/>
          <p:nvPr/>
        </p:nvSpPr>
        <p:spPr>
          <a:xfrm>
            <a:off x="184646" y="1594354"/>
            <a:ext cx="2384913" cy="4866600"/>
          </a:xfrm>
          <a:custGeom>
            <a:avLst/>
            <a:gdLst/>
            <a:ahLst/>
            <a:cxnLst/>
            <a:rect l="l" t="t" r="r" b="b"/>
            <a:pathLst>
              <a:path w="868775" h="1669301">
                <a:moveTo>
                  <a:pt x="0" y="0"/>
                </a:moveTo>
                <a:lnTo>
                  <a:pt x="868775" y="0"/>
                </a:lnTo>
                <a:lnTo>
                  <a:pt x="868775" y="1669301"/>
                </a:lnTo>
                <a:lnTo>
                  <a:pt x="0" y="1669301"/>
                </a:lnTo>
                <a:close/>
              </a:path>
            </a:pathLst>
          </a:custGeom>
          <a:solidFill>
            <a:srgbClr val="34586E"/>
          </a:solid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grpSp>
        <p:nvGrpSpPr>
          <p:cNvPr id="46" name="Group 46">
            <a:extLst>
              <a:ext uri="{FF2B5EF4-FFF2-40B4-BE49-F238E27FC236}">
                <a16:creationId xmlns:a16="http://schemas.microsoft.com/office/drawing/2014/main" id="{22A3710D-348B-2F0B-B0F3-65EDF62874A1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3F0DA63A-6B92-BABE-E94C-6E63C8F2F0C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758B96CB-326E-C4E8-9E36-36653F51BE6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8F69333C-4E8E-BBFE-4715-9ADB12AFA272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5F2837FE-55A9-2CAE-B8AF-BD4966635197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DD32FDA3-104B-160B-E209-59BC3306CF93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6B70A5A7-E866-83CF-CF8C-29909B441B88}"/>
              </a:ext>
            </a:extLst>
          </p:cNvPr>
          <p:cNvGrpSpPr/>
          <p:nvPr/>
        </p:nvGrpSpPr>
        <p:grpSpPr>
          <a:xfrm>
            <a:off x="206787" y="584797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1160BDF3-FF55-4CAC-1D74-8F1B13C5289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02438FAC-3A1F-936F-70F7-AF7490966A4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2B7EE835-DFCD-0340-9F2E-E5143CBD632C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1FE01B3B-24D8-E8DB-07EE-D004E47BB98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684C125F-464C-7CC6-8162-A63C0D43FA4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BA07BDA9-FBBF-BD57-92DA-F046DF1DB9B7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CD0B7DB-B986-302C-ACD2-A1985584E4DE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0938B762-39DB-3D91-15BC-E13E818C2628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696089D9-0A9B-DD51-9C64-63D4871E8049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5BD655C5-BD59-7677-AF81-D39567D3799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965" y="29397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E12B3D6D-A54F-F713-7EDB-1F2C72292CDF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sp>
        <p:nvSpPr>
          <p:cNvPr id="6" name="TextBox 69">
            <a:extLst>
              <a:ext uri="{FF2B5EF4-FFF2-40B4-BE49-F238E27FC236}">
                <a16:creationId xmlns:a16="http://schemas.microsoft.com/office/drawing/2014/main" id="{7483EF69-F8F1-ECA7-70C4-6EC8ED1D74AD}"/>
              </a:ext>
            </a:extLst>
          </p:cNvPr>
          <p:cNvSpPr txBox="1"/>
          <p:nvPr/>
        </p:nvSpPr>
        <p:spPr>
          <a:xfrm>
            <a:off x="2892245" y="-17554"/>
            <a:ext cx="5951652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 </a:t>
            </a: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</a:t>
            </a:r>
            <a:r>
              <a:rPr lang="en-US" sz="2800" u="sng" dirty="0" err="1">
                <a:solidFill>
                  <a:srgbClr val="000000"/>
                </a:solidFill>
                <a:latin typeface="DM Sans Bold"/>
              </a:rPr>
              <a:t>Janaury</a:t>
            </a: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 2026</a:t>
            </a:r>
            <a:endParaRPr lang="en-US" sz="3200" u="sng" dirty="0">
              <a:solidFill>
                <a:srgbClr val="000000"/>
              </a:solidFill>
              <a:latin typeface="DM Sans Bold"/>
            </a:endParaRPr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8BC53A1B-4A61-0DBE-5575-4D78E696053C}"/>
              </a:ext>
            </a:extLst>
          </p:cNvPr>
          <p:cNvGrpSpPr/>
          <p:nvPr/>
        </p:nvGrpSpPr>
        <p:grpSpPr>
          <a:xfrm>
            <a:off x="3998850" y="1414434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2092DDFE-5FE2-20C7-1A67-CB61D4E0518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28172781-D31A-8CF1-9B6D-921EB8860F9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751E1319-9507-330C-8DDE-17C12ACD0D32}"/>
              </a:ext>
            </a:extLst>
          </p:cNvPr>
          <p:cNvGrpSpPr/>
          <p:nvPr/>
        </p:nvGrpSpPr>
        <p:grpSpPr>
          <a:xfrm>
            <a:off x="2813245" y="4191892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1C1A4CB6-078C-4F52-5F7C-4D259FA8383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BF74465E-FD03-A814-AB31-CEE7128A833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55F578E6-D8CF-D796-DD0E-C92AE4035EA5}"/>
              </a:ext>
            </a:extLst>
          </p:cNvPr>
          <p:cNvGrpSpPr/>
          <p:nvPr/>
        </p:nvGrpSpPr>
        <p:grpSpPr>
          <a:xfrm>
            <a:off x="7113384" y="1474294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08F28268-C9F2-9B7B-3E36-5650C7E0C9D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67">
              <a:extLst>
                <a:ext uri="{FF2B5EF4-FFF2-40B4-BE49-F238E27FC236}">
                  <a16:creationId xmlns:a16="http://schemas.microsoft.com/office/drawing/2014/main" id="{21404A51-3E89-FA24-21C3-F6A7B8C23F1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5" name="Group 62">
            <a:extLst>
              <a:ext uri="{FF2B5EF4-FFF2-40B4-BE49-F238E27FC236}">
                <a16:creationId xmlns:a16="http://schemas.microsoft.com/office/drawing/2014/main" id="{5D61F3C1-C6B2-83A4-EEF9-F020B1127737}"/>
              </a:ext>
            </a:extLst>
          </p:cNvPr>
          <p:cNvGrpSpPr/>
          <p:nvPr/>
        </p:nvGrpSpPr>
        <p:grpSpPr>
          <a:xfrm>
            <a:off x="6923334" y="5990392"/>
            <a:ext cx="242972" cy="242972"/>
            <a:chOff x="0" y="0"/>
            <a:chExt cx="812800" cy="812800"/>
          </a:xfrm>
        </p:grpSpPr>
        <p:sp>
          <p:nvSpPr>
            <p:cNvPr id="51" name="Freeform 63">
              <a:extLst>
                <a:ext uri="{FF2B5EF4-FFF2-40B4-BE49-F238E27FC236}">
                  <a16:creationId xmlns:a16="http://schemas.microsoft.com/office/drawing/2014/main" id="{4EB5E434-6C6E-F8A6-9707-42E36EEE0D5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8D7111E6-1867-1CF6-32DB-972544DB6D7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4" name="Group 62">
            <a:extLst>
              <a:ext uri="{FF2B5EF4-FFF2-40B4-BE49-F238E27FC236}">
                <a16:creationId xmlns:a16="http://schemas.microsoft.com/office/drawing/2014/main" id="{3D86D076-B3F8-BA8B-5A28-3373F48D944B}"/>
              </a:ext>
            </a:extLst>
          </p:cNvPr>
          <p:cNvGrpSpPr/>
          <p:nvPr/>
        </p:nvGrpSpPr>
        <p:grpSpPr>
          <a:xfrm>
            <a:off x="6946113" y="4223411"/>
            <a:ext cx="242972" cy="242972"/>
            <a:chOff x="0" y="0"/>
            <a:chExt cx="812800" cy="812800"/>
          </a:xfrm>
        </p:grpSpPr>
        <p:sp>
          <p:nvSpPr>
            <p:cNvPr id="55" name="Freeform 63">
              <a:extLst>
                <a:ext uri="{FF2B5EF4-FFF2-40B4-BE49-F238E27FC236}">
                  <a16:creationId xmlns:a16="http://schemas.microsoft.com/office/drawing/2014/main" id="{6D798013-1583-26A2-CECE-A74C3436C4F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4">
              <a:extLst>
                <a:ext uri="{FF2B5EF4-FFF2-40B4-BE49-F238E27FC236}">
                  <a16:creationId xmlns:a16="http://schemas.microsoft.com/office/drawing/2014/main" id="{BA07F4E9-7FF2-EA4F-BC49-EAD1CC6ADAD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1" name="Group 65">
            <a:extLst>
              <a:ext uri="{FF2B5EF4-FFF2-40B4-BE49-F238E27FC236}">
                <a16:creationId xmlns:a16="http://schemas.microsoft.com/office/drawing/2014/main" id="{904F2300-1735-B9B9-3202-B61350DF5735}"/>
              </a:ext>
            </a:extLst>
          </p:cNvPr>
          <p:cNvGrpSpPr/>
          <p:nvPr/>
        </p:nvGrpSpPr>
        <p:grpSpPr>
          <a:xfrm>
            <a:off x="8682545" y="1479083"/>
            <a:ext cx="220832" cy="193228"/>
            <a:chOff x="0" y="0"/>
            <a:chExt cx="812800" cy="711200"/>
          </a:xfrm>
        </p:grpSpPr>
        <p:sp>
          <p:nvSpPr>
            <p:cNvPr id="68" name="Freeform 66">
              <a:extLst>
                <a:ext uri="{FF2B5EF4-FFF2-40B4-BE49-F238E27FC236}">
                  <a16:creationId xmlns:a16="http://schemas.microsoft.com/office/drawing/2014/main" id="{0C96D68D-4F3C-DE7F-2691-4FF5E95A97C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TextBox 67">
              <a:extLst>
                <a:ext uri="{FF2B5EF4-FFF2-40B4-BE49-F238E27FC236}">
                  <a16:creationId xmlns:a16="http://schemas.microsoft.com/office/drawing/2014/main" id="{679B3C8F-B34B-31D7-ED68-5102EB77926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C2778074-2C98-1C5E-90BE-06EB138C9671}"/>
              </a:ext>
            </a:extLst>
          </p:cNvPr>
          <p:cNvGrpSpPr/>
          <p:nvPr/>
        </p:nvGrpSpPr>
        <p:grpSpPr>
          <a:xfrm rot="2700000">
            <a:off x="5951578" y="4154996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D7459B2C-9E73-E0CE-D64F-661E75F2EC7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89E8E8A6-08DB-7B34-F2AD-155B8B024D5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9" name="Group 62">
            <a:extLst>
              <a:ext uri="{FF2B5EF4-FFF2-40B4-BE49-F238E27FC236}">
                <a16:creationId xmlns:a16="http://schemas.microsoft.com/office/drawing/2014/main" id="{93CB0666-F066-E23D-D0DD-394987E52072}"/>
              </a:ext>
            </a:extLst>
          </p:cNvPr>
          <p:cNvGrpSpPr/>
          <p:nvPr/>
        </p:nvGrpSpPr>
        <p:grpSpPr>
          <a:xfrm>
            <a:off x="3907990" y="4339098"/>
            <a:ext cx="242972" cy="242972"/>
            <a:chOff x="0" y="0"/>
            <a:chExt cx="812800" cy="812800"/>
          </a:xfrm>
        </p:grpSpPr>
        <p:sp>
          <p:nvSpPr>
            <p:cNvPr id="80" name="Freeform 63">
              <a:extLst>
                <a:ext uri="{FF2B5EF4-FFF2-40B4-BE49-F238E27FC236}">
                  <a16:creationId xmlns:a16="http://schemas.microsoft.com/office/drawing/2014/main" id="{4D63D875-E745-124B-E44B-A6668B12383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4">
              <a:extLst>
                <a:ext uri="{FF2B5EF4-FFF2-40B4-BE49-F238E27FC236}">
                  <a16:creationId xmlns:a16="http://schemas.microsoft.com/office/drawing/2014/main" id="{4F3C2B3D-B3C9-9807-AF69-9EBC2E01656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2" name="Group 62">
            <a:extLst>
              <a:ext uri="{FF2B5EF4-FFF2-40B4-BE49-F238E27FC236}">
                <a16:creationId xmlns:a16="http://schemas.microsoft.com/office/drawing/2014/main" id="{51AB434C-484A-C0D9-50B8-F67A67DE236A}"/>
              </a:ext>
            </a:extLst>
          </p:cNvPr>
          <p:cNvGrpSpPr/>
          <p:nvPr/>
        </p:nvGrpSpPr>
        <p:grpSpPr>
          <a:xfrm>
            <a:off x="8623703" y="4068312"/>
            <a:ext cx="242972" cy="242972"/>
            <a:chOff x="0" y="0"/>
            <a:chExt cx="812800" cy="812800"/>
          </a:xfrm>
        </p:grpSpPr>
        <p:sp>
          <p:nvSpPr>
            <p:cNvPr id="83" name="Freeform 63">
              <a:extLst>
                <a:ext uri="{FF2B5EF4-FFF2-40B4-BE49-F238E27FC236}">
                  <a16:creationId xmlns:a16="http://schemas.microsoft.com/office/drawing/2014/main" id="{A10D6D47-2058-B8FF-D5A6-08CD3BDE1B7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4" name="TextBox 64">
              <a:extLst>
                <a:ext uri="{FF2B5EF4-FFF2-40B4-BE49-F238E27FC236}">
                  <a16:creationId xmlns:a16="http://schemas.microsoft.com/office/drawing/2014/main" id="{7AFF6AEC-F3CB-A114-F1DF-28D348AB6A1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6" name="Group 65">
            <a:extLst>
              <a:ext uri="{FF2B5EF4-FFF2-40B4-BE49-F238E27FC236}">
                <a16:creationId xmlns:a16="http://schemas.microsoft.com/office/drawing/2014/main" id="{1FCA19BF-C6B5-9F72-8434-D556C7B76B79}"/>
              </a:ext>
            </a:extLst>
          </p:cNvPr>
          <p:cNvGrpSpPr/>
          <p:nvPr/>
        </p:nvGrpSpPr>
        <p:grpSpPr>
          <a:xfrm>
            <a:off x="10289506" y="1511048"/>
            <a:ext cx="220832" cy="193228"/>
            <a:chOff x="0" y="0"/>
            <a:chExt cx="812800" cy="711200"/>
          </a:xfrm>
        </p:grpSpPr>
        <p:sp>
          <p:nvSpPr>
            <p:cNvPr id="87" name="Freeform 66">
              <a:extLst>
                <a:ext uri="{FF2B5EF4-FFF2-40B4-BE49-F238E27FC236}">
                  <a16:creationId xmlns:a16="http://schemas.microsoft.com/office/drawing/2014/main" id="{3CFC3A9D-91FD-AFD3-CE8A-200E055574F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FDA50511-C8E6-38DA-DCCD-F741BC15509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9" name="Group 65">
            <a:extLst>
              <a:ext uri="{FF2B5EF4-FFF2-40B4-BE49-F238E27FC236}">
                <a16:creationId xmlns:a16="http://schemas.microsoft.com/office/drawing/2014/main" id="{27CC4FC3-1643-CFA9-EB81-102012F1D17C}"/>
              </a:ext>
            </a:extLst>
          </p:cNvPr>
          <p:cNvGrpSpPr/>
          <p:nvPr/>
        </p:nvGrpSpPr>
        <p:grpSpPr>
          <a:xfrm>
            <a:off x="10038441" y="6264156"/>
            <a:ext cx="220832" cy="193228"/>
            <a:chOff x="0" y="0"/>
            <a:chExt cx="812800" cy="711200"/>
          </a:xfrm>
        </p:grpSpPr>
        <p:sp>
          <p:nvSpPr>
            <p:cNvPr id="90" name="Freeform 66">
              <a:extLst>
                <a:ext uri="{FF2B5EF4-FFF2-40B4-BE49-F238E27FC236}">
                  <a16:creationId xmlns:a16="http://schemas.microsoft.com/office/drawing/2014/main" id="{C418EDFB-E5F6-F098-B824-58AE1C2737C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1" name="TextBox 67">
              <a:extLst>
                <a:ext uri="{FF2B5EF4-FFF2-40B4-BE49-F238E27FC236}">
                  <a16:creationId xmlns:a16="http://schemas.microsoft.com/office/drawing/2014/main" id="{D8028577-CC73-4BA0-A424-30F9550FC0D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92" name="Freeform 63">
            <a:extLst>
              <a:ext uri="{FF2B5EF4-FFF2-40B4-BE49-F238E27FC236}">
                <a16:creationId xmlns:a16="http://schemas.microsoft.com/office/drawing/2014/main" id="{857ADF02-B5FC-73E1-F676-7570BDD76917}"/>
              </a:ext>
            </a:extLst>
          </p:cNvPr>
          <p:cNvSpPr/>
          <p:nvPr/>
        </p:nvSpPr>
        <p:spPr>
          <a:xfrm>
            <a:off x="10232861" y="5112507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93" name="Group 65">
            <a:extLst>
              <a:ext uri="{FF2B5EF4-FFF2-40B4-BE49-F238E27FC236}">
                <a16:creationId xmlns:a16="http://schemas.microsoft.com/office/drawing/2014/main" id="{B0791835-12B7-B345-EBD6-6A54A6767290}"/>
              </a:ext>
            </a:extLst>
          </p:cNvPr>
          <p:cNvGrpSpPr/>
          <p:nvPr/>
        </p:nvGrpSpPr>
        <p:grpSpPr>
          <a:xfrm>
            <a:off x="9107305" y="4822378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6ABA8202-C6A4-321D-F7FE-3C04FD3DA97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799AADCB-2017-3108-227B-AA145E43D3D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9" name="Group 65">
            <a:extLst>
              <a:ext uri="{FF2B5EF4-FFF2-40B4-BE49-F238E27FC236}">
                <a16:creationId xmlns:a16="http://schemas.microsoft.com/office/drawing/2014/main" id="{ADBA0A69-398B-0B6A-3302-E9691B0461C1}"/>
              </a:ext>
            </a:extLst>
          </p:cNvPr>
          <p:cNvGrpSpPr/>
          <p:nvPr/>
        </p:nvGrpSpPr>
        <p:grpSpPr>
          <a:xfrm>
            <a:off x="5593442" y="3197842"/>
            <a:ext cx="220832" cy="193228"/>
            <a:chOff x="0" y="0"/>
            <a:chExt cx="812800" cy="711200"/>
          </a:xfrm>
        </p:grpSpPr>
        <p:sp>
          <p:nvSpPr>
            <p:cNvPr id="30" name="Freeform 66">
              <a:extLst>
                <a:ext uri="{FF2B5EF4-FFF2-40B4-BE49-F238E27FC236}">
                  <a16:creationId xmlns:a16="http://schemas.microsoft.com/office/drawing/2014/main" id="{E792126A-4725-C14E-4BED-769850F2615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TextBox 67">
              <a:extLst>
                <a:ext uri="{FF2B5EF4-FFF2-40B4-BE49-F238E27FC236}">
                  <a16:creationId xmlns:a16="http://schemas.microsoft.com/office/drawing/2014/main" id="{239C751A-F42E-15B6-1BF2-90962EE643A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3" name="Group 46">
            <a:extLst>
              <a:ext uri="{FF2B5EF4-FFF2-40B4-BE49-F238E27FC236}">
                <a16:creationId xmlns:a16="http://schemas.microsoft.com/office/drawing/2014/main" id="{5C38C2E9-930D-36EE-FB40-76A6A6102322}"/>
              </a:ext>
            </a:extLst>
          </p:cNvPr>
          <p:cNvGrpSpPr/>
          <p:nvPr/>
        </p:nvGrpSpPr>
        <p:grpSpPr>
          <a:xfrm rot="2700000">
            <a:off x="6105188" y="6039832"/>
            <a:ext cx="293842" cy="293842"/>
            <a:chOff x="0" y="0"/>
            <a:chExt cx="812800" cy="812800"/>
          </a:xfrm>
        </p:grpSpPr>
        <p:sp>
          <p:nvSpPr>
            <p:cNvPr id="14" name="Freeform 47">
              <a:extLst>
                <a:ext uri="{FF2B5EF4-FFF2-40B4-BE49-F238E27FC236}">
                  <a16:creationId xmlns:a16="http://schemas.microsoft.com/office/drawing/2014/main" id="{7743536F-8580-9FD4-517B-C2EB4446173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48">
              <a:extLst>
                <a:ext uri="{FF2B5EF4-FFF2-40B4-BE49-F238E27FC236}">
                  <a16:creationId xmlns:a16="http://schemas.microsoft.com/office/drawing/2014/main" id="{1E657947-4D3D-E5AE-18F0-F99321D8888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794CC279-3ABD-DC67-32DF-D551024C89F0}"/>
              </a:ext>
            </a:extLst>
          </p:cNvPr>
          <p:cNvGrpSpPr/>
          <p:nvPr/>
        </p:nvGrpSpPr>
        <p:grpSpPr>
          <a:xfrm>
            <a:off x="5001190" y="6129880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9CE09C44-1A79-0285-BD9E-9F397FD0CB8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4442EC4F-1FA6-F10A-4170-DC2A9EE7610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7" name="Group 62">
            <a:extLst>
              <a:ext uri="{FF2B5EF4-FFF2-40B4-BE49-F238E27FC236}">
                <a16:creationId xmlns:a16="http://schemas.microsoft.com/office/drawing/2014/main" id="{AF537F6C-0FC7-FCCD-ABB7-1B8F75A353B3}"/>
              </a:ext>
            </a:extLst>
          </p:cNvPr>
          <p:cNvGrpSpPr/>
          <p:nvPr/>
        </p:nvGrpSpPr>
        <p:grpSpPr>
          <a:xfrm>
            <a:off x="7666362" y="6107607"/>
            <a:ext cx="242972" cy="242972"/>
            <a:chOff x="0" y="0"/>
            <a:chExt cx="812800" cy="812800"/>
          </a:xfrm>
        </p:grpSpPr>
        <p:sp>
          <p:nvSpPr>
            <p:cNvPr id="58" name="Freeform 63">
              <a:extLst>
                <a:ext uri="{FF2B5EF4-FFF2-40B4-BE49-F238E27FC236}">
                  <a16:creationId xmlns:a16="http://schemas.microsoft.com/office/drawing/2014/main" id="{32401DA8-A323-BFF0-A3CC-4FEE047BD1D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TextBox 64">
              <a:extLst>
                <a:ext uri="{FF2B5EF4-FFF2-40B4-BE49-F238E27FC236}">
                  <a16:creationId xmlns:a16="http://schemas.microsoft.com/office/drawing/2014/main" id="{FA904F29-6FF7-0026-9F89-4AE4E14A6DC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6" name="Group 65">
            <a:extLst>
              <a:ext uri="{FF2B5EF4-FFF2-40B4-BE49-F238E27FC236}">
                <a16:creationId xmlns:a16="http://schemas.microsoft.com/office/drawing/2014/main" id="{89B745F5-E499-46A1-75D3-02B47AA52C2C}"/>
              </a:ext>
            </a:extLst>
          </p:cNvPr>
          <p:cNvGrpSpPr/>
          <p:nvPr/>
        </p:nvGrpSpPr>
        <p:grpSpPr>
          <a:xfrm>
            <a:off x="8406896" y="6183101"/>
            <a:ext cx="220832" cy="193228"/>
            <a:chOff x="0" y="0"/>
            <a:chExt cx="812800" cy="711200"/>
          </a:xfrm>
        </p:grpSpPr>
        <p:sp>
          <p:nvSpPr>
            <p:cNvPr id="77" name="Freeform 66">
              <a:extLst>
                <a:ext uri="{FF2B5EF4-FFF2-40B4-BE49-F238E27FC236}">
                  <a16:creationId xmlns:a16="http://schemas.microsoft.com/office/drawing/2014/main" id="{379E5153-559D-1988-7465-4F297D381F8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7">
              <a:extLst>
                <a:ext uri="{FF2B5EF4-FFF2-40B4-BE49-F238E27FC236}">
                  <a16:creationId xmlns:a16="http://schemas.microsoft.com/office/drawing/2014/main" id="{ACCD557D-2DB2-6188-5768-893AD5A24AF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26" name="TextBox 5">
            <a:extLst>
              <a:ext uri="{FF2B5EF4-FFF2-40B4-BE49-F238E27FC236}">
                <a16:creationId xmlns:a16="http://schemas.microsoft.com/office/drawing/2014/main" id="{13F1FB8C-9DB4-932E-731A-E22AA2601C5D}"/>
              </a:ext>
            </a:extLst>
          </p:cNvPr>
          <p:cNvSpPr txBox="1"/>
          <p:nvPr/>
        </p:nvSpPr>
        <p:spPr>
          <a:xfrm>
            <a:off x="184646" y="1511048"/>
            <a:ext cx="2384913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r>
              <a:rPr lang="en-US" sz="1200" b="1" u="sng" dirty="0">
                <a:solidFill>
                  <a:srgbClr val="FFFFFF"/>
                </a:solidFill>
                <a:latin typeface="DM Sans"/>
              </a:rPr>
              <a:t>Huddersfield CFO Activity Hub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3</a:t>
            </a:r>
            <a:r>
              <a:rPr lang="en-US" sz="1200" baseline="30000" dirty="0">
                <a:solidFill>
                  <a:srgbClr val="FFFFFF"/>
                </a:solidFill>
                <a:latin typeface="DM Sans"/>
              </a:rPr>
              <a:t>rd</a:t>
            </a:r>
            <a:r>
              <a:rPr lang="en-US" sz="1200" dirty="0">
                <a:solidFill>
                  <a:srgbClr val="FFFFFF"/>
                </a:solidFill>
                <a:latin typeface="DM Sans"/>
              </a:rPr>
              <a:t> Floor Norwich Union House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HD1 2LR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01132 425522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Email – 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chemeClr val="bg1"/>
                </a:solidFill>
                <a:latin typeface="DM Sans"/>
              </a:rPr>
              <a:t>CFOEvolution@growthco.uk</a:t>
            </a:r>
          </a:p>
          <a:p>
            <a:pPr algn="ctr">
              <a:lnSpc>
                <a:spcPts val="2379"/>
              </a:lnSpc>
            </a:pPr>
            <a:endParaRPr lang="en-US" sz="1200" dirty="0">
              <a:solidFill>
                <a:srgbClr val="FFFFFF"/>
              </a:solidFill>
              <a:latin typeface="DM Sans"/>
            </a:endParaRP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Hub opening hours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Mon – Fri 9:00 – 4:00</a:t>
            </a:r>
          </a:p>
          <a:p>
            <a:pPr algn="ctr"/>
            <a:endParaRPr lang="en-US" sz="1200" b="1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DM Sans"/>
              </a:rPr>
              <a:t>Breakfast Club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Join us between 9:30 – 10:30 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for a healthy start to the day</a:t>
            </a:r>
          </a:p>
          <a:p>
            <a:pPr algn="ctr">
              <a:lnSpc>
                <a:spcPct val="150000"/>
              </a:lnSpc>
            </a:pPr>
            <a:endParaRPr lang="en-GB" sz="1200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GB" sz="1200" b="1" dirty="0">
                <a:solidFill>
                  <a:srgbClr val="FFFFFF"/>
                </a:solidFill>
                <a:latin typeface="DM Sans"/>
              </a:rPr>
              <a:t>Support</a:t>
            </a:r>
          </a:p>
          <a:p>
            <a:pPr algn="ctr"/>
            <a:r>
              <a:rPr lang="en-GB" sz="1200" dirty="0">
                <a:solidFill>
                  <a:srgbClr val="FFFFFF"/>
                </a:solidFill>
                <a:latin typeface="DM Sans"/>
              </a:rPr>
              <a:t>If you ever need a cuppa or a chat, pop in and speak to your support worker.</a:t>
            </a:r>
            <a:endParaRPr lang="en-US" sz="1200" dirty="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3" name="Group 46">
            <a:extLst>
              <a:ext uri="{FF2B5EF4-FFF2-40B4-BE49-F238E27FC236}">
                <a16:creationId xmlns:a16="http://schemas.microsoft.com/office/drawing/2014/main" id="{82E376B0-1958-3945-6DEE-8C494B09E6DD}"/>
              </a:ext>
            </a:extLst>
          </p:cNvPr>
          <p:cNvGrpSpPr/>
          <p:nvPr/>
        </p:nvGrpSpPr>
        <p:grpSpPr>
          <a:xfrm rot="2700000">
            <a:off x="7665195" y="4046858"/>
            <a:ext cx="293842" cy="293842"/>
            <a:chOff x="0" y="0"/>
            <a:chExt cx="812800" cy="812800"/>
          </a:xfrm>
        </p:grpSpPr>
        <p:sp>
          <p:nvSpPr>
            <p:cNvPr id="5" name="Freeform 47">
              <a:extLst>
                <a:ext uri="{FF2B5EF4-FFF2-40B4-BE49-F238E27FC236}">
                  <a16:creationId xmlns:a16="http://schemas.microsoft.com/office/drawing/2014/main" id="{3A853F41-7BE6-AEF5-C636-1EA65BFD055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48">
              <a:extLst>
                <a:ext uri="{FF2B5EF4-FFF2-40B4-BE49-F238E27FC236}">
                  <a16:creationId xmlns:a16="http://schemas.microsoft.com/office/drawing/2014/main" id="{48E89519-8FD1-948F-BA74-C82674A06DF6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2">
            <a:extLst>
              <a:ext uri="{FF2B5EF4-FFF2-40B4-BE49-F238E27FC236}">
                <a16:creationId xmlns:a16="http://schemas.microsoft.com/office/drawing/2014/main" id="{8620BE62-73C7-5EDC-CF30-3B38D0551AC4}"/>
              </a:ext>
            </a:extLst>
          </p:cNvPr>
          <p:cNvGrpSpPr/>
          <p:nvPr/>
        </p:nvGrpSpPr>
        <p:grpSpPr>
          <a:xfrm>
            <a:off x="5539738" y="1890146"/>
            <a:ext cx="242972" cy="242972"/>
            <a:chOff x="0" y="0"/>
            <a:chExt cx="812800" cy="812800"/>
          </a:xfrm>
        </p:grpSpPr>
        <p:sp>
          <p:nvSpPr>
            <p:cNvPr id="32" name="Freeform 63">
              <a:extLst>
                <a:ext uri="{FF2B5EF4-FFF2-40B4-BE49-F238E27FC236}">
                  <a16:creationId xmlns:a16="http://schemas.microsoft.com/office/drawing/2014/main" id="{FE4342D3-13A1-E519-C780-FF8F6A37ABC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4">
              <a:extLst>
                <a:ext uri="{FF2B5EF4-FFF2-40B4-BE49-F238E27FC236}">
                  <a16:creationId xmlns:a16="http://schemas.microsoft.com/office/drawing/2014/main" id="{F2015223-9057-D907-FD55-334A60190EB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292B89F-8C12-A08E-DE71-0AAE06E599A1}"/>
              </a:ext>
            </a:extLst>
          </p:cNvPr>
          <p:cNvCxnSpPr/>
          <p:nvPr/>
        </p:nvCxnSpPr>
        <p:spPr>
          <a:xfrm>
            <a:off x="2677886" y="5990392"/>
            <a:ext cx="157571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9669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94CDA-A85E-0B30-1973-70CAF5D28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A054E036-C6F2-B910-72C3-28F8B06EEC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128177"/>
              </p:ext>
            </p:extLst>
          </p:nvPr>
        </p:nvGraphicFramePr>
        <p:xfrm>
          <a:off x="2660358" y="644165"/>
          <a:ext cx="7912264" cy="6701554"/>
        </p:xfrm>
        <a:graphic>
          <a:graphicData uri="http://schemas.openxmlformats.org/drawingml/2006/table">
            <a:tbl>
              <a:tblPr/>
              <a:tblGrid>
                <a:gridCol w="1595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5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51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51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16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4147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26th</a:t>
                      </a:r>
                      <a:endParaRPr lang="en-US" sz="9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27</a:t>
                      </a:r>
                      <a:r>
                        <a:rPr lang="en-US" sz="9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9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28th</a:t>
                      </a:r>
                      <a:endParaRPr lang="en-US" sz="9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29th</a:t>
                      </a:r>
                      <a:endParaRPr lang="en-US" sz="9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30th </a:t>
                      </a:r>
                      <a:endParaRPr lang="en-US" sz="9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6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531711"/>
                  </a:ext>
                </a:extLst>
              </a:tr>
              <a:tr h="1140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95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95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Competition, Games &amp; Quizzes!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 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competitions.</a:t>
                      </a: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.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95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95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95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95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95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95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44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950" b="1" i="0" u="none" strike="noStrike" noProof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Men in Mind </a:t>
                      </a:r>
                      <a:endParaRPr lang="en-US" sz="950" b="0" i="0" u="none" strike="noStrike" noProof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950" b="1" i="0" u="none" strike="noStrike" noProof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Owen</a:t>
                      </a:r>
                      <a:endParaRPr lang="en-US" sz="950" b="0" i="0" u="none" strike="noStrike" noProof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950" b="0" i="0" u="none" strike="noStrike" noProof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950" b="0" i="0" u="none" strike="noStrike" noProof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950" b="0" i="0" u="none" strike="noStrike" noProof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50" b="0" i="0" u="none" strike="noStrike" noProof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Supportive and safe space to explore your wellbeing</a:t>
                      </a:r>
                      <a:endParaRPr lang="en-US" sz="950" dirty="0"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 with Steve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  <a:endParaRPr lang="en-GB" sz="9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  <a:endParaRPr lang="en-GB" sz="9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95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9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95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Owen</a:t>
                      </a:r>
                      <a:endParaRPr lang="en-US" sz="9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9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9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9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95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 with Tara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Song writing and getting creative!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950" b="1" dirty="0">
                          <a:solidFill>
                            <a:srgbClr val="000000"/>
                          </a:solidFill>
                          <a:latin typeface="DM Sans" pitchFamily="2" charset="0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950" b="1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 pitchFamily="2" charset="0"/>
                          <a:cs typeface="DilleniaUPC"/>
                        </a:rPr>
                        <a:t>10.00 – 12:00 – group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 pitchFamily="2" charset="0"/>
                          <a:cs typeface="DilleniaUPC"/>
                        </a:rPr>
                        <a:t>1:00-3:00 – 1-2-1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 pitchFamily="2" charset="0"/>
                          <a:cs typeface="DilleniaUPC"/>
                        </a:rPr>
                        <a:t>Healthy body, healthy mind. Lifestyle and health advice</a:t>
                      </a:r>
                      <a:endParaRPr lang="en-GB" sz="9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13932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with Jackey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dirty="0">
                          <a:solidFill>
                            <a:srgbClr val="000000"/>
                          </a:solidFill>
                          <a:latin typeface="DM Sans"/>
                        </a:rPr>
                        <a:t>Job search, CV writing,  Cover Letters, Applications, Disclosure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1" dirty="0">
                          <a:solidFill>
                            <a:srgbClr val="000000"/>
                          </a:solidFill>
                          <a:latin typeface="DM Sans"/>
                        </a:rPr>
                        <a:t>Book Club with Amrit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dirty="0">
                          <a:solidFill>
                            <a:srgbClr val="000000"/>
                          </a:solidFill>
                          <a:latin typeface="DM Sans"/>
                        </a:rPr>
                        <a:t>13:30 – 15:30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Through The Gate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1:00 – 3:00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0" kern="800" baseline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available for anyone being released from custody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b="0" kern="800" baseline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dirty="0"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50" b="1" dirty="0">
                          <a:latin typeface="DM Sans" pitchFamily="2" charset="0"/>
                        </a:rPr>
                        <a:t>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50" b="1" dirty="0">
                          <a:latin typeface="DM Sans" pitchFamily="2" charset="0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950" dirty="0"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50" dirty="0">
                          <a:latin typeface="DM Sans" pitchFamily="2" charset="0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950" dirty="0"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50" dirty="0">
                          <a:latin typeface="DM Sans" pitchFamily="2" charset="0"/>
                        </a:rPr>
                        <a:t>Destress and create!</a:t>
                      </a:r>
                      <a:endParaRPr lang="en-GB" sz="950" dirty="0"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Baking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1:00 – 3:00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Help to bake some sweet treats for everyone’s benefit.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Community Work Coach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9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benefits, job and training opportunities.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0443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057818"/>
                  </a:ext>
                </a:extLst>
              </a:tr>
            </a:tbl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27FE3231-5810-D311-012D-2B351AFCF5D4}"/>
              </a:ext>
            </a:extLst>
          </p:cNvPr>
          <p:cNvSpPr/>
          <p:nvPr/>
        </p:nvSpPr>
        <p:spPr>
          <a:xfrm>
            <a:off x="184646" y="1594354"/>
            <a:ext cx="2384913" cy="4866600"/>
          </a:xfrm>
          <a:custGeom>
            <a:avLst/>
            <a:gdLst/>
            <a:ahLst/>
            <a:cxnLst/>
            <a:rect l="l" t="t" r="r" b="b"/>
            <a:pathLst>
              <a:path w="868775" h="1669301">
                <a:moveTo>
                  <a:pt x="0" y="0"/>
                </a:moveTo>
                <a:lnTo>
                  <a:pt x="868775" y="0"/>
                </a:lnTo>
                <a:lnTo>
                  <a:pt x="868775" y="1669301"/>
                </a:lnTo>
                <a:lnTo>
                  <a:pt x="0" y="1669301"/>
                </a:lnTo>
                <a:close/>
              </a:path>
            </a:pathLst>
          </a:custGeom>
          <a:solidFill>
            <a:srgbClr val="34586E"/>
          </a:solid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grpSp>
        <p:nvGrpSpPr>
          <p:cNvPr id="46" name="Group 46">
            <a:extLst>
              <a:ext uri="{FF2B5EF4-FFF2-40B4-BE49-F238E27FC236}">
                <a16:creationId xmlns:a16="http://schemas.microsoft.com/office/drawing/2014/main" id="{C9A6828D-9AF3-FD75-95F0-26A55E85ED08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6719A1E3-11CB-C5ED-CD24-9DE14BFBA78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DE23E455-BE0A-0DE5-DB05-7FF8EE35D81E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5BEA1500-551D-00C9-E680-C42CC99EFFAF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CE92CF7E-B0D0-8603-2215-53769BBC8A10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0E5C0B0E-7DA2-74C2-4366-73A29F7FAEFE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5FC50962-7347-8DD8-9F62-CBFD091FBA23}"/>
              </a:ext>
            </a:extLst>
          </p:cNvPr>
          <p:cNvGrpSpPr/>
          <p:nvPr/>
        </p:nvGrpSpPr>
        <p:grpSpPr>
          <a:xfrm>
            <a:off x="206787" y="584797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926787CF-461F-7BE8-2F0B-6AE335EBE1E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82346D48-A077-1C34-3EC9-09A1945F329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8354142B-DF82-7A8B-981F-7104604BADDD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93E531A1-92A4-AE63-C640-68A74850856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BE66FE46-0C90-A3E4-55D3-BDC9F355047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9A1EBB74-A404-944E-8ABB-4587C6851E42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ECD9716A-BC38-2223-511D-871C5E909970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64B53323-DFED-C2CD-4861-E598ABA13C24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12E36166-6D7A-BD5D-3282-92F1EAF8213A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95516771-22DF-5653-50E8-4896C7D575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965" y="29397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F9D4A9D9-8436-9590-8954-B04C489BFFD9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sp>
        <p:nvSpPr>
          <p:cNvPr id="6" name="TextBox 69">
            <a:extLst>
              <a:ext uri="{FF2B5EF4-FFF2-40B4-BE49-F238E27FC236}">
                <a16:creationId xmlns:a16="http://schemas.microsoft.com/office/drawing/2014/main" id="{C41BEB47-BA70-38C9-B72B-1A652AA4883E}"/>
              </a:ext>
            </a:extLst>
          </p:cNvPr>
          <p:cNvSpPr txBox="1"/>
          <p:nvPr/>
        </p:nvSpPr>
        <p:spPr>
          <a:xfrm>
            <a:off x="3289152" y="-17872"/>
            <a:ext cx="5642364" cy="573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 </a:t>
            </a:r>
            <a:r>
              <a:rPr lang="en-US" sz="2400" u="sng" dirty="0">
                <a:solidFill>
                  <a:srgbClr val="000000"/>
                </a:solidFill>
                <a:latin typeface="DM Sans Bold"/>
              </a:rPr>
              <a:t>CFO Evolution – </a:t>
            </a:r>
            <a:r>
              <a:rPr lang="en-US" sz="2400" u="sng" dirty="0" err="1">
                <a:solidFill>
                  <a:srgbClr val="000000"/>
                </a:solidFill>
                <a:latin typeface="DM Sans Bold"/>
              </a:rPr>
              <a:t>Janaury</a:t>
            </a:r>
            <a:r>
              <a:rPr lang="en-US" sz="2400" u="sng" dirty="0">
                <a:solidFill>
                  <a:srgbClr val="000000"/>
                </a:solidFill>
                <a:latin typeface="DM Sans Bold"/>
              </a:rPr>
              <a:t> 2026</a:t>
            </a:r>
            <a:endParaRPr lang="en-US" sz="2800" u="sng" dirty="0">
              <a:solidFill>
                <a:srgbClr val="000000"/>
              </a:solidFill>
              <a:latin typeface="DM Sans Bold"/>
            </a:endParaRPr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3A0D3A28-F608-1FD5-96CA-15D1F0E0C3A0}"/>
              </a:ext>
            </a:extLst>
          </p:cNvPr>
          <p:cNvGrpSpPr/>
          <p:nvPr/>
        </p:nvGrpSpPr>
        <p:grpSpPr>
          <a:xfrm>
            <a:off x="3985735" y="1333502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DEE0A958-E5F4-C1D1-D598-9665617C882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E05149AD-F8C1-ED92-7E62-F71A3E14F0D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2214B32C-FABE-9BB6-84C3-24A0AE7CF90C}"/>
              </a:ext>
            </a:extLst>
          </p:cNvPr>
          <p:cNvGrpSpPr/>
          <p:nvPr/>
        </p:nvGrpSpPr>
        <p:grpSpPr>
          <a:xfrm>
            <a:off x="2819809" y="4138482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7BEE2F89-AFC0-EDAD-574D-029E3E08F7F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2A6230B8-FC9E-1438-A6D2-DDFDFC3C7C0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C02C3F01-6813-8B23-3E3F-EA038751412C}"/>
              </a:ext>
            </a:extLst>
          </p:cNvPr>
          <p:cNvGrpSpPr/>
          <p:nvPr/>
        </p:nvGrpSpPr>
        <p:grpSpPr>
          <a:xfrm>
            <a:off x="3987459" y="6405498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A913623B-FCD7-0EAF-EA74-12B5DA9F661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566C9028-2A7C-2FEA-1694-6FA98E1B3D1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757E61A8-D264-E27A-284C-5781643E261F}"/>
              </a:ext>
            </a:extLst>
          </p:cNvPr>
          <p:cNvGrpSpPr/>
          <p:nvPr/>
        </p:nvGrpSpPr>
        <p:grpSpPr>
          <a:xfrm>
            <a:off x="7168762" y="1367130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3602B694-BC7F-9D60-A38E-287F4457956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67">
              <a:extLst>
                <a:ext uri="{FF2B5EF4-FFF2-40B4-BE49-F238E27FC236}">
                  <a16:creationId xmlns:a16="http://schemas.microsoft.com/office/drawing/2014/main" id="{3E100849-6500-6AD8-ED04-641AD70FC62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2" name="Group 65">
            <a:extLst>
              <a:ext uri="{FF2B5EF4-FFF2-40B4-BE49-F238E27FC236}">
                <a16:creationId xmlns:a16="http://schemas.microsoft.com/office/drawing/2014/main" id="{E214612E-C00D-13C5-EC86-190CACB484A8}"/>
              </a:ext>
            </a:extLst>
          </p:cNvPr>
          <p:cNvGrpSpPr/>
          <p:nvPr/>
        </p:nvGrpSpPr>
        <p:grpSpPr>
          <a:xfrm>
            <a:off x="8484365" y="6369417"/>
            <a:ext cx="220832" cy="193228"/>
            <a:chOff x="0" y="0"/>
            <a:chExt cx="812800" cy="711200"/>
          </a:xfrm>
        </p:grpSpPr>
        <p:sp>
          <p:nvSpPr>
            <p:cNvPr id="33" name="Freeform 66">
              <a:extLst>
                <a:ext uri="{FF2B5EF4-FFF2-40B4-BE49-F238E27FC236}">
                  <a16:creationId xmlns:a16="http://schemas.microsoft.com/office/drawing/2014/main" id="{67080499-F738-98FE-C177-77E599FA6E7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67">
              <a:extLst>
                <a:ext uri="{FF2B5EF4-FFF2-40B4-BE49-F238E27FC236}">
                  <a16:creationId xmlns:a16="http://schemas.microsoft.com/office/drawing/2014/main" id="{B20D3926-4D09-65C4-30D9-E06FA530F4E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5" name="Group 62">
            <a:extLst>
              <a:ext uri="{FF2B5EF4-FFF2-40B4-BE49-F238E27FC236}">
                <a16:creationId xmlns:a16="http://schemas.microsoft.com/office/drawing/2014/main" id="{8A62AEAF-32DF-CEF8-E09C-C45817612B5E}"/>
              </a:ext>
            </a:extLst>
          </p:cNvPr>
          <p:cNvGrpSpPr/>
          <p:nvPr/>
        </p:nvGrpSpPr>
        <p:grpSpPr>
          <a:xfrm>
            <a:off x="6830531" y="6299931"/>
            <a:ext cx="242972" cy="242972"/>
            <a:chOff x="0" y="0"/>
            <a:chExt cx="812800" cy="812800"/>
          </a:xfrm>
        </p:grpSpPr>
        <p:sp>
          <p:nvSpPr>
            <p:cNvPr id="51" name="Freeform 63">
              <a:extLst>
                <a:ext uri="{FF2B5EF4-FFF2-40B4-BE49-F238E27FC236}">
                  <a16:creationId xmlns:a16="http://schemas.microsoft.com/office/drawing/2014/main" id="{A52A0EAE-457E-B2C8-CE36-64F69467553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704CC035-8CDA-53AA-067B-4B3A22952BF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4" name="Group 62">
            <a:extLst>
              <a:ext uri="{FF2B5EF4-FFF2-40B4-BE49-F238E27FC236}">
                <a16:creationId xmlns:a16="http://schemas.microsoft.com/office/drawing/2014/main" id="{ABCFEB2B-03F0-3681-CCE5-CA946903D499}"/>
              </a:ext>
            </a:extLst>
          </p:cNvPr>
          <p:cNvGrpSpPr/>
          <p:nvPr/>
        </p:nvGrpSpPr>
        <p:grpSpPr>
          <a:xfrm>
            <a:off x="7050724" y="4077617"/>
            <a:ext cx="242972" cy="242972"/>
            <a:chOff x="0" y="0"/>
            <a:chExt cx="812800" cy="812800"/>
          </a:xfrm>
        </p:grpSpPr>
        <p:sp>
          <p:nvSpPr>
            <p:cNvPr id="55" name="Freeform 63">
              <a:extLst>
                <a:ext uri="{FF2B5EF4-FFF2-40B4-BE49-F238E27FC236}">
                  <a16:creationId xmlns:a16="http://schemas.microsoft.com/office/drawing/2014/main" id="{EF5212DF-0430-759E-7D26-9E286A02DA5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4">
              <a:extLst>
                <a:ext uri="{FF2B5EF4-FFF2-40B4-BE49-F238E27FC236}">
                  <a16:creationId xmlns:a16="http://schemas.microsoft.com/office/drawing/2014/main" id="{CDDF9B27-7DC1-78A4-0530-958EFF2C30C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1" name="Group 65">
            <a:extLst>
              <a:ext uri="{FF2B5EF4-FFF2-40B4-BE49-F238E27FC236}">
                <a16:creationId xmlns:a16="http://schemas.microsoft.com/office/drawing/2014/main" id="{5889CADC-83A0-646B-6ECC-05414EA79E59}"/>
              </a:ext>
            </a:extLst>
          </p:cNvPr>
          <p:cNvGrpSpPr/>
          <p:nvPr/>
        </p:nvGrpSpPr>
        <p:grpSpPr>
          <a:xfrm>
            <a:off x="8741964" y="1378759"/>
            <a:ext cx="220832" cy="193228"/>
            <a:chOff x="0" y="0"/>
            <a:chExt cx="812800" cy="711200"/>
          </a:xfrm>
        </p:grpSpPr>
        <p:sp>
          <p:nvSpPr>
            <p:cNvPr id="68" name="Freeform 66">
              <a:extLst>
                <a:ext uri="{FF2B5EF4-FFF2-40B4-BE49-F238E27FC236}">
                  <a16:creationId xmlns:a16="http://schemas.microsoft.com/office/drawing/2014/main" id="{6EE746AF-ECBC-A35B-DD0D-3FD8002F339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TextBox 67">
              <a:extLst>
                <a:ext uri="{FF2B5EF4-FFF2-40B4-BE49-F238E27FC236}">
                  <a16:creationId xmlns:a16="http://schemas.microsoft.com/office/drawing/2014/main" id="{83D170BE-88F7-122A-5ACE-ADF907207A5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05FFF96A-E3D9-B94C-F4B9-1E65774D410D}"/>
              </a:ext>
            </a:extLst>
          </p:cNvPr>
          <p:cNvGrpSpPr/>
          <p:nvPr/>
        </p:nvGrpSpPr>
        <p:grpSpPr>
          <a:xfrm rot="2700000">
            <a:off x="5946868" y="4065050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25D82F72-23BA-6E01-50EB-B07AAD6F69A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81D48CBE-D747-06A9-BDF4-58D3245D85A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9" name="Group 62">
            <a:extLst>
              <a:ext uri="{FF2B5EF4-FFF2-40B4-BE49-F238E27FC236}">
                <a16:creationId xmlns:a16="http://schemas.microsoft.com/office/drawing/2014/main" id="{63B95F6D-456C-3BAC-B311-E1C9656FAD00}"/>
              </a:ext>
            </a:extLst>
          </p:cNvPr>
          <p:cNvGrpSpPr/>
          <p:nvPr/>
        </p:nvGrpSpPr>
        <p:grpSpPr>
          <a:xfrm>
            <a:off x="3910435" y="4068312"/>
            <a:ext cx="242972" cy="242972"/>
            <a:chOff x="0" y="0"/>
            <a:chExt cx="812800" cy="812800"/>
          </a:xfrm>
        </p:grpSpPr>
        <p:sp>
          <p:nvSpPr>
            <p:cNvPr id="80" name="Freeform 63">
              <a:extLst>
                <a:ext uri="{FF2B5EF4-FFF2-40B4-BE49-F238E27FC236}">
                  <a16:creationId xmlns:a16="http://schemas.microsoft.com/office/drawing/2014/main" id="{BD12144B-1663-86C8-EA83-D0680D9A2D3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4">
              <a:extLst>
                <a:ext uri="{FF2B5EF4-FFF2-40B4-BE49-F238E27FC236}">
                  <a16:creationId xmlns:a16="http://schemas.microsoft.com/office/drawing/2014/main" id="{AAB2AB3F-316E-0552-D45E-F4C9316127D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2" name="Group 62">
            <a:extLst>
              <a:ext uri="{FF2B5EF4-FFF2-40B4-BE49-F238E27FC236}">
                <a16:creationId xmlns:a16="http://schemas.microsoft.com/office/drawing/2014/main" id="{F4E16712-12E8-4256-D405-E1CC4596AED8}"/>
              </a:ext>
            </a:extLst>
          </p:cNvPr>
          <p:cNvGrpSpPr/>
          <p:nvPr/>
        </p:nvGrpSpPr>
        <p:grpSpPr>
          <a:xfrm>
            <a:off x="8623703" y="4068312"/>
            <a:ext cx="242972" cy="242972"/>
            <a:chOff x="0" y="0"/>
            <a:chExt cx="812800" cy="812800"/>
          </a:xfrm>
        </p:grpSpPr>
        <p:sp>
          <p:nvSpPr>
            <p:cNvPr id="83" name="Freeform 63">
              <a:extLst>
                <a:ext uri="{FF2B5EF4-FFF2-40B4-BE49-F238E27FC236}">
                  <a16:creationId xmlns:a16="http://schemas.microsoft.com/office/drawing/2014/main" id="{4CB2BAFD-1892-4DC1-42F4-3094A105B83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4" name="TextBox 64">
              <a:extLst>
                <a:ext uri="{FF2B5EF4-FFF2-40B4-BE49-F238E27FC236}">
                  <a16:creationId xmlns:a16="http://schemas.microsoft.com/office/drawing/2014/main" id="{98BB5363-F015-972C-B6DA-CE28E7D7478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6" name="Group 65">
            <a:extLst>
              <a:ext uri="{FF2B5EF4-FFF2-40B4-BE49-F238E27FC236}">
                <a16:creationId xmlns:a16="http://schemas.microsoft.com/office/drawing/2014/main" id="{FE5CC5CD-AAD5-5C7F-5B65-A0ECC7067131}"/>
              </a:ext>
            </a:extLst>
          </p:cNvPr>
          <p:cNvGrpSpPr/>
          <p:nvPr/>
        </p:nvGrpSpPr>
        <p:grpSpPr>
          <a:xfrm>
            <a:off x="10278045" y="1401126"/>
            <a:ext cx="220832" cy="193228"/>
            <a:chOff x="0" y="0"/>
            <a:chExt cx="812800" cy="711200"/>
          </a:xfrm>
        </p:grpSpPr>
        <p:sp>
          <p:nvSpPr>
            <p:cNvPr id="87" name="Freeform 66">
              <a:extLst>
                <a:ext uri="{FF2B5EF4-FFF2-40B4-BE49-F238E27FC236}">
                  <a16:creationId xmlns:a16="http://schemas.microsoft.com/office/drawing/2014/main" id="{FC351925-8198-1338-E1E5-9062A38FF37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ADF0CE26-B98A-9EC2-8F3F-02CE9D18E93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9" name="Group 65">
            <a:extLst>
              <a:ext uri="{FF2B5EF4-FFF2-40B4-BE49-F238E27FC236}">
                <a16:creationId xmlns:a16="http://schemas.microsoft.com/office/drawing/2014/main" id="{EC9E0B52-5F06-9484-985C-3A8DA49851C3}"/>
              </a:ext>
            </a:extLst>
          </p:cNvPr>
          <p:cNvGrpSpPr/>
          <p:nvPr/>
        </p:nvGrpSpPr>
        <p:grpSpPr>
          <a:xfrm>
            <a:off x="10223160" y="6320089"/>
            <a:ext cx="220832" cy="193228"/>
            <a:chOff x="0" y="0"/>
            <a:chExt cx="812800" cy="711200"/>
          </a:xfrm>
        </p:grpSpPr>
        <p:sp>
          <p:nvSpPr>
            <p:cNvPr id="90" name="Freeform 66">
              <a:extLst>
                <a:ext uri="{FF2B5EF4-FFF2-40B4-BE49-F238E27FC236}">
                  <a16:creationId xmlns:a16="http://schemas.microsoft.com/office/drawing/2014/main" id="{2C21CFAD-AEAD-900B-014D-174B0ADB5DE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1" name="TextBox 67">
              <a:extLst>
                <a:ext uri="{FF2B5EF4-FFF2-40B4-BE49-F238E27FC236}">
                  <a16:creationId xmlns:a16="http://schemas.microsoft.com/office/drawing/2014/main" id="{39DBA332-91F9-9F9E-A06E-0BC2F51A3F8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92" name="Freeform 63">
            <a:extLst>
              <a:ext uri="{FF2B5EF4-FFF2-40B4-BE49-F238E27FC236}">
                <a16:creationId xmlns:a16="http://schemas.microsoft.com/office/drawing/2014/main" id="{EA41471F-8B11-413A-F00B-D4E6456660FC}"/>
              </a:ext>
            </a:extLst>
          </p:cNvPr>
          <p:cNvSpPr/>
          <p:nvPr/>
        </p:nvSpPr>
        <p:spPr>
          <a:xfrm>
            <a:off x="10278045" y="3683138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93" name="Group 65">
            <a:extLst>
              <a:ext uri="{FF2B5EF4-FFF2-40B4-BE49-F238E27FC236}">
                <a16:creationId xmlns:a16="http://schemas.microsoft.com/office/drawing/2014/main" id="{4B759472-DEA9-2836-03E4-A32EF9F7C559}"/>
              </a:ext>
            </a:extLst>
          </p:cNvPr>
          <p:cNvGrpSpPr/>
          <p:nvPr/>
        </p:nvGrpSpPr>
        <p:grpSpPr>
          <a:xfrm>
            <a:off x="9049652" y="4306828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6D222CFC-C532-06D4-80BA-BD75550CB2D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3E6DF605-4803-3709-7741-F6EF438611B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6" name="Group 62">
            <a:extLst>
              <a:ext uri="{FF2B5EF4-FFF2-40B4-BE49-F238E27FC236}">
                <a16:creationId xmlns:a16="http://schemas.microsoft.com/office/drawing/2014/main" id="{3865EC01-CB30-4064-46C8-E79E733E93CF}"/>
              </a:ext>
            </a:extLst>
          </p:cNvPr>
          <p:cNvGrpSpPr/>
          <p:nvPr/>
        </p:nvGrpSpPr>
        <p:grpSpPr>
          <a:xfrm>
            <a:off x="7790070" y="6369417"/>
            <a:ext cx="242972" cy="242972"/>
            <a:chOff x="0" y="0"/>
            <a:chExt cx="812800" cy="812800"/>
          </a:xfrm>
        </p:grpSpPr>
        <p:sp>
          <p:nvSpPr>
            <p:cNvPr id="27" name="Freeform 63">
              <a:extLst>
                <a:ext uri="{FF2B5EF4-FFF2-40B4-BE49-F238E27FC236}">
                  <a16:creationId xmlns:a16="http://schemas.microsoft.com/office/drawing/2014/main" id="{9D5DFB9A-FA6F-AC7F-8467-D61D33AEF9F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TextBox 64">
              <a:extLst>
                <a:ext uri="{FF2B5EF4-FFF2-40B4-BE49-F238E27FC236}">
                  <a16:creationId xmlns:a16="http://schemas.microsoft.com/office/drawing/2014/main" id="{DD4B89EF-2C6E-CD20-CEF7-3C3F0892BFB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" name="Group 65">
            <a:extLst>
              <a:ext uri="{FF2B5EF4-FFF2-40B4-BE49-F238E27FC236}">
                <a16:creationId xmlns:a16="http://schemas.microsoft.com/office/drawing/2014/main" id="{B5DDD149-1EA9-FB0B-0EC3-69167F237E06}"/>
              </a:ext>
            </a:extLst>
          </p:cNvPr>
          <p:cNvGrpSpPr/>
          <p:nvPr/>
        </p:nvGrpSpPr>
        <p:grpSpPr>
          <a:xfrm>
            <a:off x="5593442" y="3197842"/>
            <a:ext cx="220832" cy="193228"/>
            <a:chOff x="0" y="0"/>
            <a:chExt cx="812800" cy="711200"/>
          </a:xfrm>
        </p:grpSpPr>
        <p:sp>
          <p:nvSpPr>
            <p:cNvPr id="30" name="Freeform 66">
              <a:extLst>
                <a:ext uri="{FF2B5EF4-FFF2-40B4-BE49-F238E27FC236}">
                  <a16:creationId xmlns:a16="http://schemas.microsoft.com/office/drawing/2014/main" id="{1FDCFB87-4810-2CAF-2C3D-7F64CF52F99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TextBox 67">
              <a:extLst>
                <a:ext uri="{FF2B5EF4-FFF2-40B4-BE49-F238E27FC236}">
                  <a16:creationId xmlns:a16="http://schemas.microsoft.com/office/drawing/2014/main" id="{23A09863-40C1-F086-DC65-25A7281AB68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3" name="Group 46">
            <a:extLst>
              <a:ext uri="{FF2B5EF4-FFF2-40B4-BE49-F238E27FC236}">
                <a16:creationId xmlns:a16="http://schemas.microsoft.com/office/drawing/2014/main" id="{CB8ED0C8-57E0-E84A-5909-513B313CAE44}"/>
              </a:ext>
            </a:extLst>
          </p:cNvPr>
          <p:cNvGrpSpPr/>
          <p:nvPr/>
        </p:nvGrpSpPr>
        <p:grpSpPr>
          <a:xfrm rot="2700000">
            <a:off x="6110772" y="6258655"/>
            <a:ext cx="293842" cy="293842"/>
            <a:chOff x="0" y="0"/>
            <a:chExt cx="812800" cy="812800"/>
          </a:xfrm>
        </p:grpSpPr>
        <p:sp>
          <p:nvSpPr>
            <p:cNvPr id="14" name="Freeform 47">
              <a:extLst>
                <a:ext uri="{FF2B5EF4-FFF2-40B4-BE49-F238E27FC236}">
                  <a16:creationId xmlns:a16="http://schemas.microsoft.com/office/drawing/2014/main" id="{7AFF8B51-63BC-E42B-1E70-BA043EB04DE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48">
              <a:extLst>
                <a:ext uri="{FF2B5EF4-FFF2-40B4-BE49-F238E27FC236}">
                  <a16:creationId xmlns:a16="http://schemas.microsoft.com/office/drawing/2014/main" id="{53458C0E-0C20-0FEF-3329-C3D075B74CC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C3D99082-149A-271E-A8A6-750754FB8742}"/>
              </a:ext>
            </a:extLst>
          </p:cNvPr>
          <p:cNvGrpSpPr/>
          <p:nvPr/>
        </p:nvGrpSpPr>
        <p:grpSpPr>
          <a:xfrm>
            <a:off x="4922144" y="6401924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337E78FE-7F8C-999F-0F78-B61E03CB3A5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141DD734-141D-2FAE-3B60-618ABD0BE5B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42" name="TextBox 5">
            <a:extLst>
              <a:ext uri="{FF2B5EF4-FFF2-40B4-BE49-F238E27FC236}">
                <a16:creationId xmlns:a16="http://schemas.microsoft.com/office/drawing/2014/main" id="{88832FCA-F79E-1A3F-C2D1-802F67FA451B}"/>
              </a:ext>
            </a:extLst>
          </p:cNvPr>
          <p:cNvSpPr txBox="1"/>
          <p:nvPr/>
        </p:nvSpPr>
        <p:spPr>
          <a:xfrm>
            <a:off x="184646" y="1511048"/>
            <a:ext cx="2384913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r>
              <a:rPr lang="en-US" sz="1200" b="1" u="sng" dirty="0">
                <a:solidFill>
                  <a:srgbClr val="FFFFFF"/>
                </a:solidFill>
                <a:latin typeface="DM Sans"/>
              </a:rPr>
              <a:t>Huddersfield CFO Activity Hub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3</a:t>
            </a:r>
            <a:r>
              <a:rPr lang="en-US" sz="1200" baseline="30000" dirty="0">
                <a:solidFill>
                  <a:srgbClr val="FFFFFF"/>
                </a:solidFill>
                <a:latin typeface="DM Sans"/>
              </a:rPr>
              <a:t>rd</a:t>
            </a:r>
            <a:r>
              <a:rPr lang="en-US" sz="1200" dirty="0">
                <a:solidFill>
                  <a:srgbClr val="FFFFFF"/>
                </a:solidFill>
                <a:latin typeface="DM Sans"/>
              </a:rPr>
              <a:t> Floor Norwich Union House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HD1 2LR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01132 425522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Email – 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chemeClr val="bg1"/>
                </a:solidFill>
                <a:latin typeface="DM Sans"/>
              </a:rPr>
              <a:t>CFOEvolution@growthco.uk</a:t>
            </a:r>
          </a:p>
          <a:p>
            <a:pPr algn="ctr">
              <a:lnSpc>
                <a:spcPts val="2379"/>
              </a:lnSpc>
            </a:pPr>
            <a:endParaRPr lang="en-US" sz="1200" dirty="0">
              <a:solidFill>
                <a:srgbClr val="FFFFFF"/>
              </a:solidFill>
              <a:latin typeface="DM Sans"/>
            </a:endParaRP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Hub opening hours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Mon – Fri 9:00 – 4:00</a:t>
            </a:r>
          </a:p>
          <a:p>
            <a:pPr algn="ctr"/>
            <a:endParaRPr lang="en-US" sz="1200" b="1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DM Sans"/>
              </a:rPr>
              <a:t>Breakfast Club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Join us between 9:30 – 10:30 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for a healthy start to the day</a:t>
            </a:r>
          </a:p>
          <a:p>
            <a:pPr algn="ctr">
              <a:lnSpc>
                <a:spcPct val="150000"/>
              </a:lnSpc>
            </a:pPr>
            <a:endParaRPr lang="en-GB" sz="1200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GB" sz="1200" b="1" dirty="0">
                <a:solidFill>
                  <a:srgbClr val="FFFFFF"/>
                </a:solidFill>
                <a:latin typeface="DM Sans"/>
              </a:rPr>
              <a:t>Support</a:t>
            </a:r>
          </a:p>
          <a:p>
            <a:pPr algn="ctr"/>
            <a:r>
              <a:rPr lang="en-GB" sz="1200" dirty="0">
                <a:solidFill>
                  <a:srgbClr val="FFFFFF"/>
                </a:solidFill>
                <a:latin typeface="DM Sans"/>
              </a:rPr>
              <a:t>If you ever need a cuppa or a chat, pop in and speak to your support worker.</a:t>
            </a:r>
            <a:endParaRPr lang="en-US" sz="1200" dirty="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44" name="Group 46">
            <a:extLst>
              <a:ext uri="{FF2B5EF4-FFF2-40B4-BE49-F238E27FC236}">
                <a16:creationId xmlns:a16="http://schemas.microsoft.com/office/drawing/2014/main" id="{C6B6F18D-E072-E59F-D9B2-918FBD6D3FB8}"/>
              </a:ext>
            </a:extLst>
          </p:cNvPr>
          <p:cNvGrpSpPr/>
          <p:nvPr/>
        </p:nvGrpSpPr>
        <p:grpSpPr>
          <a:xfrm rot="2700000">
            <a:off x="7664190" y="4038606"/>
            <a:ext cx="293842" cy="293842"/>
            <a:chOff x="0" y="0"/>
            <a:chExt cx="812800" cy="812800"/>
          </a:xfrm>
        </p:grpSpPr>
        <p:sp>
          <p:nvSpPr>
            <p:cNvPr id="57" name="Freeform 47">
              <a:extLst>
                <a:ext uri="{FF2B5EF4-FFF2-40B4-BE49-F238E27FC236}">
                  <a16:creationId xmlns:a16="http://schemas.microsoft.com/office/drawing/2014/main" id="{B7F07F9E-1248-A634-785F-860EB6F9743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TextBox 48">
              <a:extLst>
                <a:ext uri="{FF2B5EF4-FFF2-40B4-BE49-F238E27FC236}">
                  <a16:creationId xmlns:a16="http://schemas.microsoft.com/office/drawing/2014/main" id="{D9613E7A-7822-798C-C619-78056E583B3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59" name="Freeform 63">
            <a:extLst>
              <a:ext uri="{FF2B5EF4-FFF2-40B4-BE49-F238E27FC236}">
                <a16:creationId xmlns:a16="http://schemas.microsoft.com/office/drawing/2014/main" id="{042A61AF-6FC1-4ECA-BE32-BD6CF37DD85C}"/>
              </a:ext>
            </a:extLst>
          </p:cNvPr>
          <p:cNvSpPr/>
          <p:nvPr/>
        </p:nvSpPr>
        <p:spPr>
          <a:xfrm>
            <a:off x="9165035" y="6437576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85" name="Group 62">
            <a:extLst>
              <a:ext uri="{FF2B5EF4-FFF2-40B4-BE49-F238E27FC236}">
                <a16:creationId xmlns:a16="http://schemas.microsoft.com/office/drawing/2014/main" id="{292D605A-8AF5-A94E-C071-3369D4580BB3}"/>
              </a:ext>
            </a:extLst>
          </p:cNvPr>
          <p:cNvGrpSpPr/>
          <p:nvPr/>
        </p:nvGrpSpPr>
        <p:grpSpPr>
          <a:xfrm>
            <a:off x="5571302" y="2545855"/>
            <a:ext cx="242972" cy="242972"/>
            <a:chOff x="0" y="0"/>
            <a:chExt cx="812800" cy="812800"/>
          </a:xfrm>
        </p:grpSpPr>
        <p:sp>
          <p:nvSpPr>
            <p:cNvPr id="96" name="Freeform 63">
              <a:extLst>
                <a:ext uri="{FF2B5EF4-FFF2-40B4-BE49-F238E27FC236}">
                  <a16:creationId xmlns:a16="http://schemas.microsoft.com/office/drawing/2014/main" id="{606C15BD-FD45-BFE7-F9A8-3145EC3888F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7" name="TextBox 64">
              <a:extLst>
                <a:ext uri="{FF2B5EF4-FFF2-40B4-BE49-F238E27FC236}">
                  <a16:creationId xmlns:a16="http://schemas.microsoft.com/office/drawing/2014/main" id="{76BD1155-C718-2A71-9A35-B6747AC2537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223A64B-2445-6CAE-2820-DF1EE01D3ECE}"/>
              </a:ext>
            </a:extLst>
          </p:cNvPr>
          <p:cNvCxnSpPr/>
          <p:nvPr/>
        </p:nvCxnSpPr>
        <p:spPr>
          <a:xfrm>
            <a:off x="2660358" y="6197798"/>
            <a:ext cx="157571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0714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5" ma:contentTypeDescription="Create a new document." ma:contentTypeScope="" ma:versionID="7380bb5e951f26365fc05e9c41e4b009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e4b8c1d64eaa87a495046f9ad268f8da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CoverLetterTemplate2 xmlns="39022ca7-da8b-462c-ac53-cf911d2e7c5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3CCE0E-7417-4FD8-9F77-6410ECAE7C32}"/>
</file>

<file path=customXml/itemProps2.xml><?xml version="1.0" encoding="utf-8"?>
<ds:datastoreItem xmlns:ds="http://schemas.openxmlformats.org/officeDocument/2006/customXml" ds:itemID="{12D4F630-F244-4249-A1DD-CAF66701C44D}">
  <ds:schemaRefs>
    <ds:schemaRef ds:uri="http://schemas.microsoft.com/office/2006/documentManagement/types"/>
    <ds:schemaRef ds:uri="http://www.w3.org/XML/1998/namespace"/>
    <ds:schemaRef ds:uri="http://purl.org/dc/elements/1.1/"/>
    <ds:schemaRef ds:uri="21fe2dc5-e687-4b08-a992-8b5ade4d5474"/>
    <ds:schemaRef ds:uri="http://purl.org/dc/terms/"/>
    <ds:schemaRef ds:uri="39022ca7-da8b-462c-ac53-cf911d2e7c5d"/>
    <ds:schemaRef ds:uri="http://purl.org/dc/dcmitype/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28620</TotalTime>
  <Words>1878</Words>
  <Application>Microsoft Office PowerPoint</Application>
  <PresentationFormat>Custom</PresentationFormat>
  <Paragraphs>502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DM Sans</vt:lpstr>
      <vt:lpstr>Aptos Display</vt:lpstr>
      <vt:lpstr>Arial</vt:lpstr>
      <vt:lpstr>Aptos</vt:lpstr>
      <vt:lpstr>DM Sans Bold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Emma Melia</dc:creator>
  <cp:lastModifiedBy>Higgins, Teigan (Growth Company)</cp:lastModifiedBy>
  <cp:revision>39</cp:revision>
  <cp:lastPrinted>2025-10-07T12:38:45Z</cp:lastPrinted>
  <dcterms:created xsi:type="dcterms:W3CDTF">2006-08-16T00:00:00Z</dcterms:created>
  <dcterms:modified xsi:type="dcterms:W3CDTF">2025-12-18T11:26:55Z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