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0"/>
  </p:notesMasterIdLst>
  <p:sldIdLst>
    <p:sldId id="280" r:id="rId5"/>
    <p:sldId id="259" r:id="rId6"/>
    <p:sldId id="277" r:id="rId7"/>
    <p:sldId id="279" r:id="rId8"/>
    <p:sldId id="272" r:id="rId9"/>
  </p:sldIdLst>
  <p:sldSz cx="10693400" cy="7556500"/>
  <p:notesSz cx="6797675" cy="9926638"/>
  <p:embeddedFontLst>
    <p:embeddedFont>
      <p:font typeface="DM Sans" pitchFamily="2" charset="0"/>
      <p:regular r:id="rId11"/>
      <p:bold r:id="rId12"/>
      <p:italic r:id="rId13"/>
      <p:boldItalic r:id="rId14"/>
    </p:embeddedFont>
    <p:embeddedFont>
      <p:font typeface="DM Sans Bold" charset="0"/>
      <p:regular r:id="rId15"/>
      <p:bold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B16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3072" autoAdjust="0"/>
  </p:normalViewPr>
  <p:slideViewPr>
    <p:cSldViewPr snapToGrid="0">
      <p:cViewPr varScale="1">
        <p:scale>
          <a:sx n="70" d="100"/>
          <a:sy n="70" d="100"/>
        </p:scale>
        <p:origin x="1598"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1.fntdata"/><Relationship Id="rId5" Type="http://schemas.openxmlformats.org/officeDocument/2006/relationships/slide" Target="slides/slide1.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0EE9D75-2258-4CDE-B922-CD31A06CE714}" type="datetimeFigureOut">
              <a:rPr lang="en-GB" smtClean="0"/>
              <a:t>16/10/2025</a:t>
            </a:fld>
            <a:endParaRPr lang="en-GB"/>
          </a:p>
        </p:txBody>
      </p:sp>
      <p:sp>
        <p:nvSpPr>
          <p:cNvPr id="4" name="Slide Image Placeholder 3"/>
          <p:cNvSpPr>
            <a:spLocks noGrp="1" noRot="1" noChangeAspect="1"/>
          </p:cNvSpPr>
          <p:nvPr>
            <p:ph type="sldImg" idx="2"/>
          </p:nvPr>
        </p:nvSpPr>
        <p:spPr>
          <a:xfrm>
            <a:off x="1028700" y="1241425"/>
            <a:ext cx="474027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AE96549-2D17-4D23-87F2-79795A47FF7D}" type="slidenum">
              <a:rPr lang="en-GB" smtClean="0"/>
              <a:t>‹#›</a:t>
            </a:fld>
            <a:endParaRPr lang="en-GB"/>
          </a:p>
        </p:txBody>
      </p:sp>
    </p:spTree>
    <p:extLst>
      <p:ext uri="{BB962C8B-B14F-4D97-AF65-F5344CB8AC3E}">
        <p14:creationId xmlns:p14="http://schemas.microsoft.com/office/powerpoint/2010/main" val="217905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96549-2D17-4D23-87F2-79795A47FF7D}" type="slidenum">
              <a:rPr lang="en-GB" smtClean="0"/>
              <a:t>2</a:t>
            </a:fld>
            <a:endParaRPr lang="en-GB"/>
          </a:p>
        </p:txBody>
      </p:sp>
    </p:spTree>
    <p:extLst>
      <p:ext uri="{BB962C8B-B14F-4D97-AF65-F5344CB8AC3E}">
        <p14:creationId xmlns:p14="http://schemas.microsoft.com/office/powerpoint/2010/main" val="98903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FFEEB-A8F5-709F-B190-EC6F5F087E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E3B576-F6A7-EF40-DE85-1A725F5A9D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7EF450-50C1-7E3E-9504-28F67AB9FA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43BB75F-EE63-32AB-5670-FBA1F339947F}"/>
              </a:ext>
            </a:extLst>
          </p:cNvPr>
          <p:cNvSpPr>
            <a:spLocks noGrp="1"/>
          </p:cNvSpPr>
          <p:nvPr>
            <p:ph type="sldNum" sz="quarter" idx="5"/>
          </p:nvPr>
        </p:nvSpPr>
        <p:spPr/>
        <p:txBody>
          <a:bodyPr/>
          <a:lstStyle/>
          <a:p>
            <a:fld id="{EAE96549-2D17-4D23-87F2-79795A47FF7D}" type="slidenum">
              <a:rPr lang="en-GB" smtClean="0"/>
              <a:t>3</a:t>
            </a:fld>
            <a:endParaRPr lang="en-GB"/>
          </a:p>
        </p:txBody>
      </p:sp>
    </p:spTree>
    <p:extLst>
      <p:ext uri="{BB962C8B-B14F-4D97-AF65-F5344CB8AC3E}">
        <p14:creationId xmlns:p14="http://schemas.microsoft.com/office/powerpoint/2010/main" val="2491613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A1303-A4D9-395A-BDBE-EAE41ECBB5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55064B-AFDD-EA3D-B2A2-B5404750B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BDF009-9BBE-7AF2-2AC8-9B0FC9689A5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9F647AB-FF68-D008-EE35-F72A657D735F}"/>
              </a:ext>
            </a:extLst>
          </p:cNvPr>
          <p:cNvSpPr>
            <a:spLocks noGrp="1"/>
          </p:cNvSpPr>
          <p:nvPr>
            <p:ph type="sldNum" sz="quarter" idx="5"/>
          </p:nvPr>
        </p:nvSpPr>
        <p:spPr/>
        <p:txBody>
          <a:bodyPr/>
          <a:lstStyle/>
          <a:p>
            <a:fld id="{EAE96549-2D17-4D23-87F2-79795A47FF7D}" type="slidenum">
              <a:rPr lang="en-GB" smtClean="0"/>
              <a:t>4</a:t>
            </a:fld>
            <a:endParaRPr lang="en-GB"/>
          </a:p>
        </p:txBody>
      </p:sp>
    </p:spTree>
    <p:extLst>
      <p:ext uri="{BB962C8B-B14F-4D97-AF65-F5344CB8AC3E}">
        <p14:creationId xmlns:p14="http://schemas.microsoft.com/office/powerpoint/2010/main" val="4293462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78CD03-40B3-4CD9-B24C-293426C655C2}" type="slidenum">
              <a:rPr lang="en-GB" smtClean="0"/>
              <a:t>5</a:t>
            </a:fld>
            <a:endParaRPr lang="en-GB"/>
          </a:p>
        </p:txBody>
      </p:sp>
    </p:spTree>
    <p:extLst>
      <p:ext uri="{BB962C8B-B14F-4D97-AF65-F5344CB8AC3E}">
        <p14:creationId xmlns:p14="http://schemas.microsoft.com/office/powerpoint/2010/main" val="47344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7.xml"/><Relationship Id="rId6" Type="http://schemas.microsoft.com/office/2007/relationships/hdphoto" Target="../media/hdphoto1.wdp"/><Relationship Id="rId11" Type="http://schemas.openxmlformats.org/officeDocument/2006/relationships/image" Target="../media/image9.jpeg"/><Relationship Id="rId5" Type="http://schemas.openxmlformats.org/officeDocument/2006/relationships/image" Target="../media/image4.pn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3.png"/><Relationship Id="rId11" Type="http://schemas.openxmlformats.org/officeDocument/2006/relationships/image" Target="../media/image16.svg"/><Relationship Id="rId5" Type="http://schemas.openxmlformats.org/officeDocument/2006/relationships/image" Target="../media/image12.jpeg"/><Relationship Id="rId10" Type="http://schemas.openxmlformats.org/officeDocument/2006/relationships/image" Target="../media/image15.png"/><Relationship Id="rId4" Type="http://schemas.openxmlformats.org/officeDocument/2006/relationships/image" Target="../media/image2.png"/><Relationship Id="rId9" Type="http://schemas.openxmlformats.org/officeDocument/2006/relationships/image" Target="../media/image14.jpe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image" Target="../media/image19.png"/><Relationship Id="rId12" Type="http://schemas.openxmlformats.org/officeDocument/2006/relationships/image" Target="../media/image2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8.jpeg"/><Relationship Id="rId11" Type="http://schemas.openxmlformats.org/officeDocument/2006/relationships/image" Target="../media/image21.png"/><Relationship Id="rId5" Type="http://schemas.openxmlformats.org/officeDocument/2006/relationships/image" Target="../media/image12.jpeg"/><Relationship Id="rId10" Type="http://schemas.openxmlformats.org/officeDocument/2006/relationships/image" Target="../media/image20.jpeg"/><Relationship Id="rId4" Type="http://schemas.openxmlformats.org/officeDocument/2006/relationships/image" Target="../media/image2.png"/><Relationship Id="rId9" Type="http://schemas.microsoft.com/office/2007/relationships/hdphoto" Target="../media/hdphoto1.wdp"/></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15.png"/><Relationship Id="rId3" Type="http://schemas.openxmlformats.org/officeDocument/2006/relationships/image" Target="../media/image1.png"/><Relationship Id="rId7" Type="http://schemas.openxmlformats.org/officeDocument/2006/relationships/image" Target="../media/image24.png"/><Relationship Id="rId12" Type="http://schemas.openxmlformats.org/officeDocument/2006/relationships/image" Target="../media/image26.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23.jpeg"/><Relationship Id="rId11" Type="http://schemas.openxmlformats.org/officeDocument/2006/relationships/image" Target="../media/image25.jpeg"/><Relationship Id="rId5" Type="http://schemas.openxmlformats.org/officeDocument/2006/relationships/image" Target="../media/image6.png"/><Relationship Id="rId10" Type="http://schemas.openxmlformats.org/officeDocument/2006/relationships/image" Target="../media/image12.jpeg"/><Relationship Id="rId4" Type="http://schemas.openxmlformats.org/officeDocument/2006/relationships/image" Target="../media/image2.png"/><Relationship Id="rId9" Type="http://schemas.microsoft.com/office/2007/relationships/hdphoto" Target="../media/hdphoto1.wdp"/><Relationship Id="rId14" Type="http://schemas.openxmlformats.org/officeDocument/2006/relationships/image" Target="../media/image16.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9.jpeg"/><Relationship Id="rId5" Type="http://schemas.openxmlformats.org/officeDocument/2006/relationships/image" Target="../media/image28.jpe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A9FD0AAF-2634-F3BB-995B-7F63A5895043}"/>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D029906F-8E56-7CAA-A9E2-BEC133EDAC02}"/>
              </a:ext>
            </a:extLst>
          </p:cNvPr>
          <p:cNvGraphicFramePr>
            <a:graphicFrameLocks noGrp="1"/>
          </p:cNvGraphicFramePr>
          <p:nvPr>
            <p:extLst>
              <p:ext uri="{D42A27DB-BD31-4B8C-83A1-F6EECF244321}">
                <p14:modId xmlns:p14="http://schemas.microsoft.com/office/powerpoint/2010/main" val="584941629"/>
              </p:ext>
            </p:extLst>
          </p:nvPr>
        </p:nvGraphicFramePr>
        <p:xfrm>
          <a:off x="2619793" y="600922"/>
          <a:ext cx="7964182" cy="6810793"/>
        </p:xfrm>
        <a:graphic>
          <a:graphicData uri="http://schemas.openxmlformats.org/drawingml/2006/table">
            <a:tbl>
              <a:tblPr/>
              <a:tblGrid>
                <a:gridCol w="1538550">
                  <a:extLst>
                    <a:ext uri="{9D8B030D-6E8A-4147-A177-3AD203B41FA5}">
                      <a16:colId xmlns:a16="http://schemas.microsoft.com/office/drawing/2014/main" val="20000"/>
                    </a:ext>
                  </a:extLst>
                </a:gridCol>
                <a:gridCol w="1643743">
                  <a:extLst>
                    <a:ext uri="{9D8B030D-6E8A-4147-A177-3AD203B41FA5}">
                      <a16:colId xmlns:a16="http://schemas.microsoft.com/office/drawing/2014/main" val="20001"/>
                    </a:ext>
                  </a:extLst>
                </a:gridCol>
                <a:gridCol w="1753144">
                  <a:extLst>
                    <a:ext uri="{9D8B030D-6E8A-4147-A177-3AD203B41FA5}">
                      <a16:colId xmlns:a16="http://schemas.microsoft.com/office/drawing/2014/main" val="20002"/>
                    </a:ext>
                  </a:extLst>
                </a:gridCol>
                <a:gridCol w="1588770">
                  <a:extLst>
                    <a:ext uri="{9D8B030D-6E8A-4147-A177-3AD203B41FA5}">
                      <a16:colId xmlns:a16="http://schemas.microsoft.com/office/drawing/2014/main" val="20003"/>
                    </a:ext>
                  </a:extLst>
                </a:gridCol>
                <a:gridCol w="1439975">
                  <a:extLst>
                    <a:ext uri="{9D8B030D-6E8A-4147-A177-3AD203B41FA5}">
                      <a16:colId xmlns:a16="http://schemas.microsoft.com/office/drawing/2014/main" val="20004"/>
                    </a:ext>
                  </a:extLst>
                </a:gridCol>
              </a:tblGrid>
              <a:tr h="747320">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03/11/2025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04/11/2025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05/11/2025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06/11/2025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07/11/2025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42695">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900" dirty="0">
                          <a:solidFill>
                            <a:srgbClr val="000000"/>
                          </a:solidFill>
                          <a:latin typeface="DM Sans"/>
                        </a:rPr>
                        <a:t>Chill and Chat</a:t>
                      </a:r>
                    </a:p>
                    <a:p>
                      <a:pPr algn="ctr">
                        <a:lnSpc>
                          <a:spcPts val="1515"/>
                        </a:lnSpc>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pPr>
                      <a:r>
                        <a:rPr lang="en-US" sz="900" b="0" dirty="0">
                          <a:solidFill>
                            <a:srgbClr val="000000"/>
                          </a:solidFill>
                          <a:latin typeface="DM Sans"/>
                        </a:rPr>
                        <a:t>Could I be a mentor?</a:t>
                      </a:r>
                    </a:p>
                    <a:p>
                      <a:pPr algn="ctr">
                        <a:lnSpc>
                          <a:spcPts val="1515"/>
                        </a:lnSpc>
                      </a:pPr>
                      <a:r>
                        <a:rPr lang="en-US" sz="900" b="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42695">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9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740444300"/>
                  </a:ext>
                </a:extLst>
              </a:tr>
              <a:tr h="1377742">
                <a:tc rowSpan="2">
                  <a:txBody>
                    <a:bodyPr/>
                    <a:lstStyle/>
                    <a:p>
                      <a:pPr algn="ctr">
                        <a:lnSpc>
                          <a:spcPts val="1515"/>
                        </a:lnSpc>
                      </a:pPr>
                      <a:r>
                        <a:rPr lang="en-US" sz="1050" dirty="0">
                          <a:solidFill>
                            <a:srgbClr val="000000"/>
                          </a:solidFill>
                          <a:latin typeface="DM Sans"/>
                        </a:rPr>
                        <a:t>Lego Nostalgia</a:t>
                      </a:r>
                    </a:p>
                    <a:p>
                      <a:pPr algn="ctr">
                        <a:lnSpc>
                          <a:spcPts val="1515"/>
                        </a:lnSpc>
                      </a:pPr>
                      <a:r>
                        <a:rPr lang="en-US" sz="105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05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1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US" sz="1100" b="0" dirty="0">
                          <a:solidFill>
                            <a:srgbClr val="000000"/>
                          </a:solidFill>
                          <a:latin typeface="DM Sans"/>
                        </a:rPr>
                        <a:t>Book Club</a:t>
                      </a:r>
                    </a:p>
                    <a:p>
                      <a:pPr algn="ctr"/>
                      <a:r>
                        <a:rPr lang="en-US" sz="1100" b="0" dirty="0">
                          <a:solidFill>
                            <a:srgbClr val="000000"/>
                          </a:solidFill>
                          <a:latin typeface="DM Sans"/>
                        </a:rPr>
                        <a:t>10:30-12:00</a:t>
                      </a:r>
                    </a:p>
                    <a:p>
                      <a:pPr algn="ctr">
                        <a:lnSpc>
                          <a:spcPts val="1515"/>
                        </a:lnSpc>
                        <a:defRPr/>
                      </a:pPr>
                      <a:endParaRPr lang="en-GB" sz="110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050" dirty="0"/>
                        <a:t>Wellbeing Walk</a:t>
                      </a:r>
                    </a:p>
                    <a:p>
                      <a:pPr algn="ctr"/>
                      <a:r>
                        <a:rPr lang="en-GB" sz="1050" dirty="0"/>
                        <a:t>10:30-12:00</a:t>
                      </a:r>
                    </a:p>
                    <a:p>
                      <a:pPr algn="ctr"/>
                      <a:endParaRPr lang="en-GB" sz="105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77149230"/>
                  </a:ext>
                </a:extLst>
              </a:tr>
              <a:tr h="1028335">
                <a:tc vMerge="1">
                  <a:txBody>
                    <a:bodyPr/>
                    <a:lstStyle/>
                    <a:p>
                      <a:endParaRPr lang="en-GB"/>
                    </a:p>
                  </a:txBody>
                  <a:tcPr/>
                </a:tc>
                <a:tc>
                  <a:txBody>
                    <a:bodyPr/>
                    <a:lstStyle/>
                    <a:p>
                      <a:pPr algn="ctr">
                        <a:lnSpc>
                          <a:spcPts val="1515"/>
                        </a:lnSpc>
                      </a:pPr>
                      <a:r>
                        <a:rPr lang="en-US" sz="1100" dirty="0">
                          <a:solidFill>
                            <a:srgbClr val="000000"/>
                          </a:solidFill>
                          <a:latin typeface="DM Sans"/>
                        </a:rPr>
                        <a:t>Digital College</a:t>
                      </a:r>
                    </a:p>
                    <a:p>
                      <a:pPr algn="ctr">
                        <a:lnSpc>
                          <a:spcPts val="1515"/>
                        </a:lnSpc>
                      </a:pPr>
                      <a:r>
                        <a:rPr lang="en-US" sz="1100" dirty="0">
                          <a:solidFill>
                            <a:srgbClr val="000000"/>
                          </a:solidFill>
                          <a:latin typeface="DM Sans"/>
                        </a:rPr>
                        <a:t>10:30-4:00</a:t>
                      </a:r>
                    </a:p>
                    <a:p>
                      <a:pPr algn="ctr">
                        <a:lnSpc>
                          <a:spcPts val="1515"/>
                        </a:lnSpc>
                      </a:pPr>
                      <a:endParaRPr lang="en-US" sz="1100" dirty="0">
                        <a:solidFill>
                          <a:srgbClr val="000000"/>
                        </a:solidFill>
                        <a:latin typeface="DM Sans"/>
                      </a:endParaRP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100" dirty="0">
                          <a:solidFill>
                            <a:srgbClr val="000000"/>
                          </a:solidFill>
                          <a:latin typeface="DM Sans"/>
                        </a:rPr>
                        <a:t>UPW – invite only</a:t>
                      </a:r>
                    </a:p>
                    <a:p>
                      <a:pPr algn="ctr">
                        <a:lnSpc>
                          <a:spcPts val="1515"/>
                        </a:lnSpc>
                        <a:defRPr/>
                      </a:pPr>
                      <a:r>
                        <a:rPr lang="en-US" sz="110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CBT – booking only</a:t>
                      </a:r>
                    </a:p>
                    <a:p>
                      <a:pPr algn="ctr"/>
                      <a:r>
                        <a:rPr lang="en-GB" sz="12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Job Club with Anna – appointment only</a:t>
                      </a:r>
                    </a:p>
                    <a:p>
                      <a:pPr algn="ctr">
                        <a:lnSpc>
                          <a:spcPts val="1515"/>
                        </a:lnSpc>
                        <a:defRPr/>
                      </a:pPr>
                      <a:r>
                        <a:rPr lang="en-US" sz="110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2575293"/>
                  </a:ext>
                </a:extLst>
              </a:tr>
              <a:tr h="649949">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2102395767"/>
                  </a:ext>
                </a:extLst>
              </a:tr>
              <a:tr h="769288">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World Philosophy Day</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1:00-3:00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p>
                    <a:p>
                      <a:pPr algn="ctr"/>
                      <a:endParaRPr lang="en-US" sz="1100" b="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Non-accredited course: Relapse Prevention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latin typeface="DM Sans" pitchFamily="2" charset="0"/>
                        </a:rPr>
                        <a:t>Culinary quest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latin typeface="DM Sans" pitchFamily="2" charset="0"/>
                        </a:rPr>
                        <a:t>1:00-3:00</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05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Non-accredited course: Relapse Prevention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3">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03051548"/>
                  </a:ext>
                </a:extLst>
              </a:tr>
              <a:tr h="0">
                <a:tc vMerge="1">
                  <a:txBody>
                    <a:bodyPr/>
                    <a:lstStyle/>
                    <a:p>
                      <a:endParaRPr lang="en-GB"/>
                    </a:p>
                  </a:txBody>
                  <a:tcPr/>
                </a:tc>
                <a:tc rowSpan="2">
                  <a:txBody>
                    <a:bodyPr/>
                    <a:lstStyle/>
                    <a:p>
                      <a:pPr algn="ctr"/>
                      <a:r>
                        <a:rPr lang="en-GB" sz="1000" dirty="0"/>
                        <a:t>CBT – booking only</a:t>
                      </a:r>
                    </a:p>
                    <a:p>
                      <a:pPr algn="ctr"/>
                      <a:r>
                        <a:rPr lang="en-GB" sz="10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50278269"/>
                  </a:ext>
                </a:extLst>
              </a:tr>
              <a:tr h="755960">
                <a:tc vMerge="1">
                  <a:txBody>
                    <a:bodyPr/>
                    <a:lstStyle/>
                    <a:p>
                      <a:endParaRPr lang="en-GB"/>
                    </a:p>
                  </a:txBody>
                  <a:tcPr>
                    <a:lnT w="9371" cap="flat" cmpd="sng" algn="ctr">
                      <a:solidFill>
                        <a:srgbClr val="000000"/>
                      </a:solidFill>
                      <a:prstDash val="solid"/>
                      <a:round/>
                      <a:headEnd type="none" w="med" len="med"/>
                      <a:tailEnd type="none" w="med" len="med"/>
                    </a:lnT>
                  </a:tcPr>
                </a:tc>
                <a:tc vMerge="1">
                  <a:txBody>
                    <a:bodyPr/>
                    <a:lstStyle/>
                    <a:p>
                      <a:endParaRPr lang="en-GB"/>
                    </a:p>
                  </a:txBody>
                  <a:tcPr>
                    <a:lnT w="9371" cap="flat" cmpd="sng" algn="ctr">
                      <a:solidFill>
                        <a:srgbClr val="000000"/>
                      </a:solidFill>
                      <a:prstDash val="solid"/>
                      <a:round/>
                      <a:headEnd type="none" w="med" len="med"/>
                      <a:tailEnd type="none" w="med" len="med"/>
                    </a:lnT>
                  </a:tcPr>
                </a:tc>
                <a:tc vMerge="1">
                  <a:txBody>
                    <a:bodyPr/>
                    <a:lstStyle/>
                    <a:p>
                      <a:endParaRPr lang="en-GB"/>
                    </a:p>
                  </a:txBody>
                  <a:tcPr/>
                </a:tc>
                <a:tc>
                  <a:txBody>
                    <a:bodyPr/>
                    <a:lstStyle/>
                    <a:p>
                      <a:pPr algn="ctr"/>
                      <a:r>
                        <a:rPr lang="en-GB" sz="1050" dirty="0"/>
                        <a:t>¿Hablas Español? Spanish lesson</a:t>
                      </a:r>
                    </a:p>
                    <a:p>
                      <a:pPr algn="ctr"/>
                      <a:r>
                        <a:rPr lang="en-GB" sz="1050" dirty="0"/>
                        <a:t>3:00-4:00</a:t>
                      </a: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lnL w="9371" cap="flat" cmpd="sng" algn="ctr">
                      <a:solidFill>
                        <a:srgbClr val="000000"/>
                      </a:solidFill>
                      <a:prstDash val="solid"/>
                      <a:round/>
                      <a:headEnd type="none" w="med" len="med"/>
                      <a:tailEnd type="none" w="med" len="med"/>
                    </a:lnL>
                    <a:lnT w="9371"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3692502282"/>
                  </a:ext>
                </a:extLst>
              </a:tr>
            </a:tbl>
          </a:graphicData>
        </a:graphic>
      </p:graphicFrame>
      <p:grpSp>
        <p:nvGrpSpPr>
          <p:cNvPr id="3" name="Group 3">
            <a:extLst>
              <a:ext uri="{FF2B5EF4-FFF2-40B4-BE49-F238E27FC236}">
                <a16:creationId xmlns:a16="http://schemas.microsoft.com/office/drawing/2014/main" id="{E8834E1A-C4AB-4182-1AF5-0B8BE23EE191}"/>
              </a:ext>
            </a:extLst>
          </p:cNvPr>
          <p:cNvGrpSpPr/>
          <p:nvPr/>
        </p:nvGrpSpPr>
        <p:grpSpPr>
          <a:xfrm>
            <a:off x="184646" y="1589490"/>
            <a:ext cx="2426446" cy="4582470"/>
            <a:chOff x="0" y="0"/>
            <a:chExt cx="883905" cy="1669301"/>
          </a:xfrm>
        </p:grpSpPr>
        <p:sp>
          <p:nvSpPr>
            <p:cNvPr id="4" name="Freeform 4">
              <a:extLst>
                <a:ext uri="{FF2B5EF4-FFF2-40B4-BE49-F238E27FC236}">
                  <a16:creationId xmlns:a16="http://schemas.microsoft.com/office/drawing/2014/main" id="{51BB3274-21AD-CA03-A6D7-4D429CDA26AA}"/>
                </a:ext>
              </a:extLst>
            </p:cNvPr>
            <p:cNvSpPr/>
            <p:nvPr/>
          </p:nvSpPr>
          <p:spPr>
            <a:xfrm>
              <a:off x="0" y="0"/>
              <a:ext cx="868775"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6FF89C65-A553-3EBD-5FE5-8D1D4780B8E3}"/>
                </a:ext>
              </a:extLst>
            </p:cNvPr>
            <p:cNvSpPr txBox="1"/>
            <p:nvPr/>
          </p:nvSpPr>
          <p:spPr>
            <a:xfrm>
              <a:off x="15130" y="22839"/>
              <a:ext cx="868775" cy="1620157"/>
            </a:xfrm>
            <a:prstGeom prst="rect">
              <a:avLst/>
            </a:prstGeom>
          </p:spPr>
          <p:txBody>
            <a:bodyPr lIns="50800" tIns="50800" rIns="50800" bIns="50800" rtlCol="0" anchor="ctr"/>
            <a:lstStyle/>
            <a:p>
              <a:pPr algn="ctr">
                <a:lnSpc>
                  <a:spcPts val="2379"/>
                </a:lnSpc>
              </a:pPr>
              <a:r>
                <a:rPr lang="en-US" sz="1699" u="sng" dirty="0">
                  <a:solidFill>
                    <a:srgbClr val="FFFFFF"/>
                  </a:solidFill>
                  <a:latin typeface="DM Sans"/>
                </a:rPr>
                <a:t>Information</a:t>
              </a:r>
            </a:p>
            <a:p>
              <a:pPr algn="ctr">
                <a:lnSpc>
                  <a:spcPts val="2379"/>
                </a:lnSpc>
              </a:pPr>
              <a:r>
                <a:rPr lang="en-US" sz="1000" dirty="0">
                  <a:solidFill>
                    <a:srgbClr val="FFFFFF"/>
                  </a:solidFill>
                  <a:latin typeface="DM Sans" pitchFamily="2" charset="0"/>
                </a:rPr>
                <a:t>Hub is at located at </a:t>
              </a:r>
              <a:r>
                <a:rPr lang="en-GB" sz="1000" dirty="0">
                  <a:solidFill>
                    <a:srgbClr val="FFFFFF"/>
                  </a:solidFill>
                  <a:latin typeface="DM Sans" pitchFamily="2" charset="0"/>
                </a:rPr>
                <a:t>State House, Dale St., L2 4TR</a:t>
              </a:r>
            </a:p>
            <a:p>
              <a:pPr algn="ctr">
                <a:lnSpc>
                  <a:spcPts val="2379"/>
                </a:lnSpc>
              </a:pPr>
              <a:r>
                <a:rPr lang="en-US" sz="1000" dirty="0">
                  <a:solidFill>
                    <a:schemeClr val="bg1"/>
                  </a:solidFill>
                  <a:latin typeface="DM Sans" pitchFamily="2" charset="0"/>
                </a:rPr>
                <a:t>Art and music sessions offer participants to engage with new activities and help them find positive ways of spending time. Guest speakers will share their own stories, including lived experience, and help participants find more hope, optimism, motivation. Music sessions are guided by musicians and support participants in learning how to play different instruments.</a:t>
              </a:r>
              <a:endParaRPr lang="en-GB" sz="1000" dirty="0">
                <a:solidFill>
                  <a:srgbClr val="FFFFFF"/>
                </a:solidFill>
                <a:latin typeface="DM Sans" pitchFamily="2" charset="0"/>
              </a:endParaRPr>
            </a:p>
            <a:p>
              <a:pPr algn="ctr">
                <a:lnSpc>
                  <a:spcPts val="2379"/>
                </a:lnSpc>
              </a:pPr>
              <a:endParaRPr lang="en-GB" sz="1000" b="0" i="0" dirty="0">
                <a:solidFill>
                  <a:schemeClr val="bg1"/>
                </a:solidFill>
                <a:effectLst/>
                <a:latin typeface="DM Sans" pitchFamily="2" charset="0"/>
              </a:endParaRPr>
            </a:p>
          </p:txBody>
        </p:sp>
      </p:grpSp>
      <p:grpSp>
        <p:nvGrpSpPr>
          <p:cNvPr id="46" name="Group 46">
            <a:extLst>
              <a:ext uri="{FF2B5EF4-FFF2-40B4-BE49-F238E27FC236}">
                <a16:creationId xmlns:a16="http://schemas.microsoft.com/office/drawing/2014/main" id="{3BB58A41-57D6-4EB6-9CE0-CCA27C8F9AB0}"/>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26F8B2A3-F154-2018-AC4B-9D54B2C3D3D9}"/>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A87B7F2D-CAF9-73FF-833C-E9B425FF66A8}"/>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D80444A9-9882-A1F7-F8C6-0BC1D2B46147}"/>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AD8B1D3C-8509-F8B9-019C-3252BB079847}"/>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122E988C-0F03-CCE5-C880-7B84FA15D161}"/>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65" name="Group 65">
            <a:extLst>
              <a:ext uri="{FF2B5EF4-FFF2-40B4-BE49-F238E27FC236}">
                <a16:creationId xmlns:a16="http://schemas.microsoft.com/office/drawing/2014/main" id="{837E8650-6BA1-E642-EEE6-9A4E859B03FB}"/>
              </a:ext>
            </a:extLst>
          </p:cNvPr>
          <p:cNvGrpSpPr/>
          <p:nvPr/>
        </p:nvGrpSpPr>
        <p:grpSpPr>
          <a:xfrm>
            <a:off x="206787" y="181493"/>
            <a:ext cx="220832" cy="193228"/>
            <a:chOff x="0" y="0"/>
            <a:chExt cx="812800" cy="711200"/>
          </a:xfrm>
        </p:grpSpPr>
        <p:sp>
          <p:nvSpPr>
            <p:cNvPr id="66" name="Freeform 66">
              <a:extLst>
                <a:ext uri="{FF2B5EF4-FFF2-40B4-BE49-F238E27FC236}">
                  <a16:creationId xmlns:a16="http://schemas.microsoft.com/office/drawing/2014/main" id="{51935631-BBB8-6582-EDBD-AD50B384041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67" name="TextBox 67">
              <a:extLst>
                <a:ext uri="{FF2B5EF4-FFF2-40B4-BE49-F238E27FC236}">
                  <a16:creationId xmlns:a16="http://schemas.microsoft.com/office/drawing/2014/main" id="{DF820147-C90F-8ED9-4DF6-2EABC6A2E1F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BE80040B-41C9-FD89-74BD-5DC80390935A}"/>
              </a:ext>
            </a:extLst>
          </p:cNvPr>
          <p:cNvSpPr txBox="1"/>
          <p:nvPr/>
        </p:nvSpPr>
        <p:spPr>
          <a:xfrm>
            <a:off x="2578260" y="89855"/>
            <a:ext cx="5443877"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NOVEMBER - WEEK 1</a:t>
            </a:r>
          </a:p>
        </p:txBody>
      </p:sp>
      <p:sp>
        <p:nvSpPr>
          <p:cNvPr id="70" name="TextBox 70">
            <a:extLst>
              <a:ext uri="{FF2B5EF4-FFF2-40B4-BE49-F238E27FC236}">
                <a16:creationId xmlns:a16="http://schemas.microsoft.com/office/drawing/2014/main" id="{85B1B598-5991-ED1C-0F21-0FB1212D1E64}"/>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329A576F-D935-9BE5-90FC-66A549ADF04D}"/>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F971B5F2-0D01-41E4-F79B-2F37E65526FC}"/>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dirty="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B61EB6C8-6673-6D80-D652-E7725E6752AE}"/>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B495743B-51A4-6877-787F-EB4CDA121FE1}"/>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2"/>
              <a:stretch>
                <a:fillRect t="-974" b="-974"/>
              </a:stretch>
            </a:blipFill>
          </p:spPr>
          <p:txBody>
            <a:bodyPr/>
            <a:lstStyle/>
            <a:p>
              <a:endParaRPr lang="en-GB"/>
            </a:p>
          </p:txBody>
        </p:sp>
        <p:sp>
          <p:nvSpPr>
            <p:cNvPr id="74" name="TextBox 52">
              <a:extLst>
                <a:ext uri="{FF2B5EF4-FFF2-40B4-BE49-F238E27FC236}">
                  <a16:creationId xmlns:a16="http://schemas.microsoft.com/office/drawing/2014/main" id="{3FCF9BFE-F725-9770-F836-1507E3F10554}"/>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10" name="Picture 2" descr="GC_Landscape_RGB">
            <a:extLst>
              <a:ext uri="{FF2B5EF4-FFF2-40B4-BE49-F238E27FC236}">
                <a16:creationId xmlns:a16="http://schemas.microsoft.com/office/drawing/2014/main" id="{ABA003CE-1BC9-5840-B120-F36823A27A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3462" y="144785"/>
            <a:ext cx="847613" cy="363975"/>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64">
            <a:extLst>
              <a:ext uri="{FF2B5EF4-FFF2-40B4-BE49-F238E27FC236}">
                <a16:creationId xmlns:a16="http://schemas.microsoft.com/office/drawing/2014/main" id="{DCBB5D54-94F5-F942-8D47-E7BBEB06D484}"/>
              </a:ext>
            </a:extLst>
          </p:cNvPr>
          <p:cNvSpPr txBox="1"/>
          <p:nvPr/>
        </p:nvSpPr>
        <p:spPr>
          <a:xfrm>
            <a:off x="421044" y="729373"/>
            <a:ext cx="197415" cy="205957"/>
          </a:xfrm>
          <a:prstGeom prst="rect">
            <a:avLst/>
          </a:prstGeom>
        </p:spPr>
        <p:txBody>
          <a:bodyPr lIns="50800" tIns="50800" rIns="50800" bIns="50800" rtlCol="0" anchor="ctr"/>
          <a:lstStyle/>
          <a:p>
            <a:pPr algn="ctr">
              <a:lnSpc>
                <a:spcPts val="2379"/>
              </a:lnSpc>
            </a:pPr>
            <a:endParaRPr dirty="0"/>
          </a:p>
        </p:txBody>
      </p:sp>
      <p:grpSp>
        <p:nvGrpSpPr>
          <p:cNvPr id="37" name="Group 65">
            <a:extLst>
              <a:ext uri="{FF2B5EF4-FFF2-40B4-BE49-F238E27FC236}">
                <a16:creationId xmlns:a16="http://schemas.microsoft.com/office/drawing/2014/main" id="{F1EE7246-E23E-33D0-EB30-0B0690C9D488}"/>
              </a:ext>
            </a:extLst>
          </p:cNvPr>
          <p:cNvGrpSpPr/>
          <p:nvPr/>
        </p:nvGrpSpPr>
        <p:grpSpPr>
          <a:xfrm>
            <a:off x="5497646" y="4820412"/>
            <a:ext cx="220832" cy="193228"/>
            <a:chOff x="0" y="0"/>
            <a:chExt cx="812800" cy="711200"/>
          </a:xfrm>
        </p:grpSpPr>
        <p:sp>
          <p:nvSpPr>
            <p:cNvPr id="38" name="Freeform 66">
              <a:extLst>
                <a:ext uri="{FF2B5EF4-FFF2-40B4-BE49-F238E27FC236}">
                  <a16:creationId xmlns:a16="http://schemas.microsoft.com/office/drawing/2014/main" id="{97B93F04-8808-D99A-E08A-233F3314320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9" name="TextBox 67">
              <a:extLst>
                <a:ext uri="{FF2B5EF4-FFF2-40B4-BE49-F238E27FC236}">
                  <a16:creationId xmlns:a16="http://schemas.microsoft.com/office/drawing/2014/main" id="{04796141-14F0-369D-F08B-CE71B1CA165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 name="Group 65">
            <a:extLst>
              <a:ext uri="{FF2B5EF4-FFF2-40B4-BE49-F238E27FC236}">
                <a16:creationId xmlns:a16="http://schemas.microsoft.com/office/drawing/2014/main" id="{D62B9D47-F5DF-9EE9-7164-940CB260508C}"/>
              </a:ext>
            </a:extLst>
          </p:cNvPr>
          <p:cNvGrpSpPr/>
          <p:nvPr/>
        </p:nvGrpSpPr>
        <p:grpSpPr>
          <a:xfrm>
            <a:off x="10269910" y="1760183"/>
            <a:ext cx="220832" cy="193228"/>
            <a:chOff x="0" y="0"/>
            <a:chExt cx="812800" cy="711200"/>
          </a:xfrm>
        </p:grpSpPr>
        <p:sp>
          <p:nvSpPr>
            <p:cNvPr id="8" name="Freeform 66">
              <a:extLst>
                <a:ext uri="{FF2B5EF4-FFF2-40B4-BE49-F238E27FC236}">
                  <a16:creationId xmlns:a16="http://schemas.microsoft.com/office/drawing/2014/main" id="{9BFB05A4-2B34-8C70-142B-6A5AF5213D4A}"/>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1" name="TextBox 67">
              <a:extLst>
                <a:ext uri="{FF2B5EF4-FFF2-40B4-BE49-F238E27FC236}">
                  <a16:creationId xmlns:a16="http://schemas.microsoft.com/office/drawing/2014/main" id="{A97B43B2-2252-A08B-1083-F9F3E9F6A08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2" name="Group 65">
            <a:extLst>
              <a:ext uri="{FF2B5EF4-FFF2-40B4-BE49-F238E27FC236}">
                <a16:creationId xmlns:a16="http://schemas.microsoft.com/office/drawing/2014/main" id="{43A7A903-0E54-B09C-6DCF-DE4F0E4ECF58}"/>
              </a:ext>
            </a:extLst>
          </p:cNvPr>
          <p:cNvGrpSpPr/>
          <p:nvPr/>
        </p:nvGrpSpPr>
        <p:grpSpPr>
          <a:xfrm>
            <a:off x="3868030" y="1732427"/>
            <a:ext cx="220832" cy="193228"/>
            <a:chOff x="0" y="0"/>
            <a:chExt cx="812800" cy="711200"/>
          </a:xfrm>
        </p:grpSpPr>
        <p:sp>
          <p:nvSpPr>
            <p:cNvPr id="15" name="Freeform 66">
              <a:extLst>
                <a:ext uri="{FF2B5EF4-FFF2-40B4-BE49-F238E27FC236}">
                  <a16:creationId xmlns:a16="http://schemas.microsoft.com/office/drawing/2014/main" id="{E44356C0-087B-6041-38A9-08603FD8BB6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7EE31427-7679-3C6E-AE23-B0E6BE7B695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8" name="Group 65">
            <a:extLst>
              <a:ext uri="{FF2B5EF4-FFF2-40B4-BE49-F238E27FC236}">
                <a16:creationId xmlns:a16="http://schemas.microsoft.com/office/drawing/2014/main" id="{A031F329-E2A4-44D0-DDD8-E23AFE9B44EA}"/>
              </a:ext>
            </a:extLst>
          </p:cNvPr>
          <p:cNvGrpSpPr/>
          <p:nvPr/>
        </p:nvGrpSpPr>
        <p:grpSpPr>
          <a:xfrm>
            <a:off x="3825763" y="4757871"/>
            <a:ext cx="220832" cy="193228"/>
            <a:chOff x="0" y="0"/>
            <a:chExt cx="812800" cy="711200"/>
          </a:xfrm>
        </p:grpSpPr>
        <p:sp>
          <p:nvSpPr>
            <p:cNvPr id="19" name="Freeform 66">
              <a:extLst>
                <a:ext uri="{FF2B5EF4-FFF2-40B4-BE49-F238E27FC236}">
                  <a16:creationId xmlns:a16="http://schemas.microsoft.com/office/drawing/2014/main" id="{AC68F924-077E-AEAB-43D7-701E458B612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0" name="TextBox 67">
              <a:extLst>
                <a:ext uri="{FF2B5EF4-FFF2-40B4-BE49-F238E27FC236}">
                  <a16:creationId xmlns:a16="http://schemas.microsoft.com/office/drawing/2014/main" id="{4E467A31-5519-A57D-19ED-F63F1719575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30" name="Freeform 63">
            <a:extLst>
              <a:ext uri="{FF2B5EF4-FFF2-40B4-BE49-F238E27FC236}">
                <a16:creationId xmlns:a16="http://schemas.microsoft.com/office/drawing/2014/main" id="{5955B016-3F98-F7E2-DF4B-B86B2AD8CBC0}"/>
              </a:ext>
            </a:extLst>
          </p:cNvPr>
          <p:cNvSpPr/>
          <p:nvPr/>
        </p:nvSpPr>
        <p:spPr>
          <a:xfrm>
            <a:off x="7229297" y="172608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1" name="Freeform 63">
            <a:extLst>
              <a:ext uri="{FF2B5EF4-FFF2-40B4-BE49-F238E27FC236}">
                <a16:creationId xmlns:a16="http://schemas.microsoft.com/office/drawing/2014/main" id="{D74D2DC1-7631-9033-04E6-ADBC68E7C337}"/>
              </a:ext>
            </a:extLst>
          </p:cNvPr>
          <p:cNvSpPr/>
          <p:nvPr/>
        </p:nvSpPr>
        <p:spPr>
          <a:xfrm>
            <a:off x="5490983" y="1710439"/>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55" name="Group 65">
            <a:extLst>
              <a:ext uri="{FF2B5EF4-FFF2-40B4-BE49-F238E27FC236}">
                <a16:creationId xmlns:a16="http://schemas.microsoft.com/office/drawing/2014/main" id="{8D59D709-078F-7E24-8E3E-796A4A6F807D}"/>
              </a:ext>
            </a:extLst>
          </p:cNvPr>
          <p:cNvGrpSpPr/>
          <p:nvPr/>
        </p:nvGrpSpPr>
        <p:grpSpPr>
          <a:xfrm>
            <a:off x="7282729" y="7133377"/>
            <a:ext cx="220832" cy="193228"/>
            <a:chOff x="0" y="0"/>
            <a:chExt cx="812800" cy="711200"/>
          </a:xfrm>
        </p:grpSpPr>
        <p:sp>
          <p:nvSpPr>
            <p:cNvPr id="56" name="Freeform 66">
              <a:extLst>
                <a:ext uri="{FF2B5EF4-FFF2-40B4-BE49-F238E27FC236}">
                  <a16:creationId xmlns:a16="http://schemas.microsoft.com/office/drawing/2014/main" id="{2012C7B7-AD36-6694-B7C9-7DDD901EEF7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6580F749-EE84-9DA4-F495-EE6F992B1B96}"/>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76" name="Freeform 63">
            <a:extLst>
              <a:ext uri="{FF2B5EF4-FFF2-40B4-BE49-F238E27FC236}">
                <a16:creationId xmlns:a16="http://schemas.microsoft.com/office/drawing/2014/main" id="{7DDAFCB7-9EE6-3B85-E35F-876B0C2972E6}"/>
              </a:ext>
            </a:extLst>
          </p:cNvPr>
          <p:cNvSpPr/>
          <p:nvPr/>
        </p:nvSpPr>
        <p:spPr>
          <a:xfrm>
            <a:off x="8828466" y="1710439"/>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pic>
        <p:nvPicPr>
          <p:cNvPr id="94" name="Picture 93" descr="Colorful ukuleles on display">
            <a:extLst>
              <a:ext uri="{FF2B5EF4-FFF2-40B4-BE49-F238E27FC236}">
                <a16:creationId xmlns:a16="http://schemas.microsoft.com/office/drawing/2014/main" id="{C5601474-BAA5-A7C2-98C7-7D5EE01352C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89745" y="6904445"/>
            <a:ext cx="564792" cy="373954"/>
          </a:xfrm>
          <a:prstGeom prst="rect">
            <a:avLst/>
          </a:prstGeom>
        </p:spPr>
      </p:pic>
      <p:grpSp>
        <p:nvGrpSpPr>
          <p:cNvPr id="17" name="Group 65">
            <a:extLst>
              <a:ext uri="{FF2B5EF4-FFF2-40B4-BE49-F238E27FC236}">
                <a16:creationId xmlns:a16="http://schemas.microsoft.com/office/drawing/2014/main" id="{614CD0A6-667B-42E5-78C4-8497D953D2B4}"/>
              </a:ext>
            </a:extLst>
          </p:cNvPr>
          <p:cNvGrpSpPr/>
          <p:nvPr/>
        </p:nvGrpSpPr>
        <p:grpSpPr>
          <a:xfrm>
            <a:off x="8830763" y="4809266"/>
            <a:ext cx="220832" cy="193228"/>
            <a:chOff x="0" y="0"/>
            <a:chExt cx="812800" cy="711200"/>
          </a:xfrm>
        </p:grpSpPr>
        <p:sp>
          <p:nvSpPr>
            <p:cNvPr id="21" name="Freeform 66">
              <a:extLst>
                <a:ext uri="{FF2B5EF4-FFF2-40B4-BE49-F238E27FC236}">
                  <a16:creationId xmlns:a16="http://schemas.microsoft.com/office/drawing/2014/main" id="{4AE68118-F25D-B68A-0DDF-FB50F087B19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6" name="TextBox 67">
              <a:extLst>
                <a:ext uri="{FF2B5EF4-FFF2-40B4-BE49-F238E27FC236}">
                  <a16:creationId xmlns:a16="http://schemas.microsoft.com/office/drawing/2014/main" id="{F4AD3E1A-8B6A-CE1A-7D1B-EA9B5EAFF6E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27" name="Group 65">
            <a:extLst>
              <a:ext uri="{FF2B5EF4-FFF2-40B4-BE49-F238E27FC236}">
                <a16:creationId xmlns:a16="http://schemas.microsoft.com/office/drawing/2014/main" id="{4F1EB463-EEC3-E523-FCC4-01999DA04CFD}"/>
              </a:ext>
            </a:extLst>
          </p:cNvPr>
          <p:cNvGrpSpPr/>
          <p:nvPr/>
        </p:nvGrpSpPr>
        <p:grpSpPr>
          <a:xfrm>
            <a:off x="5509607" y="3756514"/>
            <a:ext cx="220832" cy="193228"/>
            <a:chOff x="0" y="0"/>
            <a:chExt cx="812800" cy="711200"/>
          </a:xfrm>
        </p:grpSpPr>
        <p:sp>
          <p:nvSpPr>
            <p:cNvPr id="28" name="Freeform 66">
              <a:extLst>
                <a:ext uri="{FF2B5EF4-FFF2-40B4-BE49-F238E27FC236}">
                  <a16:creationId xmlns:a16="http://schemas.microsoft.com/office/drawing/2014/main" id="{1B3E3BF3-8E6E-2C24-C457-342CACF74CC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4" name="TextBox 67">
              <a:extLst>
                <a:ext uri="{FF2B5EF4-FFF2-40B4-BE49-F238E27FC236}">
                  <a16:creationId xmlns:a16="http://schemas.microsoft.com/office/drawing/2014/main" id="{29D638EE-6C8C-6BCA-24F5-FB1DE63619F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1" name="Group 62">
            <a:extLst>
              <a:ext uri="{FF2B5EF4-FFF2-40B4-BE49-F238E27FC236}">
                <a16:creationId xmlns:a16="http://schemas.microsoft.com/office/drawing/2014/main" id="{F264F9D0-7B1E-6F00-5F84-1CA4FBC16333}"/>
              </a:ext>
            </a:extLst>
          </p:cNvPr>
          <p:cNvGrpSpPr/>
          <p:nvPr/>
        </p:nvGrpSpPr>
        <p:grpSpPr>
          <a:xfrm>
            <a:off x="8819449" y="7126342"/>
            <a:ext cx="242972" cy="242972"/>
            <a:chOff x="0" y="0"/>
            <a:chExt cx="812800" cy="812800"/>
          </a:xfrm>
        </p:grpSpPr>
        <p:sp>
          <p:nvSpPr>
            <p:cNvPr id="82" name="Freeform 63">
              <a:extLst>
                <a:ext uri="{FF2B5EF4-FFF2-40B4-BE49-F238E27FC236}">
                  <a16:creationId xmlns:a16="http://schemas.microsoft.com/office/drawing/2014/main" id="{BE68625F-A509-AE33-154B-FB9AA7EB2D1E}"/>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4" name="TextBox 64">
              <a:extLst>
                <a:ext uri="{FF2B5EF4-FFF2-40B4-BE49-F238E27FC236}">
                  <a16:creationId xmlns:a16="http://schemas.microsoft.com/office/drawing/2014/main" id="{4F667835-35E4-48E0-E345-C8B10A826B8F}"/>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104" name="Group 62">
            <a:extLst>
              <a:ext uri="{FF2B5EF4-FFF2-40B4-BE49-F238E27FC236}">
                <a16:creationId xmlns:a16="http://schemas.microsoft.com/office/drawing/2014/main" id="{9239B4C5-3E27-2034-708C-EFFC10E93555}"/>
              </a:ext>
            </a:extLst>
          </p:cNvPr>
          <p:cNvGrpSpPr/>
          <p:nvPr/>
        </p:nvGrpSpPr>
        <p:grpSpPr>
          <a:xfrm>
            <a:off x="10247770" y="7053594"/>
            <a:ext cx="242972" cy="242972"/>
            <a:chOff x="0" y="0"/>
            <a:chExt cx="812800" cy="812800"/>
          </a:xfrm>
        </p:grpSpPr>
        <p:sp>
          <p:nvSpPr>
            <p:cNvPr id="105" name="Freeform 63">
              <a:extLst>
                <a:ext uri="{FF2B5EF4-FFF2-40B4-BE49-F238E27FC236}">
                  <a16:creationId xmlns:a16="http://schemas.microsoft.com/office/drawing/2014/main" id="{A6A4FC1F-9B4A-D244-05FB-95972DDF732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106" name="TextBox 64">
              <a:extLst>
                <a:ext uri="{FF2B5EF4-FFF2-40B4-BE49-F238E27FC236}">
                  <a16:creationId xmlns:a16="http://schemas.microsoft.com/office/drawing/2014/main" id="{9293F6B6-984D-8237-F749-B7063A9C963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grpSp>
        <p:nvGrpSpPr>
          <p:cNvPr id="9" name="Group 65">
            <a:extLst>
              <a:ext uri="{FF2B5EF4-FFF2-40B4-BE49-F238E27FC236}">
                <a16:creationId xmlns:a16="http://schemas.microsoft.com/office/drawing/2014/main" id="{E9ADF0F4-0E47-2B03-E3F4-B4F2B2986D2F}"/>
              </a:ext>
            </a:extLst>
          </p:cNvPr>
          <p:cNvGrpSpPr/>
          <p:nvPr/>
        </p:nvGrpSpPr>
        <p:grpSpPr>
          <a:xfrm>
            <a:off x="7229297" y="3750068"/>
            <a:ext cx="220832" cy="193228"/>
            <a:chOff x="0" y="0"/>
            <a:chExt cx="812800" cy="711200"/>
          </a:xfrm>
        </p:grpSpPr>
        <p:sp>
          <p:nvSpPr>
            <p:cNvPr id="13" name="Freeform 66">
              <a:extLst>
                <a:ext uri="{FF2B5EF4-FFF2-40B4-BE49-F238E27FC236}">
                  <a16:creationId xmlns:a16="http://schemas.microsoft.com/office/drawing/2014/main" id="{8817C88E-1083-6485-D5AB-F4EB8800C7E8}"/>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3" name="TextBox 67">
              <a:extLst>
                <a:ext uri="{FF2B5EF4-FFF2-40B4-BE49-F238E27FC236}">
                  <a16:creationId xmlns:a16="http://schemas.microsoft.com/office/drawing/2014/main" id="{C0FC9AF6-AA83-1668-6AC1-9F94AC54837C}"/>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7" name="Group 65">
            <a:extLst>
              <a:ext uri="{FF2B5EF4-FFF2-40B4-BE49-F238E27FC236}">
                <a16:creationId xmlns:a16="http://schemas.microsoft.com/office/drawing/2014/main" id="{D6438FA9-5530-0C21-9A99-E0BE78BAC0A2}"/>
              </a:ext>
            </a:extLst>
          </p:cNvPr>
          <p:cNvGrpSpPr/>
          <p:nvPr/>
        </p:nvGrpSpPr>
        <p:grpSpPr>
          <a:xfrm>
            <a:off x="7248224" y="5478470"/>
            <a:ext cx="220832" cy="193228"/>
            <a:chOff x="0" y="0"/>
            <a:chExt cx="812800" cy="711200"/>
          </a:xfrm>
        </p:grpSpPr>
        <p:sp>
          <p:nvSpPr>
            <p:cNvPr id="25" name="Freeform 66">
              <a:extLst>
                <a:ext uri="{FF2B5EF4-FFF2-40B4-BE49-F238E27FC236}">
                  <a16:creationId xmlns:a16="http://schemas.microsoft.com/office/drawing/2014/main" id="{A32D8C72-0FD2-4B41-323D-16D4BE4DDCD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2" name="TextBox 67">
              <a:extLst>
                <a:ext uri="{FF2B5EF4-FFF2-40B4-BE49-F238E27FC236}">
                  <a16:creationId xmlns:a16="http://schemas.microsoft.com/office/drawing/2014/main" id="{F9A628AB-95CA-CDB2-677B-61B57799F33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51" name="Picture 50" descr="Assorted colorful toy blocks">
            <a:extLst>
              <a:ext uri="{FF2B5EF4-FFF2-40B4-BE49-F238E27FC236}">
                <a16:creationId xmlns:a16="http://schemas.microsoft.com/office/drawing/2014/main" id="{6EE9014F-E80F-9886-7DEC-80F027E3A06F}"/>
              </a:ext>
            </a:extLst>
          </p:cNvPr>
          <p:cNvPicPr>
            <a:picLocks noChangeAspect="1"/>
          </p:cNvPicPr>
          <p:nvPr/>
        </p:nvPicPr>
        <p:blipFill>
          <a:blip r:embed="rId5" cstate="print">
            <a:extLst>
              <a:ext uri="{BEBA8EAE-BF5A-486C-A8C5-ECC9F3942E4B}">
                <a14:imgProps xmlns:a14="http://schemas.microsoft.com/office/drawing/2010/main">
                  <a14:imgLayer r:embed="rId6">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3031398" y="4071827"/>
            <a:ext cx="726671" cy="484398"/>
          </a:xfrm>
          <a:prstGeom prst="rect">
            <a:avLst/>
          </a:prstGeom>
        </p:spPr>
      </p:pic>
      <p:pic>
        <p:nvPicPr>
          <p:cNvPr id="60" name="Picture 59" descr="Hands typing on laptop">
            <a:extLst>
              <a:ext uri="{FF2B5EF4-FFF2-40B4-BE49-F238E27FC236}">
                <a16:creationId xmlns:a16="http://schemas.microsoft.com/office/drawing/2014/main" id="{81034A9E-3E15-FADD-87D2-BB5DB5D5517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12426" y="4671471"/>
            <a:ext cx="727303" cy="337699"/>
          </a:xfrm>
          <a:prstGeom prst="rect">
            <a:avLst/>
          </a:prstGeom>
        </p:spPr>
      </p:pic>
      <p:pic>
        <p:nvPicPr>
          <p:cNvPr id="61" name="Picture 60" descr="Watercolor palette">
            <a:extLst>
              <a:ext uri="{FF2B5EF4-FFF2-40B4-BE49-F238E27FC236}">
                <a16:creationId xmlns:a16="http://schemas.microsoft.com/office/drawing/2014/main" id="{7D6253BA-D946-C67D-E91C-41AA1C99707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34798" y="3604287"/>
            <a:ext cx="482558" cy="321705"/>
          </a:xfrm>
          <a:prstGeom prst="rect">
            <a:avLst/>
          </a:prstGeom>
        </p:spPr>
      </p:pic>
      <p:pic>
        <p:nvPicPr>
          <p:cNvPr id="35" name="Picture 34" descr="A blue and white sign with white text&#10;&#10;AI-generated content may be incorrect.">
            <a:extLst>
              <a:ext uri="{FF2B5EF4-FFF2-40B4-BE49-F238E27FC236}">
                <a16:creationId xmlns:a16="http://schemas.microsoft.com/office/drawing/2014/main" id="{E915AB97-B62B-EB6F-A2D3-6FC8E7052D9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2015" y="119847"/>
            <a:ext cx="1469942" cy="406703"/>
          </a:xfrm>
          <a:prstGeom prst="rect">
            <a:avLst/>
          </a:prstGeom>
        </p:spPr>
      </p:pic>
      <p:grpSp>
        <p:nvGrpSpPr>
          <p:cNvPr id="40" name="Group 65">
            <a:extLst>
              <a:ext uri="{FF2B5EF4-FFF2-40B4-BE49-F238E27FC236}">
                <a16:creationId xmlns:a16="http://schemas.microsoft.com/office/drawing/2014/main" id="{9290B393-8ACB-5B9C-7B8A-B9C14014C309}"/>
              </a:ext>
            </a:extLst>
          </p:cNvPr>
          <p:cNvGrpSpPr/>
          <p:nvPr/>
        </p:nvGrpSpPr>
        <p:grpSpPr>
          <a:xfrm>
            <a:off x="10293873" y="3778250"/>
            <a:ext cx="220832" cy="193228"/>
            <a:chOff x="0" y="0"/>
            <a:chExt cx="812800" cy="711200"/>
          </a:xfrm>
        </p:grpSpPr>
        <p:sp>
          <p:nvSpPr>
            <p:cNvPr id="43" name="Freeform 66">
              <a:extLst>
                <a:ext uri="{FF2B5EF4-FFF2-40B4-BE49-F238E27FC236}">
                  <a16:creationId xmlns:a16="http://schemas.microsoft.com/office/drawing/2014/main" id="{5C7EBDDE-3032-70AD-F5BE-DE0CAFDACD48}"/>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DDC01B8B-809A-18CA-8B3F-09975312104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29" name="Group 65">
            <a:extLst>
              <a:ext uri="{FF2B5EF4-FFF2-40B4-BE49-F238E27FC236}">
                <a16:creationId xmlns:a16="http://schemas.microsoft.com/office/drawing/2014/main" id="{DFD3BB06-D502-B499-DF18-4B5BB2AB7955}"/>
              </a:ext>
            </a:extLst>
          </p:cNvPr>
          <p:cNvGrpSpPr/>
          <p:nvPr/>
        </p:nvGrpSpPr>
        <p:grpSpPr>
          <a:xfrm>
            <a:off x="5490983" y="7165879"/>
            <a:ext cx="220832" cy="193228"/>
            <a:chOff x="0" y="0"/>
            <a:chExt cx="812800" cy="711200"/>
          </a:xfrm>
        </p:grpSpPr>
        <p:sp>
          <p:nvSpPr>
            <p:cNvPr id="45" name="Freeform 66">
              <a:extLst>
                <a:ext uri="{FF2B5EF4-FFF2-40B4-BE49-F238E27FC236}">
                  <a16:creationId xmlns:a16="http://schemas.microsoft.com/office/drawing/2014/main" id="{175678C7-5D8B-A7B8-E66B-AEEC5B5EB29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0" name="TextBox 67">
              <a:extLst>
                <a:ext uri="{FF2B5EF4-FFF2-40B4-BE49-F238E27FC236}">
                  <a16:creationId xmlns:a16="http://schemas.microsoft.com/office/drawing/2014/main" id="{28B61DF1-0E20-D719-53E0-60A50DCC03A7}"/>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42" name="Group 62">
            <a:extLst>
              <a:ext uri="{FF2B5EF4-FFF2-40B4-BE49-F238E27FC236}">
                <a16:creationId xmlns:a16="http://schemas.microsoft.com/office/drawing/2014/main" id="{D36C9456-AFEF-72B3-7658-C03422EB9ADB}"/>
              </a:ext>
            </a:extLst>
          </p:cNvPr>
          <p:cNvGrpSpPr/>
          <p:nvPr/>
        </p:nvGrpSpPr>
        <p:grpSpPr>
          <a:xfrm>
            <a:off x="8796671" y="3754480"/>
            <a:ext cx="242972" cy="242972"/>
            <a:chOff x="0" y="0"/>
            <a:chExt cx="812800" cy="812800"/>
          </a:xfrm>
        </p:grpSpPr>
        <p:sp>
          <p:nvSpPr>
            <p:cNvPr id="49" name="Freeform 63">
              <a:extLst>
                <a:ext uri="{FF2B5EF4-FFF2-40B4-BE49-F238E27FC236}">
                  <a16:creationId xmlns:a16="http://schemas.microsoft.com/office/drawing/2014/main" id="{D6993D02-D590-1E50-78FD-A101501085D2}"/>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9" name="TextBox 64">
              <a:extLst>
                <a:ext uri="{FF2B5EF4-FFF2-40B4-BE49-F238E27FC236}">
                  <a16:creationId xmlns:a16="http://schemas.microsoft.com/office/drawing/2014/main" id="{3EAC9995-D62D-C64D-C255-9A78A0434DED}"/>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75" name="Group 65">
            <a:extLst>
              <a:ext uri="{FF2B5EF4-FFF2-40B4-BE49-F238E27FC236}">
                <a16:creationId xmlns:a16="http://schemas.microsoft.com/office/drawing/2014/main" id="{D9ACE4FC-C129-EAA4-D99D-728F921880C6}"/>
              </a:ext>
            </a:extLst>
          </p:cNvPr>
          <p:cNvGrpSpPr/>
          <p:nvPr/>
        </p:nvGrpSpPr>
        <p:grpSpPr>
          <a:xfrm>
            <a:off x="8819449" y="6398231"/>
            <a:ext cx="220832" cy="193228"/>
            <a:chOff x="0" y="0"/>
            <a:chExt cx="812800" cy="711200"/>
          </a:xfrm>
        </p:grpSpPr>
        <p:sp>
          <p:nvSpPr>
            <p:cNvPr id="77" name="Freeform 66">
              <a:extLst>
                <a:ext uri="{FF2B5EF4-FFF2-40B4-BE49-F238E27FC236}">
                  <a16:creationId xmlns:a16="http://schemas.microsoft.com/office/drawing/2014/main" id="{3D2DB711-18FB-2865-8161-3CDD7A0CC1F4}"/>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8" name="TextBox 67">
              <a:extLst>
                <a:ext uri="{FF2B5EF4-FFF2-40B4-BE49-F238E27FC236}">
                  <a16:creationId xmlns:a16="http://schemas.microsoft.com/office/drawing/2014/main" id="{3D5985E9-206A-5515-5F35-4EF9092A16F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14" name="Picture 13" descr="Person stepping in stairs">
            <a:extLst>
              <a:ext uri="{FF2B5EF4-FFF2-40B4-BE49-F238E27FC236}">
                <a16:creationId xmlns:a16="http://schemas.microsoft.com/office/drawing/2014/main" id="{71BFEE34-1646-74F9-138E-71388C5C8BA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88108" y="3506979"/>
            <a:ext cx="652967" cy="436317"/>
          </a:xfrm>
          <a:prstGeom prst="rect">
            <a:avLst/>
          </a:prstGeom>
        </p:spPr>
      </p:pic>
      <p:pic>
        <p:nvPicPr>
          <p:cNvPr id="41" name="Picture 40" descr="Books on a shelf">
            <a:extLst>
              <a:ext uri="{FF2B5EF4-FFF2-40B4-BE49-F238E27FC236}">
                <a16:creationId xmlns:a16="http://schemas.microsoft.com/office/drawing/2014/main" id="{0C394466-3FBE-74B2-7D77-68DF9B7B7A5C}"/>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0493" y="3455036"/>
            <a:ext cx="720977" cy="480904"/>
          </a:xfrm>
          <a:prstGeom prst="rect">
            <a:avLst/>
          </a:prstGeom>
        </p:spPr>
      </p:pic>
      <p:grpSp>
        <p:nvGrpSpPr>
          <p:cNvPr id="79" name="Group 65">
            <a:extLst>
              <a:ext uri="{FF2B5EF4-FFF2-40B4-BE49-F238E27FC236}">
                <a16:creationId xmlns:a16="http://schemas.microsoft.com/office/drawing/2014/main" id="{6E439D1A-EB9D-58A4-AD77-21E18FB0915F}"/>
              </a:ext>
            </a:extLst>
          </p:cNvPr>
          <p:cNvGrpSpPr/>
          <p:nvPr/>
        </p:nvGrpSpPr>
        <p:grpSpPr>
          <a:xfrm>
            <a:off x="10259368" y="4805747"/>
            <a:ext cx="220832" cy="193228"/>
            <a:chOff x="0" y="0"/>
            <a:chExt cx="812800" cy="711200"/>
          </a:xfrm>
        </p:grpSpPr>
        <p:sp>
          <p:nvSpPr>
            <p:cNvPr id="80" name="Freeform 66">
              <a:extLst>
                <a:ext uri="{FF2B5EF4-FFF2-40B4-BE49-F238E27FC236}">
                  <a16:creationId xmlns:a16="http://schemas.microsoft.com/office/drawing/2014/main" id="{A1B0736A-C768-797C-F9B6-2C6249C7E3A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83" name="TextBox 67">
              <a:extLst>
                <a:ext uri="{FF2B5EF4-FFF2-40B4-BE49-F238E27FC236}">
                  <a16:creationId xmlns:a16="http://schemas.microsoft.com/office/drawing/2014/main" id="{1131B22E-7A17-88CC-E976-B4A835FC8775}"/>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86" name="Picture 85" descr="The Colosseum">
            <a:extLst>
              <a:ext uri="{FF2B5EF4-FFF2-40B4-BE49-F238E27FC236}">
                <a16:creationId xmlns:a16="http://schemas.microsoft.com/office/drawing/2014/main" id="{DE2BA1F9-28F0-C491-61D7-030546E679B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48502" y="6709187"/>
            <a:ext cx="738092" cy="491941"/>
          </a:xfrm>
          <a:prstGeom prst="rect">
            <a:avLst/>
          </a:prstGeom>
        </p:spPr>
      </p:pic>
      <p:pic>
        <p:nvPicPr>
          <p:cNvPr id="87" name="Picture 86" descr="Pastel checklist and pencil">
            <a:extLst>
              <a:ext uri="{FF2B5EF4-FFF2-40B4-BE49-F238E27FC236}">
                <a16:creationId xmlns:a16="http://schemas.microsoft.com/office/drawing/2014/main" id="{C4142ABE-1E0B-732F-64B4-5AEAB92F14B6}"/>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57811" y="6745562"/>
            <a:ext cx="631805" cy="516931"/>
          </a:xfrm>
          <a:prstGeom prst="rect">
            <a:avLst/>
          </a:prstGeom>
        </p:spPr>
      </p:pic>
      <p:grpSp>
        <p:nvGrpSpPr>
          <p:cNvPr id="88" name="Group 62">
            <a:extLst>
              <a:ext uri="{FF2B5EF4-FFF2-40B4-BE49-F238E27FC236}">
                <a16:creationId xmlns:a16="http://schemas.microsoft.com/office/drawing/2014/main" id="{9BD6EE15-4CF0-C9C0-2C8B-0244411B50D5}"/>
              </a:ext>
            </a:extLst>
          </p:cNvPr>
          <p:cNvGrpSpPr/>
          <p:nvPr/>
        </p:nvGrpSpPr>
        <p:grpSpPr>
          <a:xfrm>
            <a:off x="3879827" y="7102333"/>
            <a:ext cx="242972" cy="242972"/>
            <a:chOff x="0" y="0"/>
            <a:chExt cx="812800" cy="812800"/>
          </a:xfrm>
        </p:grpSpPr>
        <p:sp>
          <p:nvSpPr>
            <p:cNvPr id="89" name="Freeform 63">
              <a:extLst>
                <a:ext uri="{FF2B5EF4-FFF2-40B4-BE49-F238E27FC236}">
                  <a16:creationId xmlns:a16="http://schemas.microsoft.com/office/drawing/2014/main" id="{E402790B-E07A-1C15-8F10-9442F9D7607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0" name="TextBox 64">
              <a:extLst>
                <a:ext uri="{FF2B5EF4-FFF2-40B4-BE49-F238E27FC236}">
                  <a16:creationId xmlns:a16="http://schemas.microsoft.com/office/drawing/2014/main" id="{58C1A31C-2343-6D02-1954-58698ED18F4D}"/>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91" name="Group 65">
            <a:extLst>
              <a:ext uri="{FF2B5EF4-FFF2-40B4-BE49-F238E27FC236}">
                <a16:creationId xmlns:a16="http://schemas.microsoft.com/office/drawing/2014/main" id="{3D2D77EE-3CBA-0E4F-4851-0151F83B246C}"/>
              </a:ext>
            </a:extLst>
          </p:cNvPr>
          <p:cNvGrpSpPr/>
          <p:nvPr/>
        </p:nvGrpSpPr>
        <p:grpSpPr>
          <a:xfrm>
            <a:off x="5465060" y="6197808"/>
            <a:ext cx="220832" cy="193228"/>
            <a:chOff x="0" y="0"/>
            <a:chExt cx="812800" cy="711200"/>
          </a:xfrm>
        </p:grpSpPr>
        <p:sp>
          <p:nvSpPr>
            <p:cNvPr id="92" name="Freeform 66">
              <a:extLst>
                <a:ext uri="{FF2B5EF4-FFF2-40B4-BE49-F238E27FC236}">
                  <a16:creationId xmlns:a16="http://schemas.microsoft.com/office/drawing/2014/main" id="{4ED673C3-C122-63E6-C986-A311E218A3C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3" name="TextBox 67">
              <a:extLst>
                <a:ext uri="{FF2B5EF4-FFF2-40B4-BE49-F238E27FC236}">
                  <a16:creationId xmlns:a16="http://schemas.microsoft.com/office/drawing/2014/main" id="{2154A9EF-141D-9697-C188-B9EEFCDF67C6}"/>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Tree>
    <p:extLst>
      <p:ext uri="{BB962C8B-B14F-4D97-AF65-F5344CB8AC3E}">
        <p14:creationId xmlns:p14="http://schemas.microsoft.com/office/powerpoint/2010/main" val="1257365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p:cNvGrpSpPr/>
        <p:nvPr/>
      </p:nvGrpSpPr>
      <p:grpSpPr>
        <a:xfrm>
          <a:off x="0" y="0"/>
          <a:ext cx="0" cy="0"/>
          <a:chOff x="0" y="0"/>
          <a:chExt cx="0" cy="0"/>
        </a:xfrm>
      </p:grpSpPr>
      <p:graphicFrame>
        <p:nvGraphicFramePr>
          <p:cNvPr id="2" name="Table 2"/>
          <p:cNvGraphicFramePr>
            <a:graphicFrameLocks noGrp="1"/>
          </p:cNvGraphicFramePr>
          <p:nvPr>
            <p:extLst>
              <p:ext uri="{D42A27DB-BD31-4B8C-83A1-F6EECF244321}">
                <p14:modId xmlns:p14="http://schemas.microsoft.com/office/powerpoint/2010/main" val="3114748586"/>
              </p:ext>
            </p:extLst>
          </p:nvPr>
        </p:nvGraphicFramePr>
        <p:xfrm>
          <a:off x="2569559" y="654725"/>
          <a:ext cx="8057274" cy="6843890"/>
        </p:xfrm>
        <a:graphic>
          <a:graphicData uri="http://schemas.openxmlformats.org/drawingml/2006/table">
            <a:tbl>
              <a:tblPr/>
              <a:tblGrid>
                <a:gridCol w="1403727">
                  <a:extLst>
                    <a:ext uri="{9D8B030D-6E8A-4147-A177-3AD203B41FA5}">
                      <a16:colId xmlns:a16="http://schemas.microsoft.com/office/drawing/2014/main" val="20000"/>
                    </a:ext>
                  </a:extLst>
                </a:gridCol>
                <a:gridCol w="1753145">
                  <a:extLst>
                    <a:ext uri="{9D8B030D-6E8A-4147-A177-3AD203B41FA5}">
                      <a16:colId xmlns:a16="http://schemas.microsoft.com/office/drawing/2014/main" val="20001"/>
                    </a:ext>
                  </a:extLst>
                </a:gridCol>
                <a:gridCol w="1730283">
                  <a:extLst>
                    <a:ext uri="{9D8B030D-6E8A-4147-A177-3AD203B41FA5}">
                      <a16:colId xmlns:a16="http://schemas.microsoft.com/office/drawing/2014/main" val="20002"/>
                    </a:ext>
                  </a:extLst>
                </a:gridCol>
                <a:gridCol w="1612610">
                  <a:extLst>
                    <a:ext uri="{9D8B030D-6E8A-4147-A177-3AD203B41FA5}">
                      <a16:colId xmlns:a16="http://schemas.microsoft.com/office/drawing/2014/main" val="20003"/>
                    </a:ext>
                  </a:extLst>
                </a:gridCol>
                <a:gridCol w="1557509">
                  <a:extLst>
                    <a:ext uri="{9D8B030D-6E8A-4147-A177-3AD203B41FA5}">
                      <a16:colId xmlns:a16="http://schemas.microsoft.com/office/drawing/2014/main" val="20004"/>
                    </a:ext>
                  </a:extLst>
                </a:gridCol>
              </a:tblGrid>
              <a:tr h="733099">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10/11/2025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11/11/2025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12/11/2025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13/11/2025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14/11/2025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823174">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37581">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633992">
                <a:tc rowSpan="3">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000" dirty="0">
                          <a:solidFill>
                            <a:srgbClr val="000000"/>
                          </a:solidFill>
                          <a:latin typeface="DM Sans"/>
                        </a:rPr>
                        <a:t>Arts and Crafts</a:t>
                      </a:r>
                    </a:p>
                    <a:p>
                      <a:pPr algn="ctr">
                        <a:lnSpc>
                          <a:spcPts val="1515"/>
                        </a:lnSpc>
                      </a:pPr>
                      <a:r>
                        <a:rPr lang="en-US" sz="1000" dirty="0">
                          <a:solidFill>
                            <a:srgbClr val="000000"/>
                          </a:solidFill>
                          <a:latin typeface="DM Sans"/>
                        </a:rPr>
                        <a:t>10:30-12:00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endParaRPr lang="en-GB" sz="1100" dirty="0"/>
                    </a:p>
                    <a:p>
                      <a:pPr algn="ctr">
                        <a:lnSpc>
                          <a:spcPts val="1515"/>
                        </a:lnSpc>
                        <a:defRPr/>
                      </a:pPr>
                      <a:r>
                        <a:rPr lang="en-GB" sz="1100" dirty="0">
                          <a:latin typeface="DM Sans" pitchFamily="2" charset="0"/>
                        </a:rPr>
                        <a:t>Ready, Steady, Cook</a:t>
                      </a:r>
                    </a:p>
                    <a:p>
                      <a:pPr algn="ctr">
                        <a:lnSpc>
                          <a:spcPts val="1515"/>
                        </a:lnSpc>
                        <a:defRPr/>
                      </a:pPr>
                      <a:r>
                        <a:rPr lang="en-GB" sz="1100" dirty="0">
                          <a:latin typeface="DM Sans" pitchFamily="2" charset="0"/>
                        </a:rPr>
                        <a:t>10:30-12:00</a:t>
                      </a:r>
                    </a:p>
                    <a:p>
                      <a:pPr algn="ctr">
                        <a:lnSpc>
                          <a:spcPts val="1515"/>
                        </a:lnSpc>
                        <a:defRPr/>
                      </a:pPr>
                      <a:endParaRPr lang="en-GB" sz="1100" dirty="0">
                        <a:latin typeface="DM Sans" pitchFamily="2" charset="0"/>
                      </a:endParaRPr>
                    </a:p>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r>
                        <a:rPr lang="en-GB" sz="1050" dirty="0"/>
                        <a:t>Nafi Cafe – veterans only</a:t>
                      </a:r>
                    </a:p>
                    <a:p>
                      <a:pPr algn="ctr">
                        <a:lnSpc>
                          <a:spcPts val="1515"/>
                        </a:lnSpc>
                        <a:defRPr/>
                      </a:pPr>
                      <a:r>
                        <a:rPr lang="en-GB" sz="1050" dirty="0"/>
                        <a:t>10:30-12:00</a:t>
                      </a:r>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578652">
                <a:tc vMerge="1">
                  <a:txBody>
                    <a:bodyPr/>
                    <a:lstStyle/>
                    <a:p>
                      <a:endParaRPr lang="en-GB"/>
                    </a:p>
                  </a:txBody>
                  <a:tcPr/>
                </a:tc>
                <a:tc>
                  <a:txBody>
                    <a:bodyPr/>
                    <a:lstStyle/>
                    <a:p>
                      <a:pPr algn="ctr"/>
                      <a:r>
                        <a:rPr lang="en-GB" sz="1000" dirty="0"/>
                        <a:t>CBT – booking only</a:t>
                      </a:r>
                    </a:p>
                    <a:p>
                      <a:pPr algn="ctr"/>
                      <a:r>
                        <a:rPr lang="en-GB" sz="10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360636055"/>
                  </a:ext>
                </a:extLst>
              </a:tr>
              <a:tr h="852491">
                <a:tc vMerge="1">
                  <a:txBody>
                    <a:bodyPr/>
                    <a:lstStyle/>
                    <a:p>
                      <a:endParaRPr lang="en-GB"/>
                    </a:p>
                  </a:txBody>
                  <a:tcPr>
                    <a:lnT w="9371" cap="flat" cmpd="sng" algn="ctr">
                      <a:solidFill>
                        <a:srgbClr val="000000"/>
                      </a:solidFill>
                      <a:prstDash val="solid"/>
                      <a:round/>
                      <a:headEnd type="none" w="med" len="med"/>
                      <a:tailEnd type="none" w="med" len="med"/>
                    </a:lnT>
                  </a:tcPr>
                </a:tc>
                <a:tc>
                  <a:txBody>
                    <a:bodyPr/>
                    <a:lstStyle/>
                    <a:p>
                      <a:pPr algn="ctr">
                        <a:lnSpc>
                          <a:spcPts val="1515"/>
                        </a:lnSpc>
                      </a:pPr>
                      <a:r>
                        <a:rPr lang="en-US" sz="1100" dirty="0">
                          <a:solidFill>
                            <a:srgbClr val="000000"/>
                          </a:solidFill>
                          <a:latin typeface="DM Sans"/>
                        </a:rPr>
                        <a:t>Digital College</a:t>
                      </a:r>
                    </a:p>
                    <a:p>
                      <a:pPr algn="ctr">
                        <a:lnSpc>
                          <a:spcPts val="1515"/>
                        </a:lnSpc>
                      </a:pPr>
                      <a:r>
                        <a:rPr lang="en-US" sz="1100" dirty="0">
                          <a:solidFill>
                            <a:srgbClr val="000000"/>
                          </a:solidFill>
                          <a:latin typeface="DM Sans"/>
                        </a:rPr>
                        <a:t>10:30-4:00</a:t>
                      </a:r>
                    </a:p>
                  </a:txBody>
                  <a:tcPr marL="140560" marR="140560" marT="140560" marB="140560" anchor="ctr">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050" dirty="0">
                          <a:solidFill>
                            <a:srgbClr val="000000"/>
                          </a:solidFill>
                          <a:latin typeface="DM Sans"/>
                        </a:rPr>
                        <a:t>UPW – invite only</a:t>
                      </a:r>
                    </a:p>
                    <a:p>
                      <a:pPr algn="ctr">
                        <a:lnSpc>
                          <a:spcPts val="1515"/>
                        </a:lnSpc>
                        <a:defRPr/>
                      </a:pP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100" dirty="0"/>
                        <a:t>CBT – booking only</a:t>
                      </a:r>
                    </a:p>
                    <a:p>
                      <a:pPr algn="ctr"/>
                      <a:r>
                        <a:rPr lang="en-GB" sz="1100" dirty="0"/>
                        <a:t>10:00-4:00</a:t>
                      </a:r>
                      <a:endParaRPr lang="en-GB" sz="105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Job Club with Anna – appointment only</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37581">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vMerge="1">
                  <a:txBody>
                    <a:bodyPr/>
                    <a:lstStyle/>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763845">
                <a:tc rowSpan="2">
                  <a:txBody>
                    <a:bodyPr/>
                    <a:lstStyle/>
                    <a:p>
                      <a:pPr algn="ctr">
                        <a:lnSpc>
                          <a:spcPts val="1515"/>
                        </a:lnSpc>
                      </a:pPr>
                      <a:r>
                        <a:rPr lang="en-US" sz="1082" dirty="0">
                          <a:solidFill>
                            <a:srgbClr val="000000"/>
                          </a:solidFill>
                          <a:latin typeface="DM Sans"/>
                        </a:rPr>
                        <a:t>Gardening</a:t>
                      </a:r>
                    </a:p>
                    <a:p>
                      <a:pPr algn="ctr">
                        <a:lnSpc>
                          <a:spcPts val="1515"/>
                        </a:lnSpc>
                      </a:pPr>
                      <a:r>
                        <a:rPr lang="en-US" sz="1082" dirty="0">
                          <a:solidFill>
                            <a:srgbClr val="000000"/>
                          </a:solidFill>
                          <a:latin typeface="DM Sans"/>
                        </a:rPr>
                        <a:t>1:00-3:00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200" dirty="0"/>
                        <a:t>Ball games</a:t>
                      </a:r>
                    </a:p>
                    <a:p>
                      <a:pPr algn="ctr"/>
                      <a:r>
                        <a:rPr lang="en-GB" sz="1200" dirty="0"/>
                        <a:t>1:00 -4:00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100" dirty="0"/>
                        <a:t>DWP</a:t>
                      </a:r>
                    </a:p>
                    <a:p>
                      <a:pPr algn="ctr"/>
                      <a:r>
                        <a:rPr lang="en-GB" sz="1100" dirty="0"/>
                        <a:t>1:00-3:00</a:t>
                      </a:r>
                    </a:p>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r>
                        <a:rPr lang="en-US" sz="1100" dirty="0">
                          <a:solidFill>
                            <a:srgbClr val="000000"/>
                          </a:solidFill>
                          <a:latin typeface="DM Sans"/>
                        </a:rPr>
                        <a:t>Hub Club – focus group</a:t>
                      </a:r>
                    </a:p>
                    <a:p>
                      <a:pPr algn="ctr"/>
                      <a:r>
                        <a:rPr lang="en-US" sz="1100" dirty="0">
                          <a:solidFill>
                            <a:srgbClr val="000000"/>
                          </a:solidFill>
                          <a:latin typeface="DM Sans"/>
                        </a:rPr>
                        <a:t>1:00-3:00</a:t>
                      </a:r>
                      <a:endParaRPr lang="en-GB" sz="1100" dirty="0">
                        <a:latin typeface="DM Sans" pitchFamily="2" charset="0"/>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1064393">
                <a:tc vMerge="1">
                  <a:txBody>
                    <a:bodyPr/>
                    <a:lstStyle/>
                    <a:p>
                      <a:endParaRPr lang="en-GB"/>
                    </a:p>
                  </a:txBody>
                  <a:tcPr/>
                </a:tc>
                <a:tc>
                  <a:txBody>
                    <a:bodyPr/>
                    <a:lstStyle/>
                    <a:p>
                      <a:pPr algn="ctr"/>
                      <a:r>
                        <a:rPr lang="en-US" sz="1000" b="1" dirty="0">
                          <a:solidFill>
                            <a:srgbClr val="000000"/>
                          </a:solidFill>
                          <a:latin typeface="DM Sans"/>
                        </a:rPr>
                        <a:t>18-29 only sessions</a:t>
                      </a:r>
                    </a:p>
                    <a:p>
                      <a:pPr algn="ctr"/>
                      <a:r>
                        <a:rPr lang="en-US" sz="1000" b="0" dirty="0">
                          <a:solidFill>
                            <a:srgbClr val="000000"/>
                          </a:solidFill>
                          <a:latin typeface="DM Sans"/>
                        </a:rPr>
                        <a:t>CV Writing, Mock interviews, Digital College</a:t>
                      </a:r>
                    </a:p>
                    <a:p>
                      <a:pPr algn="ctr"/>
                      <a:r>
                        <a:rPr lang="en-US" sz="1000" b="0" dirty="0">
                          <a:solidFill>
                            <a:srgbClr val="000000"/>
                          </a:solidFill>
                          <a:latin typeface="DM Sans"/>
                        </a:rPr>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Non-accredited course: Relapse Prevention</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¿Hablas Español? Spanish lesson</a:t>
                      </a:r>
                    </a:p>
                    <a:p>
                      <a:pPr algn="ctr"/>
                      <a:r>
                        <a:rPr lang="en-GB" sz="12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3853840704"/>
                  </a:ext>
                </a:extLst>
              </a:tr>
            </a:tbl>
          </a:graphicData>
        </a:graphic>
      </p:graphicFrame>
      <p:grpSp>
        <p:nvGrpSpPr>
          <p:cNvPr id="3" name="Group 3"/>
          <p:cNvGrpSpPr/>
          <p:nvPr/>
        </p:nvGrpSpPr>
        <p:grpSpPr>
          <a:xfrm>
            <a:off x="184646" y="1589490"/>
            <a:ext cx="2321941" cy="4712742"/>
            <a:chOff x="0" y="0"/>
            <a:chExt cx="902503" cy="1716756"/>
          </a:xfrm>
        </p:grpSpPr>
        <p:sp>
          <p:nvSpPr>
            <p:cNvPr id="4" name="Freeform 4"/>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endParaRPr lang="en-GB" sz="1050" b="0" i="0" dirty="0">
                <a:solidFill>
                  <a:schemeClr val="bg1"/>
                </a:solidFill>
                <a:effectLst/>
                <a:latin typeface="DM Sans" pitchFamily="2" charset="0"/>
              </a:endParaRPr>
            </a:p>
            <a:p>
              <a:pPr algn="ctr">
                <a:lnSpc>
                  <a:spcPts val="2379"/>
                </a:lnSpc>
              </a:pPr>
              <a:r>
                <a:rPr lang="en-GB" sz="1050" dirty="0">
                  <a:solidFill>
                    <a:schemeClr val="bg1"/>
                  </a:solidFill>
                  <a:latin typeface="DM Sans" pitchFamily="2" charset="0"/>
                  <a:ea typeface="Calibri" panose="020F0502020204030204" pitchFamily="34" charset="0"/>
                </a:rPr>
                <a:t>Quiz offers participants an opportunity to learn and help them find new interests. DWP offer participants 1:1 sessions with professionals that can help them with benefits advice. Hub newsletter is a monthly hub project, where participants create newsletters about events and session at the hub – this is then shared with our stakeholders.</a:t>
              </a:r>
              <a:endParaRPr lang="en-US" sz="1699" dirty="0">
                <a:solidFill>
                  <a:srgbClr val="FFFFFF"/>
                </a:solidFill>
                <a:latin typeface="DM Sans"/>
              </a:endParaRPr>
            </a:p>
          </p:txBody>
        </p:sp>
      </p:grpSp>
      <p:grpSp>
        <p:nvGrpSpPr>
          <p:cNvPr id="46" name="Group 46"/>
          <p:cNvGrpSpPr/>
          <p:nvPr/>
        </p:nvGrpSpPr>
        <p:grpSpPr>
          <a:xfrm rot="2700000">
            <a:off x="170282" y="1049731"/>
            <a:ext cx="293842" cy="293842"/>
            <a:chOff x="0" y="0"/>
            <a:chExt cx="812800" cy="812800"/>
          </a:xfrm>
        </p:grpSpPr>
        <p:sp>
          <p:nvSpPr>
            <p:cNvPr id="47" name="Freeform 47"/>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p:cNvGrpSpPr/>
          <p:nvPr/>
        </p:nvGrpSpPr>
        <p:grpSpPr>
          <a:xfrm>
            <a:off x="195716" y="593502"/>
            <a:ext cx="242972" cy="242972"/>
            <a:chOff x="0" y="0"/>
            <a:chExt cx="812800" cy="812800"/>
          </a:xfrm>
        </p:grpSpPr>
        <p:sp>
          <p:nvSpPr>
            <p:cNvPr id="63" name="Freeform 6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NOVEMBER - WEEK 2</a:t>
            </a:r>
          </a:p>
        </p:txBody>
      </p:sp>
      <p:sp>
        <p:nvSpPr>
          <p:cNvPr id="70" name="TextBox 70"/>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5ADE0809-352C-C8E8-B212-139DEF2034C1}"/>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1A899459-7200-18C3-1AC1-7778D5071E0A}"/>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16F6D7DC-2D4E-0A46-946B-F9C2CB3A20B2}"/>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7ECDE46C-5487-4452-D2ED-5F4BAB466F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7767" y="206740"/>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B7A8C9A4-7F95-964A-E401-E91DBA1FE922}"/>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CB01E187-FF4C-2AC3-7A64-B46AB029299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7B90ACD0-E348-C03F-0CC0-8E4AD0E7DEA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17" name="Freeform 66">
            <a:extLst>
              <a:ext uri="{FF2B5EF4-FFF2-40B4-BE49-F238E27FC236}">
                <a16:creationId xmlns:a16="http://schemas.microsoft.com/office/drawing/2014/main" id="{361302B1-BC6A-B4A4-9819-536F6084ED8B}"/>
              </a:ext>
            </a:extLst>
          </p:cNvPr>
          <p:cNvSpPr/>
          <p:nvPr/>
        </p:nvSpPr>
        <p:spPr>
          <a:xfrm>
            <a:off x="3637241" y="1962712"/>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22" name="Group 62">
            <a:extLst>
              <a:ext uri="{FF2B5EF4-FFF2-40B4-BE49-F238E27FC236}">
                <a16:creationId xmlns:a16="http://schemas.microsoft.com/office/drawing/2014/main" id="{D1D4E993-0DE3-885C-A9FD-95FEDF578666}"/>
              </a:ext>
            </a:extLst>
          </p:cNvPr>
          <p:cNvGrpSpPr/>
          <p:nvPr/>
        </p:nvGrpSpPr>
        <p:grpSpPr>
          <a:xfrm>
            <a:off x="5416619" y="1784983"/>
            <a:ext cx="242972" cy="242972"/>
            <a:chOff x="0" y="0"/>
            <a:chExt cx="812800" cy="812800"/>
          </a:xfrm>
        </p:grpSpPr>
        <p:sp>
          <p:nvSpPr>
            <p:cNvPr id="23" name="Freeform 63">
              <a:extLst>
                <a:ext uri="{FF2B5EF4-FFF2-40B4-BE49-F238E27FC236}">
                  <a16:creationId xmlns:a16="http://schemas.microsoft.com/office/drawing/2014/main" id="{6DABA986-291D-71B0-4E09-C8293AAA36E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8477A0EC-1061-355D-AE65-C267972B0117}"/>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29" name="Group 65">
            <a:extLst>
              <a:ext uri="{FF2B5EF4-FFF2-40B4-BE49-F238E27FC236}">
                <a16:creationId xmlns:a16="http://schemas.microsoft.com/office/drawing/2014/main" id="{51B62537-5639-E740-4452-CB54D8D3951A}"/>
              </a:ext>
            </a:extLst>
          </p:cNvPr>
          <p:cNvGrpSpPr/>
          <p:nvPr/>
        </p:nvGrpSpPr>
        <p:grpSpPr>
          <a:xfrm>
            <a:off x="8761390" y="4698770"/>
            <a:ext cx="220832" cy="193228"/>
            <a:chOff x="0" y="0"/>
            <a:chExt cx="812800" cy="711200"/>
          </a:xfrm>
        </p:grpSpPr>
        <p:sp>
          <p:nvSpPr>
            <p:cNvPr id="30" name="Freeform 66">
              <a:extLst>
                <a:ext uri="{FF2B5EF4-FFF2-40B4-BE49-F238E27FC236}">
                  <a16:creationId xmlns:a16="http://schemas.microsoft.com/office/drawing/2014/main" id="{B24064A3-4DFB-BA06-3F83-DF534D9C96B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1" name="TextBox 67">
              <a:extLst>
                <a:ext uri="{FF2B5EF4-FFF2-40B4-BE49-F238E27FC236}">
                  <a16:creationId xmlns:a16="http://schemas.microsoft.com/office/drawing/2014/main" id="{4EF88375-D88B-9AB6-FB3D-D74139CA9F1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12" name="Picture 11" descr="Colorful ukuleles on display">
            <a:extLst>
              <a:ext uri="{FF2B5EF4-FFF2-40B4-BE49-F238E27FC236}">
                <a16:creationId xmlns:a16="http://schemas.microsoft.com/office/drawing/2014/main" id="{6138EFC0-85F4-3775-3805-2F2EE9426BB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41616" y="6862204"/>
            <a:ext cx="658981" cy="436317"/>
          </a:xfrm>
          <a:prstGeom prst="rect">
            <a:avLst/>
          </a:prstGeom>
        </p:spPr>
      </p:pic>
      <p:grpSp>
        <p:nvGrpSpPr>
          <p:cNvPr id="36" name="Group 65">
            <a:extLst>
              <a:ext uri="{FF2B5EF4-FFF2-40B4-BE49-F238E27FC236}">
                <a16:creationId xmlns:a16="http://schemas.microsoft.com/office/drawing/2014/main" id="{52A67EF0-2AE6-BA43-0B4B-B038A7F7E71A}"/>
              </a:ext>
            </a:extLst>
          </p:cNvPr>
          <p:cNvGrpSpPr/>
          <p:nvPr/>
        </p:nvGrpSpPr>
        <p:grpSpPr>
          <a:xfrm>
            <a:off x="10331643" y="4696146"/>
            <a:ext cx="220832" cy="193228"/>
            <a:chOff x="0" y="0"/>
            <a:chExt cx="812800" cy="711200"/>
          </a:xfrm>
        </p:grpSpPr>
        <p:sp>
          <p:nvSpPr>
            <p:cNvPr id="52" name="Freeform 66">
              <a:extLst>
                <a:ext uri="{FF2B5EF4-FFF2-40B4-BE49-F238E27FC236}">
                  <a16:creationId xmlns:a16="http://schemas.microsoft.com/office/drawing/2014/main" id="{3F962A1E-C389-24E5-7330-B8FD3CBE4A2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TextBox 67">
              <a:extLst>
                <a:ext uri="{FF2B5EF4-FFF2-40B4-BE49-F238E27FC236}">
                  <a16:creationId xmlns:a16="http://schemas.microsoft.com/office/drawing/2014/main" id="{734EEDF3-DA94-145E-7CFE-D54B848ACA7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96" name="Group 62">
            <a:extLst>
              <a:ext uri="{FF2B5EF4-FFF2-40B4-BE49-F238E27FC236}">
                <a16:creationId xmlns:a16="http://schemas.microsoft.com/office/drawing/2014/main" id="{E077FB18-6B0B-F1EC-93DA-7E5C77250497}"/>
              </a:ext>
            </a:extLst>
          </p:cNvPr>
          <p:cNvGrpSpPr/>
          <p:nvPr/>
        </p:nvGrpSpPr>
        <p:grpSpPr>
          <a:xfrm>
            <a:off x="10298504" y="7111613"/>
            <a:ext cx="242972" cy="242972"/>
            <a:chOff x="0" y="0"/>
            <a:chExt cx="812800" cy="812800"/>
          </a:xfrm>
        </p:grpSpPr>
        <p:sp>
          <p:nvSpPr>
            <p:cNvPr id="97" name="Freeform 63">
              <a:extLst>
                <a:ext uri="{FF2B5EF4-FFF2-40B4-BE49-F238E27FC236}">
                  <a16:creationId xmlns:a16="http://schemas.microsoft.com/office/drawing/2014/main" id="{0E4448CE-6BA9-48BD-BEF7-F01E61EDF944}"/>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8" name="TextBox 64">
              <a:extLst>
                <a:ext uri="{FF2B5EF4-FFF2-40B4-BE49-F238E27FC236}">
                  <a16:creationId xmlns:a16="http://schemas.microsoft.com/office/drawing/2014/main" id="{5D9D75D0-5BFD-AA70-4B3F-F981D1E1C148}"/>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sp>
        <p:nvSpPr>
          <p:cNvPr id="14" name="Freeform 66">
            <a:extLst>
              <a:ext uri="{FF2B5EF4-FFF2-40B4-BE49-F238E27FC236}">
                <a16:creationId xmlns:a16="http://schemas.microsoft.com/office/drawing/2014/main" id="{BBE48F21-1CD2-B777-3081-DD83B2485B3A}"/>
              </a:ext>
            </a:extLst>
          </p:cNvPr>
          <p:cNvSpPr/>
          <p:nvPr/>
        </p:nvSpPr>
        <p:spPr>
          <a:xfrm>
            <a:off x="10332281" y="176948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34" name="Group 62">
            <a:extLst>
              <a:ext uri="{FF2B5EF4-FFF2-40B4-BE49-F238E27FC236}">
                <a16:creationId xmlns:a16="http://schemas.microsoft.com/office/drawing/2014/main" id="{833951FB-4AF8-EB01-925B-455512EB4412}"/>
              </a:ext>
            </a:extLst>
          </p:cNvPr>
          <p:cNvGrpSpPr/>
          <p:nvPr/>
        </p:nvGrpSpPr>
        <p:grpSpPr>
          <a:xfrm>
            <a:off x="8752469" y="1778371"/>
            <a:ext cx="242972" cy="242972"/>
            <a:chOff x="0" y="0"/>
            <a:chExt cx="812800" cy="812800"/>
          </a:xfrm>
        </p:grpSpPr>
        <p:sp>
          <p:nvSpPr>
            <p:cNvPr id="54" name="Freeform 63">
              <a:extLst>
                <a:ext uri="{FF2B5EF4-FFF2-40B4-BE49-F238E27FC236}">
                  <a16:creationId xmlns:a16="http://schemas.microsoft.com/office/drawing/2014/main" id="{A559494A-1828-D190-D9BF-646777E396D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b="1"/>
            </a:p>
          </p:txBody>
        </p:sp>
        <p:sp>
          <p:nvSpPr>
            <p:cNvPr id="58" name="TextBox 64">
              <a:extLst>
                <a:ext uri="{FF2B5EF4-FFF2-40B4-BE49-F238E27FC236}">
                  <a16:creationId xmlns:a16="http://schemas.microsoft.com/office/drawing/2014/main" id="{C04BDDCC-D227-3377-4CCA-6760484DC18C}"/>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b="1" dirty="0"/>
            </a:p>
          </p:txBody>
        </p:sp>
      </p:grpSp>
      <p:grpSp>
        <p:nvGrpSpPr>
          <p:cNvPr id="25" name="Group 65">
            <a:extLst>
              <a:ext uri="{FF2B5EF4-FFF2-40B4-BE49-F238E27FC236}">
                <a16:creationId xmlns:a16="http://schemas.microsoft.com/office/drawing/2014/main" id="{CE75F2C9-9735-7238-EE88-2F6B1769A4E9}"/>
              </a:ext>
            </a:extLst>
          </p:cNvPr>
          <p:cNvGrpSpPr/>
          <p:nvPr/>
        </p:nvGrpSpPr>
        <p:grpSpPr>
          <a:xfrm>
            <a:off x="7096018" y="5350741"/>
            <a:ext cx="220832" cy="193228"/>
            <a:chOff x="0" y="0"/>
            <a:chExt cx="812800" cy="711200"/>
          </a:xfrm>
        </p:grpSpPr>
        <p:sp>
          <p:nvSpPr>
            <p:cNvPr id="28" name="Freeform 66">
              <a:extLst>
                <a:ext uri="{FF2B5EF4-FFF2-40B4-BE49-F238E27FC236}">
                  <a16:creationId xmlns:a16="http://schemas.microsoft.com/office/drawing/2014/main" id="{D2AA77A6-632A-B6B0-42CE-11B2EADBBEA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3" name="TextBox 67">
              <a:extLst>
                <a:ext uri="{FF2B5EF4-FFF2-40B4-BE49-F238E27FC236}">
                  <a16:creationId xmlns:a16="http://schemas.microsoft.com/office/drawing/2014/main" id="{0661DD54-B1BC-4C54-7344-E12A7E1FA22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39" name="Group 65">
            <a:extLst>
              <a:ext uri="{FF2B5EF4-FFF2-40B4-BE49-F238E27FC236}">
                <a16:creationId xmlns:a16="http://schemas.microsoft.com/office/drawing/2014/main" id="{E02CC815-1B7F-D6BF-10CA-4C961E3EF9EA}"/>
              </a:ext>
            </a:extLst>
          </p:cNvPr>
          <p:cNvGrpSpPr/>
          <p:nvPr/>
        </p:nvGrpSpPr>
        <p:grpSpPr>
          <a:xfrm>
            <a:off x="7152663" y="6168726"/>
            <a:ext cx="220832" cy="193228"/>
            <a:chOff x="0" y="0"/>
            <a:chExt cx="812800" cy="711200"/>
          </a:xfrm>
        </p:grpSpPr>
        <p:sp>
          <p:nvSpPr>
            <p:cNvPr id="43" name="Freeform 66">
              <a:extLst>
                <a:ext uri="{FF2B5EF4-FFF2-40B4-BE49-F238E27FC236}">
                  <a16:creationId xmlns:a16="http://schemas.microsoft.com/office/drawing/2014/main" id="{B86BEEE8-49CE-3140-0A03-3DE73554AA6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92BAE1D6-5FE9-4DE9-70F1-DF3FD2ED71D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49" name="Group 65">
            <a:extLst>
              <a:ext uri="{FF2B5EF4-FFF2-40B4-BE49-F238E27FC236}">
                <a16:creationId xmlns:a16="http://schemas.microsoft.com/office/drawing/2014/main" id="{61BF2D81-C0E6-4299-E4DD-50DBABCB841C}"/>
              </a:ext>
            </a:extLst>
          </p:cNvPr>
          <p:cNvGrpSpPr/>
          <p:nvPr/>
        </p:nvGrpSpPr>
        <p:grpSpPr>
          <a:xfrm>
            <a:off x="7162824" y="7227096"/>
            <a:ext cx="220832" cy="193228"/>
            <a:chOff x="0" y="0"/>
            <a:chExt cx="812800" cy="711200"/>
          </a:xfrm>
        </p:grpSpPr>
        <p:sp>
          <p:nvSpPr>
            <p:cNvPr id="50" name="Freeform 66">
              <a:extLst>
                <a:ext uri="{FF2B5EF4-FFF2-40B4-BE49-F238E27FC236}">
                  <a16:creationId xmlns:a16="http://schemas.microsoft.com/office/drawing/2014/main" id="{ED4F6A34-FB93-CEBA-E6BF-3BB22487975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1" name="TextBox 67">
              <a:extLst>
                <a:ext uri="{FF2B5EF4-FFF2-40B4-BE49-F238E27FC236}">
                  <a16:creationId xmlns:a16="http://schemas.microsoft.com/office/drawing/2014/main" id="{ECFA2097-12A0-8B7D-DE7A-E1DDED167E3F}"/>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60" name="Picture 59" descr="A blue and white sign with white text&#10;&#10;AI-generated content may be incorrect.">
            <a:extLst>
              <a:ext uri="{FF2B5EF4-FFF2-40B4-BE49-F238E27FC236}">
                <a16:creationId xmlns:a16="http://schemas.microsoft.com/office/drawing/2014/main" id="{67F22F6F-8FC0-E35C-8EC2-730AE67AC3D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27814" y="176266"/>
            <a:ext cx="1424936" cy="394251"/>
          </a:xfrm>
          <a:prstGeom prst="rect">
            <a:avLst/>
          </a:prstGeom>
        </p:spPr>
      </p:pic>
      <p:grpSp>
        <p:nvGrpSpPr>
          <p:cNvPr id="75" name="Group 65">
            <a:extLst>
              <a:ext uri="{FF2B5EF4-FFF2-40B4-BE49-F238E27FC236}">
                <a16:creationId xmlns:a16="http://schemas.microsoft.com/office/drawing/2014/main" id="{827AAA32-F75C-11C0-13D7-5C865BF47BDB}"/>
              </a:ext>
            </a:extLst>
          </p:cNvPr>
          <p:cNvGrpSpPr/>
          <p:nvPr/>
        </p:nvGrpSpPr>
        <p:grpSpPr>
          <a:xfrm>
            <a:off x="5421419" y="7209082"/>
            <a:ext cx="220832" cy="193228"/>
            <a:chOff x="0" y="0"/>
            <a:chExt cx="812800" cy="711200"/>
          </a:xfrm>
        </p:grpSpPr>
        <p:sp>
          <p:nvSpPr>
            <p:cNvPr id="76" name="Freeform 66">
              <a:extLst>
                <a:ext uri="{FF2B5EF4-FFF2-40B4-BE49-F238E27FC236}">
                  <a16:creationId xmlns:a16="http://schemas.microsoft.com/office/drawing/2014/main" id="{0805799F-040E-0A66-90FB-955FF5DC1B9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8" name="TextBox 67">
              <a:extLst>
                <a:ext uri="{FF2B5EF4-FFF2-40B4-BE49-F238E27FC236}">
                  <a16:creationId xmlns:a16="http://schemas.microsoft.com/office/drawing/2014/main" id="{CA058FBC-5605-97AC-DD13-332A8D4AF4E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79" name="Group 65">
            <a:extLst>
              <a:ext uri="{FF2B5EF4-FFF2-40B4-BE49-F238E27FC236}">
                <a16:creationId xmlns:a16="http://schemas.microsoft.com/office/drawing/2014/main" id="{A3B7490D-368E-ED92-E080-8ABD8AB8AA8F}"/>
              </a:ext>
            </a:extLst>
          </p:cNvPr>
          <p:cNvGrpSpPr/>
          <p:nvPr/>
        </p:nvGrpSpPr>
        <p:grpSpPr>
          <a:xfrm>
            <a:off x="5386914" y="4682344"/>
            <a:ext cx="220832" cy="193228"/>
            <a:chOff x="0" y="0"/>
            <a:chExt cx="812800" cy="711200"/>
          </a:xfrm>
        </p:grpSpPr>
        <p:sp>
          <p:nvSpPr>
            <p:cNvPr id="81" name="Freeform 66">
              <a:extLst>
                <a:ext uri="{FF2B5EF4-FFF2-40B4-BE49-F238E27FC236}">
                  <a16:creationId xmlns:a16="http://schemas.microsoft.com/office/drawing/2014/main" id="{D7967322-8A7D-4002-2811-4C856F1633D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82" name="TextBox 67">
              <a:extLst>
                <a:ext uri="{FF2B5EF4-FFF2-40B4-BE49-F238E27FC236}">
                  <a16:creationId xmlns:a16="http://schemas.microsoft.com/office/drawing/2014/main" id="{06BC7C23-25D6-123E-C8B4-FBD9DE2F046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83" name="Group 65">
            <a:extLst>
              <a:ext uri="{FF2B5EF4-FFF2-40B4-BE49-F238E27FC236}">
                <a16:creationId xmlns:a16="http://schemas.microsoft.com/office/drawing/2014/main" id="{6772E611-3858-6212-6956-60592F150D13}"/>
              </a:ext>
            </a:extLst>
          </p:cNvPr>
          <p:cNvGrpSpPr/>
          <p:nvPr/>
        </p:nvGrpSpPr>
        <p:grpSpPr>
          <a:xfrm>
            <a:off x="5427340" y="3313044"/>
            <a:ext cx="220832" cy="193228"/>
            <a:chOff x="0" y="0"/>
            <a:chExt cx="812800" cy="711200"/>
          </a:xfrm>
        </p:grpSpPr>
        <p:sp>
          <p:nvSpPr>
            <p:cNvPr id="84" name="Freeform 66">
              <a:extLst>
                <a:ext uri="{FF2B5EF4-FFF2-40B4-BE49-F238E27FC236}">
                  <a16:creationId xmlns:a16="http://schemas.microsoft.com/office/drawing/2014/main" id="{3EFB77DF-215C-9745-CA35-373AC59EE9F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85" name="TextBox 67">
              <a:extLst>
                <a:ext uri="{FF2B5EF4-FFF2-40B4-BE49-F238E27FC236}">
                  <a16:creationId xmlns:a16="http://schemas.microsoft.com/office/drawing/2014/main" id="{FADAF122-1CA1-E01F-1C91-5E7E98EFEC7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03" name="Group 62">
            <a:extLst>
              <a:ext uri="{FF2B5EF4-FFF2-40B4-BE49-F238E27FC236}">
                <a16:creationId xmlns:a16="http://schemas.microsoft.com/office/drawing/2014/main" id="{0749BDD0-2BC8-A9F4-58BE-5319C6802DDC}"/>
              </a:ext>
            </a:extLst>
          </p:cNvPr>
          <p:cNvGrpSpPr/>
          <p:nvPr/>
        </p:nvGrpSpPr>
        <p:grpSpPr>
          <a:xfrm>
            <a:off x="8719594" y="7121276"/>
            <a:ext cx="242972" cy="242972"/>
            <a:chOff x="0" y="0"/>
            <a:chExt cx="812800" cy="812800"/>
          </a:xfrm>
        </p:grpSpPr>
        <p:sp>
          <p:nvSpPr>
            <p:cNvPr id="104" name="Freeform 63">
              <a:extLst>
                <a:ext uri="{FF2B5EF4-FFF2-40B4-BE49-F238E27FC236}">
                  <a16:creationId xmlns:a16="http://schemas.microsoft.com/office/drawing/2014/main" id="{D466716F-A349-084C-2CE7-1B96A997A19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105" name="TextBox 64">
              <a:extLst>
                <a:ext uri="{FF2B5EF4-FFF2-40B4-BE49-F238E27FC236}">
                  <a16:creationId xmlns:a16="http://schemas.microsoft.com/office/drawing/2014/main" id="{C5BB38C4-0EB8-EDF7-504D-31035DA903F1}"/>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6" name="Group 62">
            <a:extLst>
              <a:ext uri="{FF2B5EF4-FFF2-40B4-BE49-F238E27FC236}">
                <a16:creationId xmlns:a16="http://schemas.microsoft.com/office/drawing/2014/main" id="{0BD8C73F-C0DF-EFF5-4F1D-5A0841A56024}"/>
              </a:ext>
            </a:extLst>
          </p:cNvPr>
          <p:cNvGrpSpPr/>
          <p:nvPr/>
        </p:nvGrpSpPr>
        <p:grpSpPr>
          <a:xfrm>
            <a:off x="3669125" y="7159338"/>
            <a:ext cx="242972" cy="242972"/>
            <a:chOff x="0" y="0"/>
            <a:chExt cx="812800" cy="812800"/>
          </a:xfrm>
        </p:grpSpPr>
        <p:sp>
          <p:nvSpPr>
            <p:cNvPr id="7" name="Freeform 63">
              <a:extLst>
                <a:ext uri="{FF2B5EF4-FFF2-40B4-BE49-F238E27FC236}">
                  <a16:creationId xmlns:a16="http://schemas.microsoft.com/office/drawing/2014/main" id="{B14ED1EF-13EB-2D25-1EAC-2DD6B0C06A6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 name="TextBox 64">
              <a:extLst>
                <a:ext uri="{FF2B5EF4-FFF2-40B4-BE49-F238E27FC236}">
                  <a16:creationId xmlns:a16="http://schemas.microsoft.com/office/drawing/2014/main" id="{C7D61EA5-774C-B148-EE8E-FAE4E1176C22}"/>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18" name="Picture 17" descr="Assorted colorful toy blocks">
            <a:extLst>
              <a:ext uri="{FF2B5EF4-FFF2-40B4-BE49-F238E27FC236}">
                <a16:creationId xmlns:a16="http://schemas.microsoft.com/office/drawing/2014/main" id="{2A870867-59CF-D0F1-40C5-8ADD5075441C}"/>
              </a:ext>
            </a:extLst>
          </p:cNvPr>
          <p:cNvPicPr>
            <a:picLocks noChangeAspect="1"/>
          </p:cNvPicPr>
          <p:nvPr/>
        </p:nvPicPr>
        <p:blipFill>
          <a:blip r:embed="rId7" cstate="print">
            <a:extLst>
              <a:ext uri="{BEBA8EAE-BF5A-486C-A8C5-ECC9F3942E4B}">
                <a14:imgProps xmlns:a14="http://schemas.microsoft.com/office/drawing/2010/main">
                  <a14:imgLayer r:embed="rId8">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807530" y="4081061"/>
            <a:ext cx="726671" cy="484398"/>
          </a:xfrm>
          <a:prstGeom prst="rect">
            <a:avLst/>
          </a:prstGeom>
        </p:spPr>
      </p:pic>
      <p:grpSp>
        <p:nvGrpSpPr>
          <p:cNvPr id="21" name="Group 62">
            <a:extLst>
              <a:ext uri="{FF2B5EF4-FFF2-40B4-BE49-F238E27FC236}">
                <a16:creationId xmlns:a16="http://schemas.microsoft.com/office/drawing/2014/main" id="{CD5C573C-0A59-D2A1-B22B-F2E0CB8C6EE9}"/>
              </a:ext>
            </a:extLst>
          </p:cNvPr>
          <p:cNvGrpSpPr/>
          <p:nvPr/>
        </p:nvGrpSpPr>
        <p:grpSpPr>
          <a:xfrm>
            <a:off x="8707544" y="3842982"/>
            <a:ext cx="242972" cy="242972"/>
            <a:chOff x="0" y="0"/>
            <a:chExt cx="812800" cy="812800"/>
          </a:xfrm>
        </p:grpSpPr>
        <p:sp>
          <p:nvSpPr>
            <p:cNvPr id="26" name="Freeform 63">
              <a:extLst>
                <a:ext uri="{FF2B5EF4-FFF2-40B4-BE49-F238E27FC236}">
                  <a16:creationId xmlns:a16="http://schemas.microsoft.com/office/drawing/2014/main" id="{BC8000EF-B333-CBC9-24D2-5C66BB29D1B8}"/>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7" name="TextBox 64">
              <a:extLst>
                <a:ext uri="{FF2B5EF4-FFF2-40B4-BE49-F238E27FC236}">
                  <a16:creationId xmlns:a16="http://schemas.microsoft.com/office/drawing/2014/main" id="{FBFF4B97-7BBF-D8C7-2398-B8B3DE7E6413}"/>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35" name="Group 62">
            <a:extLst>
              <a:ext uri="{FF2B5EF4-FFF2-40B4-BE49-F238E27FC236}">
                <a16:creationId xmlns:a16="http://schemas.microsoft.com/office/drawing/2014/main" id="{61896AB9-DEA0-9CD8-9425-6B1364A53F58}"/>
              </a:ext>
            </a:extLst>
          </p:cNvPr>
          <p:cNvGrpSpPr/>
          <p:nvPr/>
        </p:nvGrpSpPr>
        <p:grpSpPr>
          <a:xfrm>
            <a:off x="10279667" y="3850289"/>
            <a:ext cx="242972" cy="242972"/>
            <a:chOff x="0" y="0"/>
            <a:chExt cx="812800" cy="812800"/>
          </a:xfrm>
        </p:grpSpPr>
        <p:sp>
          <p:nvSpPr>
            <p:cNvPr id="37" name="Freeform 63">
              <a:extLst>
                <a:ext uri="{FF2B5EF4-FFF2-40B4-BE49-F238E27FC236}">
                  <a16:creationId xmlns:a16="http://schemas.microsoft.com/office/drawing/2014/main" id="{8D8CF203-3F32-8848-CCA5-4A04481B225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8" name="TextBox 64">
              <a:extLst>
                <a:ext uri="{FF2B5EF4-FFF2-40B4-BE49-F238E27FC236}">
                  <a16:creationId xmlns:a16="http://schemas.microsoft.com/office/drawing/2014/main" id="{58E2D3C3-4319-569D-505A-F1DCF43C56AE}"/>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2">
            <a:extLst>
              <a:ext uri="{FF2B5EF4-FFF2-40B4-BE49-F238E27FC236}">
                <a16:creationId xmlns:a16="http://schemas.microsoft.com/office/drawing/2014/main" id="{60A10EC1-E7F1-3C8B-91C9-819E861C7FA9}"/>
              </a:ext>
            </a:extLst>
          </p:cNvPr>
          <p:cNvGrpSpPr/>
          <p:nvPr/>
        </p:nvGrpSpPr>
        <p:grpSpPr>
          <a:xfrm>
            <a:off x="5405593" y="6148258"/>
            <a:ext cx="242972" cy="242972"/>
            <a:chOff x="0" y="0"/>
            <a:chExt cx="812800" cy="812800"/>
          </a:xfrm>
        </p:grpSpPr>
        <p:sp>
          <p:nvSpPr>
            <p:cNvPr id="41" name="Freeform 63">
              <a:extLst>
                <a:ext uri="{FF2B5EF4-FFF2-40B4-BE49-F238E27FC236}">
                  <a16:creationId xmlns:a16="http://schemas.microsoft.com/office/drawing/2014/main" id="{7CFC1286-8764-C107-5A84-E7F087B73D6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42" name="TextBox 64">
              <a:extLst>
                <a:ext uri="{FF2B5EF4-FFF2-40B4-BE49-F238E27FC236}">
                  <a16:creationId xmlns:a16="http://schemas.microsoft.com/office/drawing/2014/main" id="{CA068C44-86BF-05A1-BE63-1928B6ECD95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19" name="Picture 18" descr="Basil plants in pots">
            <a:extLst>
              <a:ext uri="{FF2B5EF4-FFF2-40B4-BE49-F238E27FC236}">
                <a16:creationId xmlns:a16="http://schemas.microsoft.com/office/drawing/2014/main" id="{C09FD308-1452-D714-2C30-07E06474D81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46101" y="6706054"/>
            <a:ext cx="633083" cy="422055"/>
          </a:xfrm>
          <a:prstGeom prst="rect">
            <a:avLst/>
          </a:prstGeom>
        </p:spPr>
      </p:pic>
      <p:grpSp>
        <p:nvGrpSpPr>
          <p:cNvPr id="45" name="Group 65">
            <a:extLst>
              <a:ext uri="{FF2B5EF4-FFF2-40B4-BE49-F238E27FC236}">
                <a16:creationId xmlns:a16="http://schemas.microsoft.com/office/drawing/2014/main" id="{AA547AFC-D82F-300B-1E1D-E69232CF4648}"/>
              </a:ext>
            </a:extLst>
          </p:cNvPr>
          <p:cNvGrpSpPr/>
          <p:nvPr/>
        </p:nvGrpSpPr>
        <p:grpSpPr>
          <a:xfrm>
            <a:off x="3671507" y="4695713"/>
            <a:ext cx="220832" cy="193228"/>
            <a:chOff x="0" y="0"/>
            <a:chExt cx="812800" cy="711200"/>
          </a:xfrm>
        </p:grpSpPr>
        <p:sp>
          <p:nvSpPr>
            <p:cNvPr id="55" name="Freeform 66">
              <a:extLst>
                <a:ext uri="{FF2B5EF4-FFF2-40B4-BE49-F238E27FC236}">
                  <a16:creationId xmlns:a16="http://schemas.microsoft.com/office/drawing/2014/main" id="{8432BAF7-3940-6521-B6D4-22DFCF1D3FB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6" name="TextBox 67">
              <a:extLst>
                <a:ext uri="{FF2B5EF4-FFF2-40B4-BE49-F238E27FC236}">
                  <a16:creationId xmlns:a16="http://schemas.microsoft.com/office/drawing/2014/main" id="{CE4DAC44-FFD5-0410-28FE-F63918630620}"/>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32" name="Graphic 31" descr="Chef Hat with solid fill">
            <a:extLst>
              <a:ext uri="{FF2B5EF4-FFF2-40B4-BE49-F238E27FC236}">
                <a16:creationId xmlns:a16="http://schemas.microsoft.com/office/drawing/2014/main" id="{5F0E5733-A5A3-FA84-DFAC-3870BE90AD6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8068981" y="3691699"/>
            <a:ext cx="459718" cy="459718"/>
          </a:xfrm>
          <a:prstGeom prst="rect">
            <a:avLst/>
          </a:prstGeom>
        </p:spPr>
      </p:pic>
      <p:grpSp>
        <p:nvGrpSpPr>
          <p:cNvPr id="10" name="Group 65">
            <a:extLst>
              <a:ext uri="{FF2B5EF4-FFF2-40B4-BE49-F238E27FC236}">
                <a16:creationId xmlns:a16="http://schemas.microsoft.com/office/drawing/2014/main" id="{DC34AEFE-6963-B4D4-9863-D5E47308EBD3}"/>
              </a:ext>
            </a:extLst>
          </p:cNvPr>
          <p:cNvGrpSpPr/>
          <p:nvPr/>
        </p:nvGrpSpPr>
        <p:grpSpPr>
          <a:xfrm>
            <a:off x="5427689" y="3892585"/>
            <a:ext cx="220832" cy="193228"/>
            <a:chOff x="0" y="0"/>
            <a:chExt cx="812800" cy="711200"/>
          </a:xfrm>
        </p:grpSpPr>
        <p:sp>
          <p:nvSpPr>
            <p:cNvPr id="11" name="Freeform 66">
              <a:extLst>
                <a:ext uri="{FF2B5EF4-FFF2-40B4-BE49-F238E27FC236}">
                  <a16:creationId xmlns:a16="http://schemas.microsoft.com/office/drawing/2014/main" id="{FC47AA82-6EF3-D912-5024-F33ED05EB7D4}"/>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0" name="TextBox 67">
              <a:extLst>
                <a:ext uri="{FF2B5EF4-FFF2-40B4-BE49-F238E27FC236}">
                  <a16:creationId xmlns:a16="http://schemas.microsoft.com/office/drawing/2014/main" id="{99C47F62-1EB9-B350-7187-40CEF955E52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57" name="Group 65">
            <a:extLst>
              <a:ext uri="{FF2B5EF4-FFF2-40B4-BE49-F238E27FC236}">
                <a16:creationId xmlns:a16="http://schemas.microsoft.com/office/drawing/2014/main" id="{648664EC-7980-F1FE-8F30-47371CA0FA72}"/>
              </a:ext>
            </a:extLst>
          </p:cNvPr>
          <p:cNvGrpSpPr/>
          <p:nvPr/>
        </p:nvGrpSpPr>
        <p:grpSpPr>
          <a:xfrm>
            <a:off x="8762054" y="6168726"/>
            <a:ext cx="220832" cy="193228"/>
            <a:chOff x="0" y="0"/>
            <a:chExt cx="812800" cy="711200"/>
          </a:xfrm>
        </p:grpSpPr>
        <p:sp>
          <p:nvSpPr>
            <p:cNvPr id="59" name="Freeform 66">
              <a:extLst>
                <a:ext uri="{FF2B5EF4-FFF2-40B4-BE49-F238E27FC236}">
                  <a16:creationId xmlns:a16="http://schemas.microsoft.com/office/drawing/2014/main" id="{F3ABD54A-E199-0522-40D5-AEE367EBCDFC}"/>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65" name="TextBox 67">
              <a:extLst>
                <a:ext uri="{FF2B5EF4-FFF2-40B4-BE49-F238E27FC236}">
                  <a16:creationId xmlns:a16="http://schemas.microsoft.com/office/drawing/2014/main" id="{6629A7DA-57DF-98DA-BEE4-394685ADC1E1}"/>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6" name="Group 65">
            <a:extLst>
              <a:ext uri="{FF2B5EF4-FFF2-40B4-BE49-F238E27FC236}">
                <a16:creationId xmlns:a16="http://schemas.microsoft.com/office/drawing/2014/main" id="{2C84C39B-39BD-E317-2EB0-1FE1584E049D}"/>
              </a:ext>
            </a:extLst>
          </p:cNvPr>
          <p:cNvGrpSpPr/>
          <p:nvPr/>
        </p:nvGrpSpPr>
        <p:grpSpPr>
          <a:xfrm>
            <a:off x="7152663" y="3926658"/>
            <a:ext cx="220832" cy="193228"/>
            <a:chOff x="0" y="0"/>
            <a:chExt cx="812800" cy="711200"/>
          </a:xfrm>
        </p:grpSpPr>
        <p:sp>
          <p:nvSpPr>
            <p:cNvPr id="67" name="Freeform 66">
              <a:extLst>
                <a:ext uri="{FF2B5EF4-FFF2-40B4-BE49-F238E27FC236}">
                  <a16:creationId xmlns:a16="http://schemas.microsoft.com/office/drawing/2014/main" id="{95FAABED-901F-1637-5D51-8DA86DD6AC04}"/>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7" name="TextBox 67">
              <a:extLst>
                <a:ext uri="{FF2B5EF4-FFF2-40B4-BE49-F238E27FC236}">
                  <a16:creationId xmlns:a16="http://schemas.microsoft.com/office/drawing/2014/main" id="{5A40345A-ED5D-EDC7-5BC4-D5C56FC7AE06}"/>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89" name="Picture 88" descr="Landscape view of bright red flowers with a ladybug pattern">
            <a:extLst>
              <a:ext uri="{FF2B5EF4-FFF2-40B4-BE49-F238E27FC236}">
                <a16:creationId xmlns:a16="http://schemas.microsoft.com/office/drawing/2014/main" id="{47142CDD-2D07-0C0C-6FA5-0F16EDB7F7D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514060" y="3665142"/>
            <a:ext cx="661413" cy="44094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5B096677-03BA-048C-6C1A-E2844FDA8875}"/>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03F9C3D4-3EEA-4750-ADE2-C9A3B2E97C1F}"/>
              </a:ext>
            </a:extLst>
          </p:cNvPr>
          <p:cNvGraphicFramePr>
            <a:graphicFrameLocks noGrp="1"/>
          </p:cNvGraphicFramePr>
          <p:nvPr>
            <p:extLst>
              <p:ext uri="{D42A27DB-BD31-4B8C-83A1-F6EECF244321}">
                <p14:modId xmlns:p14="http://schemas.microsoft.com/office/powerpoint/2010/main" val="40653618"/>
              </p:ext>
            </p:extLst>
          </p:nvPr>
        </p:nvGraphicFramePr>
        <p:xfrm>
          <a:off x="2569559" y="654725"/>
          <a:ext cx="8057273" cy="6855015"/>
        </p:xfrm>
        <a:graphic>
          <a:graphicData uri="http://schemas.openxmlformats.org/drawingml/2006/table">
            <a:tbl>
              <a:tblPr/>
              <a:tblGrid>
                <a:gridCol w="1433728">
                  <a:extLst>
                    <a:ext uri="{9D8B030D-6E8A-4147-A177-3AD203B41FA5}">
                      <a16:colId xmlns:a16="http://schemas.microsoft.com/office/drawing/2014/main" val="20000"/>
                    </a:ext>
                  </a:extLst>
                </a:gridCol>
                <a:gridCol w="1723143">
                  <a:extLst>
                    <a:ext uri="{9D8B030D-6E8A-4147-A177-3AD203B41FA5}">
                      <a16:colId xmlns:a16="http://schemas.microsoft.com/office/drawing/2014/main" val="20001"/>
                    </a:ext>
                  </a:extLst>
                </a:gridCol>
                <a:gridCol w="1675855">
                  <a:extLst>
                    <a:ext uri="{9D8B030D-6E8A-4147-A177-3AD203B41FA5}">
                      <a16:colId xmlns:a16="http://schemas.microsoft.com/office/drawing/2014/main" val="20002"/>
                    </a:ext>
                  </a:extLst>
                </a:gridCol>
                <a:gridCol w="1667038">
                  <a:extLst>
                    <a:ext uri="{9D8B030D-6E8A-4147-A177-3AD203B41FA5}">
                      <a16:colId xmlns:a16="http://schemas.microsoft.com/office/drawing/2014/main" val="20003"/>
                    </a:ext>
                  </a:extLst>
                </a:gridCol>
                <a:gridCol w="1557509">
                  <a:extLst>
                    <a:ext uri="{9D8B030D-6E8A-4147-A177-3AD203B41FA5}">
                      <a16:colId xmlns:a16="http://schemas.microsoft.com/office/drawing/2014/main" val="20004"/>
                    </a:ext>
                  </a:extLst>
                </a:gridCol>
              </a:tblGrid>
              <a:tr h="743807">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17/11/2025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18/11/2025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19/11/2025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20/11/2025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21/11/2025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46893">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Mindful Colouring</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46893">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835197">
                <a:tc rowSpan="3">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endParaRPr lang="en-US" sz="1050" dirty="0">
                        <a:solidFill>
                          <a:srgbClr val="000000"/>
                        </a:solidFill>
                        <a:latin typeface="DM Sans"/>
                      </a:endParaRPr>
                    </a:p>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rowSpan="2">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GB" sz="1100" dirty="0"/>
                        <a:t>Building motivation, positive attitude session: guest speaker</a:t>
                      </a:r>
                    </a:p>
                    <a:p>
                      <a:pPr algn="ctr"/>
                      <a:r>
                        <a:rPr lang="en-GB" sz="1100" dirty="0"/>
                        <a:t>10:30-12:00</a:t>
                      </a:r>
                    </a:p>
                    <a:p>
                      <a:pPr algn="ctr"/>
                      <a:endParaRPr lang="en-GB" sz="1100" dirty="0"/>
                    </a:p>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defRPr/>
                      </a:pPr>
                      <a:r>
                        <a:rPr lang="en-US" sz="1050" dirty="0">
                          <a:solidFill>
                            <a:srgbClr val="000000"/>
                          </a:solidFill>
                          <a:latin typeface="DM Sans"/>
                        </a:rPr>
                        <a:t>October Quiz</a:t>
                      </a:r>
                    </a:p>
                    <a:p>
                      <a:pPr algn="ctr">
                        <a:lnSpc>
                          <a:spcPts val="1515"/>
                        </a:lnSpc>
                        <a:defRPr/>
                      </a:pPr>
                      <a:r>
                        <a:rPr lang="en-US" sz="1050" dirty="0">
                          <a:solidFill>
                            <a:srgbClr val="000000"/>
                          </a:solidFill>
                          <a:latin typeface="DM Sans"/>
                        </a:rPr>
                        <a:t>10:30-12:00</a:t>
                      </a:r>
                    </a:p>
                    <a:p>
                      <a:pPr algn="ctr"/>
                      <a:endParaRPr lang="en-GB" sz="1050" dirty="0"/>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670741">
                <a:tc vMerge="1">
                  <a:txBody>
                    <a:bodyPr/>
                    <a:lstStyle/>
                    <a:p>
                      <a:endParaRPr lang="en-GB"/>
                    </a:p>
                  </a:txBody>
                  <a:tcPr/>
                </a:tc>
                <a:tc>
                  <a:txBody>
                    <a:bodyPr/>
                    <a:lstStyle/>
                    <a:p>
                      <a:pPr algn="ctr"/>
                      <a:r>
                        <a:rPr lang="en-GB" sz="1100" dirty="0"/>
                        <a:t>CBT – booking only</a:t>
                      </a:r>
                    </a:p>
                    <a:p>
                      <a:pPr algn="ctr"/>
                      <a:r>
                        <a:rPr lang="en-GB" sz="11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426534547"/>
                  </a:ext>
                </a:extLst>
              </a:tr>
              <a:tr h="833376">
                <a:tc vMerge="1">
                  <a:txBody>
                    <a:bodyPr/>
                    <a:lstStyle/>
                    <a:p>
                      <a:endParaRPr lang="en-GB"/>
                    </a:p>
                  </a:txBody>
                  <a:tcPr>
                    <a:lnT w="9371" cap="flat" cmpd="sng" algn="ctr">
                      <a:solidFill>
                        <a:srgbClr val="000000"/>
                      </a:solidFill>
                      <a:prstDash val="solid"/>
                      <a:round/>
                      <a:headEnd type="none" w="med" len="med"/>
                      <a:tailEnd type="none" w="med" len="med"/>
                    </a:lnT>
                  </a:tcPr>
                </a:tc>
                <a:tc>
                  <a:txBody>
                    <a:bodyPr/>
                    <a:lstStyle/>
                    <a:p>
                      <a:pPr algn="ctr"/>
                      <a:r>
                        <a:rPr lang="en-GB" sz="1200" dirty="0"/>
                        <a:t>Digital College</a:t>
                      </a:r>
                    </a:p>
                    <a:p>
                      <a:pPr algn="ctr"/>
                      <a:r>
                        <a:rPr lang="en-GB" sz="1200" dirty="0"/>
                        <a:t>10:30-4:00</a:t>
                      </a:r>
                    </a:p>
                    <a:p>
                      <a:pPr algn="ctr"/>
                      <a:endParaRPr lang="en-GB" sz="1200" dirty="0"/>
                    </a:p>
                  </a:txBody>
                  <a:tcPr marL="140560" marR="140560" marT="140560" marB="140560" anchor="ctr">
                    <a:lnR w="9371" cap="flat" cmpd="sng" algn="ctr">
                      <a:solidFill>
                        <a:srgbClr val="000000"/>
                      </a:solidFill>
                      <a:prstDash val="solid"/>
                      <a:round/>
                      <a:headEnd type="none" w="med" len="med"/>
                      <a:tailEnd type="none" w="med" len="med"/>
                    </a:lnR>
                    <a:solidFill>
                      <a:srgbClr val="FFFFFF"/>
                    </a:solidFill>
                  </a:tcPr>
                </a:tc>
                <a:tc rowSpan="2">
                  <a:txBody>
                    <a:bodyPr/>
                    <a:lstStyle/>
                    <a:p>
                      <a:pPr algn="ctr"/>
                      <a:r>
                        <a:rPr lang="en-US" sz="1050" dirty="0">
                          <a:solidFill>
                            <a:srgbClr val="000000"/>
                          </a:solidFill>
                          <a:latin typeface="DM Sans"/>
                        </a:rPr>
                        <a:t>UPW – invite only</a:t>
                      </a:r>
                    </a:p>
                    <a:p>
                      <a:pPr algn="ct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r>
                        <a:rPr lang="en-GB" sz="1050" dirty="0"/>
                        <a:t>CBT – booking only</a:t>
                      </a:r>
                    </a:p>
                    <a:p>
                      <a:pPr algn="ctr"/>
                      <a:r>
                        <a:rPr lang="en-GB" sz="105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050" dirty="0">
                          <a:solidFill>
                            <a:srgbClr val="000000"/>
                          </a:solidFill>
                          <a:latin typeface="DM Sans"/>
                        </a:rPr>
                        <a:t>Job Club with Anna – appointment only</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46893">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vMerge="1">
                  <a:txBody>
                    <a:bodyPr/>
                    <a:lstStyle/>
                    <a:p>
                      <a:pPr algn="ctr">
                        <a:lnSpc>
                          <a:spcPts val="1515"/>
                        </a:lnSpc>
                        <a:defRPr/>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940709">
                <a:tc rowSpan="2">
                  <a:txBody>
                    <a:bodyPr/>
                    <a:lstStyle/>
                    <a:p>
                      <a:pPr algn="ctr"/>
                      <a:r>
                        <a:rPr lang="en-GB" sz="1050" dirty="0">
                          <a:latin typeface="DM Sans" pitchFamily="2" charset="0"/>
                        </a:rPr>
                        <a:t>Movie afternoon</a:t>
                      </a:r>
                    </a:p>
                    <a:p>
                      <a:pPr algn="ctr"/>
                      <a:r>
                        <a:rPr lang="en-GB" sz="1050" dirty="0">
                          <a:latin typeface="DM Sans" pitchFamily="2" charset="0"/>
                        </a:rPr>
                        <a:t>1:00-4:00</a:t>
                      </a: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100" dirty="0">
                          <a:solidFill>
                            <a:srgbClr val="000000"/>
                          </a:solidFill>
                          <a:latin typeface="DM Sans"/>
                        </a:rPr>
                        <a:t>Quieter session: Reflective walk</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100" dirty="0">
                          <a:solidFill>
                            <a:srgbClr val="000000"/>
                          </a:solidFill>
                          <a:latin typeface="DM Sans"/>
                        </a:rPr>
                        <a:t>1:00-4:00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r>
                        <a:rPr lang="en-GB" sz="1100" dirty="0"/>
                        <a:t>Catering and hospitality Myth Busting with Sodexo</a:t>
                      </a:r>
                    </a:p>
                    <a:p>
                      <a:pPr algn="ctr"/>
                      <a:r>
                        <a:rPr lang="en-GB" sz="1100" dirty="0"/>
                        <a:t>1:00-4:00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algn="ctr"/>
                      <a:r>
                        <a:rPr lang="en-GB" sz="1200" dirty="0">
                          <a:latin typeface="DM Sans" pitchFamily="2" charset="0"/>
                        </a:rPr>
                        <a:t>Hub newsletter</a:t>
                      </a:r>
                    </a:p>
                    <a:p>
                      <a:pPr algn="ctr"/>
                      <a:r>
                        <a:rPr lang="en-GB" sz="1200" dirty="0">
                          <a:latin typeface="DM Sans" pitchFamily="2" charset="0"/>
                        </a:rPr>
                        <a:t>1:00-3:00</a:t>
                      </a:r>
                      <a:endParaRPr lang="en-GB" sz="12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839741">
                <a:tc vMerge="1">
                  <a:txBody>
                    <a:bodyPr/>
                    <a:lstStyle/>
                    <a:p>
                      <a:endParaRPr lang="en-GB"/>
                    </a:p>
                  </a:txBody>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50" dirty="0">
                          <a:solidFill>
                            <a:srgbClr val="000000"/>
                          </a:solidFill>
                          <a:latin typeface="DM Sans"/>
                        </a:rPr>
                        <a:t>Hub Newsletter</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50" dirty="0">
                          <a:solidFill>
                            <a:srgbClr val="000000"/>
                          </a:solidFill>
                          <a:latin typeface="DM Sans"/>
                        </a:rPr>
                        <a:t>1:00-3:00</a:t>
                      </a:r>
                      <a:endParaRPr lang="en-GB"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a:txBody>
                    <a:bodyPr/>
                    <a:lstStyle/>
                    <a:p>
                      <a:pPr algn="ctr"/>
                      <a:r>
                        <a:rPr lang="en-GB" sz="1200" dirty="0"/>
                        <a:t>¿Hablas Español? Spanish lesson</a:t>
                      </a:r>
                    </a:p>
                    <a:p>
                      <a:pPr algn="ctr"/>
                      <a:r>
                        <a:rPr lang="en-GB" sz="12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extLst>
                  <a:ext uri="{0D108BD9-81ED-4DB2-BD59-A6C34878D82A}">
                    <a16:rowId xmlns:a16="http://schemas.microsoft.com/office/drawing/2014/main" val="906046316"/>
                  </a:ext>
                </a:extLst>
              </a:tr>
            </a:tbl>
          </a:graphicData>
        </a:graphic>
      </p:graphicFrame>
      <p:grpSp>
        <p:nvGrpSpPr>
          <p:cNvPr id="3" name="Group 3">
            <a:extLst>
              <a:ext uri="{FF2B5EF4-FFF2-40B4-BE49-F238E27FC236}">
                <a16:creationId xmlns:a16="http://schemas.microsoft.com/office/drawing/2014/main" id="{5F68B86E-F109-54B2-D0C4-282BCDFD53D6}"/>
              </a:ext>
            </a:extLst>
          </p:cNvPr>
          <p:cNvGrpSpPr/>
          <p:nvPr/>
        </p:nvGrpSpPr>
        <p:grpSpPr>
          <a:xfrm>
            <a:off x="184646" y="1589490"/>
            <a:ext cx="2321941" cy="4712742"/>
            <a:chOff x="0" y="0"/>
            <a:chExt cx="902503" cy="1716756"/>
          </a:xfrm>
        </p:grpSpPr>
        <p:sp>
          <p:nvSpPr>
            <p:cNvPr id="4" name="Freeform 4">
              <a:extLst>
                <a:ext uri="{FF2B5EF4-FFF2-40B4-BE49-F238E27FC236}">
                  <a16:creationId xmlns:a16="http://schemas.microsoft.com/office/drawing/2014/main" id="{5725B1C9-68DC-AA2D-7FFD-803ABEB31804}"/>
                </a:ext>
              </a:extLst>
            </p:cNvPr>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B9D2A693-721C-84DE-4CA7-82DF16680F32}"/>
                </a:ext>
              </a:extLst>
            </p:cNvPr>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p>
            <a:p>
              <a:pPr algn="ctr">
                <a:lnSpc>
                  <a:spcPts val="2379"/>
                </a:lnSpc>
              </a:pPr>
              <a:r>
                <a:rPr kumimoji="0" lang="en-GB" sz="1050" b="0" i="0" u="none" strike="noStrike" kern="1200" cap="none" spc="0" normalizeH="0" baseline="0" noProof="0" dirty="0">
                  <a:ln>
                    <a:noFill/>
                  </a:ln>
                  <a:solidFill>
                    <a:schemeClr val="bg1"/>
                  </a:solidFill>
                  <a:uLnTx/>
                  <a:uFillTx/>
                  <a:latin typeface="DM Sans" pitchFamily="2" charset="0"/>
                  <a:ea typeface="Calibri" panose="020F0502020204030204" pitchFamily="34" charset="0"/>
                </a:rPr>
                <a:t>Non-accredited courses introduce new topics to participants and offer a guided-learning environment, where they can gain detailed knowledge about different subjects. </a:t>
              </a:r>
              <a:r>
                <a:rPr lang="en-GB" sz="1050" dirty="0">
                  <a:solidFill>
                    <a:schemeClr val="bg1"/>
                  </a:solidFill>
                  <a:latin typeface="DM Sans" pitchFamily="2" charset="0"/>
                  <a:ea typeface="Calibri" panose="020F0502020204030204" pitchFamily="34" charset="0"/>
                </a:rPr>
                <a:t>Digital College offers online accredited courses, which participants can complete at their own pace, using hub </a:t>
              </a:r>
              <a:r>
                <a:rPr lang="en-GB" sz="1050" dirty="0" err="1">
                  <a:solidFill>
                    <a:schemeClr val="bg1"/>
                  </a:solidFill>
                  <a:latin typeface="DM Sans" pitchFamily="2" charset="0"/>
                  <a:ea typeface="Calibri" panose="020F0502020204030204" pitchFamily="34" charset="0"/>
                </a:rPr>
                <a:t>Ipads</a:t>
              </a:r>
              <a:r>
                <a:rPr lang="en-GB" sz="1050" dirty="0">
                  <a:solidFill>
                    <a:schemeClr val="bg1"/>
                  </a:solidFill>
                  <a:latin typeface="DM Sans" pitchFamily="2" charset="0"/>
                  <a:ea typeface="Calibri" panose="020F0502020204030204" pitchFamily="34" charset="0"/>
                </a:rPr>
                <a:t>.</a:t>
              </a:r>
              <a:endParaRPr kumimoji="0" lang="en-US" sz="1050" b="0" i="0" u="none" strike="noStrike" kern="1200" cap="none" spc="0" normalizeH="0" baseline="0" noProof="0" dirty="0">
                <a:ln>
                  <a:noFill/>
                </a:ln>
                <a:solidFill>
                  <a:prstClr val="white"/>
                </a:solidFill>
                <a:effectLst/>
                <a:uLnTx/>
                <a:uFillTx/>
                <a:latin typeface="DM Sans" pitchFamily="2" charset="0"/>
              </a:endParaRPr>
            </a:p>
          </p:txBody>
        </p:sp>
      </p:grpSp>
      <p:grpSp>
        <p:nvGrpSpPr>
          <p:cNvPr id="46" name="Group 46">
            <a:extLst>
              <a:ext uri="{FF2B5EF4-FFF2-40B4-BE49-F238E27FC236}">
                <a16:creationId xmlns:a16="http://schemas.microsoft.com/office/drawing/2014/main" id="{1EA9F55D-AD27-C5A3-C8B9-04128E42D970}"/>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E368AE4D-B17C-8DD4-B82E-EC100821A588}"/>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F8003D99-6E38-0FE0-1CA9-B7E015F0FCBD}"/>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A12EEBD4-24A9-BECE-081C-56ED892015BA}"/>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AC09F1D7-6747-1E1B-7486-20C2202CCF4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A75DD940-DB67-306D-184E-4A8C82D029B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C9031720-105A-D3B0-A024-B62D4BD9C03B}"/>
              </a:ext>
            </a:extLst>
          </p:cNvPr>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NOVEMBER - WEEK 3</a:t>
            </a:r>
          </a:p>
        </p:txBody>
      </p:sp>
      <p:sp>
        <p:nvSpPr>
          <p:cNvPr id="70" name="TextBox 70">
            <a:extLst>
              <a:ext uri="{FF2B5EF4-FFF2-40B4-BE49-F238E27FC236}">
                <a16:creationId xmlns:a16="http://schemas.microsoft.com/office/drawing/2014/main" id="{4D8C823F-79C0-EB72-A11D-2391E822F315}"/>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C3BFD9EE-6537-CBD4-A9BF-5A83BA1402A2}"/>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80A06C28-1FF2-232D-719C-42D7DBE5E958}"/>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2CC9FDB9-A178-921E-8A8D-F19B87599F81}"/>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F5952453-309E-4F10-B4D4-C47762CFD24D}"/>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2C7D8B5C-D7B8-2D33-B87E-228797071554}"/>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72778038-C9DD-05FE-68EC-87B1673884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5224" y="187768"/>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D3AC79AD-5196-A474-0A7F-D6237F5C7DD6}"/>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B1CD7AF3-D8CA-691B-DD1A-7B7B9002033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2B197B6E-A935-321E-1A67-ADDC886B08D1}"/>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82" name="Freeform 66">
            <a:extLst>
              <a:ext uri="{FF2B5EF4-FFF2-40B4-BE49-F238E27FC236}">
                <a16:creationId xmlns:a16="http://schemas.microsoft.com/office/drawing/2014/main" id="{BFE4BC8C-E45F-A28B-FEBB-15966690E1E3}"/>
              </a:ext>
            </a:extLst>
          </p:cNvPr>
          <p:cNvSpPr/>
          <p:nvPr/>
        </p:nvSpPr>
        <p:spPr>
          <a:xfrm>
            <a:off x="5422751" y="7225119"/>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93" name="Group 65">
            <a:extLst>
              <a:ext uri="{FF2B5EF4-FFF2-40B4-BE49-F238E27FC236}">
                <a16:creationId xmlns:a16="http://schemas.microsoft.com/office/drawing/2014/main" id="{F2608FEB-CC1B-0099-6879-E44721EB44C1}"/>
              </a:ext>
            </a:extLst>
          </p:cNvPr>
          <p:cNvGrpSpPr/>
          <p:nvPr/>
        </p:nvGrpSpPr>
        <p:grpSpPr>
          <a:xfrm>
            <a:off x="8761305" y="7231861"/>
            <a:ext cx="220832" cy="193228"/>
            <a:chOff x="0" y="0"/>
            <a:chExt cx="812800" cy="711200"/>
          </a:xfrm>
        </p:grpSpPr>
        <p:sp>
          <p:nvSpPr>
            <p:cNvPr id="94" name="Freeform 66">
              <a:extLst>
                <a:ext uri="{FF2B5EF4-FFF2-40B4-BE49-F238E27FC236}">
                  <a16:creationId xmlns:a16="http://schemas.microsoft.com/office/drawing/2014/main" id="{6E2D20A6-35B6-8311-A12E-A6CF96F15F6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5" name="TextBox 67">
              <a:extLst>
                <a:ext uri="{FF2B5EF4-FFF2-40B4-BE49-F238E27FC236}">
                  <a16:creationId xmlns:a16="http://schemas.microsoft.com/office/drawing/2014/main" id="{7C74117C-F3A4-BA92-499E-AA3644195EE4}"/>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sp>
        <p:nvSpPr>
          <p:cNvPr id="17" name="Freeform 66">
            <a:extLst>
              <a:ext uri="{FF2B5EF4-FFF2-40B4-BE49-F238E27FC236}">
                <a16:creationId xmlns:a16="http://schemas.microsoft.com/office/drawing/2014/main" id="{95B9F8C1-4EDF-D4E7-C986-71AF1B1EE901}"/>
              </a:ext>
            </a:extLst>
          </p:cNvPr>
          <p:cNvSpPr/>
          <p:nvPr/>
        </p:nvSpPr>
        <p:spPr>
          <a:xfrm>
            <a:off x="3714485" y="1809855"/>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19" name="Group 62">
            <a:extLst>
              <a:ext uri="{FF2B5EF4-FFF2-40B4-BE49-F238E27FC236}">
                <a16:creationId xmlns:a16="http://schemas.microsoft.com/office/drawing/2014/main" id="{DB6A2FB5-E6C1-FC89-3822-D7C12FD1A9DE}"/>
              </a:ext>
            </a:extLst>
          </p:cNvPr>
          <p:cNvGrpSpPr/>
          <p:nvPr/>
        </p:nvGrpSpPr>
        <p:grpSpPr>
          <a:xfrm>
            <a:off x="7080958" y="1795618"/>
            <a:ext cx="242972" cy="242972"/>
            <a:chOff x="0" y="0"/>
            <a:chExt cx="812800" cy="812800"/>
          </a:xfrm>
        </p:grpSpPr>
        <p:sp>
          <p:nvSpPr>
            <p:cNvPr id="20" name="Freeform 63">
              <a:extLst>
                <a:ext uri="{FF2B5EF4-FFF2-40B4-BE49-F238E27FC236}">
                  <a16:creationId xmlns:a16="http://schemas.microsoft.com/office/drawing/2014/main" id="{FAA9471E-D62A-E518-F18D-1628F5A2AFA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1" name="TextBox 64">
              <a:extLst>
                <a:ext uri="{FF2B5EF4-FFF2-40B4-BE49-F238E27FC236}">
                  <a16:creationId xmlns:a16="http://schemas.microsoft.com/office/drawing/2014/main" id="{F68F1105-B4AD-89EC-75F5-73BD0DB7F103}"/>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22" name="Group 62">
            <a:extLst>
              <a:ext uri="{FF2B5EF4-FFF2-40B4-BE49-F238E27FC236}">
                <a16:creationId xmlns:a16="http://schemas.microsoft.com/office/drawing/2014/main" id="{D9CDAADB-BB6B-60C8-B4FE-ED0619BFC6DB}"/>
              </a:ext>
            </a:extLst>
          </p:cNvPr>
          <p:cNvGrpSpPr/>
          <p:nvPr/>
        </p:nvGrpSpPr>
        <p:grpSpPr>
          <a:xfrm>
            <a:off x="5420562" y="1772840"/>
            <a:ext cx="242972" cy="242972"/>
            <a:chOff x="0" y="0"/>
            <a:chExt cx="812800" cy="812800"/>
          </a:xfrm>
        </p:grpSpPr>
        <p:sp>
          <p:nvSpPr>
            <p:cNvPr id="23" name="Freeform 63">
              <a:extLst>
                <a:ext uri="{FF2B5EF4-FFF2-40B4-BE49-F238E27FC236}">
                  <a16:creationId xmlns:a16="http://schemas.microsoft.com/office/drawing/2014/main" id="{454555FA-F9FC-8C06-FC3B-5FE5185AB48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C4902068-A36E-4267-A4C7-EF629D776A1A}"/>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5">
            <a:extLst>
              <a:ext uri="{FF2B5EF4-FFF2-40B4-BE49-F238E27FC236}">
                <a16:creationId xmlns:a16="http://schemas.microsoft.com/office/drawing/2014/main" id="{587E4A50-CBE8-0161-A503-15AAE4E79588}"/>
              </a:ext>
            </a:extLst>
          </p:cNvPr>
          <p:cNvGrpSpPr/>
          <p:nvPr/>
        </p:nvGrpSpPr>
        <p:grpSpPr>
          <a:xfrm>
            <a:off x="5431632" y="4826054"/>
            <a:ext cx="220832" cy="193228"/>
            <a:chOff x="0" y="0"/>
            <a:chExt cx="812800" cy="711200"/>
          </a:xfrm>
        </p:grpSpPr>
        <p:sp>
          <p:nvSpPr>
            <p:cNvPr id="41" name="Freeform 66">
              <a:extLst>
                <a:ext uri="{FF2B5EF4-FFF2-40B4-BE49-F238E27FC236}">
                  <a16:creationId xmlns:a16="http://schemas.microsoft.com/office/drawing/2014/main" id="{83BA1263-C5C3-7C48-CBBD-F4D06F21AEBE}"/>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2" name="TextBox 67">
              <a:extLst>
                <a:ext uri="{FF2B5EF4-FFF2-40B4-BE49-F238E27FC236}">
                  <a16:creationId xmlns:a16="http://schemas.microsoft.com/office/drawing/2014/main" id="{F5FC1734-C7DA-940B-2F69-A34A7358D6C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29" name="Group 65">
            <a:extLst>
              <a:ext uri="{FF2B5EF4-FFF2-40B4-BE49-F238E27FC236}">
                <a16:creationId xmlns:a16="http://schemas.microsoft.com/office/drawing/2014/main" id="{AEE3961A-F4FF-2258-8B34-742DFA7DA3A3}"/>
              </a:ext>
            </a:extLst>
          </p:cNvPr>
          <p:cNvGrpSpPr/>
          <p:nvPr/>
        </p:nvGrpSpPr>
        <p:grpSpPr>
          <a:xfrm>
            <a:off x="8761305" y="4786404"/>
            <a:ext cx="220832" cy="193228"/>
            <a:chOff x="0" y="0"/>
            <a:chExt cx="812800" cy="711200"/>
          </a:xfrm>
        </p:grpSpPr>
        <p:sp>
          <p:nvSpPr>
            <p:cNvPr id="30" name="Freeform 66">
              <a:extLst>
                <a:ext uri="{FF2B5EF4-FFF2-40B4-BE49-F238E27FC236}">
                  <a16:creationId xmlns:a16="http://schemas.microsoft.com/office/drawing/2014/main" id="{7A03B9BF-24D4-971E-FE8F-DE7CA85966F2}"/>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1" name="TextBox 67">
              <a:extLst>
                <a:ext uri="{FF2B5EF4-FFF2-40B4-BE49-F238E27FC236}">
                  <a16:creationId xmlns:a16="http://schemas.microsoft.com/office/drawing/2014/main" id="{8C74B86B-1A4E-1F7E-45B1-3B73A2B1F5E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10" name="Group 65">
            <a:extLst>
              <a:ext uri="{FF2B5EF4-FFF2-40B4-BE49-F238E27FC236}">
                <a16:creationId xmlns:a16="http://schemas.microsoft.com/office/drawing/2014/main" id="{E19D846B-862D-65A9-6191-3E42C379BA1B}"/>
              </a:ext>
            </a:extLst>
          </p:cNvPr>
          <p:cNvGrpSpPr/>
          <p:nvPr/>
        </p:nvGrpSpPr>
        <p:grpSpPr>
          <a:xfrm>
            <a:off x="3668514" y="4802499"/>
            <a:ext cx="220832" cy="193228"/>
            <a:chOff x="0" y="0"/>
            <a:chExt cx="812800" cy="711200"/>
          </a:xfrm>
        </p:grpSpPr>
        <p:sp>
          <p:nvSpPr>
            <p:cNvPr id="11" name="Freeform 66">
              <a:extLst>
                <a:ext uri="{FF2B5EF4-FFF2-40B4-BE49-F238E27FC236}">
                  <a16:creationId xmlns:a16="http://schemas.microsoft.com/office/drawing/2014/main" id="{AED73195-0C51-B794-9D34-37103A1319D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2" name="TextBox 67">
              <a:extLst>
                <a:ext uri="{FF2B5EF4-FFF2-40B4-BE49-F238E27FC236}">
                  <a16:creationId xmlns:a16="http://schemas.microsoft.com/office/drawing/2014/main" id="{B97E2D81-7B3A-5B60-D6CE-20E31AD2CAB2}"/>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6" name="Group 65">
            <a:extLst>
              <a:ext uri="{FF2B5EF4-FFF2-40B4-BE49-F238E27FC236}">
                <a16:creationId xmlns:a16="http://schemas.microsoft.com/office/drawing/2014/main" id="{DFBBE61E-715E-1B6C-E16C-61B198585B78}"/>
              </a:ext>
            </a:extLst>
          </p:cNvPr>
          <p:cNvGrpSpPr/>
          <p:nvPr/>
        </p:nvGrpSpPr>
        <p:grpSpPr>
          <a:xfrm>
            <a:off x="5431632" y="3991104"/>
            <a:ext cx="220832" cy="193228"/>
            <a:chOff x="0" y="0"/>
            <a:chExt cx="812800" cy="711200"/>
          </a:xfrm>
        </p:grpSpPr>
        <p:sp>
          <p:nvSpPr>
            <p:cNvPr id="7" name="Freeform 66">
              <a:extLst>
                <a:ext uri="{FF2B5EF4-FFF2-40B4-BE49-F238E27FC236}">
                  <a16:creationId xmlns:a16="http://schemas.microsoft.com/office/drawing/2014/main" id="{6CE8DF7E-7B7F-6F62-6577-1A4A9742BF8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 name="TextBox 67">
              <a:extLst>
                <a:ext uri="{FF2B5EF4-FFF2-40B4-BE49-F238E27FC236}">
                  <a16:creationId xmlns:a16="http://schemas.microsoft.com/office/drawing/2014/main" id="{34B50885-E77A-4EDB-2991-2D5B70D0968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12" name="Picture 11" descr="Colorful ukuleles on display">
            <a:extLst>
              <a:ext uri="{FF2B5EF4-FFF2-40B4-BE49-F238E27FC236}">
                <a16:creationId xmlns:a16="http://schemas.microsoft.com/office/drawing/2014/main" id="{3B42846F-CF15-E7FD-5A85-2681C4C63F5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19747" y="7022655"/>
            <a:ext cx="658981" cy="436317"/>
          </a:xfrm>
          <a:prstGeom prst="rect">
            <a:avLst/>
          </a:prstGeom>
        </p:spPr>
      </p:pic>
      <p:grpSp>
        <p:nvGrpSpPr>
          <p:cNvPr id="36" name="Group 65">
            <a:extLst>
              <a:ext uri="{FF2B5EF4-FFF2-40B4-BE49-F238E27FC236}">
                <a16:creationId xmlns:a16="http://schemas.microsoft.com/office/drawing/2014/main" id="{43D29F66-215C-BC66-1B66-66E65AEBF424}"/>
              </a:ext>
            </a:extLst>
          </p:cNvPr>
          <p:cNvGrpSpPr/>
          <p:nvPr/>
        </p:nvGrpSpPr>
        <p:grpSpPr>
          <a:xfrm>
            <a:off x="10302338" y="4816301"/>
            <a:ext cx="220832" cy="193228"/>
            <a:chOff x="0" y="0"/>
            <a:chExt cx="812800" cy="711200"/>
          </a:xfrm>
        </p:grpSpPr>
        <p:sp>
          <p:nvSpPr>
            <p:cNvPr id="52" name="Freeform 66">
              <a:extLst>
                <a:ext uri="{FF2B5EF4-FFF2-40B4-BE49-F238E27FC236}">
                  <a16:creationId xmlns:a16="http://schemas.microsoft.com/office/drawing/2014/main" id="{CD0E2AFC-7CE2-4C38-B4AA-8FE26916CF3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TextBox 67">
              <a:extLst>
                <a:ext uri="{FF2B5EF4-FFF2-40B4-BE49-F238E27FC236}">
                  <a16:creationId xmlns:a16="http://schemas.microsoft.com/office/drawing/2014/main" id="{77DCFB60-6A7F-16AB-FC98-C758AD09440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96" name="Group 62">
            <a:extLst>
              <a:ext uri="{FF2B5EF4-FFF2-40B4-BE49-F238E27FC236}">
                <a16:creationId xmlns:a16="http://schemas.microsoft.com/office/drawing/2014/main" id="{4BD37FC1-80AA-5A96-B25F-1E4122102F55}"/>
              </a:ext>
            </a:extLst>
          </p:cNvPr>
          <p:cNvGrpSpPr/>
          <p:nvPr/>
        </p:nvGrpSpPr>
        <p:grpSpPr>
          <a:xfrm>
            <a:off x="10312199" y="7189844"/>
            <a:ext cx="242972" cy="242972"/>
            <a:chOff x="0" y="0"/>
            <a:chExt cx="812800" cy="812800"/>
          </a:xfrm>
        </p:grpSpPr>
        <p:sp>
          <p:nvSpPr>
            <p:cNvPr id="97" name="Freeform 63">
              <a:extLst>
                <a:ext uri="{FF2B5EF4-FFF2-40B4-BE49-F238E27FC236}">
                  <a16:creationId xmlns:a16="http://schemas.microsoft.com/office/drawing/2014/main" id="{D6888088-511F-379D-B72B-31D4B9943E8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98" name="TextBox 64">
              <a:extLst>
                <a:ext uri="{FF2B5EF4-FFF2-40B4-BE49-F238E27FC236}">
                  <a16:creationId xmlns:a16="http://schemas.microsoft.com/office/drawing/2014/main" id="{9CA69343-C454-4771-1138-FE2D9981ABC4}"/>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sp>
        <p:nvSpPr>
          <p:cNvPr id="14" name="Freeform 66">
            <a:extLst>
              <a:ext uri="{FF2B5EF4-FFF2-40B4-BE49-F238E27FC236}">
                <a16:creationId xmlns:a16="http://schemas.microsoft.com/office/drawing/2014/main" id="{0B662977-D4E9-7685-9A94-5C1FA3B093F9}"/>
              </a:ext>
            </a:extLst>
          </p:cNvPr>
          <p:cNvSpPr/>
          <p:nvPr/>
        </p:nvSpPr>
        <p:spPr>
          <a:xfrm>
            <a:off x="10332281" y="176948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grpSp>
        <p:nvGrpSpPr>
          <p:cNvPr id="34" name="Group 62">
            <a:extLst>
              <a:ext uri="{FF2B5EF4-FFF2-40B4-BE49-F238E27FC236}">
                <a16:creationId xmlns:a16="http://schemas.microsoft.com/office/drawing/2014/main" id="{0973BF09-6D84-82CE-1DC2-48FE67632342}"/>
              </a:ext>
            </a:extLst>
          </p:cNvPr>
          <p:cNvGrpSpPr/>
          <p:nvPr/>
        </p:nvGrpSpPr>
        <p:grpSpPr>
          <a:xfrm>
            <a:off x="8763539" y="1774302"/>
            <a:ext cx="242972" cy="242972"/>
            <a:chOff x="0" y="0"/>
            <a:chExt cx="812800" cy="812800"/>
          </a:xfrm>
        </p:grpSpPr>
        <p:sp>
          <p:nvSpPr>
            <p:cNvPr id="54" name="Freeform 63">
              <a:extLst>
                <a:ext uri="{FF2B5EF4-FFF2-40B4-BE49-F238E27FC236}">
                  <a16:creationId xmlns:a16="http://schemas.microsoft.com/office/drawing/2014/main" id="{B853309D-8EBF-ACE1-C5D4-71CF1D29B68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8" name="TextBox 64">
              <a:extLst>
                <a:ext uri="{FF2B5EF4-FFF2-40B4-BE49-F238E27FC236}">
                  <a16:creationId xmlns:a16="http://schemas.microsoft.com/office/drawing/2014/main" id="{59663107-A81A-138D-097D-7941010F31BB}"/>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81" name="Picture 80" descr="Hands typing on laptop">
            <a:extLst>
              <a:ext uri="{FF2B5EF4-FFF2-40B4-BE49-F238E27FC236}">
                <a16:creationId xmlns:a16="http://schemas.microsoft.com/office/drawing/2014/main" id="{23378478-ACDD-43E4-D742-773AE4C20ED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78594" y="4782228"/>
            <a:ext cx="604931" cy="280880"/>
          </a:xfrm>
          <a:prstGeom prst="rect">
            <a:avLst/>
          </a:prstGeom>
        </p:spPr>
      </p:pic>
      <p:grpSp>
        <p:nvGrpSpPr>
          <p:cNvPr id="89" name="Group 65">
            <a:extLst>
              <a:ext uri="{FF2B5EF4-FFF2-40B4-BE49-F238E27FC236}">
                <a16:creationId xmlns:a16="http://schemas.microsoft.com/office/drawing/2014/main" id="{16FB61BB-0D17-BEEB-3AAF-2C811AEC814D}"/>
              </a:ext>
            </a:extLst>
          </p:cNvPr>
          <p:cNvGrpSpPr/>
          <p:nvPr/>
        </p:nvGrpSpPr>
        <p:grpSpPr>
          <a:xfrm>
            <a:off x="8726800" y="3981889"/>
            <a:ext cx="220832" cy="193228"/>
            <a:chOff x="0" y="0"/>
            <a:chExt cx="812800" cy="711200"/>
          </a:xfrm>
        </p:grpSpPr>
        <p:sp>
          <p:nvSpPr>
            <p:cNvPr id="90" name="Freeform 66">
              <a:extLst>
                <a:ext uri="{FF2B5EF4-FFF2-40B4-BE49-F238E27FC236}">
                  <a16:creationId xmlns:a16="http://schemas.microsoft.com/office/drawing/2014/main" id="{0B81BAE6-D0CD-C3F5-DD8C-1AF48009159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1" name="TextBox 67">
              <a:extLst>
                <a:ext uri="{FF2B5EF4-FFF2-40B4-BE49-F238E27FC236}">
                  <a16:creationId xmlns:a16="http://schemas.microsoft.com/office/drawing/2014/main" id="{F0DD9BA7-7507-CC61-CB05-4B222903D85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67" name="Group 65">
            <a:extLst>
              <a:ext uri="{FF2B5EF4-FFF2-40B4-BE49-F238E27FC236}">
                <a16:creationId xmlns:a16="http://schemas.microsoft.com/office/drawing/2014/main" id="{3D2D700D-D033-B172-262D-19BE4898FED8}"/>
              </a:ext>
            </a:extLst>
          </p:cNvPr>
          <p:cNvGrpSpPr/>
          <p:nvPr/>
        </p:nvGrpSpPr>
        <p:grpSpPr>
          <a:xfrm>
            <a:off x="7092028" y="5493134"/>
            <a:ext cx="220832" cy="193228"/>
            <a:chOff x="0" y="0"/>
            <a:chExt cx="812800" cy="711200"/>
          </a:xfrm>
        </p:grpSpPr>
        <p:sp>
          <p:nvSpPr>
            <p:cNvPr id="77" name="Freeform 66">
              <a:extLst>
                <a:ext uri="{FF2B5EF4-FFF2-40B4-BE49-F238E27FC236}">
                  <a16:creationId xmlns:a16="http://schemas.microsoft.com/office/drawing/2014/main" id="{740E79E7-8F46-8915-B9AD-23C003BCB80B}"/>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9" name="TextBox 67">
              <a:extLst>
                <a:ext uri="{FF2B5EF4-FFF2-40B4-BE49-F238E27FC236}">
                  <a16:creationId xmlns:a16="http://schemas.microsoft.com/office/drawing/2014/main" id="{1851C3BA-CBFB-184E-1E83-0AFD3DCC7603}"/>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37" name="Picture 36" descr="A blue and white sign with white text&#10;&#10;AI-generated content may be incorrect.">
            <a:extLst>
              <a:ext uri="{FF2B5EF4-FFF2-40B4-BE49-F238E27FC236}">
                <a16:creationId xmlns:a16="http://schemas.microsoft.com/office/drawing/2014/main" id="{E3C09B0A-64A7-C7CB-05C8-0A773B40408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17248" y="183716"/>
            <a:ext cx="1363097" cy="377141"/>
          </a:xfrm>
          <a:prstGeom prst="rect">
            <a:avLst/>
          </a:prstGeom>
        </p:spPr>
      </p:pic>
      <p:sp>
        <p:nvSpPr>
          <p:cNvPr id="44" name="Freeform 66">
            <a:extLst>
              <a:ext uri="{FF2B5EF4-FFF2-40B4-BE49-F238E27FC236}">
                <a16:creationId xmlns:a16="http://schemas.microsoft.com/office/drawing/2014/main" id="{04A681FD-1513-4AD2-9DA1-0A50B2EB0A18}"/>
              </a:ext>
            </a:extLst>
          </p:cNvPr>
          <p:cNvSpPr/>
          <p:nvPr/>
        </p:nvSpPr>
        <p:spPr>
          <a:xfrm>
            <a:off x="7080958" y="7183791"/>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pic>
        <p:nvPicPr>
          <p:cNvPr id="35" name="Picture 34" descr="Assorted colorful toy blocks">
            <a:extLst>
              <a:ext uri="{FF2B5EF4-FFF2-40B4-BE49-F238E27FC236}">
                <a16:creationId xmlns:a16="http://schemas.microsoft.com/office/drawing/2014/main" id="{E5AF88F7-2F46-26AD-8367-70785298784D}"/>
              </a:ext>
            </a:extLst>
          </p:cNvPr>
          <p:cNvPicPr>
            <a:picLocks noChangeAspect="1"/>
          </p:cNvPicPr>
          <p:nvPr/>
        </p:nvPicPr>
        <p:blipFill>
          <a:blip r:embed="rId8" cstate="print">
            <a:extLst>
              <a:ext uri="{BEBA8EAE-BF5A-486C-A8C5-ECC9F3942E4B}">
                <a14:imgProps xmlns:a14="http://schemas.microsoft.com/office/drawing/2010/main">
                  <a14:imgLayer r:embed="rId9">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891231" y="4109634"/>
            <a:ext cx="726671" cy="484398"/>
          </a:xfrm>
          <a:prstGeom prst="rect">
            <a:avLst/>
          </a:prstGeom>
        </p:spPr>
      </p:pic>
      <p:grpSp>
        <p:nvGrpSpPr>
          <p:cNvPr id="65" name="Group 62">
            <a:extLst>
              <a:ext uri="{FF2B5EF4-FFF2-40B4-BE49-F238E27FC236}">
                <a16:creationId xmlns:a16="http://schemas.microsoft.com/office/drawing/2014/main" id="{612997AE-996D-7EE3-93CC-D903A9C4B603}"/>
              </a:ext>
            </a:extLst>
          </p:cNvPr>
          <p:cNvGrpSpPr/>
          <p:nvPr/>
        </p:nvGrpSpPr>
        <p:grpSpPr>
          <a:xfrm>
            <a:off x="3670724" y="7206989"/>
            <a:ext cx="242972" cy="242972"/>
            <a:chOff x="0" y="0"/>
            <a:chExt cx="812800" cy="812800"/>
          </a:xfrm>
        </p:grpSpPr>
        <p:sp>
          <p:nvSpPr>
            <p:cNvPr id="66" name="Freeform 63">
              <a:extLst>
                <a:ext uri="{FF2B5EF4-FFF2-40B4-BE49-F238E27FC236}">
                  <a16:creationId xmlns:a16="http://schemas.microsoft.com/office/drawing/2014/main" id="{33FBE2D9-6992-566A-CD28-A4D70D455659}"/>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80" name="TextBox 64">
              <a:extLst>
                <a:ext uri="{FF2B5EF4-FFF2-40B4-BE49-F238E27FC236}">
                  <a16:creationId xmlns:a16="http://schemas.microsoft.com/office/drawing/2014/main" id="{0FB365CC-60F3-AFF2-DFDA-AC3D9DD89657}"/>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28" name="Picture 27" descr="Black and white film board">
            <a:extLst>
              <a:ext uri="{FF2B5EF4-FFF2-40B4-BE49-F238E27FC236}">
                <a16:creationId xmlns:a16="http://schemas.microsoft.com/office/drawing/2014/main" id="{7A07B62A-4464-997F-9017-F37D1B7FBA0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90143" y="6810928"/>
            <a:ext cx="884631" cy="589699"/>
          </a:xfrm>
          <a:prstGeom prst="rect">
            <a:avLst/>
          </a:prstGeom>
        </p:spPr>
      </p:pic>
      <p:grpSp>
        <p:nvGrpSpPr>
          <p:cNvPr id="33" name="Group 65">
            <a:extLst>
              <a:ext uri="{FF2B5EF4-FFF2-40B4-BE49-F238E27FC236}">
                <a16:creationId xmlns:a16="http://schemas.microsoft.com/office/drawing/2014/main" id="{2EBAF570-13DC-70E8-2FA0-BD7FD32D4CE5}"/>
              </a:ext>
            </a:extLst>
          </p:cNvPr>
          <p:cNvGrpSpPr/>
          <p:nvPr/>
        </p:nvGrpSpPr>
        <p:grpSpPr>
          <a:xfrm>
            <a:off x="8761305" y="6427346"/>
            <a:ext cx="220832" cy="193228"/>
            <a:chOff x="0" y="0"/>
            <a:chExt cx="812800" cy="711200"/>
          </a:xfrm>
        </p:grpSpPr>
        <p:sp>
          <p:nvSpPr>
            <p:cNvPr id="45" name="Freeform 66">
              <a:extLst>
                <a:ext uri="{FF2B5EF4-FFF2-40B4-BE49-F238E27FC236}">
                  <a16:creationId xmlns:a16="http://schemas.microsoft.com/office/drawing/2014/main" id="{F47814E0-3325-4B2A-66B0-18D777989B99}"/>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9" name="TextBox 67">
              <a:extLst>
                <a:ext uri="{FF2B5EF4-FFF2-40B4-BE49-F238E27FC236}">
                  <a16:creationId xmlns:a16="http://schemas.microsoft.com/office/drawing/2014/main" id="{93F9F809-578A-28DC-20FE-EC32DCD08A9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18" name="Group 65">
            <a:extLst>
              <a:ext uri="{FF2B5EF4-FFF2-40B4-BE49-F238E27FC236}">
                <a16:creationId xmlns:a16="http://schemas.microsoft.com/office/drawing/2014/main" id="{5CA757FB-6090-221E-8D45-BD6A8AEBA484}"/>
              </a:ext>
            </a:extLst>
          </p:cNvPr>
          <p:cNvGrpSpPr/>
          <p:nvPr/>
        </p:nvGrpSpPr>
        <p:grpSpPr>
          <a:xfrm>
            <a:off x="5431632" y="6417805"/>
            <a:ext cx="220832" cy="193228"/>
            <a:chOff x="0" y="0"/>
            <a:chExt cx="812800" cy="711200"/>
          </a:xfrm>
        </p:grpSpPr>
        <p:sp>
          <p:nvSpPr>
            <p:cNvPr id="27" name="Freeform 66">
              <a:extLst>
                <a:ext uri="{FF2B5EF4-FFF2-40B4-BE49-F238E27FC236}">
                  <a16:creationId xmlns:a16="http://schemas.microsoft.com/office/drawing/2014/main" id="{13BDD772-C6BC-4B92-5B6C-AC034D5DD5C5}"/>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0" name="TextBox 67">
              <a:extLst>
                <a:ext uri="{FF2B5EF4-FFF2-40B4-BE49-F238E27FC236}">
                  <a16:creationId xmlns:a16="http://schemas.microsoft.com/office/drawing/2014/main" id="{FAB62AE1-1F96-6964-142F-9AF69C69746E}"/>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pic>
        <p:nvPicPr>
          <p:cNvPr id="25" name="Picture 24" descr="A drawing of a light bulb with yellow crumpled paper as its light">
            <a:extLst>
              <a:ext uri="{FF2B5EF4-FFF2-40B4-BE49-F238E27FC236}">
                <a16:creationId xmlns:a16="http://schemas.microsoft.com/office/drawing/2014/main" id="{E7EA212B-87F6-FF96-1169-E5DE37A6550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519747" y="3601885"/>
            <a:ext cx="566954" cy="377969"/>
          </a:xfrm>
          <a:prstGeom prst="rect">
            <a:avLst/>
          </a:prstGeom>
        </p:spPr>
      </p:pic>
      <p:pic>
        <p:nvPicPr>
          <p:cNvPr id="55" name="Picture 54" descr="Microphone in a bar">
            <a:extLst>
              <a:ext uri="{FF2B5EF4-FFF2-40B4-BE49-F238E27FC236}">
                <a16:creationId xmlns:a16="http://schemas.microsoft.com/office/drawing/2014/main" id="{D774B20A-E336-2E59-2D25-E8008E66A304}"/>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85510" y="3765142"/>
            <a:ext cx="589738" cy="393159"/>
          </a:xfrm>
          <a:prstGeom prst="rect">
            <a:avLst/>
          </a:prstGeom>
        </p:spPr>
      </p:pic>
      <p:grpSp>
        <p:nvGrpSpPr>
          <p:cNvPr id="51" name="Group 65">
            <a:extLst>
              <a:ext uri="{FF2B5EF4-FFF2-40B4-BE49-F238E27FC236}">
                <a16:creationId xmlns:a16="http://schemas.microsoft.com/office/drawing/2014/main" id="{AD0E45FD-4C59-C907-3877-6A2DC20691DA}"/>
              </a:ext>
            </a:extLst>
          </p:cNvPr>
          <p:cNvGrpSpPr/>
          <p:nvPr/>
        </p:nvGrpSpPr>
        <p:grpSpPr>
          <a:xfrm>
            <a:off x="5419924" y="3326278"/>
            <a:ext cx="220832" cy="193228"/>
            <a:chOff x="0" y="0"/>
            <a:chExt cx="812800" cy="711200"/>
          </a:xfrm>
        </p:grpSpPr>
        <p:sp>
          <p:nvSpPr>
            <p:cNvPr id="56" name="Freeform 66">
              <a:extLst>
                <a:ext uri="{FF2B5EF4-FFF2-40B4-BE49-F238E27FC236}">
                  <a16:creationId xmlns:a16="http://schemas.microsoft.com/office/drawing/2014/main" id="{B021B0F3-2982-E870-A74E-4B3FA5ED55C8}"/>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5F80A677-D2AC-D025-E5ED-CC02844BAFC6}"/>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59" name="Group 65">
            <a:extLst>
              <a:ext uri="{FF2B5EF4-FFF2-40B4-BE49-F238E27FC236}">
                <a16:creationId xmlns:a16="http://schemas.microsoft.com/office/drawing/2014/main" id="{09CD0204-BE62-FF84-5EE3-EF596F3A6111}"/>
              </a:ext>
            </a:extLst>
          </p:cNvPr>
          <p:cNvGrpSpPr/>
          <p:nvPr/>
        </p:nvGrpSpPr>
        <p:grpSpPr>
          <a:xfrm>
            <a:off x="7103098" y="3971775"/>
            <a:ext cx="220832" cy="193228"/>
            <a:chOff x="0" y="0"/>
            <a:chExt cx="812800" cy="711200"/>
          </a:xfrm>
        </p:grpSpPr>
        <p:sp>
          <p:nvSpPr>
            <p:cNvPr id="60" name="Freeform 66">
              <a:extLst>
                <a:ext uri="{FF2B5EF4-FFF2-40B4-BE49-F238E27FC236}">
                  <a16:creationId xmlns:a16="http://schemas.microsoft.com/office/drawing/2014/main" id="{5BFB2A86-40D8-E4A6-EF8E-AA6CFEC1C78C}"/>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78" name="TextBox 67">
              <a:extLst>
                <a:ext uri="{FF2B5EF4-FFF2-40B4-BE49-F238E27FC236}">
                  <a16:creationId xmlns:a16="http://schemas.microsoft.com/office/drawing/2014/main" id="{8D3C48C0-09D8-66F7-CFD3-F805BA29F681}"/>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26" name="Group 62">
            <a:extLst>
              <a:ext uri="{FF2B5EF4-FFF2-40B4-BE49-F238E27FC236}">
                <a16:creationId xmlns:a16="http://schemas.microsoft.com/office/drawing/2014/main" id="{B8FC6ECC-F2B7-7C34-D76C-DCDD3A65E8E8}"/>
              </a:ext>
            </a:extLst>
          </p:cNvPr>
          <p:cNvGrpSpPr/>
          <p:nvPr/>
        </p:nvGrpSpPr>
        <p:grpSpPr>
          <a:xfrm>
            <a:off x="10309922" y="3931194"/>
            <a:ext cx="242972" cy="242972"/>
            <a:chOff x="0" y="0"/>
            <a:chExt cx="812800" cy="812800"/>
          </a:xfrm>
        </p:grpSpPr>
        <p:sp>
          <p:nvSpPr>
            <p:cNvPr id="38" name="Freeform 63">
              <a:extLst>
                <a:ext uri="{FF2B5EF4-FFF2-40B4-BE49-F238E27FC236}">
                  <a16:creationId xmlns:a16="http://schemas.microsoft.com/office/drawing/2014/main" id="{678EA968-FE98-6A14-9E6F-E296F7EEAE7A}"/>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9" name="TextBox 64">
              <a:extLst>
                <a:ext uri="{FF2B5EF4-FFF2-40B4-BE49-F238E27FC236}">
                  <a16:creationId xmlns:a16="http://schemas.microsoft.com/office/drawing/2014/main" id="{60F09EC4-827E-D59E-330A-3D0F6B89F2CA}"/>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spTree>
    <p:extLst>
      <p:ext uri="{BB962C8B-B14F-4D97-AF65-F5344CB8AC3E}">
        <p14:creationId xmlns:p14="http://schemas.microsoft.com/office/powerpoint/2010/main" val="3460551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3E2"/>
        </a:solidFill>
        <a:effectLst/>
      </p:bgPr>
    </p:bg>
    <p:spTree>
      <p:nvGrpSpPr>
        <p:cNvPr id="1" name="">
          <a:extLst>
            <a:ext uri="{FF2B5EF4-FFF2-40B4-BE49-F238E27FC236}">
              <a16:creationId xmlns:a16="http://schemas.microsoft.com/office/drawing/2014/main" id="{52BC1314-F16E-E97F-402C-55E124BB6928}"/>
            </a:ext>
          </a:extLst>
        </p:cNvPr>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2042F963-1556-CA95-D5F8-07EFFF6F902E}"/>
              </a:ext>
            </a:extLst>
          </p:cNvPr>
          <p:cNvGraphicFramePr>
            <a:graphicFrameLocks/>
          </p:cNvGraphicFramePr>
          <p:nvPr>
            <p:extLst>
              <p:ext uri="{D42A27DB-BD31-4B8C-83A1-F6EECF244321}">
                <p14:modId xmlns:p14="http://schemas.microsoft.com/office/powerpoint/2010/main" val="4274680151"/>
              </p:ext>
            </p:extLst>
          </p:nvPr>
        </p:nvGraphicFramePr>
        <p:xfrm>
          <a:off x="2557393" y="628773"/>
          <a:ext cx="8014417" cy="6894242"/>
        </p:xfrm>
        <a:graphic>
          <a:graphicData uri="http://schemas.openxmlformats.org/drawingml/2006/table">
            <a:tbl>
              <a:tblPr/>
              <a:tblGrid>
                <a:gridCol w="1525653">
                  <a:extLst>
                    <a:ext uri="{9D8B030D-6E8A-4147-A177-3AD203B41FA5}">
                      <a16:colId xmlns:a16="http://schemas.microsoft.com/office/drawing/2014/main" val="20000"/>
                    </a:ext>
                  </a:extLst>
                </a:gridCol>
                <a:gridCol w="1728644">
                  <a:extLst>
                    <a:ext uri="{9D8B030D-6E8A-4147-A177-3AD203B41FA5}">
                      <a16:colId xmlns:a16="http://schemas.microsoft.com/office/drawing/2014/main" val="20001"/>
                    </a:ext>
                  </a:extLst>
                </a:gridCol>
                <a:gridCol w="1556657">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527063">
                  <a:extLst>
                    <a:ext uri="{9D8B030D-6E8A-4147-A177-3AD203B41FA5}">
                      <a16:colId xmlns:a16="http://schemas.microsoft.com/office/drawing/2014/main" val="20004"/>
                    </a:ext>
                  </a:extLst>
                </a:gridCol>
              </a:tblGrid>
              <a:tr h="742530">
                <a:tc>
                  <a:txBody>
                    <a:bodyPr/>
                    <a:lstStyle/>
                    <a:p>
                      <a:pPr algn="ctr">
                        <a:lnSpc>
                          <a:spcPts val="1928"/>
                        </a:lnSpc>
                        <a:defRPr/>
                      </a:pPr>
                      <a:r>
                        <a:rPr lang="en-US" sz="1377" dirty="0">
                          <a:solidFill>
                            <a:srgbClr val="000000"/>
                          </a:solidFill>
                          <a:latin typeface="DM Sans Bold"/>
                        </a:rPr>
                        <a:t>Monday</a:t>
                      </a:r>
                    </a:p>
                    <a:p>
                      <a:pPr algn="ctr">
                        <a:lnSpc>
                          <a:spcPts val="1928"/>
                        </a:lnSpc>
                        <a:defRPr/>
                      </a:pPr>
                      <a:r>
                        <a:rPr lang="en-US" sz="1377" dirty="0">
                          <a:solidFill>
                            <a:srgbClr val="000000"/>
                          </a:solidFill>
                          <a:latin typeface="DM Sans Bold"/>
                        </a:rPr>
                        <a:t>24/11/2025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Tuesday</a:t>
                      </a:r>
                    </a:p>
                    <a:p>
                      <a:pPr algn="ctr">
                        <a:lnSpc>
                          <a:spcPts val="1928"/>
                        </a:lnSpc>
                        <a:defRPr/>
                      </a:pPr>
                      <a:r>
                        <a:rPr lang="en-US" sz="1377" dirty="0">
                          <a:solidFill>
                            <a:srgbClr val="000000"/>
                          </a:solidFill>
                          <a:latin typeface="DM Sans Bold"/>
                        </a:rPr>
                        <a:t>25/11/2025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Wednesday</a:t>
                      </a:r>
                    </a:p>
                    <a:p>
                      <a:pPr algn="ctr">
                        <a:lnSpc>
                          <a:spcPts val="1928"/>
                        </a:lnSpc>
                        <a:defRPr/>
                      </a:pPr>
                      <a:r>
                        <a:rPr lang="en-US" sz="1377" dirty="0">
                          <a:solidFill>
                            <a:srgbClr val="000000"/>
                          </a:solidFill>
                          <a:latin typeface="DM Sans Bold"/>
                        </a:rPr>
                        <a:t>26/11/2025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Thursday</a:t>
                      </a:r>
                    </a:p>
                    <a:p>
                      <a:pPr algn="ctr">
                        <a:lnSpc>
                          <a:spcPts val="1928"/>
                        </a:lnSpc>
                        <a:defRPr/>
                      </a:pPr>
                      <a:r>
                        <a:rPr lang="en-US" sz="1377" dirty="0">
                          <a:solidFill>
                            <a:srgbClr val="000000"/>
                          </a:solidFill>
                          <a:latin typeface="DM Sans Bold"/>
                        </a:rPr>
                        <a:t>27/11/2025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928"/>
                        </a:lnSpc>
                        <a:defRPr/>
                      </a:pPr>
                      <a:r>
                        <a:rPr lang="en-US" sz="1377" dirty="0">
                          <a:solidFill>
                            <a:srgbClr val="000000"/>
                          </a:solidFill>
                          <a:latin typeface="DM Sans Bold"/>
                        </a:rPr>
                        <a:t>Friday</a:t>
                      </a:r>
                    </a:p>
                    <a:p>
                      <a:pPr algn="ctr">
                        <a:lnSpc>
                          <a:spcPts val="1928"/>
                        </a:lnSpc>
                        <a:defRPr/>
                      </a:pPr>
                      <a:r>
                        <a:rPr lang="en-US" sz="1377" dirty="0">
                          <a:solidFill>
                            <a:srgbClr val="000000"/>
                          </a:solidFill>
                          <a:latin typeface="DM Sans Bold"/>
                        </a:rPr>
                        <a:t>28/11/2025</a:t>
                      </a:r>
                      <a:endParaRPr lang="en-US"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10000"/>
                  </a:ext>
                </a:extLst>
              </a:tr>
              <a:tr h="649354">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200" dirty="0">
                          <a:solidFill>
                            <a:srgbClr val="000000"/>
                          </a:solidFill>
                          <a:latin typeface="DM Sans"/>
                        </a:rPr>
                        <a:t>Reading Space</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200" dirty="0">
                          <a:solidFill>
                            <a:srgbClr val="000000"/>
                          </a:solidFill>
                          <a:latin typeface="DM Sans"/>
                        </a:rPr>
                        <a:t>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Improving relationships</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pPr>
                      <a:r>
                        <a:rPr lang="en-US" sz="1100" dirty="0">
                          <a:solidFill>
                            <a:srgbClr val="000000"/>
                          </a:solidFill>
                          <a:latin typeface="DM Sans"/>
                        </a:rPr>
                        <a:t>Chill and Chat</a:t>
                      </a:r>
                    </a:p>
                    <a:p>
                      <a:pPr algn="ctr">
                        <a:lnSpc>
                          <a:spcPts val="1515"/>
                        </a:lnSpc>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Could I be a mentor?</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Mindful </a:t>
                      </a:r>
                      <a:r>
                        <a:rPr lang="en-US" sz="1100" dirty="0" err="1">
                          <a:solidFill>
                            <a:srgbClr val="000000"/>
                          </a:solidFill>
                          <a:latin typeface="DM Sans"/>
                        </a:rPr>
                        <a:t>Colouring</a:t>
                      </a:r>
                      <a:endParaRPr lang="en-US" sz="1100" dirty="0">
                        <a:solidFill>
                          <a:srgbClr val="000000"/>
                        </a:solidFill>
                        <a:latin typeface="DM Sans"/>
                      </a:endParaRP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09:30-10:00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45783">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05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Breakfast Club</a:t>
                      </a:r>
                    </a:p>
                    <a:p>
                      <a:pPr marL="0" marR="0" lvl="0" indent="0" algn="ctr" defTabSz="914400" rtl="0" eaLnBrk="1" fontAlgn="auto" latinLnBrk="0" hangingPunct="1">
                        <a:lnSpc>
                          <a:spcPts val="1470"/>
                        </a:lnSpc>
                        <a:spcBef>
                          <a:spcPts val="0"/>
                        </a:spcBef>
                        <a:spcAft>
                          <a:spcPts val="0"/>
                        </a:spcAft>
                        <a:buClrTx/>
                        <a:buSzTx/>
                        <a:buFontTx/>
                        <a:buNone/>
                        <a:tabLst/>
                        <a:defRPr/>
                      </a:pPr>
                      <a:r>
                        <a:rPr lang="en-US" sz="1100" dirty="0">
                          <a:solidFill>
                            <a:srgbClr val="000000"/>
                          </a:solidFill>
                          <a:latin typeface="DM Sans"/>
                        </a:rPr>
                        <a:t>10:00-10:30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3551551823"/>
                  </a:ext>
                </a:extLst>
              </a:tr>
              <a:tr h="1207908">
                <a:tc rowSpan="2">
                  <a:txBody>
                    <a:bodyPr/>
                    <a:lstStyle/>
                    <a:p>
                      <a:pPr algn="ctr">
                        <a:lnSpc>
                          <a:spcPts val="1515"/>
                        </a:lnSpc>
                      </a:pPr>
                      <a:r>
                        <a:rPr lang="en-US" sz="1100" dirty="0">
                          <a:solidFill>
                            <a:srgbClr val="000000"/>
                          </a:solidFill>
                          <a:latin typeface="DM Sans"/>
                        </a:rPr>
                        <a:t>Lego Nostalgia</a:t>
                      </a:r>
                    </a:p>
                    <a:p>
                      <a:pPr algn="ctr">
                        <a:lnSpc>
                          <a:spcPts val="1515"/>
                        </a:lnSpc>
                      </a:pPr>
                      <a:r>
                        <a:rPr lang="en-US" sz="1100" dirty="0">
                          <a:solidFill>
                            <a:srgbClr val="000000"/>
                          </a:solidFill>
                          <a:latin typeface="DM Sans"/>
                        </a:rPr>
                        <a:t>10:30-12:00</a:t>
                      </a:r>
                    </a:p>
                    <a:p>
                      <a:pPr marL="0" marR="0" lvl="0" indent="0" algn="ctr" defTabSz="914400" rtl="0" eaLnBrk="1" fontAlgn="auto" latinLnBrk="0" hangingPunct="1">
                        <a:lnSpc>
                          <a:spcPts val="1515"/>
                        </a:lnSpc>
                        <a:spcBef>
                          <a:spcPts val="0"/>
                        </a:spcBef>
                        <a:spcAft>
                          <a:spcPts val="0"/>
                        </a:spcAft>
                        <a:buClrTx/>
                        <a:buSzTx/>
                        <a:buFontTx/>
                        <a:buNone/>
                        <a:tabLst/>
                        <a:defRPr/>
                      </a:pPr>
                      <a:endParaRPr lang="en-US" sz="1100" b="1"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pPr>
                      <a:endParaRPr lang="en-US" sz="1050" dirty="0">
                        <a:solidFill>
                          <a:srgbClr val="000000"/>
                        </a:solidFill>
                        <a:latin typeface="DM Sans"/>
                      </a:endParaRPr>
                    </a:p>
                    <a:p>
                      <a:pPr algn="ctr">
                        <a:lnSpc>
                          <a:spcPts val="1515"/>
                        </a:lnSpc>
                      </a:pPr>
                      <a:r>
                        <a:rPr lang="en-US" sz="1100" dirty="0">
                          <a:solidFill>
                            <a:srgbClr val="000000"/>
                          </a:solidFill>
                          <a:latin typeface="DM Sans"/>
                        </a:rPr>
                        <a:t>Arts and Crafts</a:t>
                      </a:r>
                    </a:p>
                    <a:p>
                      <a:pPr algn="ctr">
                        <a:lnSpc>
                          <a:spcPts val="1515"/>
                        </a:lnSpc>
                      </a:pPr>
                      <a:r>
                        <a:rPr lang="en-US" sz="1100" dirty="0">
                          <a:solidFill>
                            <a:srgbClr val="000000"/>
                          </a:solidFill>
                          <a:latin typeface="DM Sans"/>
                        </a:rPr>
                        <a:t>10:30-12:00</a:t>
                      </a:r>
                    </a:p>
                    <a:p>
                      <a:pPr algn="ctr">
                        <a:lnSpc>
                          <a:spcPts val="1515"/>
                        </a:lnSpc>
                      </a:pPr>
                      <a:endParaRPr lang="en-US" sz="110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rgbClr val="FFFFFF"/>
                    </a:solidFill>
                  </a:tcPr>
                </a:tc>
                <a:tc>
                  <a:txBody>
                    <a:bodyPr/>
                    <a:lstStyle/>
                    <a:p>
                      <a:pPr marL="0" marR="0" lvl="0" indent="0" algn="ctr" defTabSz="914400" rtl="0" eaLnBrk="1" fontAlgn="auto" latinLnBrk="0" hangingPunct="1">
                        <a:lnSpc>
                          <a:spcPts val="1515"/>
                        </a:lnSpc>
                        <a:spcBef>
                          <a:spcPts val="0"/>
                        </a:spcBef>
                        <a:spcAft>
                          <a:spcPts val="0"/>
                        </a:spcAft>
                        <a:buClrTx/>
                        <a:buSzTx/>
                        <a:buFontTx/>
                        <a:buNone/>
                        <a:tabLst/>
                        <a:defRPr/>
                      </a:pPr>
                      <a:r>
                        <a:rPr lang="en-US" sz="1000" b="1" dirty="0">
                          <a:solidFill>
                            <a:srgbClr val="000000"/>
                          </a:solidFill>
                          <a:latin typeface="DM Sans"/>
                        </a:rPr>
                        <a:t>Women’s only sessions</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Arts &amp; Crafts, Basic IT Skills, Job Club</a:t>
                      </a:r>
                    </a:p>
                    <a:p>
                      <a:pPr marL="0" marR="0" lvl="0" indent="0" algn="ctr" defTabSz="914400" rtl="0" eaLnBrk="1" fontAlgn="auto" latinLnBrk="0" hangingPunct="1">
                        <a:lnSpc>
                          <a:spcPts val="1515"/>
                        </a:lnSpc>
                        <a:spcBef>
                          <a:spcPts val="0"/>
                        </a:spcBef>
                        <a:spcAft>
                          <a:spcPts val="0"/>
                        </a:spcAft>
                        <a:buClrTx/>
                        <a:buSzTx/>
                        <a:buFontTx/>
                        <a:buNone/>
                        <a:tabLst/>
                        <a:defRPr/>
                      </a:pPr>
                      <a:r>
                        <a:rPr lang="en-US" sz="1000" b="0" dirty="0">
                          <a:solidFill>
                            <a:srgbClr val="000000"/>
                          </a:solidFill>
                          <a:latin typeface="DM Sans"/>
                        </a:rPr>
                        <a:t>10:30-1:00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defRPr/>
                      </a:pPr>
                      <a:r>
                        <a:rPr lang="en-GB" sz="1100" dirty="0">
                          <a:latin typeface="DM Sans" pitchFamily="2" charset="0"/>
                        </a:rPr>
                        <a:t>Ready, Steady, Cook</a:t>
                      </a:r>
                    </a:p>
                    <a:p>
                      <a:pPr algn="ctr">
                        <a:lnSpc>
                          <a:spcPts val="1515"/>
                        </a:lnSpc>
                        <a:defRPr/>
                      </a:pPr>
                      <a:r>
                        <a:rPr lang="en-GB" sz="1100" dirty="0">
                          <a:latin typeface="DM Sans" pitchFamily="2" charset="0"/>
                        </a:rPr>
                        <a:t>10:30-12:00</a:t>
                      </a:r>
                    </a:p>
                    <a:p>
                      <a:pPr algn="ctr">
                        <a:lnSpc>
                          <a:spcPts val="1515"/>
                        </a:lnSpc>
                        <a:defRPr/>
                      </a:pPr>
                      <a:endParaRPr lang="en-US" sz="1100" dirty="0">
                        <a:solidFill>
                          <a:schemeClr val="tx1"/>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defRPr/>
                      </a:pPr>
                      <a:r>
                        <a:rPr lang="en-US" sz="1050" dirty="0">
                          <a:solidFill>
                            <a:srgbClr val="000000"/>
                          </a:solidFill>
                          <a:latin typeface="DM Sans"/>
                        </a:rPr>
                        <a:t>World Mental Health Day – coffee morning</a:t>
                      </a:r>
                    </a:p>
                    <a:p>
                      <a:pPr algn="ctr">
                        <a:lnSpc>
                          <a:spcPts val="1515"/>
                        </a:lnSpc>
                        <a:defRPr/>
                      </a:pPr>
                      <a:r>
                        <a:rPr lang="en-US" sz="1050" dirty="0">
                          <a:solidFill>
                            <a:srgbClr val="000000"/>
                          </a:solidFill>
                          <a:latin typeface="DM Sans"/>
                        </a:rPr>
                        <a:t>10:30-12:00</a:t>
                      </a:r>
                    </a:p>
                    <a:p>
                      <a:pPr algn="ctr">
                        <a:lnSpc>
                          <a:spcPts val="1515"/>
                        </a:lnSpc>
                        <a:defRPr/>
                      </a:pP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61522027"/>
                  </a:ext>
                </a:extLst>
              </a:tr>
              <a:tr h="831946">
                <a:tc vMerge="1">
                  <a:txBody>
                    <a:bodyPr/>
                    <a:lstStyle/>
                    <a:p>
                      <a:endParaRPr lang="en-GB" dirty="0"/>
                    </a:p>
                  </a:txBody>
                  <a:tcPr marL="140560" marR="140560" marT="140560" marB="140560" anchor="ctr">
                    <a:lnL w="9371" cap="flat" cmpd="sng" algn="ctr">
                      <a:solidFill>
                        <a:srgbClr val="000000"/>
                      </a:solidFill>
                      <a:prstDash val="solid"/>
                      <a:round/>
                      <a:headEnd type="none" w="med" len="med"/>
                      <a:tailEnd type="none" w="med" len="med"/>
                    </a:lnL>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r>
                        <a:rPr lang="en-GB" sz="1200" dirty="0"/>
                        <a:t>Digital College</a:t>
                      </a:r>
                    </a:p>
                    <a:p>
                      <a:pPr algn="ctr"/>
                      <a:r>
                        <a:rPr lang="en-GB" sz="1200" dirty="0"/>
                        <a:t>10:30-4:00</a:t>
                      </a:r>
                    </a:p>
                    <a:p>
                      <a:pPr algn="ctr"/>
                      <a:endParaRPr lang="en-GB" sz="1200" dirty="0"/>
                    </a:p>
                  </a:txBody>
                  <a:tcPr marL="140560" marR="140560" marT="140560" marB="140560" anchor="ctr">
                    <a:lnR w="9371" cap="flat" cmpd="sng" algn="ctr">
                      <a:solidFill>
                        <a:srgbClr val="000000"/>
                      </a:solidFill>
                      <a:prstDash val="solid"/>
                      <a:round/>
                      <a:headEnd type="none" w="med" len="med"/>
                      <a:tailEnd type="none" w="med" len="med"/>
                    </a:lnR>
                    <a:solidFill>
                      <a:srgbClr val="FFFFFF"/>
                    </a:solidFill>
                  </a:tcPr>
                </a:tc>
                <a:tc rowSpan="2">
                  <a:txBody>
                    <a:bodyPr/>
                    <a:lstStyle/>
                    <a:p>
                      <a:pPr algn="ctr"/>
                      <a:r>
                        <a:rPr lang="en-US" sz="1050" dirty="0">
                          <a:solidFill>
                            <a:srgbClr val="000000"/>
                          </a:solidFill>
                          <a:latin typeface="DM Sans"/>
                        </a:rPr>
                        <a:t>UPW – invite only</a:t>
                      </a:r>
                    </a:p>
                    <a:p>
                      <a:pPr algn="ctr"/>
                      <a:r>
                        <a:rPr lang="en-US" sz="1050" dirty="0">
                          <a:solidFill>
                            <a:srgbClr val="000000"/>
                          </a:solidFill>
                          <a:latin typeface="DM Sans"/>
                        </a:rPr>
                        <a:t>10:00-12:00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solidFill>
                      <a:schemeClr val="bg1"/>
                    </a:solidFill>
                  </a:tcPr>
                </a:tc>
                <a:tc>
                  <a:txBody>
                    <a:bodyPr/>
                    <a:lstStyle/>
                    <a:p>
                      <a:pPr algn="ctr"/>
                      <a:r>
                        <a:rPr lang="en-GB" sz="1050" dirty="0"/>
                        <a:t>CBT – booking only</a:t>
                      </a:r>
                    </a:p>
                    <a:p>
                      <a:pPr algn="ctr"/>
                      <a:r>
                        <a:rPr lang="en-GB" sz="105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lnSpc>
                          <a:spcPts val="1515"/>
                        </a:lnSpc>
                        <a:defRPr/>
                      </a:pPr>
                      <a:r>
                        <a:rPr lang="en-US" sz="1050" dirty="0">
                          <a:solidFill>
                            <a:srgbClr val="000000"/>
                          </a:solidFill>
                          <a:latin typeface="DM Sans"/>
                        </a:rPr>
                        <a:t>Job Club with Anna – appointment only</a:t>
                      </a:r>
                    </a:p>
                    <a:p>
                      <a:pPr algn="ctr">
                        <a:lnSpc>
                          <a:spcPts val="1515"/>
                        </a:lnSpc>
                        <a:defRPr/>
                      </a:pPr>
                      <a:r>
                        <a:rPr lang="en-US" sz="1050" dirty="0">
                          <a:solidFill>
                            <a:srgbClr val="000000"/>
                          </a:solidFill>
                          <a:latin typeface="DM Sans"/>
                        </a:rPr>
                        <a:t>10:00-3:00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72959548"/>
                  </a:ext>
                </a:extLst>
              </a:tr>
              <a:tr h="645783">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B w="9371" cap="flat" cmpd="sng" algn="ctr">
                      <a:solidFill>
                        <a:srgbClr val="000000"/>
                      </a:solidFill>
                      <a:prstDash val="solid"/>
                      <a:round/>
                      <a:headEnd type="none" w="med" len="med"/>
                      <a:tailEnd type="none" w="med" len="med"/>
                    </a:lnB>
                    <a:solidFill>
                      <a:srgbClr val="DFB160"/>
                    </a:solidFill>
                  </a:tcPr>
                </a:tc>
                <a:tc vMerge="1">
                  <a:txBody>
                    <a:bodyPr/>
                    <a:lstStyle/>
                    <a:p>
                      <a:pPr algn="ctr"/>
                      <a:endParaRPr lang="en-GB" sz="110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chemeClr val="bg1"/>
                    </a:solidFill>
                  </a:tcPr>
                </a:tc>
                <a:tc>
                  <a:txBody>
                    <a:bodyPr/>
                    <a:lstStyle/>
                    <a:p>
                      <a:pPr algn="ctr">
                        <a:lnSpc>
                          <a:spcPts val="1515"/>
                        </a:lnSpc>
                        <a:defRPr/>
                      </a:pPr>
                      <a:r>
                        <a:rPr lang="en-US" sz="1100" dirty="0">
                          <a:solidFill>
                            <a:srgbClr val="000000"/>
                          </a:solidFill>
                          <a:latin typeface="DM Sans"/>
                        </a:rPr>
                        <a:t>Chill and Chat</a:t>
                      </a:r>
                    </a:p>
                    <a:p>
                      <a:pPr algn="ctr">
                        <a:lnSpc>
                          <a:spcPts val="1515"/>
                        </a:lnSpc>
                        <a:defRPr/>
                      </a:pPr>
                      <a:r>
                        <a:rPr lang="en-US" sz="110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tc>
                  <a:txBody>
                    <a:bodyPr/>
                    <a:lstStyle/>
                    <a:p>
                      <a:pPr algn="ctr">
                        <a:lnSpc>
                          <a:spcPts val="1515"/>
                        </a:lnSpc>
                        <a:defRPr/>
                      </a:pPr>
                      <a:r>
                        <a:rPr lang="en-US" sz="1050" dirty="0">
                          <a:solidFill>
                            <a:srgbClr val="000000"/>
                          </a:solidFill>
                          <a:latin typeface="DM Sans"/>
                        </a:rPr>
                        <a:t>Chill and Chat</a:t>
                      </a:r>
                    </a:p>
                    <a:p>
                      <a:pPr algn="ctr">
                        <a:lnSpc>
                          <a:spcPts val="1515"/>
                        </a:lnSpc>
                        <a:defRPr/>
                      </a:pPr>
                      <a:r>
                        <a:rPr lang="en-US" sz="1050" dirty="0">
                          <a:solidFill>
                            <a:srgbClr val="000000"/>
                          </a:solidFill>
                          <a:latin typeface="DM Sans"/>
                        </a:rPr>
                        <a:t>12:00-1:00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DFB160"/>
                    </a:solidFill>
                  </a:tcPr>
                </a:tc>
                <a:extLst>
                  <a:ext uri="{0D108BD9-81ED-4DB2-BD59-A6C34878D82A}">
                    <a16:rowId xmlns:a16="http://schemas.microsoft.com/office/drawing/2014/main" val="842233413"/>
                  </a:ext>
                </a:extLst>
              </a:tr>
              <a:tr h="645783">
                <a:tc rowSpan="3">
                  <a:txBody>
                    <a:bodyPr/>
                    <a:lstStyle/>
                    <a:p>
                      <a:pPr algn="ctr">
                        <a:lnSpc>
                          <a:spcPts val="1515"/>
                        </a:lnSpc>
                      </a:pPr>
                      <a:r>
                        <a:rPr lang="en-US" sz="1082" dirty="0">
                          <a:solidFill>
                            <a:srgbClr val="000000"/>
                          </a:solidFill>
                          <a:latin typeface="DM Sans"/>
                        </a:rPr>
                        <a:t>Gardening</a:t>
                      </a:r>
                    </a:p>
                    <a:p>
                      <a:pPr algn="ctr">
                        <a:lnSpc>
                          <a:spcPts val="1515"/>
                        </a:lnSpc>
                      </a:pPr>
                      <a:r>
                        <a:rPr lang="en-US" sz="1082" dirty="0">
                          <a:solidFill>
                            <a:srgbClr val="000000"/>
                          </a:solidFill>
                          <a:latin typeface="DM Sans"/>
                        </a:rPr>
                        <a:t>1:00-3:00</a:t>
                      </a:r>
                      <a:endParaRPr lang="en-US" sz="1050"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a:txBody>
                    <a:bodyPr/>
                    <a:lstStyle/>
                    <a:p>
                      <a:pPr algn="ctr"/>
                      <a:r>
                        <a:rPr lang="en-GB" sz="1100" dirty="0"/>
                        <a:t>CBT – booking only</a:t>
                      </a:r>
                    </a:p>
                    <a:p>
                      <a:pPr algn="ctr"/>
                      <a:r>
                        <a:rPr lang="en-GB" sz="1100" dirty="0"/>
                        <a:t>10:00-4:00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a:txBody>
                    <a:bodyPr/>
                    <a:lstStyle/>
                    <a:p>
                      <a:pPr algn="ctr">
                        <a:lnSpc>
                          <a:spcPts val="1515"/>
                        </a:lnSpc>
                        <a:defRPr/>
                      </a:pPr>
                      <a:r>
                        <a:rPr lang="en-US" sz="1100" dirty="0">
                          <a:solidFill>
                            <a:srgbClr val="000000"/>
                          </a:solidFill>
                          <a:latin typeface="DM Sans"/>
                        </a:rPr>
                        <a:t>DWP</a:t>
                      </a:r>
                    </a:p>
                    <a:p>
                      <a:pPr algn="ctr">
                        <a:lnSpc>
                          <a:spcPts val="1515"/>
                        </a:lnSpc>
                        <a:defRPr/>
                      </a:pPr>
                      <a:r>
                        <a:rPr lang="en-US" sz="1100" dirty="0">
                          <a:solidFill>
                            <a:srgbClr val="000000"/>
                          </a:solidFill>
                          <a:latin typeface="DM Sans"/>
                        </a:rPr>
                        <a:t>1:00-3:00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rowSpan="3">
                  <a:txBody>
                    <a:bodyPr/>
                    <a:lstStyle/>
                    <a:p>
                      <a:pPr algn="ctr">
                        <a:lnSpc>
                          <a:spcPts val="1515"/>
                        </a:lnSpc>
                        <a:defRPr/>
                      </a:pPr>
                      <a:r>
                        <a:rPr lang="en-US" sz="1050" dirty="0">
                          <a:solidFill>
                            <a:schemeClr val="tx1"/>
                          </a:solidFill>
                          <a:latin typeface="DM Sans"/>
                        </a:rPr>
                        <a:t>Museum visit</a:t>
                      </a:r>
                    </a:p>
                    <a:p>
                      <a:pPr algn="ctr">
                        <a:lnSpc>
                          <a:spcPts val="1515"/>
                        </a:lnSpc>
                        <a:defRPr/>
                      </a:pPr>
                      <a:r>
                        <a:rPr lang="en-US" sz="1050" dirty="0">
                          <a:solidFill>
                            <a:schemeClr val="tx1"/>
                          </a:solidFill>
                          <a:latin typeface="DM Sans"/>
                        </a:rPr>
                        <a:t>1:00-4:00</a:t>
                      </a:r>
                      <a:endParaRPr lang="en-GB" sz="1050" dirty="0"/>
                    </a:p>
                    <a:p>
                      <a:pPr algn="ctr"/>
                      <a:endParaRPr lang="en-GB" sz="1050" dirty="0"/>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tc rowSpan="3">
                  <a:txBody>
                    <a:bodyPr/>
                    <a:lstStyle/>
                    <a:p>
                      <a:pPr algn="ctr">
                        <a:lnSpc>
                          <a:spcPts val="1515"/>
                        </a:lnSpc>
                      </a:pPr>
                      <a:r>
                        <a:rPr lang="en-US" sz="1082" dirty="0">
                          <a:solidFill>
                            <a:srgbClr val="000000"/>
                          </a:solidFill>
                          <a:latin typeface="DM Sans"/>
                        </a:rPr>
                        <a:t>Say it in a song! Music session</a:t>
                      </a:r>
                    </a:p>
                    <a:p>
                      <a:pPr algn="ctr">
                        <a:lnSpc>
                          <a:spcPts val="1515"/>
                        </a:lnSpc>
                      </a:pPr>
                      <a:r>
                        <a:rPr lang="en-US" sz="1082" dirty="0">
                          <a:solidFill>
                            <a:srgbClr val="000000"/>
                          </a:solidFill>
                          <a:latin typeface="DM Sans"/>
                        </a:rPr>
                        <a:t>1:30-3:30</a:t>
                      </a:r>
                    </a:p>
                    <a:p>
                      <a:pPr algn="ctr">
                        <a:lnSpc>
                          <a:spcPts val="1515"/>
                        </a:lnSpc>
                      </a:pPr>
                      <a:endParaRPr lang="en-US" sz="1082" dirty="0">
                        <a:solidFill>
                          <a:srgbClr val="000000"/>
                        </a:solidFill>
                        <a:latin typeface="DM Sans"/>
                      </a:endParaRPr>
                    </a:p>
                    <a:p>
                      <a:pPr algn="ctr">
                        <a:lnSpc>
                          <a:spcPts val="1515"/>
                        </a:lnSpc>
                      </a:pPr>
                      <a:endParaRPr lang="en-US" sz="1082" dirty="0">
                        <a:solidFill>
                          <a:srgbClr val="000000"/>
                        </a:solidFill>
                        <a:latin typeface="DM Sans"/>
                      </a:endParaRP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773672">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International days: Thanksgiving</a:t>
                      </a:r>
                    </a:p>
                    <a:p>
                      <a:pPr algn="ctr"/>
                      <a:r>
                        <a:rPr lang="en-US" sz="1100" b="0" dirty="0">
                          <a:solidFill>
                            <a:srgbClr val="000000"/>
                          </a:solidFill>
                          <a:latin typeface="DM Sans"/>
                        </a:rPr>
                        <a:t>1:00-2:00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IPP Group</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t>3:00-4:00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solidFill>
                      <a:srgbClr val="FFFFFF"/>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447312393"/>
                  </a:ext>
                </a:extLst>
              </a:tr>
              <a:tr h="669164">
                <a:tc v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solidFill>
                            <a:srgbClr val="000000"/>
                          </a:solidFill>
                          <a:latin typeface="DM Sans"/>
                        </a:rPr>
                        <a:t>Table tennis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dirty="0">
                          <a:solidFill>
                            <a:srgbClr val="000000"/>
                          </a:solidFill>
                          <a:latin typeface="DM Sans"/>
                        </a:rPr>
                        <a:t>2:00-4:00</a:t>
                      </a:r>
                    </a:p>
                  </a:txBody>
                  <a:tcPr marL="140560" marR="140560" marT="140560" marB="140560" anchor="ctr">
                    <a:lnL w="9371" cap="flat" cmpd="sng" algn="ctr">
                      <a:solidFill>
                        <a:srgbClr val="000000"/>
                      </a:solidFill>
                      <a:prstDash val="solid"/>
                      <a:round/>
                      <a:headEnd type="none" w="med" len="med"/>
                      <a:tailEnd type="none" w="med" len="med"/>
                    </a:lnL>
                    <a:lnR w="9371" cap="flat" cmpd="sng" algn="ctr">
                      <a:solidFill>
                        <a:srgbClr val="000000"/>
                      </a:solidFill>
                      <a:prstDash val="solid"/>
                      <a:round/>
                      <a:headEnd type="none" w="med" len="med"/>
                      <a:tailEnd type="none" w="med" len="med"/>
                    </a:lnR>
                    <a:lnT w="9371" cap="flat" cmpd="sng" algn="ctr">
                      <a:solidFill>
                        <a:srgbClr val="000000"/>
                      </a:solidFill>
                      <a:prstDash val="solid"/>
                      <a:round/>
                      <a:headEnd type="none" w="med" len="med"/>
                      <a:tailEnd type="none" w="med" len="med"/>
                    </a:lnT>
                    <a:lnB w="9371" cap="flat" cmpd="sng" algn="ctr">
                      <a:solidFill>
                        <a:srgbClr val="000000"/>
                      </a:solidFill>
                      <a:prstDash val="solid"/>
                      <a:round/>
                      <a:headEnd type="none" w="med" len="med"/>
                      <a:tailEnd type="none" w="med" len="med"/>
                    </a:lnB>
                    <a:solidFill>
                      <a:srgbClr val="FFFFFF"/>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316067685"/>
                  </a:ext>
                </a:extLst>
              </a:tr>
            </a:tbl>
          </a:graphicData>
        </a:graphic>
      </p:graphicFrame>
      <p:grpSp>
        <p:nvGrpSpPr>
          <p:cNvPr id="3" name="Group 3">
            <a:extLst>
              <a:ext uri="{FF2B5EF4-FFF2-40B4-BE49-F238E27FC236}">
                <a16:creationId xmlns:a16="http://schemas.microsoft.com/office/drawing/2014/main" id="{B0EFFB0E-14E9-32D5-9BFB-2A625DE6A0C8}"/>
              </a:ext>
            </a:extLst>
          </p:cNvPr>
          <p:cNvGrpSpPr/>
          <p:nvPr/>
        </p:nvGrpSpPr>
        <p:grpSpPr>
          <a:xfrm>
            <a:off x="184646" y="1589490"/>
            <a:ext cx="2321941" cy="4712742"/>
            <a:chOff x="0" y="0"/>
            <a:chExt cx="902503" cy="1716756"/>
          </a:xfrm>
        </p:grpSpPr>
        <p:sp>
          <p:nvSpPr>
            <p:cNvPr id="4" name="Freeform 4">
              <a:extLst>
                <a:ext uri="{FF2B5EF4-FFF2-40B4-BE49-F238E27FC236}">
                  <a16:creationId xmlns:a16="http://schemas.microsoft.com/office/drawing/2014/main" id="{BBBD6B7A-5267-B9A8-C728-7A1F79C0C41C}"/>
                </a:ext>
              </a:extLst>
            </p:cNvPr>
            <p:cNvSpPr/>
            <p:nvPr/>
          </p:nvSpPr>
          <p:spPr>
            <a:xfrm>
              <a:off x="0" y="0"/>
              <a:ext cx="881523" cy="1669301"/>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p>
          </p:txBody>
        </p:sp>
        <p:sp>
          <p:nvSpPr>
            <p:cNvPr id="5" name="TextBox 5">
              <a:extLst>
                <a:ext uri="{FF2B5EF4-FFF2-40B4-BE49-F238E27FC236}">
                  <a16:creationId xmlns:a16="http://schemas.microsoft.com/office/drawing/2014/main" id="{4C2CF8D9-2BCA-6B56-A06E-EBE588B04218}"/>
                </a:ext>
              </a:extLst>
            </p:cNvPr>
            <p:cNvSpPr txBox="1"/>
            <p:nvPr/>
          </p:nvSpPr>
          <p:spPr>
            <a:xfrm>
              <a:off x="4033" y="18880"/>
              <a:ext cx="898470" cy="1697876"/>
            </a:xfrm>
            <a:prstGeom prst="rect">
              <a:avLst/>
            </a:prstGeom>
          </p:spPr>
          <p:txBody>
            <a:bodyPr lIns="50800" tIns="50800" rIns="50800" bIns="50800" rtlCol="0" anchor="ctr"/>
            <a:lstStyle/>
            <a:p>
              <a:pPr algn="ctr">
                <a:lnSpc>
                  <a:spcPts val="2379"/>
                </a:lnSpc>
              </a:pPr>
              <a:r>
                <a:rPr lang="en-US" sz="1700" u="sng" dirty="0">
                  <a:solidFill>
                    <a:srgbClr val="FFFFFF"/>
                  </a:solidFill>
                  <a:latin typeface="DM Sans"/>
                </a:rPr>
                <a:t>Information</a:t>
              </a:r>
            </a:p>
            <a:p>
              <a:pPr algn="ctr">
                <a:lnSpc>
                  <a:spcPts val="2379"/>
                </a:lnSpc>
              </a:pPr>
              <a:r>
                <a:rPr lang="en-US" sz="1050" dirty="0">
                  <a:solidFill>
                    <a:srgbClr val="FFFFFF"/>
                  </a:solidFill>
                  <a:latin typeface="DM Sans" pitchFamily="2" charset="0"/>
                </a:rPr>
                <a:t>Hub is located at </a:t>
              </a:r>
              <a:r>
                <a:rPr lang="en-GB" sz="1050" dirty="0">
                  <a:solidFill>
                    <a:srgbClr val="FFFFFF"/>
                  </a:solidFill>
                  <a:latin typeface="DM Sans" pitchFamily="2" charset="0"/>
                </a:rPr>
                <a:t>State House, Dale St., L2 4TR</a:t>
              </a:r>
            </a:p>
            <a:p>
              <a:pPr algn="ctr">
                <a:lnSpc>
                  <a:spcPts val="2379"/>
                </a:lnSpc>
              </a:pPr>
              <a:endParaRPr lang="en-GB" sz="1050" dirty="0">
                <a:solidFill>
                  <a:srgbClr val="FFFFFF"/>
                </a:solidFill>
                <a:latin typeface="DM Sans" pitchFamily="2" charset="0"/>
              </a:endParaRPr>
            </a:p>
            <a:p>
              <a:pPr algn="ctr">
                <a:lnSpc>
                  <a:spcPts val="2379"/>
                </a:lnSpc>
              </a:pPr>
              <a:r>
                <a:rPr lang="en-GB" sz="1050" dirty="0">
                  <a:solidFill>
                    <a:schemeClr val="bg1"/>
                  </a:solidFill>
                  <a:latin typeface="DM Sans" pitchFamily="2" charset="0"/>
                  <a:ea typeface="Calibri" panose="020F0502020204030204" pitchFamily="34" charset="0"/>
                </a:rPr>
                <a:t>International days sessions explore different areas and help participants gain new knowledge, learn about different cultures, people, disabilities</a:t>
              </a:r>
              <a:r>
                <a:rPr lang="en-GB" sz="1050">
                  <a:solidFill>
                    <a:schemeClr val="bg1"/>
                  </a:solidFill>
                  <a:latin typeface="DM Sans" pitchFamily="2" charset="0"/>
                  <a:ea typeface="Calibri" panose="020F0502020204030204" pitchFamily="34" charset="0"/>
                </a:rPr>
                <a:t>, environment, etc</a:t>
              </a:r>
              <a:r>
                <a:rPr lang="en-GB" sz="1050" dirty="0">
                  <a:solidFill>
                    <a:schemeClr val="bg1"/>
                  </a:solidFill>
                  <a:latin typeface="DM Sans" pitchFamily="2" charset="0"/>
                  <a:ea typeface="Calibri" panose="020F0502020204030204" pitchFamily="34" charset="0"/>
                </a:rPr>
                <a:t>.</a:t>
              </a:r>
              <a:r>
                <a:rPr kumimoji="0" lang="en-GB" sz="1050" b="0" i="0" u="none" strike="noStrike" kern="1200" cap="none" spc="0" normalizeH="0" baseline="0" noProof="0" dirty="0">
                  <a:ln>
                    <a:noFill/>
                  </a:ln>
                  <a:solidFill>
                    <a:schemeClr val="bg1"/>
                  </a:solidFill>
                  <a:uLnTx/>
                  <a:uFillTx/>
                  <a:latin typeface="DM Sans" pitchFamily="2" charset="0"/>
                  <a:ea typeface="Calibri" panose="020F0502020204030204" pitchFamily="34" charset="0"/>
                </a:rPr>
                <a:t> </a:t>
              </a:r>
              <a:endParaRPr kumimoji="0" lang="en-US" sz="1050" b="0" i="0" u="none" strike="noStrike" kern="1200" cap="none" spc="0" normalizeH="0" baseline="0" noProof="0" dirty="0">
                <a:ln>
                  <a:noFill/>
                </a:ln>
                <a:solidFill>
                  <a:prstClr val="white"/>
                </a:solidFill>
                <a:effectLst/>
                <a:uLnTx/>
                <a:uFillTx/>
                <a:latin typeface="DM Sans" pitchFamily="2" charset="0"/>
              </a:endParaRPr>
            </a:p>
          </p:txBody>
        </p:sp>
      </p:grpSp>
      <p:grpSp>
        <p:nvGrpSpPr>
          <p:cNvPr id="46" name="Group 46">
            <a:extLst>
              <a:ext uri="{FF2B5EF4-FFF2-40B4-BE49-F238E27FC236}">
                <a16:creationId xmlns:a16="http://schemas.microsoft.com/office/drawing/2014/main" id="{83DD55BC-4F8C-F2F9-DF88-E268EBF6CEEE}"/>
              </a:ext>
            </a:extLst>
          </p:cNvPr>
          <p:cNvGrpSpPr/>
          <p:nvPr/>
        </p:nvGrpSpPr>
        <p:grpSpPr>
          <a:xfrm rot="2700000">
            <a:off x="170282" y="1049731"/>
            <a:ext cx="293842" cy="293842"/>
            <a:chOff x="0" y="0"/>
            <a:chExt cx="812800" cy="812800"/>
          </a:xfrm>
        </p:grpSpPr>
        <p:sp>
          <p:nvSpPr>
            <p:cNvPr id="47" name="Freeform 47">
              <a:extLst>
                <a:ext uri="{FF2B5EF4-FFF2-40B4-BE49-F238E27FC236}">
                  <a16:creationId xmlns:a16="http://schemas.microsoft.com/office/drawing/2014/main" id="{CC2C30BD-19FE-F325-9188-22777E20011C}"/>
                </a:ext>
              </a:extLst>
            </p:cNvPr>
            <p:cNvSpPr/>
            <p:nvPr/>
          </p:nvSpPr>
          <p:spPr>
            <a:xfrm>
              <a:off x="0" y="0"/>
              <a:ext cx="812800" cy="812800"/>
            </a:xfrm>
            <a:custGeom>
              <a:avLst/>
              <a:gdLst/>
              <a:ahLst/>
              <a:cxnLst/>
              <a:rect l="l" t="t" r="r" b="b"/>
              <a:pathLst>
                <a:path w="812800" h="812800">
                  <a:moveTo>
                    <a:pt x="406400" y="0"/>
                  </a:moveTo>
                  <a:lnTo>
                    <a:pt x="812800" y="406400"/>
                  </a:lnTo>
                  <a:lnTo>
                    <a:pt x="406400" y="812800"/>
                  </a:lnTo>
                  <a:lnTo>
                    <a:pt x="0" y="406400"/>
                  </a:lnTo>
                  <a:lnTo>
                    <a:pt x="406400" y="0"/>
                  </a:lnTo>
                  <a:close/>
                </a:path>
              </a:pathLst>
            </a:custGeom>
            <a:solidFill>
              <a:srgbClr val="E13716"/>
            </a:solidFill>
          </p:spPr>
          <p:txBody>
            <a:bodyPr/>
            <a:lstStyle/>
            <a:p>
              <a:endParaRPr lang="en-GB"/>
            </a:p>
          </p:txBody>
        </p:sp>
        <p:sp>
          <p:nvSpPr>
            <p:cNvPr id="48" name="TextBox 48">
              <a:extLst>
                <a:ext uri="{FF2B5EF4-FFF2-40B4-BE49-F238E27FC236}">
                  <a16:creationId xmlns:a16="http://schemas.microsoft.com/office/drawing/2014/main" id="{05E3A12E-A564-388E-D47C-94BA0C69DAEF}"/>
                </a:ext>
              </a:extLst>
            </p:cNvPr>
            <p:cNvSpPr txBox="1"/>
            <p:nvPr/>
          </p:nvSpPr>
          <p:spPr>
            <a:xfrm>
              <a:off x="139700" y="111125"/>
              <a:ext cx="533400" cy="561975"/>
            </a:xfrm>
            <a:prstGeom prst="rect">
              <a:avLst/>
            </a:prstGeom>
          </p:spPr>
          <p:txBody>
            <a:bodyPr lIns="50800" tIns="50800" rIns="50800" bIns="50800" rtlCol="0" anchor="ctr"/>
            <a:lstStyle/>
            <a:p>
              <a:pPr algn="ctr">
                <a:lnSpc>
                  <a:spcPts val="2379"/>
                </a:lnSpc>
              </a:pPr>
              <a:endParaRPr/>
            </a:p>
          </p:txBody>
        </p:sp>
      </p:grpSp>
      <p:grpSp>
        <p:nvGrpSpPr>
          <p:cNvPr id="62" name="Group 62">
            <a:extLst>
              <a:ext uri="{FF2B5EF4-FFF2-40B4-BE49-F238E27FC236}">
                <a16:creationId xmlns:a16="http://schemas.microsoft.com/office/drawing/2014/main" id="{7A1B1941-C3E6-B1F3-7043-C9D4E9D5D96E}"/>
              </a:ext>
            </a:extLst>
          </p:cNvPr>
          <p:cNvGrpSpPr/>
          <p:nvPr/>
        </p:nvGrpSpPr>
        <p:grpSpPr>
          <a:xfrm>
            <a:off x="195716" y="593502"/>
            <a:ext cx="242972" cy="242972"/>
            <a:chOff x="0" y="0"/>
            <a:chExt cx="812800" cy="812800"/>
          </a:xfrm>
        </p:grpSpPr>
        <p:sp>
          <p:nvSpPr>
            <p:cNvPr id="63" name="Freeform 63">
              <a:extLst>
                <a:ext uri="{FF2B5EF4-FFF2-40B4-BE49-F238E27FC236}">
                  <a16:creationId xmlns:a16="http://schemas.microsoft.com/office/drawing/2014/main" id="{34885C90-9390-F044-4BD0-2607597A4005}"/>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64" name="TextBox 64">
              <a:extLst>
                <a:ext uri="{FF2B5EF4-FFF2-40B4-BE49-F238E27FC236}">
                  <a16:creationId xmlns:a16="http://schemas.microsoft.com/office/drawing/2014/main" id="{C4687653-9ABC-0FED-C6B0-E715E82C3A69}"/>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a:p>
          </p:txBody>
        </p:sp>
      </p:grpSp>
      <p:sp>
        <p:nvSpPr>
          <p:cNvPr id="69" name="TextBox 69">
            <a:extLst>
              <a:ext uri="{FF2B5EF4-FFF2-40B4-BE49-F238E27FC236}">
                <a16:creationId xmlns:a16="http://schemas.microsoft.com/office/drawing/2014/main" id="{62BD99DD-F94A-C63B-3ED2-25B740DC7DBA}"/>
              </a:ext>
            </a:extLst>
          </p:cNvPr>
          <p:cNvSpPr txBox="1"/>
          <p:nvPr/>
        </p:nvSpPr>
        <p:spPr>
          <a:xfrm>
            <a:off x="2619793" y="89855"/>
            <a:ext cx="5548663" cy="573875"/>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LIVERPOOL NOVEMBER - WEEK 4</a:t>
            </a:r>
          </a:p>
        </p:txBody>
      </p:sp>
      <p:sp>
        <p:nvSpPr>
          <p:cNvPr id="70" name="TextBox 70">
            <a:extLst>
              <a:ext uri="{FF2B5EF4-FFF2-40B4-BE49-F238E27FC236}">
                <a16:creationId xmlns:a16="http://schemas.microsoft.com/office/drawing/2014/main" id="{B7FB4A79-B9C4-21A2-E5ED-166B6BEFDE96}"/>
              </a:ext>
            </a:extLst>
          </p:cNvPr>
          <p:cNvSpPr txBox="1"/>
          <p:nvPr/>
        </p:nvSpPr>
        <p:spPr>
          <a:xfrm>
            <a:off x="658981" y="127955"/>
            <a:ext cx="1826812"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Self: Activities that work on the individual</a:t>
            </a:r>
          </a:p>
        </p:txBody>
      </p:sp>
      <p:sp>
        <p:nvSpPr>
          <p:cNvPr id="71" name="TextBox 71">
            <a:extLst>
              <a:ext uri="{FF2B5EF4-FFF2-40B4-BE49-F238E27FC236}">
                <a16:creationId xmlns:a16="http://schemas.microsoft.com/office/drawing/2014/main" id="{A04D714B-CA40-080A-ECED-34089F86BE82}"/>
              </a:ext>
            </a:extLst>
          </p:cNvPr>
          <p:cNvSpPr txBox="1"/>
          <p:nvPr/>
        </p:nvSpPr>
        <p:spPr>
          <a:xfrm>
            <a:off x="658981" y="545468"/>
            <a:ext cx="1910578" cy="34607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Relationships: Activities that work with peers/families/friends</a:t>
            </a:r>
          </a:p>
        </p:txBody>
      </p:sp>
      <p:sp>
        <p:nvSpPr>
          <p:cNvPr id="72" name="TextBox 72">
            <a:extLst>
              <a:ext uri="{FF2B5EF4-FFF2-40B4-BE49-F238E27FC236}">
                <a16:creationId xmlns:a16="http://schemas.microsoft.com/office/drawing/2014/main" id="{B0324370-A5A4-570E-DFFD-76D55F286E91}"/>
              </a:ext>
            </a:extLst>
          </p:cNvPr>
          <p:cNvSpPr txBox="1"/>
          <p:nvPr/>
        </p:nvSpPr>
        <p:spPr>
          <a:xfrm>
            <a:off x="658981" y="960299"/>
            <a:ext cx="1826812" cy="517525"/>
          </a:xfrm>
          <a:prstGeom prst="rect">
            <a:avLst/>
          </a:prstGeom>
        </p:spPr>
        <p:txBody>
          <a:bodyPr lIns="0" tIns="0" rIns="0" bIns="0" rtlCol="0" anchor="t">
            <a:spAutoFit/>
          </a:bodyPr>
          <a:lstStyle/>
          <a:p>
            <a:pPr>
              <a:lnSpc>
                <a:spcPts val="1400"/>
              </a:lnSpc>
              <a:spcBef>
                <a:spcPct val="0"/>
              </a:spcBef>
            </a:pPr>
            <a:r>
              <a:rPr lang="en-US" sz="1000">
                <a:solidFill>
                  <a:srgbClr val="000000"/>
                </a:solidFill>
                <a:latin typeface="DM Sans"/>
              </a:rPr>
              <a:t>Society: Activities contributing to the community outside of the CFO Activity Hub</a:t>
            </a:r>
          </a:p>
        </p:txBody>
      </p:sp>
      <p:grpSp>
        <p:nvGrpSpPr>
          <p:cNvPr id="68" name="Group 49">
            <a:extLst>
              <a:ext uri="{FF2B5EF4-FFF2-40B4-BE49-F238E27FC236}">
                <a16:creationId xmlns:a16="http://schemas.microsoft.com/office/drawing/2014/main" id="{DE6D650F-0518-0EAC-982A-D1020EEB708E}"/>
              </a:ext>
            </a:extLst>
          </p:cNvPr>
          <p:cNvGrpSpPr/>
          <p:nvPr/>
        </p:nvGrpSpPr>
        <p:grpSpPr>
          <a:xfrm>
            <a:off x="344097" y="6391036"/>
            <a:ext cx="2066012" cy="747035"/>
            <a:chOff x="183080" y="0"/>
            <a:chExt cx="2754682" cy="996046"/>
          </a:xfrm>
        </p:grpSpPr>
        <p:sp>
          <p:nvSpPr>
            <p:cNvPr id="73" name="Freeform 50">
              <a:extLst>
                <a:ext uri="{FF2B5EF4-FFF2-40B4-BE49-F238E27FC236}">
                  <a16:creationId xmlns:a16="http://schemas.microsoft.com/office/drawing/2014/main" id="{E8850D6E-4515-C932-0FE5-7A26C834E75D}"/>
                </a:ext>
              </a:extLst>
            </p:cNvPr>
            <p:cNvSpPr/>
            <p:nvPr/>
          </p:nvSpPr>
          <p:spPr>
            <a:xfrm>
              <a:off x="694021" y="0"/>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74" name="TextBox 52">
              <a:extLst>
                <a:ext uri="{FF2B5EF4-FFF2-40B4-BE49-F238E27FC236}">
                  <a16:creationId xmlns:a16="http://schemas.microsoft.com/office/drawing/2014/main" id="{18C9AF1A-44CE-B30E-EEF8-F80C8F6A68FF}"/>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dirty="0">
                  <a:solidFill>
                    <a:srgbClr val="000000"/>
                  </a:solidFill>
                  <a:latin typeface="DM Sans"/>
                </a:rPr>
                <a:t>This </a:t>
              </a:r>
              <a:r>
                <a:rPr lang="en-US" sz="750" dirty="0" err="1">
                  <a:solidFill>
                    <a:srgbClr val="000000"/>
                  </a:solidFill>
                  <a:latin typeface="DM Sans"/>
                </a:rPr>
                <a:t>programme</a:t>
              </a:r>
              <a:r>
                <a:rPr lang="en-US" sz="750" dirty="0">
                  <a:solidFill>
                    <a:srgbClr val="000000"/>
                  </a:solidFill>
                  <a:latin typeface="DM Sans"/>
                </a:rPr>
                <a:t> is delivered by HMPPS CFO</a:t>
              </a:r>
            </a:p>
          </p:txBody>
        </p:sp>
      </p:grpSp>
      <p:pic>
        <p:nvPicPr>
          <p:cNvPr id="8" name="Picture 2" descr="GC_Landscape_RGB">
            <a:extLst>
              <a:ext uri="{FF2B5EF4-FFF2-40B4-BE49-F238E27FC236}">
                <a16:creationId xmlns:a16="http://schemas.microsoft.com/office/drawing/2014/main" id="{5C392047-3493-765D-B021-DD1C4A0978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10645" y="169626"/>
            <a:ext cx="847613" cy="3639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65">
            <a:extLst>
              <a:ext uri="{FF2B5EF4-FFF2-40B4-BE49-F238E27FC236}">
                <a16:creationId xmlns:a16="http://schemas.microsoft.com/office/drawing/2014/main" id="{70031AC4-6132-CB94-8D88-83E187619BC2}"/>
              </a:ext>
            </a:extLst>
          </p:cNvPr>
          <p:cNvGrpSpPr/>
          <p:nvPr/>
        </p:nvGrpSpPr>
        <p:grpSpPr>
          <a:xfrm>
            <a:off x="218495" y="232251"/>
            <a:ext cx="220832" cy="193228"/>
            <a:chOff x="0" y="0"/>
            <a:chExt cx="812800" cy="711200"/>
          </a:xfrm>
        </p:grpSpPr>
        <p:sp>
          <p:nvSpPr>
            <p:cNvPr id="15" name="Freeform 66">
              <a:extLst>
                <a:ext uri="{FF2B5EF4-FFF2-40B4-BE49-F238E27FC236}">
                  <a16:creationId xmlns:a16="http://schemas.microsoft.com/office/drawing/2014/main" id="{F8E4444A-9109-0FD7-3D19-65765798F26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16" name="TextBox 67">
              <a:extLst>
                <a:ext uri="{FF2B5EF4-FFF2-40B4-BE49-F238E27FC236}">
                  <a16:creationId xmlns:a16="http://schemas.microsoft.com/office/drawing/2014/main" id="{DBC2F349-0819-298A-6109-E242CBF211E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22" name="Group 62">
            <a:extLst>
              <a:ext uri="{FF2B5EF4-FFF2-40B4-BE49-F238E27FC236}">
                <a16:creationId xmlns:a16="http://schemas.microsoft.com/office/drawing/2014/main" id="{ED843C66-427F-7CBD-BBE0-AD66A3AAE635}"/>
              </a:ext>
            </a:extLst>
          </p:cNvPr>
          <p:cNvGrpSpPr/>
          <p:nvPr/>
        </p:nvGrpSpPr>
        <p:grpSpPr>
          <a:xfrm>
            <a:off x="5477361" y="1775092"/>
            <a:ext cx="242972" cy="242972"/>
            <a:chOff x="0" y="0"/>
            <a:chExt cx="812800" cy="812800"/>
          </a:xfrm>
        </p:grpSpPr>
        <p:sp>
          <p:nvSpPr>
            <p:cNvPr id="23" name="Freeform 63">
              <a:extLst>
                <a:ext uri="{FF2B5EF4-FFF2-40B4-BE49-F238E27FC236}">
                  <a16:creationId xmlns:a16="http://schemas.microsoft.com/office/drawing/2014/main" id="{288CB233-1836-35C2-4A7E-CE2FCB55B383}"/>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24" name="TextBox 64">
              <a:extLst>
                <a:ext uri="{FF2B5EF4-FFF2-40B4-BE49-F238E27FC236}">
                  <a16:creationId xmlns:a16="http://schemas.microsoft.com/office/drawing/2014/main" id="{41C63F16-CDCC-812C-EDA1-84D61D24DE2D}"/>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40" name="Group 65">
            <a:extLst>
              <a:ext uri="{FF2B5EF4-FFF2-40B4-BE49-F238E27FC236}">
                <a16:creationId xmlns:a16="http://schemas.microsoft.com/office/drawing/2014/main" id="{45343BB2-8CA6-21DC-61CB-FF51539C934E}"/>
              </a:ext>
            </a:extLst>
          </p:cNvPr>
          <p:cNvGrpSpPr/>
          <p:nvPr/>
        </p:nvGrpSpPr>
        <p:grpSpPr>
          <a:xfrm>
            <a:off x="5503211" y="4511579"/>
            <a:ext cx="220832" cy="193228"/>
            <a:chOff x="0" y="0"/>
            <a:chExt cx="812800" cy="711200"/>
          </a:xfrm>
        </p:grpSpPr>
        <p:sp>
          <p:nvSpPr>
            <p:cNvPr id="41" name="Freeform 66">
              <a:extLst>
                <a:ext uri="{FF2B5EF4-FFF2-40B4-BE49-F238E27FC236}">
                  <a16:creationId xmlns:a16="http://schemas.microsoft.com/office/drawing/2014/main" id="{6EC7EE3C-F431-C487-0C95-F9CAC5F3C01F}"/>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2" name="TextBox 67">
              <a:extLst>
                <a:ext uri="{FF2B5EF4-FFF2-40B4-BE49-F238E27FC236}">
                  <a16:creationId xmlns:a16="http://schemas.microsoft.com/office/drawing/2014/main" id="{5F111B39-231C-FF8E-4C52-2D30BD4F48BB}"/>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6" name="Group 65">
            <a:extLst>
              <a:ext uri="{FF2B5EF4-FFF2-40B4-BE49-F238E27FC236}">
                <a16:creationId xmlns:a16="http://schemas.microsoft.com/office/drawing/2014/main" id="{E0392571-39D2-9702-AF88-1DEB5027EB85}"/>
              </a:ext>
            </a:extLst>
          </p:cNvPr>
          <p:cNvGrpSpPr/>
          <p:nvPr/>
        </p:nvGrpSpPr>
        <p:grpSpPr>
          <a:xfrm>
            <a:off x="5510766" y="3674671"/>
            <a:ext cx="220832" cy="193228"/>
            <a:chOff x="0" y="0"/>
            <a:chExt cx="812800" cy="711200"/>
          </a:xfrm>
        </p:grpSpPr>
        <p:sp>
          <p:nvSpPr>
            <p:cNvPr id="7" name="Freeform 66">
              <a:extLst>
                <a:ext uri="{FF2B5EF4-FFF2-40B4-BE49-F238E27FC236}">
                  <a16:creationId xmlns:a16="http://schemas.microsoft.com/office/drawing/2014/main" id="{31788364-909B-909C-675C-17CE8FCFB1A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9" name="TextBox 67">
              <a:extLst>
                <a:ext uri="{FF2B5EF4-FFF2-40B4-BE49-F238E27FC236}">
                  <a16:creationId xmlns:a16="http://schemas.microsoft.com/office/drawing/2014/main" id="{31E7C070-7DCC-9541-F87B-672739328AAA}"/>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pic>
        <p:nvPicPr>
          <p:cNvPr id="26" name="Picture 25" descr="Watercolor palette">
            <a:extLst>
              <a:ext uri="{FF2B5EF4-FFF2-40B4-BE49-F238E27FC236}">
                <a16:creationId xmlns:a16="http://schemas.microsoft.com/office/drawing/2014/main" id="{18432F6E-8CD3-22A4-2206-7066CD806D7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43412" y="3489757"/>
            <a:ext cx="589738" cy="393158"/>
          </a:xfrm>
          <a:prstGeom prst="rect">
            <a:avLst/>
          </a:prstGeom>
        </p:spPr>
      </p:pic>
      <p:pic>
        <p:nvPicPr>
          <p:cNvPr id="81" name="Picture 80" descr="Hands typing on laptop">
            <a:extLst>
              <a:ext uri="{FF2B5EF4-FFF2-40B4-BE49-F238E27FC236}">
                <a16:creationId xmlns:a16="http://schemas.microsoft.com/office/drawing/2014/main" id="{A7ADBB04-C929-2483-D2A1-D7760950A5F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66247" y="4450300"/>
            <a:ext cx="635416" cy="295034"/>
          </a:xfrm>
          <a:prstGeom prst="rect">
            <a:avLst/>
          </a:prstGeom>
        </p:spPr>
      </p:pic>
      <p:pic>
        <p:nvPicPr>
          <p:cNvPr id="11" name="Picture 10" descr="A blue and white sign with white text&#10;&#10;AI-generated content may be incorrect.">
            <a:extLst>
              <a:ext uri="{FF2B5EF4-FFF2-40B4-BE49-F238E27FC236}">
                <a16:creationId xmlns:a16="http://schemas.microsoft.com/office/drawing/2014/main" id="{DD8CC534-C141-4302-CF40-23638B82D0A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75002" y="169647"/>
            <a:ext cx="1401214" cy="387688"/>
          </a:xfrm>
          <a:prstGeom prst="rect">
            <a:avLst/>
          </a:prstGeom>
        </p:spPr>
      </p:pic>
      <p:grpSp>
        <p:nvGrpSpPr>
          <p:cNvPr id="10" name="Group 65">
            <a:extLst>
              <a:ext uri="{FF2B5EF4-FFF2-40B4-BE49-F238E27FC236}">
                <a16:creationId xmlns:a16="http://schemas.microsoft.com/office/drawing/2014/main" id="{D36CE30B-7376-075E-524C-0F1158CCDB4D}"/>
              </a:ext>
            </a:extLst>
          </p:cNvPr>
          <p:cNvGrpSpPr/>
          <p:nvPr/>
        </p:nvGrpSpPr>
        <p:grpSpPr>
          <a:xfrm>
            <a:off x="3803366" y="1811370"/>
            <a:ext cx="220832" cy="193228"/>
            <a:chOff x="0" y="0"/>
            <a:chExt cx="812800" cy="711200"/>
          </a:xfrm>
        </p:grpSpPr>
        <p:sp>
          <p:nvSpPr>
            <p:cNvPr id="17" name="Freeform 66">
              <a:extLst>
                <a:ext uri="{FF2B5EF4-FFF2-40B4-BE49-F238E27FC236}">
                  <a16:creationId xmlns:a16="http://schemas.microsoft.com/office/drawing/2014/main" id="{5EAC8D4F-14C0-C8E8-AF67-69A64C95DF11}"/>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7" name="TextBox 67">
              <a:extLst>
                <a:ext uri="{FF2B5EF4-FFF2-40B4-BE49-F238E27FC236}">
                  <a16:creationId xmlns:a16="http://schemas.microsoft.com/office/drawing/2014/main" id="{FA29AB98-B920-FB8B-B94F-B0BD099F73DB}"/>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18" name="Freeform 63">
            <a:extLst>
              <a:ext uri="{FF2B5EF4-FFF2-40B4-BE49-F238E27FC236}">
                <a16:creationId xmlns:a16="http://schemas.microsoft.com/office/drawing/2014/main" id="{D6EBA61D-EBF6-0DDC-0140-CDA8A114FFDD}"/>
              </a:ext>
            </a:extLst>
          </p:cNvPr>
          <p:cNvSpPr/>
          <p:nvPr/>
        </p:nvSpPr>
        <p:spPr>
          <a:xfrm>
            <a:off x="3803366" y="717214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19" name="Group 65">
            <a:extLst>
              <a:ext uri="{FF2B5EF4-FFF2-40B4-BE49-F238E27FC236}">
                <a16:creationId xmlns:a16="http://schemas.microsoft.com/office/drawing/2014/main" id="{BB495197-8613-B6D5-F484-70F10C49CEFE}"/>
              </a:ext>
            </a:extLst>
          </p:cNvPr>
          <p:cNvGrpSpPr/>
          <p:nvPr/>
        </p:nvGrpSpPr>
        <p:grpSpPr>
          <a:xfrm>
            <a:off x="10300079" y="1822054"/>
            <a:ext cx="220832" cy="193228"/>
            <a:chOff x="0" y="0"/>
            <a:chExt cx="812800" cy="711200"/>
          </a:xfrm>
        </p:grpSpPr>
        <p:sp>
          <p:nvSpPr>
            <p:cNvPr id="20" name="Freeform 66">
              <a:extLst>
                <a:ext uri="{FF2B5EF4-FFF2-40B4-BE49-F238E27FC236}">
                  <a16:creationId xmlns:a16="http://schemas.microsoft.com/office/drawing/2014/main" id="{044E5E75-F810-D011-C009-2D5C4471E217}"/>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21" name="TextBox 67">
              <a:extLst>
                <a:ext uri="{FF2B5EF4-FFF2-40B4-BE49-F238E27FC236}">
                  <a16:creationId xmlns:a16="http://schemas.microsoft.com/office/drawing/2014/main" id="{4D8287F1-0D44-5D19-80C6-E507DD940A4D}"/>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grpSp>
        <p:nvGrpSpPr>
          <p:cNvPr id="33" name="Group 62">
            <a:extLst>
              <a:ext uri="{FF2B5EF4-FFF2-40B4-BE49-F238E27FC236}">
                <a16:creationId xmlns:a16="http://schemas.microsoft.com/office/drawing/2014/main" id="{85E12897-B7F3-C45B-8BA0-8EB45F7854A5}"/>
              </a:ext>
            </a:extLst>
          </p:cNvPr>
          <p:cNvGrpSpPr/>
          <p:nvPr/>
        </p:nvGrpSpPr>
        <p:grpSpPr>
          <a:xfrm>
            <a:off x="8762749" y="1781450"/>
            <a:ext cx="242972" cy="242972"/>
            <a:chOff x="0" y="0"/>
            <a:chExt cx="812800" cy="812800"/>
          </a:xfrm>
        </p:grpSpPr>
        <p:sp>
          <p:nvSpPr>
            <p:cNvPr id="34" name="Freeform 63">
              <a:extLst>
                <a:ext uri="{FF2B5EF4-FFF2-40B4-BE49-F238E27FC236}">
                  <a16:creationId xmlns:a16="http://schemas.microsoft.com/office/drawing/2014/main" id="{DC885699-C07F-62B1-6576-69A95F128E01}"/>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5" name="TextBox 64">
              <a:extLst>
                <a:ext uri="{FF2B5EF4-FFF2-40B4-BE49-F238E27FC236}">
                  <a16:creationId xmlns:a16="http://schemas.microsoft.com/office/drawing/2014/main" id="{481C600F-51D9-42E4-E288-02F02A29B8A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grpSp>
        <p:nvGrpSpPr>
          <p:cNvPr id="36" name="Group 62">
            <a:extLst>
              <a:ext uri="{FF2B5EF4-FFF2-40B4-BE49-F238E27FC236}">
                <a16:creationId xmlns:a16="http://schemas.microsoft.com/office/drawing/2014/main" id="{0C22E1FB-BED8-76EA-74BD-9E293D2FA8B5}"/>
              </a:ext>
            </a:extLst>
          </p:cNvPr>
          <p:cNvGrpSpPr/>
          <p:nvPr/>
        </p:nvGrpSpPr>
        <p:grpSpPr>
          <a:xfrm>
            <a:off x="7073097" y="1796864"/>
            <a:ext cx="242972" cy="242972"/>
            <a:chOff x="0" y="0"/>
            <a:chExt cx="812800" cy="812800"/>
          </a:xfrm>
        </p:grpSpPr>
        <p:sp>
          <p:nvSpPr>
            <p:cNvPr id="37" name="Freeform 63">
              <a:extLst>
                <a:ext uri="{FF2B5EF4-FFF2-40B4-BE49-F238E27FC236}">
                  <a16:creationId xmlns:a16="http://schemas.microsoft.com/office/drawing/2014/main" id="{2022B6FE-715D-9172-FAF6-B2A4033BD60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38" name="TextBox 64">
              <a:extLst>
                <a:ext uri="{FF2B5EF4-FFF2-40B4-BE49-F238E27FC236}">
                  <a16:creationId xmlns:a16="http://schemas.microsoft.com/office/drawing/2014/main" id="{A87966AC-DE05-FF38-D394-A433844ECD70}"/>
                </a:ext>
              </a:extLst>
            </p:cNvPr>
            <p:cNvSpPr txBox="1"/>
            <p:nvPr/>
          </p:nvSpPr>
          <p:spPr>
            <a:xfrm>
              <a:off x="76200" y="47625"/>
              <a:ext cx="660400" cy="688975"/>
            </a:xfrm>
            <a:prstGeom prst="rect">
              <a:avLst/>
            </a:prstGeom>
          </p:spPr>
          <p:txBody>
            <a:bodyPr lIns="50800" tIns="50800" rIns="50800" bIns="50800" rtlCol="0" anchor="ctr"/>
            <a:lstStyle/>
            <a:p>
              <a:pPr algn="ctr">
                <a:lnSpc>
                  <a:spcPts val="2379"/>
                </a:lnSpc>
              </a:pPr>
              <a:endParaRPr dirty="0"/>
            </a:p>
          </p:txBody>
        </p:sp>
      </p:grpSp>
      <p:pic>
        <p:nvPicPr>
          <p:cNvPr id="39" name="Picture 38" descr="Assorted colorful toy blocks">
            <a:extLst>
              <a:ext uri="{FF2B5EF4-FFF2-40B4-BE49-F238E27FC236}">
                <a16:creationId xmlns:a16="http://schemas.microsoft.com/office/drawing/2014/main" id="{FDF9A7CB-631D-632E-4324-0234F87C07F8}"/>
              </a:ext>
            </a:extLst>
          </p:cNvPr>
          <p:cNvPicPr>
            <a:picLocks noChangeAspect="1"/>
          </p:cNvPicPr>
          <p:nvPr/>
        </p:nvPicPr>
        <p:blipFill>
          <a:blip r:embed="rId8" cstate="print">
            <a:extLst>
              <a:ext uri="{BEBA8EAE-BF5A-486C-A8C5-ECC9F3942E4B}">
                <a14:imgProps xmlns:a14="http://schemas.microsoft.com/office/drawing/2010/main">
                  <a14:imgLayer r:embed="rId9">
                    <a14:imgEffect>
                      <a14:backgroundRemoval t="3473" b="95598" l="1777" r="89987">
                        <a14:foregroundMark x1="30659" y1="28110" x2="30659" y2="28110"/>
                        <a14:foregroundMark x1="30767" y1="42407" x2="30767" y2="42407"/>
                        <a14:foregroundMark x1="33997" y1="45638" x2="33997" y2="45638"/>
                        <a14:foregroundMark x1="31844" y1="56866" x2="31844" y2="56866"/>
                        <a14:foregroundMark x1="15532" y1="44911" x2="15532" y2="44911"/>
                        <a14:foregroundMark x1="11413" y1="54200" x2="11413" y2="54200"/>
                        <a14:foregroundMark x1="6595" y1="60380" x2="6595" y2="60380"/>
                        <a14:foregroundMark x1="43742" y1="55089" x2="43742" y2="55089"/>
                        <a14:foregroundMark x1="8452" y1="8481" x2="8452" y2="8481"/>
                        <a14:foregroundMark x1="7187" y1="13530" x2="7187" y2="13530"/>
                        <a14:foregroundMark x1="1857" y1="17488" x2="1857" y2="17488"/>
                        <a14:foregroundMark x1="2261" y1="31220" x2="2261" y2="31220"/>
                        <a14:foregroundMark x1="14051" y1="90186" x2="14051" y2="90186"/>
                        <a14:foregroundMark x1="5222" y1="95638" x2="5222" y2="95638"/>
                        <a14:foregroundMark x1="32544" y1="3473" x2="32544" y2="3473"/>
                      </a14:backgroundRemoval>
                    </a14:imgEffect>
                  </a14:imgLayer>
                </a14:imgProps>
              </a:ext>
              <a:ext uri="{28A0092B-C50C-407E-A947-70E740481C1C}">
                <a14:useLocalDpi xmlns:a14="http://schemas.microsoft.com/office/drawing/2010/main" val="0"/>
              </a:ext>
            </a:extLst>
          </a:blip>
          <a:stretch>
            <a:fillRect/>
          </a:stretch>
        </p:blipFill>
        <p:spPr>
          <a:xfrm>
            <a:off x="2965077" y="4021222"/>
            <a:ext cx="726671" cy="484398"/>
          </a:xfrm>
          <a:prstGeom prst="rect">
            <a:avLst/>
          </a:prstGeom>
        </p:spPr>
      </p:pic>
      <p:sp>
        <p:nvSpPr>
          <p:cNvPr id="12" name="Freeform 63">
            <a:extLst>
              <a:ext uri="{FF2B5EF4-FFF2-40B4-BE49-F238E27FC236}">
                <a16:creationId xmlns:a16="http://schemas.microsoft.com/office/drawing/2014/main" id="{40C10AAA-2AD0-8D26-4073-6F1737A79E0D}"/>
              </a:ext>
            </a:extLst>
          </p:cNvPr>
          <p:cNvSpPr/>
          <p:nvPr/>
        </p:nvSpPr>
        <p:spPr>
          <a:xfrm>
            <a:off x="8717284" y="7149983"/>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28" name="Group 65">
            <a:extLst>
              <a:ext uri="{FF2B5EF4-FFF2-40B4-BE49-F238E27FC236}">
                <a16:creationId xmlns:a16="http://schemas.microsoft.com/office/drawing/2014/main" id="{67884104-0BD0-8E12-6573-CE1E4ADF2FFD}"/>
              </a:ext>
            </a:extLst>
          </p:cNvPr>
          <p:cNvGrpSpPr/>
          <p:nvPr/>
        </p:nvGrpSpPr>
        <p:grpSpPr>
          <a:xfrm>
            <a:off x="3767403" y="4515868"/>
            <a:ext cx="220832" cy="193228"/>
            <a:chOff x="0" y="0"/>
            <a:chExt cx="812800" cy="711200"/>
          </a:xfrm>
        </p:grpSpPr>
        <p:sp>
          <p:nvSpPr>
            <p:cNvPr id="29" name="Freeform 66">
              <a:extLst>
                <a:ext uri="{FF2B5EF4-FFF2-40B4-BE49-F238E27FC236}">
                  <a16:creationId xmlns:a16="http://schemas.microsoft.com/office/drawing/2014/main" id="{4CBD0E41-2D31-1922-35E3-051CD566C3BD}"/>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30" name="TextBox 67">
              <a:extLst>
                <a:ext uri="{FF2B5EF4-FFF2-40B4-BE49-F238E27FC236}">
                  <a16:creationId xmlns:a16="http://schemas.microsoft.com/office/drawing/2014/main" id="{59BF0983-745B-B326-C7E4-EFF5A4257729}"/>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a:p>
          </p:txBody>
        </p:sp>
      </p:grpSp>
      <p:grpSp>
        <p:nvGrpSpPr>
          <p:cNvPr id="31" name="Group 65">
            <a:extLst>
              <a:ext uri="{FF2B5EF4-FFF2-40B4-BE49-F238E27FC236}">
                <a16:creationId xmlns:a16="http://schemas.microsoft.com/office/drawing/2014/main" id="{B507013B-0A10-EA30-4478-69562AFB2638}"/>
              </a:ext>
            </a:extLst>
          </p:cNvPr>
          <p:cNvGrpSpPr/>
          <p:nvPr/>
        </p:nvGrpSpPr>
        <p:grpSpPr>
          <a:xfrm>
            <a:off x="10265574" y="4469451"/>
            <a:ext cx="220832" cy="193228"/>
            <a:chOff x="0" y="0"/>
            <a:chExt cx="812800" cy="711200"/>
          </a:xfrm>
        </p:grpSpPr>
        <p:sp>
          <p:nvSpPr>
            <p:cNvPr id="32" name="Freeform 66">
              <a:extLst>
                <a:ext uri="{FF2B5EF4-FFF2-40B4-BE49-F238E27FC236}">
                  <a16:creationId xmlns:a16="http://schemas.microsoft.com/office/drawing/2014/main" id="{E51F0642-AB5D-6640-42EE-6E9F6BD206D3}"/>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4" name="TextBox 67">
              <a:extLst>
                <a:ext uri="{FF2B5EF4-FFF2-40B4-BE49-F238E27FC236}">
                  <a16:creationId xmlns:a16="http://schemas.microsoft.com/office/drawing/2014/main" id="{07D03302-E773-296E-63BB-AADA7492AE78}"/>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45" name="Freeform 63">
            <a:extLst>
              <a:ext uri="{FF2B5EF4-FFF2-40B4-BE49-F238E27FC236}">
                <a16:creationId xmlns:a16="http://schemas.microsoft.com/office/drawing/2014/main" id="{993FCFEC-2642-29A1-FB74-65B40F5753A5}"/>
              </a:ext>
            </a:extLst>
          </p:cNvPr>
          <p:cNvSpPr/>
          <p:nvPr/>
        </p:nvSpPr>
        <p:spPr>
          <a:xfrm>
            <a:off x="10243434" y="7215355"/>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49" name="Freeform 63">
            <a:extLst>
              <a:ext uri="{FF2B5EF4-FFF2-40B4-BE49-F238E27FC236}">
                <a16:creationId xmlns:a16="http://schemas.microsoft.com/office/drawing/2014/main" id="{6068E199-D3D4-621A-A011-9C30EC7C02A1}"/>
              </a:ext>
            </a:extLst>
          </p:cNvPr>
          <p:cNvSpPr/>
          <p:nvPr/>
        </p:nvSpPr>
        <p:spPr>
          <a:xfrm>
            <a:off x="7084950" y="3778250"/>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
        <p:nvSpPr>
          <p:cNvPr id="52" name="Freeform 66">
            <a:extLst>
              <a:ext uri="{FF2B5EF4-FFF2-40B4-BE49-F238E27FC236}">
                <a16:creationId xmlns:a16="http://schemas.microsoft.com/office/drawing/2014/main" id="{12B62184-6A91-4489-473B-BC3A941F96F2}"/>
              </a:ext>
            </a:extLst>
          </p:cNvPr>
          <p:cNvSpPr/>
          <p:nvPr/>
        </p:nvSpPr>
        <p:spPr>
          <a:xfrm>
            <a:off x="8728354" y="4450300"/>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3" name="Freeform 66">
            <a:extLst>
              <a:ext uri="{FF2B5EF4-FFF2-40B4-BE49-F238E27FC236}">
                <a16:creationId xmlns:a16="http://schemas.microsoft.com/office/drawing/2014/main" id="{0EFD1A3A-172A-1071-B20B-63C97C907C28}"/>
              </a:ext>
            </a:extLst>
          </p:cNvPr>
          <p:cNvSpPr/>
          <p:nvPr/>
        </p:nvSpPr>
        <p:spPr>
          <a:xfrm>
            <a:off x="8718592" y="3652202"/>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4" name="Freeform 63">
            <a:extLst>
              <a:ext uri="{FF2B5EF4-FFF2-40B4-BE49-F238E27FC236}">
                <a16:creationId xmlns:a16="http://schemas.microsoft.com/office/drawing/2014/main" id="{B420D8FD-6B12-B41D-54F0-E27BFA20646B}"/>
              </a:ext>
            </a:extLst>
          </p:cNvPr>
          <p:cNvSpPr/>
          <p:nvPr/>
        </p:nvSpPr>
        <p:spPr>
          <a:xfrm>
            <a:off x="5492141" y="7172144"/>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grpSp>
        <p:nvGrpSpPr>
          <p:cNvPr id="55" name="Group 65">
            <a:extLst>
              <a:ext uri="{FF2B5EF4-FFF2-40B4-BE49-F238E27FC236}">
                <a16:creationId xmlns:a16="http://schemas.microsoft.com/office/drawing/2014/main" id="{C65479F1-86D7-02F1-A372-020108AD97A4}"/>
              </a:ext>
            </a:extLst>
          </p:cNvPr>
          <p:cNvGrpSpPr/>
          <p:nvPr/>
        </p:nvGrpSpPr>
        <p:grpSpPr>
          <a:xfrm>
            <a:off x="7067105" y="7162943"/>
            <a:ext cx="220832" cy="193228"/>
            <a:chOff x="0" y="0"/>
            <a:chExt cx="812800" cy="711200"/>
          </a:xfrm>
        </p:grpSpPr>
        <p:sp>
          <p:nvSpPr>
            <p:cNvPr id="56" name="Freeform 66">
              <a:extLst>
                <a:ext uri="{FF2B5EF4-FFF2-40B4-BE49-F238E27FC236}">
                  <a16:creationId xmlns:a16="http://schemas.microsoft.com/office/drawing/2014/main" id="{1CE5D078-85E4-C0C6-788B-CEBFCBAF8040}"/>
                </a:ext>
              </a:extLst>
            </p:cNvPr>
            <p:cNvSpPr/>
            <p:nvPr/>
          </p:nvSpPr>
          <p:spPr>
            <a:xfrm>
              <a:off x="0" y="0"/>
              <a:ext cx="812800" cy="711200"/>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57" name="TextBox 67">
              <a:extLst>
                <a:ext uri="{FF2B5EF4-FFF2-40B4-BE49-F238E27FC236}">
                  <a16:creationId xmlns:a16="http://schemas.microsoft.com/office/drawing/2014/main" id="{C6DE5B11-022F-8547-F816-D0BA65DAE0BF}"/>
                </a:ext>
              </a:extLst>
            </p:cNvPr>
            <p:cNvSpPr txBox="1"/>
            <p:nvPr/>
          </p:nvSpPr>
          <p:spPr>
            <a:xfrm>
              <a:off x="127000" y="301625"/>
              <a:ext cx="558800" cy="358775"/>
            </a:xfrm>
            <a:prstGeom prst="rect">
              <a:avLst/>
            </a:prstGeom>
          </p:spPr>
          <p:txBody>
            <a:bodyPr lIns="50800" tIns="50800" rIns="50800" bIns="50800" rtlCol="0" anchor="ctr"/>
            <a:lstStyle/>
            <a:p>
              <a:pPr algn="ctr">
                <a:lnSpc>
                  <a:spcPts val="2379"/>
                </a:lnSpc>
              </a:pPr>
              <a:endParaRPr dirty="0"/>
            </a:p>
          </p:txBody>
        </p:sp>
      </p:grpSp>
      <p:sp>
        <p:nvSpPr>
          <p:cNvPr id="58" name="Freeform 63">
            <a:extLst>
              <a:ext uri="{FF2B5EF4-FFF2-40B4-BE49-F238E27FC236}">
                <a16:creationId xmlns:a16="http://schemas.microsoft.com/office/drawing/2014/main" id="{BFA138B0-8516-8E84-6F17-EC2DCDE1F16E}"/>
              </a:ext>
            </a:extLst>
          </p:cNvPr>
          <p:cNvSpPr/>
          <p:nvPr/>
        </p:nvSpPr>
        <p:spPr>
          <a:xfrm>
            <a:off x="10224650" y="3627700"/>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pic>
        <p:nvPicPr>
          <p:cNvPr id="14" name="Picture 13" descr="Colorful ukuleles on display">
            <a:extLst>
              <a:ext uri="{FF2B5EF4-FFF2-40B4-BE49-F238E27FC236}">
                <a16:creationId xmlns:a16="http://schemas.microsoft.com/office/drawing/2014/main" id="{1BCEABFA-B327-F797-91A4-9962966452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525480" y="6695517"/>
            <a:ext cx="658981" cy="436317"/>
          </a:xfrm>
          <a:prstGeom prst="rect">
            <a:avLst/>
          </a:prstGeom>
        </p:spPr>
      </p:pic>
      <p:sp>
        <p:nvSpPr>
          <p:cNvPr id="50" name="Freeform 66">
            <a:extLst>
              <a:ext uri="{FF2B5EF4-FFF2-40B4-BE49-F238E27FC236}">
                <a16:creationId xmlns:a16="http://schemas.microsoft.com/office/drawing/2014/main" id="{6D4E7D3D-2A91-D1AF-8E93-70B0E815D0EC}"/>
              </a:ext>
            </a:extLst>
          </p:cNvPr>
          <p:cNvSpPr/>
          <p:nvPr/>
        </p:nvSpPr>
        <p:spPr>
          <a:xfrm>
            <a:off x="7084167" y="5766544"/>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pic>
        <p:nvPicPr>
          <p:cNvPr id="65" name="Picture 64" descr="Basil plants in pots">
            <a:extLst>
              <a:ext uri="{FF2B5EF4-FFF2-40B4-BE49-F238E27FC236}">
                <a16:creationId xmlns:a16="http://schemas.microsoft.com/office/drawing/2014/main" id="{6C8724A5-FB3B-0135-DE83-DA6F961CCE1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8746" y="6852393"/>
            <a:ext cx="726672" cy="484448"/>
          </a:xfrm>
          <a:prstGeom prst="rect">
            <a:avLst/>
          </a:prstGeom>
        </p:spPr>
      </p:pic>
      <p:pic>
        <p:nvPicPr>
          <p:cNvPr id="59" name="Picture 58" descr="Mental health awareness mural">
            <a:extLst>
              <a:ext uri="{FF2B5EF4-FFF2-40B4-BE49-F238E27FC236}">
                <a16:creationId xmlns:a16="http://schemas.microsoft.com/office/drawing/2014/main" id="{E662D9D6-0AC3-A9C8-E368-692861BDA7D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625112" y="3583816"/>
            <a:ext cx="459718" cy="285132"/>
          </a:xfrm>
          <a:prstGeom prst="rect">
            <a:avLst/>
          </a:prstGeom>
        </p:spPr>
      </p:pic>
      <p:pic>
        <p:nvPicPr>
          <p:cNvPr id="61" name="Graphic 60" descr="Chef Hat with solid fill">
            <a:extLst>
              <a:ext uri="{FF2B5EF4-FFF2-40B4-BE49-F238E27FC236}">
                <a16:creationId xmlns:a16="http://schemas.microsoft.com/office/drawing/2014/main" id="{B198F251-9258-39A3-BEDE-466C0B1A565D}"/>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990058" y="3422056"/>
            <a:ext cx="459718" cy="459718"/>
          </a:xfrm>
          <a:prstGeom prst="rect">
            <a:avLst/>
          </a:prstGeom>
        </p:spPr>
      </p:pic>
      <p:sp>
        <p:nvSpPr>
          <p:cNvPr id="25" name="Freeform 66">
            <a:extLst>
              <a:ext uri="{FF2B5EF4-FFF2-40B4-BE49-F238E27FC236}">
                <a16:creationId xmlns:a16="http://schemas.microsoft.com/office/drawing/2014/main" id="{E488AD18-C479-4CCB-9A4F-307EDD1FEFFC}"/>
              </a:ext>
            </a:extLst>
          </p:cNvPr>
          <p:cNvSpPr/>
          <p:nvPr/>
        </p:nvSpPr>
        <p:spPr>
          <a:xfrm>
            <a:off x="5484331" y="5809411"/>
            <a:ext cx="220832" cy="193228"/>
          </a:xfrm>
          <a:custGeom>
            <a:avLst/>
            <a:gdLst/>
            <a:ahLst/>
            <a:cxnLst/>
            <a:rect l="l" t="t" r="r" b="b"/>
            <a:pathLst>
              <a:path w="812800" h="711200">
                <a:moveTo>
                  <a:pt x="406400" y="0"/>
                </a:moveTo>
                <a:lnTo>
                  <a:pt x="812800" y="711200"/>
                </a:lnTo>
                <a:lnTo>
                  <a:pt x="0" y="711200"/>
                </a:lnTo>
                <a:lnTo>
                  <a:pt x="406400" y="0"/>
                </a:lnTo>
                <a:close/>
              </a:path>
            </a:pathLst>
          </a:custGeom>
          <a:solidFill>
            <a:srgbClr val="F8DD22"/>
          </a:solidFill>
        </p:spPr>
        <p:txBody>
          <a:bodyPr/>
          <a:lstStyle/>
          <a:p>
            <a:endParaRPr lang="en-GB"/>
          </a:p>
        </p:txBody>
      </p:sp>
      <p:sp>
        <p:nvSpPr>
          <p:cNvPr id="43" name="Freeform 63">
            <a:extLst>
              <a:ext uri="{FF2B5EF4-FFF2-40B4-BE49-F238E27FC236}">
                <a16:creationId xmlns:a16="http://schemas.microsoft.com/office/drawing/2014/main" id="{491FF6B7-4EF1-DA86-E8F6-3CA0F1B7D6DF}"/>
              </a:ext>
            </a:extLst>
          </p:cNvPr>
          <p:cNvSpPr/>
          <p:nvPr/>
        </p:nvSpPr>
        <p:spPr>
          <a:xfrm>
            <a:off x="5481005" y="6556361"/>
            <a:ext cx="242972" cy="242972"/>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7AB2C"/>
          </a:solidFill>
        </p:spPr>
        <p:txBody>
          <a:bodyPr/>
          <a:lstStyle/>
          <a:p>
            <a:endParaRPr lang="en-GB"/>
          </a:p>
        </p:txBody>
      </p:sp>
    </p:spTree>
    <p:extLst>
      <p:ext uri="{BB962C8B-B14F-4D97-AF65-F5344CB8AC3E}">
        <p14:creationId xmlns:p14="http://schemas.microsoft.com/office/powerpoint/2010/main" val="287564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36176" y="89827"/>
            <a:ext cx="2413006" cy="1541958"/>
            <a:chOff x="0" y="-461294"/>
            <a:chExt cx="879009" cy="2600947"/>
          </a:xfrm>
        </p:grpSpPr>
        <p:sp>
          <p:nvSpPr>
            <p:cNvPr id="4" name="Freeform 4"/>
            <p:cNvSpPr/>
            <p:nvPr/>
          </p:nvSpPr>
          <p:spPr>
            <a:xfrm>
              <a:off x="0" y="-461294"/>
              <a:ext cx="868775" cy="2600947"/>
            </a:xfrm>
            <a:custGeom>
              <a:avLst/>
              <a:gdLst/>
              <a:ahLst/>
              <a:cxnLst/>
              <a:rect l="l" t="t" r="r" b="b"/>
              <a:pathLst>
                <a:path w="868775" h="1669301">
                  <a:moveTo>
                    <a:pt x="0" y="0"/>
                  </a:moveTo>
                  <a:lnTo>
                    <a:pt x="868775" y="0"/>
                  </a:lnTo>
                  <a:lnTo>
                    <a:pt x="868775" y="1669301"/>
                  </a:lnTo>
                  <a:lnTo>
                    <a:pt x="0" y="1669301"/>
                  </a:lnTo>
                  <a:close/>
                </a:path>
              </a:pathLst>
            </a:custGeom>
            <a:solidFill>
              <a:srgbClr val="34586E"/>
            </a:solidFill>
            <a:ln w="9525" cap="sq">
              <a:solidFill>
                <a:srgbClr val="000000"/>
              </a:solidFill>
              <a:prstDash val="solid"/>
              <a:miter/>
            </a:ln>
          </p:spPr>
          <p:txBody>
            <a:bodyPr/>
            <a:lstStyle/>
            <a:p>
              <a:endParaRPr lang="en-GB">
                <a:latin typeface="+mj-lt"/>
              </a:endParaRPr>
            </a:p>
          </p:txBody>
        </p:sp>
        <p:sp>
          <p:nvSpPr>
            <p:cNvPr id="5" name="TextBox 5"/>
            <p:cNvSpPr txBox="1"/>
            <p:nvPr/>
          </p:nvSpPr>
          <p:spPr>
            <a:xfrm>
              <a:off x="10234" y="486808"/>
              <a:ext cx="868775" cy="1583043"/>
            </a:xfrm>
            <a:prstGeom prst="rect">
              <a:avLst/>
            </a:prstGeom>
          </p:spPr>
          <p:txBody>
            <a:bodyPr lIns="50800" tIns="50800" rIns="50800" bIns="50800" rtlCol="0" anchor="ctr"/>
            <a:lstStyle/>
            <a:p>
              <a:pPr algn="ctr">
                <a:lnSpc>
                  <a:spcPts val="2379"/>
                </a:lnSpc>
              </a:pPr>
              <a:r>
                <a:rPr lang="en-GB" sz="1600" b="1" dirty="0">
                  <a:solidFill>
                    <a:schemeClr val="bg1"/>
                  </a:solidFill>
                  <a:latin typeface="+mj-lt"/>
                </a:rPr>
                <a:t>Address: First Floor, </a:t>
              </a:r>
            </a:p>
            <a:p>
              <a:pPr algn="ctr">
                <a:lnSpc>
                  <a:spcPts val="2379"/>
                </a:lnSpc>
              </a:pPr>
              <a:r>
                <a:rPr lang="en-GB" sz="1600" b="1" dirty="0">
                  <a:solidFill>
                    <a:schemeClr val="bg1"/>
                  </a:solidFill>
                  <a:latin typeface="+mj-lt"/>
                </a:rPr>
                <a:t>State House, 22 Dale St, L2 4TR</a:t>
              </a:r>
            </a:p>
            <a:p>
              <a:pPr algn="ctr">
                <a:lnSpc>
                  <a:spcPts val="2379"/>
                </a:lnSpc>
              </a:pPr>
              <a:r>
                <a:rPr lang="en-US" sz="1600" b="1" dirty="0">
                  <a:solidFill>
                    <a:srgbClr val="FFFFFF"/>
                  </a:solidFill>
                  <a:latin typeface="+mj-lt"/>
                </a:rPr>
                <a:t>Tel: </a:t>
              </a:r>
              <a:r>
                <a:rPr lang="en-GB" sz="1800" dirty="0">
                  <a:solidFill>
                    <a:schemeClr val="bg1"/>
                  </a:solidFill>
                  <a:effectLst/>
                  <a:latin typeface="Calibri" panose="020F0502020204030204" pitchFamily="34" charset="0"/>
                  <a:ea typeface="Calibri" panose="020F0502020204030204" pitchFamily="34" charset="0"/>
                </a:rPr>
                <a:t>07586115855</a:t>
              </a:r>
              <a:endParaRPr lang="en-GB" sz="1200" b="1" dirty="0">
                <a:solidFill>
                  <a:schemeClr val="bg1"/>
                </a:solidFill>
                <a:latin typeface="+mj-lt"/>
              </a:endParaRPr>
            </a:p>
            <a:p>
              <a:pPr algn="ctr">
                <a:lnSpc>
                  <a:spcPts val="2379"/>
                </a:lnSpc>
              </a:pPr>
              <a:endParaRPr lang="en-US" sz="1699" dirty="0">
                <a:solidFill>
                  <a:srgbClr val="FFFFFF"/>
                </a:solidFill>
                <a:latin typeface="+mj-lt"/>
              </a:endParaRPr>
            </a:p>
          </p:txBody>
        </p:sp>
      </p:grpSp>
      <p:sp>
        <p:nvSpPr>
          <p:cNvPr id="69" name="TextBox 69"/>
          <p:cNvSpPr txBox="1"/>
          <p:nvPr/>
        </p:nvSpPr>
        <p:spPr>
          <a:xfrm>
            <a:off x="2584414" y="16645"/>
            <a:ext cx="6886500" cy="559192"/>
          </a:xfrm>
          <a:prstGeom prst="rect">
            <a:avLst/>
          </a:prstGeom>
        </p:spPr>
        <p:txBody>
          <a:bodyPr wrap="square" lIns="0" tIns="0" rIns="0" bIns="0" rtlCol="0" anchor="t">
            <a:spAutoFit/>
          </a:bodyPr>
          <a:lstStyle/>
          <a:p>
            <a:pPr>
              <a:lnSpc>
                <a:spcPts val="4899"/>
              </a:lnSpc>
              <a:spcBef>
                <a:spcPct val="0"/>
              </a:spcBef>
            </a:pPr>
            <a:r>
              <a:rPr lang="en-US" sz="2400" u="sng" dirty="0">
                <a:solidFill>
                  <a:srgbClr val="000000"/>
                </a:solidFill>
                <a:latin typeface="DM Sans Bold"/>
              </a:rPr>
              <a:t>November Activities to look out for…</a:t>
            </a:r>
          </a:p>
        </p:txBody>
      </p:sp>
      <p:grpSp>
        <p:nvGrpSpPr>
          <p:cNvPr id="101" name="Group 49">
            <a:extLst>
              <a:ext uri="{FF2B5EF4-FFF2-40B4-BE49-F238E27FC236}">
                <a16:creationId xmlns:a16="http://schemas.microsoft.com/office/drawing/2014/main" id="{D0FBB3A9-1263-9EF9-6A48-E550B1A42133}"/>
              </a:ext>
            </a:extLst>
          </p:cNvPr>
          <p:cNvGrpSpPr/>
          <p:nvPr/>
        </p:nvGrpSpPr>
        <p:grpSpPr>
          <a:xfrm>
            <a:off x="12919" y="6533523"/>
            <a:ext cx="2536263" cy="836331"/>
            <a:chOff x="183080" y="146428"/>
            <a:chExt cx="2754682" cy="849618"/>
          </a:xfrm>
        </p:grpSpPr>
        <p:sp>
          <p:nvSpPr>
            <p:cNvPr id="102" name="Freeform 50">
              <a:extLst>
                <a:ext uri="{FF2B5EF4-FFF2-40B4-BE49-F238E27FC236}">
                  <a16:creationId xmlns:a16="http://schemas.microsoft.com/office/drawing/2014/main" id="{B3AB1A79-48FC-1388-18D1-8C3463E5BA8A}"/>
                </a:ext>
              </a:extLst>
            </p:cNvPr>
            <p:cNvSpPr/>
            <p:nvPr/>
          </p:nvSpPr>
          <p:spPr>
            <a:xfrm>
              <a:off x="689579" y="146428"/>
              <a:ext cx="1741685" cy="680233"/>
            </a:xfrm>
            <a:custGeom>
              <a:avLst/>
              <a:gdLst/>
              <a:ahLst/>
              <a:cxnLst/>
              <a:rect l="l" t="t" r="r" b="b"/>
              <a:pathLst>
                <a:path w="1741685" h="680233">
                  <a:moveTo>
                    <a:pt x="0" y="0"/>
                  </a:moveTo>
                  <a:lnTo>
                    <a:pt x="1741685" y="0"/>
                  </a:lnTo>
                  <a:lnTo>
                    <a:pt x="1741685" y="680233"/>
                  </a:lnTo>
                  <a:lnTo>
                    <a:pt x="0" y="680233"/>
                  </a:lnTo>
                  <a:lnTo>
                    <a:pt x="0" y="0"/>
                  </a:lnTo>
                  <a:close/>
                </a:path>
              </a:pathLst>
            </a:custGeom>
            <a:blipFill>
              <a:blip r:embed="rId3"/>
              <a:stretch>
                <a:fillRect t="-974" b="-974"/>
              </a:stretch>
            </a:blipFill>
          </p:spPr>
          <p:txBody>
            <a:bodyPr/>
            <a:lstStyle/>
            <a:p>
              <a:endParaRPr lang="en-GB"/>
            </a:p>
          </p:txBody>
        </p:sp>
        <p:sp>
          <p:nvSpPr>
            <p:cNvPr id="103" name="TextBox 52">
              <a:extLst>
                <a:ext uri="{FF2B5EF4-FFF2-40B4-BE49-F238E27FC236}">
                  <a16:creationId xmlns:a16="http://schemas.microsoft.com/office/drawing/2014/main" id="{2A5A7AEA-F0E3-87D2-8207-4D9334926A55}"/>
                </a:ext>
              </a:extLst>
            </p:cNvPr>
            <p:cNvSpPr txBox="1"/>
            <p:nvPr/>
          </p:nvSpPr>
          <p:spPr>
            <a:xfrm>
              <a:off x="183080" y="842158"/>
              <a:ext cx="2754682" cy="153888"/>
            </a:xfrm>
            <a:prstGeom prst="rect">
              <a:avLst/>
            </a:prstGeom>
          </p:spPr>
          <p:txBody>
            <a:bodyPr lIns="0" tIns="0" rIns="0" bIns="0" rtlCol="0" anchor="t">
              <a:spAutoFit/>
            </a:bodyPr>
            <a:lstStyle/>
            <a:p>
              <a:pPr algn="ctr">
                <a:lnSpc>
                  <a:spcPts val="877"/>
                </a:lnSpc>
              </a:pPr>
              <a:r>
                <a:rPr lang="en-US" sz="750">
                  <a:solidFill>
                    <a:srgbClr val="000000"/>
                  </a:solidFill>
                  <a:latin typeface="DM Sans"/>
                </a:rPr>
                <a:t>This </a:t>
              </a:r>
              <a:r>
                <a:rPr lang="en-US" sz="750" err="1">
                  <a:solidFill>
                    <a:srgbClr val="000000"/>
                  </a:solidFill>
                  <a:latin typeface="DM Sans"/>
                </a:rPr>
                <a:t>programme</a:t>
              </a:r>
              <a:r>
                <a:rPr lang="en-US" sz="750">
                  <a:solidFill>
                    <a:srgbClr val="000000"/>
                  </a:solidFill>
                  <a:latin typeface="DM Sans"/>
                </a:rPr>
                <a:t> is delivered by HMPPS CFO</a:t>
              </a:r>
            </a:p>
          </p:txBody>
        </p:sp>
      </p:grpSp>
      <p:pic>
        <p:nvPicPr>
          <p:cNvPr id="12" name="Picture 11">
            <a:extLst>
              <a:ext uri="{FF2B5EF4-FFF2-40B4-BE49-F238E27FC236}">
                <a16:creationId xmlns:a16="http://schemas.microsoft.com/office/drawing/2014/main" id="{6537D8A2-1ADA-A599-B149-8F82041A033D}"/>
              </a:ext>
            </a:extLst>
          </p:cNvPr>
          <p:cNvPicPr>
            <a:picLocks noChangeAspect="1"/>
          </p:cNvPicPr>
          <p:nvPr/>
        </p:nvPicPr>
        <p:blipFill>
          <a:blip r:embed="rId4"/>
          <a:stretch>
            <a:fillRect/>
          </a:stretch>
        </p:blipFill>
        <p:spPr>
          <a:xfrm>
            <a:off x="9640495" y="109950"/>
            <a:ext cx="1045026" cy="552852"/>
          </a:xfrm>
          <a:prstGeom prst="rect">
            <a:avLst/>
          </a:prstGeom>
        </p:spPr>
      </p:pic>
      <p:sp>
        <p:nvSpPr>
          <p:cNvPr id="16" name="TextBox 15">
            <a:extLst>
              <a:ext uri="{FF2B5EF4-FFF2-40B4-BE49-F238E27FC236}">
                <a16:creationId xmlns:a16="http://schemas.microsoft.com/office/drawing/2014/main" id="{B6F42CB9-BC15-812E-2863-D4A06D55691A}"/>
              </a:ext>
            </a:extLst>
          </p:cNvPr>
          <p:cNvSpPr txBox="1"/>
          <p:nvPr/>
        </p:nvSpPr>
        <p:spPr>
          <a:xfrm>
            <a:off x="3435735" y="1254777"/>
            <a:ext cx="4518715" cy="1077218"/>
          </a:xfrm>
          <a:prstGeom prst="rect">
            <a:avLst/>
          </a:prstGeom>
          <a:noFill/>
        </p:spPr>
        <p:txBody>
          <a:bodyPr wrap="square" rtlCol="0">
            <a:spAutoFit/>
          </a:bodyPr>
          <a:lstStyle/>
          <a:p>
            <a:r>
              <a:rPr lang="en-GB" sz="1600" dirty="0"/>
              <a:t>These sessions will introduce new interests and help you widen your knowledge. You might learn something new and you might also share your knowledge with others.</a:t>
            </a:r>
          </a:p>
        </p:txBody>
      </p:sp>
      <p:sp>
        <p:nvSpPr>
          <p:cNvPr id="17" name="TextBox 16">
            <a:extLst>
              <a:ext uri="{FF2B5EF4-FFF2-40B4-BE49-F238E27FC236}">
                <a16:creationId xmlns:a16="http://schemas.microsoft.com/office/drawing/2014/main" id="{817A9ED9-CCD3-C028-02F1-85735D9F917E}"/>
              </a:ext>
            </a:extLst>
          </p:cNvPr>
          <p:cNvSpPr txBox="1"/>
          <p:nvPr/>
        </p:nvSpPr>
        <p:spPr>
          <a:xfrm>
            <a:off x="2844046" y="674562"/>
            <a:ext cx="5005307" cy="369332"/>
          </a:xfrm>
          <a:prstGeom prst="rect">
            <a:avLst/>
          </a:prstGeom>
          <a:noFill/>
        </p:spPr>
        <p:txBody>
          <a:bodyPr wrap="square" rtlCol="0">
            <a:spAutoFit/>
          </a:bodyPr>
          <a:lstStyle/>
          <a:p>
            <a:r>
              <a:rPr lang="en-GB" b="1" dirty="0"/>
              <a:t>Interested in gaining new knowledge, ask about </a:t>
            </a:r>
            <a:r>
              <a:rPr lang="en-GB" b="1" dirty="0">
                <a:sym typeface="Wingdings" panose="05000000000000000000" pitchFamily="2" charset="2"/>
              </a:rPr>
              <a:t></a:t>
            </a:r>
            <a:endParaRPr lang="en-GB" b="1" dirty="0"/>
          </a:p>
        </p:txBody>
      </p:sp>
      <p:cxnSp>
        <p:nvCxnSpPr>
          <p:cNvPr id="49" name="Straight Connector 48">
            <a:extLst>
              <a:ext uri="{FF2B5EF4-FFF2-40B4-BE49-F238E27FC236}">
                <a16:creationId xmlns:a16="http://schemas.microsoft.com/office/drawing/2014/main" id="{4FB673AA-25B3-9A20-74E7-934F9D140615}"/>
              </a:ext>
            </a:extLst>
          </p:cNvPr>
          <p:cNvCxnSpPr/>
          <p:nvPr/>
        </p:nvCxnSpPr>
        <p:spPr>
          <a:xfrm>
            <a:off x="385203" y="2286000"/>
            <a:ext cx="9828604"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ACB01410-E372-51FC-04DB-E62AD094AEE4}"/>
              </a:ext>
            </a:extLst>
          </p:cNvPr>
          <p:cNvSpPr txBox="1"/>
          <p:nvPr/>
        </p:nvSpPr>
        <p:spPr>
          <a:xfrm>
            <a:off x="4148287" y="3532419"/>
            <a:ext cx="4758550" cy="984885"/>
          </a:xfrm>
          <a:prstGeom prst="rect">
            <a:avLst/>
          </a:prstGeom>
          <a:noFill/>
        </p:spPr>
        <p:txBody>
          <a:bodyPr wrap="square" rtlCol="0">
            <a:spAutoFit/>
          </a:bodyPr>
          <a:lstStyle/>
          <a:p>
            <a:r>
              <a:rPr lang="en-GB" sz="1400" dirty="0"/>
              <a:t>Get support breaking down big goals, into smaller, more manageable steps, build confidence and motivation to achieve these goals and focus on a positive future. Improve mental, physical and social wellbeing</a:t>
            </a:r>
            <a:r>
              <a:rPr lang="en-GB" sz="1600" dirty="0"/>
              <a:t>.</a:t>
            </a:r>
          </a:p>
        </p:txBody>
      </p:sp>
      <p:pic>
        <p:nvPicPr>
          <p:cNvPr id="2062" name="Picture 14" descr="6 Reasons Why Goal Setting Doesn't Work - Sports Psychology">
            <a:extLst>
              <a:ext uri="{FF2B5EF4-FFF2-40B4-BE49-F238E27FC236}">
                <a16:creationId xmlns:a16="http://schemas.microsoft.com/office/drawing/2014/main" id="{CDCE2DE1-4644-FC14-2DD2-6EC383B35A6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5778" y="2902531"/>
            <a:ext cx="1690730" cy="1127237"/>
          </a:xfrm>
          <a:prstGeom prst="rect">
            <a:avLst/>
          </a:prstGeom>
          <a:noFill/>
          <a:extLst>
            <a:ext uri="{909E8E84-426E-40DD-AFC4-6F175D3DCCD1}">
              <a14:hiddenFill xmlns:a14="http://schemas.microsoft.com/office/drawing/2010/main">
                <a:solidFill>
                  <a:srgbClr val="FFFFFF"/>
                </a:solidFill>
              </a14:hiddenFill>
            </a:ext>
          </a:extLst>
        </p:spPr>
      </p:pic>
      <p:sp>
        <p:nvSpPr>
          <p:cNvPr id="63" name="TextBox 62">
            <a:extLst>
              <a:ext uri="{FF2B5EF4-FFF2-40B4-BE49-F238E27FC236}">
                <a16:creationId xmlns:a16="http://schemas.microsoft.com/office/drawing/2014/main" id="{EAF32062-3277-0022-2FC6-1546CCA07A46}"/>
              </a:ext>
            </a:extLst>
          </p:cNvPr>
          <p:cNvSpPr txBox="1"/>
          <p:nvPr/>
        </p:nvSpPr>
        <p:spPr>
          <a:xfrm>
            <a:off x="2914032" y="2672418"/>
            <a:ext cx="3979019" cy="646331"/>
          </a:xfrm>
          <a:prstGeom prst="rect">
            <a:avLst/>
          </a:prstGeom>
          <a:noFill/>
        </p:spPr>
        <p:txBody>
          <a:bodyPr wrap="square" rtlCol="0">
            <a:spAutoFit/>
          </a:bodyPr>
          <a:lstStyle/>
          <a:p>
            <a:r>
              <a:rPr lang="en-GB" b="1" dirty="0"/>
              <a:t>For support with motivation, confidence, isolation, ask about </a:t>
            </a:r>
            <a:r>
              <a:rPr lang="en-GB" b="1" dirty="0">
                <a:sym typeface="Wingdings" panose="05000000000000000000" pitchFamily="2" charset="2"/>
              </a:rPr>
              <a:t></a:t>
            </a:r>
            <a:endParaRPr lang="en-GB" b="1" dirty="0"/>
          </a:p>
        </p:txBody>
      </p:sp>
      <p:cxnSp>
        <p:nvCxnSpPr>
          <p:cNvPr id="80" name="Straight Connector 79">
            <a:extLst>
              <a:ext uri="{FF2B5EF4-FFF2-40B4-BE49-F238E27FC236}">
                <a16:creationId xmlns:a16="http://schemas.microsoft.com/office/drawing/2014/main" id="{BB572D46-10FB-276A-4230-79A591470006}"/>
              </a:ext>
            </a:extLst>
          </p:cNvPr>
          <p:cNvCxnSpPr>
            <a:cxnSpLocks/>
          </p:cNvCxnSpPr>
          <p:nvPr/>
        </p:nvCxnSpPr>
        <p:spPr>
          <a:xfrm flipV="1">
            <a:off x="385203" y="4499603"/>
            <a:ext cx="9923568" cy="2774"/>
          </a:xfrm>
          <a:prstGeom prst="line">
            <a:avLst/>
          </a:prstGeom>
        </p:spPr>
        <p:style>
          <a:lnRef idx="1">
            <a:schemeClr val="accent1"/>
          </a:lnRef>
          <a:fillRef idx="0">
            <a:schemeClr val="accent1"/>
          </a:fillRef>
          <a:effectRef idx="0">
            <a:schemeClr val="accent1"/>
          </a:effectRef>
          <a:fontRef idx="minor">
            <a:schemeClr val="tx1"/>
          </a:fontRef>
        </p:style>
      </p:cxnSp>
      <p:pic>
        <p:nvPicPr>
          <p:cNvPr id="2064" name="Picture 16" descr="Did you know? Fewer than 100 people have a photographic memory | New  Scientist">
            <a:extLst>
              <a:ext uri="{FF2B5EF4-FFF2-40B4-BE49-F238E27FC236}">
                <a16:creationId xmlns:a16="http://schemas.microsoft.com/office/drawing/2014/main" id="{E767CC00-B076-5D7D-E91A-A48B84FE13C5}"/>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5203" y="4770541"/>
            <a:ext cx="1746563" cy="982442"/>
          </a:xfrm>
          <a:prstGeom prst="rect">
            <a:avLst/>
          </a:prstGeom>
          <a:noFill/>
          <a:extLst>
            <a:ext uri="{909E8E84-426E-40DD-AFC4-6F175D3DCCD1}">
              <a14:hiddenFill xmlns:a14="http://schemas.microsoft.com/office/drawing/2010/main">
                <a:solidFill>
                  <a:srgbClr val="FFFFFF"/>
                </a:solidFill>
              </a14:hiddenFill>
            </a:ext>
          </a:extLst>
        </p:spPr>
      </p:pic>
      <p:sp>
        <p:nvSpPr>
          <p:cNvPr id="83" name="TextBox 82">
            <a:extLst>
              <a:ext uri="{FF2B5EF4-FFF2-40B4-BE49-F238E27FC236}">
                <a16:creationId xmlns:a16="http://schemas.microsoft.com/office/drawing/2014/main" id="{40AC6C46-E95C-3EF6-5126-3BCCF0AAB758}"/>
              </a:ext>
            </a:extLst>
          </p:cNvPr>
          <p:cNvSpPr txBox="1"/>
          <p:nvPr/>
        </p:nvSpPr>
        <p:spPr>
          <a:xfrm>
            <a:off x="2885026" y="4903721"/>
            <a:ext cx="4008026" cy="369332"/>
          </a:xfrm>
          <a:prstGeom prst="rect">
            <a:avLst/>
          </a:prstGeom>
          <a:noFill/>
        </p:spPr>
        <p:txBody>
          <a:bodyPr wrap="square" rtlCol="0">
            <a:spAutoFit/>
          </a:bodyPr>
          <a:lstStyle/>
          <a:p>
            <a:r>
              <a:rPr lang="en-GB" b="1" dirty="0"/>
              <a:t>For employment support, ask about </a:t>
            </a:r>
            <a:r>
              <a:rPr lang="en-GB" b="1" dirty="0">
                <a:sym typeface="Wingdings" panose="05000000000000000000" pitchFamily="2" charset="2"/>
              </a:rPr>
              <a:t></a:t>
            </a:r>
            <a:endParaRPr lang="en-GB" b="1" dirty="0"/>
          </a:p>
        </p:txBody>
      </p:sp>
      <p:sp>
        <p:nvSpPr>
          <p:cNvPr id="84" name="TextBox 83">
            <a:extLst>
              <a:ext uri="{FF2B5EF4-FFF2-40B4-BE49-F238E27FC236}">
                <a16:creationId xmlns:a16="http://schemas.microsoft.com/office/drawing/2014/main" id="{03B7904F-59FD-0B82-232D-A43A1E53F126}"/>
              </a:ext>
            </a:extLst>
          </p:cNvPr>
          <p:cNvSpPr txBox="1"/>
          <p:nvPr/>
        </p:nvSpPr>
        <p:spPr>
          <a:xfrm>
            <a:off x="3369723" y="5563076"/>
            <a:ext cx="5537114" cy="738664"/>
          </a:xfrm>
          <a:prstGeom prst="rect">
            <a:avLst/>
          </a:prstGeom>
          <a:noFill/>
        </p:spPr>
        <p:txBody>
          <a:bodyPr wrap="square" rtlCol="0">
            <a:spAutoFit/>
          </a:bodyPr>
          <a:lstStyle/>
          <a:p>
            <a:r>
              <a:rPr lang="en-GB" sz="1400" dirty="0"/>
              <a:t>Looking for employment and unsure where to start? These sessions will give you a chance to prepare for job applications, interviews and employment and allow you to improve these skills for the future.</a:t>
            </a:r>
          </a:p>
        </p:txBody>
      </p:sp>
      <p:cxnSp>
        <p:nvCxnSpPr>
          <p:cNvPr id="86" name="Straight Connector 85">
            <a:extLst>
              <a:ext uri="{FF2B5EF4-FFF2-40B4-BE49-F238E27FC236}">
                <a16:creationId xmlns:a16="http://schemas.microsoft.com/office/drawing/2014/main" id="{C27CD12E-B590-436B-238B-85A31AAFCFB8}"/>
              </a:ext>
            </a:extLst>
          </p:cNvPr>
          <p:cNvCxnSpPr>
            <a:cxnSpLocks/>
          </p:cNvCxnSpPr>
          <p:nvPr/>
        </p:nvCxnSpPr>
        <p:spPr>
          <a:xfrm>
            <a:off x="385203" y="6379029"/>
            <a:ext cx="9923568" cy="27514"/>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F35B889-A39B-C8FB-44CA-5E36DA3B1135}"/>
              </a:ext>
            </a:extLst>
          </p:cNvPr>
          <p:cNvSpPr txBox="1"/>
          <p:nvPr/>
        </p:nvSpPr>
        <p:spPr>
          <a:xfrm>
            <a:off x="6687565" y="2587162"/>
            <a:ext cx="3047946" cy="646331"/>
          </a:xfrm>
          <a:prstGeom prst="rect">
            <a:avLst/>
          </a:prstGeom>
          <a:noFill/>
        </p:spPr>
        <p:txBody>
          <a:bodyPr wrap="square" rtlCol="0">
            <a:spAutoFit/>
          </a:bodyPr>
          <a:lstStyle/>
          <a:p>
            <a:pPr algn="just"/>
            <a:r>
              <a:rPr lang="en-GB" b="1" dirty="0"/>
              <a:t>Lego sessions, Wellbeing sessions, CBT, arts&amp;crafts …</a:t>
            </a:r>
          </a:p>
        </p:txBody>
      </p:sp>
      <p:sp>
        <p:nvSpPr>
          <p:cNvPr id="10" name="TextBox 9">
            <a:extLst>
              <a:ext uri="{FF2B5EF4-FFF2-40B4-BE49-F238E27FC236}">
                <a16:creationId xmlns:a16="http://schemas.microsoft.com/office/drawing/2014/main" id="{56285F27-5073-55C6-4C68-1E30737AB5B5}"/>
              </a:ext>
            </a:extLst>
          </p:cNvPr>
          <p:cNvSpPr txBox="1"/>
          <p:nvPr/>
        </p:nvSpPr>
        <p:spPr>
          <a:xfrm>
            <a:off x="6670669" y="4601102"/>
            <a:ext cx="2886988" cy="923330"/>
          </a:xfrm>
          <a:prstGeom prst="rect">
            <a:avLst/>
          </a:prstGeom>
          <a:noFill/>
        </p:spPr>
        <p:txBody>
          <a:bodyPr wrap="square" rtlCol="0">
            <a:spAutoFit/>
          </a:bodyPr>
          <a:lstStyle/>
          <a:p>
            <a:pPr algn="just"/>
            <a:r>
              <a:rPr lang="en-GB" b="1" dirty="0"/>
              <a:t>CV writing, disclosure letter writing, job searching, mock interviews, job clubs …</a:t>
            </a:r>
          </a:p>
        </p:txBody>
      </p:sp>
      <p:sp>
        <p:nvSpPr>
          <p:cNvPr id="11" name="TextBox 10">
            <a:extLst>
              <a:ext uri="{FF2B5EF4-FFF2-40B4-BE49-F238E27FC236}">
                <a16:creationId xmlns:a16="http://schemas.microsoft.com/office/drawing/2014/main" id="{EA2A5D24-000B-574D-323A-8BD7BC8649FD}"/>
              </a:ext>
            </a:extLst>
          </p:cNvPr>
          <p:cNvSpPr txBox="1"/>
          <p:nvPr/>
        </p:nvSpPr>
        <p:spPr>
          <a:xfrm>
            <a:off x="7849352" y="708796"/>
            <a:ext cx="2600934" cy="646331"/>
          </a:xfrm>
          <a:prstGeom prst="rect">
            <a:avLst/>
          </a:prstGeom>
          <a:noFill/>
        </p:spPr>
        <p:txBody>
          <a:bodyPr wrap="square" rtlCol="0">
            <a:spAutoFit/>
          </a:bodyPr>
          <a:lstStyle/>
          <a:p>
            <a:pPr algn="just"/>
            <a:r>
              <a:rPr lang="en-GB" b="1" dirty="0"/>
              <a:t>Walks, Non-accredited courses, Digital College …</a:t>
            </a:r>
          </a:p>
        </p:txBody>
      </p:sp>
      <p:pic>
        <p:nvPicPr>
          <p:cNvPr id="8" name="Picture 7" descr="A blue and white sign with white text&#10;&#10;AI-generated content may be incorrect.">
            <a:extLst>
              <a:ext uri="{FF2B5EF4-FFF2-40B4-BE49-F238E27FC236}">
                <a16:creationId xmlns:a16="http://schemas.microsoft.com/office/drawing/2014/main" id="{3F09035C-B0A2-D1B3-12CE-E4611BDDBA5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08986" y="164361"/>
            <a:ext cx="1557028" cy="430798"/>
          </a:xfrm>
          <a:prstGeom prst="rect">
            <a:avLst/>
          </a:prstGeom>
        </p:spPr>
      </p:pic>
    </p:spTree>
    <p:extLst>
      <p:ext uri="{BB962C8B-B14F-4D97-AF65-F5344CB8AC3E}">
        <p14:creationId xmlns:p14="http://schemas.microsoft.com/office/powerpoint/2010/main" val="260351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Flow_SignoffStatus xmlns="39022ca7-da8b-462c-ac53-cf911d2e7c5d" xsi:nil="true"/>
    <_ip_UnifiedCompliancePolicyProperties xmlns="http://schemas.microsoft.com/sharepoint/v3" xsi:nil="true"/>
    <TaxCatchAll xmlns="21fe2dc5-e687-4b08-a992-8b5ade4d5474" xsi:nil="true"/>
    <lcf76f155ced4ddcb4097134ff3c332f xmlns="39022ca7-da8b-462c-ac53-cf911d2e7c5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95EFDE218124F41A39437AA860B391E" ma:contentTypeVersion="22" ma:contentTypeDescription="Create a new document." ma:contentTypeScope="" ma:versionID="dc890fd66593506fa24633e5507b68e7">
  <xsd:schema xmlns:xsd="http://www.w3.org/2001/XMLSchema" xmlns:xs="http://www.w3.org/2001/XMLSchema" xmlns:p="http://schemas.microsoft.com/office/2006/metadata/properties" xmlns:ns1="http://schemas.microsoft.com/sharepoint/v3" xmlns:ns2="39022ca7-da8b-462c-ac53-cf911d2e7c5d" xmlns:ns3="21fe2dc5-e687-4b08-a992-8b5ade4d5474" targetNamespace="http://schemas.microsoft.com/office/2006/metadata/properties" ma:root="true" ma:fieldsID="302f3e815747d536539f5e14e4d5a1b1" ns1:_="" ns2:_="" ns3:_="">
    <xsd:import namespace="http://schemas.microsoft.com/sharepoint/v3"/>
    <xsd:import namespace="39022ca7-da8b-462c-ac53-cf911d2e7c5d"/>
    <xsd:import namespace="21fe2dc5-e687-4b08-a992-8b5ade4d547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1:_ip_UnifiedCompliancePolicyProperties" minOccurs="0"/>
                <xsd:element ref="ns1:_ip_UnifiedCompliancePolicyUIAction" minOccurs="0"/>
                <xsd:element ref="ns2:MediaServiceAutoKeyPoints" minOccurs="0"/>
                <xsd:element ref="ns2:MediaServiceKeyPoints" minOccurs="0"/>
                <xsd:element ref="ns2:MediaLengthInSeconds" minOccurs="0"/>
                <xsd:element ref="ns2:_Flow_SignoffStatu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9022ca7-da8b-462c-ac53-cf911d2e7c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_Flow_SignoffStatus" ma:index="23" nillable="true" ma:displayName="Sign-off status" ma:internalName="Sign_x002d_off_x0020_status">
      <xsd:simpleType>
        <xsd:restriction base="dms:Text"/>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0a722410-03a9-4718-9392-c4089ca5a50e"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fe2dc5-e687-4b08-a992-8b5ade4d547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1c887687-1822-4593-8513-6eba5855e8c1}" ma:internalName="TaxCatchAll" ma:showField="CatchAllData" ma:web="21fe2dc5-e687-4b08-a992-8b5ade4d54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D4F630-F244-4249-A1DD-CAF66701C44D}">
  <ds:schemaRefs>
    <ds:schemaRef ds:uri="http://purl.org/dc/terms/"/>
    <ds:schemaRef ds:uri="http://schemas.microsoft.com/office/2006/metadata/properties"/>
    <ds:schemaRef ds:uri="http://schemas.microsoft.com/office/2006/documentManagement/types"/>
    <ds:schemaRef ds:uri="http://purl.org/dc/elements/1.1/"/>
    <ds:schemaRef ds:uri="39022ca7-da8b-462c-ac53-cf911d2e7c5d"/>
    <ds:schemaRef ds:uri="http://schemas.openxmlformats.org/package/2006/metadata/core-properties"/>
    <ds:schemaRef ds:uri="http://www.w3.org/XML/1998/namespace"/>
    <ds:schemaRef ds:uri="http://purl.org/dc/dcmitype/"/>
    <ds:schemaRef ds:uri="http://schemas.microsoft.com/office/infopath/2007/PartnerControls"/>
    <ds:schemaRef ds:uri="21fe2dc5-e687-4b08-a992-8b5ade4d5474"/>
    <ds:schemaRef ds:uri="http://schemas.microsoft.com/sharepoint/v3"/>
  </ds:schemaRefs>
</ds:datastoreItem>
</file>

<file path=customXml/itemProps2.xml><?xml version="1.0" encoding="utf-8"?>
<ds:datastoreItem xmlns:ds="http://schemas.openxmlformats.org/officeDocument/2006/customXml" ds:itemID="{AAEB1209-68EE-4F8B-BE01-2E32183589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9022ca7-da8b-462c-ac53-cf911d2e7c5d"/>
    <ds:schemaRef ds:uri="21fe2dc5-e687-4b08-a992-8b5ade4d54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E53B0B3-0F5A-401C-97A3-2E7FE5C385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14767</TotalTime>
  <Words>1243</Words>
  <Application>Microsoft Office PowerPoint</Application>
  <PresentationFormat>Custom</PresentationFormat>
  <Paragraphs>347</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DM Sans Bold</vt:lpstr>
      <vt:lpstr>Arial</vt:lpstr>
      <vt:lpstr>Calibri</vt:lpstr>
      <vt:lpstr>DM Sans</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CFO Activity Schedule TEMPLATE</dc:title>
  <dc:creator>Hvalec, Julia (Growth Company)</dc:creator>
  <cp:lastModifiedBy>Hvalec, Julia (Growth Company)</cp:lastModifiedBy>
  <cp:revision>587</cp:revision>
  <cp:lastPrinted>2024-09-30T08:24:20Z</cp:lastPrinted>
  <dcterms:created xsi:type="dcterms:W3CDTF">2006-08-16T00:00:00Z</dcterms:created>
  <dcterms:modified xsi:type="dcterms:W3CDTF">2025-10-16T08:41:58Z</dcterms:modified>
  <dc:identifier>DAFxy3nWgJM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0x010100895EFDE218124F41A39437AA860B391E</vt:lpwstr>
  </property>
</Properties>
</file>