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3"/>
  </p:notesMasterIdLst>
  <p:sldIdLst>
    <p:sldId id="265" r:id="rId5"/>
    <p:sldId id="266" r:id="rId6"/>
    <p:sldId id="269" r:id="rId7"/>
    <p:sldId id="270" r:id="rId8"/>
    <p:sldId id="271" r:id="rId9"/>
    <p:sldId id="272" r:id="rId10"/>
    <p:sldId id="273" r:id="rId11"/>
    <p:sldId id="274" r:id="rId12"/>
  </p:sldIdLst>
  <p:sldSz cx="10693400" cy="7556500"/>
  <p:notesSz cx="6797675" cy="9926638"/>
  <p:embeddedFontLst>
    <p:embeddedFont>
      <p:font typeface="DM Sans" pitchFamily="2" charset="0"/>
      <p:regular r:id="rId14"/>
      <p:bold r:id="rId15"/>
    </p:embeddedFont>
    <p:embeddedFont>
      <p:font typeface="DM Sans Bold" charset="0"/>
      <p:bold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F1B1"/>
    <a:srgbClr val="FF99CC"/>
    <a:srgbClr val="FFFF99"/>
    <a:srgbClr val="FFFFCC"/>
    <a:srgbClr val="FFF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1440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2.fntdata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B530A-40F9-4949-BE82-70E9583A6196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504A7-684C-43D8-9EA9-991A752B5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362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C44FD-1B04-2A09-2378-6488B0C0B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C5329C-B4EE-4731-34AC-52074FB2E8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371534-F2DF-557C-FBC9-95495703B9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1DFABB-CF16-D7F8-6632-5B13D2079C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932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9A09A-235F-0CAB-659C-453880C31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9F38D2-11C8-088B-61B5-AD3E6B989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B56636-70E2-9FBF-5872-2DDD8C2FA0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F44315-2D82-5B15-E641-57FE9E97BB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153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4FF45-8535-79B3-281E-32E0D2B33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450532-8E25-964C-6B95-EE054BAF9E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161549-D29C-F1C1-B9B8-82C12942F5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BF414E-BD7B-3171-B2C0-90E2153CA9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312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9799E-0921-36AB-C9DA-C9E239EE8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F0C65A-B049-35A8-95C1-BE276E3CCB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A76102-DA77-8C9B-5804-C435A45D35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353257-EDE1-6D66-8DE5-DE6B3C5B54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122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CC619-9CA2-7C94-197B-8AEC57EEA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D843D9-8AC9-8DD0-9C2B-77734EB30C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4B8AD5-C350-83BA-C72A-20E4E4E539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ED20D6-2C61-F4D8-A601-3E5BCB1F05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0769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D2DF03-CC3B-FB81-EF0B-C0C2FBE60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9DBEFE-C8C4-852B-AF1A-01C78B400C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6E9D5A-E131-CA84-F16E-60D927F5B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66DAB-BADB-9366-267E-5B521334F6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80822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C6D17-8209-05B9-065A-E0D96A03F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3A6D14-3269-7D04-126C-C3CE0A1580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85DF50-DC85-37E1-E8E0-B2442FDE86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219EAB-F7B3-F1A7-95E4-494F664E2C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0104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320F1-DC2C-E360-09AE-EE3B4B782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A132AB-378D-0F29-0B2A-6873CEFA0E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4BBB6E-F57B-5D8F-0089-CC2BAEDDB2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6669CD-BE2B-52C3-A4FA-6761455F16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944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A8483C-F0A1-E00B-00D5-D5DFEBB71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476259C3-3D01-5958-06D6-3C55281B4453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51FAAAE-6BE2-3ECA-2C4F-BE0BCAEB9630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FDA41C9-DBE1-DFF2-30B5-C7178C6180DD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>
                  <a:solidFill>
                    <a:srgbClr val="FFFFFF"/>
                  </a:solidFill>
                  <a:latin typeface="DM Sans"/>
                </a:rPr>
                <a:t>Preston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b="1">
                  <a:solidFill>
                    <a:srgbClr val="FFFFFF"/>
                  </a:solidFill>
                  <a:latin typeface="DM Sans"/>
                </a:rPr>
                <a:t> </a:t>
              </a:r>
              <a:r>
                <a:rPr lang="en-US" sz="1400" b="1">
                  <a:solidFill>
                    <a:srgbClr val="FFFFFF"/>
                  </a:solidFill>
                  <a:latin typeface="DM Sans"/>
                </a:rPr>
                <a:t>Urban Exchange, Theatre/Mount Street,            PR1 8BQ</a:t>
              </a:r>
              <a:r>
                <a:rPr lang="en-US" sz="1400">
                  <a:solidFill>
                    <a:srgbClr val="FFFFFF"/>
                  </a:solidFill>
                  <a:latin typeface="DM Sans"/>
                </a:rPr>
                <a:t>,</a:t>
              </a:r>
            </a:p>
            <a:p>
              <a:pPr algn="ctr">
                <a:lnSpc>
                  <a:spcPts val="2379"/>
                </a:lnSpc>
              </a:pPr>
              <a:endParaRPr lang="en-US" sz="140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40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40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40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40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400">
                  <a:solidFill>
                    <a:schemeClr val="bg1"/>
                  </a:solidFill>
                  <a:latin typeface="DM Sans" pitchFamily="2" charset="0"/>
                </a:rPr>
                <a:t>Reception contact number:</a:t>
              </a:r>
            </a:p>
            <a:p>
              <a:pPr algn="ctr">
                <a:lnSpc>
                  <a:spcPts val="2379"/>
                </a:lnSpc>
              </a:pPr>
              <a:r>
                <a:rPr lang="en-US" sz="1400">
                  <a:solidFill>
                    <a:schemeClr val="bg1"/>
                  </a:solidFill>
                  <a:latin typeface="DM Sans" pitchFamily="2" charset="0"/>
                </a:rPr>
                <a:t>07850 955413</a:t>
              </a:r>
              <a:endParaRPr lang="en-GB" sz="140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400">
                  <a:solidFill>
                    <a:schemeClr val="bg1"/>
                  </a:solidFill>
                  <a:latin typeface="DM Sans" pitchFamily="2" charset="0"/>
                </a:rPr>
                <a:t>10am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40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31316C33-4A5C-8FB9-B2D5-90BDA6B85009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D17BB3E9-932C-2975-AF66-FD0A9A26BBD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3098C1D-FF61-134F-2BFA-725B1E3055A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7A3881D9-820F-7779-1614-229D6545EC80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8D5B9F0B-80BF-3C40-3BCD-6D161270A9BE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E4DCFEE-DA7F-7C59-9314-A99782B27351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CBF7C995-C8DE-A9CB-B5D7-35BA22F25AC8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55B732F0-F340-20FF-3ADE-6A424A47DE4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A62291AF-CA47-EC73-F5A7-3C8945E3B08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0F1C79DF-0D26-2B82-1C51-2B418F5CA185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81E71AD5-5278-230A-8FE2-3E81304871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07603BF8-51FC-8618-D840-027267A8483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037DD433-536D-B5A0-D363-B001503CF73F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565491B8-3CAD-9519-7D2C-F65860F2CA94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4BC4E101-D353-00F7-2907-3876F4E1AE01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2CEC45D6-9477-6F4E-E633-E22D8E8EA7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sp>
        <p:nvSpPr>
          <p:cNvPr id="8" name="TextBox 69">
            <a:extLst>
              <a:ext uri="{FF2B5EF4-FFF2-40B4-BE49-F238E27FC236}">
                <a16:creationId xmlns:a16="http://schemas.microsoft.com/office/drawing/2014/main" id="{3675E6B7-D122-0A39-8D94-308EFCC60FFD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>
                <a:solidFill>
                  <a:srgbClr val="000000"/>
                </a:solidFill>
                <a:latin typeface="DM Sans Bold"/>
              </a:rPr>
              <a:t>CFO Evolution – January 2026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F3B417B-B227-3150-A598-3160F5D586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329118"/>
              </p:ext>
            </p:extLst>
          </p:nvPr>
        </p:nvGraphicFramePr>
        <p:xfrm>
          <a:off x="2703559" y="685507"/>
          <a:ext cx="7880417" cy="6785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116">
                  <a:extLst>
                    <a:ext uri="{9D8B030D-6E8A-4147-A177-3AD203B41FA5}">
                      <a16:colId xmlns:a16="http://schemas.microsoft.com/office/drawing/2014/main" val="338060405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242677683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759031199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4007638647"/>
                    </a:ext>
                  </a:extLst>
                </a:gridCol>
                <a:gridCol w="1266825">
                  <a:extLst>
                    <a:ext uri="{9D8B030D-6E8A-4147-A177-3AD203B41FA5}">
                      <a16:colId xmlns:a16="http://schemas.microsoft.com/office/drawing/2014/main" val="1401502926"/>
                    </a:ext>
                  </a:extLst>
                </a:gridCol>
                <a:gridCol w="676275">
                  <a:extLst>
                    <a:ext uri="{9D8B030D-6E8A-4147-A177-3AD203B41FA5}">
                      <a16:colId xmlns:a16="http://schemas.microsoft.com/office/drawing/2014/main" val="878483537"/>
                    </a:ext>
                  </a:extLst>
                </a:gridCol>
                <a:gridCol w="1411401">
                  <a:extLst>
                    <a:ext uri="{9D8B030D-6E8A-4147-A177-3AD203B41FA5}">
                      <a16:colId xmlns:a16="http://schemas.microsoft.com/office/drawing/2014/main" val="3010666213"/>
                    </a:ext>
                  </a:extLst>
                </a:gridCol>
              </a:tblGrid>
              <a:tr h="457410">
                <a:tc gridSpan="7"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Week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567006"/>
                  </a:ext>
                </a:extLst>
              </a:tr>
              <a:tr h="615175"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Monday 5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Tuesday 6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Wednesday 7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Thursday 8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Friday 9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732529"/>
                  </a:ext>
                </a:extLst>
              </a:tr>
              <a:tr h="1428188"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TIPP: Film Making 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10:30am-12:30pm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100" b="1" dirty="0" err="1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Mens</a:t>
                      </a: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Matter</a:t>
                      </a:r>
                    </a:p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Liam</a:t>
                      </a:r>
                    </a:p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Discussions about men’s mental health</a:t>
                      </a:r>
                    </a:p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       10:30am-12pm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CBT-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By APPT only                         10am-4pm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Basic Literacy Assessment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Veterans Chai and Chat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Jasmine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CBT-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By APPT only                         10am-4pm</a:t>
                      </a:r>
                    </a:p>
                    <a:p>
                      <a:pPr algn="ctr"/>
                      <a:endParaRPr lang="en-GB" sz="16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Cooking </a:t>
                      </a:r>
                    </a:p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Jasmine  </a:t>
                      </a:r>
                    </a:p>
                    <a:p>
                      <a:pPr algn="ctr"/>
                      <a:endParaRPr lang="en-GB" sz="11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learn everyday skills in the kitchen and how to prep healthy meals </a:t>
                      </a:r>
                    </a:p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10am-12pm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760003"/>
                  </a:ext>
                </a:extLst>
              </a:tr>
              <a:tr h="1428188">
                <a:tc v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PIP Support 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Amy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Intro To Employment With Liam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606401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Skill finder NCS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Arts and Crafts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Painting, Drawing, Collages, Ink Printing and more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1-3pm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 Therapy With Amy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Women only:              Future Focus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Jasmine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Making strides towards smart future goals 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     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58565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Meditation With Amy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2pm-3pm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Reflective Practice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2pm-3pm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639757"/>
                  </a:ext>
                </a:extLst>
              </a:tr>
            </a:tbl>
          </a:graphicData>
        </a:graphic>
      </p:graphicFrame>
      <p:grpSp>
        <p:nvGrpSpPr>
          <p:cNvPr id="57" name="Group 65">
            <a:extLst>
              <a:ext uri="{FF2B5EF4-FFF2-40B4-BE49-F238E27FC236}">
                <a16:creationId xmlns:a16="http://schemas.microsoft.com/office/drawing/2014/main" id="{16B022E2-3C05-F12C-E14E-000B841BC97D}"/>
              </a:ext>
            </a:extLst>
          </p:cNvPr>
          <p:cNvGrpSpPr/>
          <p:nvPr/>
        </p:nvGrpSpPr>
        <p:grpSpPr>
          <a:xfrm>
            <a:off x="3651045" y="4655599"/>
            <a:ext cx="220832" cy="193228"/>
            <a:chOff x="0" y="0"/>
            <a:chExt cx="812800" cy="711200"/>
          </a:xfrm>
        </p:grpSpPr>
        <p:sp>
          <p:nvSpPr>
            <p:cNvPr id="81" name="Freeform 66">
              <a:extLst>
                <a:ext uri="{FF2B5EF4-FFF2-40B4-BE49-F238E27FC236}">
                  <a16:creationId xmlns:a16="http://schemas.microsoft.com/office/drawing/2014/main" id="{5A7BAD05-F345-3E15-2630-9ACD22600B0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2" name="TextBox 67">
              <a:extLst>
                <a:ext uri="{FF2B5EF4-FFF2-40B4-BE49-F238E27FC236}">
                  <a16:creationId xmlns:a16="http://schemas.microsoft.com/office/drawing/2014/main" id="{B46EBB44-B4C1-F797-C6ED-4ED071A751D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3" name="Group 65">
            <a:extLst>
              <a:ext uri="{FF2B5EF4-FFF2-40B4-BE49-F238E27FC236}">
                <a16:creationId xmlns:a16="http://schemas.microsoft.com/office/drawing/2014/main" id="{E9606446-E9EC-9345-26C2-FC2D9C837618}"/>
              </a:ext>
            </a:extLst>
          </p:cNvPr>
          <p:cNvGrpSpPr/>
          <p:nvPr/>
        </p:nvGrpSpPr>
        <p:grpSpPr>
          <a:xfrm>
            <a:off x="4770320" y="4694227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92BA99B2-1B32-6011-CBF0-41D6FC16F70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78339309-5E8C-8A22-1961-F99CA63CA5A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9" name="Group 65">
            <a:extLst>
              <a:ext uri="{FF2B5EF4-FFF2-40B4-BE49-F238E27FC236}">
                <a16:creationId xmlns:a16="http://schemas.microsoft.com/office/drawing/2014/main" id="{732A6ED1-CD4A-D456-3B47-80C15E2CA64F}"/>
              </a:ext>
            </a:extLst>
          </p:cNvPr>
          <p:cNvGrpSpPr/>
          <p:nvPr/>
        </p:nvGrpSpPr>
        <p:grpSpPr>
          <a:xfrm>
            <a:off x="6937787" y="1815561"/>
            <a:ext cx="220832" cy="193228"/>
            <a:chOff x="0" y="0"/>
            <a:chExt cx="812800" cy="711200"/>
          </a:xfrm>
        </p:grpSpPr>
        <p:sp>
          <p:nvSpPr>
            <p:cNvPr id="90" name="Freeform 66">
              <a:extLst>
                <a:ext uri="{FF2B5EF4-FFF2-40B4-BE49-F238E27FC236}">
                  <a16:creationId xmlns:a16="http://schemas.microsoft.com/office/drawing/2014/main" id="{5DBEC555-E8FF-D52C-20C6-E4C0A4BDD91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1" name="TextBox 67">
              <a:extLst>
                <a:ext uri="{FF2B5EF4-FFF2-40B4-BE49-F238E27FC236}">
                  <a16:creationId xmlns:a16="http://schemas.microsoft.com/office/drawing/2014/main" id="{D7DE7272-372B-73EF-9C49-33013E0C40F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5" name="Group 65">
            <a:extLst>
              <a:ext uri="{FF2B5EF4-FFF2-40B4-BE49-F238E27FC236}">
                <a16:creationId xmlns:a16="http://schemas.microsoft.com/office/drawing/2014/main" id="{DC949B5B-F2D9-3DF2-BA2B-00B7B204D6F0}"/>
              </a:ext>
            </a:extLst>
          </p:cNvPr>
          <p:cNvGrpSpPr/>
          <p:nvPr/>
        </p:nvGrpSpPr>
        <p:grpSpPr>
          <a:xfrm>
            <a:off x="8218856" y="4911181"/>
            <a:ext cx="220832" cy="193228"/>
            <a:chOff x="0" y="0"/>
            <a:chExt cx="812800" cy="711200"/>
          </a:xfrm>
        </p:grpSpPr>
        <p:sp>
          <p:nvSpPr>
            <p:cNvPr id="102" name="Freeform 66">
              <a:extLst>
                <a:ext uri="{FF2B5EF4-FFF2-40B4-BE49-F238E27FC236}">
                  <a16:creationId xmlns:a16="http://schemas.microsoft.com/office/drawing/2014/main" id="{2F5B3858-0E33-E8AB-D50D-6BE4DF049B3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3" name="TextBox 67">
              <a:extLst>
                <a:ext uri="{FF2B5EF4-FFF2-40B4-BE49-F238E27FC236}">
                  <a16:creationId xmlns:a16="http://schemas.microsoft.com/office/drawing/2014/main" id="{2E4C2C3E-609C-B175-054C-E3EC1170BDC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4" name="Group 65">
            <a:extLst>
              <a:ext uri="{FF2B5EF4-FFF2-40B4-BE49-F238E27FC236}">
                <a16:creationId xmlns:a16="http://schemas.microsoft.com/office/drawing/2014/main" id="{DF13C90A-1E4A-B6A1-8C8B-089D4EE4CECE}"/>
              </a:ext>
            </a:extLst>
          </p:cNvPr>
          <p:cNvGrpSpPr/>
          <p:nvPr/>
        </p:nvGrpSpPr>
        <p:grpSpPr>
          <a:xfrm>
            <a:off x="4770320" y="6082535"/>
            <a:ext cx="220832" cy="193228"/>
            <a:chOff x="0" y="0"/>
            <a:chExt cx="812800" cy="711200"/>
          </a:xfrm>
        </p:grpSpPr>
        <p:sp>
          <p:nvSpPr>
            <p:cNvPr id="105" name="Freeform 66">
              <a:extLst>
                <a:ext uri="{FF2B5EF4-FFF2-40B4-BE49-F238E27FC236}">
                  <a16:creationId xmlns:a16="http://schemas.microsoft.com/office/drawing/2014/main" id="{C4E3EB1D-836B-CD4A-1B2C-1A3CE2213F1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6" name="TextBox 67">
              <a:extLst>
                <a:ext uri="{FF2B5EF4-FFF2-40B4-BE49-F238E27FC236}">
                  <a16:creationId xmlns:a16="http://schemas.microsoft.com/office/drawing/2014/main" id="{BC640A57-52B7-BFD8-1B73-DF693401D72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7" name="Group 62">
            <a:extLst>
              <a:ext uri="{FF2B5EF4-FFF2-40B4-BE49-F238E27FC236}">
                <a16:creationId xmlns:a16="http://schemas.microsoft.com/office/drawing/2014/main" id="{39725C4C-564B-3297-8BEE-A1DC53E991AC}"/>
              </a:ext>
            </a:extLst>
          </p:cNvPr>
          <p:cNvGrpSpPr/>
          <p:nvPr/>
        </p:nvGrpSpPr>
        <p:grpSpPr>
          <a:xfrm>
            <a:off x="3554782" y="1815561"/>
            <a:ext cx="242972" cy="242972"/>
            <a:chOff x="0" y="0"/>
            <a:chExt cx="812800" cy="812800"/>
          </a:xfrm>
        </p:grpSpPr>
        <p:sp>
          <p:nvSpPr>
            <p:cNvPr id="108" name="Freeform 63">
              <a:extLst>
                <a:ext uri="{FF2B5EF4-FFF2-40B4-BE49-F238E27FC236}">
                  <a16:creationId xmlns:a16="http://schemas.microsoft.com/office/drawing/2014/main" id="{DF01C4B1-DC65-24D5-FE27-0B9901F8856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9" name="TextBox 64">
              <a:extLst>
                <a:ext uri="{FF2B5EF4-FFF2-40B4-BE49-F238E27FC236}">
                  <a16:creationId xmlns:a16="http://schemas.microsoft.com/office/drawing/2014/main" id="{6DFD08C8-3495-7E6E-D238-FAC267EACD5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0" name="Group 62">
            <a:extLst>
              <a:ext uri="{FF2B5EF4-FFF2-40B4-BE49-F238E27FC236}">
                <a16:creationId xmlns:a16="http://schemas.microsoft.com/office/drawing/2014/main" id="{5B35DD36-E631-675B-6510-23F4AE430B9E}"/>
              </a:ext>
            </a:extLst>
          </p:cNvPr>
          <p:cNvGrpSpPr/>
          <p:nvPr/>
        </p:nvGrpSpPr>
        <p:grpSpPr>
          <a:xfrm>
            <a:off x="4804825" y="1811290"/>
            <a:ext cx="242972" cy="242972"/>
            <a:chOff x="0" y="0"/>
            <a:chExt cx="812800" cy="812800"/>
          </a:xfrm>
        </p:grpSpPr>
        <p:sp>
          <p:nvSpPr>
            <p:cNvPr id="111" name="Freeform 63">
              <a:extLst>
                <a:ext uri="{FF2B5EF4-FFF2-40B4-BE49-F238E27FC236}">
                  <a16:creationId xmlns:a16="http://schemas.microsoft.com/office/drawing/2014/main" id="{315CB176-3A26-ECA4-A64D-1C04AF2F7A6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2" name="TextBox 64">
              <a:extLst>
                <a:ext uri="{FF2B5EF4-FFF2-40B4-BE49-F238E27FC236}">
                  <a16:creationId xmlns:a16="http://schemas.microsoft.com/office/drawing/2014/main" id="{D231FD80-A9B6-49A2-89F8-F78C1AD1A24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3" name="Group 62">
            <a:extLst>
              <a:ext uri="{FF2B5EF4-FFF2-40B4-BE49-F238E27FC236}">
                <a16:creationId xmlns:a16="http://schemas.microsoft.com/office/drawing/2014/main" id="{C0CB9278-E048-6B0C-43F5-01E8BECA60D9}"/>
              </a:ext>
            </a:extLst>
          </p:cNvPr>
          <p:cNvGrpSpPr/>
          <p:nvPr/>
        </p:nvGrpSpPr>
        <p:grpSpPr>
          <a:xfrm>
            <a:off x="8230565" y="1787037"/>
            <a:ext cx="242972" cy="242972"/>
            <a:chOff x="0" y="0"/>
            <a:chExt cx="812800" cy="812800"/>
          </a:xfrm>
        </p:grpSpPr>
        <p:sp>
          <p:nvSpPr>
            <p:cNvPr id="114" name="Freeform 63">
              <a:extLst>
                <a:ext uri="{FF2B5EF4-FFF2-40B4-BE49-F238E27FC236}">
                  <a16:creationId xmlns:a16="http://schemas.microsoft.com/office/drawing/2014/main" id="{D82291C4-693B-F052-E9E7-1E4FE10C75D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5" name="TextBox 64">
              <a:extLst>
                <a:ext uri="{FF2B5EF4-FFF2-40B4-BE49-F238E27FC236}">
                  <a16:creationId xmlns:a16="http://schemas.microsoft.com/office/drawing/2014/main" id="{BE044CEF-7AAC-3126-2086-845F8767CF1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6" name="Group 62">
            <a:extLst>
              <a:ext uri="{FF2B5EF4-FFF2-40B4-BE49-F238E27FC236}">
                <a16:creationId xmlns:a16="http://schemas.microsoft.com/office/drawing/2014/main" id="{76ABFC82-7B11-1BF3-D0B6-ED3DC4F19D40}"/>
              </a:ext>
            </a:extLst>
          </p:cNvPr>
          <p:cNvGrpSpPr/>
          <p:nvPr/>
        </p:nvGrpSpPr>
        <p:grpSpPr>
          <a:xfrm>
            <a:off x="8207786" y="4634998"/>
            <a:ext cx="242972" cy="242972"/>
            <a:chOff x="0" y="0"/>
            <a:chExt cx="812800" cy="812800"/>
          </a:xfrm>
        </p:grpSpPr>
        <p:sp>
          <p:nvSpPr>
            <p:cNvPr id="117" name="Freeform 63">
              <a:extLst>
                <a:ext uri="{FF2B5EF4-FFF2-40B4-BE49-F238E27FC236}">
                  <a16:creationId xmlns:a16="http://schemas.microsoft.com/office/drawing/2014/main" id="{2C141A0C-EF98-2521-64F6-517ACE1EFED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8" name="TextBox 64">
              <a:extLst>
                <a:ext uri="{FF2B5EF4-FFF2-40B4-BE49-F238E27FC236}">
                  <a16:creationId xmlns:a16="http://schemas.microsoft.com/office/drawing/2014/main" id="{4DDCB428-A0BA-B03B-D398-E29488289A2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9" name="Group 62">
            <a:extLst>
              <a:ext uri="{FF2B5EF4-FFF2-40B4-BE49-F238E27FC236}">
                <a16:creationId xmlns:a16="http://schemas.microsoft.com/office/drawing/2014/main" id="{8FDF414B-8E10-4350-03C1-DEC1FF472C60}"/>
              </a:ext>
            </a:extLst>
          </p:cNvPr>
          <p:cNvGrpSpPr/>
          <p:nvPr/>
        </p:nvGrpSpPr>
        <p:grpSpPr>
          <a:xfrm>
            <a:off x="6921450" y="4644483"/>
            <a:ext cx="242972" cy="242972"/>
            <a:chOff x="0" y="0"/>
            <a:chExt cx="812800" cy="812800"/>
          </a:xfrm>
        </p:grpSpPr>
        <p:sp>
          <p:nvSpPr>
            <p:cNvPr id="120" name="Freeform 63">
              <a:extLst>
                <a:ext uri="{FF2B5EF4-FFF2-40B4-BE49-F238E27FC236}">
                  <a16:creationId xmlns:a16="http://schemas.microsoft.com/office/drawing/2014/main" id="{CD85021F-C396-8BF9-7BD9-6DE829C05C5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1" name="TextBox 64">
              <a:extLst>
                <a:ext uri="{FF2B5EF4-FFF2-40B4-BE49-F238E27FC236}">
                  <a16:creationId xmlns:a16="http://schemas.microsoft.com/office/drawing/2014/main" id="{1B16CA6E-6412-9F36-FC10-6F040B5FD50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2" name="Group 62">
            <a:extLst>
              <a:ext uri="{FF2B5EF4-FFF2-40B4-BE49-F238E27FC236}">
                <a16:creationId xmlns:a16="http://schemas.microsoft.com/office/drawing/2014/main" id="{6A8CF6DA-B11F-7B11-2398-DCAEC6105DBE}"/>
              </a:ext>
            </a:extLst>
          </p:cNvPr>
          <p:cNvGrpSpPr/>
          <p:nvPr/>
        </p:nvGrpSpPr>
        <p:grpSpPr>
          <a:xfrm>
            <a:off x="3585625" y="6057663"/>
            <a:ext cx="242972" cy="242972"/>
            <a:chOff x="0" y="0"/>
            <a:chExt cx="812800" cy="812800"/>
          </a:xfrm>
        </p:grpSpPr>
        <p:sp>
          <p:nvSpPr>
            <p:cNvPr id="123" name="Freeform 63">
              <a:extLst>
                <a:ext uri="{FF2B5EF4-FFF2-40B4-BE49-F238E27FC236}">
                  <a16:creationId xmlns:a16="http://schemas.microsoft.com/office/drawing/2014/main" id="{AD91B11A-76AA-5ABE-913F-0A26DD00B94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4" name="TextBox 64">
              <a:extLst>
                <a:ext uri="{FF2B5EF4-FFF2-40B4-BE49-F238E27FC236}">
                  <a16:creationId xmlns:a16="http://schemas.microsoft.com/office/drawing/2014/main" id="{D15C16B7-AC3C-91BE-D85E-3F0D03FDC27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5" name="Group 62">
            <a:extLst>
              <a:ext uri="{FF2B5EF4-FFF2-40B4-BE49-F238E27FC236}">
                <a16:creationId xmlns:a16="http://schemas.microsoft.com/office/drawing/2014/main" id="{B8D6C4D0-429D-F672-A27C-0B6570E45F7C}"/>
              </a:ext>
            </a:extLst>
          </p:cNvPr>
          <p:cNvGrpSpPr/>
          <p:nvPr/>
        </p:nvGrpSpPr>
        <p:grpSpPr>
          <a:xfrm>
            <a:off x="10265782" y="4658720"/>
            <a:ext cx="242972" cy="242972"/>
            <a:chOff x="0" y="0"/>
            <a:chExt cx="812800" cy="812800"/>
          </a:xfrm>
        </p:grpSpPr>
        <p:sp>
          <p:nvSpPr>
            <p:cNvPr id="126" name="Freeform 63">
              <a:extLst>
                <a:ext uri="{FF2B5EF4-FFF2-40B4-BE49-F238E27FC236}">
                  <a16:creationId xmlns:a16="http://schemas.microsoft.com/office/drawing/2014/main" id="{2DB7DFC1-9C53-6B85-EE66-758489997C6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7" name="TextBox 64">
              <a:extLst>
                <a:ext uri="{FF2B5EF4-FFF2-40B4-BE49-F238E27FC236}">
                  <a16:creationId xmlns:a16="http://schemas.microsoft.com/office/drawing/2014/main" id="{72A29873-BEBD-9539-8319-11BD6F45FE6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8" name="Group 46">
            <a:extLst>
              <a:ext uri="{FF2B5EF4-FFF2-40B4-BE49-F238E27FC236}">
                <a16:creationId xmlns:a16="http://schemas.microsoft.com/office/drawing/2014/main" id="{9F923320-5F29-DBF1-69C4-66DFD7216465}"/>
              </a:ext>
            </a:extLst>
          </p:cNvPr>
          <p:cNvGrpSpPr/>
          <p:nvPr/>
        </p:nvGrpSpPr>
        <p:grpSpPr>
          <a:xfrm rot="2700000">
            <a:off x="7231671" y="1765254"/>
            <a:ext cx="293842" cy="293842"/>
            <a:chOff x="0" y="0"/>
            <a:chExt cx="812800" cy="812800"/>
          </a:xfrm>
        </p:grpSpPr>
        <p:sp>
          <p:nvSpPr>
            <p:cNvPr id="129" name="Freeform 47">
              <a:extLst>
                <a:ext uri="{FF2B5EF4-FFF2-40B4-BE49-F238E27FC236}">
                  <a16:creationId xmlns:a16="http://schemas.microsoft.com/office/drawing/2014/main" id="{5EEC5C9A-45B2-645E-1458-0DE6B3A766C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0" name="TextBox 48">
              <a:extLst>
                <a:ext uri="{FF2B5EF4-FFF2-40B4-BE49-F238E27FC236}">
                  <a16:creationId xmlns:a16="http://schemas.microsoft.com/office/drawing/2014/main" id="{DCF024F7-B443-A734-B310-54A11C5E3D6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1" name="Group 62">
            <a:extLst>
              <a:ext uri="{FF2B5EF4-FFF2-40B4-BE49-F238E27FC236}">
                <a16:creationId xmlns:a16="http://schemas.microsoft.com/office/drawing/2014/main" id="{BB2DC39B-3C8E-8F1C-6F3A-D3672DAA5F19}"/>
              </a:ext>
            </a:extLst>
          </p:cNvPr>
          <p:cNvGrpSpPr/>
          <p:nvPr/>
        </p:nvGrpSpPr>
        <p:grpSpPr>
          <a:xfrm>
            <a:off x="10288707" y="1782303"/>
            <a:ext cx="242972" cy="242972"/>
            <a:chOff x="0" y="0"/>
            <a:chExt cx="812800" cy="812800"/>
          </a:xfrm>
        </p:grpSpPr>
        <p:sp>
          <p:nvSpPr>
            <p:cNvPr id="132" name="Freeform 63">
              <a:extLst>
                <a:ext uri="{FF2B5EF4-FFF2-40B4-BE49-F238E27FC236}">
                  <a16:creationId xmlns:a16="http://schemas.microsoft.com/office/drawing/2014/main" id="{051767AA-5F46-E7FC-9279-174028A00D3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3" name="TextBox 64">
              <a:extLst>
                <a:ext uri="{FF2B5EF4-FFF2-40B4-BE49-F238E27FC236}">
                  <a16:creationId xmlns:a16="http://schemas.microsoft.com/office/drawing/2014/main" id="{53C55436-3B12-8D75-7C5D-BB8D932F7BF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" name="Group 65">
            <a:extLst>
              <a:ext uri="{FF2B5EF4-FFF2-40B4-BE49-F238E27FC236}">
                <a16:creationId xmlns:a16="http://schemas.microsoft.com/office/drawing/2014/main" id="{663397A5-B72A-12DB-61D0-286B45B71486}"/>
              </a:ext>
            </a:extLst>
          </p:cNvPr>
          <p:cNvGrpSpPr/>
          <p:nvPr/>
        </p:nvGrpSpPr>
        <p:grpSpPr>
          <a:xfrm>
            <a:off x="6944229" y="3218419"/>
            <a:ext cx="220832" cy="193228"/>
            <a:chOff x="0" y="0"/>
            <a:chExt cx="812800" cy="711200"/>
          </a:xfrm>
        </p:grpSpPr>
        <p:sp>
          <p:nvSpPr>
            <p:cNvPr id="7" name="Freeform 66">
              <a:extLst>
                <a:ext uri="{FF2B5EF4-FFF2-40B4-BE49-F238E27FC236}">
                  <a16:creationId xmlns:a16="http://schemas.microsoft.com/office/drawing/2014/main" id="{8A3E80D0-892A-5BC0-841F-A9277B4D9F2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9EC47543-B1BF-9681-4BEE-708E9AFBA812}"/>
                </a:ext>
              </a:extLst>
            </p:cNvPr>
            <p:cNvSpPr txBox="1"/>
            <p:nvPr/>
          </p:nvSpPr>
          <p:spPr>
            <a:xfrm>
              <a:off x="139360" y="346825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9AE746BC-A311-2D38-4A18-57B976D309CD}"/>
              </a:ext>
            </a:extLst>
          </p:cNvPr>
          <p:cNvGrpSpPr/>
          <p:nvPr/>
        </p:nvGrpSpPr>
        <p:grpSpPr>
          <a:xfrm>
            <a:off x="5466912" y="1796540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3F1220F1-5AD3-C7C5-AAB1-FA81A0B8BA2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35CFCCC8-8DF7-632D-DEA7-E18D45F309D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" name="Group 65">
            <a:extLst>
              <a:ext uri="{FF2B5EF4-FFF2-40B4-BE49-F238E27FC236}">
                <a16:creationId xmlns:a16="http://schemas.microsoft.com/office/drawing/2014/main" id="{4CA1EECE-B786-9C67-FDE5-CB8AA74218DF}"/>
              </a:ext>
            </a:extLst>
          </p:cNvPr>
          <p:cNvGrpSpPr/>
          <p:nvPr/>
        </p:nvGrpSpPr>
        <p:grpSpPr>
          <a:xfrm>
            <a:off x="8915883" y="1784876"/>
            <a:ext cx="220832" cy="193228"/>
            <a:chOff x="0" y="0"/>
            <a:chExt cx="812800" cy="711200"/>
          </a:xfrm>
        </p:grpSpPr>
        <p:sp>
          <p:nvSpPr>
            <p:cNvPr id="14" name="Freeform 66">
              <a:extLst>
                <a:ext uri="{FF2B5EF4-FFF2-40B4-BE49-F238E27FC236}">
                  <a16:creationId xmlns:a16="http://schemas.microsoft.com/office/drawing/2014/main" id="{79F5F74E-2B93-7201-4FFD-C2B98DFDAF8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67">
              <a:extLst>
                <a:ext uri="{FF2B5EF4-FFF2-40B4-BE49-F238E27FC236}">
                  <a16:creationId xmlns:a16="http://schemas.microsoft.com/office/drawing/2014/main" id="{41FCED93-6F9D-8E3F-FE89-F29FA12229A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2">
            <a:extLst>
              <a:ext uri="{FF2B5EF4-FFF2-40B4-BE49-F238E27FC236}">
                <a16:creationId xmlns:a16="http://schemas.microsoft.com/office/drawing/2014/main" id="{526B6881-DEDE-9357-68A8-51C48056A590}"/>
              </a:ext>
            </a:extLst>
          </p:cNvPr>
          <p:cNvGrpSpPr/>
          <p:nvPr/>
        </p:nvGrpSpPr>
        <p:grpSpPr>
          <a:xfrm>
            <a:off x="8230565" y="3239901"/>
            <a:ext cx="242972" cy="242972"/>
            <a:chOff x="0" y="0"/>
            <a:chExt cx="812800" cy="812800"/>
          </a:xfrm>
        </p:grpSpPr>
        <p:sp>
          <p:nvSpPr>
            <p:cNvPr id="17" name="Freeform 63">
              <a:extLst>
                <a:ext uri="{FF2B5EF4-FFF2-40B4-BE49-F238E27FC236}">
                  <a16:creationId xmlns:a16="http://schemas.microsoft.com/office/drawing/2014/main" id="{A7AD4DC1-1118-C7B3-4E16-10D52468759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4">
              <a:extLst>
                <a:ext uri="{FF2B5EF4-FFF2-40B4-BE49-F238E27FC236}">
                  <a16:creationId xmlns:a16="http://schemas.microsoft.com/office/drawing/2014/main" id="{4F07F6BE-1512-196A-A1B2-477F23666F9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8480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8A0CE4-0B1D-425C-13D4-76E6DB3FD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5565B66A-A24D-5208-7446-B55E5A8780CF}"/>
              </a:ext>
            </a:extLst>
          </p:cNvPr>
          <p:cNvGrpSpPr/>
          <p:nvPr/>
        </p:nvGrpSpPr>
        <p:grpSpPr>
          <a:xfrm>
            <a:off x="184646" y="1508554"/>
            <a:ext cx="2384913" cy="4809088"/>
            <a:chOff x="0" y="-28575"/>
            <a:chExt cx="868775" cy="169787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B04AB62-4DD9-71E6-1D0A-7AD33FD5AD28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BB5741B6-E3C7-6AFF-8B47-15FF3F5DD6C5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sz="1400" b="1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>
                  <a:solidFill>
                    <a:srgbClr val="FFFFFF"/>
                  </a:solidFill>
                  <a:latin typeface="DM Sans"/>
                </a:rPr>
                <a:t>Preston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b="1">
                  <a:solidFill>
                    <a:srgbClr val="FFFFFF"/>
                  </a:solidFill>
                  <a:latin typeface="DM Sans"/>
                </a:rPr>
                <a:t> </a:t>
              </a:r>
              <a:r>
                <a:rPr lang="en-US" sz="1400" b="1">
                  <a:solidFill>
                    <a:srgbClr val="FFFFFF"/>
                  </a:solidFill>
                  <a:latin typeface="DM Sans"/>
                </a:rPr>
                <a:t>Urban Exchange, Theatre/Mount Street,            PR1 8BQ</a:t>
              </a:r>
              <a:r>
                <a:rPr lang="en-US" sz="1400">
                  <a:solidFill>
                    <a:srgbClr val="FFFFFF"/>
                  </a:solidFill>
                  <a:latin typeface="DM Sans"/>
                </a:rPr>
                <a:t>,</a:t>
              </a:r>
            </a:p>
            <a:p>
              <a:pPr algn="ctr">
                <a:lnSpc>
                  <a:spcPts val="2379"/>
                </a:lnSpc>
              </a:pPr>
              <a:endParaRPr lang="en-US" sz="140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40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40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40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40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400">
                  <a:solidFill>
                    <a:schemeClr val="bg1"/>
                  </a:solidFill>
                  <a:latin typeface="DM Sans" pitchFamily="2" charset="0"/>
                </a:rPr>
                <a:t>Reception contact number:</a:t>
              </a:r>
            </a:p>
            <a:p>
              <a:pPr algn="ctr">
                <a:lnSpc>
                  <a:spcPts val="2379"/>
                </a:lnSpc>
              </a:pPr>
              <a:r>
                <a:rPr lang="en-US" sz="1400">
                  <a:solidFill>
                    <a:schemeClr val="bg1"/>
                  </a:solidFill>
                  <a:latin typeface="DM Sans" pitchFamily="2" charset="0"/>
                </a:rPr>
                <a:t>07850 955413</a:t>
              </a:r>
              <a:endParaRPr lang="en-GB" sz="140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400">
                  <a:solidFill>
                    <a:schemeClr val="bg1"/>
                  </a:solidFill>
                  <a:latin typeface="DM Sans" pitchFamily="2" charset="0"/>
                </a:rPr>
                <a:t>10am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7AFA4DEA-9814-5636-98BC-BD54B54FE872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7DFC8749-D3AA-2CA5-17AF-DC59F031727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B84DFD8-8649-492E-5CE9-3CD21A2DDCD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0BAF5A40-817C-E143-A667-2B38B69AB99D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FC320C3A-8048-33B3-8872-4421DD244BA0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D87A82BB-27E9-728E-7DA2-A6793524705C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DA5D815B-659E-68EE-D670-E405C83027DC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91331896-DAE8-02AF-6D97-CB562D8ED9D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475DF364-3247-1169-B5C9-2C41C913961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27B5A33A-E65A-42E9-0A32-69B2A8632612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5861730F-56EF-528B-E843-3A8D40259F1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487A2620-CCCE-B418-EEEC-48E1080F571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1E87DE8A-F79C-CA8B-3072-6DFB7C88473E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0D8F53F-8D42-1288-06CB-2E649DEC5EF9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765D1BD0-BC42-D15C-445E-38E038AD438F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218BA054-769D-4E38-358C-1A8B22559D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sp>
        <p:nvSpPr>
          <p:cNvPr id="8" name="TextBox 69">
            <a:extLst>
              <a:ext uri="{FF2B5EF4-FFF2-40B4-BE49-F238E27FC236}">
                <a16:creationId xmlns:a16="http://schemas.microsoft.com/office/drawing/2014/main" id="{10177F99-7166-C89E-F3CE-DAD84BCFCA27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>
                <a:solidFill>
                  <a:srgbClr val="000000"/>
                </a:solidFill>
                <a:latin typeface="DM Sans Bold"/>
              </a:rPr>
              <a:t>CFO Evolution – January 2026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DCF9021-0A0C-47A2-31D5-B88EE21A40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588130"/>
              </p:ext>
            </p:extLst>
          </p:nvPr>
        </p:nvGraphicFramePr>
        <p:xfrm>
          <a:off x="2651834" y="685506"/>
          <a:ext cx="7883108" cy="6785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2813">
                  <a:extLst>
                    <a:ext uri="{9D8B030D-6E8A-4147-A177-3AD203B41FA5}">
                      <a16:colId xmlns:a16="http://schemas.microsoft.com/office/drawing/2014/main" val="3417455323"/>
                    </a:ext>
                  </a:extLst>
                </a:gridCol>
                <a:gridCol w="1156473">
                  <a:extLst>
                    <a:ext uri="{9D8B030D-6E8A-4147-A177-3AD203B41FA5}">
                      <a16:colId xmlns:a16="http://schemas.microsoft.com/office/drawing/2014/main" val="525736274"/>
                    </a:ext>
                  </a:extLst>
                </a:gridCol>
                <a:gridCol w="574458">
                  <a:extLst>
                    <a:ext uri="{9D8B030D-6E8A-4147-A177-3AD203B41FA5}">
                      <a16:colId xmlns:a16="http://schemas.microsoft.com/office/drawing/2014/main" val="1996993283"/>
                    </a:ext>
                  </a:extLst>
                </a:gridCol>
                <a:gridCol w="1635760">
                  <a:extLst>
                    <a:ext uri="{9D8B030D-6E8A-4147-A177-3AD203B41FA5}">
                      <a16:colId xmlns:a16="http://schemas.microsoft.com/office/drawing/2014/main" val="1240081925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1190183249"/>
                    </a:ext>
                  </a:extLst>
                </a:gridCol>
                <a:gridCol w="573483">
                  <a:extLst>
                    <a:ext uri="{9D8B030D-6E8A-4147-A177-3AD203B41FA5}">
                      <a16:colId xmlns:a16="http://schemas.microsoft.com/office/drawing/2014/main" val="3190642852"/>
                    </a:ext>
                  </a:extLst>
                </a:gridCol>
                <a:gridCol w="1411401">
                  <a:extLst>
                    <a:ext uri="{9D8B030D-6E8A-4147-A177-3AD203B41FA5}">
                      <a16:colId xmlns:a16="http://schemas.microsoft.com/office/drawing/2014/main" val="2903080705"/>
                    </a:ext>
                  </a:extLst>
                </a:gridCol>
              </a:tblGrid>
              <a:tr h="457410">
                <a:tc gridSpan="7"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Week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7051670"/>
                  </a:ext>
                </a:extLst>
              </a:tr>
              <a:tr h="615175"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Monday 12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Tuesday 13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Wednesday 14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Thursday 15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Friday 16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473341"/>
                  </a:ext>
                </a:extLst>
              </a:tr>
              <a:tr h="1428188"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TIPP: Film Making 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10:30am-12:30pm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Support obtaining a drivers License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- By APPT only                         10am-4pm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Basic Literacy Assessment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Accessing Mental Health Support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CBT-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By APPT only                         10am-4pm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Hub </a:t>
                      </a:r>
                      <a:r>
                        <a:rPr lang="en-GB" sz="1200" b="1" dirty="0" err="1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Qiuz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/ Games With Amy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Enjoy a range of games or get involved with our Hub quiz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10am-12pm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571338"/>
                  </a:ext>
                </a:extLst>
              </a:tr>
              <a:tr h="1428188">
                <a:tc v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Money Management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Liam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Health Care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Intro to Employment With Liam 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8888222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Construction Pathway (Digital College)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Managing Emotions 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Jasmine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Arts and Crafts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Painting, Drawing, Collages, Ink Printing and more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1-3pm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 Therapy With Amy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Women only:              Meditation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Jasmine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      1-3pm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803090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Support setting up a Bank Account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2pm-3pm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Diamond Art With Amy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2pm-3pm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968586"/>
                  </a:ext>
                </a:extLst>
              </a:tr>
            </a:tbl>
          </a:graphicData>
        </a:graphic>
      </p:graphicFrame>
      <p:grpSp>
        <p:nvGrpSpPr>
          <p:cNvPr id="11" name="Group 46">
            <a:extLst>
              <a:ext uri="{FF2B5EF4-FFF2-40B4-BE49-F238E27FC236}">
                <a16:creationId xmlns:a16="http://schemas.microsoft.com/office/drawing/2014/main" id="{2368864D-26CF-9373-7E1F-2156E30AEEA6}"/>
              </a:ext>
            </a:extLst>
          </p:cNvPr>
          <p:cNvGrpSpPr/>
          <p:nvPr/>
        </p:nvGrpSpPr>
        <p:grpSpPr>
          <a:xfrm rot="2700000">
            <a:off x="3977161" y="1761437"/>
            <a:ext cx="293842" cy="293842"/>
            <a:chOff x="0" y="0"/>
            <a:chExt cx="812800" cy="812800"/>
          </a:xfrm>
        </p:grpSpPr>
        <p:sp>
          <p:nvSpPr>
            <p:cNvPr id="14" name="Freeform 47">
              <a:extLst>
                <a:ext uri="{FF2B5EF4-FFF2-40B4-BE49-F238E27FC236}">
                  <a16:creationId xmlns:a16="http://schemas.microsoft.com/office/drawing/2014/main" id="{A2E9AB6C-E70E-40F6-DC0B-20FC972C419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TextBox 48">
              <a:extLst>
                <a:ext uri="{FF2B5EF4-FFF2-40B4-BE49-F238E27FC236}">
                  <a16:creationId xmlns:a16="http://schemas.microsoft.com/office/drawing/2014/main" id="{992486D5-9FC4-EF7F-E8F9-A06701C67A5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6" name="Group 46">
            <a:extLst>
              <a:ext uri="{FF2B5EF4-FFF2-40B4-BE49-F238E27FC236}">
                <a16:creationId xmlns:a16="http://schemas.microsoft.com/office/drawing/2014/main" id="{42061E79-66A6-7FB1-B288-B1A3567532B7}"/>
              </a:ext>
            </a:extLst>
          </p:cNvPr>
          <p:cNvGrpSpPr/>
          <p:nvPr/>
        </p:nvGrpSpPr>
        <p:grpSpPr>
          <a:xfrm rot="2700000">
            <a:off x="2637753" y="6036338"/>
            <a:ext cx="293842" cy="293842"/>
            <a:chOff x="0" y="0"/>
            <a:chExt cx="812800" cy="812800"/>
          </a:xfrm>
        </p:grpSpPr>
        <p:sp>
          <p:nvSpPr>
            <p:cNvPr id="38" name="Freeform 47">
              <a:extLst>
                <a:ext uri="{FF2B5EF4-FFF2-40B4-BE49-F238E27FC236}">
                  <a16:creationId xmlns:a16="http://schemas.microsoft.com/office/drawing/2014/main" id="{B036937F-E48B-45EE-0F0B-A0CA90DD32D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TextBox 48">
              <a:extLst>
                <a:ext uri="{FF2B5EF4-FFF2-40B4-BE49-F238E27FC236}">
                  <a16:creationId xmlns:a16="http://schemas.microsoft.com/office/drawing/2014/main" id="{90084B9D-7001-806D-C877-927246903A0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0" name="Group 46">
            <a:extLst>
              <a:ext uri="{FF2B5EF4-FFF2-40B4-BE49-F238E27FC236}">
                <a16:creationId xmlns:a16="http://schemas.microsoft.com/office/drawing/2014/main" id="{4357208C-7291-2625-64B0-532F24B26585}"/>
              </a:ext>
            </a:extLst>
          </p:cNvPr>
          <p:cNvGrpSpPr/>
          <p:nvPr/>
        </p:nvGrpSpPr>
        <p:grpSpPr>
          <a:xfrm rot="2700000">
            <a:off x="2653195" y="4616910"/>
            <a:ext cx="293842" cy="293842"/>
            <a:chOff x="0" y="0"/>
            <a:chExt cx="812800" cy="812800"/>
          </a:xfrm>
        </p:grpSpPr>
        <p:sp>
          <p:nvSpPr>
            <p:cNvPr id="76" name="Freeform 47">
              <a:extLst>
                <a:ext uri="{FF2B5EF4-FFF2-40B4-BE49-F238E27FC236}">
                  <a16:creationId xmlns:a16="http://schemas.microsoft.com/office/drawing/2014/main" id="{3CEF1AAC-BD67-8E97-3B4F-53C4A936039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7" name="TextBox 48">
              <a:extLst>
                <a:ext uri="{FF2B5EF4-FFF2-40B4-BE49-F238E27FC236}">
                  <a16:creationId xmlns:a16="http://schemas.microsoft.com/office/drawing/2014/main" id="{93977E91-CC35-761C-64CA-26C3DDEA5A59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8" name="Group 62">
            <a:extLst>
              <a:ext uri="{FF2B5EF4-FFF2-40B4-BE49-F238E27FC236}">
                <a16:creationId xmlns:a16="http://schemas.microsoft.com/office/drawing/2014/main" id="{327FAABA-913F-0758-C75A-3493ED6E6104}"/>
              </a:ext>
            </a:extLst>
          </p:cNvPr>
          <p:cNvGrpSpPr/>
          <p:nvPr/>
        </p:nvGrpSpPr>
        <p:grpSpPr>
          <a:xfrm>
            <a:off x="4871894" y="3226475"/>
            <a:ext cx="242972" cy="242972"/>
            <a:chOff x="0" y="0"/>
            <a:chExt cx="812800" cy="812800"/>
          </a:xfrm>
        </p:grpSpPr>
        <p:sp>
          <p:nvSpPr>
            <p:cNvPr id="91" name="Freeform 63">
              <a:extLst>
                <a:ext uri="{FF2B5EF4-FFF2-40B4-BE49-F238E27FC236}">
                  <a16:creationId xmlns:a16="http://schemas.microsoft.com/office/drawing/2014/main" id="{9EC33EC0-BB59-6E18-CA11-44F824FADE9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4">
              <a:extLst>
                <a:ext uri="{FF2B5EF4-FFF2-40B4-BE49-F238E27FC236}">
                  <a16:creationId xmlns:a16="http://schemas.microsoft.com/office/drawing/2014/main" id="{31DF1C2C-6A91-8F9E-26D8-8177D9F7B9F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3" name="Group 62">
            <a:extLst>
              <a:ext uri="{FF2B5EF4-FFF2-40B4-BE49-F238E27FC236}">
                <a16:creationId xmlns:a16="http://schemas.microsoft.com/office/drawing/2014/main" id="{9939B432-DEFF-2509-AEA4-322171AB6CA7}"/>
              </a:ext>
            </a:extLst>
          </p:cNvPr>
          <p:cNvGrpSpPr/>
          <p:nvPr/>
        </p:nvGrpSpPr>
        <p:grpSpPr>
          <a:xfrm>
            <a:off x="8205183" y="3289304"/>
            <a:ext cx="242972" cy="242972"/>
            <a:chOff x="0" y="0"/>
            <a:chExt cx="812800" cy="812800"/>
          </a:xfrm>
        </p:grpSpPr>
        <p:sp>
          <p:nvSpPr>
            <p:cNvPr id="94" name="Freeform 63">
              <a:extLst>
                <a:ext uri="{FF2B5EF4-FFF2-40B4-BE49-F238E27FC236}">
                  <a16:creationId xmlns:a16="http://schemas.microsoft.com/office/drawing/2014/main" id="{15CE3F95-B087-0D9C-279E-CF20F77F339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4">
              <a:extLst>
                <a:ext uri="{FF2B5EF4-FFF2-40B4-BE49-F238E27FC236}">
                  <a16:creationId xmlns:a16="http://schemas.microsoft.com/office/drawing/2014/main" id="{261A65D6-A158-57E8-8D6C-FDBA4F5BFE5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6" name="Group 62">
            <a:extLst>
              <a:ext uri="{FF2B5EF4-FFF2-40B4-BE49-F238E27FC236}">
                <a16:creationId xmlns:a16="http://schemas.microsoft.com/office/drawing/2014/main" id="{A1DC13C0-5A4C-E048-7048-AA49D7842ACF}"/>
              </a:ext>
            </a:extLst>
          </p:cNvPr>
          <p:cNvGrpSpPr/>
          <p:nvPr/>
        </p:nvGrpSpPr>
        <p:grpSpPr>
          <a:xfrm>
            <a:off x="8256687" y="4651343"/>
            <a:ext cx="242972" cy="242972"/>
            <a:chOff x="0" y="0"/>
            <a:chExt cx="812800" cy="812800"/>
          </a:xfrm>
        </p:grpSpPr>
        <p:sp>
          <p:nvSpPr>
            <p:cNvPr id="97" name="Freeform 63">
              <a:extLst>
                <a:ext uri="{FF2B5EF4-FFF2-40B4-BE49-F238E27FC236}">
                  <a16:creationId xmlns:a16="http://schemas.microsoft.com/office/drawing/2014/main" id="{363E6F2F-1D0F-C0AC-40A6-5B5F751723B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TextBox 64">
              <a:extLst>
                <a:ext uri="{FF2B5EF4-FFF2-40B4-BE49-F238E27FC236}">
                  <a16:creationId xmlns:a16="http://schemas.microsoft.com/office/drawing/2014/main" id="{1D4079C6-7DD6-5CE2-1FF1-DC834CE7C4B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2" name="Group 62">
            <a:extLst>
              <a:ext uri="{FF2B5EF4-FFF2-40B4-BE49-F238E27FC236}">
                <a16:creationId xmlns:a16="http://schemas.microsoft.com/office/drawing/2014/main" id="{9D0A70EB-EB66-0F38-A8D5-81558CD01F0A}"/>
              </a:ext>
            </a:extLst>
          </p:cNvPr>
          <p:cNvGrpSpPr/>
          <p:nvPr/>
        </p:nvGrpSpPr>
        <p:grpSpPr>
          <a:xfrm>
            <a:off x="10243004" y="4662250"/>
            <a:ext cx="242972" cy="242972"/>
            <a:chOff x="0" y="0"/>
            <a:chExt cx="812800" cy="812800"/>
          </a:xfrm>
        </p:grpSpPr>
        <p:sp>
          <p:nvSpPr>
            <p:cNvPr id="103" name="Freeform 63">
              <a:extLst>
                <a:ext uri="{FF2B5EF4-FFF2-40B4-BE49-F238E27FC236}">
                  <a16:creationId xmlns:a16="http://schemas.microsoft.com/office/drawing/2014/main" id="{CBEB1748-1840-4CD7-AD22-FBD705028EA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4" name="TextBox 64">
              <a:extLst>
                <a:ext uri="{FF2B5EF4-FFF2-40B4-BE49-F238E27FC236}">
                  <a16:creationId xmlns:a16="http://schemas.microsoft.com/office/drawing/2014/main" id="{2AA7957C-AA93-7C0A-CFE2-1499856AAE2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5" name="Group 62">
            <a:extLst>
              <a:ext uri="{FF2B5EF4-FFF2-40B4-BE49-F238E27FC236}">
                <a16:creationId xmlns:a16="http://schemas.microsoft.com/office/drawing/2014/main" id="{258D97B6-C3EE-2CEE-773F-40909F299729}"/>
              </a:ext>
            </a:extLst>
          </p:cNvPr>
          <p:cNvGrpSpPr/>
          <p:nvPr/>
        </p:nvGrpSpPr>
        <p:grpSpPr>
          <a:xfrm>
            <a:off x="10243004" y="1793337"/>
            <a:ext cx="242972" cy="242972"/>
            <a:chOff x="0" y="0"/>
            <a:chExt cx="812800" cy="812800"/>
          </a:xfrm>
        </p:grpSpPr>
        <p:sp>
          <p:nvSpPr>
            <p:cNvPr id="106" name="Freeform 63">
              <a:extLst>
                <a:ext uri="{FF2B5EF4-FFF2-40B4-BE49-F238E27FC236}">
                  <a16:creationId xmlns:a16="http://schemas.microsoft.com/office/drawing/2014/main" id="{3F08E2E2-EC78-99A8-F86D-9E1002F844E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7" name="TextBox 64">
              <a:extLst>
                <a:ext uri="{FF2B5EF4-FFF2-40B4-BE49-F238E27FC236}">
                  <a16:creationId xmlns:a16="http://schemas.microsoft.com/office/drawing/2014/main" id="{83331556-794A-405D-5D98-304AD71FEF6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8" name="Group 62">
            <a:extLst>
              <a:ext uri="{FF2B5EF4-FFF2-40B4-BE49-F238E27FC236}">
                <a16:creationId xmlns:a16="http://schemas.microsoft.com/office/drawing/2014/main" id="{DB552793-5A5A-A7A7-4322-D0D4DB131D62}"/>
              </a:ext>
            </a:extLst>
          </p:cNvPr>
          <p:cNvGrpSpPr/>
          <p:nvPr/>
        </p:nvGrpSpPr>
        <p:grpSpPr>
          <a:xfrm>
            <a:off x="3703618" y="1793337"/>
            <a:ext cx="242972" cy="242972"/>
            <a:chOff x="0" y="0"/>
            <a:chExt cx="812800" cy="812800"/>
          </a:xfrm>
        </p:grpSpPr>
        <p:sp>
          <p:nvSpPr>
            <p:cNvPr id="109" name="Freeform 63">
              <a:extLst>
                <a:ext uri="{FF2B5EF4-FFF2-40B4-BE49-F238E27FC236}">
                  <a16:creationId xmlns:a16="http://schemas.microsoft.com/office/drawing/2014/main" id="{A2E3A06C-04FE-E07E-50D3-23DB9DA5B25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0" name="TextBox 64">
              <a:extLst>
                <a:ext uri="{FF2B5EF4-FFF2-40B4-BE49-F238E27FC236}">
                  <a16:creationId xmlns:a16="http://schemas.microsoft.com/office/drawing/2014/main" id="{6EBFDA45-FCDE-0DBD-18E8-99949A349FA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4" name="Group 65">
            <a:extLst>
              <a:ext uri="{FF2B5EF4-FFF2-40B4-BE49-F238E27FC236}">
                <a16:creationId xmlns:a16="http://schemas.microsoft.com/office/drawing/2014/main" id="{76739693-437E-5322-CDC4-427A99BE19B3}"/>
              </a:ext>
            </a:extLst>
          </p:cNvPr>
          <p:cNvGrpSpPr/>
          <p:nvPr/>
        </p:nvGrpSpPr>
        <p:grpSpPr>
          <a:xfrm>
            <a:off x="7080167" y="3217274"/>
            <a:ext cx="220832" cy="193228"/>
            <a:chOff x="0" y="0"/>
            <a:chExt cx="812800" cy="711200"/>
          </a:xfrm>
        </p:grpSpPr>
        <p:sp>
          <p:nvSpPr>
            <p:cNvPr id="115" name="Freeform 66">
              <a:extLst>
                <a:ext uri="{FF2B5EF4-FFF2-40B4-BE49-F238E27FC236}">
                  <a16:creationId xmlns:a16="http://schemas.microsoft.com/office/drawing/2014/main" id="{F61DE2B7-42FE-1830-9E31-09E49E88C86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6" name="TextBox 67">
              <a:extLst>
                <a:ext uri="{FF2B5EF4-FFF2-40B4-BE49-F238E27FC236}">
                  <a16:creationId xmlns:a16="http://schemas.microsoft.com/office/drawing/2014/main" id="{75F6E4C7-13D1-05AD-6675-5E06EF885DB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7" name="Group 65">
            <a:extLst>
              <a:ext uri="{FF2B5EF4-FFF2-40B4-BE49-F238E27FC236}">
                <a16:creationId xmlns:a16="http://schemas.microsoft.com/office/drawing/2014/main" id="{E823A232-11A8-AE67-172F-5862CA166104}"/>
              </a:ext>
            </a:extLst>
          </p:cNvPr>
          <p:cNvGrpSpPr/>
          <p:nvPr/>
        </p:nvGrpSpPr>
        <p:grpSpPr>
          <a:xfrm>
            <a:off x="7103602" y="1804809"/>
            <a:ext cx="220832" cy="193228"/>
            <a:chOff x="0" y="0"/>
            <a:chExt cx="812800" cy="711200"/>
          </a:xfrm>
        </p:grpSpPr>
        <p:sp>
          <p:nvSpPr>
            <p:cNvPr id="118" name="Freeform 66">
              <a:extLst>
                <a:ext uri="{FF2B5EF4-FFF2-40B4-BE49-F238E27FC236}">
                  <a16:creationId xmlns:a16="http://schemas.microsoft.com/office/drawing/2014/main" id="{1D340E0B-306D-B1EB-C064-CDFB94C5323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9" name="TextBox 67">
              <a:extLst>
                <a:ext uri="{FF2B5EF4-FFF2-40B4-BE49-F238E27FC236}">
                  <a16:creationId xmlns:a16="http://schemas.microsoft.com/office/drawing/2014/main" id="{0A9FF139-1579-E29F-81C1-9B6942A7577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0" name="Group 65">
            <a:extLst>
              <a:ext uri="{FF2B5EF4-FFF2-40B4-BE49-F238E27FC236}">
                <a16:creationId xmlns:a16="http://schemas.microsoft.com/office/drawing/2014/main" id="{3F95698A-CD12-A2C4-C3B1-3AABA4464978}"/>
              </a:ext>
            </a:extLst>
          </p:cNvPr>
          <p:cNvGrpSpPr/>
          <p:nvPr/>
        </p:nvGrpSpPr>
        <p:grpSpPr>
          <a:xfrm>
            <a:off x="8305428" y="1797986"/>
            <a:ext cx="220832" cy="193228"/>
            <a:chOff x="0" y="0"/>
            <a:chExt cx="812800" cy="711200"/>
          </a:xfrm>
        </p:grpSpPr>
        <p:sp>
          <p:nvSpPr>
            <p:cNvPr id="121" name="Freeform 66">
              <a:extLst>
                <a:ext uri="{FF2B5EF4-FFF2-40B4-BE49-F238E27FC236}">
                  <a16:creationId xmlns:a16="http://schemas.microsoft.com/office/drawing/2014/main" id="{460D500F-A37C-583E-92A8-F81E0DB15B7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2" name="TextBox 67">
              <a:extLst>
                <a:ext uri="{FF2B5EF4-FFF2-40B4-BE49-F238E27FC236}">
                  <a16:creationId xmlns:a16="http://schemas.microsoft.com/office/drawing/2014/main" id="{CCE47EBB-DA03-E413-58D3-46DC0AC0FEE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3" name="Group 65">
            <a:extLst>
              <a:ext uri="{FF2B5EF4-FFF2-40B4-BE49-F238E27FC236}">
                <a16:creationId xmlns:a16="http://schemas.microsoft.com/office/drawing/2014/main" id="{DE43D756-3AAC-F0BA-E12C-663A11910B58}"/>
              </a:ext>
            </a:extLst>
          </p:cNvPr>
          <p:cNvGrpSpPr/>
          <p:nvPr/>
        </p:nvGrpSpPr>
        <p:grpSpPr>
          <a:xfrm>
            <a:off x="4859790" y="1795127"/>
            <a:ext cx="220832" cy="193228"/>
            <a:chOff x="0" y="0"/>
            <a:chExt cx="812800" cy="711200"/>
          </a:xfrm>
        </p:grpSpPr>
        <p:sp>
          <p:nvSpPr>
            <p:cNvPr id="124" name="Freeform 66">
              <a:extLst>
                <a:ext uri="{FF2B5EF4-FFF2-40B4-BE49-F238E27FC236}">
                  <a16:creationId xmlns:a16="http://schemas.microsoft.com/office/drawing/2014/main" id="{ED40FD4E-DE2E-D1F2-4801-2C5B7C6524D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5" name="TextBox 67">
              <a:extLst>
                <a:ext uri="{FF2B5EF4-FFF2-40B4-BE49-F238E27FC236}">
                  <a16:creationId xmlns:a16="http://schemas.microsoft.com/office/drawing/2014/main" id="{B4045875-D48D-0FA6-0868-4833EA743C5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6" name="Group 65">
            <a:extLst>
              <a:ext uri="{FF2B5EF4-FFF2-40B4-BE49-F238E27FC236}">
                <a16:creationId xmlns:a16="http://schemas.microsoft.com/office/drawing/2014/main" id="{44EEBBD5-F802-0B20-74FD-192A5DA2B08A}"/>
              </a:ext>
            </a:extLst>
          </p:cNvPr>
          <p:cNvGrpSpPr/>
          <p:nvPr/>
        </p:nvGrpSpPr>
        <p:grpSpPr>
          <a:xfrm>
            <a:off x="3745340" y="4642142"/>
            <a:ext cx="220832" cy="193228"/>
            <a:chOff x="0" y="0"/>
            <a:chExt cx="812800" cy="711200"/>
          </a:xfrm>
        </p:grpSpPr>
        <p:sp>
          <p:nvSpPr>
            <p:cNvPr id="127" name="Freeform 66">
              <a:extLst>
                <a:ext uri="{FF2B5EF4-FFF2-40B4-BE49-F238E27FC236}">
                  <a16:creationId xmlns:a16="http://schemas.microsoft.com/office/drawing/2014/main" id="{2E9D22DC-4FAF-EC03-D174-13DD39FED60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8" name="TextBox 67">
              <a:extLst>
                <a:ext uri="{FF2B5EF4-FFF2-40B4-BE49-F238E27FC236}">
                  <a16:creationId xmlns:a16="http://schemas.microsoft.com/office/drawing/2014/main" id="{E7441CA2-069F-5261-749F-A089749DE25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9" name="Group 65">
            <a:extLst>
              <a:ext uri="{FF2B5EF4-FFF2-40B4-BE49-F238E27FC236}">
                <a16:creationId xmlns:a16="http://schemas.microsoft.com/office/drawing/2014/main" id="{F798255A-957D-A283-E426-1084E4EC84C5}"/>
              </a:ext>
            </a:extLst>
          </p:cNvPr>
          <p:cNvGrpSpPr/>
          <p:nvPr/>
        </p:nvGrpSpPr>
        <p:grpSpPr>
          <a:xfrm>
            <a:off x="3753177" y="6059422"/>
            <a:ext cx="220832" cy="193228"/>
            <a:chOff x="0" y="0"/>
            <a:chExt cx="812800" cy="711200"/>
          </a:xfrm>
        </p:grpSpPr>
        <p:sp>
          <p:nvSpPr>
            <p:cNvPr id="130" name="Freeform 66">
              <a:extLst>
                <a:ext uri="{FF2B5EF4-FFF2-40B4-BE49-F238E27FC236}">
                  <a16:creationId xmlns:a16="http://schemas.microsoft.com/office/drawing/2014/main" id="{545316E7-EDC7-A8CE-A2C0-95DC3338A45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1" name="TextBox 67">
              <a:extLst>
                <a:ext uri="{FF2B5EF4-FFF2-40B4-BE49-F238E27FC236}">
                  <a16:creationId xmlns:a16="http://schemas.microsoft.com/office/drawing/2014/main" id="{ECFC82E8-43AD-F364-4BA8-0F27C16B298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2" name="Group 62">
            <a:extLst>
              <a:ext uri="{FF2B5EF4-FFF2-40B4-BE49-F238E27FC236}">
                <a16:creationId xmlns:a16="http://schemas.microsoft.com/office/drawing/2014/main" id="{CCAF502B-A5C9-C51F-89E6-E4A7EB11EFBF}"/>
              </a:ext>
            </a:extLst>
          </p:cNvPr>
          <p:cNvGrpSpPr/>
          <p:nvPr/>
        </p:nvGrpSpPr>
        <p:grpSpPr>
          <a:xfrm>
            <a:off x="7082074" y="4637580"/>
            <a:ext cx="242972" cy="242972"/>
            <a:chOff x="0" y="0"/>
            <a:chExt cx="812800" cy="812800"/>
          </a:xfrm>
        </p:grpSpPr>
        <p:sp>
          <p:nvSpPr>
            <p:cNvPr id="133" name="Freeform 63">
              <a:extLst>
                <a:ext uri="{FF2B5EF4-FFF2-40B4-BE49-F238E27FC236}">
                  <a16:creationId xmlns:a16="http://schemas.microsoft.com/office/drawing/2014/main" id="{3BF5EAB9-BABC-41BE-D4BD-5100034DFAE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4" name="TextBox 64">
              <a:extLst>
                <a:ext uri="{FF2B5EF4-FFF2-40B4-BE49-F238E27FC236}">
                  <a16:creationId xmlns:a16="http://schemas.microsoft.com/office/drawing/2014/main" id="{B0445DFE-D98E-237D-8ECC-96AEA372E55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" name="Group 65">
            <a:extLst>
              <a:ext uri="{FF2B5EF4-FFF2-40B4-BE49-F238E27FC236}">
                <a16:creationId xmlns:a16="http://schemas.microsoft.com/office/drawing/2014/main" id="{00A1CF4E-3ADE-6DB4-CCA5-B04E0FDA22E7}"/>
              </a:ext>
            </a:extLst>
          </p:cNvPr>
          <p:cNvGrpSpPr/>
          <p:nvPr/>
        </p:nvGrpSpPr>
        <p:grpSpPr>
          <a:xfrm>
            <a:off x="8278827" y="4998608"/>
            <a:ext cx="220832" cy="193228"/>
            <a:chOff x="0" y="0"/>
            <a:chExt cx="812800" cy="711200"/>
          </a:xfrm>
        </p:grpSpPr>
        <p:sp>
          <p:nvSpPr>
            <p:cNvPr id="6" name="Freeform 66">
              <a:extLst>
                <a:ext uri="{FF2B5EF4-FFF2-40B4-BE49-F238E27FC236}">
                  <a16:creationId xmlns:a16="http://schemas.microsoft.com/office/drawing/2014/main" id="{32AA9312-BB21-0887-E73D-EC6E39D95D8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482EBAD8-A018-A7C6-4DFF-F0D9F922B13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24636C47-E188-C432-88DD-22A09FADAEFE}"/>
              </a:ext>
            </a:extLst>
          </p:cNvPr>
          <p:cNvGrpSpPr/>
          <p:nvPr/>
        </p:nvGrpSpPr>
        <p:grpSpPr>
          <a:xfrm>
            <a:off x="5478057" y="1793337"/>
            <a:ext cx="220832" cy="193228"/>
            <a:chOff x="0" y="0"/>
            <a:chExt cx="812800" cy="711200"/>
          </a:xfrm>
        </p:grpSpPr>
        <p:sp>
          <p:nvSpPr>
            <p:cNvPr id="12" name="Freeform 66">
              <a:extLst>
                <a:ext uri="{FF2B5EF4-FFF2-40B4-BE49-F238E27FC236}">
                  <a16:creationId xmlns:a16="http://schemas.microsoft.com/office/drawing/2014/main" id="{0593D951-A3AB-D6D0-BC76-5679FBD5607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TextBox 67">
              <a:extLst>
                <a:ext uri="{FF2B5EF4-FFF2-40B4-BE49-F238E27FC236}">
                  <a16:creationId xmlns:a16="http://schemas.microsoft.com/office/drawing/2014/main" id="{8B6CC55F-AD3B-ADF8-CFAF-0BF3DE67966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" name="Group 65">
            <a:extLst>
              <a:ext uri="{FF2B5EF4-FFF2-40B4-BE49-F238E27FC236}">
                <a16:creationId xmlns:a16="http://schemas.microsoft.com/office/drawing/2014/main" id="{2BC6FD63-0BCE-BC7E-36A6-22F44F8ACFBC}"/>
              </a:ext>
            </a:extLst>
          </p:cNvPr>
          <p:cNvGrpSpPr/>
          <p:nvPr/>
        </p:nvGrpSpPr>
        <p:grpSpPr>
          <a:xfrm>
            <a:off x="8875975" y="1797986"/>
            <a:ext cx="220832" cy="193228"/>
            <a:chOff x="0" y="0"/>
            <a:chExt cx="812800" cy="711200"/>
          </a:xfrm>
        </p:grpSpPr>
        <p:sp>
          <p:nvSpPr>
            <p:cNvPr id="16" name="Freeform 66">
              <a:extLst>
                <a:ext uri="{FF2B5EF4-FFF2-40B4-BE49-F238E27FC236}">
                  <a16:creationId xmlns:a16="http://schemas.microsoft.com/office/drawing/2014/main" id="{239AD91D-69FA-FD08-AEB0-9E7CD1F634A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TextBox 67">
              <a:extLst>
                <a:ext uri="{FF2B5EF4-FFF2-40B4-BE49-F238E27FC236}">
                  <a16:creationId xmlns:a16="http://schemas.microsoft.com/office/drawing/2014/main" id="{AE864E25-863D-2B75-F4B1-C2DFA6A6A38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" name="Group 62">
            <a:extLst>
              <a:ext uri="{FF2B5EF4-FFF2-40B4-BE49-F238E27FC236}">
                <a16:creationId xmlns:a16="http://schemas.microsoft.com/office/drawing/2014/main" id="{9011A371-E905-C024-7703-7AD85FA76505}"/>
              </a:ext>
            </a:extLst>
          </p:cNvPr>
          <p:cNvGrpSpPr/>
          <p:nvPr/>
        </p:nvGrpSpPr>
        <p:grpSpPr>
          <a:xfrm>
            <a:off x="4859790" y="4651343"/>
            <a:ext cx="242972" cy="242972"/>
            <a:chOff x="0" y="0"/>
            <a:chExt cx="812800" cy="812800"/>
          </a:xfrm>
        </p:grpSpPr>
        <p:sp>
          <p:nvSpPr>
            <p:cNvPr id="19" name="Freeform 63">
              <a:extLst>
                <a:ext uri="{FF2B5EF4-FFF2-40B4-BE49-F238E27FC236}">
                  <a16:creationId xmlns:a16="http://schemas.microsoft.com/office/drawing/2014/main" id="{2D2C7DE6-63B9-0AB1-4FC2-64E68826B74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4">
              <a:extLst>
                <a:ext uri="{FF2B5EF4-FFF2-40B4-BE49-F238E27FC236}">
                  <a16:creationId xmlns:a16="http://schemas.microsoft.com/office/drawing/2014/main" id="{F90CCCD6-1EBF-EC03-BE16-9CD42CB26EB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2">
            <a:extLst>
              <a:ext uri="{FF2B5EF4-FFF2-40B4-BE49-F238E27FC236}">
                <a16:creationId xmlns:a16="http://schemas.microsoft.com/office/drawing/2014/main" id="{5BE7CF24-C53C-1087-B9CC-9957CAF7C911}"/>
              </a:ext>
            </a:extLst>
          </p:cNvPr>
          <p:cNvGrpSpPr/>
          <p:nvPr/>
        </p:nvGrpSpPr>
        <p:grpSpPr>
          <a:xfrm>
            <a:off x="4871894" y="6074670"/>
            <a:ext cx="242972" cy="242972"/>
            <a:chOff x="0" y="0"/>
            <a:chExt cx="812800" cy="812800"/>
          </a:xfrm>
        </p:grpSpPr>
        <p:sp>
          <p:nvSpPr>
            <p:cNvPr id="23" name="Freeform 63">
              <a:extLst>
                <a:ext uri="{FF2B5EF4-FFF2-40B4-BE49-F238E27FC236}">
                  <a16:creationId xmlns:a16="http://schemas.microsoft.com/office/drawing/2014/main" id="{1EE1165B-808B-5BE8-4DAE-FCA1658882A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TextBox 64">
              <a:extLst>
                <a:ext uri="{FF2B5EF4-FFF2-40B4-BE49-F238E27FC236}">
                  <a16:creationId xmlns:a16="http://schemas.microsoft.com/office/drawing/2014/main" id="{73F09E7E-7AA5-1DF7-9D39-60976F28E00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028796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76356A-A05D-FA59-DEBB-0ABA920B60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4490C83B-B567-7CAB-8D9C-9FF4103A1D12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BDCDB39B-7B2B-9164-FC9D-E5329D4B182B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CF40998-73AD-6989-2362-7D0049B39D85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b="1">
                  <a:solidFill>
                    <a:srgbClr val="FFFFFF"/>
                  </a:solidFill>
                  <a:latin typeface="DM Sans"/>
                </a:rPr>
                <a:t>Preston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b="1">
                  <a:solidFill>
                    <a:srgbClr val="FFFFFF"/>
                  </a:solidFill>
                  <a:latin typeface="DM Sans"/>
                </a:rPr>
                <a:t> </a:t>
              </a:r>
              <a:r>
                <a:rPr lang="en-US" sz="1400" b="1">
                  <a:solidFill>
                    <a:srgbClr val="FFFFFF"/>
                  </a:solidFill>
                  <a:latin typeface="DM Sans"/>
                </a:rPr>
                <a:t>Urban Exchange, Theatre/Mount Street,            PR1 8BQ</a:t>
              </a:r>
              <a:r>
                <a:rPr lang="en-US" sz="1400">
                  <a:solidFill>
                    <a:srgbClr val="FFFFFF"/>
                  </a:solidFill>
                  <a:latin typeface="DM Sans"/>
                </a:rPr>
                <a:t>,</a:t>
              </a:r>
            </a:p>
            <a:p>
              <a:pPr algn="ctr">
                <a:lnSpc>
                  <a:spcPts val="2379"/>
                </a:lnSpc>
              </a:pPr>
              <a:endParaRPr lang="en-US" sz="140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40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40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40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40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400">
                  <a:solidFill>
                    <a:schemeClr val="bg1"/>
                  </a:solidFill>
                  <a:latin typeface="DM Sans" pitchFamily="2" charset="0"/>
                </a:rPr>
                <a:t>Reception contact number:</a:t>
              </a:r>
            </a:p>
            <a:p>
              <a:pPr algn="ctr">
                <a:lnSpc>
                  <a:spcPts val="2379"/>
                </a:lnSpc>
              </a:pPr>
              <a:r>
                <a:rPr lang="en-US" sz="1400">
                  <a:solidFill>
                    <a:schemeClr val="bg1"/>
                  </a:solidFill>
                  <a:latin typeface="DM Sans" pitchFamily="2" charset="0"/>
                </a:rPr>
                <a:t>07850 955413</a:t>
              </a:r>
              <a:endParaRPr lang="en-GB" sz="140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400">
                  <a:solidFill>
                    <a:schemeClr val="bg1"/>
                  </a:solidFill>
                  <a:latin typeface="DM Sans" pitchFamily="2" charset="0"/>
                </a:rPr>
                <a:t>10am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10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C427E838-B8EC-366C-2F02-F37501166D20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68138AD0-DE8D-D42D-B3E2-5FBC5D555EF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161884AC-02D3-84C0-6012-DB9DBF184D6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ACB3F391-E75F-4A80-C082-B9C2814FF02B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73AC6431-F092-B01D-D38F-69DA828D57A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DDFA2F8B-C1D2-6065-4B2D-2FE6C782AD2A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DF9AA336-DAF8-9202-5D16-33659E7E07F4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D04060F1-A199-0BB6-BD94-4556BE5D23E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20E5F3E2-6D4A-A1E8-0E22-317F8D4F2AB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F9F50256-DD27-8D35-669D-5C7406E8C82C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4EC2B79C-0649-6FAA-B729-6F822F13BDE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D4C824D6-5415-B618-9B6A-9817F272D24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89444D4E-50C4-A4EB-D13A-646DFFC88F01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97769BE5-F768-99B3-739E-A2C7E66F3FB1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D2C85D50-C2BA-305A-98DC-8DBDE6602CDD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3A1FF9B9-3F6D-45AD-E92C-2976C46CBB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sp>
        <p:nvSpPr>
          <p:cNvPr id="8" name="TextBox 69">
            <a:extLst>
              <a:ext uri="{FF2B5EF4-FFF2-40B4-BE49-F238E27FC236}">
                <a16:creationId xmlns:a16="http://schemas.microsoft.com/office/drawing/2014/main" id="{9AB590F5-7DB1-78BB-65CF-58836212E625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>
                <a:solidFill>
                  <a:srgbClr val="000000"/>
                </a:solidFill>
                <a:latin typeface="DM Sans Bold"/>
              </a:rPr>
              <a:t>CFO Evolution – January 2026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7820BD6-C061-F4C8-6629-A50AEC1F49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691322"/>
              </p:ext>
            </p:extLst>
          </p:nvPr>
        </p:nvGraphicFramePr>
        <p:xfrm>
          <a:off x="2703559" y="743520"/>
          <a:ext cx="7880417" cy="6785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116">
                  <a:extLst>
                    <a:ext uri="{9D8B030D-6E8A-4147-A177-3AD203B41FA5}">
                      <a16:colId xmlns:a16="http://schemas.microsoft.com/office/drawing/2014/main" val="2761763164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1865027932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972650160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845957630"/>
                    </a:ext>
                  </a:extLst>
                </a:gridCol>
                <a:gridCol w="1266825">
                  <a:extLst>
                    <a:ext uri="{9D8B030D-6E8A-4147-A177-3AD203B41FA5}">
                      <a16:colId xmlns:a16="http://schemas.microsoft.com/office/drawing/2014/main" val="3717428862"/>
                    </a:ext>
                  </a:extLst>
                </a:gridCol>
                <a:gridCol w="676275">
                  <a:extLst>
                    <a:ext uri="{9D8B030D-6E8A-4147-A177-3AD203B41FA5}">
                      <a16:colId xmlns:a16="http://schemas.microsoft.com/office/drawing/2014/main" val="1920064558"/>
                    </a:ext>
                  </a:extLst>
                </a:gridCol>
                <a:gridCol w="1411401">
                  <a:extLst>
                    <a:ext uri="{9D8B030D-6E8A-4147-A177-3AD203B41FA5}">
                      <a16:colId xmlns:a16="http://schemas.microsoft.com/office/drawing/2014/main" val="694045243"/>
                    </a:ext>
                  </a:extLst>
                </a:gridCol>
              </a:tblGrid>
              <a:tr h="457410">
                <a:tc gridSpan="7"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Week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401284"/>
                  </a:ext>
                </a:extLst>
              </a:tr>
              <a:tr h="615175"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Monday 19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Tuesday 20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Wednesday 21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Thursday 22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Friday 23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370381"/>
                  </a:ext>
                </a:extLst>
              </a:tr>
              <a:tr h="1428188"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TIPP: Film Making 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10:30am-12:30pm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 err="1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Mens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Matter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Liam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Discussions about </a:t>
                      </a:r>
                      <a:r>
                        <a:rPr lang="en-GB" sz="1200" dirty="0" err="1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mens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mental health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       10:30am-12pm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CBT-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By APPT only                         10am-4pm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Basic Literacy Assessment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Housing Support 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CBT-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By APPT only                         10am-4pm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Cooking 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Liam  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learn everyday skills in the kitchen and how to prep healthy meals 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10am-12pm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39059"/>
                  </a:ext>
                </a:extLst>
              </a:tr>
              <a:tr h="1428188">
                <a:tc v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Health Care Support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11am-12pm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Intro To Employment With Liam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846028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Skill finder NCS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Arts and Crafts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Painting, Drawing, Collages, Ink Printing and more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 Therapy With Amy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Women only:              Future Focus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Amy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Making strides towards smart future goals 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     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782686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Meditation With Amy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2pm-3pm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Reflective Practice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2pm-3pm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47865"/>
                  </a:ext>
                </a:extLst>
              </a:tr>
            </a:tbl>
          </a:graphicData>
        </a:graphic>
      </p:graphicFrame>
      <p:grpSp>
        <p:nvGrpSpPr>
          <p:cNvPr id="11" name="Group 62">
            <a:extLst>
              <a:ext uri="{FF2B5EF4-FFF2-40B4-BE49-F238E27FC236}">
                <a16:creationId xmlns:a16="http://schemas.microsoft.com/office/drawing/2014/main" id="{48F8EDA0-78DF-9B28-1190-5F692ECE690D}"/>
              </a:ext>
            </a:extLst>
          </p:cNvPr>
          <p:cNvGrpSpPr/>
          <p:nvPr/>
        </p:nvGrpSpPr>
        <p:grpSpPr>
          <a:xfrm>
            <a:off x="10289763" y="4696929"/>
            <a:ext cx="242972" cy="242972"/>
            <a:chOff x="0" y="0"/>
            <a:chExt cx="812800" cy="812800"/>
          </a:xfrm>
        </p:grpSpPr>
        <p:sp>
          <p:nvSpPr>
            <p:cNvPr id="21" name="Freeform 63">
              <a:extLst>
                <a:ext uri="{FF2B5EF4-FFF2-40B4-BE49-F238E27FC236}">
                  <a16:creationId xmlns:a16="http://schemas.microsoft.com/office/drawing/2014/main" id="{8FD25F65-E280-3628-1961-475830E3173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TextBox 64">
              <a:extLst>
                <a:ext uri="{FF2B5EF4-FFF2-40B4-BE49-F238E27FC236}">
                  <a16:creationId xmlns:a16="http://schemas.microsoft.com/office/drawing/2014/main" id="{9382CBE2-2945-8075-8154-E03741D4F6A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5" name="Group 62">
            <a:extLst>
              <a:ext uri="{FF2B5EF4-FFF2-40B4-BE49-F238E27FC236}">
                <a16:creationId xmlns:a16="http://schemas.microsoft.com/office/drawing/2014/main" id="{B78DB03F-3753-99DA-F8B3-C65D310A35F8}"/>
              </a:ext>
            </a:extLst>
          </p:cNvPr>
          <p:cNvGrpSpPr/>
          <p:nvPr/>
        </p:nvGrpSpPr>
        <p:grpSpPr>
          <a:xfrm>
            <a:off x="10289763" y="1865002"/>
            <a:ext cx="242972" cy="242972"/>
            <a:chOff x="0" y="0"/>
            <a:chExt cx="812800" cy="812800"/>
          </a:xfrm>
        </p:grpSpPr>
        <p:sp>
          <p:nvSpPr>
            <p:cNvPr id="56" name="Freeform 63">
              <a:extLst>
                <a:ext uri="{FF2B5EF4-FFF2-40B4-BE49-F238E27FC236}">
                  <a16:creationId xmlns:a16="http://schemas.microsoft.com/office/drawing/2014/main" id="{620055E7-8B46-A663-DE64-35C8446658A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64">
              <a:extLst>
                <a:ext uri="{FF2B5EF4-FFF2-40B4-BE49-F238E27FC236}">
                  <a16:creationId xmlns:a16="http://schemas.microsoft.com/office/drawing/2014/main" id="{D5B6AFB8-FF61-CABA-94E5-F5DD77890B7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1" name="Group 62">
            <a:extLst>
              <a:ext uri="{FF2B5EF4-FFF2-40B4-BE49-F238E27FC236}">
                <a16:creationId xmlns:a16="http://schemas.microsoft.com/office/drawing/2014/main" id="{0C4D5C1D-E4BF-0117-2481-4A6753661F8E}"/>
              </a:ext>
            </a:extLst>
          </p:cNvPr>
          <p:cNvGrpSpPr/>
          <p:nvPr/>
        </p:nvGrpSpPr>
        <p:grpSpPr>
          <a:xfrm>
            <a:off x="8213649" y="4708302"/>
            <a:ext cx="242972" cy="242972"/>
            <a:chOff x="0" y="0"/>
            <a:chExt cx="812800" cy="812800"/>
          </a:xfrm>
        </p:grpSpPr>
        <p:sp>
          <p:nvSpPr>
            <p:cNvPr id="82" name="Freeform 63">
              <a:extLst>
                <a:ext uri="{FF2B5EF4-FFF2-40B4-BE49-F238E27FC236}">
                  <a16:creationId xmlns:a16="http://schemas.microsoft.com/office/drawing/2014/main" id="{B633C736-80E1-4810-1603-D3BD30EF931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64">
              <a:extLst>
                <a:ext uri="{FF2B5EF4-FFF2-40B4-BE49-F238E27FC236}">
                  <a16:creationId xmlns:a16="http://schemas.microsoft.com/office/drawing/2014/main" id="{F2DB2A17-D442-7308-9388-DAC5380941B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4" name="Group 62">
            <a:extLst>
              <a:ext uri="{FF2B5EF4-FFF2-40B4-BE49-F238E27FC236}">
                <a16:creationId xmlns:a16="http://schemas.microsoft.com/office/drawing/2014/main" id="{A737BB8B-2D37-3F35-C965-2551F6BDACBE}"/>
              </a:ext>
            </a:extLst>
          </p:cNvPr>
          <p:cNvGrpSpPr/>
          <p:nvPr/>
        </p:nvGrpSpPr>
        <p:grpSpPr>
          <a:xfrm>
            <a:off x="6960582" y="4708302"/>
            <a:ext cx="242972" cy="242972"/>
            <a:chOff x="0" y="0"/>
            <a:chExt cx="812800" cy="812800"/>
          </a:xfrm>
        </p:grpSpPr>
        <p:sp>
          <p:nvSpPr>
            <p:cNvPr id="88" name="Freeform 63">
              <a:extLst>
                <a:ext uri="{FF2B5EF4-FFF2-40B4-BE49-F238E27FC236}">
                  <a16:creationId xmlns:a16="http://schemas.microsoft.com/office/drawing/2014/main" id="{607EEA4E-A312-6C19-85FD-DCCE0CF6F20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4">
              <a:extLst>
                <a:ext uri="{FF2B5EF4-FFF2-40B4-BE49-F238E27FC236}">
                  <a16:creationId xmlns:a16="http://schemas.microsoft.com/office/drawing/2014/main" id="{32554223-7136-B8D4-3002-B0F706EEB49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2">
            <a:extLst>
              <a:ext uri="{FF2B5EF4-FFF2-40B4-BE49-F238E27FC236}">
                <a16:creationId xmlns:a16="http://schemas.microsoft.com/office/drawing/2014/main" id="{644241BC-5897-9532-E814-CD3E790AB28B}"/>
              </a:ext>
            </a:extLst>
          </p:cNvPr>
          <p:cNvGrpSpPr/>
          <p:nvPr/>
        </p:nvGrpSpPr>
        <p:grpSpPr>
          <a:xfrm>
            <a:off x="3590849" y="6148064"/>
            <a:ext cx="242972" cy="242972"/>
            <a:chOff x="0" y="0"/>
            <a:chExt cx="812800" cy="812800"/>
          </a:xfrm>
        </p:grpSpPr>
        <p:sp>
          <p:nvSpPr>
            <p:cNvPr id="91" name="Freeform 63">
              <a:extLst>
                <a:ext uri="{FF2B5EF4-FFF2-40B4-BE49-F238E27FC236}">
                  <a16:creationId xmlns:a16="http://schemas.microsoft.com/office/drawing/2014/main" id="{E2B4508F-E9D0-D3A2-E639-FD5F219184B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4">
              <a:extLst>
                <a:ext uri="{FF2B5EF4-FFF2-40B4-BE49-F238E27FC236}">
                  <a16:creationId xmlns:a16="http://schemas.microsoft.com/office/drawing/2014/main" id="{7CEDDAD0-5916-35A1-4074-5D07B5F4ED4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3" name="Group 62">
            <a:extLst>
              <a:ext uri="{FF2B5EF4-FFF2-40B4-BE49-F238E27FC236}">
                <a16:creationId xmlns:a16="http://schemas.microsoft.com/office/drawing/2014/main" id="{B48ECDCE-CA88-F771-1F37-8F3C98985ADC}"/>
              </a:ext>
            </a:extLst>
          </p:cNvPr>
          <p:cNvGrpSpPr/>
          <p:nvPr/>
        </p:nvGrpSpPr>
        <p:grpSpPr>
          <a:xfrm>
            <a:off x="4793116" y="1850765"/>
            <a:ext cx="242972" cy="242972"/>
            <a:chOff x="0" y="0"/>
            <a:chExt cx="812800" cy="812800"/>
          </a:xfrm>
        </p:grpSpPr>
        <p:sp>
          <p:nvSpPr>
            <p:cNvPr id="94" name="Freeform 63">
              <a:extLst>
                <a:ext uri="{FF2B5EF4-FFF2-40B4-BE49-F238E27FC236}">
                  <a16:creationId xmlns:a16="http://schemas.microsoft.com/office/drawing/2014/main" id="{BE26F5A9-F991-AA0A-E03D-C0134A7B71B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4">
              <a:extLst>
                <a:ext uri="{FF2B5EF4-FFF2-40B4-BE49-F238E27FC236}">
                  <a16:creationId xmlns:a16="http://schemas.microsoft.com/office/drawing/2014/main" id="{F95CFCE9-AFC6-F1D6-53A7-4ED303B6AD2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2" name="Group 62">
            <a:extLst>
              <a:ext uri="{FF2B5EF4-FFF2-40B4-BE49-F238E27FC236}">
                <a16:creationId xmlns:a16="http://schemas.microsoft.com/office/drawing/2014/main" id="{E2893EAE-EF6E-545F-B2D0-F9508E21E693}"/>
              </a:ext>
            </a:extLst>
          </p:cNvPr>
          <p:cNvGrpSpPr/>
          <p:nvPr/>
        </p:nvGrpSpPr>
        <p:grpSpPr>
          <a:xfrm>
            <a:off x="3590849" y="1855036"/>
            <a:ext cx="242972" cy="242972"/>
            <a:chOff x="0" y="0"/>
            <a:chExt cx="812800" cy="812800"/>
          </a:xfrm>
        </p:grpSpPr>
        <p:sp>
          <p:nvSpPr>
            <p:cNvPr id="103" name="Freeform 63">
              <a:extLst>
                <a:ext uri="{FF2B5EF4-FFF2-40B4-BE49-F238E27FC236}">
                  <a16:creationId xmlns:a16="http://schemas.microsoft.com/office/drawing/2014/main" id="{A8E6136B-1168-AD43-37B4-BF528EC1E96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4" name="TextBox 64">
              <a:extLst>
                <a:ext uri="{FF2B5EF4-FFF2-40B4-BE49-F238E27FC236}">
                  <a16:creationId xmlns:a16="http://schemas.microsoft.com/office/drawing/2014/main" id="{95612B59-4A87-AD94-5351-99B5E048BD2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8" name="Group 46">
            <a:extLst>
              <a:ext uri="{FF2B5EF4-FFF2-40B4-BE49-F238E27FC236}">
                <a16:creationId xmlns:a16="http://schemas.microsoft.com/office/drawing/2014/main" id="{2F52894C-BD89-8604-CD10-0A289A7F48AD}"/>
              </a:ext>
            </a:extLst>
          </p:cNvPr>
          <p:cNvGrpSpPr/>
          <p:nvPr/>
        </p:nvGrpSpPr>
        <p:grpSpPr>
          <a:xfrm rot="2700000">
            <a:off x="7239060" y="1821057"/>
            <a:ext cx="293842" cy="293842"/>
            <a:chOff x="0" y="0"/>
            <a:chExt cx="812800" cy="812800"/>
          </a:xfrm>
        </p:grpSpPr>
        <p:sp>
          <p:nvSpPr>
            <p:cNvPr id="109" name="Freeform 47">
              <a:extLst>
                <a:ext uri="{FF2B5EF4-FFF2-40B4-BE49-F238E27FC236}">
                  <a16:creationId xmlns:a16="http://schemas.microsoft.com/office/drawing/2014/main" id="{58202442-1888-448A-98BB-C49D5F9FE3D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0" name="TextBox 48">
              <a:extLst>
                <a:ext uri="{FF2B5EF4-FFF2-40B4-BE49-F238E27FC236}">
                  <a16:creationId xmlns:a16="http://schemas.microsoft.com/office/drawing/2014/main" id="{96259FA1-C514-2D49-9997-84F898CDEAE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4" name="Group 65">
            <a:extLst>
              <a:ext uri="{FF2B5EF4-FFF2-40B4-BE49-F238E27FC236}">
                <a16:creationId xmlns:a16="http://schemas.microsoft.com/office/drawing/2014/main" id="{D3EB1FD8-B957-363E-4210-69DBDEE44D85}"/>
              </a:ext>
            </a:extLst>
          </p:cNvPr>
          <p:cNvGrpSpPr/>
          <p:nvPr/>
        </p:nvGrpSpPr>
        <p:grpSpPr>
          <a:xfrm>
            <a:off x="3612989" y="4735268"/>
            <a:ext cx="220832" cy="193228"/>
            <a:chOff x="0" y="0"/>
            <a:chExt cx="812800" cy="711200"/>
          </a:xfrm>
        </p:grpSpPr>
        <p:sp>
          <p:nvSpPr>
            <p:cNvPr id="115" name="Freeform 66">
              <a:extLst>
                <a:ext uri="{FF2B5EF4-FFF2-40B4-BE49-F238E27FC236}">
                  <a16:creationId xmlns:a16="http://schemas.microsoft.com/office/drawing/2014/main" id="{AD2294DA-CD1F-5679-ED87-AC418D7FB4B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6" name="TextBox 67">
              <a:extLst>
                <a:ext uri="{FF2B5EF4-FFF2-40B4-BE49-F238E27FC236}">
                  <a16:creationId xmlns:a16="http://schemas.microsoft.com/office/drawing/2014/main" id="{6BDD6664-C9F1-EC05-CB1C-469CB11D3BE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7" name="Group 65">
            <a:extLst>
              <a:ext uri="{FF2B5EF4-FFF2-40B4-BE49-F238E27FC236}">
                <a16:creationId xmlns:a16="http://schemas.microsoft.com/office/drawing/2014/main" id="{C43D4FE5-7C4F-6002-1D42-693C0F2FE4C0}"/>
              </a:ext>
            </a:extLst>
          </p:cNvPr>
          <p:cNvGrpSpPr/>
          <p:nvPr/>
        </p:nvGrpSpPr>
        <p:grpSpPr>
          <a:xfrm>
            <a:off x="6957371" y="3283721"/>
            <a:ext cx="220832" cy="193228"/>
            <a:chOff x="0" y="0"/>
            <a:chExt cx="812800" cy="711200"/>
          </a:xfrm>
        </p:grpSpPr>
        <p:sp>
          <p:nvSpPr>
            <p:cNvPr id="118" name="Freeform 66">
              <a:extLst>
                <a:ext uri="{FF2B5EF4-FFF2-40B4-BE49-F238E27FC236}">
                  <a16:creationId xmlns:a16="http://schemas.microsoft.com/office/drawing/2014/main" id="{5609F3D9-89BF-CCEA-A448-335DE194F7D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9" name="TextBox 67">
              <a:extLst>
                <a:ext uri="{FF2B5EF4-FFF2-40B4-BE49-F238E27FC236}">
                  <a16:creationId xmlns:a16="http://schemas.microsoft.com/office/drawing/2014/main" id="{911CBF66-8278-0C3F-F905-B0080C75179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0" name="Group 65">
            <a:extLst>
              <a:ext uri="{FF2B5EF4-FFF2-40B4-BE49-F238E27FC236}">
                <a16:creationId xmlns:a16="http://schemas.microsoft.com/office/drawing/2014/main" id="{E3F12098-EBE3-9003-FD23-BD09ADA45912}"/>
              </a:ext>
            </a:extLst>
          </p:cNvPr>
          <p:cNvGrpSpPr/>
          <p:nvPr/>
        </p:nvGrpSpPr>
        <p:grpSpPr>
          <a:xfrm>
            <a:off x="4792478" y="6132564"/>
            <a:ext cx="220832" cy="193228"/>
            <a:chOff x="0" y="0"/>
            <a:chExt cx="812800" cy="711200"/>
          </a:xfrm>
        </p:grpSpPr>
        <p:sp>
          <p:nvSpPr>
            <p:cNvPr id="121" name="Freeform 66">
              <a:extLst>
                <a:ext uri="{FF2B5EF4-FFF2-40B4-BE49-F238E27FC236}">
                  <a16:creationId xmlns:a16="http://schemas.microsoft.com/office/drawing/2014/main" id="{BF4BF2F5-909A-AA95-079E-01FCAC525CE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2" name="TextBox 67">
              <a:extLst>
                <a:ext uri="{FF2B5EF4-FFF2-40B4-BE49-F238E27FC236}">
                  <a16:creationId xmlns:a16="http://schemas.microsoft.com/office/drawing/2014/main" id="{76087E36-9315-0AF3-32C8-9F87CF0CC33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3" name="Group 65">
            <a:extLst>
              <a:ext uri="{FF2B5EF4-FFF2-40B4-BE49-F238E27FC236}">
                <a16:creationId xmlns:a16="http://schemas.microsoft.com/office/drawing/2014/main" id="{127AA18E-EDAE-B567-B8F8-DD6DA2830F03}"/>
              </a:ext>
            </a:extLst>
          </p:cNvPr>
          <p:cNvGrpSpPr/>
          <p:nvPr/>
        </p:nvGrpSpPr>
        <p:grpSpPr>
          <a:xfrm>
            <a:off x="4792478" y="4717530"/>
            <a:ext cx="220832" cy="193228"/>
            <a:chOff x="0" y="0"/>
            <a:chExt cx="812800" cy="711200"/>
          </a:xfrm>
        </p:grpSpPr>
        <p:sp>
          <p:nvSpPr>
            <p:cNvPr id="124" name="Freeform 66">
              <a:extLst>
                <a:ext uri="{FF2B5EF4-FFF2-40B4-BE49-F238E27FC236}">
                  <a16:creationId xmlns:a16="http://schemas.microsoft.com/office/drawing/2014/main" id="{589B47FA-7D03-1BD6-FA81-6105B8D6B17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5" name="TextBox 67">
              <a:extLst>
                <a:ext uri="{FF2B5EF4-FFF2-40B4-BE49-F238E27FC236}">
                  <a16:creationId xmlns:a16="http://schemas.microsoft.com/office/drawing/2014/main" id="{B34A0CCD-D2A3-D4FD-926B-5618BD951BD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9" name="Group 65">
            <a:extLst>
              <a:ext uri="{FF2B5EF4-FFF2-40B4-BE49-F238E27FC236}">
                <a16:creationId xmlns:a16="http://schemas.microsoft.com/office/drawing/2014/main" id="{D4DE0603-8EFC-54BF-065A-73C132EE0443}"/>
              </a:ext>
            </a:extLst>
          </p:cNvPr>
          <p:cNvGrpSpPr/>
          <p:nvPr/>
        </p:nvGrpSpPr>
        <p:grpSpPr>
          <a:xfrm>
            <a:off x="6951654" y="1871399"/>
            <a:ext cx="220832" cy="193228"/>
            <a:chOff x="0" y="0"/>
            <a:chExt cx="812800" cy="711200"/>
          </a:xfrm>
        </p:grpSpPr>
        <p:sp>
          <p:nvSpPr>
            <p:cNvPr id="130" name="Freeform 66">
              <a:extLst>
                <a:ext uri="{FF2B5EF4-FFF2-40B4-BE49-F238E27FC236}">
                  <a16:creationId xmlns:a16="http://schemas.microsoft.com/office/drawing/2014/main" id="{E95B6F5D-7850-ED42-13A9-95D5858C66B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1" name="TextBox 67">
              <a:extLst>
                <a:ext uri="{FF2B5EF4-FFF2-40B4-BE49-F238E27FC236}">
                  <a16:creationId xmlns:a16="http://schemas.microsoft.com/office/drawing/2014/main" id="{15554C5E-06FD-69B3-8165-BE527B22449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2" name="Group 65">
            <a:extLst>
              <a:ext uri="{FF2B5EF4-FFF2-40B4-BE49-F238E27FC236}">
                <a16:creationId xmlns:a16="http://schemas.microsoft.com/office/drawing/2014/main" id="{31C73011-EDFE-E261-C2DD-B304F7919831}"/>
              </a:ext>
            </a:extLst>
          </p:cNvPr>
          <p:cNvGrpSpPr/>
          <p:nvPr/>
        </p:nvGrpSpPr>
        <p:grpSpPr>
          <a:xfrm>
            <a:off x="8224719" y="5019720"/>
            <a:ext cx="220832" cy="193228"/>
            <a:chOff x="0" y="0"/>
            <a:chExt cx="812800" cy="711200"/>
          </a:xfrm>
        </p:grpSpPr>
        <p:sp>
          <p:nvSpPr>
            <p:cNvPr id="133" name="Freeform 66">
              <a:extLst>
                <a:ext uri="{FF2B5EF4-FFF2-40B4-BE49-F238E27FC236}">
                  <a16:creationId xmlns:a16="http://schemas.microsoft.com/office/drawing/2014/main" id="{27EA5D96-E6EE-C613-16AF-7E286414B19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4" name="TextBox 67">
              <a:extLst>
                <a:ext uri="{FF2B5EF4-FFF2-40B4-BE49-F238E27FC236}">
                  <a16:creationId xmlns:a16="http://schemas.microsoft.com/office/drawing/2014/main" id="{65625F7A-389C-4DF2-E65D-98667B8C1D9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" name="Group 65">
            <a:extLst>
              <a:ext uri="{FF2B5EF4-FFF2-40B4-BE49-F238E27FC236}">
                <a16:creationId xmlns:a16="http://schemas.microsoft.com/office/drawing/2014/main" id="{BBB6DBF4-A55B-6E59-C4BB-9F47DAED87C1}"/>
              </a:ext>
            </a:extLst>
          </p:cNvPr>
          <p:cNvGrpSpPr/>
          <p:nvPr/>
        </p:nvGrpSpPr>
        <p:grpSpPr>
          <a:xfrm>
            <a:off x="8908451" y="1850765"/>
            <a:ext cx="220832" cy="193228"/>
            <a:chOff x="0" y="0"/>
            <a:chExt cx="812800" cy="711200"/>
          </a:xfrm>
        </p:grpSpPr>
        <p:sp>
          <p:nvSpPr>
            <p:cNvPr id="6" name="Freeform 66">
              <a:extLst>
                <a:ext uri="{FF2B5EF4-FFF2-40B4-BE49-F238E27FC236}">
                  <a16:creationId xmlns:a16="http://schemas.microsoft.com/office/drawing/2014/main" id="{4F2AAFED-F072-BDDA-9ECA-6723FAFB3C8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AA91453C-E0B4-EC1B-009A-50435EC9780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E6ACB31D-A397-B43B-425B-0A92ECEB53C1}"/>
              </a:ext>
            </a:extLst>
          </p:cNvPr>
          <p:cNvGrpSpPr/>
          <p:nvPr/>
        </p:nvGrpSpPr>
        <p:grpSpPr>
          <a:xfrm>
            <a:off x="5485248" y="1842213"/>
            <a:ext cx="220832" cy="193228"/>
            <a:chOff x="0" y="0"/>
            <a:chExt cx="812800" cy="711200"/>
          </a:xfrm>
        </p:grpSpPr>
        <p:sp>
          <p:nvSpPr>
            <p:cNvPr id="12" name="Freeform 66">
              <a:extLst>
                <a:ext uri="{FF2B5EF4-FFF2-40B4-BE49-F238E27FC236}">
                  <a16:creationId xmlns:a16="http://schemas.microsoft.com/office/drawing/2014/main" id="{C87C88FA-18BC-3DC8-D0EC-97217CE9CB0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TextBox 67">
              <a:extLst>
                <a:ext uri="{FF2B5EF4-FFF2-40B4-BE49-F238E27FC236}">
                  <a16:creationId xmlns:a16="http://schemas.microsoft.com/office/drawing/2014/main" id="{CC5B1527-76BB-00AB-E88F-4025094B290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4" name="Group 65">
            <a:extLst>
              <a:ext uri="{FF2B5EF4-FFF2-40B4-BE49-F238E27FC236}">
                <a16:creationId xmlns:a16="http://schemas.microsoft.com/office/drawing/2014/main" id="{1AB227C6-1305-E65F-218C-A442D26A970E}"/>
              </a:ext>
            </a:extLst>
          </p:cNvPr>
          <p:cNvGrpSpPr/>
          <p:nvPr/>
        </p:nvGrpSpPr>
        <p:grpSpPr>
          <a:xfrm>
            <a:off x="8222171" y="1856581"/>
            <a:ext cx="220832" cy="193228"/>
            <a:chOff x="0" y="0"/>
            <a:chExt cx="812800" cy="711200"/>
          </a:xfrm>
        </p:grpSpPr>
        <p:sp>
          <p:nvSpPr>
            <p:cNvPr id="15" name="Freeform 66">
              <a:extLst>
                <a:ext uri="{FF2B5EF4-FFF2-40B4-BE49-F238E27FC236}">
                  <a16:creationId xmlns:a16="http://schemas.microsoft.com/office/drawing/2014/main" id="{B1B5BD15-8130-1522-80E2-89394B37869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TextBox 67">
              <a:extLst>
                <a:ext uri="{FF2B5EF4-FFF2-40B4-BE49-F238E27FC236}">
                  <a16:creationId xmlns:a16="http://schemas.microsoft.com/office/drawing/2014/main" id="{ABFE83EE-8B51-A64C-605A-4DAC3D0E4AA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" name="Group 62">
            <a:extLst>
              <a:ext uri="{FF2B5EF4-FFF2-40B4-BE49-F238E27FC236}">
                <a16:creationId xmlns:a16="http://schemas.microsoft.com/office/drawing/2014/main" id="{556341E2-EBFF-7124-0C25-96D81FD74156}"/>
              </a:ext>
            </a:extLst>
          </p:cNvPr>
          <p:cNvGrpSpPr/>
          <p:nvPr/>
        </p:nvGrpSpPr>
        <p:grpSpPr>
          <a:xfrm>
            <a:off x="8222171" y="3283721"/>
            <a:ext cx="242972" cy="242972"/>
            <a:chOff x="0" y="0"/>
            <a:chExt cx="812800" cy="812800"/>
          </a:xfrm>
        </p:grpSpPr>
        <p:sp>
          <p:nvSpPr>
            <p:cNvPr id="18" name="Freeform 63">
              <a:extLst>
                <a:ext uri="{FF2B5EF4-FFF2-40B4-BE49-F238E27FC236}">
                  <a16:creationId xmlns:a16="http://schemas.microsoft.com/office/drawing/2014/main" id="{060A4FEF-CE1E-3B3E-355E-51F5ED636FF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TextBox 64">
              <a:extLst>
                <a:ext uri="{FF2B5EF4-FFF2-40B4-BE49-F238E27FC236}">
                  <a16:creationId xmlns:a16="http://schemas.microsoft.com/office/drawing/2014/main" id="{64D7CC03-71FB-CBA0-FFEC-DE7AB3AB6FD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617444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977A4D-1678-6265-B2AB-BDA3AC6CE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1B5DA799-000E-A956-C475-7A8A80FDBB77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9732EB4-1BF2-CA6E-4B45-034C17225197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423A32D7-CE15-6762-A4C6-01A367D335BC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>
                  <a:solidFill>
                    <a:srgbClr val="FFFFFF"/>
                  </a:solidFill>
                  <a:latin typeface="DM Sans"/>
                </a:rPr>
                <a:t>Preston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400" b="1">
                  <a:solidFill>
                    <a:srgbClr val="FFFFFF"/>
                  </a:solidFill>
                  <a:latin typeface="DM Sans"/>
                </a:rPr>
                <a:t> Urban Exchange, Theatre/Mount Street,            PR1 8BQ</a:t>
              </a:r>
              <a:r>
                <a:rPr lang="en-US" sz="1400">
                  <a:solidFill>
                    <a:srgbClr val="FFFFFF"/>
                  </a:solidFill>
                  <a:latin typeface="DM Sans"/>
                </a:rPr>
                <a:t>,</a:t>
              </a:r>
            </a:p>
            <a:p>
              <a:pPr algn="ctr">
                <a:lnSpc>
                  <a:spcPts val="2379"/>
                </a:lnSpc>
              </a:pPr>
              <a:endParaRPr lang="en-US" sz="140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40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40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40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40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400">
                  <a:solidFill>
                    <a:schemeClr val="bg1"/>
                  </a:solidFill>
                  <a:latin typeface="DM Sans" pitchFamily="2" charset="0"/>
                </a:rPr>
                <a:t>Reception contact number:</a:t>
              </a:r>
            </a:p>
            <a:p>
              <a:pPr algn="ctr">
                <a:lnSpc>
                  <a:spcPts val="2379"/>
                </a:lnSpc>
              </a:pPr>
              <a:r>
                <a:rPr lang="en-US" sz="1400">
                  <a:solidFill>
                    <a:schemeClr val="bg1"/>
                  </a:solidFill>
                  <a:latin typeface="DM Sans" pitchFamily="2" charset="0"/>
                </a:rPr>
                <a:t>07850 955413</a:t>
              </a:r>
              <a:endParaRPr lang="en-GB" sz="140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400">
                  <a:solidFill>
                    <a:schemeClr val="bg1"/>
                  </a:solidFill>
                  <a:latin typeface="DM Sans" pitchFamily="2" charset="0"/>
                </a:rPr>
                <a:t>10am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40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DDC8F521-DB1B-417B-BBAE-FA2F7165BC00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45AC8711-B284-D42F-3FFE-F064E4A5CB0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4377F3CF-8B78-E2FB-2A1B-464E0D204BAA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AF06AA13-D4AF-C1EE-3DF2-D2B9BDC75DCF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4412230B-AF96-4128-A09D-96DAF51B517F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A4D2BE85-F521-BFE6-1EF0-13039DDCE669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A214A135-70E4-E630-9316-E693BF7F5199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FD8E2EB7-47BB-D5F4-F15A-51A19777588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3FEB5F7D-0FEF-8572-D036-E2E31AFFA86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A5F15FD4-AA2F-ED7D-4C7A-54C6B9F3809D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643725E3-F612-D89C-2148-D9FBFF8FD70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D477FD69-8127-3D95-6BF0-8A4E75A7170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547C7097-912E-1D3A-B16C-F82BE360A835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05CA4DB7-042D-517D-E9A9-EB744324BE54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235A1B5D-2052-247C-1357-E65F80A76C07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3EBC8914-F0BF-85D6-D708-5A872366CB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sp>
        <p:nvSpPr>
          <p:cNvPr id="75" name="TextBox 67">
            <a:extLst>
              <a:ext uri="{FF2B5EF4-FFF2-40B4-BE49-F238E27FC236}">
                <a16:creationId xmlns:a16="http://schemas.microsoft.com/office/drawing/2014/main" id="{6FC63531-4D4A-3CB8-80C1-3862785FBDA9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B95C2B10-A078-F0B9-7D3C-9E4AA429CFA0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>
                <a:solidFill>
                  <a:srgbClr val="000000"/>
                </a:solidFill>
                <a:latin typeface="DM Sans Bold"/>
              </a:rPr>
              <a:t>CFO Evolution – January 2026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E0007127-1F22-E869-8841-C5192F5811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99596"/>
              </p:ext>
            </p:extLst>
          </p:nvPr>
        </p:nvGraphicFramePr>
        <p:xfrm>
          <a:off x="2703558" y="718505"/>
          <a:ext cx="7880417" cy="6785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2075">
                  <a:extLst>
                    <a:ext uri="{9D8B030D-6E8A-4147-A177-3AD203B41FA5}">
                      <a16:colId xmlns:a16="http://schemas.microsoft.com/office/drawing/2014/main" val="190483840"/>
                    </a:ext>
                  </a:extLst>
                </a:gridCol>
                <a:gridCol w="1308847">
                  <a:extLst>
                    <a:ext uri="{9D8B030D-6E8A-4147-A177-3AD203B41FA5}">
                      <a16:colId xmlns:a16="http://schemas.microsoft.com/office/drawing/2014/main" val="4101518895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544274108"/>
                    </a:ext>
                  </a:extLst>
                </a:gridCol>
                <a:gridCol w="1437640">
                  <a:extLst>
                    <a:ext uri="{9D8B030D-6E8A-4147-A177-3AD203B41FA5}">
                      <a16:colId xmlns:a16="http://schemas.microsoft.com/office/drawing/2014/main" val="4097722334"/>
                    </a:ext>
                  </a:extLst>
                </a:gridCol>
                <a:gridCol w="1176020">
                  <a:extLst>
                    <a:ext uri="{9D8B030D-6E8A-4147-A177-3AD203B41FA5}">
                      <a16:colId xmlns:a16="http://schemas.microsoft.com/office/drawing/2014/main" val="3713927685"/>
                    </a:ext>
                  </a:extLst>
                </a:gridCol>
                <a:gridCol w="586740">
                  <a:extLst>
                    <a:ext uri="{9D8B030D-6E8A-4147-A177-3AD203B41FA5}">
                      <a16:colId xmlns:a16="http://schemas.microsoft.com/office/drawing/2014/main" val="3942394827"/>
                    </a:ext>
                  </a:extLst>
                </a:gridCol>
                <a:gridCol w="1455215">
                  <a:extLst>
                    <a:ext uri="{9D8B030D-6E8A-4147-A177-3AD203B41FA5}">
                      <a16:colId xmlns:a16="http://schemas.microsoft.com/office/drawing/2014/main" val="306687479"/>
                    </a:ext>
                  </a:extLst>
                </a:gridCol>
              </a:tblGrid>
              <a:tr h="457410">
                <a:tc gridSpan="7"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Week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95946"/>
                  </a:ext>
                </a:extLst>
              </a:tr>
              <a:tr h="615175"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Monday 26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Tuesday 27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Wednesday 28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Thursday 29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Friday 30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1179104"/>
                  </a:ext>
                </a:extLst>
              </a:tr>
              <a:tr h="1428188"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TIPP: Film Making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10:30am-12:30pm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Support obtaining a drivers License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CBT-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By APPT only                         10am-4pm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Basic Literacy Assessment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Accessing Mental Health Support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CBT-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By APPT only                         10am-4pm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Hub </a:t>
                      </a:r>
                      <a:r>
                        <a:rPr lang="en-GB" sz="1200" b="1" dirty="0" err="1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Qiuz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/ Games 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Jasmine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Enjoy a range of games or get involved with our Hub quiz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10am-12pm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899211"/>
                  </a:ext>
                </a:extLst>
              </a:tr>
              <a:tr h="1428188">
                <a:tc v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Money Management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Liam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Housing Support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11am-12pm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Intro to Employment With Liam 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532933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Construction Pathway (Digital College)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Managing Emotions 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Jasmine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Arts and Crafts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Painting, Drawing, Collages, Ink Printing and more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1-3pm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 Therapy With Amy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Women only:              Meditation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Amy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      1-3pm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528603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Support setting up a Bank Account 2pm-3pm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Diamond Art With Amy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2pm-3pm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133383"/>
                  </a:ext>
                </a:extLst>
              </a:tr>
            </a:tbl>
          </a:graphicData>
        </a:graphic>
      </p:graphicFrame>
      <p:grpSp>
        <p:nvGrpSpPr>
          <p:cNvPr id="36" name="Group 65">
            <a:extLst>
              <a:ext uri="{FF2B5EF4-FFF2-40B4-BE49-F238E27FC236}">
                <a16:creationId xmlns:a16="http://schemas.microsoft.com/office/drawing/2014/main" id="{C91D377E-F29A-2A65-EAB6-E22EE370EB5F}"/>
              </a:ext>
            </a:extLst>
          </p:cNvPr>
          <p:cNvGrpSpPr/>
          <p:nvPr/>
        </p:nvGrpSpPr>
        <p:grpSpPr>
          <a:xfrm>
            <a:off x="5089307" y="1815559"/>
            <a:ext cx="220832" cy="193228"/>
            <a:chOff x="0" y="0"/>
            <a:chExt cx="812800" cy="711200"/>
          </a:xfrm>
        </p:grpSpPr>
        <p:sp>
          <p:nvSpPr>
            <p:cNvPr id="38" name="Freeform 66">
              <a:extLst>
                <a:ext uri="{FF2B5EF4-FFF2-40B4-BE49-F238E27FC236}">
                  <a16:creationId xmlns:a16="http://schemas.microsoft.com/office/drawing/2014/main" id="{570EB1A5-9963-F5A1-4ED3-EB2B7DA8047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TextBox 67">
              <a:extLst>
                <a:ext uri="{FF2B5EF4-FFF2-40B4-BE49-F238E27FC236}">
                  <a16:creationId xmlns:a16="http://schemas.microsoft.com/office/drawing/2014/main" id="{0CA6B36A-4E9B-B7FE-5D33-8F2D0C84723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8" name="Group 65">
            <a:extLst>
              <a:ext uri="{FF2B5EF4-FFF2-40B4-BE49-F238E27FC236}">
                <a16:creationId xmlns:a16="http://schemas.microsoft.com/office/drawing/2014/main" id="{19193ACD-B4F3-A01B-2C4B-A9A5EB874F99}"/>
              </a:ext>
            </a:extLst>
          </p:cNvPr>
          <p:cNvGrpSpPr/>
          <p:nvPr/>
        </p:nvGrpSpPr>
        <p:grpSpPr>
          <a:xfrm>
            <a:off x="8207787" y="1815559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AC1C8F30-4C6E-2452-20D9-4C5EC8C9B2C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0171A736-08F6-F301-5418-B921AD00187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3" name="Group 65">
            <a:extLst>
              <a:ext uri="{FF2B5EF4-FFF2-40B4-BE49-F238E27FC236}">
                <a16:creationId xmlns:a16="http://schemas.microsoft.com/office/drawing/2014/main" id="{0CC24CB6-4C82-3784-546A-64DE35117843}"/>
              </a:ext>
            </a:extLst>
          </p:cNvPr>
          <p:cNvGrpSpPr/>
          <p:nvPr/>
        </p:nvGrpSpPr>
        <p:grpSpPr>
          <a:xfrm>
            <a:off x="7125607" y="1820286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8F5A64D8-48DF-F22D-5165-030ACD7F1AE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3D2864DA-517F-EBB2-9E4F-23095AE2D18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6" name="Group 65">
            <a:extLst>
              <a:ext uri="{FF2B5EF4-FFF2-40B4-BE49-F238E27FC236}">
                <a16:creationId xmlns:a16="http://schemas.microsoft.com/office/drawing/2014/main" id="{784BE876-0910-F9ED-89DF-2161EDDEF37B}"/>
              </a:ext>
            </a:extLst>
          </p:cNvPr>
          <p:cNvGrpSpPr/>
          <p:nvPr/>
        </p:nvGrpSpPr>
        <p:grpSpPr>
          <a:xfrm>
            <a:off x="7125009" y="3242425"/>
            <a:ext cx="220832" cy="193228"/>
            <a:chOff x="0" y="0"/>
            <a:chExt cx="812800" cy="711200"/>
          </a:xfrm>
        </p:grpSpPr>
        <p:sp>
          <p:nvSpPr>
            <p:cNvPr id="97" name="Freeform 66">
              <a:extLst>
                <a:ext uri="{FF2B5EF4-FFF2-40B4-BE49-F238E27FC236}">
                  <a16:creationId xmlns:a16="http://schemas.microsoft.com/office/drawing/2014/main" id="{DF39245F-BB47-1E12-F5E0-6132809644A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TextBox 67">
              <a:extLst>
                <a:ext uri="{FF2B5EF4-FFF2-40B4-BE49-F238E27FC236}">
                  <a16:creationId xmlns:a16="http://schemas.microsoft.com/office/drawing/2014/main" id="{7C08C88D-1DE2-7BC3-0F29-7F138EF77FE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2" name="Group 65">
            <a:extLst>
              <a:ext uri="{FF2B5EF4-FFF2-40B4-BE49-F238E27FC236}">
                <a16:creationId xmlns:a16="http://schemas.microsoft.com/office/drawing/2014/main" id="{DA29E221-574E-D22C-FD7B-2E62C6DBF24B}"/>
              </a:ext>
            </a:extLst>
          </p:cNvPr>
          <p:cNvGrpSpPr/>
          <p:nvPr/>
        </p:nvGrpSpPr>
        <p:grpSpPr>
          <a:xfrm>
            <a:off x="3792544" y="6107409"/>
            <a:ext cx="220832" cy="193228"/>
            <a:chOff x="0" y="0"/>
            <a:chExt cx="812800" cy="711200"/>
          </a:xfrm>
        </p:grpSpPr>
        <p:sp>
          <p:nvSpPr>
            <p:cNvPr id="103" name="Freeform 66">
              <a:extLst>
                <a:ext uri="{FF2B5EF4-FFF2-40B4-BE49-F238E27FC236}">
                  <a16:creationId xmlns:a16="http://schemas.microsoft.com/office/drawing/2014/main" id="{81CBC651-D85E-635F-944A-DFBD7ED4A76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4" name="TextBox 67">
              <a:extLst>
                <a:ext uri="{FF2B5EF4-FFF2-40B4-BE49-F238E27FC236}">
                  <a16:creationId xmlns:a16="http://schemas.microsoft.com/office/drawing/2014/main" id="{F1D6929F-60EC-C447-5F13-F3D6634CACF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5" name="Group 65">
            <a:extLst>
              <a:ext uri="{FF2B5EF4-FFF2-40B4-BE49-F238E27FC236}">
                <a16:creationId xmlns:a16="http://schemas.microsoft.com/office/drawing/2014/main" id="{32051D07-53BC-83FD-E722-1EAA55CBF65D}"/>
              </a:ext>
            </a:extLst>
          </p:cNvPr>
          <p:cNvGrpSpPr/>
          <p:nvPr/>
        </p:nvGrpSpPr>
        <p:grpSpPr>
          <a:xfrm>
            <a:off x="3793534" y="4655179"/>
            <a:ext cx="220832" cy="193228"/>
            <a:chOff x="0" y="0"/>
            <a:chExt cx="812800" cy="711200"/>
          </a:xfrm>
        </p:grpSpPr>
        <p:sp>
          <p:nvSpPr>
            <p:cNvPr id="106" name="Freeform 66">
              <a:extLst>
                <a:ext uri="{FF2B5EF4-FFF2-40B4-BE49-F238E27FC236}">
                  <a16:creationId xmlns:a16="http://schemas.microsoft.com/office/drawing/2014/main" id="{E930EBCC-6913-857C-5749-FF99BE0E8F9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7" name="TextBox 67">
              <a:extLst>
                <a:ext uri="{FF2B5EF4-FFF2-40B4-BE49-F238E27FC236}">
                  <a16:creationId xmlns:a16="http://schemas.microsoft.com/office/drawing/2014/main" id="{18F208A8-BAFC-62A1-460B-1133BB475F1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8" name="Group 62">
            <a:extLst>
              <a:ext uri="{FF2B5EF4-FFF2-40B4-BE49-F238E27FC236}">
                <a16:creationId xmlns:a16="http://schemas.microsoft.com/office/drawing/2014/main" id="{97780495-C094-32FB-C88E-68F1036FC7B5}"/>
              </a:ext>
            </a:extLst>
          </p:cNvPr>
          <p:cNvGrpSpPr/>
          <p:nvPr/>
        </p:nvGrpSpPr>
        <p:grpSpPr>
          <a:xfrm>
            <a:off x="5073153" y="6097537"/>
            <a:ext cx="242972" cy="242972"/>
            <a:chOff x="0" y="0"/>
            <a:chExt cx="812800" cy="812800"/>
          </a:xfrm>
        </p:grpSpPr>
        <p:sp>
          <p:nvSpPr>
            <p:cNvPr id="109" name="Freeform 63">
              <a:extLst>
                <a:ext uri="{FF2B5EF4-FFF2-40B4-BE49-F238E27FC236}">
                  <a16:creationId xmlns:a16="http://schemas.microsoft.com/office/drawing/2014/main" id="{B5F7CB99-CEFA-95F0-6DD4-24E7AF71B11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0" name="TextBox 64">
              <a:extLst>
                <a:ext uri="{FF2B5EF4-FFF2-40B4-BE49-F238E27FC236}">
                  <a16:creationId xmlns:a16="http://schemas.microsoft.com/office/drawing/2014/main" id="{12EDCDC7-B424-08FB-CE29-180E6A77D0E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1" name="Group 62">
            <a:extLst>
              <a:ext uri="{FF2B5EF4-FFF2-40B4-BE49-F238E27FC236}">
                <a16:creationId xmlns:a16="http://schemas.microsoft.com/office/drawing/2014/main" id="{4140579B-4069-FDC4-3C32-82D0641D6755}"/>
              </a:ext>
            </a:extLst>
          </p:cNvPr>
          <p:cNvGrpSpPr/>
          <p:nvPr/>
        </p:nvGrpSpPr>
        <p:grpSpPr>
          <a:xfrm>
            <a:off x="5073153" y="4682900"/>
            <a:ext cx="242972" cy="242972"/>
            <a:chOff x="0" y="0"/>
            <a:chExt cx="812800" cy="812800"/>
          </a:xfrm>
        </p:grpSpPr>
        <p:sp>
          <p:nvSpPr>
            <p:cNvPr id="112" name="Freeform 63">
              <a:extLst>
                <a:ext uri="{FF2B5EF4-FFF2-40B4-BE49-F238E27FC236}">
                  <a16:creationId xmlns:a16="http://schemas.microsoft.com/office/drawing/2014/main" id="{5C45DED5-EC9B-E45F-02A8-E4DEAFD8B70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3" name="TextBox 64">
              <a:extLst>
                <a:ext uri="{FF2B5EF4-FFF2-40B4-BE49-F238E27FC236}">
                  <a16:creationId xmlns:a16="http://schemas.microsoft.com/office/drawing/2014/main" id="{487B55EE-95A7-BB58-CE23-43D8154DB6C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4" name="Group 62">
            <a:extLst>
              <a:ext uri="{FF2B5EF4-FFF2-40B4-BE49-F238E27FC236}">
                <a16:creationId xmlns:a16="http://schemas.microsoft.com/office/drawing/2014/main" id="{E4543741-D474-827F-8D6C-B875AB8A894D}"/>
              </a:ext>
            </a:extLst>
          </p:cNvPr>
          <p:cNvGrpSpPr/>
          <p:nvPr/>
        </p:nvGrpSpPr>
        <p:grpSpPr>
          <a:xfrm>
            <a:off x="3781474" y="1815559"/>
            <a:ext cx="242972" cy="242972"/>
            <a:chOff x="0" y="0"/>
            <a:chExt cx="812800" cy="812800"/>
          </a:xfrm>
        </p:grpSpPr>
        <p:sp>
          <p:nvSpPr>
            <p:cNvPr id="115" name="Freeform 63">
              <a:extLst>
                <a:ext uri="{FF2B5EF4-FFF2-40B4-BE49-F238E27FC236}">
                  <a16:creationId xmlns:a16="http://schemas.microsoft.com/office/drawing/2014/main" id="{2C9541C1-E04B-76A1-2B33-49B0721ADAE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6" name="TextBox 64">
              <a:extLst>
                <a:ext uri="{FF2B5EF4-FFF2-40B4-BE49-F238E27FC236}">
                  <a16:creationId xmlns:a16="http://schemas.microsoft.com/office/drawing/2014/main" id="{FCA588CB-1AAE-E4E8-EF21-985BED35C97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7" name="Group 62">
            <a:extLst>
              <a:ext uri="{FF2B5EF4-FFF2-40B4-BE49-F238E27FC236}">
                <a16:creationId xmlns:a16="http://schemas.microsoft.com/office/drawing/2014/main" id="{7650FE2B-412A-D167-30C2-A57979E90EC6}"/>
              </a:ext>
            </a:extLst>
          </p:cNvPr>
          <p:cNvGrpSpPr/>
          <p:nvPr/>
        </p:nvGrpSpPr>
        <p:grpSpPr>
          <a:xfrm>
            <a:off x="10284957" y="1846062"/>
            <a:ext cx="242972" cy="242972"/>
            <a:chOff x="0" y="0"/>
            <a:chExt cx="812800" cy="812800"/>
          </a:xfrm>
        </p:grpSpPr>
        <p:sp>
          <p:nvSpPr>
            <p:cNvPr id="118" name="Freeform 63">
              <a:extLst>
                <a:ext uri="{FF2B5EF4-FFF2-40B4-BE49-F238E27FC236}">
                  <a16:creationId xmlns:a16="http://schemas.microsoft.com/office/drawing/2014/main" id="{CB250404-F727-7583-5060-49B783669D5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9" name="TextBox 64">
              <a:extLst>
                <a:ext uri="{FF2B5EF4-FFF2-40B4-BE49-F238E27FC236}">
                  <a16:creationId xmlns:a16="http://schemas.microsoft.com/office/drawing/2014/main" id="{816FBB9A-21D3-560E-C361-E9C6B0DAD09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0" name="Group 62">
            <a:extLst>
              <a:ext uri="{FF2B5EF4-FFF2-40B4-BE49-F238E27FC236}">
                <a16:creationId xmlns:a16="http://schemas.microsoft.com/office/drawing/2014/main" id="{A25AB567-E66C-D420-206F-2313D330E019}"/>
              </a:ext>
            </a:extLst>
          </p:cNvPr>
          <p:cNvGrpSpPr/>
          <p:nvPr/>
        </p:nvGrpSpPr>
        <p:grpSpPr>
          <a:xfrm>
            <a:off x="6942087" y="4687171"/>
            <a:ext cx="242972" cy="242972"/>
            <a:chOff x="0" y="0"/>
            <a:chExt cx="812800" cy="812800"/>
          </a:xfrm>
        </p:grpSpPr>
        <p:sp>
          <p:nvSpPr>
            <p:cNvPr id="121" name="Freeform 63">
              <a:extLst>
                <a:ext uri="{FF2B5EF4-FFF2-40B4-BE49-F238E27FC236}">
                  <a16:creationId xmlns:a16="http://schemas.microsoft.com/office/drawing/2014/main" id="{EE50030A-2BC7-6F89-C1C9-DB199E5D594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2" name="TextBox 64">
              <a:extLst>
                <a:ext uri="{FF2B5EF4-FFF2-40B4-BE49-F238E27FC236}">
                  <a16:creationId xmlns:a16="http://schemas.microsoft.com/office/drawing/2014/main" id="{67035D68-A261-F549-B9BE-E57AA82F4F5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3" name="Group 62">
            <a:extLst>
              <a:ext uri="{FF2B5EF4-FFF2-40B4-BE49-F238E27FC236}">
                <a16:creationId xmlns:a16="http://schemas.microsoft.com/office/drawing/2014/main" id="{0829427F-D361-96BA-3E1D-1371555ADFCF}"/>
              </a:ext>
            </a:extLst>
          </p:cNvPr>
          <p:cNvGrpSpPr/>
          <p:nvPr/>
        </p:nvGrpSpPr>
        <p:grpSpPr>
          <a:xfrm>
            <a:off x="8207787" y="4689583"/>
            <a:ext cx="242972" cy="242972"/>
            <a:chOff x="0" y="0"/>
            <a:chExt cx="812800" cy="812800"/>
          </a:xfrm>
        </p:grpSpPr>
        <p:sp>
          <p:nvSpPr>
            <p:cNvPr id="124" name="Freeform 63">
              <a:extLst>
                <a:ext uri="{FF2B5EF4-FFF2-40B4-BE49-F238E27FC236}">
                  <a16:creationId xmlns:a16="http://schemas.microsoft.com/office/drawing/2014/main" id="{CC78D43D-B484-78FF-CADF-E917F5F06AD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5" name="TextBox 64">
              <a:extLst>
                <a:ext uri="{FF2B5EF4-FFF2-40B4-BE49-F238E27FC236}">
                  <a16:creationId xmlns:a16="http://schemas.microsoft.com/office/drawing/2014/main" id="{8F3D8292-26B8-510D-E1C2-0AC44CE8C68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6" name="Group 62">
            <a:extLst>
              <a:ext uri="{FF2B5EF4-FFF2-40B4-BE49-F238E27FC236}">
                <a16:creationId xmlns:a16="http://schemas.microsoft.com/office/drawing/2014/main" id="{7C93954E-E1F3-B0C6-DD12-72B059AFC481}"/>
              </a:ext>
            </a:extLst>
          </p:cNvPr>
          <p:cNvGrpSpPr/>
          <p:nvPr/>
        </p:nvGrpSpPr>
        <p:grpSpPr>
          <a:xfrm>
            <a:off x="10284957" y="4674952"/>
            <a:ext cx="242972" cy="242972"/>
            <a:chOff x="0" y="0"/>
            <a:chExt cx="812800" cy="812800"/>
          </a:xfrm>
        </p:grpSpPr>
        <p:sp>
          <p:nvSpPr>
            <p:cNvPr id="127" name="Freeform 63">
              <a:extLst>
                <a:ext uri="{FF2B5EF4-FFF2-40B4-BE49-F238E27FC236}">
                  <a16:creationId xmlns:a16="http://schemas.microsoft.com/office/drawing/2014/main" id="{BFB28789-134E-9B59-8F80-82806E21C38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8" name="TextBox 64">
              <a:extLst>
                <a:ext uri="{FF2B5EF4-FFF2-40B4-BE49-F238E27FC236}">
                  <a16:creationId xmlns:a16="http://schemas.microsoft.com/office/drawing/2014/main" id="{BC7A3ADC-B144-9984-FCEE-0566F3AA7D3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9" name="Group 46">
            <a:extLst>
              <a:ext uri="{FF2B5EF4-FFF2-40B4-BE49-F238E27FC236}">
                <a16:creationId xmlns:a16="http://schemas.microsoft.com/office/drawing/2014/main" id="{73568324-985B-B788-A79B-F29EBF7AAE6F}"/>
              </a:ext>
            </a:extLst>
          </p:cNvPr>
          <p:cNvGrpSpPr/>
          <p:nvPr/>
        </p:nvGrpSpPr>
        <p:grpSpPr>
          <a:xfrm rot="2700000">
            <a:off x="2694507" y="4649516"/>
            <a:ext cx="293842" cy="293842"/>
            <a:chOff x="0" y="0"/>
            <a:chExt cx="812800" cy="812800"/>
          </a:xfrm>
        </p:grpSpPr>
        <p:sp>
          <p:nvSpPr>
            <p:cNvPr id="130" name="Freeform 47">
              <a:extLst>
                <a:ext uri="{FF2B5EF4-FFF2-40B4-BE49-F238E27FC236}">
                  <a16:creationId xmlns:a16="http://schemas.microsoft.com/office/drawing/2014/main" id="{1D60AC89-F33E-0E54-A464-44077CAF2D4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1" name="TextBox 48">
              <a:extLst>
                <a:ext uri="{FF2B5EF4-FFF2-40B4-BE49-F238E27FC236}">
                  <a16:creationId xmlns:a16="http://schemas.microsoft.com/office/drawing/2014/main" id="{D2E35E68-299E-180D-06F8-4CB665B5581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2" name="Group 46">
            <a:extLst>
              <a:ext uri="{FF2B5EF4-FFF2-40B4-BE49-F238E27FC236}">
                <a16:creationId xmlns:a16="http://schemas.microsoft.com/office/drawing/2014/main" id="{178CDDCE-0DB4-5284-6B1D-DE62E6C09CBA}"/>
              </a:ext>
            </a:extLst>
          </p:cNvPr>
          <p:cNvGrpSpPr/>
          <p:nvPr/>
        </p:nvGrpSpPr>
        <p:grpSpPr>
          <a:xfrm rot="2700000">
            <a:off x="2688008" y="6074106"/>
            <a:ext cx="293842" cy="293842"/>
            <a:chOff x="0" y="0"/>
            <a:chExt cx="812800" cy="812800"/>
          </a:xfrm>
        </p:grpSpPr>
        <p:sp>
          <p:nvSpPr>
            <p:cNvPr id="133" name="Freeform 47">
              <a:extLst>
                <a:ext uri="{FF2B5EF4-FFF2-40B4-BE49-F238E27FC236}">
                  <a16:creationId xmlns:a16="http://schemas.microsoft.com/office/drawing/2014/main" id="{828CD5B7-9695-F936-2D82-8D959381857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4" name="TextBox 48">
              <a:extLst>
                <a:ext uri="{FF2B5EF4-FFF2-40B4-BE49-F238E27FC236}">
                  <a16:creationId xmlns:a16="http://schemas.microsoft.com/office/drawing/2014/main" id="{91C4426F-A2E8-A4E9-932B-F7C4B4F11BAE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8" name="Group 62">
            <a:extLst>
              <a:ext uri="{FF2B5EF4-FFF2-40B4-BE49-F238E27FC236}">
                <a16:creationId xmlns:a16="http://schemas.microsoft.com/office/drawing/2014/main" id="{4B4084C4-2592-FA66-481D-D8C91B3070F1}"/>
              </a:ext>
            </a:extLst>
          </p:cNvPr>
          <p:cNvGrpSpPr/>
          <p:nvPr/>
        </p:nvGrpSpPr>
        <p:grpSpPr>
          <a:xfrm>
            <a:off x="8207787" y="3249254"/>
            <a:ext cx="242972" cy="242972"/>
            <a:chOff x="0" y="0"/>
            <a:chExt cx="812800" cy="812800"/>
          </a:xfrm>
        </p:grpSpPr>
        <p:sp>
          <p:nvSpPr>
            <p:cNvPr id="139" name="Freeform 63">
              <a:extLst>
                <a:ext uri="{FF2B5EF4-FFF2-40B4-BE49-F238E27FC236}">
                  <a16:creationId xmlns:a16="http://schemas.microsoft.com/office/drawing/2014/main" id="{6544789E-E3EB-77BD-A706-4FFCB30433C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0" name="TextBox 64">
              <a:extLst>
                <a:ext uri="{FF2B5EF4-FFF2-40B4-BE49-F238E27FC236}">
                  <a16:creationId xmlns:a16="http://schemas.microsoft.com/office/drawing/2014/main" id="{B8AF970D-EB35-08DB-B256-39CE8EAA9A3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" name="Group 65">
            <a:extLst>
              <a:ext uri="{FF2B5EF4-FFF2-40B4-BE49-F238E27FC236}">
                <a16:creationId xmlns:a16="http://schemas.microsoft.com/office/drawing/2014/main" id="{4BA7A9EC-C3A8-F52C-AC03-100548B97016}"/>
              </a:ext>
            </a:extLst>
          </p:cNvPr>
          <p:cNvGrpSpPr/>
          <p:nvPr/>
        </p:nvGrpSpPr>
        <p:grpSpPr>
          <a:xfrm>
            <a:off x="8218857" y="5001933"/>
            <a:ext cx="220832" cy="193228"/>
            <a:chOff x="0" y="0"/>
            <a:chExt cx="812800" cy="711200"/>
          </a:xfrm>
        </p:grpSpPr>
        <p:sp>
          <p:nvSpPr>
            <p:cNvPr id="6" name="Freeform 66">
              <a:extLst>
                <a:ext uri="{FF2B5EF4-FFF2-40B4-BE49-F238E27FC236}">
                  <a16:creationId xmlns:a16="http://schemas.microsoft.com/office/drawing/2014/main" id="{951B8F96-63F9-5C6A-BCE7-17F0E34AE66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TextBox 67">
              <a:extLst>
                <a:ext uri="{FF2B5EF4-FFF2-40B4-BE49-F238E27FC236}">
                  <a16:creationId xmlns:a16="http://schemas.microsoft.com/office/drawing/2014/main" id="{1EBCA447-D8EE-B843-7F20-12C4F05BA4C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5">
            <a:extLst>
              <a:ext uri="{FF2B5EF4-FFF2-40B4-BE49-F238E27FC236}">
                <a16:creationId xmlns:a16="http://schemas.microsoft.com/office/drawing/2014/main" id="{E2B11432-D72A-E11E-7A61-7F41522F3BB9}"/>
              </a:ext>
            </a:extLst>
          </p:cNvPr>
          <p:cNvGrpSpPr/>
          <p:nvPr/>
        </p:nvGrpSpPr>
        <p:grpSpPr>
          <a:xfrm>
            <a:off x="8877778" y="1837542"/>
            <a:ext cx="220832" cy="193228"/>
            <a:chOff x="0" y="0"/>
            <a:chExt cx="812800" cy="711200"/>
          </a:xfrm>
        </p:grpSpPr>
        <p:sp>
          <p:nvSpPr>
            <p:cNvPr id="10" name="Freeform 66">
              <a:extLst>
                <a:ext uri="{FF2B5EF4-FFF2-40B4-BE49-F238E27FC236}">
                  <a16:creationId xmlns:a16="http://schemas.microsoft.com/office/drawing/2014/main" id="{F5FD697F-A7CD-FBBD-DF50-7D51A9B9515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7">
              <a:extLst>
                <a:ext uri="{FF2B5EF4-FFF2-40B4-BE49-F238E27FC236}">
                  <a16:creationId xmlns:a16="http://schemas.microsoft.com/office/drawing/2014/main" id="{4E0299D2-6323-E850-04DC-B13787A0F38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28E623F6-4195-3451-B763-909F3C5D39FF}"/>
              </a:ext>
            </a:extLst>
          </p:cNvPr>
          <p:cNvGrpSpPr/>
          <p:nvPr/>
        </p:nvGrpSpPr>
        <p:grpSpPr>
          <a:xfrm>
            <a:off x="5674218" y="1837542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4FEF390E-3284-3B79-93DD-A5D2EC92D55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67">
              <a:extLst>
                <a:ext uri="{FF2B5EF4-FFF2-40B4-BE49-F238E27FC236}">
                  <a16:creationId xmlns:a16="http://schemas.microsoft.com/office/drawing/2014/main" id="{03389380-2FBC-9FD5-D986-1CCEC24476C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2">
            <a:extLst>
              <a:ext uri="{FF2B5EF4-FFF2-40B4-BE49-F238E27FC236}">
                <a16:creationId xmlns:a16="http://schemas.microsoft.com/office/drawing/2014/main" id="{BFFFD819-323E-E3B2-DF0A-8DB61FEEB4D3}"/>
              </a:ext>
            </a:extLst>
          </p:cNvPr>
          <p:cNvGrpSpPr/>
          <p:nvPr/>
        </p:nvGrpSpPr>
        <p:grpSpPr>
          <a:xfrm>
            <a:off x="5067167" y="3263491"/>
            <a:ext cx="242972" cy="242972"/>
            <a:chOff x="0" y="0"/>
            <a:chExt cx="812800" cy="812800"/>
          </a:xfrm>
        </p:grpSpPr>
        <p:sp>
          <p:nvSpPr>
            <p:cNvPr id="17" name="Freeform 63">
              <a:extLst>
                <a:ext uri="{FF2B5EF4-FFF2-40B4-BE49-F238E27FC236}">
                  <a16:creationId xmlns:a16="http://schemas.microsoft.com/office/drawing/2014/main" id="{05970E6C-C164-A35F-8CAD-C46F0AE6880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4">
              <a:extLst>
                <a:ext uri="{FF2B5EF4-FFF2-40B4-BE49-F238E27FC236}">
                  <a16:creationId xmlns:a16="http://schemas.microsoft.com/office/drawing/2014/main" id="{691B3AC2-254E-F671-56EA-F6203DE58AD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994861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9F3E0A-460B-CEAB-641A-96006350B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69">
            <a:extLst>
              <a:ext uri="{FF2B5EF4-FFF2-40B4-BE49-F238E27FC236}">
                <a16:creationId xmlns:a16="http://schemas.microsoft.com/office/drawing/2014/main" id="{C600E7C4-81D2-7711-6920-D415CC6F7BA2}"/>
              </a:ext>
            </a:extLst>
          </p:cNvPr>
          <p:cNvSpPr txBox="1"/>
          <p:nvPr/>
        </p:nvSpPr>
        <p:spPr>
          <a:xfrm>
            <a:off x="7416441" y="4376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>
                <a:solidFill>
                  <a:srgbClr val="000000"/>
                </a:solidFill>
                <a:latin typeface="DM Sans Bold"/>
              </a:rPr>
              <a:t>JANUARY 2026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9E1519E-6158-0D4E-EB97-6BE4586ADB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929802"/>
              </p:ext>
            </p:extLst>
          </p:nvPr>
        </p:nvGraphicFramePr>
        <p:xfrm>
          <a:off x="243841" y="685507"/>
          <a:ext cx="10340135" cy="6785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281">
                  <a:extLst>
                    <a:ext uri="{9D8B030D-6E8A-4147-A177-3AD203B41FA5}">
                      <a16:colId xmlns:a16="http://schemas.microsoft.com/office/drawing/2014/main" val="338060405"/>
                    </a:ext>
                  </a:extLst>
                </a:gridCol>
                <a:gridCol w="1574753">
                  <a:extLst>
                    <a:ext uri="{9D8B030D-6E8A-4147-A177-3AD203B41FA5}">
                      <a16:colId xmlns:a16="http://schemas.microsoft.com/office/drawing/2014/main" val="242677683"/>
                    </a:ext>
                  </a:extLst>
                </a:gridCol>
                <a:gridCol w="862365">
                  <a:extLst>
                    <a:ext uri="{9D8B030D-6E8A-4147-A177-3AD203B41FA5}">
                      <a16:colId xmlns:a16="http://schemas.microsoft.com/office/drawing/2014/main" val="759031199"/>
                    </a:ext>
                  </a:extLst>
                </a:gridCol>
                <a:gridCol w="1962193">
                  <a:extLst>
                    <a:ext uri="{9D8B030D-6E8A-4147-A177-3AD203B41FA5}">
                      <a16:colId xmlns:a16="http://schemas.microsoft.com/office/drawing/2014/main" val="4007638647"/>
                    </a:ext>
                  </a:extLst>
                </a:gridCol>
                <a:gridCol w="1662240">
                  <a:extLst>
                    <a:ext uri="{9D8B030D-6E8A-4147-A177-3AD203B41FA5}">
                      <a16:colId xmlns:a16="http://schemas.microsoft.com/office/drawing/2014/main" val="1401502926"/>
                    </a:ext>
                  </a:extLst>
                </a:gridCol>
                <a:gridCol w="887361">
                  <a:extLst>
                    <a:ext uri="{9D8B030D-6E8A-4147-A177-3AD203B41FA5}">
                      <a16:colId xmlns:a16="http://schemas.microsoft.com/office/drawing/2014/main" val="878483537"/>
                    </a:ext>
                  </a:extLst>
                </a:gridCol>
                <a:gridCol w="1851942">
                  <a:extLst>
                    <a:ext uri="{9D8B030D-6E8A-4147-A177-3AD203B41FA5}">
                      <a16:colId xmlns:a16="http://schemas.microsoft.com/office/drawing/2014/main" val="3010666213"/>
                    </a:ext>
                  </a:extLst>
                </a:gridCol>
              </a:tblGrid>
              <a:tr h="457410">
                <a:tc gridSpan="7"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Week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567006"/>
                  </a:ext>
                </a:extLst>
              </a:tr>
              <a:tr h="615175"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Monday 5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Tuesday 6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Wednesday 7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Thursday 8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Friday 9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732529"/>
                  </a:ext>
                </a:extLst>
              </a:tr>
              <a:tr h="1428188"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TIPP: Film Making                  10:30am-12:30pm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Mens Matter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LIAM                                        10:30am-12pm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F1B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 - By APPT</a:t>
                      </a:r>
                    </a:p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only                         10am-4pm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Basic Literacy Assessment              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Veterans Chai and Chat 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JASMINE 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 - By APPT only 10am-4pm</a:t>
                      </a:r>
                    </a:p>
                    <a:p>
                      <a:pPr algn="ctr"/>
                      <a:endParaRPr lang="en-GB" sz="16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Cooking  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JASMINE                          10am-12pm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760003"/>
                  </a:ext>
                </a:extLst>
              </a:tr>
              <a:tr h="1428188">
                <a:tc v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PIP Support 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AMY                            11am-12pm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Intro To Employment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LIAM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F1B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606401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Skill finder NCS                          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Understanding Disclosure to Employers                          11am-12pm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Arts and Crafts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 Therapy AMY            1pm-3pm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Women only:              Future Focus  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JASMINE                                     1-3pm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58565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Meditation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AMY                         2pm-3pm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Reflective Practice 2pm-3pm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639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8356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588EF6-A2C1-A57A-6B1B-488002C9BC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69">
            <a:extLst>
              <a:ext uri="{FF2B5EF4-FFF2-40B4-BE49-F238E27FC236}">
                <a16:creationId xmlns:a16="http://schemas.microsoft.com/office/drawing/2014/main" id="{B4F9FB7D-3F1F-CC0E-61C0-884F2DE4EB17}"/>
              </a:ext>
            </a:extLst>
          </p:cNvPr>
          <p:cNvSpPr txBox="1"/>
          <p:nvPr/>
        </p:nvSpPr>
        <p:spPr>
          <a:xfrm>
            <a:off x="7472321" y="0"/>
            <a:ext cx="3221079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>
                <a:solidFill>
                  <a:srgbClr val="000000"/>
                </a:solidFill>
                <a:latin typeface="DM Sans Bold"/>
              </a:rPr>
              <a:t>JANUARY 2026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E16E311-88DC-7FA8-A244-C041920D98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210182"/>
              </p:ext>
            </p:extLst>
          </p:nvPr>
        </p:nvGraphicFramePr>
        <p:xfrm>
          <a:off x="233680" y="685506"/>
          <a:ext cx="10301262" cy="6785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4723">
                  <a:extLst>
                    <a:ext uri="{9D8B030D-6E8A-4147-A177-3AD203B41FA5}">
                      <a16:colId xmlns:a16="http://schemas.microsoft.com/office/drawing/2014/main" val="3417455323"/>
                    </a:ext>
                  </a:extLst>
                </a:gridCol>
                <a:gridCol w="1465300">
                  <a:extLst>
                    <a:ext uri="{9D8B030D-6E8A-4147-A177-3AD203B41FA5}">
                      <a16:colId xmlns:a16="http://schemas.microsoft.com/office/drawing/2014/main" val="525736274"/>
                    </a:ext>
                  </a:extLst>
                </a:gridCol>
                <a:gridCol w="796596">
                  <a:extLst>
                    <a:ext uri="{9D8B030D-6E8A-4147-A177-3AD203B41FA5}">
                      <a16:colId xmlns:a16="http://schemas.microsoft.com/office/drawing/2014/main" val="1996993283"/>
                    </a:ext>
                  </a:extLst>
                </a:gridCol>
                <a:gridCol w="2137532">
                  <a:extLst>
                    <a:ext uri="{9D8B030D-6E8A-4147-A177-3AD203B41FA5}">
                      <a16:colId xmlns:a16="http://schemas.microsoft.com/office/drawing/2014/main" val="1240081925"/>
                    </a:ext>
                  </a:extLst>
                </a:gridCol>
                <a:gridCol w="1553362">
                  <a:extLst>
                    <a:ext uri="{9D8B030D-6E8A-4147-A177-3AD203B41FA5}">
                      <a16:colId xmlns:a16="http://schemas.microsoft.com/office/drawing/2014/main" val="1190183249"/>
                    </a:ext>
                  </a:extLst>
                </a:gridCol>
                <a:gridCol w="749399">
                  <a:extLst>
                    <a:ext uri="{9D8B030D-6E8A-4147-A177-3AD203B41FA5}">
                      <a16:colId xmlns:a16="http://schemas.microsoft.com/office/drawing/2014/main" val="3190642852"/>
                    </a:ext>
                  </a:extLst>
                </a:gridCol>
                <a:gridCol w="1844350">
                  <a:extLst>
                    <a:ext uri="{9D8B030D-6E8A-4147-A177-3AD203B41FA5}">
                      <a16:colId xmlns:a16="http://schemas.microsoft.com/office/drawing/2014/main" val="2903080705"/>
                    </a:ext>
                  </a:extLst>
                </a:gridCol>
              </a:tblGrid>
              <a:tr h="457410">
                <a:tc gridSpan="7"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Week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7051670"/>
                  </a:ext>
                </a:extLst>
              </a:tr>
              <a:tr h="615175"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Monday 12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Tuesday 13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Wednesday 14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Thursday 15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Friday 16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473341"/>
                  </a:ext>
                </a:extLst>
              </a:tr>
              <a:tr h="1428188"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TIPP: Film Making                  10:30am-12:30pm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Support obtaining a drivers License  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 - By APPT only                         10am-4pm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Basic Literacy Assessment              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Accessing Mental Health Support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 - By APPT only 10am-4pm</a:t>
                      </a:r>
                    </a:p>
                    <a:p>
                      <a:pPr algn="ctr"/>
                      <a:endParaRPr lang="en-GB" sz="16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Hub Games 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AMY                           10am-12pm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571338"/>
                  </a:ext>
                </a:extLst>
              </a:tr>
              <a:tr h="1428188">
                <a:tc v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Money Management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LIAM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F1B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Health Care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11pm-12pm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Introduction to Employment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LIAM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F1B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8888222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Construction Pathway (Digital College)                                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Managing Emotions   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JASMINE                     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Arts and Crafts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 Therapy AMY            1pm-3pm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Women only:              Meditation 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JASMINE                                       1-3pm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803090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Support setting up a Bank Account 2pm-3pm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Diamond Art 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AMY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2pm-3pm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968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3977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CB2F7A-6DCF-E105-32DB-8F8F14327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69">
            <a:extLst>
              <a:ext uri="{FF2B5EF4-FFF2-40B4-BE49-F238E27FC236}">
                <a16:creationId xmlns:a16="http://schemas.microsoft.com/office/drawing/2014/main" id="{ED97D0C7-C70F-341C-7E8A-B4DEE30605B1}"/>
              </a:ext>
            </a:extLst>
          </p:cNvPr>
          <p:cNvSpPr txBox="1"/>
          <p:nvPr/>
        </p:nvSpPr>
        <p:spPr>
          <a:xfrm>
            <a:off x="7335161" y="2764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>
                <a:solidFill>
                  <a:srgbClr val="000000"/>
                </a:solidFill>
                <a:latin typeface="DM Sans Bold"/>
              </a:rPr>
              <a:t>JANUARY 2026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DA053B9-8F8A-01F8-CE2E-8475D72037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275097"/>
              </p:ext>
            </p:extLst>
          </p:nvPr>
        </p:nvGraphicFramePr>
        <p:xfrm>
          <a:off x="176632" y="619856"/>
          <a:ext cx="10340136" cy="6785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3026">
                  <a:extLst>
                    <a:ext uri="{9D8B030D-6E8A-4147-A177-3AD203B41FA5}">
                      <a16:colId xmlns:a16="http://schemas.microsoft.com/office/drawing/2014/main" val="2761763164"/>
                    </a:ext>
                  </a:extLst>
                </a:gridCol>
                <a:gridCol w="1570505">
                  <a:extLst>
                    <a:ext uri="{9D8B030D-6E8A-4147-A177-3AD203B41FA5}">
                      <a16:colId xmlns:a16="http://schemas.microsoft.com/office/drawing/2014/main" val="1865027932"/>
                    </a:ext>
                  </a:extLst>
                </a:gridCol>
                <a:gridCol w="860038">
                  <a:extLst>
                    <a:ext uri="{9D8B030D-6E8A-4147-A177-3AD203B41FA5}">
                      <a16:colId xmlns:a16="http://schemas.microsoft.com/office/drawing/2014/main" val="972650160"/>
                    </a:ext>
                  </a:extLst>
                </a:gridCol>
                <a:gridCol w="1956899">
                  <a:extLst>
                    <a:ext uri="{9D8B030D-6E8A-4147-A177-3AD203B41FA5}">
                      <a16:colId xmlns:a16="http://schemas.microsoft.com/office/drawing/2014/main" val="845957630"/>
                    </a:ext>
                  </a:extLst>
                </a:gridCol>
                <a:gridCol w="1657755">
                  <a:extLst>
                    <a:ext uri="{9D8B030D-6E8A-4147-A177-3AD203B41FA5}">
                      <a16:colId xmlns:a16="http://schemas.microsoft.com/office/drawing/2014/main" val="3717428862"/>
                    </a:ext>
                  </a:extLst>
                </a:gridCol>
                <a:gridCol w="884967">
                  <a:extLst>
                    <a:ext uri="{9D8B030D-6E8A-4147-A177-3AD203B41FA5}">
                      <a16:colId xmlns:a16="http://schemas.microsoft.com/office/drawing/2014/main" val="1920064558"/>
                    </a:ext>
                  </a:extLst>
                </a:gridCol>
                <a:gridCol w="1846946">
                  <a:extLst>
                    <a:ext uri="{9D8B030D-6E8A-4147-A177-3AD203B41FA5}">
                      <a16:colId xmlns:a16="http://schemas.microsoft.com/office/drawing/2014/main" val="694045243"/>
                    </a:ext>
                  </a:extLst>
                </a:gridCol>
              </a:tblGrid>
              <a:tr h="457410">
                <a:tc gridSpan="7"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Week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401284"/>
                  </a:ext>
                </a:extLst>
              </a:tr>
              <a:tr h="615175"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Monday 19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Tuesday 20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Wednesday 21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Thursday 22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Friday 23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370381"/>
                  </a:ext>
                </a:extLst>
              </a:tr>
              <a:tr h="1428188"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TIPP: Film Making                  10:30am-12:30pm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Mens Matter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LIAM                                        10:30am-12pm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F1B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 - By APPT only                         10am-4pm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Basic Literacy Assessment              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Housing Support  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 - By APPT only 10am-4pm</a:t>
                      </a:r>
                    </a:p>
                    <a:p>
                      <a:pPr algn="ctr"/>
                      <a:endParaRPr lang="en-GB" sz="16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Cooking 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LIAM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10am-12pm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F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39059"/>
                  </a:ext>
                </a:extLst>
              </a:tr>
              <a:tr h="1428188">
                <a:tc v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Health Care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Intro To Employment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LIAM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 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F1B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846028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Skill finder NCS                          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Job Search LIAM                        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F1B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Arts and Crafts 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 Therapy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AMY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1pm-3pm</a:t>
                      </a:r>
                    </a:p>
                    <a:p>
                      <a:pPr algn="ctr"/>
                      <a:endParaRPr lang="en-GB" sz="12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Women only:              Future Focus  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AMY                                    1-3pm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782686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Meditation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AMY                         2pm-3pm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Reflective Practice 2pm-3pm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47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2998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00E351-C023-D3B4-EC3E-60004A463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69">
            <a:extLst>
              <a:ext uri="{FF2B5EF4-FFF2-40B4-BE49-F238E27FC236}">
                <a16:creationId xmlns:a16="http://schemas.microsoft.com/office/drawing/2014/main" id="{F4E7D0DA-CD8E-9BAC-6B5B-3AA64C561939}"/>
              </a:ext>
            </a:extLst>
          </p:cNvPr>
          <p:cNvSpPr txBox="1"/>
          <p:nvPr/>
        </p:nvSpPr>
        <p:spPr>
          <a:xfrm>
            <a:off x="7446921" y="1858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>
                <a:solidFill>
                  <a:srgbClr val="000000"/>
                </a:solidFill>
                <a:latin typeface="DM Sans Bold"/>
              </a:rPr>
              <a:t>JANUARY 2026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3E636E5C-18FF-A855-9FDA-D96BB46FC4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718922"/>
              </p:ext>
            </p:extLst>
          </p:nvPr>
        </p:nvGraphicFramePr>
        <p:xfrm>
          <a:off x="254000" y="718505"/>
          <a:ext cx="10329975" cy="6785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7769">
                  <a:extLst>
                    <a:ext uri="{9D8B030D-6E8A-4147-A177-3AD203B41FA5}">
                      <a16:colId xmlns:a16="http://schemas.microsoft.com/office/drawing/2014/main" val="190483840"/>
                    </a:ext>
                  </a:extLst>
                </a:gridCol>
                <a:gridCol w="1573206">
                  <a:extLst>
                    <a:ext uri="{9D8B030D-6E8A-4147-A177-3AD203B41FA5}">
                      <a16:colId xmlns:a16="http://schemas.microsoft.com/office/drawing/2014/main" val="4101518895"/>
                    </a:ext>
                  </a:extLst>
                </a:gridCol>
                <a:gridCol w="1296023">
                  <a:extLst>
                    <a:ext uri="{9D8B030D-6E8A-4147-A177-3AD203B41FA5}">
                      <a16:colId xmlns:a16="http://schemas.microsoft.com/office/drawing/2014/main" val="544274108"/>
                    </a:ext>
                  </a:extLst>
                </a:gridCol>
                <a:gridCol w="1704723">
                  <a:extLst>
                    <a:ext uri="{9D8B030D-6E8A-4147-A177-3AD203B41FA5}">
                      <a16:colId xmlns:a16="http://schemas.microsoft.com/office/drawing/2014/main" val="4097722334"/>
                    </a:ext>
                  </a:extLst>
                </a:gridCol>
                <a:gridCol w="1481642">
                  <a:extLst>
                    <a:ext uri="{9D8B030D-6E8A-4147-A177-3AD203B41FA5}">
                      <a16:colId xmlns:a16="http://schemas.microsoft.com/office/drawing/2014/main" val="3713927685"/>
                    </a:ext>
                  </a:extLst>
                </a:gridCol>
                <a:gridCol w="1168669">
                  <a:extLst>
                    <a:ext uri="{9D8B030D-6E8A-4147-A177-3AD203B41FA5}">
                      <a16:colId xmlns:a16="http://schemas.microsoft.com/office/drawing/2014/main" val="3942394827"/>
                    </a:ext>
                  </a:extLst>
                </a:gridCol>
                <a:gridCol w="1567943">
                  <a:extLst>
                    <a:ext uri="{9D8B030D-6E8A-4147-A177-3AD203B41FA5}">
                      <a16:colId xmlns:a16="http://schemas.microsoft.com/office/drawing/2014/main" val="306687479"/>
                    </a:ext>
                  </a:extLst>
                </a:gridCol>
              </a:tblGrid>
              <a:tr h="457410">
                <a:tc gridSpan="7"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Week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95946"/>
                  </a:ext>
                </a:extLst>
              </a:tr>
              <a:tr h="615175"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Monday 26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Tuesday 27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Wednesday 28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Thursday 29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Friday 30</a:t>
                      </a:r>
                      <a:r>
                        <a:rPr lang="en-GB" sz="1400" baseline="300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1179104"/>
                  </a:ext>
                </a:extLst>
              </a:tr>
              <a:tr h="1428188"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TIPP: Film Making                  10:30am-12:30pm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Support obtaining a drivers License  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 - By APPT only                         10am-4pm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Basic Literacy Assessment              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Accessing Mental Health Support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 - By APPT only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10am-4pm</a:t>
                      </a:r>
                    </a:p>
                    <a:p>
                      <a:pPr algn="ctr"/>
                      <a:endParaRPr lang="en-GB" sz="160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Hub Qiuz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JASMINE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10am-12pm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899211"/>
                  </a:ext>
                </a:extLst>
              </a:tr>
              <a:tr h="1428188">
                <a:tc v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Money Management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LIAM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F1B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Housing support 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Introduction to Employment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LIAM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F1B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532933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Construction Pathway (Digital College)                                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Managing Emotions   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JASMINE                     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Arts and Crafts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 Therapy AMY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1pm-3pm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Women only:              Meditation 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AMY                                      1-3pm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528603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Support setting up a Bank Account 2pm-3pm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Diamond Art</a:t>
                      </a:r>
                    </a:p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JASMINE 2pm-3pm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133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3261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5" ma:contentTypeDescription="Create a new document." ma:contentTypeScope="" ma:versionID="7380bb5e951f26365fc05e9c41e4b009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e4b8c1d64eaa87a495046f9ad268f8da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CoverLetterTemplate2 xmlns="39022ca7-da8b-462c-ac53-cf911d2e7c5d" xsi:nil="true"/>
  </documentManagement>
</p:properties>
</file>

<file path=customXml/itemProps1.xml><?xml version="1.0" encoding="utf-8"?>
<ds:datastoreItem xmlns:ds="http://schemas.openxmlformats.org/officeDocument/2006/customXml" ds:itemID="{0573EF00-A4EA-4A04-81DC-54F84864DF58}">
  <ds:schemaRefs>
    <ds:schemaRef ds:uri="21fe2dc5-e687-4b08-a992-8b5ade4d5474"/>
    <ds:schemaRef ds:uri="39022ca7-da8b-462c-ac53-cf911d2e7c5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D4F630-F244-4249-A1DD-CAF66701C44D}">
  <ds:schemaRefs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purl.org/dc/dcmitype/"/>
    <ds:schemaRef ds:uri="http://schemas.openxmlformats.org/package/2006/metadata/core-properties"/>
    <ds:schemaRef ds:uri="http://schemas.microsoft.com/sharepoint/v3"/>
    <ds:schemaRef ds:uri="http://schemas.microsoft.com/office/2006/metadata/properties"/>
    <ds:schemaRef ds:uri="http://schemas.microsoft.com/office/infopath/2007/PartnerControls"/>
    <ds:schemaRef ds:uri="21fe2dc5-e687-4b08-a992-8b5ade4d5474"/>
    <ds:schemaRef ds:uri="39022ca7-da8b-462c-ac53-cf911d2e7c5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1518</TotalTime>
  <Words>1265</Words>
  <Application>Microsoft Office PowerPoint</Application>
  <PresentationFormat>Custom</PresentationFormat>
  <Paragraphs>425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Arial</vt:lpstr>
      <vt:lpstr>Aptos</vt:lpstr>
      <vt:lpstr>DM Sans</vt:lpstr>
      <vt:lpstr>DM Sans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Bennett, Natalie (Growth Company)</dc:creator>
  <cp:lastModifiedBy>Brown, Jasmine (Growth Company)</cp:lastModifiedBy>
  <cp:revision>2</cp:revision>
  <cp:lastPrinted>2025-02-24T11:06:37Z</cp:lastPrinted>
  <dcterms:created xsi:type="dcterms:W3CDTF">2006-08-16T00:00:00Z</dcterms:created>
  <dcterms:modified xsi:type="dcterms:W3CDTF">2025-12-19T14:41:28Z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