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10"/>
  </p:notesMasterIdLst>
  <p:sldIdLst>
    <p:sldId id="273" r:id="rId5"/>
    <p:sldId id="267" r:id="rId6"/>
    <p:sldId id="269" r:id="rId7"/>
    <p:sldId id="270" r:id="rId8"/>
    <p:sldId id="271" r:id="rId9"/>
  </p:sldIdLst>
  <p:sldSz cx="10693400" cy="7556500"/>
  <p:notesSz cx="6810375" cy="9942513"/>
  <p:embeddedFontLst>
    <p:embeddedFont>
      <p:font typeface="DM Sans" pitchFamily="2" charset="0"/>
      <p:regular r:id="rId11"/>
      <p:bold r:id="rId12"/>
      <p:italic r:id="rId13"/>
      <p:boldItalic r:id="rId14"/>
    </p:embeddedFont>
    <p:embeddedFont>
      <p:font typeface="DM Sans Bold" charset="0"/>
      <p:regular r:id="rId15"/>
      <p:bold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586E"/>
    <a:srgbClr val="ACB7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1440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font" Target="fonts/font6.fntdata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1.fntdata"/><Relationship Id="rId5" Type="http://schemas.openxmlformats.org/officeDocument/2006/relationships/slide" Target="slides/slide1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1162" cy="49885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7" y="0"/>
            <a:ext cx="2951162" cy="49885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DBF824F2-4039-4E9F-A9ED-1CFB4ADAA9F3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1875" y="1243013"/>
            <a:ext cx="47466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4834"/>
            <a:ext cx="5448300" cy="3914865"/>
          </a:xfrm>
          <a:prstGeom prst="rect">
            <a:avLst/>
          </a:prstGeom>
        </p:spPr>
        <p:txBody>
          <a:bodyPr vert="horz" lIns="91595" tIns="45798" rIns="91595" bIns="45798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3663"/>
            <a:ext cx="2951162" cy="498852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7" y="9443663"/>
            <a:ext cx="2951162" cy="498852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2D71FEC4-1883-44E9-B54F-88C6060D0A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604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01D218-7D13-D471-EBBC-AE21A1A107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C544297-0410-1691-A600-7230EA5170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A5EE98D-9785-B783-9F1A-CD9AB048DB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ts val="1518"/>
              </a:lnSpc>
            </a:pPr>
            <a:endParaRPr lang="en-GB" sz="1800">
              <a:solidFill>
                <a:srgbClr val="000000"/>
              </a:solidFill>
              <a:latin typeface="DM Sans" pitchFamily="2" charset="0"/>
            </a:endParaRPr>
          </a:p>
          <a:p>
            <a:pPr defTabSz="915954">
              <a:defRPr/>
            </a:pPr>
            <a:endParaRPr lang="en-US">
              <a:solidFill>
                <a:sysClr val="windowText" lastClr="000000"/>
              </a:solidFill>
              <a:latin typeface="DM Sans"/>
            </a:endParaRPr>
          </a:p>
          <a:p>
            <a:endParaRPr lang="en-GB"/>
          </a:p>
          <a:p>
            <a:endParaRPr lang="en-GB"/>
          </a:p>
          <a:p>
            <a:pPr algn="ctr">
              <a:lnSpc>
                <a:spcPts val="1518"/>
              </a:lnSpc>
            </a:pPr>
            <a:endParaRPr lang="en-GB"/>
          </a:p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4E8DF1-624D-290C-249C-D18E221771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1FEC4-1883-44E9-B54F-88C6060D0A8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4200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C723AA-AAF0-F646-4BCC-BAD77190AC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96C051D-F401-1523-894D-823F04CD0BA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48985EA-F5A8-4C38-575D-CB4E8C7A34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ts val="1518"/>
              </a:lnSpc>
            </a:pPr>
            <a:endParaRPr lang="en-GB" sz="1800">
              <a:solidFill>
                <a:srgbClr val="000000"/>
              </a:solidFill>
              <a:latin typeface="DM Sans" pitchFamily="2" charset="0"/>
            </a:endParaRPr>
          </a:p>
          <a:p>
            <a:pPr defTabSz="915954">
              <a:defRPr/>
            </a:pPr>
            <a:endParaRPr lang="en-US">
              <a:solidFill>
                <a:sysClr val="windowText" lastClr="000000"/>
              </a:solidFill>
              <a:latin typeface="DM Sans"/>
            </a:endParaRPr>
          </a:p>
          <a:p>
            <a:endParaRPr lang="en-GB"/>
          </a:p>
          <a:p>
            <a:endParaRPr lang="en-GB"/>
          </a:p>
          <a:p>
            <a:pPr algn="ctr">
              <a:lnSpc>
                <a:spcPts val="1518"/>
              </a:lnSpc>
            </a:pPr>
            <a:endParaRPr lang="en-GB"/>
          </a:p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71E255-40A3-5BB9-902A-F63074B585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1FEC4-1883-44E9-B54F-88C6060D0A8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336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8F7727-6784-4071-F499-BEA44E791D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8816802-9213-B3A0-D201-A319941552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055EFD6-438F-EEBE-B2FC-6528292041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ts val="1518"/>
              </a:lnSpc>
            </a:pPr>
            <a:endParaRPr lang="en-GB" sz="1800">
              <a:solidFill>
                <a:srgbClr val="000000"/>
              </a:solidFill>
              <a:latin typeface="DM Sans" pitchFamily="2" charset="0"/>
            </a:endParaRPr>
          </a:p>
          <a:p>
            <a:pPr defTabSz="915954">
              <a:defRPr/>
            </a:pPr>
            <a:endParaRPr lang="en-US">
              <a:solidFill>
                <a:sysClr val="windowText" lastClr="000000"/>
              </a:solidFill>
              <a:latin typeface="DM Sans"/>
            </a:endParaRPr>
          </a:p>
          <a:p>
            <a:endParaRPr lang="en-GB"/>
          </a:p>
          <a:p>
            <a:endParaRPr lang="en-GB"/>
          </a:p>
          <a:p>
            <a:pPr algn="ctr">
              <a:lnSpc>
                <a:spcPts val="1518"/>
              </a:lnSpc>
            </a:pPr>
            <a:endParaRPr lang="en-GB"/>
          </a:p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58C512-8B17-6678-7839-97223C43FD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1FEC4-1883-44E9-B54F-88C6060D0A8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768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DBC4BE-F69A-CED8-30D3-A12D71C94E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4B5DD55-AB73-F5A7-8A4C-8C2DD914632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D8E8885-608B-F856-D69A-6DE01AA730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ts val="1518"/>
              </a:lnSpc>
            </a:pPr>
            <a:endParaRPr lang="en-GB" sz="1800" dirty="0">
              <a:solidFill>
                <a:srgbClr val="000000"/>
              </a:solidFill>
              <a:latin typeface="DM Sans" pitchFamily="2" charset="0"/>
            </a:endParaRPr>
          </a:p>
          <a:p>
            <a:pPr defTabSz="915954">
              <a:defRPr/>
            </a:pPr>
            <a:endParaRPr lang="en-US" dirty="0">
              <a:solidFill>
                <a:sysClr val="windowText" lastClr="000000"/>
              </a:solidFill>
              <a:latin typeface="DM Sans"/>
            </a:endParaRPr>
          </a:p>
          <a:p>
            <a:endParaRPr lang="en-GB" dirty="0"/>
          </a:p>
          <a:p>
            <a:endParaRPr lang="en-GB" dirty="0"/>
          </a:p>
          <a:p>
            <a:pPr algn="ctr">
              <a:lnSpc>
                <a:spcPts val="1518"/>
              </a:lnSpc>
            </a:pP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819312-C3EF-ED85-F3F5-802E239B6A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1FEC4-1883-44E9-B54F-88C6060D0A8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0653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C01D54-7AE8-4687-7202-78F6A3275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56485AC-206C-F891-84EF-E4DEC60BF85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AADBB5A-C058-B818-5C0C-FC077DA2E0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ts val="1518"/>
              </a:lnSpc>
            </a:pPr>
            <a:endParaRPr lang="en-GB" sz="1800">
              <a:solidFill>
                <a:srgbClr val="000000"/>
              </a:solidFill>
              <a:latin typeface="DM Sans" pitchFamily="2" charset="0"/>
            </a:endParaRPr>
          </a:p>
          <a:p>
            <a:pPr defTabSz="915954">
              <a:defRPr/>
            </a:pPr>
            <a:endParaRPr lang="en-US">
              <a:solidFill>
                <a:sysClr val="windowText" lastClr="000000"/>
              </a:solidFill>
              <a:latin typeface="DM Sans"/>
            </a:endParaRPr>
          </a:p>
          <a:p>
            <a:endParaRPr lang="en-GB"/>
          </a:p>
          <a:p>
            <a:endParaRPr lang="en-GB"/>
          </a:p>
          <a:p>
            <a:pPr algn="ctr">
              <a:lnSpc>
                <a:spcPts val="1518"/>
              </a:lnSpc>
            </a:pPr>
            <a:endParaRPr lang="en-GB"/>
          </a:p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28FA5C-F3D4-DCFE-9074-D51B987089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1FEC4-1883-44E9-B54F-88C6060D0A8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654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foactivityhubs@commlinks.co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cfoactivityhubs@commlinks.co.u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cfoactivityhubs@commlinks.co.uk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cfoactivityhubs@commlinks.co.uk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cfoactivityhubs@commlinks.co.uk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602DD21-A641-C460-C54E-A545F4E457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76492BC-9386-D982-8B08-FAF027DAD5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541124"/>
              </p:ext>
            </p:extLst>
          </p:nvPr>
        </p:nvGraphicFramePr>
        <p:xfrm>
          <a:off x="2672693" y="607739"/>
          <a:ext cx="7911282" cy="6943635"/>
        </p:xfrm>
        <a:graphic>
          <a:graphicData uri="http://schemas.openxmlformats.org/drawingml/2006/table">
            <a:tbl>
              <a:tblPr/>
              <a:tblGrid>
                <a:gridCol w="15665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69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69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69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7543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Monday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Tuesday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Thursday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Friday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99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Motivation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Monday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with Faiza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9:30am – 10:30am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  <a:t>Job focused mindfulness</a:t>
                      </a: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GB" sz="11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GB" sz="11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GB" sz="11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2400" dirty="0">
                          <a:solidFill>
                            <a:srgbClr val="000000"/>
                          </a:solidFill>
                          <a:latin typeface="DM Sans"/>
                        </a:rPr>
                        <a:t>1</a:t>
                      </a:r>
                      <a:r>
                        <a:rPr lang="en-GB" sz="2400" baseline="30000" dirty="0">
                          <a:solidFill>
                            <a:srgbClr val="000000"/>
                          </a:solidFill>
                          <a:latin typeface="DM Sans"/>
                        </a:rPr>
                        <a:t>st</a:t>
                      </a:r>
                      <a:r>
                        <a:rPr lang="en-GB" sz="2400" dirty="0">
                          <a:solidFill>
                            <a:srgbClr val="000000"/>
                          </a:solidFill>
                          <a:latin typeface="DM Sans"/>
                        </a:rPr>
                        <a:t> July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GB" sz="11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GB" sz="16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2400" dirty="0">
                          <a:solidFill>
                            <a:srgbClr val="000000"/>
                          </a:solidFill>
                          <a:latin typeface="DM Sans"/>
                        </a:rPr>
                        <a:t>Hub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GB" sz="24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2400" dirty="0">
                          <a:solidFill>
                            <a:srgbClr val="000000"/>
                          </a:solidFill>
                          <a:latin typeface="DM Sans"/>
                        </a:rPr>
                        <a:t> closed all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GB" sz="24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2400" dirty="0">
                          <a:solidFill>
                            <a:srgbClr val="000000"/>
                          </a:solidFill>
                          <a:latin typeface="DM Sans"/>
                        </a:rPr>
                        <a:t>day for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GB" sz="24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2400" dirty="0">
                          <a:solidFill>
                            <a:srgbClr val="000000"/>
                          </a:solidFill>
                          <a:latin typeface="DM Sans"/>
                        </a:rPr>
                        <a:t>staff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GB" sz="24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2400" dirty="0">
                          <a:solidFill>
                            <a:srgbClr val="000000"/>
                          </a:solidFill>
                          <a:latin typeface="DM Sans"/>
                        </a:rPr>
                        <a:t>training.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GB" sz="11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Wellbeing Wednesday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With Faiza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9:30am – 10:30am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  <a:t>Self-care</a:t>
                      </a: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Thoughtful Thursday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with Bobbie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9:30am – 10:30am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  <a:t>Better decisions = better outcomes</a:t>
                      </a: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The Friday Social with Kirsty &amp; Co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2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0882"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Cooking on a budget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with Kirsty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10:30am – 12:30pm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Batch cook and save!</a:t>
                      </a: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with James</a:t>
                      </a:r>
                      <a:endParaRPr lang="en-US" sz="1100" b="1" dirty="0"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10:30am – 11:30am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Guitar group – All ability levels welcome.</a:t>
                      </a: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Gardening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with Kirsty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10:30am – 12:30pm</a:t>
                      </a: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cs typeface="DilleniaUPC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114510"/>
                  </a:ext>
                </a:extLst>
              </a:tr>
              <a:tr h="159489"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Sing-along Social.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11:30am – 12:30pm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All welcome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Sing together for fun and wellbeing</a:t>
                      </a:r>
                      <a:endParaRPr lang="en-GB" dirty="0"/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3030229"/>
                  </a:ext>
                </a:extLst>
              </a:tr>
              <a:tr h="180932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C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ommunity Work Coach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10:30am – 3:30pm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Support with benefits and access to Job Centre </a:t>
                      </a:r>
                      <a:r>
                        <a:rPr kumimoji="0" lang="en-US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programmes</a:t>
                      </a:r>
                      <a:endParaRPr lang="en-GB" dirty="0"/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GB" sz="11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802772"/>
                  </a:ext>
                </a:extLst>
              </a:tr>
              <a:tr h="68030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Friday Fitness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with Chloe &amp; Bobbie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Table Tennis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10:00am-11:30am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Gentle exercise for all.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Housing Help Hub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2.30pm-3.30pm</a:t>
                      </a: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cs typeface="DilleniaUPC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28887"/>
                  </a:ext>
                </a:extLst>
              </a:tr>
              <a:tr h="91069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C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ommunity Work Coach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10:30am – 3:30pm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Support with benefits and access to Job Centre </a:t>
                      </a:r>
                      <a:r>
                        <a:rPr kumimoji="0" lang="en-US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programmes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2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 dirty="0">
                          <a:solidFill>
                            <a:srgbClr val="444444"/>
                          </a:solidFill>
                          <a:latin typeface="DM Sans"/>
                        </a:rPr>
                        <a:t>Fine Art </a:t>
                      </a:r>
                      <a:endParaRPr lang="en-US" sz="1100" b="0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 dirty="0">
                          <a:solidFill>
                            <a:srgbClr val="444444"/>
                          </a:solidFill>
                          <a:latin typeface="DM Sans"/>
                        </a:rPr>
                        <a:t>with Chloe</a:t>
                      </a:r>
                      <a:endParaRPr lang="en-US" sz="1100" b="0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444444"/>
                          </a:solidFill>
                          <a:latin typeface="Calibri"/>
                        </a:rPr>
                        <a:t>1:30pm – 3:30pm</a:t>
                      </a: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>
                        <a:solidFill>
                          <a:srgbClr val="444444"/>
                        </a:solidFill>
                        <a:latin typeface="Calibri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444444"/>
                          </a:solidFill>
                          <a:latin typeface="Calibri"/>
                        </a:rPr>
                        <a:t>Channel your inner artist to complete projects</a:t>
                      </a:r>
                      <a:endParaRPr lang="en-US" sz="160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DM Sans"/>
                        </a:rPr>
                        <a:t>Drama group with Liz (TIPP)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  <a:t>1:00pm – 3:00pm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33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Digital Literacy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with Kirsty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1:30pm – 3:30pm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  <a:t>Get support with online tasks, using a phone and much more</a:t>
                      </a:r>
                    </a:p>
                  </a:txBody>
                  <a:tcPr marL="45720" marR="4572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59402079"/>
                  </a:ext>
                </a:extLst>
              </a:tr>
              <a:tr h="1499613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DM Sans"/>
                        </a:rPr>
                        <a:t>Fresh Start </a:t>
                      </a:r>
                    </a:p>
                    <a:p>
                      <a:pPr algn="ctr"/>
                      <a:r>
                        <a:rPr lang="en-GB" sz="1100" b="1" dirty="0">
                          <a:latin typeface="DM Sans"/>
                        </a:rPr>
                        <a:t>With Bobbie</a:t>
                      </a:r>
                    </a:p>
                    <a:p>
                      <a:pPr algn="ctr"/>
                      <a:r>
                        <a:rPr lang="en-GB" sz="1100" dirty="0">
                          <a:latin typeface="DM Sans"/>
                        </a:rPr>
                        <a:t>1:30pm – 3:30pm</a:t>
                      </a:r>
                    </a:p>
                    <a:p>
                      <a:pPr algn="ctr"/>
                      <a:endParaRPr lang="en-GB" sz="1100" dirty="0"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solidFill>
                            <a:srgbClr val="000000"/>
                          </a:solidFill>
                          <a:latin typeface="DM Sans"/>
                        </a:rPr>
                        <a:t>Begin to work out your education, training and work goals</a:t>
                      </a: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Digital Literacy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with Faiza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  <a:t>Get support with online tasks, using a phone and much more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The Opportunity Hub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with </a:t>
                      </a:r>
                      <a:r>
                        <a:rPr lang="en-GB" sz="1100" b="1" dirty="0" err="1">
                          <a:solidFill>
                            <a:srgbClr val="000000"/>
                          </a:solidFill>
                          <a:latin typeface="DM Sans"/>
                        </a:rPr>
                        <a:t>Miriame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1:30 - 3:30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latin typeface="DM Sans"/>
                        </a:rPr>
                        <a:t>Look at goal setting to put your future in focus</a:t>
                      </a: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293CAEE9-C6AF-9231-AD08-876005AB54D3}"/>
              </a:ext>
            </a:extLst>
          </p:cNvPr>
          <p:cNvGrpSpPr/>
          <p:nvPr/>
        </p:nvGrpSpPr>
        <p:grpSpPr>
          <a:xfrm>
            <a:off x="184646" y="1511048"/>
            <a:ext cx="2384913" cy="4949906"/>
            <a:chOff x="0" y="-28575"/>
            <a:chExt cx="868775" cy="1697876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00C8A605-8C72-1729-C467-D8AD8F935049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62B979C8-AE1B-BCF4-DB2D-F9B846224A4F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 u="sng" dirty="0">
                  <a:solidFill>
                    <a:srgbClr val="FFFFFF"/>
                  </a:solidFill>
                  <a:latin typeface="DM Sans"/>
                </a:rPr>
                <a:t>Information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Leeds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Unit 8 Servia Hill, Leeds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LS6 2QH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01132 425522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Email – 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 dirty="0">
                  <a:solidFill>
                    <a:schemeClr val="bg1"/>
                  </a:solidFill>
                  <a:latin typeface="DM Sans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cfoactivityhubs@commlinks.co.uk</a:t>
              </a:r>
              <a:endParaRPr lang="en-US" sz="1000" dirty="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400" dirty="0">
                  <a:solidFill>
                    <a:srgbClr val="FFFFFF"/>
                  </a:solidFill>
                  <a:latin typeface="DM Sans"/>
                </a:rPr>
                <a:t>Hub opening hours</a:t>
              </a:r>
            </a:p>
            <a:p>
              <a:pPr algn="ctr">
                <a:lnSpc>
                  <a:spcPts val="2379"/>
                </a:lnSpc>
              </a:pPr>
              <a:r>
                <a:rPr lang="en-US" sz="1400" dirty="0">
                  <a:solidFill>
                    <a:srgbClr val="FFFFFF"/>
                  </a:solidFill>
                  <a:latin typeface="DM Sans"/>
                </a:rPr>
                <a:t>Mon – Fri 9:00 – 4:00</a:t>
              </a:r>
            </a:p>
            <a:p>
              <a:pPr algn="ctr"/>
              <a:endParaRPr lang="en-US" sz="1000" b="1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00" b="1" dirty="0">
                  <a:solidFill>
                    <a:srgbClr val="FFFFFF"/>
                  </a:solidFill>
                  <a:latin typeface="DM Sans"/>
                </a:rPr>
                <a:t>Breakfast Club</a:t>
              </a:r>
            </a:p>
            <a:p>
              <a:pPr algn="ctr"/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Join us between 9:00 – 9:30 </a:t>
              </a:r>
            </a:p>
            <a:p>
              <a:pPr algn="ctr"/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for a healthy start to the day</a:t>
              </a:r>
            </a:p>
            <a:p>
              <a:pPr algn="ctr">
                <a:lnSpc>
                  <a:spcPct val="150000"/>
                </a:lnSpc>
              </a:pPr>
              <a:endParaRPr lang="en-GB" sz="1000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GB" sz="1000" b="1" dirty="0">
                  <a:solidFill>
                    <a:srgbClr val="FFFFFF"/>
                  </a:solidFill>
                  <a:latin typeface="DM Sans"/>
                </a:rPr>
                <a:t>Support</a:t>
              </a:r>
            </a:p>
            <a:p>
              <a:pPr algn="ctr"/>
              <a:r>
                <a:rPr lang="en-GB" sz="1000" dirty="0">
                  <a:solidFill>
                    <a:srgbClr val="FFFFFF"/>
                  </a:solidFill>
                  <a:latin typeface="DM Sans"/>
                </a:rPr>
                <a:t>If you ever need a cuppa or a chat, pop in and speak to your support worker.</a:t>
              </a:r>
              <a:endParaRPr lang="en-US" sz="1000" dirty="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530A5BFE-0FB2-62BF-2782-36A4951D3657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38C1CD5C-C411-99BE-814F-A16D50FA268F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1E0D2BD5-73A8-1A04-5868-466B865E780A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BA50D3B9-F3DB-4AE8-F677-C116B304A830}"/>
              </a:ext>
            </a:extLst>
          </p:cNvPr>
          <p:cNvGrpSpPr/>
          <p:nvPr/>
        </p:nvGrpSpPr>
        <p:grpSpPr>
          <a:xfrm>
            <a:off x="344096" y="6543529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DCC2A47B-1F99-19F2-C663-8579A86E4488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C19C3EBA-ACC9-0A61-2832-00D25B15E01F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49A7932F-90A7-68B2-8185-AD7E36067290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20F78F72-A8F8-133D-5924-66FE2C8A2AE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F93E5C42-A66D-7F6B-C7DC-684F75A5ACB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BF14A9C3-175A-F7A5-056F-8A29895F5749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EB9FEBC7-CE2E-CCF5-8658-3583F3C13F46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62D70897-2161-BEF4-770B-23FD31EF5FE0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69" name="TextBox 69">
            <a:extLst>
              <a:ext uri="{FF2B5EF4-FFF2-40B4-BE49-F238E27FC236}">
                <a16:creationId xmlns:a16="http://schemas.microsoft.com/office/drawing/2014/main" id="{B89BC18D-D113-0346-0C6D-B20F3ACCAD44}"/>
              </a:ext>
            </a:extLst>
          </p:cNvPr>
          <p:cNvSpPr txBox="1"/>
          <p:nvPr/>
        </p:nvSpPr>
        <p:spPr>
          <a:xfrm>
            <a:off x="2718315" y="-69285"/>
            <a:ext cx="6498122" cy="57387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2800" u="sng" dirty="0">
                <a:solidFill>
                  <a:srgbClr val="000000"/>
                </a:solidFill>
                <a:latin typeface="DM Sans Bold"/>
              </a:rPr>
              <a:t>Leeds – Mon 30</a:t>
            </a:r>
            <a:r>
              <a:rPr lang="en-US" sz="2800" u="sng" baseline="30000" dirty="0">
                <a:solidFill>
                  <a:srgbClr val="000000"/>
                </a:solidFill>
                <a:latin typeface="DM Sans Bold"/>
              </a:rPr>
              <a:t>th</a:t>
            </a:r>
            <a:r>
              <a:rPr lang="en-US" sz="2800" u="sng" dirty="0">
                <a:solidFill>
                  <a:srgbClr val="000000"/>
                </a:solidFill>
                <a:latin typeface="DM Sans Bold"/>
              </a:rPr>
              <a:t> June – Fri 4</a:t>
            </a:r>
            <a:r>
              <a:rPr lang="en-US" sz="2800" u="sng" baseline="30000" dirty="0">
                <a:solidFill>
                  <a:srgbClr val="000000"/>
                </a:solidFill>
                <a:latin typeface="DM Sans Bold"/>
              </a:rPr>
              <a:t>th</a:t>
            </a:r>
            <a:r>
              <a:rPr lang="en-US" sz="2800" u="sng" dirty="0">
                <a:solidFill>
                  <a:srgbClr val="000000"/>
                </a:solidFill>
                <a:latin typeface="DM Sans Bold"/>
              </a:rPr>
              <a:t> July</a:t>
            </a:r>
          </a:p>
        </p:txBody>
      </p:sp>
      <p:sp>
        <p:nvSpPr>
          <p:cNvPr id="70" name="TextBox 70">
            <a:extLst>
              <a:ext uri="{FF2B5EF4-FFF2-40B4-BE49-F238E27FC236}">
                <a16:creationId xmlns:a16="http://schemas.microsoft.com/office/drawing/2014/main" id="{A36837F6-8969-710E-5C9E-9EE1AC0EF2C4}"/>
              </a:ext>
            </a:extLst>
          </p:cNvPr>
          <p:cNvSpPr txBox="1"/>
          <p:nvPr/>
        </p:nvSpPr>
        <p:spPr>
          <a:xfrm>
            <a:off x="543300" y="130637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3712291A-BC5B-C7FB-A01C-AB3C6292A49B}"/>
              </a:ext>
            </a:extLst>
          </p:cNvPr>
          <p:cNvSpPr txBox="1"/>
          <p:nvPr/>
        </p:nvSpPr>
        <p:spPr>
          <a:xfrm>
            <a:off x="517375" y="534940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27CEC3B0-5E7C-ECDB-DE72-174EFBDD5B36}"/>
              </a:ext>
            </a:extLst>
          </p:cNvPr>
          <p:cNvSpPr txBox="1"/>
          <p:nvPr/>
        </p:nvSpPr>
        <p:spPr>
          <a:xfrm>
            <a:off x="517375" y="95010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sp>
        <p:nvSpPr>
          <p:cNvPr id="76" name="TextBox 67">
            <a:extLst>
              <a:ext uri="{FF2B5EF4-FFF2-40B4-BE49-F238E27FC236}">
                <a16:creationId xmlns:a16="http://schemas.microsoft.com/office/drawing/2014/main" id="{00551100-48AB-1DEE-C0EA-D6DCD5E94494}"/>
              </a:ext>
            </a:extLst>
          </p:cNvPr>
          <p:cNvSpPr txBox="1"/>
          <p:nvPr/>
        </p:nvSpPr>
        <p:spPr>
          <a:xfrm>
            <a:off x="2781928" y="6164822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sp>
        <p:nvSpPr>
          <p:cNvPr id="24" name="TextBox 64">
            <a:extLst>
              <a:ext uri="{FF2B5EF4-FFF2-40B4-BE49-F238E27FC236}">
                <a16:creationId xmlns:a16="http://schemas.microsoft.com/office/drawing/2014/main" id="{11E01579-7926-2329-0366-8CECCB4030C7}"/>
              </a:ext>
            </a:extLst>
          </p:cNvPr>
          <p:cNvSpPr txBox="1"/>
          <p:nvPr/>
        </p:nvSpPr>
        <p:spPr>
          <a:xfrm>
            <a:off x="4364652" y="1441128"/>
            <a:ext cx="197415" cy="20595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pic>
        <p:nvPicPr>
          <p:cNvPr id="36" name="Picture 35" descr="A blue and black logo">
            <a:extLst>
              <a:ext uri="{FF2B5EF4-FFF2-40B4-BE49-F238E27FC236}">
                <a16:creationId xmlns:a16="http://schemas.microsoft.com/office/drawing/2014/main" id="{88E78D67-0646-E716-74C7-FE1F4D12DD3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2219" y="12450"/>
            <a:ext cx="1401181" cy="599459"/>
          </a:xfrm>
          <a:prstGeom prst="rect">
            <a:avLst/>
          </a:prstGeom>
        </p:spPr>
      </p:pic>
      <p:sp>
        <p:nvSpPr>
          <p:cNvPr id="60" name="TextBox 5">
            <a:extLst>
              <a:ext uri="{FF2B5EF4-FFF2-40B4-BE49-F238E27FC236}">
                <a16:creationId xmlns:a16="http://schemas.microsoft.com/office/drawing/2014/main" id="{0DD5F9F0-5B80-F232-6959-2E79A7233DD5}"/>
              </a:ext>
            </a:extLst>
          </p:cNvPr>
          <p:cNvSpPr txBox="1"/>
          <p:nvPr/>
        </p:nvSpPr>
        <p:spPr>
          <a:xfrm>
            <a:off x="337046" y="1663448"/>
            <a:ext cx="2381269" cy="494990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lang="en-US" sz="1050">
              <a:solidFill>
                <a:srgbClr val="FFFFFF"/>
              </a:solidFill>
              <a:latin typeface="DM Sans"/>
            </a:endParaRPr>
          </a:p>
        </p:txBody>
      </p:sp>
      <p:grpSp>
        <p:nvGrpSpPr>
          <p:cNvPr id="6" name="Group 46">
            <a:extLst>
              <a:ext uri="{FF2B5EF4-FFF2-40B4-BE49-F238E27FC236}">
                <a16:creationId xmlns:a16="http://schemas.microsoft.com/office/drawing/2014/main" id="{93E321F0-83CE-8258-BB45-9AE4F48A2ED6}"/>
              </a:ext>
            </a:extLst>
          </p:cNvPr>
          <p:cNvGrpSpPr/>
          <p:nvPr/>
        </p:nvGrpSpPr>
        <p:grpSpPr>
          <a:xfrm rot="2700000">
            <a:off x="8524573" y="2292023"/>
            <a:ext cx="293842" cy="293842"/>
            <a:chOff x="0" y="0"/>
            <a:chExt cx="812800" cy="812800"/>
          </a:xfrm>
        </p:grpSpPr>
        <p:sp>
          <p:nvSpPr>
            <p:cNvPr id="7" name="Freeform 47">
              <a:extLst>
                <a:ext uri="{FF2B5EF4-FFF2-40B4-BE49-F238E27FC236}">
                  <a16:creationId xmlns:a16="http://schemas.microsoft.com/office/drawing/2014/main" id="{53FEC0B6-BBA3-9AB5-8F02-90D6C566154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48">
              <a:extLst>
                <a:ext uri="{FF2B5EF4-FFF2-40B4-BE49-F238E27FC236}">
                  <a16:creationId xmlns:a16="http://schemas.microsoft.com/office/drawing/2014/main" id="{76FC030E-1714-52CF-4217-2E68FFF5C38C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" name="Group 65">
            <a:extLst>
              <a:ext uri="{FF2B5EF4-FFF2-40B4-BE49-F238E27FC236}">
                <a16:creationId xmlns:a16="http://schemas.microsoft.com/office/drawing/2014/main" id="{818043F7-1F93-E7BA-BD99-5BA9674169EA}"/>
              </a:ext>
            </a:extLst>
          </p:cNvPr>
          <p:cNvGrpSpPr/>
          <p:nvPr/>
        </p:nvGrpSpPr>
        <p:grpSpPr>
          <a:xfrm>
            <a:off x="3887520" y="1015643"/>
            <a:ext cx="220832" cy="193228"/>
            <a:chOff x="0" y="0"/>
            <a:chExt cx="812800" cy="711200"/>
          </a:xfrm>
        </p:grpSpPr>
        <p:sp>
          <p:nvSpPr>
            <p:cNvPr id="10" name="Freeform 66">
              <a:extLst>
                <a:ext uri="{FF2B5EF4-FFF2-40B4-BE49-F238E27FC236}">
                  <a16:creationId xmlns:a16="http://schemas.microsoft.com/office/drawing/2014/main" id="{14BAF3F7-E557-B4E8-4A29-0C9CA81ACDC9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7">
              <a:extLst>
                <a:ext uri="{FF2B5EF4-FFF2-40B4-BE49-F238E27FC236}">
                  <a16:creationId xmlns:a16="http://schemas.microsoft.com/office/drawing/2014/main" id="{37CB5ED0-DFA1-222F-1E37-8F5EACA8F42F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2" name="Group 65">
            <a:extLst>
              <a:ext uri="{FF2B5EF4-FFF2-40B4-BE49-F238E27FC236}">
                <a16:creationId xmlns:a16="http://schemas.microsoft.com/office/drawing/2014/main" id="{30253047-C64D-ED9A-08F9-887C40F37276}"/>
              </a:ext>
            </a:extLst>
          </p:cNvPr>
          <p:cNvGrpSpPr/>
          <p:nvPr/>
        </p:nvGrpSpPr>
        <p:grpSpPr>
          <a:xfrm>
            <a:off x="7110612" y="2198671"/>
            <a:ext cx="220832" cy="193228"/>
            <a:chOff x="0" y="0"/>
            <a:chExt cx="812800" cy="711200"/>
          </a:xfrm>
        </p:grpSpPr>
        <p:sp>
          <p:nvSpPr>
            <p:cNvPr id="13" name="Freeform 66">
              <a:extLst>
                <a:ext uri="{FF2B5EF4-FFF2-40B4-BE49-F238E27FC236}">
                  <a16:creationId xmlns:a16="http://schemas.microsoft.com/office/drawing/2014/main" id="{9B8379E6-E1BB-94E6-D6F8-20BEBE927FD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TextBox 67">
              <a:extLst>
                <a:ext uri="{FF2B5EF4-FFF2-40B4-BE49-F238E27FC236}">
                  <a16:creationId xmlns:a16="http://schemas.microsoft.com/office/drawing/2014/main" id="{C323EDBB-48CB-AFE7-97D3-52D398407CF8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5" name="Group 65">
            <a:extLst>
              <a:ext uri="{FF2B5EF4-FFF2-40B4-BE49-F238E27FC236}">
                <a16:creationId xmlns:a16="http://schemas.microsoft.com/office/drawing/2014/main" id="{8018E6DC-4858-F117-C364-0051529C95C2}"/>
              </a:ext>
            </a:extLst>
          </p:cNvPr>
          <p:cNvGrpSpPr/>
          <p:nvPr/>
        </p:nvGrpSpPr>
        <p:grpSpPr>
          <a:xfrm>
            <a:off x="3899155" y="3155602"/>
            <a:ext cx="220832" cy="193228"/>
            <a:chOff x="0" y="0"/>
            <a:chExt cx="812800" cy="711200"/>
          </a:xfrm>
        </p:grpSpPr>
        <p:sp>
          <p:nvSpPr>
            <p:cNvPr id="16" name="Freeform 66">
              <a:extLst>
                <a:ext uri="{FF2B5EF4-FFF2-40B4-BE49-F238E27FC236}">
                  <a16:creationId xmlns:a16="http://schemas.microsoft.com/office/drawing/2014/main" id="{2AACCC86-0B72-2935-6195-4F25CD3FC8D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Box 67">
              <a:extLst>
                <a:ext uri="{FF2B5EF4-FFF2-40B4-BE49-F238E27FC236}">
                  <a16:creationId xmlns:a16="http://schemas.microsoft.com/office/drawing/2014/main" id="{77EC0463-E57A-6077-1409-2BCA3F6819A9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8" name="Group 65">
            <a:extLst>
              <a:ext uri="{FF2B5EF4-FFF2-40B4-BE49-F238E27FC236}">
                <a16:creationId xmlns:a16="http://schemas.microsoft.com/office/drawing/2014/main" id="{72D677F2-4249-4CB4-DF2A-2F2684D10FC8}"/>
              </a:ext>
            </a:extLst>
          </p:cNvPr>
          <p:cNvGrpSpPr/>
          <p:nvPr/>
        </p:nvGrpSpPr>
        <p:grpSpPr>
          <a:xfrm>
            <a:off x="7148401" y="971318"/>
            <a:ext cx="220832" cy="193228"/>
            <a:chOff x="0" y="0"/>
            <a:chExt cx="812800" cy="711200"/>
          </a:xfrm>
        </p:grpSpPr>
        <p:sp>
          <p:nvSpPr>
            <p:cNvPr id="19" name="Freeform 66">
              <a:extLst>
                <a:ext uri="{FF2B5EF4-FFF2-40B4-BE49-F238E27FC236}">
                  <a16:creationId xmlns:a16="http://schemas.microsoft.com/office/drawing/2014/main" id="{8B8AAD90-F3C9-D311-E20E-32C463FA1E4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TextBox 67">
              <a:extLst>
                <a:ext uri="{FF2B5EF4-FFF2-40B4-BE49-F238E27FC236}">
                  <a16:creationId xmlns:a16="http://schemas.microsoft.com/office/drawing/2014/main" id="{0D40AFF7-AAC7-7170-EBD4-1B752DE49733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21" name="Group 65">
            <a:extLst>
              <a:ext uri="{FF2B5EF4-FFF2-40B4-BE49-F238E27FC236}">
                <a16:creationId xmlns:a16="http://schemas.microsoft.com/office/drawing/2014/main" id="{ACAE1B5E-598D-9B8A-CC55-ABFC0BF931C3}"/>
              </a:ext>
            </a:extLst>
          </p:cNvPr>
          <p:cNvGrpSpPr/>
          <p:nvPr/>
        </p:nvGrpSpPr>
        <p:grpSpPr>
          <a:xfrm>
            <a:off x="3883261" y="6068208"/>
            <a:ext cx="220832" cy="193228"/>
            <a:chOff x="0" y="0"/>
            <a:chExt cx="812800" cy="711200"/>
          </a:xfrm>
        </p:grpSpPr>
        <p:sp>
          <p:nvSpPr>
            <p:cNvPr id="22" name="Freeform 66">
              <a:extLst>
                <a:ext uri="{FF2B5EF4-FFF2-40B4-BE49-F238E27FC236}">
                  <a16:creationId xmlns:a16="http://schemas.microsoft.com/office/drawing/2014/main" id="{7C703ED8-3B04-C221-7904-9E7346C0F13F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TextBox 67">
              <a:extLst>
                <a:ext uri="{FF2B5EF4-FFF2-40B4-BE49-F238E27FC236}">
                  <a16:creationId xmlns:a16="http://schemas.microsoft.com/office/drawing/2014/main" id="{3BF7A85C-E3FB-C24D-115B-3425DA870CFE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25" name="Group 65">
            <a:extLst>
              <a:ext uri="{FF2B5EF4-FFF2-40B4-BE49-F238E27FC236}">
                <a16:creationId xmlns:a16="http://schemas.microsoft.com/office/drawing/2014/main" id="{96C287DA-FB83-BBBC-4D25-1A8F20B5DD65}"/>
              </a:ext>
            </a:extLst>
          </p:cNvPr>
          <p:cNvGrpSpPr/>
          <p:nvPr/>
        </p:nvGrpSpPr>
        <p:grpSpPr>
          <a:xfrm>
            <a:off x="7052729" y="5895516"/>
            <a:ext cx="220832" cy="193228"/>
            <a:chOff x="0" y="0"/>
            <a:chExt cx="812800" cy="711200"/>
          </a:xfrm>
        </p:grpSpPr>
        <p:sp>
          <p:nvSpPr>
            <p:cNvPr id="26" name="Freeform 66">
              <a:extLst>
                <a:ext uri="{FF2B5EF4-FFF2-40B4-BE49-F238E27FC236}">
                  <a16:creationId xmlns:a16="http://schemas.microsoft.com/office/drawing/2014/main" id="{A705D14C-E285-A801-CB76-AC83F749EF3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TextBox 67">
              <a:extLst>
                <a:ext uri="{FF2B5EF4-FFF2-40B4-BE49-F238E27FC236}">
                  <a16:creationId xmlns:a16="http://schemas.microsoft.com/office/drawing/2014/main" id="{1A014737-3D66-0CCD-10DB-CA3D1FD405CA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31" name="Group 62">
            <a:extLst>
              <a:ext uri="{FF2B5EF4-FFF2-40B4-BE49-F238E27FC236}">
                <a16:creationId xmlns:a16="http://schemas.microsoft.com/office/drawing/2014/main" id="{49B03BF8-C0EE-5855-1F07-94C406D7A3C2}"/>
              </a:ext>
            </a:extLst>
          </p:cNvPr>
          <p:cNvGrpSpPr/>
          <p:nvPr/>
        </p:nvGrpSpPr>
        <p:grpSpPr>
          <a:xfrm>
            <a:off x="7110612" y="2198671"/>
            <a:ext cx="242972" cy="242972"/>
            <a:chOff x="0" y="0"/>
            <a:chExt cx="812800" cy="812800"/>
          </a:xfrm>
        </p:grpSpPr>
        <p:sp>
          <p:nvSpPr>
            <p:cNvPr id="32" name="Freeform 63">
              <a:extLst>
                <a:ext uri="{FF2B5EF4-FFF2-40B4-BE49-F238E27FC236}">
                  <a16:creationId xmlns:a16="http://schemas.microsoft.com/office/drawing/2014/main" id="{CB2BAB9B-B742-B7F2-5B7B-F96E7BCEC95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TextBox 64">
              <a:extLst>
                <a:ext uri="{FF2B5EF4-FFF2-40B4-BE49-F238E27FC236}">
                  <a16:creationId xmlns:a16="http://schemas.microsoft.com/office/drawing/2014/main" id="{AF9A1496-9A4E-EE50-557B-BF545669117A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8" name="Group 62">
            <a:extLst>
              <a:ext uri="{FF2B5EF4-FFF2-40B4-BE49-F238E27FC236}">
                <a16:creationId xmlns:a16="http://schemas.microsoft.com/office/drawing/2014/main" id="{2A145EF0-9444-5C09-A1F6-F67951560F4F}"/>
              </a:ext>
            </a:extLst>
          </p:cNvPr>
          <p:cNvGrpSpPr/>
          <p:nvPr/>
        </p:nvGrpSpPr>
        <p:grpSpPr>
          <a:xfrm>
            <a:off x="10236770" y="4163167"/>
            <a:ext cx="242972" cy="242972"/>
            <a:chOff x="0" y="0"/>
            <a:chExt cx="812800" cy="812800"/>
          </a:xfrm>
        </p:grpSpPr>
        <p:sp>
          <p:nvSpPr>
            <p:cNvPr id="39" name="Freeform 63">
              <a:extLst>
                <a:ext uri="{FF2B5EF4-FFF2-40B4-BE49-F238E27FC236}">
                  <a16:creationId xmlns:a16="http://schemas.microsoft.com/office/drawing/2014/main" id="{F745EC82-3F00-9E36-C0B5-216C4ADD28B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4">
              <a:extLst>
                <a:ext uri="{FF2B5EF4-FFF2-40B4-BE49-F238E27FC236}">
                  <a16:creationId xmlns:a16="http://schemas.microsoft.com/office/drawing/2014/main" id="{783DF8DC-7294-245B-F1FA-35C24223523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3" name="Group 62">
            <a:extLst>
              <a:ext uri="{FF2B5EF4-FFF2-40B4-BE49-F238E27FC236}">
                <a16:creationId xmlns:a16="http://schemas.microsoft.com/office/drawing/2014/main" id="{2D9EAB74-633B-2CC3-9516-2D6DBBE58960}"/>
              </a:ext>
            </a:extLst>
          </p:cNvPr>
          <p:cNvGrpSpPr/>
          <p:nvPr/>
        </p:nvGrpSpPr>
        <p:grpSpPr>
          <a:xfrm>
            <a:off x="8671494" y="5340646"/>
            <a:ext cx="242972" cy="242972"/>
            <a:chOff x="0" y="0"/>
            <a:chExt cx="812800" cy="812800"/>
          </a:xfrm>
        </p:grpSpPr>
        <p:sp>
          <p:nvSpPr>
            <p:cNvPr id="54" name="Freeform 63">
              <a:extLst>
                <a:ext uri="{FF2B5EF4-FFF2-40B4-BE49-F238E27FC236}">
                  <a16:creationId xmlns:a16="http://schemas.microsoft.com/office/drawing/2014/main" id="{53EDB65E-2FBE-15D6-091A-CB41DF93996F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5" name="TextBox 64">
              <a:extLst>
                <a:ext uri="{FF2B5EF4-FFF2-40B4-BE49-F238E27FC236}">
                  <a16:creationId xmlns:a16="http://schemas.microsoft.com/office/drawing/2014/main" id="{459DEFAD-676C-A161-D26B-8C9914BCBBB4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3" name="Group 62">
            <a:extLst>
              <a:ext uri="{FF2B5EF4-FFF2-40B4-BE49-F238E27FC236}">
                <a16:creationId xmlns:a16="http://schemas.microsoft.com/office/drawing/2014/main" id="{5EBBBFA5-BCD5-FA93-F116-0F2C61198C17}"/>
              </a:ext>
            </a:extLst>
          </p:cNvPr>
          <p:cNvGrpSpPr/>
          <p:nvPr/>
        </p:nvGrpSpPr>
        <p:grpSpPr>
          <a:xfrm>
            <a:off x="7152075" y="4084390"/>
            <a:ext cx="242972" cy="242972"/>
            <a:chOff x="0" y="0"/>
            <a:chExt cx="812800" cy="812800"/>
          </a:xfrm>
        </p:grpSpPr>
        <p:sp>
          <p:nvSpPr>
            <p:cNvPr id="74" name="Freeform 63">
              <a:extLst>
                <a:ext uri="{FF2B5EF4-FFF2-40B4-BE49-F238E27FC236}">
                  <a16:creationId xmlns:a16="http://schemas.microsoft.com/office/drawing/2014/main" id="{EE4EC5EA-5A4C-1503-AF6A-553AFD25777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TextBox 64">
              <a:extLst>
                <a:ext uri="{FF2B5EF4-FFF2-40B4-BE49-F238E27FC236}">
                  <a16:creationId xmlns:a16="http://schemas.microsoft.com/office/drawing/2014/main" id="{CEFF7487-3A90-D784-D7DB-E994AFF8F44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7" name="Group 62">
            <a:extLst>
              <a:ext uri="{FF2B5EF4-FFF2-40B4-BE49-F238E27FC236}">
                <a16:creationId xmlns:a16="http://schemas.microsoft.com/office/drawing/2014/main" id="{E3D86D25-5B4B-A5CF-70A0-F7E30A1B30D5}"/>
              </a:ext>
            </a:extLst>
          </p:cNvPr>
          <p:cNvGrpSpPr/>
          <p:nvPr/>
        </p:nvGrpSpPr>
        <p:grpSpPr>
          <a:xfrm>
            <a:off x="7152075" y="4553085"/>
            <a:ext cx="242972" cy="242972"/>
            <a:chOff x="0" y="0"/>
            <a:chExt cx="812800" cy="812800"/>
          </a:xfrm>
        </p:grpSpPr>
        <p:sp>
          <p:nvSpPr>
            <p:cNvPr id="78" name="Freeform 63">
              <a:extLst>
                <a:ext uri="{FF2B5EF4-FFF2-40B4-BE49-F238E27FC236}">
                  <a16:creationId xmlns:a16="http://schemas.microsoft.com/office/drawing/2014/main" id="{A72B5582-53E2-D1EA-E351-085DC4B8ECAF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9" name="TextBox 64">
              <a:extLst>
                <a:ext uri="{FF2B5EF4-FFF2-40B4-BE49-F238E27FC236}">
                  <a16:creationId xmlns:a16="http://schemas.microsoft.com/office/drawing/2014/main" id="{A3671F5C-F73F-92FE-55B9-9502652F099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0" name="Group 62">
            <a:extLst>
              <a:ext uri="{FF2B5EF4-FFF2-40B4-BE49-F238E27FC236}">
                <a16:creationId xmlns:a16="http://schemas.microsoft.com/office/drawing/2014/main" id="{3E2C4E68-5FE2-FC6C-CE63-7B190AEBCCE2}"/>
              </a:ext>
            </a:extLst>
          </p:cNvPr>
          <p:cNvGrpSpPr/>
          <p:nvPr/>
        </p:nvGrpSpPr>
        <p:grpSpPr>
          <a:xfrm>
            <a:off x="7690370" y="2376861"/>
            <a:ext cx="242972" cy="242972"/>
            <a:chOff x="0" y="0"/>
            <a:chExt cx="812800" cy="812800"/>
          </a:xfrm>
        </p:grpSpPr>
        <p:sp>
          <p:nvSpPr>
            <p:cNvPr id="81" name="Freeform 63">
              <a:extLst>
                <a:ext uri="{FF2B5EF4-FFF2-40B4-BE49-F238E27FC236}">
                  <a16:creationId xmlns:a16="http://schemas.microsoft.com/office/drawing/2014/main" id="{3BB73F60-804B-518E-D092-333D9D7C84A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2" name="TextBox 64">
              <a:extLst>
                <a:ext uri="{FF2B5EF4-FFF2-40B4-BE49-F238E27FC236}">
                  <a16:creationId xmlns:a16="http://schemas.microsoft.com/office/drawing/2014/main" id="{05312527-13F5-B966-2E22-05BAE03D06A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3" name="Group 65">
            <a:extLst>
              <a:ext uri="{FF2B5EF4-FFF2-40B4-BE49-F238E27FC236}">
                <a16:creationId xmlns:a16="http://schemas.microsoft.com/office/drawing/2014/main" id="{54D92DCB-38F0-6D9E-6151-8AA3E88741D4}"/>
              </a:ext>
            </a:extLst>
          </p:cNvPr>
          <p:cNvGrpSpPr/>
          <p:nvPr/>
        </p:nvGrpSpPr>
        <p:grpSpPr>
          <a:xfrm>
            <a:off x="8722121" y="1523782"/>
            <a:ext cx="220832" cy="193228"/>
            <a:chOff x="0" y="0"/>
            <a:chExt cx="812800" cy="711200"/>
          </a:xfrm>
        </p:grpSpPr>
        <p:sp>
          <p:nvSpPr>
            <p:cNvPr id="84" name="Freeform 66">
              <a:extLst>
                <a:ext uri="{FF2B5EF4-FFF2-40B4-BE49-F238E27FC236}">
                  <a16:creationId xmlns:a16="http://schemas.microsoft.com/office/drawing/2014/main" id="{F971CFB6-0A5E-7528-6976-4515BCC4301B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5" name="TextBox 67">
              <a:extLst>
                <a:ext uri="{FF2B5EF4-FFF2-40B4-BE49-F238E27FC236}">
                  <a16:creationId xmlns:a16="http://schemas.microsoft.com/office/drawing/2014/main" id="{1DB8E3BF-A954-225E-C235-C2DE69FF2DCE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86" name="Freeform 47">
            <a:extLst>
              <a:ext uri="{FF2B5EF4-FFF2-40B4-BE49-F238E27FC236}">
                <a16:creationId xmlns:a16="http://schemas.microsoft.com/office/drawing/2014/main" id="{8F7C8977-3D91-1620-67C9-4D9E900D8085}"/>
              </a:ext>
            </a:extLst>
          </p:cNvPr>
          <p:cNvSpPr/>
          <p:nvPr/>
        </p:nvSpPr>
        <p:spPr>
          <a:xfrm rot="2700000">
            <a:off x="2893001" y="3090629"/>
            <a:ext cx="293842" cy="29384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lnTo>
                  <a:pt x="812800" y="406400"/>
                </a:lnTo>
                <a:lnTo>
                  <a:pt x="406400" y="812800"/>
                </a:lnTo>
                <a:lnTo>
                  <a:pt x="0" y="406400"/>
                </a:lnTo>
                <a:lnTo>
                  <a:pt x="406400" y="0"/>
                </a:lnTo>
                <a:close/>
              </a:path>
            </a:pathLst>
          </a:custGeom>
          <a:solidFill>
            <a:srgbClr val="E13716"/>
          </a:solidFill>
        </p:spPr>
        <p:txBody>
          <a:bodyPr/>
          <a:lstStyle/>
          <a:p>
            <a:endParaRPr lang="en-GB"/>
          </a:p>
        </p:txBody>
      </p:sp>
      <p:grpSp>
        <p:nvGrpSpPr>
          <p:cNvPr id="34" name="Group 62">
            <a:extLst>
              <a:ext uri="{FF2B5EF4-FFF2-40B4-BE49-F238E27FC236}">
                <a16:creationId xmlns:a16="http://schemas.microsoft.com/office/drawing/2014/main" id="{9C0330DD-E507-1A62-E83F-02D7B5E1D27D}"/>
              </a:ext>
            </a:extLst>
          </p:cNvPr>
          <p:cNvGrpSpPr/>
          <p:nvPr/>
        </p:nvGrpSpPr>
        <p:grpSpPr>
          <a:xfrm>
            <a:off x="9867918" y="2572127"/>
            <a:ext cx="242972" cy="242972"/>
            <a:chOff x="0" y="0"/>
            <a:chExt cx="812800" cy="812800"/>
          </a:xfrm>
        </p:grpSpPr>
        <p:sp>
          <p:nvSpPr>
            <p:cNvPr id="35" name="Freeform 63">
              <a:extLst>
                <a:ext uri="{FF2B5EF4-FFF2-40B4-BE49-F238E27FC236}">
                  <a16:creationId xmlns:a16="http://schemas.microsoft.com/office/drawing/2014/main" id="{E4954967-12BF-8D61-A857-7ED3C1EA5FE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TextBox 64">
              <a:extLst>
                <a:ext uri="{FF2B5EF4-FFF2-40B4-BE49-F238E27FC236}">
                  <a16:creationId xmlns:a16="http://schemas.microsoft.com/office/drawing/2014/main" id="{787354DF-AF1B-4CC6-9CB4-08217374AC1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850972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4A23B0B-D127-68EA-1B02-C0C2D2CEAC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E173801-7387-D94B-78C5-C753ADACBA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880290"/>
              </p:ext>
            </p:extLst>
          </p:nvPr>
        </p:nvGraphicFramePr>
        <p:xfrm>
          <a:off x="2672693" y="607739"/>
          <a:ext cx="7911282" cy="6943635"/>
        </p:xfrm>
        <a:graphic>
          <a:graphicData uri="http://schemas.openxmlformats.org/drawingml/2006/table">
            <a:tbl>
              <a:tblPr/>
              <a:tblGrid>
                <a:gridCol w="15665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69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69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69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7543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Monday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Tuesday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Thursday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Friday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99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Motivation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Monday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with Faiza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9:30am – 10:30am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  <a:t>Job focused mindfulness</a:t>
                      </a: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Employability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with Faiza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GB" sz="11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latin typeface="DM Sans"/>
                        </a:rPr>
                        <a:t>9:30am – 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GB" sz="11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latin typeface="DM Sans"/>
                        </a:rPr>
                        <a:t>Job search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latin typeface="DM Sans"/>
                        </a:rPr>
                        <a:t> Skills assessment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latin typeface="DM Sans"/>
                        </a:rPr>
                        <a:t> CV writing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latin typeface="DM Sans"/>
                        </a:rPr>
                        <a:t> Cover Letters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latin typeface="DM Sans"/>
                        </a:rPr>
                        <a:t>Applications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latin typeface="DM Sans"/>
                        </a:rPr>
                        <a:t>Disclosure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latin typeface="DM Sans"/>
                        </a:rPr>
                        <a:t> Interview skills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latin typeface="DM Sans"/>
                        </a:rPr>
                        <a:t>In-work Support</a:t>
                      </a: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Wellbeing Wednesday with Faiza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9:30am – 10:30am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  <a:t>Self-care</a:t>
                      </a: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Thoughtful Thursday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with Bobbie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9:30am – 10:30am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  <a:t>Better decisions = better outcomes</a:t>
                      </a: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050" b="1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The Work Workshop</a:t>
                      </a:r>
                      <a:endParaRPr lang="en-GB" sz="105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1050" b="1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with Kirsty </a:t>
                      </a:r>
                    </a:p>
                    <a:p>
                      <a:endParaRPr lang="en-GB" sz="105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1050" kern="120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12:30pm </a:t>
                      </a:r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– 3:30pm</a:t>
                      </a:r>
                      <a:endParaRPr lang="en-GB" sz="105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Job search</a:t>
                      </a:r>
                    </a:p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 CV writing</a:t>
                      </a:r>
                    </a:p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 Cover Letters</a:t>
                      </a:r>
                    </a:p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Applications</a:t>
                      </a:r>
                    </a:p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 Interview skills</a:t>
                      </a:r>
                    </a:p>
                    <a:p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Use this time to complete some of your Unpaid Works Hours</a:t>
                      </a:r>
                      <a:endParaRPr lang="en-GB" sz="105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0882"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Cooking on a budget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with Kirsty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10:30am – 12:30pm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Batch cook and save!</a:t>
                      </a: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with James</a:t>
                      </a:r>
                      <a:endParaRPr lang="en-US" sz="1100" b="1" dirty="0"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10:30am – 11:30am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Guitar group – All ability levels welcome.</a:t>
                      </a: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Gardening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with Kirsty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10:30am – 12:30pm</a:t>
                      </a: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cs typeface="DilleniaUPC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114510"/>
                  </a:ext>
                </a:extLst>
              </a:tr>
              <a:tr h="159489"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Sing-along Social.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11:30am – 12:30pm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All welcome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Sing together for fun and wellbeing</a:t>
                      </a:r>
                      <a:endParaRPr lang="en-GB" dirty="0"/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3030229"/>
                  </a:ext>
                </a:extLst>
              </a:tr>
              <a:tr h="180932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C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ommunity Work Coach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10:30am – 3:30pm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Support with benefits and access to Job Centre </a:t>
                      </a:r>
                      <a:r>
                        <a:rPr kumimoji="0" lang="en-US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programmes</a:t>
                      </a:r>
                      <a:endParaRPr lang="en-GB" dirty="0"/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GB" sz="11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802772"/>
                  </a:ext>
                </a:extLst>
              </a:tr>
              <a:tr h="68030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Through The Gate, Group Enrolments &amp; Inductions.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2pm – 3.30pm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Support for anyone being released from custody, and enrolment for new referrals. </a:t>
                      </a: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Friday Fitness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with Chloe &amp; Bobbie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10:00am-11:30am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Gentle exercise for all.</a:t>
                      </a: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cs typeface="DilleniaUPC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28887"/>
                  </a:ext>
                </a:extLst>
              </a:tr>
              <a:tr h="91069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C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ommunity Work Coach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10:30am – 3:30pm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Support with benefits and access to Job Centre </a:t>
                      </a:r>
                      <a:r>
                        <a:rPr kumimoji="0" lang="en-US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programmes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2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 dirty="0">
                          <a:solidFill>
                            <a:srgbClr val="444444"/>
                          </a:solidFill>
                          <a:latin typeface="DM Sans"/>
                        </a:rPr>
                        <a:t>Fine Art </a:t>
                      </a:r>
                      <a:endParaRPr lang="en-US" sz="1100" b="0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 dirty="0">
                          <a:solidFill>
                            <a:srgbClr val="444444"/>
                          </a:solidFill>
                          <a:latin typeface="DM Sans"/>
                        </a:rPr>
                        <a:t>with Chloe</a:t>
                      </a:r>
                      <a:endParaRPr lang="en-US" sz="1100" b="0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444444"/>
                          </a:solidFill>
                          <a:latin typeface="Calibri"/>
                        </a:rPr>
                        <a:t>1:30pm – 3:30pm</a:t>
                      </a: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>
                        <a:solidFill>
                          <a:srgbClr val="444444"/>
                        </a:solidFill>
                        <a:latin typeface="Calibri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444444"/>
                          </a:solidFill>
                          <a:latin typeface="Calibri"/>
                        </a:rPr>
                        <a:t>Channel your inner artist to complete projects</a:t>
                      </a:r>
                      <a:endParaRPr lang="en-US" sz="160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DM Sans"/>
                        </a:rPr>
                        <a:t>Drama group with Liz (TIPP)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  <a:t>1:00pm – 3:00pm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33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Digital Literacy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with Kirsty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1:30pm – 3:30pm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  <a:t>Get support with online tasks, using a phone and much more</a:t>
                      </a:r>
                    </a:p>
                  </a:txBody>
                  <a:tcPr marL="45720" marR="4572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The Opportunity Hub with Kirsty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1:30pm - 3:30pm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latin typeface="DM Sans"/>
                        </a:rPr>
                        <a:t>Look at goal setting to put your future in focus</a:t>
                      </a: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59402079"/>
                  </a:ext>
                </a:extLst>
              </a:tr>
              <a:tr h="1499613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DM Sans"/>
                        </a:rPr>
                        <a:t>Fresh Start </a:t>
                      </a:r>
                    </a:p>
                    <a:p>
                      <a:pPr algn="ctr"/>
                      <a:r>
                        <a:rPr lang="en-GB" sz="1100" b="1" dirty="0">
                          <a:latin typeface="DM Sans"/>
                        </a:rPr>
                        <a:t>With Bobbie</a:t>
                      </a:r>
                    </a:p>
                    <a:p>
                      <a:pPr algn="ctr"/>
                      <a:r>
                        <a:rPr lang="en-GB" sz="1100" dirty="0">
                          <a:latin typeface="DM Sans"/>
                        </a:rPr>
                        <a:t>1:30pm – 3:30pm</a:t>
                      </a:r>
                    </a:p>
                    <a:p>
                      <a:pPr algn="ctr"/>
                      <a:endParaRPr lang="en-GB" sz="1100" dirty="0"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solidFill>
                            <a:srgbClr val="000000"/>
                          </a:solidFill>
                          <a:latin typeface="DM Sans"/>
                        </a:rPr>
                        <a:t>Begin to work out your education, training and work goals</a:t>
                      </a: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Digital Literacy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with Faiza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  <a:t>Get support with online tasks, using a phone and much more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The Opportunity Hub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with </a:t>
                      </a:r>
                      <a:r>
                        <a:rPr lang="en-GB" sz="1100" b="1" dirty="0" err="1">
                          <a:solidFill>
                            <a:srgbClr val="000000"/>
                          </a:solidFill>
                          <a:latin typeface="DM Sans"/>
                        </a:rPr>
                        <a:t>Miriame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1:30 - 3:30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latin typeface="DM Sans"/>
                        </a:rPr>
                        <a:t>Look at goal setting to put your future in focus</a:t>
                      </a: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E512F3D0-BBC8-BA79-8794-70D24267C25D}"/>
              </a:ext>
            </a:extLst>
          </p:cNvPr>
          <p:cNvGrpSpPr/>
          <p:nvPr/>
        </p:nvGrpSpPr>
        <p:grpSpPr>
          <a:xfrm>
            <a:off x="184646" y="1511048"/>
            <a:ext cx="2384913" cy="4949906"/>
            <a:chOff x="0" y="-28575"/>
            <a:chExt cx="868775" cy="1697876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301D4405-58E3-4757-F989-A05A5BD3DC90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527FB0F1-518A-3DC8-388B-987961AB25C6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 u="sng" dirty="0">
                  <a:solidFill>
                    <a:srgbClr val="FFFFFF"/>
                  </a:solidFill>
                  <a:latin typeface="DM Sans"/>
                </a:rPr>
                <a:t>Information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Leeds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Unit 8 Servia Hill, Leeds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LS6 2QH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01132 425522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Email – 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 dirty="0">
                  <a:solidFill>
                    <a:schemeClr val="bg1"/>
                  </a:solidFill>
                  <a:latin typeface="DM Sans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cfoactivityhubs@commlinks.co.uk</a:t>
              </a:r>
              <a:endParaRPr lang="en-US" sz="1000" dirty="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400" dirty="0">
                  <a:solidFill>
                    <a:srgbClr val="FFFFFF"/>
                  </a:solidFill>
                  <a:latin typeface="DM Sans"/>
                </a:rPr>
                <a:t>Hub opening hours</a:t>
              </a:r>
            </a:p>
            <a:p>
              <a:pPr algn="ctr">
                <a:lnSpc>
                  <a:spcPts val="2379"/>
                </a:lnSpc>
              </a:pPr>
              <a:r>
                <a:rPr lang="en-US" sz="1400" dirty="0">
                  <a:solidFill>
                    <a:srgbClr val="FFFFFF"/>
                  </a:solidFill>
                  <a:latin typeface="DM Sans"/>
                </a:rPr>
                <a:t>Mon – Fri 9:00 – 4:00</a:t>
              </a:r>
            </a:p>
            <a:p>
              <a:pPr algn="ctr"/>
              <a:endParaRPr lang="en-US" sz="1000" b="1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00" b="1" dirty="0">
                  <a:solidFill>
                    <a:srgbClr val="FFFFFF"/>
                  </a:solidFill>
                  <a:latin typeface="DM Sans"/>
                </a:rPr>
                <a:t>Breakfast Club</a:t>
              </a:r>
            </a:p>
            <a:p>
              <a:pPr algn="ctr"/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Join us between 9:00 – 9:30 </a:t>
              </a:r>
            </a:p>
            <a:p>
              <a:pPr algn="ctr"/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for a healthy start to the day</a:t>
              </a:r>
            </a:p>
            <a:p>
              <a:pPr algn="ctr">
                <a:lnSpc>
                  <a:spcPct val="150000"/>
                </a:lnSpc>
              </a:pPr>
              <a:endParaRPr lang="en-GB" sz="1000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GB" sz="1000" b="1" dirty="0">
                  <a:solidFill>
                    <a:srgbClr val="FFFFFF"/>
                  </a:solidFill>
                  <a:latin typeface="DM Sans"/>
                </a:rPr>
                <a:t>Support</a:t>
              </a:r>
            </a:p>
            <a:p>
              <a:pPr algn="ctr"/>
              <a:r>
                <a:rPr lang="en-GB" sz="1000" dirty="0">
                  <a:solidFill>
                    <a:srgbClr val="FFFFFF"/>
                  </a:solidFill>
                  <a:latin typeface="DM Sans"/>
                </a:rPr>
                <a:t>If you ever need a cuppa or a chat, pop in and speak to your support worker.</a:t>
              </a:r>
              <a:endParaRPr lang="en-US" sz="1000" dirty="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48DA6DDF-930D-3BDA-1238-2DE7FCE1834C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7A133E17-751E-5464-7C0D-97834C667290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62BE34EE-5447-BB0D-58A5-E4626E2B4C8E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C2D2CCE6-844C-19E9-9C86-D09A3F661E44}"/>
              </a:ext>
            </a:extLst>
          </p:cNvPr>
          <p:cNvGrpSpPr/>
          <p:nvPr/>
        </p:nvGrpSpPr>
        <p:grpSpPr>
          <a:xfrm>
            <a:off x="344096" y="6543529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6829CD05-56BD-9A77-4A88-ED45946FB2C6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C5B307A3-1B3C-5C55-3193-DF257AEC4506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A7341880-9278-99CD-59ED-BC2A1EF888AE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98783519-605C-83D7-FA9D-1DE64C1A6D6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48DF1787-BA13-D5D3-0A73-92E2E3F9953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1D8A3268-0EAD-F51B-F1D4-506FFD297B95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D99C65C3-8C41-A9F5-6400-106096A6B11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9802C07B-718E-A216-E544-53DB52FF7CEE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69" name="TextBox 69">
            <a:extLst>
              <a:ext uri="{FF2B5EF4-FFF2-40B4-BE49-F238E27FC236}">
                <a16:creationId xmlns:a16="http://schemas.microsoft.com/office/drawing/2014/main" id="{51BF9853-373E-1F3A-A9A2-9087AD3E8082}"/>
              </a:ext>
            </a:extLst>
          </p:cNvPr>
          <p:cNvSpPr txBox="1"/>
          <p:nvPr/>
        </p:nvSpPr>
        <p:spPr>
          <a:xfrm>
            <a:off x="2718315" y="-69285"/>
            <a:ext cx="6498122" cy="57387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2800" u="sng" dirty="0">
                <a:solidFill>
                  <a:srgbClr val="000000"/>
                </a:solidFill>
                <a:latin typeface="DM Sans Bold"/>
              </a:rPr>
              <a:t>Leeds - Mon 7th July – Fri 11</a:t>
            </a:r>
            <a:r>
              <a:rPr lang="en-US" sz="2800" u="sng" baseline="30000" dirty="0">
                <a:solidFill>
                  <a:srgbClr val="000000"/>
                </a:solidFill>
                <a:latin typeface="DM Sans Bold"/>
              </a:rPr>
              <a:t>th</a:t>
            </a:r>
            <a:r>
              <a:rPr lang="en-US" sz="2800" u="sng" dirty="0">
                <a:solidFill>
                  <a:srgbClr val="000000"/>
                </a:solidFill>
                <a:latin typeface="DM Sans Bold"/>
              </a:rPr>
              <a:t> July</a:t>
            </a:r>
          </a:p>
        </p:txBody>
      </p:sp>
      <p:sp>
        <p:nvSpPr>
          <p:cNvPr id="70" name="TextBox 70">
            <a:extLst>
              <a:ext uri="{FF2B5EF4-FFF2-40B4-BE49-F238E27FC236}">
                <a16:creationId xmlns:a16="http://schemas.microsoft.com/office/drawing/2014/main" id="{BF9D8DD3-A6F9-9A7B-E716-4C98A4E12EC7}"/>
              </a:ext>
            </a:extLst>
          </p:cNvPr>
          <p:cNvSpPr txBox="1"/>
          <p:nvPr/>
        </p:nvSpPr>
        <p:spPr>
          <a:xfrm>
            <a:off x="543300" y="130637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8778D6D0-13C4-9428-4235-0B1FB7497D73}"/>
              </a:ext>
            </a:extLst>
          </p:cNvPr>
          <p:cNvSpPr txBox="1"/>
          <p:nvPr/>
        </p:nvSpPr>
        <p:spPr>
          <a:xfrm>
            <a:off x="517375" y="534940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32FA5E60-847D-024F-E0AE-163354E90922}"/>
              </a:ext>
            </a:extLst>
          </p:cNvPr>
          <p:cNvSpPr txBox="1"/>
          <p:nvPr/>
        </p:nvSpPr>
        <p:spPr>
          <a:xfrm>
            <a:off x="517375" y="95010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sp>
        <p:nvSpPr>
          <p:cNvPr id="76" name="TextBox 67">
            <a:extLst>
              <a:ext uri="{FF2B5EF4-FFF2-40B4-BE49-F238E27FC236}">
                <a16:creationId xmlns:a16="http://schemas.microsoft.com/office/drawing/2014/main" id="{727BC4C9-2539-5717-82EB-F757FB0A4574}"/>
              </a:ext>
            </a:extLst>
          </p:cNvPr>
          <p:cNvSpPr txBox="1"/>
          <p:nvPr/>
        </p:nvSpPr>
        <p:spPr>
          <a:xfrm>
            <a:off x="2781928" y="6164822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sp>
        <p:nvSpPr>
          <p:cNvPr id="24" name="TextBox 64">
            <a:extLst>
              <a:ext uri="{FF2B5EF4-FFF2-40B4-BE49-F238E27FC236}">
                <a16:creationId xmlns:a16="http://schemas.microsoft.com/office/drawing/2014/main" id="{84237237-80E4-48F7-439F-0B5720CC2F0E}"/>
              </a:ext>
            </a:extLst>
          </p:cNvPr>
          <p:cNvSpPr txBox="1"/>
          <p:nvPr/>
        </p:nvSpPr>
        <p:spPr>
          <a:xfrm>
            <a:off x="4364652" y="1441128"/>
            <a:ext cx="197415" cy="20595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pic>
        <p:nvPicPr>
          <p:cNvPr id="36" name="Picture 35" descr="A blue and black logo">
            <a:extLst>
              <a:ext uri="{FF2B5EF4-FFF2-40B4-BE49-F238E27FC236}">
                <a16:creationId xmlns:a16="http://schemas.microsoft.com/office/drawing/2014/main" id="{04AD9E77-0AB0-0A9E-D6BE-C3FCE2CAC78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2219" y="12450"/>
            <a:ext cx="1401181" cy="599459"/>
          </a:xfrm>
          <a:prstGeom prst="rect">
            <a:avLst/>
          </a:prstGeom>
        </p:spPr>
      </p:pic>
      <p:sp>
        <p:nvSpPr>
          <p:cNvPr id="60" name="TextBox 5">
            <a:extLst>
              <a:ext uri="{FF2B5EF4-FFF2-40B4-BE49-F238E27FC236}">
                <a16:creationId xmlns:a16="http://schemas.microsoft.com/office/drawing/2014/main" id="{3D4CACAF-6850-89C4-1CDA-21B7E0C5EEEF}"/>
              </a:ext>
            </a:extLst>
          </p:cNvPr>
          <p:cNvSpPr txBox="1"/>
          <p:nvPr/>
        </p:nvSpPr>
        <p:spPr>
          <a:xfrm>
            <a:off x="337046" y="1663448"/>
            <a:ext cx="2381269" cy="494990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lang="en-US" sz="1050">
              <a:solidFill>
                <a:srgbClr val="FFFFFF"/>
              </a:solidFill>
              <a:latin typeface="DM Sans"/>
            </a:endParaRPr>
          </a:p>
        </p:txBody>
      </p:sp>
      <p:grpSp>
        <p:nvGrpSpPr>
          <p:cNvPr id="6" name="Group 46">
            <a:extLst>
              <a:ext uri="{FF2B5EF4-FFF2-40B4-BE49-F238E27FC236}">
                <a16:creationId xmlns:a16="http://schemas.microsoft.com/office/drawing/2014/main" id="{7C53E848-A7BF-91B2-C853-901DE0BE6516}"/>
              </a:ext>
            </a:extLst>
          </p:cNvPr>
          <p:cNvGrpSpPr/>
          <p:nvPr/>
        </p:nvGrpSpPr>
        <p:grpSpPr>
          <a:xfrm rot="2700000">
            <a:off x="8524573" y="2292023"/>
            <a:ext cx="293842" cy="293842"/>
            <a:chOff x="0" y="0"/>
            <a:chExt cx="812800" cy="812800"/>
          </a:xfrm>
        </p:grpSpPr>
        <p:sp>
          <p:nvSpPr>
            <p:cNvPr id="7" name="Freeform 47">
              <a:extLst>
                <a:ext uri="{FF2B5EF4-FFF2-40B4-BE49-F238E27FC236}">
                  <a16:creationId xmlns:a16="http://schemas.microsoft.com/office/drawing/2014/main" id="{88C14AFF-9A10-6136-5898-B79CDBD37CD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48">
              <a:extLst>
                <a:ext uri="{FF2B5EF4-FFF2-40B4-BE49-F238E27FC236}">
                  <a16:creationId xmlns:a16="http://schemas.microsoft.com/office/drawing/2014/main" id="{21617E38-7D40-231E-20B3-6463198DF6E5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" name="Group 65">
            <a:extLst>
              <a:ext uri="{FF2B5EF4-FFF2-40B4-BE49-F238E27FC236}">
                <a16:creationId xmlns:a16="http://schemas.microsoft.com/office/drawing/2014/main" id="{FF35A66D-E2DC-58F9-FCCF-C0012C0E68AC}"/>
              </a:ext>
            </a:extLst>
          </p:cNvPr>
          <p:cNvGrpSpPr/>
          <p:nvPr/>
        </p:nvGrpSpPr>
        <p:grpSpPr>
          <a:xfrm>
            <a:off x="3933660" y="974728"/>
            <a:ext cx="220832" cy="193228"/>
            <a:chOff x="0" y="0"/>
            <a:chExt cx="812800" cy="711200"/>
          </a:xfrm>
        </p:grpSpPr>
        <p:sp>
          <p:nvSpPr>
            <p:cNvPr id="10" name="Freeform 66">
              <a:extLst>
                <a:ext uri="{FF2B5EF4-FFF2-40B4-BE49-F238E27FC236}">
                  <a16:creationId xmlns:a16="http://schemas.microsoft.com/office/drawing/2014/main" id="{0DA4672E-89A6-A90A-D61A-D18F91A6AE79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7">
              <a:extLst>
                <a:ext uri="{FF2B5EF4-FFF2-40B4-BE49-F238E27FC236}">
                  <a16:creationId xmlns:a16="http://schemas.microsoft.com/office/drawing/2014/main" id="{E067BC7A-35B5-7862-CA92-27E7E716C689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2" name="Group 65">
            <a:extLst>
              <a:ext uri="{FF2B5EF4-FFF2-40B4-BE49-F238E27FC236}">
                <a16:creationId xmlns:a16="http://schemas.microsoft.com/office/drawing/2014/main" id="{9EFEC308-B11A-5420-2442-61B819C004C1}"/>
              </a:ext>
            </a:extLst>
          </p:cNvPr>
          <p:cNvGrpSpPr/>
          <p:nvPr/>
        </p:nvGrpSpPr>
        <p:grpSpPr>
          <a:xfrm>
            <a:off x="7110612" y="2198671"/>
            <a:ext cx="220832" cy="193228"/>
            <a:chOff x="0" y="0"/>
            <a:chExt cx="812800" cy="711200"/>
          </a:xfrm>
        </p:grpSpPr>
        <p:sp>
          <p:nvSpPr>
            <p:cNvPr id="13" name="Freeform 66">
              <a:extLst>
                <a:ext uri="{FF2B5EF4-FFF2-40B4-BE49-F238E27FC236}">
                  <a16:creationId xmlns:a16="http://schemas.microsoft.com/office/drawing/2014/main" id="{DA58C799-7CE3-5561-2990-F14BCBB4C6AF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TextBox 67">
              <a:extLst>
                <a:ext uri="{FF2B5EF4-FFF2-40B4-BE49-F238E27FC236}">
                  <a16:creationId xmlns:a16="http://schemas.microsoft.com/office/drawing/2014/main" id="{0E54D278-1FFA-559E-67E6-ECA8BA35950D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5" name="Group 65">
            <a:extLst>
              <a:ext uri="{FF2B5EF4-FFF2-40B4-BE49-F238E27FC236}">
                <a16:creationId xmlns:a16="http://schemas.microsoft.com/office/drawing/2014/main" id="{C8149C16-9F05-F4EA-C172-B0DA00DF28F3}"/>
              </a:ext>
            </a:extLst>
          </p:cNvPr>
          <p:cNvGrpSpPr/>
          <p:nvPr/>
        </p:nvGrpSpPr>
        <p:grpSpPr>
          <a:xfrm>
            <a:off x="3899155" y="3155602"/>
            <a:ext cx="220832" cy="193228"/>
            <a:chOff x="0" y="0"/>
            <a:chExt cx="812800" cy="711200"/>
          </a:xfrm>
        </p:grpSpPr>
        <p:sp>
          <p:nvSpPr>
            <p:cNvPr id="16" name="Freeform 66">
              <a:extLst>
                <a:ext uri="{FF2B5EF4-FFF2-40B4-BE49-F238E27FC236}">
                  <a16:creationId xmlns:a16="http://schemas.microsoft.com/office/drawing/2014/main" id="{A48328BE-DD58-D555-F072-6F435B8EADA9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Box 67">
              <a:extLst>
                <a:ext uri="{FF2B5EF4-FFF2-40B4-BE49-F238E27FC236}">
                  <a16:creationId xmlns:a16="http://schemas.microsoft.com/office/drawing/2014/main" id="{91457D7A-4D97-DACB-8AFC-2498CC561954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8" name="Group 65">
            <a:extLst>
              <a:ext uri="{FF2B5EF4-FFF2-40B4-BE49-F238E27FC236}">
                <a16:creationId xmlns:a16="http://schemas.microsoft.com/office/drawing/2014/main" id="{E862568F-3233-DF48-2D08-CC73A69A64AB}"/>
              </a:ext>
            </a:extLst>
          </p:cNvPr>
          <p:cNvGrpSpPr/>
          <p:nvPr/>
        </p:nvGrpSpPr>
        <p:grpSpPr>
          <a:xfrm>
            <a:off x="7148401" y="971318"/>
            <a:ext cx="220832" cy="193228"/>
            <a:chOff x="0" y="0"/>
            <a:chExt cx="812800" cy="711200"/>
          </a:xfrm>
        </p:grpSpPr>
        <p:sp>
          <p:nvSpPr>
            <p:cNvPr id="19" name="Freeform 66">
              <a:extLst>
                <a:ext uri="{FF2B5EF4-FFF2-40B4-BE49-F238E27FC236}">
                  <a16:creationId xmlns:a16="http://schemas.microsoft.com/office/drawing/2014/main" id="{CACD4B89-6726-919D-F0FF-0F1F67BBAE29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TextBox 67">
              <a:extLst>
                <a:ext uri="{FF2B5EF4-FFF2-40B4-BE49-F238E27FC236}">
                  <a16:creationId xmlns:a16="http://schemas.microsoft.com/office/drawing/2014/main" id="{00744220-499F-54FA-6F05-FAED047C9E59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21" name="Group 65">
            <a:extLst>
              <a:ext uri="{FF2B5EF4-FFF2-40B4-BE49-F238E27FC236}">
                <a16:creationId xmlns:a16="http://schemas.microsoft.com/office/drawing/2014/main" id="{820DC6BF-7682-7F5F-E7A9-ECBF04D4A9AA}"/>
              </a:ext>
            </a:extLst>
          </p:cNvPr>
          <p:cNvGrpSpPr/>
          <p:nvPr/>
        </p:nvGrpSpPr>
        <p:grpSpPr>
          <a:xfrm>
            <a:off x="3883261" y="6068208"/>
            <a:ext cx="220832" cy="193228"/>
            <a:chOff x="0" y="0"/>
            <a:chExt cx="812800" cy="711200"/>
          </a:xfrm>
        </p:grpSpPr>
        <p:sp>
          <p:nvSpPr>
            <p:cNvPr id="22" name="Freeform 66">
              <a:extLst>
                <a:ext uri="{FF2B5EF4-FFF2-40B4-BE49-F238E27FC236}">
                  <a16:creationId xmlns:a16="http://schemas.microsoft.com/office/drawing/2014/main" id="{514AA217-0CCF-EDFD-87D7-D9D62184D365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TextBox 67">
              <a:extLst>
                <a:ext uri="{FF2B5EF4-FFF2-40B4-BE49-F238E27FC236}">
                  <a16:creationId xmlns:a16="http://schemas.microsoft.com/office/drawing/2014/main" id="{520AFD80-650F-3D77-FA79-C0CD43FA6C91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25" name="Group 65">
            <a:extLst>
              <a:ext uri="{FF2B5EF4-FFF2-40B4-BE49-F238E27FC236}">
                <a16:creationId xmlns:a16="http://schemas.microsoft.com/office/drawing/2014/main" id="{00B52DCA-D133-CCAF-2E02-7F7F005E60AB}"/>
              </a:ext>
            </a:extLst>
          </p:cNvPr>
          <p:cNvGrpSpPr/>
          <p:nvPr/>
        </p:nvGrpSpPr>
        <p:grpSpPr>
          <a:xfrm>
            <a:off x="7145117" y="5821680"/>
            <a:ext cx="220832" cy="193228"/>
            <a:chOff x="0" y="0"/>
            <a:chExt cx="812800" cy="711200"/>
          </a:xfrm>
        </p:grpSpPr>
        <p:sp>
          <p:nvSpPr>
            <p:cNvPr id="26" name="Freeform 66">
              <a:extLst>
                <a:ext uri="{FF2B5EF4-FFF2-40B4-BE49-F238E27FC236}">
                  <a16:creationId xmlns:a16="http://schemas.microsoft.com/office/drawing/2014/main" id="{38F40428-72E3-3F37-D156-E672D0F753B1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TextBox 67">
              <a:extLst>
                <a:ext uri="{FF2B5EF4-FFF2-40B4-BE49-F238E27FC236}">
                  <a16:creationId xmlns:a16="http://schemas.microsoft.com/office/drawing/2014/main" id="{ADB2179F-966C-CD1D-5E02-109853C25016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28" name="Group 65">
            <a:extLst>
              <a:ext uri="{FF2B5EF4-FFF2-40B4-BE49-F238E27FC236}">
                <a16:creationId xmlns:a16="http://schemas.microsoft.com/office/drawing/2014/main" id="{C95329A4-89A2-2411-5B7F-94CE961A8B3D}"/>
              </a:ext>
            </a:extLst>
          </p:cNvPr>
          <p:cNvGrpSpPr/>
          <p:nvPr/>
        </p:nvGrpSpPr>
        <p:grpSpPr>
          <a:xfrm>
            <a:off x="5503784" y="4388005"/>
            <a:ext cx="220832" cy="193228"/>
            <a:chOff x="0" y="0"/>
            <a:chExt cx="812800" cy="711200"/>
          </a:xfrm>
        </p:grpSpPr>
        <p:sp>
          <p:nvSpPr>
            <p:cNvPr id="29" name="Freeform 66">
              <a:extLst>
                <a:ext uri="{FF2B5EF4-FFF2-40B4-BE49-F238E27FC236}">
                  <a16:creationId xmlns:a16="http://schemas.microsoft.com/office/drawing/2014/main" id="{EE61F7CB-9BCD-3B53-69A2-42C3D68A601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TextBox 67">
              <a:extLst>
                <a:ext uri="{FF2B5EF4-FFF2-40B4-BE49-F238E27FC236}">
                  <a16:creationId xmlns:a16="http://schemas.microsoft.com/office/drawing/2014/main" id="{68419021-2493-8884-6F01-8E190FA77BD7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31" name="Group 62">
            <a:extLst>
              <a:ext uri="{FF2B5EF4-FFF2-40B4-BE49-F238E27FC236}">
                <a16:creationId xmlns:a16="http://schemas.microsoft.com/office/drawing/2014/main" id="{A3A39CC7-E7D3-6CB9-359A-DCB25726A933}"/>
              </a:ext>
            </a:extLst>
          </p:cNvPr>
          <p:cNvGrpSpPr/>
          <p:nvPr/>
        </p:nvGrpSpPr>
        <p:grpSpPr>
          <a:xfrm>
            <a:off x="7110612" y="2198671"/>
            <a:ext cx="242972" cy="242972"/>
            <a:chOff x="0" y="0"/>
            <a:chExt cx="812800" cy="812800"/>
          </a:xfrm>
        </p:grpSpPr>
        <p:sp>
          <p:nvSpPr>
            <p:cNvPr id="32" name="Freeform 63">
              <a:extLst>
                <a:ext uri="{FF2B5EF4-FFF2-40B4-BE49-F238E27FC236}">
                  <a16:creationId xmlns:a16="http://schemas.microsoft.com/office/drawing/2014/main" id="{859EC6B4-73AB-421C-12EE-6F21C7DB949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TextBox 64">
              <a:extLst>
                <a:ext uri="{FF2B5EF4-FFF2-40B4-BE49-F238E27FC236}">
                  <a16:creationId xmlns:a16="http://schemas.microsoft.com/office/drawing/2014/main" id="{26689375-3053-C7FE-176E-03BC0DD6ED8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8" name="Group 62">
            <a:extLst>
              <a:ext uri="{FF2B5EF4-FFF2-40B4-BE49-F238E27FC236}">
                <a16:creationId xmlns:a16="http://schemas.microsoft.com/office/drawing/2014/main" id="{F95D4F35-E372-8088-98D9-F3FDCB3942C0}"/>
              </a:ext>
            </a:extLst>
          </p:cNvPr>
          <p:cNvGrpSpPr/>
          <p:nvPr/>
        </p:nvGrpSpPr>
        <p:grpSpPr>
          <a:xfrm>
            <a:off x="10236770" y="4163167"/>
            <a:ext cx="242972" cy="242972"/>
            <a:chOff x="0" y="0"/>
            <a:chExt cx="812800" cy="812800"/>
          </a:xfrm>
        </p:grpSpPr>
        <p:sp>
          <p:nvSpPr>
            <p:cNvPr id="39" name="Freeform 63">
              <a:extLst>
                <a:ext uri="{FF2B5EF4-FFF2-40B4-BE49-F238E27FC236}">
                  <a16:creationId xmlns:a16="http://schemas.microsoft.com/office/drawing/2014/main" id="{CD24C513-B01D-CAC0-EEE5-127D412AC60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4">
              <a:extLst>
                <a:ext uri="{FF2B5EF4-FFF2-40B4-BE49-F238E27FC236}">
                  <a16:creationId xmlns:a16="http://schemas.microsoft.com/office/drawing/2014/main" id="{612FF6D2-65CC-6C44-F5A3-2F4182B5235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4" name="Group 65">
            <a:extLst>
              <a:ext uri="{FF2B5EF4-FFF2-40B4-BE49-F238E27FC236}">
                <a16:creationId xmlns:a16="http://schemas.microsoft.com/office/drawing/2014/main" id="{DB511F47-FE3E-B2AD-2B5E-4312964432D3}"/>
              </a:ext>
            </a:extLst>
          </p:cNvPr>
          <p:cNvGrpSpPr/>
          <p:nvPr/>
        </p:nvGrpSpPr>
        <p:grpSpPr>
          <a:xfrm>
            <a:off x="8643714" y="5756678"/>
            <a:ext cx="220832" cy="193228"/>
            <a:chOff x="0" y="0"/>
            <a:chExt cx="812800" cy="711200"/>
          </a:xfrm>
        </p:grpSpPr>
        <p:sp>
          <p:nvSpPr>
            <p:cNvPr id="45" name="Freeform 66">
              <a:extLst>
                <a:ext uri="{FF2B5EF4-FFF2-40B4-BE49-F238E27FC236}">
                  <a16:creationId xmlns:a16="http://schemas.microsoft.com/office/drawing/2014/main" id="{DB666500-3981-2A1A-BD1F-8208153BC6F2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TextBox 67">
              <a:extLst>
                <a:ext uri="{FF2B5EF4-FFF2-40B4-BE49-F238E27FC236}">
                  <a16:creationId xmlns:a16="http://schemas.microsoft.com/office/drawing/2014/main" id="{B24711B3-B20A-4745-3A6A-5801BA22F31B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53" name="Group 62">
            <a:extLst>
              <a:ext uri="{FF2B5EF4-FFF2-40B4-BE49-F238E27FC236}">
                <a16:creationId xmlns:a16="http://schemas.microsoft.com/office/drawing/2014/main" id="{2D41B019-5A02-2477-B75F-857FDBF8C8B5}"/>
              </a:ext>
            </a:extLst>
          </p:cNvPr>
          <p:cNvGrpSpPr/>
          <p:nvPr/>
        </p:nvGrpSpPr>
        <p:grpSpPr>
          <a:xfrm>
            <a:off x="8671494" y="5340646"/>
            <a:ext cx="242972" cy="242972"/>
            <a:chOff x="0" y="0"/>
            <a:chExt cx="812800" cy="812800"/>
          </a:xfrm>
        </p:grpSpPr>
        <p:sp>
          <p:nvSpPr>
            <p:cNvPr id="54" name="Freeform 63">
              <a:extLst>
                <a:ext uri="{FF2B5EF4-FFF2-40B4-BE49-F238E27FC236}">
                  <a16:creationId xmlns:a16="http://schemas.microsoft.com/office/drawing/2014/main" id="{A85C1ABE-E6C3-B3E8-76C1-FAE5F77EE6C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5" name="TextBox 64">
              <a:extLst>
                <a:ext uri="{FF2B5EF4-FFF2-40B4-BE49-F238E27FC236}">
                  <a16:creationId xmlns:a16="http://schemas.microsoft.com/office/drawing/2014/main" id="{E59A7CA5-5C9F-BD8E-6603-A147E5C17E8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3" name="Group 62">
            <a:extLst>
              <a:ext uri="{FF2B5EF4-FFF2-40B4-BE49-F238E27FC236}">
                <a16:creationId xmlns:a16="http://schemas.microsoft.com/office/drawing/2014/main" id="{E1FC07DB-180B-46C2-A811-D96B910B9C4B}"/>
              </a:ext>
            </a:extLst>
          </p:cNvPr>
          <p:cNvGrpSpPr/>
          <p:nvPr/>
        </p:nvGrpSpPr>
        <p:grpSpPr>
          <a:xfrm>
            <a:off x="7152075" y="4084390"/>
            <a:ext cx="242972" cy="242972"/>
            <a:chOff x="0" y="0"/>
            <a:chExt cx="812800" cy="812800"/>
          </a:xfrm>
        </p:grpSpPr>
        <p:sp>
          <p:nvSpPr>
            <p:cNvPr id="74" name="Freeform 63">
              <a:extLst>
                <a:ext uri="{FF2B5EF4-FFF2-40B4-BE49-F238E27FC236}">
                  <a16:creationId xmlns:a16="http://schemas.microsoft.com/office/drawing/2014/main" id="{F244B650-0FBA-A1F5-ED44-5A8634C2240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TextBox 64">
              <a:extLst>
                <a:ext uri="{FF2B5EF4-FFF2-40B4-BE49-F238E27FC236}">
                  <a16:creationId xmlns:a16="http://schemas.microsoft.com/office/drawing/2014/main" id="{6AFDDB62-E164-1569-60EE-670DE54227C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7" name="Group 62">
            <a:extLst>
              <a:ext uri="{FF2B5EF4-FFF2-40B4-BE49-F238E27FC236}">
                <a16:creationId xmlns:a16="http://schemas.microsoft.com/office/drawing/2014/main" id="{3C1C9CAB-356F-8F05-3B61-84BF7656FBD3}"/>
              </a:ext>
            </a:extLst>
          </p:cNvPr>
          <p:cNvGrpSpPr/>
          <p:nvPr/>
        </p:nvGrpSpPr>
        <p:grpSpPr>
          <a:xfrm>
            <a:off x="7152075" y="4553085"/>
            <a:ext cx="242972" cy="242972"/>
            <a:chOff x="0" y="0"/>
            <a:chExt cx="812800" cy="812800"/>
          </a:xfrm>
        </p:grpSpPr>
        <p:sp>
          <p:nvSpPr>
            <p:cNvPr id="78" name="Freeform 63">
              <a:extLst>
                <a:ext uri="{FF2B5EF4-FFF2-40B4-BE49-F238E27FC236}">
                  <a16:creationId xmlns:a16="http://schemas.microsoft.com/office/drawing/2014/main" id="{AE2E727E-C978-E0DB-F249-BC1FD08AC1F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9" name="TextBox 64">
              <a:extLst>
                <a:ext uri="{FF2B5EF4-FFF2-40B4-BE49-F238E27FC236}">
                  <a16:creationId xmlns:a16="http://schemas.microsoft.com/office/drawing/2014/main" id="{EBBED1C9-F567-6D59-7F70-DE5315717FA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0" name="Group 62">
            <a:extLst>
              <a:ext uri="{FF2B5EF4-FFF2-40B4-BE49-F238E27FC236}">
                <a16:creationId xmlns:a16="http://schemas.microsoft.com/office/drawing/2014/main" id="{D4DFF93A-057F-410A-8886-458E81DA7117}"/>
              </a:ext>
            </a:extLst>
          </p:cNvPr>
          <p:cNvGrpSpPr/>
          <p:nvPr/>
        </p:nvGrpSpPr>
        <p:grpSpPr>
          <a:xfrm>
            <a:off x="7690370" y="2376861"/>
            <a:ext cx="242972" cy="242972"/>
            <a:chOff x="0" y="0"/>
            <a:chExt cx="812800" cy="812800"/>
          </a:xfrm>
        </p:grpSpPr>
        <p:sp>
          <p:nvSpPr>
            <p:cNvPr id="81" name="Freeform 63">
              <a:extLst>
                <a:ext uri="{FF2B5EF4-FFF2-40B4-BE49-F238E27FC236}">
                  <a16:creationId xmlns:a16="http://schemas.microsoft.com/office/drawing/2014/main" id="{6ECA703A-3FD2-B595-75FB-E8EB6519C620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2" name="TextBox 64">
              <a:extLst>
                <a:ext uri="{FF2B5EF4-FFF2-40B4-BE49-F238E27FC236}">
                  <a16:creationId xmlns:a16="http://schemas.microsoft.com/office/drawing/2014/main" id="{80588305-1A9F-2B7B-3E86-18A09A1A38E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3" name="Group 65">
            <a:extLst>
              <a:ext uri="{FF2B5EF4-FFF2-40B4-BE49-F238E27FC236}">
                <a16:creationId xmlns:a16="http://schemas.microsoft.com/office/drawing/2014/main" id="{91663CC6-2603-1D66-B7F1-ADDDE97D23F7}"/>
              </a:ext>
            </a:extLst>
          </p:cNvPr>
          <p:cNvGrpSpPr/>
          <p:nvPr/>
        </p:nvGrpSpPr>
        <p:grpSpPr>
          <a:xfrm>
            <a:off x="8722121" y="1523782"/>
            <a:ext cx="220832" cy="193228"/>
            <a:chOff x="0" y="0"/>
            <a:chExt cx="812800" cy="711200"/>
          </a:xfrm>
        </p:grpSpPr>
        <p:sp>
          <p:nvSpPr>
            <p:cNvPr id="84" name="Freeform 66">
              <a:extLst>
                <a:ext uri="{FF2B5EF4-FFF2-40B4-BE49-F238E27FC236}">
                  <a16:creationId xmlns:a16="http://schemas.microsoft.com/office/drawing/2014/main" id="{FA2AF08F-A242-7F7B-C93E-DB4FD5E0C9E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5" name="TextBox 67">
              <a:extLst>
                <a:ext uri="{FF2B5EF4-FFF2-40B4-BE49-F238E27FC236}">
                  <a16:creationId xmlns:a16="http://schemas.microsoft.com/office/drawing/2014/main" id="{D5F81FE0-CB72-8E39-350D-939522FF0B30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86" name="Freeform 47">
            <a:extLst>
              <a:ext uri="{FF2B5EF4-FFF2-40B4-BE49-F238E27FC236}">
                <a16:creationId xmlns:a16="http://schemas.microsoft.com/office/drawing/2014/main" id="{5247E948-175D-7F2B-0C69-239E98A79AE4}"/>
              </a:ext>
            </a:extLst>
          </p:cNvPr>
          <p:cNvSpPr/>
          <p:nvPr/>
        </p:nvSpPr>
        <p:spPr>
          <a:xfrm rot="2700000">
            <a:off x="2893001" y="3090629"/>
            <a:ext cx="293842" cy="29384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lnTo>
                  <a:pt x="812800" y="406400"/>
                </a:lnTo>
                <a:lnTo>
                  <a:pt x="406400" y="812800"/>
                </a:lnTo>
                <a:lnTo>
                  <a:pt x="0" y="406400"/>
                </a:lnTo>
                <a:lnTo>
                  <a:pt x="406400" y="0"/>
                </a:lnTo>
                <a:close/>
              </a:path>
            </a:pathLst>
          </a:custGeom>
          <a:solidFill>
            <a:srgbClr val="E13716"/>
          </a:solidFill>
        </p:spPr>
        <p:txBody>
          <a:bodyPr/>
          <a:lstStyle/>
          <a:p>
            <a:endParaRPr lang="en-GB"/>
          </a:p>
        </p:txBody>
      </p:sp>
      <p:grpSp>
        <p:nvGrpSpPr>
          <p:cNvPr id="87" name="Group 65">
            <a:extLst>
              <a:ext uri="{FF2B5EF4-FFF2-40B4-BE49-F238E27FC236}">
                <a16:creationId xmlns:a16="http://schemas.microsoft.com/office/drawing/2014/main" id="{51774AFE-EDD2-060D-9C49-A0E9E2CD4EBE}"/>
              </a:ext>
            </a:extLst>
          </p:cNvPr>
          <p:cNvGrpSpPr/>
          <p:nvPr/>
        </p:nvGrpSpPr>
        <p:grpSpPr>
          <a:xfrm>
            <a:off x="5461965" y="1226367"/>
            <a:ext cx="220832" cy="193228"/>
            <a:chOff x="0" y="0"/>
            <a:chExt cx="812800" cy="711200"/>
          </a:xfrm>
        </p:grpSpPr>
        <p:sp>
          <p:nvSpPr>
            <p:cNvPr id="88" name="Freeform 66">
              <a:extLst>
                <a:ext uri="{FF2B5EF4-FFF2-40B4-BE49-F238E27FC236}">
                  <a16:creationId xmlns:a16="http://schemas.microsoft.com/office/drawing/2014/main" id="{ADC6FDCC-AC16-A5E3-701D-576DD0F507F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9" name="TextBox 67">
              <a:extLst>
                <a:ext uri="{FF2B5EF4-FFF2-40B4-BE49-F238E27FC236}">
                  <a16:creationId xmlns:a16="http://schemas.microsoft.com/office/drawing/2014/main" id="{9E9665BE-2C2A-0828-CBA8-234A8B91BE68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90" name="Group 65">
            <a:extLst>
              <a:ext uri="{FF2B5EF4-FFF2-40B4-BE49-F238E27FC236}">
                <a16:creationId xmlns:a16="http://schemas.microsoft.com/office/drawing/2014/main" id="{E7A85A2C-28F1-F929-8B7B-D84A124B6B5F}"/>
              </a:ext>
            </a:extLst>
          </p:cNvPr>
          <p:cNvGrpSpPr/>
          <p:nvPr/>
        </p:nvGrpSpPr>
        <p:grpSpPr>
          <a:xfrm>
            <a:off x="10126354" y="1951945"/>
            <a:ext cx="220832" cy="193228"/>
            <a:chOff x="0" y="0"/>
            <a:chExt cx="812800" cy="711200"/>
          </a:xfrm>
        </p:grpSpPr>
        <p:sp>
          <p:nvSpPr>
            <p:cNvPr id="91" name="Freeform 66">
              <a:extLst>
                <a:ext uri="{FF2B5EF4-FFF2-40B4-BE49-F238E27FC236}">
                  <a16:creationId xmlns:a16="http://schemas.microsoft.com/office/drawing/2014/main" id="{7D1CCBAC-4364-3DEF-58B6-06C08D87786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2" name="TextBox 67">
              <a:extLst>
                <a:ext uri="{FF2B5EF4-FFF2-40B4-BE49-F238E27FC236}">
                  <a16:creationId xmlns:a16="http://schemas.microsoft.com/office/drawing/2014/main" id="{F3C2B216-894B-761F-77AA-AB0B0AAC2A1A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1977581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494AE07-B53E-6BEE-2A20-2E6AA673F4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6B629328-324B-7EE4-5C6D-7379EA113B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449118"/>
              </p:ext>
            </p:extLst>
          </p:nvPr>
        </p:nvGraphicFramePr>
        <p:xfrm>
          <a:off x="2626072" y="586325"/>
          <a:ext cx="7975084" cy="7011995"/>
        </p:xfrm>
        <a:graphic>
          <a:graphicData uri="http://schemas.openxmlformats.org/drawingml/2006/table">
            <a:tbl>
              <a:tblPr/>
              <a:tblGrid>
                <a:gridCol w="1579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51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13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97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97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9053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Monday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Tuesday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Thursday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Friday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3766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Motivation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Monday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with Faiza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9:30am – 10:30am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  <a:t>Job focused mindfulness</a:t>
                      </a:r>
                      <a:b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b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GB" sz="11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GB" sz="11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ETE (Education, Training &amp; Employment Fair)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2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 10:00am-2:00pm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2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Come and meet potential employers and training providers linked to the construction industry.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1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1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C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ommunity Work Coach drop session during the event. 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1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Wellbeing Wednesday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With Faiza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9:30am – 10:30am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  <a:t>Self-care</a:t>
                      </a: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Thoughtful Thursday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with Faiza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9:30am – 10:30am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  <a:t>Better decisions = better outcomes</a:t>
                      </a: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Friday Fitness with Chloe &amp; Bobbie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100" b="1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11:00am-1:00pm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900" b="1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Walking group 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9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5004">
                <a:tc vMerge="1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GB" sz="11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with James</a:t>
                      </a:r>
                      <a:endParaRPr lang="en-US" sz="1100" b="1" dirty="0"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10:30am – 11:30am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Guitar group – All ability levels welcome.</a:t>
                      </a: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Gardening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with Kirsty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10:30am – 12:30pm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cs typeface="DilleniaUPC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114510"/>
                  </a:ext>
                </a:extLst>
              </a:tr>
              <a:tr h="525253"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Sing-along Social.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11:30am – 12:30pm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All welcome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Sing together for fun and wellbeing</a:t>
                      </a:r>
                      <a:endParaRPr lang="en-GB" dirty="0"/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3030229"/>
                  </a:ext>
                </a:extLst>
              </a:tr>
              <a:tr h="163328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Cooking on a budget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with Kirsty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10:30am – 12:30pm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Batch cook and save!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GB" sz="11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802772"/>
                  </a:ext>
                </a:extLst>
              </a:tr>
              <a:tr h="61410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Chess with Jake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1:00pm-2:00pm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Chess for all abilities.</a:t>
                      </a: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cs typeface="DilleniaUPC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28887"/>
                  </a:ext>
                </a:extLst>
              </a:tr>
              <a:tr h="135023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C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ommunity Work Coach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10:30am – 3:30pm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Support with benefits and access to Job Centre </a:t>
                      </a:r>
                      <a:r>
                        <a:rPr kumimoji="0" lang="en-US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programmes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2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 dirty="0">
                          <a:solidFill>
                            <a:srgbClr val="444444"/>
                          </a:solidFill>
                          <a:latin typeface="DM Sans"/>
                        </a:rPr>
                        <a:t>Fine Art </a:t>
                      </a:r>
                      <a:endParaRPr lang="en-US" sz="1100" b="0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 dirty="0">
                          <a:solidFill>
                            <a:srgbClr val="444444"/>
                          </a:solidFill>
                          <a:latin typeface="DM Sans"/>
                        </a:rPr>
                        <a:t>with Chloe</a:t>
                      </a:r>
                      <a:endParaRPr lang="en-US" sz="1100" b="0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444444"/>
                          </a:solidFill>
                          <a:latin typeface="Calibri"/>
                        </a:rPr>
                        <a:t>1:30pm – 3:30pm</a:t>
                      </a: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>
                        <a:solidFill>
                          <a:srgbClr val="444444"/>
                        </a:solidFill>
                        <a:latin typeface="Calibri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444444"/>
                          </a:solidFill>
                          <a:latin typeface="Calibri"/>
                        </a:rPr>
                        <a:t>Channel your inner artist to complete projects</a:t>
                      </a:r>
                      <a:endParaRPr lang="en-US" sz="160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Drama group with Liz (TIPP)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  <a:t>1:00pm – 3:00pm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36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Digital Literacy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with Kirsty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1:30pm – 3:30pm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  <a:t>Get support with online tasks, using a phone and much more</a:t>
                      </a:r>
                    </a:p>
                  </a:txBody>
                  <a:tcPr marL="45720" marR="4572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The Opportunity Hub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with Chloe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1:30pm - 3:30pm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latin typeface="DM Sans"/>
                        </a:rPr>
                        <a:t>Look at goal setting to put your future in focus</a:t>
                      </a: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59402079"/>
                  </a:ext>
                </a:extLst>
              </a:tr>
              <a:tr h="1353696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DM Sans"/>
                        </a:rPr>
                        <a:t>Fresh Start  with Chloe</a:t>
                      </a:r>
                    </a:p>
                    <a:p>
                      <a:pPr algn="ctr"/>
                      <a:endParaRPr lang="en-GB" sz="1100" b="1" dirty="0" err="1">
                        <a:latin typeface="DM Sans"/>
                      </a:endParaRPr>
                    </a:p>
                    <a:p>
                      <a:pPr algn="ctr"/>
                      <a:r>
                        <a:rPr lang="en-GB" sz="1100" dirty="0">
                          <a:latin typeface="DM Sans"/>
                        </a:rPr>
                        <a:t>1:30pm – 3:30pm</a:t>
                      </a:r>
                    </a:p>
                    <a:p>
                      <a:pPr algn="ctr"/>
                      <a:endParaRPr lang="en-GB" sz="1100" dirty="0"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solidFill>
                            <a:srgbClr val="000000"/>
                          </a:solidFill>
                          <a:latin typeface="DM Sans"/>
                        </a:rPr>
                        <a:t>Begin to work out your education, training and work goals</a:t>
                      </a: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Digital Literacy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with Faiza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  <a:t>Get support with online tasks, using a phone and much more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The Opportunity Hub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with </a:t>
                      </a:r>
                      <a:r>
                        <a:rPr lang="en-GB" sz="1100" b="1" dirty="0" err="1">
                          <a:solidFill>
                            <a:srgbClr val="000000"/>
                          </a:solidFill>
                          <a:latin typeface="DM Sans"/>
                        </a:rPr>
                        <a:t>Miriame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1:30 - 3:30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latin typeface="DM Sans"/>
                        </a:rPr>
                        <a:t>Look at goal setting to put your future in focus</a:t>
                      </a: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D6E09559-8792-3127-3A60-37740D66DFB1}"/>
              </a:ext>
            </a:extLst>
          </p:cNvPr>
          <p:cNvGrpSpPr/>
          <p:nvPr/>
        </p:nvGrpSpPr>
        <p:grpSpPr>
          <a:xfrm>
            <a:off x="184646" y="1511048"/>
            <a:ext cx="2384913" cy="4949906"/>
            <a:chOff x="0" y="-28575"/>
            <a:chExt cx="868775" cy="1697876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6E0E6DC0-5AC4-A62E-2BBB-17323F8177C7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42FE942D-B6DB-7F11-904E-C26F0BF44A4B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 u="sng">
                  <a:solidFill>
                    <a:srgbClr val="FFFFFF"/>
                  </a:solidFill>
                  <a:latin typeface="DM Sans"/>
                </a:rPr>
                <a:t>Information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Leeds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Unit 8 Servia Hill, Leeds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LS6 2QH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01132 425522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>
                  <a:solidFill>
                    <a:srgbClr val="FFFFFF"/>
                  </a:solidFill>
                  <a:latin typeface="DM Sans"/>
                </a:rPr>
                <a:t>Email – 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>
                  <a:solidFill>
                    <a:schemeClr val="bg1"/>
                  </a:solidFill>
                  <a:latin typeface="DM Sans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cfoactivityhubs@commlinks.co.uk</a:t>
              </a:r>
              <a:endParaRPr lang="en-US" sz="100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400">
                  <a:solidFill>
                    <a:srgbClr val="FFFFFF"/>
                  </a:solidFill>
                  <a:latin typeface="DM Sans"/>
                </a:rPr>
                <a:t>Hub opening hours</a:t>
              </a:r>
            </a:p>
            <a:p>
              <a:pPr algn="ctr">
                <a:lnSpc>
                  <a:spcPts val="2379"/>
                </a:lnSpc>
              </a:pPr>
              <a:r>
                <a:rPr lang="en-US" sz="1400">
                  <a:solidFill>
                    <a:srgbClr val="FFFFFF"/>
                  </a:solidFill>
                  <a:latin typeface="DM Sans"/>
                </a:rPr>
                <a:t>Mon – Fri 9:00 – 4:00</a:t>
              </a:r>
            </a:p>
            <a:p>
              <a:pPr algn="ctr"/>
              <a:endParaRPr lang="en-US" sz="1000" b="1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00" b="1">
                  <a:solidFill>
                    <a:srgbClr val="FFFFFF"/>
                  </a:solidFill>
                  <a:latin typeface="DM Sans"/>
                </a:rPr>
                <a:t>Breakfast Club</a:t>
              </a:r>
            </a:p>
            <a:p>
              <a:pPr algn="ctr"/>
              <a:r>
                <a:rPr lang="en-US" sz="1000">
                  <a:solidFill>
                    <a:srgbClr val="FFFFFF"/>
                  </a:solidFill>
                  <a:latin typeface="DM Sans"/>
                </a:rPr>
                <a:t>Join us between 9:00 – 9:30 </a:t>
              </a:r>
            </a:p>
            <a:p>
              <a:pPr algn="ctr"/>
              <a:r>
                <a:rPr lang="en-US" sz="1000">
                  <a:solidFill>
                    <a:srgbClr val="FFFFFF"/>
                  </a:solidFill>
                  <a:latin typeface="DM Sans"/>
                </a:rPr>
                <a:t>for a healthy start to the day</a:t>
              </a:r>
            </a:p>
            <a:p>
              <a:pPr algn="ctr">
                <a:lnSpc>
                  <a:spcPct val="150000"/>
                </a:lnSpc>
              </a:pPr>
              <a:endParaRPr lang="en-GB" sz="100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GB" sz="1000" b="1">
                  <a:solidFill>
                    <a:srgbClr val="FFFFFF"/>
                  </a:solidFill>
                  <a:latin typeface="DM Sans"/>
                </a:rPr>
                <a:t>Support</a:t>
              </a:r>
            </a:p>
            <a:p>
              <a:pPr algn="ctr"/>
              <a:r>
                <a:rPr lang="en-GB" sz="1000">
                  <a:solidFill>
                    <a:srgbClr val="FFFFFF"/>
                  </a:solidFill>
                  <a:latin typeface="DM Sans"/>
                </a:rPr>
                <a:t>If you ever need a cuppa or a chat, pop in and speak to your support worker.</a:t>
              </a:r>
              <a:endParaRPr lang="en-US" sz="100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E2EE0B23-9100-64ED-5E76-7BDF2B8C87AE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4E5C0219-6816-BF07-8994-735DA70F8F6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DB70D8F4-4297-9774-0ACD-901C74E97AB9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5BF622BF-B4D7-4A17-5880-BCCF860DD405}"/>
              </a:ext>
            </a:extLst>
          </p:cNvPr>
          <p:cNvGrpSpPr/>
          <p:nvPr/>
        </p:nvGrpSpPr>
        <p:grpSpPr>
          <a:xfrm>
            <a:off x="344096" y="6543529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3ACEAD80-C831-2A3E-9197-27CCA8C206CF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702C6CC8-8D60-D715-09F1-991198B2CF01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55FA1B1F-E8CE-EBA4-16D5-60EE498127D8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93C3B05F-DAE8-7A28-8606-185886FD8B0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98309B34-DD1F-C316-0330-BDCE507F3BB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6A2B7B39-3E9B-9E5D-7F36-C598AC5EE90B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82EB237B-71E8-7033-B4E1-8FCB5977EB8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936CE498-A7D8-05F2-09FD-F05993405C6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69" name="TextBox 69">
            <a:extLst>
              <a:ext uri="{FF2B5EF4-FFF2-40B4-BE49-F238E27FC236}">
                <a16:creationId xmlns:a16="http://schemas.microsoft.com/office/drawing/2014/main" id="{F6D6C730-E3C4-9295-783D-DE950F17305D}"/>
              </a:ext>
            </a:extLst>
          </p:cNvPr>
          <p:cNvSpPr txBox="1"/>
          <p:nvPr/>
        </p:nvSpPr>
        <p:spPr>
          <a:xfrm>
            <a:off x="2588927" y="-69285"/>
            <a:ext cx="6776746" cy="57387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2800" u="sng" dirty="0">
                <a:solidFill>
                  <a:srgbClr val="000000"/>
                </a:solidFill>
                <a:latin typeface="DM Sans Bold"/>
              </a:rPr>
              <a:t>Leeds - Mon 14</a:t>
            </a:r>
            <a:r>
              <a:rPr lang="en-US" sz="2800" u="sng" baseline="30000" dirty="0">
                <a:solidFill>
                  <a:srgbClr val="000000"/>
                </a:solidFill>
                <a:latin typeface="DM Sans Bold"/>
              </a:rPr>
              <a:t>th</a:t>
            </a:r>
            <a:r>
              <a:rPr lang="en-US" sz="2800" u="sng" dirty="0">
                <a:solidFill>
                  <a:srgbClr val="000000"/>
                </a:solidFill>
                <a:latin typeface="DM Sans Bold"/>
              </a:rPr>
              <a:t> July – Friday 18</a:t>
            </a:r>
            <a:r>
              <a:rPr lang="en-US" sz="2800" u="sng" baseline="30000" dirty="0">
                <a:solidFill>
                  <a:srgbClr val="000000"/>
                </a:solidFill>
                <a:latin typeface="DM Sans Bold"/>
              </a:rPr>
              <a:t>th</a:t>
            </a:r>
            <a:r>
              <a:rPr lang="en-US" sz="2800" u="sng" dirty="0">
                <a:solidFill>
                  <a:srgbClr val="000000"/>
                </a:solidFill>
                <a:latin typeface="DM Sans Bold"/>
              </a:rPr>
              <a:t> July </a:t>
            </a:r>
          </a:p>
        </p:txBody>
      </p:sp>
      <p:sp>
        <p:nvSpPr>
          <p:cNvPr id="70" name="TextBox 70">
            <a:extLst>
              <a:ext uri="{FF2B5EF4-FFF2-40B4-BE49-F238E27FC236}">
                <a16:creationId xmlns:a16="http://schemas.microsoft.com/office/drawing/2014/main" id="{E190A00B-4D2D-7332-0E15-39B03A6BA96D}"/>
              </a:ext>
            </a:extLst>
          </p:cNvPr>
          <p:cNvSpPr txBox="1"/>
          <p:nvPr/>
        </p:nvSpPr>
        <p:spPr>
          <a:xfrm>
            <a:off x="543300" y="130637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25AA212D-D069-63F7-74D5-032FC2AF9B03}"/>
              </a:ext>
            </a:extLst>
          </p:cNvPr>
          <p:cNvSpPr txBox="1"/>
          <p:nvPr/>
        </p:nvSpPr>
        <p:spPr>
          <a:xfrm>
            <a:off x="517375" y="534940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B342978E-66F1-E541-BA2C-F37C87ED3FAC}"/>
              </a:ext>
            </a:extLst>
          </p:cNvPr>
          <p:cNvSpPr txBox="1"/>
          <p:nvPr/>
        </p:nvSpPr>
        <p:spPr>
          <a:xfrm>
            <a:off x="517375" y="95010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dirty="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sp>
        <p:nvSpPr>
          <p:cNvPr id="76" name="TextBox 67">
            <a:extLst>
              <a:ext uri="{FF2B5EF4-FFF2-40B4-BE49-F238E27FC236}">
                <a16:creationId xmlns:a16="http://schemas.microsoft.com/office/drawing/2014/main" id="{38672B23-3AA3-1BB0-8D26-ED0B6839DCBA}"/>
              </a:ext>
            </a:extLst>
          </p:cNvPr>
          <p:cNvSpPr txBox="1"/>
          <p:nvPr/>
        </p:nvSpPr>
        <p:spPr>
          <a:xfrm>
            <a:off x="2781928" y="6164822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sp>
        <p:nvSpPr>
          <p:cNvPr id="24" name="TextBox 64">
            <a:extLst>
              <a:ext uri="{FF2B5EF4-FFF2-40B4-BE49-F238E27FC236}">
                <a16:creationId xmlns:a16="http://schemas.microsoft.com/office/drawing/2014/main" id="{EE10A6B2-24DD-812B-3276-49941972DEF5}"/>
              </a:ext>
            </a:extLst>
          </p:cNvPr>
          <p:cNvSpPr txBox="1"/>
          <p:nvPr/>
        </p:nvSpPr>
        <p:spPr>
          <a:xfrm>
            <a:off x="4364652" y="1441128"/>
            <a:ext cx="197415" cy="20595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pic>
        <p:nvPicPr>
          <p:cNvPr id="36" name="Picture 35" descr="A blue and black logo">
            <a:extLst>
              <a:ext uri="{FF2B5EF4-FFF2-40B4-BE49-F238E27FC236}">
                <a16:creationId xmlns:a16="http://schemas.microsoft.com/office/drawing/2014/main" id="{5F19BFD8-4529-A6DC-8901-F4271CF02BB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2219" y="12450"/>
            <a:ext cx="1401181" cy="599459"/>
          </a:xfrm>
          <a:prstGeom prst="rect">
            <a:avLst/>
          </a:prstGeom>
        </p:spPr>
      </p:pic>
      <p:sp>
        <p:nvSpPr>
          <p:cNvPr id="60" name="TextBox 5">
            <a:extLst>
              <a:ext uri="{FF2B5EF4-FFF2-40B4-BE49-F238E27FC236}">
                <a16:creationId xmlns:a16="http://schemas.microsoft.com/office/drawing/2014/main" id="{47A38448-81DB-83EB-CC57-52B2F9823B65}"/>
              </a:ext>
            </a:extLst>
          </p:cNvPr>
          <p:cNvSpPr txBox="1"/>
          <p:nvPr/>
        </p:nvSpPr>
        <p:spPr>
          <a:xfrm>
            <a:off x="337046" y="1663448"/>
            <a:ext cx="2381269" cy="494990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lang="en-US" sz="1050">
              <a:solidFill>
                <a:srgbClr val="FFFFFF"/>
              </a:solidFill>
              <a:latin typeface="DM Sans"/>
            </a:endParaRPr>
          </a:p>
        </p:txBody>
      </p:sp>
      <p:grpSp>
        <p:nvGrpSpPr>
          <p:cNvPr id="6" name="Group 65">
            <a:extLst>
              <a:ext uri="{FF2B5EF4-FFF2-40B4-BE49-F238E27FC236}">
                <a16:creationId xmlns:a16="http://schemas.microsoft.com/office/drawing/2014/main" id="{900AEB52-0423-1C93-7AFE-3E4E926626B4}"/>
              </a:ext>
            </a:extLst>
          </p:cNvPr>
          <p:cNvGrpSpPr/>
          <p:nvPr/>
        </p:nvGrpSpPr>
        <p:grpSpPr>
          <a:xfrm>
            <a:off x="3908790" y="1015643"/>
            <a:ext cx="220832" cy="193228"/>
            <a:chOff x="0" y="0"/>
            <a:chExt cx="812800" cy="711200"/>
          </a:xfrm>
        </p:grpSpPr>
        <p:sp>
          <p:nvSpPr>
            <p:cNvPr id="7" name="Freeform 66">
              <a:extLst>
                <a:ext uri="{FF2B5EF4-FFF2-40B4-BE49-F238E27FC236}">
                  <a16:creationId xmlns:a16="http://schemas.microsoft.com/office/drawing/2014/main" id="{9249FE49-C661-2B6F-B65D-44029A9355E1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67">
              <a:extLst>
                <a:ext uri="{FF2B5EF4-FFF2-40B4-BE49-F238E27FC236}">
                  <a16:creationId xmlns:a16="http://schemas.microsoft.com/office/drawing/2014/main" id="{5E2E5A3C-2783-EECC-657E-62A38A420D8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" name="Group 65">
            <a:extLst>
              <a:ext uri="{FF2B5EF4-FFF2-40B4-BE49-F238E27FC236}">
                <a16:creationId xmlns:a16="http://schemas.microsoft.com/office/drawing/2014/main" id="{995DE621-9CD8-DE46-0B73-7ADFD0A90FB8}"/>
              </a:ext>
            </a:extLst>
          </p:cNvPr>
          <p:cNvGrpSpPr/>
          <p:nvPr/>
        </p:nvGrpSpPr>
        <p:grpSpPr>
          <a:xfrm>
            <a:off x="3805973" y="6496114"/>
            <a:ext cx="220832" cy="193228"/>
            <a:chOff x="0" y="0"/>
            <a:chExt cx="812800" cy="711200"/>
          </a:xfrm>
        </p:grpSpPr>
        <p:sp>
          <p:nvSpPr>
            <p:cNvPr id="13" name="Freeform 66">
              <a:extLst>
                <a:ext uri="{FF2B5EF4-FFF2-40B4-BE49-F238E27FC236}">
                  <a16:creationId xmlns:a16="http://schemas.microsoft.com/office/drawing/2014/main" id="{2ACF3F63-8422-E93F-ECC5-89F978F472B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TextBox 67">
              <a:extLst>
                <a:ext uri="{FF2B5EF4-FFF2-40B4-BE49-F238E27FC236}">
                  <a16:creationId xmlns:a16="http://schemas.microsoft.com/office/drawing/2014/main" id="{EABF6089-0E70-5FE3-94E5-CB5F2DE5EDBC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5" name="Group 62">
            <a:extLst>
              <a:ext uri="{FF2B5EF4-FFF2-40B4-BE49-F238E27FC236}">
                <a16:creationId xmlns:a16="http://schemas.microsoft.com/office/drawing/2014/main" id="{57AF5234-E321-60A9-C342-CAFC956945AC}"/>
              </a:ext>
            </a:extLst>
          </p:cNvPr>
          <p:cNvGrpSpPr/>
          <p:nvPr/>
        </p:nvGrpSpPr>
        <p:grpSpPr>
          <a:xfrm>
            <a:off x="3885111" y="4825091"/>
            <a:ext cx="242972" cy="242972"/>
            <a:chOff x="0" y="0"/>
            <a:chExt cx="812800" cy="812800"/>
          </a:xfrm>
        </p:grpSpPr>
        <p:sp>
          <p:nvSpPr>
            <p:cNvPr id="16" name="Freeform 63">
              <a:extLst>
                <a:ext uri="{FF2B5EF4-FFF2-40B4-BE49-F238E27FC236}">
                  <a16:creationId xmlns:a16="http://schemas.microsoft.com/office/drawing/2014/main" id="{B63DC616-847F-1A15-1F36-BFFBD123240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Box 64">
              <a:extLst>
                <a:ext uri="{FF2B5EF4-FFF2-40B4-BE49-F238E27FC236}">
                  <a16:creationId xmlns:a16="http://schemas.microsoft.com/office/drawing/2014/main" id="{8643E227-CB61-2617-941F-7E8D35A6E4F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23" name="TextBox 67">
            <a:extLst>
              <a:ext uri="{FF2B5EF4-FFF2-40B4-BE49-F238E27FC236}">
                <a16:creationId xmlns:a16="http://schemas.microsoft.com/office/drawing/2014/main" id="{1CE8148B-B177-B29C-4987-871B6EE79482}"/>
              </a:ext>
            </a:extLst>
          </p:cNvPr>
          <p:cNvSpPr txBox="1"/>
          <p:nvPr/>
        </p:nvSpPr>
        <p:spPr>
          <a:xfrm>
            <a:off x="5491947" y="2870015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sp>
        <p:nvSpPr>
          <p:cNvPr id="28" name="Freeform 66">
            <a:extLst>
              <a:ext uri="{FF2B5EF4-FFF2-40B4-BE49-F238E27FC236}">
                <a16:creationId xmlns:a16="http://schemas.microsoft.com/office/drawing/2014/main" id="{C8513EA4-3823-2FF1-97FB-AEB8AD7E6E59}"/>
              </a:ext>
            </a:extLst>
          </p:cNvPr>
          <p:cNvSpPr/>
          <p:nvPr/>
        </p:nvSpPr>
        <p:spPr>
          <a:xfrm>
            <a:off x="7060169" y="1703364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/>
          </a:p>
        </p:txBody>
      </p:sp>
      <p:sp>
        <p:nvSpPr>
          <p:cNvPr id="29" name="Freeform 63">
            <a:extLst>
              <a:ext uri="{FF2B5EF4-FFF2-40B4-BE49-F238E27FC236}">
                <a16:creationId xmlns:a16="http://schemas.microsoft.com/office/drawing/2014/main" id="{FAC28F15-CB26-D4A9-7F5A-D00E55F33BE1}"/>
              </a:ext>
            </a:extLst>
          </p:cNvPr>
          <p:cNvSpPr/>
          <p:nvPr/>
        </p:nvSpPr>
        <p:spPr>
          <a:xfrm>
            <a:off x="7082309" y="2263512"/>
            <a:ext cx="242972" cy="24297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67AB2C"/>
          </a:solidFill>
        </p:spPr>
        <p:txBody>
          <a:bodyPr/>
          <a:lstStyle/>
          <a:p>
            <a:endParaRPr lang="en-GB"/>
          </a:p>
        </p:txBody>
      </p:sp>
      <p:grpSp>
        <p:nvGrpSpPr>
          <p:cNvPr id="30" name="Group 62">
            <a:extLst>
              <a:ext uri="{FF2B5EF4-FFF2-40B4-BE49-F238E27FC236}">
                <a16:creationId xmlns:a16="http://schemas.microsoft.com/office/drawing/2014/main" id="{54409F87-E579-9FB8-78A6-CE950DED6118}"/>
              </a:ext>
            </a:extLst>
          </p:cNvPr>
          <p:cNvGrpSpPr/>
          <p:nvPr/>
        </p:nvGrpSpPr>
        <p:grpSpPr>
          <a:xfrm>
            <a:off x="7090002" y="4127043"/>
            <a:ext cx="242972" cy="242972"/>
            <a:chOff x="0" y="0"/>
            <a:chExt cx="812800" cy="812800"/>
          </a:xfrm>
        </p:grpSpPr>
        <p:sp>
          <p:nvSpPr>
            <p:cNvPr id="31" name="Freeform 63">
              <a:extLst>
                <a:ext uri="{FF2B5EF4-FFF2-40B4-BE49-F238E27FC236}">
                  <a16:creationId xmlns:a16="http://schemas.microsoft.com/office/drawing/2014/main" id="{8FDC5078-4A36-9EC0-B811-BCD319DA7D3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2" name="TextBox 64">
              <a:extLst>
                <a:ext uri="{FF2B5EF4-FFF2-40B4-BE49-F238E27FC236}">
                  <a16:creationId xmlns:a16="http://schemas.microsoft.com/office/drawing/2014/main" id="{0DB66B56-C9FF-701D-36D7-1B25190A718A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33" name="Group 62">
            <a:extLst>
              <a:ext uri="{FF2B5EF4-FFF2-40B4-BE49-F238E27FC236}">
                <a16:creationId xmlns:a16="http://schemas.microsoft.com/office/drawing/2014/main" id="{DE73A71F-333A-8428-48C3-0840B962E535}"/>
              </a:ext>
            </a:extLst>
          </p:cNvPr>
          <p:cNvGrpSpPr/>
          <p:nvPr/>
        </p:nvGrpSpPr>
        <p:grpSpPr>
          <a:xfrm>
            <a:off x="7060169" y="4760439"/>
            <a:ext cx="242972" cy="242972"/>
            <a:chOff x="0" y="0"/>
            <a:chExt cx="812800" cy="812800"/>
          </a:xfrm>
        </p:grpSpPr>
        <p:sp>
          <p:nvSpPr>
            <p:cNvPr id="34" name="Freeform 63">
              <a:extLst>
                <a:ext uri="{FF2B5EF4-FFF2-40B4-BE49-F238E27FC236}">
                  <a16:creationId xmlns:a16="http://schemas.microsoft.com/office/drawing/2014/main" id="{D9D25BC4-0ADF-850D-E685-3E6B75D361E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TextBox 64">
              <a:extLst>
                <a:ext uri="{FF2B5EF4-FFF2-40B4-BE49-F238E27FC236}">
                  <a16:creationId xmlns:a16="http://schemas.microsoft.com/office/drawing/2014/main" id="{94BC0D91-6D01-B3EF-DEE1-62C321F8207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37" name="Group 46">
            <a:extLst>
              <a:ext uri="{FF2B5EF4-FFF2-40B4-BE49-F238E27FC236}">
                <a16:creationId xmlns:a16="http://schemas.microsoft.com/office/drawing/2014/main" id="{F6C42965-D17D-01A6-D0E2-D9F927024FBB}"/>
              </a:ext>
            </a:extLst>
          </p:cNvPr>
          <p:cNvGrpSpPr/>
          <p:nvPr/>
        </p:nvGrpSpPr>
        <p:grpSpPr>
          <a:xfrm rot="2700000">
            <a:off x="2801951" y="4784787"/>
            <a:ext cx="293842" cy="293842"/>
            <a:chOff x="0" y="0"/>
            <a:chExt cx="812800" cy="812800"/>
          </a:xfrm>
        </p:grpSpPr>
        <p:sp>
          <p:nvSpPr>
            <p:cNvPr id="38" name="Freeform 47">
              <a:extLst>
                <a:ext uri="{FF2B5EF4-FFF2-40B4-BE49-F238E27FC236}">
                  <a16:creationId xmlns:a16="http://schemas.microsoft.com/office/drawing/2014/main" id="{D0D5BC43-CBF9-8CEF-8F67-C494C7F6958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9" name="TextBox 48">
              <a:extLst>
                <a:ext uri="{FF2B5EF4-FFF2-40B4-BE49-F238E27FC236}">
                  <a16:creationId xmlns:a16="http://schemas.microsoft.com/office/drawing/2014/main" id="{03A77E33-80CE-5C0A-2B1A-FF964F07B50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0" name="Group 46">
            <a:extLst>
              <a:ext uri="{FF2B5EF4-FFF2-40B4-BE49-F238E27FC236}">
                <a16:creationId xmlns:a16="http://schemas.microsoft.com/office/drawing/2014/main" id="{9526085A-C306-3C8C-9243-66962F22AE13}"/>
              </a:ext>
            </a:extLst>
          </p:cNvPr>
          <p:cNvGrpSpPr/>
          <p:nvPr/>
        </p:nvGrpSpPr>
        <p:grpSpPr>
          <a:xfrm rot="2700000">
            <a:off x="8709301" y="3472703"/>
            <a:ext cx="293842" cy="293842"/>
            <a:chOff x="0" y="0"/>
            <a:chExt cx="812800" cy="812800"/>
          </a:xfrm>
        </p:grpSpPr>
        <p:sp>
          <p:nvSpPr>
            <p:cNvPr id="41" name="Freeform 47">
              <a:extLst>
                <a:ext uri="{FF2B5EF4-FFF2-40B4-BE49-F238E27FC236}">
                  <a16:creationId xmlns:a16="http://schemas.microsoft.com/office/drawing/2014/main" id="{2F970562-4586-2A2C-70EA-337FE0976E8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2" name="TextBox 48">
              <a:extLst>
                <a:ext uri="{FF2B5EF4-FFF2-40B4-BE49-F238E27FC236}">
                  <a16:creationId xmlns:a16="http://schemas.microsoft.com/office/drawing/2014/main" id="{834DF008-5B24-240E-70D7-DBACB18DBA7B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3" name="Group 62">
            <a:extLst>
              <a:ext uri="{FF2B5EF4-FFF2-40B4-BE49-F238E27FC236}">
                <a16:creationId xmlns:a16="http://schemas.microsoft.com/office/drawing/2014/main" id="{154D3B8B-EBCF-D1DD-860A-35EB07F72323}"/>
              </a:ext>
            </a:extLst>
          </p:cNvPr>
          <p:cNvGrpSpPr/>
          <p:nvPr/>
        </p:nvGrpSpPr>
        <p:grpSpPr>
          <a:xfrm>
            <a:off x="7654079" y="3528162"/>
            <a:ext cx="242972" cy="242972"/>
            <a:chOff x="0" y="0"/>
            <a:chExt cx="812800" cy="812800"/>
          </a:xfrm>
        </p:grpSpPr>
        <p:sp>
          <p:nvSpPr>
            <p:cNvPr id="44" name="Freeform 63">
              <a:extLst>
                <a:ext uri="{FF2B5EF4-FFF2-40B4-BE49-F238E27FC236}">
                  <a16:creationId xmlns:a16="http://schemas.microsoft.com/office/drawing/2014/main" id="{8C8020B5-0FC5-A73A-0332-916BFB250BA0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TextBox 64">
              <a:extLst>
                <a:ext uri="{FF2B5EF4-FFF2-40B4-BE49-F238E27FC236}">
                  <a16:creationId xmlns:a16="http://schemas.microsoft.com/office/drawing/2014/main" id="{296D62CD-31B4-9ED2-5124-3B1941C43E5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51" name="Group 62">
            <a:extLst>
              <a:ext uri="{FF2B5EF4-FFF2-40B4-BE49-F238E27FC236}">
                <a16:creationId xmlns:a16="http://schemas.microsoft.com/office/drawing/2014/main" id="{3D38F86D-3FAA-34C5-2F6B-A552B13448E9}"/>
              </a:ext>
            </a:extLst>
          </p:cNvPr>
          <p:cNvGrpSpPr/>
          <p:nvPr/>
        </p:nvGrpSpPr>
        <p:grpSpPr>
          <a:xfrm>
            <a:off x="8633177" y="5003411"/>
            <a:ext cx="242972" cy="242972"/>
            <a:chOff x="0" y="0"/>
            <a:chExt cx="812800" cy="812800"/>
          </a:xfrm>
        </p:grpSpPr>
        <p:sp>
          <p:nvSpPr>
            <p:cNvPr id="53" name="Freeform 63">
              <a:extLst>
                <a:ext uri="{FF2B5EF4-FFF2-40B4-BE49-F238E27FC236}">
                  <a16:creationId xmlns:a16="http://schemas.microsoft.com/office/drawing/2014/main" id="{4B6A9601-C926-295E-98FC-353FCC7EB6D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4" name="TextBox 64">
              <a:extLst>
                <a:ext uri="{FF2B5EF4-FFF2-40B4-BE49-F238E27FC236}">
                  <a16:creationId xmlns:a16="http://schemas.microsoft.com/office/drawing/2014/main" id="{EFC915A0-A2B0-8466-F952-5B9C2C6445D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55" name="Freeform 66">
            <a:extLst>
              <a:ext uri="{FF2B5EF4-FFF2-40B4-BE49-F238E27FC236}">
                <a16:creationId xmlns:a16="http://schemas.microsoft.com/office/drawing/2014/main" id="{6BFC6FDC-2312-AE98-C660-8D8D83EC2E87}"/>
              </a:ext>
            </a:extLst>
          </p:cNvPr>
          <p:cNvSpPr/>
          <p:nvPr/>
        </p:nvSpPr>
        <p:spPr>
          <a:xfrm>
            <a:off x="7082309" y="5942336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/>
          </a:p>
        </p:txBody>
      </p:sp>
      <p:sp>
        <p:nvSpPr>
          <p:cNvPr id="56" name="Freeform 66">
            <a:extLst>
              <a:ext uri="{FF2B5EF4-FFF2-40B4-BE49-F238E27FC236}">
                <a16:creationId xmlns:a16="http://schemas.microsoft.com/office/drawing/2014/main" id="{346BF424-5C80-6F88-C142-EECD6E3B4E71}"/>
              </a:ext>
            </a:extLst>
          </p:cNvPr>
          <p:cNvSpPr/>
          <p:nvPr/>
        </p:nvSpPr>
        <p:spPr>
          <a:xfrm>
            <a:off x="8709179" y="5942336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/>
          </a:p>
        </p:txBody>
      </p:sp>
      <p:sp>
        <p:nvSpPr>
          <p:cNvPr id="57" name="Freeform 66">
            <a:extLst>
              <a:ext uri="{FF2B5EF4-FFF2-40B4-BE49-F238E27FC236}">
                <a16:creationId xmlns:a16="http://schemas.microsoft.com/office/drawing/2014/main" id="{B5B1AEA5-8644-F3A5-E1BC-F0F3CA154E31}"/>
              </a:ext>
            </a:extLst>
          </p:cNvPr>
          <p:cNvSpPr/>
          <p:nvPr/>
        </p:nvSpPr>
        <p:spPr>
          <a:xfrm>
            <a:off x="9470350" y="4556799"/>
            <a:ext cx="242972" cy="210430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/>
          </a:p>
        </p:txBody>
      </p:sp>
      <p:sp>
        <p:nvSpPr>
          <p:cNvPr id="58" name="Freeform 66">
            <a:extLst>
              <a:ext uri="{FF2B5EF4-FFF2-40B4-BE49-F238E27FC236}">
                <a16:creationId xmlns:a16="http://schemas.microsoft.com/office/drawing/2014/main" id="{D7A228B5-843F-211F-EC76-3578C1CF94E5}"/>
              </a:ext>
            </a:extLst>
          </p:cNvPr>
          <p:cNvSpPr/>
          <p:nvPr/>
        </p:nvSpPr>
        <p:spPr>
          <a:xfrm>
            <a:off x="9771977" y="1193000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/>
          </a:p>
        </p:txBody>
      </p:sp>
      <p:grpSp>
        <p:nvGrpSpPr>
          <p:cNvPr id="59" name="Group 62">
            <a:extLst>
              <a:ext uri="{FF2B5EF4-FFF2-40B4-BE49-F238E27FC236}">
                <a16:creationId xmlns:a16="http://schemas.microsoft.com/office/drawing/2014/main" id="{577EB2DF-A6DB-6A46-E7A4-A51C513C553F}"/>
              </a:ext>
            </a:extLst>
          </p:cNvPr>
          <p:cNvGrpSpPr/>
          <p:nvPr/>
        </p:nvGrpSpPr>
        <p:grpSpPr>
          <a:xfrm>
            <a:off x="9749837" y="3299427"/>
            <a:ext cx="242972" cy="242972"/>
            <a:chOff x="0" y="0"/>
            <a:chExt cx="812800" cy="812800"/>
          </a:xfrm>
        </p:grpSpPr>
        <p:sp>
          <p:nvSpPr>
            <p:cNvPr id="61" name="Freeform 63">
              <a:extLst>
                <a:ext uri="{FF2B5EF4-FFF2-40B4-BE49-F238E27FC236}">
                  <a16:creationId xmlns:a16="http://schemas.microsoft.com/office/drawing/2014/main" id="{3AEA996B-8125-2A0F-0BBE-02444220FBC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68" name="TextBox 64">
              <a:extLst>
                <a:ext uri="{FF2B5EF4-FFF2-40B4-BE49-F238E27FC236}">
                  <a16:creationId xmlns:a16="http://schemas.microsoft.com/office/drawing/2014/main" id="{B261672E-4619-B726-EBFA-4B490A0965F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73" name="Group 62">
            <a:extLst>
              <a:ext uri="{FF2B5EF4-FFF2-40B4-BE49-F238E27FC236}">
                <a16:creationId xmlns:a16="http://schemas.microsoft.com/office/drawing/2014/main" id="{65C95257-D5D4-7D2F-3E57-C7F29C8F501C}"/>
              </a:ext>
            </a:extLst>
          </p:cNvPr>
          <p:cNvGrpSpPr/>
          <p:nvPr/>
        </p:nvGrpSpPr>
        <p:grpSpPr>
          <a:xfrm>
            <a:off x="9650491" y="6460954"/>
            <a:ext cx="242972" cy="242972"/>
            <a:chOff x="0" y="0"/>
            <a:chExt cx="812800" cy="812800"/>
          </a:xfrm>
        </p:grpSpPr>
        <p:sp>
          <p:nvSpPr>
            <p:cNvPr id="74" name="Freeform 63">
              <a:extLst>
                <a:ext uri="{FF2B5EF4-FFF2-40B4-BE49-F238E27FC236}">
                  <a16:creationId xmlns:a16="http://schemas.microsoft.com/office/drawing/2014/main" id="{1A7F9B2D-53C1-E7F7-E2A5-3E36013BEC5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75" name="TextBox 64">
              <a:extLst>
                <a:ext uri="{FF2B5EF4-FFF2-40B4-BE49-F238E27FC236}">
                  <a16:creationId xmlns:a16="http://schemas.microsoft.com/office/drawing/2014/main" id="{9CFCA7BD-037B-46A5-A8EB-597DA4547E7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77" name="Group 65">
            <a:extLst>
              <a:ext uri="{FF2B5EF4-FFF2-40B4-BE49-F238E27FC236}">
                <a16:creationId xmlns:a16="http://schemas.microsoft.com/office/drawing/2014/main" id="{83968034-BF2C-E127-A81A-34891F61A691}"/>
              </a:ext>
            </a:extLst>
          </p:cNvPr>
          <p:cNvGrpSpPr/>
          <p:nvPr/>
        </p:nvGrpSpPr>
        <p:grpSpPr>
          <a:xfrm>
            <a:off x="8745806" y="1521061"/>
            <a:ext cx="220832" cy="193228"/>
            <a:chOff x="0" y="0"/>
            <a:chExt cx="812800" cy="711200"/>
          </a:xfrm>
        </p:grpSpPr>
        <p:sp>
          <p:nvSpPr>
            <p:cNvPr id="78" name="Freeform 66">
              <a:extLst>
                <a:ext uri="{FF2B5EF4-FFF2-40B4-BE49-F238E27FC236}">
                  <a16:creationId xmlns:a16="http://schemas.microsoft.com/office/drawing/2014/main" id="{FDC939D9-1792-43F7-F57A-81CA580C9E9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9" name="TextBox 67">
              <a:extLst>
                <a:ext uri="{FF2B5EF4-FFF2-40B4-BE49-F238E27FC236}">
                  <a16:creationId xmlns:a16="http://schemas.microsoft.com/office/drawing/2014/main" id="{0D5206B5-FEB8-BEA8-F42A-F9D43D64A28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2127805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FB299BE-D962-D12F-F3BA-D15D6DC215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395876A-5D28-6B47-0B68-A34D19ED37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785832"/>
              </p:ext>
            </p:extLst>
          </p:nvPr>
        </p:nvGraphicFramePr>
        <p:xfrm>
          <a:off x="2648246" y="637176"/>
          <a:ext cx="8045154" cy="7179818"/>
        </p:xfrm>
        <a:graphic>
          <a:graphicData uri="http://schemas.openxmlformats.org/drawingml/2006/table">
            <a:tbl>
              <a:tblPr/>
              <a:tblGrid>
                <a:gridCol w="1634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93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37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37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37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7393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Monday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Tuesday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Thursday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Friday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941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b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Motivation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Monday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with Faiza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9:30am – 10:30am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  <a:t>Job focused mindfulness</a:t>
                      </a: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Employability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with Kirsty &amp; Bobbie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GB" sz="11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latin typeface="DM Sans"/>
                        </a:rPr>
                        <a:t>10:00am – 2:00pm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GB" sz="11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latin typeface="DM Sans"/>
                        </a:rPr>
                        <a:t>Job search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latin typeface="DM Sans"/>
                        </a:rPr>
                        <a:t> Skills assessment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latin typeface="DM Sans"/>
                        </a:rPr>
                        <a:t> CV writing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latin typeface="DM Sans"/>
                        </a:rPr>
                        <a:t> Cover Letters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latin typeface="DM Sans"/>
                        </a:rPr>
                        <a:t>Applications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latin typeface="DM Sans"/>
                        </a:rPr>
                        <a:t>Disclosure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latin typeface="DM Sans"/>
                        </a:rPr>
                        <a:t> Interview skills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latin typeface="DM Sans"/>
                        </a:rPr>
                        <a:t>In-work Support</a:t>
                      </a: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GB" sz="20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DM Sans"/>
                        </a:rPr>
                        <a:t>Wellbeing Wednesday with Faiza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  <a:t>9:30am – 10:30am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DM Sans"/>
                        </a:rPr>
                        <a:t>Self-care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Thoughtful Thursday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with Bobbie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9:30am – 10:30am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  <a:t>Better decisions = better outcomes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Gardening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with Kirsty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10:30am – 12:30pm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Drama group with Liz (TIPP)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  <a:t>1:00pm – 3:00pm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The Opportunity Hub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with Chloe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1:30pm - 3:30pm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latin typeface="DM Sans"/>
                        </a:rPr>
                        <a:t>Look at goal setting to put your future in focus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Friday Fitness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with Chloe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9:30am-11:00am</a:t>
                      </a:r>
                    </a:p>
                    <a:p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GB" sz="160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9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836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DM Sans"/>
                        </a:rPr>
                        <a:t>with James</a:t>
                      </a:r>
                      <a:endParaRPr lang="en-US" sz="900" b="1" dirty="0"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0" dirty="0">
                          <a:solidFill>
                            <a:srgbClr val="000000"/>
                          </a:solidFill>
                          <a:latin typeface="DM Sans"/>
                        </a:rPr>
                        <a:t>10:30am – 11:30am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0" dirty="0">
                          <a:solidFill>
                            <a:srgbClr val="000000"/>
                          </a:solidFill>
                          <a:latin typeface="DM Sans"/>
                        </a:rPr>
                        <a:t>Guitar group – All ability levels welcome.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948211994"/>
                  </a:ext>
                </a:extLst>
              </a:tr>
              <a:tr h="541043">
                <a:tc rowSpan="3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b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</a:b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Cooking on a budget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with Kirsty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10:30am – 12:30pm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Batch cook and save!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</a:txBody>
                  <a:tcPr marL="45720" marR="4572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80277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DM Sans"/>
                        </a:rPr>
                        <a:t>Sing-along Social.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  <a:t>11:30am – 12:30pm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  <a:t>All welcome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  <a:t>Sing together for fun and wellbeing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88445692"/>
                  </a:ext>
                </a:extLst>
              </a:tr>
              <a:tr h="105993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Through The Gate, Group Enrolments &amp; Inductions.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2pm – 3.30pm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Support for anyone being released from custody, and enrolment for new referrals.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.</a:t>
                      </a:r>
                    </a:p>
                  </a:txBody>
                  <a:tcPr marL="45720" marR="45720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The Work Workshop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with Bobbie </a:t>
                      </a:r>
                    </a:p>
                    <a:p>
                      <a:pPr algn="ctr"/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1:00pm-3:00pm</a:t>
                      </a:r>
                    </a:p>
                    <a:p>
                      <a:pPr algn="ctr"/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Job search</a:t>
                      </a:r>
                    </a:p>
                    <a:p>
                      <a:pPr algn="ctr"/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 CV writing</a:t>
                      </a:r>
                    </a:p>
                    <a:p>
                      <a:pPr algn="ctr"/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 Cover Letters</a:t>
                      </a:r>
                    </a:p>
                    <a:p>
                      <a:pPr algn="ctr"/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Applications</a:t>
                      </a:r>
                    </a:p>
                    <a:p>
                      <a:pPr algn="ctr"/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 Interview skills</a:t>
                      </a:r>
                    </a:p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Use this time to complete some of your Unpaid Works Hours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28887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DM Sans"/>
                        </a:rPr>
                        <a:t>Fresh Start </a:t>
                      </a:r>
                    </a:p>
                    <a:p>
                      <a:pPr algn="ctr"/>
                      <a:r>
                        <a:rPr lang="en-GB" sz="1100" b="1" dirty="0">
                          <a:latin typeface="DM Sans"/>
                        </a:rPr>
                        <a:t>With Faiza</a:t>
                      </a:r>
                    </a:p>
                    <a:p>
                      <a:pPr algn="ctr"/>
                      <a:r>
                        <a:rPr lang="en-GB" sz="1100" dirty="0">
                          <a:latin typeface="DM Sans"/>
                        </a:rPr>
                        <a:t>1:30pm – 3:30pm</a:t>
                      </a:r>
                    </a:p>
                    <a:p>
                      <a:pPr algn="ctr"/>
                      <a:endParaRPr lang="en-GB" sz="1100" dirty="0"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solidFill>
                            <a:srgbClr val="000000"/>
                          </a:solidFill>
                          <a:latin typeface="DM Sans"/>
                        </a:rPr>
                        <a:t>Begin to work out your education, training and work goals</a:t>
                      </a: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Digital Literacy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with Faiza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  <a:t>Get support with online tasks, using a phone and much more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5209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i="0" u="none" strike="noStrike" noProof="0" dirty="0">
                          <a:solidFill>
                            <a:srgbClr val="444444"/>
                          </a:solidFill>
                          <a:latin typeface="DM Sans"/>
                        </a:rPr>
                        <a:t>Fine Art </a:t>
                      </a:r>
                      <a:endParaRPr lang="en-US" sz="900" b="0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i="0" u="none" strike="noStrike" noProof="0" dirty="0">
                          <a:solidFill>
                            <a:srgbClr val="444444"/>
                          </a:solidFill>
                          <a:latin typeface="DM Sans"/>
                        </a:rPr>
                        <a:t>with Chloe</a:t>
                      </a:r>
                      <a:endParaRPr lang="en-US" sz="900" b="0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444444"/>
                          </a:solidFill>
                          <a:latin typeface="+mn-lt"/>
                        </a:rPr>
                        <a:t>1:30pm – 3:30pm</a:t>
                      </a: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noProof="0" dirty="0">
                        <a:solidFill>
                          <a:srgbClr val="444444"/>
                        </a:solidFill>
                        <a:latin typeface="+mn-lt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noProof="0" dirty="0">
                          <a:solidFill>
                            <a:srgbClr val="444444"/>
                          </a:solidFill>
                          <a:latin typeface="+mn-lt"/>
                        </a:rPr>
                        <a:t>Channel your inner artist to complete projects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50045304"/>
                  </a:ext>
                </a:extLst>
              </a:tr>
              <a:tr h="135209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Digital Literacy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with Kirsty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1:30pm – 3:30pm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  <a:t>Get support with online tasks, using a phone and much more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6969253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DA81EF21-0CAD-FDC6-7B23-D7B6ADE65618}"/>
              </a:ext>
            </a:extLst>
          </p:cNvPr>
          <p:cNvGrpSpPr/>
          <p:nvPr/>
        </p:nvGrpSpPr>
        <p:grpSpPr>
          <a:xfrm>
            <a:off x="184646" y="1511048"/>
            <a:ext cx="2384913" cy="4949906"/>
            <a:chOff x="0" y="-28575"/>
            <a:chExt cx="868775" cy="1697876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C7AAF462-4243-841E-59D6-5455D00F9961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6A8DD0A5-C961-1EB6-8FB8-F95506476125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 u="sng">
                  <a:solidFill>
                    <a:srgbClr val="FFFFFF"/>
                  </a:solidFill>
                  <a:latin typeface="DM Sans"/>
                </a:rPr>
                <a:t>Information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Leeds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Unit 8 Servia Hill, Leeds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LS6 2QH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01132 425522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>
                  <a:solidFill>
                    <a:srgbClr val="FFFFFF"/>
                  </a:solidFill>
                  <a:latin typeface="DM Sans"/>
                </a:rPr>
                <a:t>Email – 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>
                  <a:solidFill>
                    <a:schemeClr val="bg1"/>
                  </a:solidFill>
                  <a:latin typeface="DM Sans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cfoactivityhubs@commlinks.co.uk</a:t>
              </a:r>
              <a:endParaRPr lang="en-US" sz="100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400">
                  <a:solidFill>
                    <a:srgbClr val="FFFFFF"/>
                  </a:solidFill>
                  <a:latin typeface="DM Sans"/>
                </a:rPr>
                <a:t>Hub opening hours</a:t>
              </a:r>
            </a:p>
            <a:p>
              <a:pPr algn="ctr">
                <a:lnSpc>
                  <a:spcPts val="2379"/>
                </a:lnSpc>
              </a:pPr>
              <a:r>
                <a:rPr lang="en-US" sz="1400">
                  <a:solidFill>
                    <a:srgbClr val="FFFFFF"/>
                  </a:solidFill>
                  <a:latin typeface="DM Sans"/>
                </a:rPr>
                <a:t>Mon – Fri 9:00 – 4:00</a:t>
              </a:r>
            </a:p>
            <a:p>
              <a:pPr algn="ctr"/>
              <a:endParaRPr lang="en-US" sz="1000" b="1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00" b="1">
                  <a:solidFill>
                    <a:srgbClr val="FFFFFF"/>
                  </a:solidFill>
                  <a:latin typeface="DM Sans"/>
                </a:rPr>
                <a:t>Breakfast Club</a:t>
              </a:r>
            </a:p>
            <a:p>
              <a:pPr algn="ctr"/>
              <a:r>
                <a:rPr lang="en-US" sz="1000">
                  <a:solidFill>
                    <a:srgbClr val="FFFFFF"/>
                  </a:solidFill>
                  <a:latin typeface="DM Sans"/>
                </a:rPr>
                <a:t>Join us between 9:00 – 9:30 </a:t>
              </a:r>
            </a:p>
            <a:p>
              <a:pPr algn="ctr"/>
              <a:r>
                <a:rPr lang="en-US" sz="1000">
                  <a:solidFill>
                    <a:srgbClr val="FFFFFF"/>
                  </a:solidFill>
                  <a:latin typeface="DM Sans"/>
                </a:rPr>
                <a:t>for a healthy start to the day</a:t>
              </a:r>
            </a:p>
            <a:p>
              <a:pPr algn="ctr">
                <a:lnSpc>
                  <a:spcPct val="150000"/>
                </a:lnSpc>
              </a:pPr>
              <a:endParaRPr lang="en-GB" sz="100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GB" sz="1000" b="1">
                  <a:solidFill>
                    <a:srgbClr val="FFFFFF"/>
                  </a:solidFill>
                  <a:latin typeface="DM Sans"/>
                </a:rPr>
                <a:t>Support</a:t>
              </a:r>
            </a:p>
            <a:p>
              <a:pPr algn="ctr"/>
              <a:r>
                <a:rPr lang="en-GB" sz="1000">
                  <a:solidFill>
                    <a:srgbClr val="FFFFFF"/>
                  </a:solidFill>
                  <a:latin typeface="DM Sans"/>
                </a:rPr>
                <a:t>If you ever need a cuppa or a chat, pop in and speak to your support worker.</a:t>
              </a:r>
              <a:endParaRPr lang="en-US" sz="100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741EBDDE-2EE1-35FE-D709-67FAE3B96335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102A573B-4560-1245-E078-EBDAF9BB99A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C460C6D8-1A71-EDDF-2A08-3D02AC759363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DCAF9BC5-800E-1E98-7469-E532864A089D}"/>
              </a:ext>
            </a:extLst>
          </p:cNvPr>
          <p:cNvGrpSpPr/>
          <p:nvPr/>
        </p:nvGrpSpPr>
        <p:grpSpPr>
          <a:xfrm>
            <a:off x="344096" y="6543529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4E0AE0D3-6E60-089C-C0E8-77F07F5763AD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EEFF1ED2-F9CC-9E5E-01F8-A8FD85119FAB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6C50584D-EA42-D1D9-156D-3ABDB4B5CC25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D5620402-6242-047D-7AB4-E37CF1C33BB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66D076FC-A297-752A-B4A7-E60DC079422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4E81B157-5C88-5CEE-9A60-950D178E844F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1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5F3D8A6D-3E6B-A537-EC4C-6333F4BA1A08}"/>
                </a:ext>
              </a:extLst>
            </p:cNvPr>
            <p:cNvSpPr/>
            <p:nvPr/>
          </p:nvSpPr>
          <p:spPr>
            <a:xfrm>
              <a:off x="0" y="1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71BF0C1B-F0BA-36E7-219B-A11639AF555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>
            <a:extLst>
              <a:ext uri="{FF2B5EF4-FFF2-40B4-BE49-F238E27FC236}">
                <a16:creationId xmlns:a16="http://schemas.microsoft.com/office/drawing/2014/main" id="{FDC7BB41-7919-9558-3641-991A4A38D7C2}"/>
              </a:ext>
            </a:extLst>
          </p:cNvPr>
          <p:cNvSpPr txBox="1"/>
          <p:nvPr/>
        </p:nvSpPr>
        <p:spPr>
          <a:xfrm>
            <a:off x="2718315" y="-69285"/>
            <a:ext cx="6498122" cy="57387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2800" u="sng" dirty="0">
                <a:solidFill>
                  <a:srgbClr val="000000"/>
                </a:solidFill>
                <a:latin typeface="DM Sans Bold"/>
              </a:rPr>
              <a:t>Leeds - Mon 21st July – Fri 25</a:t>
            </a:r>
            <a:r>
              <a:rPr lang="en-US" sz="2800" u="sng" baseline="30000" dirty="0">
                <a:solidFill>
                  <a:srgbClr val="000000"/>
                </a:solidFill>
                <a:latin typeface="DM Sans Bold"/>
              </a:rPr>
              <a:t>th</a:t>
            </a:r>
            <a:r>
              <a:rPr lang="en-US" sz="2800" u="sng" dirty="0">
                <a:solidFill>
                  <a:srgbClr val="000000"/>
                </a:solidFill>
                <a:latin typeface="DM Sans Bold"/>
              </a:rPr>
              <a:t> July</a:t>
            </a:r>
          </a:p>
        </p:txBody>
      </p:sp>
      <p:sp>
        <p:nvSpPr>
          <p:cNvPr id="70" name="TextBox 70">
            <a:extLst>
              <a:ext uri="{FF2B5EF4-FFF2-40B4-BE49-F238E27FC236}">
                <a16:creationId xmlns:a16="http://schemas.microsoft.com/office/drawing/2014/main" id="{5C8BC734-C669-9D27-49B4-4F1AF2BC7F54}"/>
              </a:ext>
            </a:extLst>
          </p:cNvPr>
          <p:cNvSpPr txBox="1"/>
          <p:nvPr/>
        </p:nvSpPr>
        <p:spPr>
          <a:xfrm>
            <a:off x="543300" y="130637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0F9F7D58-07C3-7FBB-FDBE-3AE6BA2C157A}"/>
              </a:ext>
            </a:extLst>
          </p:cNvPr>
          <p:cNvSpPr txBox="1"/>
          <p:nvPr/>
        </p:nvSpPr>
        <p:spPr>
          <a:xfrm>
            <a:off x="517375" y="534940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7DFDA303-0FA1-EB06-6FA1-2FA57462766F}"/>
              </a:ext>
            </a:extLst>
          </p:cNvPr>
          <p:cNvSpPr txBox="1"/>
          <p:nvPr/>
        </p:nvSpPr>
        <p:spPr>
          <a:xfrm>
            <a:off x="517375" y="95010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sp>
        <p:nvSpPr>
          <p:cNvPr id="76" name="TextBox 67">
            <a:extLst>
              <a:ext uri="{FF2B5EF4-FFF2-40B4-BE49-F238E27FC236}">
                <a16:creationId xmlns:a16="http://schemas.microsoft.com/office/drawing/2014/main" id="{B2CA99C9-7A5A-D5B5-5116-5751CA7C1EA4}"/>
              </a:ext>
            </a:extLst>
          </p:cNvPr>
          <p:cNvSpPr txBox="1"/>
          <p:nvPr/>
        </p:nvSpPr>
        <p:spPr>
          <a:xfrm>
            <a:off x="2781928" y="6164822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sp>
        <p:nvSpPr>
          <p:cNvPr id="24" name="TextBox 64">
            <a:extLst>
              <a:ext uri="{FF2B5EF4-FFF2-40B4-BE49-F238E27FC236}">
                <a16:creationId xmlns:a16="http://schemas.microsoft.com/office/drawing/2014/main" id="{2946E6A0-F125-3C69-B93D-7FFE89D13495}"/>
              </a:ext>
            </a:extLst>
          </p:cNvPr>
          <p:cNvSpPr txBox="1"/>
          <p:nvPr/>
        </p:nvSpPr>
        <p:spPr>
          <a:xfrm>
            <a:off x="4364652" y="1441128"/>
            <a:ext cx="197415" cy="20595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pic>
        <p:nvPicPr>
          <p:cNvPr id="36" name="Picture 35" descr="A blue and black logo">
            <a:extLst>
              <a:ext uri="{FF2B5EF4-FFF2-40B4-BE49-F238E27FC236}">
                <a16:creationId xmlns:a16="http://schemas.microsoft.com/office/drawing/2014/main" id="{BE9DAD32-D9CB-5FF5-CAD3-A26F7FC7751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2219" y="12450"/>
            <a:ext cx="1401181" cy="599459"/>
          </a:xfrm>
          <a:prstGeom prst="rect">
            <a:avLst/>
          </a:prstGeom>
        </p:spPr>
      </p:pic>
      <p:sp>
        <p:nvSpPr>
          <p:cNvPr id="60" name="TextBox 5">
            <a:extLst>
              <a:ext uri="{FF2B5EF4-FFF2-40B4-BE49-F238E27FC236}">
                <a16:creationId xmlns:a16="http://schemas.microsoft.com/office/drawing/2014/main" id="{90F83089-238F-9DAC-8AF9-64F2BA696231}"/>
              </a:ext>
            </a:extLst>
          </p:cNvPr>
          <p:cNvSpPr txBox="1"/>
          <p:nvPr/>
        </p:nvSpPr>
        <p:spPr>
          <a:xfrm>
            <a:off x="337046" y="1663448"/>
            <a:ext cx="2381269" cy="494990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lang="en-US" sz="1050">
              <a:solidFill>
                <a:srgbClr val="FFFFFF"/>
              </a:solidFill>
              <a:latin typeface="DM Sans"/>
            </a:endParaRPr>
          </a:p>
        </p:txBody>
      </p:sp>
      <p:grpSp>
        <p:nvGrpSpPr>
          <p:cNvPr id="6" name="Group 65">
            <a:extLst>
              <a:ext uri="{FF2B5EF4-FFF2-40B4-BE49-F238E27FC236}">
                <a16:creationId xmlns:a16="http://schemas.microsoft.com/office/drawing/2014/main" id="{E0AFFCE3-DF7C-09FE-7487-2B754AC7C527}"/>
              </a:ext>
            </a:extLst>
          </p:cNvPr>
          <p:cNvGrpSpPr/>
          <p:nvPr/>
        </p:nvGrpSpPr>
        <p:grpSpPr>
          <a:xfrm>
            <a:off x="3914335" y="1530699"/>
            <a:ext cx="220832" cy="193228"/>
            <a:chOff x="0" y="0"/>
            <a:chExt cx="812800" cy="711200"/>
          </a:xfrm>
        </p:grpSpPr>
        <p:sp>
          <p:nvSpPr>
            <p:cNvPr id="7" name="Freeform 66">
              <a:extLst>
                <a:ext uri="{FF2B5EF4-FFF2-40B4-BE49-F238E27FC236}">
                  <a16:creationId xmlns:a16="http://schemas.microsoft.com/office/drawing/2014/main" id="{1A983E66-E77C-8E07-93C4-218B6012AF4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67">
              <a:extLst>
                <a:ext uri="{FF2B5EF4-FFF2-40B4-BE49-F238E27FC236}">
                  <a16:creationId xmlns:a16="http://schemas.microsoft.com/office/drawing/2014/main" id="{F7C1E06C-E486-25E7-ED98-4DF0E04B33C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14" name="TextBox 67">
            <a:extLst>
              <a:ext uri="{FF2B5EF4-FFF2-40B4-BE49-F238E27FC236}">
                <a16:creationId xmlns:a16="http://schemas.microsoft.com/office/drawing/2014/main" id="{96100CBE-1A8B-4889-E4B6-8056820E0E83}"/>
              </a:ext>
            </a:extLst>
          </p:cNvPr>
          <p:cNvSpPr txBox="1"/>
          <p:nvPr/>
        </p:nvSpPr>
        <p:spPr>
          <a:xfrm>
            <a:off x="2801998" y="4268183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dirty="0"/>
          </a:p>
        </p:txBody>
      </p:sp>
      <p:grpSp>
        <p:nvGrpSpPr>
          <p:cNvPr id="15" name="Group 65">
            <a:extLst>
              <a:ext uri="{FF2B5EF4-FFF2-40B4-BE49-F238E27FC236}">
                <a16:creationId xmlns:a16="http://schemas.microsoft.com/office/drawing/2014/main" id="{8472A40E-29BA-33C0-0925-7E16F26575B9}"/>
              </a:ext>
            </a:extLst>
          </p:cNvPr>
          <p:cNvGrpSpPr/>
          <p:nvPr/>
        </p:nvGrpSpPr>
        <p:grpSpPr>
          <a:xfrm>
            <a:off x="3813051" y="6702002"/>
            <a:ext cx="220832" cy="193228"/>
            <a:chOff x="0" y="0"/>
            <a:chExt cx="812800" cy="711200"/>
          </a:xfrm>
        </p:grpSpPr>
        <p:sp>
          <p:nvSpPr>
            <p:cNvPr id="16" name="Freeform 66">
              <a:extLst>
                <a:ext uri="{FF2B5EF4-FFF2-40B4-BE49-F238E27FC236}">
                  <a16:creationId xmlns:a16="http://schemas.microsoft.com/office/drawing/2014/main" id="{DDF01822-8993-1296-C3BC-5C9BF08D2F6B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Box 67">
              <a:extLst>
                <a:ext uri="{FF2B5EF4-FFF2-40B4-BE49-F238E27FC236}">
                  <a16:creationId xmlns:a16="http://schemas.microsoft.com/office/drawing/2014/main" id="{0FB4F38F-63F6-0690-1A64-4BFB65D847A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8" name="Group 65">
            <a:extLst>
              <a:ext uri="{FF2B5EF4-FFF2-40B4-BE49-F238E27FC236}">
                <a16:creationId xmlns:a16="http://schemas.microsoft.com/office/drawing/2014/main" id="{47AE61FF-E4D7-90F4-E915-CFC1763B8227}"/>
              </a:ext>
            </a:extLst>
          </p:cNvPr>
          <p:cNvGrpSpPr/>
          <p:nvPr/>
        </p:nvGrpSpPr>
        <p:grpSpPr>
          <a:xfrm>
            <a:off x="8630645" y="1404430"/>
            <a:ext cx="220832" cy="193228"/>
            <a:chOff x="0" y="0"/>
            <a:chExt cx="812800" cy="711200"/>
          </a:xfrm>
        </p:grpSpPr>
        <p:sp>
          <p:nvSpPr>
            <p:cNvPr id="19" name="Freeform 66">
              <a:extLst>
                <a:ext uri="{FF2B5EF4-FFF2-40B4-BE49-F238E27FC236}">
                  <a16:creationId xmlns:a16="http://schemas.microsoft.com/office/drawing/2014/main" id="{550B72E3-6A59-1D87-2257-6DAFFE668371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TextBox 67">
              <a:extLst>
                <a:ext uri="{FF2B5EF4-FFF2-40B4-BE49-F238E27FC236}">
                  <a16:creationId xmlns:a16="http://schemas.microsoft.com/office/drawing/2014/main" id="{2C36C8D5-D460-E566-FEBC-33302A451BA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1" name="Group 65">
            <a:extLst>
              <a:ext uri="{FF2B5EF4-FFF2-40B4-BE49-F238E27FC236}">
                <a16:creationId xmlns:a16="http://schemas.microsoft.com/office/drawing/2014/main" id="{9357D563-BBB2-8114-5B30-8962234EB04D}"/>
              </a:ext>
            </a:extLst>
          </p:cNvPr>
          <p:cNvGrpSpPr/>
          <p:nvPr/>
        </p:nvGrpSpPr>
        <p:grpSpPr>
          <a:xfrm>
            <a:off x="10245938" y="4041787"/>
            <a:ext cx="220832" cy="193228"/>
            <a:chOff x="0" y="0"/>
            <a:chExt cx="812800" cy="711200"/>
          </a:xfrm>
        </p:grpSpPr>
        <p:sp>
          <p:nvSpPr>
            <p:cNvPr id="22" name="Freeform 66">
              <a:extLst>
                <a:ext uri="{FF2B5EF4-FFF2-40B4-BE49-F238E27FC236}">
                  <a16:creationId xmlns:a16="http://schemas.microsoft.com/office/drawing/2014/main" id="{57F99339-34A6-B132-3D51-AA262800D99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TextBox 67">
              <a:extLst>
                <a:ext uri="{FF2B5EF4-FFF2-40B4-BE49-F238E27FC236}">
                  <a16:creationId xmlns:a16="http://schemas.microsoft.com/office/drawing/2014/main" id="{999B0FC3-F60C-9B8B-1AC8-2F81158B4CA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28" name="Group 62">
            <a:extLst>
              <a:ext uri="{FF2B5EF4-FFF2-40B4-BE49-F238E27FC236}">
                <a16:creationId xmlns:a16="http://schemas.microsoft.com/office/drawing/2014/main" id="{AFF9C27F-AA8A-88DB-20E0-34746B8E92E9}"/>
              </a:ext>
            </a:extLst>
          </p:cNvPr>
          <p:cNvGrpSpPr/>
          <p:nvPr/>
        </p:nvGrpSpPr>
        <p:grpSpPr>
          <a:xfrm>
            <a:off x="3877892" y="4161566"/>
            <a:ext cx="242972" cy="242972"/>
            <a:chOff x="0" y="0"/>
            <a:chExt cx="812800" cy="812800"/>
          </a:xfrm>
        </p:grpSpPr>
        <p:sp>
          <p:nvSpPr>
            <p:cNvPr id="29" name="Freeform 63">
              <a:extLst>
                <a:ext uri="{FF2B5EF4-FFF2-40B4-BE49-F238E27FC236}">
                  <a16:creationId xmlns:a16="http://schemas.microsoft.com/office/drawing/2014/main" id="{57A4260A-B870-57AD-92C8-7086FE648CC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TextBox 64">
              <a:extLst>
                <a:ext uri="{FF2B5EF4-FFF2-40B4-BE49-F238E27FC236}">
                  <a16:creationId xmlns:a16="http://schemas.microsoft.com/office/drawing/2014/main" id="{DA208F6A-1D23-4A83-D13F-B7ACEA163978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31" name="Group 62">
            <a:extLst>
              <a:ext uri="{FF2B5EF4-FFF2-40B4-BE49-F238E27FC236}">
                <a16:creationId xmlns:a16="http://schemas.microsoft.com/office/drawing/2014/main" id="{77432D9B-070A-7332-3DBB-D6415B8B7BE9}"/>
              </a:ext>
            </a:extLst>
          </p:cNvPr>
          <p:cNvGrpSpPr/>
          <p:nvPr/>
        </p:nvGrpSpPr>
        <p:grpSpPr>
          <a:xfrm>
            <a:off x="8646784" y="4689909"/>
            <a:ext cx="242972" cy="242972"/>
            <a:chOff x="0" y="0"/>
            <a:chExt cx="812800" cy="812800"/>
          </a:xfrm>
        </p:grpSpPr>
        <p:sp>
          <p:nvSpPr>
            <p:cNvPr id="32" name="Freeform 63">
              <a:extLst>
                <a:ext uri="{FF2B5EF4-FFF2-40B4-BE49-F238E27FC236}">
                  <a16:creationId xmlns:a16="http://schemas.microsoft.com/office/drawing/2014/main" id="{8FC67BEC-5454-D801-36F2-D7B7939E55A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TextBox 64">
              <a:extLst>
                <a:ext uri="{FF2B5EF4-FFF2-40B4-BE49-F238E27FC236}">
                  <a16:creationId xmlns:a16="http://schemas.microsoft.com/office/drawing/2014/main" id="{7C9E6E5E-9E36-1FF0-AE62-1A169C79443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4" name="Group 62">
            <a:extLst>
              <a:ext uri="{FF2B5EF4-FFF2-40B4-BE49-F238E27FC236}">
                <a16:creationId xmlns:a16="http://schemas.microsoft.com/office/drawing/2014/main" id="{A4E9C9BE-36E4-36C2-DE31-19746BC36D44}"/>
              </a:ext>
            </a:extLst>
          </p:cNvPr>
          <p:cNvGrpSpPr/>
          <p:nvPr/>
        </p:nvGrpSpPr>
        <p:grpSpPr>
          <a:xfrm>
            <a:off x="10103225" y="1268076"/>
            <a:ext cx="242972" cy="242972"/>
            <a:chOff x="0" y="0"/>
            <a:chExt cx="812800" cy="812800"/>
          </a:xfrm>
        </p:grpSpPr>
        <p:sp>
          <p:nvSpPr>
            <p:cNvPr id="35" name="Freeform 63">
              <a:extLst>
                <a:ext uri="{FF2B5EF4-FFF2-40B4-BE49-F238E27FC236}">
                  <a16:creationId xmlns:a16="http://schemas.microsoft.com/office/drawing/2014/main" id="{5E18781D-BB6B-1A11-A06E-E0B8E9AB6FE0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TextBox 64">
              <a:extLst>
                <a:ext uri="{FF2B5EF4-FFF2-40B4-BE49-F238E27FC236}">
                  <a16:creationId xmlns:a16="http://schemas.microsoft.com/office/drawing/2014/main" id="{4F2373A4-8AFB-B9FF-52B7-15FFDA4030C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5BEC9742-6212-4CE2-BE23-8BC5F8B6D8C0}"/>
              </a:ext>
            </a:extLst>
          </p:cNvPr>
          <p:cNvGrpSpPr/>
          <p:nvPr/>
        </p:nvGrpSpPr>
        <p:grpSpPr>
          <a:xfrm>
            <a:off x="8646784" y="6420126"/>
            <a:ext cx="220832" cy="193228"/>
            <a:chOff x="0" y="1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50726B6C-75FA-9B0C-E7C7-79E9414930E6}"/>
                </a:ext>
              </a:extLst>
            </p:cNvPr>
            <p:cNvSpPr/>
            <p:nvPr/>
          </p:nvSpPr>
          <p:spPr>
            <a:xfrm>
              <a:off x="0" y="1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DEB5D80D-3D02-A217-56DC-2651EB4236C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1" name="Group 46">
            <a:extLst>
              <a:ext uri="{FF2B5EF4-FFF2-40B4-BE49-F238E27FC236}">
                <a16:creationId xmlns:a16="http://schemas.microsoft.com/office/drawing/2014/main" id="{72BABE49-09FC-1416-40E5-844799FBB50C}"/>
              </a:ext>
            </a:extLst>
          </p:cNvPr>
          <p:cNvGrpSpPr/>
          <p:nvPr/>
        </p:nvGrpSpPr>
        <p:grpSpPr>
          <a:xfrm rot="2700000">
            <a:off x="2768129" y="4121262"/>
            <a:ext cx="293842" cy="293842"/>
            <a:chOff x="0" y="0"/>
            <a:chExt cx="812800" cy="812800"/>
          </a:xfrm>
        </p:grpSpPr>
        <p:sp>
          <p:nvSpPr>
            <p:cNvPr id="42" name="Freeform 47">
              <a:extLst>
                <a:ext uri="{FF2B5EF4-FFF2-40B4-BE49-F238E27FC236}">
                  <a16:creationId xmlns:a16="http://schemas.microsoft.com/office/drawing/2014/main" id="{1E8304D7-552D-0EE9-92E6-046551E8C6D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48">
              <a:extLst>
                <a:ext uri="{FF2B5EF4-FFF2-40B4-BE49-F238E27FC236}">
                  <a16:creationId xmlns:a16="http://schemas.microsoft.com/office/drawing/2014/main" id="{AF644EA0-930A-A245-4707-22526840FC52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44" name="Group 46">
            <a:extLst>
              <a:ext uri="{FF2B5EF4-FFF2-40B4-BE49-F238E27FC236}">
                <a16:creationId xmlns:a16="http://schemas.microsoft.com/office/drawing/2014/main" id="{B974E050-4E8C-3DD9-41E1-86E8F49E01D0}"/>
              </a:ext>
            </a:extLst>
          </p:cNvPr>
          <p:cNvGrpSpPr/>
          <p:nvPr/>
        </p:nvGrpSpPr>
        <p:grpSpPr>
          <a:xfrm rot="2700000">
            <a:off x="8583778" y="3524200"/>
            <a:ext cx="293842" cy="293842"/>
            <a:chOff x="0" y="0"/>
            <a:chExt cx="812800" cy="812800"/>
          </a:xfrm>
        </p:grpSpPr>
        <p:sp>
          <p:nvSpPr>
            <p:cNvPr id="45" name="Freeform 47">
              <a:extLst>
                <a:ext uri="{FF2B5EF4-FFF2-40B4-BE49-F238E27FC236}">
                  <a16:creationId xmlns:a16="http://schemas.microsoft.com/office/drawing/2014/main" id="{FE28D085-AA0C-B3E5-E386-7053C0D37D9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TextBox 48">
              <a:extLst>
                <a:ext uri="{FF2B5EF4-FFF2-40B4-BE49-F238E27FC236}">
                  <a16:creationId xmlns:a16="http://schemas.microsoft.com/office/drawing/2014/main" id="{364BFDD3-6D82-20E1-3BAB-CFAD26B1D81B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53" name="Group 62">
            <a:extLst>
              <a:ext uri="{FF2B5EF4-FFF2-40B4-BE49-F238E27FC236}">
                <a16:creationId xmlns:a16="http://schemas.microsoft.com/office/drawing/2014/main" id="{928D5038-2036-7C9F-D5E3-D252DE257968}"/>
              </a:ext>
            </a:extLst>
          </p:cNvPr>
          <p:cNvGrpSpPr/>
          <p:nvPr/>
        </p:nvGrpSpPr>
        <p:grpSpPr>
          <a:xfrm>
            <a:off x="7470850" y="3532083"/>
            <a:ext cx="242972" cy="242972"/>
            <a:chOff x="0" y="0"/>
            <a:chExt cx="812800" cy="812800"/>
          </a:xfrm>
        </p:grpSpPr>
        <p:sp>
          <p:nvSpPr>
            <p:cNvPr id="54" name="Freeform 63">
              <a:extLst>
                <a:ext uri="{FF2B5EF4-FFF2-40B4-BE49-F238E27FC236}">
                  <a16:creationId xmlns:a16="http://schemas.microsoft.com/office/drawing/2014/main" id="{7BE10B29-582E-1B49-2207-00E126C3AEA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5" name="TextBox 64">
              <a:extLst>
                <a:ext uri="{FF2B5EF4-FFF2-40B4-BE49-F238E27FC236}">
                  <a16:creationId xmlns:a16="http://schemas.microsoft.com/office/drawing/2014/main" id="{FDEE5E31-7B9C-06BE-7B56-0353D5014D6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6" name="Group 65">
            <a:extLst>
              <a:ext uri="{FF2B5EF4-FFF2-40B4-BE49-F238E27FC236}">
                <a16:creationId xmlns:a16="http://schemas.microsoft.com/office/drawing/2014/main" id="{1C50F791-ADD7-021F-436C-A8BAC9EF48DC}"/>
              </a:ext>
            </a:extLst>
          </p:cNvPr>
          <p:cNvGrpSpPr/>
          <p:nvPr/>
        </p:nvGrpSpPr>
        <p:grpSpPr>
          <a:xfrm>
            <a:off x="7031443" y="1800657"/>
            <a:ext cx="220832" cy="193228"/>
            <a:chOff x="0" y="0"/>
            <a:chExt cx="812800" cy="711200"/>
          </a:xfrm>
        </p:grpSpPr>
        <p:sp>
          <p:nvSpPr>
            <p:cNvPr id="57" name="Freeform 66">
              <a:extLst>
                <a:ext uri="{FF2B5EF4-FFF2-40B4-BE49-F238E27FC236}">
                  <a16:creationId xmlns:a16="http://schemas.microsoft.com/office/drawing/2014/main" id="{28701400-8EE2-A2BE-5723-95F636AB8639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8" name="TextBox 67">
              <a:extLst>
                <a:ext uri="{FF2B5EF4-FFF2-40B4-BE49-F238E27FC236}">
                  <a16:creationId xmlns:a16="http://schemas.microsoft.com/office/drawing/2014/main" id="{E3793D05-6A47-EC55-6269-81D10A51BDF7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59" name="Group 62">
            <a:extLst>
              <a:ext uri="{FF2B5EF4-FFF2-40B4-BE49-F238E27FC236}">
                <a16:creationId xmlns:a16="http://schemas.microsoft.com/office/drawing/2014/main" id="{867D47FB-45CB-3E79-1FF0-6B78BF849C1A}"/>
              </a:ext>
            </a:extLst>
          </p:cNvPr>
          <p:cNvGrpSpPr/>
          <p:nvPr/>
        </p:nvGrpSpPr>
        <p:grpSpPr>
          <a:xfrm>
            <a:off x="7105099" y="3250414"/>
            <a:ext cx="242972" cy="242972"/>
            <a:chOff x="0" y="0"/>
            <a:chExt cx="812800" cy="812800"/>
          </a:xfrm>
        </p:grpSpPr>
        <p:sp>
          <p:nvSpPr>
            <p:cNvPr id="61" name="Freeform 63">
              <a:extLst>
                <a:ext uri="{FF2B5EF4-FFF2-40B4-BE49-F238E27FC236}">
                  <a16:creationId xmlns:a16="http://schemas.microsoft.com/office/drawing/2014/main" id="{48B92475-7614-0CBF-BC60-0F26590233F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TextBox 64">
              <a:extLst>
                <a:ext uri="{FF2B5EF4-FFF2-40B4-BE49-F238E27FC236}">
                  <a16:creationId xmlns:a16="http://schemas.microsoft.com/office/drawing/2014/main" id="{607BEFAD-50B8-B972-7C16-F5610B5885C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3" name="Group 62">
            <a:extLst>
              <a:ext uri="{FF2B5EF4-FFF2-40B4-BE49-F238E27FC236}">
                <a16:creationId xmlns:a16="http://schemas.microsoft.com/office/drawing/2014/main" id="{FBC9606F-ABF1-FD05-142D-D4DCB4F6B2BB}"/>
              </a:ext>
            </a:extLst>
          </p:cNvPr>
          <p:cNvGrpSpPr/>
          <p:nvPr/>
        </p:nvGrpSpPr>
        <p:grpSpPr>
          <a:xfrm>
            <a:off x="7006156" y="4591201"/>
            <a:ext cx="242972" cy="242972"/>
            <a:chOff x="0" y="0"/>
            <a:chExt cx="812800" cy="812800"/>
          </a:xfrm>
        </p:grpSpPr>
        <p:sp>
          <p:nvSpPr>
            <p:cNvPr id="74" name="Freeform 63">
              <a:extLst>
                <a:ext uri="{FF2B5EF4-FFF2-40B4-BE49-F238E27FC236}">
                  <a16:creationId xmlns:a16="http://schemas.microsoft.com/office/drawing/2014/main" id="{C7112A31-F8C8-C7D5-2B7B-46E3BB780A8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TextBox 64">
              <a:extLst>
                <a:ext uri="{FF2B5EF4-FFF2-40B4-BE49-F238E27FC236}">
                  <a16:creationId xmlns:a16="http://schemas.microsoft.com/office/drawing/2014/main" id="{F6FA7236-CC54-2292-34AA-EA68F649148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7" name="Group 62">
            <a:extLst>
              <a:ext uri="{FF2B5EF4-FFF2-40B4-BE49-F238E27FC236}">
                <a16:creationId xmlns:a16="http://schemas.microsoft.com/office/drawing/2014/main" id="{78E3B0DA-69B0-4A54-E326-D968809A5520}"/>
              </a:ext>
            </a:extLst>
          </p:cNvPr>
          <p:cNvGrpSpPr/>
          <p:nvPr/>
        </p:nvGrpSpPr>
        <p:grpSpPr>
          <a:xfrm>
            <a:off x="7065948" y="5163712"/>
            <a:ext cx="242972" cy="242972"/>
            <a:chOff x="0" y="0"/>
            <a:chExt cx="812800" cy="812800"/>
          </a:xfrm>
        </p:grpSpPr>
        <p:sp>
          <p:nvSpPr>
            <p:cNvPr id="78" name="Freeform 63">
              <a:extLst>
                <a:ext uri="{FF2B5EF4-FFF2-40B4-BE49-F238E27FC236}">
                  <a16:creationId xmlns:a16="http://schemas.microsoft.com/office/drawing/2014/main" id="{D7598EC8-A42C-3A45-87F4-CD13380D0AD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9" name="TextBox 64">
              <a:extLst>
                <a:ext uri="{FF2B5EF4-FFF2-40B4-BE49-F238E27FC236}">
                  <a16:creationId xmlns:a16="http://schemas.microsoft.com/office/drawing/2014/main" id="{B89349D9-D861-9256-F5E7-B2A6180DD65A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80" name="Freeform 66">
            <a:extLst>
              <a:ext uri="{FF2B5EF4-FFF2-40B4-BE49-F238E27FC236}">
                <a16:creationId xmlns:a16="http://schemas.microsoft.com/office/drawing/2014/main" id="{F4AF051F-6704-5748-16D3-5BE2CA523C7C}"/>
              </a:ext>
            </a:extLst>
          </p:cNvPr>
          <p:cNvSpPr/>
          <p:nvPr/>
        </p:nvSpPr>
        <p:spPr>
          <a:xfrm>
            <a:off x="7204558" y="6407292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807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B100ABA-DE6F-9AED-5171-6264F32E3A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ACB0418-AA76-A577-B42F-3D4B4DA314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245394"/>
              </p:ext>
            </p:extLst>
          </p:nvPr>
        </p:nvGraphicFramePr>
        <p:xfrm>
          <a:off x="2734162" y="534940"/>
          <a:ext cx="8020706" cy="7405624"/>
        </p:xfrm>
        <a:graphic>
          <a:graphicData uri="http://schemas.openxmlformats.org/drawingml/2006/table">
            <a:tbl>
              <a:tblPr/>
              <a:tblGrid>
                <a:gridCol w="1588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5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88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88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88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7681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Monday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Tuesday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Thursday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Friday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2464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b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b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Motivation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Monday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with Faiza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9:30am – 10:30am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  <a:t>Job focused mindfulness</a:t>
                      </a: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.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Men in Mind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With Amrit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1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10:30am – 12:30pm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1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A supportive safe space to explore your wellbeing. </a:t>
                      </a:r>
                      <a:br>
                        <a:rPr lang="en-GB" sz="1100" b="1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br>
                        <a:rPr lang="en-GB" sz="1100" b="1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br>
                        <a:rPr lang="en-GB" sz="1100" b="1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br>
                        <a:rPr lang="en-GB" sz="1100" b="1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br>
                        <a:rPr lang="en-GB" sz="1100" b="1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endParaRPr lang="en-GB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Wellbeing Wednesday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With Faiza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"/>
                        </a:rPr>
                        <a:t>9:30am – 10:30am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Self-care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baseline="30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Thoughtful Thursday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with Bobbie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9:30am – 10:30am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  <a:t>Better decisions = better outcomes</a:t>
                      </a: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Friday Fitness with Chloe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200" b="1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9:30am-10:30am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090">
                <a:tc vMerge="1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Gardening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with Kirsty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10:30am – 12:30pm</a:t>
                      </a: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cs typeface="DilleniaUPC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114510"/>
                  </a:ext>
                </a:extLst>
              </a:tr>
              <a:tr h="87187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with James</a:t>
                      </a:r>
                      <a:endParaRPr lang="en-US" sz="1200" b="1" dirty="0"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DM Sans"/>
                        </a:rPr>
                        <a:t>10:30am – 11:30am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DM Sans"/>
                        </a:rPr>
                        <a:t>Guitar group – All ability levels welcome.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baseline="30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4066815"/>
                  </a:ext>
                </a:extLst>
              </a:tr>
              <a:tr h="452127">
                <a:tc rowSpan="7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Cooking on a budget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with Kirsty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1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10:30am – 12:30pm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Batch cook and save!</a:t>
                      </a:r>
                      <a:endParaRPr lang="en-GB" dirty="0"/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baseline="30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9556320"/>
                  </a:ext>
                </a:extLst>
              </a:tr>
              <a:tr h="21036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Sing-along Social.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"/>
                        </a:rPr>
                        <a:t>11:30am – 12:30pm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"/>
                        </a:rPr>
                        <a:t>All welcome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"/>
                        </a:rPr>
                        <a:t>Sing together for fun and wellbeing </a:t>
                      </a:r>
                      <a:endParaRPr lang="en-GB" sz="12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baseline="30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096029"/>
                  </a:ext>
                </a:extLst>
              </a:tr>
              <a:tr h="13039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45720" marR="45720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Chess with Jake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1:00pm – 2:00pm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Chess for all abilities </a:t>
                      </a:r>
                      <a:endParaRPr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cs typeface="DilleniaUPC"/>
                      </a:endParaRPr>
                    </a:p>
                  </a:txBody>
                  <a:tcPr marL="45720" marR="4572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28887"/>
                  </a:ext>
                </a:extLst>
              </a:tr>
              <a:tr h="2505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1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Through The Gate, Group Enrolments &amp; Inductions.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2pm – 3.30pm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GB" sz="1100" b="0">
                          <a:solidFill>
                            <a:srgbClr val="000000"/>
                          </a:solidFill>
                          <a:latin typeface="DM Sans"/>
                        </a:rPr>
                        <a:t>Support for anyone being released from custody, and enrolment for new referrals. </a:t>
                      </a:r>
                      <a:endParaRPr lang="en-GB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689343"/>
                  </a:ext>
                </a:extLst>
              </a:tr>
              <a:tr h="54236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C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ommunity Work Coach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10:30am – 3:30pm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Support with benefits and access to Job Centre </a:t>
                      </a:r>
                      <a:r>
                        <a:rPr kumimoji="0" lang="en-US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programmes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2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600" dirty="0">
                        <a:highlight>
                          <a:srgbClr val="FFFF00"/>
                        </a:highlight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DM Sans"/>
                        </a:rPr>
                        <a:t>Drama group with Liz (TIPP)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  <a:t>                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  <a:t>1:00pm – 3:00pm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428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none" strike="noStrike" noProof="0" dirty="0">
                          <a:solidFill>
                            <a:srgbClr val="444444"/>
                          </a:solidFill>
                          <a:latin typeface="DM Sans"/>
                        </a:rPr>
                        <a:t>Fine Art </a:t>
                      </a:r>
                      <a:endParaRPr lang="en-US" sz="1200" b="0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none" strike="noStrike" noProof="0" dirty="0">
                          <a:solidFill>
                            <a:srgbClr val="444444"/>
                          </a:solidFill>
                          <a:latin typeface="DM Sans"/>
                        </a:rPr>
                        <a:t>with Chloe</a:t>
                      </a:r>
                      <a:endParaRPr lang="en-US" sz="1200" b="0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444444"/>
                          </a:solidFill>
                          <a:latin typeface="+mn-lt"/>
                        </a:rPr>
                        <a:t>1:30pm – 3:30pm</a:t>
                      </a: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solidFill>
                          <a:srgbClr val="444444"/>
                        </a:solidFill>
                        <a:latin typeface="+mn-lt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solidFill>
                            <a:srgbClr val="444444"/>
                          </a:solidFill>
                          <a:latin typeface="+mn-lt"/>
                        </a:rPr>
                        <a:t>Channel your inner artist to complete projects </a:t>
                      </a:r>
                      <a:endParaRPr lang="en-US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baseline="30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9558187"/>
                  </a:ext>
                </a:extLst>
              </a:tr>
              <a:tr h="14746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900" dirty="0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DM Sans"/>
                      </a:endParaRPr>
                    </a:p>
                  </a:txBody>
                  <a:tcPr marL="45720" marR="4572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The Opportunity Hub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with Faiza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1:30pm - 3:30pm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latin typeface="DM Sans"/>
                        </a:rPr>
                        <a:t>Look at goal setting to put your future in focus</a:t>
                      </a: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59402079"/>
                  </a:ext>
                </a:extLst>
              </a:tr>
              <a:tr h="51082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C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ommunity Work Coach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10:30am – 3:30pm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Support with benefits and access to Job Centre </a:t>
                      </a:r>
                      <a:r>
                        <a:rPr kumimoji="0" lang="en-US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programmes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900" b="0" dirty="0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Digital Literacy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with Faiza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  <a:t>Get support with online tasks, using a phone and much more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The Opportunity Hub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with </a:t>
                      </a:r>
                      <a:r>
                        <a:rPr lang="en-GB" sz="1100" b="1" dirty="0" err="1">
                          <a:solidFill>
                            <a:srgbClr val="000000"/>
                          </a:solidFill>
                          <a:latin typeface="DM Sans"/>
                        </a:rPr>
                        <a:t>Miriame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1:30 - 3:30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latin typeface="DM Sans"/>
                        </a:rPr>
                        <a:t>Look at goal setting to put your future in focus</a:t>
                      </a: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2399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Digital Literacy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with Kirsty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DM Sans"/>
                        </a:rPr>
                        <a:t>1:30pm – 3:30pm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Get support with online tasks, using a phone and much more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baseline="30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0226440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DE698723-7CEF-5D0D-65F4-98338944AA80}"/>
              </a:ext>
            </a:extLst>
          </p:cNvPr>
          <p:cNvGrpSpPr/>
          <p:nvPr/>
        </p:nvGrpSpPr>
        <p:grpSpPr>
          <a:xfrm>
            <a:off x="184646" y="1511048"/>
            <a:ext cx="2384913" cy="4949906"/>
            <a:chOff x="0" y="-28575"/>
            <a:chExt cx="868775" cy="1697876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E14B8D40-B764-01A6-CF65-2254969DDEBC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FCAD5069-F7BB-5A95-3249-2F50E67E8274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 u="sng" dirty="0">
                  <a:solidFill>
                    <a:srgbClr val="FFFFFF"/>
                  </a:solidFill>
                  <a:latin typeface="DM Sans"/>
                </a:rPr>
                <a:t>Information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Leeds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Unit 8 Servia Hill, Leeds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LS6 2QH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01132 425522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Email – 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 dirty="0">
                  <a:solidFill>
                    <a:schemeClr val="bg1"/>
                  </a:solidFill>
                  <a:latin typeface="DM Sans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cfoactivityhubs@commlinks.co.uk</a:t>
              </a:r>
              <a:endParaRPr lang="en-US" sz="1000" dirty="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400" dirty="0">
                  <a:solidFill>
                    <a:srgbClr val="FFFFFF"/>
                  </a:solidFill>
                  <a:latin typeface="DM Sans"/>
                </a:rPr>
                <a:t>Hub opening hours</a:t>
              </a:r>
            </a:p>
            <a:p>
              <a:pPr algn="ctr">
                <a:lnSpc>
                  <a:spcPts val="2379"/>
                </a:lnSpc>
              </a:pPr>
              <a:r>
                <a:rPr lang="en-US" sz="1400" dirty="0">
                  <a:solidFill>
                    <a:srgbClr val="FFFFFF"/>
                  </a:solidFill>
                  <a:latin typeface="DM Sans"/>
                </a:rPr>
                <a:t>Mon – Fri 9:00 – 4:00</a:t>
              </a:r>
            </a:p>
            <a:p>
              <a:pPr algn="ctr"/>
              <a:endParaRPr lang="en-US" sz="1000" b="1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00" b="1" dirty="0">
                  <a:solidFill>
                    <a:srgbClr val="FFFFFF"/>
                  </a:solidFill>
                  <a:latin typeface="DM Sans"/>
                </a:rPr>
                <a:t>Breakfast Club</a:t>
              </a:r>
            </a:p>
            <a:p>
              <a:pPr algn="ctr"/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Join us between 9:00 – 9:30 </a:t>
              </a:r>
            </a:p>
            <a:p>
              <a:pPr algn="ctr"/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for a healthy start to the day</a:t>
              </a:r>
            </a:p>
            <a:p>
              <a:pPr algn="ctr">
                <a:lnSpc>
                  <a:spcPct val="150000"/>
                </a:lnSpc>
              </a:pPr>
              <a:endParaRPr lang="en-GB" sz="1000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GB" sz="1000" b="1" dirty="0">
                  <a:solidFill>
                    <a:srgbClr val="FFFFFF"/>
                  </a:solidFill>
                  <a:latin typeface="DM Sans"/>
                </a:rPr>
                <a:t>Support</a:t>
              </a:r>
            </a:p>
            <a:p>
              <a:pPr algn="ctr"/>
              <a:r>
                <a:rPr lang="en-GB" sz="1000" dirty="0">
                  <a:solidFill>
                    <a:srgbClr val="FFFFFF"/>
                  </a:solidFill>
                  <a:latin typeface="DM Sans"/>
                </a:rPr>
                <a:t>If you ever need a cuppa or a chat, pop in and speak to your support worker.</a:t>
              </a:r>
              <a:endParaRPr lang="en-US" sz="1000" dirty="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4A1CE0AD-6128-0E2A-FBE0-E19A2EA5A97A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A5C9543B-7FBA-0FE3-D0DC-1F83679B1B6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1DA574BC-3E26-45A7-E19C-1313E49B4C25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0A57C083-2264-128D-89B7-93A7F6936A06}"/>
              </a:ext>
            </a:extLst>
          </p:cNvPr>
          <p:cNvGrpSpPr/>
          <p:nvPr/>
        </p:nvGrpSpPr>
        <p:grpSpPr>
          <a:xfrm>
            <a:off x="344096" y="6543529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4649F927-D88A-6CD1-2633-B72370E05AD1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28BFA0D8-BB75-8FA4-DE5C-2449241B7621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DC1C7491-9F6D-8336-EB40-1BBE499D3DA3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CE14DF7C-A646-C642-F082-FD592BACE6D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C64E52DE-4BD8-395E-B6B4-242DE7215C4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E24CCEA1-ADA1-DF2B-4428-0E0C1643B244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5AF6D840-CF0F-091B-80A8-74076D2DEDA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B9883950-D54C-911D-072C-2C997AA074C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69" name="TextBox 69">
            <a:extLst>
              <a:ext uri="{FF2B5EF4-FFF2-40B4-BE49-F238E27FC236}">
                <a16:creationId xmlns:a16="http://schemas.microsoft.com/office/drawing/2014/main" id="{CFABC750-6C6D-0450-42C7-0786A014EEBE}"/>
              </a:ext>
            </a:extLst>
          </p:cNvPr>
          <p:cNvSpPr txBox="1"/>
          <p:nvPr/>
        </p:nvSpPr>
        <p:spPr>
          <a:xfrm>
            <a:off x="2718315" y="-69285"/>
            <a:ext cx="6498122" cy="57387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2800" u="sng" dirty="0">
                <a:solidFill>
                  <a:srgbClr val="000000"/>
                </a:solidFill>
                <a:latin typeface="DM Sans Bold"/>
              </a:rPr>
              <a:t>Leeds - Mon 28th July – Fri 1</a:t>
            </a:r>
            <a:r>
              <a:rPr lang="en-US" sz="2800" u="sng" baseline="30000" dirty="0">
                <a:solidFill>
                  <a:srgbClr val="000000"/>
                </a:solidFill>
                <a:latin typeface="DM Sans Bold"/>
              </a:rPr>
              <a:t>st</a:t>
            </a:r>
            <a:r>
              <a:rPr lang="en-US" sz="2800" u="sng" dirty="0">
                <a:solidFill>
                  <a:srgbClr val="000000"/>
                </a:solidFill>
                <a:latin typeface="DM Sans Bold"/>
              </a:rPr>
              <a:t> August</a:t>
            </a:r>
          </a:p>
        </p:txBody>
      </p:sp>
      <p:sp>
        <p:nvSpPr>
          <p:cNvPr id="70" name="TextBox 70">
            <a:extLst>
              <a:ext uri="{FF2B5EF4-FFF2-40B4-BE49-F238E27FC236}">
                <a16:creationId xmlns:a16="http://schemas.microsoft.com/office/drawing/2014/main" id="{A90E9AE6-085A-72C9-1F95-A0BEFF1F8E31}"/>
              </a:ext>
            </a:extLst>
          </p:cNvPr>
          <p:cNvSpPr txBox="1"/>
          <p:nvPr/>
        </p:nvSpPr>
        <p:spPr>
          <a:xfrm>
            <a:off x="543300" y="130637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6957BCBF-83CB-CB5E-55A2-B9C92F52B803}"/>
              </a:ext>
            </a:extLst>
          </p:cNvPr>
          <p:cNvSpPr txBox="1"/>
          <p:nvPr/>
        </p:nvSpPr>
        <p:spPr>
          <a:xfrm>
            <a:off x="517375" y="534940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480E1C90-E78F-5B74-79DA-0F56B65FE99E}"/>
              </a:ext>
            </a:extLst>
          </p:cNvPr>
          <p:cNvSpPr txBox="1"/>
          <p:nvPr/>
        </p:nvSpPr>
        <p:spPr>
          <a:xfrm>
            <a:off x="517375" y="95010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sp>
        <p:nvSpPr>
          <p:cNvPr id="76" name="TextBox 67">
            <a:extLst>
              <a:ext uri="{FF2B5EF4-FFF2-40B4-BE49-F238E27FC236}">
                <a16:creationId xmlns:a16="http://schemas.microsoft.com/office/drawing/2014/main" id="{E6BF6321-A562-209C-0E1D-39C7B4B94B83}"/>
              </a:ext>
            </a:extLst>
          </p:cNvPr>
          <p:cNvSpPr txBox="1"/>
          <p:nvPr/>
        </p:nvSpPr>
        <p:spPr>
          <a:xfrm>
            <a:off x="2781928" y="6164822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sp>
        <p:nvSpPr>
          <p:cNvPr id="24" name="TextBox 64">
            <a:extLst>
              <a:ext uri="{FF2B5EF4-FFF2-40B4-BE49-F238E27FC236}">
                <a16:creationId xmlns:a16="http://schemas.microsoft.com/office/drawing/2014/main" id="{802CD264-B819-58D9-11DB-B0D1F4337691}"/>
              </a:ext>
            </a:extLst>
          </p:cNvPr>
          <p:cNvSpPr txBox="1"/>
          <p:nvPr/>
        </p:nvSpPr>
        <p:spPr>
          <a:xfrm>
            <a:off x="4364652" y="1441128"/>
            <a:ext cx="197415" cy="20595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pic>
        <p:nvPicPr>
          <p:cNvPr id="36" name="Picture 35" descr="A blue and black logo">
            <a:extLst>
              <a:ext uri="{FF2B5EF4-FFF2-40B4-BE49-F238E27FC236}">
                <a16:creationId xmlns:a16="http://schemas.microsoft.com/office/drawing/2014/main" id="{8BA0AA54-D65E-590A-B4E3-BE979787104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2219" y="12450"/>
            <a:ext cx="1401181" cy="599459"/>
          </a:xfrm>
          <a:prstGeom prst="rect">
            <a:avLst/>
          </a:prstGeom>
        </p:spPr>
      </p:pic>
      <p:sp>
        <p:nvSpPr>
          <p:cNvPr id="60" name="TextBox 5">
            <a:extLst>
              <a:ext uri="{FF2B5EF4-FFF2-40B4-BE49-F238E27FC236}">
                <a16:creationId xmlns:a16="http://schemas.microsoft.com/office/drawing/2014/main" id="{6253A18E-3903-54E8-F39D-0DBCC6AA88FC}"/>
              </a:ext>
            </a:extLst>
          </p:cNvPr>
          <p:cNvSpPr txBox="1"/>
          <p:nvPr/>
        </p:nvSpPr>
        <p:spPr>
          <a:xfrm>
            <a:off x="337046" y="1663448"/>
            <a:ext cx="2381269" cy="494990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lang="en-US" sz="1050">
              <a:solidFill>
                <a:srgbClr val="FFFFFF"/>
              </a:solidFill>
              <a:latin typeface="DM Sans"/>
            </a:endParaRPr>
          </a:p>
        </p:txBody>
      </p:sp>
      <p:grpSp>
        <p:nvGrpSpPr>
          <p:cNvPr id="6" name="Group 65">
            <a:extLst>
              <a:ext uri="{FF2B5EF4-FFF2-40B4-BE49-F238E27FC236}">
                <a16:creationId xmlns:a16="http://schemas.microsoft.com/office/drawing/2014/main" id="{CF029DD7-B74D-8FA4-A7B2-1F3F5A4B1CBC}"/>
              </a:ext>
            </a:extLst>
          </p:cNvPr>
          <p:cNvGrpSpPr/>
          <p:nvPr/>
        </p:nvGrpSpPr>
        <p:grpSpPr>
          <a:xfrm>
            <a:off x="3979842" y="1756293"/>
            <a:ext cx="220832" cy="193228"/>
            <a:chOff x="0" y="0"/>
            <a:chExt cx="812800" cy="711200"/>
          </a:xfrm>
        </p:grpSpPr>
        <p:sp>
          <p:nvSpPr>
            <p:cNvPr id="7" name="Freeform 66">
              <a:extLst>
                <a:ext uri="{FF2B5EF4-FFF2-40B4-BE49-F238E27FC236}">
                  <a16:creationId xmlns:a16="http://schemas.microsoft.com/office/drawing/2014/main" id="{018FE40F-8161-87C7-A1E8-A120124F6515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67">
              <a:extLst>
                <a:ext uri="{FF2B5EF4-FFF2-40B4-BE49-F238E27FC236}">
                  <a16:creationId xmlns:a16="http://schemas.microsoft.com/office/drawing/2014/main" id="{AAB11F95-F309-39C0-6164-331CCC4B0D9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" name="Group 65">
            <a:extLst>
              <a:ext uri="{FF2B5EF4-FFF2-40B4-BE49-F238E27FC236}">
                <a16:creationId xmlns:a16="http://schemas.microsoft.com/office/drawing/2014/main" id="{94A7B7EE-7645-4E5D-0AA6-3B73FBEDC7B2}"/>
              </a:ext>
            </a:extLst>
          </p:cNvPr>
          <p:cNvGrpSpPr/>
          <p:nvPr/>
        </p:nvGrpSpPr>
        <p:grpSpPr>
          <a:xfrm>
            <a:off x="3945337" y="7232856"/>
            <a:ext cx="220832" cy="193228"/>
            <a:chOff x="0" y="0"/>
            <a:chExt cx="812800" cy="711200"/>
          </a:xfrm>
        </p:grpSpPr>
        <p:sp>
          <p:nvSpPr>
            <p:cNvPr id="13" name="Freeform 66">
              <a:extLst>
                <a:ext uri="{FF2B5EF4-FFF2-40B4-BE49-F238E27FC236}">
                  <a16:creationId xmlns:a16="http://schemas.microsoft.com/office/drawing/2014/main" id="{E3473F90-2E7B-AC68-D6EE-2A4B6FE9E5A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TextBox 67">
              <a:extLst>
                <a:ext uri="{FF2B5EF4-FFF2-40B4-BE49-F238E27FC236}">
                  <a16:creationId xmlns:a16="http://schemas.microsoft.com/office/drawing/2014/main" id="{5932E7ED-3F4F-C52C-4F19-EA58D3CA1C6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8" name="Group 65">
            <a:extLst>
              <a:ext uri="{FF2B5EF4-FFF2-40B4-BE49-F238E27FC236}">
                <a16:creationId xmlns:a16="http://schemas.microsoft.com/office/drawing/2014/main" id="{5C335F3E-662F-0C0A-2C2B-2D9F3D6D0299}"/>
              </a:ext>
            </a:extLst>
          </p:cNvPr>
          <p:cNvGrpSpPr/>
          <p:nvPr/>
        </p:nvGrpSpPr>
        <p:grpSpPr>
          <a:xfrm>
            <a:off x="8801224" y="1935719"/>
            <a:ext cx="220832" cy="193228"/>
            <a:chOff x="0" y="0"/>
            <a:chExt cx="812800" cy="711200"/>
          </a:xfrm>
        </p:grpSpPr>
        <p:sp>
          <p:nvSpPr>
            <p:cNvPr id="19" name="Freeform 66">
              <a:extLst>
                <a:ext uri="{FF2B5EF4-FFF2-40B4-BE49-F238E27FC236}">
                  <a16:creationId xmlns:a16="http://schemas.microsoft.com/office/drawing/2014/main" id="{FC3C5472-E116-DC16-5762-46A79014F64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TextBox 67">
              <a:extLst>
                <a:ext uri="{FF2B5EF4-FFF2-40B4-BE49-F238E27FC236}">
                  <a16:creationId xmlns:a16="http://schemas.microsoft.com/office/drawing/2014/main" id="{C756887F-ADC7-0876-1308-65A2A31DFED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1" name="Group 65">
            <a:extLst>
              <a:ext uri="{FF2B5EF4-FFF2-40B4-BE49-F238E27FC236}">
                <a16:creationId xmlns:a16="http://schemas.microsoft.com/office/drawing/2014/main" id="{4D6E3632-D458-B993-7757-57C4D32DDC78}"/>
              </a:ext>
            </a:extLst>
          </p:cNvPr>
          <p:cNvGrpSpPr/>
          <p:nvPr/>
        </p:nvGrpSpPr>
        <p:grpSpPr>
          <a:xfrm>
            <a:off x="9292219" y="2948427"/>
            <a:ext cx="220832" cy="193228"/>
            <a:chOff x="0" y="0"/>
            <a:chExt cx="812800" cy="711200"/>
          </a:xfrm>
        </p:grpSpPr>
        <p:sp>
          <p:nvSpPr>
            <p:cNvPr id="22" name="Freeform 66">
              <a:extLst>
                <a:ext uri="{FF2B5EF4-FFF2-40B4-BE49-F238E27FC236}">
                  <a16:creationId xmlns:a16="http://schemas.microsoft.com/office/drawing/2014/main" id="{CBCE90C8-1AAE-9D83-DC72-1668A18F26B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TextBox 67">
              <a:extLst>
                <a:ext uri="{FF2B5EF4-FFF2-40B4-BE49-F238E27FC236}">
                  <a16:creationId xmlns:a16="http://schemas.microsoft.com/office/drawing/2014/main" id="{F5B18E36-758B-58B6-2A32-C0F1D2243AF0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5" name="Group 65">
            <a:extLst>
              <a:ext uri="{FF2B5EF4-FFF2-40B4-BE49-F238E27FC236}">
                <a16:creationId xmlns:a16="http://schemas.microsoft.com/office/drawing/2014/main" id="{F765DB93-3355-A645-BE0A-2A08F1AA5032}"/>
              </a:ext>
            </a:extLst>
          </p:cNvPr>
          <p:cNvGrpSpPr/>
          <p:nvPr/>
        </p:nvGrpSpPr>
        <p:grpSpPr>
          <a:xfrm>
            <a:off x="10261955" y="6575330"/>
            <a:ext cx="220832" cy="193228"/>
            <a:chOff x="0" y="0"/>
            <a:chExt cx="812800" cy="711200"/>
          </a:xfrm>
        </p:grpSpPr>
        <p:sp>
          <p:nvSpPr>
            <p:cNvPr id="26" name="Freeform 66">
              <a:extLst>
                <a:ext uri="{FF2B5EF4-FFF2-40B4-BE49-F238E27FC236}">
                  <a16:creationId xmlns:a16="http://schemas.microsoft.com/office/drawing/2014/main" id="{914F9E7E-4049-B1A9-CCE5-7E0B51226F7F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TextBox 67">
              <a:extLst>
                <a:ext uri="{FF2B5EF4-FFF2-40B4-BE49-F238E27FC236}">
                  <a16:creationId xmlns:a16="http://schemas.microsoft.com/office/drawing/2014/main" id="{4A241B28-B2A2-63B2-9CDD-7FE18ABD26F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8" name="Group 62">
            <a:extLst>
              <a:ext uri="{FF2B5EF4-FFF2-40B4-BE49-F238E27FC236}">
                <a16:creationId xmlns:a16="http://schemas.microsoft.com/office/drawing/2014/main" id="{870CE3B8-6E1B-0C25-244F-6A55737882B5}"/>
              </a:ext>
            </a:extLst>
          </p:cNvPr>
          <p:cNvGrpSpPr/>
          <p:nvPr/>
        </p:nvGrpSpPr>
        <p:grpSpPr>
          <a:xfrm>
            <a:off x="9443997" y="6577088"/>
            <a:ext cx="242972" cy="242972"/>
            <a:chOff x="0" y="0"/>
            <a:chExt cx="812800" cy="812800"/>
          </a:xfrm>
        </p:grpSpPr>
        <p:sp>
          <p:nvSpPr>
            <p:cNvPr id="29" name="Freeform 63">
              <a:extLst>
                <a:ext uri="{FF2B5EF4-FFF2-40B4-BE49-F238E27FC236}">
                  <a16:creationId xmlns:a16="http://schemas.microsoft.com/office/drawing/2014/main" id="{17BD1CD8-CDEB-FD9F-DE13-470AA3BCA07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TextBox 64">
              <a:extLst>
                <a:ext uri="{FF2B5EF4-FFF2-40B4-BE49-F238E27FC236}">
                  <a16:creationId xmlns:a16="http://schemas.microsoft.com/office/drawing/2014/main" id="{DF446ABD-B3C5-62DF-45CE-FDDA9602AFA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1" name="Group 62">
            <a:extLst>
              <a:ext uri="{FF2B5EF4-FFF2-40B4-BE49-F238E27FC236}">
                <a16:creationId xmlns:a16="http://schemas.microsoft.com/office/drawing/2014/main" id="{E73E4069-C9D7-B231-9D12-6195402F8127}"/>
              </a:ext>
            </a:extLst>
          </p:cNvPr>
          <p:cNvGrpSpPr/>
          <p:nvPr/>
        </p:nvGrpSpPr>
        <p:grpSpPr>
          <a:xfrm>
            <a:off x="10184636" y="2934625"/>
            <a:ext cx="242972" cy="242972"/>
            <a:chOff x="0" y="0"/>
            <a:chExt cx="812800" cy="812800"/>
          </a:xfrm>
        </p:grpSpPr>
        <p:sp>
          <p:nvSpPr>
            <p:cNvPr id="32" name="Freeform 63">
              <a:extLst>
                <a:ext uri="{FF2B5EF4-FFF2-40B4-BE49-F238E27FC236}">
                  <a16:creationId xmlns:a16="http://schemas.microsoft.com/office/drawing/2014/main" id="{D689C53B-FB6E-BC95-E354-00ABF84C0E7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TextBox 64">
              <a:extLst>
                <a:ext uri="{FF2B5EF4-FFF2-40B4-BE49-F238E27FC236}">
                  <a16:creationId xmlns:a16="http://schemas.microsoft.com/office/drawing/2014/main" id="{AEF78889-9DDF-28BA-16A3-F911268A1CA8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4" name="Group 62">
            <a:extLst>
              <a:ext uri="{FF2B5EF4-FFF2-40B4-BE49-F238E27FC236}">
                <a16:creationId xmlns:a16="http://schemas.microsoft.com/office/drawing/2014/main" id="{27EA027D-3B05-3503-4617-8BEA8BFD4875}"/>
              </a:ext>
            </a:extLst>
          </p:cNvPr>
          <p:cNvGrpSpPr/>
          <p:nvPr/>
        </p:nvGrpSpPr>
        <p:grpSpPr>
          <a:xfrm>
            <a:off x="8592757" y="3961852"/>
            <a:ext cx="242972" cy="242972"/>
            <a:chOff x="0" y="0"/>
            <a:chExt cx="812800" cy="812800"/>
          </a:xfrm>
        </p:grpSpPr>
        <p:sp>
          <p:nvSpPr>
            <p:cNvPr id="35" name="Freeform 63">
              <a:extLst>
                <a:ext uri="{FF2B5EF4-FFF2-40B4-BE49-F238E27FC236}">
                  <a16:creationId xmlns:a16="http://schemas.microsoft.com/office/drawing/2014/main" id="{F4A84470-EDCA-29C9-F5B9-FD5A9642E1D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TextBox 64">
              <a:extLst>
                <a:ext uri="{FF2B5EF4-FFF2-40B4-BE49-F238E27FC236}">
                  <a16:creationId xmlns:a16="http://schemas.microsoft.com/office/drawing/2014/main" id="{4FD0E3DB-614B-EC33-839D-892C47C248F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8" name="Group 62">
            <a:extLst>
              <a:ext uri="{FF2B5EF4-FFF2-40B4-BE49-F238E27FC236}">
                <a16:creationId xmlns:a16="http://schemas.microsoft.com/office/drawing/2014/main" id="{7E4C53D5-5B93-9122-A669-A99FE7A2E94C}"/>
              </a:ext>
            </a:extLst>
          </p:cNvPr>
          <p:cNvGrpSpPr/>
          <p:nvPr/>
        </p:nvGrpSpPr>
        <p:grpSpPr>
          <a:xfrm>
            <a:off x="3858356" y="5057587"/>
            <a:ext cx="242972" cy="242972"/>
            <a:chOff x="0" y="0"/>
            <a:chExt cx="812800" cy="812800"/>
          </a:xfrm>
        </p:grpSpPr>
        <p:sp>
          <p:nvSpPr>
            <p:cNvPr id="39" name="Freeform 63">
              <a:extLst>
                <a:ext uri="{FF2B5EF4-FFF2-40B4-BE49-F238E27FC236}">
                  <a16:creationId xmlns:a16="http://schemas.microsoft.com/office/drawing/2014/main" id="{02A08798-FCA4-2D53-E05D-734C161A557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4">
              <a:extLst>
                <a:ext uri="{FF2B5EF4-FFF2-40B4-BE49-F238E27FC236}">
                  <a16:creationId xmlns:a16="http://schemas.microsoft.com/office/drawing/2014/main" id="{DEAAFADE-494E-13B3-54E5-5A27D448577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4" name="Group 65">
            <a:extLst>
              <a:ext uri="{FF2B5EF4-FFF2-40B4-BE49-F238E27FC236}">
                <a16:creationId xmlns:a16="http://schemas.microsoft.com/office/drawing/2014/main" id="{6E4379E6-5F33-378D-AE45-AB05C7E8C0F9}"/>
              </a:ext>
            </a:extLst>
          </p:cNvPr>
          <p:cNvGrpSpPr/>
          <p:nvPr/>
        </p:nvGrpSpPr>
        <p:grpSpPr>
          <a:xfrm>
            <a:off x="8766719" y="7247668"/>
            <a:ext cx="220832" cy="193228"/>
            <a:chOff x="0" y="0"/>
            <a:chExt cx="812800" cy="711200"/>
          </a:xfrm>
        </p:grpSpPr>
        <p:sp>
          <p:nvSpPr>
            <p:cNvPr id="45" name="Freeform 66">
              <a:extLst>
                <a:ext uri="{FF2B5EF4-FFF2-40B4-BE49-F238E27FC236}">
                  <a16:creationId xmlns:a16="http://schemas.microsoft.com/office/drawing/2014/main" id="{1F8096C8-8AC2-7C54-BDB8-8D974B543C0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TextBox 67">
              <a:extLst>
                <a:ext uri="{FF2B5EF4-FFF2-40B4-BE49-F238E27FC236}">
                  <a16:creationId xmlns:a16="http://schemas.microsoft.com/office/drawing/2014/main" id="{1F89CA75-6DE9-73CC-4333-DFA382C3343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53" name="Group 62">
            <a:extLst>
              <a:ext uri="{FF2B5EF4-FFF2-40B4-BE49-F238E27FC236}">
                <a16:creationId xmlns:a16="http://schemas.microsoft.com/office/drawing/2014/main" id="{47CB4D29-4322-71AC-2DB0-28E31AFAF032}"/>
              </a:ext>
            </a:extLst>
          </p:cNvPr>
          <p:cNvGrpSpPr/>
          <p:nvPr/>
        </p:nvGrpSpPr>
        <p:grpSpPr>
          <a:xfrm>
            <a:off x="8766719" y="5599084"/>
            <a:ext cx="242972" cy="242972"/>
            <a:chOff x="0" y="0"/>
            <a:chExt cx="812800" cy="812800"/>
          </a:xfrm>
        </p:grpSpPr>
        <p:sp>
          <p:nvSpPr>
            <p:cNvPr id="54" name="Freeform 63">
              <a:extLst>
                <a:ext uri="{FF2B5EF4-FFF2-40B4-BE49-F238E27FC236}">
                  <a16:creationId xmlns:a16="http://schemas.microsoft.com/office/drawing/2014/main" id="{5F12BDA0-1F68-C847-CAD8-446C1BE24ED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5" name="TextBox 64">
              <a:extLst>
                <a:ext uri="{FF2B5EF4-FFF2-40B4-BE49-F238E27FC236}">
                  <a16:creationId xmlns:a16="http://schemas.microsoft.com/office/drawing/2014/main" id="{94DB78FF-C569-F4BD-14BB-73171907FE2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8" name="Group 65">
            <a:extLst>
              <a:ext uri="{FF2B5EF4-FFF2-40B4-BE49-F238E27FC236}">
                <a16:creationId xmlns:a16="http://schemas.microsoft.com/office/drawing/2014/main" id="{1F595B2D-6A81-C5C4-4225-A18CD644CDED}"/>
              </a:ext>
            </a:extLst>
          </p:cNvPr>
          <p:cNvGrpSpPr/>
          <p:nvPr/>
        </p:nvGrpSpPr>
        <p:grpSpPr>
          <a:xfrm>
            <a:off x="5627337" y="4085432"/>
            <a:ext cx="220832" cy="193228"/>
            <a:chOff x="0" y="0"/>
            <a:chExt cx="812800" cy="711200"/>
          </a:xfrm>
        </p:grpSpPr>
        <p:sp>
          <p:nvSpPr>
            <p:cNvPr id="59" name="Freeform 66">
              <a:extLst>
                <a:ext uri="{FF2B5EF4-FFF2-40B4-BE49-F238E27FC236}">
                  <a16:creationId xmlns:a16="http://schemas.microsoft.com/office/drawing/2014/main" id="{F22CC58A-0B32-52B9-13DB-177D906E0F12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1" name="TextBox 67">
              <a:extLst>
                <a:ext uri="{FF2B5EF4-FFF2-40B4-BE49-F238E27FC236}">
                  <a16:creationId xmlns:a16="http://schemas.microsoft.com/office/drawing/2014/main" id="{2A46B31B-DD43-89D2-BD43-64BB95547BC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8" name="Group 46">
            <a:extLst>
              <a:ext uri="{FF2B5EF4-FFF2-40B4-BE49-F238E27FC236}">
                <a16:creationId xmlns:a16="http://schemas.microsoft.com/office/drawing/2014/main" id="{0610CFAC-F7D2-3A77-EAE5-37AC514594A4}"/>
              </a:ext>
            </a:extLst>
          </p:cNvPr>
          <p:cNvGrpSpPr/>
          <p:nvPr/>
        </p:nvGrpSpPr>
        <p:grpSpPr>
          <a:xfrm rot="2700000">
            <a:off x="2816132" y="5003375"/>
            <a:ext cx="293842" cy="293842"/>
            <a:chOff x="0" y="0"/>
            <a:chExt cx="812800" cy="812800"/>
          </a:xfrm>
        </p:grpSpPr>
        <p:sp>
          <p:nvSpPr>
            <p:cNvPr id="73" name="Freeform 47">
              <a:extLst>
                <a:ext uri="{FF2B5EF4-FFF2-40B4-BE49-F238E27FC236}">
                  <a16:creationId xmlns:a16="http://schemas.microsoft.com/office/drawing/2014/main" id="{EF914BBE-0B3C-D7F2-EAB4-BA691EAD6D2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TextBox 48">
              <a:extLst>
                <a:ext uri="{FF2B5EF4-FFF2-40B4-BE49-F238E27FC236}">
                  <a16:creationId xmlns:a16="http://schemas.microsoft.com/office/drawing/2014/main" id="{3A7E3676-5A89-0E21-01E5-A14E86568DD2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5" name="Group 46">
            <a:extLst>
              <a:ext uri="{FF2B5EF4-FFF2-40B4-BE49-F238E27FC236}">
                <a16:creationId xmlns:a16="http://schemas.microsoft.com/office/drawing/2014/main" id="{5E187421-E5A9-4FCD-843E-3EF5C57DB6D5}"/>
              </a:ext>
            </a:extLst>
          </p:cNvPr>
          <p:cNvGrpSpPr/>
          <p:nvPr/>
        </p:nvGrpSpPr>
        <p:grpSpPr>
          <a:xfrm rot="2700000">
            <a:off x="7828165" y="3932144"/>
            <a:ext cx="293842" cy="293842"/>
            <a:chOff x="0" y="0"/>
            <a:chExt cx="812800" cy="812800"/>
          </a:xfrm>
        </p:grpSpPr>
        <p:sp>
          <p:nvSpPr>
            <p:cNvPr id="77" name="Freeform 47">
              <a:extLst>
                <a:ext uri="{FF2B5EF4-FFF2-40B4-BE49-F238E27FC236}">
                  <a16:creationId xmlns:a16="http://schemas.microsoft.com/office/drawing/2014/main" id="{999CCC69-FEFB-219C-89E0-54FBD92588C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TextBox 48">
              <a:extLst>
                <a:ext uri="{FF2B5EF4-FFF2-40B4-BE49-F238E27FC236}">
                  <a16:creationId xmlns:a16="http://schemas.microsoft.com/office/drawing/2014/main" id="{A5E55A2D-7010-E267-D98C-49F1AFA6432D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1" name="Group 65">
            <a:extLst>
              <a:ext uri="{FF2B5EF4-FFF2-40B4-BE49-F238E27FC236}">
                <a16:creationId xmlns:a16="http://schemas.microsoft.com/office/drawing/2014/main" id="{A77C4BE1-6E48-5C21-9525-DA7E9C826C7C}"/>
              </a:ext>
            </a:extLst>
          </p:cNvPr>
          <p:cNvGrpSpPr/>
          <p:nvPr/>
        </p:nvGrpSpPr>
        <p:grpSpPr>
          <a:xfrm>
            <a:off x="7265844" y="972091"/>
            <a:ext cx="220832" cy="193228"/>
            <a:chOff x="0" y="0"/>
            <a:chExt cx="812800" cy="711200"/>
          </a:xfrm>
        </p:grpSpPr>
        <p:sp>
          <p:nvSpPr>
            <p:cNvPr id="42" name="Freeform 66">
              <a:extLst>
                <a:ext uri="{FF2B5EF4-FFF2-40B4-BE49-F238E27FC236}">
                  <a16:creationId xmlns:a16="http://schemas.microsoft.com/office/drawing/2014/main" id="{BAFFFA6E-459E-3434-5EB7-9D971DF92086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67">
              <a:extLst>
                <a:ext uri="{FF2B5EF4-FFF2-40B4-BE49-F238E27FC236}">
                  <a16:creationId xmlns:a16="http://schemas.microsoft.com/office/drawing/2014/main" id="{E2745EC4-D958-F8BF-CC74-C4019936A123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56" name="Group 62">
            <a:extLst>
              <a:ext uri="{FF2B5EF4-FFF2-40B4-BE49-F238E27FC236}">
                <a16:creationId xmlns:a16="http://schemas.microsoft.com/office/drawing/2014/main" id="{80E686AE-38E0-A11B-45FD-3B4357E0ADEB}"/>
              </a:ext>
            </a:extLst>
          </p:cNvPr>
          <p:cNvGrpSpPr/>
          <p:nvPr/>
        </p:nvGrpSpPr>
        <p:grpSpPr>
          <a:xfrm>
            <a:off x="7144358" y="3312005"/>
            <a:ext cx="242972" cy="242972"/>
            <a:chOff x="0" y="0"/>
            <a:chExt cx="812800" cy="812800"/>
          </a:xfrm>
        </p:grpSpPr>
        <p:sp>
          <p:nvSpPr>
            <p:cNvPr id="57" name="Freeform 63">
              <a:extLst>
                <a:ext uri="{FF2B5EF4-FFF2-40B4-BE49-F238E27FC236}">
                  <a16:creationId xmlns:a16="http://schemas.microsoft.com/office/drawing/2014/main" id="{6BA2CE0E-19F7-3F58-FBEE-129006B9E5E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9" name="TextBox 64">
              <a:extLst>
                <a:ext uri="{FF2B5EF4-FFF2-40B4-BE49-F238E27FC236}">
                  <a16:creationId xmlns:a16="http://schemas.microsoft.com/office/drawing/2014/main" id="{56A2B3A6-EB30-D7A8-2B3A-277667F2CE7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0" name="Group 62">
            <a:extLst>
              <a:ext uri="{FF2B5EF4-FFF2-40B4-BE49-F238E27FC236}">
                <a16:creationId xmlns:a16="http://schemas.microsoft.com/office/drawing/2014/main" id="{5101C0AE-A5B9-9A49-BD53-9BE4567F7A49}"/>
              </a:ext>
            </a:extLst>
          </p:cNvPr>
          <p:cNvGrpSpPr/>
          <p:nvPr/>
        </p:nvGrpSpPr>
        <p:grpSpPr>
          <a:xfrm>
            <a:off x="7173803" y="4683208"/>
            <a:ext cx="242972" cy="242972"/>
            <a:chOff x="0" y="0"/>
            <a:chExt cx="812800" cy="812800"/>
          </a:xfrm>
        </p:grpSpPr>
        <p:sp>
          <p:nvSpPr>
            <p:cNvPr id="81" name="Freeform 63">
              <a:extLst>
                <a:ext uri="{FF2B5EF4-FFF2-40B4-BE49-F238E27FC236}">
                  <a16:creationId xmlns:a16="http://schemas.microsoft.com/office/drawing/2014/main" id="{FC00EA94-7F40-DCC7-DA7E-2DFC0F24135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2" name="TextBox 64">
              <a:extLst>
                <a:ext uri="{FF2B5EF4-FFF2-40B4-BE49-F238E27FC236}">
                  <a16:creationId xmlns:a16="http://schemas.microsoft.com/office/drawing/2014/main" id="{25EEF1F2-8447-537A-69C1-DFFB7139BCA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3" name="Group 62">
            <a:extLst>
              <a:ext uri="{FF2B5EF4-FFF2-40B4-BE49-F238E27FC236}">
                <a16:creationId xmlns:a16="http://schemas.microsoft.com/office/drawing/2014/main" id="{6F422424-9918-5FBB-FEF4-0CBC10390545}"/>
              </a:ext>
            </a:extLst>
          </p:cNvPr>
          <p:cNvGrpSpPr/>
          <p:nvPr/>
        </p:nvGrpSpPr>
        <p:grpSpPr>
          <a:xfrm>
            <a:off x="7181477" y="5095033"/>
            <a:ext cx="242972" cy="242972"/>
            <a:chOff x="0" y="0"/>
            <a:chExt cx="812800" cy="812800"/>
          </a:xfrm>
        </p:grpSpPr>
        <p:sp>
          <p:nvSpPr>
            <p:cNvPr id="84" name="Freeform 63">
              <a:extLst>
                <a:ext uri="{FF2B5EF4-FFF2-40B4-BE49-F238E27FC236}">
                  <a16:creationId xmlns:a16="http://schemas.microsoft.com/office/drawing/2014/main" id="{40DEFBD4-5BB6-7FA2-9FD1-709A3577CD6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5" name="TextBox 64">
              <a:extLst>
                <a:ext uri="{FF2B5EF4-FFF2-40B4-BE49-F238E27FC236}">
                  <a16:creationId xmlns:a16="http://schemas.microsoft.com/office/drawing/2014/main" id="{6B35918B-D073-D0C9-06DE-674D4EC9AC64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6" name="Group 65">
            <a:extLst>
              <a:ext uri="{FF2B5EF4-FFF2-40B4-BE49-F238E27FC236}">
                <a16:creationId xmlns:a16="http://schemas.microsoft.com/office/drawing/2014/main" id="{82C90BDD-6E15-1728-9D69-CEC7D26D7E01}"/>
              </a:ext>
            </a:extLst>
          </p:cNvPr>
          <p:cNvGrpSpPr/>
          <p:nvPr/>
        </p:nvGrpSpPr>
        <p:grpSpPr>
          <a:xfrm>
            <a:off x="7254861" y="6748804"/>
            <a:ext cx="220832" cy="193228"/>
            <a:chOff x="0" y="0"/>
            <a:chExt cx="812800" cy="711200"/>
          </a:xfrm>
        </p:grpSpPr>
        <p:sp>
          <p:nvSpPr>
            <p:cNvPr id="87" name="Freeform 66">
              <a:extLst>
                <a:ext uri="{FF2B5EF4-FFF2-40B4-BE49-F238E27FC236}">
                  <a16:creationId xmlns:a16="http://schemas.microsoft.com/office/drawing/2014/main" id="{1D2829AE-703D-6B50-34A3-C18765E21F1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8" name="TextBox 67">
              <a:extLst>
                <a:ext uri="{FF2B5EF4-FFF2-40B4-BE49-F238E27FC236}">
                  <a16:creationId xmlns:a16="http://schemas.microsoft.com/office/drawing/2014/main" id="{3DD1A0CE-F501-3736-088C-33C1351B00D4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9" name="Group 65">
            <a:extLst>
              <a:ext uri="{FF2B5EF4-FFF2-40B4-BE49-F238E27FC236}">
                <a16:creationId xmlns:a16="http://schemas.microsoft.com/office/drawing/2014/main" id="{97082B86-9771-5E15-F12C-C20B6260294A}"/>
              </a:ext>
            </a:extLst>
          </p:cNvPr>
          <p:cNvGrpSpPr/>
          <p:nvPr/>
        </p:nvGrpSpPr>
        <p:grpSpPr>
          <a:xfrm>
            <a:off x="4542007" y="2858612"/>
            <a:ext cx="220832" cy="193228"/>
            <a:chOff x="0" y="0"/>
            <a:chExt cx="812800" cy="711200"/>
          </a:xfrm>
        </p:grpSpPr>
        <p:sp>
          <p:nvSpPr>
            <p:cNvPr id="10" name="Freeform 66">
              <a:extLst>
                <a:ext uri="{FF2B5EF4-FFF2-40B4-BE49-F238E27FC236}">
                  <a16:creationId xmlns:a16="http://schemas.microsoft.com/office/drawing/2014/main" id="{313198DB-0346-1C12-0376-683208A65FCC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7">
              <a:extLst>
                <a:ext uri="{FF2B5EF4-FFF2-40B4-BE49-F238E27FC236}">
                  <a16:creationId xmlns:a16="http://schemas.microsoft.com/office/drawing/2014/main" id="{23A9C486-25A6-8288-3633-1A09067F2BF8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5" name="Group 62">
            <a:extLst>
              <a:ext uri="{FF2B5EF4-FFF2-40B4-BE49-F238E27FC236}">
                <a16:creationId xmlns:a16="http://schemas.microsoft.com/office/drawing/2014/main" id="{A0116576-F85E-DFE4-D2C6-628B88686F2D}"/>
              </a:ext>
            </a:extLst>
          </p:cNvPr>
          <p:cNvGrpSpPr/>
          <p:nvPr/>
        </p:nvGrpSpPr>
        <p:grpSpPr>
          <a:xfrm>
            <a:off x="5307444" y="2867813"/>
            <a:ext cx="242972" cy="242972"/>
            <a:chOff x="0" y="0"/>
            <a:chExt cx="812800" cy="812800"/>
          </a:xfrm>
        </p:grpSpPr>
        <p:sp>
          <p:nvSpPr>
            <p:cNvPr id="16" name="Freeform 63">
              <a:extLst>
                <a:ext uri="{FF2B5EF4-FFF2-40B4-BE49-F238E27FC236}">
                  <a16:creationId xmlns:a16="http://schemas.microsoft.com/office/drawing/2014/main" id="{AD89F7CA-48D4-54F6-50E5-E2E26A4F1F8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Box 64">
              <a:extLst>
                <a:ext uri="{FF2B5EF4-FFF2-40B4-BE49-F238E27FC236}">
                  <a16:creationId xmlns:a16="http://schemas.microsoft.com/office/drawing/2014/main" id="{35B8FA5F-DD16-3D12-CECC-B5D6866EB6E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9" name="Group 65">
            <a:extLst>
              <a:ext uri="{FF2B5EF4-FFF2-40B4-BE49-F238E27FC236}">
                <a16:creationId xmlns:a16="http://schemas.microsoft.com/office/drawing/2014/main" id="{211D1DF2-410A-71B0-CBD6-BFBCB7FD9ECC}"/>
              </a:ext>
            </a:extLst>
          </p:cNvPr>
          <p:cNvGrpSpPr/>
          <p:nvPr/>
        </p:nvGrpSpPr>
        <p:grpSpPr>
          <a:xfrm>
            <a:off x="8766719" y="4744913"/>
            <a:ext cx="220832" cy="193228"/>
            <a:chOff x="0" y="0"/>
            <a:chExt cx="812800" cy="711200"/>
          </a:xfrm>
        </p:grpSpPr>
        <p:sp>
          <p:nvSpPr>
            <p:cNvPr id="90" name="Freeform 66">
              <a:extLst>
                <a:ext uri="{FF2B5EF4-FFF2-40B4-BE49-F238E27FC236}">
                  <a16:creationId xmlns:a16="http://schemas.microsoft.com/office/drawing/2014/main" id="{54292A35-00EF-70F7-B30B-94B0518D646B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1" name="TextBox 67">
              <a:extLst>
                <a:ext uri="{FF2B5EF4-FFF2-40B4-BE49-F238E27FC236}">
                  <a16:creationId xmlns:a16="http://schemas.microsoft.com/office/drawing/2014/main" id="{7159FD59-4672-3ECA-6BFB-A68FFF31B1A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2385943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B147C5207FE34593B05594D6C9123E" ma:contentTypeVersion="15" ma:contentTypeDescription="Create a new document." ma:contentTypeScope="" ma:versionID="1ee42d0de3b5587354092c74b02e5b55">
  <xsd:schema xmlns:xsd="http://www.w3.org/2001/XMLSchema" xmlns:xs="http://www.w3.org/2001/XMLSchema" xmlns:p="http://schemas.microsoft.com/office/2006/metadata/properties" xmlns:ns2="d7906b0a-7940-44da-9257-baeb1cb0c253" xmlns:ns3="0b63e8d4-fe02-4c47-8936-1e9af1fb77d6" targetNamespace="http://schemas.microsoft.com/office/2006/metadata/properties" ma:root="true" ma:fieldsID="e06e662bad9fa43de84db8afb22ca54d" ns2:_="" ns3:_="">
    <xsd:import namespace="d7906b0a-7940-44da-9257-baeb1cb0c253"/>
    <xsd:import namespace="0b63e8d4-fe02-4c47-8936-1e9af1fb77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PrimaryHub" minOccurs="0"/>
                <xsd:element ref="ns2:SupportWorker" minOccurs="0"/>
                <xsd:element ref="ns2:MediaServiceDateTaken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906b0a-7940-44da-9257-baeb1cb0c2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bb245ec9-5f2d-41fd-9b04-fd1b60c683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PrimaryHub" ma:index="18" nillable="true" ma:displayName="Primary Hub" ma:description="Which hub the participant was enrolled at and/or attends the majority of the time." ma:format="Dropdown" ma:internalName="PrimaryHub">
      <xsd:simpleType>
        <xsd:restriction base="dms:Choice">
          <xsd:enumeration value="Leeds"/>
          <xsd:enumeration value="Huddersfield"/>
          <xsd:enumeration value="Wakefield"/>
        </xsd:restriction>
      </xsd:simpleType>
    </xsd:element>
    <xsd:element name="SupportWorker" ma:index="19" nillable="true" ma:displayName="Support Worker" ma:format="Dropdown" ma:internalName="SupportWorker">
      <xsd:simpleType>
        <xsd:restriction base="dms:Text">
          <xsd:maxLength value="255"/>
        </xsd:restriction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63e8d4-fe02-4c47-8936-1e9af1fb77d6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e5b36146-f652-424c-a1a6-44c31a73e0ee}" ma:internalName="TaxCatchAll" ma:showField="CatchAllData" ma:web="0b63e8d4-fe02-4c47-8936-1e9af1fb77d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b63e8d4-fe02-4c47-8936-1e9af1fb77d6" xsi:nil="true"/>
    <lcf76f155ced4ddcb4097134ff3c332f xmlns="d7906b0a-7940-44da-9257-baeb1cb0c253">
      <Terms xmlns="http://schemas.microsoft.com/office/infopath/2007/PartnerControls"/>
    </lcf76f155ced4ddcb4097134ff3c332f>
    <PrimaryHub xmlns="d7906b0a-7940-44da-9257-baeb1cb0c253" xsi:nil="true"/>
    <SupportWorker xmlns="d7906b0a-7940-44da-9257-baeb1cb0c25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389414A-D2F1-42F2-9366-B0DCD1EF9F7A}">
  <ds:schemaRefs>
    <ds:schemaRef ds:uri="0b63e8d4-fe02-4c47-8936-1e9af1fb77d6"/>
    <ds:schemaRef ds:uri="d7906b0a-7940-44da-9257-baeb1cb0c25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2D4F630-F244-4249-A1DD-CAF66701C44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d7906b0a-7940-44da-9257-baeb1cb0c253"/>
    <ds:schemaRef ds:uri="0b63e8d4-fe02-4c47-8936-1e9af1fb77d6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E53B0B3-0F5A-401C-97A3-2E7FE5C3857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5207</TotalTime>
  <Words>1747</Words>
  <Application>Microsoft Office PowerPoint</Application>
  <PresentationFormat>Custom</PresentationFormat>
  <Paragraphs>581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DM Sans</vt:lpstr>
      <vt:lpstr>Aptos</vt:lpstr>
      <vt:lpstr>DM Sans 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CFO Activity Schedule TEMPLATE</dc:title>
  <dc:creator>Emma Melia</dc:creator>
  <cp:lastModifiedBy>Pinnion, Danielle (Growth Company)</cp:lastModifiedBy>
  <cp:revision>139</cp:revision>
  <cp:lastPrinted>2025-05-20T14:25:51Z</cp:lastPrinted>
  <dcterms:created xsi:type="dcterms:W3CDTF">2006-08-16T00:00:00Z</dcterms:created>
  <dcterms:modified xsi:type="dcterms:W3CDTF">2025-07-11T14:45:07Z</dcterms:modified>
  <dc:identifier>DAFxy3nWgJM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0x01010029B147C5207FE34593B05594D6C9123E</vt:lpwstr>
  </property>
  <property fmtid="{D5CDD505-2E9C-101B-9397-08002B2CF9AE}" pid="3" name="MediaServiceImageTags">
    <vt:lpwstr/>
  </property>
</Properties>
</file>