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9"/>
  </p:notesMasterIdLst>
  <p:sldIdLst>
    <p:sldId id="278" r:id="rId5"/>
    <p:sldId id="286" r:id="rId6"/>
    <p:sldId id="287" r:id="rId7"/>
    <p:sldId id="288" r:id="rId8"/>
  </p:sldIdLst>
  <p:sldSz cx="10693400" cy="7556500"/>
  <p:notesSz cx="6797675" cy="9926638"/>
  <p:embeddedFontLst>
    <p:embeddedFont>
      <p:font typeface="DM Sans" pitchFamily="2" charset="0"/>
      <p:regular r:id="rId10"/>
      <p:bold r:id="rId11"/>
    </p:embeddedFont>
    <p:embeddedFont>
      <p:font typeface="DM Sans Bold" charset="0"/>
      <p:regular r:id="rId12"/>
      <p:bold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3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4" autoAdjust="0"/>
    <p:restoredTop sz="96247" autoAdjust="0"/>
  </p:normalViewPr>
  <p:slideViewPr>
    <p:cSldViewPr snapToGrid="0">
      <p:cViewPr varScale="1">
        <p:scale>
          <a:sx n="101" d="100"/>
          <a:sy n="101" d="100"/>
        </p:scale>
        <p:origin x="1782" y="126"/>
      </p:cViewPr>
      <p:guideLst>
        <p:guide orient="horz" pos="215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4.fntdata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font" Target="fonts/font3.fntdata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2.fntdata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font" Target="fonts/font1.fntdata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ggins, Teigan (Growth Company)" userId="6b977de3-eeb6-4d36-aa47-2111edbf69f3" providerId="ADAL" clId="{136F8D36-6C23-4F42-923F-FAD4B16302D4}"/>
    <pc:docChg chg="custSel delSld modSld">
      <pc:chgData name="Higgins, Teigan (Growth Company)" userId="6b977de3-eeb6-4d36-aa47-2111edbf69f3" providerId="ADAL" clId="{136F8D36-6C23-4F42-923F-FAD4B16302D4}" dt="2026-01-21T09:08:58.942" v="14" actId="20577"/>
      <pc:docMkLst>
        <pc:docMk/>
      </pc:docMkLst>
      <pc:sldChg chg="modSp mod">
        <pc:chgData name="Higgins, Teigan (Growth Company)" userId="6b977de3-eeb6-4d36-aa47-2111edbf69f3" providerId="ADAL" clId="{136F8D36-6C23-4F42-923F-FAD4B16302D4}" dt="2026-01-21T09:08:32.628" v="4" actId="20577"/>
        <pc:sldMkLst>
          <pc:docMk/>
          <pc:sldMk cId="2706649700" sldId="278"/>
        </pc:sldMkLst>
        <pc:graphicFrameChg chg="modGraphic">
          <ac:chgData name="Higgins, Teigan (Growth Company)" userId="6b977de3-eeb6-4d36-aa47-2111edbf69f3" providerId="ADAL" clId="{136F8D36-6C23-4F42-923F-FAD4B16302D4}" dt="2026-01-21T09:08:32.628" v="4" actId="20577"/>
          <ac:graphicFrameMkLst>
            <pc:docMk/>
            <pc:sldMk cId="2706649700" sldId="278"/>
            <ac:graphicFrameMk id="2" creationId="{80DF4B51-4AD8-23EC-1124-4212ED5AD288}"/>
          </ac:graphicFrameMkLst>
        </pc:graphicFrameChg>
        <pc:picChg chg="mod">
          <ac:chgData name="Higgins, Teigan (Growth Company)" userId="6b977de3-eeb6-4d36-aa47-2111edbf69f3" providerId="ADAL" clId="{136F8D36-6C23-4F42-923F-FAD4B16302D4}" dt="2026-01-21T09:08:29.111" v="2" actId="1076"/>
          <ac:picMkLst>
            <pc:docMk/>
            <pc:sldMk cId="2706649700" sldId="278"/>
            <ac:picMk id="37" creationId="{9D06002A-1187-D312-EBDA-5B0BF46D3131}"/>
          </ac:picMkLst>
        </pc:picChg>
      </pc:sldChg>
      <pc:sldChg chg="del">
        <pc:chgData name="Higgins, Teigan (Growth Company)" userId="6b977de3-eeb6-4d36-aa47-2111edbf69f3" providerId="ADAL" clId="{136F8D36-6C23-4F42-923F-FAD4B16302D4}" dt="2026-01-21T09:08:08.950" v="0" actId="2696"/>
        <pc:sldMkLst>
          <pc:docMk/>
          <pc:sldMk cId="3707334667" sldId="285"/>
        </pc:sldMkLst>
      </pc:sldChg>
      <pc:sldChg chg="modSp mod">
        <pc:chgData name="Higgins, Teigan (Growth Company)" userId="6b977de3-eeb6-4d36-aa47-2111edbf69f3" providerId="ADAL" clId="{136F8D36-6C23-4F42-923F-FAD4B16302D4}" dt="2026-01-21T09:08:58.942" v="14" actId="20577"/>
        <pc:sldMkLst>
          <pc:docMk/>
          <pc:sldMk cId="2698314674" sldId="288"/>
        </pc:sldMkLst>
        <pc:graphicFrameChg chg="modGraphic">
          <ac:chgData name="Higgins, Teigan (Growth Company)" userId="6b977de3-eeb6-4d36-aa47-2111edbf69f3" providerId="ADAL" clId="{136F8D36-6C23-4F42-923F-FAD4B16302D4}" dt="2026-01-21T09:08:58.942" v="14" actId="20577"/>
          <ac:graphicFrameMkLst>
            <pc:docMk/>
            <pc:sldMk cId="2698314674" sldId="288"/>
            <ac:graphicFrameMk id="2" creationId="{E78A84AC-B707-9110-CE84-003489AD162D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DA24A2-8134-4721-9AD7-893993C99D77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1241425"/>
            <a:ext cx="47402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EF6283-24F6-460E-BD9D-801936E75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32681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988A72-E056-CE54-6DC0-F1878A3AA9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A0D070D-30ED-B05A-B4FD-B29D16EECB9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747BC41-CE63-A7B1-C4D5-6DAE1BCB9D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7D8460-97F4-1B9B-AD58-FD31321F559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EF6283-24F6-460E-BD9D-801936E75C6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99871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33D18D-B5EA-6626-5C4A-170E6BB0BC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90134E0-2760-F4A0-7825-7AC99A96DA9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D0EF613-2C8B-4719-EBBB-0C41EED2FC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AA4835-77B3-CB87-1E42-051746F5B7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EF6283-24F6-460E-BD9D-801936E75C6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97610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4DF81A-F843-1B7B-84B0-67C1A16F0F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E194635-F67D-8752-5E60-E206848A1A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19AC722-F0D1-D0BE-DFAC-16FA98F252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1AFD3A-E539-9977-E69E-E313A32305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EF6283-24F6-460E-BD9D-801936E75C6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87325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B99EF0-3D31-B835-C7F0-A23EFEEDE4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E45810D-068A-E14E-8959-100D7831DB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7E2C4AD-8DE0-8311-9D91-0EC325779C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D324BA-8576-1C5E-3F56-A1E4D1BB52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EF6283-24F6-460E-BD9D-801936E75C6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820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89B4346-5EA1-A144-9CE4-244EC6FDA1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80DF4B51-4AD8-23EC-1124-4212ED5AD2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8024753"/>
              </p:ext>
            </p:extLst>
          </p:nvPr>
        </p:nvGraphicFramePr>
        <p:xfrm>
          <a:off x="2644524" y="615282"/>
          <a:ext cx="7989355" cy="6856091"/>
        </p:xfrm>
        <a:graphic>
          <a:graphicData uri="http://schemas.openxmlformats.org/drawingml/2006/table">
            <a:tbl>
              <a:tblPr/>
              <a:tblGrid>
                <a:gridCol w="15978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48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86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49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30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2882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2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nd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3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rd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4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5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Friday 6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538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6244428"/>
                  </a:ext>
                </a:extLst>
              </a:tr>
              <a:tr h="2342204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u="sng" dirty="0">
                          <a:solidFill>
                            <a:srgbClr val="000000"/>
                          </a:solidFill>
                          <a:latin typeface="DM Sans"/>
                        </a:rPr>
                        <a:t>Allotment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With Max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10am – 1pm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Maximum 6 participants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1050" b="0" u="sng" dirty="0">
                          <a:solidFill>
                            <a:srgbClr val="000000"/>
                          </a:solidFill>
                          <a:latin typeface="DM Sans"/>
                        </a:rPr>
                        <a:t>Play to your Strengths</a:t>
                      </a:r>
                      <a:b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Wellbeing and games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With Kath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10.00-12.00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1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1050" b="0" u="sng" dirty="0">
                          <a:solidFill>
                            <a:schemeClr val="tx1"/>
                          </a:solidFill>
                          <a:latin typeface="DM Sans"/>
                        </a:rPr>
                        <a:t>Sports and Fitness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1050" b="0" dirty="0">
                          <a:solidFill>
                            <a:schemeClr val="tx1"/>
                          </a:solidFill>
                          <a:latin typeface="DM Sans"/>
                        </a:rPr>
                        <a:t> with mark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1050" b="0" dirty="0">
                          <a:solidFill>
                            <a:schemeClr val="tx1"/>
                          </a:solidFill>
                          <a:latin typeface="DM Sans"/>
                        </a:rPr>
                        <a:t>Maximum 6 participants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1050" b="0" dirty="0">
                          <a:solidFill>
                            <a:schemeClr val="tx1"/>
                          </a:solidFill>
                          <a:latin typeface="DM Sans"/>
                        </a:rPr>
                        <a:t>10am – 12pm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u="sng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Introduction to Basic Cooking Skills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With Enie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Maximum 6 participants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9:30am – 10:30am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u="sng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Cooking on a Budget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10:30am – 12:30pm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With Enie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u="sng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Lego Project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u="none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10:00am - 11:00am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u="none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With Max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u="sng" dirty="0">
                          <a:solidFill>
                            <a:srgbClr val="000000"/>
                          </a:solidFill>
                          <a:latin typeface="DM Sans"/>
                        </a:rPr>
                        <a:t>Recipe for success </a:t>
                      </a: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Employment and Future thinking!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With Enie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10.30am-12.00pm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Maximum 6 participants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u="sng" dirty="0">
                          <a:solidFill>
                            <a:srgbClr val="000000"/>
                          </a:solidFill>
                          <a:latin typeface="DM Sans"/>
                        </a:rPr>
                        <a:t>Sports Psychology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Skills &amp;Strengths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With Mark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13.00-14.00</a:t>
                      </a: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56314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u="sng" dirty="0">
                          <a:solidFill>
                            <a:srgbClr val="000000"/>
                          </a:solidFill>
                          <a:latin typeface="DM Sans"/>
                        </a:rPr>
                        <a:t>Through the Gate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(Support available for anyone being released from custody)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All staff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1pm – 3pm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1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u="sng" dirty="0">
                          <a:latin typeface="DM Sans" pitchFamily="2" charset="0"/>
                        </a:rPr>
                        <a:t>Career Compass </a:t>
                      </a:r>
                      <a:r>
                        <a:rPr lang="en-US" sz="1050" b="0" dirty="0">
                          <a:latin typeface="DM Sans" pitchFamily="2" charset="0"/>
                        </a:rPr>
                        <a:t>Employability  Support with Enie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dirty="0">
                          <a:latin typeface="DM Sans" pitchFamily="2" charset="0"/>
                        </a:rPr>
                        <a:t>10am – 12pm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1050" b="0" dirty="0"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u="sng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CBT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1pm-3pm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(please speak to a member of staff)</a:t>
                      </a:r>
                    </a:p>
                    <a:p>
                      <a:pPr algn="ctr"/>
                      <a:r>
                        <a:rPr lang="en-GB" sz="1050" b="0" u="sng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Get Digital Savvy</a:t>
                      </a:r>
                    </a:p>
                    <a:p>
                      <a:pPr algn="ctr"/>
                      <a:r>
                        <a:rPr lang="en-GB" sz="105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With Kath</a:t>
                      </a:r>
                    </a:p>
                    <a:p>
                      <a:pPr algn="ctr"/>
                      <a:r>
                        <a:rPr lang="en-GB" sz="105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Maximum 4 participants</a:t>
                      </a:r>
                    </a:p>
                    <a:p>
                      <a:pPr algn="ctr"/>
                      <a:r>
                        <a:rPr lang="en-GB" sz="105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2pm -3pm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u="sng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SPECTRUM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u="none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11:00am -12:00pm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u="none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With  Max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u="sng" dirty="0">
                          <a:solidFill>
                            <a:srgbClr val="000000"/>
                          </a:solidFill>
                          <a:latin typeface="DM Sans"/>
                        </a:rPr>
                        <a:t>Hub induction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(Meet the team and enrol!)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14.00pm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19966"/>
                  </a:ext>
                </a:extLst>
              </a:tr>
              <a:tr h="1211615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u="sng" dirty="0">
                          <a:solidFill>
                            <a:srgbClr val="000000"/>
                          </a:solidFill>
                          <a:latin typeface="DM Sans"/>
                        </a:rPr>
                        <a:t>Hub induction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(Meet the team and enroll!)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14.00pm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1050" b="0" u="sng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Arts and Crafts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1pm – 3pm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With TIPP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u="sng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Recovery &amp; resilience </a:t>
                      </a:r>
                      <a:r>
                        <a:rPr lang="en-GB" sz="1050" b="0" u="none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with Joanna 13,00-15.00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b="0" u="sng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Employment-Pathways support </a:t>
                      </a:r>
                    </a:p>
                    <a:p>
                      <a:pPr algn="ctr"/>
                      <a:r>
                        <a:rPr lang="en-GB" sz="1050" b="0" u="none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With Enie</a:t>
                      </a:r>
                    </a:p>
                    <a:p>
                      <a:pPr algn="ctr"/>
                      <a:r>
                        <a:rPr lang="en-GB" sz="105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13.00-15.30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u="sng" dirty="0">
                          <a:solidFill>
                            <a:srgbClr val="000000"/>
                          </a:solidFill>
                          <a:latin typeface="DM Sans"/>
                        </a:rPr>
                        <a:t>Man Plan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(Men’s mental health group) </a:t>
                      </a:r>
                      <a:b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13:30pm -15:30pm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With Max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u="sng" dirty="0">
                          <a:solidFill>
                            <a:srgbClr val="000000"/>
                          </a:solidFill>
                          <a:latin typeface="DM Sans"/>
                        </a:rPr>
                        <a:t>Sports and Fitness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 with Mark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Maximum 6 participants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2pm -3pm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0499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5338782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7067499F-1D48-6DD8-00C0-4725155FF11B}"/>
              </a:ext>
            </a:extLst>
          </p:cNvPr>
          <p:cNvGrpSpPr/>
          <p:nvPr/>
        </p:nvGrpSpPr>
        <p:grpSpPr>
          <a:xfrm>
            <a:off x="194675" y="1593380"/>
            <a:ext cx="2399946" cy="5151451"/>
            <a:chOff x="0" y="0"/>
            <a:chExt cx="874251" cy="1747688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FF6132CF-3B03-9E83-DF64-F482B79550AC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08435309-B94A-C07A-BC35-58F7D29CFC71}"/>
                </a:ext>
              </a:extLst>
            </p:cNvPr>
            <p:cNvSpPr txBox="1"/>
            <p:nvPr/>
          </p:nvSpPr>
          <p:spPr>
            <a:xfrm>
              <a:off x="5476" y="49812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400" b="1" dirty="0">
                  <a:solidFill>
                    <a:schemeClr val="bg1"/>
                  </a:solidFill>
                  <a:latin typeface="DM Sans"/>
                </a:rPr>
                <a:t>Sheffield</a:t>
              </a:r>
              <a:r>
                <a:rPr lang="en-US" sz="1400" b="1" dirty="0">
                  <a:latin typeface="DM Sans"/>
                </a:rPr>
                <a:t> </a:t>
              </a:r>
              <a:r>
                <a:rPr lang="en-US" sz="1400" b="1" dirty="0">
                  <a:solidFill>
                    <a:schemeClr val="bg1"/>
                  </a:solidFill>
                  <a:latin typeface="DM Sans"/>
                </a:rPr>
                <a:t>CFO Activity Hub</a:t>
              </a:r>
              <a:endParaRPr lang="en-US" sz="1100" dirty="0">
                <a:solidFill>
                  <a:schemeClr val="bg1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chemeClr val="bg1"/>
                  </a:solidFill>
                  <a:latin typeface="DM Sans"/>
                </a:rPr>
                <a:t>*If you ever need a </a:t>
              </a:r>
              <a:r>
                <a:rPr lang="en-US" sz="1100" dirty="0" err="1">
                  <a:solidFill>
                    <a:schemeClr val="bg1"/>
                  </a:solidFill>
                  <a:latin typeface="DM Sans"/>
                </a:rPr>
                <a:t>cuppa</a:t>
              </a:r>
              <a:r>
                <a:rPr lang="en-US" sz="1100" dirty="0">
                  <a:solidFill>
                    <a:schemeClr val="bg1"/>
                  </a:solidFill>
                  <a:latin typeface="DM Sans"/>
                </a:rPr>
                <a:t> or a chat, pop in and speak to your support worker.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chemeClr val="bg1"/>
                  </a:solidFill>
                  <a:latin typeface="DM Sans"/>
                </a:rPr>
                <a:t>*Drop-in Session available for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chemeClr val="bg1"/>
                  </a:solidFill>
                  <a:latin typeface="DM Sans"/>
                </a:rPr>
                <a:t> 1-2-1 Support. Please contact your support worker. </a:t>
              </a: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chemeClr val="bg1"/>
                </a:solidFill>
                <a:latin typeface="DM Sans"/>
              </a:endParaRPr>
            </a:p>
            <a:p>
              <a:pPr marL="171450" indent="-171450" algn="ctr">
                <a:lnSpc>
                  <a:spcPts val="2379"/>
                </a:lnSpc>
                <a:buFont typeface="Arial"/>
                <a:buChar char="•"/>
              </a:pPr>
              <a:r>
                <a:rPr lang="en-US" sz="1100" dirty="0">
                  <a:solidFill>
                    <a:schemeClr val="bg1"/>
                  </a:solidFill>
                  <a:latin typeface="DM Sans"/>
                </a:rPr>
                <a:t>Reception contact number: </a:t>
              </a:r>
              <a:r>
                <a:rPr lang="en-GB" sz="1100" dirty="0">
                  <a:solidFill>
                    <a:schemeClr val="bg1"/>
                  </a:solidFill>
                  <a:latin typeface="DM Sans"/>
                </a:rPr>
                <a:t>07570 245 620</a:t>
              </a:r>
              <a:endParaRPr lang="en-US" sz="1100" dirty="0">
                <a:solidFill>
                  <a:schemeClr val="bg1"/>
                </a:solidFill>
                <a:latin typeface="DM Sans"/>
              </a:endParaRPr>
            </a:p>
            <a:p>
              <a:pPr marL="171450" indent="-171450" algn="ctr">
                <a:lnSpc>
                  <a:spcPts val="2379"/>
                </a:lnSpc>
                <a:buFont typeface="Arial"/>
                <a:buChar char="•"/>
              </a:pPr>
              <a:r>
                <a:rPr lang="en-GB" sz="1100" dirty="0">
                  <a:solidFill>
                    <a:schemeClr val="bg1"/>
                  </a:solidFill>
                  <a:latin typeface="DM Sans"/>
                </a:rPr>
                <a:t>9:30am -4pm</a:t>
              </a:r>
            </a:p>
            <a:p>
              <a:pPr algn="ctr">
                <a:lnSpc>
                  <a:spcPts val="2379"/>
                </a:lnSpc>
              </a:pPr>
              <a:r>
                <a:rPr lang="en-GB" sz="1100" dirty="0">
                  <a:solidFill>
                    <a:schemeClr val="bg1"/>
                  </a:solidFill>
                  <a:latin typeface="DM Sans"/>
                </a:rPr>
                <a:t>Monday – Friday</a:t>
              </a:r>
            </a:p>
            <a:p>
              <a:pPr algn="ctr">
                <a:lnSpc>
                  <a:spcPts val="2379"/>
                </a:lnSpc>
              </a:pPr>
              <a:endParaRPr lang="en-GB" sz="1100" dirty="0">
                <a:solidFill>
                  <a:schemeClr val="bg1"/>
                </a:solidFill>
                <a:latin typeface="Calibri"/>
                <a:ea typeface="Calibri"/>
                <a:cs typeface="Calibri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Ground Floor St James House, Vicar Lane, Sheffield, S1 2EX</a:t>
              </a:r>
            </a:p>
            <a:p>
              <a:pPr algn="ctr">
                <a:lnSpc>
                  <a:spcPts val="2379"/>
                </a:lnSpc>
              </a:pPr>
              <a:endParaRPr lang="en-GB" sz="1100" dirty="0">
                <a:highlight>
                  <a:srgbClr val="FFFF00"/>
                </a:highlight>
                <a:latin typeface="DM Sans"/>
                <a:ea typeface="Calibri"/>
                <a:cs typeface="Calibri"/>
              </a:endParaRP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C13EDB70-E761-A005-B665-7D83A0D6EF7E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2D283011-D26A-9FCA-07AE-A7037454B1D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3371D015-C88E-296F-FBC1-46862F9047FB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4AD9D2C8-B876-98C4-FB10-E35FEC049557}"/>
              </a:ext>
            </a:extLst>
          </p:cNvPr>
          <p:cNvGrpSpPr/>
          <p:nvPr/>
        </p:nvGrpSpPr>
        <p:grpSpPr>
          <a:xfrm>
            <a:off x="354126" y="6562749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38D1DC7F-62D6-E886-0F57-E6A48FDFCF0A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0249F932-5AF6-BFAB-9214-E9806D24DD40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dirty="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3F11DA57-F60E-E54F-EE72-B82045B86719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8A3D926E-240E-1DC4-3C38-25A4A623CC3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99AE9331-4CC2-35B6-9AC4-F3A25A7F020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20BF4844-4B69-260C-879E-A2A16D1205B0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55D34013-199A-E851-164B-01F28258758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12AB3C71-B43D-2126-251D-2D29AEFE247B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69" name="TextBox 69">
            <a:extLst>
              <a:ext uri="{FF2B5EF4-FFF2-40B4-BE49-F238E27FC236}">
                <a16:creationId xmlns:a16="http://schemas.microsoft.com/office/drawing/2014/main" id="{790C8201-B323-8001-EFD5-573EB6DDA12E}"/>
              </a:ext>
            </a:extLst>
          </p:cNvPr>
          <p:cNvSpPr txBox="1"/>
          <p:nvPr/>
        </p:nvSpPr>
        <p:spPr>
          <a:xfrm>
            <a:off x="2682767" y="15713"/>
            <a:ext cx="6612190" cy="5885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200" u="sng" dirty="0">
                <a:solidFill>
                  <a:srgbClr val="000000"/>
                </a:solidFill>
                <a:latin typeface="DM Sans Bold"/>
              </a:rPr>
              <a:t>CFO Evolution – February WK 1</a:t>
            </a:r>
          </a:p>
        </p:txBody>
      </p:sp>
      <p:sp>
        <p:nvSpPr>
          <p:cNvPr id="70" name="TextBox 70">
            <a:extLst>
              <a:ext uri="{FF2B5EF4-FFF2-40B4-BE49-F238E27FC236}">
                <a16:creationId xmlns:a16="http://schemas.microsoft.com/office/drawing/2014/main" id="{C92C27FA-0A71-2C38-0FCC-BD800704B1AA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CD937966-7AE3-2362-3E66-34B4EACF4A76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1C9F3DAF-9DAE-7ED0-55F2-B4C322299E29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1F688638-40DB-CB33-FA71-5127007CFA2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8723" y="106741"/>
            <a:ext cx="1311392" cy="497531"/>
          </a:xfrm>
          <a:prstGeom prst="rect">
            <a:avLst/>
          </a:prstGeom>
        </p:spPr>
      </p:pic>
      <p:sp>
        <p:nvSpPr>
          <p:cNvPr id="38" name="TextBox 64">
            <a:extLst>
              <a:ext uri="{FF2B5EF4-FFF2-40B4-BE49-F238E27FC236}">
                <a16:creationId xmlns:a16="http://schemas.microsoft.com/office/drawing/2014/main" id="{D4B19EA0-6171-8FE9-489D-213783B11961}"/>
              </a:ext>
            </a:extLst>
          </p:cNvPr>
          <p:cNvSpPr txBox="1"/>
          <p:nvPr/>
        </p:nvSpPr>
        <p:spPr>
          <a:xfrm>
            <a:off x="5883013" y="5821112"/>
            <a:ext cx="197414" cy="20595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dirty="0"/>
          </a:p>
        </p:txBody>
      </p:sp>
      <p:grpSp>
        <p:nvGrpSpPr>
          <p:cNvPr id="6" name="Group 46">
            <a:extLst>
              <a:ext uri="{FF2B5EF4-FFF2-40B4-BE49-F238E27FC236}">
                <a16:creationId xmlns:a16="http://schemas.microsoft.com/office/drawing/2014/main" id="{E48C814D-5048-457E-8838-455AEBB277DC}"/>
              </a:ext>
            </a:extLst>
          </p:cNvPr>
          <p:cNvGrpSpPr/>
          <p:nvPr/>
        </p:nvGrpSpPr>
        <p:grpSpPr>
          <a:xfrm rot="2700000">
            <a:off x="3758852" y="1676588"/>
            <a:ext cx="442368" cy="576249"/>
            <a:chOff x="-550539" y="-920869"/>
            <a:chExt cx="1223639" cy="1593969"/>
          </a:xfrm>
        </p:grpSpPr>
        <p:sp>
          <p:nvSpPr>
            <p:cNvPr id="7" name="Freeform 47">
              <a:extLst>
                <a:ext uri="{FF2B5EF4-FFF2-40B4-BE49-F238E27FC236}">
                  <a16:creationId xmlns:a16="http://schemas.microsoft.com/office/drawing/2014/main" id="{565166A2-E589-631C-27D7-0966806BE9F2}"/>
                </a:ext>
              </a:extLst>
            </p:cNvPr>
            <p:cNvSpPr/>
            <p:nvPr/>
          </p:nvSpPr>
          <p:spPr>
            <a:xfrm>
              <a:off x="-550539" y="-920869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TextBox 48">
              <a:extLst>
                <a:ext uri="{FF2B5EF4-FFF2-40B4-BE49-F238E27FC236}">
                  <a16:creationId xmlns:a16="http://schemas.microsoft.com/office/drawing/2014/main" id="{0DF82D5C-EFD9-091C-4991-7F707AA8D826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sp>
        <p:nvSpPr>
          <p:cNvPr id="9" name="Freeform 66">
            <a:extLst>
              <a:ext uri="{FF2B5EF4-FFF2-40B4-BE49-F238E27FC236}">
                <a16:creationId xmlns:a16="http://schemas.microsoft.com/office/drawing/2014/main" id="{860D80F7-7DAB-01A9-F433-1BD2FF2CF7F2}"/>
              </a:ext>
            </a:extLst>
          </p:cNvPr>
          <p:cNvSpPr/>
          <p:nvPr/>
        </p:nvSpPr>
        <p:spPr>
          <a:xfrm>
            <a:off x="2680627" y="1314064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sp>
        <p:nvSpPr>
          <p:cNvPr id="10" name="Freeform 66">
            <a:extLst>
              <a:ext uri="{FF2B5EF4-FFF2-40B4-BE49-F238E27FC236}">
                <a16:creationId xmlns:a16="http://schemas.microsoft.com/office/drawing/2014/main" id="{CE478061-57AE-E465-961B-2F4A721AF97E}"/>
              </a:ext>
            </a:extLst>
          </p:cNvPr>
          <p:cNvSpPr/>
          <p:nvPr/>
        </p:nvSpPr>
        <p:spPr>
          <a:xfrm>
            <a:off x="4293473" y="1330753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sp>
        <p:nvSpPr>
          <p:cNvPr id="11" name="Freeform 66">
            <a:extLst>
              <a:ext uri="{FF2B5EF4-FFF2-40B4-BE49-F238E27FC236}">
                <a16:creationId xmlns:a16="http://schemas.microsoft.com/office/drawing/2014/main" id="{3AF9E0A8-3E8A-2613-4FF2-4555344DE1D9}"/>
              </a:ext>
            </a:extLst>
          </p:cNvPr>
          <p:cNvSpPr/>
          <p:nvPr/>
        </p:nvSpPr>
        <p:spPr>
          <a:xfrm>
            <a:off x="5836418" y="1330753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sp>
        <p:nvSpPr>
          <p:cNvPr id="12" name="Freeform 66">
            <a:extLst>
              <a:ext uri="{FF2B5EF4-FFF2-40B4-BE49-F238E27FC236}">
                <a16:creationId xmlns:a16="http://schemas.microsoft.com/office/drawing/2014/main" id="{6DFCA3BF-21F4-ED5E-0187-70BB6253E05A}"/>
              </a:ext>
            </a:extLst>
          </p:cNvPr>
          <p:cNvSpPr/>
          <p:nvPr/>
        </p:nvSpPr>
        <p:spPr>
          <a:xfrm>
            <a:off x="7456276" y="1330753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sp>
        <p:nvSpPr>
          <p:cNvPr id="13" name="Freeform 66">
            <a:extLst>
              <a:ext uri="{FF2B5EF4-FFF2-40B4-BE49-F238E27FC236}">
                <a16:creationId xmlns:a16="http://schemas.microsoft.com/office/drawing/2014/main" id="{B133A080-9AC4-FDC1-862B-CDB328611E63}"/>
              </a:ext>
            </a:extLst>
          </p:cNvPr>
          <p:cNvSpPr/>
          <p:nvPr/>
        </p:nvSpPr>
        <p:spPr>
          <a:xfrm>
            <a:off x="9133991" y="1330753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sp>
        <p:nvSpPr>
          <p:cNvPr id="14" name="Freeform 66">
            <a:extLst>
              <a:ext uri="{FF2B5EF4-FFF2-40B4-BE49-F238E27FC236}">
                <a16:creationId xmlns:a16="http://schemas.microsoft.com/office/drawing/2014/main" id="{73FC1BA6-D1AA-7721-2192-228852E3571C}"/>
              </a:ext>
            </a:extLst>
          </p:cNvPr>
          <p:cNvSpPr/>
          <p:nvPr/>
        </p:nvSpPr>
        <p:spPr>
          <a:xfrm>
            <a:off x="3407653" y="7241208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sp>
        <p:nvSpPr>
          <p:cNvPr id="15" name="Freeform 66">
            <a:extLst>
              <a:ext uri="{FF2B5EF4-FFF2-40B4-BE49-F238E27FC236}">
                <a16:creationId xmlns:a16="http://schemas.microsoft.com/office/drawing/2014/main" id="{A4933011-98F4-3CC9-2549-130195C0B5D1}"/>
              </a:ext>
            </a:extLst>
          </p:cNvPr>
          <p:cNvSpPr/>
          <p:nvPr/>
        </p:nvSpPr>
        <p:spPr>
          <a:xfrm>
            <a:off x="6465441" y="7219384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sp>
        <p:nvSpPr>
          <p:cNvPr id="16" name="Freeform 66">
            <a:extLst>
              <a:ext uri="{FF2B5EF4-FFF2-40B4-BE49-F238E27FC236}">
                <a16:creationId xmlns:a16="http://schemas.microsoft.com/office/drawing/2014/main" id="{E3573DE5-65F8-414B-4215-B837861B00B4}"/>
              </a:ext>
            </a:extLst>
          </p:cNvPr>
          <p:cNvSpPr/>
          <p:nvPr/>
        </p:nvSpPr>
        <p:spPr>
          <a:xfrm>
            <a:off x="4854918" y="7241208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sp>
        <p:nvSpPr>
          <p:cNvPr id="17" name="Freeform 66">
            <a:extLst>
              <a:ext uri="{FF2B5EF4-FFF2-40B4-BE49-F238E27FC236}">
                <a16:creationId xmlns:a16="http://schemas.microsoft.com/office/drawing/2014/main" id="{9564E6C2-2D8C-8DC6-CC48-C54BA6D7DD89}"/>
              </a:ext>
            </a:extLst>
          </p:cNvPr>
          <p:cNvSpPr/>
          <p:nvPr/>
        </p:nvSpPr>
        <p:spPr>
          <a:xfrm>
            <a:off x="8112176" y="7171785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sp>
        <p:nvSpPr>
          <p:cNvPr id="18" name="Freeform 66">
            <a:extLst>
              <a:ext uri="{FF2B5EF4-FFF2-40B4-BE49-F238E27FC236}">
                <a16:creationId xmlns:a16="http://schemas.microsoft.com/office/drawing/2014/main" id="{A13C8760-CDCD-BCFB-A1EF-3E4F5A46E59F}"/>
              </a:ext>
            </a:extLst>
          </p:cNvPr>
          <p:cNvSpPr/>
          <p:nvPr/>
        </p:nvSpPr>
        <p:spPr>
          <a:xfrm>
            <a:off x="9701337" y="7230376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19" name="Group 62">
            <a:extLst>
              <a:ext uri="{FF2B5EF4-FFF2-40B4-BE49-F238E27FC236}">
                <a16:creationId xmlns:a16="http://schemas.microsoft.com/office/drawing/2014/main" id="{5597C2F0-C50D-E002-ADE7-5CE4B2BF316E}"/>
              </a:ext>
            </a:extLst>
          </p:cNvPr>
          <p:cNvGrpSpPr/>
          <p:nvPr/>
        </p:nvGrpSpPr>
        <p:grpSpPr>
          <a:xfrm>
            <a:off x="2715104" y="1470176"/>
            <a:ext cx="242972" cy="438870"/>
            <a:chOff x="76200" y="47625"/>
            <a:chExt cx="812801" cy="1468127"/>
          </a:xfrm>
        </p:grpSpPr>
        <p:sp>
          <p:nvSpPr>
            <p:cNvPr id="20" name="Freeform 63">
              <a:extLst>
                <a:ext uri="{FF2B5EF4-FFF2-40B4-BE49-F238E27FC236}">
                  <a16:creationId xmlns:a16="http://schemas.microsoft.com/office/drawing/2014/main" id="{91FA04A8-4503-5B15-42B8-5A1BCB152A4D}"/>
                </a:ext>
              </a:extLst>
            </p:cNvPr>
            <p:cNvSpPr/>
            <p:nvPr/>
          </p:nvSpPr>
          <p:spPr>
            <a:xfrm>
              <a:off x="76201" y="702952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21" name="TextBox 64">
              <a:extLst>
                <a:ext uri="{FF2B5EF4-FFF2-40B4-BE49-F238E27FC236}">
                  <a16:creationId xmlns:a16="http://schemas.microsoft.com/office/drawing/2014/main" id="{C7CEBFFE-789C-23A7-974D-F718FBFB60FE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2" name="Group 62">
            <a:extLst>
              <a:ext uri="{FF2B5EF4-FFF2-40B4-BE49-F238E27FC236}">
                <a16:creationId xmlns:a16="http://schemas.microsoft.com/office/drawing/2014/main" id="{06FC447D-5DEA-EF16-F693-A34B8FED9013}"/>
              </a:ext>
            </a:extLst>
          </p:cNvPr>
          <p:cNvGrpSpPr/>
          <p:nvPr/>
        </p:nvGrpSpPr>
        <p:grpSpPr>
          <a:xfrm>
            <a:off x="6396229" y="3292289"/>
            <a:ext cx="242972" cy="438870"/>
            <a:chOff x="76200" y="47625"/>
            <a:chExt cx="812801" cy="1468127"/>
          </a:xfrm>
        </p:grpSpPr>
        <p:sp>
          <p:nvSpPr>
            <p:cNvPr id="23" name="Freeform 63">
              <a:extLst>
                <a:ext uri="{FF2B5EF4-FFF2-40B4-BE49-F238E27FC236}">
                  <a16:creationId xmlns:a16="http://schemas.microsoft.com/office/drawing/2014/main" id="{F4545071-D4D0-B4E6-2AD7-2679C795B536}"/>
                </a:ext>
              </a:extLst>
            </p:cNvPr>
            <p:cNvSpPr/>
            <p:nvPr/>
          </p:nvSpPr>
          <p:spPr>
            <a:xfrm>
              <a:off x="76201" y="702952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24" name="TextBox 64">
              <a:extLst>
                <a:ext uri="{FF2B5EF4-FFF2-40B4-BE49-F238E27FC236}">
                  <a16:creationId xmlns:a16="http://schemas.microsoft.com/office/drawing/2014/main" id="{599BC262-B193-AFB0-EA93-46FCE8709298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5" name="Group 62">
            <a:extLst>
              <a:ext uri="{FF2B5EF4-FFF2-40B4-BE49-F238E27FC236}">
                <a16:creationId xmlns:a16="http://schemas.microsoft.com/office/drawing/2014/main" id="{4B367320-3ADE-23D1-85BD-397C8EDDCE0A}"/>
              </a:ext>
            </a:extLst>
          </p:cNvPr>
          <p:cNvGrpSpPr/>
          <p:nvPr/>
        </p:nvGrpSpPr>
        <p:grpSpPr>
          <a:xfrm>
            <a:off x="8084593" y="3211817"/>
            <a:ext cx="242972" cy="438870"/>
            <a:chOff x="76200" y="47625"/>
            <a:chExt cx="812801" cy="1468127"/>
          </a:xfrm>
        </p:grpSpPr>
        <p:sp>
          <p:nvSpPr>
            <p:cNvPr id="26" name="Freeform 63">
              <a:extLst>
                <a:ext uri="{FF2B5EF4-FFF2-40B4-BE49-F238E27FC236}">
                  <a16:creationId xmlns:a16="http://schemas.microsoft.com/office/drawing/2014/main" id="{4508C58D-9BF8-8497-9A9B-A82AB8EA267E}"/>
                </a:ext>
              </a:extLst>
            </p:cNvPr>
            <p:cNvSpPr/>
            <p:nvPr/>
          </p:nvSpPr>
          <p:spPr>
            <a:xfrm>
              <a:off x="76201" y="702952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27" name="TextBox 64">
              <a:extLst>
                <a:ext uri="{FF2B5EF4-FFF2-40B4-BE49-F238E27FC236}">
                  <a16:creationId xmlns:a16="http://schemas.microsoft.com/office/drawing/2014/main" id="{79C8C4F6-35A9-FE01-50E0-BB24778E9A66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28" name="Freeform 66">
            <a:extLst>
              <a:ext uri="{FF2B5EF4-FFF2-40B4-BE49-F238E27FC236}">
                <a16:creationId xmlns:a16="http://schemas.microsoft.com/office/drawing/2014/main" id="{ECCC54B8-0365-A20A-460A-9BCC303A18BC}"/>
              </a:ext>
            </a:extLst>
          </p:cNvPr>
          <p:cNvSpPr/>
          <p:nvPr/>
        </p:nvSpPr>
        <p:spPr>
          <a:xfrm>
            <a:off x="9096101" y="3681636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sp>
        <p:nvSpPr>
          <p:cNvPr id="29" name="Freeform 66">
            <a:extLst>
              <a:ext uri="{FF2B5EF4-FFF2-40B4-BE49-F238E27FC236}">
                <a16:creationId xmlns:a16="http://schemas.microsoft.com/office/drawing/2014/main" id="{42B6CC29-3A4A-0EBA-19EF-DF6DCD089A0D}"/>
              </a:ext>
            </a:extLst>
          </p:cNvPr>
          <p:cNvSpPr/>
          <p:nvPr/>
        </p:nvSpPr>
        <p:spPr>
          <a:xfrm>
            <a:off x="4885078" y="3300063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30" name="Group 62">
            <a:extLst>
              <a:ext uri="{FF2B5EF4-FFF2-40B4-BE49-F238E27FC236}">
                <a16:creationId xmlns:a16="http://schemas.microsoft.com/office/drawing/2014/main" id="{481061CB-0812-08F6-09F2-3D478CB19D2A}"/>
              </a:ext>
            </a:extLst>
          </p:cNvPr>
          <p:cNvGrpSpPr/>
          <p:nvPr/>
        </p:nvGrpSpPr>
        <p:grpSpPr>
          <a:xfrm>
            <a:off x="3320654" y="3200779"/>
            <a:ext cx="242972" cy="438870"/>
            <a:chOff x="76200" y="47625"/>
            <a:chExt cx="812801" cy="1468127"/>
          </a:xfrm>
        </p:grpSpPr>
        <p:sp>
          <p:nvSpPr>
            <p:cNvPr id="31" name="Freeform 63">
              <a:extLst>
                <a:ext uri="{FF2B5EF4-FFF2-40B4-BE49-F238E27FC236}">
                  <a16:creationId xmlns:a16="http://schemas.microsoft.com/office/drawing/2014/main" id="{4C87748A-B5D9-46FF-D391-2A7BB3C41F9E}"/>
                </a:ext>
              </a:extLst>
            </p:cNvPr>
            <p:cNvSpPr/>
            <p:nvPr/>
          </p:nvSpPr>
          <p:spPr>
            <a:xfrm>
              <a:off x="76201" y="702952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32" name="TextBox 64">
              <a:extLst>
                <a:ext uri="{FF2B5EF4-FFF2-40B4-BE49-F238E27FC236}">
                  <a16:creationId xmlns:a16="http://schemas.microsoft.com/office/drawing/2014/main" id="{2E5E5D34-6AD8-4B7F-3409-64926CE71FDA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33" name="Freeform 63">
            <a:extLst>
              <a:ext uri="{FF2B5EF4-FFF2-40B4-BE49-F238E27FC236}">
                <a16:creationId xmlns:a16="http://schemas.microsoft.com/office/drawing/2014/main" id="{7ABBC560-7214-72F9-30AA-AB184750565B}"/>
              </a:ext>
            </a:extLst>
          </p:cNvPr>
          <p:cNvSpPr/>
          <p:nvPr/>
        </p:nvSpPr>
        <p:spPr>
          <a:xfrm>
            <a:off x="4301970" y="6614211"/>
            <a:ext cx="220832" cy="179134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67AB2C"/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34" name="Freeform 66">
            <a:extLst>
              <a:ext uri="{FF2B5EF4-FFF2-40B4-BE49-F238E27FC236}">
                <a16:creationId xmlns:a16="http://schemas.microsoft.com/office/drawing/2014/main" id="{EEEB39D3-E85A-2238-5335-BD2CD18018A0}"/>
              </a:ext>
            </a:extLst>
          </p:cNvPr>
          <p:cNvSpPr/>
          <p:nvPr/>
        </p:nvSpPr>
        <p:spPr>
          <a:xfrm>
            <a:off x="3358437" y="5315140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sp>
        <p:nvSpPr>
          <p:cNvPr id="35" name="Freeform 66">
            <a:extLst>
              <a:ext uri="{FF2B5EF4-FFF2-40B4-BE49-F238E27FC236}">
                <a16:creationId xmlns:a16="http://schemas.microsoft.com/office/drawing/2014/main" id="{81AE7112-4A38-8901-AD4B-45BAEE9C69D3}"/>
              </a:ext>
            </a:extLst>
          </p:cNvPr>
          <p:cNvSpPr/>
          <p:nvPr/>
        </p:nvSpPr>
        <p:spPr>
          <a:xfrm>
            <a:off x="3358437" y="6583757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B46BA7E1-1A28-AD39-4626-291506D3493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90597" y="5223959"/>
            <a:ext cx="527836" cy="242972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9D06002A-1187-D312-EBDA-5B0BF46D313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12345" y="4027922"/>
            <a:ext cx="384081" cy="176799"/>
          </a:xfrm>
          <a:prstGeom prst="rect">
            <a:avLst/>
          </a:prstGeom>
        </p:spPr>
      </p:pic>
      <p:grpSp>
        <p:nvGrpSpPr>
          <p:cNvPr id="39" name="Group 65">
            <a:extLst>
              <a:ext uri="{FF2B5EF4-FFF2-40B4-BE49-F238E27FC236}">
                <a16:creationId xmlns:a16="http://schemas.microsoft.com/office/drawing/2014/main" id="{0990E90C-BF81-0043-69C0-6C98D4317428}"/>
              </a:ext>
            </a:extLst>
          </p:cNvPr>
          <p:cNvGrpSpPr/>
          <p:nvPr/>
        </p:nvGrpSpPr>
        <p:grpSpPr>
          <a:xfrm>
            <a:off x="6529422" y="6583975"/>
            <a:ext cx="220832" cy="193228"/>
            <a:chOff x="0" y="0"/>
            <a:chExt cx="812800" cy="711200"/>
          </a:xfrm>
        </p:grpSpPr>
        <p:sp>
          <p:nvSpPr>
            <p:cNvPr id="40" name="Freeform 66">
              <a:extLst>
                <a:ext uri="{FF2B5EF4-FFF2-40B4-BE49-F238E27FC236}">
                  <a16:creationId xmlns:a16="http://schemas.microsoft.com/office/drawing/2014/main" id="{EC3D06FD-5B09-D7F9-251F-8DDE14B98FFB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1" name="TextBox 67">
              <a:extLst>
                <a:ext uri="{FF2B5EF4-FFF2-40B4-BE49-F238E27FC236}">
                  <a16:creationId xmlns:a16="http://schemas.microsoft.com/office/drawing/2014/main" id="{649DCC46-B4B1-897B-342E-46E3C9B81368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2" name="Group 62">
            <a:extLst>
              <a:ext uri="{FF2B5EF4-FFF2-40B4-BE49-F238E27FC236}">
                <a16:creationId xmlns:a16="http://schemas.microsoft.com/office/drawing/2014/main" id="{3270E87B-24F4-C7B9-C82D-1C9E7B26BEB6}"/>
              </a:ext>
            </a:extLst>
          </p:cNvPr>
          <p:cNvGrpSpPr/>
          <p:nvPr/>
        </p:nvGrpSpPr>
        <p:grpSpPr>
          <a:xfrm>
            <a:off x="8129121" y="5106744"/>
            <a:ext cx="242972" cy="242972"/>
            <a:chOff x="0" y="0"/>
            <a:chExt cx="812800" cy="812800"/>
          </a:xfrm>
        </p:grpSpPr>
        <p:sp>
          <p:nvSpPr>
            <p:cNvPr id="43" name="Freeform 63">
              <a:extLst>
                <a:ext uri="{FF2B5EF4-FFF2-40B4-BE49-F238E27FC236}">
                  <a16:creationId xmlns:a16="http://schemas.microsoft.com/office/drawing/2014/main" id="{52FD94AB-6DCC-4D65-6DE2-31B0365F2AE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4" name="TextBox 64">
              <a:extLst>
                <a:ext uri="{FF2B5EF4-FFF2-40B4-BE49-F238E27FC236}">
                  <a16:creationId xmlns:a16="http://schemas.microsoft.com/office/drawing/2014/main" id="{9AD227FC-8723-2A07-8DAC-4D882049082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5" name="Group 62">
            <a:extLst>
              <a:ext uri="{FF2B5EF4-FFF2-40B4-BE49-F238E27FC236}">
                <a16:creationId xmlns:a16="http://schemas.microsoft.com/office/drawing/2014/main" id="{F36F383C-0332-676F-9182-037A2DE7F8D5}"/>
              </a:ext>
            </a:extLst>
          </p:cNvPr>
          <p:cNvGrpSpPr/>
          <p:nvPr/>
        </p:nvGrpSpPr>
        <p:grpSpPr>
          <a:xfrm>
            <a:off x="9668944" y="4858370"/>
            <a:ext cx="242972" cy="438870"/>
            <a:chOff x="76200" y="47625"/>
            <a:chExt cx="812801" cy="1468127"/>
          </a:xfrm>
        </p:grpSpPr>
        <p:sp>
          <p:nvSpPr>
            <p:cNvPr id="51" name="Freeform 63">
              <a:extLst>
                <a:ext uri="{FF2B5EF4-FFF2-40B4-BE49-F238E27FC236}">
                  <a16:creationId xmlns:a16="http://schemas.microsoft.com/office/drawing/2014/main" id="{F4C5A8F5-1A86-7863-1EA4-12EF5C3B5E38}"/>
                </a:ext>
              </a:extLst>
            </p:cNvPr>
            <p:cNvSpPr/>
            <p:nvPr/>
          </p:nvSpPr>
          <p:spPr>
            <a:xfrm>
              <a:off x="76201" y="702952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53" name="TextBox 64">
              <a:extLst>
                <a:ext uri="{FF2B5EF4-FFF2-40B4-BE49-F238E27FC236}">
                  <a16:creationId xmlns:a16="http://schemas.microsoft.com/office/drawing/2014/main" id="{11163DA2-8BB1-FAF4-907B-64ACB3C3529A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54" name="Group 62">
            <a:extLst>
              <a:ext uri="{FF2B5EF4-FFF2-40B4-BE49-F238E27FC236}">
                <a16:creationId xmlns:a16="http://schemas.microsoft.com/office/drawing/2014/main" id="{E1B6E8F9-51A0-00DE-B35E-1F8B6004601A}"/>
              </a:ext>
            </a:extLst>
          </p:cNvPr>
          <p:cNvGrpSpPr/>
          <p:nvPr/>
        </p:nvGrpSpPr>
        <p:grpSpPr>
          <a:xfrm>
            <a:off x="8146357" y="6589062"/>
            <a:ext cx="257136" cy="314143"/>
            <a:chOff x="-123583" y="-314285"/>
            <a:chExt cx="860183" cy="1050885"/>
          </a:xfrm>
        </p:grpSpPr>
        <p:sp>
          <p:nvSpPr>
            <p:cNvPr id="55" name="Freeform 63">
              <a:extLst>
                <a:ext uri="{FF2B5EF4-FFF2-40B4-BE49-F238E27FC236}">
                  <a16:creationId xmlns:a16="http://schemas.microsoft.com/office/drawing/2014/main" id="{280DACAB-4D45-8CA1-9A3F-70D2887AE8E5}"/>
                </a:ext>
              </a:extLst>
            </p:cNvPr>
            <p:cNvSpPr/>
            <p:nvPr/>
          </p:nvSpPr>
          <p:spPr>
            <a:xfrm>
              <a:off x="-123583" y="-314285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6" name="TextBox 64">
              <a:extLst>
                <a:ext uri="{FF2B5EF4-FFF2-40B4-BE49-F238E27FC236}">
                  <a16:creationId xmlns:a16="http://schemas.microsoft.com/office/drawing/2014/main" id="{C0A3B007-FE45-FC23-5CCA-F8FF2A1F4536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57" name="Group 62">
            <a:extLst>
              <a:ext uri="{FF2B5EF4-FFF2-40B4-BE49-F238E27FC236}">
                <a16:creationId xmlns:a16="http://schemas.microsoft.com/office/drawing/2014/main" id="{47ACB82D-AA59-47F9-FB7C-D1D2DEA3E15A}"/>
              </a:ext>
            </a:extLst>
          </p:cNvPr>
          <p:cNvGrpSpPr/>
          <p:nvPr/>
        </p:nvGrpSpPr>
        <p:grpSpPr>
          <a:xfrm>
            <a:off x="9725733" y="2941324"/>
            <a:ext cx="242972" cy="242972"/>
            <a:chOff x="0" y="0"/>
            <a:chExt cx="812800" cy="812800"/>
          </a:xfrm>
        </p:grpSpPr>
        <p:sp>
          <p:nvSpPr>
            <p:cNvPr id="58" name="Freeform 63">
              <a:extLst>
                <a:ext uri="{FF2B5EF4-FFF2-40B4-BE49-F238E27FC236}">
                  <a16:creationId xmlns:a16="http://schemas.microsoft.com/office/drawing/2014/main" id="{8D89AFDC-FDDA-0681-2BFE-8E2BFD6B184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0" name="TextBox 64">
              <a:extLst>
                <a:ext uri="{FF2B5EF4-FFF2-40B4-BE49-F238E27FC236}">
                  <a16:creationId xmlns:a16="http://schemas.microsoft.com/office/drawing/2014/main" id="{752ECCCC-2A65-012F-6605-F4A1086C5225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1" name="Group 65">
            <a:extLst>
              <a:ext uri="{FF2B5EF4-FFF2-40B4-BE49-F238E27FC236}">
                <a16:creationId xmlns:a16="http://schemas.microsoft.com/office/drawing/2014/main" id="{F983F205-9CD7-0015-BBBC-A919C28841E4}"/>
              </a:ext>
            </a:extLst>
          </p:cNvPr>
          <p:cNvGrpSpPr/>
          <p:nvPr/>
        </p:nvGrpSpPr>
        <p:grpSpPr>
          <a:xfrm>
            <a:off x="9691084" y="6613329"/>
            <a:ext cx="220832" cy="193228"/>
            <a:chOff x="-1066211" y="913241"/>
            <a:chExt cx="812800" cy="711200"/>
          </a:xfrm>
        </p:grpSpPr>
        <p:sp>
          <p:nvSpPr>
            <p:cNvPr id="68" name="Freeform 66">
              <a:extLst>
                <a:ext uri="{FF2B5EF4-FFF2-40B4-BE49-F238E27FC236}">
                  <a16:creationId xmlns:a16="http://schemas.microsoft.com/office/drawing/2014/main" id="{031883F5-6361-6E79-3006-2C4862AB482E}"/>
                </a:ext>
              </a:extLst>
            </p:cNvPr>
            <p:cNvSpPr/>
            <p:nvPr/>
          </p:nvSpPr>
          <p:spPr>
            <a:xfrm>
              <a:off x="-1066211" y="913241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3" name="TextBox 67">
              <a:extLst>
                <a:ext uri="{FF2B5EF4-FFF2-40B4-BE49-F238E27FC236}">
                  <a16:creationId xmlns:a16="http://schemas.microsoft.com/office/drawing/2014/main" id="{27CC6AB3-7FA3-7CC6-5960-83217F54817D}"/>
                </a:ext>
              </a:extLst>
            </p:cNvPr>
            <p:cNvSpPr txBox="1"/>
            <p:nvPr/>
          </p:nvSpPr>
          <p:spPr>
            <a:xfrm>
              <a:off x="-659811" y="987648"/>
              <a:ext cx="168275" cy="20826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</p:spTree>
    <p:extLst>
      <p:ext uri="{BB962C8B-B14F-4D97-AF65-F5344CB8AC3E}">
        <p14:creationId xmlns:p14="http://schemas.microsoft.com/office/powerpoint/2010/main" val="2706649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2966192-B454-C3B4-6218-8DC834044F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571DD70C-44B4-8BDB-EEA4-EE8F55187B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9443947"/>
              </p:ext>
            </p:extLst>
          </p:nvPr>
        </p:nvGraphicFramePr>
        <p:xfrm>
          <a:off x="2727672" y="402883"/>
          <a:ext cx="7913081" cy="7195308"/>
        </p:xfrm>
        <a:graphic>
          <a:graphicData uri="http://schemas.openxmlformats.org/drawingml/2006/table">
            <a:tbl>
              <a:tblPr/>
              <a:tblGrid>
                <a:gridCol w="15826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43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12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69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6792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1283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9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10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11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12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Friday 13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123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6244428"/>
                  </a:ext>
                </a:extLst>
              </a:tr>
              <a:tr h="2283968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u="sng" dirty="0">
                          <a:solidFill>
                            <a:srgbClr val="000000"/>
                          </a:solidFill>
                          <a:latin typeface="DM Sans"/>
                        </a:rPr>
                        <a:t>Wellbeing Walk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u="none" dirty="0">
                          <a:solidFill>
                            <a:srgbClr val="000000"/>
                          </a:solidFill>
                          <a:latin typeface="DM Sans"/>
                        </a:rPr>
                        <a:t>All-day session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u="none" dirty="0">
                          <a:solidFill>
                            <a:srgbClr val="000000"/>
                          </a:solidFill>
                          <a:latin typeface="DM Sans"/>
                        </a:rPr>
                        <a:t>Speak to Jo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u="none" dirty="0">
                          <a:solidFill>
                            <a:srgbClr val="000000"/>
                          </a:solidFill>
                          <a:latin typeface="DM Sans"/>
                        </a:rPr>
                        <a:t>Maximum 10 participants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105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1050" b="0" u="sng" dirty="0">
                          <a:solidFill>
                            <a:srgbClr val="000000"/>
                          </a:solidFill>
                          <a:latin typeface="DM Sans"/>
                        </a:rPr>
                        <a:t>Play to your Strengths</a:t>
                      </a:r>
                      <a:b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Wellbeing and games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With Kath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10.00-12.00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1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1050" b="0" u="sng" dirty="0">
                          <a:solidFill>
                            <a:schemeClr val="tx1"/>
                          </a:solidFill>
                          <a:latin typeface="DM Sans"/>
                        </a:rPr>
                        <a:t>Body Mind Reset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1050" b="0" dirty="0">
                          <a:solidFill>
                            <a:schemeClr val="tx1"/>
                          </a:solidFill>
                          <a:latin typeface="DM Sans"/>
                        </a:rPr>
                        <a:t> with Jo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1050" b="0" dirty="0">
                          <a:solidFill>
                            <a:schemeClr val="tx1"/>
                          </a:solidFill>
                          <a:latin typeface="DM Sans"/>
                        </a:rPr>
                        <a:t>Maximum 6 participants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1050" b="0" dirty="0">
                          <a:solidFill>
                            <a:schemeClr val="tx1"/>
                          </a:solidFill>
                          <a:latin typeface="DM Sans"/>
                        </a:rPr>
                        <a:t>10am – 12pm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u="sng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Introduction to Basic Cooking Skills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With Enie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9:30am – 10:30am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Maximum 6 participants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u="sng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Cooking on a Budget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10:30am – 12:30pm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With Enie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u="sng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Lego Project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u="none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10:00am - 11:00am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u="none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With Max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u="sng" dirty="0">
                          <a:solidFill>
                            <a:srgbClr val="000000"/>
                          </a:solidFill>
                          <a:latin typeface="DM Sans"/>
                        </a:rPr>
                        <a:t>Recipe for success </a:t>
                      </a: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Employment and Future thinking!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With Enie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10.30am-12.00pm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Maximum 6 participants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u="sng" dirty="0">
                          <a:solidFill>
                            <a:srgbClr val="000000"/>
                          </a:solidFill>
                          <a:latin typeface="DM Sans"/>
                        </a:rPr>
                        <a:t>CBT Session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10.00-15.00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Speak to a member of staff</a:t>
                      </a: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00221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u="sng" dirty="0">
                          <a:solidFill>
                            <a:srgbClr val="000000"/>
                          </a:solidFill>
                          <a:latin typeface="DM Sans"/>
                        </a:rPr>
                        <a:t>Through the Gate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(Support available for anyone being released from custody)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All staff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1pm – 3pm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1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u="sng" dirty="0">
                          <a:latin typeface="DM Sans" pitchFamily="2" charset="0"/>
                        </a:rPr>
                        <a:t>Career Compass </a:t>
                      </a:r>
                      <a:r>
                        <a:rPr lang="en-US" sz="1050" b="0" dirty="0">
                          <a:latin typeface="DM Sans" pitchFamily="2" charset="0"/>
                        </a:rPr>
                        <a:t>Employability  Support with Enie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dirty="0">
                          <a:latin typeface="DM Sans" pitchFamily="2" charset="0"/>
                        </a:rPr>
                        <a:t>10am – 12pm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1050" b="0" dirty="0"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b="0" u="sng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Get Digital Savvy</a:t>
                      </a:r>
                    </a:p>
                    <a:p>
                      <a:pPr algn="ctr"/>
                      <a:r>
                        <a:rPr lang="en-GB" sz="1050" b="0" u="sng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050" b="0" u="none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with Kath</a:t>
                      </a:r>
                    </a:p>
                    <a:p>
                      <a:pPr algn="ctr"/>
                      <a:r>
                        <a:rPr lang="en-GB" sz="1050" b="0" u="none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Maximum 4 participants</a:t>
                      </a:r>
                    </a:p>
                    <a:p>
                      <a:pPr algn="ctr"/>
                      <a:r>
                        <a:rPr lang="en-GB" sz="105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2pm -3pm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u="sng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SPECTRUM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u="none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11:00am -12:00pm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u="none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With  Max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u="sng" dirty="0">
                          <a:solidFill>
                            <a:srgbClr val="000000"/>
                          </a:solidFill>
                          <a:latin typeface="DM Sans"/>
                        </a:rPr>
                        <a:t>Sports Psychology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Skills &amp;Strengths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With Mark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13.00-14.00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Maximum 6 participants</a:t>
                      </a: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u="sng" dirty="0">
                          <a:solidFill>
                            <a:srgbClr val="000000"/>
                          </a:solidFill>
                          <a:latin typeface="DM Sans"/>
                        </a:rPr>
                        <a:t>Hub induction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(Meet the team and enrol!)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14.00pm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19966"/>
                  </a:ext>
                </a:extLst>
              </a:tr>
              <a:tr h="1365236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u="sng" dirty="0">
                          <a:solidFill>
                            <a:srgbClr val="000000"/>
                          </a:solidFill>
                          <a:latin typeface="DM Sans"/>
                        </a:rPr>
                        <a:t>Hub induction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(Meet the team and enroll!)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14.00pm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u="sng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Arts and Crafts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u="none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1pm – 3pm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u="none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With TIPP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u="sng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Recovery &amp; resilience </a:t>
                      </a:r>
                      <a:r>
                        <a:rPr lang="en-GB" sz="1050" b="0" u="none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with Joanna 13,00-15.00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b="0" u="sng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Stress &amp; Anxiety</a:t>
                      </a:r>
                    </a:p>
                    <a:p>
                      <a:pPr algn="ctr"/>
                      <a:r>
                        <a:rPr lang="en-GB" sz="1050" b="0" u="none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With Jo</a:t>
                      </a:r>
                    </a:p>
                    <a:p>
                      <a:pPr algn="ctr"/>
                      <a:r>
                        <a:rPr lang="en-GB" sz="105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14.30-15.30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u="sng" dirty="0">
                          <a:solidFill>
                            <a:srgbClr val="000000"/>
                          </a:solidFill>
                          <a:latin typeface="DM Sans"/>
                        </a:rPr>
                        <a:t>Man Plan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(Men’s mental health group) </a:t>
                      </a:r>
                      <a:b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13:30pm -15:30pm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With Max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u="sng" dirty="0">
                          <a:solidFill>
                            <a:srgbClr val="000000"/>
                          </a:solidFill>
                          <a:latin typeface="DM Sans"/>
                        </a:rPr>
                        <a:t>Sports and Fitness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 with Mark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2pm -3pm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Maximum 6 participants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4752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5338782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7EF80772-1ECA-9BCE-B9C0-3C962A038E88}"/>
              </a:ext>
            </a:extLst>
          </p:cNvPr>
          <p:cNvGrpSpPr/>
          <p:nvPr/>
        </p:nvGrpSpPr>
        <p:grpSpPr>
          <a:xfrm>
            <a:off x="194675" y="1593380"/>
            <a:ext cx="2399946" cy="5151451"/>
            <a:chOff x="0" y="0"/>
            <a:chExt cx="874251" cy="1747688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D3315291-6F26-2E29-D1E3-D8A8CD298B25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031EB783-E6B1-741E-F9E7-08B409E5034E}"/>
                </a:ext>
              </a:extLst>
            </p:cNvPr>
            <p:cNvSpPr txBox="1"/>
            <p:nvPr/>
          </p:nvSpPr>
          <p:spPr>
            <a:xfrm>
              <a:off x="5476" y="49812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400" b="1" dirty="0">
                  <a:solidFill>
                    <a:schemeClr val="bg1"/>
                  </a:solidFill>
                  <a:latin typeface="DM Sans"/>
                </a:rPr>
                <a:t>Sheffield</a:t>
              </a:r>
              <a:r>
                <a:rPr lang="en-US" sz="1400" b="1" dirty="0">
                  <a:latin typeface="DM Sans"/>
                </a:rPr>
                <a:t> </a:t>
              </a:r>
              <a:r>
                <a:rPr lang="en-US" sz="1400" b="1" dirty="0">
                  <a:solidFill>
                    <a:schemeClr val="bg1"/>
                  </a:solidFill>
                  <a:latin typeface="DM Sans"/>
                </a:rPr>
                <a:t>CFO Activity Hub</a:t>
              </a:r>
              <a:endParaRPr lang="en-US" sz="1100" dirty="0">
                <a:solidFill>
                  <a:schemeClr val="bg1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chemeClr val="bg1"/>
                  </a:solidFill>
                  <a:latin typeface="DM Sans"/>
                </a:rPr>
                <a:t>*If you ever need a </a:t>
              </a:r>
              <a:r>
                <a:rPr lang="en-US" sz="1100" dirty="0" err="1">
                  <a:solidFill>
                    <a:schemeClr val="bg1"/>
                  </a:solidFill>
                  <a:latin typeface="DM Sans"/>
                </a:rPr>
                <a:t>cuppa</a:t>
              </a:r>
              <a:r>
                <a:rPr lang="en-US" sz="1100" dirty="0">
                  <a:solidFill>
                    <a:schemeClr val="bg1"/>
                  </a:solidFill>
                  <a:latin typeface="DM Sans"/>
                </a:rPr>
                <a:t> or a chat, pop in and speak to your support worker.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chemeClr val="bg1"/>
                  </a:solidFill>
                  <a:latin typeface="DM Sans"/>
                </a:rPr>
                <a:t>*Drop-in Session available for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chemeClr val="bg1"/>
                  </a:solidFill>
                  <a:latin typeface="DM Sans"/>
                </a:rPr>
                <a:t> 1-2-1 Support. Please contact your support worker. </a:t>
              </a: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chemeClr val="bg1"/>
                </a:solidFill>
                <a:latin typeface="DM Sans"/>
              </a:endParaRPr>
            </a:p>
            <a:p>
              <a:pPr marL="171450" indent="-171450" algn="ctr">
                <a:lnSpc>
                  <a:spcPts val="2379"/>
                </a:lnSpc>
                <a:buFont typeface="Arial"/>
                <a:buChar char="•"/>
              </a:pPr>
              <a:r>
                <a:rPr lang="en-US" sz="1100" dirty="0">
                  <a:solidFill>
                    <a:schemeClr val="bg1"/>
                  </a:solidFill>
                  <a:latin typeface="DM Sans"/>
                </a:rPr>
                <a:t>Reception contact number: </a:t>
              </a:r>
              <a:r>
                <a:rPr lang="en-GB" sz="1100" dirty="0">
                  <a:solidFill>
                    <a:schemeClr val="bg1"/>
                  </a:solidFill>
                  <a:latin typeface="DM Sans"/>
                </a:rPr>
                <a:t>07570 245 620</a:t>
              </a:r>
              <a:endParaRPr lang="en-US" sz="1100" dirty="0">
                <a:solidFill>
                  <a:schemeClr val="bg1"/>
                </a:solidFill>
                <a:latin typeface="DM Sans"/>
              </a:endParaRPr>
            </a:p>
            <a:p>
              <a:pPr marL="171450" indent="-171450" algn="ctr">
                <a:lnSpc>
                  <a:spcPts val="2379"/>
                </a:lnSpc>
                <a:buFont typeface="Arial"/>
                <a:buChar char="•"/>
              </a:pPr>
              <a:r>
                <a:rPr lang="en-GB" sz="1100" dirty="0">
                  <a:solidFill>
                    <a:schemeClr val="bg1"/>
                  </a:solidFill>
                  <a:latin typeface="DM Sans"/>
                </a:rPr>
                <a:t>9:30am -4pm</a:t>
              </a:r>
            </a:p>
            <a:p>
              <a:pPr algn="ctr">
                <a:lnSpc>
                  <a:spcPts val="2379"/>
                </a:lnSpc>
              </a:pPr>
              <a:r>
                <a:rPr lang="en-GB" sz="1100" dirty="0">
                  <a:solidFill>
                    <a:schemeClr val="bg1"/>
                  </a:solidFill>
                  <a:latin typeface="DM Sans"/>
                </a:rPr>
                <a:t>Monday – Friday</a:t>
              </a:r>
            </a:p>
            <a:p>
              <a:pPr algn="ctr">
                <a:lnSpc>
                  <a:spcPts val="2379"/>
                </a:lnSpc>
              </a:pPr>
              <a:endParaRPr lang="en-GB" sz="1100" dirty="0">
                <a:solidFill>
                  <a:schemeClr val="bg1"/>
                </a:solidFill>
                <a:latin typeface="Calibri"/>
                <a:ea typeface="Calibri"/>
                <a:cs typeface="Calibri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Ground Floor St James House, Vicar Lane, Sheffield, S1 2EX</a:t>
              </a:r>
            </a:p>
            <a:p>
              <a:pPr algn="ctr">
                <a:lnSpc>
                  <a:spcPts val="2379"/>
                </a:lnSpc>
              </a:pPr>
              <a:endParaRPr lang="en-GB" sz="1100" dirty="0">
                <a:highlight>
                  <a:srgbClr val="FFFF00"/>
                </a:highlight>
                <a:latin typeface="DM Sans"/>
                <a:ea typeface="Calibri"/>
                <a:cs typeface="Calibri"/>
              </a:endParaRP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E016B1D9-5F78-FD88-965B-3D82A406BB60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B598E934-0EF8-872A-A384-66F946A2629A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A655788D-E98C-992B-C8ED-408477D0048A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AAAC2B1C-FDDA-761C-8AB3-0F7A554DA630}"/>
              </a:ext>
            </a:extLst>
          </p:cNvPr>
          <p:cNvGrpSpPr/>
          <p:nvPr/>
        </p:nvGrpSpPr>
        <p:grpSpPr>
          <a:xfrm>
            <a:off x="354126" y="6562749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E18A8564-CD5F-27F6-414D-ADF8EC3518CA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5D20E09F-7405-72BA-4258-CC5B9697561B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dirty="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C4667108-FFA0-96CE-9C12-A518C46E99EA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CC560569-6D84-610C-683D-2396BF55341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AC8DD38B-71AF-F163-FAA8-F5EF08C146EE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7D3E0F63-7DB6-1BFB-670F-71EF9397223E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E4D7634B-555C-F49C-C07B-0FB2DDA4BE3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AE3A3E9D-B452-23C4-8F58-D0BDE4E52651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69" name="TextBox 69">
            <a:extLst>
              <a:ext uri="{FF2B5EF4-FFF2-40B4-BE49-F238E27FC236}">
                <a16:creationId xmlns:a16="http://schemas.microsoft.com/office/drawing/2014/main" id="{F39534B4-3FBA-4183-B620-5B615FE1FF74}"/>
              </a:ext>
            </a:extLst>
          </p:cNvPr>
          <p:cNvSpPr txBox="1"/>
          <p:nvPr/>
        </p:nvSpPr>
        <p:spPr>
          <a:xfrm>
            <a:off x="2682767" y="-83142"/>
            <a:ext cx="6612190" cy="5885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200" u="sng" dirty="0">
                <a:solidFill>
                  <a:srgbClr val="000000"/>
                </a:solidFill>
                <a:latin typeface="DM Sans Bold"/>
              </a:rPr>
              <a:t>CFO Evolution – February WK 2</a:t>
            </a:r>
            <a:endParaRPr lang="en-US" sz="3200" u="sng" dirty="0">
              <a:solidFill>
                <a:srgbClr val="000000"/>
              </a:solidFill>
              <a:highlight>
                <a:srgbClr val="FFFF00"/>
              </a:highlight>
              <a:latin typeface="DM Sans Bold"/>
            </a:endParaRPr>
          </a:p>
        </p:txBody>
      </p:sp>
      <p:sp>
        <p:nvSpPr>
          <p:cNvPr id="70" name="TextBox 70">
            <a:extLst>
              <a:ext uri="{FF2B5EF4-FFF2-40B4-BE49-F238E27FC236}">
                <a16:creationId xmlns:a16="http://schemas.microsoft.com/office/drawing/2014/main" id="{57D5FAC9-63B9-A200-57D3-D87AE14230D5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89E85407-B1AB-7AFD-60EB-A69A7332510F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FBF775CF-B508-6943-2E71-4C703E5518DD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CA137F85-D2B1-ECC2-2176-5F9FEAE8509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8723" y="106741"/>
            <a:ext cx="1311392" cy="438727"/>
          </a:xfrm>
          <a:prstGeom prst="rect">
            <a:avLst/>
          </a:prstGeom>
        </p:spPr>
      </p:pic>
      <p:sp>
        <p:nvSpPr>
          <p:cNvPr id="38" name="TextBox 64">
            <a:extLst>
              <a:ext uri="{FF2B5EF4-FFF2-40B4-BE49-F238E27FC236}">
                <a16:creationId xmlns:a16="http://schemas.microsoft.com/office/drawing/2014/main" id="{302532FE-9C9A-970C-3DBD-56A42E84089D}"/>
              </a:ext>
            </a:extLst>
          </p:cNvPr>
          <p:cNvSpPr txBox="1"/>
          <p:nvPr/>
        </p:nvSpPr>
        <p:spPr>
          <a:xfrm>
            <a:off x="5883013" y="5821112"/>
            <a:ext cx="197414" cy="20595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dirty="0"/>
          </a:p>
        </p:txBody>
      </p:sp>
      <p:grpSp>
        <p:nvGrpSpPr>
          <p:cNvPr id="6" name="Group 46">
            <a:extLst>
              <a:ext uri="{FF2B5EF4-FFF2-40B4-BE49-F238E27FC236}">
                <a16:creationId xmlns:a16="http://schemas.microsoft.com/office/drawing/2014/main" id="{83D8FCC7-BA9C-F426-2F2B-4139F59ACAEF}"/>
              </a:ext>
            </a:extLst>
          </p:cNvPr>
          <p:cNvGrpSpPr/>
          <p:nvPr/>
        </p:nvGrpSpPr>
        <p:grpSpPr>
          <a:xfrm rot="2700000">
            <a:off x="3565772" y="2154464"/>
            <a:ext cx="442368" cy="576249"/>
            <a:chOff x="-550539" y="-920869"/>
            <a:chExt cx="1223639" cy="1593969"/>
          </a:xfrm>
        </p:grpSpPr>
        <p:sp>
          <p:nvSpPr>
            <p:cNvPr id="7" name="Freeform 47">
              <a:extLst>
                <a:ext uri="{FF2B5EF4-FFF2-40B4-BE49-F238E27FC236}">
                  <a16:creationId xmlns:a16="http://schemas.microsoft.com/office/drawing/2014/main" id="{009D4E46-C742-A368-CA0D-25A3766F5164}"/>
                </a:ext>
              </a:extLst>
            </p:cNvPr>
            <p:cNvSpPr/>
            <p:nvPr/>
          </p:nvSpPr>
          <p:spPr>
            <a:xfrm>
              <a:off x="-550539" y="-920869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TextBox 48">
              <a:extLst>
                <a:ext uri="{FF2B5EF4-FFF2-40B4-BE49-F238E27FC236}">
                  <a16:creationId xmlns:a16="http://schemas.microsoft.com/office/drawing/2014/main" id="{817E50E9-055F-98CB-957F-C5ADCB861D50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sp>
        <p:nvSpPr>
          <p:cNvPr id="9" name="Freeform 66">
            <a:extLst>
              <a:ext uri="{FF2B5EF4-FFF2-40B4-BE49-F238E27FC236}">
                <a16:creationId xmlns:a16="http://schemas.microsoft.com/office/drawing/2014/main" id="{9B6665F4-C343-E3C5-8BA6-005FDD1ACACA}"/>
              </a:ext>
            </a:extLst>
          </p:cNvPr>
          <p:cNvSpPr/>
          <p:nvPr/>
        </p:nvSpPr>
        <p:spPr>
          <a:xfrm>
            <a:off x="2698463" y="993856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sp>
        <p:nvSpPr>
          <p:cNvPr id="10" name="Freeform 66">
            <a:extLst>
              <a:ext uri="{FF2B5EF4-FFF2-40B4-BE49-F238E27FC236}">
                <a16:creationId xmlns:a16="http://schemas.microsoft.com/office/drawing/2014/main" id="{C8089535-4AC3-0B6D-B078-1A96C87E325A}"/>
              </a:ext>
            </a:extLst>
          </p:cNvPr>
          <p:cNvSpPr/>
          <p:nvPr/>
        </p:nvSpPr>
        <p:spPr>
          <a:xfrm>
            <a:off x="4290060" y="985007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sp>
        <p:nvSpPr>
          <p:cNvPr id="11" name="Freeform 66">
            <a:extLst>
              <a:ext uri="{FF2B5EF4-FFF2-40B4-BE49-F238E27FC236}">
                <a16:creationId xmlns:a16="http://schemas.microsoft.com/office/drawing/2014/main" id="{D35B6C57-AE09-7361-8140-309E67CFE594}"/>
              </a:ext>
            </a:extLst>
          </p:cNvPr>
          <p:cNvSpPr/>
          <p:nvPr/>
        </p:nvSpPr>
        <p:spPr>
          <a:xfrm>
            <a:off x="5883013" y="1026197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sp>
        <p:nvSpPr>
          <p:cNvPr id="12" name="Freeform 66">
            <a:extLst>
              <a:ext uri="{FF2B5EF4-FFF2-40B4-BE49-F238E27FC236}">
                <a16:creationId xmlns:a16="http://schemas.microsoft.com/office/drawing/2014/main" id="{2751F457-079B-8267-D6FE-5A590D3BBA3E}"/>
              </a:ext>
            </a:extLst>
          </p:cNvPr>
          <p:cNvSpPr/>
          <p:nvPr/>
        </p:nvSpPr>
        <p:spPr>
          <a:xfrm>
            <a:off x="7435597" y="1052993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sp>
        <p:nvSpPr>
          <p:cNvPr id="13" name="Freeform 66">
            <a:extLst>
              <a:ext uri="{FF2B5EF4-FFF2-40B4-BE49-F238E27FC236}">
                <a16:creationId xmlns:a16="http://schemas.microsoft.com/office/drawing/2014/main" id="{24B347F1-8033-6258-2CE1-7B2E8A894B87}"/>
              </a:ext>
            </a:extLst>
          </p:cNvPr>
          <p:cNvSpPr/>
          <p:nvPr/>
        </p:nvSpPr>
        <p:spPr>
          <a:xfrm flipH="1">
            <a:off x="9138966" y="1016631"/>
            <a:ext cx="121486" cy="205957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sp>
        <p:nvSpPr>
          <p:cNvPr id="14" name="Freeform 66">
            <a:extLst>
              <a:ext uri="{FF2B5EF4-FFF2-40B4-BE49-F238E27FC236}">
                <a16:creationId xmlns:a16="http://schemas.microsoft.com/office/drawing/2014/main" id="{7A7ECAD8-7D42-C19E-6A68-174A4E751153}"/>
              </a:ext>
            </a:extLst>
          </p:cNvPr>
          <p:cNvSpPr/>
          <p:nvPr/>
        </p:nvSpPr>
        <p:spPr>
          <a:xfrm>
            <a:off x="2808879" y="7333981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sp>
        <p:nvSpPr>
          <p:cNvPr id="15" name="Freeform 66">
            <a:extLst>
              <a:ext uri="{FF2B5EF4-FFF2-40B4-BE49-F238E27FC236}">
                <a16:creationId xmlns:a16="http://schemas.microsoft.com/office/drawing/2014/main" id="{EA2BB600-AAFF-AD2A-42CA-618BD8F819AB}"/>
              </a:ext>
            </a:extLst>
          </p:cNvPr>
          <p:cNvSpPr/>
          <p:nvPr/>
        </p:nvSpPr>
        <p:spPr>
          <a:xfrm>
            <a:off x="5955503" y="7333981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sp>
        <p:nvSpPr>
          <p:cNvPr id="16" name="Freeform 66">
            <a:extLst>
              <a:ext uri="{FF2B5EF4-FFF2-40B4-BE49-F238E27FC236}">
                <a16:creationId xmlns:a16="http://schemas.microsoft.com/office/drawing/2014/main" id="{F5A77F18-E411-9704-AD71-36CAF055B9DB}"/>
              </a:ext>
            </a:extLst>
          </p:cNvPr>
          <p:cNvSpPr/>
          <p:nvPr/>
        </p:nvSpPr>
        <p:spPr>
          <a:xfrm>
            <a:off x="4388608" y="7309784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sp>
        <p:nvSpPr>
          <p:cNvPr id="17" name="Freeform 66">
            <a:extLst>
              <a:ext uri="{FF2B5EF4-FFF2-40B4-BE49-F238E27FC236}">
                <a16:creationId xmlns:a16="http://schemas.microsoft.com/office/drawing/2014/main" id="{C19BAD10-D1A2-C821-190E-353474BAF699}"/>
              </a:ext>
            </a:extLst>
          </p:cNvPr>
          <p:cNvSpPr/>
          <p:nvPr/>
        </p:nvSpPr>
        <p:spPr>
          <a:xfrm>
            <a:off x="7522398" y="7359895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sp>
        <p:nvSpPr>
          <p:cNvPr id="18" name="Freeform 66">
            <a:extLst>
              <a:ext uri="{FF2B5EF4-FFF2-40B4-BE49-F238E27FC236}">
                <a16:creationId xmlns:a16="http://schemas.microsoft.com/office/drawing/2014/main" id="{C2C1753B-7A62-C8F0-1603-777ED89AC201}"/>
              </a:ext>
            </a:extLst>
          </p:cNvPr>
          <p:cNvSpPr/>
          <p:nvPr/>
        </p:nvSpPr>
        <p:spPr>
          <a:xfrm>
            <a:off x="9089293" y="7333981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19" name="Group 62">
            <a:extLst>
              <a:ext uri="{FF2B5EF4-FFF2-40B4-BE49-F238E27FC236}">
                <a16:creationId xmlns:a16="http://schemas.microsoft.com/office/drawing/2014/main" id="{9B59EB99-CEBA-0EB1-29C5-BD11F399834B}"/>
              </a:ext>
            </a:extLst>
          </p:cNvPr>
          <p:cNvGrpSpPr/>
          <p:nvPr/>
        </p:nvGrpSpPr>
        <p:grpSpPr>
          <a:xfrm>
            <a:off x="2708651" y="1196652"/>
            <a:ext cx="242972" cy="438870"/>
            <a:chOff x="76200" y="47625"/>
            <a:chExt cx="812801" cy="1468127"/>
          </a:xfrm>
        </p:grpSpPr>
        <p:sp>
          <p:nvSpPr>
            <p:cNvPr id="20" name="Freeform 63">
              <a:extLst>
                <a:ext uri="{FF2B5EF4-FFF2-40B4-BE49-F238E27FC236}">
                  <a16:creationId xmlns:a16="http://schemas.microsoft.com/office/drawing/2014/main" id="{E9B943C1-A5C5-FFF6-ACDC-4B1209452090}"/>
                </a:ext>
              </a:extLst>
            </p:cNvPr>
            <p:cNvSpPr/>
            <p:nvPr/>
          </p:nvSpPr>
          <p:spPr>
            <a:xfrm>
              <a:off x="76201" y="702952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21" name="TextBox 64">
              <a:extLst>
                <a:ext uri="{FF2B5EF4-FFF2-40B4-BE49-F238E27FC236}">
                  <a16:creationId xmlns:a16="http://schemas.microsoft.com/office/drawing/2014/main" id="{4ECB3E5D-03A5-1267-7015-A149F1AA2046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2" name="Group 62">
            <a:extLst>
              <a:ext uri="{FF2B5EF4-FFF2-40B4-BE49-F238E27FC236}">
                <a16:creationId xmlns:a16="http://schemas.microsoft.com/office/drawing/2014/main" id="{75A04658-9361-B841-9AFF-84DB2BB9E54C}"/>
              </a:ext>
            </a:extLst>
          </p:cNvPr>
          <p:cNvGrpSpPr/>
          <p:nvPr/>
        </p:nvGrpSpPr>
        <p:grpSpPr>
          <a:xfrm>
            <a:off x="6528408" y="3101554"/>
            <a:ext cx="242972" cy="438870"/>
            <a:chOff x="76200" y="47625"/>
            <a:chExt cx="812801" cy="1468127"/>
          </a:xfrm>
        </p:grpSpPr>
        <p:sp>
          <p:nvSpPr>
            <p:cNvPr id="23" name="Freeform 63">
              <a:extLst>
                <a:ext uri="{FF2B5EF4-FFF2-40B4-BE49-F238E27FC236}">
                  <a16:creationId xmlns:a16="http://schemas.microsoft.com/office/drawing/2014/main" id="{B70207F9-9F6D-0E7B-941F-CF4FA7BF3C30}"/>
                </a:ext>
              </a:extLst>
            </p:cNvPr>
            <p:cNvSpPr/>
            <p:nvPr/>
          </p:nvSpPr>
          <p:spPr>
            <a:xfrm>
              <a:off x="76201" y="702952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24" name="TextBox 64">
              <a:extLst>
                <a:ext uri="{FF2B5EF4-FFF2-40B4-BE49-F238E27FC236}">
                  <a16:creationId xmlns:a16="http://schemas.microsoft.com/office/drawing/2014/main" id="{BDA32A71-3D5E-14A6-7041-12E9670A2F65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5" name="Group 62">
            <a:extLst>
              <a:ext uri="{FF2B5EF4-FFF2-40B4-BE49-F238E27FC236}">
                <a16:creationId xmlns:a16="http://schemas.microsoft.com/office/drawing/2014/main" id="{AAFBBFBE-9886-676E-588F-2F028D405395}"/>
              </a:ext>
            </a:extLst>
          </p:cNvPr>
          <p:cNvGrpSpPr/>
          <p:nvPr/>
        </p:nvGrpSpPr>
        <p:grpSpPr>
          <a:xfrm>
            <a:off x="8088312" y="3086163"/>
            <a:ext cx="242972" cy="438870"/>
            <a:chOff x="76200" y="47625"/>
            <a:chExt cx="812801" cy="1468127"/>
          </a:xfrm>
        </p:grpSpPr>
        <p:sp>
          <p:nvSpPr>
            <p:cNvPr id="26" name="Freeform 63">
              <a:extLst>
                <a:ext uri="{FF2B5EF4-FFF2-40B4-BE49-F238E27FC236}">
                  <a16:creationId xmlns:a16="http://schemas.microsoft.com/office/drawing/2014/main" id="{2F4AE180-48E8-86B7-B587-083675CB3436}"/>
                </a:ext>
              </a:extLst>
            </p:cNvPr>
            <p:cNvSpPr/>
            <p:nvPr/>
          </p:nvSpPr>
          <p:spPr>
            <a:xfrm>
              <a:off x="76201" y="702952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27" name="TextBox 64">
              <a:extLst>
                <a:ext uri="{FF2B5EF4-FFF2-40B4-BE49-F238E27FC236}">
                  <a16:creationId xmlns:a16="http://schemas.microsoft.com/office/drawing/2014/main" id="{BF9879D6-C48D-46C5-369A-CB5815F240EC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28" name="Freeform 66">
            <a:extLst>
              <a:ext uri="{FF2B5EF4-FFF2-40B4-BE49-F238E27FC236}">
                <a16:creationId xmlns:a16="http://schemas.microsoft.com/office/drawing/2014/main" id="{3CCF2E28-D2B1-B6CC-9911-B9EB7120C2B8}"/>
              </a:ext>
            </a:extLst>
          </p:cNvPr>
          <p:cNvSpPr/>
          <p:nvPr/>
        </p:nvSpPr>
        <p:spPr>
          <a:xfrm>
            <a:off x="9711101" y="3403547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sp>
        <p:nvSpPr>
          <p:cNvPr id="29" name="Freeform 66">
            <a:extLst>
              <a:ext uri="{FF2B5EF4-FFF2-40B4-BE49-F238E27FC236}">
                <a16:creationId xmlns:a16="http://schemas.microsoft.com/office/drawing/2014/main" id="{EA8AB48D-3451-BE0E-437A-1F863204ACD9}"/>
              </a:ext>
            </a:extLst>
          </p:cNvPr>
          <p:cNvSpPr/>
          <p:nvPr/>
        </p:nvSpPr>
        <p:spPr>
          <a:xfrm>
            <a:off x="4929062" y="3242902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30" name="Group 62">
            <a:extLst>
              <a:ext uri="{FF2B5EF4-FFF2-40B4-BE49-F238E27FC236}">
                <a16:creationId xmlns:a16="http://schemas.microsoft.com/office/drawing/2014/main" id="{7A4C187A-9872-86C4-0D91-CE0F8D535FB0}"/>
              </a:ext>
            </a:extLst>
          </p:cNvPr>
          <p:cNvGrpSpPr/>
          <p:nvPr/>
        </p:nvGrpSpPr>
        <p:grpSpPr>
          <a:xfrm>
            <a:off x="3347018" y="3115032"/>
            <a:ext cx="242972" cy="438870"/>
            <a:chOff x="76200" y="47625"/>
            <a:chExt cx="812801" cy="1468127"/>
          </a:xfrm>
        </p:grpSpPr>
        <p:sp>
          <p:nvSpPr>
            <p:cNvPr id="31" name="Freeform 63">
              <a:extLst>
                <a:ext uri="{FF2B5EF4-FFF2-40B4-BE49-F238E27FC236}">
                  <a16:creationId xmlns:a16="http://schemas.microsoft.com/office/drawing/2014/main" id="{4AAC89DE-2603-AF67-410D-875A0EC66490}"/>
                </a:ext>
              </a:extLst>
            </p:cNvPr>
            <p:cNvSpPr/>
            <p:nvPr/>
          </p:nvSpPr>
          <p:spPr>
            <a:xfrm>
              <a:off x="76201" y="702952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32" name="TextBox 64">
              <a:extLst>
                <a:ext uri="{FF2B5EF4-FFF2-40B4-BE49-F238E27FC236}">
                  <a16:creationId xmlns:a16="http://schemas.microsoft.com/office/drawing/2014/main" id="{93E3EFC6-C1FA-2B0D-EC9A-30C05DAD34F2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33" name="Freeform 63">
            <a:extLst>
              <a:ext uri="{FF2B5EF4-FFF2-40B4-BE49-F238E27FC236}">
                <a16:creationId xmlns:a16="http://schemas.microsoft.com/office/drawing/2014/main" id="{BDD1A7B6-667E-C061-AD50-2FF6DACA7D68}"/>
              </a:ext>
            </a:extLst>
          </p:cNvPr>
          <p:cNvSpPr/>
          <p:nvPr/>
        </p:nvSpPr>
        <p:spPr>
          <a:xfrm>
            <a:off x="4929062" y="6886882"/>
            <a:ext cx="242972" cy="24297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67AB2C"/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34" name="Freeform 66">
            <a:extLst>
              <a:ext uri="{FF2B5EF4-FFF2-40B4-BE49-F238E27FC236}">
                <a16:creationId xmlns:a16="http://schemas.microsoft.com/office/drawing/2014/main" id="{D5F7FAB8-5B35-CBB0-558B-E6B424254B68}"/>
              </a:ext>
            </a:extLst>
          </p:cNvPr>
          <p:cNvSpPr/>
          <p:nvPr/>
        </p:nvSpPr>
        <p:spPr>
          <a:xfrm>
            <a:off x="3322458" y="5387454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sp>
        <p:nvSpPr>
          <p:cNvPr id="35" name="Freeform 66">
            <a:extLst>
              <a:ext uri="{FF2B5EF4-FFF2-40B4-BE49-F238E27FC236}">
                <a16:creationId xmlns:a16="http://schemas.microsoft.com/office/drawing/2014/main" id="{57132778-CA4B-9365-CCA8-D6C2EA9EDC2D}"/>
              </a:ext>
            </a:extLst>
          </p:cNvPr>
          <p:cNvSpPr/>
          <p:nvPr/>
        </p:nvSpPr>
        <p:spPr>
          <a:xfrm>
            <a:off x="3316405" y="6755295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AD2B3373-422C-6407-044C-7FEAABE8A4A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74790" y="5354496"/>
            <a:ext cx="384081" cy="176799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2909B568-2E47-3BCE-AF68-AA95A321875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65813" y="5414080"/>
            <a:ext cx="384081" cy="176799"/>
          </a:xfrm>
          <a:prstGeom prst="rect">
            <a:avLst/>
          </a:prstGeom>
        </p:spPr>
      </p:pic>
      <p:grpSp>
        <p:nvGrpSpPr>
          <p:cNvPr id="39" name="Group 65">
            <a:extLst>
              <a:ext uri="{FF2B5EF4-FFF2-40B4-BE49-F238E27FC236}">
                <a16:creationId xmlns:a16="http://schemas.microsoft.com/office/drawing/2014/main" id="{A94A740A-B82E-45E1-65B1-B5A39BF0A55E}"/>
              </a:ext>
            </a:extLst>
          </p:cNvPr>
          <p:cNvGrpSpPr/>
          <p:nvPr/>
        </p:nvGrpSpPr>
        <p:grpSpPr>
          <a:xfrm>
            <a:off x="6472950" y="6907178"/>
            <a:ext cx="220832" cy="193228"/>
            <a:chOff x="0" y="0"/>
            <a:chExt cx="812800" cy="711200"/>
          </a:xfrm>
        </p:grpSpPr>
        <p:sp>
          <p:nvSpPr>
            <p:cNvPr id="40" name="Freeform 66">
              <a:extLst>
                <a:ext uri="{FF2B5EF4-FFF2-40B4-BE49-F238E27FC236}">
                  <a16:creationId xmlns:a16="http://schemas.microsoft.com/office/drawing/2014/main" id="{C726F93E-E7F7-289E-DE1D-BE7D0D1F4C11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1" name="TextBox 67">
              <a:extLst>
                <a:ext uri="{FF2B5EF4-FFF2-40B4-BE49-F238E27FC236}">
                  <a16:creationId xmlns:a16="http://schemas.microsoft.com/office/drawing/2014/main" id="{52EC7F93-1975-F232-0878-FDDC97CFBCD3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2" name="Group 62">
            <a:extLst>
              <a:ext uri="{FF2B5EF4-FFF2-40B4-BE49-F238E27FC236}">
                <a16:creationId xmlns:a16="http://schemas.microsoft.com/office/drawing/2014/main" id="{D6034A31-D072-876A-41FD-99A85A8E82BF}"/>
              </a:ext>
            </a:extLst>
          </p:cNvPr>
          <p:cNvGrpSpPr/>
          <p:nvPr/>
        </p:nvGrpSpPr>
        <p:grpSpPr>
          <a:xfrm>
            <a:off x="8048876" y="5414080"/>
            <a:ext cx="242972" cy="242972"/>
            <a:chOff x="0" y="0"/>
            <a:chExt cx="812800" cy="812800"/>
          </a:xfrm>
        </p:grpSpPr>
        <p:sp>
          <p:nvSpPr>
            <p:cNvPr id="43" name="Freeform 63">
              <a:extLst>
                <a:ext uri="{FF2B5EF4-FFF2-40B4-BE49-F238E27FC236}">
                  <a16:creationId xmlns:a16="http://schemas.microsoft.com/office/drawing/2014/main" id="{B225B025-09CA-CE00-1FFF-DBD76F3A932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4" name="TextBox 64">
              <a:extLst>
                <a:ext uri="{FF2B5EF4-FFF2-40B4-BE49-F238E27FC236}">
                  <a16:creationId xmlns:a16="http://schemas.microsoft.com/office/drawing/2014/main" id="{8F318E91-D384-2412-1BC6-15000456AA82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45" name="Group 62">
            <a:extLst>
              <a:ext uri="{FF2B5EF4-FFF2-40B4-BE49-F238E27FC236}">
                <a16:creationId xmlns:a16="http://schemas.microsoft.com/office/drawing/2014/main" id="{46A6DAFD-85F6-AE43-5A6D-D186FC5C49DC}"/>
              </a:ext>
            </a:extLst>
          </p:cNvPr>
          <p:cNvGrpSpPr/>
          <p:nvPr/>
        </p:nvGrpSpPr>
        <p:grpSpPr>
          <a:xfrm>
            <a:off x="9681700" y="5283044"/>
            <a:ext cx="242972" cy="438870"/>
            <a:chOff x="76200" y="47625"/>
            <a:chExt cx="812801" cy="1468127"/>
          </a:xfrm>
        </p:grpSpPr>
        <p:sp>
          <p:nvSpPr>
            <p:cNvPr id="51" name="Freeform 63">
              <a:extLst>
                <a:ext uri="{FF2B5EF4-FFF2-40B4-BE49-F238E27FC236}">
                  <a16:creationId xmlns:a16="http://schemas.microsoft.com/office/drawing/2014/main" id="{499A8789-A863-9B15-49CB-ED95D845DC17}"/>
                </a:ext>
              </a:extLst>
            </p:cNvPr>
            <p:cNvSpPr/>
            <p:nvPr/>
          </p:nvSpPr>
          <p:spPr>
            <a:xfrm>
              <a:off x="76201" y="702952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53" name="TextBox 64">
              <a:extLst>
                <a:ext uri="{FF2B5EF4-FFF2-40B4-BE49-F238E27FC236}">
                  <a16:creationId xmlns:a16="http://schemas.microsoft.com/office/drawing/2014/main" id="{C3861DD1-7BA0-852E-C52C-BF5CDC70381C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54" name="Group 62">
            <a:extLst>
              <a:ext uri="{FF2B5EF4-FFF2-40B4-BE49-F238E27FC236}">
                <a16:creationId xmlns:a16="http://schemas.microsoft.com/office/drawing/2014/main" id="{740131A0-A3F6-C664-6F11-FAD52CCE2681}"/>
              </a:ext>
            </a:extLst>
          </p:cNvPr>
          <p:cNvGrpSpPr/>
          <p:nvPr/>
        </p:nvGrpSpPr>
        <p:grpSpPr>
          <a:xfrm>
            <a:off x="7610035" y="6881185"/>
            <a:ext cx="242972" cy="242972"/>
            <a:chOff x="0" y="0"/>
            <a:chExt cx="812800" cy="812800"/>
          </a:xfrm>
        </p:grpSpPr>
        <p:sp>
          <p:nvSpPr>
            <p:cNvPr id="55" name="Freeform 63">
              <a:extLst>
                <a:ext uri="{FF2B5EF4-FFF2-40B4-BE49-F238E27FC236}">
                  <a16:creationId xmlns:a16="http://schemas.microsoft.com/office/drawing/2014/main" id="{5BD01E95-7729-35BB-F72B-9C26D38F210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6" name="TextBox 64">
              <a:extLst>
                <a:ext uri="{FF2B5EF4-FFF2-40B4-BE49-F238E27FC236}">
                  <a16:creationId xmlns:a16="http://schemas.microsoft.com/office/drawing/2014/main" id="{A90DF9F4-B329-07CD-F1EE-570B19192FF3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57" name="Group 62">
            <a:extLst>
              <a:ext uri="{FF2B5EF4-FFF2-40B4-BE49-F238E27FC236}">
                <a16:creationId xmlns:a16="http://schemas.microsoft.com/office/drawing/2014/main" id="{B7487170-1F4D-2127-5357-9FCFADBB2ABB}"/>
              </a:ext>
            </a:extLst>
          </p:cNvPr>
          <p:cNvGrpSpPr/>
          <p:nvPr/>
        </p:nvGrpSpPr>
        <p:grpSpPr>
          <a:xfrm>
            <a:off x="10206116" y="6721222"/>
            <a:ext cx="242972" cy="242972"/>
            <a:chOff x="0" y="0"/>
            <a:chExt cx="812800" cy="812800"/>
          </a:xfrm>
        </p:grpSpPr>
        <p:sp>
          <p:nvSpPr>
            <p:cNvPr id="58" name="Freeform 63">
              <a:extLst>
                <a:ext uri="{FF2B5EF4-FFF2-40B4-BE49-F238E27FC236}">
                  <a16:creationId xmlns:a16="http://schemas.microsoft.com/office/drawing/2014/main" id="{B529D970-C1BB-9740-F338-8C041EAE90E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0" name="TextBox 64">
              <a:extLst>
                <a:ext uri="{FF2B5EF4-FFF2-40B4-BE49-F238E27FC236}">
                  <a16:creationId xmlns:a16="http://schemas.microsoft.com/office/drawing/2014/main" id="{CACF2C11-1AA6-856A-5114-AE9AB308871A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1" name="Group 65">
            <a:extLst>
              <a:ext uri="{FF2B5EF4-FFF2-40B4-BE49-F238E27FC236}">
                <a16:creationId xmlns:a16="http://schemas.microsoft.com/office/drawing/2014/main" id="{6322DD86-9B6F-25CE-FC75-5DDA512D82A0}"/>
              </a:ext>
            </a:extLst>
          </p:cNvPr>
          <p:cNvGrpSpPr/>
          <p:nvPr/>
        </p:nvGrpSpPr>
        <p:grpSpPr>
          <a:xfrm>
            <a:off x="9074125" y="6721222"/>
            <a:ext cx="220832" cy="193228"/>
            <a:chOff x="0" y="0"/>
            <a:chExt cx="812800" cy="711200"/>
          </a:xfrm>
        </p:grpSpPr>
        <p:sp>
          <p:nvSpPr>
            <p:cNvPr id="68" name="Freeform 66">
              <a:extLst>
                <a:ext uri="{FF2B5EF4-FFF2-40B4-BE49-F238E27FC236}">
                  <a16:creationId xmlns:a16="http://schemas.microsoft.com/office/drawing/2014/main" id="{2403404A-916E-CD1A-277F-DFDC81743F1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3" name="TextBox 67">
              <a:extLst>
                <a:ext uri="{FF2B5EF4-FFF2-40B4-BE49-F238E27FC236}">
                  <a16:creationId xmlns:a16="http://schemas.microsoft.com/office/drawing/2014/main" id="{A4351F2A-C92B-E3C2-1D13-9E1534ADFEF9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711180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B331BDC-FB3B-D4E9-3BB8-5ACFB0C10C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646B67EC-7395-7193-5B7E-28D63D84C7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8804586"/>
              </p:ext>
            </p:extLst>
          </p:nvPr>
        </p:nvGraphicFramePr>
        <p:xfrm>
          <a:off x="2617400" y="530130"/>
          <a:ext cx="7989355" cy="6999729"/>
        </p:xfrm>
        <a:graphic>
          <a:graphicData uri="http://schemas.openxmlformats.org/drawingml/2006/table">
            <a:tbl>
              <a:tblPr/>
              <a:tblGrid>
                <a:gridCol w="15978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92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63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27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30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8253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16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17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18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19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Friday 20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32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6244428"/>
                  </a:ext>
                </a:extLst>
              </a:tr>
              <a:tr h="2325981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u="sng" dirty="0">
                          <a:solidFill>
                            <a:srgbClr val="000000"/>
                          </a:solidFill>
                          <a:latin typeface="DM Sans"/>
                        </a:rPr>
                        <a:t>Allotment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With Jo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10am – 1pm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Maximum 6 participants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1050" b="0" u="sng" dirty="0">
                          <a:solidFill>
                            <a:srgbClr val="000000"/>
                          </a:solidFill>
                          <a:latin typeface="DM Sans"/>
                        </a:rPr>
                        <a:t>Play to your Strengths</a:t>
                      </a:r>
                      <a:b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Wellbeing and games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With Kath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9.30-12.00</a:t>
                      </a:r>
                      <a:endParaRPr lang="en-GB" sz="105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1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1050" b="0" u="sng" dirty="0">
                          <a:solidFill>
                            <a:schemeClr val="tx1"/>
                          </a:solidFill>
                          <a:latin typeface="DM Sans"/>
                        </a:rPr>
                        <a:t>Sports and Fitness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1050" b="0" dirty="0">
                          <a:solidFill>
                            <a:schemeClr val="tx1"/>
                          </a:solidFill>
                          <a:latin typeface="DM Sans"/>
                        </a:rPr>
                        <a:t> with mark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dirty="0">
                          <a:solidFill>
                            <a:schemeClr val="tx1"/>
                          </a:solidFill>
                          <a:latin typeface="DM Sans"/>
                        </a:rPr>
                        <a:t>Maximum 6 participants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105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1050" b="0" dirty="0">
                          <a:solidFill>
                            <a:schemeClr val="tx1"/>
                          </a:solidFill>
                          <a:latin typeface="DM Sans"/>
                        </a:rPr>
                        <a:t>10am – 12pm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u="sng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Introduction to Basic Cooking Skills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With Enie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9:30am – 10:30am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u="sng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Cooking on a Budget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10:30am – 12:30pm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With Enie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Maximum 6 participants</a:t>
                      </a:r>
                      <a:endParaRPr lang="en-GB" sz="105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u="sng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Lego Project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u="none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10:00am - 11:00am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u="none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With Max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u="sng" dirty="0">
                          <a:solidFill>
                            <a:srgbClr val="000000"/>
                          </a:solidFill>
                          <a:latin typeface="DM Sans"/>
                        </a:rPr>
                        <a:t>Recipe for success </a:t>
                      </a: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Employment and Future thinking!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With Max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10.30am-12.00pm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Maximum 6 participants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u="sng" dirty="0">
                          <a:solidFill>
                            <a:srgbClr val="000000"/>
                          </a:solidFill>
                          <a:latin typeface="DM Sans"/>
                        </a:rPr>
                        <a:t>Sports Psychology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Skills &amp;Strengths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With Mark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13.00-14.00</a:t>
                      </a: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77476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u="sng" dirty="0">
                          <a:solidFill>
                            <a:srgbClr val="000000"/>
                          </a:solidFill>
                          <a:latin typeface="DM Sans"/>
                        </a:rPr>
                        <a:t>Through the Gate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(Support available for anyone being released from custody)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All staff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1pm – 3pm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1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u="sng" dirty="0">
                          <a:latin typeface="DM Sans" pitchFamily="2" charset="0"/>
                        </a:rPr>
                        <a:t>Career Compass </a:t>
                      </a:r>
                      <a:r>
                        <a:rPr lang="en-US" sz="1050" b="0" dirty="0">
                          <a:latin typeface="DM Sans" pitchFamily="2" charset="0"/>
                        </a:rPr>
                        <a:t>Employability  Support with Enie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dirty="0">
                          <a:latin typeface="DM Sans" pitchFamily="2" charset="0"/>
                        </a:rPr>
                        <a:t>10am – 12pm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1050" b="0" dirty="0"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u="sng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CBT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1pm-3pm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(please speak to a member of staff)</a:t>
                      </a:r>
                    </a:p>
                    <a:p>
                      <a:pPr algn="ctr"/>
                      <a:r>
                        <a:rPr lang="en-GB" sz="1050" b="0" u="sng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Get Digital Savvy</a:t>
                      </a:r>
                    </a:p>
                    <a:p>
                      <a:pPr algn="ctr"/>
                      <a:r>
                        <a:rPr lang="en-GB" sz="105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With Kath</a:t>
                      </a:r>
                    </a:p>
                    <a:p>
                      <a:pPr algn="ctr"/>
                      <a:r>
                        <a:rPr lang="en-GB" sz="105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2pm -3pm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u="sng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SPECTRUM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u="none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11:00am -12:00pm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u="none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With  Max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u="sng" dirty="0">
                          <a:solidFill>
                            <a:srgbClr val="000000"/>
                          </a:solidFill>
                          <a:latin typeface="DM Sans"/>
                        </a:rPr>
                        <a:t>Hub induction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(Meet the team and enrol!)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14.00pm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19966"/>
                  </a:ext>
                </a:extLst>
              </a:tr>
              <a:tr h="1390349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u="sng" dirty="0">
                          <a:solidFill>
                            <a:srgbClr val="000000"/>
                          </a:solidFill>
                          <a:latin typeface="DM Sans"/>
                        </a:rPr>
                        <a:t>Hub induction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(Meet the team and enroll!)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14.00pm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u="sng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Arts and Crafts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u="none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1pm – 3pm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u="none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With TIPP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u="sng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Recovery &amp; resilience </a:t>
                      </a:r>
                      <a:r>
                        <a:rPr lang="en-GB" sz="1050" b="0" u="none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with Joanna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u="none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13,00-15.00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b="0" u="sng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Employment- support </a:t>
                      </a:r>
                    </a:p>
                    <a:p>
                      <a:pPr algn="ctr"/>
                      <a:r>
                        <a:rPr lang="en-GB" sz="1050" b="0" u="none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Meet with our EEC for 1-1 job support</a:t>
                      </a:r>
                    </a:p>
                    <a:p>
                      <a:pPr algn="ctr"/>
                      <a:r>
                        <a:rPr lang="en-GB" sz="105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10.00-15.00</a:t>
                      </a:r>
                    </a:p>
                    <a:p>
                      <a:pPr algn="ctr"/>
                      <a:r>
                        <a:rPr lang="en-GB" sz="105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Speak with a member of staff to be booked in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u="sng" dirty="0">
                          <a:solidFill>
                            <a:srgbClr val="000000"/>
                          </a:solidFill>
                          <a:latin typeface="DM Sans"/>
                        </a:rPr>
                        <a:t>Man Plan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(Men’s mental health group) </a:t>
                      </a:r>
                      <a:b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13:30pm -15:30pm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With Max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u="sng" dirty="0">
                          <a:solidFill>
                            <a:srgbClr val="000000"/>
                          </a:solidFill>
                          <a:latin typeface="DM Sans"/>
                        </a:rPr>
                        <a:t>Sports and Fitness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 with Mark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2pm -3pm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Maximum 6 participants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8981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5338782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56F468CD-C9A7-B35E-1DEE-B4EFC538AD13}"/>
              </a:ext>
            </a:extLst>
          </p:cNvPr>
          <p:cNvGrpSpPr/>
          <p:nvPr/>
        </p:nvGrpSpPr>
        <p:grpSpPr>
          <a:xfrm>
            <a:off x="194675" y="1593380"/>
            <a:ext cx="2399946" cy="5151451"/>
            <a:chOff x="0" y="0"/>
            <a:chExt cx="874251" cy="1747688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26BCE72B-0BAE-B033-BB51-03E2299CD6A4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60EFDC26-684D-E0FB-6EDF-CE965D68A19B}"/>
                </a:ext>
              </a:extLst>
            </p:cNvPr>
            <p:cNvSpPr txBox="1"/>
            <p:nvPr/>
          </p:nvSpPr>
          <p:spPr>
            <a:xfrm>
              <a:off x="5476" y="49812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400" b="1" dirty="0">
                  <a:solidFill>
                    <a:schemeClr val="bg1"/>
                  </a:solidFill>
                  <a:latin typeface="DM Sans"/>
                </a:rPr>
                <a:t>Sheffield</a:t>
              </a:r>
              <a:r>
                <a:rPr lang="en-US" sz="1400" b="1" dirty="0">
                  <a:latin typeface="DM Sans"/>
                </a:rPr>
                <a:t> </a:t>
              </a:r>
              <a:r>
                <a:rPr lang="en-US" sz="1400" b="1" dirty="0">
                  <a:solidFill>
                    <a:schemeClr val="bg1"/>
                  </a:solidFill>
                  <a:latin typeface="DM Sans"/>
                </a:rPr>
                <a:t>CFO Activity Hub</a:t>
              </a:r>
              <a:endParaRPr lang="en-US" sz="1100" dirty="0">
                <a:solidFill>
                  <a:schemeClr val="bg1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chemeClr val="bg1"/>
                  </a:solidFill>
                  <a:latin typeface="DM Sans"/>
                </a:rPr>
                <a:t>*If you ever need a </a:t>
              </a:r>
              <a:r>
                <a:rPr lang="en-US" sz="1100" dirty="0" err="1">
                  <a:solidFill>
                    <a:schemeClr val="bg1"/>
                  </a:solidFill>
                  <a:latin typeface="DM Sans"/>
                </a:rPr>
                <a:t>cuppa</a:t>
              </a:r>
              <a:r>
                <a:rPr lang="en-US" sz="1100" dirty="0">
                  <a:solidFill>
                    <a:schemeClr val="bg1"/>
                  </a:solidFill>
                  <a:latin typeface="DM Sans"/>
                </a:rPr>
                <a:t> or a chat, pop in and speak to your support worker.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chemeClr val="bg1"/>
                  </a:solidFill>
                  <a:latin typeface="DM Sans"/>
                </a:rPr>
                <a:t>*Drop-in Session available for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chemeClr val="bg1"/>
                  </a:solidFill>
                  <a:latin typeface="DM Sans"/>
                </a:rPr>
                <a:t> 1-2-1 Support. Please contact your support worker. </a:t>
              </a: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chemeClr val="bg1"/>
                </a:solidFill>
                <a:latin typeface="DM Sans"/>
              </a:endParaRPr>
            </a:p>
            <a:p>
              <a:pPr marL="171450" indent="-171450" algn="ctr">
                <a:lnSpc>
                  <a:spcPts val="2379"/>
                </a:lnSpc>
                <a:buFont typeface="Arial"/>
                <a:buChar char="•"/>
              </a:pPr>
              <a:r>
                <a:rPr lang="en-US" sz="1100" dirty="0">
                  <a:solidFill>
                    <a:schemeClr val="bg1"/>
                  </a:solidFill>
                  <a:latin typeface="DM Sans"/>
                </a:rPr>
                <a:t>Reception contact number: </a:t>
              </a:r>
              <a:r>
                <a:rPr lang="en-GB" sz="1100" dirty="0">
                  <a:solidFill>
                    <a:schemeClr val="bg1"/>
                  </a:solidFill>
                  <a:latin typeface="DM Sans"/>
                </a:rPr>
                <a:t>07570 245 620</a:t>
              </a:r>
              <a:endParaRPr lang="en-US" sz="1100" dirty="0">
                <a:solidFill>
                  <a:schemeClr val="bg1"/>
                </a:solidFill>
                <a:latin typeface="DM Sans"/>
              </a:endParaRPr>
            </a:p>
            <a:p>
              <a:pPr marL="171450" indent="-171450" algn="ctr">
                <a:lnSpc>
                  <a:spcPts val="2379"/>
                </a:lnSpc>
                <a:buFont typeface="Arial"/>
                <a:buChar char="•"/>
              </a:pPr>
              <a:r>
                <a:rPr lang="en-GB" sz="1100" dirty="0">
                  <a:solidFill>
                    <a:schemeClr val="bg1"/>
                  </a:solidFill>
                  <a:latin typeface="DM Sans"/>
                </a:rPr>
                <a:t>9:30am -4pm</a:t>
              </a:r>
            </a:p>
            <a:p>
              <a:pPr algn="ctr">
                <a:lnSpc>
                  <a:spcPts val="2379"/>
                </a:lnSpc>
              </a:pPr>
              <a:r>
                <a:rPr lang="en-GB" sz="1100" dirty="0">
                  <a:solidFill>
                    <a:schemeClr val="bg1"/>
                  </a:solidFill>
                  <a:latin typeface="DM Sans"/>
                </a:rPr>
                <a:t>Monday – Friday</a:t>
              </a:r>
            </a:p>
            <a:p>
              <a:pPr algn="ctr">
                <a:lnSpc>
                  <a:spcPts val="2379"/>
                </a:lnSpc>
              </a:pPr>
              <a:endParaRPr lang="en-GB" sz="1100" dirty="0">
                <a:solidFill>
                  <a:schemeClr val="bg1"/>
                </a:solidFill>
                <a:latin typeface="Calibri"/>
                <a:ea typeface="Calibri"/>
                <a:cs typeface="Calibri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Ground Floor St James House, Vicar Lane, Sheffield, S1 2EX</a:t>
              </a:r>
            </a:p>
            <a:p>
              <a:pPr algn="ctr">
                <a:lnSpc>
                  <a:spcPts val="2379"/>
                </a:lnSpc>
              </a:pPr>
              <a:endParaRPr lang="en-GB" sz="1100" dirty="0">
                <a:highlight>
                  <a:srgbClr val="FFFF00"/>
                </a:highlight>
                <a:latin typeface="DM Sans"/>
                <a:ea typeface="Calibri"/>
                <a:cs typeface="Calibri"/>
              </a:endParaRP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0E507957-41EB-DD31-5FD1-8251F2A42B91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0338920F-99F3-04F3-3746-926556D6E8D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7D38B001-9E0A-5F9B-8853-F2D9C6AF9E34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9D3ECD6D-32C3-06BB-B9E1-3642FED420EE}"/>
              </a:ext>
            </a:extLst>
          </p:cNvPr>
          <p:cNvGrpSpPr/>
          <p:nvPr/>
        </p:nvGrpSpPr>
        <p:grpSpPr>
          <a:xfrm>
            <a:off x="354126" y="6562749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A6693DF7-79AD-C914-6031-8FA8FA6A6774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AB1C5098-65B6-E03B-AC73-4406580713A6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dirty="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2683A329-84A0-8D71-C461-868E10AA4E43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1F981CA9-AB86-5A51-FA81-56037FE941B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E1D4F671-35C2-630F-DBC7-87B3FC709E38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77620F55-1E31-8668-1D93-1EFB996C929F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BBC3DC71-CFCD-DA3E-AE43-8061C6E5B37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431A940F-F858-CEA5-2908-580AE115DEE3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69" name="TextBox 69">
            <a:extLst>
              <a:ext uri="{FF2B5EF4-FFF2-40B4-BE49-F238E27FC236}">
                <a16:creationId xmlns:a16="http://schemas.microsoft.com/office/drawing/2014/main" id="{85EB9716-004C-1264-1A61-814E71644670}"/>
              </a:ext>
            </a:extLst>
          </p:cNvPr>
          <p:cNvSpPr txBox="1"/>
          <p:nvPr/>
        </p:nvSpPr>
        <p:spPr>
          <a:xfrm>
            <a:off x="2682767" y="-58429"/>
            <a:ext cx="6612190" cy="5885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200" u="sng" dirty="0">
                <a:solidFill>
                  <a:srgbClr val="000000"/>
                </a:solidFill>
                <a:latin typeface="DM Sans Bold"/>
              </a:rPr>
              <a:t>CFO Evolution – February WK 3</a:t>
            </a:r>
            <a:endParaRPr lang="en-US" sz="3200" u="sng" dirty="0">
              <a:solidFill>
                <a:srgbClr val="000000"/>
              </a:solidFill>
              <a:highlight>
                <a:srgbClr val="FFFF00"/>
              </a:highlight>
              <a:latin typeface="DM Sans Bold"/>
            </a:endParaRPr>
          </a:p>
        </p:txBody>
      </p:sp>
      <p:sp>
        <p:nvSpPr>
          <p:cNvPr id="70" name="TextBox 70">
            <a:extLst>
              <a:ext uri="{FF2B5EF4-FFF2-40B4-BE49-F238E27FC236}">
                <a16:creationId xmlns:a16="http://schemas.microsoft.com/office/drawing/2014/main" id="{B7F247F9-6FDC-607B-8A3A-3D7ACD66D70E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021DCC0F-22D5-3F19-6475-554927CACD61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F95DACC8-9BA0-D95D-7BD5-3823A1F8C206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935E23F9-74A1-4071-24F8-160A77E3D83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8723" y="106742"/>
            <a:ext cx="1073385" cy="460924"/>
          </a:xfrm>
          <a:prstGeom prst="rect">
            <a:avLst/>
          </a:prstGeom>
        </p:spPr>
      </p:pic>
      <p:sp>
        <p:nvSpPr>
          <p:cNvPr id="38" name="TextBox 64">
            <a:extLst>
              <a:ext uri="{FF2B5EF4-FFF2-40B4-BE49-F238E27FC236}">
                <a16:creationId xmlns:a16="http://schemas.microsoft.com/office/drawing/2014/main" id="{109572D1-1962-247F-5DCB-C2BAD99F6BA3}"/>
              </a:ext>
            </a:extLst>
          </p:cNvPr>
          <p:cNvSpPr txBox="1"/>
          <p:nvPr/>
        </p:nvSpPr>
        <p:spPr>
          <a:xfrm>
            <a:off x="5883013" y="5821112"/>
            <a:ext cx="197414" cy="20595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dirty="0"/>
          </a:p>
        </p:txBody>
      </p:sp>
      <p:grpSp>
        <p:nvGrpSpPr>
          <p:cNvPr id="6" name="Group 46">
            <a:extLst>
              <a:ext uri="{FF2B5EF4-FFF2-40B4-BE49-F238E27FC236}">
                <a16:creationId xmlns:a16="http://schemas.microsoft.com/office/drawing/2014/main" id="{7607B188-244D-55FE-815F-ED0AB57E35DB}"/>
              </a:ext>
            </a:extLst>
          </p:cNvPr>
          <p:cNvGrpSpPr/>
          <p:nvPr/>
        </p:nvGrpSpPr>
        <p:grpSpPr>
          <a:xfrm rot="2700000">
            <a:off x="3181267" y="2249557"/>
            <a:ext cx="442368" cy="576249"/>
            <a:chOff x="-550539" y="-920869"/>
            <a:chExt cx="1223639" cy="1593969"/>
          </a:xfrm>
        </p:grpSpPr>
        <p:sp>
          <p:nvSpPr>
            <p:cNvPr id="7" name="Freeform 47">
              <a:extLst>
                <a:ext uri="{FF2B5EF4-FFF2-40B4-BE49-F238E27FC236}">
                  <a16:creationId xmlns:a16="http://schemas.microsoft.com/office/drawing/2014/main" id="{FE88176C-5945-291B-9976-4211AD105516}"/>
                </a:ext>
              </a:extLst>
            </p:cNvPr>
            <p:cNvSpPr/>
            <p:nvPr/>
          </p:nvSpPr>
          <p:spPr>
            <a:xfrm>
              <a:off x="-550539" y="-920869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TextBox 48">
              <a:extLst>
                <a:ext uri="{FF2B5EF4-FFF2-40B4-BE49-F238E27FC236}">
                  <a16:creationId xmlns:a16="http://schemas.microsoft.com/office/drawing/2014/main" id="{FDDD931B-13B8-150B-A1B8-D9869BA28E9D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sp>
        <p:nvSpPr>
          <p:cNvPr id="9" name="Freeform 66">
            <a:extLst>
              <a:ext uri="{FF2B5EF4-FFF2-40B4-BE49-F238E27FC236}">
                <a16:creationId xmlns:a16="http://schemas.microsoft.com/office/drawing/2014/main" id="{0D655C3A-ECD5-DA3B-9F04-B34B7BBF6417}"/>
              </a:ext>
            </a:extLst>
          </p:cNvPr>
          <p:cNvSpPr/>
          <p:nvPr/>
        </p:nvSpPr>
        <p:spPr>
          <a:xfrm>
            <a:off x="2734839" y="1282492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sp>
        <p:nvSpPr>
          <p:cNvPr id="10" name="Freeform 66">
            <a:extLst>
              <a:ext uri="{FF2B5EF4-FFF2-40B4-BE49-F238E27FC236}">
                <a16:creationId xmlns:a16="http://schemas.microsoft.com/office/drawing/2014/main" id="{7B9161CA-19BD-AAE9-BB48-1FF674273C6D}"/>
              </a:ext>
            </a:extLst>
          </p:cNvPr>
          <p:cNvSpPr/>
          <p:nvPr/>
        </p:nvSpPr>
        <p:spPr>
          <a:xfrm>
            <a:off x="4328409" y="1287606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sp>
        <p:nvSpPr>
          <p:cNvPr id="11" name="Freeform 66">
            <a:extLst>
              <a:ext uri="{FF2B5EF4-FFF2-40B4-BE49-F238E27FC236}">
                <a16:creationId xmlns:a16="http://schemas.microsoft.com/office/drawing/2014/main" id="{AE15B0A1-CC32-29D8-C849-85F312E5A0A2}"/>
              </a:ext>
            </a:extLst>
          </p:cNvPr>
          <p:cNvSpPr/>
          <p:nvPr/>
        </p:nvSpPr>
        <p:spPr>
          <a:xfrm>
            <a:off x="5887458" y="1282492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sp>
        <p:nvSpPr>
          <p:cNvPr id="12" name="Freeform 66">
            <a:extLst>
              <a:ext uri="{FF2B5EF4-FFF2-40B4-BE49-F238E27FC236}">
                <a16:creationId xmlns:a16="http://schemas.microsoft.com/office/drawing/2014/main" id="{22C064DB-A050-8163-7315-C7BF38D884FC}"/>
              </a:ext>
            </a:extLst>
          </p:cNvPr>
          <p:cNvSpPr/>
          <p:nvPr/>
        </p:nvSpPr>
        <p:spPr>
          <a:xfrm>
            <a:off x="7556880" y="1236393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sp>
        <p:nvSpPr>
          <p:cNvPr id="13" name="Freeform 66">
            <a:extLst>
              <a:ext uri="{FF2B5EF4-FFF2-40B4-BE49-F238E27FC236}">
                <a16:creationId xmlns:a16="http://schemas.microsoft.com/office/drawing/2014/main" id="{4AE41B3A-ED59-3A8C-9E74-9E29BE1EF85D}"/>
              </a:ext>
            </a:extLst>
          </p:cNvPr>
          <p:cNvSpPr/>
          <p:nvPr/>
        </p:nvSpPr>
        <p:spPr>
          <a:xfrm>
            <a:off x="9181561" y="1261209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sp>
        <p:nvSpPr>
          <p:cNvPr id="14" name="Freeform 66">
            <a:extLst>
              <a:ext uri="{FF2B5EF4-FFF2-40B4-BE49-F238E27FC236}">
                <a16:creationId xmlns:a16="http://schemas.microsoft.com/office/drawing/2014/main" id="{B30C3A23-096C-0343-58BB-6CFC4A9782BF}"/>
              </a:ext>
            </a:extLst>
          </p:cNvPr>
          <p:cNvSpPr/>
          <p:nvPr/>
        </p:nvSpPr>
        <p:spPr>
          <a:xfrm>
            <a:off x="3150420" y="7278054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sp>
        <p:nvSpPr>
          <p:cNvPr id="15" name="Freeform 66">
            <a:extLst>
              <a:ext uri="{FF2B5EF4-FFF2-40B4-BE49-F238E27FC236}">
                <a16:creationId xmlns:a16="http://schemas.microsoft.com/office/drawing/2014/main" id="{F2BC956B-0DB3-7A33-1A39-9F098E15E214}"/>
              </a:ext>
            </a:extLst>
          </p:cNvPr>
          <p:cNvSpPr/>
          <p:nvPr/>
        </p:nvSpPr>
        <p:spPr>
          <a:xfrm>
            <a:off x="6351369" y="7309784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sp>
        <p:nvSpPr>
          <p:cNvPr id="16" name="Freeform 66">
            <a:extLst>
              <a:ext uri="{FF2B5EF4-FFF2-40B4-BE49-F238E27FC236}">
                <a16:creationId xmlns:a16="http://schemas.microsoft.com/office/drawing/2014/main" id="{E7A99E5B-20B4-22FC-9622-24D387163539}"/>
              </a:ext>
            </a:extLst>
          </p:cNvPr>
          <p:cNvSpPr/>
          <p:nvPr/>
        </p:nvSpPr>
        <p:spPr>
          <a:xfrm>
            <a:off x="4830415" y="7313115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sp>
        <p:nvSpPr>
          <p:cNvPr id="17" name="Freeform 66">
            <a:extLst>
              <a:ext uri="{FF2B5EF4-FFF2-40B4-BE49-F238E27FC236}">
                <a16:creationId xmlns:a16="http://schemas.microsoft.com/office/drawing/2014/main" id="{C39B8F6E-23E8-FA04-5CBE-21817EE211D4}"/>
              </a:ext>
            </a:extLst>
          </p:cNvPr>
          <p:cNvSpPr/>
          <p:nvPr/>
        </p:nvSpPr>
        <p:spPr>
          <a:xfrm>
            <a:off x="7991913" y="7309784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sp>
        <p:nvSpPr>
          <p:cNvPr id="18" name="Freeform 66">
            <a:extLst>
              <a:ext uri="{FF2B5EF4-FFF2-40B4-BE49-F238E27FC236}">
                <a16:creationId xmlns:a16="http://schemas.microsoft.com/office/drawing/2014/main" id="{F685A9FF-0D41-5830-1602-5F2E4A1C29A3}"/>
              </a:ext>
            </a:extLst>
          </p:cNvPr>
          <p:cNvSpPr/>
          <p:nvPr/>
        </p:nvSpPr>
        <p:spPr>
          <a:xfrm>
            <a:off x="9632457" y="7278054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19" name="Group 62">
            <a:extLst>
              <a:ext uri="{FF2B5EF4-FFF2-40B4-BE49-F238E27FC236}">
                <a16:creationId xmlns:a16="http://schemas.microsoft.com/office/drawing/2014/main" id="{964D3D21-23F1-2A7D-F5BD-A25A679BA13A}"/>
              </a:ext>
            </a:extLst>
          </p:cNvPr>
          <p:cNvGrpSpPr/>
          <p:nvPr/>
        </p:nvGrpSpPr>
        <p:grpSpPr>
          <a:xfrm>
            <a:off x="2791223" y="1421911"/>
            <a:ext cx="242972" cy="438870"/>
            <a:chOff x="76200" y="47625"/>
            <a:chExt cx="812801" cy="1468127"/>
          </a:xfrm>
        </p:grpSpPr>
        <p:sp>
          <p:nvSpPr>
            <p:cNvPr id="20" name="Freeform 63">
              <a:extLst>
                <a:ext uri="{FF2B5EF4-FFF2-40B4-BE49-F238E27FC236}">
                  <a16:creationId xmlns:a16="http://schemas.microsoft.com/office/drawing/2014/main" id="{EE77AD18-2B0C-E7D4-C2E5-5EC6536D31CD}"/>
                </a:ext>
              </a:extLst>
            </p:cNvPr>
            <p:cNvSpPr/>
            <p:nvPr/>
          </p:nvSpPr>
          <p:spPr>
            <a:xfrm>
              <a:off x="76201" y="702952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21" name="TextBox 64">
              <a:extLst>
                <a:ext uri="{FF2B5EF4-FFF2-40B4-BE49-F238E27FC236}">
                  <a16:creationId xmlns:a16="http://schemas.microsoft.com/office/drawing/2014/main" id="{F40CE7BA-3C67-173A-B992-A3CB6DF0EE8B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2" name="Group 62">
            <a:extLst>
              <a:ext uri="{FF2B5EF4-FFF2-40B4-BE49-F238E27FC236}">
                <a16:creationId xmlns:a16="http://schemas.microsoft.com/office/drawing/2014/main" id="{D17E3225-702D-51D1-8B80-3179E25D9337}"/>
              </a:ext>
            </a:extLst>
          </p:cNvPr>
          <p:cNvGrpSpPr/>
          <p:nvPr/>
        </p:nvGrpSpPr>
        <p:grpSpPr>
          <a:xfrm>
            <a:off x="6480254" y="3273635"/>
            <a:ext cx="242972" cy="438870"/>
            <a:chOff x="76200" y="47625"/>
            <a:chExt cx="812801" cy="1468127"/>
          </a:xfrm>
        </p:grpSpPr>
        <p:sp>
          <p:nvSpPr>
            <p:cNvPr id="23" name="Freeform 63">
              <a:extLst>
                <a:ext uri="{FF2B5EF4-FFF2-40B4-BE49-F238E27FC236}">
                  <a16:creationId xmlns:a16="http://schemas.microsoft.com/office/drawing/2014/main" id="{63862AF5-4D1B-E5D4-7AE9-480CD1689932}"/>
                </a:ext>
              </a:extLst>
            </p:cNvPr>
            <p:cNvSpPr/>
            <p:nvPr/>
          </p:nvSpPr>
          <p:spPr>
            <a:xfrm>
              <a:off x="76201" y="702952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24" name="TextBox 64">
              <a:extLst>
                <a:ext uri="{FF2B5EF4-FFF2-40B4-BE49-F238E27FC236}">
                  <a16:creationId xmlns:a16="http://schemas.microsoft.com/office/drawing/2014/main" id="{45359893-9CFD-BC77-70FA-CF5D40B4D4E8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5" name="Group 62">
            <a:extLst>
              <a:ext uri="{FF2B5EF4-FFF2-40B4-BE49-F238E27FC236}">
                <a16:creationId xmlns:a16="http://schemas.microsoft.com/office/drawing/2014/main" id="{F428140A-E565-D0AF-1F73-19D4DEB107E7}"/>
              </a:ext>
            </a:extLst>
          </p:cNvPr>
          <p:cNvGrpSpPr/>
          <p:nvPr/>
        </p:nvGrpSpPr>
        <p:grpSpPr>
          <a:xfrm>
            <a:off x="8030414" y="3248751"/>
            <a:ext cx="242972" cy="438870"/>
            <a:chOff x="76200" y="47625"/>
            <a:chExt cx="812801" cy="1468127"/>
          </a:xfrm>
        </p:grpSpPr>
        <p:sp>
          <p:nvSpPr>
            <p:cNvPr id="26" name="Freeform 63">
              <a:extLst>
                <a:ext uri="{FF2B5EF4-FFF2-40B4-BE49-F238E27FC236}">
                  <a16:creationId xmlns:a16="http://schemas.microsoft.com/office/drawing/2014/main" id="{65783E96-7947-418A-855D-615A454728A0}"/>
                </a:ext>
              </a:extLst>
            </p:cNvPr>
            <p:cNvSpPr/>
            <p:nvPr/>
          </p:nvSpPr>
          <p:spPr>
            <a:xfrm>
              <a:off x="76201" y="702952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27" name="TextBox 64">
              <a:extLst>
                <a:ext uri="{FF2B5EF4-FFF2-40B4-BE49-F238E27FC236}">
                  <a16:creationId xmlns:a16="http://schemas.microsoft.com/office/drawing/2014/main" id="{E0870183-2D0A-0CD0-F58A-148A9A12F504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28" name="Freeform 66">
            <a:extLst>
              <a:ext uri="{FF2B5EF4-FFF2-40B4-BE49-F238E27FC236}">
                <a16:creationId xmlns:a16="http://schemas.microsoft.com/office/drawing/2014/main" id="{25EFED32-3B0A-5D2C-D273-3D1C7B1A1FC1}"/>
              </a:ext>
            </a:extLst>
          </p:cNvPr>
          <p:cNvSpPr/>
          <p:nvPr/>
        </p:nvSpPr>
        <p:spPr>
          <a:xfrm>
            <a:off x="9625356" y="3540870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sp>
        <p:nvSpPr>
          <p:cNvPr id="29" name="Freeform 66">
            <a:extLst>
              <a:ext uri="{FF2B5EF4-FFF2-40B4-BE49-F238E27FC236}">
                <a16:creationId xmlns:a16="http://schemas.microsoft.com/office/drawing/2014/main" id="{D5C93C47-ECA8-60A8-8FB4-563D6E8B714C}"/>
              </a:ext>
            </a:extLst>
          </p:cNvPr>
          <p:cNvSpPr/>
          <p:nvPr/>
        </p:nvSpPr>
        <p:spPr>
          <a:xfrm>
            <a:off x="4830415" y="3479156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30" name="Group 62">
            <a:extLst>
              <a:ext uri="{FF2B5EF4-FFF2-40B4-BE49-F238E27FC236}">
                <a16:creationId xmlns:a16="http://schemas.microsoft.com/office/drawing/2014/main" id="{B2A25C4E-582A-840A-80FB-B8D75AC2C5D5}"/>
              </a:ext>
            </a:extLst>
          </p:cNvPr>
          <p:cNvGrpSpPr/>
          <p:nvPr/>
        </p:nvGrpSpPr>
        <p:grpSpPr>
          <a:xfrm>
            <a:off x="3272545" y="3273635"/>
            <a:ext cx="242972" cy="438870"/>
            <a:chOff x="76200" y="47625"/>
            <a:chExt cx="812801" cy="1468127"/>
          </a:xfrm>
        </p:grpSpPr>
        <p:sp>
          <p:nvSpPr>
            <p:cNvPr id="31" name="Freeform 63">
              <a:extLst>
                <a:ext uri="{FF2B5EF4-FFF2-40B4-BE49-F238E27FC236}">
                  <a16:creationId xmlns:a16="http://schemas.microsoft.com/office/drawing/2014/main" id="{AE2D2DE8-5F9F-D81D-EAEA-D4469D8E9310}"/>
                </a:ext>
              </a:extLst>
            </p:cNvPr>
            <p:cNvSpPr/>
            <p:nvPr/>
          </p:nvSpPr>
          <p:spPr>
            <a:xfrm>
              <a:off x="76201" y="702952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32" name="TextBox 64">
              <a:extLst>
                <a:ext uri="{FF2B5EF4-FFF2-40B4-BE49-F238E27FC236}">
                  <a16:creationId xmlns:a16="http://schemas.microsoft.com/office/drawing/2014/main" id="{B1F86363-A22A-F688-2886-D99E3A70F9DF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33" name="Freeform 63">
            <a:extLst>
              <a:ext uri="{FF2B5EF4-FFF2-40B4-BE49-F238E27FC236}">
                <a16:creationId xmlns:a16="http://schemas.microsoft.com/office/drawing/2014/main" id="{FE8E6266-E8C6-EA2F-B646-9422093426FD}"/>
              </a:ext>
            </a:extLst>
          </p:cNvPr>
          <p:cNvSpPr/>
          <p:nvPr/>
        </p:nvSpPr>
        <p:spPr>
          <a:xfrm>
            <a:off x="4830415" y="6620872"/>
            <a:ext cx="242972" cy="24297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67AB2C"/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34" name="Freeform 66">
            <a:extLst>
              <a:ext uri="{FF2B5EF4-FFF2-40B4-BE49-F238E27FC236}">
                <a16:creationId xmlns:a16="http://schemas.microsoft.com/office/drawing/2014/main" id="{30988037-BC8F-D61C-5266-BB0B368FFB8C}"/>
              </a:ext>
            </a:extLst>
          </p:cNvPr>
          <p:cNvSpPr/>
          <p:nvPr/>
        </p:nvSpPr>
        <p:spPr>
          <a:xfrm>
            <a:off x="3168425" y="5201726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sp>
        <p:nvSpPr>
          <p:cNvPr id="35" name="Freeform 66">
            <a:extLst>
              <a:ext uri="{FF2B5EF4-FFF2-40B4-BE49-F238E27FC236}">
                <a16:creationId xmlns:a16="http://schemas.microsoft.com/office/drawing/2014/main" id="{179EF9A7-21E4-F4CD-F73F-71AC3CAC3EA7}"/>
              </a:ext>
            </a:extLst>
          </p:cNvPr>
          <p:cNvSpPr/>
          <p:nvPr/>
        </p:nvSpPr>
        <p:spPr>
          <a:xfrm>
            <a:off x="3069487" y="6596591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DEABF68E-176E-BAD2-7D5D-521708EDF27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48791" y="5162869"/>
            <a:ext cx="384081" cy="176799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9461C21B-C4C8-9007-943F-445A7318C47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66121" y="5218155"/>
            <a:ext cx="384081" cy="176799"/>
          </a:xfrm>
          <a:prstGeom prst="rect">
            <a:avLst/>
          </a:prstGeom>
        </p:spPr>
      </p:pic>
      <p:grpSp>
        <p:nvGrpSpPr>
          <p:cNvPr id="39" name="Group 65">
            <a:extLst>
              <a:ext uri="{FF2B5EF4-FFF2-40B4-BE49-F238E27FC236}">
                <a16:creationId xmlns:a16="http://schemas.microsoft.com/office/drawing/2014/main" id="{F7D2BD08-B1AF-05F3-B8E7-B4FF2E424B9B}"/>
              </a:ext>
            </a:extLst>
          </p:cNvPr>
          <p:cNvGrpSpPr/>
          <p:nvPr/>
        </p:nvGrpSpPr>
        <p:grpSpPr>
          <a:xfrm>
            <a:off x="6363252" y="6513779"/>
            <a:ext cx="220832" cy="193228"/>
            <a:chOff x="0" y="0"/>
            <a:chExt cx="812800" cy="711200"/>
          </a:xfrm>
        </p:grpSpPr>
        <p:sp>
          <p:nvSpPr>
            <p:cNvPr id="40" name="Freeform 66">
              <a:extLst>
                <a:ext uri="{FF2B5EF4-FFF2-40B4-BE49-F238E27FC236}">
                  <a16:creationId xmlns:a16="http://schemas.microsoft.com/office/drawing/2014/main" id="{D47F9FB0-6461-6973-32D4-D6AAD15AA84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1" name="TextBox 67">
              <a:extLst>
                <a:ext uri="{FF2B5EF4-FFF2-40B4-BE49-F238E27FC236}">
                  <a16:creationId xmlns:a16="http://schemas.microsoft.com/office/drawing/2014/main" id="{7178A7D3-E0DD-04F6-94EF-EB2B31A4812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2" name="Group 62">
            <a:extLst>
              <a:ext uri="{FF2B5EF4-FFF2-40B4-BE49-F238E27FC236}">
                <a16:creationId xmlns:a16="http://schemas.microsoft.com/office/drawing/2014/main" id="{5167E5AD-5DA5-8966-09B8-7D6055B50123}"/>
              </a:ext>
            </a:extLst>
          </p:cNvPr>
          <p:cNvGrpSpPr/>
          <p:nvPr/>
        </p:nvGrpSpPr>
        <p:grpSpPr>
          <a:xfrm>
            <a:off x="8129121" y="5106744"/>
            <a:ext cx="242972" cy="242972"/>
            <a:chOff x="0" y="0"/>
            <a:chExt cx="812800" cy="812800"/>
          </a:xfrm>
        </p:grpSpPr>
        <p:sp>
          <p:nvSpPr>
            <p:cNvPr id="43" name="Freeform 63">
              <a:extLst>
                <a:ext uri="{FF2B5EF4-FFF2-40B4-BE49-F238E27FC236}">
                  <a16:creationId xmlns:a16="http://schemas.microsoft.com/office/drawing/2014/main" id="{9247A276-894C-3BD8-90D5-9EC8F637832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4" name="TextBox 64">
              <a:extLst>
                <a:ext uri="{FF2B5EF4-FFF2-40B4-BE49-F238E27FC236}">
                  <a16:creationId xmlns:a16="http://schemas.microsoft.com/office/drawing/2014/main" id="{4CA1941F-9F66-6CCB-5A2F-E12EE410B187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5" name="Group 62">
            <a:extLst>
              <a:ext uri="{FF2B5EF4-FFF2-40B4-BE49-F238E27FC236}">
                <a16:creationId xmlns:a16="http://schemas.microsoft.com/office/drawing/2014/main" id="{E560C328-003A-084E-018B-DB20D82830AC}"/>
              </a:ext>
            </a:extLst>
          </p:cNvPr>
          <p:cNvGrpSpPr/>
          <p:nvPr/>
        </p:nvGrpSpPr>
        <p:grpSpPr>
          <a:xfrm>
            <a:off x="9668944" y="4858370"/>
            <a:ext cx="242972" cy="438870"/>
            <a:chOff x="76200" y="47625"/>
            <a:chExt cx="812801" cy="1468127"/>
          </a:xfrm>
        </p:grpSpPr>
        <p:sp>
          <p:nvSpPr>
            <p:cNvPr id="51" name="Freeform 63">
              <a:extLst>
                <a:ext uri="{FF2B5EF4-FFF2-40B4-BE49-F238E27FC236}">
                  <a16:creationId xmlns:a16="http://schemas.microsoft.com/office/drawing/2014/main" id="{5BFE842E-CDAC-825C-A14E-6B07DB48756D}"/>
                </a:ext>
              </a:extLst>
            </p:cNvPr>
            <p:cNvSpPr/>
            <p:nvPr/>
          </p:nvSpPr>
          <p:spPr>
            <a:xfrm>
              <a:off x="76201" y="702952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53" name="TextBox 64">
              <a:extLst>
                <a:ext uri="{FF2B5EF4-FFF2-40B4-BE49-F238E27FC236}">
                  <a16:creationId xmlns:a16="http://schemas.microsoft.com/office/drawing/2014/main" id="{37DFCD44-290F-F7D6-91CC-5FDCD8798C92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54" name="Group 62">
            <a:extLst>
              <a:ext uri="{FF2B5EF4-FFF2-40B4-BE49-F238E27FC236}">
                <a16:creationId xmlns:a16="http://schemas.microsoft.com/office/drawing/2014/main" id="{A964A97D-7160-4EBE-14CD-9A2F20096590}"/>
              </a:ext>
            </a:extLst>
          </p:cNvPr>
          <p:cNvGrpSpPr/>
          <p:nvPr/>
        </p:nvGrpSpPr>
        <p:grpSpPr>
          <a:xfrm>
            <a:off x="8091259" y="6522164"/>
            <a:ext cx="242972" cy="242972"/>
            <a:chOff x="0" y="0"/>
            <a:chExt cx="812800" cy="812800"/>
          </a:xfrm>
        </p:grpSpPr>
        <p:sp>
          <p:nvSpPr>
            <p:cNvPr id="55" name="Freeform 63">
              <a:extLst>
                <a:ext uri="{FF2B5EF4-FFF2-40B4-BE49-F238E27FC236}">
                  <a16:creationId xmlns:a16="http://schemas.microsoft.com/office/drawing/2014/main" id="{D273F42A-130D-8EE1-244E-C0519F34B95D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6" name="TextBox 64">
              <a:extLst>
                <a:ext uri="{FF2B5EF4-FFF2-40B4-BE49-F238E27FC236}">
                  <a16:creationId xmlns:a16="http://schemas.microsoft.com/office/drawing/2014/main" id="{D69BE50F-9BA3-E956-4621-5A4FAFEDBFA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57" name="Group 62">
            <a:extLst>
              <a:ext uri="{FF2B5EF4-FFF2-40B4-BE49-F238E27FC236}">
                <a16:creationId xmlns:a16="http://schemas.microsoft.com/office/drawing/2014/main" id="{39A02EFA-8CC6-C716-A229-D7504ED6DECA}"/>
              </a:ext>
            </a:extLst>
          </p:cNvPr>
          <p:cNvGrpSpPr/>
          <p:nvPr/>
        </p:nvGrpSpPr>
        <p:grpSpPr>
          <a:xfrm>
            <a:off x="10014969" y="6558857"/>
            <a:ext cx="242972" cy="242972"/>
            <a:chOff x="0" y="0"/>
            <a:chExt cx="812800" cy="812800"/>
          </a:xfrm>
        </p:grpSpPr>
        <p:sp>
          <p:nvSpPr>
            <p:cNvPr id="58" name="Freeform 63">
              <a:extLst>
                <a:ext uri="{FF2B5EF4-FFF2-40B4-BE49-F238E27FC236}">
                  <a16:creationId xmlns:a16="http://schemas.microsoft.com/office/drawing/2014/main" id="{380F8065-6024-FFEC-ADD2-AE8042947C4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0" name="TextBox 64">
              <a:extLst>
                <a:ext uri="{FF2B5EF4-FFF2-40B4-BE49-F238E27FC236}">
                  <a16:creationId xmlns:a16="http://schemas.microsoft.com/office/drawing/2014/main" id="{DFAD5807-751D-8D98-14DA-550029B22A2D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1" name="Group 65">
            <a:extLst>
              <a:ext uri="{FF2B5EF4-FFF2-40B4-BE49-F238E27FC236}">
                <a16:creationId xmlns:a16="http://schemas.microsoft.com/office/drawing/2014/main" id="{4A6503A4-591E-49F6-01C1-214080DEC9A5}"/>
              </a:ext>
            </a:extLst>
          </p:cNvPr>
          <p:cNvGrpSpPr/>
          <p:nvPr/>
        </p:nvGrpSpPr>
        <p:grpSpPr>
          <a:xfrm>
            <a:off x="9580954" y="6536401"/>
            <a:ext cx="220832" cy="193228"/>
            <a:chOff x="0" y="0"/>
            <a:chExt cx="812800" cy="711200"/>
          </a:xfrm>
        </p:grpSpPr>
        <p:sp>
          <p:nvSpPr>
            <p:cNvPr id="68" name="Freeform 66">
              <a:extLst>
                <a:ext uri="{FF2B5EF4-FFF2-40B4-BE49-F238E27FC236}">
                  <a16:creationId xmlns:a16="http://schemas.microsoft.com/office/drawing/2014/main" id="{C1E684ED-C5E7-2CD5-2600-36C62861AA65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3" name="TextBox 67">
              <a:extLst>
                <a:ext uri="{FF2B5EF4-FFF2-40B4-BE49-F238E27FC236}">
                  <a16:creationId xmlns:a16="http://schemas.microsoft.com/office/drawing/2014/main" id="{3C5C61BB-8899-EC60-C081-F1CA343D571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161811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9173982-4304-BF7B-33C4-6B54566394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E78A84AC-B707-9110-CE84-003489AD16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2627580"/>
              </p:ext>
            </p:extLst>
          </p:nvPr>
        </p:nvGraphicFramePr>
        <p:xfrm>
          <a:off x="2579589" y="456109"/>
          <a:ext cx="7857505" cy="7012425"/>
        </p:xfrm>
        <a:graphic>
          <a:graphicData uri="http://schemas.openxmlformats.org/drawingml/2006/table">
            <a:tbl>
              <a:tblPr/>
              <a:tblGrid>
                <a:gridCol w="15715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33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60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54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569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2321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23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rd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24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25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26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Friday 27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385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6244428"/>
                  </a:ext>
                </a:extLst>
              </a:tr>
              <a:tr h="2293985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u="sng" dirty="0">
                          <a:solidFill>
                            <a:srgbClr val="000000"/>
                          </a:solidFill>
                          <a:latin typeface="DM Sans"/>
                        </a:rPr>
                        <a:t>Allotment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With Max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10am – 1pm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Maximum 6 participants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1050" b="0" u="sng" dirty="0">
                          <a:solidFill>
                            <a:srgbClr val="000000"/>
                          </a:solidFill>
                          <a:latin typeface="DM Sans"/>
                        </a:rPr>
                        <a:t>Play to your Strengths</a:t>
                      </a:r>
                      <a:b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Wellbeing and games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1050" b="0">
                          <a:solidFill>
                            <a:srgbClr val="000000"/>
                          </a:solidFill>
                          <a:latin typeface="DM Sans"/>
                        </a:rPr>
                        <a:t>With Enie</a:t>
                      </a:r>
                      <a:endParaRPr lang="en-GB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9.30-12.00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1050" b="0" u="sng" dirty="0">
                          <a:solidFill>
                            <a:schemeClr val="tx1"/>
                          </a:solidFill>
                          <a:latin typeface="DM Sans"/>
                        </a:rPr>
                        <a:t>Sports and Fitness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1050" b="0" dirty="0">
                          <a:solidFill>
                            <a:schemeClr val="tx1"/>
                          </a:solidFill>
                          <a:latin typeface="DM Sans"/>
                        </a:rPr>
                        <a:t> with mark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dirty="0">
                          <a:solidFill>
                            <a:schemeClr val="tx1"/>
                          </a:solidFill>
                          <a:latin typeface="DM Sans"/>
                        </a:rPr>
                        <a:t>Maximum 6 participants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105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1050" b="0" dirty="0">
                          <a:solidFill>
                            <a:schemeClr val="tx1"/>
                          </a:solidFill>
                          <a:latin typeface="DM Sans"/>
                        </a:rPr>
                        <a:t>10am – 12pm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u="sng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Career Compass </a:t>
                      </a:r>
                      <a:r>
                        <a:rPr lang="en-GB" sz="1050" b="0" u="none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Employability  Support with Enie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u="none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10am – 12pm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u="sng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Introduction to Basic Cooking Skills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With Enie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9:30am – 10:30am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u="sng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Cooking on a Budget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10:30am – 12:30pm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With Enie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Maximum 6 participants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u="sng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Lego Project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u="none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10:00am - 11:00am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u="none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With Max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u="sng" dirty="0">
                          <a:solidFill>
                            <a:srgbClr val="000000"/>
                          </a:solidFill>
                          <a:latin typeface="DM Sans"/>
                        </a:rPr>
                        <a:t>Recipe for success </a:t>
                      </a: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Employment and Future thinking!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With Enie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10.30am-12.00pm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Maximum 6 participants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u="sng" dirty="0">
                          <a:solidFill>
                            <a:srgbClr val="000000"/>
                          </a:solidFill>
                          <a:latin typeface="DM Sans"/>
                        </a:rPr>
                        <a:t>CBT Session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10.00-15.00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Speak to a member of staff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80763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u="sng" dirty="0">
                          <a:solidFill>
                            <a:srgbClr val="000000"/>
                          </a:solidFill>
                          <a:latin typeface="DM Sans"/>
                        </a:rPr>
                        <a:t>Through the Gate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(Support available for anyone being released from custody)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All staff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1pm – 3pm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1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b="0" u="sng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Employment- support </a:t>
                      </a:r>
                    </a:p>
                    <a:p>
                      <a:pPr algn="ctr"/>
                      <a:r>
                        <a:rPr lang="en-GB" sz="1050" b="0" u="none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Meet with our EEC for 1-1 job support</a:t>
                      </a:r>
                    </a:p>
                    <a:p>
                      <a:pPr algn="ctr"/>
                      <a:r>
                        <a:rPr lang="en-GB" sz="105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10.00-15.00</a:t>
                      </a:r>
                    </a:p>
                    <a:p>
                      <a:pPr algn="ctr"/>
                      <a:r>
                        <a:rPr lang="en-GB" sz="105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Speak with a member of staff to be booked in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1050" b="0" dirty="0"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b="0" u="sng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Financial Literacy</a:t>
                      </a:r>
                    </a:p>
                    <a:p>
                      <a:pPr algn="ctr"/>
                      <a:r>
                        <a:rPr lang="en-GB" sz="1050" b="0" u="sng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With Max</a:t>
                      </a:r>
                    </a:p>
                    <a:p>
                      <a:pPr algn="ctr"/>
                      <a:r>
                        <a:rPr lang="en-GB" sz="1050" b="0" u="sng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14.00-15.00</a:t>
                      </a:r>
                      <a:endParaRPr lang="en-GB" sz="105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u="sng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SPECTRUM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u="none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11:00am -12:00pm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u="none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With  Max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u="sng" dirty="0">
                          <a:solidFill>
                            <a:srgbClr val="000000"/>
                          </a:solidFill>
                          <a:latin typeface="DM Sans"/>
                        </a:rPr>
                        <a:t>Hub induction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(Meet the team and enrol!)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14.00pm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19966"/>
                  </a:ext>
                </a:extLst>
              </a:tr>
              <a:tr h="1371223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u="sng" dirty="0">
                          <a:solidFill>
                            <a:srgbClr val="000000"/>
                          </a:solidFill>
                          <a:latin typeface="DM Sans"/>
                        </a:rPr>
                        <a:t>Hub induction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(Meet the team and enroll!)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14.00pm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u="sng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Arts and Crafts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u="none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1pm – 3pm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u="none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With TIPP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u="sng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Recovery &amp; resilience </a:t>
                      </a:r>
                      <a:r>
                        <a:rPr lang="en-GB" sz="1050" b="0" u="none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with Joanna 1pm – 3pm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b="0" u="sng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Employment-Pathways support </a:t>
                      </a:r>
                    </a:p>
                    <a:p>
                      <a:pPr algn="ctr"/>
                      <a:r>
                        <a:rPr lang="en-GB" sz="1050" b="0" u="none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With Enie</a:t>
                      </a:r>
                    </a:p>
                    <a:p>
                      <a:pPr algn="ctr"/>
                      <a:r>
                        <a:rPr lang="en-GB" sz="105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13.00-15.30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u="sng" dirty="0">
                          <a:solidFill>
                            <a:srgbClr val="000000"/>
                          </a:solidFill>
                          <a:latin typeface="DM Sans"/>
                        </a:rPr>
                        <a:t>Man Plan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(Men’s mental health group) </a:t>
                      </a:r>
                      <a:b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13:30pm -15:30pm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With Max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u="sng" dirty="0">
                          <a:solidFill>
                            <a:srgbClr val="000000"/>
                          </a:solidFill>
                          <a:latin typeface="DM Sans"/>
                        </a:rPr>
                        <a:t>Sports and Fitness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 with Mark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2pm -3pm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Maximum 6 participants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1198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5338782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E670DD7C-FC65-2C8E-89DE-71F20F831C66}"/>
              </a:ext>
            </a:extLst>
          </p:cNvPr>
          <p:cNvGrpSpPr/>
          <p:nvPr/>
        </p:nvGrpSpPr>
        <p:grpSpPr>
          <a:xfrm>
            <a:off x="194675" y="1593380"/>
            <a:ext cx="2399946" cy="5151451"/>
            <a:chOff x="0" y="0"/>
            <a:chExt cx="874251" cy="1747688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1A5D339E-5D5A-1EE4-481F-56C06A2B358D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04918936-0F78-F956-6B6A-C9CBC02EF4A2}"/>
                </a:ext>
              </a:extLst>
            </p:cNvPr>
            <p:cNvSpPr txBox="1"/>
            <p:nvPr/>
          </p:nvSpPr>
          <p:spPr>
            <a:xfrm>
              <a:off x="5476" y="49812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400" b="1" dirty="0">
                  <a:solidFill>
                    <a:schemeClr val="bg1"/>
                  </a:solidFill>
                  <a:latin typeface="DM Sans"/>
                </a:rPr>
                <a:t>Sheffield</a:t>
              </a:r>
              <a:r>
                <a:rPr lang="en-US" sz="1400" b="1" dirty="0">
                  <a:latin typeface="DM Sans"/>
                </a:rPr>
                <a:t> </a:t>
              </a:r>
              <a:r>
                <a:rPr lang="en-US" sz="1400" b="1" dirty="0">
                  <a:solidFill>
                    <a:schemeClr val="bg1"/>
                  </a:solidFill>
                  <a:latin typeface="DM Sans"/>
                </a:rPr>
                <a:t>CFO Activity Hub</a:t>
              </a:r>
              <a:endParaRPr lang="en-US" sz="1100" dirty="0">
                <a:solidFill>
                  <a:schemeClr val="bg1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chemeClr val="bg1"/>
                  </a:solidFill>
                  <a:latin typeface="DM Sans"/>
                </a:rPr>
                <a:t>*If you ever need a </a:t>
              </a:r>
              <a:r>
                <a:rPr lang="en-US" sz="1100" dirty="0" err="1">
                  <a:solidFill>
                    <a:schemeClr val="bg1"/>
                  </a:solidFill>
                  <a:latin typeface="DM Sans"/>
                </a:rPr>
                <a:t>cuppa</a:t>
              </a:r>
              <a:r>
                <a:rPr lang="en-US" sz="1100" dirty="0">
                  <a:solidFill>
                    <a:schemeClr val="bg1"/>
                  </a:solidFill>
                  <a:latin typeface="DM Sans"/>
                </a:rPr>
                <a:t> or a chat, pop in and speak to your support worker.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chemeClr val="bg1"/>
                  </a:solidFill>
                  <a:latin typeface="DM Sans"/>
                </a:rPr>
                <a:t>*Drop-in Session available for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chemeClr val="bg1"/>
                  </a:solidFill>
                  <a:latin typeface="DM Sans"/>
                </a:rPr>
                <a:t> 1-2-1 Support. Please contact your support worker. </a:t>
              </a: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chemeClr val="bg1"/>
                </a:solidFill>
                <a:latin typeface="DM Sans"/>
              </a:endParaRPr>
            </a:p>
            <a:p>
              <a:pPr marL="171450" indent="-171450" algn="ctr">
                <a:lnSpc>
                  <a:spcPts val="2379"/>
                </a:lnSpc>
                <a:buFont typeface="Arial"/>
                <a:buChar char="•"/>
              </a:pPr>
              <a:r>
                <a:rPr lang="en-US" sz="1100" dirty="0">
                  <a:solidFill>
                    <a:schemeClr val="bg1"/>
                  </a:solidFill>
                  <a:latin typeface="DM Sans"/>
                </a:rPr>
                <a:t>Reception contact number: </a:t>
              </a:r>
              <a:r>
                <a:rPr lang="en-GB" sz="1100" dirty="0">
                  <a:solidFill>
                    <a:schemeClr val="bg1"/>
                  </a:solidFill>
                  <a:latin typeface="DM Sans"/>
                </a:rPr>
                <a:t>07570 245 620</a:t>
              </a:r>
              <a:endParaRPr lang="en-US" sz="1100" dirty="0">
                <a:solidFill>
                  <a:schemeClr val="bg1"/>
                </a:solidFill>
                <a:latin typeface="DM Sans"/>
              </a:endParaRPr>
            </a:p>
            <a:p>
              <a:pPr marL="171450" indent="-171450" algn="ctr">
                <a:lnSpc>
                  <a:spcPts val="2379"/>
                </a:lnSpc>
                <a:buFont typeface="Arial"/>
                <a:buChar char="•"/>
              </a:pPr>
              <a:r>
                <a:rPr lang="en-GB" sz="1100" dirty="0">
                  <a:solidFill>
                    <a:schemeClr val="bg1"/>
                  </a:solidFill>
                  <a:latin typeface="DM Sans"/>
                </a:rPr>
                <a:t>9:30am -4pm</a:t>
              </a:r>
            </a:p>
            <a:p>
              <a:pPr algn="ctr">
                <a:lnSpc>
                  <a:spcPts val="2379"/>
                </a:lnSpc>
              </a:pPr>
              <a:r>
                <a:rPr lang="en-GB" sz="1100" dirty="0">
                  <a:solidFill>
                    <a:schemeClr val="bg1"/>
                  </a:solidFill>
                  <a:latin typeface="DM Sans"/>
                </a:rPr>
                <a:t>Monday – Friday</a:t>
              </a:r>
            </a:p>
            <a:p>
              <a:pPr algn="ctr">
                <a:lnSpc>
                  <a:spcPts val="2379"/>
                </a:lnSpc>
              </a:pPr>
              <a:endParaRPr lang="en-GB" sz="1100" dirty="0">
                <a:solidFill>
                  <a:schemeClr val="bg1"/>
                </a:solidFill>
                <a:latin typeface="Calibri"/>
                <a:ea typeface="Calibri"/>
                <a:cs typeface="Calibri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Ground Floor St James House, Vicar Lane, Sheffield, S1 2EX</a:t>
              </a:r>
            </a:p>
            <a:p>
              <a:pPr algn="ctr">
                <a:lnSpc>
                  <a:spcPts val="2379"/>
                </a:lnSpc>
              </a:pPr>
              <a:endParaRPr lang="en-GB" sz="1100" dirty="0">
                <a:highlight>
                  <a:srgbClr val="FFFF00"/>
                </a:highlight>
                <a:latin typeface="DM Sans"/>
                <a:ea typeface="Calibri"/>
                <a:cs typeface="Calibri"/>
              </a:endParaRP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0FC72FAF-A8A2-6639-48A9-113C7BCB0F17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B6A4F445-DF31-141A-BBCB-425103A20F1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9DE557C9-71D1-B24A-103E-B4FB738D976E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FC7DA1F5-C78D-18D4-D6EC-5FC074ECA978}"/>
              </a:ext>
            </a:extLst>
          </p:cNvPr>
          <p:cNvGrpSpPr/>
          <p:nvPr/>
        </p:nvGrpSpPr>
        <p:grpSpPr>
          <a:xfrm>
            <a:off x="354126" y="6562749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7209FB60-3998-6F3B-7008-3497F97D227A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27872B4C-1C9C-567F-E158-BAAB17B17249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dirty="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A653C65E-D254-698E-1511-BE595C42F794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FF38940D-5C17-4907-595E-9E52BF85DEBA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EC0CFF16-80F5-B19F-9677-5B9E69F32F97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4BED48CA-ECCF-F332-7496-832D4EB14D56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BC533529-439D-A7F9-710B-5A75FD50D195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098ADD16-3142-2941-E1B5-B1E7132459EC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69" name="TextBox 69">
            <a:extLst>
              <a:ext uri="{FF2B5EF4-FFF2-40B4-BE49-F238E27FC236}">
                <a16:creationId xmlns:a16="http://schemas.microsoft.com/office/drawing/2014/main" id="{1552A8A9-717D-0668-3223-B62A0270B562}"/>
              </a:ext>
            </a:extLst>
          </p:cNvPr>
          <p:cNvSpPr txBox="1"/>
          <p:nvPr/>
        </p:nvSpPr>
        <p:spPr>
          <a:xfrm>
            <a:off x="2668046" y="-132450"/>
            <a:ext cx="6612190" cy="5885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200" u="sng" dirty="0">
                <a:solidFill>
                  <a:srgbClr val="000000"/>
                </a:solidFill>
                <a:latin typeface="DM Sans Bold"/>
              </a:rPr>
              <a:t>CFO Evolution – February WK 4</a:t>
            </a:r>
            <a:endParaRPr lang="en-US" sz="3200" u="sng" dirty="0">
              <a:solidFill>
                <a:srgbClr val="000000"/>
              </a:solidFill>
              <a:highlight>
                <a:srgbClr val="FFFF00"/>
              </a:highlight>
              <a:latin typeface="DM Sans Bold"/>
            </a:endParaRPr>
          </a:p>
        </p:txBody>
      </p:sp>
      <p:sp>
        <p:nvSpPr>
          <p:cNvPr id="70" name="TextBox 70">
            <a:extLst>
              <a:ext uri="{FF2B5EF4-FFF2-40B4-BE49-F238E27FC236}">
                <a16:creationId xmlns:a16="http://schemas.microsoft.com/office/drawing/2014/main" id="{A509616E-950F-34FA-7181-661B4F9CCC38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29281B30-EEAC-D134-98C9-2F1D201B9907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D203F021-3178-548F-F89D-BF6718930638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5E9F8C01-5FAD-5D11-227F-38DE062840C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9875" y="-8988"/>
            <a:ext cx="1025799" cy="440490"/>
          </a:xfrm>
          <a:prstGeom prst="rect">
            <a:avLst/>
          </a:prstGeom>
        </p:spPr>
      </p:pic>
      <p:sp>
        <p:nvSpPr>
          <p:cNvPr id="38" name="TextBox 64">
            <a:extLst>
              <a:ext uri="{FF2B5EF4-FFF2-40B4-BE49-F238E27FC236}">
                <a16:creationId xmlns:a16="http://schemas.microsoft.com/office/drawing/2014/main" id="{D0F04FD0-6E9E-CE9A-F468-B626606E9329}"/>
              </a:ext>
            </a:extLst>
          </p:cNvPr>
          <p:cNvSpPr txBox="1"/>
          <p:nvPr/>
        </p:nvSpPr>
        <p:spPr>
          <a:xfrm>
            <a:off x="5883013" y="5821112"/>
            <a:ext cx="197414" cy="20595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dirty="0"/>
          </a:p>
        </p:txBody>
      </p:sp>
      <p:grpSp>
        <p:nvGrpSpPr>
          <p:cNvPr id="6" name="Group 46">
            <a:extLst>
              <a:ext uri="{FF2B5EF4-FFF2-40B4-BE49-F238E27FC236}">
                <a16:creationId xmlns:a16="http://schemas.microsoft.com/office/drawing/2014/main" id="{B3437AEC-B88F-6446-7223-F84F3A8D1001}"/>
              </a:ext>
            </a:extLst>
          </p:cNvPr>
          <p:cNvGrpSpPr/>
          <p:nvPr/>
        </p:nvGrpSpPr>
        <p:grpSpPr>
          <a:xfrm rot="2700000">
            <a:off x="3089571" y="2442294"/>
            <a:ext cx="442368" cy="576249"/>
            <a:chOff x="-550539" y="-920869"/>
            <a:chExt cx="1223639" cy="1593969"/>
          </a:xfrm>
        </p:grpSpPr>
        <p:sp>
          <p:nvSpPr>
            <p:cNvPr id="7" name="Freeform 47">
              <a:extLst>
                <a:ext uri="{FF2B5EF4-FFF2-40B4-BE49-F238E27FC236}">
                  <a16:creationId xmlns:a16="http://schemas.microsoft.com/office/drawing/2014/main" id="{608F9F6E-DB77-E2D0-D731-E3178F584D53}"/>
                </a:ext>
              </a:extLst>
            </p:cNvPr>
            <p:cNvSpPr/>
            <p:nvPr/>
          </p:nvSpPr>
          <p:spPr>
            <a:xfrm>
              <a:off x="-550539" y="-920869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TextBox 48">
              <a:extLst>
                <a:ext uri="{FF2B5EF4-FFF2-40B4-BE49-F238E27FC236}">
                  <a16:creationId xmlns:a16="http://schemas.microsoft.com/office/drawing/2014/main" id="{93A8E22A-60C5-4C87-DBD6-558195FED62B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sp>
        <p:nvSpPr>
          <p:cNvPr id="9" name="Freeform 66">
            <a:extLst>
              <a:ext uri="{FF2B5EF4-FFF2-40B4-BE49-F238E27FC236}">
                <a16:creationId xmlns:a16="http://schemas.microsoft.com/office/drawing/2014/main" id="{0326FDED-734B-DDD3-423B-90D3215C1F1C}"/>
              </a:ext>
            </a:extLst>
          </p:cNvPr>
          <p:cNvSpPr/>
          <p:nvPr/>
        </p:nvSpPr>
        <p:spPr>
          <a:xfrm>
            <a:off x="2669202" y="1200240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sp>
        <p:nvSpPr>
          <p:cNvPr id="10" name="Freeform 66">
            <a:extLst>
              <a:ext uri="{FF2B5EF4-FFF2-40B4-BE49-F238E27FC236}">
                <a16:creationId xmlns:a16="http://schemas.microsoft.com/office/drawing/2014/main" id="{F2E59975-E53F-96E1-9952-D9719182E841}"/>
              </a:ext>
            </a:extLst>
          </p:cNvPr>
          <p:cNvSpPr/>
          <p:nvPr/>
        </p:nvSpPr>
        <p:spPr>
          <a:xfrm>
            <a:off x="4308809" y="1279676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sp>
        <p:nvSpPr>
          <p:cNvPr id="11" name="Freeform 66">
            <a:extLst>
              <a:ext uri="{FF2B5EF4-FFF2-40B4-BE49-F238E27FC236}">
                <a16:creationId xmlns:a16="http://schemas.microsoft.com/office/drawing/2014/main" id="{0E96214A-6D80-9510-2C64-76C82D1E0AE2}"/>
              </a:ext>
            </a:extLst>
          </p:cNvPr>
          <p:cNvSpPr/>
          <p:nvPr/>
        </p:nvSpPr>
        <p:spPr>
          <a:xfrm>
            <a:off x="5849936" y="1264754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sp>
        <p:nvSpPr>
          <p:cNvPr id="12" name="Freeform 66">
            <a:extLst>
              <a:ext uri="{FF2B5EF4-FFF2-40B4-BE49-F238E27FC236}">
                <a16:creationId xmlns:a16="http://schemas.microsoft.com/office/drawing/2014/main" id="{A3C2573A-12B8-7090-9E75-7C07621C773A}"/>
              </a:ext>
            </a:extLst>
          </p:cNvPr>
          <p:cNvSpPr/>
          <p:nvPr/>
        </p:nvSpPr>
        <p:spPr>
          <a:xfrm>
            <a:off x="7379127" y="1219061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sp>
        <p:nvSpPr>
          <p:cNvPr id="13" name="Freeform 66">
            <a:extLst>
              <a:ext uri="{FF2B5EF4-FFF2-40B4-BE49-F238E27FC236}">
                <a16:creationId xmlns:a16="http://schemas.microsoft.com/office/drawing/2014/main" id="{49CEA3C6-CAC2-8561-E7E1-453B588E8323}"/>
              </a:ext>
            </a:extLst>
          </p:cNvPr>
          <p:cNvSpPr/>
          <p:nvPr/>
        </p:nvSpPr>
        <p:spPr>
          <a:xfrm>
            <a:off x="9049645" y="1236393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sp>
        <p:nvSpPr>
          <p:cNvPr id="14" name="Freeform 66">
            <a:extLst>
              <a:ext uri="{FF2B5EF4-FFF2-40B4-BE49-F238E27FC236}">
                <a16:creationId xmlns:a16="http://schemas.microsoft.com/office/drawing/2014/main" id="{8C862BCC-2468-92A9-FBA8-61C9EB00750C}"/>
              </a:ext>
            </a:extLst>
          </p:cNvPr>
          <p:cNvSpPr/>
          <p:nvPr/>
        </p:nvSpPr>
        <p:spPr>
          <a:xfrm>
            <a:off x="2716183" y="7304783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sp>
        <p:nvSpPr>
          <p:cNvPr id="15" name="Freeform 66">
            <a:extLst>
              <a:ext uri="{FF2B5EF4-FFF2-40B4-BE49-F238E27FC236}">
                <a16:creationId xmlns:a16="http://schemas.microsoft.com/office/drawing/2014/main" id="{B76D6C11-E08C-0D1E-C998-8D9FA5F12882}"/>
              </a:ext>
            </a:extLst>
          </p:cNvPr>
          <p:cNvSpPr/>
          <p:nvPr/>
        </p:nvSpPr>
        <p:spPr>
          <a:xfrm>
            <a:off x="5849936" y="7257811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sp>
        <p:nvSpPr>
          <p:cNvPr id="16" name="Freeform 66">
            <a:extLst>
              <a:ext uri="{FF2B5EF4-FFF2-40B4-BE49-F238E27FC236}">
                <a16:creationId xmlns:a16="http://schemas.microsoft.com/office/drawing/2014/main" id="{9FD3760E-EB74-672A-7262-652354202765}"/>
              </a:ext>
            </a:extLst>
          </p:cNvPr>
          <p:cNvSpPr/>
          <p:nvPr/>
        </p:nvSpPr>
        <p:spPr>
          <a:xfrm>
            <a:off x="4299036" y="7241208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sp>
        <p:nvSpPr>
          <p:cNvPr id="17" name="Freeform 66">
            <a:extLst>
              <a:ext uri="{FF2B5EF4-FFF2-40B4-BE49-F238E27FC236}">
                <a16:creationId xmlns:a16="http://schemas.microsoft.com/office/drawing/2014/main" id="{61403413-9FFE-B19D-BF46-63F964DBFECE}"/>
              </a:ext>
            </a:extLst>
          </p:cNvPr>
          <p:cNvSpPr/>
          <p:nvPr/>
        </p:nvSpPr>
        <p:spPr>
          <a:xfrm>
            <a:off x="7424858" y="7243873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sp>
        <p:nvSpPr>
          <p:cNvPr id="18" name="Freeform 66">
            <a:extLst>
              <a:ext uri="{FF2B5EF4-FFF2-40B4-BE49-F238E27FC236}">
                <a16:creationId xmlns:a16="http://schemas.microsoft.com/office/drawing/2014/main" id="{79E70ED0-2B18-FB79-D660-8880AEBD5041}"/>
              </a:ext>
            </a:extLst>
          </p:cNvPr>
          <p:cNvSpPr/>
          <p:nvPr/>
        </p:nvSpPr>
        <p:spPr>
          <a:xfrm>
            <a:off x="9118127" y="7273660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19" name="Group 62">
            <a:extLst>
              <a:ext uri="{FF2B5EF4-FFF2-40B4-BE49-F238E27FC236}">
                <a16:creationId xmlns:a16="http://schemas.microsoft.com/office/drawing/2014/main" id="{E14E97BC-770A-87F9-B5AC-A9143840188B}"/>
              </a:ext>
            </a:extLst>
          </p:cNvPr>
          <p:cNvGrpSpPr/>
          <p:nvPr/>
        </p:nvGrpSpPr>
        <p:grpSpPr>
          <a:xfrm>
            <a:off x="2696164" y="1361368"/>
            <a:ext cx="242972" cy="438870"/>
            <a:chOff x="76200" y="47625"/>
            <a:chExt cx="812801" cy="1468127"/>
          </a:xfrm>
        </p:grpSpPr>
        <p:sp>
          <p:nvSpPr>
            <p:cNvPr id="20" name="Freeform 63">
              <a:extLst>
                <a:ext uri="{FF2B5EF4-FFF2-40B4-BE49-F238E27FC236}">
                  <a16:creationId xmlns:a16="http://schemas.microsoft.com/office/drawing/2014/main" id="{B37D62F3-7490-8BA2-6C78-D7F452C630C7}"/>
                </a:ext>
              </a:extLst>
            </p:cNvPr>
            <p:cNvSpPr/>
            <p:nvPr/>
          </p:nvSpPr>
          <p:spPr>
            <a:xfrm>
              <a:off x="76201" y="702952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21" name="TextBox 64">
              <a:extLst>
                <a:ext uri="{FF2B5EF4-FFF2-40B4-BE49-F238E27FC236}">
                  <a16:creationId xmlns:a16="http://schemas.microsoft.com/office/drawing/2014/main" id="{93737249-CEE3-446A-6D5A-6F34F60F8627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2" name="Group 62">
            <a:extLst>
              <a:ext uri="{FF2B5EF4-FFF2-40B4-BE49-F238E27FC236}">
                <a16:creationId xmlns:a16="http://schemas.microsoft.com/office/drawing/2014/main" id="{1B59BAA3-2D8D-F6BA-DFAF-C8E4CBBAE6C8}"/>
              </a:ext>
            </a:extLst>
          </p:cNvPr>
          <p:cNvGrpSpPr/>
          <p:nvPr/>
        </p:nvGrpSpPr>
        <p:grpSpPr>
          <a:xfrm>
            <a:off x="6205217" y="3296451"/>
            <a:ext cx="242972" cy="438870"/>
            <a:chOff x="76200" y="47625"/>
            <a:chExt cx="812801" cy="1468127"/>
          </a:xfrm>
        </p:grpSpPr>
        <p:sp>
          <p:nvSpPr>
            <p:cNvPr id="23" name="Freeform 63">
              <a:extLst>
                <a:ext uri="{FF2B5EF4-FFF2-40B4-BE49-F238E27FC236}">
                  <a16:creationId xmlns:a16="http://schemas.microsoft.com/office/drawing/2014/main" id="{85C4AF15-A7C4-BCC3-9679-42E9A1D6D33A}"/>
                </a:ext>
              </a:extLst>
            </p:cNvPr>
            <p:cNvSpPr/>
            <p:nvPr/>
          </p:nvSpPr>
          <p:spPr>
            <a:xfrm>
              <a:off x="76201" y="702952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24" name="TextBox 64">
              <a:extLst>
                <a:ext uri="{FF2B5EF4-FFF2-40B4-BE49-F238E27FC236}">
                  <a16:creationId xmlns:a16="http://schemas.microsoft.com/office/drawing/2014/main" id="{626E7251-3F21-A96E-BB07-D102B29F5EC8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5" name="Group 62">
            <a:extLst>
              <a:ext uri="{FF2B5EF4-FFF2-40B4-BE49-F238E27FC236}">
                <a16:creationId xmlns:a16="http://schemas.microsoft.com/office/drawing/2014/main" id="{3D4CA343-603C-B4C1-5F41-4D45B818D732}"/>
              </a:ext>
            </a:extLst>
          </p:cNvPr>
          <p:cNvGrpSpPr/>
          <p:nvPr/>
        </p:nvGrpSpPr>
        <p:grpSpPr>
          <a:xfrm>
            <a:off x="7929063" y="3296451"/>
            <a:ext cx="242972" cy="438870"/>
            <a:chOff x="76200" y="47625"/>
            <a:chExt cx="812801" cy="1468127"/>
          </a:xfrm>
        </p:grpSpPr>
        <p:sp>
          <p:nvSpPr>
            <p:cNvPr id="26" name="Freeform 63">
              <a:extLst>
                <a:ext uri="{FF2B5EF4-FFF2-40B4-BE49-F238E27FC236}">
                  <a16:creationId xmlns:a16="http://schemas.microsoft.com/office/drawing/2014/main" id="{351DB121-A549-8738-6B94-C2A983F58A67}"/>
                </a:ext>
              </a:extLst>
            </p:cNvPr>
            <p:cNvSpPr/>
            <p:nvPr/>
          </p:nvSpPr>
          <p:spPr>
            <a:xfrm>
              <a:off x="76201" y="702952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27" name="TextBox 64">
              <a:extLst>
                <a:ext uri="{FF2B5EF4-FFF2-40B4-BE49-F238E27FC236}">
                  <a16:creationId xmlns:a16="http://schemas.microsoft.com/office/drawing/2014/main" id="{536992F6-64F7-95B5-1E6C-5CCEC26B250B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28" name="Freeform 66">
            <a:extLst>
              <a:ext uri="{FF2B5EF4-FFF2-40B4-BE49-F238E27FC236}">
                <a16:creationId xmlns:a16="http://schemas.microsoft.com/office/drawing/2014/main" id="{4F8E2070-4D56-7033-0E5A-120EFF8546FB}"/>
              </a:ext>
            </a:extLst>
          </p:cNvPr>
          <p:cNvSpPr/>
          <p:nvPr/>
        </p:nvSpPr>
        <p:spPr>
          <a:xfrm>
            <a:off x="9645527" y="3585022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sp>
        <p:nvSpPr>
          <p:cNvPr id="29" name="Freeform 66">
            <a:extLst>
              <a:ext uri="{FF2B5EF4-FFF2-40B4-BE49-F238E27FC236}">
                <a16:creationId xmlns:a16="http://schemas.microsoft.com/office/drawing/2014/main" id="{A9814BF5-9214-E185-4F19-460A87206319}"/>
              </a:ext>
            </a:extLst>
          </p:cNvPr>
          <p:cNvSpPr/>
          <p:nvPr/>
        </p:nvSpPr>
        <p:spPr>
          <a:xfrm>
            <a:off x="4748791" y="3542093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30" name="Group 62">
            <a:extLst>
              <a:ext uri="{FF2B5EF4-FFF2-40B4-BE49-F238E27FC236}">
                <a16:creationId xmlns:a16="http://schemas.microsoft.com/office/drawing/2014/main" id="{334F3B6B-2A8B-B59B-950C-B9FB2D3A8D76}"/>
              </a:ext>
            </a:extLst>
          </p:cNvPr>
          <p:cNvGrpSpPr/>
          <p:nvPr/>
        </p:nvGrpSpPr>
        <p:grpSpPr>
          <a:xfrm>
            <a:off x="3195899" y="3305151"/>
            <a:ext cx="242972" cy="438870"/>
            <a:chOff x="76200" y="47625"/>
            <a:chExt cx="812801" cy="1468127"/>
          </a:xfrm>
        </p:grpSpPr>
        <p:sp>
          <p:nvSpPr>
            <p:cNvPr id="31" name="Freeform 63">
              <a:extLst>
                <a:ext uri="{FF2B5EF4-FFF2-40B4-BE49-F238E27FC236}">
                  <a16:creationId xmlns:a16="http://schemas.microsoft.com/office/drawing/2014/main" id="{4CF2150D-9048-A28C-EDE0-572B040349FA}"/>
                </a:ext>
              </a:extLst>
            </p:cNvPr>
            <p:cNvSpPr/>
            <p:nvPr/>
          </p:nvSpPr>
          <p:spPr>
            <a:xfrm>
              <a:off x="76201" y="702952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32" name="TextBox 64">
              <a:extLst>
                <a:ext uri="{FF2B5EF4-FFF2-40B4-BE49-F238E27FC236}">
                  <a16:creationId xmlns:a16="http://schemas.microsoft.com/office/drawing/2014/main" id="{F1D32B6F-9DEE-314B-7F12-D2045C1638AE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33" name="Freeform 63">
            <a:extLst>
              <a:ext uri="{FF2B5EF4-FFF2-40B4-BE49-F238E27FC236}">
                <a16:creationId xmlns:a16="http://schemas.microsoft.com/office/drawing/2014/main" id="{06521C9E-B44F-EBEC-4D3F-C19FFF2E3A5C}"/>
              </a:ext>
            </a:extLst>
          </p:cNvPr>
          <p:cNvSpPr/>
          <p:nvPr/>
        </p:nvSpPr>
        <p:spPr>
          <a:xfrm>
            <a:off x="4848137" y="6607304"/>
            <a:ext cx="242972" cy="24297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67AB2C"/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34" name="Freeform 66">
            <a:extLst>
              <a:ext uri="{FF2B5EF4-FFF2-40B4-BE49-F238E27FC236}">
                <a16:creationId xmlns:a16="http://schemas.microsoft.com/office/drawing/2014/main" id="{E3490885-5442-17AB-1CD3-6A788EBAC8F5}"/>
              </a:ext>
            </a:extLst>
          </p:cNvPr>
          <p:cNvSpPr/>
          <p:nvPr/>
        </p:nvSpPr>
        <p:spPr>
          <a:xfrm>
            <a:off x="3310755" y="5131616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sp>
        <p:nvSpPr>
          <p:cNvPr id="35" name="Freeform 66">
            <a:extLst>
              <a:ext uri="{FF2B5EF4-FFF2-40B4-BE49-F238E27FC236}">
                <a16:creationId xmlns:a16="http://schemas.microsoft.com/office/drawing/2014/main" id="{8251B1E1-337F-DEF5-D870-27AB41494C30}"/>
              </a:ext>
            </a:extLst>
          </p:cNvPr>
          <p:cNvSpPr/>
          <p:nvPr/>
        </p:nvSpPr>
        <p:spPr>
          <a:xfrm>
            <a:off x="3243281" y="6657048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4DD2CC35-8625-C3A5-071C-57FAD1F9A14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48791" y="5162869"/>
            <a:ext cx="384081" cy="176799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DE93957B-0668-65D5-0534-723CA99613C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26703" y="5085115"/>
            <a:ext cx="384081" cy="176799"/>
          </a:xfrm>
          <a:prstGeom prst="rect">
            <a:avLst/>
          </a:prstGeom>
        </p:spPr>
      </p:pic>
      <p:grpSp>
        <p:nvGrpSpPr>
          <p:cNvPr id="39" name="Group 65">
            <a:extLst>
              <a:ext uri="{FF2B5EF4-FFF2-40B4-BE49-F238E27FC236}">
                <a16:creationId xmlns:a16="http://schemas.microsoft.com/office/drawing/2014/main" id="{8CBA38E0-A734-9B35-1B06-97F03A2352CF}"/>
              </a:ext>
            </a:extLst>
          </p:cNvPr>
          <p:cNvGrpSpPr/>
          <p:nvPr/>
        </p:nvGrpSpPr>
        <p:grpSpPr>
          <a:xfrm>
            <a:off x="6420704" y="6607304"/>
            <a:ext cx="220832" cy="193228"/>
            <a:chOff x="0" y="0"/>
            <a:chExt cx="812800" cy="711200"/>
          </a:xfrm>
        </p:grpSpPr>
        <p:sp>
          <p:nvSpPr>
            <p:cNvPr id="40" name="Freeform 66">
              <a:extLst>
                <a:ext uri="{FF2B5EF4-FFF2-40B4-BE49-F238E27FC236}">
                  <a16:creationId xmlns:a16="http://schemas.microsoft.com/office/drawing/2014/main" id="{B6DB1488-8E89-8588-6A26-05F08E7B425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1" name="TextBox 67">
              <a:extLst>
                <a:ext uri="{FF2B5EF4-FFF2-40B4-BE49-F238E27FC236}">
                  <a16:creationId xmlns:a16="http://schemas.microsoft.com/office/drawing/2014/main" id="{05F656BD-F958-EEA3-BFD3-96D58C11A92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2" name="Group 62">
            <a:extLst>
              <a:ext uri="{FF2B5EF4-FFF2-40B4-BE49-F238E27FC236}">
                <a16:creationId xmlns:a16="http://schemas.microsoft.com/office/drawing/2014/main" id="{56DEE4DF-E481-4F58-F10A-3948B79AA79F}"/>
              </a:ext>
            </a:extLst>
          </p:cNvPr>
          <p:cNvGrpSpPr/>
          <p:nvPr/>
        </p:nvGrpSpPr>
        <p:grpSpPr>
          <a:xfrm>
            <a:off x="8129121" y="5106744"/>
            <a:ext cx="242972" cy="242972"/>
            <a:chOff x="0" y="0"/>
            <a:chExt cx="812800" cy="812800"/>
          </a:xfrm>
        </p:grpSpPr>
        <p:sp>
          <p:nvSpPr>
            <p:cNvPr id="43" name="Freeform 63">
              <a:extLst>
                <a:ext uri="{FF2B5EF4-FFF2-40B4-BE49-F238E27FC236}">
                  <a16:creationId xmlns:a16="http://schemas.microsoft.com/office/drawing/2014/main" id="{3450075E-1C62-3066-27C3-1DC401EB3E8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4" name="TextBox 64">
              <a:extLst>
                <a:ext uri="{FF2B5EF4-FFF2-40B4-BE49-F238E27FC236}">
                  <a16:creationId xmlns:a16="http://schemas.microsoft.com/office/drawing/2014/main" id="{2C577607-C72E-52C5-412A-2A034A1C2841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5" name="Group 62">
            <a:extLst>
              <a:ext uri="{FF2B5EF4-FFF2-40B4-BE49-F238E27FC236}">
                <a16:creationId xmlns:a16="http://schemas.microsoft.com/office/drawing/2014/main" id="{16291F66-EBE8-9A26-F444-6C98312F320E}"/>
              </a:ext>
            </a:extLst>
          </p:cNvPr>
          <p:cNvGrpSpPr/>
          <p:nvPr/>
        </p:nvGrpSpPr>
        <p:grpSpPr>
          <a:xfrm>
            <a:off x="9668944" y="4858370"/>
            <a:ext cx="242972" cy="438870"/>
            <a:chOff x="76200" y="47625"/>
            <a:chExt cx="812801" cy="1468127"/>
          </a:xfrm>
        </p:grpSpPr>
        <p:sp>
          <p:nvSpPr>
            <p:cNvPr id="51" name="Freeform 63">
              <a:extLst>
                <a:ext uri="{FF2B5EF4-FFF2-40B4-BE49-F238E27FC236}">
                  <a16:creationId xmlns:a16="http://schemas.microsoft.com/office/drawing/2014/main" id="{6363D89A-ADD1-6BAF-E4EF-D00796DF7829}"/>
                </a:ext>
              </a:extLst>
            </p:cNvPr>
            <p:cNvSpPr/>
            <p:nvPr/>
          </p:nvSpPr>
          <p:spPr>
            <a:xfrm>
              <a:off x="76201" y="702952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53" name="TextBox 64">
              <a:extLst>
                <a:ext uri="{FF2B5EF4-FFF2-40B4-BE49-F238E27FC236}">
                  <a16:creationId xmlns:a16="http://schemas.microsoft.com/office/drawing/2014/main" id="{294CE465-9886-3E3E-3B7F-381DD9AD6217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54" name="Group 62">
            <a:extLst>
              <a:ext uri="{FF2B5EF4-FFF2-40B4-BE49-F238E27FC236}">
                <a16:creationId xmlns:a16="http://schemas.microsoft.com/office/drawing/2014/main" id="{9CF4138F-FF01-41BE-89DF-3707A49EAB76}"/>
              </a:ext>
            </a:extLst>
          </p:cNvPr>
          <p:cNvGrpSpPr/>
          <p:nvPr/>
        </p:nvGrpSpPr>
        <p:grpSpPr>
          <a:xfrm>
            <a:off x="7979443" y="6628458"/>
            <a:ext cx="242972" cy="242972"/>
            <a:chOff x="0" y="0"/>
            <a:chExt cx="812800" cy="812800"/>
          </a:xfrm>
        </p:grpSpPr>
        <p:sp>
          <p:nvSpPr>
            <p:cNvPr id="55" name="Freeform 63">
              <a:extLst>
                <a:ext uri="{FF2B5EF4-FFF2-40B4-BE49-F238E27FC236}">
                  <a16:creationId xmlns:a16="http://schemas.microsoft.com/office/drawing/2014/main" id="{8175CFDE-14F3-5E6A-0C6D-D238F6C3E15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6" name="TextBox 64">
              <a:extLst>
                <a:ext uri="{FF2B5EF4-FFF2-40B4-BE49-F238E27FC236}">
                  <a16:creationId xmlns:a16="http://schemas.microsoft.com/office/drawing/2014/main" id="{F0C9B2ED-9085-5837-64A7-D0FE731E8A7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57" name="Group 62">
            <a:extLst>
              <a:ext uri="{FF2B5EF4-FFF2-40B4-BE49-F238E27FC236}">
                <a16:creationId xmlns:a16="http://schemas.microsoft.com/office/drawing/2014/main" id="{4DE4BDA6-4842-7050-36A4-C8F98DAE518B}"/>
              </a:ext>
            </a:extLst>
          </p:cNvPr>
          <p:cNvGrpSpPr/>
          <p:nvPr/>
        </p:nvGrpSpPr>
        <p:grpSpPr>
          <a:xfrm>
            <a:off x="9706221" y="6644047"/>
            <a:ext cx="242972" cy="242972"/>
            <a:chOff x="0" y="0"/>
            <a:chExt cx="812800" cy="812800"/>
          </a:xfrm>
        </p:grpSpPr>
        <p:sp>
          <p:nvSpPr>
            <p:cNvPr id="58" name="Freeform 63">
              <a:extLst>
                <a:ext uri="{FF2B5EF4-FFF2-40B4-BE49-F238E27FC236}">
                  <a16:creationId xmlns:a16="http://schemas.microsoft.com/office/drawing/2014/main" id="{8C02DF54-E6A7-D727-7B8B-CB4BD0AB13B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0" name="TextBox 64">
              <a:extLst>
                <a:ext uri="{FF2B5EF4-FFF2-40B4-BE49-F238E27FC236}">
                  <a16:creationId xmlns:a16="http://schemas.microsoft.com/office/drawing/2014/main" id="{09855E89-94F1-88A0-B42D-FF09E6A82362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1" name="Group 65">
            <a:extLst>
              <a:ext uri="{FF2B5EF4-FFF2-40B4-BE49-F238E27FC236}">
                <a16:creationId xmlns:a16="http://schemas.microsoft.com/office/drawing/2014/main" id="{3D2421B1-F6B1-D9FF-49F2-8B56A05412E3}"/>
              </a:ext>
            </a:extLst>
          </p:cNvPr>
          <p:cNvGrpSpPr/>
          <p:nvPr/>
        </p:nvGrpSpPr>
        <p:grpSpPr>
          <a:xfrm>
            <a:off x="9049645" y="6624608"/>
            <a:ext cx="220832" cy="193228"/>
            <a:chOff x="0" y="0"/>
            <a:chExt cx="812800" cy="711200"/>
          </a:xfrm>
        </p:grpSpPr>
        <p:sp>
          <p:nvSpPr>
            <p:cNvPr id="68" name="Freeform 66">
              <a:extLst>
                <a:ext uri="{FF2B5EF4-FFF2-40B4-BE49-F238E27FC236}">
                  <a16:creationId xmlns:a16="http://schemas.microsoft.com/office/drawing/2014/main" id="{2E0EF3A8-F293-CF77-F888-3F51C2A8356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3" name="TextBox 67">
              <a:extLst>
                <a:ext uri="{FF2B5EF4-FFF2-40B4-BE49-F238E27FC236}">
                  <a16:creationId xmlns:a16="http://schemas.microsoft.com/office/drawing/2014/main" id="{A935FB11-FC72-3D27-8726-C6F69A8E524C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6983146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5EFDE218124F41A39437AA860B391E" ma:contentTypeVersion="25" ma:contentTypeDescription="Create a new document." ma:contentTypeScope="" ma:versionID="dc6bd37ab844b37610c8fe8c4f04900f">
  <xsd:schema xmlns:xsd="http://www.w3.org/2001/XMLSchema" xmlns:xs="http://www.w3.org/2001/XMLSchema" xmlns:p="http://schemas.microsoft.com/office/2006/metadata/properties" xmlns:ns1="http://schemas.microsoft.com/sharepoint/v3" xmlns:ns2="39022ca7-da8b-462c-ac53-cf911d2e7c5d" xmlns:ns3="21fe2dc5-e687-4b08-a992-8b5ade4d5474" targetNamespace="http://schemas.microsoft.com/office/2006/metadata/properties" ma:root="true" ma:fieldsID="20fe388721a91bb18ac6380e49426f9d" ns1:_="" ns2:_="" ns3:_="">
    <xsd:import namespace="http://schemas.microsoft.com/sharepoint/v3"/>
    <xsd:import namespace="39022ca7-da8b-462c-ac53-cf911d2e7c5d"/>
    <xsd:import namespace="21fe2dc5-e687-4b08-a992-8b5ade4d547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  <xsd:element ref="ns2:CoverLetterTemplate2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022ca7-da8b-462c-ac53-cf911d2e7c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_Flow_SignoffStatus" ma:index="23" nillable="true" ma:displayName="Sign-off status" ma:internalName="Sign_x002d_off_x0020_status">
      <xsd:simpleType>
        <xsd:restriction base="dms:Text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0a722410-03a9-4718-9392-c4089ca5a50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  <xsd:element name="CoverLetterTemplate2" ma:index="30" nillable="true" ma:displayName="Cover Letter Template 2" ma:format="Dropdown" ma:internalName="CoverLetterTemplate2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fe2dc5-e687-4b08-a992-8b5ade4d5474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1c887687-1822-4593-8513-6eba5855e8c1}" ma:internalName="TaxCatchAll" ma:showField="CatchAllData" ma:web="21fe2dc5-e687-4b08-a992-8b5ade4d547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Flow_SignoffStatus xmlns="39022ca7-da8b-462c-ac53-cf911d2e7c5d" xsi:nil="true"/>
    <_ip_UnifiedCompliancePolicyProperties xmlns="http://schemas.microsoft.com/sharepoint/v3" xsi:nil="true"/>
    <TaxCatchAll xmlns="21fe2dc5-e687-4b08-a992-8b5ade4d5474" xsi:nil="true"/>
    <lcf76f155ced4ddcb4097134ff3c332f xmlns="39022ca7-da8b-462c-ac53-cf911d2e7c5d">
      <Terms xmlns="http://schemas.microsoft.com/office/infopath/2007/PartnerControls"/>
    </lcf76f155ced4ddcb4097134ff3c332f>
    <CoverLetterTemplate2 xmlns="39022ca7-da8b-462c-ac53-cf911d2e7c5d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0707201-DB53-421E-8FA6-F1FF3C4CD3B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9022ca7-da8b-462c-ac53-cf911d2e7c5d"/>
    <ds:schemaRef ds:uri="21fe2dc5-e687-4b08-a992-8b5ade4d547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2D4F630-F244-4249-A1DD-CAF66701C44D}">
  <ds:schemaRefs>
    <ds:schemaRef ds:uri="http://purl.org/dc/terms/"/>
    <ds:schemaRef ds:uri="21fe2dc5-e687-4b08-a992-8b5ade4d5474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microsoft.com/sharepoint/v3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39022ca7-da8b-462c-ac53-cf911d2e7c5d"/>
  </ds:schemaRefs>
</ds:datastoreItem>
</file>

<file path=customXml/itemProps3.xml><?xml version="1.0" encoding="utf-8"?>
<ds:datastoreItem xmlns:ds="http://schemas.openxmlformats.org/officeDocument/2006/customXml" ds:itemID="{EE53B0B3-0F5A-401C-97A3-2E7FE5C3857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4589</TotalTime>
  <Words>1660</Words>
  <Application>Microsoft Office PowerPoint</Application>
  <PresentationFormat>Custom</PresentationFormat>
  <Paragraphs>393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Calibri</vt:lpstr>
      <vt:lpstr>Aptos</vt:lpstr>
      <vt:lpstr>DM Sans Bold</vt:lpstr>
      <vt:lpstr>DM Sans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CFO Activity Schedule TEMPLATE</dc:title>
  <dc:creator>Bennett, Natalie (Growth Company)</dc:creator>
  <cp:lastModifiedBy>Higgins, Teigan (Growth Company)</cp:lastModifiedBy>
  <cp:revision>166</cp:revision>
  <cp:lastPrinted>2026-01-14T08:28:17Z</cp:lastPrinted>
  <dcterms:created xsi:type="dcterms:W3CDTF">2006-08-16T00:00:00Z</dcterms:created>
  <dcterms:modified xsi:type="dcterms:W3CDTF">2026-01-21T09:09:08Z</dcterms:modified>
  <dc:identifier>DAFxy3nWgJM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0x010100895EFDE218124F41A39437AA860B391E</vt:lpwstr>
  </property>
  <property fmtid="{D5CDD505-2E9C-101B-9397-08002B2CF9AE}" pid="3" name="MediaServiceImageTags">
    <vt:lpwstr/>
  </property>
</Properties>
</file>