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0" r:id="rId6"/>
    <p:sldId id="262" r:id="rId7"/>
    <p:sldId id="261" r:id="rId8"/>
    <p:sldId id="263" r:id="rId9"/>
  </p:sldIdLst>
  <p:sldSz cx="10693400" cy="7556500"/>
  <p:notesSz cx="6797675" cy="9926638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4B3D2-433B-4F90-9E99-E7FF14A16817}" v="3" dt="2024-12-17T12:04:44.7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4" autoAdjust="0"/>
    <p:restoredTop sz="83738" autoAdjust="0"/>
  </p:normalViewPr>
  <p:slideViewPr>
    <p:cSldViewPr snapToGrid="0">
      <p:cViewPr varScale="1">
        <p:scale>
          <a:sx n="84" d="100"/>
          <a:sy n="84" d="100"/>
        </p:scale>
        <p:origin x="23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24A2-8134-4721-9AD7-893993C99D77}" type="datetimeFigureOut">
              <a:rPr lang="en-GB" smtClean="0"/>
              <a:t>17/12/2024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1241425"/>
            <a:ext cx="4740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F6283-24F6-460E-BD9D-801936E75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2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49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597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627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0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F6283-24F6-460E-BD9D-801936E75C6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80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8785"/>
              </p:ext>
            </p:extLst>
          </p:nvPr>
        </p:nvGraphicFramePr>
        <p:xfrm>
          <a:off x="2789852" y="675146"/>
          <a:ext cx="7707831" cy="6182121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940">
                <a:tc gridSpan="3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We wish you a Happy New Year!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Please note the CFO Hull Activity Hub reopens on the 2</a:t>
                      </a:r>
                      <a:r>
                        <a:rPr lang="en-US" sz="1200" b="1" baseline="30000" dirty="0">
                          <a:solidFill>
                            <a:srgbClr val="000000"/>
                          </a:solidFill>
                          <a:latin typeface="DM Sans"/>
                        </a:rPr>
                        <a:t>nd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 of January 2025.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0" baseline="0" dirty="0">
                          <a:solidFill>
                            <a:srgbClr val="000000"/>
                          </a:solidFill>
                          <a:latin typeface="DM Sans"/>
                        </a:rPr>
                        <a:t>For any support over the Christmas period, please see below contact numbers: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1" baseline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DM Sans"/>
                        </a:rPr>
                        <a:t>Samaritans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116 123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CALM 0800 58 58 58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baseline="0" dirty="0" err="1">
                          <a:solidFill>
                            <a:srgbClr val="000000"/>
                          </a:solidFill>
                          <a:latin typeface="DM Sans"/>
                        </a:rPr>
                        <a:t>MoneyHelper</a:t>
                      </a: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 0800 138 7777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National Domestic Abuse Helpline 0808 2000 247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NHS 111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1" baseline="0" dirty="0">
                          <a:solidFill>
                            <a:srgbClr val="000000"/>
                          </a:solidFill>
                          <a:latin typeface="DM Sans"/>
                        </a:rPr>
                        <a:t>Emergency helpline 999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 in throughout the day for a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cuppa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and a chat.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workers on hand to speak to you and support you in setting positive goals for the future.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Drop in throughout the day for a </a:t>
                      </a: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cuppa</a:t>
                      </a: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 and a chat.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Support workers on hand to speak to you and support you in setting positive goals for the future.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4pm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94675" y="1593380"/>
            <a:ext cx="2384914" cy="4920399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8640218" y="2179959"/>
            <a:ext cx="220832" cy="344128"/>
            <a:chOff x="97577" y="-606206"/>
            <a:chExt cx="812800" cy="1266606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97577" y="-606206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097407" y="2235047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8053965" y="212965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532445" y="2169388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7529844" y="2131829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03929D-7C6F-271C-4ABA-2D3583430184}"/>
              </a:ext>
            </a:extLst>
          </p:cNvPr>
          <p:cNvSpPr txBox="1"/>
          <p:nvPr/>
        </p:nvSpPr>
        <p:spPr>
          <a:xfrm>
            <a:off x="209707" y="1740205"/>
            <a:ext cx="2384914" cy="50046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Hull Activity Hub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*January EDI sessions will focus on Chinese New Year!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*If you ever need a </a:t>
            </a:r>
            <a:r>
              <a:rPr lang="en-US" sz="12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2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*Drop in Session available of 1-2-1 Support. Please contact your support worker. </a:t>
            </a: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DM Sans"/>
              </a:rPr>
              <a:t>Reception contact number: </a:t>
            </a:r>
            <a:r>
              <a:rPr lang="en-GB" sz="1200" dirty="0">
                <a:solidFill>
                  <a:schemeClr val="bg1"/>
                </a:solidFill>
                <a:latin typeface="DM Sans"/>
              </a:rPr>
              <a:t>07502299992</a:t>
            </a:r>
            <a:endParaRPr lang="en-US" sz="1200" dirty="0">
              <a:solidFill>
                <a:schemeClr val="bg1"/>
              </a:solidFill>
              <a:latin typeface="DM Sans"/>
            </a:endParaRP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9:30am -4pm</a:t>
            </a: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Monday - Friday</a:t>
            </a:r>
            <a:endParaRPr lang="en-GB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CFO Activity Hub, 55 </a:t>
            </a:r>
            <a:r>
              <a:rPr lang="en-GB" sz="1200" dirty="0" err="1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Savillle</a:t>
            </a: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 street, Norwich house, hull, HU1 3EA</a:t>
            </a:r>
          </a:p>
          <a:p>
            <a:pPr algn="ctr">
              <a:lnSpc>
                <a:spcPts val="2379"/>
              </a:lnSpc>
            </a:pPr>
            <a:endParaRPr lang="en-US" sz="1100" dirty="0">
              <a:solidFill>
                <a:srgbClr val="FFFFFF"/>
              </a:solidFill>
              <a:latin typeface="DM Sans"/>
            </a:endParaRPr>
          </a:p>
        </p:txBody>
      </p:sp>
      <p:grpSp>
        <p:nvGrpSpPr>
          <p:cNvPr id="3" name="Group 62">
            <a:extLst>
              <a:ext uri="{FF2B5EF4-FFF2-40B4-BE49-F238E27FC236}">
                <a16:creationId xmlns:a16="http://schemas.microsoft.com/office/drawing/2014/main" id="{2AE70C3F-EC9E-DD7B-F481-8CD32A6E2CC2}"/>
              </a:ext>
            </a:extLst>
          </p:cNvPr>
          <p:cNvGrpSpPr/>
          <p:nvPr/>
        </p:nvGrpSpPr>
        <p:grpSpPr>
          <a:xfrm>
            <a:off x="9090801" y="2185552"/>
            <a:ext cx="242972" cy="242972"/>
            <a:chOff x="0" y="0"/>
            <a:chExt cx="812800" cy="812800"/>
          </a:xfrm>
        </p:grpSpPr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3752BF3D-C892-EF8E-4479-0945A61C547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64">
              <a:extLst>
                <a:ext uri="{FF2B5EF4-FFF2-40B4-BE49-F238E27FC236}">
                  <a16:creationId xmlns:a16="http://schemas.microsoft.com/office/drawing/2014/main" id="{54CD6F73-5A2F-01C6-456A-EE68286F853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662394"/>
              </p:ext>
            </p:extLst>
          </p:nvPr>
        </p:nvGraphicFramePr>
        <p:xfrm>
          <a:off x="2770496" y="675146"/>
          <a:ext cx="7727187" cy="6423421"/>
        </p:xfrm>
        <a:graphic>
          <a:graphicData uri="http://schemas.openxmlformats.org/drawingml/2006/table">
            <a:tbl>
              <a:tblPr/>
              <a:tblGrid>
                <a:gridCol w="156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– (SMART target and future self)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(look at living independently)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Relationships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(what is a healthy relationship)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Group Walking Activity around the Marina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Wellbeing and Mindfulness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4pm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/>
                      <a:endParaRPr sz="120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One to one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ETE, Wellbeing, Relationships, Finance Benefit and Debt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3;30pm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Relationships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(Communication and self love)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94675" y="1593380"/>
            <a:ext cx="2384914" cy="4920399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January 2025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26100" y="153612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5480562" y="470545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96991" y="457654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72902" y="170583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69492" y="6524637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50836" y="1579901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538" y="3748929"/>
            <a:ext cx="672091" cy="47146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50" y="6327015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1749" y="6327015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3953871" y="460884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8007928" y="3701632"/>
            <a:ext cx="500485" cy="38461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42429E32-A092-D7D2-21DB-C4E48D108F5A}"/>
              </a:ext>
            </a:extLst>
          </p:cNvPr>
          <p:cNvGrpSpPr/>
          <p:nvPr/>
        </p:nvGrpSpPr>
        <p:grpSpPr>
          <a:xfrm>
            <a:off x="6934061" y="4611812"/>
            <a:ext cx="323329" cy="3714196"/>
            <a:chOff x="-377253" y="0"/>
            <a:chExt cx="1190053" cy="13670566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87BE29F9-C418-7D2A-4E78-6B408DE1AB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66FB38E7-AEC9-0882-B753-959937B36F1E}"/>
                </a:ext>
              </a:extLst>
            </p:cNvPr>
            <p:cNvSpPr txBox="1"/>
            <p:nvPr/>
          </p:nvSpPr>
          <p:spPr>
            <a:xfrm>
              <a:off x="-377253" y="13311790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46">
            <a:extLst>
              <a:ext uri="{FF2B5EF4-FFF2-40B4-BE49-F238E27FC236}">
                <a16:creationId xmlns:a16="http://schemas.microsoft.com/office/drawing/2014/main" id="{8DBC8CA9-1E8A-FD80-7313-FE52C1A096AD}"/>
              </a:ext>
            </a:extLst>
          </p:cNvPr>
          <p:cNvGrpSpPr/>
          <p:nvPr/>
        </p:nvGrpSpPr>
        <p:grpSpPr>
          <a:xfrm rot="2700000">
            <a:off x="8153735" y="1529594"/>
            <a:ext cx="293842" cy="293842"/>
            <a:chOff x="0" y="0"/>
            <a:chExt cx="812800" cy="812800"/>
          </a:xfrm>
        </p:grpSpPr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59E17AE2-B73A-2387-CB16-B0AC2AB632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C77CFFE7-4F92-D90F-34F6-2F951329052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46">
            <a:extLst>
              <a:ext uri="{FF2B5EF4-FFF2-40B4-BE49-F238E27FC236}">
                <a16:creationId xmlns:a16="http://schemas.microsoft.com/office/drawing/2014/main" id="{78CC9E34-F4BE-D6BC-D2C8-EADDC7995473}"/>
              </a:ext>
            </a:extLst>
          </p:cNvPr>
          <p:cNvGrpSpPr/>
          <p:nvPr/>
        </p:nvGrpSpPr>
        <p:grpSpPr>
          <a:xfrm rot="2700000">
            <a:off x="8569270" y="4592607"/>
            <a:ext cx="293842" cy="293842"/>
            <a:chOff x="0" y="0"/>
            <a:chExt cx="812800" cy="812800"/>
          </a:xfrm>
        </p:grpSpPr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748E5E86-3A86-2F2A-C699-37B7737F90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227D8089-0079-CB83-D34F-3B5E220B92D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9677235" y="454027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832922" y="16093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9106542" y="460884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7EE449-4B65-EAAC-E5C6-A86FF83F8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727" y="6498451"/>
            <a:ext cx="858245" cy="472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AB2805-6E59-BAE3-6B55-0151314BDFC4}"/>
              </a:ext>
            </a:extLst>
          </p:cNvPr>
          <p:cNvSpPr txBox="1"/>
          <p:nvPr/>
        </p:nvSpPr>
        <p:spPr>
          <a:xfrm>
            <a:off x="209707" y="1740205"/>
            <a:ext cx="2384914" cy="50046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Hull Activity Hub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*January EDI sessions will focus on Chinese New Year!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*If you ever need a </a:t>
            </a:r>
            <a:r>
              <a:rPr lang="en-US" sz="12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2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*Drop in Session available of 1-2-1 Support. Please contact your support worker. </a:t>
            </a: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DM Sans"/>
              </a:rPr>
              <a:t>Reception contact number: </a:t>
            </a:r>
            <a:r>
              <a:rPr lang="en-GB" sz="1200" dirty="0">
                <a:solidFill>
                  <a:schemeClr val="bg1"/>
                </a:solidFill>
                <a:latin typeface="DM Sans"/>
              </a:rPr>
              <a:t>07502299992</a:t>
            </a:r>
            <a:endParaRPr lang="en-US" sz="1200" dirty="0">
              <a:solidFill>
                <a:schemeClr val="bg1"/>
              </a:solidFill>
              <a:latin typeface="DM Sans"/>
            </a:endParaRP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9:30am -4pm</a:t>
            </a: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Monday - Friday</a:t>
            </a:r>
            <a:endParaRPr lang="en-GB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CFO Activity Hub, 55 </a:t>
            </a:r>
            <a:r>
              <a:rPr lang="en-GB" sz="1200" dirty="0" err="1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Savillle</a:t>
            </a: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 street, Norwich house, hull, HU1 3EA</a:t>
            </a:r>
          </a:p>
          <a:p>
            <a:pPr algn="ctr">
              <a:lnSpc>
                <a:spcPts val="2379"/>
              </a:lnSpc>
            </a:pPr>
            <a:endParaRPr lang="en-US" sz="1100" dirty="0">
              <a:solidFill>
                <a:srgbClr val="FFFFFF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935750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731563"/>
              </p:ext>
            </p:extLst>
          </p:nvPr>
        </p:nvGraphicFramePr>
        <p:xfrm>
          <a:off x="2789853" y="632734"/>
          <a:ext cx="7707831" cy="6423421"/>
        </p:xfrm>
        <a:graphic>
          <a:graphicData uri="http://schemas.openxmlformats.org/drawingml/2006/table">
            <a:tbl>
              <a:tblPr/>
              <a:tblGrid>
                <a:gridCol w="1541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Monday 13</a:t>
                      </a:r>
                      <a:r>
                        <a:rPr lang="en-US" sz="138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80" dirty="0"/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38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14</a:t>
                      </a:r>
                      <a:r>
                        <a:rPr lang="en-US" sz="138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8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80" dirty="0"/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endParaRPr lang="en-US" sz="138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(5 aspects of Wellbeing, Areas of improvements)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9:30am – 12:30pm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DM Sans" pitchFamily="2" charset="0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200" b="0">
                          <a:latin typeface="DM Sans" pitchFamily="2" charset="0"/>
                        </a:rPr>
                        <a:t>(CV’s, disclosure letters, job searching, Job applications)</a:t>
                      </a:r>
                    </a:p>
                    <a:p>
                      <a:pPr algn="ctr"/>
                      <a:r>
                        <a:rPr lang="en-GB" sz="1200" b="0"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>
                          <a:latin typeface="DM Sans" pitchFamily="2" charset="0"/>
                        </a:rPr>
                        <a:t>Disclosure Session</a:t>
                      </a:r>
                    </a:p>
                    <a:p>
                      <a:pPr algn="ctr"/>
                      <a:r>
                        <a:rPr lang="en-GB" sz="1200" b="0">
                          <a:latin typeface="DM Sans" pitchFamily="2" charset="0"/>
                        </a:rPr>
                        <a:t>(disclosure writing and how to disclose your criminal convictions workshop)</a:t>
                      </a:r>
                    </a:p>
                    <a:p>
                      <a:pPr algn="ctr"/>
                      <a:r>
                        <a:rPr lang="en-GB" sz="1200" b="0"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Music &amp; Dance – (being creative, develop teamwork &amp; confidence)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– (SMART target and future self)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Life skills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 (look at living independently)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/>
                      <a:endParaRPr lang="en-US" sz="1200" b="0" dirty="0"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reeform 4"/>
          <p:cNvSpPr/>
          <p:nvPr/>
        </p:nvSpPr>
        <p:spPr>
          <a:xfrm>
            <a:off x="194675" y="1593380"/>
            <a:ext cx="2384914" cy="4920399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January 2025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26100" y="153612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5480562" y="470545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96991" y="457654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72902" y="170583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69492" y="6524637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50836" y="1579901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41982" y="5907495"/>
            <a:ext cx="905604" cy="1006304"/>
          </a:xfrm>
          <a:prstGeom prst="rect">
            <a:avLst/>
          </a:prstGeom>
        </p:spPr>
      </p:pic>
      <p:pic>
        <p:nvPicPr>
          <p:cNvPr id="12" name="Picture 1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031B904-04FA-D761-0D59-6553B0E6C4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7538" y="3748929"/>
            <a:ext cx="672091" cy="471467"/>
          </a:xfrm>
          <a:prstGeom prst="rect">
            <a:avLst/>
          </a:prstGeom>
        </p:spPr>
      </p:pic>
      <p:pic>
        <p:nvPicPr>
          <p:cNvPr id="13" name="Picture 1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E7453947-E2CB-B07A-6AA1-C471800F0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2958" y="3675699"/>
            <a:ext cx="613742" cy="544697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150" y="6327015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749" y="6327015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3953871" y="460884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8007928" y="3701632"/>
            <a:ext cx="500485" cy="38461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42429E32-A092-D7D2-21DB-C4E48D108F5A}"/>
              </a:ext>
            </a:extLst>
          </p:cNvPr>
          <p:cNvGrpSpPr/>
          <p:nvPr/>
        </p:nvGrpSpPr>
        <p:grpSpPr>
          <a:xfrm>
            <a:off x="6934061" y="4611812"/>
            <a:ext cx="323329" cy="3714196"/>
            <a:chOff x="-377253" y="0"/>
            <a:chExt cx="1190053" cy="13670566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87BE29F9-C418-7D2A-4E78-6B408DE1AB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66FB38E7-AEC9-0882-B753-959937B36F1E}"/>
                </a:ext>
              </a:extLst>
            </p:cNvPr>
            <p:cNvSpPr txBox="1"/>
            <p:nvPr/>
          </p:nvSpPr>
          <p:spPr>
            <a:xfrm>
              <a:off x="-377253" y="13311790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46">
            <a:extLst>
              <a:ext uri="{FF2B5EF4-FFF2-40B4-BE49-F238E27FC236}">
                <a16:creationId xmlns:a16="http://schemas.microsoft.com/office/drawing/2014/main" id="{8DBC8CA9-1E8A-FD80-7313-FE52C1A096AD}"/>
              </a:ext>
            </a:extLst>
          </p:cNvPr>
          <p:cNvGrpSpPr/>
          <p:nvPr/>
        </p:nvGrpSpPr>
        <p:grpSpPr>
          <a:xfrm rot="2700000">
            <a:off x="8153735" y="1529594"/>
            <a:ext cx="293842" cy="293842"/>
            <a:chOff x="0" y="0"/>
            <a:chExt cx="812800" cy="812800"/>
          </a:xfrm>
        </p:grpSpPr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59E17AE2-B73A-2387-CB16-B0AC2AB632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C77CFFE7-4F92-D90F-34F6-2F951329052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46">
            <a:extLst>
              <a:ext uri="{FF2B5EF4-FFF2-40B4-BE49-F238E27FC236}">
                <a16:creationId xmlns:a16="http://schemas.microsoft.com/office/drawing/2014/main" id="{78CC9E34-F4BE-D6BC-D2C8-EADDC7995473}"/>
              </a:ext>
            </a:extLst>
          </p:cNvPr>
          <p:cNvGrpSpPr/>
          <p:nvPr/>
        </p:nvGrpSpPr>
        <p:grpSpPr>
          <a:xfrm rot="2700000">
            <a:off x="8569270" y="4592607"/>
            <a:ext cx="293842" cy="293842"/>
            <a:chOff x="0" y="0"/>
            <a:chExt cx="812800" cy="812800"/>
          </a:xfrm>
        </p:grpSpPr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748E5E86-3A86-2F2A-C699-37B7737F90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227D8089-0079-CB83-D34F-3B5E220B92D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9677235" y="454027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832922" y="16093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9106542" y="4608841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532CE1B6-1F43-3AF6-B64C-D35E5C11A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38746" y="6441073"/>
            <a:ext cx="858245" cy="472727"/>
          </a:xfrm>
          <a:prstGeom prst="rect">
            <a:avLst/>
          </a:prstGeom>
        </p:spPr>
      </p:pic>
      <p:sp>
        <p:nvSpPr>
          <p:cNvPr id="7" name="TextBox 5">
            <a:extLst>
              <a:ext uri="{FF2B5EF4-FFF2-40B4-BE49-F238E27FC236}">
                <a16:creationId xmlns:a16="http://schemas.microsoft.com/office/drawing/2014/main" id="{1B3843CB-2BE6-1B24-5FE4-5778459388C3}"/>
              </a:ext>
            </a:extLst>
          </p:cNvPr>
          <p:cNvSpPr txBox="1"/>
          <p:nvPr/>
        </p:nvSpPr>
        <p:spPr>
          <a:xfrm>
            <a:off x="209707" y="1740205"/>
            <a:ext cx="2384914" cy="50046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Hull Activity Hub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*January EDI sessions will focus on Chinese New Year!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*If you ever need a </a:t>
            </a:r>
            <a:r>
              <a:rPr lang="en-US" sz="12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2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*Drop in Session available of 1-2-1 Support. Please contact your support worker. </a:t>
            </a: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DM Sans"/>
              </a:rPr>
              <a:t>Reception contact number: </a:t>
            </a:r>
            <a:r>
              <a:rPr lang="en-GB" sz="1200" dirty="0">
                <a:solidFill>
                  <a:schemeClr val="bg1"/>
                </a:solidFill>
                <a:latin typeface="DM Sans"/>
              </a:rPr>
              <a:t>07502299992</a:t>
            </a:r>
            <a:endParaRPr lang="en-US" sz="1200" dirty="0">
              <a:solidFill>
                <a:schemeClr val="bg1"/>
              </a:solidFill>
              <a:latin typeface="DM Sans"/>
            </a:endParaRP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9:30am -4pm</a:t>
            </a: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Monday - Friday</a:t>
            </a:r>
            <a:endParaRPr lang="en-GB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CFO Activity Hub, 55 </a:t>
            </a:r>
            <a:r>
              <a:rPr lang="en-GB" sz="1200" dirty="0" err="1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Savillle</a:t>
            </a: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 street, Norwich house, hull, HU1 3EA</a:t>
            </a:r>
          </a:p>
          <a:p>
            <a:pPr algn="ctr">
              <a:lnSpc>
                <a:spcPts val="2379"/>
              </a:lnSpc>
            </a:pPr>
            <a:endParaRPr lang="en-US" sz="1100" dirty="0">
              <a:solidFill>
                <a:srgbClr val="FFFFFF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5526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90199"/>
              </p:ext>
            </p:extLst>
          </p:nvPr>
        </p:nvGraphicFramePr>
        <p:xfrm>
          <a:off x="2770496" y="675146"/>
          <a:ext cx="7727187" cy="6423421"/>
        </p:xfrm>
        <a:graphic>
          <a:graphicData uri="http://schemas.openxmlformats.org/drawingml/2006/table">
            <a:tbl>
              <a:tblPr/>
              <a:tblGrid>
                <a:gridCol w="156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23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Diamond Art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– (SMART target and future self)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Relationships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(what is a healthy relationship)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9:30am </a:t>
                      </a:r>
                      <a:r>
                        <a:rPr lang="en-GB" sz="1200" b="0">
                          <a:latin typeface="DM Sans" pitchFamily="2" charset="0"/>
                        </a:rPr>
                        <a:t>– 11</a:t>
                      </a:r>
                      <a:r>
                        <a:rPr lang="en-GB" sz="1200" b="0" dirty="0">
                          <a:latin typeface="DM Sans" pitchFamily="2" charset="0"/>
                        </a:rPr>
                        <a:t>a</a:t>
                      </a:r>
                      <a:r>
                        <a:rPr lang="en-GB" sz="1200" b="0">
                          <a:latin typeface="DM Sans" pitchFamily="2" charset="0"/>
                        </a:rPr>
                        <a:t>m </a:t>
                      </a:r>
                      <a:endParaRPr lang="en-GB" sz="1200" b="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Hull Main Hub OPEN DAY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Men’s Mental Health Awareness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January 2025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26100" y="153612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5480562" y="470545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96991" y="457654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72902" y="170583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69492" y="6524637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50836" y="1579901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41982" y="5907495"/>
            <a:ext cx="905604" cy="1006304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01" y="3703228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749" y="6327015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3953871" y="460884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8007928" y="3701632"/>
            <a:ext cx="500485" cy="38461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42429E32-A092-D7D2-21DB-C4E48D108F5A}"/>
              </a:ext>
            </a:extLst>
          </p:cNvPr>
          <p:cNvGrpSpPr/>
          <p:nvPr/>
        </p:nvGrpSpPr>
        <p:grpSpPr>
          <a:xfrm>
            <a:off x="6934061" y="4611812"/>
            <a:ext cx="323329" cy="3714196"/>
            <a:chOff x="-377253" y="0"/>
            <a:chExt cx="1190053" cy="13670566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87BE29F9-C418-7D2A-4E78-6B408DE1AB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66FB38E7-AEC9-0882-B753-959937B36F1E}"/>
                </a:ext>
              </a:extLst>
            </p:cNvPr>
            <p:cNvSpPr txBox="1"/>
            <p:nvPr/>
          </p:nvSpPr>
          <p:spPr>
            <a:xfrm>
              <a:off x="-377253" y="13311790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46">
            <a:extLst>
              <a:ext uri="{FF2B5EF4-FFF2-40B4-BE49-F238E27FC236}">
                <a16:creationId xmlns:a16="http://schemas.microsoft.com/office/drawing/2014/main" id="{8DBC8CA9-1E8A-FD80-7313-FE52C1A096AD}"/>
              </a:ext>
            </a:extLst>
          </p:cNvPr>
          <p:cNvGrpSpPr/>
          <p:nvPr/>
        </p:nvGrpSpPr>
        <p:grpSpPr>
          <a:xfrm rot="2700000">
            <a:off x="8153735" y="1529594"/>
            <a:ext cx="293842" cy="293842"/>
            <a:chOff x="0" y="0"/>
            <a:chExt cx="812800" cy="812800"/>
          </a:xfrm>
        </p:grpSpPr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59E17AE2-B73A-2387-CB16-B0AC2AB632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C77CFFE7-4F92-D90F-34F6-2F951329052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46">
            <a:extLst>
              <a:ext uri="{FF2B5EF4-FFF2-40B4-BE49-F238E27FC236}">
                <a16:creationId xmlns:a16="http://schemas.microsoft.com/office/drawing/2014/main" id="{78CC9E34-F4BE-D6BC-D2C8-EADDC7995473}"/>
              </a:ext>
            </a:extLst>
          </p:cNvPr>
          <p:cNvGrpSpPr/>
          <p:nvPr/>
        </p:nvGrpSpPr>
        <p:grpSpPr>
          <a:xfrm rot="2700000">
            <a:off x="8569270" y="4592607"/>
            <a:ext cx="293842" cy="293842"/>
            <a:chOff x="0" y="0"/>
            <a:chExt cx="812800" cy="812800"/>
          </a:xfrm>
        </p:grpSpPr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748E5E86-3A86-2F2A-C699-37B7737F90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227D8089-0079-CB83-D34F-3B5E220B92D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5948977" y="152594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832922" y="16093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6498568" y="1528139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F8733117-B584-2E8C-F348-53F0B19E9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092771" y="3198480"/>
            <a:ext cx="905604" cy="1006304"/>
          </a:xfrm>
          <a:prstGeom prst="rect">
            <a:avLst/>
          </a:prstGeom>
        </p:spPr>
      </p:pic>
      <p:sp>
        <p:nvSpPr>
          <p:cNvPr id="7" name="Freeform 4">
            <a:extLst>
              <a:ext uri="{FF2B5EF4-FFF2-40B4-BE49-F238E27FC236}">
                <a16:creationId xmlns:a16="http://schemas.microsoft.com/office/drawing/2014/main" id="{20734B8B-29BD-84D6-24F7-EC8FF1A4C2F6}"/>
              </a:ext>
            </a:extLst>
          </p:cNvPr>
          <p:cNvSpPr/>
          <p:nvPr/>
        </p:nvSpPr>
        <p:spPr>
          <a:xfrm>
            <a:off x="194675" y="1593380"/>
            <a:ext cx="2384914" cy="4920399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9083C265-FC28-481A-9B4E-B9F815AAF16D}"/>
              </a:ext>
            </a:extLst>
          </p:cNvPr>
          <p:cNvSpPr txBox="1"/>
          <p:nvPr/>
        </p:nvSpPr>
        <p:spPr>
          <a:xfrm>
            <a:off x="209707" y="1740205"/>
            <a:ext cx="2384914" cy="500462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Hull Activity Hub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*January EDI sessions will focus on Chinese New Year!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*If you ever need a </a:t>
            </a:r>
            <a:r>
              <a:rPr lang="en-US" sz="12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2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200" dirty="0">
                <a:solidFill>
                  <a:srgbClr val="FFFFFF"/>
                </a:solidFill>
                <a:latin typeface="DM Sans"/>
              </a:rPr>
              <a:t>*Drop in Session available of 1-2-1 Support. Please contact your support worker. </a:t>
            </a: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US" sz="1200" dirty="0">
                <a:solidFill>
                  <a:schemeClr val="bg1"/>
                </a:solidFill>
                <a:latin typeface="DM Sans"/>
              </a:rPr>
              <a:t>Reception contact number: </a:t>
            </a:r>
            <a:r>
              <a:rPr lang="en-GB" sz="1200" dirty="0">
                <a:solidFill>
                  <a:schemeClr val="bg1"/>
                </a:solidFill>
                <a:latin typeface="DM Sans"/>
              </a:rPr>
              <a:t>07502299992</a:t>
            </a:r>
            <a:endParaRPr lang="en-US" sz="1200" dirty="0">
              <a:solidFill>
                <a:schemeClr val="bg1"/>
              </a:solidFill>
              <a:latin typeface="DM Sans"/>
            </a:endParaRPr>
          </a:p>
          <a:p>
            <a:pPr marL="171450" indent="-171450" algn="ctr">
              <a:lnSpc>
                <a:spcPts val="2379"/>
              </a:lnSpc>
              <a:buFont typeface="Arial"/>
              <a:buChar char="•"/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9:30am -4pm</a:t>
            </a: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</a:rPr>
              <a:t>Monday - Friday</a:t>
            </a:r>
            <a:endParaRPr lang="en-GB" sz="12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algn="ctr">
              <a:lnSpc>
                <a:spcPts val="2379"/>
              </a:lnSpc>
            </a:pP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CFO Activity Hub, 55 </a:t>
            </a:r>
            <a:r>
              <a:rPr lang="en-GB" sz="1200" dirty="0" err="1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Savillle</a:t>
            </a:r>
            <a:r>
              <a:rPr lang="en-GB" sz="1200" dirty="0">
                <a:solidFill>
                  <a:schemeClr val="bg1"/>
                </a:solidFill>
                <a:latin typeface="DM Sans"/>
                <a:ea typeface="Calibri"/>
                <a:cs typeface="Calibri"/>
              </a:rPr>
              <a:t> street, Norwich house, hull, HU1 3EA</a:t>
            </a:r>
          </a:p>
          <a:p>
            <a:pPr algn="ctr">
              <a:lnSpc>
                <a:spcPts val="2379"/>
              </a:lnSpc>
            </a:pPr>
            <a:endParaRPr lang="en-US" sz="1100" dirty="0">
              <a:solidFill>
                <a:srgbClr val="FFFFFF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411337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07707"/>
              </p:ext>
            </p:extLst>
          </p:nvPr>
        </p:nvGraphicFramePr>
        <p:xfrm>
          <a:off x="2770496" y="675146"/>
          <a:ext cx="7727187" cy="6423421"/>
        </p:xfrm>
        <a:graphic>
          <a:graphicData uri="http://schemas.openxmlformats.org/drawingml/2006/table">
            <a:tbl>
              <a:tblPr/>
              <a:tblGrid>
                <a:gridCol w="156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8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278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27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Arts and Crafts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Diamond Art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Future focus – (SMART target and future self)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Relationships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(what is a healthy relationship)</a:t>
                      </a:r>
                    </a:p>
                    <a:p>
                      <a:pPr algn="ctr"/>
                      <a:r>
                        <a:rPr lang="en-GB" sz="1200" b="0" dirty="0">
                          <a:latin typeface="DM Sans" pitchFamily="2" charset="0"/>
                        </a:rPr>
                        <a:t>10am – 12pm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Cooking on a budget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(level 1 / level 2 food hygiene course)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Men’s Mental Health Awareness session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10am – 12pm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Employment – (CV`s, disclosures, job search, national careers service)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dirty="0">
                        <a:solidFill>
                          <a:schemeClr val="tx1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EDI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Chinese New Year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Arts and Crafts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1:30pm – 3:30pm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latin typeface="DM Sans" pitchFamily="2" charset="0"/>
                        </a:rPr>
                        <a:t>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Drop in Session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DM Sans" pitchFamily="2" charset="0"/>
                        </a:rPr>
                        <a:t>10am – 12pm  (accommodation, finance, benefit and debt and food bank etc)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94675" y="1593380"/>
            <a:ext cx="2399946" cy="5151451"/>
            <a:chOff x="0" y="0"/>
            <a:chExt cx="874251" cy="174768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476" y="49812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DM Sans"/>
                </a:rPr>
                <a:t>Hull Activity Hub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*January EDI sessions will focus on Chinese New Year!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*If you ever need a </a:t>
              </a:r>
              <a:r>
                <a:rPr lang="en-US" sz="1200" dirty="0" err="1">
                  <a:solidFill>
                    <a:srgbClr val="FFFFFF"/>
                  </a:solidFill>
                  <a:latin typeface="DM Sans"/>
                </a:rPr>
                <a:t>cuppa</a:t>
              </a: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 or a chat, pop in and speak to your support worker.</a:t>
              </a:r>
            </a:p>
            <a:p>
              <a:pPr algn="ctr">
                <a:lnSpc>
                  <a:spcPts val="237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DM Sans"/>
                </a:rPr>
                <a:t>*Drop in Session available of 1-2-1 Support. Please contact your support worker. </a:t>
              </a: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DM Sans"/>
                </a:rPr>
                <a:t>Reception contact number: </a:t>
              </a: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07502299992</a:t>
              </a:r>
              <a:endParaRPr lang="en-US" sz="1200" dirty="0">
                <a:solidFill>
                  <a:schemeClr val="bg1"/>
                </a:solidFill>
                <a:latin typeface="DM Sans"/>
              </a:endParaRPr>
            </a:p>
            <a:p>
              <a:pPr marL="171450" indent="-171450" algn="ctr">
                <a:lnSpc>
                  <a:spcPts val="2379"/>
                </a:lnSpc>
                <a:buFont typeface="Arial"/>
                <a:buChar char="•"/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9:30am -4pm</a:t>
              </a: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</a:rPr>
                <a:t>Monday - Friday</a:t>
              </a:r>
              <a:endParaRPr lang="en-GB" sz="12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  <a:p>
              <a:pPr algn="ctr">
                <a:lnSpc>
                  <a:spcPts val="2379"/>
                </a:lnSpc>
              </a:pP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CFO Activity Hub, 55 </a:t>
              </a:r>
              <a:r>
                <a:rPr lang="en-GB" sz="1200" dirty="0" err="1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Savillle</a:t>
              </a:r>
              <a:r>
                <a:rPr lang="en-GB" sz="1200" dirty="0">
                  <a:solidFill>
                    <a:schemeClr val="bg1"/>
                  </a:solidFill>
                  <a:latin typeface="DM Sans"/>
                  <a:ea typeface="Calibri"/>
                  <a:cs typeface="Calibri"/>
                </a:rPr>
                <a:t> street, Norwich house, hull, HU1 3EA</a:t>
              </a:r>
            </a:p>
            <a:p>
              <a:pPr algn="ctr">
                <a:lnSpc>
                  <a:spcPts val="2379"/>
                </a:lnSpc>
              </a:pPr>
              <a:endParaRPr lang="en-US" sz="1100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54126" y="6562749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6612190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- January 2025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55" name="Group 62">
            <a:extLst>
              <a:ext uri="{FF2B5EF4-FFF2-40B4-BE49-F238E27FC236}">
                <a16:creationId xmlns:a16="http://schemas.microsoft.com/office/drawing/2014/main" id="{3CC8D685-B8C6-AF43-8163-5A3FE9533E18}"/>
              </a:ext>
            </a:extLst>
          </p:cNvPr>
          <p:cNvGrpSpPr/>
          <p:nvPr/>
        </p:nvGrpSpPr>
        <p:grpSpPr>
          <a:xfrm>
            <a:off x="8626100" y="1536124"/>
            <a:ext cx="242972" cy="242972"/>
            <a:chOff x="0" y="0"/>
            <a:chExt cx="812800" cy="812800"/>
          </a:xfrm>
        </p:grpSpPr>
        <p:sp>
          <p:nvSpPr>
            <p:cNvPr id="56" name="Freeform 63">
              <a:extLst>
                <a:ext uri="{FF2B5EF4-FFF2-40B4-BE49-F238E27FC236}">
                  <a16:creationId xmlns:a16="http://schemas.microsoft.com/office/drawing/2014/main" id="{080FFBBC-D5AA-0707-E713-392C1D607A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B95596C8-6001-2B1C-CCAF-E2F5CBD325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21ADD497-35E5-EF24-5573-B7DFF6B5B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EB170526-94BB-9925-FCED-FE5454343EFF}"/>
              </a:ext>
            </a:extLst>
          </p:cNvPr>
          <p:cNvGrpSpPr/>
          <p:nvPr/>
        </p:nvGrpSpPr>
        <p:grpSpPr>
          <a:xfrm>
            <a:off x="5480562" y="4705455"/>
            <a:ext cx="220832" cy="193228"/>
            <a:chOff x="0" y="0"/>
            <a:chExt cx="812800" cy="711200"/>
          </a:xfrm>
        </p:grpSpPr>
        <p:sp>
          <p:nvSpPr>
            <p:cNvPr id="15" name="Freeform 66">
              <a:extLst>
                <a:ext uri="{FF2B5EF4-FFF2-40B4-BE49-F238E27FC236}">
                  <a16:creationId xmlns:a16="http://schemas.microsoft.com/office/drawing/2014/main" id="{CE6720A5-28B2-0B5F-7B03-7150E92E42D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67">
              <a:extLst>
                <a:ext uri="{FF2B5EF4-FFF2-40B4-BE49-F238E27FC236}">
                  <a16:creationId xmlns:a16="http://schemas.microsoft.com/office/drawing/2014/main" id="{AD37BA20-5C9C-81DA-A79C-CC6C2DA1800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7" name="Group 65">
            <a:extLst>
              <a:ext uri="{FF2B5EF4-FFF2-40B4-BE49-F238E27FC236}">
                <a16:creationId xmlns:a16="http://schemas.microsoft.com/office/drawing/2014/main" id="{CF23EF17-6023-3AED-8C45-25660EAC20B6}"/>
              </a:ext>
            </a:extLst>
          </p:cNvPr>
          <p:cNvGrpSpPr/>
          <p:nvPr/>
        </p:nvGrpSpPr>
        <p:grpSpPr>
          <a:xfrm>
            <a:off x="10096991" y="4576544"/>
            <a:ext cx="220832" cy="193228"/>
            <a:chOff x="0" y="0"/>
            <a:chExt cx="812800" cy="711200"/>
          </a:xfrm>
        </p:grpSpPr>
        <p:sp>
          <p:nvSpPr>
            <p:cNvPr id="18" name="Freeform 66">
              <a:extLst>
                <a:ext uri="{FF2B5EF4-FFF2-40B4-BE49-F238E27FC236}">
                  <a16:creationId xmlns:a16="http://schemas.microsoft.com/office/drawing/2014/main" id="{DE5C9203-0A57-5815-AC13-9A3680183E1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67">
              <a:extLst>
                <a:ext uri="{FF2B5EF4-FFF2-40B4-BE49-F238E27FC236}">
                  <a16:creationId xmlns:a16="http://schemas.microsoft.com/office/drawing/2014/main" id="{4D383980-5AF6-326E-0177-CE5E99CE5CF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2" name="Group 65">
            <a:extLst>
              <a:ext uri="{FF2B5EF4-FFF2-40B4-BE49-F238E27FC236}">
                <a16:creationId xmlns:a16="http://schemas.microsoft.com/office/drawing/2014/main" id="{32B8791A-DF7D-FD6A-3E8D-8564B1260ADB}"/>
              </a:ext>
            </a:extLst>
          </p:cNvPr>
          <p:cNvGrpSpPr/>
          <p:nvPr/>
        </p:nvGrpSpPr>
        <p:grpSpPr>
          <a:xfrm>
            <a:off x="10172902" y="1705832"/>
            <a:ext cx="220832" cy="193228"/>
            <a:chOff x="0" y="0"/>
            <a:chExt cx="812800" cy="711200"/>
          </a:xfrm>
        </p:grpSpPr>
        <p:sp>
          <p:nvSpPr>
            <p:cNvPr id="23" name="Freeform 66">
              <a:extLst>
                <a:ext uri="{FF2B5EF4-FFF2-40B4-BE49-F238E27FC236}">
                  <a16:creationId xmlns:a16="http://schemas.microsoft.com/office/drawing/2014/main" id="{CC77EAFC-FE2D-7C72-27EF-9BDC3B1919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67">
              <a:extLst>
                <a:ext uri="{FF2B5EF4-FFF2-40B4-BE49-F238E27FC236}">
                  <a16:creationId xmlns:a16="http://schemas.microsoft.com/office/drawing/2014/main" id="{74FCC2D4-F06D-45C2-1147-154EAF0175B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id="{EF1D90F2-5DF1-82F7-E532-45E36D5B8A46}"/>
              </a:ext>
            </a:extLst>
          </p:cNvPr>
          <p:cNvGrpSpPr/>
          <p:nvPr/>
        </p:nvGrpSpPr>
        <p:grpSpPr>
          <a:xfrm>
            <a:off x="7019629" y="1530081"/>
            <a:ext cx="220832" cy="193228"/>
            <a:chOff x="0" y="0"/>
            <a:chExt cx="812800" cy="711200"/>
          </a:xfrm>
        </p:grpSpPr>
        <p:sp>
          <p:nvSpPr>
            <p:cNvPr id="26" name="Freeform 66">
              <a:extLst>
                <a:ext uri="{FF2B5EF4-FFF2-40B4-BE49-F238E27FC236}">
                  <a16:creationId xmlns:a16="http://schemas.microsoft.com/office/drawing/2014/main" id="{47FA8C7B-BFC8-0025-2CA7-0745CC6F646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67">
              <a:extLst>
                <a:ext uri="{FF2B5EF4-FFF2-40B4-BE49-F238E27FC236}">
                  <a16:creationId xmlns:a16="http://schemas.microsoft.com/office/drawing/2014/main" id="{89A7C955-6D04-BB9A-8690-F2B594145F7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1" name="Group 62">
            <a:extLst>
              <a:ext uri="{FF2B5EF4-FFF2-40B4-BE49-F238E27FC236}">
                <a16:creationId xmlns:a16="http://schemas.microsoft.com/office/drawing/2014/main" id="{33F665A1-8518-7811-3826-4F71C7455296}"/>
              </a:ext>
            </a:extLst>
          </p:cNvPr>
          <p:cNvGrpSpPr/>
          <p:nvPr/>
        </p:nvGrpSpPr>
        <p:grpSpPr>
          <a:xfrm>
            <a:off x="3922225" y="1493265"/>
            <a:ext cx="242972" cy="242972"/>
            <a:chOff x="0" y="0"/>
            <a:chExt cx="812800" cy="812800"/>
          </a:xfrm>
        </p:grpSpPr>
        <p:sp>
          <p:nvSpPr>
            <p:cNvPr id="32" name="Freeform 63">
              <a:extLst>
                <a:ext uri="{FF2B5EF4-FFF2-40B4-BE49-F238E27FC236}">
                  <a16:creationId xmlns:a16="http://schemas.microsoft.com/office/drawing/2014/main" id="{88D2EC6C-CA8A-C889-C1CA-4A239C6D9A1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64">
              <a:extLst>
                <a:ext uri="{FF2B5EF4-FFF2-40B4-BE49-F238E27FC236}">
                  <a16:creationId xmlns:a16="http://schemas.microsoft.com/office/drawing/2014/main" id="{363A7856-1E0F-87F9-DB77-3F0EEF6CC96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4" name="Group 62">
            <a:extLst>
              <a:ext uri="{FF2B5EF4-FFF2-40B4-BE49-F238E27FC236}">
                <a16:creationId xmlns:a16="http://schemas.microsoft.com/office/drawing/2014/main" id="{B734D340-BCEA-9F97-DD42-4F7A75590788}"/>
              </a:ext>
            </a:extLst>
          </p:cNvPr>
          <p:cNvGrpSpPr/>
          <p:nvPr/>
        </p:nvGrpSpPr>
        <p:grpSpPr>
          <a:xfrm>
            <a:off x="5469492" y="6524637"/>
            <a:ext cx="242972" cy="242972"/>
            <a:chOff x="0" y="0"/>
            <a:chExt cx="812800" cy="812800"/>
          </a:xfrm>
        </p:grpSpPr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35D0C352-F5BE-1B47-C01E-8065FA6672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64">
              <a:extLst>
                <a:ext uri="{FF2B5EF4-FFF2-40B4-BE49-F238E27FC236}">
                  <a16:creationId xmlns:a16="http://schemas.microsoft.com/office/drawing/2014/main" id="{4C9CAB5F-B43E-0CE2-DD18-4F0623695F4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5" name="Group 65">
            <a:extLst>
              <a:ext uri="{FF2B5EF4-FFF2-40B4-BE49-F238E27FC236}">
                <a16:creationId xmlns:a16="http://schemas.microsoft.com/office/drawing/2014/main" id="{98B80825-26BA-918C-5904-407D354C729E}"/>
              </a:ext>
            </a:extLst>
          </p:cNvPr>
          <p:cNvGrpSpPr/>
          <p:nvPr/>
        </p:nvGrpSpPr>
        <p:grpSpPr>
          <a:xfrm>
            <a:off x="5550836" y="1579901"/>
            <a:ext cx="220832" cy="193228"/>
            <a:chOff x="0" y="0"/>
            <a:chExt cx="812800" cy="711200"/>
          </a:xfrm>
        </p:grpSpPr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5D8A9E6B-B3F7-2A3D-57BE-85E2C7E9B5E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TextBox 67">
              <a:extLst>
                <a:ext uri="{FF2B5EF4-FFF2-40B4-BE49-F238E27FC236}">
                  <a16:creationId xmlns:a16="http://schemas.microsoft.com/office/drawing/2014/main" id="{EA470DF4-3FEF-2B55-BAC5-584D3273A81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8" name="Picture 7" descr="A group of art supplies&#10;&#10;Description automatically generated">
            <a:extLst>
              <a:ext uri="{FF2B5EF4-FFF2-40B4-BE49-F238E27FC236}">
                <a16:creationId xmlns:a16="http://schemas.microsoft.com/office/drawing/2014/main" id="{D78A24CA-465C-8474-8549-C9D199BEC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7841982" y="5907495"/>
            <a:ext cx="905604" cy="1006304"/>
          </a:xfrm>
          <a:prstGeom prst="rect">
            <a:avLst/>
          </a:prstGeom>
        </p:spPr>
      </p:pic>
      <p:pic>
        <p:nvPicPr>
          <p:cNvPr id="42" name="Picture 41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03F7F622-71D9-45B3-C130-205F72792C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01" y="3703228"/>
            <a:ext cx="672091" cy="471467"/>
          </a:xfrm>
          <a:prstGeom prst="rect">
            <a:avLst/>
          </a:prstGeom>
        </p:spPr>
      </p:pic>
      <p:pic>
        <p:nvPicPr>
          <p:cNvPr id="43" name="Picture 4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22AB3C01-80CE-75D3-CD18-FE58F9200D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1749" y="6327015"/>
            <a:ext cx="613742" cy="544697"/>
          </a:xfrm>
          <a:prstGeom prst="rect">
            <a:avLst/>
          </a:prstGeom>
        </p:spPr>
      </p:pic>
      <p:grpSp>
        <p:nvGrpSpPr>
          <p:cNvPr id="44" name="Group 65">
            <a:extLst>
              <a:ext uri="{FF2B5EF4-FFF2-40B4-BE49-F238E27FC236}">
                <a16:creationId xmlns:a16="http://schemas.microsoft.com/office/drawing/2014/main" id="{7E1250A1-5015-2B2C-EDDF-98C42E07878C}"/>
              </a:ext>
            </a:extLst>
          </p:cNvPr>
          <p:cNvGrpSpPr/>
          <p:nvPr/>
        </p:nvGrpSpPr>
        <p:grpSpPr>
          <a:xfrm>
            <a:off x="3953871" y="4608841"/>
            <a:ext cx="220832" cy="193228"/>
            <a:chOff x="0" y="0"/>
            <a:chExt cx="812800" cy="711200"/>
          </a:xfrm>
        </p:grpSpPr>
        <p:sp>
          <p:nvSpPr>
            <p:cNvPr id="61" name="Freeform 66">
              <a:extLst>
                <a:ext uri="{FF2B5EF4-FFF2-40B4-BE49-F238E27FC236}">
                  <a16:creationId xmlns:a16="http://schemas.microsoft.com/office/drawing/2014/main" id="{5C7C3EB0-32A5-C944-5C20-716B8CF159F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586B89-8B83-B3CC-B1AC-7F9F81AC7E1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73" name="Group 6">
            <a:extLst>
              <a:ext uri="{FF2B5EF4-FFF2-40B4-BE49-F238E27FC236}">
                <a16:creationId xmlns:a16="http://schemas.microsoft.com/office/drawing/2014/main" id="{0F539E21-2285-75D7-6241-CC127FC98507}"/>
              </a:ext>
            </a:extLst>
          </p:cNvPr>
          <p:cNvGrpSpPr/>
          <p:nvPr/>
        </p:nvGrpSpPr>
        <p:grpSpPr>
          <a:xfrm>
            <a:off x="8007928" y="3701632"/>
            <a:ext cx="500485" cy="384617"/>
            <a:chOff x="0" y="0"/>
            <a:chExt cx="667314" cy="512822"/>
          </a:xfrm>
        </p:grpSpPr>
        <p:pic>
          <p:nvPicPr>
            <p:cNvPr id="74" name="Picture 7">
              <a:extLst>
                <a:ext uri="{FF2B5EF4-FFF2-40B4-BE49-F238E27FC236}">
                  <a16:creationId xmlns:a16="http://schemas.microsoft.com/office/drawing/2014/main" id="{58AB2861-3233-2B5E-9E40-D7EA68E14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75" name="Group 65">
            <a:extLst>
              <a:ext uri="{FF2B5EF4-FFF2-40B4-BE49-F238E27FC236}">
                <a16:creationId xmlns:a16="http://schemas.microsoft.com/office/drawing/2014/main" id="{42429E32-A092-D7D2-21DB-C4E48D108F5A}"/>
              </a:ext>
            </a:extLst>
          </p:cNvPr>
          <p:cNvGrpSpPr/>
          <p:nvPr/>
        </p:nvGrpSpPr>
        <p:grpSpPr>
          <a:xfrm>
            <a:off x="6934061" y="4611812"/>
            <a:ext cx="323329" cy="3714196"/>
            <a:chOff x="-377253" y="0"/>
            <a:chExt cx="1190053" cy="13670566"/>
          </a:xfrm>
        </p:grpSpPr>
        <p:sp>
          <p:nvSpPr>
            <p:cNvPr id="76" name="Freeform 66">
              <a:extLst>
                <a:ext uri="{FF2B5EF4-FFF2-40B4-BE49-F238E27FC236}">
                  <a16:creationId xmlns:a16="http://schemas.microsoft.com/office/drawing/2014/main" id="{87BE29F9-C418-7D2A-4E78-6B408DE1AB4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TextBox 67">
              <a:extLst>
                <a:ext uri="{FF2B5EF4-FFF2-40B4-BE49-F238E27FC236}">
                  <a16:creationId xmlns:a16="http://schemas.microsoft.com/office/drawing/2014/main" id="{66FB38E7-AEC9-0882-B753-959937B36F1E}"/>
                </a:ext>
              </a:extLst>
            </p:cNvPr>
            <p:cNvSpPr txBox="1"/>
            <p:nvPr/>
          </p:nvSpPr>
          <p:spPr>
            <a:xfrm>
              <a:off x="-377253" y="13311790"/>
              <a:ext cx="558800" cy="3587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1" name="Group 46">
            <a:extLst>
              <a:ext uri="{FF2B5EF4-FFF2-40B4-BE49-F238E27FC236}">
                <a16:creationId xmlns:a16="http://schemas.microsoft.com/office/drawing/2014/main" id="{8DBC8CA9-1E8A-FD80-7313-FE52C1A096AD}"/>
              </a:ext>
            </a:extLst>
          </p:cNvPr>
          <p:cNvGrpSpPr/>
          <p:nvPr/>
        </p:nvGrpSpPr>
        <p:grpSpPr>
          <a:xfrm rot="2700000">
            <a:off x="8153735" y="1529594"/>
            <a:ext cx="293842" cy="293842"/>
            <a:chOff x="0" y="0"/>
            <a:chExt cx="812800" cy="812800"/>
          </a:xfrm>
        </p:grpSpPr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59E17AE2-B73A-2387-CB16-B0AC2AB632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TextBox 48">
              <a:extLst>
                <a:ext uri="{FF2B5EF4-FFF2-40B4-BE49-F238E27FC236}">
                  <a16:creationId xmlns:a16="http://schemas.microsoft.com/office/drawing/2014/main" id="{C77CFFE7-4F92-D90F-34F6-2F951329052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4" name="Group 46">
            <a:extLst>
              <a:ext uri="{FF2B5EF4-FFF2-40B4-BE49-F238E27FC236}">
                <a16:creationId xmlns:a16="http://schemas.microsoft.com/office/drawing/2014/main" id="{78CC9E34-F4BE-D6BC-D2C8-EADDC7995473}"/>
              </a:ext>
            </a:extLst>
          </p:cNvPr>
          <p:cNvGrpSpPr/>
          <p:nvPr/>
        </p:nvGrpSpPr>
        <p:grpSpPr>
          <a:xfrm rot="2700000">
            <a:off x="8569270" y="4592607"/>
            <a:ext cx="293842" cy="293842"/>
            <a:chOff x="0" y="0"/>
            <a:chExt cx="812800" cy="812800"/>
          </a:xfrm>
        </p:grpSpPr>
        <p:sp>
          <p:nvSpPr>
            <p:cNvPr id="85" name="Freeform 47">
              <a:extLst>
                <a:ext uri="{FF2B5EF4-FFF2-40B4-BE49-F238E27FC236}">
                  <a16:creationId xmlns:a16="http://schemas.microsoft.com/office/drawing/2014/main" id="{748E5E86-3A86-2F2A-C699-37B7737F90F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TextBox 48">
              <a:extLst>
                <a:ext uri="{FF2B5EF4-FFF2-40B4-BE49-F238E27FC236}">
                  <a16:creationId xmlns:a16="http://schemas.microsoft.com/office/drawing/2014/main" id="{227D8089-0079-CB83-D34F-3B5E220B92D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87" name="Group 46">
            <a:extLst>
              <a:ext uri="{FF2B5EF4-FFF2-40B4-BE49-F238E27FC236}">
                <a16:creationId xmlns:a16="http://schemas.microsoft.com/office/drawing/2014/main" id="{0FCBA061-39EF-2C47-6F7E-A396B0EEB505}"/>
              </a:ext>
            </a:extLst>
          </p:cNvPr>
          <p:cNvGrpSpPr/>
          <p:nvPr/>
        </p:nvGrpSpPr>
        <p:grpSpPr>
          <a:xfrm rot="2700000">
            <a:off x="5948977" y="1525942"/>
            <a:ext cx="293842" cy="293842"/>
            <a:chOff x="0" y="0"/>
            <a:chExt cx="812800" cy="812800"/>
          </a:xfrm>
        </p:grpSpPr>
        <p:sp>
          <p:nvSpPr>
            <p:cNvPr id="88" name="Freeform 47">
              <a:extLst>
                <a:ext uri="{FF2B5EF4-FFF2-40B4-BE49-F238E27FC236}">
                  <a16:creationId xmlns:a16="http://schemas.microsoft.com/office/drawing/2014/main" id="{DB4B04FC-0BA1-085A-1247-1FF573D6AA8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48">
              <a:extLst>
                <a:ext uri="{FF2B5EF4-FFF2-40B4-BE49-F238E27FC236}">
                  <a16:creationId xmlns:a16="http://schemas.microsoft.com/office/drawing/2014/main" id="{E7ECB100-3789-134F-0808-6F2468C653B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0" name="Group 46">
            <a:extLst>
              <a:ext uri="{FF2B5EF4-FFF2-40B4-BE49-F238E27FC236}">
                <a16:creationId xmlns:a16="http://schemas.microsoft.com/office/drawing/2014/main" id="{DB104116-1FE6-9CB6-36A5-568A102A2926}"/>
              </a:ext>
            </a:extLst>
          </p:cNvPr>
          <p:cNvGrpSpPr/>
          <p:nvPr/>
        </p:nvGrpSpPr>
        <p:grpSpPr>
          <a:xfrm rot="2700000">
            <a:off x="9832922" y="1609397"/>
            <a:ext cx="293842" cy="293842"/>
            <a:chOff x="0" y="0"/>
            <a:chExt cx="812800" cy="812800"/>
          </a:xfrm>
        </p:grpSpPr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A1D95CBD-2066-D7A2-0F37-DAE229B9FD5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TextBox 48">
              <a:extLst>
                <a:ext uri="{FF2B5EF4-FFF2-40B4-BE49-F238E27FC236}">
                  <a16:creationId xmlns:a16="http://schemas.microsoft.com/office/drawing/2014/main" id="{9AA76BB0-4E1D-82EF-BCA5-62034DCAD1C9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93" name="Group 62">
            <a:extLst>
              <a:ext uri="{FF2B5EF4-FFF2-40B4-BE49-F238E27FC236}">
                <a16:creationId xmlns:a16="http://schemas.microsoft.com/office/drawing/2014/main" id="{BCD86F02-B496-81DF-759D-ABA94FD9954E}"/>
              </a:ext>
            </a:extLst>
          </p:cNvPr>
          <p:cNvGrpSpPr/>
          <p:nvPr/>
        </p:nvGrpSpPr>
        <p:grpSpPr>
          <a:xfrm>
            <a:off x="6498568" y="1528139"/>
            <a:ext cx="242972" cy="242972"/>
            <a:chOff x="0" y="0"/>
            <a:chExt cx="812800" cy="812800"/>
          </a:xfrm>
        </p:grpSpPr>
        <p:sp>
          <p:nvSpPr>
            <p:cNvPr id="94" name="Freeform 63">
              <a:extLst>
                <a:ext uri="{FF2B5EF4-FFF2-40B4-BE49-F238E27FC236}">
                  <a16:creationId xmlns:a16="http://schemas.microsoft.com/office/drawing/2014/main" id="{F55294CB-4A3C-DC9D-76E3-E2B1E89D4EA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TextBox 64">
              <a:extLst>
                <a:ext uri="{FF2B5EF4-FFF2-40B4-BE49-F238E27FC236}">
                  <a16:creationId xmlns:a16="http://schemas.microsoft.com/office/drawing/2014/main" id="{DD81DDFC-0707-506B-7BEF-8F02C8A59DB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pic>
        <p:nvPicPr>
          <p:cNvPr id="6" name="Picture 5" descr="A group of art supplies&#10;&#10;Description automatically generated">
            <a:extLst>
              <a:ext uri="{FF2B5EF4-FFF2-40B4-BE49-F238E27FC236}">
                <a16:creationId xmlns:a16="http://schemas.microsoft.com/office/drawing/2014/main" id="{F8733117-B584-2E8C-F348-53F0B19E9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V="1">
            <a:off x="3092771" y="3198480"/>
            <a:ext cx="905604" cy="10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907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0cfa3af12dacb6d37d9e170e2f24502f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fa2ef7831d9e497843b63c8d01ff9d56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sharepoint/v3"/>
    <ds:schemaRef ds:uri="http://purl.org/dc/terms/"/>
    <ds:schemaRef ds:uri="39022ca7-da8b-462c-ac53-cf911d2e7c5d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E728ABD-6AC6-48CD-8BDA-32F44A647DDC}"/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1298</Words>
  <Application>Microsoft Office PowerPoint</Application>
  <PresentationFormat>Custom</PresentationFormat>
  <Paragraphs>230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 Bold</vt:lpstr>
      <vt:lpstr>Arial</vt:lpstr>
      <vt:lpstr>Calibri</vt:lpstr>
      <vt:lpstr>DM Sans</vt:lpstr>
      <vt:lpstr>Aptos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9</cp:revision>
  <cp:lastPrinted>2024-10-21T10:21:11Z</cp:lastPrinted>
  <dcterms:created xsi:type="dcterms:W3CDTF">2006-08-16T00:00:00Z</dcterms:created>
  <dcterms:modified xsi:type="dcterms:W3CDTF">2024-12-17T13:00:40Z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