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5" r:id="rId5"/>
    <p:sldId id="266" r:id="rId6"/>
    <p:sldId id="267" r:id="rId7"/>
    <p:sldId id="268" r:id="rId8"/>
    <p:sldId id="269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90D874-9079-4A09-AB1D-CFB8B9CC7001}" v="2" dt="2025-10-21T09:09:30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47" autoAdjust="0"/>
  </p:normalViewPr>
  <p:slideViewPr>
    <p:cSldViewPr snapToGrid="0">
      <p:cViewPr>
        <p:scale>
          <a:sx n="70" d="100"/>
          <a:sy n="70" d="100"/>
        </p:scale>
        <p:origin x="6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38709-5EE4-C94B-80E6-E96BF2B9E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F8839-8DF5-E152-6136-010A6804B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D7AB24-73D3-F33A-DF58-6A458FE32F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AD82F-C87C-CCCB-1DA0-BEFA0BE70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51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7D3BA-25A8-12B9-5927-880E3219B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0D0EB-DB1A-3476-44BE-C0377F6C1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B6F76-0D78-8BE9-C8E6-8243F57BC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4FEE-44D5-22B0-7100-555CE224A3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19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ED165-C3EB-7B4A-AE75-23D88D2A7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AF262B-0CAE-F069-4890-AA7AF0436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9C9D7B-9A42-B32F-B12D-F91C827C1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4B9D3-1CFA-B677-7728-0B25169943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608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2.png"/><Relationship Id="rId5" Type="http://schemas.openxmlformats.org/officeDocument/2006/relationships/image" Target="../media/image4.jpe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34325"/>
              </p:ext>
            </p:extLst>
          </p:nvPr>
        </p:nvGraphicFramePr>
        <p:xfrm>
          <a:off x="2624417" y="618498"/>
          <a:ext cx="7953573" cy="69346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840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78094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World Aids day awareness10.00am-11.00am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Manor and Castle-Employment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11.00am-13.00pm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Interview skills 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12.30pm-2pm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EPOP meeting EDI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10.00am-3.00pm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Xmas decorating 11.00am-12.00pm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1pm – 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21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World Suicide Awareness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74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10" name="Picture 9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92FA14BF-FEB7-884B-1F07-95BFFF7C41D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184" b="9737"/>
          <a:stretch/>
        </p:blipFill>
        <p:spPr>
          <a:xfrm>
            <a:off x="4408459" y="5322787"/>
            <a:ext cx="1023966" cy="626544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5B453AEF-9A86-0DB0-E15F-8F4502272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08183" y="1909235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593743" y="1947951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382039" y="1691144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6381324" y="614806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636005" y="3949314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3072324B-264F-1EBC-3A86-4B9C06FF58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6972" y="3660540"/>
            <a:ext cx="539164" cy="539164"/>
          </a:xfrm>
          <a:prstGeom prst="rect">
            <a:avLst/>
          </a:prstGeom>
        </p:spPr>
      </p:pic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7F877E0-1DEF-BB96-C06C-33E3DEAB71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86293" y="3575022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59138" y="5912205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14200" y="5019208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78211" y="3177264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D43A36-BF9F-F265-9705-76C1385B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701503"/>
              </p:ext>
            </p:extLst>
          </p:nvPr>
        </p:nvGraphicFramePr>
        <p:xfrm>
          <a:off x="2636992" y="730733"/>
          <a:ext cx="7953573" cy="6554165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5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639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56992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Gingerbread Houses competition 10.00am-12.00pm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659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843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1F42A952-9C79-BB7B-5BCC-EC6F1A74D9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756201" y="1672229"/>
            <a:ext cx="248550" cy="24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8B46518F-5016-B879-AE81-DD7D0651897A}"/>
              </a:ext>
            </a:extLst>
          </p:cNvPr>
          <p:cNvGrpSpPr/>
          <p:nvPr/>
        </p:nvGrpSpPr>
        <p:grpSpPr>
          <a:xfrm rot="2700000">
            <a:off x="3700327" y="164361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C9EE9EE8-A535-81D0-6998-1BD765F080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AE7D61A6-9AB2-8218-7445-D06DB4D053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0CE62DB0-B71D-45DA-4D42-DD483F36F173}"/>
              </a:ext>
            </a:extLst>
          </p:cNvPr>
          <p:cNvGrpSpPr/>
          <p:nvPr/>
        </p:nvGrpSpPr>
        <p:grpSpPr>
          <a:xfrm>
            <a:off x="5402476" y="2027720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9F0256DF-7A2F-8577-6D3D-8460F738933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3098A46E-1A90-CB85-7FCB-BA9274C749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DE94058-566E-04DB-30EB-40E95BE72374}"/>
              </a:ext>
            </a:extLst>
          </p:cNvPr>
          <p:cNvGrpSpPr/>
          <p:nvPr/>
        </p:nvGrpSpPr>
        <p:grpSpPr>
          <a:xfrm>
            <a:off x="7232854" y="453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72027F18-105B-5B27-91BD-191CD0D663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EB543B4-0D53-18C0-1F04-8359BBD019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4BAD5343-51DE-C01A-FD1D-98CB56DC92FA}"/>
              </a:ext>
            </a:extLst>
          </p:cNvPr>
          <p:cNvGrpSpPr/>
          <p:nvPr/>
        </p:nvGrpSpPr>
        <p:grpSpPr>
          <a:xfrm>
            <a:off x="8784901" y="2149206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0A1FCF2-54B9-B854-EC75-975FC2FB893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BA288653-B16C-61EF-11CC-4E1E9C007DB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FD83B5D0-01A6-AC05-CFC8-91A4B2926EBB}"/>
              </a:ext>
            </a:extLst>
          </p:cNvPr>
          <p:cNvGrpSpPr/>
          <p:nvPr/>
        </p:nvGrpSpPr>
        <p:grpSpPr>
          <a:xfrm>
            <a:off x="10163471" y="2584800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6596064B-F581-682A-B19E-5447F33AEF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4BECBD94-F293-3BED-3EB8-58C2FC4EDD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D17419C7-A4DF-1196-186B-0A2340A8534B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F3AF800D-B300-0171-CFA2-B2421160461D}"/>
              </a:ext>
            </a:extLst>
          </p:cNvPr>
          <p:cNvGrpSpPr/>
          <p:nvPr/>
        </p:nvGrpSpPr>
        <p:grpSpPr>
          <a:xfrm>
            <a:off x="8811589" y="4854876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6C37F79B-12C1-6D34-5EBC-9E513314AE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C31AEFBA-646F-8F8F-49BC-50C7F29B97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0C8BFA0D-9245-6E69-00B8-CC7494AC5307}"/>
              </a:ext>
            </a:extLst>
          </p:cNvPr>
          <p:cNvGrpSpPr/>
          <p:nvPr/>
        </p:nvGrpSpPr>
        <p:grpSpPr>
          <a:xfrm>
            <a:off x="5894123" y="4590866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308B3F7-87EC-E409-C8D2-F23153D846F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69F3F81B-C094-083E-EA3C-8322C9CD4E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–December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9D5BE42A-C7AF-ECF3-2B5D-68CD984ACB29}"/>
              </a:ext>
            </a:extLst>
          </p:cNvPr>
          <p:cNvGrpSpPr/>
          <p:nvPr/>
        </p:nvGrpSpPr>
        <p:grpSpPr>
          <a:xfrm>
            <a:off x="2749590" y="4164415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5514DF4D-935F-8B39-A09F-4CA7E5C9134B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41D9A58B-441E-EA70-7923-21B899C7D7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766B6B3D-ECE2-5025-D7B9-3652C5679F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71825" y="3468268"/>
            <a:ext cx="674442" cy="674442"/>
          </a:xfrm>
          <a:prstGeom prst="rect">
            <a:avLst/>
          </a:prstGeom>
        </p:spPr>
      </p:pic>
      <p:grpSp>
        <p:nvGrpSpPr>
          <p:cNvPr id="99" name="Group 62">
            <a:extLst>
              <a:ext uri="{FF2B5EF4-FFF2-40B4-BE49-F238E27FC236}">
                <a16:creationId xmlns:a16="http://schemas.microsoft.com/office/drawing/2014/main" id="{E9A8D979-C273-5B56-3D4C-AFA076033FCF}"/>
              </a:ext>
            </a:extLst>
          </p:cNvPr>
          <p:cNvGrpSpPr/>
          <p:nvPr/>
        </p:nvGrpSpPr>
        <p:grpSpPr>
          <a:xfrm>
            <a:off x="2920950" y="2669233"/>
            <a:ext cx="244519" cy="2812977"/>
            <a:chOff x="-81376" y="-8673488"/>
            <a:chExt cx="817976" cy="9410088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EE7218EC-7D37-53FA-0389-11A4EFB19044}"/>
                </a:ext>
              </a:extLst>
            </p:cNvPr>
            <p:cNvSpPr/>
            <p:nvPr/>
          </p:nvSpPr>
          <p:spPr>
            <a:xfrm>
              <a:off x="-81376" y="-8673488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8FCA47C4-5EF5-5185-0F3A-C6159C87F8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4B12C98-28C5-7353-5F95-539689D402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76123" y="5164323"/>
            <a:ext cx="858245" cy="8131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27BCF0-B085-B253-1DB1-503B6722CF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7184" y="3181731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E0B964-1C9A-B4EA-190C-E67FD7978C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74530" y="2941704"/>
            <a:ext cx="384081" cy="176799"/>
          </a:xfrm>
          <a:prstGeom prst="rect">
            <a:avLst/>
          </a:prstGeom>
        </p:spPr>
      </p:pic>
      <p:sp>
        <p:nvSpPr>
          <p:cNvPr id="10" name="Freeform 66">
            <a:extLst>
              <a:ext uri="{FF2B5EF4-FFF2-40B4-BE49-F238E27FC236}">
                <a16:creationId xmlns:a16="http://schemas.microsoft.com/office/drawing/2014/main" id="{9C635E74-98A7-8BC7-4846-FED58ED8490C}"/>
              </a:ext>
            </a:extLst>
          </p:cNvPr>
          <p:cNvSpPr/>
          <p:nvPr/>
        </p:nvSpPr>
        <p:spPr>
          <a:xfrm>
            <a:off x="4263273" y="485487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13" name="Picture 12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2E6692A9-78A3-4BD2-FD0D-AE44F7237BA8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t="11184" b="9737"/>
          <a:stretch/>
        </p:blipFill>
        <p:spPr>
          <a:xfrm>
            <a:off x="4408459" y="5322787"/>
            <a:ext cx="1023966" cy="626544"/>
          </a:xfrm>
          <a:prstGeom prst="rect">
            <a:avLst/>
          </a:prstGeom>
        </p:spPr>
      </p:pic>
      <p:grpSp>
        <p:nvGrpSpPr>
          <p:cNvPr id="15" name="Group 65">
            <a:extLst>
              <a:ext uri="{FF2B5EF4-FFF2-40B4-BE49-F238E27FC236}">
                <a16:creationId xmlns:a16="http://schemas.microsoft.com/office/drawing/2014/main" id="{8641F6F6-CF37-3D27-D27D-EDE6717196CC}"/>
              </a:ext>
            </a:extLst>
          </p:cNvPr>
          <p:cNvGrpSpPr/>
          <p:nvPr/>
        </p:nvGrpSpPr>
        <p:grpSpPr>
          <a:xfrm>
            <a:off x="3815828" y="7022032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746B76E2-CE1A-2566-55E2-BB7BABD9BD16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6977276C-3357-D00D-B1F3-719581E848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A550F697-0DF9-EF41-80C4-96A99CB8DBB2}"/>
              </a:ext>
            </a:extLst>
          </p:cNvPr>
          <p:cNvGrpSpPr/>
          <p:nvPr/>
        </p:nvGrpSpPr>
        <p:grpSpPr>
          <a:xfrm>
            <a:off x="5446711" y="6986106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C0EA15B0-896F-D3D0-6EDC-355786299B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078FDC15-390C-ED26-53F7-C7E6E3E22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2F765868-A38D-FCEB-0B9F-8D055AB92383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F7F6E60-C2C4-9482-B36E-B2F934103DA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1BDF8860-E922-BD0E-B14E-AD2ABDB71A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439A8CDA-0C8D-2975-54C7-86E8AAE051D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56A20DD4-793B-AD28-D29A-DA01AC7970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5FC0409E-0D33-0B7D-C8C3-943A1499A5F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852429B1-0101-A3F5-109B-AF9D2370623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0A89BAE1-5E61-EF40-B1ED-F8CB8D444F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07C24E7C-1337-D779-22E4-554BFC26F17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57FCBBD9-3763-0148-2810-0ECB45381DD0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2F7A2344-735E-754B-8E63-A0A75251DC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742C16E0-4D95-94F7-7FA1-2B5F6194F2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6B19C854-565D-22FA-1FA4-22CC9F195D20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6790449-EE2F-E858-D9AB-4A0DFF7E8C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D6DFD472-775D-BDC1-DB5D-6404B1B10C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ABEE2C43-9846-715D-F574-22A0399330D9}"/>
              </a:ext>
            </a:extLst>
          </p:cNvPr>
          <p:cNvGrpSpPr/>
          <p:nvPr/>
        </p:nvGrpSpPr>
        <p:grpSpPr>
          <a:xfrm>
            <a:off x="7087169" y="6977594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D00597B5-B47A-8F7C-C9F9-DD34864115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50D92069-3400-D6C6-3CA4-EB8A2234B9F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4FD079AF-00BF-35C5-190A-5E5BB54CA585}"/>
              </a:ext>
            </a:extLst>
          </p:cNvPr>
          <p:cNvGrpSpPr/>
          <p:nvPr/>
        </p:nvGrpSpPr>
        <p:grpSpPr>
          <a:xfrm>
            <a:off x="8656491" y="6974033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8260B027-8260-80EA-D075-EFBAA74D54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82F8E030-012B-8652-B6AC-0BB63F937C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04AFFBDE-8F6A-6186-9518-1FBC4EFF5813}"/>
              </a:ext>
            </a:extLst>
          </p:cNvPr>
          <p:cNvGrpSpPr/>
          <p:nvPr/>
        </p:nvGrpSpPr>
        <p:grpSpPr>
          <a:xfrm>
            <a:off x="10282160" y="695709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C1B944FB-F6FE-ABA9-5053-78B9ADDF3BD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3722A854-0580-34EC-EBC3-1FAB7431D2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196C7-8FB6-A7B7-05D1-ECC72D43C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948010D-C093-BE29-CF99-0122C21EC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152444"/>
              </p:ext>
            </p:extLst>
          </p:nvPr>
        </p:nvGraphicFramePr>
        <p:xfrm>
          <a:off x="2623235" y="705316"/>
          <a:ext cx="7996652" cy="6848967"/>
        </p:xfrm>
        <a:graphic>
          <a:graphicData uri="http://schemas.openxmlformats.org/drawingml/2006/table">
            <a:tbl>
              <a:tblPr/>
              <a:tblGrid>
                <a:gridCol w="1503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952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5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3936"/>
                  </a:ext>
                </a:extLst>
              </a:tr>
              <a:tr h="271948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Manor and Castle-Employment support 11.00am-13.00pm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DM Sans"/>
                        </a:rPr>
                        <a:t>Xmas games 10.00am-13.00pm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800" b="0" dirty="0"/>
                        <a:t>Xmas Lunch all welcome for a feast of activities and a home cooked meal </a:t>
                      </a:r>
                    </a:p>
                    <a:p>
                      <a:pPr algn="ctr"/>
                      <a:r>
                        <a:rPr lang="en-GB" sz="1800" b="0" dirty="0"/>
                        <a:t>1.00pm-15.00pm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661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324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83301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53BF606-BF23-CF62-5B6B-BCE562AA3E8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F153DDD-6128-1255-6886-93F24E7CA33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E76E23E-9461-5B09-94D2-B520725C578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C93A941-16F3-AA73-5F5C-A730FD2FC504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0D69B59-B057-E8AE-97A4-B6339F69A4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C0074CE-3037-9BF6-7BDE-F55D5C12D6E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72CB4EC-B308-6A4A-26DA-FA8EE73F068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5C9569A-3A51-6F8A-A8D7-1261E4B28B8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4B30D93-8033-E1C3-7B86-CD7869255F7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998730-8C9A-600D-EE35-D82ACDA0B31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24D9108-A05F-8497-3C16-8BC237BECC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C572D3F-423B-A44D-6318-B9676B1017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E65C2F24-A42E-E6E6-4F09-F9694D3469F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152FCE7-9921-80DC-95CF-2FA1D9B1C2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712A56F-07E9-B9EC-0F2F-784BA446BB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AAD505A-4D14-FE79-C5CE-873677CB730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4C81119-A0A0-8B30-EA02-B3A0B452858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4BF6B3F-9D14-2E3C-A816-E2AE852C72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1848BB4D-D8C8-A8D6-9AEC-F28397E0A8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5654" y="5351582"/>
            <a:ext cx="681569" cy="645786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3EE4A7F-14A2-0AB2-5D42-4DAD91F2B7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77462B7E-8CEC-A67A-9BED-F84208A52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3091956" y="2322477"/>
            <a:ext cx="596233" cy="582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6D103481-6CAB-9956-8E99-D96011B5FDDF}"/>
              </a:ext>
            </a:extLst>
          </p:cNvPr>
          <p:cNvGrpSpPr/>
          <p:nvPr/>
        </p:nvGrpSpPr>
        <p:grpSpPr>
          <a:xfrm rot="2700000">
            <a:off x="3703065" y="1592189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5F70CB5-EE4A-F6AC-F179-66A4B4485A0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9436FC2C-3F08-45C0-680B-CB7479B081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C677D0F-07EB-48A4-DC32-6D31818C8B89}"/>
              </a:ext>
            </a:extLst>
          </p:cNvPr>
          <p:cNvGrpSpPr/>
          <p:nvPr/>
        </p:nvGrpSpPr>
        <p:grpSpPr>
          <a:xfrm>
            <a:off x="5447083" y="2102283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2285BB7-2EFB-6467-9CA5-194693AEA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76028CB7-7CE7-9A31-999F-0CD5E29399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6EFA9218-4946-BF95-4DEB-6BD8FDD3CE66}"/>
              </a:ext>
            </a:extLst>
          </p:cNvPr>
          <p:cNvGrpSpPr/>
          <p:nvPr/>
        </p:nvGrpSpPr>
        <p:grpSpPr>
          <a:xfrm>
            <a:off x="7708394" y="1741527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E741C8A-9BE4-CAD5-6253-9969CAD5953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E1285994-F4C2-9B78-A2EC-1F95B114C1A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CEE5E477-8763-278A-4949-EF7A2A55C08A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85" name="Group 65">
            <a:extLst>
              <a:ext uri="{FF2B5EF4-FFF2-40B4-BE49-F238E27FC236}">
                <a16:creationId xmlns:a16="http://schemas.microsoft.com/office/drawing/2014/main" id="{9A40E08A-8944-557E-2DA2-8C4AD12BED2C}"/>
              </a:ext>
            </a:extLst>
          </p:cNvPr>
          <p:cNvGrpSpPr/>
          <p:nvPr/>
        </p:nvGrpSpPr>
        <p:grpSpPr>
          <a:xfrm>
            <a:off x="4196010" y="5084970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A2233760-C72F-1B3A-707F-2EBC2E6420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FA32AF36-FCAA-FF52-3044-F52FA419EC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07D2969-D36B-77D3-8F99-F2B7D01EA1D4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–December 2025</a:t>
            </a:r>
          </a:p>
        </p:txBody>
      </p:sp>
      <p:grpSp>
        <p:nvGrpSpPr>
          <p:cNvPr id="96" name="Group 65">
            <a:extLst>
              <a:ext uri="{FF2B5EF4-FFF2-40B4-BE49-F238E27FC236}">
                <a16:creationId xmlns:a16="http://schemas.microsoft.com/office/drawing/2014/main" id="{FD53C870-473D-EA6B-63A9-370CA0A862A6}"/>
              </a:ext>
            </a:extLst>
          </p:cNvPr>
          <p:cNvGrpSpPr/>
          <p:nvPr/>
        </p:nvGrpSpPr>
        <p:grpSpPr>
          <a:xfrm>
            <a:off x="7596654" y="5090752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48F223FE-1A9B-E0C4-1B2E-202E8AF1F75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81086A2B-686B-AA24-208B-A3406F8DC4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811E695-45C8-1A2E-7C09-DD3AD61E72C8}"/>
              </a:ext>
            </a:extLst>
          </p:cNvPr>
          <p:cNvGrpSpPr/>
          <p:nvPr/>
        </p:nvGrpSpPr>
        <p:grpSpPr>
          <a:xfrm>
            <a:off x="5842271" y="2810053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39890676-84FA-3C4A-CCA6-366D28502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FC109E63-E330-253F-101C-F215B89E19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C59C7C01-8A3A-9A8A-E8C3-62077BB97B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22217" y="2164910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C81D65-38B9-91F9-B443-AA9EAE48B9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06954" y="4223656"/>
            <a:ext cx="384081" cy="1767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2B918F-DFBF-DD85-BBD3-024464694D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79001" y="3335173"/>
            <a:ext cx="384081" cy="176799"/>
          </a:xfrm>
          <a:prstGeom prst="rect">
            <a:avLst/>
          </a:prstGeom>
        </p:spPr>
      </p:pic>
      <p:grpSp>
        <p:nvGrpSpPr>
          <p:cNvPr id="15" name="Group 65">
            <a:extLst>
              <a:ext uri="{FF2B5EF4-FFF2-40B4-BE49-F238E27FC236}">
                <a16:creationId xmlns:a16="http://schemas.microsoft.com/office/drawing/2014/main" id="{B7B94915-28EE-811E-4F04-D77638AD3155}"/>
              </a:ext>
            </a:extLst>
          </p:cNvPr>
          <p:cNvGrpSpPr/>
          <p:nvPr/>
        </p:nvGrpSpPr>
        <p:grpSpPr>
          <a:xfrm>
            <a:off x="3816637" y="6418384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FCD5A522-FBE3-E0D6-8731-EA8A468C0EA9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7408FD68-2CB3-5ACE-09F1-E4568E077D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C7DB2075-03CD-38DC-8D98-095C941B30BA}"/>
              </a:ext>
            </a:extLst>
          </p:cNvPr>
          <p:cNvGrpSpPr/>
          <p:nvPr/>
        </p:nvGrpSpPr>
        <p:grpSpPr>
          <a:xfrm>
            <a:off x="5412578" y="6453963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436F746F-620F-7EF6-393B-8420F40046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24380E1B-628A-A0C0-5053-5267FCB411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80D1DBDB-C608-6C6D-EB80-1A242A929864}"/>
              </a:ext>
            </a:extLst>
          </p:cNvPr>
          <p:cNvGrpSpPr/>
          <p:nvPr/>
        </p:nvGrpSpPr>
        <p:grpSpPr>
          <a:xfrm>
            <a:off x="3847237" y="133534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40969A4A-5D8E-D86C-3365-0DDE18947F1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3B465B84-8350-4FA9-AD4F-51AACE5240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1FE94F0-01B2-FCF9-FDF8-D0464A8276CE}"/>
              </a:ext>
            </a:extLst>
          </p:cNvPr>
          <p:cNvGrpSpPr/>
          <p:nvPr/>
        </p:nvGrpSpPr>
        <p:grpSpPr>
          <a:xfrm>
            <a:off x="5363512" y="1326035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C40FAA42-7B60-E3C0-1C96-C5A3A9AD9B6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6D7C2220-7489-FBA5-0640-4732F731E4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A86133B0-BB98-93A4-5502-6CDF43CE3629}"/>
              </a:ext>
            </a:extLst>
          </p:cNvPr>
          <p:cNvGrpSpPr/>
          <p:nvPr/>
        </p:nvGrpSpPr>
        <p:grpSpPr>
          <a:xfrm>
            <a:off x="7135117" y="1236825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A724C46-E408-4971-DA97-EA52C36DE9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BA6C5911-DCD9-032B-44A8-F41AF3E408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Freeform 66">
            <a:extLst>
              <a:ext uri="{FF2B5EF4-FFF2-40B4-BE49-F238E27FC236}">
                <a16:creationId xmlns:a16="http://schemas.microsoft.com/office/drawing/2014/main" id="{D4BFFFAE-46EF-EDE9-ABFA-BDCF5673BB03}"/>
              </a:ext>
            </a:extLst>
          </p:cNvPr>
          <p:cNvSpPr/>
          <p:nvPr/>
        </p:nvSpPr>
        <p:spPr>
          <a:xfrm>
            <a:off x="8773838" y="126083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1" name="Group 65">
            <a:extLst>
              <a:ext uri="{FF2B5EF4-FFF2-40B4-BE49-F238E27FC236}">
                <a16:creationId xmlns:a16="http://schemas.microsoft.com/office/drawing/2014/main" id="{DA8413DD-14CF-9FE8-EFFB-AA3F1281DC5D}"/>
              </a:ext>
            </a:extLst>
          </p:cNvPr>
          <p:cNvGrpSpPr/>
          <p:nvPr/>
        </p:nvGrpSpPr>
        <p:grpSpPr>
          <a:xfrm>
            <a:off x="10330108" y="1227300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52FB04E3-8B2B-0220-5044-41488477E2F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CE581B2B-8B6C-7F29-610B-8B7203E05E9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BF0E7043-D02B-2273-F3D3-8247C5918EFB}"/>
              </a:ext>
            </a:extLst>
          </p:cNvPr>
          <p:cNvGrpSpPr/>
          <p:nvPr/>
        </p:nvGrpSpPr>
        <p:grpSpPr>
          <a:xfrm>
            <a:off x="7280619" y="6387526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64D0925D-22F6-6717-7B36-287C50175E0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D5ADF63A-1799-11FE-E3C7-6C72A723050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16ADFEBA-40CD-7488-427E-D39ABBA2AAFA}"/>
              </a:ext>
            </a:extLst>
          </p:cNvPr>
          <p:cNvGrpSpPr/>
          <p:nvPr/>
        </p:nvGrpSpPr>
        <p:grpSpPr>
          <a:xfrm>
            <a:off x="8789724" y="6402577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19A6FD31-7E27-DE3F-C051-F969064C28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20749155-E5DB-BD84-7DE8-C49EDDD397C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5F1BB487-F06A-EF2A-0FA4-0D97CA402C42}"/>
              </a:ext>
            </a:extLst>
          </p:cNvPr>
          <p:cNvGrpSpPr/>
          <p:nvPr/>
        </p:nvGrpSpPr>
        <p:grpSpPr>
          <a:xfrm>
            <a:off x="10280232" y="638752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A5D642DD-265B-DB99-D837-28BD23BC1D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71D9BE7B-0C42-5661-1246-8452740FA8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2102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C1C80D-9ECD-E2C4-CE4C-2B57CC9F5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ACC4845-D73C-104D-4840-9D9245BB1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997748"/>
              </p:ext>
            </p:extLst>
          </p:nvPr>
        </p:nvGraphicFramePr>
        <p:xfrm>
          <a:off x="2630402" y="621803"/>
          <a:ext cx="7898539" cy="6745033"/>
        </p:xfrm>
        <a:graphic>
          <a:graphicData uri="http://schemas.openxmlformats.org/drawingml/2006/table">
            <a:tbl>
              <a:tblPr/>
              <a:tblGrid>
                <a:gridCol w="1495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0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52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</a:rPr>
                        <a:t>Have a lovely Christmas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and a Happy New Year.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Please note the CFO Activity Hubs will be back open on the 2</a:t>
                      </a:r>
                      <a:r>
                        <a:rPr lang="en-US" sz="1400" b="1" baseline="30000" dirty="0">
                          <a:solidFill>
                            <a:srgbClr val="000000"/>
                          </a:solidFill>
                          <a:latin typeface="+mn-lt"/>
                        </a:rPr>
                        <a:t>nd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January 2026.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For any support over the Christmas period, please see below contact numbers: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</a:rPr>
                        <a:t>Samaritans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116 123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CALM 0800 58 58 58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MoneyHelper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0800 138 7777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National Domestic Abuse Helpline 0808 2000 247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NHS 111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Emergency helpline 999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823010"/>
                  </a:ext>
                </a:extLst>
              </a:tr>
              <a:tr h="2766685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848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DM Sans"/>
                        </a:rPr>
                        <a:t>Hub closed from </a:t>
                      </a:r>
                    </a:p>
                    <a:p>
                      <a:pPr algn="ctr"/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DM Sans"/>
                        </a:rPr>
                        <a:t>12pm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923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93482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3C0A53C3-B222-3445-503D-8265469270C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9AA889-E692-EB0A-3A4E-DB233148FA62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63AEC67-3C5F-832A-0542-664E115435E4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5205F8B-45A6-F4D2-C47F-C378C7ECC0A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3C31942-A6D3-F30B-FBC6-A1EDC120A2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B5CCE494-33B7-2F45-2101-6B6802B949F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7D00510-28FE-CF8E-0C48-E70A10B709A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B60DA37-C35F-FA7F-E1BF-B1A5BAABA70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2C79E7B-BA1C-C61C-137A-CC6C62DA6CF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A49B224-98A0-0375-2077-4736FC557A2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95D6299-2245-C2F1-FB82-1FFC1CC82DB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AC4EE47-AC6C-F1DB-1D5A-D583B11BD1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2D7E5A8-EDBB-3F95-A73E-5D9ECD681A3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2500D86-CB6A-7D5F-6D0E-D4934C5F54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CCB5B46E-EBCE-71EB-D773-1E14DAE1F8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6120668-CA80-100B-DE3F-5DAECBF709C2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44613B6-1D83-F45F-58D1-C107E7782F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63A5048-B13C-E274-06D6-FD2AF4AAD99A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B5D23DA5-F0E1-9A6A-F08F-C14D93F74E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B4947BCB-3AB1-1C5A-6386-8DF99B58C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3133907" y="2231466"/>
            <a:ext cx="546967" cy="534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9081E3-202B-791F-BC2B-A66D5CDE1863}"/>
              </a:ext>
            </a:extLst>
          </p:cNvPr>
          <p:cNvGrpSpPr/>
          <p:nvPr/>
        </p:nvGrpSpPr>
        <p:grpSpPr>
          <a:xfrm rot="2700000">
            <a:off x="3741732" y="2199452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7CFEA790-8985-A0E3-93A6-D810B86DFC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DC57C542-D164-DD90-C2E9-38D646D2F5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819841DA-0E84-85F0-39B4-43EC229C014C}"/>
              </a:ext>
            </a:extLst>
          </p:cNvPr>
          <p:cNvGrpSpPr/>
          <p:nvPr/>
        </p:nvGrpSpPr>
        <p:grpSpPr>
          <a:xfrm>
            <a:off x="5402476" y="2027720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15F4EE40-FDC6-6E3C-122B-6EA2FCFE6B7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0D0033FF-A70D-6DF8-1B2B-6F71797DF5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620A30B2-A9F0-F2E6-1F24-F83387EA0570}"/>
              </a:ext>
            </a:extLst>
          </p:cNvPr>
          <p:cNvGrpSpPr/>
          <p:nvPr/>
        </p:nvGrpSpPr>
        <p:grpSpPr>
          <a:xfrm>
            <a:off x="2673659" y="1619635"/>
            <a:ext cx="220832" cy="193228"/>
            <a:chOff x="0" y="-2699467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9B12AB38-FD1A-166E-6E58-83E85B1BC141}"/>
                </a:ext>
              </a:extLst>
            </p:cNvPr>
            <p:cNvSpPr/>
            <p:nvPr/>
          </p:nvSpPr>
          <p:spPr>
            <a:xfrm>
              <a:off x="0" y="-269946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D1E99D46-8359-492C-2218-8E54B01D6395}"/>
                </a:ext>
              </a:extLst>
            </p:cNvPr>
            <p:cNvSpPr txBox="1"/>
            <p:nvPr/>
          </p:nvSpPr>
          <p:spPr>
            <a:xfrm>
              <a:off x="0" y="-247455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03755060-A91B-323E-2452-868C49E62A3A}"/>
              </a:ext>
            </a:extLst>
          </p:cNvPr>
          <p:cNvGrpSpPr/>
          <p:nvPr/>
        </p:nvGrpSpPr>
        <p:grpSpPr>
          <a:xfrm>
            <a:off x="7175181" y="4774250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7B6D4F4C-9758-14B1-5E45-9AC259A6057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26F89069-D594-06F0-C440-6826583F829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8" name="TextBox 64">
            <a:extLst>
              <a:ext uri="{FF2B5EF4-FFF2-40B4-BE49-F238E27FC236}">
                <a16:creationId xmlns:a16="http://schemas.microsoft.com/office/drawing/2014/main" id="{D7E6D18C-F58D-016F-03EB-972BF9070C17}"/>
              </a:ext>
            </a:extLst>
          </p:cNvPr>
          <p:cNvSpPr txBox="1"/>
          <p:nvPr/>
        </p:nvSpPr>
        <p:spPr>
          <a:xfrm>
            <a:off x="10110339" y="3063270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75" name="TextBox 67">
            <a:extLst>
              <a:ext uri="{FF2B5EF4-FFF2-40B4-BE49-F238E27FC236}">
                <a16:creationId xmlns:a16="http://schemas.microsoft.com/office/drawing/2014/main" id="{9965A03D-A759-C589-A282-F5A1F5D46B96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D5A2F784-92D9-9F07-6C3E-C5FD486E470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November 2025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62873CAD-386D-CD98-DD22-8A08FF99770F}"/>
              </a:ext>
            </a:extLst>
          </p:cNvPr>
          <p:cNvGrpSpPr/>
          <p:nvPr/>
        </p:nvGrpSpPr>
        <p:grpSpPr>
          <a:xfrm>
            <a:off x="2749570" y="3925592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A65545D6-1818-171A-90A7-5340535F00AC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019E69C8-A75E-5DCC-3B9F-AB666355E4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3A1CF6F-7E22-D0EC-5003-6B45AFC1A04C}"/>
              </a:ext>
            </a:extLst>
          </p:cNvPr>
          <p:cNvGrpSpPr/>
          <p:nvPr/>
        </p:nvGrpSpPr>
        <p:grpSpPr>
          <a:xfrm>
            <a:off x="3835488" y="1455543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911FEF1C-DFEF-7809-921F-AB3CE77B93C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0F933C64-3368-4D41-5D9A-2E0A7AD7C38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BEBCA2C7-AB76-C5F2-946D-0D7DEBA2FD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3000" y="5237109"/>
            <a:ext cx="679734" cy="6440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8A1F124-0839-8DE5-E98D-F797FED70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2631" y="4018202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3334A4-671E-A998-EF40-A95178D855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4530" y="2941704"/>
            <a:ext cx="384081" cy="17679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0F93969-159E-9807-C1DF-46A1C52A728B}"/>
              </a:ext>
            </a:extLst>
          </p:cNvPr>
          <p:cNvGrpSpPr/>
          <p:nvPr/>
        </p:nvGrpSpPr>
        <p:grpSpPr>
          <a:xfrm>
            <a:off x="3743687" y="1130715"/>
            <a:ext cx="6700953" cy="6015500"/>
            <a:chOff x="3773296" y="1342532"/>
            <a:chExt cx="6700953" cy="6015500"/>
          </a:xfrm>
        </p:grpSpPr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1C373CC5-BEC4-35CD-31BF-2EAB21606896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84" name="Freeform 66">
                <a:extLst>
                  <a:ext uri="{FF2B5EF4-FFF2-40B4-BE49-F238E27FC236}">
                    <a16:creationId xmlns:a16="http://schemas.microsoft.com/office/drawing/2014/main" id="{897744C2-0758-D35E-0D4C-18BF2BBE303E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8" name="TextBox 67">
                <a:extLst>
                  <a:ext uri="{FF2B5EF4-FFF2-40B4-BE49-F238E27FC236}">
                    <a16:creationId xmlns:a16="http://schemas.microsoft.com/office/drawing/2014/main" id="{C6C45BF2-D091-BA03-AB35-F1E9C3F3BC9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4" name="Group 65">
              <a:extLst>
                <a:ext uri="{FF2B5EF4-FFF2-40B4-BE49-F238E27FC236}">
                  <a16:creationId xmlns:a16="http://schemas.microsoft.com/office/drawing/2014/main" id="{A4A850AC-84AC-2642-FBC8-B4B83B4D61DC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82" name="Freeform 66">
                <a:extLst>
                  <a:ext uri="{FF2B5EF4-FFF2-40B4-BE49-F238E27FC236}">
                    <a16:creationId xmlns:a16="http://schemas.microsoft.com/office/drawing/2014/main" id="{020E63D1-82C3-FDAA-3438-518037949EC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3" name="TextBox 67">
                <a:extLst>
                  <a:ext uri="{FF2B5EF4-FFF2-40B4-BE49-F238E27FC236}">
                    <a16:creationId xmlns:a16="http://schemas.microsoft.com/office/drawing/2014/main" id="{09F5F3E2-4F6B-1AA6-C104-79DC7005B11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5" name="Group 65">
              <a:extLst>
                <a:ext uri="{FF2B5EF4-FFF2-40B4-BE49-F238E27FC236}">
                  <a16:creationId xmlns:a16="http://schemas.microsoft.com/office/drawing/2014/main" id="{18D2E50B-777C-D387-5439-93A472A97E58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80" name="Freeform 66">
                <a:extLst>
                  <a:ext uri="{FF2B5EF4-FFF2-40B4-BE49-F238E27FC236}">
                    <a16:creationId xmlns:a16="http://schemas.microsoft.com/office/drawing/2014/main" id="{85F431B6-13A6-D7D5-2C98-D4AD9B78593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1" name="TextBox 67">
                <a:extLst>
                  <a:ext uri="{FF2B5EF4-FFF2-40B4-BE49-F238E27FC236}">
                    <a16:creationId xmlns:a16="http://schemas.microsoft.com/office/drawing/2014/main" id="{E660D96A-C537-9EC5-4C9D-91437D586E2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5E4515BF-A4C2-E4E4-76C8-6E59429C537D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198CC25D-4A56-AE7F-9D31-AC018AEA32A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8D152A6-825C-3101-F1FE-46C32C7C090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0" name="Group 65">
              <a:extLst>
                <a:ext uri="{FF2B5EF4-FFF2-40B4-BE49-F238E27FC236}">
                  <a16:creationId xmlns:a16="http://schemas.microsoft.com/office/drawing/2014/main" id="{8E02FABD-4185-3F71-765B-E3030F549EBD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69" name="Freeform 66">
                <a:extLst>
                  <a:ext uri="{FF2B5EF4-FFF2-40B4-BE49-F238E27FC236}">
                    <a16:creationId xmlns:a16="http://schemas.microsoft.com/office/drawing/2014/main" id="{4094AAD1-00EA-D7A2-FED3-46F07C558FE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" name="TextBox 67">
                <a:extLst>
                  <a:ext uri="{FF2B5EF4-FFF2-40B4-BE49-F238E27FC236}">
                    <a16:creationId xmlns:a16="http://schemas.microsoft.com/office/drawing/2014/main" id="{F0ED1BAF-465C-1070-CC0E-B159669049F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EC8E904B-E591-1D75-CA18-4E53F3300CD5}"/>
                </a:ext>
              </a:extLst>
            </p:cNvPr>
            <p:cNvSpPr txBox="1"/>
            <p:nvPr/>
          </p:nvSpPr>
          <p:spPr>
            <a:xfrm>
              <a:off x="8649133" y="1448494"/>
              <a:ext cx="151822" cy="974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777B2BDD-D647-CA5C-398E-6B1C901406A3}"/>
                </a:ext>
              </a:extLst>
            </p:cNvPr>
            <p:cNvSpPr txBox="1"/>
            <p:nvPr/>
          </p:nvSpPr>
          <p:spPr>
            <a:xfrm>
              <a:off x="10322427" y="1414956"/>
              <a:ext cx="151822" cy="974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  <p:grpSp>
          <p:nvGrpSpPr>
            <p:cNvPr id="30" name="Group 65">
              <a:extLst>
                <a:ext uri="{FF2B5EF4-FFF2-40B4-BE49-F238E27FC236}">
                  <a16:creationId xmlns:a16="http://schemas.microsoft.com/office/drawing/2014/main" id="{9F09A40D-0652-7F11-B55C-0F9A9AD71DBA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44" name="Freeform 66">
                <a:extLst>
                  <a:ext uri="{FF2B5EF4-FFF2-40B4-BE49-F238E27FC236}">
                    <a16:creationId xmlns:a16="http://schemas.microsoft.com/office/drawing/2014/main" id="{574BDFAF-2CD1-3F72-3FFB-84625CD1734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TextBox 67">
                <a:extLst>
                  <a:ext uri="{FF2B5EF4-FFF2-40B4-BE49-F238E27FC236}">
                    <a16:creationId xmlns:a16="http://schemas.microsoft.com/office/drawing/2014/main" id="{154E6385-1426-33A0-D609-07247FFF4E3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F2933F10-9553-5B75-5842-89932DFAD23F}"/>
                </a:ext>
              </a:extLst>
            </p:cNvPr>
            <p:cNvSpPr txBox="1"/>
            <p:nvPr/>
          </p:nvSpPr>
          <p:spPr>
            <a:xfrm>
              <a:off x="8648464" y="7162312"/>
              <a:ext cx="151822" cy="974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DB75CD59-F56D-F72A-7F29-A4BE89A7068C}"/>
                </a:ext>
              </a:extLst>
            </p:cNvPr>
            <p:cNvSpPr txBox="1"/>
            <p:nvPr/>
          </p:nvSpPr>
          <p:spPr>
            <a:xfrm>
              <a:off x="10274133" y="7145375"/>
              <a:ext cx="151822" cy="974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5251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3F1195-0D29-452F-7CD1-1FB6067A8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F9C3A13-9104-97D6-A959-7DD15DC1C4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359493"/>
              </p:ext>
            </p:extLst>
          </p:nvPr>
        </p:nvGraphicFramePr>
        <p:xfrm>
          <a:off x="2623235" y="705316"/>
          <a:ext cx="7996652" cy="6394973"/>
        </p:xfrm>
        <a:graphic>
          <a:graphicData uri="http://schemas.openxmlformats.org/drawingml/2006/table">
            <a:tbl>
              <a:tblPr/>
              <a:tblGrid>
                <a:gridCol w="1503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953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31st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1st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2nd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606"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latin typeface="DM Sans"/>
                        </a:rPr>
                        <a:t>Hub closed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3936"/>
                  </a:ext>
                </a:extLst>
              </a:tr>
              <a:tr h="2189821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6662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9275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83301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2027B26-6A16-8184-888B-A2E1D9336DB9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76CDBBF-48D2-B187-33C4-38DC31DA465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E228E31-7BFF-769D-1157-0624CF0F1C78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50F7708-6A09-2135-21A0-D0E8CB90A5EA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0BD8623-ECBD-0753-A19C-034FF5084A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7E722C1-FA45-738D-4155-4642CD5AC10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2B31295-53BA-051D-719C-1365C0040999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E836D51-BFCD-3619-0B8B-B1AA47EF576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44BE1770-8B6D-EC74-3786-62609621973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7F22BF0-4007-E903-2483-7309FE32FAF3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21F7841F-1C6F-95EC-155F-40495A34F92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97D5B85E-D2F6-403B-2B75-F50EDD6DD11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E9C84BA-2FB6-45AF-265E-1EECB5A4E04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A5C3A5B-C6C4-AC98-F1F1-7FCD81D3CB7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76A9124-D665-A4D7-DE6B-F41041E8ED8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408296C-4CC3-FAB1-85C3-8F1389D89EA3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57150A9-2253-E0A0-ACFB-B1E594D5E20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81FE397-214B-7AEE-B9D0-68CDFA25673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D7CF212C-7938-B76C-2A40-4137A3A68A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F8EC89F5-00EB-05C9-083A-56E21C2A9201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6DAF542D-0819-9515-21F6-76E3001C82EB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–December 2025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412B36-F94D-57C9-422E-FAAF6BC633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9898" y="2189287"/>
            <a:ext cx="286537" cy="2865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96CBF1-9262-E3F4-DA44-580AD89F26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9001" y="3335173"/>
            <a:ext cx="384081" cy="176799"/>
          </a:xfrm>
          <a:prstGeom prst="rect">
            <a:avLst/>
          </a:prstGeom>
        </p:spPr>
      </p:pic>
      <p:grpSp>
        <p:nvGrpSpPr>
          <p:cNvPr id="31" name="Group 65">
            <a:extLst>
              <a:ext uri="{FF2B5EF4-FFF2-40B4-BE49-F238E27FC236}">
                <a16:creationId xmlns:a16="http://schemas.microsoft.com/office/drawing/2014/main" id="{6856B012-1C3B-35EE-35D6-8D42240ACFC5}"/>
              </a:ext>
            </a:extLst>
          </p:cNvPr>
          <p:cNvGrpSpPr/>
          <p:nvPr/>
        </p:nvGrpSpPr>
        <p:grpSpPr>
          <a:xfrm>
            <a:off x="10330108" y="1227300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B427FB61-53FF-E540-9549-714AEADA4F9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4F2CDEE8-1FC8-CF09-D0D0-01EBCA3D56F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452A3A9B-68C3-56BE-6A9A-7CE2D52F68E7}"/>
              </a:ext>
            </a:extLst>
          </p:cNvPr>
          <p:cNvGrpSpPr/>
          <p:nvPr/>
        </p:nvGrpSpPr>
        <p:grpSpPr>
          <a:xfrm>
            <a:off x="10280232" y="638752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C3E80A5A-92ED-CC94-D668-6FD16D958F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89CBC3B5-E4F8-2F21-6339-44E15E2DD3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05194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1589</Words>
  <Application>Microsoft Office PowerPoint</Application>
  <PresentationFormat>Custom</PresentationFormat>
  <Paragraphs>440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Aptos</vt:lpstr>
      <vt:lpstr>Arial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15</cp:revision>
  <cp:lastPrinted>2025-02-24T11:06:37Z</cp:lastPrinted>
  <dcterms:created xsi:type="dcterms:W3CDTF">2006-08-16T00:00:00Z</dcterms:created>
  <dcterms:modified xsi:type="dcterms:W3CDTF">2025-11-21T10:26:06Z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