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10693400" cy="7556500"/>
  <p:notesSz cx="6858000" cy="9144000"/>
  <p:embeddedFontLst>
    <p:embeddedFont>
      <p:font typeface="DM Sans" pitchFamily="2" charset="0"/>
      <p:regular r:id="rId10"/>
      <p:bold r:id="rId11"/>
      <p:italic r:id="rId12"/>
      <p:boldItalic r:id="rId13"/>
    </p:embeddedFont>
    <p:embeddedFont>
      <p:font typeface="DM Sans Bold" charset="0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B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2418" autoAdjust="0"/>
  </p:normalViewPr>
  <p:slideViewPr>
    <p:cSldViewPr snapToGrid="0">
      <p:cViewPr varScale="1">
        <p:scale>
          <a:sx n="69" d="100"/>
          <a:sy n="69" d="100"/>
        </p:scale>
        <p:origin x="1555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6004F-67E9-434D-8D28-B26DA7AC46C2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4600" y="1143000"/>
            <a:ext cx="4368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DE565-BD42-4930-8EFE-519E48589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488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DE565-BD42-4930-8EFE-519E4858926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693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DE565-BD42-4930-8EFE-519E4858926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571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svg"/><Relationship Id="rId18" Type="http://schemas.openxmlformats.org/officeDocument/2006/relationships/image" Target="../media/image15.png"/><Relationship Id="rId26" Type="http://schemas.openxmlformats.org/officeDocument/2006/relationships/image" Target="../media/image23.png"/><Relationship Id="rId3" Type="http://schemas.openxmlformats.org/officeDocument/2006/relationships/image" Target="../media/image1.png"/><Relationship Id="rId21" Type="http://schemas.openxmlformats.org/officeDocument/2006/relationships/image" Target="../media/image18.svg"/><Relationship Id="rId34" Type="http://schemas.openxmlformats.org/officeDocument/2006/relationships/image" Target="../media/image31.png"/><Relationship Id="rId7" Type="http://schemas.openxmlformats.org/officeDocument/2006/relationships/image" Target="../media/image5.svg"/><Relationship Id="rId12" Type="http://schemas.openxmlformats.org/officeDocument/2006/relationships/image" Target="../media/image9.png"/><Relationship Id="rId17" Type="http://schemas.openxmlformats.org/officeDocument/2006/relationships/image" Target="../media/image14.svg"/><Relationship Id="rId25" Type="http://schemas.openxmlformats.org/officeDocument/2006/relationships/image" Target="../media/image22.svg"/><Relationship Id="rId33" Type="http://schemas.openxmlformats.org/officeDocument/2006/relationships/image" Target="../media/image30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29" Type="http://schemas.openxmlformats.org/officeDocument/2006/relationships/image" Target="../media/image26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hyperlink" Target="https://pixabay.com/en/yoga-person-balancing-meditation-167062/" TargetMode="External"/><Relationship Id="rId24" Type="http://schemas.openxmlformats.org/officeDocument/2006/relationships/image" Target="../media/image21.png"/><Relationship Id="rId32" Type="http://schemas.openxmlformats.org/officeDocument/2006/relationships/image" Target="../media/image29.png"/><Relationship Id="rId5" Type="http://schemas.openxmlformats.org/officeDocument/2006/relationships/image" Target="../media/image3.png"/><Relationship Id="rId15" Type="http://schemas.openxmlformats.org/officeDocument/2006/relationships/image" Target="../media/image12.svg"/><Relationship Id="rId23" Type="http://schemas.openxmlformats.org/officeDocument/2006/relationships/image" Target="../media/image20.svg"/><Relationship Id="rId28" Type="http://schemas.openxmlformats.org/officeDocument/2006/relationships/image" Target="../media/image25.png"/><Relationship Id="rId10" Type="http://schemas.openxmlformats.org/officeDocument/2006/relationships/image" Target="../media/image8.jpeg"/><Relationship Id="rId19" Type="http://schemas.openxmlformats.org/officeDocument/2006/relationships/image" Target="../media/image16.svg"/><Relationship Id="rId31" Type="http://schemas.openxmlformats.org/officeDocument/2006/relationships/image" Target="../media/image28.svg"/><Relationship Id="rId4" Type="http://schemas.openxmlformats.org/officeDocument/2006/relationships/image" Target="../media/image2.jpeg"/><Relationship Id="rId9" Type="http://schemas.openxmlformats.org/officeDocument/2006/relationships/image" Target="../media/image7.svg"/><Relationship Id="rId14" Type="http://schemas.openxmlformats.org/officeDocument/2006/relationships/image" Target="../media/image11.png"/><Relationship Id="rId22" Type="http://schemas.openxmlformats.org/officeDocument/2006/relationships/image" Target="../media/image19.png"/><Relationship Id="rId27" Type="http://schemas.openxmlformats.org/officeDocument/2006/relationships/image" Target="../media/image24.svg"/><Relationship Id="rId30" Type="http://schemas.openxmlformats.org/officeDocument/2006/relationships/image" Target="../media/image27.png"/><Relationship Id="rId35" Type="http://schemas.openxmlformats.org/officeDocument/2006/relationships/image" Target="../media/image32.svg"/><Relationship Id="rId8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svg"/><Relationship Id="rId18" Type="http://schemas.openxmlformats.org/officeDocument/2006/relationships/image" Target="../media/image25.png"/><Relationship Id="rId26" Type="http://schemas.openxmlformats.org/officeDocument/2006/relationships/image" Target="../media/image13.png"/><Relationship Id="rId21" Type="http://schemas.openxmlformats.org/officeDocument/2006/relationships/image" Target="../media/image40.svg"/><Relationship Id="rId34" Type="http://schemas.openxmlformats.org/officeDocument/2006/relationships/image" Target="../media/image31.png"/><Relationship Id="rId7" Type="http://schemas.openxmlformats.org/officeDocument/2006/relationships/image" Target="../media/image20.svg"/><Relationship Id="rId12" Type="http://schemas.openxmlformats.org/officeDocument/2006/relationships/image" Target="../media/image6.png"/><Relationship Id="rId17" Type="http://schemas.openxmlformats.org/officeDocument/2006/relationships/image" Target="../media/image18.svg"/><Relationship Id="rId25" Type="http://schemas.openxmlformats.org/officeDocument/2006/relationships/image" Target="../media/image12.svg"/><Relationship Id="rId33" Type="http://schemas.openxmlformats.org/officeDocument/2006/relationships/hyperlink" Target="https://pixabay.com/nl/illustrations/quiz-test-school-leren-blackboard-2192590/" TargetMode="External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7.png"/><Relationship Id="rId20" Type="http://schemas.openxmlformats.org/officeDocument/2006/relationships/image" Target="../media/image39.png"/><Relationship Id="rId29" Type="http://schemas.openxmlformats.org/officeDocument/2006/relationships/image" Target="../media/image22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36.svg"/><Relationship Id="rId24" Type="http://schemas.openxmlformats.org/officeDocument/2006/relationships/image" Target="../media/image11.png"/><Relationship Id="rId32" Type="http://schemas.openxmlformats.org/officeDocument/2006/relationships/image" Target="../media/image41.jpeg"/><Relationship Id="rId37" Type="http://schemas.openxmlformats.org/officeDocument/2006/relationships/image" Target="../media/image3.png"/><Relationship Id="rId5" Type="http://schemas.openxmlformats.org/officeDocument/2006/relationships/image" Target="../media/image5.svg"/><Relationship Id="rId15" Type="http://schemas.openxmlformats.org/officeDocument/2006/relationships/image" Target="../media/image38.svg"/><Relationship Id="rId23" Type="http://schemas.openxmlformats.org/officeDocument/2006/relationships/image" Target="../media/image16.svg"/><Relationship Id="rId28" Type="http://schemas.openxmlformats.org/officeDocument/2006/relationships/image" Target="../media/image21.png"/><Relationship Id="rId36" Type="http://schemas.openxmlformats.org/officeDocument/2006/relationships/image" Target="../media/image2.jpeg"/><Relationship Id="rId10" Type="http://schemas.openxmlformats.org/officeDocument/2006/relationships/image" Target="../media/image35.png"/><Relationship Id="rId19" Type="http://schemas.openxmlformats.org/officeDocument/2006/relationships/image" Target="../media/image26.svg"/><Relationship Id="rId31" Type="http://schemas.openxmlformats.org/officeDocument/2006/relationships/image" Target="../media/image28.svg"/><Relationship Id="rId4" Type="http://schemas.openxmlformats.org/officeDocument/2006/relationships/image" Target="../media/image4.png"/><Relationship Id="rId9" Type="http://schemas.openxmlformats.org/officeDocument/2006/relationships/image" Target="../media/image34.svg"/><Relationship Id="rId14" Type="http://schemas.openxmlformats.org/officeDocument/2006/relationships/image" Target="../media/image37.png"/><Relationship Id="rId22" Type="http://schemas.openxmlformats.org/officeDocument/2006/relationships/image" Target="../media/image15.png"/><Relationship Id="rId27" Type="http://schemas.openxmlformats.org/officeDocument/2006/relationships/image" Target="../media/image14.svg"/><Relationship Id="rId30" Type="http://schemas.openxmlformats.org/officeDocument/2006/relationships/image" Target="../media/image27.png"/><Relationship Id="rId35" Type="http://schemas.openxmlformats.org/officeDocument/2006/relationships/image" Target="../media/image32.svg"/><Relationship Id="rId8" Type="http://schemas.openxmlformats.org/officeDocument/2006/relationships/image" Target="../media/image33.png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5.svg"/><Relationship Id="rId26" Type="http://schemas.openxmlformats.org/officeDocument/2006/relationships/image" Target="../media/image47.svg"/><Relationship Id="rId3" Type="http://schemas.openxmlformats.org/officeDocument/2006/relationships/image" Target="../media/image6.png"/><Relationship Id="rId21" Type="http://schemas.openxmlformats.org/officeDocument/2006/relationships/image" Target="../media/image21.png"/><Relationship Id="rId34" Type="http://schemas.openxmlformats.org/officeDocument/2006/relationships/image" Target="../media/image3.png"/><Relationship Id="rId7" Type="http://schemas.openxmlformats.org/officeDocument/2006/relationships/image" Target="../media/image37.png"/><Relationship Id="rId12" Type="http://schemas.openxmlformats.org/officeDocument/2006/relationships/image" Target="../media/image24.svg"/><Relationship Id="rId17" Type="http://schemas.openxmlformats.org/officeDocument/2006/relationships/image" Target="../media/image44.png"/><Relationship Id="rId25" Type="http://schemas.openxmlformats.org/officeDocument/2006/relationships/image" Target="../media/image46.png"/><Relationship Id="rId33" Type="http://schemas.openxmlformats.org/officeDocument/2006/relationships/image" Target="../media/image2.jpeg"/><Relationship Id="rId2" Type="http://schemas.openxmlformats.org/officeDocument/2006/relationships/image" Target="../media/image1.png"/><Relationship Id="rId16" Type="http://schemas.openxmlformats.org/officeDocument/2006/relationships/image" Target="../media/image40.svg"/><Relationship Id="rId20" Type="http://schemas.openxmlformats.org/officeDocument/2006/relationships/image" Target="../media/image5.svg"/><Relationship Id="rId29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svg"/><Relationship Id="rId11" Type="http://schemas.openxmlformats.org/officeDocument/2006/relationships/image" Target="../media/image23.png"/><Relationship Id="rId24" Type="http://schemas.openxmlformats.org/officeDocument/2006/relationships/image" Target="../media/image26.svg"/><Relationship Id="rId32" Type="http://schemas.openxmlformats.org/officeDocument/2006/relationships/image" Target="../media/image32.svg"/><Relationship Id="rId5" Type="http://schemas.openxmlformats.org/officeDocument/2006/relationships/image" Target="../media/image19.png"/><Relationship Id="rId15" Type="http://schemas.openxmlformats.org/officeDocument/2006/relationships/image" Target="../media/image39.png"/><Relationship Id="rId23" Type="http://schemas.openxmlformats.org/officeDocument/2006/relationships/image" Target="../media/image25.png"/><Relationship Id="rId28" Type="http://schemas.openxmlformats.org/officeDocument/2006/relationships/image" Target="../media/image49.svg"/><Relationship Id="rId10" Type="http://schemas.openxmlformats.org/officeDocument/2006/relationships/image" Target="../media/image18.svg"/><Relationship Id="rId19" Type="http://schemas.openxmlformats.org/officeDocument/2006/relationships/image" Target="../media/image4.png"/><Relationship Id="rId31" Type="http://schemas.openxmlformats.org/officeDocument/2006/relationships/image" Target="../media/image31.png"/><Relationship Id="rId4" Type="http://schemas.openxmlformats.org/officeDocument/2006/relationships/image" Target="../media/image7.svg"/><Relationship Id="rId9" Type="http://schemas.openxmlformats.org/officeDocument/2006/relationships/image" Target="../media/image17.png"/><Relationship Id="rId14" Type="http://schemas.openxmlformats.org/officeDocument/2006/relationships/image" Target="../media/image43.svg"/><Relationship Id="rId22" Type="http://schemas.openxmlformats.org/officeDocument/2006/relationships/image" Target="../media/image22.svg"/><Relationship Id="rId27" Type="http://schemas.openxmlformats.org/officeDocument/2006/relationships/image" Target="../media/image48.png"/><Relationship Id="rId30" Type="http://schemas.openxmlformats.org/officeDocument/2006/relationships/image" Target="../media/image16.svg"/><Relationship Id="rId8" Type="http://schemas.openxmlformats.org/officeDocument/2006/relationships/image" Target="../media/image38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svg"/><Relationship Id="rId13" Type="http://schemas.openxmlformats.org/officeDocument/2006/relationships/image" Target="../media/image17.png"/><Relationship Id="rId18" Type="http://schemas.openxmlformats.org/officeDocument/2006/relationships/image" Target="../media/image45.svg"/><Relationship Id="rId26" Type="http://schemas.openxmlformats.org/officeDocument/2006/relationships/image" Target="../media/image10.svg"/><Relationship Id="rId3" Type="http://schemas.openxmlformats.org/officeDocument/2006/relationships/image" Target="../media/image3.png"/><Relationship Id="rId21" Type="http://schemas.openxmlformats.org/officeDocument/2006/relationships/image" Target="../media/image15.png"/><Relationship Id="rId7" Type="http://schemas.openxmlformats.org/officeDocument/2006/relationships/image" Target="../media/image37.png"/><Relationship Id="rId12" Type="http://schemas.openxmlformats.org/officeDocument/2006/relationships/image" Target="../media/image43.svg"/><Relationship Id="rId17" Type="http://schemas.openxmlformats.org/officeDocument/2006/relationships/image" Target="../media/image44.png"/><Relationship Id="rId25" Type="http://schemas.openxmlformats.org/officeDocument/2006/relationships/image" Target="../media/image9.png"/><Relationship Id="rId2" Type="http://schemas.openxmlformats.org/officeDocument/2006/relationships/image" Target="../media/image1.png"/><Relationship Id="rId16" Type="http://schemas.openxmlformats.org/officeDocument/2006/relationships/image" Target="../media/image5.svg"/><Relationship Id="rId20" Type="http://schemas.openxmlformats.org/officeDocument/2006/relationships/image" Target="../media/image40.svg"/><Relationship Id="rId29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svg"/><Relationship Id="rId11" Type="http://schemas.openxmlformats.org/officeDocument/2006/relationships/image" Target="../media/image42.png"/><Relationship Id="rId24" Type="http://schemas.openxmlformats.org/officeDocument/2006/relationships/image" Target="../media/image26.svg"/><Relationship Id="rId32" Type="http://schemas.openxmlformats.org/officeDocument/2006/relationships/image" Target="../media/image32.svg"/><Relationship Id="rId5" Type="http://schemas.openxmlformats.org/officeDocument/2006/relationships/image" Target="../media/image50.png"/><Relationship Id="rId15" Type="http://schemas.openxmlformats.org/officeDocument/2006/relationships/image" Target="../media/image4.png"/><Relationship Id="rId23" Type="http://schemas.openxmlformats.org/officeDocument/2006/relationships/image" Target="../media/image25.png"/><Relationship Id="rId28" Type="http://schemas.openxmlformats.org/officeDocument/2006/relationships/image" Target="../media/image20.svg"/><Relationship Id="rId10" Type="http://schemas.openxmlformats.org/officeDocument/2006/relationships/image" Target="../media/image7.svg"/><Relationship Id="rId19" Type="http://schemas.openxmlformats.org/officeDocument/2006/relationships/image" Target="../media/image39.png"/><Relationship Id="rId31" Type="http://schemas.openxmlformats.org/officeDocument/2006/relationships/image" Target="../media/image31.png"/><Relationship Id="rId4" Type="http://schemas.openxmlformats.org/officeDocument/2006/relationships/image" Target="../media/image2.jpeg"/><Relationship Id="rId9" Type="http://schemas.openxmlformats.org/officeDocument/2006/relationships/image" Target="../media/image6.png"/><Relationship Id="rId14" Type="http://schemas.openxmlformats.org/officeDocument/2006/relationships/image" Target="../media/image18.svg"/><Relationship Id="rId22" Type="http://schemas.openxmlformats.org/officeDocument/2006/relationships/image" Target="../media/image16.svg"/><Relationship Id="rId27" Type="http://schemas.openxmlformats.org/officeDocument/2006/relationships/image" Target="../media/image19.png"/><Relationship Id="rId30" Type="http://schemas.openxmlformats.org/officeDocument/2006/relationships/image" Target="../media/image2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765963"/>
              </p:ext>
            </p:extLst>
          </p:nvPr>
        </p:nvGraphicFramePr>
        <p:xfrm>
          <a:off x="2682767" y="734081"/>
          <a:ext cx="7838636" cy="6758048"/>
        </p:xfrm>
        <a:graphic>
          <a:graphicData uri="http://schemas.openxmlformats.org/drawingml/2006/table">
            <a:tbl>
              <a:tblPr/>
              <a:tblGrid>
                <a:gridCol w="1060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228">
                  <a:extLst>
                    <a:ext uri="{9D8B030D-6E8A-4147-A177-3AD203B41FA5}">
                      <a16:colId xmlns:a16="http://schemas.microsoft.com/office/drawing/2014/main" val="997078293"/>
                    </a:ext>
                  </a:extLst>
                </a:gridCol>
                <a:gridCol w="11564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564887751"/>
                    </a:ext>
                  </a:extLst>
                </a:gridCol>
                <a:gridCol w="1084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4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2702">
                  <a:extLst>
                    <a:ext uri="{9D8B030D-6E8A-4147-A177-3AD203B41FA5}">
                      <a16:colId xmlns:a16="http://schemas.microsoft.com/office/drawing/2014/main" val="749137732"/>
                    </a:ext>
                  </a:extLst>
                </a:gridCol>
              </a:tblGrid>
              <a:tr h="724086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Monday 5th</a:t>
                      </a:r>
                      <a:endParaRPr lang="en-US" sz="1100" b="1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Tuesday 6th</a:t>
                      </a:r>
                      <a:endParaRPr lang="en-US" sz="1100" b="1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Wednesday 7th</a:t>
                      </a:r>
                      <a:endParaRPr lang="en-US" sz="1100" b="1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Thursday 8th</a:t>
                      </a:r>
                      <a:endParaRPr lang="en-US" sz="1100" b="1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Friday 9th</a:t>
                      </a:r>
                      <a:endParaRPr lang="en-US" sz="1100" b="1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2987">
                <a:tc rowSpan="5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B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A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N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K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H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O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L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I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D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A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Y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 pitchFamily="2" charset="0"/>
                      </a:endParaRP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Bank Holiday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chemeClr val="tx1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Drop in Session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9.30am - 11am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Creative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Arts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11am-1pm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Participant Inductions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9.30am – 11am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Arts and Crafts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11am-1pm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9.30am–11am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Participant Inductions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9.30am – 11am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CBT –</a:t>
                      </a:r>
                      <a:r>
                        <a:rPr lang="en-US" sz="1100" b="1" i="1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APT Only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103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Job  Club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10am – 12pm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100" b="0" i="0" u="none" strike="noStrike" noProof="0" dirty="0">
                        <a:solidFill>
                          <a:schemeClr val="tx1"/>
                        </a:solidFill>
                        <a:latin typeface="DM Sans" pitchFamily="2" charset="0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100" b="0" i="0" u="none" strike="noStrike" noProof="0" dirty="0">
                        <a:solidFill>
                          <a:schemeClr val="tx1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Job interview Prep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 10am -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12pm</a:t>
                      </a: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Housing Support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11am–12pm</a:t>
                      </a:r>
                      <a:endParaRPr lang="en-GB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Intro to Basic Cooking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11am - 12pm</a:t>
                      </a:r>
                    </a:p>
                    <a:p>
                      <a:endParaRPr lang="en-GB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CBT –</a:t>
                      </a:r>
                      <a:r>
                        <a:rPr lang="en-US" sz="1000" b="1" i="1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APT Only</a:t>
                      </a:r>
                    </a:p>
                    <a:p>
                      <a:endParaRPr lang="en-GB" sz="100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413619"/>
                  </a:ext>
                </a:extLst>
              </a:tr>
              <a:tr h="7067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latin typeface="DM Sans" pitchFamily="2" charset="0"/>
                        </a:rPr>
                        <a:t>Hub Closed 12pm-1pm</a:t>
                      </a: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latin typeface="DM Sans" pitchFamily="2" charset="0"/>
                        </a:rPr>
                        <a:t>Hub Closed 12pm-1pm</a:t>
                      </a: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DM Sans" pitchFamily="2" charset="0"/>
                        </a:rPr>
                        <a:t>Hub Closed 12pm-1pm</a:t>
                      </a:r>
                    </a:p>
                    <a:p>
                      <a:endParaRPr lang="en-GB" sz="1100" b="1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DM Sans" pitchFamily="2" charset="0"/>
                        </a:rPr>
                        <a:t>Hub Closed 12pm-1pm</a:t>
                      </a:r>
                    </a:p>
                    <a:p>
                      <a:endParaRPr lang="en-GB" sz="1200" b="1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065921"/>
                  </a:ext>
                </a:extLst>
              </a:tr>
              <a:tr h="1037754">
                <a:tc vMerge="1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Meditation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Managing Anger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2pm-3.30pm</a:t>
                      </a: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Managing Money Workshop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</a:t>
                      </a:r>
                      <a:endParaRPr lang="en-GB" sz="110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Art Therapy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- 3pm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CBT –</a:t>
                      </a:r>
                      <a:r>
                        <a:rPr lang="en-US" sz="1000" b="1" i="1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APT Only</a:t>
                      </a:r>
                    </a:p>
                    <a:p>
                      <a:endParaRPr lang="en-GB" sz="100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8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GB" sz="1050" dirty="0">
                          <a:latin typeface="DM Sans" pitchFamily="2" charset="0"/>
                        </a:rPr>
                        <a:t>Inductions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GB" sz="1050" dirty="0">
                          <a:latin typeface="DM Sans" pitchFamily="2" charset="0"/>
                        </a:rPr>
                        <a:t>3pm – 4pm</a:t>
                      </a:r>
                      <a:endParaRPr lang="en-US" sz="110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Now That’s What I Call Music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3pm – 4.30pm</a:t>
                      </a:r>
                      <a:endParaRPr lang="en-US" sz="11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Mindful Techniques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3pm – 4.30pm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Ping Pong</a:t>
                      </a:r>
                      <a:endParaRPr lang="en-US" sz="110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3pm – 4pm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CBT –</a:t>
                      </a:r>
                      <a:r>
                        <a:rPr lang="en-US" sz="1000" b="1" i="1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APT Only</a:t>
                      </a:r>
                    </a:p>
                    <a:p>
                      <a:endParaRPr lang="en-GB" sz="100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556415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84646" y="1589490"/>
            <a:ext cx="2384913" cy="4582471"/>
            <a:chOff x="0" y="0"/>
            <a:chExt cx="868775" cy="166930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99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endParaRPr lang="en-US" sz="1699" u="sng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 dirty="0">
                  <a:solidFill>
                    <a:srgbClr val="FFFFFF"/>
                  </a:solidFill>
                  <a:latin typeface="DM Sans"/>
                </a:rPr>
                <a:t>Address and contact number</a:t>
              </a:r>
            </a:p>
            <a:p>
              <a:pPr algn="ctr">
                <a:lnSpc>
                  <a:spcPts val="2379"/>
                </a:lnSpc>
              </a:pPr>
              <a:endParaRPr lang="en-US" sz="14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 dirty="0">
                  <a:solidFill>
                    <a:srgbClr val="FFFFFF"/>
                  </a:solidFill>
                  <a:latin typeface="DM Sans"/>
                </a:rPr>
                <a:t>What do these activities actually do/mean?</a:t>
              </a:r>
            </a:p>
            <a:p>
              <a:pPr algn="ctr">
                <a:lnSpc>
                  <a:spcPts val="2379"/>
                </a:lnSpc>
              </a:pPr>
              <a:endParaRPr lang="en-US" sz="14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 dirty="0">
                  <a:solidFill>
                    <a:srgbClr val="FFFFFF"/>
                  </a:solidFill>
                  <a:latin typeface="DM Sans"/>
                </a:rPr>
                <a:t>Explain some of the more ambiguous activities</a:t>
              </a:r>
            </a:p>
            <a:p>
              <a:pPr algn="ctr">
                <a:lnSpc>
                  <a:spcPts val="2379"/>
                </a:lnSpc>
              </a:pPr>
              <a:endParaRPr lang="en-US" sz="1699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/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 dirty="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7" y="89855"/>
            <a:ext cx="4270894" cy="596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MAY - WEEK 1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F2A7CC7-B907-D44C-7784-C0E9EDD8F46A}"/>
              </a:ext>
            </a:extLst>
          </p:cNvPr>
          <p:cNvSpPr txBox="1"/>
          <p:nvPr/>
        </p:nvSpPr>
        <p:spPr>
          <a:xfrm>
            <a:off x="192946" y="7428544"/>
            <a:ext cx="234673" cy="1154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77"/>
              </a:lnSpc>
            </a:pPr>
            <a:r>
              <a:rPr lang="en-US" sz="750" dirty="0">
                <a:latin typeface="DM Sans"/>
              </a:rPr>
              <a:t>V1.0</a:t>
            </a:r>
          </a:p>
        </p:txBody>
      </p:sp>
      <p:pic>
        <p:nvPicPr>
          <p:cNvPr id="55" name="Picture 54" descr="A close up of a logo&#10;&#10;Description automatically generated">
            <a:extLst>
              <a:ext uri="{FF2B5EF4-FFF2-40B4-BE49-F238E27FC236}">
                <a16:creationId xmlns:a16="http://schemas.microsoft.com/office/drawing/2014/main" id="{90BC1E39-AE92-5C82-9575-744754CAFA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932" y="228723"/>
            <a:ext cx="1148311" cy="365119"/>
          </a:xfrm>
          <a:prstGeom prst="rect">
            <a:avLst/>
          </a:prstGeom>
        </p:spPr>
      </p:pic>
      <p:pic>
        <p:nvPicPr>
          <p:cNvPr id="56" name="Picture 55" descr="A black and blue logo&#10;&#10;Description automatically generated">
            <a:extLst>
              <a:ext uri="{FF2B5EF4-FFF2-40B4-BE49-F238E27FC236}">
                <a16:creationId xmlns:a16="http://schemas.microsoft.com/office/drawing/2014/main" id="{EBC61183-BABF-70D5-D310-F07E4325D6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92578" y="327942"/>
            <a:ext cx="926316" cy="418300"/>
          </a:xfrm>
          <a:prstGeom prst="rect">
            <a:avLst/>
          </a:prstGeom>
        </p:spPr>
      </p:pic>
      <p:pic>
        <p:nvPicPr>
          <p:cNvPr id="6" name="Graphic 5" descr="Boardroom outline">
            <a:extLst>
              <a:ext uri="{FF2B5EF4-FFF2-40B4-BE49-F238E27FC236}">
                <a16:creationId xmlns:a16="http://schemas.microsoft.com/office/drawing/2014/main" id="{2DFFD908-D951-833E-C084-AA92FA30D7F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051165" y="2304957"/>
            <a:ext cx="499008" cy="499008"/>
          </a:xfrm>
          <a:prstGeom prst="rect">
            <a:avLst/>
          </a:prstGeom>
        </p:spPr>
      </p:pic>
      <p:pic>
        <p:nvPicPr>
          <p:cNvPr id="7" name="Graphic 6" descr="Office worker male outline">
            <a:extLst>
              <a:ext uri="{FF2B5EF4-FFF2-40B4-BE49-F238E27FC236}">
                <a16:creationId xmlns:a16="http://schemas.microsoft.com/office/drawing/2014/main" id="{37FAF0C7-DAF7-3F12-9178-B65C0C2F316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061704" y="3579341"/>
            <a:ext cx="582892" cy="582892"/>
          </a:xfrm>
          <a:prstGeom prst="rect">
            <a:avLst/>
          </a:prstGeom>
        </p:spPr>
      </p:pic>
      <p:pic>
        <p:nvPicPr>
          <p:cNvPr id="8" name="Picture 7" descr="A person standing on one leg with their hands up&#10;&#10;AI-generated content may be incorrect.">
            <a:extLst>
              <a:ext uri="{FF2B5EF4-FFF2-40B4-BE49-F238E27FC236}">
                <a16:creationId xmlns:a16="http://schemas.microsoft.com/office/drawing/2014/main" id="{AD666FBA-C96B-28A7-04D2-D1C38A122EA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4008761" y="5704321"/>
            <a:ext cx="657352" cy="405221"/>
          </a:xfrm>
          <a:prstGeom prst="rect">
            <a:avLst/>
          </a:prstGeom>
        </p:spPr>
      </p:pic>
      <p:pic>
        <p:nvPicPr>
          <p:cNvPr id="9" name="Graphic 8" descr="Boardroom outline">
            <a:extLst>
              <a:ext uri="{FF2B5EF4-FFF2-40B4-BE49-F238E27FC236}">
                <a16:creationId xmlns:a16="http://schemas.microsoft.com/office/drawing/2014/main" id="{6F681BFE-1ED5-B9CB-21C7-AF7A3D924A6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26471" y="6851203"/>
            <a:ext cx="499008" cy="499008"/>
          </a:xfrm>
          <a:prstGeom prst="rect">
            <a:avLst/>
          </a:prstGeom>
        </p:spPr>
      </p:pic>
      <p:pic>
        <p:nvPicPr>
          <p:cNvPr id="10" name="Graphic 9" descr="Boardroom outline">
            <a:extLst>
              <a:ext uri="{FF2B5EF4-FFF2-40B4-BE49-F238E27FC236}">
                <a16:creationId xmlns:a16="http://schemas.microsoft.com/office/drawing/2014/main" id="{A16ED842-73C6-A389-471B-23F08602765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27563" y="2246228"/>
            <a:ext cx="531981" cy="531981"/>
          </a:xfrm>
          <a:prstGeom prst="rect">
            <a:avLst/>
          </a:prstGeom>
        </p:spPr>
      </p:pic>
      <p:pic>
        <p:nvPicPr>
          <p:cNvPr id="11" name="Graphic 10" descr="Boardroom outline">
            <a:extLst>
              <a:ext uri="{FF2B5EF4-FFF2-40B4-BE49-F238E27FC236}">
                <a16:creationId xmlns:a16="http://schemas.microsoft.com/office/drawing/2014/main" id="{613B977B-E481-301A-0326-A445B2A19BD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79963" y="3700966"/>
            <a:ext cx="531981" cy="531981"/>
          </a:xfrm>
          <a:prstGeom prst="rect">
            <a:avLst/>
          </a:prstGeom>
        </p:spPr>
      </p:pic>
      <p:pic>
        <p:nvPicPr>
          <p:cNvPr id="13" name="Graphic 12" descr="Angry face outline outline">
            <a:extLst>
              <a:ext uri="{FF2B5EF4-FFF2-40B4-BE49-F238E27FC236}">
                <a16:creationId xmlns:a16="http://schemas.microsoft.com/office/drawing/2014/main" id="{6C7DCC68-51A6-3F98-23BC-B95F82580ED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922234" y="5712820"/>
            <a:ext cx="405220" cy="405220"/>
          </a:xfrm>
          <a:prstGeom prst="rect">
            <a:avLst/>
          </a:prstGeom>
        </p:spPr>
      </p:pic>
      <p:pic>
        <p:nvPicPr>
          <p:cNvPr id="14" name="Graphic 13" descr="Artist female with solid fill">
            <a:extLst>
              <a:ext uri="{FF2B5EF4-FFF2-40B4-BE49-F238E27FC236}">
                <a16:creationId xmlns:a16="http://schemas.microsoft.com/office/drawing/2014/main" id="{C864D1B7-09EC-23C8-8FBC-A83B0FFC8CE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918834" y="2659229"/>
            <a:ext cx="700009" cy="700009"/>
          </a:xfrm>
          <a:prstGeom prst="rect">
            <a:avLst/>
          </a:prstGeom>
        </p:spPr>
      </p:pic>
      <p:pic>
        <p:nvPicPr>
          <p:cNvPr id="15" name="Graphic 14" descr="Paint brush outline">
            <a:extLst>
              <a:ext uri="{FF2B5EF4-FFF2-40B4-BE49-F238E27FC236}">
                <a16:creationId xmlns:a16="http://schemas.microsoft.com/office/drawing/2014/main" id="{239A6FE3-544A-F510-094A-A3B6169496A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969119" y="5210204"/>
            <a:ext cx="605157" cy="605157"/>
          </a:xfrm>
          <a:prstGeom prst="rect">
            <a:avLst/>
          </a:prstGeom>
        </p:spPr>
      </p:pic>
      <p:pic>
        <p:nvPicPr>
          <p:cNvPr id="16" name="Graphic 15" descr="Disk jockey male outline">
            <a:extLst>
              <a:ext uri="{FF2B5EF4-FFF2-40B4-BE49-F238E27FC236}">
                <a16:creationId xmlns:a16="http://schemas.microsoft.com/office/drawing/2014/main" id="{FC9D7946-59FE-DDFD-7A29-2AD56CF83C62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661431" y="6775089"/>
            <a:ext cx="483740" cy="483740"/>
          </a:xfrm>
          <a:prstGeom prst="rect">
            <a:avLst/>
          </a:prstGeom>
        </p:spPr>
      </p:pic>
      <p:pic>
        <p:nvPicPr>
          <p:cNvPr id="17" name="Graphic 16" descr="Drama with solid fill">
            <a:extLst>
              <a:ext uri="{FF2B5EF4-FFF2-40B4-BE49-F238E27FC236}">
                <a16:creationId xmlns:a16="http://schemas.microsoft.com/office/drawing/2014/main" id="{48334428-92D0-26C2-F2B2-2B6F020FF3CE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4896907" y="4936968"/>
            <a:ext cx="842844" cy="842844"/>
          </a:xfrm>
          <a:prstGeom prst="rect">
            <a:avLst/>
          </a:prstGeom>
        </p:spPr>
      </p:pic>
      <p:pic>
        <p:nvPicPr>
          <p:cNvPr id="18" name="Graphic 17" descr="Questions with solid fill">
            <a:extLst>
              <a:ext uri="{FF2B5EF4-FFF2-40B4-BE49-F238E27FC236}">
                <a16:creationId xmlns:a16="http://schemas.microsoft.com/office/drawing/2014/main" id="{55E2196B-5F42-651B-BFEF-5401BA755F0D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8198511" y="2290128"/>
            <a:ext cx="519238" cy="519238"/>
          </a:xfrm>
          <a:prstGeom prst="rect">
            <a:avLst/>
          </a:prstGeom>
        </p:spPr>
      </p:pic>
      <p:pic>
        <p:nvPicPr>
          <p:cNvPr id="19" name="Graphic 18" descr="Home1 with solid fill">
            <a:extLst>
              <a:ext uri="{FF2B5EF4-FFF2-40B4-BE49-F238E27FC236}">
                <a16:creationId xmlns:a16="http://schemas.microsoft.com/office/drawing/2014/main" id="{8D97F735-73E2-E9FE-B918-707BB97C617D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7978870" y="3874806"/>
            <a:ext cx="376635" cy="376635"/>
          </a:xfrm>
          <a:prstGeom prst="rect">
            <a:avLst/>
          </a:prstGeom>
        </p:spPr>
      </p:pic>
      <p:pic>
        <p:nvPicPr>
          <p:cNvPr id="20" name="Graphic 19" descr="Money outline">
            <a:extLst>
              <a:ext uri="{FF2B5EF4-FFF2-40B4-BE49-F238E27FC236}">
                <a16:creationId xmlns:a16="http://schemas.microsoft.com/office/drawing/2014/main" id="{80BB937F-F551-976C-3DCE-49A12B5D3549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8105541" y="5822391"/>
            <a:ext cx="442711" cy="442711"/>
          </a:xfrm>
          <a:prstGeom prst="rect">
            <a:avLst/>
          </a:prstGeom>
        </p:spPr>
      </p:pic>
      <p:pic>
        <p:nvPicPr>
          <p:cNvPr id="21" name="Graphic 20" descr="Mental Health outline">
            <a:extLst>
              <a:ext uri="{FF2B5EF4-FFF2-40B4-BE49-F238E27FC236}">
                <a16:creationId xmlns:a16="http://schemas.microsoft.com/office/drawing/2014/main" id="{EFFCD591-16FB-E515-685F-ABDDC624E114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8286045" y="6990515"/>
            <a:ext cx="499008" cy="499008"/>
          </a:xfrm>
          <a:prstGeom prst="rect">
            <a:avLst/>
          </a:prstGeom>
        </p:spPr>
      </p:pic>
      <p:pic>
        <p:nvPicPr>
          <p:cNvPr id="22" name="Graphic 21" descr="Table tennis paddle and ball outline">
            <a:extLst>
              <a:ext uri="{FF2B5EF4-FFF2-40B4-BE49-F238E27FC236}">
                <a16:creationId xmlns:a16="http://schemas.microsoft.com/office/drawing/2014/main" id="{29CB2BE5-23A8-9C8E-218F-3CB7F3771F38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9153756" y="6836145"/>
            <a:ext cx="651982" cy="651982"/>
          </a:xfrm>
          <a:prstGeom prst="rect">
            <a:avLst/>
          </a:prstGeom>
        </p:spPr>
      </p:pic>
      <p:pic>
        <p:nvPicPr>
          <p:cNvPr id="23" name="Graphic 22" descr="Artist male with solid fill">
            <a:extLst>
              <a:ext uri="{FF2B5EF4-FFF2-40B4-BE49-F238E27FC236}">
                <a16:creationId xmlns:a16="http://schemas.microsoft.com/office/drawing/2014/main" id="{3685763C-6EB0-2619-E1B7-0A4E8FF373DB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9115650" y="5779812"/>
            <a:ext cx="459012" cy="338228"/>
          </a:xfrm>
          <a:prstGeom prst="rect">
            <a:avLst/>
          </a:prstGeom>
        </p:spPr>
      </p:pic>
      <p:pic>
        <p:nvPicPr>
          <p:cNvPr id="24" name="Graphic 23" descr="Boardroom outline">
            <a:extLst>
              <a:ext uri="{FF2B5EF4-FFF2-40B4-BE49-F238E27FC236}">
                <a16:creationId xmlns:a16="http://schemas.microsoft.com/office/drawing/2014/main" id="{F0F517CF-9FFF-714B-0153-51A8C3CE3E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933998" y="2412483"/>
            <a:ext cx="531981" cy="531981"/>
          </a:xfrm>
          <a:prstGeom prst="rect">
            <a:avLst/>
          </a:prstGeom>
        </p:spPr>
      </p:pic>
      <p:pic>
        <p:nvPicPr>
          <p:cNvPr id="25" name="Graphic 24" descr="Right And Left Brain outline">
            <a:extLst>
              <a:ext uri="{FF2B5EF4-FFF2-40B4-BE49-F238E27FC236}">
                <a16:creationId xmlns:a16="http://schemas.microsoft.com/office/drawing/2014/main" id="{E271E279-CBEE-727A-C5E4-3D6638D94025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9783928" y="5704321"/>
            <a:ext cx="528687" cy="528687"/>
          </a:xfrm>
          <a:prstGeom prst="rect">
            <a:avLst/>
          </a:prstGeom>
        </p:spPr>
      </p:pic>
      <p:pic>
        <p:nvPicPr>
          <p:cNvPr id="26" name="Graphic 25" descr="Right And Left Brain outline">
            <a:extLst>
              <a:ext uri="{FF2B5EF4-FFF2-40B4-BE49-F238E27FC236}">
                <a16:creationId xmlns:a16="http://schemas.microsoft.com/office/drawing/2014/main" id="{E96B1D2E-D00E-4921-131C-59CC4045EA2D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9792864" y="6933487"/>
            <a:ext cx="626029" cy="528687"/>
          </a:xfrm>
          <a:prstGeom prst="rect">
            <a:avLst/>
          </a:prstGeom>
        </p:spPr>
      </p:pic>
      <p:pic>
        <p:nvPicPr>
          <p:cNvPr id="27" name="Graphic 26" descr="Right And Left Brain outline">
            <a:extLst>
              <a:ext uri="{FF2B5EF4-FFF2-40B4-BE49-F238E27FC236}">
                <a16:creationId xmlns:a16="http://schemas.microsoft.com/office/drawing/2014/main" id="{F18CCF74-0476-E021-4785-23236924B01C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9862454" y="3726101"/>
            <a:ext cx="556439" cy="556439"/>
          </a:xfrm>
          <a:prstGeom prst="rect">
            <a:avLst/>
          </a:prstGeom>
        </p:spPr>
      </p:pic>
      <p:pic>
        <p:nvPicPr>
          <p:cNvPr id="28" name="Graphic 27" descr="Right And Left Brain outline">
            <a:extLst>
              <a:ext uri="{FF2B5EF4-FFF2-40B4-BE49-F238E27FC236}">
                <a16:creationId xmlns:a16="http://schemas.microsoft.com/office/drawing/2014/main" id="{D5702A96-5C2B-C72C-A220-317D0CAF3828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9862455" y="2350919"/>
            <a:ext cx="556439" cy="55643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983491"/>
              </p:ext>
            </p:extLst>
          </p:nvPr>
        </p:nvGraphicFramePr>
        <p:xfrm>
          <a:off x="2604064" y="374721"/>
          <a:ext cx="8131126" cy="7318789"/>
        </p:xfrm>
        <a:graphic>
          <a:graphicData uri="http://schemas.openxmlformats.org/drawingml/2006/table">
            <a:tbl>
              <a:tblPr/>
              <a:tblGrid>
                <a:gridCol w="909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691">
                  <a:extLst>
                    <a:ext uri="{9D8B030D-6E8A-4147-A177-3AD203B41FA5}">
                      <a16:colId xmlns:a16="http://schemas.microsoft.com/office/drawing/2014/main" val="1155734648"/>
                    </a:ext>
                  </a:extLst>
                </a:gridCol>
                <a:gridCol w="1053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3695">
                  <a:extLst>
                    <a:ext uri="{9D8B030D-6E8A-4147-A177-3AD203B41FA5}">
                      <a16:colId xmlns:a16="http://schemas.microsoft.com/office/drawing/2014/main" val="890815015"/>
                    </a:ext>
                  </a:extLst>
                </a:gridCol>
                <a:gridCol w="795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7829">
                  <a:extLst>
                    <a:ext uri="{9D8B030D-6E8A-4147-A177-3AD203B41FA5}">
                      <a16:colId xmlns:a16="http://schemas.microsoft.com/office/drawing/2014/main" val="652296168"/>
                    </a:ext>
                  </a:extLst>
                </a:gridCol>
                <a:gridCol w="12459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2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9106">
                  <a:extLst>
                    <a:ext uri="{9D8B030D-6E8A-4147-A177-3AD203B41FA5}">
                      <a16:colId xmlns:a16="http://schemas.microsoft.com/office/drawing/2014/main" val="1578393276"/>
                    </a:ext>
                  </a:extLst>
                </a:gridCol>
              </a:tblGrid>
              <a:tr h="731127"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12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13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14th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 15</a:t>
                      </a:r>
                      <a:r>
                        <a:rPr lang="en-US" sz="11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77" dirty="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16th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992">
                <a:tc rowSpan="5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 </a:t>
                      </a:r>
                      <a:endParaRPr lang="en-US" sz="9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DM Sans"/>
                        </a:rPr>
                        <a:t>9.30am – 11am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850" b="0" i="0" u="none" strike="noStrike" noProof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850" b="0" i="0" u="none" strike="noStrike" noProof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9.30am–12am</a:t>
                      </a:r>
                      <a:endParaRPr lang="en-US" sz="8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Drop in Session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9.30am - 11am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Creative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Arts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11am-1pm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9.30am – 11am</a:t>
                      </a:r>
                      <a:endParaRPr lang="en-US" sz="9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Arts and Crafts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11am-1pm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9.30am–11am</a:t>
                      </a:r>
                      <a:endParaRPr lang="en-US" sz="1100" b="0" dirty="0"/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Intro to Employment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10am-11am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DM Sans"/>
                        </a:rPr>
                        <a:t>CBT –</a:t>
                      </a:r>
                      <a:r>
                        <a:rPr lang="en-US" sz="1100" b="1" i="1" dirty="0">
                          <a:solidFill>
                            <a:schemeClr val="tx1"/>
                          </a:solidFill>
                          <a:latin typeface="DM Sans"/>
                        </a:rPr>
                        <a:t>APT Only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56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Housing Support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11am–12pm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262743"/>
                  </a:ext>
                </a:extLst>
              </a:tr>
              <a:tr h="1839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Me 2.0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11am-12pm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DM Sans"/>
                        </a:rPr>
                        <a:t>CBT –</a:t>
                      </a:r>
                      <a:r>
                        <a:rPr lang="en-US" sz="1100" b="1" i="1" dirty="0">
                          <a:solidFill>
                            <a:schemeClr val="tx1"/>
                          </a:solidFill>
                          <a:latin typeface="DM Sans"/>
                        </a:rPr>
                        <a:t>APT Only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5990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Me 2.0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11am-12pm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720501"/>
                  </a:ext>
                </a:extLst>
              </a:tr>
              <a:tr h="883042">
                <a:tc vMerge="1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Job Club 11-12am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452"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1" dirty="0">
                          <a:latin typeface="DM Sans" pitchFamily="2" charset="0"/>
                        </a:rPr>
                        <a:t>Hub Closed 12pm-1pm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900" b="1" dirty="0">
                          <a:latin typeface="DM Sans" pitchFamily="2" charset="0"/>
                        </a:rPr>
                        <a:t>Hub closed 12pm-1pm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35"/>
                        </a:lnSpc>
                        <a:defRPr/>
                      </a:pPr>
                      <a:r>
                        <a:rPr lang="en-US" sz="700" b="1" dirty="0">
                          <a:latin typeface="DM Sans" pitchFamily="2" charset="0"/>
                        </a:rPr>
                        <a:t>Hub Closed 12pm-1pm</a:t>
                      </a: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latin typeface="DM Sans" pitchFamily="2" charset="0"/>
                        </a:rPr>
                        <a:t>Hub Closed 12pm-1pm</a:t>
                      </a: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2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latin typeface="DM Sans" pitchFamily="2" charset="0"/>
                        </a:rPr>
                        <a:t>Hub Closed 12pm-1pm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0467">
                <a:tc grid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Women only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Inductions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2pm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Moral Dilemma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2pm to 4:30pm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GB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DM Sans"/>
                        </a:rPr>
                        <a:t>Job interview Prep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Quiz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DM Sans"/>
                        </a:rPr>
                        <a:t>CBT –</a:t>
                      </a:r>
                      <a:r>
                        <a:rPr lang="en-US" sz="1100" b="1" i="1" dirty="0">
                          <a:solidFill>
                            <a:schemeClr val="tx1"/>
                          </a:solidFill>
                          <a:latin typeface="DM Sans"/>
                        </a:rPr>
                        <a:t>APT Only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961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Women’s World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3.30pm-4.30pm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Now That’s What I Call Music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3pm – 4.30pm</a:t>
                      </a:r>
                      <a:endParaRPr lang="en-GB" sz="10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3279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Mindful Techniques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3pm – 4.30pm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GB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Ping Pong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3pm – 4pm</a:t>
                      </a:r>
                      <a:endParaRPr lang="en-GB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DM Sans"/>
                        </a:rPr>
                        <a:t>CBT –</a:t>
                      </a:r>
                      <a:r>
                        <a:rPr lang="en-US" sz="1100" b="1" i="1" dirty="0">
                          <a:solidFill>
                            <a:schemeClr val="tx1"/>
                          </a:solidFill>
                          <a:latin typeface="DM Sans"/>
                        </a:rPr>
                        <a:t>APT Only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866433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84646" y="1589490"/>
            <a:ext cx="2384913" cy="4582471"/>
            <a:chOff x="0" y="0"/>
            <a:chExt cx="868775" cy="166930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99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endParaRPr lang="en-US" sz="1400" u="sng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 dirty="0">
                  <a:solidFill>
                    <a:srgbClr val="FFFFFF"/>
                  </a:solidFill>
                  <a:latin typeface="DM Sans"/>
                </a:rPr>
                <a:t>Address and contact number</a:t>
              </a:r>
            </a:p>
            <a:p>
              <a:pPr algn="ctr">
                <a:lnSpc>
                  <a:spcPts val="2379"/>
                </a:lnSpc>
              </a:pPr>
              <a:endParaRPr lang="en-US" sz="14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 dirty="0">
                  <a:solidFill>
                    <a:srgbClr val="FFFFFF"/>
                  </a:solidFill>
                  <a:latin typeface="DM Sans"/>
                </a:rPr>
                <a:t>What do these activities actually do/mean?</a:t>
              </a:r>
            </a:p>
            <a:p>
              <a:pPr algn="ctr">
                <a:lnSpc>
                  <a:spcPts val="2379"/>
                </a:lnSpc>
              </a:pPr>
              <a:endParaRPr lang="en-US" sz="14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 dirty="0">
                  <a:solidFill>
                    <a:srgbClr val="FFFFFF"/>
                  </a:solidFill>
                  <a:latin typeface="DM Sans"/>
                </a:rPr>
                <a:t>Explain some of the more ambiguous activities</a:t>
              </a:r>
            </a:p>
            <a:p>
              <a:pPr algn="ctr">
                <a:lnSpc>
                  <a:spcPts val="2379"/>
                </a:lnSpc>
              </a:pPr>
              <a:endParaRPr lang="en-US" sz="1699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/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53324" y="-129497"/>
            <a:ext cx="4300337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MAY - WEEK 2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grpSp>
        <p:nvGrpSpPr>
          <p:cNvPr id="73" name="Group 49">
            <a:extLst>
              <a:ext uri="{FF2B5EF4-FFF2-40B4-BE49-F238E27FC236}">
                <a16:creationId xmlns:a16="http://schemas.microsoft.com/office/drawing/2014/main" id="{A86BD0F7-EF74-08FB-C54E-30824C54BFD2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74" name="Freeform 50">
              <a:extLst>
                <a:ext uri="{FF2B5EF4-FFF2-40B4-BE49-F238E27FC236}">
                  <a16:creationId xmlns:a16="http://schemas.microsoft.com/office/drawing/2014/main" id="{75962DC9-51E4-42C8-2347-17865AAB9D8E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52">
              <a:extLst>
                <a:ext uri="{FF2B5EF4-FFF2-40B4-BE49-F238E27FC236}">
                  <a16:creationId xmlns:a16="http://schemas.microsoft.com/office/drawing/2014/main" id="{BAD3792C-13BC-76C8-3D5F-F9162AEC7967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 dirty="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sp>
        <p:nvSpPr>
          <p:cNvPr id="50" name="TextBox 52">
            <a:extLst>
              <a:ext uri="{FF2B5EF4-FFF2-40B4-BE49-F238E27FC236}">
                <a16:creationId xmlns:a16="http://schemas.microsoft.com/office/drawing/2014/main" id="{58DF9875-178D-8FFB-C997-29E4B6A37951}"/>
              </a:ext>
            </a:extLst>
          </p:cNvPr>
          <p:cNvSpPr txBox="1"/>
          <p:nvPr/>
        </p:nvSpPr>
        <p:spPr>
          <a:xfrm>
            <a:off x="192946" y="7428544"/>
            <a:ext cx="234673" cy="1154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77"/>
              </a:lnSpc>
            </a:pPr>
            <a:r>
              <a:rPr lang="en-US" sz="750" dirty="0">
                <a:latin typeface="DM Sans"/>
              </a:rPr>
              <a:t>V1.0</a:t>
            </a:r>
          </a:p>
        </p:txBody>
      </p:sp>
      <p:pic>
        <p:nvPicPr>
          <p:cNvPr id="52" name="Graphic 51" descr="Boardroom outline">
            <a:extLst>
              <a:ext uri="{FF2B5EF4-FFF2-40B4-BE49-F238E27FC236}">
                <a16:creationId xmlns:a16="http://schemas.microsoft.com/office/drawing/2014/main" id="{AA261DB1-DC86-9CC8-792D-4FFBD9EA47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46590" y="2837126"/>
            <a:ext cx="580109" cy="580109"/>
          </a:xfrm>
          <a:prstGeom prst="rect">
            <a:avLst/>
          </a:prstGeom>
        </p:spPr>
      </p:pic>
      <p:pic>
        <p:nvPicPr>
          <p:cNvPr id="53" name="Graphic 52" descr="Questions with solid fill">
            <a:extLst>
              <a:ext uri="{FF2B5EF4-FFF2-40B4-BE49-F238E27FC236}">
                <a16:creationId xmlns:a16="http://schemas.microsoft.com/office/drawing/2014/main" id="{E0EF6AC7-32A3-D7E6-89A9-DFA33BD8AE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84663" y="2908588"/>
            <a:ext cx="519238" cy="519238"/>
          </a:xfrm>
          <a:prstGeom prst="rect">
            <a:avLst/>
          </a:prstGeom>
        </p:spPr>
      </p:pic>
      <p:pic>
        <p:nvPicPr>
          <p:cNvPr id="55" name="Graphic 54" descr="Group of women outline">
            <a:extLst>
              <a:ext uri="{FF2B5EF4-FFF2-40B4-BE49-F238E27FC236}">
                <a16:creationId xmlns:a16="http://schemas.microsoft.com/office/drawing/2014/main" id="{DCBC9FD8-A1DB-A26F-AE54-2B2044204CC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093115" y="6728826"/>
            <a:ext cx="775862" cy="775862"/>
          </a:xfrm>
          <a:prstGeom prst="rect">
            <a:avLst/>
          </a:prstGeom>
        </p:spPr>
      </p:pic>
      <p:pic>
        <p:nvPicPr>
          <p:cNvPr id="56" name="Graphic 55" descr="Group of women outline">
            <a:extLst>
              <a:ext uri="{FF2B5EF4-FFF2-40B4-BE49-F238E27FC236}">
                <a16:creationId xmlns:a16="http://schemas.microsoft.com/office/drawing/2014/main" id="{BBCBC61E-DEAC-6C29-0C34-343F45A2B54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013598" y="5274527"/>
            <a:ext cx="914400" cy="525771"/>
          </a:xfrm>
          <a:prstGeom prst="rect">
            <a:avLst/>
          </a:prstGeom>
        </p:spPr>
      </p:pic>
      <p:pic>
        <p:nvPicPr>
          <p:cNvPr id="57" name="Graphic 56" descr="Brainstorm outline">
            <a:extLst>
              <a:ext uri="{FF2B5EF4-FFF2-40B4-BE49-F238E27FC236}">
                <a16:creationId xmlns:a16="http://schemas.microsoft.com/office/drawing/2014/main" id="{094AA747-7009-D0B4-FF38-251E2E6B4E0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310099" y="6332781"/>
            <a:ext cx="638393" cy="638393"/>
          </a:xfrm>
          <a:prstGeom prst="rect">
            <a:avLst/>
          </a:prstGeom>
        </p:spPr>
      </p:pic>
      <p:pic>
        <p:nvPicPr>
          <p:cNvPr id="59" name="Graphic 58" descr="Office worker male outline">
            <a:extLst>
              <a:ext uri="{FF2B5EF4-FFF2-40B4-BE49-F238E27FC236}">
                <a16:creationId xmlns:a16="http://schemas.microsoft.com/office/drawing/2014/main" id="{3F40E99A-B76A-BB58-1108-65A86FFA896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234210" y="3464457"/>
            <a:ext cx="852302" cy="349212"/>
          </a:xfrm>
          <a:prstGeom prst="rect">
            <a:avLst/>
          </a:prstGeom>
        </p:spPr>
      </p:pic>
      <p:pic>
        <p:nvPicPr>
          <p:cNvPr id="60" name="Graphic 59" descr="Water with solid fill">
            <a:extLst>
              <a:ext uri="{FF2B5EF4-FFF2-40B4-BE49-F238E27FC236}">
                <a16:creationId xmlns:a16="http://schemas.microsoft.com/office/drawing/2014/main" id="{8126F9DD-9FDF-8F0E-3D75-10892CC256C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524562" y="2488427"/>
            <a:ext cx="413994" cy="414055"/>
          </a:xfrm>
          <a:prstGeom prst="rect">
            <a:avLst/>
          </a:prstGeom>
        </p:spPr>
      </p:pic>
      <p:pic>
        <p:nvPicPr>
          <p:cNvPr id="61" name="Graphic 60" descr="Drama with solid fill">
            <a:extLst>
              <a:ext uri="{FF2B5EF4-FFF2-40B4-BE49-F238E27FC236}">
                <a16:creationId xmlns:a16="http://schemas.microsoft.com/office/drawing/2014/main" id="{66D0692F-A21B-2D97-2FEF-E4C225B0E964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270158" y="4784487"/>
            <a:ext cx="914400" cy="914400"/>
          </a:xfrm>
          <a:prstGeom prst="rect">
            <a:avLst/>
          </a:prstGeom>
        </p:spPr>
      </p:pic>
      <p:pic>
        <p:nvPicPr>
          <p:cNvPr id="68" name="Graphic 67" descr="Boardroom outline">
            <a:extLst>
              <a:ext uri="{FF2B5EF4-FFF2-40B4-BE49-F238E27FC236}">
                <a16:creationId xmlns:a16="http://schemas.microsoft.com/office/drawing/2014/main" id="{6579C831-79A1-3B94-DDE0-D25DA22DD7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37084" y="2466459"/>
            <a:ext cx="609540" cy="302617"/>
          </a:xfrm>
          <a:prstGeom prst="rect">
            <a:avLst/>
          </a:prstGeom>
        </p:spPr>
      </p:pic>
      <p:pic>
        <p:nvPicPr>
          <p:cNvPr id="76" name="Graphic 75" descr="Mental Health outline">
            <a:extLst>
              <a:ext uri="{FF2B5EF4-FFF2-40B4-BE49-F238E27FC236}">
                <a16:creationId xmlns:a16="http://schemas.microsoft.com/office/drawing/2014/main" id="{2EB0FE77-B92A-2FD2-7137-445C03185ED8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304845" y="3325420"/>
            <a:ext cx="499008" cy="499008"/>
          </a:xfrm>
          <a:prstGeom prst="rect">
            <a:avLst/>
          </a:prstGeom>
        </p:spPr>
      </p:pic>
      <p:pic>
        <p:nvPicPr>
          <p:cNvPr id="77" name="Graphic 76" descr="Chat outline">
            <a:extLst>
              <a:ext uri="{FF2B5EF4-FFF2-40B4-BE49-F238E27FC236}">
                <a16:creationId xmlns:a16="http://schemas.microsoft.com/office/drawing/2014/main" id="{F4F9CFC1-00A9-0437-19D8-9D5A4421E8BA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6527651" y="5491854"/>
            <a:ext cx="525770" cy="525770"/>
          </a:xfrm>
          <a:prstGeom prst="rect">
            <a:avLst/>
          </a:prstGeom>
        </p:spPr>
      </p:pic>
      <p:pic>
        <p:nvPicPr>
          <p:cNvPr id="78" name="Graphic 77" descr="Disk jockey male outline">
            <a:extLst>
              <a:ext uri="{FF2B5EF4-FFF2-40B4-BE49-F238E27FC236}">
                <a16:creationId xmlns:a16="http://schemas.microsoft.com/office/drawing/2014/main" id="{B685DC3E-B382-82C1-F3DB-7952B7AD5050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6376467" y="7329380"/>
            <a:ext cx="455969" cy="455969"/>
          </a:xfrm>
          <a:prstGeom prst="rect">
            <a:avLst/>
          </a:prstGeom>
        </p:spPr>
      </p:pic>
      <p:pic>
        <p:nvPicPr>
          <p:cNvPr id="79" name="Graphic 78" descr="Artist female with solid fill">
            <a:extLst>
              <a:ext uri="{FF2B5EF4-FFF2-40B4-BE49-F238E27FC236}">
                <a16:creationId xmlns:a16="http://schemas.microsoft.com/office/drawing/2014/main" id="{DAB7B6BE-EC3C-A089-5066-31B90A56F138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6919862" y="2733395"/>
            <a:ext cx="914400" cy="914400"/>
          </a:xfrm>
          <a:prstGeom prst="rect">
            <a:avLst/>
          </a:prstGeom>
        </p:spPr>
      </p:pic>
      <p:pic>
        <p:nvPicPr>
          <p:cNvPr id="80" name="Graphic 79" descr="Artist female with solid fill">
            <a:extLst>
              <a:ext uri="{FF2B5EF4-FFF2-40B4-BE49-F238E27FC236}">
                <a16:creationId xmlns:a16="http://schemas.microsoft.com/office/drawing/2014/main" id="{F8F6E699-7647-8229-9444-74F398A9A102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6975284" y="2858711"/>
            <a:ext cx="608972" cy="608972"/>
          </a:xfrm>
          <a:prstGeom prst="rect">
            <a:avLst/>
          </a:prstGeom>
        </p:spPr>
      </p:pic>
      <p:pic>
        <p:nvPicPr>
          <p:cNvPr id="81" name="Graphic 80" descr="Paint brush outline">
            <a:extLst>
              <a:ext uri="{FF2B5EF4-FFF2-40B4-BE49-F238E27FC236}">
                <a16:creationId xmlns:a16="http://schemas.microsoft.com/office/drawing/2014/main" id="{BEA6C629-5CA3-D47E-97E8-EC45F8A5BD0D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7063569" y="5090701"/>
            <a:ext cx="608972" cy="608972"/>
          </a:xfrm>
          <a:prstGeom prst="rect">
            <a:avLst/>
          </a:prstGeom>
        </p:spPr>
      </p:pic>
      <p:pic>
        <p:nvPicPr>
          <p:cNvPr id="82" name="Graphic 81" descr="Questions with solid fill">
            <a:extLst>
              <a:ext uri="{FF2B5EF4-FFF2-40B4-BE49-F238E27FC236}">
                <a16:creationId xmlns:a16="http://schemas.microsoft.com/office/drawing/2014/main" id="{0858BE07-7D36-EE19-8817-C3D83C3B71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223287" y="1727785"/>
            <a:ext cx="365120" cy="365120"/>
          </a:xfrm>
          <a:prstGeom prst="rect">
            <a:avLst/>
          </a:prstGeom>
        </p:spPr>
      </p:pic>
      <p:pic>
        <p:nvPicPr>
          <p:cNvPr id="83" name="Graphic 82" descr="Home1 with solid fill">
            <a:extLst>
              <a:ext uri="{FF2B5EF4-FFF2-40B4-BE49-F238E27FC236}">
                <a16:creationId xmlns:a16="http://schemas.microsoft.com/office/drawing/2014/main" id="{AC16FEF3-C604-2B1A-1F73-ECB54C5519E4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8255960" y="3271772"/>
            <a:ext cx="376635" cy="376635"/>
          </a:xfrm>
          <a:prstGeom prst="rect">
            <a:avLst/>
          </a:prstGeom>
        </p:spPr>
      </p:pic>
      <p:pic>
        <p:nvPicPr>
          <p:cNvPr id="84" name="Graphic 83" descr="Boardroom outline">
            <a:extLst>
              <a:ext uri="{FF2B5EF4-FFF2-40B4-BE49-F238E27FC236}">
                <a16:creationId xmlns:a16="http://schemas.microsoft.com/office/drawing/2014/main" id="{F72A686C-BCED-DD07-F75A-E44702FCA5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57971" y="5502268"/>
            <a:ext cx="580109" cy="580109"/>
          </a:xfrm>
          <a:prstGeom prst="rect">
            <a:avLst/>
          </a:prstGeom>
        </p:spPr>
      </p:pic>
      <p:pic>
        <p:nvPicPr>
          <p:cNvPr id="85" name="Graphic 84" descr="Mental Health outline">
            <a:extLst>
              <a:ext uri="{FF2B5EF4-FFF2-40B4-BE49-F238E27FC236}">
                <a16:creationId xmlns:a16="http://schemas.microsoft.com/office/drawing/2014/main" id="{F8F1AB5A-0D72-60B6-1FFE-4B73D94B44D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008298" y="7101589"/>
            <a:ext cx="580109" cy="580109"/>
          </a:xfrm>
          <a:prstGeom prst="rect">
            <a:avLst/>
          </a:prstGeom>
        </p:spPr>
      </p:pic>
      <p:pic>
        <p:nvPicPr>
          <p:cNvPr id="88" name="Graphic 87" descr="Table tennis paddle and ball outline">
            <a:extLst>
              <a:ext uri="{FF2B5EF4-FFF2-40B4-BE49-F238E27FC236}">
                <a16:creationId xmlns:a16="http://schemas.microsoft.com/office/drawing/2014/main" id="{83947EB0-D927-C214-85E8-E067B95329BB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9339927" y="6942087"/>
            <a:ext cx="670273" cy="670273"/>
          </a:xfrm>
          <a:prstGeom prst="rect">
            <a:avLst/>
          </a:prstGeom>
        </p:spPr>
      </p:pic>
      <p:pic>
        <p:nvPicPr>
          <p:cNvPr id="89" name="Picture 88" descr="A green chalkboard with a word&#10;&#10;AI-generated content may be incorrect.">
            <a:extLst>
              <a:ext uri="{FF2B5EF4-FFF2-40B4-BE49-F238E27FC236}">
                <a16:creationId xmlns:a16="http://schemas.microsoft.com/office/drawing/2014/main" id="{35CCC019-C2DA-EDE7-AF71-4976B814A848}"/>
              </a:ext>
            </a:extLst>
          </p:cNvPr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3"/>
              </a:ext>
            </a:extLst>
          </a:blip>
          <a:stretch>
            <a:fillRect/>
          </a:stretch>
        </p:blipFill>
        <p:spPr>
          <a:xfrm>
            <a:off x="9065913" y="5570176"/>
            <a:ext cx="723119" cy="441759"/>
          </a:xfrm>
          <a:prstGeom prst="rect">
            <a:avLst/>
          </a:prstGeom>
        </p:spPr>
      </p:pic>
      <p:pic>
        <p:nvPicPr>
          <p:cNvPr id="90" name="Graphic 89" descr="Right And Left Brain outline">
            <a:extLst>
              <a:ext uri="{FF2B5EF4-FFF2-40B4-BE49-F238E27FC236}">
                <a16:creationId xmlns:a16="http://schemas.microsoft.com/office/drawing/2014/main" id="{8DE86007-B45F-B0B7-2CE3-21A3C7DEF4B3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10080240" y="5570176"/>
            <a:ext cx="556439" cy="556439"/>
          </a:xfrm>
          <a:prstGeom prst="rect">
            <a:avLst/>
          </a:prstGeom>
        </p:spPr>
      </p:pic>
      <p:pic>
        <p:nvPicPr>
          <p:cNvPr id="91" name="Graphic 90" descr="Right And Left Brain outline">
            <a:extLst>
              <a:ext uri="{FF2B5EF4-FFF2-40B4-BE49-F238E27FC236}">
                <a16:creationId xmlns:a16="http://schemas.microsoft.com/office/drawing/2014/main" id="{B147D47F-FA4E-C8FF-D26A-A5B3ABE3FF25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10118796" y="7051161"/>
            <a:ext cx="556439" cy="556439"/>
          </a:xfrm>
          <a:prstGeom prst="rect">
            <a:avLst/>
          </a:prstGeom>
        </p:spPr>
      </p:pic>
      <p:pic>
        <p:nvPicPr>
          <p:cNvPr id="92" name="Graphic 91" descr="Right And Left Brain outline">
            <a:extLst>
              <a:ext uri="{FF2B5EF4-FFF2-40B4-BE49-F238E27FC236}">
                <a16:creationId xmlns:a16="http://schemas.microsoft.com/office/drawing/2014/main" id="{D4678185-02C3-8C65-95A5-F0445B164BE9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10118796" y="3257230"/>
            <a:ext cx="556439" cy="556439"/>
          </a:xfrm>
          <a:prstGeom prst="rect">
            <a:avLst/>
          </a:prstGeom>
        </p:spPr>
      </p:pic>
      <p:pic>
        <p:nvPicPr>
          <p:cNvPr id="93" name="Graphic 92" descr="Right And Left Brain outline">
            <a:extLst>
              <a:ext uri="{FF2B5EF4-FFF2-40B4-BE49-F238E27FC236}">
                <a16:creationId xmlns:a16="http://schemas.microsoft.com/office/drawing/2014/main" id="{A54421D9-C4A6-3FCD-2624-E9B12D1CEE3D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10136961" y="1910021"/>
            <a:ext cx="556439" cy="556439"/>
          </a:xfrm>
          <a:prstGeom prst="rect">
            <a:avLst/>
          </a:prstGeom>
        </p:spPr>
      </p:pic>
      <p:pic>
        <p:nvPicPr>
          <p:cNvPr id="94" name="Picture 93" descr="A close up of a logo&#10;&#10;Description automatically generated">
            <a:extLst>
              <a:ext uri="{FF2B5EF4-FFF2-40B4-BE49-F238E27FC236}">
                <a16:creationId xmlns:a16="http://schemas.microsoft.com/office/drawing/2014/main" id="{A9DEA4E3-1751-B492-496D-8476516EA5B1}"/>
              </a:ext>
            </a:extLst>
          </p:cNvPr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1690" y="67358"/>
            <a:ext cx="1148311" cy="365119"/>
          </a:xfrm>
          <a:prstGeom prst="rect">
            <a:avLst/>
          </a:prstGeom>
        </p:spPr>
      </p:pic>
      <p:pic>
        <p:nvPicPr>
          <p:cNvPr id="95" name="Picture 94" descr="A black and blue logo&#10;&#10;Description automatically generated">
            <a:extLst>
              <a:ext uri="{FF2B5EF4-FFF2-40B4-BE49-F238E27FC236}">
                <a16:creationId xmlns:a16="http://schemas.microsoft.com/office/drawing/2014/main" id="{830AA4D4-46F4-D437-2DA7-B3812EB36211}"/>
              </a:ext>
            </a:extLst>
          </p:cNvPr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9492578" y="69756"/>
            <a:ext cx="926316" cy="418300"/>
          </a:xfrm>
          <a:prstGeom prst="rect">
            <a:avLst/>
          </a:prstGeom>
        </p:spPr>
      </p:pic>
      <p:pic>
        <p:nvPicPr>
          <p:cNvPr id="96" name="Graphic 95" descr="Office worker male outline">
            <a:extLst>
              <a:ext uri="{FF2B5EF4-FFF2-40B4-BE49-F238E27FC236}">
                <a16:creationId xmlns:a16="http://schemas.microsoft.com/office/drawing/2014/main" id="{5CA92CD8-9C2A-73B4-93D9-2CDD03DC3F1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507284" y="2040924"/>
            <a:ext cx="556439" cy="55643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471758"/>
              </p:ext>
            </p:extLst>
          </p:nvPr>
        </p:nvGraphicFramePr>
        <p:xfrm>
          <a:off x="2630402" y="483209"/>
          <a:ext cx="8162713" cy="7298794"/>
        </p:xfrm>
        <a:graphic>
          <a:graphicData uri="http://schemas.openxmlformats.org/drawingml/2006/table">
            <a:tbl>
              <a:tblPr/>
              <a:tblGrid>
                <a:gridCol w="768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046">
                  <a:extLst>
                    <a:ext uri="{9D8B030D-6E8A-4147-A177-3AD203B41FA5}">
                      <a16:colId xmlns:a16="http://schemas.microsoft.com/office/drawing/2014/main" val="2171869610"/>
                    </a:ext>
                  </a:extLst>
                </a:gridCol>
                <a:gridCol w="842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4431">
                  <a:extLst>
                    <a:ext uri="{9D8B030D-6E8A-4147-A177-3AD203B41FA5}">
                      <a16:colId xmlns:a16="http://schemas.microsoft.com/office/drawing/2014/main" val="1420956439"/>
                    </a:ext>
                  </a:extLst>
                </a:gridCol>
                <a:gridCol w="9228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7798">
                  <a:extLst>
                    <a:ext uri="{9D8B030D-6E8A-4147-A177-3AD203B41FA5}">
                      <a16:colId xmlns:a16="http://schemas.microsoft.com/office/drawing/2014/main" val="918234534"/>
                    </a:ext>
                  </a:extLst>
                </a:gridCol>
                <a:gridCol w="7686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8639">
                  <a:extLst>
                    <a:ext uri="{9D8B030D-6E8A-4147-A177-3AD203B41FA5}">
                      <a16:colId xmlns:a16="http://schemas.microsoft.com/office/drawing/2014/main" val="593668089"/>
                    </a:ext>
                  </a:extLst>
                </a:gridCol>
                <a:gridCol w="768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960">
                  <a:extLst>
                    <a:ext uri="{9D8B030D-6E8A-4147-A177-3AD203B41FA5}">
                      <a16:colId xmlns:a16="http://schemas.microsoft.com/office/drawing/2014/main" val="202614965"/>
                    </a:ext>
                  </a:extLst>
                </a:gridCol>
                <a:gridCol w="636424">
                  <a:extLst>
                    <a:ext uri="{9D8B030D-6E8A-4147-A177-3AD203B41FA5}">
                      <a16:colId xmlns:a16="http://schemas.microsoft.com/office/drawing/2014/main" val="2655819935"/>
                    </a:ext>
                  </a:extLst>
                </a:gridCol>
              </a:tblGrid>
              <a:tr h="704181"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19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20th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21st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22nd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23rd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10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5523">
                <a:tc rowSpan="5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Job  Club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9.30am–11am</a:t>
                      </a: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Drop in Session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9.30am - 11am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Creativity Arts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11am-2pm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8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8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9.30am – 11am</a:t>
                      </a:r>
                      <a:endParaRPr lang="en-US" sz="800" b="0" dirty="0"/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8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Art and craft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11am-1pm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9.30am–11am</a:t>
                      </a:r>
                      <a:endParaRPr lang="en-US" sz="10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Music Therapy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10am-12pm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</a:t>
                      </a:r>
                      <a:endParaRPr lang="en-US" sz="10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9.30am –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DM Sans"/>
                        </a:rPr>
                        <a:t>CBT –</a:t>
                      </a:r>
                      <a:r>
                        <a:rPr lang="en-US" sz="1100" b="1" i="1" dirty="0">
                          <a:solidFill>
                            <a:schemeClr val="tx1"/>
                          </a:solidFill>
                          <a:latin typeface="DM Sans"/>
                        </a:rPr>
                        <a:t>APT Only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DM Sans"/>
                        </a:rPr>
                        <a:t>CBT –</a:t>
                      </a:r>
                      <a:r>
                        <a:rPr lang="en-US" sz="1100" b="1" i="1" dirty="0">
                          <a:solidFill>
                            <a:schemeClr val="tx1"/>
                          </a:solidFill>
                          <a:latin typeface="DM Sans"/>
                        </a:rPr>
                        <a:t>APT Only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88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TIPP – Drama Group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11am – 12pm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756520"/>
                  </a:ext>
                </a:extLst>
              </a:tr>
              <a:tr h="1734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Skills for coping with anger</a:t>
                      </a:r>
                    </a:p>
                    <a:p>
                      <a:pPr algn="ctr"/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11am-12pm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 grid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Debt Advice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11am - 12pm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DM Sans"/>
                        </a:rPr>
                        <a:t>CBT –</a:t>
                      </a:r>
                      <a:r>
                        <a:rPr lang="en-US" sz="1100" b="1" i="1" dirty="0">
                          <a:solidFill>
                            <a:schemeClr val="tx1"/>
                          </a:solidFill>
                          <a:latin typeface="DM Sans"/>
                        </a:rPr>
                        <a:t>APT Only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DM Sans"/>
                        </a:rPr>
                        <a:t>CBT –</a:t>
                      </a:r>
                      <a:r>
                        <a:rPr lang="en-US" sz="1100" b="1" i="1" dirty="0">
                          <a:solidFill>
                            <a:schemeClr val="tx1"/>
                          </a:solidFill>
                          <a:latin typeface="DM Sans"/>
                        </a:rPr>
                        <a:t>APT Only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3895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CV Writing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11am – 12pm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543608"/>
                  </a:ext>
                </a:extLst>
              </a:tr>
              <a:tr h="533287">
                <a:tc vMerge="1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Skills for coping with anger</a:t>
                      </a:r>
                    </a:p>
                    <a:p>
                      <a:pPr algn="ctr"/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11am-12pm</a:t>
                      </a:r>
                    </a:p>
                    <a:p>
                      <a:pPr algn="ctr"/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Housing Support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11am–12pm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653">
                <a:tc rowSpan="3" gridSpan="2">
                  <a:txBody>
                    <a:bodyPr/>
                    <a:lstStyle/>
                    <a:p>
                      <a:r>
                        <a:rPr lang="en-GB" sz="1100" b="1" dirty="0"/>
                        <a:t>Hub Closed 12pm-1pm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100" b="1" dirty="0"/>
                        <a:t>Hub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100" b="1" dirty="0"/>
                        <a:t>Closed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100" b="1" dirty="0"/>
                        <a:t>12pm-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100" b="1" dirty="0"/>
                        <a:t>1pm</a:t>
                      </a:r>
                      <a:endParaRPr lang="en-GB" b="1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094400"/>
                  </a:ext>
                </a:extLst>
              </a:tr>
              <a:tr h="0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Hub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Closed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12pm-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1pm</a:t>
                      </a: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452860"/>
                  </a:ext>
                </a:extLst>
              </a:tr>
              <a:tr h="530434">
                <a:tc gridSpan="2" vMerge="1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100" dirty="0"/>
                        <a:t>Hub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100" dirty="0"/>
                        <a:t>Closed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100" dirty="0"/>
                        <a:t>12pm-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100" dirty="0"/>
                        <a:t>1pm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935"/>
                        </a:lnSpc>
                        <a:defRPr/>
                      </a:pPr>
                      <a:endParaRPr lang="en-US" sz="1100" dirty="0"/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8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Hub Closed 12pm-1pm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100" dirty="0"/>
                        <a:t>Hub Closed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886">
                <a:tc rowSpan="3" grid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Ma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naging Money Workshop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</a:t>
                      </a: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Job Club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2pm – 3pm</a:t>
                      </a: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Job Ready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Art Therapy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/>
                        </a:rPr>
                        <a:t>CBT –</a:t>
                      </a:r>
                      <a:r>
                        <a:rPr lang="en-US" sz="1000" b="1" i="1" dirty="0">
                          <a:solidFill>
                            <a:schemeClr val="tx1"/>
                          </a:solidFill>
                          <a:latin typeface="DM Sans"/>
                        </a:rPr>
                        <a:t>APT Only</a:t>
                      </a:r>
                    </a:p>
                    <a:p>
                      <a:endParaRPr lang="en-GB" sz="10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4637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DM Sans"/>
                        </a:rPr>
                        <a:t>Job interview Prep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DM Sans"/>
                        </a:rPr>
                        <a:t>1pm - 3pm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35570"/>
                  </a:ext>
                </a:extLst>
              </a:tr>
              <a:tr h="306471">
                <a:tc gridSpan="2"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Mindful Techniques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3pm – 4.30pm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GB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ETE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Awards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3pm-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4pm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/>
                        </a:rPr>
                        <a:t>CBT –</a:t>
                      </a:r>
                      <a:r>
                        <a:rPr lang="en-US" sz="1000" b="1" i="1" dirty="0">
                          <a:solidFill>
                            <a:schemeClr val="tx1"/>
                          </a:solidFill>
                          <a:latin typeface="DM Sans"/>
                        </a:rPr>
                        <a:t>APT Only</a:t>
                      </a:r>
                    </a:p>
                    <a:p>
                      <a:endParaRPr lang="en-GB" sz="10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915349"/>
                  </a:ext>
                </a:extLst>
              </a:tr>
              <a:tr h="193776">
                <a:tc rowSpan="2" grid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Disclosure Advice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2pm to 4.30pm</a:t>
                      </a: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8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Philosophy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8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2pm to 4.30pm</a:t>
                      </a:r>
                      <a:endParaRPr lang="en-GB" sz="8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 vMerge="1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Mindful Techniques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3pm – 4.30pm</a:t>
                      </a:r>
                      <a:endParaRPr lang="en-GB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4900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Quiz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3pm-4pm</a:t>
                      </a: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352719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84646" y="1511048"/>
            <a:ext cx="2384913" cy="4660913"/>
            <a:chOff x="0" y="-28575"/>
            <a:chExt cx="868775" cy="169787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99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endParaRPr lang="en-US" sz="1699" u="sng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 dirty="0">
                  <a:solidFill>
                    <a:srgbClr val="FFFFFF"/>
                  </a:solidFill>
                  <a:latin typeface="DM Sans"/>
                </a:rPr>
                <a:t>Address and contact number</a:t>
              </a:r>
            </a:p>
            <a:p>
              <a:pPr algn="ctr">
                <a:lnSpc>
                  <a:spcPts val="2379"/>
                </a:lnSpc>
              </a:pPr>
              <a:endParaRPr lang="en-US" sz="14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 dirty="0">
                  <a:solidFill>
                    <a:srgbClr val="FFFFFF"/>
                  </a:solidFill>
                  <a:latin typeface="DM Sans"/>
                </a:rPr>
                <a:t>What do these activities actually do/mean?</a:t>
              </a:r>
            </a:p>
            <a:p>
              <a:pPr algn="ctr">
                <a:lnSpc>
                  <a:spcPts val="2379"/>
                </a:lnSpc>
              </a:pPr>
              <a:endParaRPr lang="en-US" sz="14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 dirty="0">
                  <a:solidFill>
                    <a:srgbClr val="FFFFFF"/>
                  </a:solidFill>
                  <a:latin typeface="DM Sans"/>
                </a:rPr>
                <a:t>Explain some of the more ambiguous activities</a:t>
              </a:r>
            </a:p>
            <a:p>
              <a:pPr algn="ctr">
                <a:lnSpc>
                  <a:spcPts val="2379"/>
                </a:lnSpc>
              </a:pPr>
              <a:endParaRPr lang="en-US" sz="1699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/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41471" y="-77501"/>
            <a:ext cx="4312190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MAY - WEEK 3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grpSp>
        <p:nvGrpSpPr>
          <p:cNvPr id="68" name="Group 49">
            <a:extLst>
              <a:ext uri="{FF2B5EF4-FFF2-40B4-BE49-F238E27FC236}">
                <a16:creationId xmlns:a16="http://schemas.microsoft.com/office/drawing/2014/main" id="{171C68FD-A500-74D8-7FD7-9684FEA5BAD2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73" name="Freeform 50">
              <a:extLst>
                <a:ext uri="{FF2B5EF4-FFF2-40B4-BE49-F238E27FC236}">
                  <a16:creationId xmlns:a16="http://schemas.microsoft.com/office/drawing/2014/main" id="{B5557DC7-BCF0-0608-40B0-84E41ABA6FD3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TextBox 52">
              <a:extLst>
                <a:ext uri="{FF2B5EF4-FFF2-40B4-BE49-F238E27FC236}">
                  <a16:creationId xmlns:a16="http://schemas.microsoft.com/office/drawing/2014/main" id="{D0A27E18-8350-D282-4E86-98C3339D5C64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 dirty="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sp>
        <p:nvSpPr>
          <p:cNvPr id="50" name="TextBox 52">
            <a:extLst>
              <a:ext uri="{FF2B5EF4-FFF2-40B4-BE49-F238E27FC236}">
                <a16:creationId xmlns:a16="http://schemas.microsoft.com/office/drawing/2014/main" id="{4A6F95D0-EA8D-CFA9-CF13-DC157B846A29}"/>
              </a:ext>
            </a:extLst>
          </p:cNvPr>
          <p:cNvSpPr txBox="1"/>
          <p:nvPr/>
        </p:nvSpPr>
        <p:spPr>
          <a:xfrm>
            <a:off x="192946" y="7428544"/>
            <a:ext cx="234673" cy="1154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77"/>
              </a:lnSpc>
            </a:pPr>
            <a:r>
              <a:rPr lang="en-US" sz="750" dirty="0">
                <a:latin typeface="DM Sans"/>
              </a:rPr>
              <a:t>V1.0</a:t>
            </a:r>
          </a:p>
        </p:txBody>
      </p:sp>
      <p:pic>
        <p:nvPicPr>
          <p:cNvPr id="54" name="Graphic 53" descr="Office worker male outline">
            <a:extLst>
              <a:ext uri="{FF2B5EF4-FFF2-40B4-BE49-F238E27FC236}">
                <a16:creationId xmlns:a16="http://schemas.microsoft.com/office/drawing/2014/main" id="{C2771F7F-7B4E-65FE-F0F7-5C976E8655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54679" y="2859719"/>
            <a:ext cx="914400" cy="684459"/>
          </a:xfrm>
          <a:prstGeom prst="rect">
            <a:avLst/>
          </a:prstGeom>
        </p:spPr>
      </p:pic>
      <p:pic>
        <p:nvPicPr>
          <p:cNvPr id="55" name="Graphic 54" descr="Questions with solid fill">
            <a:extLst>
              <a:ext uri="{FF2B5EF4-FFF2-40B4-BE49-F238E27FC236}">
                <a16:creationId xmlns:a16="http://schemas.microsoft.com/office/drawing/2014/main" id="{C0B8F8D9-4E39-BF82-96FC-B14CABEF19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709185" y="2261350"/>
            <a:ext cx="519238" cy="519238"/>
          </a:xfrm>
          <a:prstGeom prst="rect">
            <a:avLst/>
          </a:prstGeom>
        </p:spPr>
      </p:pic>
      <p:pic>
        <p:nvPicPr>
          <p:cNvPr id="56" name="Graphic 55" descr="Water with solid fill">
            <a:extLst>
              <a:ext uri="{FF2B5EF4-FFF2-40B4-BE49-F238E27FC236}">
                <a16:creationId xmlns:a16="http://schemas.microsoft.com/office/drawing/2014/main" id="{9CA5A495-F0F6-551F-0578-D2313CEA1C9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656193" y="1891617"/>
            <a:ext cx="413994" cy="414055"/>
          </a:xfrm>
          <a:prstGeom prst="rect">
            <a:avLst/>
          </a:prstGeom>
        </p:spPr>
      </p:pic>
      <p:pic>
        <p:nvPicPr>
          <p:cNvPr id="57" name="Graphic 56" descr="Drama with solid fill">
            <a:extLst>
              <a:ext uri="{FF2B5EF4-FFF2-40B4-BE49-F238E27FC236}">
                <a16:creationId xmlns:a16="http://schemas.microsoft.com/office/drawing/2014/main" id="{2EFF88E6-AB5D-B292-95B3-582E5722F5D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246846" y="4898484"/>
            <a:ext cx="914400" cy="914400"/>
          </a:xfrm>
          <a:prstGeom prst="rect">
            <a:avLst/>
          </a:prstGeom>
        </p:spPr>
      </p:pic>
      <p:pic>
        <p:nvPicPr>
          <p:cNvPr id="58" name="Graphic 57" descr="Money outline">
            <a:extLst>
              <a:ext uri="{FF2B5EF4-FFF2-40B4-BE49-F238E27FC236}">
                <a16:creationId xmlns:a16="http://schemas.microsoft.com/office/drawing/2014/main" id="{5FC051FB-1876-9EF7-F97A-A32AA501D88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352496" y="5982588"/>
            <a:ext cx="751577" cy="751577"/>
          </a:xfrm>
          <a:prstGeom prst="rect">
            <a:avLst/>
          </a:prstGeom>
        </p:spPr>
      </p:pic>
      <p:pic>
        <p:nvPicPr>
          <p:cNvPr id="59" name="Graphic 58" descr="Office worker male outline">
            <a:extLst>
              <a:ext uri="{FF2B5EF4-FFF2-40B4-BE49-F238E27FC236}">
                <a16:creationId xmlns:a16="http://schemas.microsoft.com/office/drawing/2014/main" id="{25305E9F-2163-2877-6F6B-66CE198779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13058" y="5902596"/>
            <a:ext cx="657129" cy="657129"/>
          </a:xfrm>
          <a:prstGeom prst="rect">
            <a:avLst/>
          </a:prstGeom>
        </p:spPr>
      </p:pic>
      <p:pic>
        <p:nvPicPr>
          <p:cNvPr id="60" name="Graphic 59" descr="Open envelope outline">
            <a:extLst>
              <a:ext uri="{FF2B5EF4-FFF2-40B4-BE49-F238E27FC236}">
                <a16:creationId xmlns:a16="http://schemas.microsoft.com/office/drawing/2014/main" id="{D1636971-E47F-3D0E-AE3D-AEB432FF331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628275" y="7056979"/>
            <a:ext cx="366724" cy="366724"/>
          </a:xfrm>
          <a:prstGeom prst="rect">
            <a:avLst/>
          </a:prstGeom>
        </p:spPr>
      </p:pic>
      <p:pic>
        <p:nvPicPr>
          <p:cNvPr id="75" name="Graphic 74" descr="Chat outline">
            <a:extLst>
              <a:ext uri="{FF2B5EF4-FFF2-40B4-BE49-F238E27FC236}">
                <a16:creationId xmlns:a16="http://schemas.microsoft.com/office/drawing/2014/main" id="{68F7F34C-3662-320A-1AB3-2EBA0F78B6B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458382" y="6323131"/>
            <a:ext cx="525770" cy="525770"/>
          </a:xfrm>
          <a:prstGeom prst="rect">
            <a:avLst/>
          </a:prstGeom>
        </p:spPr>
      </p:pic>
      <p:pic>
        <p:nvPicPr>
          <p:cNvPr id="76" name="Graphic 75" descr="Scribble outline">
            <a:extLst>
              <a:ext uri="{FF2B5EF4-FFF2-40B4-BE49-F238E27FC236}">
                <a16:creationId xmlns:a16="http://schemas.microsoft.com/office/drawing/2014/main" id="{382A878E-09D5-5F55-DEB9-F35DFBFC1DEC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195108" y="3668869"/>
            <a:ext cx="452462" cy="452462"/>
          </a:xfrm>
          <a:prstGeom prst="rect">
            <a:avLst/>
          </a:prstGeom>
        </p:spPr>
      </p:pic>
      <p:pic>
        <p:nvPicPr>
          <p:cNvPr id="77" name="Graphic 76" descr="Boardroom outline">
            <a:extLst>
              <a:ext uri="{FF2B5EF4-FFF2-40B4-BE49-F238E27FC236}">
                <a16:creationId xmlns:a16="http://schemas.microsoft.com/office/drawing/2014/main" id="{83E8B366-BC2B-DCE2-DBA7-F6340AD9D3FD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6361778" y="2258793"/>
            <a:ext cx="561300" cy="561300"/>
          </a:xfrm>
          <a:prstGeom prst="rect">
            <a:avLst/>
          </a:prstGeom>
        </p:spPr>
      </p:pic>
      <p:pic>
        <p:nvPicPr>
          <p:cNvPr id="78" name="Graphic 77" descr="Questions with solid fill">
            <a:extLst>
              <a:ext uri="{FF2B5EF4-FFF2-40B4-BE49-F238E27FC236}">
                <a16:creationId xmlns:a16="http://schemas.microsoft.com/office/drawing/2014/main" id="{1CF94E3A-AA7D-2279-0C40-0727D4FA19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865554" y="2506702"/>
            <a:ext cx="519238" cy="519238"/>
          </a:xfrm>
          <a:prstGeom prst="rect">
            <a:avLst/>
          </a:prstGeom>
        </p:spPr>
      </p:pic>
      <p:pic>
        <p:nvPicPr>
          <p:cNvPr id="79" name="Graphic 78" descr="Home1 with solid fill">
            <a:extLst>
              <a:ext uri="{FF2B5EF4-FFF2-40B4-BE49-F238E27FC236}">
                <a16:creationId xmlns:a16="http://schemas.microsoft.com/office/drawing/2014/main" id="{FA47BB9D-6DCA-70D6-A98F-CE140BE8C2CD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8366796" y="3885843"/>
            <a:ext cx="376635" cy="376635"/>
          </a:xfrm>
          <a:prstGeom prst="rect">
            <a:avLst/>
          </a:prstGeom>
        </p:spPr>
      </p:pic>
      <p:pic>
        <p:nvPicPr>
          <p:cNvPr id="80" name="Graphic 79" descr="Office worker male outline">
            <a:extLst>
              <a:ext uri="{FF2B5EF4-FFF2-40B4-BE49-F238E27FC236}">
                <a16:creationId xmlns:a16="http://schemas.microsoft.com/office/drawing/2014/main" id="{34B63AA6-1AA2-66E8-3D92-4CBFD161BA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07885" y="5257392"/>
            <a:ext cx="852302" cy="852302"/>
          </a:xfrm>
          <a:prstGeom prst="rect">
            <a:avLst/>
          </a:prstGeom>
        </p:spPr>
      </p:pic>
      <p:pic>
        <p:nvPicPr>
          <p:cNvPr id="81" name="Graphic 80" descr="Mental Health outline">
            <a:extLst>
              <a:ext uri="{FF2B5EF4-FFF2-40B4-BE49-F238E27FC236}">
                <a16:creationId xmlns:a16="http://schemas.microsoft.com/office/drawing/2014/main" id="{51832605-B28B-2E06-5D34-BBFDE83618B8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8167403" y="7106739"/>
            <a:ext cx="525770" cy="525770"/>
          </a:xfrm>
          <a:prstGeom prst="rect">
            <a:avLst/>
          </a:prstGeom>
        </p:spPr>
      </p:pic>
      <p:pic>
        <p:nvPicPr>
          <p:cNvPr id="82" name="Graphic 81" descr="Diploma with solid fill">
            <a:extLst>
              <a:ext uri="{FF2B5EF4-FFF2-40B4-BE49-F238E27FC236}">
                <a16:creationId xmlns:a16="http://schemas.microsoft.com/office/drawing/2014/main" id="{54F08056-1B80-3E67-12DB-81682F69D381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9333466" y="7219105"/>
            <a:ext cx="474690" cy="474690"/>
          </a:xfrm>
          <a:prstGeom prst="rect">
            <a:avLst/>
          </a:prstGeom>
        </p:spPr>
      </p:pic>
      <p:pic>
        <p:nvPicPr>
          <p:cNvPr id="84" name="Graphic 83" descr="Loan outline">
            <a:extLst>
              <a:ext uri="{FF2B5EF4-FFF2-40B4-BE49-F238E27FC236}">
                <a16:creationId xmlns:a16="http://schemas.microsoft.com/office/drawing/2014/main" id="{98496524-693A-8294-8D9F-90627B523FEF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9354949" y="3909975"/>
            <a:ext cx="419177" cy="419177"/>
          </a:xfrm>
          <a:prstGeom prst="rect">
            <a:avLst/>
          </a:prstGeom>
        </p:spPr>
      </p:pic>
      <p:pic>
        <p:nvPicPr>
          <p:cNvPr id="85" name="Graphic 84" descr="Boardroom outline">
            <a:extLst>
              <a:ext uri="{FF2B5EF4-FFF2-40B4-BE49-F238E27FC236}">
                <a16:creationId xmlns:a16="http://schemas.microsoft.com/office/drawing/2014/main" id="{8F43B417-CABC-4249-8A9A-40395072BF0B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9384757" y="2298419"/>
            <a:ext cx="589463" cy="561300"/>
          </a:xfrm>
          <a:prstGeom prst="rect">
            <a:avLst/>
          </a:prstGeom>
        </p:spPr>
      </p:pic>
      <p:pic>
        <p:nvPicPr>
          <p:cNvPr id="86" name="Graphic 85" descr="Disk jockey male outline">
            <a:extLst>
              <a:ext uri="{FF2B5EF4-FFF2-40B4-BE49-F238E27FC236}">
                <a16:creationId xmlns:a16="http://schemas.microsoft.com/office/drawing/2014/main" id="{89FDB128-9194-C689-42F4-2F667D48C095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8599247" y="2665989"/>
            <a:ext cx="531310" cy="531310"/>
          </a:xfrm>
          <a:prstGeom prst="rect">
            <a:avLst/>
          </a:prstGeom>
        </p:spPr>
      </p:pic>
      <p:pic>
        <p:nvPicPr>
          <p:cNvPr id="91" name="Graphic 90" descr="Right And Left Brain outline">
            <a:extLst>
              <a:ext uri="{FF2B5EF4-FFF2-40B4-BE49-F238E27FC236}">
                <a16:creationId xmlns:a16="http://schemas.microsoft.com/office/drawing/2014/main" id="{FE0C29A7-492A-901C-025E-F8F4D457F953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10255693" y="5834597"/>
            <a:ext cx="556439" cy="556439"/>
          </a:xfrm>
          <a:prstGeom prst="rect">
            <a:avLst/>
          </a:prstGeom>
        </p:spPr>
      </p:pic>
      <p:pic>
        <p:nvPicPr>
          <p:cNvPr id="92" name="Graphic 91" descr="Right And Left Brain outline">
            <a:extLst>
              <a:ext uri="{FF2B5EF4-FFF2-40B4-BE49-F238E27FC236}">
                <a16:creationId xmlns:a16="http://schemas.microsoft.com/office/drawing/2014/main" id="{833144B2-2E61-8129-3DD3-2DC0367152E4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10118828" y="4074160"/>
            <a:ext cx="556439" cy="556439"/>
          </a:xfrm>
          <a:prstGeom prst="rect">
            <a:avLst/>
          </a:prstGeom>
        </p:spPr>
      </p:pic>
      <p:pic>
        <p:nvPicPr>
          <p:cNvPr id="93" name="Graphic 92" descr="Right And Left Brain outline">
            <a:extLst>
              <a:ext uri="{FF2B5EF4-FFF2-40B4-BE49-F238E27FC236}">
                <a16:creationId xmlns:a16="http://schemas.microsoft.com/office/drawing/2014/main" id="{5DA862E4-20E3-EB08-D361-45CAE4770EA8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10325865" y="7240341"/>
            <a:ext cx="556439" cy="556439"/>
          </a:xfrm>
          <a:prstGeom prst="rect">
            <a:avLst/>
          </a:prstGeom>
        </p:spPr>
      </p:pic>
      <p:pic>
        <p:nvPicPr>
          <p:cNvPr id="94" name="Graphic 93" descr="Right And Left Brain outline">
            <a:extLst>
              <a:ext uri="{FF2B5EF4-FFF2-40B4-BE49-F238E27FC236}">
                <a16:creationId xmlns:a16="http://schemas.microsoft.com/office/drawing/2014/main" id="{916739EF-41EB-101C-688D-02656E6C7FFC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10118829" y="2469501"/>
            <a:ext cx="556439" cy="556439"/>
          </a:xfrm>
          <a:prstGeom prst="rect">
            <a:avLst/>
          </a:prstGeom>
        </p:spPr>
      </p:pic>
      <p:pic>
        <p:nvPicPr>
          <p:cNvPr id="95" name="Picture 94" descr="A close up of a logo&#10;&#10;Description automatically generated">
            <a:extLst>
              <a:ext uri="{FF2B5EF4-FFF2-40B4-BE49-F238E27FC236}">
                <a16:creationId xmlns:a16="http://schemas.microsoft.com/office/drawing/2014/main" id="{647FA562-CFB6-6A2E-5057-06DAFCE1ED6E}"/>
              </a:ext>
            </a:extLst>
          </p:cNvPr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1690" y="67358"/>
            <a:ext cx="1148311" cy="365119"/>
          </a:xfrm>
          <a:prstGeom prst="rect">
            <a:avLst/>
          </a:prstGeom>
        </p:spPr>
      </p:pic>
      <p:pic>
        <p:nvPicPr>
          <p:cNvPr id="96" name="Picture 95" descr="A black and blue logo&#10;&#10;Description automatically generated">
            <a:extLst>
              <a:ext uri="{FF2B5EF4-FFF2-40B4-BE49-F238E27FC236}">
                <a16:creationId xmlns:a16="http://schemas.microsoft.com/office/drawing/2014/main" id="{1D16A4E1-8B6C-09B8-A654-8250BDC3A34B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9492578" y="69756"/>
            <a:ext cx="926316" cy="4183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897270"/>
              </p:ext>
            </p:extLst>
          </p:nvPr>
        </p:nvGraphicFramePr>
        <p:xfrm>
          <a:off x="2580257" y="439329"/>
          <a:ext cx="8003718" cy="7313026"/>
        </p:xfrm>
        <a:graphic>
          <a:graphicData uri="http://schemas.openxmlformats.org/drawingml/2006/table">
            <a:tbl>
              <a:tblPr/>
              <a:tblGrid>
                <a:gridCol w="1335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6242">
                  <a:extLst>
                    <a:ext uri="{9D8B030D-6E8A-4147-A177-3AD203B41FA5}">
                      <a16:colId xmlns:a16="http://schemas.microsoft.com/office/drawing/2014/main" val="1018975918"/>
                    </a:ext>
                  </a:extLst>
                </a:gridCol>
                <a:gridCol w="9789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5928">
                  <a:extLst>
                    <a:ext uri="{9D8B030D-6E8A-4147-A177-3AD203B41FA5}">
                      <a16:colId xmlns:a16="http://schemas.microsoft.com/office/drawing/2014/main" val="4258007698"/>
                    </a:ext>
                  </a:extLst>
                </a:gridCol>
                <a:gridCol w="1180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05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372">
                  <a:extLst>
                    <a:ext uri="{9D8B030D-6E8A-4147-A177-3AD203B41FA5}">
                      <a16:colId xmlns:a16="http://schemas.microsoft.com/office/drawing/2014/main" val="2591012300"/>
                    </a:ext>
                  </a:extLst>
                </a:gridCol>
              </a:tblGrid>
              <a:tr h="722265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Monday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 Bold"/>
                        </a:rPr>
                        <a:t> 26th</a:t>
                      </a:r>
                      <a:endParaRPr lang="en-US" sz="1200" dirty="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27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0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28th</a:t>
                      </a:r>
                      <a:endParaRPr lang="en-US" sz="10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29th</a:t>
                      </a:r>
                      <a:endParaRPr lang="en-US" sz="10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Friday 30th</a:t>
                      </a:r>
                      <a:endParaRPr lang="en-US" sz="10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7738">
                <a:tc rowSpan="13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B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N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K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H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O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L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I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D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Drop in Session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9.30am - 11am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Creative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Arts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11am-2pm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Participant Inductions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9.30am – 11am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13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Arts &amp; Crafts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11am-1pm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Housing Support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10am-11am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Intro to Employment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10am-11am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DM Sans"/>
                        </a:rPr>
                        <a:t>CBT –</a:t>
                      </a:r>
                      <a:r>
                        <a:rPr lang="en-US" sz="900" b="1" i="1" dirty="0">
                          <a:solidFill>
                            <a:schemeClr val="tx1"/>
                          </a:solidFill>
                          <a:latin typeface="DM Sans"/>
                        </a:rPr>
                        <a:t>APT Only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0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TIPP – Drama Group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11am – 1pm</a:t>
                      </a: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2349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CV Writing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11am – 12pm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463889"/>
                  </a:ext>
                </a:extLst>
              </a:tr>
              <a:tr h="1137538">
                <a:tc vMerge="1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Skills for coping with anger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11am-12pm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Job interview Prep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DM Sans"/>
                        </a:rPr>
                        <a:t> 10am -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DM Sans"/>
                        </a:rPr>
                        <a:t>12pm</a:t>
                      </a: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DM Sans"/>
                        </a:rPr>
                        <a:t>CBT –</a:t>
                      </a:r>
                      <a:r>
                        <a:rPr lang="en-US" sz="900" b="1" i="1" dirty="0">
                          <a:solidFill>
                            <a:schemeClr val="tx1"/>
                          </a:solidFill>
                          <a:latin typeface="DM Sans"/>
                        </a:rPr>
                        <a:t>APT Only</a:t>
                      </a:r>
                    </a:p>
                    <a:p>
                      <a:endParaRPr lang="en-GB" sz="9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78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000" b="1" dirty="0"/>
                        <a:t>Hub closed 12pm-1pm</a:t>
                      </a:r>
                      <a:endParaRPr lang="en-GB" sz="800" b="1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GB" sz="1100" b="1" dirty="0"/>
                        <a:t>Hub Closed 12pm-1pm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855337"/>
                  </a:ext>
                </a:extLst>
              </a:tr>
              <a:tr h="2074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Hub Closed 12pm-1pm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r>
                        <a:rPr lang="en-GB" sz="1200" b="1" dirty="0"/>
                        <a:t>Hub Closed 12pm-1pm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FB16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416091"/>
                  </a:ext>
                </a:extLst>
              </a:tr>
              <a:tr h="230011">
                <a:tc vMerge="1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Job Club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2pm – 4pm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5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935"/>
                        </a:lnSpc>
                        <a:defRPr/>
                      </a:pPr>
                      <a:endParaRPr lang="en-US" sz="1100" dirty="0"/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935"/>
                        </a:lnSpc>
                        <a:defRPr/>
                      </a:pP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9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DM Sans"/>
                        </a:rPr>
                        <a:t>Job interview Prep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  <a:endParaRPr lang="en-GB" dirty="0"/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344958"/>
                  </a:ext>
                </a:extLst>
              </a:tr>
              <a:tr h="104023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Mindful Techniques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  <a:endParaRPr lang="en-GB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DM Sans" pitchFamily="2" charset="0"/>
                        </a:rPr>
                        <a:t>Managing anger</a:t>
                      </a:r>
                    </a:p>
                    <a:p>
                      <a:pPr algn="ctr"/>
                      <a:r>
                        <a:rPr lang="en-GB" sz="1100" dirty="0">
                          <a:latin typeface="DM Sans" pitchFamily="2" charset="0"/>
                        </a:rPr>
                        <a:t>1pm-3pm</a:t>
                      </a:r>
                      <a:endParaRPr lang="en-GB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DM Sans"/>
                        </a:rPr>
                        <a:t>CBT –</a:t>
                      </a:r>
                      <a:r>
                        <a:rPr lang="en-US" sz="900" b="1" i="1" dirty="0">
                          <a:solidFill>
                            <a:schemeClr val="tx1"/>
                          </a:solidFill>
                          <a:latin typeface="DM Sans"/>
                        </a:rPr>
                        <a:t>APT Only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34177"/>
                  </a:ext>
                </a:extLst>
              </a:tr>
              <a:tr h="38119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Disclosure Advice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2pm to 4.30pm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 dirty="0"/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28013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Disclosure Advice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2pm to 4.30pm</a:t>
                      </a:r>
                      <a:endParaRPr lang="en-GB" sz="9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Wellbeing walk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3pm – 4:30pm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latin typeface="DM Sans" pitchFamily="2" charset="0"/>
                        </a:rPr>
                        <a:t>Meditation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latin typeface="DM Sans" pitchFamily="2" charset="0"/>
                        </a:rPr>
                        <a:t>3pm-4:30pm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DM Sans"/>
                        </a:rPr>
                        <a:t>CBT –</a:t>
                      </a:r>
                      <a:r>
                        <a:rPr lang="en-US" sz="900" b="1" i="1">
                          <a:solidFill>
                            <a:schemeClr val="tx1"/>
                          </a:solidFill>
                          <a:latin typeface="DM Sans"/>
                        </a:rPr>
                        <a:t>APT Only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655272"/>
                  </a:ext>
                </a:extLst>
              </a:tr>
              <a:tr h="105670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Music Quiz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3pm-4pm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521415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84646" y="1589490"/>
            <a:ext cx="2384913" cy="4582471"/>
            <a:chOff x="0" y="0"/>
            <a:chExt cx="868775" cy="166930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99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endParaRPr lang="en-US" sz="1699" u="sng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 dirty="0">
                  <a:solidFill>
                    <a:srgbClr val="FFFFFF"/>
                  </a:solidFill>
                  <a:latin typeface="DM Sans"/>
                </a:rPr>
                <a:t>Address and contact number</a:t>
              </a:r>
            </a:p>
            <a:p>
              <a:pPr algn="ctr">
                <a:lnSpc>
                  <a:spcPts val="2379"/>
                </a:lnSpc>
              </a:pPr>
              <a:endParaRPr lang="en-US" sz="14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 dirty="0">
                  <a:solidFill>
                    <a:srgbClr val="FFFFFF"/>
                  </a:solidFill>
                  <a:latin typeface="DM Sans"/>
                </a:rPr>
                <a:t>What do these activities actually do/mean?</a:t>
              </a:r>
            </a:p>
            <a:p>
              <a:pPr algn="ctr">
                <a:lnSpc>
                  <a:spcPts val="2379"/>
                </a:lnSpc>
              </a:pPr>
              <a:endParaRPr lang="en-US" sz="14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 dirty="0">
                  <a:solidFill>
                    <a:srgbClr val="FFFFFF"/>
                  </a:solidFill>
                  <a:latin typeface="DM Sans"/>
                </a:rPr>
                <a:t>Explain some of the more ambiguous activities</a:t>
              </a:r>
            </a:p>
            <a:p>
              <a:pPr algn="ctr">
                <a:lnSpc>
                  <a:spcPts val="2379"/>
                </a:lnSpc>
              </a:pPr>
              <a:endParaRPr lang="en-US" sz="1699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/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706085" y="-122663"/>
            <a:ext cx="4247575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MAY- WEEK 4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grpSp>
        <p:nvGrpSpPr>
          <p:cNvPr id="68" name="Group 49">
            <a:extLst>
              <a:ext uri="{FF2B5EF4-FFF2-40B4-BE49-F238E27FC236}">
                <a16:creationId xmlns:a16="http://schemas.microsoft.com/office/drawing/2014/main" id="{5ADE0809-352C-C8E8-B212-139DEF2034C1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73" name="Freeform 50">
              <a:extLst>
                <a:ext uri="{FF2B5EF4-FFF2-40B4-BE49-F238E27FC236}">
                  <a16:creationId xmlns:a16="http://schemas.microsoft.com/office/drawing/2014/main" id="{1A899459-7200-18C3-1AC1-7778D5071E0A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TextBox 52">
              <a:extLst>
                <a:ext uri="{FF2B5EF4-FFF2-40B4-BE49-F238E27FC236}">
                  <a16:creationId xmlns:a16="http://schemas.microsoft.com/office/drawing/2014/main" id="{16F6D7DC-2D4E-0A46-946B-F9C2CB3A20B2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 dirty="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sp>
        <p:nvSpPr>
          <p:cNvPr id="50" name="TextBox 52">
            <a:extLst>
              <a:ext uri="{FF2B5EF4-FFF2-40B4-BE49-F238E27FC236}">
                <a16:creationId xmlns:a16="http://schemas.microsoft.com/office/drawing/2014/main" id="{90F996D9-FA47-EB16-C3AE-B227B633C85B}"/>
              </a:ext>
            </a:extLst>
          </p:cNvPr>
          <p:cNvSpPr txBox="1"/>
          <p:nvPr/>
        </p:nvSpPr>
        <p:spPr>
          <a:xfrm>
            <a:off x="192946" y="7428544"/>
            <a:ext cx="234673" cy="1154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77"/>
              </a:lnSpc>
            </a:pPr>
            <a:r>
              <a:rPr lang="en-US" sz="750" dirty="0">
                <a:latin typeface="DM Sans"/>
              </a:rPr>
              <a:t>V1.0</a:t>
            </a:r>
          </a:p>
        </p:txBody>
      </p:sp>
      <p:pic>
        <p:nvPicPr>
          <p:cNvPr id="52" name="Picture 51" descr="A black and blue logo&#10;&#10;Description automatically generated">
            <a:extLst>
              <a:ext uri="{FF2B5EF4-FFF2-40B4-BE49-F238E27FC236}">
                <a16:creationId xmlns:a16="http://schemas.microsoft.com/office/drawing/2014/main" id="{ADF88EF6-01EB-B34B-C360-82DC67AC51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2578" y="69756"/>
            <a:ext cx="926316" cy="418300"/>
          </a:xfrm>
          <a:prstGeom prst="rect">
            <a:avLst/>
          </a:prstGeom>
        </p:spPr>
      </p:pic>
      <p:pic>
        <p:nvPicPr>
          <p:cNvPr id="53" name="Picture 52" descr="A close up of a logo&#10;&#10;Description automatically generated">
            <a:extLst>
              <a:ext uri="{FF2B5EF4-FFF2-40B4-BE49-F238E27FC236}">
                <a16:creationId xmlns:a16="http://schemas.microsoft.com/office/drawing/2014/main" id="{9FA6393A-40FA-E34A-73BC-6F3F707C56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1690" y="67358"/>
            <a:ext cx="1148311" cy="365119"/>
          </a:xfrm>
          <a:prstGeom prst="rect">
            <a:avLst/>
          </a:prstGeom>
        </p:spPr>
      </p:pic>
      <p:pic>
        <p:nvPicPr>
          <p:cNvPr id="54" name="Graphic 53" descr="Storytelling outline">
            <a:extLst>
              <a:ext uri="{FF2B5EF4-FFF2-40B4-BE49-F238E27FC236}">
                <a16:creationId xmlns:a16="http://schemas.microsoft.com/office/drawing/2014/main" id="{4F60CB40-EA56-E9B0-E916-FAD82C6A015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91716" y="6146674"/>
            <a:ext cx="446696" cy="446696"/>
          </a:xfrm>
          <a:prstGeom prst="rect">
            <a:avLst/>
          </a:prstGeom>
        </p:spPr>
      </p:pic>
      <p:pic>
        <p:nvPicPr>
          <p:cNvPr id="55" name="Graphic 54" descr="Water with solid fill">
            <a:extLst>
              <a:ext uri="{FF2B5EF4-FFF2-40B4-BE49-F238E27FC236}">
                <a16:creationId xmlns:a16="http://schemas.microsoft.com/office/drawing/2014/main" id="{F86E2C39-1597-B557-66DA-E4CD5B0B9B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514522" y="1677730"/>
            <a:ext cx="413994" cy="414055"/>
          </a:xfrm>
          <a:prstGeom prst="rect">
            <a:avLst/>
          </a:prstGeom>
        </p:spPr>
      </p:pic>
      <p:pic>
        <p:nvPicPr>
          <p:cNvPr id="56" name="Graphic 55" descr="Office worker male outline">
            <a:extLst>
              <a:ext uri="{FF2B5EF4-FFF2-40B4-BE49-F238E27FC236}">
                <a16:creationId xmlns:a16="http://schemas.microsoft.com/office/drawing/2014/main" id="{18D9C707-1F81-0397-E856-C5430876F16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045983" y="5197973"/>
            <a:ext cx="633148" cy="633148"/>
          </a:xfrm>
          <a:prstGeom prst="rect">
            <a:avLst/>
          </a:prstGeom>
        </p:spPr>
      </p:pic>
      <p:pic>
        <p:nvPicPr>
          <p:cNvPr id="57" name="Graphic 56" descr="Open envelope outline">
            <a:extLst>
              <a:ext uri="{FF2B5EF4-FFF2-40B4-BE49-F238E27FC236}">
                <a16:creationId xmlns:a16="http://schemas.microsoft.com/office/drawing/2014/main" id="{B2527D8A-6D3C-5C8C-D8E7-9DA128C96CB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056634" y="7023921"/>
            <a:ext cx="366724" cy="366724"/>
          </a:xfrm>
          <a:prstGeom prst="rect">
            <a:avLst/>
          </a:prstGeom>
        </p:spPr>
      </p:pic>
      <p:pic>
        <p:nvPicPr>
          <p:cNvPr id="58" name="Graphic 57" descr="Drama with solid fill">
            <a:extLst>
              <a:ext uri="{FF2B5EF4-FFF2-40B4-BE49-F238E27FC236}">
                <a16:creationId xmlns:a16="http://schemas.microsoft.com/office/drawing/2014/main" id="{1BEDB4D5-2713-0571-E72C-F921AE86F65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928191" y="4937361"/>
            <a:ext cx="914400" cy="914400"/>
          </a:xfrm>
          <a:prstGeom prst="rect">
            <a:avLst/>
          </a:prstGeom>
        </p:spPr>
      </p:pic>
      <p:pic>
        <p:nvPicPr>
          <p:cNvPr id="59" name="Graphic 58" descr="Boardroom outline">
            <a:extLst>
              <a:ext uri="{FF2B5EF4-FFF2-40B4-BE49-F238E27FC236}">
                <a16:creationId xmlns:a16="http://schemas.microsoft.com/office/drawing/2014/main" id="{94973F8A-2E07-F53D-7B42-8812A5437D6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944872" y="1999711"/>
            <a:ext cx="561300" cy="561300"/>
          </a:xfrm>
          <a:prstGeom prst="rect">
            <a:avLst/>
          </a:prstGeom>
        </p:spPr>
      </p:pic>
      <p:pic>
        <p:nvPicPr>
          <p:cNvPr id="60" name="Graphic 59" descr="Scribble outline">
            <a:extLst>
              <a:ext uri="{FF2B5EF4-FFF2-40B4-BE49-F238E27FC236}">
                <a16:creationId xmlns:a16="http://schemas.microsoft.com/office/drawing/2014/main" id="{F2687602-524A-6340-FAAF-C5192978418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890310" y="3061093"/>
            <a:ext cx="608270" cy="608270"/>
          </a:xfrm>
          <a:prstGeom prst="rect">
            <a:avLst/>
          </a:prstGeom>
        </p:spPr>
      </p:pic>
      <p:pic>
        <p:nvPicPr>
          <p:cNvPr id="61" name="Graphic 60" descr="Chat outline">
            <a:extLst>
              <a:ext uri="{FF2B5EF4-FFF2-40B4-BE49-F238E27FC236}">
                <a16:creationId xmlns:a16="http://schemas.microsoft.com/office/drawing/2014/main" id="{DC947532-D9F1-636C-3AEE-87AFD8EB3AA4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6030904" y="5903020"/>
            <a:ext cx="525770" cy="525770"/>
          </a:xfrm>
          <a:prstGeom prst="rect">
            <a:avLst/>
          </a:prstGeom>
        </p:spPr>
      </p:pic>
      <p:pic>
        <p:nvPicPr>
          <p:cNvPr id="75" name="Graphic 74" descr="Disk jockey male outline">
            <a:extLst>
              <a:ext uri="{FF2B5EF4-FFF2-40B4-BE49-F238E27FC236}">
                <a16:creationId xmlns:a16="http://schemas.microsoft.com/office/drawing/2014/main" id="{65F99C24-86C1-8140-CCF9-9A28585AC1B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6079403" y="7153094"/>
            <a:ext cx="413165" cy="413165"/>
          </a:xfrm>
          <a:prstGeom prst="rect">
            <a:avLst/>
          </a:prstGeom>
        </p:spPr>
      </p:pic>
      <p:pic>
        <p:nvPicPr>
          <p:cNvPr id="77" name="Graphic 76" descr="Mental Health outline">
            <a:extLst>
              <a:ext uri="{FF2B5EF4-FFF2-40B4-BE49-F238E27FC236}">
                <a16:creationId xmlns:a16="http://schemas.microsoft.com/office/drawing/2014/main" id="{44A278D1-3D13-71D6-F83C-2F58B033BB46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7805549" y="5920071"/>
            <a:ext cx="413165" cy="413165"/>
          </a:xfrm>
          <a:prstGeom prst="rect">
            <a:avLst/>
          </a:prstGeom>
        </p:spPr>
      </p:pic>
      <p:pic>
        <p:nvPicPr>
          <p:cNvPr id="79" name="Graphic 78" descr="Angry face outline outline">
            <a:extLst>
              <a:ext uri="{FF2B5EF4-FFF2-40B4-BE49-F238E27FC236}">
                <a16:creationId xmlns:a16="http://schemas.microsoft.com/office/drawing/2014/main" id="{EF823BBF-9D8F-CF5A-A9E6-C49CEE287606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8807581" y="5933362"/>
            <a:ext cx="660008" cy="660008"/>
          </a:xfrm>
          <a:prstGeom prst="rect">
            <a:avLst/>
          </a:prstGeom>
        </p:spPr>
      </p:pic>
      <p:pic>
        <p:nvPicPr>
          <p:cNvPr id="80" name="Graphic 79" descr="Questions with solid fill">
            <a:extLst>
              <a:ext uri="{FF2B5EF4-FFF2-40B4-BE49-F238E27FC236}">
                <a16:creationId xmlns:a16="http://schemas.microsoft.com/office/drawing/2014/main" id="{A7C88BE8-3800-31EE-F5A1-5E416A5ACBF4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7772771" y="3733604"/>
            <a:ext cx="519238" cy="519238"/>
          </a:xfrm>
          <a:prstGeom prst="rect">
            <a:avLst/>
          </a:prstGeom>
        </p:spPr>
      </p:pic>
      <p:pic>
        <p:nvPicPr>
          <p:cNvPr id="81" name="Graphic 80" descr="Boardroom outline">
            <a:extLst>
              <a:ext uri="{FF2B5EF4-FFF2-40B4-BE49-F238E27FC236}">
                <a16:creationId xmlns:a16="http://schemas.microsoft.com/office/drawing/2014/main" id="{19008C08-C2F3-2F6E-4B00-5DDD1A57D65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897171" y="3688394"/>
            <a:ext cx="561300" cy="561300"/>
          </a:xfrm>
          <a:prstGeom prst="rect">
            <a:avLst/>
          </a:prstGeom>
        </p:spPr>
      </p:pic>
      <p:pic>
        <p:nvPicPr>
          <p:cNvPr id="82" name="Graphic 81" descr="Home1 with solid fill">
            <a:extLst>
              <a:ext uri="{FF2B5EF4-FFF2-40B4-BE49-F238E27FC236}">
                <a16:creationId xmlns:a16="http://schemas.microsoft.com/office/drawing/2014/main" id="{A2CD81E2-BDD3-0B2A-6121-5114EE27D0D3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7863141" y="2203705"/>
            <a:ext cx="376635" cy="376635"/>
          </a:xfrm>
          <a:prstGeom prst="rect">
            <a:avLst/>
          </a:prstGeom>
        </p:spPr>
      </p:pic>
      <p:pic>
        <p:nvPicPr>
          <p:cNvPr id="85" name="Graphic 84" descr="Office worker male outline">
            <a:extLst>
              <a:ext uri="{FF2B5EF4-FFF2-40B4-BE49-F238E27FC236}">
                <a16:creationId xmlns:a16="http://schemas.microsoft.com/office/drawing/2014/main" id="{677E1090-4A5C-1381-648A-9CED4720256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742699" y="2075083"/>
            <a:ext cx="728985" cy="728985"/>
          </a:xfrm>
          <a:prstGeom prst="rect">
            <a:avLst/>
          </a:prstGeom>
        </p:spPr>
      </p:pic>
      <p:pic>
        <p:nvPicPr>
          <p:cNvPr id="86" name="Graphic 85" descr="Right And Left Brain outline">
            <a:extLst>
              <a:ext uri="{FF2B5EF4-FFF2-40B4-BE49-F238E27FC236}">
                <a16:creationId xmlns:a16="http://schemas.microsoft.com/office/drawing/2014/main" id="{4734B63B-8DF3-7F8E-94B1-787DB486745A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9816775" y="1999711"/>
            <a:ext cx="556439" cy="556439"/>
          </a:xfrm>
          <a:prstGeom prst="rect">
            <a:avLst/>
          </a:prstGeom>
        </p:spPr>
      </p:pic>
      <p:pic>
        <p:nvPicPr>
          <p:cNvPr id="87" name="Graphic 86" descr="Right And Left Brain outline">
            <a:extLst>
              <a:ext uri="{FF2B5EF4-FFF2-40B4-BE49-F238E27FC236}">
                <a16:creationId xmlns:a16="http://schemas.microsoft.com/office/drawing/2014/main" id="{2A0078EC-DF16-3688-BB7E-D2787239F372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9808633" y="3500030"/>
            <a:ext cx="556439" cy="556439"/>
          </a:xfrm>
          <a:prstGeom prst="rect">
            <a:avLst/>
          </a:prstGeom>
        </p:spPr>
      </p:pic>
      <p:pic>
        <p:nvPicPr>
          <p:cNvPr id="88" name="Graphic 87" descr="Right And Left Brain outline">
            <a:extLst>
              <a:ext uri="{FF2B5EF4-FFF2-40B4-BE49-F238E27FC236}">
                <a16:creationId xmlns:a16="http://schemas.microsoft.com/office/drawing/2014/main" id="{2159290D-A5EF-B865-BD6D-05A1731B6A9D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9862455" y="5829174"/>
            <a:ext cx="556439" cy="556439"/>
          </a:xfrm>
          <a:prstGeom prst="rect">
            <a:avLst/>
          </a:prstGeom>
        </p:spPr>
      </p:pic>
      <p:pic>
        <p:nvPicPr>
          <p:cNvPr id="89" name="Graphic 88" descr="Right And Left Brain outline">
            <a:extLst>
              <a:ext uri="{FF2B5EF4-FFF2-40B4-BE49-F238E27FC236}">
                <a16:creationId xmlns:a16="http://schemas.microsoft.com/office/drawing/2014/main" id="{3EECA8CC-50A8-77A1-9548-96758BA5F7DA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9842029" y="7081456"/>
            <a:ext cx="556439" cy="5564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8c8e540-cdfe-4713-bff0-4351d38ade9d">
      <Terms xmlns="http://schemas.microsoft.com/office/infopath/2007/PartnerControls"/>
    </lcf76f155ced4ddcb4097134ff3c332f>
    <TaxCatchAll xmlns="0a6be467-e76b-4869-981c-41fd8dac8726" xsi:nil="true"/>
    <Number xmlns="58c8e540-cdfe-4713-bff0-4351d38ade9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51eba63fcdbfc2b220dcb1461b28a2a2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da28d02869152019d728ace0375ba34e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2C9FBD-4F80-46C2-B635-7F913B74E10D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21fe2dc5-e687-4b08-a992-8b5ade4d5474"/>
    <ds:schemaRef ds:uri="http://schemas.microsoft.com/sharepoint/v3"/>
    <ds:schemaRef ds:uri="39022ca7-da8b-462c-ac53-cf911d2e7c5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D0B6903-2BB0-43D2-84B8-E43D86AE07FE}"/>
</file>

<file path=customXml/itemProps3.xml><?xml version="1.0" encoding="utf-8"?>
<ds:datastoreItem xmlns:ds="http://schemas.openxmlformats.org/officeDocument/2006/customXml" ds:itemID="{2CC43189-D4CF-4824-BDEA-150AD5C2BC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842</Words>
  <Application>Microsoft Office PowerPoint</Application>
  <PresentationFormat>Custom</PresentationFormat>
  <Paragraphs>336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DM Sans Bold</vt:lpstr>
      <vt:lpstr>DM Sans</vt:lpstr>
      <vt:lpstr>Arial</vt:lpstr>
      <vt:lpstr>Calibri</vt:lpstr>
      <vt:lpstr>Aptos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Evolution Activity Schedule Template</dc:title>
  <dc:creator>Lloyd, Michelle [HMPS]</dc:creator>
  <cp:keywords>CM_020a</cp:keywords>
  <cp:lastModifiedBy>Couldstone, Ellie (Growth Company)</cp:lastModifiedBy>
  <cp:revision>11</cp:revision>
  <dcterms:created xsi:type="dcterms:W3CDTF">2006-08-16T00:00:00Z</dcterms:created>
  <dcterms:modified xsi:type="dcterms:W3CDTF">2025-04-25T05:51:37Z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</Properties>
</file>