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732" r:id="rId4"/>
  </p:sldMasterIdLst>
  <p:notesMasterIdLst>
    <p:notesMasterId r:id="rId10"/>
  </p:notesMasterIdLst>
  <p:sldIdLst>
    <p:sldId id="272" r:id="rId5"/>
    <p:sldId id="263" r:id="rId6"/>
    <p:sldId id="268" r:id="rId7"/>
    <p:sldId id="267" r:id="rId8"/>
    <p:sldId id="270" r:id="rId9"/>
  </p:sldIdLst>
  <p:sldSz cx="10693400" cy="7556500"/>
  <p:notesSz cx="6797675" cy="9926638"/>
  <p:embeddedFontLst>
    <p:embeddedFont>
      <p:font typeface="DM Sans" pitchFamily="2" charset="0"/>
      <p:regular r:id="rId11"/>
      <p:bold r:id="rId12"/>
      <p:italic r:id="rId13"/>
      <p:boldItalic r:id="rId14"/>
    </p:embeddedFont>
    <p:embeddedFont>
      <p:font typeface="DM Sans Bold" charset="0"/>
      <p:regular r:id="rId15"/>
      <p:bold r:id="rId1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FF9B"/>
    <a:srgbClr val="FAF6AC"/>
    <a:srgbClr val="FFCCCC"/>
    <a:srgbClr val="FFCC99"/>
    <a:srgbClr val="34586E"/>
    <a:srgbClr val="ACB7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7A35A73-F9DF-4E94-A8E4-62436788F33B}" v="83" dt="2025-06-27T10:15:57.9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1440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font" Target="fonts/font3.fntdata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font" Target="fonts/font2.fntdata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font" Target="fonts/font6.fntdata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font" Target="fonts/font1.fntdata"/><Relationship Id="rId5" Type="http://schemas.openxmlformats.org/officeDocument/2006/relationships/slide" Target="slides/slide1.xml"/><Relationship Id="rId15" Type="http://schemas.openxmlformats.org/officeDocument/2006/relationships/font" Target="fonts/font5.fntdata"/><Relationship Id="rId10" Type="http://schemas.openxmlformats.org/officeDocument/2006/relationships/notesMaster" Target="notesMasters/notesMaster1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F824F2-4039-4E9F-A9ED-1CFB4ADAA9F3}" type="datetimeFigureOut">
              <a:rPr lang="en-GB" smtClean="0"/>
              <a:t>11/07/2025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1FEC4-1883-44E9-B54F-88C6060D0A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6604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94E74F-A49B-702F-0FA8-A0B873940F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1236D70-2AE3-D16A-A7E6-82672561ACD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35D6032-E2A1-2D4D-EF8D-F7B29F4BEBB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>
              <a:solidFill>
                <a:sysClr val="windowText" lastClr="000000"/>
              </a:solidFill>
              <a:latin typeface="DM Sans"/>
            </a:endParaRPr>
          </a:p>
          <a:p>
            <a:pPr algn="ctr">
              <a:lnSpc>
                <a:spcPts val="1515"/>
              </a:lnSpc>
            </a:pPr>
            <a:endParaRPr lang="en-GB" sz="1800">
              <a:solidFill>
                <a:srgbClr val="000000"/>
              </a:solidFill>
              <a:latin typeface="DM Sans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>
              <a:solidFill>
                <a:sysClr val="windowText" lastClr="000000"/>
              </a:solidFill>
              <a:latin typeface="DM Sans"/>
            </a:endParaRPr>
          </a:p>
          <a:p>
            <a:endParaRPr lang="en-GB"/>
          </a:p>
          <a:p>
            <a:endParaRPr lang="en-GB"/>
          </a:p>
          <a:p>
            <a:pPr algn="ctr">
              <a:lnSpc>
                <a:spcPts val="1515"/>
              </a:lnSpc>
            </a:pPr>
            <a:endParaRPr lang="en-GB"/>
          </a:p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F7C12B-91CD-7C76-B211-AB29FA64CF0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71FEC4-1883-44E9-B54F-88C6060D0A8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71820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F66758-1C6D-9681-116D-B75EEFE2ED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A7E6DC7-3E29-581B-FB5D-0F9B7143CE3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95C3453-2959-FFBD-8B6A-455B5B643F9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>
              <a:solidFill>
                <a:sysClr val="windowText" lastClr="000000"/>
              </a:solidFill>
              <a:latin typeface="DM Sans"/>
            </a:endParaRPr>
          </a:p>
          <a:p>
            <a:pPr algn="ctr">
              <a:lnSpc>
                <a:spcPts val="1515"/>
              </a:lnSpc>
            </a:pPr>
            <a:endParaRPr lang="en-GB" sz="1800">
              <a:solidFill>
                <a:srgbClr val="000000"/>
              </a:solidFill>
              <a:latin typeface="DM Sans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>
              <a:solidFill>
                <a:sysClr val="windowText" lastClr="000000"/>
              </a:solidFill>
              <a:latin typeface="DM Sans"/>
            </a:endParaRPr>
          </a:p>
          <a:p>
            <a:endParaRPr lang="en-GB"/>
          </a:p>
          <a:p>
            <a:endParaRPr lang="en-GB"/>
          </a:p>
          <a:p>
            <a:pPr algn="ctr">
              <a:lnSpc>
                <a:spcPts val="1515"/>
              </a:lnSpc>
            </a:pPr>
            <a:endParaRPr lang="en-GB"/>
          </a:p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0F8C22-8DC2-8E9A-1208-4A98A2942F4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71FEC4-1883-44E9-B54F-88C6060D0A82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21148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94E74F-A49B-702F-0FA8-A0B873940F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1236D70-2AE3-D16A-A7E6-82672561ACD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35D6032-E2A1-2D4D-EF8D-F7B29F4BEBB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>
              <a:solidFill>
                <a:sysClr val="windowText" lastClr="000000"/>
              </a:solidFill>
              <a:latin typeface="DM Sans"/>
            </a:endParaRPr>
          </a:p>
          <a:p>
            <a:pPr algn="ctr">
              <a:lnSpc>
                <a:spcPts val="1515"/>
              </a:lnSpc>
            </a:pPr>
            <a:endParaRPr lang="en-GB" sz="1800">
              <a:solidFill>
                <a:srgbClr val="000000"/>
              </a:solidFill>
              <a:latin typeface="DM Sans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>
              <a:solidFill>
                <a:sysClr val="windowText" lastClr="000000"/>
              </a:solidFill>
              <a:latin typeface="DM Sans"/>
            </a:endParaRPr>
          </a:p>
          <a:p>
            <a:endParaRPr lang="en-GB"/>
          </a:p>
          <a:p>
            <a:endParaRPr lang="en-GB"/>
          </a:p>
          <a:p>
            <a:pPr algn="ctr">
              <a:lnSpc>
                <a:spcPts val="1515"/>
              </a:lnSpc>
            </a:pPr>
            <a:endParaRPr lang="en-GB"/>
          </a:p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F7C12B-91CD-7C76-B211-AB29FA64CF0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71FEC4-1883-44E9-B54F-88C6060D0A82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71820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C950D8-80D6-D99D-CACD-3B6AC3F986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9EA22E6-C4B7-E7E1-3705-B3D28F92B01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34BC493-8F02-F0F5-A490-9CD17E3A6CB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>
              <a:solidFill>
                <a:sysClr val="windowText" lastClr="000000"/>
              </a:solidFill>
              <a:latin typeface="DM Sans"/>
            </a:endParaRPr>
          </a:p>
          <a:p>
            <a:pPr algn="ctr">
              <a:lnSpc>
                <a:spcPts val="1515"/>
              </a:lnSpc>
            </a:pPr>
            <a:endParaRPr lang="en-GB" sz="1800">
              <a:solidFill>
                <a:srgbClr val="000000"/>
              </a:solidFill>
              <a:latin typeface="DM Sans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>
              <a:solidFill>
                <a:sysClr val="windowText" lastClr="000000"/>
              </a:solidFill>
              <a:latin typeface="DM Sans"/>
            </a:endParaRPr>
          </a:p>
          <a:p>
            <a:endParaRPr lang="en-GB"/>
          </a:p>
          <a:p>
            <a:endParaRPr lang="en-GB"/>
          </a:p>
          <a:p>
            <a:pPr algn="ctr">
              <a:lnSpc>
                <a:spcPts val="1515"/>
              </a:lnSpc>
            </a:pPr>
            <a:endParaRPr lang="en-GB"/>
          </a:p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DDD695-103F-653D-49E5-C10D853C37D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71FEC4-1883-44E9-B54F-88C6060D0A82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23902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DD8C6B-1F29-CA92-F49C-993DCF110C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720077C-3DBC-C15E-54A7-29E175F26DE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D9D026C-E5E7-10C0-1345-CE55C8F2476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>
              <a:solidFill>
                <a:sysClr val="windowText" lastClr="000000"/>
              </a:solidFill>
              <a:latin typeface="DM Sans"/>
            </a:endParaRPr>
          </a:p>
          <a:p>
            <a:pPr algn="ctr">
              <a:lnSpc>
                <a:spcPts val="1515"/>
              </a:lnSpc>
            </a:pPr>
            <a:endParaRPr lang="en-GB" sz="1800">
              <a:solidFill>
                <a:srgbClr val="000000"/>
              </a:solidFill>
              <a:latin typeface="DM Sans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>
              <a:solidFill>
                <a:sysClr val="windowText" lastClr="000000"/>
              </a:solidFill>
              <a:latin typeface="DM Sans"/>
            </a:endParaRPr>
          </a:p>
          <a:p>
            <a:endParaRPr lang="en-GB"/>
          </a:p>
          <a:p>
            <a:endParaRPr lang="en-GB"/>
          </a:p>
          <a:p>
            <a:pPr algn="ctr">
              <a:lnSpc>
                <a:spcPts val="1515"/>
              </a:lnSpc>
            </a:pPr>
            <a:endParaRPr lang="en-GB"/>
          </a:p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8BEB48-051E-5047-734C-51868182E29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71FEC4-1883-44E9-B54F-88C6060D0A82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74503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92452B-6050-366E-9498-9A476C296B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6675" y="1236678"/>
            <a:ext cx="8020050" cy="2630781"/>
          </a:xfrm>
        </p:spPr>
        <p:txBody>
          <a:bodyPr anchor="b"/>
          <a:lstStyle>
            <a:lvl1pPr algn="ctr">
              <a:defRPr sz="5263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EA98D0-2719-E7EF-98CA-91DC6B25E5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36675" y="3968912"/>
            <a:ext cx="8020050" cy="1824404"/>
          </a:xfrm>
        </p:spPr>
        <p:txBody>
          <a:bodyPr/>
          <a:lstStyle>
            <a:lvl1pPr marL="0" indent="0" algn="ctr">
              <a:buNone/>
              <a:defRPr sz="2105"/>
            </a:lvl1pPr>
            <a:lvl2pPr marL="401010" indent="0" algn="ctr">
              <a:buNone/>
              <a:defRPr sz="1754"/>
            </a:lvl2pPr>
            <a:lvl3pPr marL="802020" indent="0" algn="ctr">
              <a:buNone/>
              <a:defRPr sz="1579"/>
            </a:lvl3pPr>
            <a:lvl4pPr marL="1203030" indent="0" algn="ctr">
              <a:buNone/>
              <a:defRPr sz="1403"/>
            </a:lvl4pPr>
            <a:lvl5pPr marL="1604040" indent="0" algn="ctr">
              <a:buNone/>
              <a:defRPr sz="1403"/>
            </a:lvl5pPr>
            <a:lvl6pPr marL="2005051" indent="0" algn="ctr">
              <a:buNone/>
              <a:defRPr sz="1403"/>
            </a:lvl6pPr>
            <a:lvl7pPr marL="2406061" indent="0" algn="ctr">
              <a:buNone/>
              <a:defRPr sz="1403"/>
            </a:lvl7pPr>
            <a:lvl8pPr marL="2807071" indent="0" algn="ctr">
              <a:buNone/>
              <a:defRPr sz="1403"/>
            </a:lvl8pPr>
            <a:lvl9pPr marL="3208081" indent="0" algn="ctr">
              <a:buNone/>
              <a:defRPr sz="1403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7998A8-6692-8CBD-67C6-D4E33DFB29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5ABBA0-8F53-9473-FDA0-0F39CA908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1DB4FB-B9A7-8566-4BB1-2C39399F6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059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817C2-D8F2-8F18-16E5-A74D13204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26D482-8203-FC0E-E7FE-4841352580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00C800-E09E-E885-FC12-D5377CA7C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07F228-C6A7-5D11-E17B-49EC275D0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922617-5D97-9F1F-56A1-DC881DE27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558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20D9C93-A4E3-9CED-2852-745B676910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652465" y="402314"/>
            <a:ext cx="2305764" cy="6403784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BBE462-62DB-886C-B928-B0705083C6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35171" y="402314"/>
            <a:ext cx="6783626" cy="6403784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BFA797-1492-E572-84FB-057EBD653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92E23B-DAC2-3834-1AEE-5E37DF289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59A168-F683-54DA-6BA6-99789FDDF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466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7CAF72-F03E-87B9-E2BF-0BAADBD624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F0EE3C-0A7A-737A-15D1-96508ABFD8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AE3868-63BA-CD4E-E901-7A6092F8B4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C5FE0F-9A49-C456-E6B2-43723D4B2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6F54B3-F11F-FF3E-A6CC-E73631C6E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530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CAC7BD-5874-503F-D601-B9327EEF13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602" y="1883878"/>
            <a:ext cx="9223058" cy="3143294"/>
          </a:xfrm>
        </p:spPr>
        <p:txBody>
          <a:bodyPr anchor="b"/>
          <a:lstStyle>
            <a:lvl1pPr>
              <a:defRPr sz="5263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30E595-8FFB-B1DF-FD01-265695AD1A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9602" y="5056909"/>
            <a:ext cx="9223058" cy="1652984"/>
          </a:xfrm>
        </p:spPr>
        <p:txBody>
          <a:bodyPr/>
          <a:lstStyle>
            <a:lvl1pPr marL="0" indent="0">
              <a:buNone/>
              <a:defRPr sz="2105">
                <a:solidFill>
                  <a:schemeClr val="tx1">
                    <a:tint val="82000"/>
                  </a:schemeClr>
                </a:solidFill>
              </a:defRPr>
            </a:lvl1pPr>
            <a:lvl2pPr marL="401010" indent="0">
              <a:buNone/>
              <a:defRPr sz="1754">
                <a:solidFill>
                  <a:schemeClr val="tx1">
                    <a:tint val="82000"/>
                  </a:schemeClr>
                </a:solidFill>
              </a:defRPr>
            </a:lvl2pPr>
            <a:lvl3pPr marL="802020" indent="0">
              <a:buNone/>
              <a:defRPr sz="1579">
                <a:solidFill>
                  <a:schemeClr val="tx1">
                    <a:tint val="82000"/>
                  </a:schemeClr>
                </a:solidFill>
              </a:defRPr>
            </a:lvl3pPr>
            <a:lvl4pPr marL="1203030" indent="0">
              <a:buNone/>
              <a:defRPr sz="1403">
                <a:solidFill>
                  <a:schemeClr val="tx1">
                    <a:tint val="82000"/>
                  </a:schemeClr>
                </a:solidFill>
              </a:defRPr>
            </a:lvl4pPr>
            <a:lvl5pPr marL="1604040" indent="0">
              <a:buNone/>
              <a:defRPr sz="1403">
                <a:solidFill>
                  <a:schemeClr val="tx1">
                    <a:tint val="82000"/>
                  </a:schemeClr>
                </a:solidFill>
              </a:defRPr>
            </a:lvl5pPr>
            <a:lvl6pPr marL="2005051" indent="0">
              <a:buNone/>
              <a:defRPr sz="1403">
                <a:solidFill>
                  <a:schemeClr val="tx1">
                    <a:tint val="82000"/>
                  </a:schemeClr>
                </a:solidFill>
              </a:defRPr>
            </a:lvl6pPr>
            <a:lvl7pPr marL="2406061" indent="0">
              <a:buNone/>
              <a:defRPr sz="1403">
                <a:solidFill>
                  <a:schemeClr val="tx1">
                    <a:tint val="82000"/>
                  </a:schemeClr>
                </a:solidFill>
              </a:defRPr>
            </a:lvl7pPr>
            <a:lvl8pPr marL="2807071" indent="0">
              <a:buNone/>
              <a:defRPr sz="1403">
                <a:solidFill>
                  <a:schemeClr val="tx1">
                    <a:tint val="82000"/>
                  </a:schemeClr>
                </a:solidFill>
              </a:defRPr>
            </a:lvl8pPr>
            <a:lvl9pPr marL="3208081" indent="0">
              <a:buNone/>
              <a:defRPr sz="140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1CC633-AC15-4D38-EF65-2633C6E4C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504C9-95F9-A961-2120-E6B2A9CF9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6B6DC1-27C1-C450-ACD9-B07CE4886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688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BEE360-E26B-CC2E-CDEA-71D08E8E10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33E23C-F09C-AAEA-CD88-97274ACD7F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35171" y="2011568"/>
            <a:ext cx="4544695" cy="479453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B6DDC0-71D8-AF31-0312-700129D745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13534" y="2011568"/>
            <a:ext cx="4544695" cy="479453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505ED2-72EC-9D48-D764-F9B0B6EED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CAE453-A30D-6110-D099-61D7000CD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9293B6-9725-5C6D-E198-D593F0AA8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391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46140-F757-316E-E688-DCCE8BB1AD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564" y="402314"/>
            <a:ext cx="9223058" cy="1460574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211C73-CF23-9EE2-3656-1906364B85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36565" y="1852393"/>
            <a:ext cx="4523809" cy="907829"/>
          </a:xfrm>
        </p:spPr>
        <p:txBody>
          <a:bodyPr anchor="b"/>
          <a:lstStyle>
            <a:lvl1pPr marL="0" indent="0">
              <a:buNone/>
              <a:defRPr sz="2105" b="1"/>
            </a:lvl1pPr>
            <a:lvl2pPr marL="401010" indent="0">
              <a:buNone/>
              <a:defRPr sz="1754" b="1"/>
            </a:lvl2pPr>
            <a:lvl3pPr marL="802020" indent="0">
              <a:buNone/>
              <a:defRPr sz="1579" b="1"/>
            </a:lvl3pPr>
            <a:lvl4pPr marL="1203030" indent="0">
              <a:buNone/>
              <a:defRPr sz="1403" b="1"/>
            </a:lvl4pPr>
            <a:lvl5pPr marL="1604040" indent="0">
              <a:buNone/>
              <a:defRPr sz="1403" b="1"/>
            </a:lvl5pPr>
            <a:lvl6pPr marL="2005051" indent="0">
              <a:buNone/>
              <a:defRPr sz="1403" b="1"/>
            </a:lvl6pPr>
            <a:lvl7pPr marL="2406061" indent="0">
              <a:buNone/>
              <a:defRPr sz="1403" b="1"/>
            </a:lvl7pPr>
            <a:lvl8pPr marL="2807071" indent="0">
              <a:buNone/>
              <a:defRPr sz="1403" b="1"/>
            </a:lvl8pPr>
            <a:lvl9pPr marL="3208081" indent="0">
              <a:buNone/>
              <a:defRPr sz="1403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DDE85D-A031-07E6-98DE-4D360DAEF1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36565" y="2760222"/>
            <a:ext cx="4523809" cy="405987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EBDF5F6-FAAD-9708-9436-825324A284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413534" y="1852393"/>
            <a:ext cx="4546088" cy="907829"/>
          </a:xfrm>
        </p:spPr>
        <p:txBody>
          <a:bodyPr anchor="b"/>
          <a:lstStyle>
            <a:lvl1pPr marL="0" indent="0">
              <a:buNone/>
              <a:defRPr sz="2105" b="1"/>
            </a:lvl1pPr>
            <a:lvl2pPr marL="401010" indent="0">
              <a:buNone/>
              <a:defRPr sz="1754" b="1"/>
            </a:lvl2pPr>
            <a:lvl3pPr marL="802020" indent="0">
              <a:buNone/>
              <a:defRPr sz="1579" b="1"/>
            </a:lvl3pPr>
            <a:lvl4pPr marL="1203030" indent="0">
              <a:buNone/>
              <a:defRPr sz="1403" b="1"/>
            </a:lvl4pPr>
            <a:lvl5pPr marL="1604040" indent="0">
              <a:buNone/>
              <a:defRPr sz="1403" b="1"/>
            </a:lvl5pPr>
            <a:lvl6pPr marL="2005051" indent="0">
              <a:buNone/>
              <a:defRPr sz="1403" b="1"/>
            </a:lvl6pPr>
            <a:lvl7pPr marL="2406061" indent="0">
              <a:buNone/>
              <a:defRPr sz="1403" b="1"/>
            </a:lvl7pPr>
            <a:lvl8pPr marL="2807071" indent="0">
              <a:buNone/>
              <a:defRPr sz="1403" b="1"/>
            </a:lvl8pPr>
            <a:lvl9pPr marL="3208081" indent="0">
              <a:buNone/>
              <a:defRPr sz="1403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ED6B5E4-6CF1-E224-679B-62DBDD99E8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413534" y="2760222"/>
            <a:ext cx="4546088" cy="405987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646FD38-62B2-6AEC-209C-6572BE294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A7834C8-427E-9005-E8EE-88A7CFEAB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0AFCCE1-0EB0-EBEB-6314-667FDE4E6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843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088CFC-73F5-DF01-36B7-16BF7EFCC5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F98CA68-C34C-50A6-B2FF-9BCAC4BD2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5F2C1A-1A62-DF49-1AF0-25616DE0B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484DF8-C6BB-B416-44C3-BA454ABA61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952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FA33FF0-F8A7-BDA5-3769-610A8C3B1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6614BFC-AB35-98CC-519E-AE62CED8D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6F16EF-9B7C-68FF-FEFD-96F29BF1B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461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7050C5-51F2-4F68-2823-9D7DD2433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564" y="503767"/>
            <a:ext cx="3448900" cy="1763183"/>
          </a:xfrm>
        </p:spPr>
        <p:txBody>
          <a:bodyPr anchor="b"/>
          <a:lstStyle>
            <a:lvl1pPr>
              <a:defRPr sz="2807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7E8666-9415-F79F-D78E-E505DC486A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6088" y="1087996"/>
            <a:ext cx="5413534" cy="5370013"/>
          </a:xfrm>
        </p:spPr>
        <p:txBody>
          <a:bodyPr/>
          <a:lstStyle>
            <a:lvl1pPr>
              <a:defRPr sz="2807"/>
            </a:lvl1pPr>
            <a:lvl2pPr>
              <a:defRPr sz="2456"/>
            </a:lvl2pPr>
            <a:lvl3pPr>
              <a:defRPr sz="2105"/>
            </a:lvl3pPr>
            <a:lvl4pPr>
              <a:defRPr sz="1754"/>
            </a:lvl4pPr>
            <a:lvl5pPr>
              <a:defRPr sz="1754"/>
            </a:lvl5pPr>
            <a:lvl6pPr>
              <a:defRPr sz="1754"/>
            </a:lvl6pPr>
            <a:lvl7pPr>
              <a:defRPr sz="1754"/>
            </a:lvl7pPr>
            <a:lvl8pPr>
              <a:defRPr sz="1754"/>
            </a:lvl8pPr>
            <a:lvl9pPr>
              <a:defRPr sz="1754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B47512-D385-8427-0900-A47F76C643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36564" y="2266950"/>
            <a:ext cx="3448900" cy="4199805"/>
          </a:xfrm>
        </p:spPr>
        <p:txBody>
          <a:bodyPr/>
          <a:lstStyle>
            <a:lvl1pPr marL="0" indent="0">
              <a:buNone/>
              <a:defRPr sz="1403"/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AECB69-143E-BB41-2BF3-722603A4D6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0F5803-AC06-214E-64D8-0C6A90573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E5A207-B7FF-F27D-A19F-158D23508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915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AF567-8307-0E5E-46E5-AA5EA2899D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564" y="503767"/>
            <a:ext cx="3448900" cy="1763183"/>
          </a:xfrm>
        </p:spPr>
        <p:txBody>
          <a:bodyPr anchor="b"/>
          <a:lstStyle>
            <a:lvl1pPr>
              <a:defRPr sz="2807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CA5A7A7-3AE6-2483-3D16-076B1AD3C3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546088" y="1087996"/>
            <a:ext cx="5413534" cy="5370013"/>
          </a:xfrm>
        </p:spPr>
        <p:txBody>
          <a:bodyPr/>
          <a:lstStyle>
            <a:lvl1pPr marL="0" indent="0">
              <a:buNone/>
              <a:defRPr sz="2807"/>
            </a:lvl1pPr>
            <a:lvl2pPr marL="401010" indent="0">
              <a:buNone/>
              <a:defRPr sz="2456"/>
            </a:lvl2pPr>
            <a:lvl3pPr marL="802020" indent="0">
              <a:buNone/>
              <a:defRPr sz="2105"/>
            </a:lvl3pPr>
            <a:lvl4pPr marL="1203030" indent="0">
              <a:buNone/>
              <a:defRPr sz="1754"/>
            </a:lvl4pPr>
            <a:lvl5pPr marL="1604040" indent="0">
              <a:buNone/>
              <a:defRPr sz="1754"/>
            </a:lvl5pPr>
            <a:lvl6pPr marL="2005051" indent="0">
              <a:buNone/>
              <a:defRPr sz="1754"/>
            </a:lvl6pPr>
            <a:lvl7pPr marL="2406061" indent="0">
              <a:buNone/>
              <a:defRPr sz="1754"/>
            </a:lvl7pPr>
            <a:lvl8pPr marL="2807071" indent="0">
              <a:buNone/>
              <a:defRPr sz="1754"/>
            </a:lvl8pPr>
            <a:lvl9pPr marL="3208081" indent="0">
              <a:buNone/>
              <a:defRPr sz="1754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18CA5A-4A55-49B5-6D75-B050AFE54D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36564" y="2266950"/>
            <a:ext cx="3448900" cy="4199805"/>
          </a:xfrm>
        </p:spPr>
        <p:txBody>
          <a:bodyPr/>
          <a:lstStyle>
            <a:lvl1pPr marL="0" indent="0">
              <a:buNone/>
              <a:defRPr sz="1403"/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7EA6CD-0394-492F-B4D7-A88A03534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B65426-9186-A4DA-5A55-506763BB2A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630B9B-6B6C-9350-B7F9-7CDAA4231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049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0EA276-4B56-0002-4393-B16EC72929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5171" y="402314"/>
            <a:ext cx="9223058" cy="14605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55A15D-6518-1D8F-383C-A6E88D2C72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35171" y="2011568"/>
            <a:ext cx="9223058" cy="47945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92DCB3-C16D-A1FD-627F-3EEB217E5F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5171" y="7003756"/>
            <a:ext cx="2406015" cy="4023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7F20F5-BE7E-EC4C-3B21-4E33CA0377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542189" y="7003756"/>
            <a:ext cx="3609023" cy="4023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FA727A-9BCB-EF9B-7826-C1FFF80B5A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552214" y="7003756"/>
            <a:ext cx="2406015" cy="4023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911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802020" rtl="0" eaLnBrk="1" latinLnBrk="0" hangingPunct="1">
        <a:lnSpc>
          <a:spcPct val="90000"/>
        </a:lnSpc>
        <a:spcBef>
          <a:spcPct val="0"/>
        </a:spcBef>
        <a:buNone/>
        <a:defRPr sz="38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0505" indent="-200505" algn="l" defTabSz="802020" rtl="0" eaLnBrk="1" latinLnBrk="0" hangingPunct="1">
        <a:lnSpc>
          <a:spcPct val="90000"/>
        </a:lnSpc>
        <a:spcBef>
          <a:spcPts val="877"/>
        </a:spcBef>
        <a:buFont typeface="Arial" panose="020B0604020202020204" pitchFamily="34" charset="0"/>
        <a:buChar char="•"/>
        <a:defRPr sz="2456" kern="1200">
          <a:solidFill>
            <a:schemeClr val="tx1"/>
          </a:solidFill>
          <a:latin typeface="+mn-lt"/>
          <a:ea typeface="+mn-ea"/>
          <a:cs typeface="+mn-cs"/>
        </a:defRPr>
      </a:lvl1pPr>
      <a:lvl2pPr marL="601515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02525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754" kern="1200">
          <a:solidFill>
            <a:schemeClr val="tx1"/>
          </a:solidFill>
          <a:latin typeface="+mn-lt"/>
          <a:ea typeface="+mn-ea"/>
          <a:cs typeface="+mn-cs"/>
        </a:defRPr>
      </a:lvl3pPr>
      <a:lvl4pPr marL="1403535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4pPr>
      <a:lvl5pPr marL="1804546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5pPr>
      <a:lvl6pPr marL="2205556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6pPr>
      <a:lvl7pPr marL="2606566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7pPr>
      <a:lvl8pPr marL="3007576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8pPr>
      <a:lvl9pPr marL="3408586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1pPr>
      <a:lvl2pPr marL="401010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2pPr>
      <a:lvl3pPr marL="802020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3pPr>
      <a:lvl4pPr marL="1203030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4pPr>
      <a:lvl5pPr marL="1604040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5pPr>
      <a:lvl6pPr marL="2005051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6pPr>
      <a:lvl7pPr marL="2406061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7pPr>
      <a:lvl8pPr marL="2807071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8pPr>
      <a:lvl9pPr marL="3208081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foactivityhubs@commlinks.co.uk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cfoactivityhubs@commlinks.co.uk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cfoactivityhubs@commlinks.co.uk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cfoactivityhubs@commlinks.co.uk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cfoactivityhubs@commlinks.co.uk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A7B9EF7-71D9-600C-FABE-D1BEB9180B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C7F045A0-E097-EE84-509D-AB8B0C973D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6892617"/>
              </p:ext>
            </p:extLst>
          </p:nvPr>
        </p:nvGraphicFramePr>
        <p:xfrm>
          <a:off x="2660754" y="882647"/>
          <a:ext cx="7848000" cy="6512016"/>
        </p:xfrm>
        <a:graphic>
          <a:graphicData uri="http://schemas.openxmlformats.org/drawingml/2006/table">
            <a:tbl>
              <a:tblPr/>
              <a:tblGrid>
                <a:gridCol w="156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6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6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61298"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Monday</a:t>
                      </a:r>
                      <a:endParaRPr lang="en-US" sz="135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Tuesday</a:t>
                      </a:r>
                      <a:endParaRPr lang="en-US" sz="135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Wednesday</a:t>
                      </a:r>
                      <a:endParaRPr lang="en-US" sz="135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Thursday</a:t>
                      </a:r>
                      <a:endParaRPr lang="en-US" sz="135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Friday</a:t>
                      </a:r>
                      <a:endParaRPr lang="en-US" sz="135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9090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Motivation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Monday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with Paul 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DM Sans"/>
                        </a:rPr>
                        <a:t>9:30 – 10:30 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DM Sans"/>
                        </a:rPr>
                        <a:t>Job focused mindfulness</a:t>
                      </a: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2400" b="1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Hub closed for staff training 1</a:t>
                      </a:r>
                      <a:r>
                        <a:rPr lang="en-GB" sz="2400" b="1" baseline="3000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st</a:t>
                      </a:r>
                      <a:r>
                        <a:rPr lang="en-GB" sz="2400" b="1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 July – all day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Wellbeing Wednesday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with Owen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DM Sans"/>
                        </a:rPr>
                        <a:t>9:30 – 10:30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DM Sans"/>
                        </a:rPr>
                        <a:t>Coping with stress</a:t>
                      </a: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Thoughtful Thursday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with Steve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DM Sans"/>
                        </a:rPr>
                        <a:t>9:30 – 10:30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Thinking about your local community</a:t>
                      </a: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latin typeface="DM Sans"/>
                          <a:cs typeface="DilleniaUPC"/>
                        </a:rPr>
                        <a:t>Friday Fitness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latin typeface="DM Sans"/>
                          <a:cs typeface="DilleniaUPC"/>
                        </a:rPr>
                        <a:t>with Paul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GB" sz="1000" dirty="0">
                        <a:solidFill>
                          <a:srgbClr val="000000"/>
                        </a:solidFill>
                        <a:latin typeface="DM Sans" pitchFamily="2" charset="0"/>
                        <a:cs typeface="DilleniaUPC" panose="020B0502040204020203" pitchFamily="18" charset="-34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  <a:cs typeface="DilleniaUPC"/>
                        </a:rPr>
                        <a:t>9:30 – 10:30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GB" sz="1000" dirty="0">
                        <a:solidFill>
                          <a:srgbClr val="000000"/>
                        </a:solidFill>
                        <a:latin typeface="DM Sans" pitchFamily="2" charset="0"/>
                        <a:cs typeface="DilleniaUPC" panose="020B0502040204020203" pitchFamily="18" charset="-34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  <a:cs typeface="DilleniaUPC"/>
                        </a:rPr>
                        <a:t>Focus on health/ gentle exercise</a:t>
                      </a: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003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b="1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Men in Mind </a:t>
                      </a:r>
                      <a:endParaRPr lang="en-US" sz="10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1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with Owen</a:t>
                      </a:r>
                      <a:endParaRPr lang="en-US" sz="10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endParaRPr lang="en-US" sz="10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10:30 – 12:30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0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Supportive safe space to explore your wellbeing</a:t>
                      </a:r>
                      <a:endParaRPr lang="en-US" dirty="0"/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endParaRPr lang="en-US" sz="1000" b="1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ct val="100000"/>
                        </a:lnSpc>
                      </a:pPr>
                      <a:r>
                        <a:rPr lang="en-US" sz="1000" b="1" i="0" kern="1200" dirty="0">
                          <a:solidFill>
                            <a:schemeClr val="tx1"/>
                          </a:solidFill>
                          <a:effectLst/>
                          <a:latin typeface="DM Sans"/>
                          <a:ea typeface="+mn-ea"/>
                          <a:cs typeface="+mn-cs"/>
                        </a:rPr>
                        <a:t>Cooking on a budget</a:t>
                      </a:r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DM Sans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algn="ctr" rtl="0" fontAlgn="base">
                        <a:lnSpc>
                          <a:spcPct val="100000"/>
                        </a:lnSpc>
                      </a:pPr>
                      <a:r>
                        <a:rPr lang="en-US" sz="1000" b="1" i="0" kern="1200" dirty="0">
                          <a:solidFill>
                            <a:schemeClr val="tx1"/>
                          </a:solidFill>
                          <a:effectLst/>
                          <a:latin typeface="DM Sans"/>
                          <a:ea typeface="+mn-ea"/>
                          <a:cs typeface="+mn-cs"/>
                        </a:rPr>
                        <a:t>with Paul</a:t>
                      </a:r>
                      <a:endParaRPr lang="en-US" sz="1000" b="0" i="0" kern="1200" dirty="0">
                        <a:solidFill>
                          <a:schemeClr val="tx1"/>
                        </a:solidFill>
                        <a:effectLst/>
                        <a:latin typeface="DM Sans"/>
                        <a:ea typeface="+mn-ea"/>
                        <a:cs typeface="+mn-cs"/>
                      </a:endParaRPr>
                    </a:p>
                    <a:p>
                      <a:pPr algn="ctr" rtl="0" fontAlgn="base">
                        <a:lnSpc>
                          <a:spcPct val="100000"/>
                        </a:lnSpc>
                      </a:pPr>
                      <a:endParaRPr lang="en-US" sz="1000" b="0" i="0" kern="1200" dirty="0">
                        <a:solidFill>
                          <a:schemeClr val="tx1"/>
                        </a:solidFill>
                        <a:effectLst/>
                        <a:latin typeface="DM Sans"/>
                        <a:ea typeface="+mn-ea"/>
                        <a:cs typeface="+mn-cs"/>
                      </a:endParaRPr>
                    </a:p>
                    <a:p>
                      <a:pPr algn="ctr" rtl="0" fontAlgn="base">
                        <a:lnSpc>
                          <a:spcPct val="100000"/>
                        </a:lnSpc>
                      </a:pPr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DM Sans"/>
                          <a:ea typeface="+mn-ea"/>
                          <a:cs typeface="+mn-cs"/>
                        </a:rPr>
                        <a:t>10:30 – 12:30​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DM Sans"/>
                          <a:ea typeface="+mn-ea"/>
                          <a:cs typeface="+mn-cs"/>
                        </a:rPr>
                        <a:t>Learn how to make quick and tasty meals</a:t>
                      </a:r>
                    </a:p>
                    <a:p>
                      <a:pPr algn="ctr" rtl="0" fontAlgn="base">
                        <a:lnSpc>
                          <a:spcPct val="100000"/>
                        </a:lnSpc>
                      </a:pPr>
                      <a:endParaRPr lang="en-US" sz="1000" b="0" i="0" kern="1200" dirty="0">
                        <a:solidFill>
                          <a:schemeClr val="tx1"/>
                        </a:solidFill>
                        <a:effectLst/>
                        <a:latin typeface="DM Sans"/>
                        <a:ea typeface="+mn-ea"/>
                        <a:cs typeface="+mn-cs"/>
                      </a:endParaRP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Music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with Fran</a:t>
                      </a:r>
                      <a:endParaRPr lang="en-US" sz="1000" b="1" dirty="0"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10:30 – 12:30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Song Appreciation Society</a:t>
                      </a: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Employability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with Owen and team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10:30 – 4pm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2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Job search</a:t>
                      </a:r>
                    </a:p>
                    <a:p>
                      <a:pPr algn="ctr">
                        <a:lnSpc>
                          <a:spcPct val="2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 Skills assessment</a:t>
                      </a:r>
                    </a:p>
                    <a:p>
                      <a:pPr algn="ctr">
                        <a:lnSpc>
                          <a:spcPct val="2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 CV writing</a:t>
                      </a:r>
                    </a:p>
                    <a:p>
                      <a:pPr algn="ctr">
                        <a:lnSpc>
                          <a:spcPct val="2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 Cover Letters</a:t>
                      </a:r>
                    </a:p>
                    <a:p>
                      <a:pPr algn="ctr">
                        <a:lnSpc>
                          <a:spcPct val="2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Applications</a:t>
                      </a:r>
                    </a:p>
                    <a:p>
                      <a:pPr algn="ctr">
                        <a:lnSpc>
                          <a:spcPct val="2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Disclosure</a:t>
                      </a:r>
                    </a:p>
                    <a:p>
                      <a:pPr algn="ctr">
                        <a:lnSpc>
                          <a:spcPct val="2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 Interview skills</a:t>
                      </a:r>
                    </a:p>
                    <a:p>
                      <a:pPr algn="ctr">
                        <a:lnSpc>
                          <a:spcPct val="2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In-work Support</a:t>
                      </a: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2114510"/>
                  </a:ext>
                </a:extLst>
              </a:tr>
              <a:tr h="1500320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1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Digital Literacy</a:t>
                      </a:r>
                      <a:endParaRPr lang="en-US" sz="10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1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with Paul</a:t>
                      </a:r>
                      <a:endParaRPr lang="en-US" sz="10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endParaRPr lang="en-US" sz="1000" b="0" i="0" u="none" strike="noStrike" noProof="0" dirty="0">
                        <a:solidFill>
                          <a:schemeClr val="tx1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chemeClr val="tx1"/>
                          </a:solidFill>
                          <a:latin typeface="DM Sans"/>
                        </a:rPr>
                        <a:t>1:30 – 3:30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DM Sans" pitchFamily="2" charset="0"/>
                          <a:ea typeface="+mn-ea"/>
                          <a:cs typeface="+mn-cs"/>
                        </a:rPr>
                        <a:t>Get support with online tasks, using a phone and much more​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DM Sans" pitchFamily="2" charset="0"/>
                        <a:ea typeface="+mn-ea"/>
                        <a:cs typeface="+mn-cs"/>
                      </a:endParaRP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 dirty="0">
                          <a:latin typeface="DM Sans"/>
                        </a:rPr>
                        <a:t>Arts &amp; Crafts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 dirty="0">
                          <a:latin typeface="DM Sans"/>
                        </a:rPr>
                        <a:t>with Steve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000" dirty="0"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DM Sans"/>
                        </a:rPr>
                        <a:t>1:30 - 3:30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000" dirty="0"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DM Sans"/>
                        </a:rPr>
                        <a:t>Destress and create!</a:t>
                      </a: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Life Skills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with Paul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DM Sans"/>
                        </a:rPr>
                        <a:t>1:30 – 3:30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Practical support on day to day living​</a:t>
                      </a:r>
                      <a:endParaRPr lang="en-US" sz="10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DM Sans"/>
                        <a:ea typeface="+mn-ea"/>
                        <a:cs typeface="+mn-c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66670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1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Money Management with Owen</a:t>
                      </a:r>
                      <a:endParaRPr lang="en-US" sz="10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endParaRPr lang="en-US" sz="10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1:30 – 3:30</a:t>
                      </a: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endParaRPr lang="en-US" sz="10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Develop your budgeting skills</a:t>
                      </a:r>
                      <a:endParaRPr lang="en-GB" dirty="0"/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GB" sz="10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r>
                        <a:rPr lang="en-GB" sz="1000" b="1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Fresh Start </a:t>
                      </a:r>
                      <a:endParaRPr lang="en-US" sz="10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r>
                        <a:rPr lang="en-GB" sz="1000" b="1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with Owen</a:t>
                      </a:r>
                      <a:endParaRPr lang="en-US" sz="10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r>
                        <a:rPr lang="en-GB" sz="10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1:30 – 3:30</a:t>
                      </a: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latin typeface="DM Sans" pitchFamily="2" charset="0"/>
                        </a:rPr>
                        <a:t>Planning for a brighter future</a:t>
                      </a:r>
                      <a:endParaRPr lang="en-US" sz="1000" dirty="0">
                        <a:latin typeface="DM Sans" pitchFamily="2" charset="0"/>
                      </a:endParaRP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The Opportunity Hub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with Steve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1:30 - 3:30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Look at goal setting to put your future in focus</a:t>
                      </a: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00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3" name="Group 3">
            <a:extLst>
              <a:ext uri="{FF2B5EF4-FFF2-40B4-BE49-F238E27FC236}">
                <a16:creationId xmlns:a16="http://schemas.microsoft.com/office/drawing/2014/main" id="{88259C2E-04BA-C3B9-F0EA-230BC4007E53}"/>
              </a:ext>
            </a:extLst>
          </p:cNvPr>
          <p:cNvGrpSpPr/>
          <p:nvPr/>
        </p:nvGrpSpPr>
        <p:grpSpPr>
          <a:xfrm>
            <a:off x="184646" y="1511048"/>
            <a:ext cx="2384913" cy="4949906"/>
            <a:chOff x="0" y="-28575"/>
            <a:chExt cx="868775" cy="1697876"/>
          </a:xfrm>
        </p:grpSpPr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324E5645-80A7-CD40-EBA9-8EE46B4ECB47}"/>
                </a:ext>
              </a:extLst>
            </p:cNvPr>
            <p:cNvSpPr/>
            <p:nvPr/>
          </p:nvSpPr>
          <p:spPr>
            <a:xfrm>
              <a:off x="0" y="0"/>
              <a:ext cx="868775" cy="1669301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>
              <a:extLst>
                <a:ext uri="{FF2B5EF4-FFF2-40B4-BE49-F238E27FC236}">
                  <a16:creationId xmlns:a16="http://schemas.microsoft.com/office/drawing/2014/main" id="{8D6F5FAC-E519-EE4F-CECB-54C7BEE94509}"/>
                </a:ext>
              </a:extLst>
            </p:cNvPr>
            <p:cNvSpPr txBox="1"/>
            <p:nvPr/>
          </p:nvSpPr>
          <p:spPr>
            <a:xfrm>
              <a:off x="0" y="-28575"/>
              <a:ext cx="868775" cy="16978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r>
                <a:rPr lang="en-US" sz="1600" b="1" u="sng">
                  <a:solidFill>
                    <a:srgbClr val="FFFFFF"/>
                  </a:solidFill>
                  <a:latin typeface="DM Sans"/>
                </a:rPr>
                <a:t>Information</a:t>
              </a:r>
            </a:p>
            <a:p>
              <a:pPr algn="ctr">
                <a:lnSpc>
                  <a:spcPts val="2379"/>
                </a:lnSpc>
              </a:pPr>
              <a:r>
                <a:rPr lang="en-US" sz="1200">
                  <a:solidFill>
                    <a:srgbClr val="FFFFFF"/>
                  </a:solidFill>
                  <a:latin typeface="DM Sans"/>
                </a:rPr>
                <a:t>Huddersfield CFO Activity Hub</a:t>
              </a:r>
            </a:p>
            <a:p>
              <a:pPr algn="ctr">
                <a:lnSpc>
                  <a:spcPts val="2379"/>
                </a:lnSpc>
              </a:pPr>
              <a:r>
                <a:rPr lang="en-US" sz="1200">
                  <a:solidFill>
                    <a:srgbClr val="FFFFFF"/>
                  </a:solidFill>
                  <a:latin typeface="DM Sans"/>
                </a:rPr>
                <a:t>3</a:t>
              </a:r>
              <a:r>
                <a:rPr lang="en-US" sz="1200" baseline="30000">
                  <a:solidFill>
                    <a:srgbClr val="FFFFFF"/>
                  </a:solidFill>
                  <a:latin typeface="DM Sans"/>
                </a:rPr>
                <a:t>rd</a:t>
              </a:r>
              <a:r>
                <a:rPr lang="en-US" sz="1200">
                  <a:solidFill>
                    <a:srgbClr val="FFFFFF"/>
                  </a:solidFill>
                  <a:latin typeface="DM Sans"/>
                </a:rPr>
                <a:t> Floor Norwich Union House</a:t>
              </a:r>
            </a:p>
            <a:p>
              <a:pPr algn="ctr">
                <a:lnSpc>
                  <a:spcPts val="2379"/>
                </a:lnSpc>
              </a:pPr>
              <a:r>
                <a:rPr lang="en-US" sz="1200">
                  <a:solidFill>
                    <a:srgbClr val="FFFFFF"/>
                  </a:solidFill>
                  <a:latin typeface="DM Sans"/>
                </a:rPr>
                <a:t>HD1 2LR</a:t>
              </a:r>
            </a:p>
            <a:p>
              <a:pPr algn="ctr">
                <a:lnSpc>
                  <a:spcPts val="2379"/>
                </a:lnSpc>
              </a:pPr>
              <a:r>
                <a:rPr lang="en-US" sz="1200">
                  <a:solidFill>
                    <a:srgbClr val="FFFFFF"/>
                  </a:solidFill>
                  <a:latin typeface="DM Sans"/>
                </a:rPr>
                <a:t>01132 425522</a:t>
              </a:r>
            </a:p>
            <a:p>
              <a:pPr algn="ctr">
                <a:lnSpc>
                  <a:spcPts val="2379"/>
                </a:lnSpc>
              </a:pPr>
              <a:r>
                <a:rPr lang="en-US" sz="1000">
                  <a:solidFill>
                    <a:srgbClr val="FFFFFF"/>
                  </a:solidFill>
                  <a:latin typeface="DM Sans"/>
                </a:rPr>
                <a:t>Email – </a:t>
              </a:r>
            </a:p>
            <a:p>
              <a:pPr algn="ctr">
                <a:lnSpc>
                  <a:spcPts val="2379"/>
                </a:lnSpc>
              </a:pPr>
              <a:r>
                <a:rPr lang="en-US" sz="1000">
                  <a:solidFill>
                    <a:schemeClr val="bg1"/>
                  </a:solidFill>
                  <a:latin typeface="DM Sans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cfoactivityhubs@commlinks.co.uk</a:t>
              </a:r>
              <a:endParaRPr lang="en-US" sz="1000">
                <a:solidFill>
                  <a:schemeClr val="bg1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400">
                  <a:solidFill>
                    <a:srgbClr val="FFFFFF"/>
                  </a:solidFill>
                  <a:latin typeface="DM Sans"/>
                </a:rPr>
                <a:t>Hub opening hours</a:t>
              </a:r>
            </a:p>
            <a:p>
              <a:pPr algn="ctr">
                <a:lnSpc>
                  <a:spcPts val="2379"/>
                </a:lnSpc>
              </a:pPr>
              <a:r>
                <a:rPr lang="en-US" sz="1400">
                  <a:solidFill>
                    <a:srgbClr val="FFFFFF"/>
                  </a:solidFill>
                  <a:latin typeface="DM Sans"/>
                </a:rPr>
                <a:t>Mon – Fri 9:00 – 4:00</a:t>
              </a:r>
            </a:p>
            <a:p>
              <a:pPr algn="ctr"/>
              <a:endParaRPr lang="en-US" sz="1000" b="1">
                <a:solidFill>
                  <a:srgbClr val="FFFFFF"/>
                </a:solidFill>
                <a:latin typeface="DM Sans"/>
              </a:endParaRPr>
            </a:p>
            <a:p>
              <a:pPr algn="ctr"/>
              <a:r>
                <a:rPr lang="en-US" sz="1000" b="1">
                  <a:solidFill>
                    <a:srgbClr val="FFFFFF"/>
                  </a:solidFill>
                  <a:latin typeface="DM Sans"/>
                </a:rPr>
                <a:t>Breakfast Club</a:t>
              </a:r>
            </a:p>
            <a:p>
              <a:pPr algn="ctr"/>
              <a:r>
                <a:rPr lang="en-US" sz="1000">
                  <a:solidFill>
                    <a:srgbClr val="FFFFFF"/>
                  </a:solidFill>
                  <a:latin typeface="DM Sans"/>
                </a:rPr>
                <a:t>Join us between 9:00 – 9:30 </a:t>
              </a:r>
            </a:p>
            <a:p>
              <a:pPr algn="ctr"/>
              <a:r>
                <a:rPr lang="en-US" sz="1000">
                  <a:solidFill>
                    <a:srgbClr val="FFFFFF"/>
                  </a:solidFill>
                  <a:latin typeface="DM Sans"/>
                </a:rPr>
                <a:t>for a healthy start to the day</a:t>
              </a:r>
            </a:p>
            <a:p>
              <a:pPr algn="ctr">
                <a:lnSpc>
                  <a:spcPct val="150000"/>
                </a:lnSpc>
              </a:pPr>
              <a:endParaRPr lang="en-GB" sz="1000">
                <a:solidFill>
                  <a:srgbClr val="FFFFFF"/>
                </a:solidFill>
                <a:latin typeface="DM Sans"/>
              </a:endParaRPr>
            </a:p>
            <a:p>
              <a:pPr algn="ctr"/>
              <a:r>
                <a:rPr lang="en-GB" sz="1000" b="1">
                  <a:solidFill>
                    <a:srgbClr val="FFFFFF"/>
                  </a:solidFill>
                  <a:latin typeface="DM Sans"/>
                </a:rPr>
                <a:t>Support</a:t>
              </a:r>
            </a:p>
            <a:p>
              <a:pPr algn="ctr"/>
              <a:r>
                <a:rPr lang="en-GB" sz="1000">
                  <a:solidFill>
                    <a:srgbClr val="FFFFFF"/>
                  </a:solidFill>
                  <a:latin typeface="DM Sans"/>
                </a:rPr>
                <a:t>If you ever need a cuppa or a chat, pop in and speak to your support worker.</a:t>
              </a:r>
              <a:endParaRPr lang="en-US" sz="1000">
                <a:solidFill>
                  <a:srgbClr val="FFFFFF"/>
                </a:solidFill>
                <a:latin typeface="DM Sans"/>
              </a:endParaRPr>
            </a:p>
          </p:txBody>
        </p:sp>
      </p:grpSp>
      <p:grpSp>
        <p:nvGrpSpPr>
          <p:cNvPr id="46" name="Group 46">
            <a:extLst>
              <a:ext uri="{FF2B5EF4-FFF2-40B4-BE49-F238E27FC236}">
                <a16:creationId xmlns:a16="http://schemas.microsoft.com/office/drawing/2014/main" id="{0E306C59-BB08-A9AF-E911-6488B31B8AE6}"/>
              </a:ext>
            </a:extLst>
          </p:cNvPr>
          <p:cNvGrpSpPr/>
          <p:nvPr/>
        </p:nvGrpSpPr>
        <p:grpSpPr>
          <a:xfrm rot="2700000">
            <a:off x="170282" y="1049731"/>
            <a:ext cx="293842" cy="293842"/>
            <a:chOff x="0" y="0"/>
            <a:chExt cx="812800" cy="812800"/>
          </a:xfrm>
        </p:grpSpPr>
        <p:sp>
          <p:nvSpPr>
            <p:cNvPr id="47" name="Freeform 47">
              <a:extLst>
                <a:ext uri="{FF2B5EF4-FFF2-40B4-BE49-F238E27FC236}">
                  <a16:creationId xmlns:a16="http://schemas.microsoft.com/office/drawing/2014/main" id="{C32658D5-8DDF-8E6F-58EC-A91CF3858D1F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TextBox 48">
              <a:extLst>
                <a:ext uri="{FF2B5EF4-FFF2-40B4-BE49-F238E27FC236}">
                  <a16:creationId xmlns:a16="http://schemas.microsoft.com/office/drawing/2014/main" id="{B2879DE5-F3A3-E932-8D1E-8A8D8D3CFCC0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9" name="Group 49">
            <a:extLst>
              <a:ext uri="{FF2B5EF4-FFF2-40B4-BE49-F238E27FC236}">
                <a16:creationId xmlns:a16="http://schemas.microsoft.com/office/drawing/2014/main" id="{B9EA4F32-3B63-BBBB-F59B-C11DDF0BC8D9}"/>
              </a:ext>
            </a:extLst>
          </p:cNvPr>
          <p:cNvGrpSpPr/>
          <p:nvPr/>
        </p:nvGrpSpPr>
        <p:grpSpPr>
          <a:xfrm>
            <a:off x="344096" y="6543529"/>
            <a:ext cx="2066012" cy="747035"/>
            <a:chOff x="183080" y="0"/>
            <a:chExt cx="2754682" cy="996046"/>
          </a:xfrm>
        </p:grpSpPr>
        <p:sp>
          <p:nvSpPr>
            <p:cNvPr id="50" name="Freeform 50">
              <a:extLst>
                <a:ext uri="{FF2B5EF4-FFF2-40B4-BE49-F238E27FC236}">
                  <a16:creationId xmlns:a16="http://schemas.microsoft.com/office/drawing/2014/main" id="{4CF9EA6A-C960-8EC6-C00A-30BBC3857962}"/>
                </a:ext>
              </a:extLst>
            </p:cNvPr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>
              <a:extLst>
                <a:ext uri="{FF2B5EF4-FFF2-40B4-BE49-F238E27FC236}">
                  <a16:creationId xmlns:a16="http://schemas.microsoft.com/office/drawing/2014/main" id="{9CD4FC24-050B-A6C9-BA04-D6BF177398A5}"/>
                </a:ext>
              </a:extLst>
            </p:cNvPr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>
                  <a:solidFill>
                    <a:srgbClr val="000000"/>
                  </a:solidFill>
                  <a:latin typeface="DM Sans"/>
                </a:rPr>
                <a:t>This programme is delivered by HMPPS CFO</a:t>
              </a:r>
            </a:p>
          </p:txBody>
        </p:sp>
      </p:grpSp>
      <p:grpSp>
        <p:nvGrpSpPr>
          <p:cNvPr id="62" name="Group 62">
            <a:extLst>
              <a:ext uri="{FF2B5EF4-FFF2-40B4-BE49-F238E27FC236}">
                <a16:creationId xmlns:a16="http://schemas.microsoft.com/office/drawing/2014/main" id="{D5592F59-CA4B-D36F-A39F-34C25C59258D}"/>
              </a:ext>
            </a:extLst>
          </p:cNvPr>
          <p:cNvGrpSpPr/>
          <p:nvPr/>
        </p:nvGrpSpPr>
        <p:grpSpPr>
          <a:xfrm>
            <a:off x="195716" y="593502"/>
            <a:ext cx="242972" cy="242972"/>
            <a:chOff x="0" y="0"/>
            <a:chExt cx="812800" cy="812800"/>
          </a:xfrm>
        </p:grpSpPr>
        <p:sp>
          <p:nvSpPr>
            <p:cNvPr id="63" name="Freeform 63">
              <a:extLst>
                <a:ext uri="{FF2B5EF4-FFF2-40B4-BE49-F238E27FC236}">
                  <a16:creationId xmlns:a16="http://schemas.microsoft.com/office/drawing/2014/main" id="{447C7957-F692-6EB1-9487-68845B0F72E8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4" name="TextBox 64">
              <a:extLst>
                <a:ext uri="{FF2B5EF4-FFF2-40B4-BE49-F238E27FC236}">
                  <a16:creationId xmlns:a16="http://schemas.microsoft.com/office/drawing/2014/main" id="{6C48E1B9-1A01-C8A1-9BDE-D3BF5AD821B1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5" name="Group 65">
            <a:extLst>
              <a:ext uri="{FF2B5EF4-FFF2-40B4-BE49-F238E27FC236}">
                <a16:creationId xmlns:a16="http://schemas.microsoft.com/office/drawing/2014/main" id="{732097E4-9F5C-4AA4-0E69-460294A55E07}"/>
              </a:ext>
            </a:extLst>
          </p:cNvPr>
          <p:cNvGrpSpPr/>
          <p:nvPr/>
        </p:nvGrpSpPr>
        <p:grpSpPr>
          <a:xfrm>
            <a:off x="206787" y="181493"/>
            <a:ext cx="220832" cy="193228"/>
            <a:chOff x="0" y="0"/>
            <a:chExt cx="812800" cy="711200"/>
          </a:xfrm>
        </p:grpSpPr>
        <p:sp>
          <p:nvSpPr>
            <p:cNvPr id="66" name="Freeform 66">
              <a:extLst>
                <a:ext uri="{FF2B5EF4-FFF2-40B4-BE49-F238E27FC236}">
                  <a16:creationId xmlns:a16="http://schemas.microsoft.com/office/drawing/2014/main" id="{73926BD4-9B1C-A8C7-FD1F-56E4D906D8D4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TextBox 67">
              <a:extLst>
                <a:ext uri="{FF2B5EF4-FFF2-40B4-BE49-F238E27FC236}">
                  <a16:creationId xmlns:a16="http://schemas.microsoft.com/office/drawing/2014/main" id="{D3A9B0C7-56FF-D3E0-AA2E-3A0BBB5E8C44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70" name="TextBox 70">
            <a:extLst>
              <a:ext uri="{FF2B5EF4-FFF2-40B4-BE49-F238E27FC236}">
                <a16:creationId xmlns:a16="http://schemas.microsoft.com/office/drawing/2014/main" id="{B71A630B-B916-CEE8-E270-EF358703B8DB}"/>
              </a:ext>
            </a:extLst>
          </p:cNvPr>
          <p:cNvSpPr txBox="1"/>
          <p:nvPr/>
        </p:nvSpPr>
        <p:spPr>
          <a:xfrm>
            <a:off x="543300" y="130637"/>
            <a:ext cx="1826812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dirty="0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>
            <a:extLst>
              <a:ext uri="{FF2B5EF4-FFF2-40B4-BE49-F238E27FC236}">
                <a16:creationId xmlns:a16="http://schemas.microsoft.com/office/drawing/2014/main" id="{F846AA88-5A1D-4885-0A32-912357993CF1}"/>
              </a:ext>
            </a:extLst>
          </p:cNvPr>
          <p:cNvSpPr txBox="1"/>
          <p:nvPr/>
        </p:nvSpPr>
        <p:spPr>
          <a:xfrm>
            <a:off x="517375" y="534940"/>
            <a:ext cx="1910578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dirty="0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>
            <a:extLst>
              <a:ext uri="{FF2B5EF4-FFF2-40B4-BE49-F238E27FC236}">
                <a16:creationId xmlns:a16="http://schemas.microsoft.com/office/drawing/2014/main" id="{E1962393-D1F9-7ABB-F062-9AF52FD29074}"/>
              </a:ext>
            </a:extLst>
          </p:cNvPr>
          <p:cNvSpPr txBox="1"/>
          <p:nvPr/>
        </p:nvSpPr>
        <p:spPr>
          <a:xfrm>
            <a:off x="517375" y="950109"/>
            <a:ext cx="1826812" cy="5175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sp>
        <p:nvSpPr>
          <p:cNvPr id="24" name="TextBox 64">
            <a:extLst>
              <a:ext uri="{FF2B5EF4-FFF2-40B4-BE49-F238E27FC236}">
                <a16:creationId xmlns:a16="http://schemas.microsoft.com/office/drawing/2014/main" id="{7E6ADA36-4846-8E55-6B79-7BB669E1A76C}"/>
              </a:ext>
            </a:extLst>
          </p:cNvPr>
          <p:cNvSpPr txBox="1"/>
          <p:nvPr/>
        </p:nvSpPr>
        <p:spPr>
          <a:xfrm>
            <a:off x="4364652" y="1441128"/>
            <a:ext cx="197415" cy="20595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pic>
        <p:nvPicPr>
          <p:cNvPr id="36" name="Picture 35" descr="A blue and black logo">
            <a:extLst>
              <a:ext uri="{FF2B5EF4-FFF2-40B4-BE49-F238E27FC236}">
                <a16:creationId xmlns:a16="http://schemas.microsoft.com/office/drawing/2014/main" id="{E874DFBA-F100-EA0E-FDFD-44EE5053A03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2219" y="108518"/>
            <a:ext cx="1401181" cy="599459"/>
          </a:xfrm>
          <a:prstGeom prst="rect">
            <a:avLst/>
          </a:prstGeom>
        </p:spPr>
      </p:pic>
      <p:sp>
        <p:nvSpPr>
          <p:cNvPr id="60" name="TextBox 5">
            <a:extLst>
              <a:ext uri="{FF2B5EF4-FFF2-40B4-BE49-F238E27FC236}">
                <a16:creationId xmlns:a16="http://schemas.microsoft.com/office/drawing/2014/main" id="{813F82AF-2E9A-E6BE-C187-41F046A17D0F}"/>
              </a:ext>
            </a:extLst>
          </p:cNvPr>
          <p:cNvSpPr txBox="1"/>
          <p:nvPr/>
        </p:nvSpPr>
        <p:spPr>
          <a:xfrm>
            <a:off x="337046" y="1663448"/>
            <a:ext cx="2381269" cy="4949906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 lang="en-US" sz="1050">
              <a:solidFill>
                <a:srgbClr val="FFFFFF"/>
              </a:solidFill>
              <a:latin typeface="DM Sans"/>
            </a:endParaRPr>
          </a:p>
        </p:txBody>
      </p:sp>
      <p:sp>
        <p:nvSpPr>
          <p:cNvPr id="6" name="TextBox 69">
            <a:extLst>
              <a:ext uri="{FF2B5EF4-FFF2-40B4-BE49-F238E27FC236}">
                <a16:creationId xmlns:a16="http://schemas.microsoft.com/office/drawing/2014/main" id="{B6E26700-16CB-AD1B-88B1-F076AEAD31F4}"/>
              </a:ext>
            </a:extLst>
          </p:cNvPr>
          <p:cNvSpPr txBox="1"/>
          <p:nvPr/>
        </p:nvSpPr>
        <p:spPr>
          <a:xfrm>
            <a:off x="3196548" y="150371"/>
            <a:ext cx="5642364" cy="5994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3499" u="sng" dirty="0">
                <a:solidFill>
                  <a:srgbClr val="000000"/>
                </a:solidFill>
                <a:latin typeface="DM Sans Bold"/>
              </a:rPr>
              <a:t> </a:t>
            </a:r>
            <a:r>
              <a:rPr lang="en-US" sz="3200" u="sng" dirty="0">
                <a:solidFill>
                  <a:srgbClr val="000000"/>
                </a:solidFill>
                <a:latin typeface="DM Sans Bold"/>
              </a:rPr>
              <a:t>Mon 30</a:t>
            </a:r>
            <a:r>
              <a:rPr lang="en-US" sz="3200" u="sng" baseline="30000" dirty="0">
                <a:solidFill>
                  <a:srgbClr val="000000"/>
                </a:solidFill>
                <a:latin typeface="DM Sans Bold"/>
              </a:rPr>
              <a:t>th</a:t>
            </a:r>
            <a:r>
              <a:rPr lang="en-US" sz="3200" u="sng" dirty="0">
                <a:solidFill>
                  <a:srgbClr val="000000"/>
                </a:solidFill>
                <a:latin typeface="DM Sans Bold"/>
              </a:rPr>
              <a:t> June  – Fri 4</a:t>
            </a:r>
            <a:r>
              <a:rPr lang="en-US" sz="3200" u="sng" baseline="30000" dirty="0">
                <a:solidFill>
                  <a:srgbClr val="000000"/>
                </a:solidFill>
                <a:latin typeface="DM Sans Bold"/>
              </a:rPr>
              <a:t>th</a:t>
            </a:r>
            <a:r>
              <a:rPr lang="en-US" sz="3200" u="sng" dirty="0">
                <a:solidFill>
                  <a:srgbClr val="000000"/>
                </a:solidFill>
                <a:latin typeface="DM Sans Bold"/>
              </a:rPr>
              <a:t> July</a:t>
            </a:r>
            <a:endParaRPr lang="en-US" sz="3499" u="sng" dirty="0">
              <a:solidFill>
                <a:srgbClr val="000000"/>
              </a:solidFill>
              <a:latin typeface="DM Sans Bold"/>
            </a:endParaRPr>
          </a:p>
        </p:txBody>
      </p:sp>
      <p:grpSp>
        <p:nvGrpSpPr>
          <p:cNvPr id="7" name="Group 65">
            <a:extLst>
              <a:ext uri="{FF2B5EF4-FFF2-40B4-BE49-F238E27FC236}">
                <a16:creationId xmlns:a16="http://schemas.microsoft.com/office/drawing/2014/main" id="{66EB88DF-1772-A837-3DAF-8BFA79AF9701}"/>
              </a:ext>
            </a:extLst>
          </p:cNvPr>
          <p:cNvGrpSpPr/>
          <p:nvPr/>
        </p:nvGrpSpPr>
        <p:grpSpPr>
          <a:xfrm>
            <a:off x="3868474" y="1550471"/>
            <a:ext cx="220832" cy="193228"/>
            <a:chOff x="0" y="0"/>
            <a:chExt cx="812800" cy="711200"/>
          </a:xfrm>
        </p:grpSpPr>
        <p:sp>
          <p:nvSpPr>
            <p:cNvPr id="8" name="Freeform 66">
              <a:extLst>
                <a:ext uri="{FF2B5EF4-FFF2-40B4-BE49-F238E27FC236}">
                  <a16:creationId xmlns:a16="http://schemas.microsoft.com/office/drawing/2014/main" id="{BBEDA289-7F20-5D38-7607-603F6A4C83CA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" name="TextBox 67">
              <a:extLst>
                <a:ext uri="{FF2B5EF4-FFF2-40B4-BE49-F238E27FC236}">
                  <a16:creationId xmlns:a16="http://schemas.microsoft.com/office/drawing/2014/main" id="{EA86C574-96A8-3BF5-DEC0-8B0D41CAB7F0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10" name="Freeform 66">
            <a:extLst>
              <a:ext uri="{FF2B5EF4-FFF2-40B4-BE49-F238E27FC236}">
                <a16:creationId xmlns:a16="http://schemas.microsoft.com/office/drawing/2014/main" id="{9DABB5DC-0750-2325-D136-9A54FCC2706D}"/>
              </a:ext>
            </a:extLst>
          </p:cNvPr>
          <p:cNvSpPr/>
          <p:nvPr/>
        </p:nvSpPr>
        <p:spPr>
          <a:xfrm>
            <a:off x="3932131" y="3053206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/>
          </a:p>
        </p:txBody>
      </p:sp>
      <p:sp>
        <p:nvSpPr>
          <p:cNvPr id="11" name="Freeform 66">
            <a:extLst>
              <a:ext uri="{FF2B5EF4-FFF2-40B4-BE49-F238E27FC236}">
                <a16:creationId xmlns:a16="http://schemas.microsoft.com/office/drawing/2014/main" id="{995255F0-8B14-E16E-9E6E-AECF7944B154}"/>
              </a:ext>
            </a:extLst>
          </p:cNvPr>
          <p:cNvSpPr/>
          <p:nvPr/>
        </p:nvSpPr>
        <p:spPr>
          <a:xfrm>
            <a:off x="3932131" y="4555941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/>
          </a:p>
        </p:txBody>
      </p:sp>
      <p:sp>
        <p:nvSpPr>
          <p:cNvPr id="12" name="Freeform 66">
            <a:extLst>
              <a:ext uri="{FF2B5EF4-FFF2-40B4-BE49-F238E27FC236}">
                <a16:creationId xmlns:a16="http://schemas.microsoft.com/office/drawing/2014/main" id="{65A2DE89-B810-0B4C-CBA0-2DE9F4E3173F}"/>
              </a:ext>
            </a:extLst>
          </p:cNvPr>
          <p:cNvSpPr/>
          <p:nvPr/>
        </p:nvSpPr>
        <p:spPr>
          <a:xfrm>
            <a:off x="3868474" y="6293554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/>
          </a:p>
        </p:txBody>
      </p:sp>
      <p:grpSp>
        <p:nvGrpSpPr>
          <p:cNvPr id="13" name="Group 65">
            <a:extLst>
              <a:ext uri="{FF2B5EF4-FFF2-40B4-BE49-F238E27FC236}">
                <a16:creationId xmlns:a16="http://schemas.microsoft.com/office/drawing/2014/main" id="{84819805-44D4-22A7-F980-B5FC3BB59C0B}"/>
              </a:ext>
            </a:extLst>
          </p:cNvPr>
          <p:cNvGrpSpPr/>
          <p:nvPr/>
        </p:nvGrpSpPr>
        <p:grpSpPr>
          <a:xfrm>
            <a:off x="7078198" y="1681158"/>
            <a:ext cx="220832" cy="193228"/>
            <a:chOff x="0" y="0"/>
            <a:chExt cx="812800" cy="711200"/>
          </a:xfrm>
        </p:grpSpPr>
        <p:sp>
          <p:nvSpPr>
            <p:cNvPr id="14" name="Freeform 66">
              <a:extLst>
                <a:ext uri="{FF2B5EF4-FFF2-40B4-BE49-F238E27FC236}">
                  <a16:creationId xmlns:a16="http://schemas.microsoft.com/office/drawing/2014/main" id="{07A9A7F0-2AF1-F29F-43A6-5680B2C4F864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" name="TextBox 67">
              <a:extLst>
                <a:ext uri="{FF2B5EF4-FFF2-40B4-BE49-F238E27FC236}">
                  <a16:creationId xmlns:a16="http://schemas.microsoft.com/office/drawing/2014/main" id="{2AAB271A-417C-56D5-9949-EB3AD9BC9C30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6" name="Group 46">
            <a:extLst>
              <a:ext uri="{FF2B5EF4-FFF2-40B4-BE49-F238E27FC236}">
                <a16:creationId xmlns:a16="http://schemas.microsoft.com/office/drawing/2014/main" id="{0AF940E9-9C0E-52E7-24D6-6097E168884E}"/>
              </a:ext>
            </a:extLst>
          </p:cNvPr>
          <p:cNvGrpSpPr/>
          <p:nvPr/>
        </p:nvGrpSpPr>
        <p:grpSpPr>
          <a:xfrm rot="2700000">
            <a:off x="5874066" y="4088512"/>
            <a:ext cx="293842" cy="293842"/>
            <a:chOff x="0" y="0"/>
            <a:chExt cx="812800" cy="812800"/>
          </a:xfrm>
        </p:grpSpPr>
        <p:sp>
          <p:nvSpPr>
            <p:cNvPr id="17" name="Freeform 47">
              <a:extLst>
                <a:ext uri="{FF2B5EF4-FFF2-40B4-BE49-F238E27FC236}">
                  <a16:creationId xmlns:a16="http://schemas.microsoft.com/office/drawing/2014/main" id="{FDFB19E7-63F3-3DC1-5DBE-BD8D4153BA89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8" name="TextBox 48">
              <a:extLst>
                <a:ext uri="{FF2B5EF4-FFF2-40B4-BE49-F238E27FC236}">
                  <a16:creationId xmlns:a16="http://schemas.microsoft.com/office/drawing/2014/main" id="{478C1B00-8816-D710-26A5-7A8C30B0FAD6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9" name="Group 62">
            <a:extLst>
              <a:ext uri="{FF2B5EF4-FFF2-40B4-BE49-F238E27FC236}">
                <a16:creationId xmlns:a16="http://schemas.microsoft.com/office/drawing/2014/main" id="{D5DA8238-F8C7-F3CA-0FEA-6DEEA0E314DF}"/>
              </a:ext>
            </a:extLst>
          </p:cNvPr>
          <p:cNvGrpSpPr/>
          <p:nvPr/>
        </p:nvGrpSpPr>
        <p:grpSpPr>
          <a:xfrm>
            <a:off x="7038455" y="4091774"/>
            <a:ext cx="242972" cy="242972"/>
            <a:chOff x="0" y="0"/>
            <a:chExt cx="812800" cy="812800"/>
          </a:xfrm>
        </p:grpSpPr>
        <p:sp>
          <p:nvSpPr>
            <p:cNvPr id="20" name="Freeform 63">
              <a:extLst>
                <a:ext uri="{FF2B5EF4-FFF2-40B4-BE49-F238E27FC236}">
                  <a16:creationId xmlns:a16="http://schemas.microsoft.com/office/drawing/2014/main" id="{8F87D2D7-95C2-71D3-6CFB-B1ADF837EE58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1" name="TextBox 64">
              <a:extLst>
                <a:ext uri="{FF2B5EF4-FFF2-40B4-BE49-F238E27FC236}">
                  <a16:creationId xmlns:a16="http://schemas.microsoft.com/office/drawing/2014/main" id="{16127D2E-EFFA-E9A9-5E74-FF69EC6595E3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2" name="Group 62">
            <a:extLst>
              <a:ext uri="{FF2B5EF4-FFF2-40B4-BE49-F238E27FC236}">
                <a16:creationId xmlns:a16="http://schemas.microsoft.com/office/drawing/2014/main" id="{2F1C96EE-7AF7-BC9D-56B2-E8E661F36648}"/>
              </a:ext>
            </a:extLst>
          </p:cNvPr>
          <p:cNvGrpSpPr/>
          <p:nvPr/>
        </p:nvGrpSpPr>
        <p:grpSpPr>
          <a:xfrm>
            <a:off x="7056058" y="5470155"/>
            <a:ext cx="242972" cy="242972"/>
            <a:chOff x="0" y="0"/>
            <a:chExt cx="812800" cy="812800"/>
          </a:xfrm>
        </p:grpSpPr>
        <p:sp>
          <p:nvSpPr>
            <p:cNvPr id="23" name="Freeform 63">
              <a:extLst>
                <a:ext uri="{FF2B5EF4-FFF2-40B4-BE49-F238E27FC236}">
                  <a16:creationId xmlns:a16="http://schemas.microsoft.com/office/drawing/2014/main" id="{2148798A-DEDA-A6DF-0232-35BAE7BC4846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5" name="TextBox 64">
              <a:extLst>
                <a:ext uri="{FF2B5EF4-FFF2-40B4-BE49-F238E27FC236}">
                  <a16:creationId xmlns:a16="http://schemas.microsoft.com/office/drawing/2014/main" id="{EB306116-C5B4-5813-63C5-F795360A60E1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26" name="Freeform 66">
            <a:extLst>
              <a:ext uri="{FF2B5EF4-FFF2-40B4-BE49-F238E27FC236}">
                <a16:creationId xmlns:a16="http://schemas.microsoft.com/office/drawing/2014/main" id="{4F4817B6-7020-B67A-761B-18C1745BF9F9}"/>
              </a:ext>
            </a:extLst>
          </p:cNvPr>
          <p:cNvSpPr/>
          <p:nvPr/>
        </p:nvSpPr>
        <p:spPr>
          <a:xfrm>
            <a:off x="7112703" y="6196940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/>
          </a:p>
        </p:txBody>
      </p:sp>
      <p:sp>
        <p:nvSpPr>
          <p:cNvPr id="27" name="Freeform 66">
            <a:extLst>
              <a:ext uri="{FF2B5EF4-FFF2-40B4-BE49-F238E27FC236}">
                <a16:creationId xmlns:a16="http://schemas.microsoft.com/office/drawing/2014/main" id="{1EDB6CBE-2FEA-6E39-FD51-E90F312DAD35}"/>
              </a:ext>
            </a:extLst>
          </p:cNvPr>
          <p:cNvSpPr/>
          <p:nvPr/>
        </p:nvSpPr>
        <p:spPr>
          <a:xfrm>
            <a:off x="8700312" y="6278359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/>
          </a:p>
        </p:txBody>
      </p:sp>
      <p:sp>
        <p:nvSpPr>
          <p:cNvPr id="28" name="Freeform 66">
            <a:extLst>
              <a:ext uri="{FF2B5EF4-FFF2-40B4-BE49-F238E27FC236}">
                <a16:creationId xmlns:a16="http://schemas.microsoft.com/office/drawing/2014/main" id="{CFB8D53E-2447-95FE-BD2E-C9BF3D426D18}"/>
              </a:ext>
            </a:extLst>
          </p:cNvPr>
          <p:cNvSpPr/>
          <p:nvPr/>
        </p:nvSpPr>
        <p:spPr>
          <a:xfrm>
            <a:off x="8647577" y="4678326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/>
          </a:p>
        </p:txBody>
      </p:sp>
      <p:grpSp>
        <p:nvGrpSpPr>
          <p:cNvPr id="29" name="Group 62">
            <a:extLst>
              <a:ext uri="{FF2B5EF4-FFF2-40B4-BE49-F238E27FC236}">
                <a16:creationId xmlns:a16="http://schemas.microsoft.com/office/drawing/2014/main" id="{DC9CC11D-E52F-4D25-CDAD-6A5293505CEE}"/>
              </a:ext>
            </a:extLst>
          </p:cNvPr>
          <p:cNvGrpSpPr/>
          <p:nvPr/>
        </p:nvGrpSpPr>
        <p:grpSpPr>
          <a:xfrm>
            <a:off x="8595940" y="4091774"/>
            <a:ext cx="242972" cy="242972"/>
            <a:chOff x="0" y="0"/>
            <a:chExt cx="812800" cy="812800"/>
          </a:xfrm>
        </p:grpSpPr>
        <p:sp>
          <p:nvSpPr>
            <p:cNvPr id="30" name="Freeform 63">
              <a:extLst>
                <a:ext uri="{FF2B5EF4-FFF2-40B4-BE49-F238E27FC236}">
                  <a16:creationId xmlns:a16="http://schemas.microsoft.com/office/drawing/2014/main" id="{5D2C7A2B-0A93-2455-94CF-A0AEF307E920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1" name="TextBox 64">
              <a:extLst>
                <a:ext uri="{FF2B5EF4-FFF2-40B4-BE49-F238E27FC236}">
                  <a16:creationId xmlns:a16="http://schemas.microsoft.com/office/drawing/2014/main" id="{1670903C-8DAA-FD5C-6EC4-4FAE047D9350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2" name="Group 65">
            <a:extLst>
              <a:ext uri="{FF2B5EF4-FFF2-40B4-BE49-F238E27FC236}">
                <a16:creationId xmlns:a16="http://schemas.microsoft.com/office/drawing/2014/main" id="{991B4003-4952-8CE9-DC6A-848D7A345CE8}"/>
              </a:ext>
            </a:extLst>
          </p:cNvPr>
          <p:cNvGrpSpPr/>
          <p:nvPr/>
        </p:nvGrpSpPr>
        <p:grpSpPr>
          <a:xfrm>
            <a:off x="8717426" y="1681158"/>
            <a:ext cx="220832" cy="193228"/>
            <a:chOff x="0" y="0"/>
            <a:chExt cx="812800" cy="711200"/>
          </a:xfrm>
        </p:grpSpPr>
        <p:sp>
          <p:nvSpPr>
            <p:cNvPr id="33" name="Freeform 66">
              <a:extLst>
                <a:ext uri="{FF2B5EF4-FFF2-40B4-BE49-F238E27FC236}">
                  <a16:creationId xmlns:a16="http://schemas.microsoft.com/office/drawing/2014/main" id="{B4927376-F3DF-6878-4D06-03E1EFA2ADBE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4" name="TextBox 67">
              <a:extLst>
                <a:ext uri="{FF2B5EF4-FFF2-40B4-BE49-F238E27FC236}">
                  <a16:creationId xmlns:a16="http://schemas.microsoft.com/office/drawing/2014/main" id="{C2915DAF-95E3-5D09-CD7B-7AFA774BCA4A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5" name="Group 62">
            <a:extLst>
              <a:ext uri="{FF2B5EF4-FFF2-40B4-BE49-F238E27FC236}">
                <a16:creationId xmlns:a16="http://schemas.microsoft.com/office/drawing/2014/main" id="{CA0B6977-1F56-92B9-026E-300B37C400E4}"/>
              </a:ext>
            </a:extLst>
          </p:cNvPr>
          <p:cNvGrpSpPr/>
          <p:nvPr/>
        </p:nvGrpSpPr>
        <p:grpSpPr>
          <a:xfrm>
            <a:off x="10176483" y="1663448"/>
            <a:ext cx="242972" cy="242972"/>
            <a:chOff x="0" y="0"/>
            <a:chExt cx="812800" cy="812800"/>
          </a:xfrm>
        </p:grpSpPr>
        <p:sp>
          <p:nvSpPr>
            <p:cNvPr id="37" name="Freeform 63">
              <a:extLst>
                <a:ext uri="{FF2B5EF4-FFF2-40B4-BE49-F238E27FC236}">
                  <a16:creationId xmlns:a16="http://schemas.microsoft.com/office/drawing/2014/main" id="{D92AC330-DACD-F5BA-724A-B2B3574BB4C9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8" name="TextBox 64">
              <a:extLst>
                <a:ext uri="{FF2B5EF4-FFF2-40B4-BE49-F238E27FC236}">
                  <a16:creationId xmlns:a16="http://schemas.microsoft.com/office/drawing/2014/main" id="{44892515-A0D9-FEF8-0F9D-1BA8ED806D7D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39" name="Freeform 66">
            <a:extLst>
              <a:ext uri="{FF2B5EF4-FFF2-40B4-BE49-F238E27FC236}">
                <a16:creationId xmlns:a16="http://schemas.microsoft.com/office/drawing/2014/main" id="{EF593C6D-4A4C-C870-09DB-9D7AE5E00C48}"/>
              </a:ext>
            </a:extLst>
          </p:cNvPr>
          <p:cNvSpPr/>
          <p:nvPr/>
        </p:nvSpPr>
        <p:spPr>
          <a:xfrm>
            <a:off x="10172122" y="6298981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9812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0848826-258E-917A-D19B-A27D5D07FA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A5BAB2A6-60DA-CE93-115D-23E755120B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3697248"/>
              </p:ext>
            </p:extLst>
          </p:nvPr>
        </p:nvGraphicFramePr>
        <p:xfrm>
          <a:off x="2660754" y="882647"/>
          <a:ext cx="7848000" cy="6512016"/>
        </p:xfrm>
        <a:graphic>
          <a:graphicData uri="http://schemas.openxmlformats.org/drawingml/2006/table">
            <a:tbl>
              <a:tblPr/>
              <a:tblGrid>
                <a:gridCol w="156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6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6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61298"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Monday</a:t>
                      </a:r>
                      <a:endParaRPr lang="en-US" sz="135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Tuesday</a:t>
                      </a:r>
                      <a:endParaRPr lang="en-US" sz="135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Wednesday</a:t>
                      </a:r>
                      <a:endParaRPr lang="en-US" sz="135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Thursday</a:t>
                      </a:r>
                      <a:endParaRPr lang="en-US" sz="135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Friday</a:t>
                      </a:r>
                      <a:endParaRPr lang="en-US" sz="135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9090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Motivation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Monday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with Paul 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DM Sans"/>
                        </a:rPr>
                        <a:t>9:30 – 10:30 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DM Sans"/>
                        </a:rPr>
                        <a:t>Job focused mindfulness</a:t>
                      </a: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Thriving Tuesday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with Steve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9:30 – 10:30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Success – 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work to get you there</a:t>
                      </a:r>
                      <a:endParaRPr lang="en-GB" sz="1000" b="1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Wellbeing Wednesday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with Owen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DM Sans"/>
                        </a:rPr>
                        <a:t>9:30 – 10:30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DM Sans"/>
                        </a:rPr>
                        <a:t>Coping with stress</a:t>
                      </a: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Thoughtful Thursday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with Steve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DM Sans"/>
                        </a:rPr>
                        <a:t>9:30 – 10:30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Thinking about your local community</a:t>
                      </a: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latin typeface="DM Sans"/>
                          <a:cs typeface="DilleniaUPC"/>
                        </a:rPr>
                        <a:t>Friday Fitness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latin typeface="DM Sans"/>
                          <a:cs typeface="DilleniaUPC"/>
                        </a:rPr>
                        <a:t>with Paul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GB" sz="1000" dirty="0">
                        <a:solidFill>
                          <a:srgbClr val="000000"/>
                        </a:solidFill>
                        <a:latin typeface="DM Sans" pitchFamily="2" charset="0"/>
                        <a:cs typeface="DilleniaUPC" panose="020B0502040204020203" pitchFamily="18" charset="-34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  <a:cs typeface="DilleniaUPC"/>
                        </a:rPr>
                        <a:t>9:30 – 10:30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GB" sz="1000" dirty="0">
                        <a:solidFill>
                          <a:srgbClr val="000000"/>
                        </a:solidFill>
                        <a:latin typeface="DM Sans" pitchFamily="2" charset="0"/>
                        <a:cs typeface="DilleniaUPC" panose="020B0502040204020203" pitchFamily="18" charset="-34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  <a:cs typeface="DilleniaUPC"/>
                        </a:rPr>
                        <a:t>Focus on health/ gentle exercise</a:t>
                      </a: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0107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b="1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Men in Mind </a:t>
                      </a:r>
                      <a:endParaRPr lang="en-US" sz="10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1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with Owen</a:t>
                      </a:r>
                      <a:endParaRPr lang="en-US" sz="10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endParaRPr lang="en-US" sz="10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10:30 – 12:30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0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Supportive safe space to explore your wellbeing</a:t>
                      </a:r>
                      <a:endParaRPr lang="en-US" dirty="0"/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endParaRPr lang="en-US" sz="1000" b="1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base">
                        <a:lnSpc>
                          <a:spcPct val="100000"/>
                        </a:lnSpc>
                      </a:pPr>
                      <a:r>
                        <a:rPr lang="en-US" sz="1000" b="1" i="0" kern="1200" dirty="0">
                          <a:solidFill>
                            <a:schemeClr val="tx1"/>
                          </a:solidFill>
                          <a:effectLst/>
                          <a:latin typeface="DM Sans"/>
                          <a:ea typeface="+mn-ea"/>
                          <a:cs typeface="+mn-cs"/>
                        </a:rPr>
                        <a:t>Cooking on a budget</a:t>
                      </a:r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DM Sans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algn="ctr" rtl="0" fontAlgn="base">
                        <a:lnSpc>
                          <a:spcPct val="100000"/>
                        </a:lnSpc>
                      </a:pPr>
                      <a:r>
                        <a:rPr lang="en-US" sz="1000" b="1" i="0" kern="1200" dirty="0">
                          <a:solidFill>
                            <a:schemeClr val="tx1"/>
                          </a:solidFill>
                          <a:effectLst/>
                          <a:latin typeface="DM Sans"/>
                          <a:ea typeface="+mn-ea"/>
                          <a:cs typeface="+mn-cs"/>
                        </a:rPr>
                        <a:t>with Paul</a:t>
                      </a:r>
                      <a:endParaRPr lang="en-US" sz="1000" b="0" i="0" kern="1200" dirty="0">
                        <a:solidFill>
                          <a:schemeClr val="tx1"/>
                        </a:solidFill>
                        <a:effectLst/>
                        <a:latin typeface="DM Sans"/>
                        <a:ea typeface="+mn-ea"/>
                        <a:cs typeface="+mn-cs"/>
                      </a:endParaRPr>
                    </a:p>
                    <a:p>
                      <a:pPr algn="ctr" rtl="0" fontAlgn="base">
                        <a:lnSpc>
                          <a:spcPct val="100000"/>
                        </a:lnSpc>
                      </a:pPr>
                      <a:endParaRPr lang="en-US" sz="1000" b="0" i="0" kern="1200" dirty="0">
                        <a:solidFill>
                          <a:schemeClr val="tx1"/>
                        </a:solidFill>
                        <a:effectLst/>
                        <a:latin typeface="DM Sans"/>
                        <a:ea typeface="+mn-ea"/>
                        <a:cs typeface="+mn-cs"/>
                      </a:endParaRPr>
                    </a:p>
                    <a:p>
                      <a:pPr algn="ctr" rtl="0" fontAlgn="base">
                        <a:lnSpc>
                          <a:spcPct val="100000"/>
                        </a:lnSpc>
                      </a:pPr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DM Sans"/>
                          <a:ea typeface="+mn-ea"/>
                          <a:cs typeface="+mn-cs"/>
                        </a:rPr>
                        <a:t>10:30 – 12:30​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DM Sans"/>
                          <a:ea typeface="+mn-ea"/>
                          <a:cs typeface="+mn-cs"/>
                        </a:rPr>
                        <a:t>Learn how to make quick and tasty meals</a:t>
                      </a:r>
                    </a:p>
                    <a:p>
                      <a:pPr algn="ctr" rtl="0" fontAlgn="base">
                        <a:lnSpc>
                          <a:spcPct val="100000"/>
                        </a:lnSpc>
                      </a:pPr>
                      <a:endParaRPr lang="en-US" sz="1000" b="0" i="0" kern="1200" dirty="0">
                        <a:solidFill>
                          <a:schemeClr val="tx1"/>
                        </a:solidFill>
                        <a:effectLst/>
                        <a:latin typeface="DM Sans"/>
                        <a:ea typeface="+mn-ea"/>
                        <a:cs typeface="+mn-cs"/>
                      </a:endParaRP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Music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with Fran</a:t>
                      </a:r>
                      <a:endParaRPr lang="en-US" sz="1000" b="1" dirty="0"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10:30 – 12:30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Song Appreciation Society</a:t>
                      </a: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Employability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with Owen and team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10:30 – 4pm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2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Job search</a:t>
                      </a:r>
                    </a:p>
                    <a:p>
                      <a:pPr algn="ctr">
                        <a:lnSpc>
                          <a:spcPct val="2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 Skills assessment</a:t>
                      </a:r>
                    </a:p>
                    <a:p>
                      <a:pPr algn="ctr">
                        <a:lnSpc>
                          <a:spcPct val="2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 CV writing</a:t>
                      </a:r>
                    </a:p>
                    <a:p>
                      <a:pPr algn="ctr">
                        <a:lnSpc>
                          <a:spcPct val="2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 Cover Letters</a:t>
                      </a:r>
                    </a:p>
                    <a:p>
                      <a:pPr algn="ctr">
                        <a:lnSpc>
                          <a:spcPct val="2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Applications</a:t>
                      </a:r>
                    </a:p>
                    <a:p>
                      <a:pPr algn="ctr">
                        <a:lnSpc>
                          <a:spcPct val="2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Disclosure</a:t>
                      </a:r>
                    </a:p>
                    <a:p>
                      <a:pPr algn="ctr">
                        <a:lnSpc>
                          <a:spcPct val="2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 Interview skills</a:t>
                      </a:r>
                    </a:p>
                    <a:p>
                      <a:pPr algn="ctr">
                        <a:lnSpc>
                          <a:spcPct val="2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In-work Support</a:t>
                      </a: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2114510"/>
                  </a:ext>
                </a:extLst>
              </a:tr>
              <a:tr h="100021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50" b="1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Drama Group with Liz (TIPP)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50" b="1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10:00 – 12:00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50" b="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Express yourself through drama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6676430"/>
                  </a:ext>
                </a:extLst>
              </a:tr>
              <a:tr h="1000213">
                <a:tc rowSpan="2"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1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Digital Literacy</a:t>
                      </a:r>
                      <a:endParaRPr lang="en-US" sz="10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1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with Paul</a:t>
                      </a:r>
                      <a:endParaRPr lang="en-US" sz="10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endParaRPr lang="en-US" sz="1000" b="0" i="0" u="none" strike="noStrike" noProof="0" dirty="0">
                        <a:solidFill>
                          <a:schemeClr val="tx1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chemeClr val="tx1"/>
                          </a:solidFill>
                          <a:latin typeface="DM Sans"/>
                        </a:rPr>
                        <a:t>1:30 – 3:30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DM Sans" pitchFamily="2" charset="0"/>
                          <a:ea typeface="+mn-ea"/>
                          <a:cs typeface="+mn-cs"/>
                        </a:rPr>
                        <a:t>Get support with online tasks, using a phone and much more​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DM Sans" pitchFamily="2" charset="0"/>
                        <a:ea typeface="+mn-ea"/>
                        <a:cs typeface="+mn-cs"/>
                      </a:endParaRP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 dirty="0">
                          <a:latin typeface="DM Sans"/>
                        </a:rPr>
                        <a:t>Arts &amp; Crafts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 dirty="0">
                          <a:latin typeface="DM Sans"/>
                        </a:rPr>
                        <a:t>with Steve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000" dirty="0"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DM Sans"/>
                        </a:rPr>
                        <a:t>1:30 - 3:30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000" dirty="0"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DM Sans"/>
                        </a:rPr>
                        <a:t>Destress and create!</a:t>
                      </a: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Life Skills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with Paul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DM Sans"/>
                        </a:rPr>
                        <a:t>1:30 – 3:30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Practical support </a:t>
                      </a:r>
                      <a:r>
                        <a:rPr lang="en-GB" sz="1000">
                          <a:solidFill>
                            <a:srgbClr val="000000"/>
                          </a:solidFill>
                          <a:latin typeface="DM Sans"/>
                        </a:rPr>
                        <a:t>on day-to-day </a:t>
                      </a: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living​</a:t>
                      </a:r>
                      <a:endParaRPr lang="en-US" sz="10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DM Sans"/>
                        <a:ea typeface="+mn-ea"/>
                        <a:cs typeface="+mn-c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010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Housing Help Hub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with Team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GB" sz="11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1:30 – 3:30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200" b="1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6918460"/>
                  </a:ext>
                </a:extLst>
              </a:tr>
              <a:tr h="1466670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1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Money Management with Owen</a:t>
                      </a:r>
                      <a:endParaRPr lang="en-US" sz="10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endParaRPr lang="en-US" sz="10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1:30 – 3:30</a:t>
                      </a: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endParaRPr lang="en-US" sz="10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Develop your budgeting skills</a:t>
                      </a:r>
                      <a:endParaRPr lang="en-GB" dirty="0"/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GB" sz="10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r>
                        <a:rPr lang="en-GB" sz="1000" b="1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Fresh Start </a:t>
                      </a:r>
                      <a:endParaRPr lang="en-US" sz="10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r>
                        <a:rPr lang="en-GB" sz="1000" b="1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with Owen</a:t>
                      </a:r>
                      <a:endParaRPr lang="en-US" sz="10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r>
                        <a:rPr lang="en-GB" sz="10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1:30 – 3:30</a:t>
                      </a: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latin typeface="DM Sans" pitchFamily="2" charset="0"/>
                        </a:rPr>
                        <a:t>Planning for a brighter future</a:t>
                      </a:r>
                      <a:endParaRPr lang="en-US" sz="1000" dirty="0">
                        <a:latin typeface="DM Sans" pitchFamily="2" charset="0"/>
                      </a:endParaRP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The Opportunity Hub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with Steve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1:30 - 3:30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Look at goal setting to put your future in focus</a:t>
                      </a: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00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3" name="Group 3">
            <a:extLst>
              <a:ext uri="{FF2B5EF4-FFF2-40B4-BE49-F238E27FC236}">
                <a16:creationId xmlns:a16="http://schemas.microsoft.com/office/drawing/2014/main" id="{E7AB426E-242A-994D-3982-258CBF1C260E}"/>
              </a:ext>
            </a:extLst>
          </p:cNvPr>
          <p:cNvGrpSpPr/>
          <p:nvPr/>
        </p:nvGrpSpPr>
        <p:grpSpPr>
          <a:xfrm>
            <a:off x="184646" y="1511048"/>
            <a:ext cx="2384913" cy="4949906"/>
            <a:chOff x="0" y="-28575"/>
            <a:chExt cx="868775" cy="1697876"/>
          </a:xfrm>
        </p:grpSpPr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0E328FCD-0BDF-5887-DAE9-02A4DE846A67}"/>
                </a:ext>
              </a:extLst>
            </p:cNvPr>
            <p:cNvSpPr/>
            <p:nvPr/>
          </p:nvSpPr>
          <p:spPr>
            <a:xfrm>
              <a:off x="0" y="0"/>
              <a:ext cx="868775" cy="1669301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>
              <a:extLst>
                <a:ext uri="{FF2B5EF4-FFF2-40B4-BE49-F238E27FC236}">
                  <a16:creationId xmlns:a16="http://schemas.microsoft.com/office/drawing/2014/main" id="{BD46BCEC-9A23-48E6-136B-1AC4CC73B04B}"/>
                </a:ext>
              </a:extLst>
            </p:cNvPr>
            <p:cNvSpPr txBox="1"/>
            <p:nvPr/>
          </p:nvSpPr>
          <p:spPr>
            <a:xfrm>
              <a:off x="0" y="-28575"/>
              <a:ext cx="868775" cy="16978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r>
                <a:rPr lang="en-US" sz="1600" b="1" u="sng">
                  <a:solidFill>
                    <a:srgbClr val="FFFFFF"/>
                  </a:solidFill>
                  <a:latin typeface="DM Sans"/>
                </a:rPr>
                <a:t>Information</a:t>
              </a:r>
            </a:p>
            <a:p>
              <a:pPr algn="ctr">
                <a:lnSpc>
                  <a:spcPts val="2379"/>
                </a:lnSpc>
              </a:pPr>
              <a:r>
                <a:rPr lang="en-US" sz="1200">
                  <a:solidFill>
                    <a:srgbClr val="FFFFFF"/>
                  </a:solidFill>
                  <a:latin typeface="DM Sans"/>
                </a:rPr>
                <a:t>Huddersfield CFO Activity Hub</a:t>
              </a:r>
            </a:p>
            <a:p>
              <a:pPr algn="ctr">
                <a:lnSpc>
                  <a:spcPts val="2379"/>
                </a:lnSpc>
              </a:pPr>
              <a:r>
                <a:rPr lang="en-US" sz="1200">
                  <a:solidFill>
                    <a:srgbClr val="FFFFFF"/>
                  </a:solidFill>
                  <a:latin typeface="DM Sans"/>
                </a:rPr>
                <a:t>3</a:t>
              </a:r>
              <a:r>
                <a:rPr lang="en-US" sz="1200" baseline="30000">
                  <a:solidFill>
                    <a:srgbClr val="FFFFFF"/>
                  </a:solidFill>
                  <a:latin typeface="DM Sans"/>
                </a:rPr>
                <a:t>rd</a:t>
              </a:r>
              <a:r>
                <a:rPr lang="en-US" sz="1200">
                  <a:solidFill>
                    <a:srgbClr val="FFFFFF"/>
                  </a:solidFill>
                  <a:latin typeface="DM Sans"/>
                </a:rPr>
                <a:t> Floor Norwich Union House</a:t>
              </a:r>
            </a:p>
            <a:p>
              <a:pPr algn="ctr">
                <a:lnSpc>
                  <a:spcPts val="2379"/>
                </a:lnSpc>
              </a:pPr>
              <a:r>
                <a:rPr lang="en-US" sz="1200">
                  <a:solidFill>
                    <a:srgbClr val="FFFFFF"/>
                  </a:solidFill>
                  <a:latin typeface="DM Sans"/>
                </a:rPr>
                <a:t>HD1 2LR</a:t>
              </a:r>
            </a:p>
            <a:p>
              <a:pPr algn="ctr">
                <a:lnSpc>
                  <a:spcPts val="2379"/>
                </a:lnSpc>
              </a:pPr>
              <a:r>
                <a:rPr lang="en-US" sz="1200">
                  <a:solidFill>
                    <a:srgbClr val="FFFFFF"/>
                  </a:solidFill>
                  <a:latin typeface="DM Sans"/>
                </a:rPr>
                <a:t>01132 425522</a:t>
              </a:r>
            </a:p>
            <a:p>
              <a:pPr algn="ctr">
                <a:lnSpc>
                  <a:spcPts val="2379"/>
                </a:lnSpc>
              </a:pPr>
              <a:r>
                <a:rPr lang="en-US" sz="1000">
                  <a:solidFill>
                    <a:srgbClr val="FFFFFF"/>
                  </a:solidFill>
                  <a:latin typeface="DM Sans"/>
                </a:rPr>
                <a:t>Email – </a:t>
              </a:r>
            </a:p>
            <a:p>
              <a:pPr algn="ctr">
                <a:lnSpc>
                  <a:spcPts val="2379"/>
                </a:lnSpc>
              </a:pPr>
              <a:r>
                <a:rPr lang="en-US" sz="1000">
                  <a:solidFill>
                    <a:schemeClr val="bg1"/>
                  </a:solidFill>
                  <a:latin typeface="DM Sans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cfoactivityhubs@commlinks.co.uk</a:t>
              </a:r>
              <a:endParaRPr lang="en-US" sz="1000">
                <a:solidFill>
                  <a:schemeClr val="bg1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400">
                  <a:solidFill>
                    <a:srgbClr val="FFFFFF"/>
                  </a:solidFill>
                  <a:latin typeface="DM Sans"/>
                </a:rPr>
                <a:t>Hub opening hours</a:t>
              </a:r>
            </a:p>
            <a:p>
              <a:pPr algn="ctr">
                <a:lnSpc>
                  <a:spcPts val="2379"/>
                </a:lnSpc>
              </a:pPr>
              <a:r>
                <a:rPr lang="en-US" sz="1400">
                  <a:solidFill>
                    <a:srgbClr val="FFFFFF"/>
                  </a:solidFill>
                  <a:latin typeface="DM Sans"/>
                </a:rPr>
                <a:t>Mon – Fri 9:00 – 4:00</a:t>
              </a:r>
            </a:p>
            <a:p>
              <a:pPr algn="ctr"/>
              <a:endParaRPr lang="en-US" sz="1000" b="1">
                <a:solidFill>
                  <a:srgbClr val="FFFFFF"/>
                </a:solidFill>
                <a:latin typeface="DM Sans"/>
              </a:endParaRPr>
            </a:p>
            <a:p>
              <a:pPr algn="ctr"/>
              <a:r>
                <a:rPr lang="en-US" sz="1000" b="1">
                  <a:solidFill>
                    <a:srgbClr val="FFFFFF"/>
                  </a:solidFill>
                  <a:latin typeface="DM Sans"/>
                </a:rPr>
                <a:t>Breakfast Club</a:t>
              </a:r>
            </a:p>
            <a:p>
              <a:pPr algn="ctr"/>
              <a:r>
                <a:rPr lang="en-US" sz="1000">
                  <a:solidFill>
                    <a:srgbClr val="FFFFFF"/>
                  </a:solidFill>
                  <a:latin typeface="DM Sans"/>
                </a:rPr>
                <a:t>Join us between 9:00 – 9:30 </a:t>
              </a:r>
            </a:p>
            <a:p>
              <a:pPr algn="ctr"/>
              <a:r>
                <a:rPr lang="en-US" sz="1000">
                  <a:solidFill>
                    <a:srgbClr val="FFFFFF"/>
                  </a:solidFill>
                  <a:latin typeface="DM Sans"/>
                </a:rPr>
                <a:t>for a healthy start to the day</a:t>
              </a:r>
            </a:p>
            <a:p>
              <a:pPr algn="ctr">
                <a:lnSpc>
                  <a:spcPct val="150000"/>
                </a:lnSpc>
              </a:pPr>
              <a:endParaRPr lang="en-GB" sz="1000">
                <a:solidFill>
                  <a:srgbClr val="FFFFFF"/>
                </a:solidFill>
                <a:latin typeface="DM Sans"/>
              </a:endParaRPr>
            </a:p>
            <a:p>
              <a:pPr algn="ctr"/>
              <a:r>
                <a:rPr lang="en-GB" sz="1000" b="1">
                  <a:solidFill>
                    <a:srgbClr val="FFFFFF"/>
                  </a:solidFill>
                  <a:latin typeface="DM Sans"/>
                </a:rPr>
                <a:t>Support</a:t>
              </a:r>
            </a:p>
            <a:p>
              <a:pPr algn="ctr"/>
              <a:r>
                <a:rPr lang="en-GB" sz="1000">
                  <a:solidFill>
                    <a:srgbClr val="FFFFFF"/>
                  </a:solidFill>
                  <a:latin typeface="DM Sans"/>
                </a:rPr>
                <a:t>If you ever need a cuppa or a chat, pop in and speak to your support worker.</a:t>
              </a:r>
              <a:endParaRPr lang="en-US" sz="1000">
                <a:solidFill>
                  <a:srgbClr val="FFFFFF"/>
                </a:solidFill>
                <a:latin typeface="DM Sans"/>
              </a:endParaRPr>
            </a:p>
          </p:txBody>
        </p:sp>
      </p:grpSp>
      <p:grpSp>
        <p:nvGrpSpPr>
          <p:cNvPr id="46" name="Group 46">
            <a:extLst>
              <a:ext uri="{FF2B5EF4-FFF2-40B4-BE49-F238E27FC236}">
                <a16:creationId xmlns:a16="http://schemas.microsoft.com/office/drawing/2014/main" id="{94A8355B-3272-1DF5-D227-C70E1401F547}"/>
              </a:ext>
            </a:extLst>
          </p:cNvPr>
          <p:cNvGrpSpPr/>
          <p:nvPr/>
        </p:nvGrpSpPr>
        <p:grpSpPr>
          <a:xfrm rot="2700000">
            <a:off x="170282" y="1049731"/>
            <a:ext cx="293842" cy="293842"/>
            <a:chOff x="0" y="0"/>
            <a:chExt cx="812800" cy="812800"/>
          </a:xfrm>
        </p:grpSpPr>
        <p:sp>
          <p:nvSpPr>
            <p:cNvPr id="47" name="Freeform 47">
              <a:extLst>
                <a:ext uri="{FF2B5EF4-FFF2-40B4-BE49-F238E27FC236}">
                  <a16:creationId xmlns:a16="http://schemas.microsoft.com/office/drawing/2014/main" id="{AA6B4F47-DFAE-DBE5-18A0-C42B67F60412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TextBox 48">
              <a:extLst>
                <a:ext uri="{FF2B5EF4-FFF2-40B4-BE49-F238E27FC236}">
                  <a16:creationId xmlns:a16="http://schemas.microsoft.com/office/drawing/2014/main" id="{2C06057D-3C6D-DBF5-7008-1E449EF942C0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49" name="Group 49">
            <a:extLst>
              <a:ext uri="{FF2B5EF4-FFF2-40B4-BE49-F238E27FC236}">
                <a16:creationId xmlns:a16="http://schemas.microsoft.com/office/drawing/2014/main" id="{1EDC1774-0C28-D037-53FF-AEEDE56B71A5}"/>
              </a:ext>
            </a:extLst>
          </p:cNvPr>
          <p:cNvGrpSpPr/>
          <p:nvPr/>
        </p:nvGrpSpPr>
        <p:grpSpPr>
          <a:xfrm>
            <a:off x="344096" y="6543529"/>
            <a:ext cx="2066012" cy="747035"/>
            <a:chOff x="183080" y="0"/>
            <a:chExt cx="2754682" cy="996046"/>
          </a:xfrm>
        </p:grpSpPr>
        <p:sp>
          <p:nvSpPr>
            <p:cNvPr id="50" name="Freeform 50">
              <a:extLst>
                <a:ext uri="{FF2B5EF4-FFF2-40B4-BE49-F238E27FC236}">
                  <a16:creationId xmlns:a16="http://schemas.microsoft.com/office/drawing/2014/main" id="{1DBDD724-AE4E-D71F-0D2C-8B38F73A1AC5}"/>
                </a:ext>
              </a:extLst>
            </p:cNvPr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>
              <a:extLst>
                <a:ext uri="{FF2B5EF4-FFF2-40B4-BE49-F238E27FC236}">
                  <a16:creationId xmlns:a16="http://schemas.microsoft.com/office/drawing/2014/main" id="{677364B1-FAA4-FA41-E18D-98B1F33A00AA}"/>
                </a:ext>
              </a:extLst>
            </p:cNvPr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>
                  <a:solidFill>
                    <a:srgbClr val="000000"/>
                  </a:solidFill>
                  <a:latin typeface="DM Sans"/>
                </a:rPr>
                <a:t>This programme is delivered by HMPPS CFO</a:t>
              </a:r>
            </a:p>
          </p:txBody>
        </p:sp>
      </p:grpSp>
      <p:grpSp>
        <p:nvGrpSpPr>
          <p:cNvPr id="62" name="Group 62">
            <a:extLst>
              <a:ext uri="{FF2B5EF4-FFF2-40B4-BE49-F238E27FC236}">
                <a16:creationId xmlns:a16="http://schemas.microsoft.com/office/drawing/2014/main" id="{7A357F9D-1ABF-EBF0-41FF-F68ADA9513C1}"/>
              </a:ext>
            </a:extLst>
          </p:cNvPr>
          <p:cNvGrpSpPr/>
          <p:nvPr/>
        </p:nvGrpSpPr>
        <p:grpSpPr>
          <a:xfrm>
            <a:off x="206787" y="584797"/>
            <a:ext cx="242972" cy="242972"/>
            <a:chOff x="0" y="0"/>
            <a:chExt cx="812800" cy="812800"/>
          </a:xfrm>
        </p:grpSpPr>
        <p:sp>
          <p:nvSpPr>
            <p:cNvPr id="63" name="Freeform 63">
              <a:extLst>
                <a:ext uri="{FF2B5EF4-FFF2-40B4-BE49-F238E27FC236}">
                  <a16:creationId xmlns:a16="http://schemas.microsoft.com/office/drawing/2014/main" id="{D375F512-8608-3E34-46DC-38F7B79396FC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4" name="TextBox 64">
              <a:extLst>
                <a:ext uri="{FF2B5EF4-FFF2-40B4-BE49-F238E27FC236}">
                  <a16:creationId xmlns:a16="http://schemas.microsoft.com/office/drawing/2014/main" id="{51748C8C-64BA-7A90-A1DA-80F6EB93DBAA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5" name="Group 65">
            <a:extLst>
              <a:ext uri="{FF2B5EF4-FFF2-40B4-BE49-F238E27FC236}">
                <a16:creationId xmlns:a16="http://schemas.microsoft.com/office/drawing/2014/main" id="{70E37A37-81C4-195B-ED4F-7D1BEB74D412}"/>
              </a:ext>
            </a:extLst>
          </p:cNvPr>
          <p:cNvGrpSpPr/>
          <p:nvPr/>
        </p:nvGrpSpPr>
        <p:grpSpPr>
          <a:xfrm>
            <a:off x="206787" y="181493"/>
            <a:ext cx="220832" cy="193228"/>
            <a:chOff x="0" y="0"/>
            <a:chExt cx="812800" cy="711200"/>
          </a:xfrm>
        </p:grpSpPr>
        <p:sp>
          <p:nvSpPr>
            <p:cNvPr id="66" name="Freeform 66">
              <a:extLst>
                <a:ext uri="{FF2B5EF4-FFF2-40B4-BE49-F238E27FC236}">
                  <a16:creationId xmlns:a16="http://schemas.microsoft.com/office/drawing/2014/main" id="{D2C4ABA4-E1B6-7673-4CDD-60B231C5827E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TextBox 67">
              <a:extLst>
                <a:ext uri="{FF2B5EF4-FFF2-40B4-BE49-F238E27FC236}">
                  <a16:creationId xmlns:a16="http://schemas.microsoft.com/office/drawing/2014/main" id="{DBE25C50-AD2E-5797-A3AE-DFED4CE59E74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sp>
        <p:nvSpPr>
          <p:cNvPr id="70" name="TextBox 70">
            <a:extLst>
              <a:ext uri="{FF2B5EF4-FFF2-40B4-BE49-F238E27FC236}">
                <a16:creationId xmlns:a16="http://schemas.microsoft.com/office/drawing/2014/main" id="{22D7423F-3F06-9918-01C2-93A0EA116C3E}"/>
              </a:ext>
            </a:extLst>
          </p:cNvPr>
          <p:cNvSpPr txBox="1"/>
          <p:nvPr/>
        </p:nvSpPr>
        <p:spPr>
          <a:xfrm>
            <a:off x="543300" y="130637"/>
            <a:ext cx="1826812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>
            <a:extLst>
              <a:ext uri="{FF2B5EF4-FFF2-40B4-BE49-F238E27FC236}">
                <a16:creationId xmlns:a16="http://schemas.microsoft.com/office/drawing/2014/main" id="{730F87DC-FAF2-1470-8767-4C5D64ACBB47}"/>
              </a:ext>
            </a:extLst>
          </p:cNvPr>
          <p:cNvSpPr txBox="1"/>
          <p:nvPr/>
        </p:nvSpPr>
        <p:spPr>
          <a:xfrm>
            <a:off x="517375" y="534940"/>
            <a:ext cx="1910578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>
            <a:extLst>
              <a:ext uri="{FF2B5EF4-FFF2-40B4-BE49-F238E27FC236}">
                <a16:creationId xmlns:a16="http://schemas.microsoft.com/office/drawing/2014/main" id="{24F2393A-86ED-DA23-521B-6B782F846437}"/>
              </a:ext>
            </a:extLst>
          </p:cNvPr>
          <p:cNvSpPr txBox="1"/>
          <p:nvPr/>
        </p:nvSpPr>
        <p:spPr>
          <a:xfrm>
            <a:off x="517375" y="950109"/>
            <a:ext cx="1826812" cy="5175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sp>
        <p:nvSpPr>
          <p:cNvPr id="24" name="TextBox 64">
            <a:extLst>
              <a:ext uri="{FF2B5EF4-FFF2-40B4-BE49-F238E27FC236}">
                <a16:creationId xmlns:a16="http://schemas.microsoft.com/office/drawing/2014/main" id="{8DC20101-11CA-F28B-69CA-5F65E33277A2}"/>
              </a:ext>
            </a:extLst>
          </p:cNvPr>
          <p:cNvSpPr txBox="1"/>
          <p:nvPr/>
        </p:nvSpPr>
        <p:spPr>
          <a:xfrm>
            <a:off x="4364652" y="1441128"/>
            <a:ext cx="197415" cy="20595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pic>
        <p:nvPicPr>
          <p:cNvPr id="36" name="Picture 35" descr="A blue and black logo">
            <a:extLst>
              <a:ext uri="{FF2B5EF4-FFF2-40B4-BE49-F238E27FC236}">
                <a16:creationId xmlns:a16="http://schemas.microsoft.com/office/drawing/2014/main" id="{C0FF8668-5032-F228-AFC4-9C78748F813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2219" y="108518"/>
            <a:ext cx="1401181" cy="599459"/>
          </a:xfrm>
          <a:prstGeom prst="rect">
            <a:avLst/>
          </a:prstGeom>
        </p:spPr>
      </p:pic>
      <p:sp>
        <p:nvSpPr>
          <p:cNvPr id="60" name="TextBox 5">
            <a:extLst>
              <a:ext uri="{FF2B5EF4-FFF2-40B4-BE49-F238E27FC236}">
                <a16:creationId xmlns:a16="http://schemas.microsoft.com/office/drawing/2014/main" id="{7CB55F30-85A8-AEBD-63A9-763A59ECE92B}"/>
              </a:ext>
            </a:extLst>
          </p:cNvPr>
          <p:cNvSpPr txBox="1"/>
          <p:nvPr/>
        </p:nvSpPr>
        <p:spPr>
          <a:xfrm>
            <a:off x="337046" y="1663448"/>
            <a:ext cx="2381269" cy="4949906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 lang="en-US" sz="1050">
              <a:solidFill>
                <a:srgbClr val="FFFFFF"/>
              </a:solidFill>
              <a:latin typeface="DM Sans"/>
            </a:endParaRPr>
          </a:p>
        </p:txBody>
      </p:sp>
      <p:sp>
        <p:nvSpPr>
          <p:cNvPr id="6" name="TextBox 69">
            <a:extLst>
              <a:ext uri="{FF2B5EF4-FFF2-40B4-BE49-F238E27FC236}">
                <a16:creationId xmlns:a16="http://schemas.microsoft.com/office/drawing/2014/main" id="{6C193EEB-FAA3-C141-4BC3-BC5FB9457916}"/>
              </a:ext>
            </a:extLst>
          </p:cNvPr>
          <p:cNvSpPr txBox="1"/>
          <p:nvPr/>
        </p:nvSpPr>
        <p:spPr>
          <a:xfrm>
            <a:off x="3196548" y="150371"/>
            <a:ext cx="5642364" cy="5994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3499" u="sng" dirty="0">
                <a:solidFill>
                  <a:srgbClr val="000000"/>
                </a:solidFill>
                <a:latin typeface="DM Sans Bold"/>
              </a:rPr>
              <a:t> </a:t>
            </a:r>
            <a:r>
              <a:rPr lang="en-US" sz="3200" u="sng" dirty="0">
                <a:solidFill>
                  <a:srgbClr val="000000"/>
                </a:solidFill>
                <a:latin typeface="DM Sans Bold"/>
              </a:rPr>
              <a:t>Mon 7</a:t>
            </a:r>
            <a:r>
              <a:rPr lang="en-US" sz="3200" u="sng" baseline="30000" dirty="0">
                <a:solidFill>
                  <a:srgbClr val="000000"/>
                </a:solidFill>
                <a:latin typeface="DM Sans Bold"/>
              </a:rPr>
              <a:t>th</a:t>
            </a:r>
            <a:r>
              <a:rPr lang="en-US" sz="3200" u="sng" dirty="0">
                <a:solidFill>
                  <a:srgbClr val="000000"/>
                </a:solidFill>
                <a:latin typeface="DM Sans Bold"/>
              </a:rPr>
              <a:t> July – 11</a:t>
            </a:r>
            <a:r>
              <a:rPr lang="en-US" sz="3200" u="sng" baseline="30000" dirty="0">
                <a:solidFill>
                  <a:srgbClr val="000000"/>
                </a:solidFill>
                <a:latin typeface="DM Sans Bold"/>
              </a:rPr>
              <a:t>th</a:t>
            </a:r>
            <a:r>
              <a:rPr lang="en-US" sz="3200" u="sng" dirty="0">
                <a:solidFill>
                  <a:srgbClr val="000000"/>
                </a:solidFill>
                <a:latin typeface="DM Sans Bold"/>
              </a:rPr>
              <a:t> July</a:t>
            </a:r>
            <a:endParaRPr lang="en-US" sz="3499" u="sng" dirty="0">
              <a:solidFill>
                <a:srgbClr val="000000"/>
              </a:solidFill>
              <a:latin typeface="DM Sans Bold"/>
            </a:endParaRPr>
          </a:p>
        </p:txBody>
      </p:sp>
      <p:grpSp>
        <p:nvGrpSpPr>
          <p:cNvPr id="7" name="Group 65">
            <a:extLst>
              <a:ext uri="{FF2B5EF4-FFF2-40B4-BE49-F238E27FC236}">
                <a16:creationId xmlns:a16="http://schemas.microsoft.com/office/drawing/2014/main" id="{53E040EE-C6BA-D3EF-DDC9-518CC7C47E83}"/>
              </a:ext>
            </a:extLst>
          </p:cNvPr>
          <p:cNvGrpSpPr/>
          <p:nvPr/>
        </p:nvGrpSpPr>
        <p:grpSpPr>
          <a:xfrm>
            <a:off x="3940642" y="1541624"/>
            <a:ext cx="220832" cy="193228"/>
            <a:chOff x="0" y="0"/>
            <a:chExt cx="812800" cy="711200"/>
          </a:xfrm>
        </p:grpSpPr>
        <p:sp>
          <p:nvSpPr>
            <p:cNvPr id="8" name="Freeform 66">
              <a:extLst>
                <a:ext uri="{FF2B5EF4-FFF2-40B4-BE49-F238E27FC236}">
                  <a16:creationId xmlns:a16="http://schemas.microsoft.com/office/drawing/2014/main" id="{88A1D9EA-1990-6E87-E797-28EB4A2DF02F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" name="TextBox 67">
              <a:extLst>
                <a:ext uri="{FF2B5EF4-FFF2-40B4-BE49-F238E27FC236}">
                  <a16:creationId xmlns:a16="http://schemas.microsoft.com/office/drawing/2014/main" id="{74C43501-F90A-BFC5-9FC0-0C9606FA6337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0" name="Group 65">
            <a:extLst>
              <a:ext uri="{FF2B5EF4-FFF2-40B4-BE49-F238E27FC236}">
                <a16:creationId xmlns:a16="http://schemas.microsoft.com/office/drawing/2014/main" id="{30E6DC3E-4DE7-19E4-74CB-180ED44863FC}"/>
              </a:ext>
            </a:extLst>
          </p:cNvPr>
          <p:cNvGrpSpPr/>
          <p:nvPr/>
        </p:nvGrpSpPr>
        <p:grpSpPr>
          <a:xfrm>
            <a:off x="3908488" y="3095566"/>
            <a:ext cx="220832" cy="193228"/>
            <a:chOff x="0" y="0"/>
            <a:chExt cx="812800" cy="711200"/>
          </a:xfrm>
        </p:grpSpPr>
        <p:sp>
          <p:nvSpPr>
            <p:cNvPr id="11" name="Freeform 66">
              <a:extLst>
                <a:ext uri="{FF2B5EF4-FFF2-40B4-BE49-F238E27FC236}">
                  <a16:creationId xmlns:a16="http://schemas.microsoft.com/office/drawing/2014/main" id="{1BAD32DD-F513-3AD0-9995-2B1112951CA8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2" name="TextBox 67">
              <a:extLst>
                <a:ext uri="{FF2B5EF4-FFF2-40B4-BE49-F238E27FC236}">
                  <a16:creationId xmlns:a16="http://schemas.microsoft.com/office/drawing/2014/main" id="{18A01A5E-6C99-BFB3-93C8-13495AB2D4FA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3" name="Group 65">
            <a:extLst>
              <a:ext uri="{FF2B5EF4-FFF2-40B4-BE49-F238E27FC236}">
                <a16:creationId xmlns:a16="http://schemas.microsoft.com/office/drawing/2014/main" id="{A7ED5754-72B0-19F8-7EB0-49B951E39CE8}"/>
              </a:ext>
            </a:extLst>
          </p:cNvPr>
          <p:cNvGrpSpPr/>
          <p:nvPr/>
        </p:nvGrpSpPr>
        <p:grpSpPr>
          <a:xfrm>
            <a:off x="3940642" y="4645929"/>
            <a:ext cx="220832" cy="193228"/>
            <a:chOff x="0" y="0"/>
            <a:chExt cx="812800" cy="711200"/>
          </a:xfrm>
        </p:grpSpPr>
        <p:sp>
          <p:nvSpPr>
            <p:cNvPr id="14" name="Freeform 66">
              <a:extLst>
                <a:ext uri="{FF2B5EF4-FFF2-40B4-BE49-F238E27FC236}">
                  <a16:creationId xmlns:a16="http://schemas.microsoft.com/office/drawing/2014/main" id="{54001700-ED18-3A2A-9410-C049521F5759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" name="TextBox 67">
              <a:extLst>
                <a:ext uri="{FF2B5EF4-FFF2-40B4-BE49-F238E27FC236}">
                  <a16:creationId xmlns:a16="http://schemas.microsoft.com/office/drawing/2014/main" id="{065F3009-6003-56B7-74D4-3D08A84A2E18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6" name="Group 65">
            <a:extLst>
              <a:ext uri="{FF2B5EF4-FFF2-40B4-BE49-F238E27FC236}">
                <a16:creationId xmlns:a16="http://schemas.microsoft.com/office/drawing/2014/main" id="{7EE68058-7341-72B8-9B74-1960E6C1C685}"/>
              </a:ext>
            </a:extLst>
          </p:cNvPr>
          <p:cNvGrpSpPr/>
          <p:nvPr/>
        </p:nvGrpSpPr>
        <p:grpSpPr>
          <a:xfrm>
            <a:off x="3878562" y="6196292"/>
            <a:ext cx="220832" cy="193228"/>
            <a:chOff x="0" y="0"/>
            <a:chExt cx="812800" cy="711200"/>
          </a:xfrm>
        </p:grpSpPr>
        <p:sp>
          <p:nvSpPr>
            <p:cNvPr id="17" name="Freeform 66">
              <a:extLst>
                <a:ext uri="{FF2B5EF4-FFF2-40B4-BE49-F238E27FC236}">
                  <a16:creationId xmlns:a16="http://schemas.microsoft.com/office/drawing/2014/main" id="{4A7A8AE8-E274-09E9-60EF-0B576EC25A70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8" name="TextBox 67">
              <a:extLst>
                <a:ext uri="{FF2B5EF4-FFF2-40B4-BE49-F238E27FC236}">
                  <a16:creationId xmlns:a16="http://schemas.microsoft.com/office/drawing/2014/main" id="{549A2606-7693-2903-3958-0923BF1C9F33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9" name="Group 65">
            <a:extLst>
              <a:ext uri="{FF2B5EF4-FFF2-40B4-BE49-F238E27FC236}">
                <a16:creationId xmlns:a16="http://schemas.microsoft.com/office/drawing/2014/main" id="{0BBA872C-5321-E148-97E0-0AFA6CD9F4D5}"/>
              </a:ext>
            </a:extLst>
          </p:cNvPr>
          <p:cNvGrpSpPr/>
          <p:nvPr/>
        </p:nvGrpSpPr>
        <p:grpSpPr>
          <a:xfrm>
            <a:off x="5469210" y="1550471"/>
            <a:ext cx="220832" cy="193228"/>
            <a:chOff x="0" y="0"/>
            <a:chExt cx="812800" cy="711200"/>
          </a:xfrm>
        </p:grpSpPr>
        <p:sp>
          <p:nvSpPr>
            <p:cNvPr id="20" name="Freeform 66">
              <a:extLst>
                <a:ext uri="{FF2B5EF4-FFF2-40B4-BE49-F238E27FC236}">
                  <a16:creationId xmlns:a16="http://schemas.microsoft.com/office/drawing/2014/main" id="{F97ECD37-FCE3-EA8E-091E-C73577F4B0B0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1" name="TextBox 67">
              <a:extLst>
                <a:ext uri="{FF2B5EF4-FFF2-40B4-BE49-F238E27FC236}">
                  <a16:creationId xmlns:a16="http://schemas.microsoft.com/office/drawing/2014/main" id="{B56EAD8E-DFF8-E611-4A11-4F03B2CC0F27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2" name="Group 65">
            <a:extLst>
              <a:ext uri="{FF2B5EF4-FFF2-40B4-BE49-F238E27FC236}">
                <a16:creationId xmlns:a16="http://schemas.microsoft.com/office/drawing/2014/main" id="{78CE8A6D-6C90-2BAB-BBA9-7FD3B1BCD9A8}"/>
              </a:ext>
            </a:extLst>
          </p:cNvPr>
          <p:cNvGrpSpPr/>
          <p:nvPr/>
        </p:nvGrpSpPr>
        <p:grpSpPr>
          <a:xfrm>
            <a:off x="7092130" y="1575697"/>
            <a:ext cx="220832" cy="193228"/>
            <a:chOff x="0" y="0"/>
            <a:chExt cx="812800" cy="711200"/>
          </a:xfrm>
        </p:grpSpPr>
        <p:sp>
          <p:nvSpPr>
            <p:cNvPr id="23" name="Freeform 66">
              <a:extLst>
                <a:ext uri="{FF2B5EF4-FFF2-40B4-BE49-F238E27FC236}">
                  <a16:creationId xmlns:a16="http://schemas.microsoft.com/office/drawing/2014/main" id="{ABDCC33C-E21C-661C-C56E-D0A990B4528E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5" name="TextBox 67">
              <a:extLst>
                <a:ext uri="{FF2B5EF4-FFF2-40B4-BE49-F238E27FC236}">
                  <a16:creationId xmlns:a16="http://schemas.microsoft.com/office/drawing/2014/main" id="{3D7AFC97-EB2F-FB79-620C-325E034E2863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6" name="Group 65">
            <a:extLst>
              <a:ext uri="{FF2B5EF4-FFF2-40B4-BE49-F238E27FC236}">
                <a16:creationId xmlns:a16="http://schemas.microsoft.com/office/drawing/2014/main" id="{A2F85983-7FED-80CF-D6D3-748F3BF2D66F}"/>
              </a:ext>
            </a:extLst>
          </p:cNvPr>
          <p:cNvGrpSpPr/>
          <p:nvPr/>
        </p:nvGrpSpPr>
        <p:grpSpPr>
          <a:xfrm>
            <a:off x="7016219" y="6019055"/>
            <a:ext cx="220832" cy="193228"/>
            <a:chOff x="0" y="0"/>
            <a:chExt cx="812800" cy="711200"/>
          </a:xfrm>
        </p:grpSpPr>
        <p:sp>
          <p:nvSpPr>
            <p:cNvPr id="27" name="Freeform 66">
              <a:extLst>
                <a:ext uri="{FF2B5EF4-FFF2-40B4-BE49-F238E27FC236}">
                  <a16:creationId xmlns:a16="http://schemas.microsoft.com/office/drawing/2014/main" id="{0451954F-8907-CC14-E9B0-AF97C0F95F43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8" name="TextBox 67">
              <a:extLst>
                <a:ext uri="{FF2B5EF4-FFF2-40B4-BE49-F238E27FC236}">
                  <a16:creationId xmlns:a16="http://schemas.microsoft.com/office/drawing/2014/main" id="{D0A5CE95-7C92-16FF-7F62-C5D9EE0EED3E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9" name="Group 65">
            <a:extLst>
              <a:ext uri="{FF2B5EF4-FFF2-40B4-BE49-F238E27FC236}">
                <a16:creationId xmlns:a16="http://schemas.microsoft.com/office/drawing/2014/main" id="{BA035EE3-9E29-68F4-16DA-9953BEACAEDC}"/>
              </a:ext>
            </a:extLst>
          </p:cNvPr>
          <p:cNvGrpSpPr/>
          <p:nvPr/>
        </p:nvGrpSpPr>
        <p:grpSpPr>
          <a:xfrm>
            <a:off x="8618080" y="4452701"/>
            <a:ext cx="220832" cy="193228"/>
            <a:chOff x="0" y="0"/>
            <a:chExt cx="812800" cy="711200"/>
          </a:xfrm>
        </p:grpSpPr>
        <p:sp>
          <p:nvSpPr>
            <p:cNvPr id="30" name="Freeform 66">
              <a:extLst>
                <a:ext uri="{FF2B5EF4-FFF2-40B4-BE49-F238E27FC236}">
                  <a16:creationId xmlns:a16="http://schemas.microsoft.com/office/drawing/2014/main" id="{57AF058F-89BB-B037-3141-49EF8D197CC4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1" name="TextBox 67">
              <a:extLst>
                <a:ext uri="{FF2B5EF4-FFF2-40B4-BE49-F238E27FC236}">
                  <a16:creationId xmlns:a16="http://schemas.microsoft.com/office/drawing/2014/main" id="{5715339C-D238-3508-61BD-08A5EFE0F1CD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2" name="Group 65">
            <a:extLst>
              <a:ext uri="{FF2B5EF4-FFF2-40B4-BE49-F238E27FC236}">
                <a16:creationId xmlns:a16="http://schemas.microsoft.com/office/drawing/2014/main" id="{3BA438BD-B449-D15C-27DA-E6D888E65E54}"/>
              </a:ext>
            </a:extLst>
          </p:cNvPr>
          <p:cNvGrpSpPr/>
          <p:nvPr/>
        </p:nvGrpSpPr>
        <p:grpSpPr>
          <a:xfrm>
            <a:off x="8583575" y="6212283"/>
            <a:ext cx="220832" cy="193228"/>
            <a:chOff x="0" y="0"/>
            <a:chExt cx="812800" cy="711200"/>
          </a:xfrm>
        </p:grpSpPr>
        <p:sp>
          <p:nvSpPr>
            <p:cNvPr id="33" name="Freeform 66">
              <a:extLst>
                <a:ext uri="{FF2B5EF4-FFF2-40B4-BE49-F238E27FC236}">
                  <a16:creationId xmlns:a16="http://schemas.microsoft.com/office/drawing/2014/main" id="{F1F0069F-20E3-44A4-23CF-1EE014C5FA4A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4" name="TextBox 67">
              <a:extLst>
                <a:ext uri="{FF2B5EF4-FFF2-40B4-BE49-F238E27FC236}">
                  <a16:creationId xmlns:a16="http://schemas.microsoft.com/office/drawing/2014/main" id="{C7EAE57D-E944-2EDE-7613-83E76B8DE021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5" name="Group 65">
            <a:extLst>
              <a:ext uri="{FF2B5EF4-FFF2-40B4-BE49-F238E27FC236}">
                <a16:creationId xmlns:a16="http://schemas.microsoft.com/office/drawing/2014/main" id="{1B50677D-6F53-2911-097B-336B7BF5ACF7}"/>
              </a:ext>
            </a:extLst>
          </p:cNvPr>
          <p:cNvGrpSpPr/>
          <p:nvPr/>
        </p:nvGrpSpPr>
        <p:grpSpPr>
          <a:xfrm>
            <a:off x="10040515" y="6320918"/>
            <a:ext cx="220832" cy="193228"/>
            <a:chOff x="0" y="0"/>
            <a:chExt cx="812800" cy="711200"/>
          </a:xfrm>
        </p:grpSpPr>
        <p:sp>
          <p:nvSpPr>
            <p:cNvPr id="37" name="Freeform 66">
              <a:extLst>
                <a:ext uri="{FF2B5EF4-FFF2-40B4-BE49-F238E27FC236}">
                  <a16:creationId xmlns:a16="http://schemas.microsoft.com/office/drawing/2014/main" id="{F495389C-AA03-8EF0-3D9B-F1C0B2611C46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8" name="TextBox 67">
              <a:extLst>
                <a:ext uri="{FF2B5EF4-FFF2-40B4-BE49-F238E27FC236}">
                  <a16:creationId xmlns:a16="http://schemas.microsoft.com/office/drawing/2014/main" id="{DD059B2C-8AEE-62C4-748C-2A3E4D42B0DA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9" name="Group 62">
            <a:extLst>
              <a:ext uri="{FF2B5EF4-FFF2-40B4-BE49-F238E27FC236}">
                <a16:creationId xmlns:a16="http://schemas.microsoft.com/office/drawing/2014/main" id="{01B46090-13A1-A951-A938-180C15F81BF9}"/>
              </a:ext>
            </a:extLst>
          </p:cNvPr>
          <p:cNvGrpSpPr/>
          <p:nvPr/>
        </p:nvGrpSpPr>
        <p:grpSpPr>
          <a:xfrm>
            <a:off x="5447070" y="3527469"/>
            <a:ext cx="242972" cy="242972"/>
            <a:chOff x="0" y="0"/>
            <a:chExt cx="812800" cy="812800"/>
          </a:xfrm>
        </p:grpSpPr>
        <p:sp>
          <p:nvSpPr>
            <p:cNvPr id="40" name="Freeform 63">
              <a:extLst>
                <a:ext uri="{FF2B5EF4-FFF2-40B4-BE49-F238E27FC236}">
                  <a16:creationId xmlns:a16="http://schemas.microsoft.com/office/drawing/2014/main" id="{2B05821A-28B7-017B-B9B1-A6EEC1A035AD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1" name="TextBox 64">
              <a:extLst>
                <a:ext uri="{FF2B5EF4-FFF2-40B4-BE49-F238E27FC236}">
                  <a16:creationId xmlns:a16="http://schemas.microsoft.com/office/drawing/2014/main" id="{B5FA218A-DEDA-3BF9-332E-5B13A1BE7509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2" name="Group 62">
            <a:extLst>
              <a:ext uri="{FF2B5EF4-FFF2-40B4-BE49-F238E27FC236}">
                <a16:creationId xmlns:a16="http://schemas.microsoft.com/office/drawing/2014/main" id="{69501B6B-0909-0C3B-992A-8A092A34FCE6}"/>
              </a:ext>
            </a:extLst>
          </p:cNvPr>
          <p:cNvGrpSpPr/>
          <p:nvPr/>
        </p:nvGrpSpPr>
        <p:grpSpPr>
          <a:xfrm>
            <a:off x="10150931" y="2593706"/>
            <a:ext cx="242972" cy="242972"/>
            <a:chOff x="0" y="0"/>
            <a:chExt cx="812800" cy="812800"/>
          </a:xfrm>
        </p:grpSpPr>
        <p:sp>
          <p:nvSpPr>
            <p:cNvPr id="43" name="Freeform 63">
              <a:extLst>
                <a:ext uri="{FF2B5EF4-FFF2-40B4-BE49-F238E27FC236}">
                  <a16:creationId xmlns:a16="http://schemas.microsoft.com/office/drawing/2014/main" id="{940C6545-6CD2-BFC8-23DF-5B45FC6A2470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4" name="TextBox 64">
              <a:extLst>
                <a:ext uri="{FF2B5EF4-FFF2-40B4-BE49-F238E27FC236}">
                  <a16:creationId xmlns:a16="http://schemas.microsoft.com/office/drawing/2014/main" id="{EE9A10E1-6610-EF3B-1138-5D95492BB7BD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5" name="Group 62">
            <a:extLst>
              <a:ext uri="{FF2B5EF4-FFF2-40B4-BE49-F238E27FC236}">
                <a16:creationId xmlns:a16="http://schemas.microsoft.com/office/drawing/2014/main" id="{37E13F74-DE70-168A-FD14-8FC847B2EB37}"/>
              </a:ext>
            </a:extLst>
          </p:cNvPr>
          <p:cNvGrpSpPr/>
          <p:nvPr/>
        </p:nvGrpSpPr>
        <p:grpSpPr>
          <a:xfrm>
            <a:off x="7050724" y="5587162"/>
            <a:ext cx="242972" cy="242972"/>
            <a:chOff x="0" y="0"/>
            <a:chExt cx="812800" cy="812800"/>
          </a:xfrm>
        </p:grpSpPr>
        <p:sp>
          <p:nvSpPr>
            <p:cNvPr id="51" name="Freeform 63">
              <a:extLst>
                <a:ext uri="{FF2B5EF4-FFF2-40B4-BE49-F238E27FC236}">
                  <a16:creationId xmlns:a16="http://schemas.microsoft.com/office/drawing/2014/main" id="{D462262F-F427-F527-147B-784FD39808DA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3" name="TextBox 64">
              <a:extLst>
                <a:ext uri="{FF2B5EF4-FFF2-40B4-BE49-F238E27FC236}">
                  <a16:creationId xmlns:a16="http://schemas.microsoft.com/office/drawing/2014/main" id="{06D8999A-57BC-C009-3918-590386CC6A4E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54" name="Group 62">
            <a:extLst>
              <a:ext uri="{FF2B5EF4-FFF2-40B4-BE49-F238E27FC236}">
                <a16:creationId xmlns:a16="http://schemas.microsoft.com/office/drawing/2014/main" id="{51B7834B-94DA-1C7E-82C4-75F08BE8F96C}"/>
              </a:ext>
            </a:extLst>
          </p:cNvPr>
          <p:cNvGrpSpPr/>
          <p:nvPr/>
        </p:nvGrpSpPr>
        <p:grpSpPr>
          <a:xfrm>
            <a:off x="6959574" y="4087162"/>
            <a:ext cx="242972" cy="242972"/>
            <a:chOff x="0" y="0"/>
            <a:chExt cx="812800" cy="812800"/>
          </a:xfrm>
        </p:grpSpPr>
        <p:sp>
          <p:nvSpPr>
            <p:cNvPr id="55" name="Freeform 63">
              <a:extLst>
                <a:ext uri="{FF2B5EF4-FFF2-40B4-BE49-F238E27FC236}">
                  <a16:creationId xmlns:a16="http://schemas.microsoft.com/office/drawing/2014/main" id="{E35160AB-AA61-1356-61F6-8EE38AD41FC9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6" name="TextBox 64">
              <a:extLst>
                <a:ext uri="{FF2B5EF4-FFF2-40B4-BE49-F238E27FC236}">
                  <a16:creationId xmlns:a16="http://schemas.microsoft.com/office/drawing/2014/main" id="{788E9E71-E6C2-9F1B-CA15-905F865A6F67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57" name="Group 65">
            <a:extLst>
              <a:ext uri="{FF2B5EF4-FFF2-40B4-BE49-F238E27FC236}">
                <a16:creationId xmlns:a16="http://schemas.microsoft.com/office/drawing/2014/main" id="{CFB44E88-5FCE-F890-8089-A9EEB6E789CF}"/>
              </a:ext>
            </a:extLst>
          </p:cNvPr>
          <p:cNvGrpSpPr/>
          <p:nvPr/>
        </p:nvGrpSpPr>
        <p:grpSpPr>
          <a:xfrm>
            <a:off x="5370139" y="6847661"/>
            <a:ext cx="220832" cy="193228"/>
            <a:chOff x="0" y="0"/>
            <a:chExt cx="812800" cy="711200"/>
          </a:xfrm>
        </p:grpSpPr>
        <p:sp>
          <p:nvSpPr>
            <p:cNvPr id="58" name="Freeform 66">
              <a:extLst>
                <a:ext uri="{FF2B5EF4-FFF2-40B4-BE49-F238E27FC236}">
                  <a16:creationId xmlns:a16="http://schemas.microsoft.com/office/drawing/2014/main" id="{8A4835C2-0063-2EB9-17A4-8E8DEEAD941A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9" name="TextBox 67">
              <a:extLst>
                <a:ext uri="{FF2B5EF4-FFF2-40B4-BE49-F238E27FC236}">
                  <a16:creationId xmlns:a16="http://schemas.microsoft.com/office/drawing/2014/main" id="{BA6EB3F8-50D6-2463-3273-6C861540C086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61" name="Group 65">
            <a:extLst>
              <a:ext uri="{FF2B5EF4-FFF2-40B4-BE49-F238E27FC236}">
                <a16:creationId xmlns:a16="http://schemas.microsoft.com/office/drawing/2014/main" id="{ECF4093E-399E-D241-E042-7115A6D66183}"/>
              </a:ext>
            </a:extLst>
          </p:cNvPr>
          <p:cNvGrpSpPr/>
          <p:nvPr/>
        </p:nvGrpSpPr>
        <p:grpSpPr>
          <a:xfrm>
            <a:off x="8661179" y="2621398"/>
            <a:ext cx="220832" cy="193228"/>
            <a:chOff x="0" y="0"/>
            <a:chExt cx="812800" cy="711200"/>
          </a:xfrm>
        </p:grpSpPr>
        <p:sp>
          <p:nvSpPr>
            <p:cNvPr id="68" name="Freeform 66">
              <a:extLst>
                <a:ext uri="{FF2B5EF4-FFF2-40B4-BE49-F238E27FC236}">
                  <a16:creationId xmlns:a16="http://schemas.microsoft.com/office/drawing/2014/main" id="{1FF8DF73-200F-DAE2-28D1-3ABD9EEE887C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9" name="TextBox 67">
              <a:extLst>
                <a:ext uri="{FF2B5EF4-FFF2-40B4-BE49-F238E27FC236}">
                  <a16:creationId xmlns:a16="http://schemas.microsoft.com/office/drawing/2014/main" id="{CF942527-C8D6-430A-1977-4A71526AF2CA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73" name="Group 46">
            <a:extLst>
              <a:ext uri="{FF2B5EF4-FFF2-40B4-BE49-F238E27FC236}">
                <a16:creationId xmlns:a16="http://schemas.microsoft.com/office/drawing/2014/main" id="{99CCB9DA-5FEC-D68D-125E-AC08F194296E}"/>
              </a:ext>
            </a:extLst>
          </p:cNvPr>
          <p:cNvGrpSpPr/>
          <p:nvPr/>
        </p:nvGrpSpPr>
        <p:grpSpPr>
          <a:xfrm rot="2700000">
            <a:off x="5931168" y="4046858"/>
            <a:ext cx="293842" cy="293842"/>
            <a:chOff x="0" y="0"/>
            <a:chExt cx="812800" cy="812800"/>
          </a:xfrm>
        </p:grpSpPr>
        <p:sp>
          <p:nvSpPr>
            <p:cNvPr id="74" name="Freeform 47">
              <a:extLst>
                <a:ext uri="{FF2B5EF4-FFF2-40B4-BE49-F238E27FC236}">
                  <a16:creationId xmlns:a16="http://schemas.microsoft.com/office/drawing/2014/main" id="{FAEFB40C-FD70-9643-86B3-FAD3FEDEBA84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5" name="TextBox 48">
              <a:extLst>
                <a:ext uri="{FF2B5EF4-FFF2-40B4-BE49-F238E27FC236}">
                  <a16:creationId xmlns:a16="http://schemas.microsoft.com/office/drawing/2014/main" id="{DC3A9D23-9370-DBE4-8839-8479FA7B3130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76" name="Group 46">
            <a:extLst>
              <a:ext uri="{FF2B5EF4-FFF2-40B4-BE49-F238E27FC236}">
                <a16:creationId xmlns:a16="http://schemas.microsoft.com/office/drawing/2014/main" id="{6EDD293A-9C89-3384-85B2-C60081DCEAA8}"/>
              </a:ext>
            </a:extLst>
          </p:cNvPr>
          <p:cNvGrpSpPr/>
          <p:nvPr/>
        </p:nvGrpSpPr>
        <p:grpSpPr>
          <a:xfrm rot="2700000">
            <a:off x="7492090" y="2605162"/>
            <a:ext cx="293842" cy="293842"/>
            <a:chOff x="0" y="0"/>
            <a:chExt cx="812800" cy="812800"/>
          </a:xfrm>
        </p:grpSpPr>
        <p:sp>
          <p:nvSpPr>
            <p:cNvPr id="77" name="Freeform 47">
              <a:extLst>
                <a:ext uri="{FF2B5EF4-FFF2-40B4-BE49-F238E27FC236}">
                  <a16:creationId xmlns:a16="http://schemas.microsoft.com/office/drawing/2014/main" id="{ABAE665B-4D23-99C9-2565-3FC9EB431059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8" name="TextBox 48">
              <a:extLst>
                <a:ext uri="{FF2B5EF4-FFF2-40B4-BE49-F238E27FC236}">
                  <a16:creationId xmlns:a16="http://schemas.microsoft.com/office/drawing/2014/main" id="{0A22C04F-FC21-3273-C35A-55DBCFA3ED1C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79" name="Group 62">
            <a:extLst>
              <a:ext uri="{FF2B5EF4-FFF2-40B4-BE49-F238E27FC236}">
                <a16:creationId xmlns:a16="http://schemas.microsoft.com/office/drawing/2014/main" id="{705C25AE-C5E1-4FD7-0A5D-7613802C86CD}"/>
              </a:ext>
            </a:extLst>
          </p:cNvPr>
          <p:cNvGrpSpPr/>
          <p:nvPr/>
        </p:nvGrpSpPr>
        <p:grpSpPr>
          <a:xfrm>
            <a:off x="3897418" y="3603408"/>
            <a:ext cx="242972" cy="242972"/>
            <a:chOff x="0" y="0"/>
            <a:chExt cx="812800" cy="812800"/>
          </a:xfrm>
        </p:grpSpPr>
        <p:sp>
          <p:nvSpPr>
            <p:cNvPr id="80" name="Freeform 63">
              <a:extLst>
                <a:ext uri="{FF2B5EF4-FFF2-40B4-BE49-F238E27FC236}">
                  <a16:creationId xmlns:a16="http://schemas.microsoft.com/office/drawing/2014/main" id="{DBBD65B1-CBDB-FB85-268F-013041DF3686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1" name="TextBox 64">
              <a:extLst>
                <a:ext uri="{FF2B5EF4-FFF2-40B4-BE49-F238E27FC236}">
                  <a16:creationId xmlns:a16="http://schemas.microsoft.com/office/drawing/2014/main" id="{C4AE35A2-C3EC-C2FA-E58D-D8EB33CB167C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2" name="Group 62">
            <a:extLst>
              <a:ext uri="{FF2B5EF4-FFF2-40B4-BE49-F238E27FC236}">
                <a16:creationId xmlns:a16="http://schemas.microsoft.com/office/drawing/2014/main" id="{25D458AE-797B-827B-637E-4AD534F90130}"/>
              </a:ext>
            </a:extLst>
          </p:cNvPr>
          <p:cNvGrpSpPr/>
          <p:nvPr/>
        </p:nvGrpSpPr>
        <p:grpSpPr>
          <a:xfrm>
            <a:off x="8583575" y="4064384"/>
            <a:ext cx="242972" cy="242972"/>
            <a:chOff x="0" y="0"/>
            <a:chExt cx="812800" cy="812800"/>
          </a:xfrm>
        </p:grpSpPr>
        <p:sp>
          <p:nvSpPr>
            <p:cNvPr id="83" name="Freeform 63">
              <a:extLst>
                <a:ext uri="{FF2B5EF4-FFF2-40B4-BE49-F238E27FC236}">
                  <a16:creationId xmlns:a16="http://schemas.microsoft.com/office/drawing/2014/main" id="{DB352572-EA76-8A75-D5A6-82546A05489B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4" name="TextBox 64">
              <a:extLst>
                <a:ext uri="{FF2B5EF4-FFF2-40B4-BE49-F238E27FC236}">
                  <a16:creationId xmlns:a16="http://schemas.microsoft.com/office/drawing/2014/main" id="{E91E6556-9843-CCAB-0EF2-708B57AEEF19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7842756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A7B9EF7-71D9-600C-FABE-D1BEB9180B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C7F045A0-E097-EE84-509D-AB8B0C973D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049801"/>
              </p:ext>
            </p:extLst>
          </p:nvPr>
        </p:nvGraphicFramePr>
        <p:xfrm>
          <a:off x="2660754" y="882647"/>
          <a:ext cx="7848000" cy="6512016"/>
        </p:xfrm>
        <a:graphic>
          <a:graphicData uri="http://schemas.openxmlformats.org/drawingml/2006/table">
            <a:tbl>
              <a:tblPr/>
              <a:tblGrid>
                <a:gridCol w="156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6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6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61298"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Monday</a:t>
                      </a:r>
                      <a:endParaRPr lang="en-US" sz="135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Tuesday</a:t>
                      </a:r>
                      <a:endParaRPr lang="en-US" sz="135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Wednesday</a:t>
                      </a:r>
                      <a:endParaRPr lang="en-US" sz="135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Thursday</a:t>
                      </a:r>
                      <a:endParaRPr lang="en-US" sz="135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Friday</a:t>
                      </a:r>
                      <a:endParaRPr lang="en-US" sz="135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9090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Motivation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Monday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with Paul 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DM Sans"/>
                        </a:rPr>
                        <a:t>9:30 – 10:30 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DM Sans"/>
                        </a:rPr>
                        <a:t>Job focused mindfulness</a:t>
                      </a: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Thriving Tuesday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with Steve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9:30 – 10:30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Success – 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work to get you there</a:t>
                      </a:r>
                      <a:endParaRPr lang="en-GB" sz="1000" b="1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DM Sans"/>
                        </a:rPr>
                        <a:t>ETE Jobs Fair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DM Sans"/>
                        </a:rPr>
                        <a:t>10:00 – 2:00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DM Sans"/>
                        </a:rPr>
                        <a:t>Come and meet potential employers and training providers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Thoughtful Thursday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with Steve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DM Sans"/>
                        </a:rPr>
                        <a:t>9:30 – 10:30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Thinking about your local community</a:t>
                      </a: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latin typeface="DM Sans"/>
                          <a:cs typeface="DilleniaUPC"/>
                        </a:rPr>
                        <a:t>Friday Fitness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latin typeface="DM Sans"/>
                          <a:cs typeface="DilleniaUPC"/>
                        </a:rPr>
                        <a:t>with Paul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GB" sz="1000" dirty="0">
                        <a:solidFill>
                          <a:srgbClr val="000000"/>
                        </a:solidFill>
                        <a:latin typeface="DM Sans" pitchFamily="2" charset="0"/>
                        <a:cs typeface="DilleniaUPC" panose="020B0502040204020203" pitchFamily="18" charset="-34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  <a:cs typeface="DilleniaUPC"/>
                        </a:rPr>
                        <a:t>9:30 – 10:30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GB" sz="1000" dirty="0">
                        <a:solidFill>
                          <a:srgbClr val="000000"/>
                        </a:solidFill>
                        <a:latin typeface="DM Sans" pitchFamily="2" charset="0"/>
                        <a:cs typeface="DilleniaUPC" panose="020B0502040204020203" pitchFamily="18" charset="-34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  <a:cs typeface="DilleniaUPC"/>
                        </a:rPr>
                        <a:t>Focus on health/ gentle exercise</a:t>
                      </a: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0107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b="1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Men in Mind </a:t>
                      </a:r>
                      <a:endParaRPr lang="en-US" sz="10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1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with Owen</a:t>
                      </a:r>
                      <a:endParaRPr lang="en-US" sz="10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endParaRPr lang="en-US" sz="10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10:30 – 12:30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0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Supportive safe space to explore your wellbeing</a:t>
                      </a:r>
                      <a:endParaRPr lang="en-US" dirty="0"/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endParaRPr lang="en-US" sz="1000" b="1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base">
                        <a:lnSpc>
                          <a:spcPct val="100000"/>
                        </a:lnSpc>
                      </a:pPr>
                      <a:endParaRPr lang="en-US" sz="1000" b="0" i="0" kern="1200" dirty="0">
                        <a:solidFill>
                          <a:schemeClr val="tx1"/>
                        </a:solidFill>
                        <a:effectLst/>
                        <a:latin typeface="DM Sans"/>
                        <a:ea typeface="+mn-ea"/>
                        <a:cs typeface="+mn-cs"/>
                      </a:endParaRP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Music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with Fran</a:t>
                      </a:r>
                      <a:endParaRPr lang="en-US" sz="1000" b="1" dirty="0"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10:30 – 12:30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Song Appreciation Society</a:t>
                      </a: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Employability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with Owen and team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10:30 – 4pm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2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Job search</a:t>
                      </a:r>
                    </a:p>
                    <a:p>
                      <a:pPr algn="ctr">
                        <a:lnSpc>
                          <a:spcPct val="2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 Skills assessment</a:t>
                      </a:r>
                    </a:p>
                    <a:p>
                      <a:pPr algn="ctr">
                        <a:lnSpc>
                          <a:spcPct val="2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 CV writing</a:t>
                      </a:r>
                    </a:p>
                    <a:p>
                      <a:pPr algn="ctr">
                        <a:lnSpc>
                          <a:spcPct val="2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 Cover Letters</a:t>
                      </a:r>
                    </a:p>
                    <a:p>
                      <a:pPr algn="ctr">
                        <a:lnSpc>
                          <a:spcPct val="2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Applications</a:t>
                      </a:r>
                    </a:p>
                    <a:p>
                      <a:pPr algn="ctr">
                        <a:lnSpc>
                          <a:spcPct val="2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Disclosure</a:t>
                      </a:r>
                    </a:p>
                    <a:p>
                      <a:pPr algn="ctr">
                        <a:lnSpc>
                          <a:spcPct val="2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 Interview skills</a:t>
                      </a:r>
                    </a:p>
                    <a:p>
                      <a:pPr algn="ctr">
                        <a:lnSpc>
                          <a:spcPct val="2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In-work Support</a:t>
                      </a:r>
                    </a:p>
                    <a:p>
                      <a:pPr algn="ctr">
                        <a:lnSpc>
                          <a:spcPct val="200000"/>
                        </a:lnSpc>
                        <a:defRPr/>
                      </a:pPr>
                      <a:endParaRPr lang="en-GB" sz="10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ct val="200000"/>
                        </a:lnSpc>
                        <a:defRPr/>
                      </a:pPr>
                      <a:endParaRPr lang="en-GB" sz="10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2114510"/>
                  </a:ext>
                </a:extLst>
              </a:tr>
              <a:tr h="100021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50" b="1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Drama Group with Liz (TIPP)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50" b="1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10:00 – 12:00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50" b="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Express yourself through drama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6676430"/>
                  </a:ext>
                </a:extLst>
              </a:tr>
              <a:tr h="1000213">
                <a:tc rowSpan="2"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1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Digital Literacy</a:t>
                      </a:r>
                      <a:endParaRPr lang="en-US" sz="10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1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with Paul</a:t>
                      </a:r>
                      <a:endParaRPr lang="en-US" sz="10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endParaRPr lang="en-US" sz="1000" b="0" i="0" u="none" strike="noStrike" noProof="0" dirty="0">
                        <a:solidFill>
                          <a:schemeClr val="tx1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chemeClr val="tx1"/>
                          </a:solidFill>
                          <a:latin typeface="DM Sans"/>
                        </a:rPr>
                        <a:t>1:30 – 3:30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DM Sans" pitchFamily="2" charset="0"/>
                          <a:ea typeface="+mn-ea"/>
                          <a:cs typeface="+mn-cs"/>
                        </a:rPr>
                        <a:t>Get support with online tasks, using a phone and much more​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DM Sans" pitchFamily="2" charset="0"/>
                        <a:ea typeface="+mn-ea"/>
                        <a:cs typeface="+mn-cs"/>
                      </a:endParaRP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000" dirty="0">
                        <a:latin typeface="DM Sans"/>
                      </a:endParaRP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Life Skills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with Paul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DM Sans"/>
                        </a:rPr>
                        <a:t>1:30 – 3:30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Practical support on day-to-day living​</a:t>
                      </a:r>
                      <a:endParaRPr lang="en-US" sz="10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DM Sans"/>
                        <a:ea typeface="+mn-ea"/>
                        <a:cs typeface="+mn-c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010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Housing Help Hub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with Team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GB" sz="11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1:30 – 3:30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200" b="1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6918460"/>
                  </a:ext>
                </a:extLst>
              </a:tr>
              <a:tr h="1466670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1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Money Management with Owen</a:t>
                      </a:r>
                      <a:endParaRPr lang="en-US" sz="10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endParaRPr lang="en-US" sz="10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1:30 – 3:30</a:t>
                      </a: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endParaRPr lang="en-US" sz="10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Develop your budgeting skills</a:t>
                      </a:r>
                      <a:endParaRPr lang="en-GB" dirty="0"/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GB" sz="10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endParaRPr lang="en-US" sz="1000" dirty="0">
                        <a:latin typeface="DM Sans" pitchFamily="2" charset="0"/>
                      </a:endParaRP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The Opportunity Hub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with Steve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1:30 - 3:30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Look at goal setting to put your future in focus</a:t>
                      </a: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00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3" name="Group 3">
            <a:extLst>
              <a:ext uri="{FF2B5EF4-FFF2-40B4-BE49-F238E27FC236}">
                <a16:creationId xmlns:a16="http://schemas.microsoft.com/office/drawing/2014/main" id="{88259C2E-04BA-C3B9-F0EA-230BC4007E53}"/>
              </a:ext>
            </a:extLst>
          </p:cNvPr>
          <p:cNvGrpSpPr/>
          <p:nvPr/>
        </p:nvGrpSpPr>
        <p:grpSpPr>
          <a:xfrm>
            <a:off x="184646" y="1511048"/>
            <a:ext cx="2384913" cy="4949906"/>
            <a:chOff x="0" y="-28575"/>
            <a:chExt cx="868775" cy="1697876"/>
          </a:xfrm>
        </p:grpSpPr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324E5645-80A7-CD40-EBA9-8EE46B4ECB47}"/>
                </a:ext>
              </a:extLst>
            </p:cNvPr>
            <p:cNvSpPr/>
            <p:nvPr/>
          </p:nvSpPr>
          <p:spPr>
            <a:xfrm>
              <a:off x="0" y="0"/>
              <a:ext cx="868775" cy="1669301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>
              <a:extLst>
                <a:ext uri="{FF2B5EF4-FFF2-40B4-BE49-F238E27FC236}">
                  <a16:creationId xmlns:a16="http://schemas.microsoft.com/office/drawing/2014/main" id="{8D6F5FAC-E519-EE4F-CECB-54C7BEE94509}"/>
                </a:ext>
              </a:extLst>
            </p:cNvPr>
            <p:cNvSpPr txBox="1"/>
            <p:nvPr/>
          </p:nvSpPr>
          <p:spPr>
            <a:xfrm>
              <a:off x="0" y="-28575"/>
              <a:ext cx="868775" cy="16978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r>
                <a:rPr lang="en-US" sz="1600" b="1" u="sng">
                  <a:solidFill>
                    <a:srgbClr val="FFFFFF"/>
                  </a:solidFill>
                  <a:latin typeface="DM Sans"/>
                </a:rPr>
                <a:t>Information</a:t>
              </a:r>
            </a:p>
            <a:p>
              <a:pPr algn="ctr">
                <a:lnSpc>
                  <a:spcPts val="2379"/>
                </a:lnSpc>
              </a:pPr>
              <a:r>
                <a:rPr lang="en-US" sz="1200">
                  <a:solidFill>
                    <a:srgbClr val="FFFFFF"/>
                  </a:solidFill>
                  <a:latin typeface="DM Sans"/>
                </a:rPr>
                <a:t>Huddersfield CFO Activity Hub</a:t>
              </a:r>
            </a:p>
            <a:p>
              <a:pPr algn="ctr">
                <a:lnSpc>
                  <a:spcPts val="2379"/>
                </a:lnSpc>
              </a:pPr>
              <a:r>
                <a:rPr lang="en-US" sz="1200">
                  <a:solidFill>
                    <a:srgbClr val="FFFFFF"/>
                  </a:solidFill>
                  <a:latin typeface="DM Sans"/>
                </a:rPr>
                <a:t>3</a:t>
              </a:r>
              <a:r>
                <a:rPr lang="en-US" sz="1200" baseline="30000">
                  <a:solidFill>
                    <a:srgbClr val="FFFFFF"/>
                  </a:solidFill>
                  <a:latin typeface="DM Sans"/>
                </a:rPr>
                <a:t>rd</a:t>
              </a:r>
              <a:r>
                <a:rPr lang="en-US" sz="1200">
                  <a:solidFill>
                    <a:srgbClr val="FFFFFF"/>
                  </a:solidFill>
                  <a:latin typeface="DM Sans"/>
                </a:rPr>
                <a:t> Floor Norwich Union House</a:t>
              </a:r>
            </a:p>
            <a:p>
              <a:pPr algn="ctr">
                <a:lnSpc>
                  <a:spcPts val="2379"/>
                </a:lnSpc>
              </a:pPr>
              <a:r>
                <a:rPr lang="en-US" sz="1200">
                  <a:solidFill>
                    <a:srgbClr val="FFFFFF"/>
                  </a:solidFill>
                  <a:latin typeface="DM Sans"/>
                </a:rPr>
                <a:t>HD1 2LR</a:t>
              </a:r>
            </a:p>
            <a:p>
              <a:pPr algn="ctr">
                <a:lnSpc>
                  <a:spcPts val="2379"/>
                </a:lnSpc>
              </a:pPr>
              <a:r>
                <a:rPr lang="en-US" sz="1200">
                  <a:solidFill>
                    <a:srgbClr val="FFFFFF"/>
                  </a:solidFill>
                  <a:latin typeface="DM Sans"/>
                </a:rPr>
                <a:t>01132 425522</a:t>
              </a:r>
            </a:p>
            <a:p>
              <a:pPr algn="ctr">
                <a:lnSpc>
                  <a:spcPts val="2379"/>
                </a:lnSpc>
              </a:pPr>
              <a:r>
                <a:rPr lang="en-US" sz="1000">
                  <a:solidFill>
                    <a:srgbClr val="FFFFFF"/>
                  </a:solidFill>
                  <a:latin typeface="DM Sans"/>
                </a:rPr>
                <a:t>Email – </a:t>
              </a:r>
            </a:p>
            <a:p>
              <a:pPr algn="ctr">
                <a:lnSpc>
                  <a:spcPts val="2379"/>
                </a:lnSpc>
              </a:pPr>
              <a:r>
                <a:rPr lang="en-US" sz="1000">
                  <a:solidFill>
                    <a:schemeClr val="bg1"/>
                  </a:solidFill>
                  <a:latin typeface="DM Sans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cfoactivityhubs@commlinks.co.uk</a:t>
              </a:r>
              <a:endParaRPr lang="en-US" sz="1000">
                <a:solidFill>
                  <a:schemeClr val="bg1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400">
                  <a:solidFill>
                    <a:srgbClr val="FFFFFF"/>
                  </a:solidFill>
                  <a:latin typeface="DM Sans"/>
                </a:rPr>
                <a:t>Hub opening hours</a:t>
              </a:r>
            </a:p>
            <a:p>
              <a:pPr algn="ctr">
                <a:lnSpc>
                  <a:spcPts val="2379"/>
                </a:lnSpc>
              </a:pPr>
              <a:r>
                <a:rPr lang="en-US" sz="1400">
                  <a:solidFill>
                    <a:srgbClr val="FFFFFF"/>
                  </a:solidFill>
                  <a:latin typeface="DM Sans"/>
                </a:rPr>
                <a:t>Mon – Fri 9:00 – 4:00</a:t>
              </a:r>
            </a:p>
            <a:p>
              <a:pPr algn="ctr"/>
              <a:endParaRPr lang="en-US" sz="1000" b="1">
                <a:solidFill>
                  <a:srgbClr val="FFFFFF"/>
                </a:solidFill>
                <a:latin typeface="DM Sans"/>
              </a:endParaRPr>
            </a:p>
            <a:p>
              <a:pPr algn="ctr"/>
              <a:r>
                <a:rPr lang="en-US" sz="1000" b="1">
                  <a:solidFill>
                    <a:srgbClr val="FFFFFF"/>
                  </a:solidFill>
                  <a:latin typeface="DM Sans"/>
                </a:rPr>
                <a:t>Breakfast Club</a:t>
              </a:r>
            </a:p>
            <a:p>
              <a:pPr algn="ctr"/>
              <a:r>
                <a:rPr lang="en-US" sz="1000">
                  <a:solidFill>
                    <a:srgbClr val="FFFFFF"/>
                  </a:solidFill>
                  <a:latin typeface="DM Sans"/>
                </a:rPr>
                <a:t>Join us between 9:00 – 9:30 </a:t>
              </a:r>
            </a:p>
            <a:p>
              <a:pPr algn="ctr"/>
              <a:r>
                <a:rPr lang="en-US" sz="1000">
                  <a:solidFill>
                    <a:srgbClr val="FFFFFF"/>
                  </a:solidFill>
                  <a:latin typeface="DM Sans"/>
                </a:rPr>
                <a:t>for a healthy start to the day</a:t>
              </a:r>
            </a:p>
            <a:p>
              <a:pPr algn="ctr">
                <a:lnSpc>
                  <a:spcPct val="150000"/>
                </a:lnSpc>
              </a:pPr>
              <a:endParaRPr lang="en-GB" sz="1000">
                <a:solidFill>
                  <a:srgbClr val="FFFFFF"/>
                </a:solidFill>
                <a:latin typeface="DM Sans"/>
              </a:endParaRPr>
            </a:p>
            <a:p>
              <a:pPr algn="ctr"/>
              <a:r>
                <a:rPr lang="en-GB" sz="1000" b="1">
                  <a:solidFill>
                    <a:srgbClr val="FFFFFF"/>
                  </a:solidFill>
                  <a:latin typeface="DM Sans"/>
                </a:rPr>
                <a:t>Support</a:t>
              </a:r>
            </a:p>
            <a:p>
              <a:pPr algn="ctr"/>
              <a:r>
                <a:rPr lang="en-GB" sz="1000">
                  <a:solidFill>
                    <a:srgbClr val="FFFFFF"/>
                  </a:solidFill>
                  <a:latin typeface="DM Sans"/>
                </a:rPr>
                <a:t>If you ever need a cuppa or a chat, pop in and speak to your support worker.</a:t>
              </a:r>
              <a:endParaRPr lang="en-US" sz="1000">
                <a:solidFill>
                  <a:srgbClr val="FFFFFF"/>
                </a:solidFill>
                <a:latin typeface="DM Sans"/>
              </a:endParaRPr>
            </a:p>
          </p:txBody>
        </p:sp>
      </p:grpSp>
      <p:grpSp>
        <p:nvGrpSpPr>
          <p:cNvPr id="46" name="Group 46">
            <a:extLst>
              <a:ext uri="{FF2B5EF4-FFF2-40B4-BE49-F238E27FC236}">
                <a16:creationId xmlns:a16="http://schemas.microsoft.com/office/drawing/2014/main" id="{0E306C59-BB08-A9AF-E911-6488B31B8AE6}"/>
              </a:ext>
            </a:extLst>
          </p:cNvPr>
          <p:cNvGrpSpPr/>
          <p:nvPr/>
        </p:nvGrpSpPr>
        <p:grpSpPr>
          <a:xfrm rot="2700000">
            <a:off x="170282" y="1049731"/>
            <a:ext cx="293842" cy="293842"/>
            <a:chOff x="0" y="0"/>
            <a:chExt cx="812800" cy="812800"/>
          </a:xfrm>
        </p:grpSpPr>
        <p:sp>
          <p:nvSpPr>
            <p:cNvPr id="47" name="Freeform 47">
              <a:extLst>
                <a:ext uri="{FF2B5EF4-FFF2-40B4-BE49-F238E27FC236}">
                  <a16:creationId xmlns:a16="http://schemas.microsoft.com/office/drawing/2014/main" id="{C32658D5-8DDF-8E6F-58EC-A91CF3858D1F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TextBox 48">
              <a:extLst>
                <a:ext uri="{FF2B5EF4-FFF2-40B4-BE49-F238E27FC236}">
                  <a16:creationId xmlns:a16="http://schemas.microsoft.com/office/drawing/2014/main" id="{B2879DE5-F3A3-E932-8D1E-8A8D8D3CFCC0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9" name="Group 49">
            <a:extLst>
              <a:ext uri="{FF2B5EF4-FFF2-40B4-BE49-F238E27FC236}">
                <a16:creationId xmlns:a16="http://schemas.microsoft.com/office/drawing/2014/main" id="{B9EA4F32-3B63-BBBB-F59B-C11DDF0BC8D9}"/>
              </a:ext>
            </a:extLst>
          </p:cNvPr>
          <p:cNvGrpSpPr/>
          <p:nvPr/>
        </p:nvGrpSpPr>
        <p:grpSpPr>
          <a:xfrm>
            <a:off x="344096" y="6543529"/>
            <a:ext cx="2066012" cy="747035"/>
            <a:chOff x="183080" y="0"/>
            <a:chExt cx="2754682" cy="996046"/>
          </a:xfrm>
        </p:grpSpPr>
        <p:sp>
          <p:nvSpPr>
            <p:cNvPr id="50" name="Freeform 50">
              <a:extLst>
                <a:ext uri="{FF2B5EF4-FFF2-40B4-BE49-F238E27FC236}">
                  <a16:creationId xmlns:a16="http://schemas.microsoft.com/office/drawing/2014/main" id="{4CF9EA6A-C960-8EC6-C00A-30BBC3857962}"/>
                </a:ext>
              </a:extLst>
            </p:cNvPr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>
              <a:extLst>
                <a:ext uri="{FF2B5EF4-FFF2-40B4-BE49-F238E27FC236}">
                  <a16:creationId xmlns:a16="http://schemas.microsoft.com/office/drawing/2014/main" id="{9CD4FC24-050B-A6C9-BA04-D6BF177398A5}"/>
                </a:ext>
              </a:extLst>
            </p:cNvPr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>
                  <a:solidFill>
                    <a:srgbClr val="000000"/>
                  </a:solidFill>
                  <a:latin typeface="DM Sans"/>
                </a:rPr>
                <a:t>This programme is delivered by HMPPS CFO</a:t>
              </a:r>
            </a:p>
          </p:txBody>
        </p:sp>
      </p:grpSp>
      <p:grpSp>
        <p:nvGrpSpPr>
          <p:cNvPr id="62" name="Group 62">
            <a:extLst>
              <a:ext uri="{FF2B5EF4-FFF2-40B4-BE49-F238E27FC236}">
                <a16:creationId xmlns:a16="http://schemas.microsoft.com/office/drawing/2014/main" id="{D5592F59-CA4B-D36F-A39F-34C25C59258D}"/>
              </a:ext>
            </a:extLst>
          </p:cNvPr>
          <p:cNvGrpSpPr/>
          <p:nvPr/>
        </p:nvGrpSpPr>
        <p:grpSpPr>
          <a:xfrm>
            <a:off x="195716" y="593502"/>
            <a:ext cx="242972" cy="242972"/>
            <a:chOff x="0" y="0"/>
            <a:chExt cx="812800" cy="812800"/>
          </a:xfrm>
        </p:grpSpPr>
        <p:sp>
          <p:nvSpPr>
            <p:cNvPr id="63" name="Freeform 63">
              <a:extLst>
                <a:ext uri="{FF2B5EF4-FFF2-40B4-BE49-F238E27FC236}">
                  <a16:creationId xmlns:a16="http://schemas.microsoft.com/office/drawing/2014/main" id="{447C7957-F692-6EB1-9487-68845B0F72E8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4" name="TextBox 64">
              <a:extLst>
                <a:ext uri="{FF2B5EF4-FFF2-40B4-BE49-F238E27FC236}">
                  <a16:creationId xmlns:a16="http://schemas.microsoft.com/office/drawing/2014/main" id="{6C48E1B9-1A01-C8A1-9BDE-D3BF5AD821B1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65" name="Group 65">
            <a:extLst>
              <a:ext uri="{FF2B5EF4-FFF2-40B4-BE49-F238E27FC236}">
                <a16:creationId xmlns:a16="http://schemas.microsoft.com/office/drawing/2014/main" id="{732097E4-9F5C-4AA4-0E69-460294A55E07}"/>
              </a:ext>
            </a:extLst>
          </p:cNvPr>
          <p:cNvGrpSpPr/>
          <p:nvPr/>
        </p:nvGrpSpPr>
        <p:grpSpPr>
          <a:xfrm>
            <a:off x="206787" y="181493"/>
            <a:ext cx="220832" cy="193228"/>
            <a:chOff x="0" y="0"/>
            <a:chExt cx="812800" cy="711200"/>
          </a:xfrm>
        </p:grpSpPr>
        <p:sp>
          <p:nvSpPr>
            <p:cNvPr id="66" name="Freeform 66">
              <a:extLst>
                <a:ext uri="{FF2B5EF4-FFF2-40B4-BE49-F238E27FC236}">
                  <a16:creationId xmlns:a16="http://schemas.microsoft.com/office/drawing/2014/main" id="{73926BD4-9B1C-A8C7-FD1F-56E4D906D8D4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TextBox 67">
              <a:extLst>
                <a:ext uri="{FF2B5EF4-FFF2-40B4-BE49-F238E27FC236}">
                  <a16:creationId xmlns:a16="http://schemas.microsoft.com/office/drawing/2014/main" id="{D3A9B0C7-56FF-D3E0-AA2E-3A0BBB5E8C44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sp>
        <p:nvSpPr>
          <p:cNvPr id="70" name="TextBox 70">
            <a:extLst>
              <a:ext uri="{FF2B5EF4-FFF2-40B4-BE49-F238E27FC236}">
                <a16:creationId xmlns:a16="http://schemas.microsoft.com/office/drawing/2014/main" id="{B71A630B-B916-CEE8-E270-EF358703B8DB}"/>
              </a:ext>
            </a:extLst>
          </p:cNvPr>
          <p:cNvSpPr txBox="1"/>
          <p:nvPr/>
        </p:nvSpPr>
        <p:spPr>
          <a:xfrm>
            <a:off x="543300" y="130637"/>
            <a:ext cx="1826812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>
            <a:extLst>
              <a:ext uri="{FF2B5EF4-FFF2-40B4-BE49-F238E27FC236}">
                <a16:creationId xmlns:a16="http://schemas.microsoft.com/office/drawing/2014/main" id="{F846AA88-5A1D-4885-0A32-912357993CF1}"/>
              </a:ext>
            </a:extLst>
          </p:cNvPr>
          <p:cNvSpPr txBox="1"/>
          <p:nvPr/>
        </p:nvSpPr>
        <p:spPr>
          <a:xfrm>
            <a:off x="517375" y="534940"/>
            <a:ext cx="1910578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>
            <a:extLst>
              <a:ext uri="{FF2B5EF4-FFF2-40B4-BE49-F238E27FC236}">
                <a16:creationId xmlns:a16="http://schemas.microsoft.com/office/drawing/2014/main" id="{E1962393-D1F9-7ABB-F062-9AF52FD29074}"/>
              </a:ext>
            </a:extLst>
          </p:cNvPr>
          <p:cNvSpPr txBox="1"/>
          <p:nvPr/>
        </p:nvSpPr>
        <p:spPr>
          <a:xfrm>
            <a:off x="517375" y="950109"/>
            <a:ext cx="1826812" cy="5175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sp>
        <p:nvSpPr>
          <p:cNvPr id="24" name="TextBox 64">
            <a:extLst>
              <a:ext uri="{FF2B5EF4-FFF2-40B4-BE49-F238E27FC236}">
                <a16:creationId xmlns:a16="http://schemas.microsoft.com/office/drawing/2014/main" id="{7E6ADA36-4846-8E55-6B79-7BB669E1A76C}"/>
              </a:ext>
            </a:extLst>
          </p:cNvPr>
          <p:cNvSpPr txBox="1"/>
          <p:nvPr/>
        </p:nvSpPr>
        <p:spPr>
          <a:xfrm>
            <a:off x="4364652" y="1441128"/>
            <a:ext cx="197415" cy="20595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pic>
        <p:nvPicPr>
          <p:cNvPr id="36" name="Picture 35" descr="A blue and black logo">
            <a:extLst>
              <a:ext uri="{FF2B5EF4-FFF2-40B4-BE49-F238E27FC236}">
                <a16:creationId xmlns:a16="http://schemas.microsoft.com/office/drawing/2014/main" id="{E874DFBA-F100-EA0E-FDFD-44EE5053A03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2219" y="108518"/>
            <a:ext cx="1401181" cy="599459"/>
          </a:xfrm>
          <a:prstGeom prst="rect">
            <a:avLst/>
          </a:prstGeom>
        </p:spPr>
      </p:pic>
      <p:sp>
        <p:nvSpPr>
          <p:cNvPr id="60" name="TextBox 5">
            <a:extLst>
              <a:ext uri="{FF2B5EF4-FFF2-40B4-BE49-F238E27FC236}">
                <a16:creationId xmlns:a16="http://schemas.microsoft.com/office/drawing/2014/main" id="{813F82AF-2E9A-E6BE-C187-41F046A17D0F}"/>
              </a:ext>
            </a:extLst>
          </p:cNvPr>
          <p:cNvSpPr txBox="1"/>
          <p:nvPr/>
        </p:nvSpPr>
        <p:spPr>
          <a:xfrm>
            <a:off x="337046" y="1663448"/>
            <a:ext cx="2381269" cy="4949906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 lang="en-US" sz="1050">
              <a:solidFill>
                <a:srgbClr val="FFFFFF"/>
              </a:solidFill>
              <a:latin typeface="DM Sans"/>
            </a:endParaRPr>
          </a:p>
        </p:txBody>
      </p:sp>
      <p:sp>
        <p:nvSpPr>
          <p:cNvPr id="6" name="TextBox 69">
            <a:extLst>
              <a:ext uri="{FF2B5EF4-FFF2-40B4-BE49-F238E27FC236}">
                <a16:creationId xmlns:a16="http://schemas.microsoft.com/office/drawing/2014/main" id="{B6E26700-16CB-AD1B-88B1-F076AEAD31F4}"/>
              </a:ext>
            </a:extLst>
          </p:cNvPr>
          <p:cNvSpPr txBox="1"/>
          <p:nvPr/>
        </p:nvSpPr>
        <p:spPr>
          <a:xfrm>
            <a:off x="3196548" y="150371"/>
            <a:ext cx="5642364" cy="5994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3499" u="sng" dirty="0">
                <a:solidFill>
                  <a:srgbClr val="000000"/>
                </a:solidFill>
                <a:latin typeface="DM Sans Bold"/>
              </a:rPr>
              <a:t> </a:t>
            </a:r>
            <a:r>
              <a:rPr lang="en-US" sz="3200" u="sng" dirty="0">
                <a:solidFill>
                  <a:srgbClr val="000000"/>
                </a:solidFill>
                <a:latin typeface="DM Sans Bold"/>
              </a:rPr>
              <a:t>Mon 14</a:t>
            </a:r>
            <a:r>
              <a:rPr lang="en-US" sz="3200" u="sng" baseline="30000" dirty="0">
                <a:solidFill>
                  <a:srgbClr val="000000"/>
                </a:solidFill>
                <a:latin typeface="DM Sans Bold"/>
              </a:rPr>
              <a:t>th</a:t>
            </a:r>
            <a:r>
              <a:rPr lang="en-US" sz="3200" u="sng" dirty="0">
                <a:solidFill>
                  <a:srgbClr val="000000"/>
                </a:solidFill>
                <a:latin typeface="DM Sans Bold"/>
              </a:rPr>
              <a:t> July  – Fri 18</a:t>
            </a:r>
            <a:r>
              <a:rPr lang="en-US" sz="3200" u="sng" baseline="30000" dirty="0">
                <a:solidFill>
                  <a:srgbClr val="000000"/>
                </a:solidFill>
                <a:latin typeface="DM Sans Bold"/>
              </a:rPr>
              <a:t>th</a:t>
            </a:r>
            <a:r>
              <a:rPr lang="en-US" sz="3200" u="sng" dirty="0">
                <a:solidFill>
                  <a:srgbClr val="000000"/>
                </a:solidFill>
                <a:latin typeface="DM Sans Bold"/>
              </a:rPr>
              <a:t> July</a:t>
            </a:r>
            <a:endParaRPr lang="en-US" sz="3499" u="sng" dirty="0">
              <a:solidFill>
                <a:srgbClr val="000000"/>
              </a:solidFill>
              <a:latin typeface="DM Sans Bold"/>
            </a:endParaRPr>
          </a:p>
        </p:txBody>
      </p:sp>
      <p:grpSp>
        <p:nvGrpSpPr>
          <p:cNvPr id="7" name="Group 65">
            <a:extLst>
              <a:ext uri="{FF2B5EF4-FFF2-40B4-BE49-F238E27FC236}">
                <a16:creationId xmlns:a16="http://schemas.microsoft.com/office/drawing/2014/main" id="{B1625C35-0549-28FF-CB0C-D181EEC4AB99}"/>
              </a:ext>
            </a:extLst>
          </p:cNvPr>
          <p:cNvGrpSpPr/>
          <p:nvPr/>
        </p:nvGrpSpPr>
        <p:grpSpPr>
          <a:xfrm>
            <a:off x="3905950" y="2596802"/>
            <a:ext cx="220832" cy="193228"/>
            <a:chOff x="0" y="0"/>
            <a:chExt cx="812800" cy="711200"/>
          </a:xfrm>
        </p:grpSpPr>
        <p:sp>
          <p:nvSpPr>
            <p:cNvPr id="8" name="Freeform 66">
              <a:extLst>
                <a:ext uri="{FF2B5EF4-FFF2-40B4-BE49-F238E27FC236}">
                  <a16:creationId xmlns:a16="http://schemas.microsoft.com/office/drawing/2014/main" id="{B20F124D-DE41-6533-2AAE-927ABE209A01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" name="TextBox 67">
              <a:extLst>
                <a:ext uri="{FF2B5EF4-FFF2-40B4-BE49-F238E27FC236}">
                  <a16:creationId xmlns:a16="http://schemas.microsoft.com/office/drawing/2014/main" id="{B8451F1E-06D7-BCD2-3D03-9E10FFB25FC8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0" name="Group 65">
            <a:extLst>
              <a:ext uri="{FF2B5EF4-FFF2-40B4-BE49-F238E27FC236}">
                <a16:creationId xmlns:a16="http://schemas.microsoft.com/office/drawing/2014/main" id="{7C53BA34-C52D-863C-9EA3-06F2AC3B6FD1}"/>
              </a:ext>
            </a:extLst>
          </p:cNvPr>
          <p:cNvGrpSpPr/>
          <p:nvPr/>
        </p:nvGrpSpPr>
        <p:grpSpPr>
          <a:xfrm>
            <a:off x="3910529" y="3095566"/>
            <a:ext cx="220832" cy="193228"/>
            <a:chOff x="0" y="0"/>
            <a:chExt cx="812800" cy="711200"/>
          </a:xfrm>
        </p:grpSpPr>
        <p:sp>
          <p:nvSpPr>
            <p:cNvPr id="11" name="Freeform 66">
              <a:extLst>
                <a:ext uri="{FF2B5EF4-FFF2-40B4-BE49-F238E27FC236}">
                  <a16:creationId xmlns:a16="http://schemas.microsoft.com/office/drawing/2014/main" id="{A4C9C9E7-0F73-8589-173C-545D7EDC84A3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2" name="TextBox 67">
              <a:extLst>
                <a:ext uri="{FF2B5EF4-FFF2-40B4-BE49-F238E27FC236}">
                  <a16:creationId xmlns:a16="http://schemas.microsoft.com/office/drawing/2014/main" id="{AF2B14D2-51CC-03DB-2919-065398AC3E5F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3" name="Group 65">
            <a:extLst>
              <a:ext uri="{FF2B5EF4-FFF2-40B4-BE49-F238E27FC236}">
                <a16:creationId xmlns:a16="http://schemas.microsoft.com/office/drawing/2014/main" id="{A1B1EB8F-491A-3CD3-7EEE-4F8B0071FB7D}"/>
              </a:ext>
            </a:extLst>
          </p:cNvPr>
          <p:cNvGrpSpPr/>
          <p:nvPr/>
        </p:nvGrpSpPr>
        <p:grpSpPr>
          <a:xfrm>
            <a:off x="3905950" y="4539066"/>
            <a:ext cx="220832" cy="193228"/>
            <a:chOff x="0" y="0"/>
            <a:chExt cx="812800" cy="711200"/>
          </a:xfrm>
        </p:grpSpPr>
        <p:sp>
          <p:nvSpPr>
            <p:cNvPr id="14" name="Freeform 66">
              <a:extLst>
                <a:ext uri="{FF2B5EF4-FFF2-40B4-BE49-F238E27FC236}">
                  <a16:creationId xmlns:a16="http://schemas.microsoft.com/office/drawing/2014/main" id="{4FC9674D-EF18-7B14-8A53-F01B2AD6B447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" name="TextBox 67">
              <a:extLst>
                <a:ext uri="{FF2B5EF4-FFF2-40B4-BE49-F238E27FC236}">
                  <a16:creationId xmlns:a16="http://schemas.microsoft.com/office/drawing/2014/main" id="{ADD8F047-8D88-0071-8380-2F6F632C89F5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6" name="Group 65">
            <a:extLst>
              <a:ext uri="{FF2B5EF4-FFF2-40B4-BE49-F238E27FC236}">
                <a16:creationId xmlns:a16="http://schemas.microsoft.com/office/drawing/2014/main" id="{BAE65879-A90E-7EFD-577F-8399E6DBDBF1}"/>
              </a:ext>
            </a:extLst>
          </p:cNvPr>
          <p:cNvGrpSpPr/>
          <p:nvPr/>
        </p:nvGrpSpPr>
        <p:grpSpPr>
          <a:xfrm>
            <a:off x="3879725" y="6288102"/>
            <a:ext cx="220832" cy="193228"/>
            <a:chOff x="0" y="0"/>
            <a:chExt cx="812800" cy="711200"/>
          </a:xfrm>
        </p:grpSpPr>
        <p:sp>
          <p:nvSpPr>
            <p:cNvPr id="17" name="Freeform 66">
              <a:extLst>
                <a:ext uri="{FF2B5EF4-FFF2-40B4-BE49-F238E27FC236}">
                  <a16:creationId xmlns:a16="http://schemas.microsoft.com/office/drawing/2014/main" id="{3E8E18EF-EE69-7037-CE02-BB7D91B59709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8" name="TextBox 67">
              <a:extLst>
                <a:ext uri="{FF2B5EF4-FFF2-40B4-BE49-F238E27FC236}">
                  <a16:creationId xmlns:a16="http://schemas.microsoft.com/office/drawing/2014/main" id="{20232CAE-2643-1B7F-383F-80193C10A996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9" name="Group 65">
            <a:extLst>
              <a:ext uri="{FF2B5EF4-FFF2-40B4-BE49-F238E27FC236}">
                <a16:creationId xmlns:a16="http://schemas.microsoft.com/office/drawing/2014/main" id="{DE9EE07D-093C-2531-6B0D-18389299F2E6}"/>
              </a:ext>
            </a:extLst>
          </p:cNvPr>
          <p:cNvGrpSpPr/>
          <p:nvPr/>
        </p:nvGrpSpPr>
        <p:grpSpPr>
          <a:xfrm>
            <a:off x="5360410" y="1511048"/>
            <a:ext cx="220832" cy="193228"/>
            <a:chOff x="0" y="0"/>
            <a:chExt cx="812800" cy="711200"/>
          </a:xfrm>
        </p:grpSpPr>
        <p:sp>
          <p:nvSpPr>
            <p:cNvPr id="20" name="Freeform 66">
              <a:extLst>
                <a:ext uri="{FF2B5EF4-FFF2-40B4-BE49-F238E27FC236}">
                  <a16:creationId xmlns:a16="http://schemas.microsoft.com/office/drawing/2014/main" id="{1964FF0E-64F2-1D36-327C-7BD60EB3CD32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1" name="TextBox 67">
              <a:extLst>
                <a:ext uri="{FF2B5EF4-FFF2-40B4-BE49-F238E27FC236}">
                  <a16:creationId xmlns:a16="http://schemas.microsoft.com/office/drawing/2014/main" id="{7384083F-A0D4-A446-C4F2-1629B4C12AEB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6" name="Group 65">
            <a:extLst>
              <a:ext uri="{FF2B5EF4-FFF2-40B4-BE49-F238E27FC236}">
                <a16:creationId xmlns:a16="http://schemas.microsoft.com/office/drawing/2014/main" id="{F1E844D6-44F1-5FB6-D654-3CDB2699883F}"/>
              </a:ext>
            </a:extLst>
          </p:cNvPr>
          <p:cNvGrpSpPr/>
          <p:nvPr/>
        </p:nvGrpSpPr>
        <p:grpSpPr>
          <a:xfrm>
            <a:off x="5360549" y="5533965"/>
            <a:ext cx="220832" cy="193228"/>
            <a:chOff x="0" y="0"/>
            <a:chExt cx="812800" cy="711200"/>
          </a:xfrm>
        </p:grpSpPr>
        <p:sp>
          <p:nvSpPr>
            <p:cNvPr id="27" name="Freeform 66">
              <a:extLst>
                <a:ext uri="{FF2B5EF4-FFF2-40B4-BE49-F238E27FC236}">
                  <a16:creationId xmlns:a16="http://schemas.microsoft.com/office/drawing/2014/main" id="{434DF088-B09D-2184-F7BF-F75B9E5238F2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8" name="TextBox 67">
              <a:extLst>
                <a:ext uri="{FF2B5EF4-FFF2-40B4-BE49-F238E27FC236}">
                  <a16:creationId xmlns:a16="http://schemas.microsoft.com/office/drawing/2014/main" id="{65D012F9-AEEF-5AD3-A0EE-56B2EF53DE12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9" name="Group 65">
            <a:extLst>
              <a:ext uri="{FF2B5EF4-FFF2-40B4-BE49-F238E27FC236}">
                <a16:creationId xmlns:a16="http://schemas.microsoft.com/office/drawing/2014/main" id="{3F35660E-7435-E3B5-2B93-90528D72D624}"/>
              </a:ext>
            </a:extLst>
          </p:cNvPr>
          <p:cNvGrpSpPr/>
          <p:nvPr/>
        </p:nvGrpSpPr>
        <p:grpSpPr>
          <a:xfrm>
            <a:off x="8618219" y="2630875"/>
            <a:ext cx="220832" cy="193228"/>
            <a:chOff x="0" y="0"/>
            <a:chExt cx="812800" cy="711200"/>
          </a:xfrm>
        </p:grpSpPr>
        <p:sp>
          <p:nvSpPr>
            <p:cNvPr id="30" name="Freeform 66">
              <a:extLst>
                <a:ext uri="{FF2B5EF4-FFF2-40B4-BE49-F238E27FC236}">
                  <a16:creationId xmlns:a16="http://schemas.microsoft.com/office/drawing/2014/main" id="{73FD6BCD-A63C-2E35-092F-15BA7FE8241A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1" name="TextBox 67">
              <a:extLst>
                <a:ext uri="{FF2B5EF4-FFF2-40B4-BE49-F238E27FC236}">
                  <a16:creationId xmlns:a16="http://schemas.microsoft.com/office/drawing/2014/main" id="{618822D8-811D-97C9-88CC-01E4DB88752D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2" name="Group 65">
            <a:extLst>
              <a:ext uri="{FF2B5EF4-FFF2-40B4-BE49-F238E27FC236}">
                <a16:creationId xmlns:a16="http://schemas.microsoft.com/office/drawing/2014/main" id="{0D9C94DA-6A10-38F5-AA36-2FBBA3259861}"/>
              </a:ext>
            </a:extLst>
          </p:cNvPr>
          <p:cNvGrpSpPr/>
          <p:nvPr/>
        </p:nvGrpSpPr>
        <p:grpSpPr>
          <a:xfrm>
            <a:off x="8685872" y="6212798"/>
            <a:ext cx="220832" cy="193228"/>
            <a:chOff x="0" y="0"/>
            <a:chExt cx="812800" cy="711200"/>
          </a:xfrm>
        </p:grpSpPr>
        <p:sp>
          <p:nvSpPr>
            <p:cNvPr id="33" name="Freeform 66">
              <a:extLst>
                <a:ext uri="{FF2B5EF4-FFF2-40B4-BE49-F238E27FC236}">
                  <a16:creationId xmlns:a16="http://schemas.microsoft.com/office/drawing/2014/main" id="{22798772-8A8A-304B-1BF4-245424D367FC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4" name="TextBox 67">
              <a:extLst>
                <a:ext uri="{FF2B5EF4-FFF2-40B4-BE49-F238E27FC236}">
                  <a16:creationId xmlns:a16="http://schemas.microsoft.com/office/drawing/2014/main" id="{1FE8D0DF-7C68-F4B9-C02B-B2273F78533C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5" name="Group 65">
            <a:extLst>
              <a:ext uri="{FF2B5EF4-FFF2-40B4-BE49-F238E27FC236}">
                <a16:creationId xmlns:a16="http://schemas.microsoft.com/office/drawing/2014/main" id="{01D0ABD6-1DA8-78CD-D0DC-C608E586E621}"/>
              </a:ext>
            </a:extLst>
          </p:cNvPr>
          <p:cNvGrpSpPr/>
          <p:nvPr/>
        </p:nvGrpSpPr>
        <p:grpSpPr>
          <a:xfrm>
            <a:off x="8583714" y="4478372"/>
            <a:ext cx="220832" cy="193228"/>
            <a:chOff x="0" y="0"/>
            <a:chExt cx="812800" cy="711200"/>
          </a:xfrm>
        </p:grpSpPr>
        <p:sp>
          <p:nvSpPr>
            <p:cNvPr id="37" name="Freeform 66">
              <a:extLst>
                <a:ext uri="{FF2B5EF4-FFF2-40B4-BE49-F238E27FC236}">
                  <a16:creationId xmlns:a16="http://schemas.microsoft.com/office/drawing/2014/main" id="{A429F129-2B88-96D1-FC22-E7BE9516BBE7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8" name="TextBox 67">
              <a:extLst>
                <a:ext uri="{FF2B5EF4-FFF2-40B4-BE49-F238E27FC236}">
                  <a16:creationId xmlns:a16="http://schemas.microsoft.com/office/drawing/2014/main" id="{BB53AFD6-5C5C-12E3-ED47-D84843A3BF19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9" name="Group 65">
            <a:extLst>
              <a:ext uri="{FF2B5EF4-FFF2-40B4-BE49-F238E27FC236}">
                <a16:creationId xmlns:a16="http://schemas.microsoft.com/office/drawing/2014/main" id="{2093EDBC-95A4-C6B3-E12A-F5BECA281E38}"/>
              </a:ext>
            </a:extLst>
          </p:cNvPr>
          <p:cNvGrpSpPr/>
          <p:nvPr/>
        </p:nvGrpSpPr>
        <p:grpSpPr>
          <a:xfrm>
            <a:off x="9604787" y="6543529"/>
            <a:ext cx="220832" cy="193228"/>
            <a:chOff x="0" y="0"/>
            <a:chExt cx="812800" cy="711200"/>
          </a:xfrm>
        </p:grpSpPr>
        <p:sp>
          <p:nvSpPr>
            <p:cNvPr id="40" name="Freeform 66">
              <a:extLst>
                <a:ext uri="{FF2B5EF4-FFF2-40B4-BE49-F238E27FC236}">
                  <a16:creationId xmlns:a16="http://schemas.microsoft.com/office/drawing/2014/main" id="{9858C917-F242-7545-A538-A29E7594B109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1" name="TextBox 67">
              <a:extLst>
                <a:ext uri="{FF2B5EF4-FFF2-40B4-BE49-F238E27FC236}">
                  <a16:creationId xmlns:a16="http://schemas.microsoft.com/office/drawing/2014/main" id="{EA88B057-E81C-F6CD-2FCA-DEEBE9DA840E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2" name="Group 62">
            <a:extLst>
              <a:ext uri="{FF2B5EF4-FFF2-40B4-BE49-F238E27FC236}">
                <a16:creationId xmlns:a16="http://schemas.microsoft.com/office/drawing/2014/main" id="{3106FFD0-B70B-7D49-44E1-EED7AA5621BE}"/>
              </a:ext>
            </a:extLst>
          </p:cNvPr>
          <p:cNvGrpSpPr/>
          <p:nvPr/>
        </p:nvGrpSpPr>
        <p:grpSpPr>
          <a:xfrm>
            <a:off x="10161549" y="2591338"/>
            <a:ext cx="242972" cy="242972"/>
            <a:chOff x="0" y="0"/>
            <a:chExt cx="812800" cy="812800"/>
          </a:xfrm>
        </p:grpSpPr>
        <p:sp>
          <p:nvSpPr>
            <p:cNvPr id="43" name="Freeform 63">
              <a:extLst>
                <a:ext uri="{FF2B5EF4-FFF2-40B4-BE49-F238E27FC236}">
                  <a16:creationId xmlns:a16="http://schemas.microsoft.com/office/drawing/2014/main" id="{07AC4B67-0EC8-B3E4-DEF0-92D4EED9EB66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4" name="TextBox 64">
              <a:extLst>
                <a:ext uri="{FF2B5EF4-FFF2-40B4-BE49-F238E27FC236}">
                  <a16:creationId xmlns:a16="http://schemas.microsoft.com/office/drawing/2014/main" id="{15A97187-5DF0-CDD2-951D-27B9BDA136C3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54" name="Group 62">
            <a:extLst>
              <a:ext uri="{FF2B5EF4-FFF2-40B4-BE49-F238E27FC236}">
                <a16:creationId xmlns:a16="http://schemas.microsoft.com/office/drawing/2014/main" id="{21D4D144-142E-1D89-71FF-98A3641052F5}"/>
              </a:ext>
            </a:extLst>
          </p:cNvPr>
          <p:cNvGrpSpPr/>
          <p:nvPr/>
        </p:nvGrpSpPr>
        <p:grpSpPr>
          <a:xfrm>
            <a:off x="5394915" y="4998819"/>
            <a:ext cx="242972" cy="242972"/>
            <a:chOff x="0" y="0"/>
            <a:chExt cx="812800" cy="812800"/>
          </a:xfrm>
        </p:grpSpPr>
        <p:sp>
          <p:nvSpPr>
            <p:cNvPr id="55" name="Freeform 63">
              <a:extLst>
                <a:ext uri="{FF2B5EF4-FFF2-40B4-BE49-F238E27FC236}">
                  <a16:creationId xmlns:a16="http://schemas.microsoft.com/office/drawing/2014/main" id="{85BBD2DF-A049-F34F-E4C1-AD2AD48F4263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6" name="TextBox 64">
              <a:extLst>
                <a:ext uri="{FF2B5EF4-FFF2-40B4-BE49-F238E27FC236}">
                  <a16:creationId xmlns:a16="http://schemas.microsoft.com/office/drawing/2014/main" id="{A799C13E-6DA6-C582-76DA-925BFCA99050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76" name="Group 62">
            <a:extLst>
              <a:ext uri="{FF2B5EF4-FFF2-40B4-BE49-F238E27FC236}">
                <a16:creationId xmlns:a16="http://schemas.microsoft.com/office/drawing/2014/main" id="{D46EFE58-A937-0160-7FFA-993C4AC2BD5E}"/>
              </a:ext>
            </a:extLst>
          </p:cNvPr>
          <p:cNvGrpSpPr/>
          <p:nvPr/>
        </p:nvGrpSpPr>
        <p:grpSpPr>
          <a:xfrm>
            <a:off x="3914230" y="3535278"/>
            <a:ext cx="242972" cy="242972"/>
            <a:chOff x="0" y="0"/>
            <a:chExt cx="812800" cy="812800"/>
          </a:xfrm>
        </p:grpSpPr>
        <p:sp>
          <p:nvSpPr>
            <p:cNvPr id="77" name="Freeform 63">
              <a:extLst>
                <a:ext uri="{FF2B5EF4-FFF2-40B4-BE49-F238E27FC236}">
                  <a16:creationId xmlns:a16="http://schemas.microsoft.com/office/drawing/2014/main" id="{A1AF662A-6BD4-A3CE-1EFE-3D949A48D183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8" name="TextBox 64">
              <a:extLst>
                <a:ext uri="{FF2B5EF4-FFF2-40B4-BE49-F238E27FC236}">
                  <a16:creationId xmlns:a16="http://schemas.microsoft.com/office/drawing/2014/main" id="{228D49F9-E542-C726-B0BD-8AE5EDC639D9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pic>
        <p:nvPicPr>
          <p:cNvPr id="80" name="Picture 79" descr="Cartoon a cartoon of a construction worker&#10;&#10;AI-generated content may be incorrect.">
            <a:extLst>
              <a:ext uri="{FF2B5EF4-FFF2-40B4-BE49-F238E27FC236}">
                <a16:creationId xmlns:a16="http://schemas.microsoft.com/office/drawing/2014/main" id="{33043AA2-A1D2-A128-3D1A-B31653EEDF8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852"/>
          <a:stretch>
            <a:fillRect/>
          </a:stretch>
        </p:blipFill>
        <p:spPr>
          <a:xfrm>
            <a:off x="5909798" y="6192047"/>
            <a:ext cx="597328" cy="606569"/>
          </a:xfrm>
          <a:prstGeom prst="rect">
            <a:avLst/>
          </a:prstGeom>
        </p:spPr>
      </p:pic>
      <p:pic>
        <p:nvPicPr>
          <p:cNvPr id="82" name="Picture 81" descr="A cartoon of a person holding a briefcase&#10;&#10;AI-generated content may be incorrect.">
            <a:extLst>
              <a:ext uri="{FF2B5EF4-FFF2-40B4-BE49-F238E27FC236}">
                <a16:creationId xmlns:a16="http://schemas.microsoft.com/office/drawing/2014/main" id="{00492938-29F5-5111-4A04-B83D564EA55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9" b="9776"/>
          <a:stretch>
            <a:fillRect/>
          </a:stretch>
        </p:blipFill>
        <p:spPr>
          <a:xfrm>
            <a:off x="6507126" y="6146617"/>
            <a:ext cx="814425" cy="793824"/>
          </a:xfrm>
          <a:prstGeom prst="rect">
            <a:avLst/>
          </a:prstGeom>
        </p:spPr>
      </p:pic>
      <p:grpSp>
        <p:nvGrpSpPr>
          <p:cNvPr id="83" name="Group 62">
            <a:extLst>
              <a:ext uri="{FF2B5EF4-FFF2-40B4-BE49-F238E27FC236}">
                <a16:creationId xmlns:a16="http://schemas.microsoft.com/office/drawing/2014/main" id="{B1B8654D-2E64-04DA-D504-D3EA493480A2}"/>
              </a:ext>
            </a:extLst>
          </p:cNvPr>
          <p:cNvGrpSpPr/>
          <p:nvPr/>
        </p:nvGrpSpPr>
        <p:grpSpPr>
          <a:xfrm>
            <a:off x="8572644" y="4049616"/>
            <a:ext cx="242972" cy="242972"/>
            <a:chOff x="0" y="0"/>
            <a:chExt cx="812800" cy="812800"/>
          </a:xfrm>
        </p:grpSpPr>
        <p:sp>
          <p:nvSpPr>
            <p:cNvPr id="84" name="Freeform 63">
              <a:extLst>
                <a:ext uri="{FF2B5EF4-FFF2-40B4-BE49-F238E27FC236}">
                  <a16:creationId xmlns:a16="http://schemas.microsoft.com/office/drawing/2014/main" id="{D7EAACBE-FC2F-5FDA-469C-461CFB6DB3D1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5" name="TextBox 64">
              <a:extLst>
                <a:ext uri="{FF2B5EF4-FFF2-40B4-BE49-F238E27FC236}">
                  <a16:creationId xmlns:a16="http://schemas.microsoft.com/office/drawing/2014/main" id="{05FC6554-2FAE-AC0E-9F03-E7B2C0174223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055259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1CFDA34-FCCD-EDB1-615D-3C4E80E277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CD1CE54B-FC44-8123-F6E2-E1E96E7AF9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3109130"/>
              </p:ext>
            </p:extLst>
          </p:nvPr>
        </p:nvGraphicFramePr>
        <p:xfrm>
          <a:off x="2660754" y="882647"/>
          <a:ext cx="7848000" cy="6600281"/>
        </p:xfrm>
        <a:graphic>
          <a:graphicData uri="http://schemas.openxmlformats.org/drawingml/2006/table">
            <a:tbl>
              <a:tblPr/>
              <a:tblGrid>
                <a:gridCol w="156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6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6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2646"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Monday</a:t>
                      </a:r>
                      <a:endParaRPr lang="en-US" sz="135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Tuesday</a:t>
                      </a:r>
                      <a:endParaRPr lang="en-US" sz="135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Wednesday</a:t>
                      </a:r>
                      <a:endParaRPr lang="en-US" sz="135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Thursday</a:t>
                      </a:r>
                      <a:endParaRPr lang="en-US" sz="135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Friday</a:t>
                      </a:r>
                      <a:endParaRPr lang="en-US" sz="135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3100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Motivation 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Monday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with Paul 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DM Sans"/>
                        </a:rPr>
                        <a:t>9:30 – 10:30 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DM Sans"/>
                        </a:rPr>
                        <a:t>Job focused mindfulness</a:t>
                      </a: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Thriving Tuesday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with Steve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9:30 – 10:30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Success – 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work to get you there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Wellbeing Wednesday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with Owen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DM Sans"/>
                        </a:rPr>
                        <a:t>9:30 – 10:30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DM Sans"/>
                        </a:rPr>
                        <a:t>Coping with stress</a:t>
                      </a: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Thoughtful Thursday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with Steve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DM Sans"/>
                        </a:rPr>
                        <a:t>9:30 – 10:30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Thinking about your local community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latin typeface="DM Sans"/>
                          <a:cs typeface="DilleniaUPC"/>
                        </a:rPr>
                        <a:t>Friday Fitness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latin typeface="DM Sans"/>
                          <a:cs typeface="DilleniaUPC"/>
                        </a:rPr>
                        <a:t>with Paul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GB" sz="1000" dirty="0">
                        <a:solidFill>
                          <a:srgbClr val="000000"/>
                        </a:solidFill>
                        <a:latin typeface="DM Sans" pitchFamily="2" charset="0"/>
                        <a:cs typeface="DilleniaUPC" panose="020B0502040204020203" pitchFamily="18" charset="-34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  <a:cs typeface="DilleniaUPC"/>
                        </a:rPr>
                        <a:t>9:30 – 10:30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GB" sz="1000" dirty="0">
                        <a:solidFill>
                          <a:srgbClr val="000000"/>
                        </a:solidFill>
                        <a:latin typeface="DM Sans" pitchFamily="2" charset="0"/>
                        <a:cs typeface="DilleniaUPC" panose="020B0502040204020203" pitchFamily="18" charset="-34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  <a:cs typeface="DilleniaUPC"/>
                        </a:rPr>
                        <a:t>Focus on health/ gentle exercise</a:t>
                      </a: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3100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b="1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Men in Mind </a:t>
                      </a:r>
                      <a:endParaRPr lang="en-US" sz="10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1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with Owen</a:t>
                      </a:r>
                      <a:endParaRPr lang="en-US" sz="10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endParaRPr lang="en-US" sz="10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10:30 – 12:30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0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Supportive safe space to explore your wellbeing</a:t>
                      </a:r>
                      <a:endParaRPr lang="en-US" dirty="0"/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Drama Group with Liz (TIPP)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00" b="1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0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10:00 – 12:00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00" b="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0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Express yourself through drama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US" dirty="0"/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ct val="100000"/>
                        </a:lnSpc>
                      </a:pPr>
                      <a:r>
                        <a:rPr lang="en-US" sz="1000" b="1" i="0" kern="1200" dirty="0">
                          <a:solidFill>
                            <a:schemeClr val="tx1"/>
                          </a:solidFill>
                          <a:effectLst/>
                          <a:latin typeface="DM Sans"/>
                          <a:ea typeface="+mn-ea"/>
                          <a:cs typeface="+mn-cs"/>
                        </a:rPr>
                        <a:t>Cooking on a budget</a:t>
                      </a:r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DM Sans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algn="ctr" rtl="0" fontAlgn="base">
                        <a:lnSpc>
                          <a:spcPct val="100000"/>
                        </a:lnSpc>
                      </a:pPr>
                      <a:r>
                        <a:rPr lang="en-US" sz="1000" b="1" i="0" kern="1200" dirty="0">
                          <a:solidFill>
                            <a:schemeClr val="tx1"/>
                          </a:solidFill>
                          <a:effectLst/>
                          <a:latin typeface="DM Sans"/>
                          <a:ea typeface="+mn-ea"/>
                          <a:cs typeface="+mn-cs"/>
                        </a:rPr>
                        <a:t>with Paul</a:t>
                      </a:r>
                      <a:endParaRPr lang="en-US" sz="1000" b="0" i="0" kern="1200" dirty="0">
                        <a:solidFill>
                          <a:schemeClr val="tx1"/>
                        </a:solidFill>
                        <a:effectLst/>
                        <a:latin typeface="DM Sans"/>
                        <a:ea typeface="+mn-ea"/>
                        <a:cs typeface="+mn-cs"/>
                      </a:endParaRPr>
                    </a:p>
                    <a:p>
                      <a:pPr algn="ctr" rtl="0" fontAlgn="base">
                        <a:lnSpc>
                          <a:spcPct val="100000"/>
                        </a:lnSpc>
                      </a:pPr>
                      <a:endParaRPr lang="en-US" sz="1000" b="0" i="0" kern="1200" dirty="0">
                        <a:solidFill>
                          <a:schemeClr val="tx1"/>
                        </a:solidFill>
                        <a:effectLst/>
                        <a:latin typeface="DM Sans"/>
                        <a:ea typeface="+mn-ea"/>
                        <a:cs typeface="+mn-cs"/>
                      </a:endParaRPr>
                    </a:p>
                    <a:p>
                      <a:pPr algn="ctr" rtl="0" fontAlgn="base">
                        <a:lnSpc>
                          <a:spcPct val="100000"/>
                        </a:lnSpc>
                      </a:pPr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DM Sans"/>
                          <a:ea typeface="+mn-ea"/>
                          <a:cs typeface="+mn-cs"/>
                        </a:rPr>
                        <a:t>10:30 – 12:30​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DM Sans"/>
                          <a:ea typeface="+mn-ea"/>
                          <a:cs typeface="+mn-cs"/>
                        </a:rPr>
                        <a:t>Learn how to make quick and tasty meals</a:t>
                      </a:r>
                    </a:p>
                    <a:p>
                      <a:pPr algn="ctr" rtl="0" fontAlgn="base">
                        <a:lnSpc>
                          <a:spcPct val="100000"/>
                        </a:lnSpc>
                      </a:pPr>
                      <a:endParaRPr lang="en-US" sz="1000" b="0" i="0" kern="1200" dirty="0">
                        <a:solidFill>
                          <a:schemeClr val="tx1"/>
                        </a:solidFill>
                        <a:effectLst/>
                        <a:latin typeface="DM Sans"/>
                        <a:ea typeface="+mn-ea"/>
                        <a:cs typeface="+mn-cs"/>
                      </a:endParaRP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Music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with Fran</a:t>
                      </a:r>
                      <a:endParaRPr lang="en-US" sz="1000" b="1" dirty="0"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10:30 – 12:30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Song Appreciation Society</a:t>
                      </a: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Employability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with Owen and team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10:30 – 4pm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2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Job search</a:t>
                      </a:r>
                    </a:p>
                    <a:p>
                      <a:pPr algn="ctr">
                        <a:lnSpc>
                          <a:spcPct val="2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 Skills assessment</a:t>
                      </a:r>
                    </a:p>
                    <a:p>
                      <a:pPr algn="ctr">
                        <a:lnSpc>
                          <a:spcPct val="2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 CV writing</a:t>
                      </a:r>
                    </a:p>
                    <a:p>
                      <a:pPr algn="ctr">
                        <a:lnSpc>
                          <a:spcPct val="2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 Cover Letters</a:t>
                      </a:r>
                    </a:p>
                    <a:p>
                      <a:pPr algn="ctr">
                        <a:lnSpc>
                          <a:spcPct val="2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Applications</a:t>
                      </a:r>
                    </a:p>
                    <a:p>
                      <a:pPr algn="ctr">
                        <a:lnSpc>
                          <a:spcPct val="2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Disclosure</a:t>
                      </a:r>
                    </a:p>
                    <a:p>
                      <a:pPr algn="ctr">
                        <a:lnSpc>
                          <a:spcPct val="2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 Interview skills</a:t>
                      </a:r>
                    </a:p>
                    <a:p>
                      <a:pPr algn="ctr">
                        <a:lnSpc>
                          <a:spcPct val="2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In-work Support</a:t>
                      </a: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2114510"/>
                  </a:ext>
                </a:extLst>
              </a:tr>
              <a:tr h="1331001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1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Digital Literacy</a:t>
                      </a:r>
                      <a:endParaRPr lang="en-US" sz="10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1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with Paul</a:t>
                      </a:r>
                      <a:endParaRPr lang="en-US" sz="10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endParaRPr lang="en-US" sz="1000" b="0" i="0" u="none" strike="noStrike" noProof="0" dirty="0">
                        <a:solidFill>
                          <a:schemeClr val="tx1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chemeClr val="tx1"/>
                          </a:solidFill>
                          <a:latin typeface="DM Sans"/>
                        </a:rPr>
                        <a:t>1:30 – 3:30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DM Sans" pitchFamily="2" charset="0"/>
                          <a:ea typeface="+mn-ea"/>
                          <a:cs typeface="+mn-cs"/>
                        </a:rPr>
                        <a:t>Get support with online tasks, using a phone and much more​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DM Sans" pitchFamily="2" charset="0"/>
                        <a:ea typeface="+mn-ea"/>
                        <a:cs typeface="+mn-cs"/>
                      </a:endParaRP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r>
                        <a:rPr kumimoji="0" lang="en-US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DM Sans" pitchFamily="2" charset="0"/>
                          <a:ea typeface="+mn-ea"/>
                          <a:cs typeface="+mn-cs"/>
                        </a:rPr>
                        <a:t>Female Only Space</a:t>
                      </a: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DM Sans" pitchFamily="2" charset="0"/>
                        <a:ea typeface="+mn-ea"/>
                        <a:cs typeface="+mn-c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DM Sans" pitchFamily="2" charset="0"/>
                          <a:ea typeface="+mn-ea"/>
                          <a:cs typeface="+mn-cs"/>
                        </a:rPr>
                        <a:t>12:30 – 16:00</a:t>
                      </a: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DM Sans" pitchFamily="2" charset="0"/>
                        <a:ea typeface="+mn-ea"/>
                        <a:cs typeface="+mn-c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DM Sans" pitchFamily="2" charset="0"/>
                        <a:ea typeface="+mn-ea"/>
                        <a:cs typeface="+mn-c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DM Sans" pitchFamily="2" charset="0"/>
                        <a:ea typeface="+mn-ea"/>
                        <a:cs typeface="+mn-cs"/>
                      </a:endParaRP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 dirty="0">
                          <a:latin typeface="DM Sans"/>
                        </a:rPr>
                        <a:t>Arts &amp; Crafts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 dirty="0">
                          <a:latin typeface="DM Sans"/>
                        </a:rPr>
                        <a:t>with Steve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000" dirty="0"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DM Sans"/>
                        </a:rPr>
                        <a:t>1:30 - 3:30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000" dirty="0"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DM Sans"/>
                        </a:rPr>
                        <a:t>Destress and create!</a:t>
                      </a:r>
                    </a:p>
                    <a:p>
                      <a:endParaRPr lang="en-GB" dirty="0"/>
                    </a:p>
                  </a:txBody>
                  <a:tcPr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Life Skills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with Paul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DM Sans"/>
                        </a:rPr>
                        <a:t>1:30 – 3:30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Practical support on day-to-day living​</a:t>
                      </a:r>
                      <a:endParaRPr lang="en-US" sz="10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DM Sans"/>
                        <a:ea typeface="+mn-ea"/>
                        <a:cs typeface="+mn-c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31001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1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Money Management with Owen</a:t>
                      </a:r>
                      <a:endParaRPr lang="en-US" sz="10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endParaRPr lang="en-US" sz="10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1:30 – 3:30</a:t>
                      </a: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endParaRPr lang="en-US" sz="10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Develop your budgeting skills</a:t>
                      </a:r>
                      <a:endParaRPr lang="en-GB" dirty="0"/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endParaRPr lang="en-GB" dirty="0"/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r>
                        <a:rPr lang="en-GB" sz="1000" b="1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Fresh Start </a:t>
                      </a:r>
                      <a:endParaRPr lang="en-US" sz="10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r>
                        <a:rPr lang="en-GB" sz="1000" b="1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with Owen</a:t>
                      </a:r>
                      <a:endParaRPr lang="en-US" sz="10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r>
                        <a:rPr lang="en-GB" sz="10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1:30 – 3:30</a:t>
                      </a: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latin typeface="DM Sans" pitchFamily="2" charset="0"/>
                        </a:rPr>
                        <a:t>Planning for a brighter future</a:t>
                      </a:r>
                      <a:endParaRPr lang="en-US" sz="1000" dirty="0">
                        <a:latin typeface="DM Sans" pitchFamily="2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000" dirty="0">
                        <a:latin typeface="DM Sans"/>
                      </a:endParaRP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The Opportunity Hub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with Steve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1:30 - 3:30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Look at goal setting to put your future in focus</a:t>
                      </a: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00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3" name="Group 3">
            <a:extLst>
              <a:ext uri="{FF2B5EF4-FFF2-40B4-BE49-F238E27FC236}">
                <a16:creationId xmlns:a16="http://schemas.microsoft.com/office/drawing/2014/main" id="{E142706D-674D-9C03-4693-E3DEBACD3A28}"/>
              </a:ext>
            </a:extLst>
          </p:cNvPr>
          <p:cNvGrpSpPr/>
          <p:nvPr/>
        </p:nvGrpSpPr>
        <p:grpSpPr>
          <a:xfrm>
            <a:off x="184646" y="1511048"/>
            <a:ext cx="2384913" cy="4949906"/>
            <a:chOff x="0" y="-28575"/>
            <a:chExt cx="868775" cy="1697876"/>
          </a:xfrm>
        </p:grpSpPr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19F6A3BD-1E7B-8835-BC94-0384892C8B8C}"/>
                </a:ext>
              </a:extLst>
            </p:cNvPr>
            <p:cNvSpPr/>
            <p:nvPr/>
          </p:nvSpPr>
          <p:spPr>
            <a:xfrm>
              <a:off x="0" y="0"/>
              <a:ext cx="868775" cy="1669301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>
              <a:extLst>
                <a:ext uri="{FF2B5EF4-FFF2-40B4-BE49-F238E27FC236}">
                  <a16:creationId xmlns:a16="http://schemas.microsoft.com/office/drawing/2014/main" id="{B85DB301-1723-2C2D-B7FA-085D50F71385}"/>
                </a:ext>
              </a:extLst>
            </p:cNvPr>
            <p:cNvSpPr txBox="1"/>
            <p:nvPr/>
          </p:nvSpPr>
          <p:spPr>
            <a:xfrm>
              <a:off x="0" y="-28575"/>
              <a:ext cx="868775" cy="16978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r>
                <a:rPr lang="en-US" sz="1600" b="1" u="sng">
                  <a:solidFill>
                    <a:srgbClr val="FFFFFF"/>
                  </a:solidFill>
                  <a:latin typeface="DM Sans"/>
                </a:rPr>
                <a:t>Information</a:t>
              </a:r>
            </a:p>
            <a:p>
              <a:pPr algn="ctr">
                <a:lnSpc>
                  <a:spcPts val="2379"/>
                </a:lnSpc>
              </a:pPr>
              <a:r>
                <a:rPr lang="en-US" sz="1200">
                  <a:solidFill>
                    <a:srgbClr val="FFFFFF"/>
                  </a:solidFill>
                  <a:latin typeface="DM Sans"/>
                </a:rPr>
                <a:t>Huddersfield CFO Activity Hub</a:t>
              </a:r>
            </a:p>
            <a:p>
              <a:pPr algn="ctr">
                <a:lnSpc>
                  <a:spcPts val="2379"/>
                </a:lnSpc>
              </a:pPr>
              <a:r>
                <a:rPr lang="en-US" sz="1200">
                  <a:solidFill>
                    <a:srgbClr val="FFFFFF"/>
                  </a:solidFill>
                  <a:latin typeface="DM Sans"/>
                </a:rPr>
                <a:t>3</a:t>
              </a:r>
              <a:r>
                <a:rPr lang="en-US" sz="1200" baseline="30000">
                  <a:solidFill>
                    <a:srgbClr val="FFFFFF"/>
                  </a:solidFill>
                  <a:latin typeface="DM Sans"/>
                </a:rPr>
                <a:t>rd</a:t>
              </a:r>
              <a:r>
                <a:rPr lang="en-US" sz="1200">
                  <a:solidFill>
                    <a:srgbClr val="FFFFFF"/>
                  </a:solidFill>
                  <a:latin typeface="DM Sans"/>
                </a:rPr>
                <a:t> Floor Norwich Union House</a:t>
              </a:r>
            </a:p>
            <a:p>
              <a:pPr algn="ctr">
                <a:lnSpc>
                  <a:spcPts val="2379"/>
                </a:lnSpc>
              </a:pPr>
              <a:r>
                <a:rPr lang="en-US" sz="1200">
                  <a:solidFill>
                    <a:srgbClr val="FFFFFF"/>
                  </a:solidFill>
                  <a:latin typeface="DM Sans"/>
                </a:rPr>
                <a:t>HD1 2LR</a:t>
              </a:r>
            </a:p>
            <a:p>
              <a:pPr algn="ctr">
                <a:lnSpc>
                  <a:spcPts val="2379"/>
                </a:lnSpc>
              </a:pPr>
              <a:r>
                <a:rPr lang="en-US" sz="1200">
                  <a:solidFill>
                    <a:srgbClr val="FFFFFF"/>
                  </a:solidFill>
                  <a:latin typeface="DM Sans"/>
                </a:rPr>
                <a:t>01132 425522</a:t>
              </a:r>
            </a:p>
            <a:p>
              <a:pPr algn="ctr">
                <a:lnSpc>
                  <a:spcPts val="2379"/>
                </a:lnSpc>
              </a:pPr>
              <a:r>
                <a:rPr lang="en-US" sz="1000">
                  <a:solidFill>
                    <a:srgbClr val="FFFFFF"/>
                  </a:solidFill>
                  <a:latin typeface="DM Sans"/>
                </a:rPr>
                <a:t>Email – </a:t>
              </a:r>
            </a:p>
            <a:p>
              <a:pPr algn="ctr">
                <a:lnSpc>
                  <a:spcPts val="2379"/>
                </a:lnSpc>
              </a:pPr>
              <a:r>
                <a:rPr lang="en-US" sz="1000">
                  <a:solidFill>
                    <a:schemeClr val="bg1"/>
                  </a:solidFill>
                  <a:latin typeface="DM Sans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cfoactivityhubs@commlinks.co.uk</a:t>
              </a:r>
              <a:endParaRPr lang="en-US" sz="1000">
                <a:solidFill>
                  <a:schemeClr val="bg1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400">
                  <a:solidFill>
                    <a:srgbClr val="FFFFFF"/>
                  </a:solidFill>
                  <a:latin typeface="DM Sans"/>
                </a:rPr>
                <a:t>Hub opening hours</a:t>
              </a:r>
            </a:p>
            <a:p>
              <a:pPr algn="ctr">
                <a:lnSpc>
                  <a:spcPts val="2379"/>
                </a:lnSpc>
              </a:pPr>
              <a:r>
                <a:rPr lang="en-US" sz="1400">
                  <a:solidFill>
                    <a:srgbClr val="FFFFFF"/>
                  </a:solidFill>
                  <a:latin typeface="DM Sans"/>
                </a:rPr>
                <a:t>Mon – Fri 9:00 – 4:00</a:t>
              </a:r>
            </a:p>
            <a:p>
              <a:pPr algn="ctr"/>
              <a:endParaRPr lang="en-US" sz="1000" b="1">
                <a:solidFill>
                  <a:srgbClr val="FFFFFF"/>
                </a:solidFill>
                <a:latin typeface="DM Sans"/>
              </a:endParaRPr>
            </a:p>
            <a:p>
              <a:pPr algn="ctr"/>
              <a:r>
                <a:rPr lang="en-US" sz="1000" b="1">
                  <a:solidFill>
                    <a:srgbClr val="FFFFFF"/>
                  </a:solidFill>
                  <a:latin typeface="DM Sans"/>
                </a:rPr>
                <a:t>Breakfast Club</a:t>
              </a:r>
            </a:p>
            <a:p>
              <a:pPr algn="ctr"/>
              <a:r>
                <a:rPr lang="en-US" sz="1000">
                  <a:solidFill>
                    <a:srgbClr val="FFFFFF"/>
                  </a:solidFill>
                  <a:latin typeface="DM Sans"/>
                </a:rPr>
                <a:t>Join us between 9:00 – 9:30 </a:t>
              </a:r>
            </a:p>
            <a:p>
              <a:pPr algn="ctr"/>
              <a:r>
                <a:rPr lang="en-US" sz="1000">
                  <a:solidFill>
                    <a:srgbClr val="FFFFFF"/>
                  </a:solidFill>
                  <a:latin typeface="DM Sans"/>
                </a:rPr>
                <a:t>for a healthy start to the day</a:t>
              </a:r>
            </a:p>
            <a:p>
              <a:pPr algn="ctr">
                <a:lnSpc>
                  <a:spcPct val="150000"/>
                </a:lnSpc>
              </a:pPr>
              <a:endParaRPr lang="en-GB" sz="1000">
                <a:solidFill>
                  <a:srgbClr val="FFFFFF"/>
                </a:solidFill>
                <a:latin typeface="DM Sans"/>
              </a:endParaRPr>
            </a:p>
            <a:p>
              <a:pPr algn="ctr"/>
              <a:r>
                <a:rPr lang="en-GB" sz="1000" b="1">
                  <a:solidFill>
                    <a:srgbClr val="FFFFFF"/>
                  </a:solidFill>
                  <a:latin typeface="DM Sans"/>
                </a:rPr>
                <a:t>Support</a:t>
              </a:r>
            </a:p>
            <a:p>
              <a:pPr algn="ctr"/>
              <a:r>
                <a:rPr lang="en-GB" sz="1000">
                  <a:solidFill>
                    <a:srgbClr val="FFFFFF"/>
                  </a:solidFill>
                  <a:latin typeface="DM Sans"/>
                </a:rPr>
                <a:t>If you ever need a cuppa or a chat, pop in and speak to your support worker.</a:t>
              </a:r>
              <a:endParaRPr lang="en-US" sz="1000">
                <a:solidFill>
                  <a:srgbClr val="FFFFFF"/>
                </a:solidFill>
                <a:latin typeface="DM Sans"/>
              </a:endParaRPr>
            </a:p>
          </p:txBody>
        </p:sp>
      </p:grpSp>
      <p:grpSp>
        <p:nvGrpSpPr>
          <p:cNvPr id="46" name="Group 46">
            <a:extLst>
              <a:ext uri="{FF2B5EF4-FFF2-40B4-BE49-F238E27FC236}">
                <a16:creationId xmlns:a16="http://schemas.microsoft.com/office/drawing/2014/main" id="{6BF1B675-D661-62BD-C507-A4B71F06448E}"/>
              </a:ext>
            </a:extLst>
          </p:cNvPr>
          <p:cNvGrpSpPr/>
          <p:nvPr/>
        </p:nvGrpSpPr>
        <p:grpSpPr>
          <a:xfrm rot="2700000">
            <a:off x="170282" y="1049731"/>
            <a:ext cx="293842" cy="293842"/>
            <a:chOff x="0" y="0"/>
            <a:chExt cx="812800" cy="812800"/>
          </a:xfrm>
        </p:grpSpPr>
        <p:sp>
          <p:nvSpPr>
            <p:cNvPr id="47" name="Freeform 47">
              <a:extLst>
                <a:ext uri="{FF2B5EF4-FFF2-40B4-BE49-F238E27FC236}">
                  <a16:creationId xmlns:a16="http://schemas.microsoft.com/office/drawing/2014/main" id="{DF8F22DF-ADF7-8F4C-787C-8CA341E63E1E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TextBox 48">
              <a:extLst>
                <a:ext uri="{FF2B5EF4-FFF2-40B4-BE49-F238E27FC236}">
                  <a16:creationId xmlns:a16="http://schemas.microsoft.com/office/drawing/2014/main" id="{04AD3E84-F514-21FE-7860-074C0E08133A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9" name="Group 49">
            <a:extLst>
              <a:ext uri="{FF2B5EF4-FFF2-40B4-BE49-F238E27FC236}">
                <a16:creationId xmlns:a16="http://schemas.microsoft.com/office/drawing/2014/main" id="{B667AFD6-A93B-B504-EC67-801FF4A41B44}"/>
              </a:ext>
            </a:extLst>
          </p:cNvPr>
          <p:cNvGrpSpPr/>
          <p:nvPr/>
        </p:nvGrpSpPr>
        <p:grpSpPr>
          <a:xfrm>
            <a:off x="344096" y="6543529"/>
            <a:ext cx="2066012" cy="747035"/>
            <a:chOff x="183080" y="0"/>
            <a:chExt cx="2754682" cy="996046"/>
          </a:xfrm>
        </p:grpSpPr>
        <p:sp>
          <p:nvSpPr>
            <p:cNvPr id="50" name="Freeform 50">
              <a:extLst>
                <a:ext uri="{FF2B5EF4-FFF2-40B4-BE49-F238E27FC236}">
                  <a16:creationId xmlns:a16="http://schemas.microsoft.com/office/drawing/2014/main" id="{F8EDE7E0-A620-29A4-AC52-255CE973DF4C}"/>
                </a:ext>
              </a:extLst>
            </p:cNvPr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>
              <a:extLst>
                <a:ext uri="{FF2B5EF4-FFF2-40B4-BE49-F238E27FC236}">
                  <a16:creationId xmlns:a16="http://schemas.microsoft.com/office/drawing/2014/main" id="{E97E0C9E-E203-E73B-C385-60C32EE99867}"/>
                </a:ext>
              </a:extLst>
            </p:cNvPr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>
                  <a:solidFill>
                    <a:srgbClr val="000000"/>
                  </a:solidFill>
                  <a:latin typeface="DM Sans"/>
                </a:rPr>
                <a:t>This programme is delivered by HMPPS CFO</a:t>
              </a:r>
            </a:p>
          </p:txBody>
        </p:sp>
      </p:grpSp>
      <p:grpSp>
        <p:nvGrpSpPr>
          <p:cNvPr id="62" name="Group 62">
            <a:extLst>
              <a:ext uri="{FF2B5EF4-FFF2-40B4-BE49-F238E27FC236}">
                <a16:creationId xmlns:a16="http://schemas.microsoft.com/office/drawing/2014/main" id="{6DE675D8-7C97-0694-DDA0-7E66FC88C98E}"/>
              </a:ext>
            </a:extLst>
          </p:cNvPr>
          <p:cNvGrpSpPr/>
          <p:nvPr/>
        </p:nvGrpSpPr>
        <p:grpSpPr>
          <a:xfrm>
            <a:off x="195716" y="593502"/>
            <a:ext cx="242972" cy="242972"/>
            <a:chOff x="0" y="0"/>
            <a:chExt cx="812800" cy="812800"/>
          </a:xfrm>
        </p:grpSpPr>
        <p:sp>
          <p:nvSpPr>
            <p:cNvPr id="63" name="Freeform 63">
              <a:extLst>
                <a:ext uri="{FF2B5EF4-FFF2-40B4-BE49-F238E27FC236}">
                  <a16:creationId xmlns:a16="http://schemas.microsoft.com/office/drawing/2014/main" id="{5C29BB3A-1877-CDFE-EB35-2BEE6E5F18EA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4" name="TextBox 64">
              <a:extLst>
                <a:ext uri="{FF2B5EF4-FFF2-40B4-BE49-F238E27FC236}">
                  <a16:creationId xmlns:a16="http://schemas.microsoft.com/office/drawing/2014/main" id="{265BB71A-75F4-6F40-B340-CF78527FAAE6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65" name="Group 65">
            <a:extLst>
              <a:ext uri="{FF2B5EF4-FFF2-40B4-BE49-F238E27FC236}">
                <a16:creationId xmlns:a16="http://schemas.microsoft.com/office/drawing/2014/main" id="{9E7E3EAA-9783-9E64-F8A1-F7E8A0BB06EE}"/>
              </a:ext>
            </a:extLst>
          </p:cNvPr>
          <p:cNvGrpSpPr/>
          <p:nvPr/>
        </p:nvGrpSpPr>
        <p:grpSpPr>
          <a:xfrm>
            <a:off x="206787" y="181493"/>
            <a:ext cx="220832" cy="193228"/>
            <a:chOff x="0" y="0"/>
            <a:chExt cx="812800" cy="711200"/>
          </a:xfrm>
        </p:grpSpPr>
        <p:sp>
          <p:nvSpPr>
            <p:cNvPr id="66" name="Freeform 66">
              <a:extLst>
                <a:ext uri="{FF2B5EF4-FFF2-40B4-BE49-F238E27FC236}">
                  <a16:creationId xmlns:a16="http://schemas.microsoft.com/office/drawing/2014/main" id="{3ABF67DB-1B4E-E237-9ACE-E7D545D6C165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TextBox 67">
              <a:extLst>
                <a:ext uri="{FF2B5EF4-FFF2-40B4-BE49-F238E27FC236}">
                  <a16:creationId xmlns:a16="http://schemas.microsoft.com/office/drawing/2014/main" id="{7ECDB0F2-32AA-5899-F10C-112FFD998223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sp>
        <p:nvSpPr>
          <p:cNvPr id="70" name="TextBox 70">
            <a:extLst>
              <a:ext uri="{FF2B5EF4-FFF2-40B4-BE49-F238E27FC236}">
                <a16:creationId xmlns:a16="http://schemas.microsoft.com/office/drawing/2014/main" id="{4E57A233-35AE-8394-E4E2-AF1314CC71E4}"/>
              </a:ext>
            </a:extLst>
          </p:cNvPr>
          <p:cNvSpPr txBox="1"/>
          <p:nvPr/>
        </p:nvSpPr>
        <p:spPr>
          <a:xfrm>
            <a:off x="543300" y="130637"/>
            <a:ext cx="1826812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>
            <a:extLst>
              <a:ext uri="{FF2B5EF4-FFF2-40B4-BE49-F238E27FC236}">
                <a16:creationId xmlns:a16="http://schemas.microsoft.com/office/drawing/2014/main" id="{9E5D5378-43C7-41F4-D56C-6D8B1B0E1693}"/>
              </a:ext>
            </a:extLst>
          </p:cNvPr>
          <p:cNvSpPr txBox="1"/>
          <p:nvPr/>
        </p:nvSpPr>
        <p:spPr>
          <a:xfrm>
            <a:off x="517375" y="534940"/>
            <a:ext cx="1910578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>
            <a:extLst>
              <a:ext uri="{FF2B5EF4-FFF2-40B4-BE49-F238E27FC236}">
                <a16:creationId xmlns:a16="http://schemas.microsoft.com/office/drawing/2014/main" id="{17A48042-3448-213C-8DA6-F7AE14AC4322}"/>
              </a:ext>
            </a:extLst>
          </p:cNvPr>
          <p:cNvSpPr txBox="1"/>
          <p:nvPr/>
        </p:nvSpPr>
        <p:spPr>
          <a:xfrm>
            <a:off x="517375" y="950109"/>
            <a:ext cx="1826812" cy="5175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sp>
        <p:nvSpPr>
          <p:cNvPr id="24" name="TextBox 64">
            <a:extLst>
              <a:ext uri="{FF2B5EF4-FFF2-40B4-BE49-F238E27FC236}">
                <a16:creationId xmlns:a16="http://schemas.microsoft.com/office/drawing/2014/main" id="{0E619B64-9C7B-A1E1-D3CF-64E6CFB4BA63}"/>
              </a:ext>
            </a:extLst>
          </p:cNvPr>
          <p:cNvSpPr txBox="1"/>
          <p:nvPr/>
        </p:nvSpPr>
        <p:spPr>
          <a:xfrm>
            <a:off x="4364652" y="1441128"/>
            <a:ext cx="197415" cy="20595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pic>
        <p:nvPicPr>
          <p:cNvPr id="36" name="Picture 35" descr="A blue and black logo">
            <a:extLst>
              <a:ext uri="{FF2B5EF4-FFF2-40B4-BE49-F238E27FC236}">
                <a16:creationId xmlns:a16="http://schemas.microsoft.com/office/drawing/2014/main" id="{297365F0-5575-475A-E182-8B5E28C998B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2219" y="108518"/>
            <a:ext cx="1401181" cy="599459"/>
          </a:xfrm>
          <a:prstGeom prst="rect">
            <a:avLst/>
          </a:prstGeom>
        </p:spPr>
      </p:pic>
      <p:sp>
        <p:nvSpPr>
          <p:cNvPr id="60" name="TextBox 5">
            <a:extLst>
              <a:ext uri="{FF2B5EF4-FFF2-40B4-BE49-F238E27FC236}">
                <a16:creationId xmlns:a16="http://schemas.microsoft.com/office/drawing/2014/main" id="{2C182E87-4FBC-1E81-29D4-2211B584A616}"/>
              </a:ext>
            </a:extLst>
          </p:cNvPr>
          <p:cNvSpPr txBox="1"/>
          <p:nvPr/>
        </p:nvSpPr>
        <p:spPr>
          <a:xfrm>
            <a:off x="337046" y="1663448"/>
            <a:ext cx="2381269" cy="4949906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 lang="en-US" sz="1050">
              <a:solidFill>
                <a:srgbClr val="FFFFFF"/>
              </a:solidFill>
              <a:latin typeface="DM Sans"/>
            </a:endParaRPr>
          </a:p>
        </p:txBody>
      </p:sp>
      <p:sp>
        <p:nvSpPr>
          <p:cNvPr id="6" name="TextBox 69">
            <a:extLst>
              <a:ext uri="{FF2B5EF4-FFF2-40B4-BE49-F238E27FC236}">
                <a16:creationId xmlns:a16="http://schemas.microsoft.com/office/drawing/2014/main" id="{284C3C28-10EE-5160-8705-AF3974DB968E}"/>
              </a:ext>
            </a:extLst>
          </p:cNvPr>
          <p:cNvSpPr txBox="1"/>
          <p:nvPr/>
        </p:nvSpPr>
        <p:spPr>
          <a:xfrm>
            <a:off x="3196547" y="150371"/>
            <a:ext cx="5818143" cy="5994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3499" u="sng" dirty="0">
                <a:solidFill>
                  <a:srgbClr val="000000"/>
                </a:solidFill>
                <a:latin typeface="DM Sans Bold"/>
              </a:rPr>
              <a:t> </a:t>
            </a:r>
            <a:r>
              <a:rPr lang="en-US" sz="3200" u="sng" dirty="0">
                <a:solidFill>
                  <a:srgbClr val="000000"/>
                </a:solidFill>
                <a:latin typeface="DM Sans Bold"/>
              </a:rPr>
              <a:t>Mon 21</a:t>
            </a:r>
            <a:r>
              <a:rPr lang="en-US" sz="3200" u="sng" baseline="30000" dirty="0">
                <a:solidFill>
                  <a:srgbClr val="000000"/>
                </a:solidFill>
                <a:latin typeface="DM Sans Bold"/>
              </a:rPr>
              <a:t>st</a:t>
            </a:r>
            <a:r>
              <a:rPr lang="en-US" sz="3200" u="sng" dirty="0">
                <a:solidFill>
                  <a:srgbClr val="000000"/>
                </a:solidFill>
                <a:latin typeface="DM Sans Bold"/>
              </a:rPr>
              <a:t> July  – Fri 25</a:t>
            </a:r>
            <a:r>
              <a:rPr lang="en-US" sz="3200" u="sng" baseline="30000" dirty="0">
                <a:solidFill>
                  <a:srgbClr val="000000"/>
                </a:solidFill>
                <a:latin typeface="DM Sans Bold"/>
              </a:rPr>
              <a:t>th</a:t>
            </a:r>
            <a:r>
              <a:rPr lang="en-US" sz="3200" u="sng" dirty="0">
                <a:solidFill>
                  <a:srgbClr val="000000"/>
                </a:solidFill>
                <a:latin typeface="DM Sans Bold"/>
              </a:rPr>
              <a:t> July</a:t>
            </a:r>
            <a:endParaRPr lang="en-US" sz="3499" u="sng" dirty="0">
              <a:solidFill>
                <a:srgbClr val="000000"/>
              </a:solidFill>
              <a:latin typeface="DM Sans Bold"/>
            </a:endParaRPr>
          </a:p>
        </p:txBody>
      </p:sp>
      <p:grpSp>
        <p:nvGrpSpPr>
          <p:cNvPr id="7" name="Group 65">
            <a:extLst>
              <a:ext uri="{FF2B5EF4-FFF2-40B4-BE49-F238E27FC236}">
                <a16:creationId xmlns:a16="http://schemas.microsoft.com/office/drawing/2014/main" id="{62991CBA-CA4F-7EED-E65F-8B4444C145E4}"/>
              </a:ext>
            </a:extLst>
          </p:cNvPr>
          <p:cNvGrpSpPr/>
          <p:nvPr/>
        </p:nvGrpSpPr>
        <p:grpSpPr>
          <a:xfrm>
            <a:off x="3855692" y="1503587"/>
            <a:ext cx="220832" cy="193228"/>
            <a:chOff x="0" y="0"/>
            <a:chExt cx="812800" cy="711200"/>
          </a:xfrm>
        </p:grpSpPr>
        <p:sp>
          <p:nvSpPr>
            <p:cNvPr id="8" name="Freeform 66">
              <a:extLst>
                <a:ext uri="{FF2B5EF4-FFF2-40B4-BE49-F238E27FC236}">
                  <a16:creationId xmlns:a16="http://schemas.microsoft.com/office/drawing/2014/main" id="{BDC003E3-45E9-E33F-116B-0778DCF98BF9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" name="TextBox 67">
              <a:extLst>
                <a:ext uri="{FF2B5EF4-FFF2-40B4-BE49-F238E27FC236}">
                  <a16:creationId xmlns:a16="http://schemas.microsoft.com/office/drawing/2014/main" id="{49BBF02E-5E60-5868-1C0C-055A9DE80006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0" name="Group 65">
            <a:extLst>
              <a:ext uri="{FF2B5EF4-FFF2-40B4-BE49-F238E27FC236}">
                <a16:creationId xmlns:a16="http://schemas.microsoft.com/office/drawing/2014/main" id="{AC6803BB-A1C0-46D1-1040-2CAEFB0883C6}"/>
              </a:ext>
            </a:extLst>
          </p:cNvPr>
          <p:cNvGrpSpPr/>
          <p:nvPr/>
        </p:nvGrpSpPr>
        <p:grpSpPr>
          <a:xfrm>
            <a:off x="3890197" y="3077093"/>
            <a:ext cx="220832" cy="193228"/>
            <a:chOff x="0" y="0"/>
            <a:chExt cx="812800" cy="711200"/>
          </a:xfrm>
        </p:grpSpPr>
        <p:sp>
          <p:nvSpPr>
            <p:cNvPr id="11" name="Freeform 66">
              <a:extLst>
                <a:ext uri="{FF2B5EF4-FFF2-40B4-BE49-F238E27FC236}">
                  <a16:creationId xmlns:a16="http://schemas.microsoft.com/office/drawing/2014/main" id="{60809047-E467-A696-9661-C4237A1A9DF2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2" name="TextBox 67">
              <a:extLst>
                <a:ext uri="{FF2B5EF4-FFF2-40B4-BE49-F238E27FC236}">
                  <a16:creationId xmlns:a16="http://schemas.microsoft.com/office/drawing/2014/main" id="{E43F1B17-83EC-01A3-2C7A-1013E228F7FF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3" name="Group 65">
            <a:extLst>
              <a:ext uri="{FF2B5EF4-FFF2-40B4-BE49-F238E27FC236}">
                <a16:creationId xmlns:a16="http://schemas.microsoft.com/office/drawing/2014/main" id="{1A1B36CA-CDDB-107F-090B-06BF896BAE27}"/>
              </a:ext>
            </a:extLst>
          </p:cNvPr>
          <p:cNvGrpSpPr/>
          <p:nvPr/>
        </p:nvGrpSpPr>
        <p:grpSpPr>
          <a:xfrm>
            <a:off x="3931603" y="4650599"/>
            <a:ext cx="220832" cy="193228"/>
            <a:chOff x="0" y="0"/>
            <a:chExt cx="812800" cy="711200"/>
          </a:xfrm>
        </p:grpSpPr>
        <p:sp>
          <p:nvSpPr>
            <p:cNvPr id="14" name="Freeform 66">
              <a:extLst>
                <a:ext uri="{FF2B5EF4-FFF2-40B4-BE49-F238E27FC236}">
                  <a16:creationId xmlns:a16="http://schemas.microsoft.com/office/drawing/2014/main" id="{1B0CC7D2-D837-056A-6FBA-42D63C1095DD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" name="TextBox 67">
              <a:extLst>
                <a:ext uri="{FF2B5EF4-FFF2-40B4-BE49-F238E27FC236}">
                  <a16:creationId xmlns:a16="http://schemas.microsoft.com/office/drawing/2014/main" id="{A0EAB651-18BE-6AFA-2A87-C06A7F7DAC70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6" name="Group 65">
            <a:extLst>
              <a:ext uri="{FF2B5EF4-FFF2-40B4-BE49-F238E27FC236}">
                <a16:creationId xmlns:a16="http://schemas.microsoft.com/office/drawing/2014/main" id="{E45F2F70-EF31-8887-6134-EAE07FA0C866}"/>
              </a:ext>
            </a:extLst>
          </p:cNvPr>
          <p:cNvGrpSpPr/>
          <p:nvPr/>
        </p:nvGrpSpPr>
        <p:grpSpPr>
          <a:xfrm>
            <a:off x="3906473" y="6283717"/>
            <a:ext cx="220832" cy="193228"/>
            <a:chOff x="0" y="0"/>
            <a:chExt cx="812800" cy="711200"/>
          </a:xfrm>
        </p:grpSpPr>
        <p:sp>
          <p:nvSpPr>
            <p:cNvPr id="17" name="Freeform 66">
              <a:extLst>
                <a:ext uri="{FF2B5EF4-FFF2-40B4-BE49-F238E27FC236}">
                  <a16:creationId xmlns:a16="http://schemas.microsoft.com/office/drawing/2014/main" id="{7951504B-24F1-574D-B13C-5BCBA2DCFD91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8" name="TextBox 67">
              <a:extLst>
                <a:ext uri="{FF2B5EF4-FFF2-40B4-BE49-F238E27FC236}">
                  <a16:creationId xmlns:a16="http://schemas.microsoft.com/office/drawing/2014/main" id="{3F752004-98C4-BEC0-1442-D2E03DC9DC2A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9" name="Group 65">
            <a:extLst>
              <a:ext uri="{FF2B5EF4-FFF2-40B4-BE49-F238E27FC236}">
                <a16:creationId xmlns:a16="http://schemas.microsoft.com/office/drawing/2014/main" id="{BF6BE263-DD2A-2286-4FA0-A55EFE716883}"/>
              </a:ext>
            </a:extLst>
          </p:cNvPr>
          <p:cNvGrpSpPr/>
          <p:nvPr/>
        </p:nvGrpSpPr>
        <p:grpSpPr>
          <a:xfrm>
            <a:off x="8616496" y="1839420"/>
            <a:ext cx="220832" cy="193228"/>
            <a:chOff x="0" y="0"/>
            <a:chExt cx="812800" cy="711200"/>
          </a:xfrm>
        </p:grpSpPr>
        <p:sp>
          <p:nvSpPr>
            <p:cNvPr id="20" name="Freeform 66">
              <a:extLst>
                <a:ext uri="{FF2B5EF4-FFF2-40B4-BE49-F238E27FC236}">
                  <a16:creationId xmlns:a16="http://schemas.microsoft.com/office/drawing/2014/main" id="{A89ABD96-F230-3613-6A97-2E61203DC007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1" name="TextBox 67">
              <a:extLst>
                <a:ext uri="{FF2B5EF4-FFF2-40B4-BE49-F238E27FC236}">
                  <a16:creationId xmlns:a16="http://schemas.microsoft.com/office/drawing/2014/main" id="{95BE8557-96E4-722E-8A3C-B19AC33987E9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2" name="Group 65">
            <a:extLst>
              <a:ext uri="{FF2B5EF4-FFF2-40B4-BE49-F238E27FC236}">
                <a16:creationId xmlns:a16="http://schemas.microsoft.com/office/drawing/2014/main" id="{3AB90960-5352-9D30-8C3B-B941FBF588F9}"/>
              </a:ext>
            </a:extLst>
          </p:cNvPr>
          <p:cNvGrpSpPr/>
          <p:nvPr/>
        </p:nvGrpSpPr>
        <p:grpSpPr>
          <a:xfrm>
            <a:off x="8651001" y="4553985"/>
            <a:ext cx="220832" cy="193228"/>
            <a:chOff x="0" y="0"/>
            <a:chExt cx="812800" cy="711200"/>
          </a:xfrm>
        </p:grpSpPr>
        <p:sp>
          <p:nvSpPr>
            <p:cNvPr id="23" name="Freeform 66">
              <a:extLst>
                <a:ext uri="{FF2B5EF4-FFF2-40B4-BE49-F238E27FC236}">
                  <a16:creationId xmlns:a16="http://schemas.microsoft.com/office/drawing/2014/main" id="{92B7DA65-E365-E9DF-E0FA-5DCA865F1763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5" name="TextBox 67">
              <a:extLst>
                <a:ext uri="{FF2B5EF4-FFF2-40B4-BE49-F238E27FC236}">
                  <a16:creationId xmlns:a16="http://schemas.microsoft.com/office/drawing/2014/main" id="{557FD525-1AD1-9B48-4428-8283BB5A013E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6" name="Group 65">
            <a:extLst>
              <a:ext uri="{FF2B5EF4-FFF2-40B4-BE49-F238E27FC236}">
                <a16:creationId xmlns:a16="http://schemas.microsoft.com/office/drawing/2014/main" id="{5E6F5EB8-2717-5B17-901B-2AA44F53481B}"/>
              </a:ext>
            </a:extLst>
          </p:cNvPr>
          <p:cNvGrpSpPr/>
          <p:nvPr/>
        </p:nvGrpSpPr>
        <p:grpSpPr>
          <a:xfrm>
            <a:off x="8631572" y="6172438"/>
            <a:ext cx="220832" cy="193228"/>
            <a:chOff x="0" y="0"/>
            <a:chExt cx="812800" cy="711200"/>
          </a:xfrm>
        </p:grpSpPr>
        <p:sp>
          <p:nvSpPr>
            <p:cNvPr id="27" name="Freeform 66">
              <a:extLst>
                <a:ext uri="{FF2B5EF4-FFF2-40B4-BE49-F238E27FC236}">
                  <a16:creationId xmlns:a16="http://schemas.microsoft.com/office/drawing/2014/main" id="{C9076D98-D051-AA7B-0645-FC46D300CB7C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8" name="TextBox 67">
              <a:extLst>
                <a:ext uri="{FF2B5EF4-FFF2-40B4-BE49-F238E27FC236}">
                  <a16:creationId xmlns:a16="http://schemas.microsoft.com/office/drawing/2014/main" id="{AE0CCF41-D64D-3158-F392-E992636AB614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9" name="Group 62">
            <a:extLst>
              <a:ext uri="{FF2B5EF4-FFF2-40B4-BE49-F238E27FC236}">
                <a16:creationId xmlns:a16="http://schemas.microsoft.com/office/drawing/2014/main" id="{28F40795-1138-750D-7FDD-AB7A7E4545B7}"/>
              </a:ext>
            </a:extLst>
          </p:cNvPr>
          <p:cNvGrpSpPr/>
          <p:nvPr/>
        </p:nvGrpSpPr>
        <p:grpSpPr>
          <a:xfrm>
            <a:off x="10234868" y="2593175"/>
            <a:ext cx="242972" cy="242972"/>
            <a:chOff x="0" y="0"/>
            <a:chExt cx="812800" cy="812800"/>
          </a:xfrm>
        </p:grpSpPr>
        <p:sp>
          <p:nvSpPr>
            <p:cNvPr id="30" name="Freeform 63">
              <a:extLst>
                <a:ext uri="{FF2B5EF4-FFF2-40B4-BE49-F238E27FC236}">
                  <a16:creationId xmlns:a16="http://schemas.microsoft.com/office/drawing/2014/main" id="{A53E6B22-C074-1959-1CF4-112168C07E44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1" name="TextBox 64">
              <a:extLst>
                <a:ext uri="{FF2B5EF4-FFF2-40B4-BE49-F238E27FC236}">
                  <a16:creationId xmlns:a16="http://schemas.microsoft.com/office/drawing/2014/main" id="{93F24FAA-70FE-6F1C-F2B3-677CC4BFF80C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2" name="Group 62">
            <a:extLst>
              <a:ext uri="{FF2B5EF4-FFF2-40B4-BE49-F238E27FC236}">
                <a16:creationId xmlns:a16="http://schemas.microsoft.com/office/drawing/2014/main" id="{7E9C7F7E-8270-C346-8C9F-54C19917E3B1}"/>
              </a:ext>
            </a:extLst>
          </p:cNvPr>
          <p:cNvGrpSpPr/>
          <p:nvPr/>
        </p:nvGrpSpPr>
        <p:grpSpPr>
          <a:xfrm>
            <a:off x="8554975" y="4120686"/>
            <a:ext cx="242972" cy="242972"/>
            <a:chOff x="0" y="0"/>
            <a:chExt cx="812800" cy="812800"/>
          </a:xfrm>
        </p:grpSpPr>
        <p:sp>
          <p:nvSpPr>
            <p:cNvPr id="33" name="Freeform 63">
              <a:extLst>
                <a:ext uri="{FF2B5EF4-FFF2-40B4-BE49-F238E27FC236}">
                  <a16:creationId xmlns:a16="http://schemas.microsoft.com/office/drawing/2014/main" id="{BA228D93-3FB6-404F-1872-F7A04245B442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4" name="TextBox 64">
              <a:extLst>
                <a:ext uri="{FF2B5EF4-FFF2-40B4-BE49-F238E27FC236}">
                  <a16:creationId xmlns:a16="http://schemas.microsoft.com/office/drawing/2014/main" id="{DA161266-9525-7EA4-F091-539FC9C88F27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5" name="Group 65">
            <a:extLst>
              <a:ext uri="{FF2B5EF4-FFF2-40B4-BE49-F238E27FC236}">
                <a16:creationId xmlns:a16="http://schemas.microsoft.com/office/drawing/2014/main" id="{50D5F054-8E7D-BE9D-AC82-B942866B5659}"/>
              </a:ext>
            </a:extLst>
          </p:cNvPr>
          <p:cNvGrpSpPr/>
          <p:nvPr/>
        </p:nvGrpSpPr>
        <p:grpSpPr>
          <a:xfrm>
            <a:off x="10046190" y="6414404"/>
            <a:ext cx="220832" cy="193228"/>
            <a:chOff x="0" y="0"/>
            <a:chExt cx="812800" cy="711200"/>
          </a:xfrm>
        </p:grpSpPr>
        <p:sp>
          <p:nvSpPr>
            <p:cNvPr id="37" name="Freeform 66">
              <a:extLst>
                <a:ext uri="{FF2B5EF4-FFF2-40B4-BE49-F238E27FC236}">
                  <a16:creationId xmlns:a16="http://schemas.microsoft.com/office/drawing/2014/main" id="{045ED46D-87EE-425A-597A-66A8D3371DE8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8" name="TextBox 67">
              <a:extLst>
                <a:ext uri="{FF2B5EF4-FFF2-40B4-BE49-F238E27FC236}">
                  <a16:creationId xmlns:a16="http://schemas.microsoft.com/office/drawing/2014/main" id="{882D955A-792E-6FED-5D37-BFCEAA1094AA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pic>
        <p:nvPicPr>
          <p:cNvPr id="51" name="Picture 50" descr="A pink symbol with a cross&#10;&#10;AI-generated content may be incorrect.">
            <a:extLst>
              <a:ext uri="{FF2B5EF4-FFF2-40B4-BE49-F238E27FC236}">
                <a16:creationId xmlns:a16="http://schemas.microsoft.com/office/drawing/2014/main" id="{D0EAE38B-F2F5-2668-36A9-D28ABB53119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1215" y="5390303"/>
            <a:ext cx="669152" cy="671906"/>
          </a:xfrm>
          <a:prstGeom prst="rect">
            <a:avLst/>
          </a:prstGeom>
        </p:spPr>
      </p:pic>
      <p:grpSp>
        <p:nvGrpSpPr>
          <p:cNvPr id="53" name="Group 62">
            <a:extLst>
              <a:ext uri="{FF2B5EF4-FFF2-40B4-BE49-F238E27FC236}">
                <a16:creationId xmlns:a16="http://schemas.microsoft.com/office/drawing/2014/main" id="{C18585A1-B59E-6497-34C6-C68F4EC632C8}"/>
              </a:ext>
            </a:extLst>
          </p:cNvPr>
          <p:cNvGrpSpPr/>
          <p:nvPr/>
        </p:nvGrpSpPr>
        <p:grpSpPr>
          <a:xfrm>
            <a:off x="3868057" y="4143464"/>
            <a:ext cx="242972" cy="242972"/>
            <a:chOff x="0" y="0"/>
            <a:chExt cx="812800" cy="812800"/>
          </a:xfrm>
        </p:grpSpPr>
        <p:sp>
          <p:nvSpPr>
            <p:cNvPr id="54" name="Freeform 63">
              <a:extLst>
                <a:ext uri="{FF2B5EF4-FFF2-40B4-BE49-F238E27FC236}">
                  <a16:creationId xmlns:a16="http://schemas.microsoft.com/office/drawing/2014/main" id="{FD0F4A6E-6F28-2BD8-7F07-A62D17EB80BE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5" name="TextBox 64">
              <a:extLst>
                <a:ext uri="{FF2B5EF4-FFF2-40B4-BE49-F238E27FC236}">
                  <a16:creationId xmlns:a16="http://schemas.microsoft.com/office/drawing/2014/main" id="{A777D9DE-FCA3-B301-9B7A-1BC165368D5B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56" name="Group 65">
            <a:extLst>
              <a:ext uri="{FF2B5EF4-FFF2-40B4-BE49-F238E27FC236}">
                <a16:creationId xmlns:a16="http://schemas.microsoft.com/office/drawing/2014/main" id="{575D9658-9E63-6FB4-FE8A-47448EBA12B8}"/>
              </a:ext>
            </a:extLst>
          </p:cNvPr>
          <p:cNvGrpSpPr/>
          <p:nvPr/>
        </p:nvGrpSpPr>
        <p:grpSpPr>
          <a:xfrm>
            <a:off x="5540026" y="2073769"/>
            <a:ext cx="3415197" cy="241966"/>
            <a:chOff x="-11884263" y="301625"/>
            <a:chExt cx="12570063" cy="890585"/>
          </a:xfrm>
        </p:grpSpPr>
        <p:sp>
          <p:nvSpPr>
            <p:cNvPr id="57" name="Freeform 66">
              <a:extLst>
                <a:ext uri="{FF2B5EF4-FFF2-40B4-BE49-F238E27FC236}">
                  <a16:creationId xmlns:a16="http://schemas.microsoft.com/office/drawing/2014/main" id="{769C0224-3B6D-BCE0-B55D-6FBD2A7B0E82}"/>
                </a:ext>
              </a:extLst>
            </p:cNvPr>
            <p:cNvSpPr/>
            <p:nvPr/>
          </p:nvSpPr>
          <p:spPr>
            <a:xfrm>
              <a:off x="-11884263" y="48101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8" name="TextBox 67">
              <a:extLst>
                <a:ext uri="{FF2B5EF4-FFF2-40B4-BE49-F238E27FC236}">
                  <a16:creationId xmlns:a16="http://schemas.microsoft.com/office/drawing/2014/main" id="{8F0AC9F9-72D8-7CF2-E769-96AC8DF5DB55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59" name="Group 65">
            <a:extLst>
              <a:ext uri="{FF2B5EF4-FFF2-40B4-BE49-F238E27FC236}">
                <a16:creationId xmlns:a16="http://schemas.microsoft.com/office/drawing/2014/main" id="{19FB306F-4F17-8AFD-371B-846C92DBE32A}"/>
              </a:ext>
            </a:extLst>
          </p:cNvPr>
          <p:cNvGrpSpPr/>
          <p:nvPr/>
        </p:nvGrpSpPr>
        <p:grpSpPr>
          <a:xfrm>
            <a:off x="7061297" y="2219121"/>
            <a:ext cx="220832" cy="193228"/>
            <a:chOff x="0" y="0"/>
            <a:chExt cx="812800" cy="711200"/>
          </a:xfrm>
        </p:grpSpPr>
        <p:sp>
          <p:nvSpPr>
            <p:cNvPr id="61" name="Freeform 66">
              <a:extLst>
                <a:ext uri="{FF2B5EF4-FFF2-40B4-BE49-F238E27FC236}">
                  <a16:creationId xmlns:a16="http://schemas.microsoft.com/office/drawing/2014/main" id="{230B6CA7-C324-6E84-EC2D-7ADF828918C7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131A5BCF-41C5-7167-D1B4-3DE88523957B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69" name="Freeform 63">
            <a:extLst>
              <a:ext uri="{FF2B5EF4-FFF2-40B4-BE49-F238E27FC236}">
                <a16:creationId xmlns:a16="http://schemas.microsoft.com/office/drawing/2014/main" id="{B716E1CB-D4AF-C73E-813D-C0EF0E342119}"/>
              </a:ext>
            </a:extLst>
          </p:cNvPr>
          <p:cNvSpPr/>
          <p:nvPr/>
        </p:nvSpPr>
        <p:spPr>
          <a:xfrm>
            <a:off x="6008287" y="4120686"/>
            <a:ext cx="242972" cy="242972"/>
          </a:xfrm>
          <a:custGeom>
            <a:avLst/>
            <a:gdLst/>
            <a:ahLst/>
            <a:cxnLst/>
            <a:rect l="l" t="t" r="r" b="b"/>
            <a:pathLst>
              <a:path w="812800" h="81280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67AB2C"/>
          </a:solidFill>
        </p:spPr>
        <p:txBody>
          <a:bodyPr/>
          <a:lstStyle/>
          <a:p>
            <a:endParaRPr lang="en-GB"/>
          </a:p>
        </p:txBody>
      </p:sp>
      <p:grpSp>
        <p:nvGrpSpPr>
          <p:cNvPr id="73" name="Group 46">
            <a:extLst>
              <a:ext uri="{FF2B5EF4-FFF2-40B4-BE49-F238E27FC236}">
                <a16:creationId xmlns:a16="http://schemas.microsoft.com/office/drawing/2014/main" id="{A9CA7963-8A28-D607-BE43-87F473714BB7}"/>
              </a:ext>
            </a:extLst>
          </p:cNvPr>
          <p:cNvGrpSpPr/>
          <p:nvPr/>
        </p:nvGrpSpPr>
        <p:grpSpPr>
          <a:xfrm rot="2700000">
            <a:off x="6892926" y="4088511"/>
            <a:ext cx="293842" cy="293842"/>
            <a:chOff x="0" y="0"/>
            <a:chExt cx="812800" cy="812800"/>
          </a:xfrm>
        </p:grpSpPr>
        <p:sp>
          <p:nvSpPr>
            <p:cNvPr id="74" name="Freeform 47">
              <a:extLst>
                <a:ext uri="{FF2B5EF4-FFF2-40B4-BE49-F238E27FC236}">
                  <a16:creationId xmlns:a16="http://schemas.microsoft.com/office/drawing/2014/main" id="{8EA3CD7F-CCB5-7E77-8E4B-35E3BF44B791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5" name="TextBox 48">
              <a:extLst>
                <a:ext uri="{FF2B5EF4-FFF2-40B4-BE49-F238E27FC236}">
                  <a16:creationId xmlns:a16="http://schemas.microsoft.com/office/drawing/2014/main" id="{F8A8D471-B18F-AEA0-52C6-973D24A62C1F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sp>
        <p:nvSpPr>
          <p:cNvPr id="76" name="Freeform 47">
            <a:extLst>
              <a:ext uri="{FF2B5EF4-FFF2-40B4-BE49-F238E27FC236}">
                <a16:creationId xmlns:a16="http://schemas.microsoft.com/office/drawing/2014/main" id="{CFF6771D-2DF1-DC60-3BD8-1EF8BEB07986}"/>
              </a:ext>
            </a:extLst>
          </p:cNvPr>
          <p:cNvSpPr/>
          <p:nvPr/>
        </p:nvSpPr>
        <p:spPr>
          <a:xfrm rot="2700000">
            <a:off x="8595066" y="2562776"/>
            <a:ext cx="293842" cy="293842"/>
          </a:xfrm>
          <a:custGeom>
            <a:avLst/>
            <a:gdLst/>
            <a:ahLst/>
            <a:cxnLst/>
            <a:rect l="l" t="t" r="r" b="b"/>
            <a:pathLst>
              <a:path w="812800" h="812800">
                <a:moveTo>
                  <a:pt x="406400" y="0"/>
                </a:moveTo>
                <a:lnTo>
                  <a:pt x="812800" y="406400"/>
                </a:lnTo>
                <a:lnTo>
                  <a:pt x="406400" y="812800"/>
                </a:lnTo>
                <a:lnTo>
                  <a:pt x="0" y="406400"/>
                </a:lnTo>
                <a:lnTo>
                  <a:pt x="406400" y="0"/>
                </a:lnTo>
                <a:close/>
              </a:path>
            </a:pathLst>
          </a:custGeom>
          <a:solidFill>
            <a:srgbClr val="E13716"/>
          </a:solidFill>
        </p:spPr>
        <p:txBody>
          <a:bodyPr/>
          <a:lstStyle/>
          <a:p>
            <a:endParaRPr lang="en-GB"/>
          </a:p>
        </p:txBody>
      </p:sp>
      <p:sp>
        <p:nvSpPr>
          <p:cNvPr id="77" name="Freeform 63">
            <a:extLst>
              <a:ext uri="{FF2B5EF4-FFF2-40B4-BE49-F238E27FC236}">
                <a16:creationId xmlns:a16="http://schemas.microsoft.com/office/drawing/2014/main" id="{24292746-F2D4-8E84-30C3-0943AA705651}"/>
              </a:ext>
            </a:extLst>
          </p:cNvPr>
          <p:cNvSpPr/>
          <p:nvPr/>
        </p:nvSpPr>
        <p:spPr>
          <a:xfrm>
            <a:off x="6017794" y="5604770"/>
            <a:ext cx="242972" cy="242972"/>
          </a:xfrm>
          <a:custGeom>
            <a:avLst/>
            <a:gdLst/>
            <a:ahLst/>
            <a:cxnLst/>
            <a:rect l="l" t="t" r="r" b="b"/>
            <a:pathLst>
              <a:path w="812800" h="81280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67AB2C"/>
          </a:solidFill>
        </p:spPr>
        <p:txBody>
          <a:bodyPr/>
          <a:lstStyle/>
          <a:p>
            <a:endParaRPr lang="en-GB"/>
          </a:p>
        </p:txBody>
      </p:sp>
      <p:grpSp>
        <p:nvGrpSpPr>
          <p:cNvPr id="78" name="Group 65">
            <a:extLst>
              <a:ext uri="{FF2B5EF4-FFF2-40B4-BE49-F238E27FC236}">
                <a16:creationId xmlns:a16="http://schemas.microsoft.com/office/drawing/2014/main" id="{0437EB1F-91A8-9FCD-442D-AF9E9D78F7AA}"/>
              </a:ext>
            </a:extLst>
          </p:cNvPr>
          <p:cNvGrpSpPr/>
          <p:nvPr/>
        </p:nvGrpSpPr>
        <p:grpSpPr>
          <a:xfrm>
            <a:off x="7073090" y="7097336"/>
            <a:ext cx="220832" cy="193228"/>
            <a:chOff x="0" y="0"/>
            <a:chExt cx="812800" cy="711200"/>
          </a:xfrm>
        </p:grpSpPr>
        <p:sp>
          <p:nvSpPr>
            <p:cNvPr id="79" name="Freeform 66">
              <a:extLst>
                <a:ext uri="{FF2B5EF4-FFF2-40B4-BE49-F238E27FC236}">
                  <a16:creationId xmlns:a16="http://schemas.microsoft.com/office/drawing/2014/main" id="{7FBF1CB9-0A0E-7F4C-6933-B3515ECF8074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0" name="TextBox 67">
              <a:extLst>
                <a:ext uri="{FF2B5EF4-FFF2-40B4-BE49-F238E27FC236}">
                  <a16:creationId xmlns:a16="http://schemas.microsoft.com/office/drawing/2014/main" id="{5AF930BD-8141-AE04-F86D-ED494225129E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81" name="Freeform 63">
            <a:extLst>
              <a:ext uri="{FF2B5EF4-FFF2-40B4-BE49-F238E27FC236}">
                <a16:creationId xmlns:a16="http://schemas.microsoft.com/office/drawing/2014/main" id="{4E1DF88D-DE00-0FB0-8CF9-4FEE8F669E1C}"/>
              </a:ext>
            </a:extLst>
          </p:cNvPr>
          <p:cNvSpPr/>
          <p:nvPr/>
        </p:nvSpPr>
        <p:spPr>
          <a:xfrm>
            <a:off x="4884305" y="4157701"/>
            <a:ext cx="242972" cy="242972"/>
          </a:xfrm>
          <a:custGeom>
            <a:avLst/>
            <a:gdLst/>
            <a:ahLst/>
            <a:cxnLst/>
            <a:rect l="l" t="t" r="r" b="b"/>
            <a:pathLst>
              <a:path w="812800" h="81280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67AB2C"/>
          </a:solidFill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1707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47D2115-48CB-1448-1C2D-D453B42240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461C33BB-33EB-1E85-940F-C1EAD92F24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0978977"/>
              </p:ext>
            </p:extLst>
          </p:nvPr>
        </p:nvGraphicFramePr>
        <p:xfrm>
          <a:off x="2660754" y="882647"/>
          <a:ext cx="7848000" cy="6512016"/>
        </p:xfrm>
        <a:graphic>
          <a:graphicData uri="http://schemas.openxmlformats.org/drawingml/2006/table">
            <a:tbl>
              <a:tblPr/>
              <a:tblGrid>
                <a:gridCol w="156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6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6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2646"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Monday</a:t>
                      </a:r>
                      <a:endParaRPr lang="en-US" sz="135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Tuesday</a:t>
                      </a:r>
                      <a:endParaRPr lang="en-US" sz="135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Wednesday</a:t>
                      </a:r>
                      <a:endParaRPr lang="en-US" sz="135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Thursday</a:t>
                      </a:r>
                      <a:endParaRPr lang="en-US" sz="135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Friday</a:t>
                      </a:r>
                      <a:endParaRPr lang="en-US" sz="135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3100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Motivation 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Monday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with Paul 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DM Sans"/>
                        </a:rPr>
                        <a:t>9:30 – 10:30 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DM Sans"/>
                        </a:rPr>
                        <a:t>Job focused mindfulness</a:t>
                      </a: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Thriving Tuesday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with Steve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9:30 – 10:30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Success – 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work to get you there</a:t>
                      </a: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Wellbeing Wednesday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with Owen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DM Sans"/>
                        </a:rPr>
                        <a:t>9:30 – 10:30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DM Sans"/>
                        </a:rPr>
                        <a:t>Coping with stress</a:t>
                      </a: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Thoughtful Thursday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with Steve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DM Sans"/>
                        </a:rPr>
                        <a:t>9:30 – 10:30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Thinking about your local community</a:t>
                      </a: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latin typeface="DM Sans"/>
                          <a:cs typeface="DilleniaUPC"/>
                        </a:rPr>
                        <a:t>Friday Fitness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latin typeface="DM Sans"/>
                          <a:cs typeface="DilleniaUPC"/>
                        </a:rPr>
                        <a:t>with Paul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GB" sz="1000" dirty="0">
                        <a:solidFill>
                          <a:srgbClr val="000000"/>
                        </a:solidFill>
                        <a:latin typeface="DM Sans" pitchFamily="2" charset="0"/>
                        <a:cs typeface="DilleniaUPC" panose="020B0502040204020203" pitchFamily="18" charset="-34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  <a:cs typeface="DilleniaUPC"/>
                        </a:rPr>
                        <a:t>9:30 – 10:30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GB" sz="1000" dirty="0">
                        <a:solidFill>
                          <a:srgbClr val="000000"/>
                        </a:solidFill>
                        <a:latin typeface="DM Sans" pitchFamily="2" charset="0"/>
                        <a:cs typeface="DilleniaUPC" panose="020B0502040204020203" pitchFamily="18" charset="-34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  <a:cs typeface="DilleniaUPC"/>
                        </a:rPr>
                        <a:t>Focus on health/ gentle exercise</a:t>
                      </a: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3100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b="1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Men in Mind </a:t>
                      </a:r>
                      <a:endParaRPr lang="en-US" sz="10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1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with Owen</a:t>
                      </a:r>
                      <a:endParaRPr lang="en-US" sz="10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endParaRPr lang="en-US" sz="10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10:30 – 12:30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0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Supportive safe space to explore your wellbeing</a:t>
                      </a:r>
                      <a:endParaRPr lang="en-US" dirty="0"/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Drama Group with Liz (TIPP)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00" b="1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0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10:00 – 12:00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00" b="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0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Express yourself through drama</a:t>
                      </a: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ct val="100000"/>
                        </a:lnSpc>
                      </a:pPr>
                      <a:r>
                        <a:rPr lang="en-US" sz="1000" b="1" i="0" kern="1200" dirty="0">
                          <a:solidFill>
                            <a:schemeClr val="tx1"/>
                          </a:solidFill>
                          <a:effectLst/>
                          <a:latin typeface="DM Sans"/>
                          <a:ea typeface="+mn-ea"/>
                          <a:cs typeface="+mn-cs"/>
                        </a:rPr>
                        <a:t>Cooking on a budget</a:t>
                      </a:r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DM Sans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algn="ctr" rtl="0" fontAlgn="base">
                        <a:lnSpc>
                          <a:spcPct val="100000"/>
                        </a:lnSpc>
                      </a:pPr>
                      <a:r>
                        <a:rPr lang="en-US" sz="1000" b="1" i="0" kern="1200" dirty="0">
                          <a:solidFill>
                            <a:schemeClr val="tx1"/>
                          </a:solidFill>
                          <a:effectLst/>
                          <a:latin typeface="DM Sans"/>
                          <a:ea typeface="+mn-ea"/>
                          <a:cs typeface="+mn-cs"/>
                        </a:rPr>
                        <a:t>with Paul</a:t>
                      </a:r>
                      <a:endParaRPr lang="en-US" sz="1000" b="0" i="0" kern="1200" dirty="0">
                        <a:solidFill>
                          <a:schemeClr val="tx1"/>
                        </a:solidFill>
                        <a:effectLst/>
                        <a:latin typeface="DM Sans"/>
                        <a:ea typeface="+mn-ea"/>
                        <a:cs typeface="+mn-cs"/>
                      </a:endParaRPr>
                    </a:p>
                    <a:p>
                      <a:pPr algn="ctr" rtl="0" fontAlgn="base">
                        <a:lnSpc>
                          <a:spcPct val="100000"/>
                        </a:lnSpc>
                      </a:pPr>
                      <a:endParaRPr lang="en-US" sz="1000" b="0" i="0" kern="1200" dirty="0">
                        <a:solidFill>
                          <a:schemeClr val="tx1"/>
                        </a:solidFill>
                        <a:effectLst/>
                        <a:latin typeface="DM Sans"/>
                        <a:ea typeface="+mn-ea"/>
                        <a:cs typeface="+mn-cs"/>
                      </a:endParaRPr>
                    </a:p>
                    <a:p>
                      <a:pPr algn="ctr" rtl="0" fontAlgn="base">
                        <a:lnSpc>
                          <a:spcPct val="100000"/>
                        </a:lnSpc>
                      </a:pPr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DM Sans"/>
                          <a:ea typeface="+mn-ea"/>
                          <a:cs typeface="+mn-cs"/>
                        </a:rPr>
                        <a:t>10:30 – 12:30​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DM Sans"/>
                          <a:ea typeface="+mn-ea"/>
                          <a:cs typeface="+mn-cs"/>
                        </a:rPr>
                        <a:t>Learn how to make quick and tasty meals</a:t>
                      </a: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Music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with Fran</a:t>
                      </a:r>
                      <a:endParaRPr lang="en-US" sz="1000" b="1" dirty="0"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10:30 – 12:30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Song Appreciation Society</a:t>
                      </a: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Employability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with Owen and team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10:30 – 4pm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2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Job search</a:t>
                      </a:r>
                    </a:p>
                    <a:p>
                      <a:pPr algn="ctr">
                        <a:lnSpc>
                          <a:spcPct val="2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 Skills assessment</a:t>
                      </a:r>
                    </a:p>
                    <a:p>
                      <a:pPr algn="ctr">
                        <a:lnSpc>
                          <a:spcPct val="2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 CV writing</a:t>
                      </a:r>
                    </a:p>
                    <a:p>
                      <a:pPr algn="ctr">
                        <a:lnSpc>
                          <a:spcPct val="2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 Cover Letters</a:t>
                      </a:r>
                    </a:p>
                    <a:p>
                      <a:pPr algn="ctr">
                        <a:lnSpc>
                          <a:spcPct val="2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Applications</a:t>
                      </a:r>
                    </a:p>
                    <a:p>
                      <a:pPr algn="ctr">
                        <a:lnSpc>
                          <a:spcPct val="2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Disclosure</a:t>
                      </a:r>
                    </a:p>
                    <a:p>
                      <a:pPr algn="ctr">
                        <a:lnSpc>
                          <a:spcPct val="2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 Interview skills</a:t>
                      </a:r>
                    </a:p>
                    <a:p>
                      <a:pPr algn="ctr">
                        <a:lnSpc>
                          <a:spcPct val="2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In-work Support</a:t>
                      </a: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2114510"/>
                  </a:ext>
                </a:extLst>
              </a:tr>
              <a:tr h="1331001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1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Digital Literacy</a:t>
                      </a:r>
                      <a:endParaRPr lang="en-US" sz="10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1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with Paul</a:t>
                      </a:r>
                      <a:endParaRPr lang="en-US" sz="10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endParaRPr lang="en-US" sz="1000" b="0" i="0" u="none" strike="noStrike" noProof="0" dirty="0">
                        <a:solidFill>
                          <a:schemeClr val="tx1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chemeClr val="tx1"/>
                          </a:solidFill>
                          <a:latin typeface="DM Sans"/>
                        </a:rPr>
                        <a:t>1:30 – 3:30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DM Sans" pitchFamily="2" charset="0"/>
                          <a:ea typeface="+mn-ea"/>
                          <a:cs typeface="+mn-cs"/>
                        </a:rPr>
                        <a:t>Get support with online tasks, using a phone and much more​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DM Sans" pitchFamily="2" charset="0"/>
                        <a:ea typeface="+mn-ea"/>
                        <a:cs typeface="+mn-cs"/>
                      </a:endParaRP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r>
                        <a:rPr kumimoji="0" lang="en-US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DM Sans" pitchFamily="2" charset="0"/>
                          <a:ea typeface="+mn-ea"/>
                          <a:cs typeface="+mn-cs"/>
                        </a:rPr>
                        <a:t>Female Only Space</a:t>
                      </a: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DM Sans" pitchFamily="2" charset="0"/>
                        <a:ea typeface="+mn-ea"/>
                        <a:cs typeface="+mn-c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DM Sans" pitchFamily="2" charset="0"/>
                          <a:ea typeface="+mn-ea"/>
                          <a:cs typeface="+mn-cs"/>
                        </a:rPr>
                        <a:t>12:30 – 16:00</a:t>
                      </a: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DM Sans" pitchFamily="2" charset="0"/>
                        <a:ea typeface="+mn-ea"/>
                        <a:cs typeface="+mn-c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DM Sans" pitchFamily="2" charset="0"/>
                        <a:ea typeface="+mn-ea"/>
                        <a:cs typeface="+mn-cs"/>
                      </a:endParaRP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 dirty="0">
                          <a:latin typeface="DM Sans"/>
                        </a:rPr>
                        <a:t>Arts &amp; Crafts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 dirty="0">
                          <a:latin typeface="DM Sans"/>
                        </a:rPr>
                        <a:t>with Steve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000" dirty="0"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DM Sans"/>
                        </a:rPr>
                        <a:t>1:30 - 3:30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000" dirty="0"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DM Sans"/>
                        </a:rPr>
                        <a:t>Destress and create!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000" dirty="0">
                        <a:latin typeface="DM Sans"/>
                      </a:endParaRPr>
                    </a:p>
                  </a:txBody>
                  <a:tcPr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Life Skills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with Paul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DM Sans"/>
                        </a:rPr>
                        <a:t>1:30 – 3:30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Practical support on day-to-day living​</a:t>
                      </a:r>
                      <a:endParaRPr lang="en-US" sz="10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DM Sans"/>
                        <a:ea typeface="+mn-ea"/>
                        <a:cs typeface="+mn-c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31001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1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Money Management with Owen</a:t>
                      </a:r>
                      <a:endParaRPr lang="en-US" sz="10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endParaRPr lang="en-US" sz="10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1:30 – 3:30</a:t>
                      </a: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endParaRPr lang="en-US" sz="10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Develop your budgeting skills</a:t>
                      </a:r>
                      <a:endParaRPr lang="en-GB" sz="1000" dirty="0"/>
                    </a:p>
                    <a:p>
                      <a:endParaRPr lang="en-GB" sz="900" dirty="0"/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endParaRPr lang="en-GB" dirty="0"/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r>
                        <a:rPr lang="en-GB" sz="1000" b="1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Fresh Start </a:t>
                      </a:r>
                      <a:endParaRPr lang="en-US" sz="10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r>
                        <a:rPr lang="en-GB" sz="1000" b="1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with Owen</a:t>
                      </a:r>
                      <a:endParaRPr lang="en-US" sz="10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r>
                        <a:rPr lang="en-GB" sz="10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1:30 – 3:30</a:t>
                      </a: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latin typeface="DM Sans" pitchFamily="2" charset="0"/>
                        </a:rPr>
                        <a:t>Planning for a brighter future</a:t>
                      </a:r>
                      <a:endParaRPr lang="en-US" sz="1000" dirty="0">
                        <a:latin typeface="DM Sans" pitchFamily="2" charset="0"/>
                      </a:endParaRP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The Opportunity Hub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with Steve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1:30 - 3:30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Look at goal setting to put your future in focus</a:t>
                      </a: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00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3" name="Group 3">
            <a:extLst>
              <a:ext uri="{FF2B5EF4-FFF2-40B4-BE49-F238E27FC236}">
                <a16:creationId xmlns:a16="http://schemas.microsoft.com/office/drawing/2014/main" id="{5968AD01-134B-00E4-A043-FD0F65940588}"/>
              </a:ext>
            </a:extLst>
          </p:cNvPr>
          <p:cNvGrpSpPr/>
          <p:nvPr/>
        </p:nvGrpSpPr>
        <p:grpSpPr>
          <a:xfrm>
            <a:off x="184646" y="1511048"/>
            <a:ext cx="2384913" cy="4949906"/>
            <a:chOff x="0" y="-28575"/>
            <a:chExt cx="868775" cy="1697876"/>
          </a:xfrm>
        </p:grpSpPr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15B2B339-35C1-1FF4-A8A1-A9152B56B793}"/>
                </a:ext>
              </a:extLst>
            </p:cNvPr>
            <p:cNvSpPr/>
            <p:nvPr/>
          </p:nvSpPr>
          <p:spPr>
            <a:xfrm>
              <a:off x="0" y="0"/>
              <a:ext cx="868775" cy="1669301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>
              <a:extLst>
                <a:ext uri="{FF2B5EF4-FFF2-40B4-BE49-F238E27FC236}">
                  <a16:creationId xmlns:a16="http://schemas.microsoft.com/office/drawing/2014/main" id="{94BC2956-3A4D-D2A2-1E68-3C1B2EBFCCD0}"/>
                </a:ext>
              </a:extLst>
            </p:cNvPr>
            <p:cNvSpPr txBox="1"/>
            <p:nvPr/>
          </p:nvSpPr>
          <p:spPr>
            <a:xfrm>
              <a:off x="0" y="-28575"/>
              <a:ext cx="868775" cy="16978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r>
                <a:rPr lang="en-US" sz="1600" b="1" u="sng">
                  <a:solidFill>
                    <a:srgbClr val="FFFFFF"/>
                  </a:solidFill>
                  <a:latin typeface="DM Sans"/>
                </a:rPr>
                <a:t>Information</a:t>
              </a:r>
            </a:p>
            <a:p>
              <a:pPr algn="ctr">
                <a:lnSpc>
                  <a:spcPts val="2379"/>
                </a:lnSpc>
              </a:pPr>
              <a:r>
                <a:rPr lang="en-US" sz="1200">
                  <a:solidFill>
                    <a:srgbClr val="FFFFFF"/>
                  </a:solidFill>
                  <a:latin typeface="DM Sans"/>
                </a:rPr>
                <a:t>Huddersfield CFO Activity Hub</a:t>
              </a:r>
            </a:p>
            <a:p>
              <a:pPr algn="ctr">
                <a:lnSpc>
                  <a:spcPts val="2379"/>
                </a:lnSpc>
              </a:pPr>
              <a:r>
                <a:rPr lang="en-US" sz="1200">
                  <a:solidFill>
                    <a:srgbClr val="FFFFFF"/>
                  </a:solidFill>
                  <a:latin typeface="DM Sans"/>
                </a:rPr>
                <a:t>3</a:t>
              </a:r>
              <a:r>
                <a:rPr lang="en-US" sz="1200" baseline="30000">
                  <a:solidFill>
                    <a:srgbClr val="FFFFFF"/>
                  </a:solidFill>
                  <a:latin typeface="DM Sans"/>
                </a:rPr>
                <a:t>rd</a:t>
              </a:r>
              <a:r>
                <a:rPr lang="en-US" sz="1200">
                  <a:solidFill>
                    <a:srgbClr val="FFFFFF"/>
                  </a:solidFill>
                  <a:latin typeface="DM Sans"/>
                </a:rPr>
                <a:t> Floor Norwich Union House</a:t>
              </a:r>
            </a:p>
            <a:p>
              <a:pPr algn="ctr">
                <a:lnSpc>
                  <a:spcPts val="2379"/>
                </a:lnSpc>
              </a:pPr>
              <a:r>
                <a:rPr lang="en-US" sz="1200">
                  <a:solidFill>
                    <a:srgbClr val="FFFFFF"/>
                  </a:solidFill>
                  <a:latin typeface="DM Sans"/>
                </a:rPr>
                <a:t>HD1 2LR</a:t>
              </a:r>
            </a:p>
            <a:p>
              <a:pPr algn="ctr">
                <a:lnSpc>
                  <a:spcPts val="2379"/>
                </a:lnSpc>
              </a:pPr>
              <a:r>
                <a:rPr lang="en-US" sz="1200">
                  <a:solidFill>
                    <a:srgbClr val="FFFFFF"/>
                  </a:solidFill>
                  <a:latin typeface="DM Sans"/>
                </a:rPr>
                <a:t>01132 425522</a:t>
              </a:r>
            </a:p>
            <a:p>
              <a:pPr algn="ctr">
                <a:lnSpc>
                  <a:spcPts val="2379"/>
                </a:lnSpc>
              </a:pPr>
              <a:r>
                <a:rPr lang="en-US" sz="1000">
                  <a:solidFill>
                    <a:srgbClr val="FFFFFF"/>
                  </a:solidFill>
                  <a:latin typeface="DM Sans"/>
                </a:rPr>
                <a:t>Email – </a:t>
              </a:r>
            </a:p>
            <a:p>
              <a:pPr algn="ctr">
                <a:lnSpc>
                  <a:spcPts val="2379"/>
                </a:lnSpc>
              </a:pPr>
              <a:r>
                <a:rPr lang="en-US" sz="1000">
                  <a:solidFill>
                    <a:schemeClr val="bg1"/>
                  </a:solidFill>
                  <a:latin typeface="DM Sans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cfoactivityhubs@commlinks.co.uk</a:t>
              </a:r>
              <a:endParaRPr lang="en-US" sz="1000">
                <a:solidFill>
                  <a:schemeClr val="bg1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400">
                  <a:solidFill>
                    <a:srgbClr val="FFFFFF"/>
                  </a:solidFill>
                  <a:latin typeface="DM Sans"/>
                </a:rPr>
                <a:t>Hub opening hours</a:t>
              </a:r>
            </a:p>
            <a:p>
              <a:pPr algn="ctr">
                <a:lnSpc>
                  <a:spcPts val="2379"/>
                </a:lnSpc>
              </a:pPr>
              <a:r>
                <a:rPr lang="en-US" sz="1400">
                  <a:solidFill>
                    <a:srgbClr val="FFFFFF"/>
                  </a:solidFill>
                  <a:latin typeface="DM Sans"/>
                </a:rPr>
                <a:t>Mon – Fri 9:00 – 4:00</a:t>
              </a:r>
            </a:p>
            <a:p>
              <a:pPr algn="ctr"/>
              <a:endParaRPr lang="en-US" sz="1000" b="1">
                <a:solidFill>
                  <a:srgbClr val="FFFFFF"/>
                </a:solidFill>
                <a:latin typeface="DM Sans"/>
              </a:endParaRPr>
            </a:p>
            <a:p>
              <a:pPr algn="ctr"/>
              <a:r>
                <a:rPr lang="en-US" sz="1000" b="1">
                  <a:solidFill>
                    <a:srgbClr val="FFFFFF"/>
                  </a:solidFill>
                  <a:latin typeface="DM Sans"/>
                </a:rPr>
                <a:t>Breakfast Club</a:t>
              </a:r>
            </a:p>
            <a:p>
              <a:pPr algn="ctr"/>
              <a:r>
                <a:rPr lang="en-US" sz="1000">
                  <a:solidFill>
                    <a:srgbClr val="FFFFFF"/>
                  </a:solidFill>
                  <a:latin typeface="DM Sans"/>
                </a:rPr>
                <a:t>Join us between 9:00 – 9:30 </a:t>
              </a:r>
            </a:p>
            <a:p>
              <a:pPr algn="ctr"/>
              <a:r>
                <a:rPr lang="en-US" sz="1000">
                  <a:solidFill>
                    <a:srgbClr val="FFFFFF"/>
                  </a:solidFill>
                  <a:latin typeface="DM Sans"/>
                </a:rPr>
                <a:t>for a healthy start to the day</a:t>
              </a:r>
            </a:p>
            <a:p>
              <a:pPr algn="ctr">
                <a:lnSpc>
                  <a:spcPct val="150000"/>
                </a:lnSpc>
              </a:pPr>
              <a:endParaRPr lang="en-GB" sz="1000">
                <a:solidFill>
                  <a:srgbClr val="FFFFFF"/>
                </a:solidFill>
                <a:latin typeface="DM Sans"/>
              </a:endParaRPr>
            </a:p>
            <a:p>
              <a:pPr algn="ctr"/>
              <a:r>
                <a:rPr lang="en-GB" sz="1000" b="1">
                  <a:solidFill>
                    <a:srgbClr val="FFFFFF"/>
                  </a:solidFill>
                  <a:latin typeface="DM Sans"/>
                </a:rPr>
                <a:t>Support</a:t>
              </a:r>
            </a:p>
            <a:p>
              <a:pPr algn="ctr"/>
              <a:r>
                <a:rPr lang="en-GB" sz="1000">
                  <a:solidFill>
                    <a:srgbClr val="FFFFFF"/>
                  </a:solidFill>
                  <a:latin typeface="DM Sans"/>
                </a:rPr>
                <a:t>If you ever need a cuppa or a chat, pop in and speak to your support worker.</a:t>
              </a:r>
              <a:endParaRPr lang="en-US" sz="1000">
                <a:solidFill>
                  <a:srgbClr val="FFFFFF"/>
                </a:solidFill>
                <a:latin typeface="DM Sans"/>
              </a:endParaRPr>
            </a:p>
          </p:txBody>
        </p:sp>
      </p:grpSp>
      <p:grpSp>
        <p:nvGrpSpPr>
          <p:cNvPr id="46" name="Group 46">
            <a:extLst>
              <a:ext uri="{FF2B5EF4-FFF2-40B4-BE49-F238E27FC236}">
                <a16:creationId xmlns:a16="http://schemas.microsoft.com/office/drawing/2014/main" id="{567EBBE1-AFC0-AA33-3451-08C792EA63FA}"/>
              </a:ext>
            </a:extLst>
          </p:cNvPr>
          <p:cNvGrpSpPr/>
          <p:nvPr/>
        </p:nvGrpSpPr>
        <p:grpSpPr>
          <a:xfrm rot="2700000">
            <a:off x="170282" y="1049731"/>
            <a:ext cx="293842" cy="293842"/>
            <a:chOff x="0" y="0"/>
            <a:chExt cx="812800" cy="812800"/>
          </a:xfrm>
        </p:grpSpPr>
        <p:sp>
          <p:nvSpPr>
            <p:cNvPr id="47" name="Freeform 47">
              <a:extLst>
                <a:ext uri="{FF2B5EF4-FFF2-40B4-BE49-F238E27FC236}">
                  <a16:creationId xmlns:a16="http://schemas.microsoft.com/office/drawing/2014/main" id="{751BCEE0-93D1-EAEF-052A-B3DF9AE2F7BF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TextBox 48">
              <a:extLst>
                <a:ext uri="{FF2B5EF4-FFF2-40B4-BE49-F238E27FC236}">
                  <a16:creationId xmlns:a16="http://schemas.microsoft.com/office/drawing/2014/main" id="{BD5FF57D-EB6E-822F-A13E-D2BB47B1F910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9" name="Group 49">
            <a:extLst>
              <a:ext uri="{FF2B5EF4-FFF2-40B4-BE49-F238E27FC236}">
                <a16:creationId xmlns:a16="http://schemas.microsoft.com/office/drawing/2014/main" id="{D9F7C230-4C5E-F1AD-C941-39E3B491C4C9}"/>
              </a:ext>
            </a:extLst>
          </p:cNvPr>
          <p:cNvGrpSpPr/>
          <p:nvPr/>
        </p:nvGrpSpPr>
        <p:grpSpPr>
          <a:xfrm>
            <a:off x="344096" y="6543529"/>
            <a:ext cx="2066012" cy="747035"/>
            <a:chOff x="183080" y="0"/>
            <a:chExt cx="2754682" cy="996046"/>
          </a:xfrm>
        </p:grpSpPr>
        <p:sp>
          <p:nvSpPr>
            <p:cNvPr id="50" name="Freeform 50">
              <a:extLst>
                <a:ext uri="{FF2B5EF4-FFF2-40B4-BE49-F238E27FC236}">
                  <a16:creationId xmlns:a16="http://schemas.microsoft.com/office/drawing/2014/main" id="{5D80C53B-0C16-67FA-83CB-93869245B3B8}"/>
                </a:ext>
              </a:extLst>
            </p:cNvPr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>
              <a:extLst>
                <a:ext uri="{FF2B5EF4-FFF2-40B4-BE49-F238E27FC236}">
                  <a16:creationId xmlns:a16="http://schemas.microsoft.com/office/drawing/2014/main" id="{8EBF5CA9-1FBD-9CE4-B720-3158491C2BF8}"/>
                </a:ext>
              </a:extLst>
            </p:cNvPr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>
                  <a:solidFill>
                    <a:srgbClr val="000000"/>
                  </a:solidFill>
                  <a:latin typeface="DM Sans"/>
                </a:rPr>
                <a:t>This programme is delivered by HMPPS CFO</a:t>
              </a:r>
            </a:p>
          </p:txBody>
        </p:sp>
      </p:grpSp>
      <p:grpSp>
        <p:nvGrpSpPr>
          <p:cNvPr id="62" name="Group 62">
            <a:extLst>
              <a:ext uri="{FF2B5EF4-FFF2-40B4-BE49-F238E27FC236}">
                <a16:creationId xmlns:a16="http://schemas.microsoft.com/office/drawing/2014/main" id="{75BAF149-9F6B-875A-9584-38412EEAF9DC}"/>
              </a:ext>
            </a:extLst>
          </p:cNvPr>
          <p:cNvGrpSpPr/>
          <p:nvPr/>
        </p:nvGrpSpPr>
        <p:grpSpPr>
          <a:xfrm>
            <a:off x="195716" y="593502"/>
            <a:ext cx="242972" cy="242972"/>
            <a:chOff x="0" y="0"/>
            <a:chExt cx="812800" cy="812800"/>
          </a:xfrm>
        </p:grpSpPr>
        <p:sp>
          <p:nvSpPr>
            <p:cNvPr id="63" name="Freeform 63">
              <a:extLst>
                <a:ext uri="{FF2B5EF4-FFF2-40B4-BE49-F238E27FC236}">
                  <a16:creationId xmlns:a16="http://schemas.microsoft.com/office/drawing/2014/main" id="{9ADA75DE-EFBD-D1BE-3528-EBB0DA402EAD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4" name="TextBox 64">
              <a:extLst>
                <a:ext uri="{FF2B5EF4-FFF2-40B4-BE49-F238E27FC236}">
                  <a16:creationId xmlns:a16="http://schemas.microsoft.com/office/drawing/2014/main" id="{9DEA03C0-4E93-C31C-D8FB-3CBE0099B2D3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65" name="Group 65">
            <a:extLst>
              <a:ext uri="{FF2B5EF4-FFF2-40B4-BE49-F238E27FC236}">
                <a16:creationId xmlns:a16="http://schemas.microsoft.com/office/drawing/2014/main" id="{E7AC0D5D-6085-262B-CFFB-A6C49642E807}"/>
              </a:ext>
            </a:extLst>
          </p:cNvPr>
          <p:cNvGrpSpPr/>
          <p:nvPr/>
        </p:nvGrpSpPr>
        <p:grpSpPr>
          <a:xfrm>
            <a:off x="206787" y="181493"/>
            <a:ext cx="220832" cy="193228"/>
            <a:chOff x="0" y="0"/>
            <a:chExt cx="812800" cy="711200"/>
          </a:xfrm>
        </p:grpSpPr>
        <p:sp>
          <p:nvSpPr>
            <p:cNvPr id="66" name="Freeform 66">
              <a:extLst>
                <a:ext uri="{FF2B5EF4-FFF2-40B4-BE49-F238E27FC236}">
                  <a16:creationId xmlns:a16="http://schemas.microsoft.com/office/drawing/2014/main" id="{91F12D46-4877-CF99-6D80-A85B8FBD1279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TextBox 67">
              <a:extLst>
                <a:ext uri="{FF2B5EF4-FFF2-40B4-BE49-F238E27FC236}">
                  <a16:creationId xmlns:a16="http://schemas.microsoft.com/office/drawing/2014/main" id="{E2F6100F-0352-D7BD-7557-6E69CC22C8F5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sp>
        <p:nvSpPr>
          <p:cNvPr id="70" name="TextBox 70">
            <a:extLst>
              <a:ext uri="{FF2B5EF4-FFF2-40B4-BE49-F238E27FC236}">
                <a16:creationId xmlns:a16="http://schemas.microsoft.com/office/drawing/2014/main" id="{AC2AE14F-C3E3-02D8-FC1F-1E451691EDE4}"/>
              </a:ext>
            </a:extLst>
          </p:cNvPr>
          <p:cNvSpPr txBox="1"/>
          <p:nvPr/>
        </p:nvSpPr>
        <p:spPr>
          <a:xfrm>
            <a:off x="543300" y="130637"/>
            <a:ext cx="1826812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>
            <a:extLst>
              <a:ext uri="{FF2B5EF4-FFF2-40B4-BE49-F238E27FC236}">
                <a16:creationId xmlns:a16="http://schemas.microsoft.com/office/drawing/2014/main" id="{4EA47C5C-F3ED-EF9F-076E-E7F0EAAB3C38}"/>
              </a:ext>
            </a:extLst>
          </p:cNvPr>
          <p:cNvSpPr txBox="1"/>
          <p:nvPr/>
        </p:nvSpPr>
        <p:spPr>
          <a:xfrm>
            <a:off x="517375" y="534940"/>
            <a:ext cx="1910578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>
            <a:extLst>
              <a:ext uri="{FF2B5EF4-FFF2-40B4-BE49-F238E27FC236}">
                <a16:creationId xmlns:a16="http://schemas.microsoft.com/office/drawing/2014/main" id="{B5B0617F-1BD7-0325-FC93-09DFFC1BDA55}"/>
              </a:ext>
            </a:extLst>
          </p:cNvPr>
          <p:cNvSpPr txBox="1"/>
          <p:nvPr/>
        </p:nvSpPr>
        <p:spPr>
          <a:xfrm>
            <a:off x="517375" y="950109"/>
            <a:ext cx="1826812" cy="5175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sp>
        <p:nvSpPr>
          <p:cNvPr id="24" name="TextBox 64">
            <a:extLst>
              <a:ext uri="{FF2B5EF4-FFF2-40B4-BE49-F238E27FC236}">
                <a16:creationId xmlns:a16="http://schemas.microsoft.com/office/drawing/2014/main" id="{BBA4E33D-898E-92CD-B21A-7F043D6C7399}"/>
              </a:ext>
            </a:extLst>
          </p:cNvPr>
          <p:cNvSpPr txBox="1"/>
          <p:nvPr/>
        </p:nvSpPr>
        <p:spPr>
          <a:xfrm>
            <a:off x="4364652" y="1441128"/>
            <a:ext cx="197415" cy="20595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pic>
        <p:nvPicPr>
          <p:cNvPr id="36" name="Picture 35" descr="A blue and black logo">
            <a:extLst>
              <a:ext uri="{FF2B5EF4-FFF2-40B4-BE49-F238E27FC236}">
                <a16:creationId xmlns:a16="http://schemas.microsoft.com/office/drawing/2014/main" id="{8E2ABFF2-4152-767D-8351-3BC4D0F508F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2219" y="108518"/>
            <a:ext cx="1401181" cy="599459"/>
          </a:xfrm>
          <a:prstGeom prst="rect">
            <a:avLst/>
          </a:prstGeom>
        </p:spPr>
      </p:pic>
      <p:sp>
        <p:nvSpPr>
          <p:cNvPr id="60" name="TextBox 5">
            <a:extLst>
              <a:ext uri="{FF2B5EF4-FFF2-40B4-BE49-F238E27FC236}">
                <a16:creationId xmlns:a16="http://schemas.microsoft.com/office/drawing/2014/main" id="{3542F871-6433-87FE-8050-0FDACAE32EDD}"/>
              </a:ext>
            </a:extLst>
          </p:cNvPr>
          <p:cNvSpPr txBox="1"/>
          <p:nvPr/>
        </p:nvSpPr>
        <p:spPr>
          <a:xfrm>
            <a:off x="337046" y="1663448"/>
            <a:ext cx="2381269" cy="4949906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 lang="en-US" sz="1050">
              <a:solidFill>
                <a:srgbClr val="FFFFFF"/>
              </a:solidFill>
              <a:latin typeface="DM Sans"/>
            </a:endParaRPr>
          </a:p>
        </p:txBody>
      </p:sp>
      <p:sp>
        <p:nvSpPr>
          <p:cNvPr id="6" name="TextBox 69">
            <a:extLst>
              <a:ext uri="{FF2B5EF4-FFF2-40B4-BE49-F238E27FC236}">
                <a16:creationId xmlns:a16="http://schemas.microsoft.com/office/drawing/2014/main" id="{7EB0693C-AEEE-EEA3-2D91-279D183642F2}"/>
              </a:ext>
            </a:extLst>
          </p:cNvPr>
          <p:cNvSpPr txBox="1"/>
          <p:nvPr/>
        </p:nvSpPr>
        <p:spPr>
          <a:xfrm>
            <a:off x="3196547" y="150371"/>
            <a:ext cx="5818143" cy="5994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3499" u="sng" dirty="0">
                <a:solidFill>
                  <a:srgbClr val="000000"/>
                </a:solidFill>
                <a:latin typeface="DM Sans Bold"/>
              </a:rPr>
              <a:t> </a:t>
            </a:r>
            <a:r>
              <a:rPr lang="en-US" sz="3200" u="sng" dirty="0">
                <a:solidFill>
                  <a:srgbClr val="000000"/>
                </a:solidFill>
                <a:latin typeface="DM Sans Bold"/>
              </a:rPr>
              <a:t>Mon 28</a:t>
            </a:r>
            <a:r>
              <a:rPr lang="en-US" sz="3200" u="sng" baseline="30000" dirty="0">
                <a:solidFill>
                  <a:srgbClr val="000000"/>
                </a:solidFill>
                <a:latin typeface="DM Sans Bold"/>
              </a:rPr>
              <a:t>th</a:t>
            </a:r>
            <a:r>
              <a:rPr lang="en-US" sz="3200" u="sng" dirty="0">
                <a:solidFill>
                  <a:srgbClr val="000000"/>
                </a:solidFill>
                <a:latin typeface="DM Sans Bold"/>
              </a:rPr>
              <a:t> July  – Fri 1</a:t>
            </a:r>
            <a:r>
              <a:rPr lang="en-US" sz="3200" u="sng" baseline="30000" dirty="0">
                <a:solidFill>
                  <a:srgbClr val="000000"/>
                </a:solidFill>
                <a:latin typeface="DM Sans Bold"/>
              </a:rPr>
              <a:t>st</a:t>
            </a:r>
            <a:r>
              <a:rPr lang="en-US" sz="3200" u="sng" dirty="0">
                <a:solidFill>
                  <a:srgbClr val="000000"/>
                </a:solidFill>
                <a:latin typeface="DM Sans Bold"/>
              </a:rPr>
              <a:t> August</a:t>
            </a:r>
            <a:endParaRPr lang="en-US" sz="3499" u="sng" dirty="0">
              <a:solidFill>
                <a:srgbClr val="000000"/>
              </a:solidFill>
              <a:latin typeface="DM Sans Bold"/>
            </a:endParaRPr>
          </a:p>
        </p:txBody>
      </p:sp>
      <p:grpSp>
        <p:nvGrpSpPr>
          <p:cNvPr id="7" name="Group 65">
            <a:extLst>
              <a:ext uri="{FF2B5EF4-FFF2-40B4-BE49-F238E27FC236}">
                <a16:creationId xmlns:a16="http://schemas.microsoft.com/office/drawing/2014/main" id="{BAC19004-4A5B-9F98-E846-15D7103E69A7}"/>
              </a:ext>
            </a:extLst>
          </p:cNvPr>
          <p:cNvGrpSpPr/>
          <p:nvPr/>
        </p:nvGrpSpPr>
        <p:grpSpPr>
          <a:xfrm>
            <a:off x="3855692" y="1503587"/>
            <a:ext cx="220832" cy="193228"/>
            <a:chOff x="0" y="0"/>
            <a:chExt cx="812800" cy="711200"/>
          </a:xfrm>
        </p:grpSpPr>
        <p:sp>
          <p:nvSpPr>
            <p:cNvPr id="8" name="Freeform 66">
              <a:extLst>
                <a:ext uri="{FF2B5EF4-FFF2-40B4-BE49-F238E27FC236}">
                  <a16:creationId xmlns:a16="http://schemas.microsoft.com/office/drawing/2014/main" id="{AA9E28F4-D136-6899-BDBC-24230710564A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" name="TextBox 67">
              <a:extLst>
                <a:ext uri="{FF2B5EF4-FFF2-40B4-BE49-F238E27FC236}">
                  <a16:creationId xmlns:a16="http://schemas.microsoft.com/office/drawing/2014/main" id="{F5260529-8670-FB73-9602-1FB1C246F8D0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0" name="Group 65">
            <a:extLst>
              <a:ext uri="{FF2B5EF4-FFF2-40B4-BE49-F238E27FC236}">
                <a16:creationId xmlns:a16="http://schemas.microsoft.com/office/drawing/2014/main" id="{B2A9CDE6-989E-5080-58CA-2D6F953812C4}"/>
              </a:ext>
            </a:extLst>
          </p:cNvPr>
          <p:cNvGrpSpPr/>
          <p:nvPr/>
        </p:nvGrpSpPr>
        <p:grpSpPr>
          <a:xfrm>
            <a:off x="3890197" y="3077093"/>
            <a:ext cx="220832" cy="193228"/>
            <a:chOff x="0" y="0"/>
            <a:chExt cx="812800" cy="711200"/>
          </a:xfrm>
        </p:grpSpPr>
        <p:sp>
          <p:nvSpPr>
            <p:cNvPr id="11" name="Freeform 66">
              <a:extLst>
                <a:ext uri="{FF2B5EF4-FFF2-40B4-BE49-F238E27FC236}">
                  <a16:creationId xmlns:a16="http://schemas.microsoft.com/office/drawing/2014/main" id="{3DED158A-319A-0E75-412C-42BB89D75794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2" name="TextBox 67">
              <a:extLst>
                <a:ext uri="{FF2B5EF4-FFF2-40B4-BE49-F238E27FC236}">
                  <a16:creationId xmlns:a16="http://schemas.microsoft.com/office/drawing/2014/main" id="{8A42365C-5C79-71C3-7B67-887F6547F074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3" name="Group 65">
            <a:extLst>
              <a:ext uri="{FF2B5EF4-FFF2-40B4-BE49-F238E27FC236}">
                <a16:creationId xmlns:a16="http://schemas.microsoft.com/office/drawing/2014/main" id="{3533D4C1-8D52-2CC7-EF1D-48C12DC34405}"/>
              </a:ext>
            </a:extLst>
          </p:cNvPr>
          <p:cNvGrpSpPr/>
          <p:nvPr/>
        </p:nvGrpSpPr>
        <p:grpSpPr>
          <a:xfrm>
            <a:off x="3931603" y="4650599"/>
            <a:ext cx="220832" cy="193228"/>
            <a:chOff x="0" y="0"/>
            <a:chExt cx="812800" cy="711200"/>
          </a:xfrm>
        </p:grpSpPr>
        <p:sp>
          <p:nvSpPr>
            <p:cNvPr id="14" name="Freeform 66">
              <a:extLst>
                <a:ext uri="{FF2B5EF4-FFF2-40B4-BE49-F238E27FC236}">
                  <a16:creationId xmlns:a16="http://schemas.microsoft.com/office/drawing/2014/main" id="{99759EF7-F7C0-2AA9-CBC7-991743D1FC77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" name="TextBox 67">
              <a:extLst>
                <a:ext uri="{FF2B5EF4-FFF2-40B4-BE49-F238E27FC236}">
                  <a16:creationId xmlns:a16="http://schemas.microsoft.com/office/drawing/2014/main" id="{35BE622F-0727-DBC2-105D-56869B1A6AC1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6" name="Group 65">
            <a:extLst>
              <a:ext uri="{FF2B5EF4-FFF2-40B4-BE49-F238E27FC236}">
                <a16:creationId xmlns:a16="http://schemas.microsoft.com/office/drawing/2014/main" id="{CFE985ED-CBBB-7C73-3098-6784908D32E9}"/>
              </a:ext>
            </a:extLst>
          </p:cNvPr>
          <p:cNvGrpSpPr/>
          <p:nvPr/>
        </p:nvGrpSpPr>
        <p:grpSpPr>
          <a:xfrm>
            <a:off x="3906473" y="6283717"/>
            <a:ext cx="220832" cy="193228"/>
            <a:chOff x="0" y="0"/>
            <a:chExt cx="812800" cy="711200"/>
          </a:xfrm>
        </p:grpSpPr>
        <p:sp>
          <p:nvSpPr>
            <p:cNvPr id="17" name="Freeform 66">
              <a:extLst>
                <a:ext uri="{FF2B5EF4-FFF2-40B4-BE49-F238E27FC236}">
                  <a16:creationId xmlns:a16="http://schemas.microsoft.com/office/drawing/2014/main" id="{EFD12CF2-B489-486F-722D-1BADECDCC033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8" name="TextBox 67">
              <a:extLst>
                <a:ext uri="{FF2B5EF4-FFF2-40B4-BE49-F238E27FC236}">
                  <a16:creationId xmlns:a16="http://schemas.microsoft.com/office/drawing/2014/main" id="{FC182BED-8900-56FB-D2D2-D14B776EB461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9" name="Group 65">
            <a:extLst>
              <a:ext uri="{FF2B5EF4-FFF2-40B4-BE49-F238E27FC236}">
                <a16:creationId xmlns:a16="http://schemas.microsoft.com/office/drawing/2014/main" id="{1F8D6BAE-B63D-0DE2-70BF-7AF727E0086A}"/>
              </a:ext>
            </a:extLst>
          </p:cNvPr>
          <p:cNvGrpSpPr/>
          <p:nvPr/>
        </p:nvGrpSpPr>
        <p:grpSpPr>
          <a:xfrm>
            <a:off x="8616496" y="1839420"/>
            <a:ext cx="220832" cy="193228"/>
            <a:chOff x="0" y="0"/>
            <a:chExt cx="812800" cy="711200"/>
          </a:xfrm>
        </p:grpSpPr>
        <p:sp>
          <p:nvSpPr>
            <p:cNvPr id="20" name="Freeform 66">
              <a:extLst>
                <a:ext uri="{FF2B5EF4-FFF2-40B4-BE49-F238E27FC236}">
                  <a16:creationId xmlns:a16="http://schemas.microsoft.com/office/drawing/2014/main" id="{A6CACB8D-2D89-C30C-0C7F-9DEE68530113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1" name="TextBox 67">
              <a:extLst>
                <a:ext uri="{FF2B5EF4-FFF2-40B4-BE49-F238E27FC236}">
                  <a16:creationId xmlns:a16="http://schemas.microsoft.com/office/drawing/2014/main" id="{5415520F-412B-D6EE-3931-133C451247ED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2" name="Group 65">
            <a:extLst>
              <a:ext uri="{FF2B5EF4-FFF2-40B4-BE49-F238E27FC236}">
                <a16:creationId xmlns:a16="http://schemas.microsoft.com/office/drawing/2014/main" id="{9B1C74C6-50C4-D58C-BD02-C5597E15229F}"/>
              </a:ext>
            </a:extLst>
          </p:cNvPr>
          <p:cNvGrpSpPr/>
          <p:nvPr/>
        </p:nvGrpSpPr>
        <p:grpSpPr>
          <a:xfrm>
            <a:off x="8651001" y="4553985"/>
            <a:ext cx="220832" cy="193228"/>
            <a:chOff x="0" y="0"/>
            <a:chExt cx="812800" cy="711200"/>
          </a:xfrm>
        </p:grpSpPr>
        <p:sp>
          <p:nvSpPr>
            <p:cNvPr id="23" name="Freeform 66">
              <a:extLst>
                <a:ext uri="{FF2B5EF4-FFF2-40B4-BE49-F238E27FC236}">
                  <a16:creationId xmlns:a16="http://schemas.microsoft.com/office/drawing/2014/main" id="{25B597C8-A600-4EF2-6EDB-561D0E18186E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5" name="TextBox 67">
              <a:extLst>
                <a:ext uri="{FF2B5EF4-FFF2-40B4-BE49-F238E27FC236}">
                  <a16:creationId xmlns:a16="http://schemas.microsoft.com/office/drawing/2014/main" id="{A7D7AF58-5724-1D35-90F1-828A3CBE776E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6" name="Group 65">
            <a:extLst>
              <a:ext uri="{FF2B5EF4-FFF2-40B4-BE49-F238E27FC236}">
                <a16:creationId xmlns:a16="http://schemas.microsoft.com/office/drawing/2014/main" id="{12C2AC25-946A-ECF2-2214-B87616E59505}"/>
              </a:ext>
            </a:extLst>
          </p:cNvPr>
          <p:cNvGrpSpPr/>
          <p:nvPr/>
        </p:nvGrpSpPr>
        <p:grpSpPr>
          <a:xfrm>
            <a:off x="8631572" y="6172438"/>
            <a:ext cx="220832" cy="193228"/>
            <a:chOff x="0" y="0"/>
            <a:chExt cx="812800" cy="711200"/>
          </a:xfrm>
        </p:grpSpPr>
        <p:sp>
          <p:nvSpPr>
            <p:cNvPr id="27" name="Freeform 66">
              <a:extLst>
                <a:ext uri="{FF2B5EF4-FFF2-40B4-BE49-F238E27FC236}">
                  <a16:creationId xmlns:a16="http://schemas.microsoft.com/office/drawing/2014/main" id="{9F8F8607-C884-3974-2EA5-456162842F74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8" name="TextBox 67">
              <a:extLst>
                <a:ext uri="{FF2B5EF4-FFF2-40B4-BE49-F238E27FC236}">
                  <a16:creationId xmlns:a16="http://schemas.microsoft.com/office/drawing/2014/main" id="{A06AF395-53D2-F353-2E61-2C040F3F6CFB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9" name="Group 62">
            <a:extLst>
              <a:ext uri="{FF2B5EF4-FFF2-40B4-BE49-F238E27FC236}">
                <a16:creationId xmlns:a16="http://schemas.microsoft.com/office/drawing/2014/main" id="{BC5E81BD-606D-62F8-EA77-8BB1E085660D}"/>
              </a:ext>
            </a:extLst>
          </p:cNvPr>
          <p:cNvGrpSpPr/>
          <p:nvPr/>
        </p:nvGrpSpPr>
        <p:grpSpPr>
          <a:xfrm>
            <a:off x="10234868" y="2593175"/>
            <a:ext cx="242972" cy="242972"/>
            <a:chOff x="0" y="0"/>
            <a:chExt cx="812800" cy="812800"/>
          </a:xfrm>
        </p:grpSpPr>
        <p:sp>
          <p:nvSpPr>
            <p:cNvPr id="30" name="Freeform 63">
              <a:extLst>
                <a:ext uri="{FF2B5EF4-FFF2-40B4-BE49-F238E27FC236}">
                  <a16:creationId xmlns:a16="http://schemas.microsoft.com/office/drawing/2014/main" id="{9AA4CE2A-F03F-77B1-A142-F696EA13DD6D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1" name="TextBox 64">
              <a:extLst>
                <a:ext uri="{FF2B5EF4-FFF2-40B4-BE49-F238E27FC236}">
                  <a16:creationId xmlns:a16="http://schemas.microsoft.com/office/drawing/2014/main" id="{A8EBDCCF-7280-E1C2-A4B7-9119E1A459B4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2" name="Group 62">
            <a:extLst>
              <a:ext uri="{FF2B5EF4-FFF2-40B4-BE49-F238E27FC236}">
                <a16:creationId xmlns:a16="http://schemas.microsoft.com/office/drawing/2014/main" id="{FBAC9443-CDEC-E539-42E8-CDAE0BF63260}"/>
              </a:ext>
            </a:extLst>
          </p:cNvPr>
          <p:cNvGrpSpPr/>
          <p:nvPr/>
        </p:nvGrpSpPr>
        <p:grpSpPr>
          <a:xfrm>
            <a:off x="8605426" y="4021978"/>
            <a:ext cx="242972" cy="242972"/>
            <a:chOff x="0" y="0"/>
            <a:chExt cx="812800" cy="812800"/>
          </a:xfrm>
        </p:grpSpPr>
        <p:sp>
          <p:nvSpPr>
            <p:cNvPr id="33" name="Freeform 63">
              <a:extLst>
                <a:ext uri="{FF2B5EF4-FFF2-40B4-BE49-F238E27FC236}">
                  <a16:creationId xmlns:a16="http://schemas.microsoft.com/office/drawing/2014/main" id="{599452D4-A20E-6D04-6D83-1E9435A09F29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4" name="TextBox 64">
              <a:extLst>
                <a:ext uri="{FF2B5EF4-FFF2-40B4-BE49-F238E27FC236}">
                  <a16:creationId xmlns:a16="http://schemas.microsoft.com/office/drawing/2014/main" id="{1923214D-A6B0-DCB7-1DF5-C445F4AC8CE3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5" name="Group 65">
            <a:extLst>
              <a:ext uri="{FF2B5EF4-FFF2-40B4-BE49-F238E27FC236}">
                <a16:creationId xmlns:a16="http://schemas.microsoft.com/office/drawing/2014/main" id="{FEBF92D7-102A-D594-DEBF-0EF6A5500ED2}"/>
              </a:ext>
            </a:extLst>
          </p:cNvPr>
          <p:cNvGrpSpPr/>
          <p:nvPr/>
        </p:nvGrpSpPr>
        <p:grpSpPr>
          <a:xfrm>
            <a:off x="10046190" y="6414404"/>
            <a:ext cx="220832" cy="193228"/>
            <a:chOff x="0" y="0"/>
            <a:chExt cx="812800" cy="711200"/>
          </a:xfrm>
        </p:grpSpPr>
        <p:sp>
          <p:nvSpPr>
            <p:cNvPr id="37" name="Freeform 66">
              <a:extLst>
                <a:ext uri="{FF2B5EF4-FFF2-40B4-BE49-F238E27FC236}">
                  <a16:creationId xmlns:a16="http://schemas.microsoft.com/office/drawing/2014/main" id="{10E13EA6-0CFC-4CBB-023A-10A3AA24B5CA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8" name="TextBox 67">
              <a:extLst>
                <a:ext uri="{FF2B5EF4-FFF2-40B4-BE49-F238E27FC236}">
                  <a16:creationId xmlns:a16="http://schemas.microsoft.com/office/drawing/2014/main" id="{25C1DE17-A3FE-9FDC-B5E9-5CA59918C76C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pic>
        <p:nvPicPr>
          <p:cNvPr id="51" name="Picture 50" descr="A pink symbol with a cross&#10;&#10;AI-generated content may be incorrect.">
            <a:extLst>
              <a:ext uri="{FF2B5EF4-FFF2-40B4-BE49-F238E27FC236}">
                <a16:creationId xmlns:a16="http://schemas.microsoft.com/office/drawing/2014/main" id="{832DD314-E3EF-F110-28CB-E8D3A3DCA9C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1215" y="5390303"/>
            <a:ext cx="669152" cy="671906"/>
          </a:xfrm>
          <a:prstGeom prst="rect">
            <a:avLst/>
          </a:prstGeom>
        </p:spPr>
      </p:pic>
      <p:grpSp>
        <p:nvGrpSpPr>
          <p:cNvPr id="39" name="Group 62">
            <a:extLst>
              <a:ext uri="{FF2B5EF4-FFF2-40B4-BE49-F238E27FC236}">
                <a16:creationId xmlns:a16="http://schemas.microsoft.com/office/drawing/2014/main" id="{A38E64C3-A9E0-5206-94D3-6E8C05E0B475}"/>
              </a:ext>
            </a:extLst>
          </p:cNvPr>
          <p:cNvGrpSpPr/>
          <p:nvPr/>
        </p:nvGrpSpPr>
        <p:grpSpPr>
          <a:xfrm>
            <a:off x="6492048" y="5479324"/>
            <a:ext cx="242972" cy="242972"/>
            <a:chOff x="0" y="0"/>
            <a:chExt cx="812800" cy="812800"/>
          </a:xfrm>
        </p:grpSpPr>
        <p:sp>
          <p:nvSpPr>
            <p:cNvPr id="40" name="Freeform 63">
              <a:extLst>
                <a:ext uri="{FF2B5EF4-FFF2-40B4-BE49-F238E27FC236}">
                  <a16:creationId xmlns:a16="http://schemas.microsoft.com/office/drawing/2014/main" id="{A456F3D1-CB8A-3172-558C-3AB57F12E4CE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1" name="TextBox 64">
              <a:extLst>
                <a:ext uri="{FF2B5EF4-FFF2-40B4-BE49-F238E27FC236}">
                  <a16:creationId xmlns:a16="http://schemas.microsoft.com/office/drawing/2014/main" id="{7971E6E0-EEEB-DE62-1EAC-947A742643C5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2" name="Group 65">
            <a:extLst>
              <a:ext uri="{FF2B5EF4-FFF2-40B4-BE49-F238E27FC236}">
                <a16:creationId xmlns:a16="http://schemas.microsoft.com/office/drawing/2014/main" id="{D167CB82-E126-E463-0218-D45D692B6BD3}"/>
              </a:ext>
            </a:extLst>
          </p:cNvPr>
          <p:cNvGrpSpPr/>
          <p:nvPr/>
        </p:nvGrpSpPr>
        <p:grpSpPr>
          <a:xfrm>
            <a:off x="7014172" y="6238800"/>
            <a:ext cx="220832" cy="193228"/>
            <a:chOff x="0" y="0"/>
            <a:chExt cx="812800" cy="711200"/>
          </a:xfrm>
        </p:grpSpPr>
        <p:sp>
          <p:nvSpPr>
            <p:cNvPr id="43" name="Freeform 66">
              <a:extLst>
                <a:ext uri="{FF2B5EF4-FFF2-40B4-BE49-F238E27FC236}">
                  <a16:creationId xmlns:a16="http://schemas.microsoft.com/office/drawing/2014/main" id="{42D22ECC-C5DA-C0FF-0F73-64C4CAA9EEE8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4" name="TextBox 67">
              <a:extLst>
                <a:ext uri="{FF2B5EF4-FFF2-40B4-BE49-F238E27FC236}">
                  <a16:creationId xmlns:a16="http://schemas.microsoft.com/office/drawing/2014/main" id="{CEC54B16-65CD-CDDE-2D65-0167F4C2F625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5" name="Group 65">
            <a:extLst>
              <a:ext uri="{FF2B5EF4-FFF2-40B4-BE49-F238E27FC236}">
                <a16:creationId xmlns:a16="http://schemas.microsoft.com/office/drawing/2014/main" id="{3366752C-CC03-45A9-B016-212D6A259231}"/>
              </a:ext>
            </a:extLst>
          </p:cNvPr>
          <p:cNvGrpSpPr/>
          <p:nvPr/>
        </p:nvGrpSpPr>
        <p:grpSpPr>
          <a:xfrm>
            <a:off x="7014172" y="2642919"/>
            <a:ext cx="220832" cy="193228"/>
            <a:chOff x="0" y="0"/>
            <a:chExt cx="812800" cy="711200"/>
          </a:xfrm>
        </p:grpSpPr>
        <p:sp>
          <p:nvSpPr>
            <p:cNvPr id="53" name="Freeform 66">
              <a:extLst>
                <a:ext uri="{FF2B5EF4-FFF2-40B4-BE49-F238E27FC236}">
                  <a16:creationId xmlns:a16="http://schemas.microsoft.com/office/drawing/2014/main" id="{78C9690B-F484-A720-52B4-A5FF385D38CE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4" name="TextBox 67">
              <a:extLst>
                <a:ext uri="{FF2B5EF4-FFF2-40B4-BE49-F238E27FC236}">
                  <a16:creationId xmlns:a16="http://schemas.microsoft.com/office/drawing/2014/main" id="{97F32BAB-9FAE-BCA3-D1B8-7D872709ACE8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55" name="Group 65">
            <a:extLst>
              <a:ext uri="{FF2B5EF4-FFF2-40B4-BE49-F238E27FC236}">
                <a16:creationId xmlns:a16="http://schemas.microsoft.com/office/drawing/2014/main" id="{2AE73F8B-8787-8F8D-FD83-A730093A413D}"/>
              </a:ext>
            </a:extLst>
          </p:cNvPr>
          <p:cNvGrpSpPr/>
          <p:nvPr/>
        </p:nvGrpSpPr>
        <p:grpSpPr>
          <a:xfrm>
            <a:off x="5327294" y="2628254"/>
            <a:ext cx="220832" cy="193228"/>
            <a:chOff x="0" y="0"/>
            <a:chExt cx="812800" cy="711200"/>
          </a:xfrm>
        </p:grpSpPr>
        <p:sp>
          <p:nvSpPr>
            <p:cNvPr id="56" name="Freeform 66">
              <a:extLst>
                <a:ext uri="{FF2B5EF4-FFF2-40B4-BE49-F238E27FC236}">
                  <a16:creationId xmlns:a16="http://schemas.microsoft.com/office/drawing/2014/main" id="{EE8B9CFD-2298-BBE9-F190-F16CC22139DB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7" name="TextBox 67">
              <a:extLst>
                <a:ext uri="{FF2B5EF4-FFF2-40B4-BE49-F238E27FC236}">
                  <a16:creationId xmlns:a16="http://schemas.microsoft.com/office/drawing/2014/main" id="{CB0DFE64-8ED8-7096-E028-FE27D8D851AA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58" name="Group 62">
            <a:extLst>
              <a:ext uri="{FF2B5EF4-FFF2-40B4-BE49-F238E27FC236}">
                <a16:creationId xmlns:a16="http://schemas.microsoft.com/office/drawing/2014/main" id="{27C690A9-EB13-3A9B-CA14-31B315608476}"/>
              </a:ext>
            </a:extLst>
          </p:cNvPr>
          <p:cNvGrpSpPr/>
          <p:nvPr/>
        </p:nvGrpSpPr>
        <p:grpSpPr>
          <a:xfrm>
            <a:off x="4920537" y="4096214"/>
            <a:ext cx="242972" cy="242972"/>
            <a:chOff x="0" y="0"/>
            <a:chExt cx="812800" cy="812800"/>
          </a:xfrm>
        </p:grpSpPr>
        <p:sp>
          <p:nvSpPr>
            <p:cNvPr id="59" name="Freeform 63">
              <a:extLst>
                <a:ext uri="{FF2B5EF4-FFF2-40B4-BE49-F238E27FC236}">
                  <a16:creationId xmlns:a16="http://schemas.microsoft.com/office/drawing/2014/main" id="{AA8B986B-E28C-1FE2-7795-46F61716528C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1" name="TextBox 64">
              <a:extLst>
                <a:ext uri="{FF2B5EF4-FFF2-40B4-BE49-F238E27FC236}">
                  <a16:creationId xmlns:a16="http://schemas.microsoft.com/office/drawing/2014/main" id="{C958DB5F-7973-F9D7-C418-3BD95393645B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8" name="Group 62">
            <a:extLst>
              <a:ext uri="{FF2B5EF4-FFF2-40B4-BE49-F238E27FC236}">
                <a16:creationId xmlns:a16="http://schemas.microsoft.com/office/drawing/2014/main" id="{6AA624B7-726B-416B-5AC0-B3B99D586515}"/>
              </a:ext>
            </a:extLst>
          </p:cNvPr>
          <p:cNvGrpSpPr/>
          <p:nvPr/>
        </p:nvGrpSpPr>
        <p:grpSpPr>
          <a:xfrm>
            <a:off x="6099265" y="4115147"/>
            <a:ext cx="242972" cy="242972"/>
            <a:chOff x="0" y="0"/>
            <a:chExt cx="812800" cy="812800"/>
          </a:xfrm>
        </p:grpSpPr>
        <p:sp>
          <p:nvSpPr>
            <p:cNvPr id="69" name="Freeform 63">
              <a:extLst>
                <a:ext uri="{FF2B5EF4-FFF2-40B4-BE49-F238E27FC236}">
                  <a16:creationId xmlns:a16="http://schemas.microsoft.com/office/drawing/2014/main" id="{1769B264-9F5D-6D15-98A8-51F4624F5B02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3" name="TextBox 64">
              <a:extLst>
                <a:ext uri="{FF2B5EF4-FFF2-40B4-BE49-F238E27FC236}">
                  <a16:creationId xmlns:a16="http://schemas.microsoft.com/office/drawing/2014/main" id="{F8FE9DA3-B7CE-7A41-8212-60CB05DA4A95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74" name="Group 46">
            <a:extLst>
              <a:ext uri="{FF2B5EF4-FFF2-40B4-BE49-F238E27FC236}">
                <a16:creationId xmlns:a16="http://schemas.microsoft.com/office/drawing/2014/main" id="{D5F0A9E2-2204-94A8-9113-5B42F9A1DAFC}"/>
              </a:ext>
            </a:extLst>
          </p:cNvPr>
          <p:cNvGrpSpPr/>
          <p:nvPr/>
        </p:nvGrpSpPr>
        <p:grpSpPr>
          <a:xfrm rot="2700000">
            <a:off x="6864798" y="4082834"/>
            <a:ext cx="293842" cy="293842"/>
            <a:chOff x="0" y="0"/>
            <a:chExt cx="812800" cy="812800"/>
          </a:xfrm>
        </p:grpSpPr>
        <p:sp>
          <p:nvSpPr>
            <p:cNvPr id="75" name="Freeform 47">
              <a:extLst>
                <a:ext uri="{FF2B5EF4-FFF2-40B4-BE49-F238E27FC236}">
                  <a16:creationId xmlns:a16="http://schemas.microsoft.com/office/drawing/2014/main" id="{A7D920A0-9CF5-0E16-52B2-7E922E5EEDE3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6" name="TextBox 48">
              <a:extLst>
                <a:ext uri="{FF2B5EF4-FFF2-40B4-BE49-F238E27FC236}">
                  <a16:creationId xmlns:a16="http://schemas.microsoft.com/office/drawing/2014/main" id="{6808DCAA-FEB2-2F52-C842-7F84D101ECF2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77" name="Group 46">
            <a:extLst>
              <a:ext uri="{FF2B5EF4-FFF2-40B4-BE49-F238E27FC236}">
                <a16:creationId xmlns:a16="http://schemas.microsoft.com/office/drawing/2014/main" id="{CA076387-DDDE-B2B0-4303-46B91E209757}"/>
              </a:ext>
            </a:extLst>
          </p:cNvPr>
          <p:cNvGrpSpPr/>
          <p:nvPr/>
        </p:nvGrpSpPr>
        <p:grpSpPr>
          <a:xfrm rot="2700000">
            <a:off x="8614496" y="2612019"/>
            <a:ext cx="293842" cy="293842"/>
            <a:chOff x="0" y="0"/>
            <a:chExt cx="812800" cy="812800"/>
          </a:xfrm>
        </p:grpSpPr>
        <p:sp>
          <p:nvSpPr>
            <p:cNvPr id="78" name="Freeform 47">
              <a:extLst>
                <a:ext uri="{FF2B5EF4-FFF2-40B4-BE49-F238E27FC236}">
                  <a16:creationId xmlns:a16="http://schemas.microsoft.com/office/drawing/2014/main" id="{6E64D364-579A-A420-F565-4385773FE575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9" name="TextBox 48">
              <a:extLst>
                <a:ext uri="{FF2B5EF4-FFF2-40B4-BE49-F238E27FC236}">
                  <a16:creationId xmlns:a16="http://schemas.microsoft.com/office/drawing/2014/main" id="{3F2938B7-B998-651E-8224-BEF42D140B4C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80" name="Group 62">
            <a:extLst>
              <a:ext uri="{FF2B5EF4-FFF2-40B4-BE49-F238E27FC236}">
                <a16:creationId xmlns:a16="http://schemas.microsoft.com/office/drawing/2014/main" id="{5DA14EAA-4A90-2614-6588-70CCA7D052F8}"/>
              </a:ext>
            </a:extLst>
          </p:cNvPr>
          <p:cNvGrpSpPr/>
          <p:nvPr/>
        </p:nvGrpSpPr>
        <p:grpSpPr>
          <a:xfrm>
            <a:off x="3909463" y="4100485"/>
            <a:ext cx="242972" cy="242972"/>
            <a:chOff x="0" y="0"/>
            <a:chExt cx="812800" cy="812800"/>
          </a:xfrm>
        </p:grpSpPr>
        <p:sp>
          <p:nvSpPr>
            <p:cNvPr id="81" name="Freeform 63">
              <a:extLst>
                <a:ext uri="{FF2B5EF4-FFF2-40B4-BE49-F238E27FC236}">
                  <a16:creationId xmlns:a16="http://schemas.microsoft.com/office/drawing/2014/main" id="{E18ACFFA-357F-D93F-DA82-6896431A0BCF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2" name="TextBox 64">
              <a:extLst>
                <a:ext uri="{FF2B5EF4-FFF2-40B4-BE49-F238E27FC236}">
                  <a16:creationId xmlns:a16="http://schemas.microsoft.com/office/drawing/2014/main" id="{82C186CE-D8A2-977F-7146-AE82BCFF7A8C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4144504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b63e8d4-fe02-4c47-8936-1e9af1fb77d6" xsi:nil="true"/>
    <lcf76f155ced4ddcb4097134ff3c332f xmlns="d7906b0a-7940-44da-9257-baeb1cb0c253">
      <Terms xmlns="http://schemas.microsoft.com/office/infopath/2007/PartnerControls"/>
    </lcf76f155ced4ddcb4097134ff3c332f>
    <PrimaryHub xmlns="d7906b0a-7940-44da-9257-baeb1cb0c253" xsi:nil="true"/>
    <SupportWorker xmlns="d7906b0a-7940-44da-9257-baeb1cb0c25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9B147C5207FE34593B05594D6C9123E" ma:contentTypeVersion="15" ma:contentTypeDescription="Create a new document." ma:contentTypeScope="" ma:versionID="1ee42d0de3b5587354092c74b02e5b55">
  <xsd:schema xmlns:xsd="http://www.w3.org/2001/XMLSchema" xmlns:xs="http://www.w3.org/2001/XMLSchema" xmlns:p="http://schemas.microsoft.com/office/2006/metadata/properties" xmlns:ns2="d7906b0a-7940-44da-9257-baeb1cb0c253" xmlns:ns3="0b63e8d4-fe02-4c47-8936-1e9af1fb77d6" targetNamespace="http://schemas.microsoft.com/office/2006/metadata/properties" ma:root="true" ma:fieldsID="e06e662bad9fa43de84db8afb22ca54d" ns2:_="" ns3:_="">
    <xsd:import namespace="d7906b0a-7940-44da-9257-baeb1cb0c253"/>
    <xsd:import namespace="0b63e8d4-fe02-4c47-8936-1e9af1fb77d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  <xsd:element ref="ns2:PrimaryHub" minOccurs="0"/>
                <xsd:element ref="ns2:SupportWorker" minOccurs="0"/>
                <xsd:element ref="ns2:MediaServiceDateTaken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906b0a-7940-44da-9257-baeb1cb0c25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bb245ec9-5f2d-41fd-9b04-fd1b60c6835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17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PrimaryHub" ma:index="18" nillable="true" ma:displayName="Primary Hub" ma:description="Which hub the participant was enrolled at and/or attends the majority of the time." ma:format="Dropdown" ma:internalName="PrimaryHub">
      <xsd:simpleType>
        <xsd:restriction base="dms:Choice">
          <xsd:enumeration value="Leeds"/>
          <xsd:enumeration value="Huddersfield"/>
          <xsd:enumeration value="Wakefield"/>
        </xsd:restriction>
      </xsd:simpleType>
    </xsd:element>
    <xsd:element name="SupportWorker" ma:index="19" nillable="true" ma:displayName="Support Worker" ma:format="Dropdown" ma:internalName="SupportWorker">
      <xsd:simpleType>
        <xsd:restriction base="dms:Text">
          <xsd:maxLength value="255"/>
        </xsd:restriction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63e8d4-fe02-4c47-8936-1e9af1fb77d6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e5b36146-f652-424c-a1a6-44c31a73e0ee}" ma:internalName="TaxCatchAll" ma:showField="CatchAllData" ma:web="0b63e8d4-fe02-4c47-8936-1e9af1fb77d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E53B0B3-0F5A-401C-97A3-2E7FE5C3857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2D4F630-F244-4249-A1DD-CAF66701C44D}">
  <ds:schemaRefs>
    <ds:schemaRef ds:uri="0b63e8d4-fe02-4c47-8936-1e9af1fb77d6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schemas.microsoft.com/office/infopath/2007/PartnerControls"/>
    <ds:schemaRef ds:uri="d7906b0a-7940-44da-9257-baeb1cb0c253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3389414A-D2F1-42F2-9366-B0DCD1EF9F7A}">
  <ds:schemaRefs>
    <ds:schemaRef ds:uri="0b63e8d4-fe02-4c47-8936-1e9af1fb77d6"/>
    <ds:schemaRef ds:uri="d7906b0a-7940-44da-9257-baeb1cb0c25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6321</TotalTime>
  <Words>1712</Words>
  <Application>Microsoft Office PowerPoint</Application>
  <PresentationFormat>Custom</PresentationFormat>
  <Paragraphs>654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Aptos Display</vt:lpstr>
      <vt:lpstr>DM Sans</vt:lpstr>
      <vt:lpstr>Aptos</vt:lpstr>
      <vt:lpstr>DM Sans Bold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CFO Activity Schedule TEMPLATE</dc:title>
  <dc:creator>Emma Melia</dc:creator>
  <cp:lastModifiedBy>Pinnion, Danielle (Growth Company)</cp:lastModifiedBy>
  <cp:revision>41</cp:revision>
  <cp:lastPrinted>2025-02-17T13:06:02Z</cp:lastPrinted>
  <dcterms:created xsi:type="dcterms:W3CDTF">2006-08-16T00:00:00Z</dcterms:created>
  <dcterms:modified xsi:type="dcterms:W3CDTF">2025-07-11T14:44:17Z</dcterms:modified>
  <dc:identifier>DAFxy3nWgJM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0x01010029B147C5207FE34593B05594D6C9123E</vt:lpwstr>
  </property>
  <property fmtid="{D5CDD505-2E9C-101B-9397-08002B2CF9AE}" pid="3" name="MediaServiceImageTags">
    <vt:lpwstr/>
  </property>
</Properties>
</file>