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9"/>
  </p:notesMasterIdLst>
  <p:sldIdLst>
    <p:sldId id="256" r:id="rId5"/>
    <p:sldId id="263" r:id="rId6"/>
    <p:sldId id="267" r:id="rId7"/>
    <p:sldId id="266" r:id="rId8"/>
  </p:sldIdLst>
  <p:sldSz cx="10693400" cy="7556500"/>
  <p:notesSz cx="6797675" cy="9926638"/>
  <p:embeddedFontLst>
    <p:embeddedFont>
      <p:font typeface="DM Sans" pitchFamily="2" charset="0"/>
      <p:regular r:id="rId10"/>
      <p:bold r:id="rId11"/>
      <p:italic r:id="rId12"/>
      <p:boldItalic r:id="rId13"/>
    </p:embeddedFont>
    <p:embeddedFont>
      <p:font typeface="DM Sans Bold" pitchFamily="2" charset="0"/>
      <p:regular r:id="rId14"/>
      <p:bold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3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434" autoAdjust="0"/>
    <p:restoredTop sz="89709" autoAdjust="0"/>
  </p:normalViewPr>
  <p:slideViewPr>
    <p:cSldViewPr snapToGrid="0">
      <p:cViewPr>
        <p:scale>
          <a:sx n="100" d="100"/>
          <a:sy n="100" d="100"/>
        </p:scale>
        <p:origin x="438" y="-3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4.fntdata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font" Target="fonts/font3.fntdata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2.fntdata"/><Relationship Id="rId5" Type="http://schemas.openxmlformats.org/officeDocument/2006/relationships/slide" Target="slides/slide1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iggins, Teigan (Growth Company)" userId="6b977de3-eeb6-4d36-aa47-2111edbf69f3" providerId="ADAL" clId="{D1925C58-EFA2-4B92-AFD2-A8A795292972}"/>
    <pc:docChg chg="custSel modSld">
      <pc:chgData name="Higgins, Teigan (Growth Company)" userId="6b977de3-eeb6-4d36-aa47-2111edbf69f3" providerId="ADAL" clId="{D1925C58-EFA2-4B92-AFD2-A8A795292972}" dt="2025-02-18T14:07:49.349" v="123" actId="20577"/>
      <pc:docMkLst>
        <pc:docMk/>
      </pc:docMkLst>
      <pc:sldChg chg="modSp mod">
        <pc:chgData name="Higgins, Teigan (Growth Company)" userId="6b977de3-eeb6-4d36-aa47-2111edbf69f3" providerId="ADAL" clId="{D1925C58-EFA2-4B92-AFD2-A8A795292972}" dt="2025-02-18T14:07:49.349" v="123" actId="20577"/>
        <pc:sldMkLst>
          <pc:docMk/>
          <pc:sldMk cId="0" sldId="256"/>
        </pc:sldMkLst>
        <pc:grpChg chg="mod">
          <ac:chgData name="Higgins, Teigan (Growth Company)" userId="6b977de3-eeb6-4d36-aa47-2111edbf69f3" providerId="ADAL" clId="{D1925C58-EFA2-4B92-AFD2-A8A795292972}" dt="2025-02-18T14:05:12.374" v="6" actId="1076"/>
          <ac:grpSpMkLst>
            <pc:docMk/>
            <pc:sldMk cId="0" sldId="256"/>
            <ac:grpSpMk id="37" creationId="{D0CD5051-D71E-EC8A-3EC0-C049CFFEB3D5}"/>
          </ac:grpSpMkLst>
        </pc:grpChg>
        <pc:grpChg chg="mod">
          <ac:chgData name="Higgins, Teigan (Growth Company)" userId="6b977de3-eeb6-4d36-aa47-2111edbf69f3" providerId="ADAL" clId="{D1925C58-EFA2-4B92-AFD2-A8A795292972}" dt="2025-02-18T14:06:40.607" v="42" actId="1076"/>
          <ac:grpSpMkLst>
            <pc:docMk/>
            <pc:sldMk cId="0" sldId="256"/>
            <ac:grpSpMk id="41" creationId="{2998FBA6-E767-2F2F-5AF0-8A113FF5F901}"/>
          </ac:grpSpMkLst>
        </pc:grpChg>
        <pc:grpChg chg="mod">
          <ac:chgData name="Higgins, Teigan (Growth Company)" userId="6b977de3-eeb6-4d36-aa47-2111edbf69f3" providerId="ADAL" clId="{D1925C58-EFA2-4B92-AFD2-A8A795292972}" dt="2025-02-18T14:06:10.497" v="41" actId="1076"/>
          <ac:grpSpMkLst>
            <pc:docMk/>
            <pc:sldMk cId="0" sldId="256"/>
            <ac:grpSpMk id="58" creationId="{9A7F9192-5EE1-07F6-7F22-44918E66ACF4}"/>
          </ac:grpSpMkLst>
        </pc:grpChg>
        <pc:grpChg chg="mod">
          <ac:chgData name="Higgins, Teigan (Growth Company)" userId="6b977de3-eeb6-4d36-aa47-2111edbf69f3" providerId="ADAL" clId="{D1925C58-EFA2-4B92-AFD2-A8A795292972}" dt="2025-02-18T14:06:02.159" v="40" actId="1076"/>
          <ac:grpSpMkLst>
            <pc:docMk/>
            <pc:sldMk cId="0" sldId="256"/>
            <ac:grpSpMk id="87" creationId="{0FCBA061-39EF-2C47-6F7E-A396B0EEB505}"/>
          </ac:grpSpMkLst>
        </pc:grpChg>
        <pc:graphicFrameChg chg="modGraphic">
          <ac:chgData name="Higgins, Teigan (Growth Company)" userId="6b977de3-eeb6-4d36-aa47-2111edbf69f3" providerId="ADAL" clId="{D1925C58-EFA2-4B92-AFD2-A8A795292972}" dt="2025-02-18T14:07:49.349" v="123" actId="20577"/>
          <ac:graphicFrameMkLst>
            <pc:docMk/>
            <pc:sldMk cId="0" sldId="256"/>
            <ac:graphicFrameMk id="2" creationId="{00000000-0000-0000-0000-000000000000}"/>
          </ac:graphicFrameMkLst>
        </pc:graphicFrameChg>
        <pc:picChg chg="mod">
          <ac:chgData name="Higgins, Teigan (Growth Company)" userId="6b977de3-eeb6-4d36-aa47-2111edbf69f3" providerId="ADAL" clId="{D1925C58-EFA2-4B92-AFD2-A8A795292972}" dt="2025-02-18T14:04:59.346" v="3" actId="1076"/>
          <ac:picMkLst>
            <pc:docMk/>
            <pc:sldMk cId="0" sldId="256"/>
            <ac:picMk id="12" creationId="{F031B904-04FA-D761-0D59-6553B0E6C417}"/>
          </ac:picMkLst>
        </pc:picChg>
        <pc:picChg chg="mod">
          <ac:chgData name="Higgins, Teigan (Growth Company)" userId="6b977de3-eeb6-4d36-aa47-2111edbf69f3" providerId="ADAL" clId="{D1925C58-EFA2-4B92-AFD2-A8A795292972}" dt="2025-02-18T14:05:03.858" v="5" actId="1076"/>
          <ac:picMkLst>
            <pc:docMk/>
            <pc:sldMk cId="0" sldId="256"/>
            <ac:picMk id="42" creationId="{03F7F622-71D9-45B3-C130-205F72792C47}"/>
          </ac:picMkLst>
        </pc:picChg>
      </pc:sldChg>
      <pc:sldChg chg="modSp mod">
        <pc:chgData name="Higgins, Teigan (Growth Company)" userId="6b977de3-eeb6-4d36-aa47-2111edbf69f3" providerId="ADAL" clId="{D1925C58-EFA2-4B92-AFD2-A8A795292972}" dt="2025-02-18T14:07:33.145" v="99" actId="20577"/>
        <pc:sldMkLst>
          <pc:docMk/>
          <pc:sldMk cId="963249394" sldId="267"/>
        </pc:sldMkLst>
        <pc:grpChg chg="mod">
          <ac:chgData name="Higgins, Teigan (Growth Company)" userId="6b977de3-eeb6-4d36-aa47-2111edbf69f3" providerId="ADAL" clId="{D1925C58-EFA2-4B92-AFD2-A8A795292972}" dt="2025-02-18T14:06:57.988" v="43" actId="1076"/>
          <ac:grpSpMkLst>
            <pc:docMk/>
            <pc:sldMk cId="963249394" sldId="267"/>
            <ac:grpSpMk id="87" creationId="{7A5FFBB0-E013-1F81-9147-4D4E928E48CA}"/>
          </ac:grpSpMkLst>
        </pc:grpChg>
        <pc:graphicFrameChg chg="modGraphic">
          <ac:chgData name="Higgins, Teigan (Growth Company)" userId="6b977de3-eeb6-4d36-aa47-2111edbf69f3" providerId="ADAL" clId="{D1925C58-EFA2-4B92-AFD2-A8A795292972}" dt="2025-02-18T14:07:33.145" v="99" actId="20577"/>
          <ac:graphicFrameMkLst>
            <pc:docMk/>
            <pc:sldMk cId="963249394" sldId="267"/>
            <ac:graphicFrameMk id="2" creationId="{4B67F9C7-F187-6825-5AE0-214EB4D7E5BF}"/>
          </ac:graphicFrameMkLst>
        </pc:graphicFrameChg>
        <pc:picChg chg="mod">
          <ac:chgData name="Higgins, Teigan (Growth Company)" userId="6b977de3-eeb6-4d36-aa47-2111edbf69f3" providerId="ADAL" clId="{D1925C58-EFA2-4B92-AFD2-A8A795292972}" dt="2025-02-18T14:07:29.728" v="88" actId="1076"/>
          <ac:picMkLst>
            <pc:docMk/>
            <pc:sldMk cId="963249394" sldId="267"/>
            <ac:picMk id="8" creationId="{9281F219-5E64-303A-C79B-C2A75994C5E4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DA24A2-8134-4721-9AD7-893993C99D77}" type="datetimeFigureOut">
              <a:rPr lang="en-GB" smtClean="0"/>
              <a:t>18/02/2025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28700" y="1241425"/>
            <a:ext cx="474027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EF6283-24F6-460E-BD9D-801936E75C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32681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EF6283-24F6-460E-BD9D-801936E75C6C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04939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EF6283-24F6-460E-BD9D-801936E75C6C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66613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D9C848-8B05-AB9C-CED2-A9D9290D46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49602C4-4E10-4AC1-3CC4-75A70F52F6E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63AAECA-1A56-7E2D-081C-4E2E31C9291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29A5F5-94A1-1F15-DC69-8CE0D6F7275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EF6283-24F6-460E-BD9D-801936E75C6C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08469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EF6283-24F6-460E-BD9D-801936E75C6C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90791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6144026"/>
              </p:ext>
            </p:extLst>
          </p:nvPr>
        </p:nvGraphicFramePr>
        <p:xfrm>
          <a:off x="2703559" y="737022"/>
          <a:ext cx="7707753" cy="6475654"/>
        </p:xfrm>
        <a:graphic>
          <a:graphicData uri="http://schemas.openxmlformats.org/drawingml/2006/table">
            <a:tbl>
              <a:tblPr/>
              <a:tblGrid>
                <a:gridCol w="15415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39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714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535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2724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Monday 3rd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Tuesday 4th 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Wednesday 5</a:t>
                      </a:r>
                      <a:r>
                        <a:rPr lang="en-US" sz="1377" baseline="30000" dirty="0">
                          <a:solidFill>
                            <a:srgbClr val="000000"/>
                          </a:solidFill>
                          <a:latin typeface="DM Sans Bold"/>
                        </a:rPr>
                        <a:t>th</a:t>
                      </a: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 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Thursday 6</a:t>
                      </a:r>
                      <a:r>
                        <a:rPr lang="en-US" sz="1377" baseline="30000" dirty="0">
                          <a:solidFill>
                            <a:srgbClr val="000000"/>
                          </a:solidFill>
                          <a:latin typeface="DM Sans Bold"/>
                        </a:rPr>
                        <a:t>th</a:t>
                      </a: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 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Friday 7</a:t>
                      </a:r>
                      <a:r>
                        <a:rPr lang="en-US" sz="1377" baseline="30000" dirty="0">
                          <a:solidFill>
                            <a:srgbClr val="000000"/>
                          </a:solidFill>
                          <a:latin typeface="DM Sans Bold"/>
                        </a:rPr>
                        <a:t>th</a:t>
                      </a: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 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2041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u="sng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Life Skills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u="none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Improve your IT skills to help navigate you through daily life and improve your communication and problem-solving skills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u="none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9.30am –1pm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1" u="sng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u="sng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CSCS Course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u="none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1 day accredited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u="none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10am-4pm</a:t>
                      </a: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u="sng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Independent Living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Cooking on a budget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(level 1 / level 2 food hygiene course)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10am – 1pm</a:t>
                      </a:r>
                      <a:endParaRPr lang="en-US" sz="140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40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400" b="1" u="sng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CBT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0" u="none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Support your personal needs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0" u="none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10am – 12pm</a:t>
                      </a: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400" b="1" u="sng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Sports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Get physically and mentally fit  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9.30am – 11.30am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400" b="1" u="sng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Wellbeing walk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Benefit from physical activity in a walking group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12pm – 1.pm</a:t>
                      </a: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u="sng" dirty="0">
                          <a:latin typeface="DM Sans" pitchFamily="2" charset="0"/>
                        </a:rPr>
                        <a:t>Introduction to Digital Literacy 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Develop better skills and understanding of digital platforms, software and internet usage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u="none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9.30am –11.30am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u="none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u="sng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EDI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u="sng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International Women's day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u="none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10am – 12pm</a:t>
                      </a:r>
                      <a:r>
                        <a:rPr lang="en-GB" sz="1400" b="0" u="none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 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400" b="1" u="sng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 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40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400" b="1" u="sng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Pancake Day  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40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10am – 1pm</a:t>
                      </a:r>
                      <a:endParaRPr lang="en-US" sz="140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3825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u="sng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Start and introduction to Employability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employment – (CV`s, disclosures, job search, national careers service)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1:30pm – 4pm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u="sng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Women’s World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Build your confidence, self- esteem and access support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12.30 – 4pm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400" b="1" u="sng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CBT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0" u="none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Support your personal needs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0" u="none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12pm – 4pm</a:t>
                      </a:r>
                      <a:endParaRPr lang="en-GB" sz="12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u="sng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Hub closed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1pm-4pm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400" b="1" u="sng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Arts and Crafts 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0" u="none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Develop your practical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0" u="none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Skills 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0" u="none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2pm – 4pm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0" u="none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0" u="none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u="sng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Wellbeing and mindfulness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have a healthy and positive mental outlook &amp; the importance of positive thoughts, feelings and behaviours in a session focused </a:t>
                      </a:r>
                      <a:r>
                        <a:rPr lang="en-GB" sz="1200" b="0" i="0" kern="1200" dirty="0">
                          <a:solidFill>
                            <a:schemeClr val="dk1"/>
                          </a:solidFill>
                          <a:effectLst/>
                          <a:latin typeface="DM Sans" pitchFamily="2" charset="0"/>
                          <a:ea typeface="+mn-ea"/>
                          <a:cs typeface="+mn-cs"/>
                        </a:rPr>
                        <a:t>on men’s mental health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0" kern="1200" dirty="0">
                          <a:solidFill>
                            <a:schemeClr val="dk1"/>
                          </a:solidFill>
                          <a:effectLst/>
                          <a:latin typeface="DM Sans" pitchFamily="2" charset="0"/>
                          <a:ea typeface="+mn-ea"/>
                          <a:cs typeface="+mn-cs"/>
                        </a:rPr>
                        <a:t>2pm – 4pm</a:t>
                      </a:r>
                      <a:endParaRPr lang="en-GB" sz="12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3" name="Group 3"/>
          <p:cNvGrpSpPr/>
          <p:nvPr/>
        </p:nvGrpSpPr>
        <p:grpSpPr>
          <a:xfrm>
            <a:off x="194675" y="1593380"/>
            <a:ext cx="2399946" cy="5151451"/>
            <a:chOff x="0" y="0"/>
            <a:chExt cx="874251" cy="174768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68775" cy="1669301"/>
            </a:xfrm>
            <a:custGeom>
              <a:avLst/>
              <a:gdLst/>
              <a:ahLst/>
              <a:cxnLst/>
              <a:rect l="l" t="t" r="r" b="b"/>
              <a:pathLst>
                <a:path w="868775" h="1669301">
                  <a:moveTo>
                    <a:pt x="0" y="0"/>
                  </a:moveTo>
                  <a:lnTo>
                    <a:pt x="868775" y="0"/>
                  </a:lnTo>
                  <a:lnTo>
                    <a:pt x="868775" y="1669301"/>
                  </a:lnTo>
                  <a:lnTo>
                    <a:pt x="0" y="1669301"/>
                  </a:lnTo>
                  <a:close/>
                </a:path>
              </a:pathLst>
            </a:custGeom>
            <a:solidFill>
              <a:srgbClr val="34586E"/>
            </a:solid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5476" y="49812"/>
              <a:ext cx="868775" cy="16978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r>
                <a:rPr lang="en-US" sz="1600" b="1" dirty="0">
                  <a:solidFill>
                    <a:srgbClr val="FFFFFF"/>
                  </a:solidFill>
                  <a:latin typeface="DM Sans"/>
                </a:rPr>
                <a:t>Hull Activity Hub</a:t>
              </a:r>
              <a:endParaRPr lang="en-US" sz="1200" dirty="0">
                <a:solidFill>
                  <a:srgbClr val="FFFFFF"/>
                </a:solidFill>
                <a:latin typeface="DM Sans"/>
              </a:endParaRPr>
            </a:p>
            <a:p>
              <a:pPr algn="ctr">
                <a:lnSpc>
                  <a:spcPts val="2379"/>
                </a:lnSpc>
              </a:pPr>
              <a:r>
                <a:rPr lang="en-US" sz="1200" dirty="0">
                  <a:solidFill>
                    <a:srgbClr val="FFFFFF"/>
                  </a:solidFill>
                  <a:latin typeface="DM Sans"/>
                </a:rPr>
                <a:t>*If you ever need a </a:t>
              </a:r>
              <a:r>
                <a:rPr lang="en-US" sz="1200" dirty="0" err="1">
                  <a:solidFill>
                    <a:srgbClr val="FFFFFF"/>
                  </a:solidFill>
                  <a:latin typeface="DM Sans"/>
                </a:rPr>
                <a:t>cuppa</a:t>
              </a:r>
              <a:r>
                <a:rPr lang="en-US" sz="1200" dirty="0">
                  <a:solidFill>
                    <a:srgbClr val="FFFFFF"/>
                  </a:solidFill>
                  <a:latin typeface="DM Sans"/>
                </a:rPr>
                <a:t> or a chat, pop in and speak to your support worker.</a:t>
              </a:r>
            </a:p>
            <a:p>
              <a:pPr algn="ctr">
                <a:lnSpc>
                  <a:spcPts val="2379"/>
                </a:lnSpc>
              </a:pPr>
              <a:r>
                <a:rPr lang="en-US" sz="1200" dirty="0">
                  <a:solidFill>
                    <a:srgbClr val="FFFFFF"/>
                  </a:solidFill>
                  <a:latin typeface="DM Sans"/>
                </a:rPr>
                <a:t>*Drop in Session available for</a:t>
              </a:r>
            </a:p>
            <a:p>
              <a:pPr algn="ctr">
                <a:lnSpc>
                  <a:spcPts val="2379"/>
                </a:lnSpc>
              </a:pPr>
              <a:r>
                <a:rPr lang="en-US" sz="1200" dirty="0">
                  <a:solidFill>
                    <a:srgbClr val="FFFFFF"/>
                  </a:solidFill>
                  <a:latin typeface="DM Sans"/>
                </a:rPr>
                <a:t> 1-2-1 Support. Please contact your support worker. </a:t>
              </a:r>
            </a:p>
            <a:p>
              <a:pPr algn="ctr">
                <a:lnSpc>
                  <a:spcPts val="2379"/>
                </a:lnSpc>
              </a:pPr>
              <a:endParaRPr lang="en-US" sz="1200" dirty="0">
                <a:solidFill>
                  <a:srgbClr val="FFFFFF"/>
                </a:solidFill>
                <a:latin typeface="DM Sans"/>
              </a:endParaRPr>
            </a:p>
            <a:p>
              <a:pPr marL="171450" indent="-171450" algn="ctr">
                <a:lnSpc>
                  <a:spcPts val="2379"/>
                </a:lnSpc>
                <a:buFont typeface="Arial"/>
                <a:buChar char="•"/>
              </a:pPr>
              <a:r>
                <a:rPr lang="en-US" sz="1200" dirty="0">
                  <a:solidFill>
                    <a:schemeClr val="bg1"/>
                  </a:solidFill>
                  <a:latin typeface="DM Sans"/>
                </a:rPr>
                <a:t>Reception contact number: </a:t>
              </a:r>
              <a:r>
                <a:rPr lang="en-GB" sz="1200" dirty="0">
                  <a:solidFill>
                    <a:schemeClr val="bg1"/>
                  </a:solidFill>
                  <a:latin typeface="DM Sans"/>
                </a:rPr>
                <a:t>07502299992</a:t>
              </a:r>
              <a:endParaRPr lang="en-US" sz="1200" dirty="0">
                <a:solidFill>
                  <a:schemeClr val="bg1"/>
                </a:solidFill>
                <a:latin typeface="DM Sans"/>
              </a:endParaRPr>
            </a:p>
            <a:p>
              <a:pPr marL="171450" indent="-171450" algn="ctr">
                <a:lnSpc>
                  <a:spcPts val="2379"/>
                </a:lnSpc>
                <a:buFont typeface="Arial"/>
                <a:buChar char="•"/>
              </a:pPr>
              <a:r>
                <a:rPr lang="en-GB" sz="1200" dirty="0">
                  <a:solidFill>
                    <a:schemeClr val="bg1"/>
                  </a:solidFill>
                  <a:latin typeface="DM Sans"/>
                </a:rPr>
                <a:t>9:30am -4pm</a:t>
              </a:r>
            </a:p>
            <a:p>
              <a:pPr algn="ctr">
                <a:lnSpc>
                  <a:spcPts val="2379"/>
                </a:lnSpc>
              </a:pPr>
              <a:r>
                <a:rPr lang="en-GB" sz="1200" dirty="0">
                  <a:solidFill>
                    <a:schemeClr val="bg1"/>
                  </a:solidFill>
                  <a:latin typeface="DM Sans"/>
                </a:rPr>
                <a:t>Monday – Friday</a:t>
              </a:r>
            </a:p>
            <a:p>
              <a:pPr algn="ctr">
                <a:lnSpc>
                  <a:spcPts val="2379"/>
                </a:lnSpc>
              </a:pPr>
              <a:endParaRPr lang="en-GB" sz="1200" dirty="0">
                <a:solidFill>
                  <a:schemeClr val="bg1"/>
                </a:solidFill>
                <a:latin typeface="Calibri"/>
                <a:ea typeface="Calibri"/>
                <a:cs typeface="Calibri"/>
              </a:endParaRPr>
            </a:p>
            <a:p>
              <a:pPr algn="ctr">
                <a:lnSpc>
                  <a:spcPts val="2379"/>
                </a:lnSpc>
              </a:pPr>
              <a:r>
                <a:rPr lang="en-GB" sz="1200" dirty="0">
                  <a:solidFill>
                    <a:schemeClr val="bg1"/>
                  </a:solidFill>
                  <a:latin typeface="DM Sans"/>
                  <a:ea typeface="Calibri"/>
                  <a:cs typeface="Calibri"/>
                </a:rPr>
                <a:t>CFO Activity Hub, 55 </a:t>
              </a:r>
              <a:r>
                <a:rPr lang="en-GB" sz="1200" dirty="0" err="1">
                  <a:solidFill>
                    <a:schemeClr val="bg1"/>
                  </a:solidFill>
                  <a:latin typeface="DM Sans"/>
                  <a:ea typeface="Calibri"/>
                  <a:cs typeface="Calibri"/>
                </a:rPr>
                <a:t>Savillle</a:t>
              </a:r>
              <a:r>
                <a:rPr lang="en-GB" sz="1200" dirty="0">
                  <a:solidFill>
                    <a:schemeClr val="bg1"/>
                  </a:solidFill>
                  <a:latin typeface="DM Sans"/>
                  <a:ea typeface="Calibri"/>
                  <a:cs typeface="Calibri"/>
                </a:rPr>
                <a:t> street, Norwich house, hull, HU1 3EA</a:t>
              </a:r>
            </a:p>
            <a:p>
              <a:pPr algn="ctr">
                <a:lnSpc>
                  <a:spcPts val="2379"/>
                </a:lnSpc>
              </a:pPr>
              <a:endParaRPr lang="en-US" sz="1100" dirty="0">
                <a:solidFill>
                  <a:srgbClr val="FFFFFF"/>
                </a:solidFill>
                <a:latin typeface="DM Sans"/>
              </a:endParaRPr>
            </a:p>
          </p:txBody>
        </p:sp>
      </p:grpSp>
      <p:grpSp>
        <p:nvGrpSpPr>
          <p:cNvPr id="46" name="Group 46"/>
          <p:cNvGrpSpPr/>
          <p:nvPr/>
        </p:nvGrpSpPr>
        <p:grpSpPr>
          <a:xfrm rot="2700000">
            <a:off x="170282" y="1049731"/>
            <a:ext cx="293842" cy="293842"/>
            <a:chOff x="0" y="0"/>
            <a:chExt cx="812800" cy="812800"/>
          </a:xfrm>
        </p:grpSpPr>
        <p:sp>
          <p:nvSpPr>
            <p:cNvPr id="47" name="Freeform 4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1371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8" name="TextBox 48"/>
            <p:cNvSpPr txBox="1"/>
            <p:nvPr/>
          </p:nvSpPr>
          <p:spPr>
            <a:xfrm>
              <a:off x="139700" y="111125"/>
              <a:ext cx="533400" cy="561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49" name="Group 49"/>
          <p:cNvGrpSpPr/>
          <p:nvPr/>
        </p:nvGrpSpPr>
        <p:grpSpPr>
          <a:xfrm>
            <a:off x="354126" y="6562749"/>
            <a:ext cx="2066012" cy="747035"/>
            <a:chOff x="183080" y="0"/>
            <a:chExt cx="2754682" cy="996046"/>
          </a:xfrm>
        </p:grpSpPr>
        <p:sp>
          <p:nvSpPr>
            <p:cNvPr id="50" name="Freeform 50"/>
            <p:cNvSpPr/>
            <p:nvPr/>
          </p:nvSpPr>
          <p:spPr>
            <a:xfrm>
              <a:off x="694021" y="0"/>
              <a:ext cx="1741685" cy="680233"/>
            </a:xfrm>
            <a:custGeom>
              <a:avLst/>
              <a:gdLst/>
              <a:ahLst/>
              <a:cxnLst/>
              <a:rect l="l" t="t" r="r" b="b"/>
              <a:pathLst>
                <a:path w="1741685" h="680233">
                  <a:moveTo>
                    <a:pt x="0" y="0"/>
                  </a:moveTo>
                  <a:lnTo>
                    <a:pt x="1741685" y="0"/>
                  </a:lnTo>
                  <a:lnTo>
                    <a:pt x="1741685" y="680233"/>
                  </a:lnTo>
                  <a:lnTo>
                    <a:pt x="0" y="6802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974" b="-974"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52" name="TextBox 52"/>
            <p:cNvSpPr txBox="1"/>
            <p:nvPr/>
          </p:nvSpPr>
          <p:spPr>
            <a:xfrm>
              <a:off x="183080" y="842158"/>
              <a:ext cx="2754682" cy="1538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77"/>
                </a:lnSpc>
              </a:pPr>
              <a:r>
                <a:rPr lang="en-US" sz="750" dirty="0">
                  <a:solidFill>
                    <a:srgbClr val="000000"/>
                  </a:solidFill>
                  <a:latin typeface="DM Sans"/>
                </a:rPr>
                <a:t>This </a:t>
              </a:r>
              <a:r>
                <a:rPr lang="en-US" sz="750" dirty="0" err="1">
                  <a:solidFill>
                    <a:srgbClr val="000000"/>
                  </a:solidFill>
                  <a:latin typeface="DM Sans"/>
                </a:rPr>
                <a:t>programme</a:t>
              </a:r>
              <a:r>
                <a:rPr lang="en-US" sz="750" dirty="0">
                  <a:solidFill>
                    <a:srgbClr val="000000"/>
                  </a:solidFill>
                  <a:latin typeface="DM Sans"/>
                </a:rPr>
                <a:t> is delivered by HMPPS CFO</a:t>
              </a:r>
            </a:p>
          </p:txBody>
        </p:sp>
      </p:grpSp>
      <p:grpSp>
        <p:nvGrpSpPr>
          <p:cNvPr id="62" name="Group 62"/>
          <p:cNvGrpSpPr/>
          <p:nvPr/>
        </p:nvGrpSpPr>
        <p:grpSpPr>
          <a:xfrm>
            <a:off x="195716" y="593502"/>
            <a:ext cx="242972" cy="242972"/>
            <a:chOff x="0" y="0"/>
            <a:chExt cx="812800" cy="812800"/>
          </a:xfrm>
        </p:grpSpPr>
        <p:sp>
          <p:nvSpPr>
            <p:cNvPr id="63" name="Freeform 6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4" name="TextBox 64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65" name="Group 65"/>
          <p:cNvGrpSpPr/>
          <p:nvPr/>
        </p:nvGrpSpPr>
        <p:grpSpPr>
          <a:xfrm>
            <a:off x="206787" y="181493"/>
            <a:ext cx="220832" cy="193228"/>
            <a:chOff x="0" y="0"/>
            <a:chExt cx="812800" cy="711200"/>
          </a:xfrm>
        </p:grpSpPr>
        <p:sp>
          <p:nvSpPr>
            <p:cNvPr id="66" name="Freeform 66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7" name="TextBox 67"/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sp>
        <p:nvSpPr>
          <p:cNvPr id="69" name="TextBox 69"/>
          <p:cNvSpPr txBox="1"/>
          <p:nvPr/>
        </p:nvSpPr>
        <p:spPr>
          <a:xfrm>
            <a:off x="2682767" y="89855"/>
            <a:ext cx="6612190" cy="5994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899"/>
              </a:lnSpc>
              <a:spcBef>
                <a:spcPct val="0"/>
              </a:spcBef>
            </a:pPr>
            <a:r>
              <a:rPr lang="en-US" sz="3499" u="sng" dirty="0">
                <a:solidFill>
                  <a:srgbClr val="000000"/>
                </a:solidFill>
                <a:latin typeface="DM Sans Bold"/>
              </a:rPr>
              <a:t>CFO Evolution – March wk1</a:t>
            </a:r>
          </a:p>
        </p:txBody>
      </p:sp>
      <p:sp>
        <p:nvSpPr>
          <p:cNvPr id="70" name="TextBox 70"/>
          <p:cNvSpPr txBox="1"/>
          <p:nvPr/>
        </p:nvSpPr>
        <p:spPr>
          <a:xfrm>
            <a:off x="658981" y="127955"/>
            <a:ext cx="1826812" cy="346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 dirty="0">
                <a:solidFill>
                  <a:srgbClr val="000000"/>
                </a:solidFill>
                <a:latin typeface="DM Sans"/>
              </a:rPr>
              <a:t>Self: Activities that work on the individual</a:t>
            </a:r>
          </a:p>
        </p:txBody>
      </p:sp>
      <p:sp>
        <p:nvSpPr>
          <p:cNvPr id="71" name="TextBox 71"/>
          <p:cNvSpPr txBox="1"/>
          <p:nvPr/>
        </p:nvSpPr>
        <p:spPr>
          <a:xfrm>
            <a:off x="658981" y="545468"/>
            <a:ext cx="1910578" cy="346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 dirty="0">
                <a:solidFill>
                  <a:srgbClr val="000000"/>
                </a:solidFill>
                <a:latin typeface="DM Sans"/>
              </a:rPr>
              <a:t>Relationships: Activities that work with peers/families/friends</a:t>
            </a:r>
          </a:p>
        </p:txBody>
      </p:sp>
      <p:sp>
        <p:nvSpPr>
          <p:cNvPr id="72" name="TextBox 72"/>
          <p:cNvSpPr txBox="1"/>
          <p:nvPr/>
        </p:nvSpPr>
        <p:spPr>
          <a:xfrm>
            <a:off x="658981" y="960299"/>
            <a:ext cx="1826812" cy="517525"/>
          </a:xfrm>
          <a:prstGeom prst="rect">
            <a:avLst/>
          </a:prstGeom>
          <a:solidFill>
            <a:srgbClr val="FFF3E2"/>
          </a:solidFill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 dirty="0">
                <a:solidFill>
                  <a:srgbClr val="000000"/>
                </a:solidFill>
                <a:latin typeface="DM Sans"/>
              </a:rPr>
              <a:t>Society: Activities contributing to the community outside of the CFO Activity Hub</a:t>
            </a:r>
          </a:p>
        </p:txBody>
      </p:sp>
      <p:grpSp>
        <p:nvGrpSpPr>
          <p:cNvPr id="55" name="Group 62">
            <a:extLst>
              <a:ext uri="{FF2B5EF4-FFF2-40B4-BE49-F238E27FC236}">
                <a16:creationId xmlns:a16="http://schemas.microsoft.com/office/drawing/2014/main" id="{3CC8D685-B8C6-AF43-8163-5A3FE9533E18}"/>
              </a:ext>
            </a:extLst>
          </p:cNvPr>
          <p:cNvGrpSpPr/>
          <p:nvPr/>
        </p:nvGrpSpPr>
        <p:grpSpPr>
          <a:xfrm>
            <a:off x="4297618" y="3409523"/>
            <a:ext cx="242972" cy="242972"/>
            <a:chOff x="0" y="0"/>
            <a:chExt cx="812800" cy="812800"/>
          </a:xfrm>
        </p:grpSpPr>
        <p:sp>
          <p:nvSpPr>
            <p:cNvPr id="56" name="Freeform 63">
              <a:extLst>
                <a:ext uri="{FF2B5EF4-FFF2-40B4-BE49-F238E27FC236}">
                  <a16:creationId xmlns:a16="http://schemas.microsoft.com/office/drawing/2014/main" id="{080FFBBC-D5AA-0707-E713-392C1D607A96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7" name="TextBox 64">
              <a:extLst>
                <a:ext uri="{FF2B5EF4-FFF2-40B4-BE49-F238E27FC236}">
                  <a16:creationId xmlns:a16="http://schemas.microsoft.com/office/drawing/2014/main" id="{B95596C8-6001-2B1C-CCAF-E2F5CBD325BC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pic>
        <p:nvPicPr>
          <p:cNvPr id="59" name="Picture 58" descr="A blue and black logo&#10;&#10;Description automatically generated">
            <a:extLst>
              <a:ext uri="{FF2B5EF4-FFF2-40B4-BE49-F238E27FC236}">
                <a16:creationId xmlns:a16="http://schemas.microsoft.com/office/drawing/2014/main" id="{21ADD497-35E5-EF24-5573-B7DFF6B5B3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8723" y="106741"/>
            <a:ext cx="1311392" cy="563127"/>
          </a:xfrm>
          <a:prstGeom prst="rect">
            <a:avLst/>
          </a:prstGeom>
        </p:spPr>
      </p:pic>
      <p:grpSp>
        <p:nvGrpSpPr>
          <p:cNvPr id="14" name="Group 65">
            <a:extLst>
              <a:ext uri="{FF2B5EF4-FFF2-40B4-BE49-F238E27FC236}">
                <a16:creationId xmlns:a16="http://schemas.microsoft.com/office/drawing/2014/main" id="{EB170526-94BB-9925-FCED-FE5454343EFF}"/>
              </a:ext>
            </a:extLst>
          </p:cNvPr>
          <p:cNvGrpSpPr/>
          <p:nvPr/>
        </p:nvGrpSpPr>
        <p:grpSpPr>
          <a:xfrm>
            <a:off x="2785016" y="4617568"/>
            <a:ext cx="220832" cy="193228"/>
            <a:chOff x="0" y="0"/>
            <a:chExt cx="812800" cy="711200"/>
          </a:xfrm>
        </p:grpSpPr>
        <p:sp>
          <p:nvSpPr>
            <p:cNvPr id="15" name="Freeform 66">
              <a:extLst>
                <a:ext uri="{FF2B5EF4-FFF2-40B4-BE49-F238E27FC236}">
                  <a16:creationId xmlns:a16="http://schemas.microsoft.com/office/drawing/2014/main" id="{CE6720A5-28B2-0B5F-7B03-7150E92E42D3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6" name="TextBox 67">
              <a:extLst>
                <a:ext uri="{FF2B5EF4-FFF2-40B4-BE49-F238E27FC236}">
                  <a16:creationId xmlns:a16="http://schemas.microsoft.com/office/drawing/2014/main" id="{AD37BA20-5C9C-81DA-A79C-CC6C2DA1800F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17" name="Group 65">
            <a:extLst>
              <a:ext uri="{FF2B5EF4-FFF2-40B4-BE49-F238E27FC236}">
                <a16:creationId xmlns:a16="http://schemas.microsoft.com/office/drawing/2014/main" id="{CF23EF17-6023-3AED-8C45-25660EAC20B6}"/>
              </a:ext>
            </a:extLst>
          </p:cNvPr>
          <p:cNvGrpSpPr/>
          <p:nvPr/>
        </p:nvGrpSpPr>
        <p:grpSpPr>
          <a:xfrm>
            <a:off x="2779930" y="1366847"/>
            <a:ext cx="220832" cy="397060"/>
            <a:chOff x="0" y="-750229"/>
            <a:chExt cx="812800" cy="1461431"/>
          </a:xfrm>
        </p:grpSpPr>
        <p:sp>
          <p:nvSpPr>
            <p:cNvPr id="18" name="Freeform 66">
              <a:extLst>
                <a:ext uri="{FF2B5EF4-FFF2-40B4-BE49-F238E27FC236}">
                  <a16:creationId xmlns:a16="http://schemas.microsoft.com/office/drawing/2014/main" id="{DE5C9203-0A57-5815-AC13-9A3680183E17}"/>
                </a:ext>
              </a:extLst>
            </p:cNvPr>
            <p:cNvSpPr/>
            <p:nvPr/>
          </p:nvSpPr>
          <p:spPr>
            <a:xfrm>
              <a:off x="0" y="1"/>
              <a:ext cx="812800" cy="711201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9" name="TextBox 67">
              <a:extLst>
                <a:ext uri="{FF2B5EF4-FFF2-40B4-BE49-F238E27FC236}">
                  <a16:creationId xmlns:a16="http://schemas.microsoft.com/office/drawing/2014/main" id="{4D383980-5AF6-326E-0177-CE5E99CE5CFF}"/>
                </a:ext>
              </a:extLst>
            </p:cNvPr>
            <p:cNvSpPr txBox="1"/>
            <p:nvPr/>
          </p:nvSpPr>
          <p:spPr>
            <a:xfrm>
              <a:off x="262837" y="-750229"/>
              <a:ext cx="422963" cy="141062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22" name="Group 65">
            <a:extLst>
              <a:ext uri="{FF2B5EF4-FFF2-40B4-BE49-F238E27FC236}">
                <a16:creationId xmlns:a16="http://schemas.microsoft.com/office/drawing/2014/main" id="{32B8791A-DF7D-FD6A-3E8D-8564B1260ADB}"/>
              </a:ext>
            </a:extLst>
          </p:cNvPr>
          <p:cNvGrpSpPr/>
          <p:nvPr/>
        </p:nvGrpSpPr>
        <p:grpSpPr>
          <a:xfrm>
            <a:off x="15309962" y="632362"/>
            <a:ext cx="220832" cy="193228"/>
            <a:chOff x="0" y="0"/>
            <a:chExt cx="812800" cy="711200"/>
          </a:xfrm>
        </p:grpSpPr>
        <p:sp>
          <p:nvSpPr>
            <p:cNvPr id="23" name="Freeform 66">
              <a:extLst>
                <a:ext uri="{FF2B5EF4-FFF2-40B4-BE49-F238E27FC236}">
                  <a16:creationId xmlns:a16="http://schemas.microsoft.com/office/drawing/2014/main" id="{CC77EAFC-FE2D-7C72-27EF-9BDC3B1919D0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4" name="TextBox 67">
              <a:extLst>
                <a:ext uri="{FF2B5EF4-FFF2-40B4-BE49-F238E27FC236}">
                  <a16:creationId xmlns:a16="http://schemas.microsoft.com/office/drawing/2014/main" id="{74FCC2D4-F06D-45C2-1147-154EAF0175B9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25" name="Group 65">
            <a:extLst>
              <a:ext uri="{FF2B5EF4-FFF2-40B4-BE49-F238E27FC236}">
                <a16:creationId xmlns:a16="http://schemas.microsoft.com/office/drawing/2014/main" id="{EF1D90F2-5DF1-82F7-E532-45E36D5B8A46}"/>
              </a:ext>
            </a:extLst>
          </p:cNvPr>
          <p:cNvGrpSpPr/>
          <p:nvPr/>
        </p:nvGrpSpPr>
        <p:grpSpPr>
          <a:xfrm>
            <a:off x="5846402" y="1560771"/>
            <a:ext cx="220832" cy="434015"/>
            <a:chOff x="0" y="0"/>
            <a:chExt cx="812800" cy="1597447"/>
          </a:xfrm>
        </p:grpSpPr>
        <p:sp>
          <p:nvSpPr>
            <p:cNvPr id="26" name="Freeform 66">
              <a:extLst>
                <a:ext uri="{FF2B5EF4-FFF2-40B4-BE49-F238E27FC236}">
                  <a16:creationId xmlns:a16="http://schemas.microsoft.com/office/drawing/2014/main" id="{47FA8C7B-BFC8-0025-2CA7-0745CC6F6467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7" name="TextBox 67">
              <a:extLst>
                <a:ext uri="{FF2B5EF4-FFF2-40B4-BE49-F238E27FC236}">
                  <a16:creationId xmlns:a16="http://schemas.microsoft.com/office/drawing/2014/main" id="{89A7C955-6D04-BB9A-8690-F2B594145F7A}"/>
                </a:ext>
              </a:extLst>
            </p:cNvPr>
            <p:cNvSpPr txBox="1"/>
            <p:nvPr/>
          </p:nvSpPr>
          <p:spPr>
            <a:xfrm>
              <a:off x="127000" y="301624"/>
              <a:ext cx="168275" cy="129582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34" name="Group 62">
            <a:extLst>
              <a:ext uri="{FF2B5EF4-FFF2-40B4-BE49-F238E27FC236}">
                <a16:creationId xmlns:a16="http://schemas.microsoft.com/office/drawing/2014/main" id="{B734D340-BCEA-9F97-DD42-4F7A75590788}"/>
              </a:ext>
            </a:extLst>
          </p:cNvPr>
          <p:cNvGrpSpPr/>
          <p:nvPr/>
        </p:nvGrpSpPr>
        <p:grpSpPr>
          <a:xfrm>
            <a:off x="4330005" y="4744459"/>
            <a:ext cx="242972" cy="242972"/>
            <a:chOff x="0" y="0"/>
            <a:chExt cx="812800" cy="812800"/>
          </a:xfrm>
        </p:grpSpPr>
        <p:sp>
          <p:nvSpPr>
            <p:cNvPr id="35" name="Freeform 63">
              <a:extLst>
                <a:ext uri="{FF2B5EF4-FFF2-40B4-BE49-F238E27FC236}">
                  <a16:creationId xmlns:a16="http://schemas.microsoft.com/office/drawing/2014/main" id="{35D0C352-F5BE-1B47-C01E-8065FA6672A4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38" name="TextBox 64">
              <a:extLst>
                <a:ext uri="{FF2B5EF4-FFF2-40B4-BE49-F238E27FC236}">
                  <a16:creationId xmlns:a16="http://schemas.microsoft.com/office/drawing/2014/main" id="{4C9CAB5F-B43E-0CE2-DD18-4F0623695F4F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45" name="Group 65">
            <a:extLst>
              <a:ext uri="{FF2B5EF4-FFF2-40B4-BE49-F238E27FC236}">
                <a16:creationId xmlns:a16="http://schemas.microsoft.com/office/drawing/2014/main" id="{98B80825-26BA-918C-5904-407D354C729E}"/>
              </a:ext>
            </a:extLst>
          </p:cNvPr>
          <p:cNvGrpSpPr/>
          <p:nvPr/>
        </p:nvGrpSpPr>
        <p:grpSpPr>
          <a:xfrm>
            <a:off x="5836800" y="2942966"/>
            <a:ext cx="220832" cy="193228"/>
            <a:chOff x="0" y="0"/>
            <a:chExt cx="812800" cy="711200"/>
          </a:xfrm>
        </p:grpSpPr>
        <p:sp>
          <p:nvSpPr>
            <p:cNvPr id="51" name="Freeform 66">
              <a:extLst>
                <a:ext uri="{FF2B5EF4-FFF2-40B4-BE49-F238E27FC236}">
                  <a16:creationId xmlns:a16="http://schemas.microsoft.com/office/drawing/2014/main" id="{5D8A9E6B-B3F7-2A3D-57BE-85E2C7E9B5E6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0" name="TextBox 67">
              <a:extLst>
                <a:ext uri="{FF2B5EF4-FFF2-40B4-BE49-F238E27FC236}">
                  <a16:creationId xmlns:a16="http://schemas.microsoft.com/office/drawing/2014/main" id="{EA470DF4-3FEF-2B55-BAC5-584D3273A814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pic>
        <p:nvPicPr>
          <p:cNvPr id="8" name="Picture 7" descr="A group of art supplies&#10;&#10;Description automatically generated">
            <a:extLst>
              <a:ext uri="{FF2B5EF4-FFF2-40B4-BE49-F238E27FC236}">
                <a16:creationId xmlns:a16="http://schemas.microsoft.com/office/drawing/2014/main" id="{D78A24CA-465C-8474-8549-C9D199BECB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 flipV="1">
            <a:off x="7839456" y="6270657"/>
            <a:ext cx="820364" cy="911585"/>
          </a:xfrm>
          <a:prstGeom prst="rect">
            <a:avLst/>
          </a:prstGeom>
        </p:spPr>
      </p:pic>
      <p:pic>
        <p:nvPicPr>
          <p:cNvPr id="12" name="Picture 11" descr="An orange person walking towards an arrow&#10;&#10;Description automatically generated">
            <a:extLst>
              <a:ext uri="{FF2B5EF4-FFF2-40B4-BE49-F238E27FC236}">
                <a16:creationId xmlns:a16="http://schemas.microsoft.com/office/drawing/2014/main" id="{F031B904-04FA-D761-0D59-6553B0E6C41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21389" y="2206622"/>
            <a:ext cx="672091" cy="471467"/>
          </a:xfrm>
          <a:prstGeom prst="rect">
            <a:avLst/>
          </a:prstGeom>
        </p:spPr>
      </p:pic>
      <p:pic>
        <p:nvPicPr>
          <p:cNvPr id="42" name="Picture 41" descr="An orange person walking towards an arrow&#10;&#10;Description automatically generated">
            <a:extLst>
              <a:ext uri="{FF2B5EF4-FFF2-40B4-BE49-F238E27FC236}">
                <a16:creationId xmlns:a16="http://schemas.microsoft.com/office/drawing/2014/main" id="{03F7F622-71D9-45B3-C130-205F72792C4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39456" y="3629717"/>
            <a:ext cx="672091" cy="471467"/>
          </a:xfrm>
          <a:prstGeom prst="rect">
            <a:avLst/>
          </a:prstGeom>
        </p:spPr>
      </p:pic>
      <p:pic>
        <p:nvPicPr>
          <p:cNvPr id="43" name="Picture 42" descr="Several signs with text on them&#10;&#10;Description automatically generated">
            <a:extLst>
              <a:ext uri="{FF2B5EF4-FFF2-40B4-BE49-F238E27FC236}">
                <a16:creationId xmlns:a16="http://schemas.microsoft.com/office/drawing/2014/main" id="{22AB3C01-80CE-75D3-CD18-FE58F9200D9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31362" y="6677436"/>
            <a:ext cx="613742" cy="544697"/>
          </a:xfrm>
          <a:prstGeom prst="rect">
            <a:avLst/>
          </a:prstGeom>
        </p:spPr>
      </p:pic>
      <p:grpSp>
        <p:nvGrpSpPr>
          <p:cNvPr id="44" name="Group 65">
            <a:extLst>
              <a:ext uri="{FF2B5EF4-FFF2-40B4-BE49-F238E27FC236}">
                <a16:creationId xmlns:a16="http://schemas.microsoft.com/office/drawing/2014/main" id="{7E1250A1-5015-2B2C-EDDF-98C42E07878C}"/>
              </a:ext>
            </a:extLst>
          </p:cNvPr>
          <p:cNvGrpSpPr/>
          <p:nvPr/>
        </p:nvGrpSpPr>
        <p:grpSpPr>
          <a:xfrm>
            <a:off x="7352738" y="1767571"/>
            <a:ext cx="220832" cy="193228"/>
            <a:chOff x="0" y="0"/>
            <a:chExt cx="812800" cy="711200"/>
          </a:xfrm>
        </p:grpSpPr>
        <p:sp>
          <p:nvSpPr>
            <p:cNvPr id="61" name="Freeform 66">
              <a:extLst>
                <a:ext uri="{FF2B5EF4-FFF2-40B4-BE49-F238E27FC236}">
                  <a16:creationId xmlns:a16="http://schemas.microsoft.com/office/drawing/2014/main" id="{5C7C3EB0-32A5-C944-5C20-716B8CF159FB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95586B89-8B83-B3CC-B1AC-7F9F81AC7E11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87" name="Group 46">
            <a:extLst>
              <a:ext uri="{FF2B5EF4-FFF2-40B4-BE49-F238E27FC236}">
                <a16:creationId xmlns:a16="http://schemas.microsoft.com/office/drawing/2014/main" id="{0FCBA061-39EF-2C47-6F7E-A396B0EEB505}"/>
              </a:ext>
            </a:extLst>
          </p:cNvPr>
          <p:cNvGrpSpPr/>
          <p:nvPr/>
        </p:nvGrpSpPr>
        <p:grpSpPr>
          <a:xfrm rot="2700000">
            <a:off x="6998039" y="1379296"/>
            <a:ext cx="293842" cy="293842"/>
            <a:chOff x="0" y="0"/>
            <a:chExt cx="812800" cy="812800"/>
          </a:xfrm>
        </p:grpSpPr>
        <p:sp>
          <p:nvSpPr>
            <p:cNvPr id="88" name="Freeform 47">
              <a:extLst>
                <a:ext uri="{FF2B5EF4-FFF2-40B4-BE49-F238E27FC236}">
                  <a16:creationId xmlns:a16="http://schemas.microsoft.com/office/drawing/2014/main" id="{DB4B04FC-0BA1-085A-1247-1FF573D6AA83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1371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89" name="TextBox 48">
              <a:extLst>
                <a:ext uri="{FF2B5EF4-FFF2-40B4-BE49-F238E27FC236}">
                  <a16:creationId xmlns:a16="http://schemas.microsoft.com/office/drawing/2014/main" id="{E7ECB100-3789-134F-0808-6F2468C653BB}"/>
                </a:ext>
              </a:extLst>
            </p:cNvPr>
            <p:cNvSpPr txBox="1"/>
            <p:nvPr/>
          </p:nvSpPr>
          <p:spPr>
            <a:xfrm>
              <a:off x="139700" y="111125"/>
              <a:ext cx="533400" cy="561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90" name="Group 46">
            <a:extLst>
              <a:ext uri="{FF2B5EF4-FFF2-40B4-BE49-F238E27FC236}">
                <a16:creationId xmlns:a16="http://schemas.microsoft.com/office/drawing/2014/main" id="{DB104116-1FE6-9CB6-36A5-568A102A2926}"/>
              </a:ext>
            </a:extLst>
          </p:cNvPr>
          <p:cNvGrpSpPr/>
          <p:nvPr/>
        </p:nvGrpSpPr>
        <p:grpSpPr>
          <a:xfrm rot="2700000">
            <a:off x="7013779" y="2913997"/>
            <a:ext cx="293842" cy="293842"/>
            <a:chOff x="0" y="0"/>
            <a:chExt cx="812800" cy="812800"/>
          </a:xfrm>
        </p:grpSpPr>
        <p:sp>
          <p:nvSpPr>
            <p:cNvPr id="91" name="Freeform 47">
              <a:extLst>
                <a:ext uri="{FF2B5EF4-FFF2-40B4-BE49-F238E27FC236}">
                  <a16:creationId xmlns:a16="http://schemas.microsoft.com/office/drawing/2014/main" id="{A1D95CBD-2066-D7A2-0F37-DAE229B9FD56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1371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92" name="TextBox 48">
              <a:extLst>
                <a:ext uri="{FF2B5EF4-FFF2-40B4-BE49-F238E27FC236}">
                  <a16:creationId xmlns:a16="http://schemas.microsoft.com/office/drawing/2014/main" id="{9AA76BB0-4E1D-82EF-BCA5-62034DCAD1C9}"/>
                </a:ext>
              </a:extLst>
            </p:cNvPr>
            <p:cNvSpPr txBox="1"/>
            <p:nvPr/>
          </p:nvSpPr>
          <p:spPr>
            <a:xfrm>
              <a:off x="139700" y="111125"/>
              <a:ext cx="533400" cy="561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93" name="Group 62">
            <a:extLst>
              <a:ext uri="{FF2B5EF4-FFF2-40B4-BE49-F238E27FC236}">
                <a16:creationId xmlns:a16="http://schemas.microsoft.com/office/drawing/2014/main" id="{BCD86F02-B496-81DF-759D-ABA94FD9954E}"/>
              </a:ext>
            </a:extLst>
          </p:cNvPr>
          <p:cNvGrpSpPr/>
          <p:nvPr/>
        </p:nvGrpSpPr>
        <p:grpSpPr>
          <a:xfrm>
            <a:off x="4330005" y="6098156"/>
            <a:ext cx="242972" cy="242972"/>
            <a:chOff x="0" y="0"/>
            <a:chExt cx="812800" cy="812800"/>
          </a:xfrm>
        </p:grpSpPr>
        <p:sp>
          <p:nvSpPr>
            <p:cNvPr id="94" name="Freeform 63">
              <a:extLst>
                <a:ext uri="{FF2B5EF4-FFF2-40B4-BE49-F238E27FC236}">
                  <a16:creationId xmlns:a16="http://schemas.microsoft.com/office/drawing/2014/main" id="{F55294CB-4A3C-DC9D-76E3-E2B1E89D4EAB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95" name="TextBox 64">
              <a:extLst>
                <a:ext uri="{FF2B5EF4-FFF2-40B4-BE49-F238E27FC236}">
                  <a16:creationId xmlns:a16="http://schemas.microsoft.com/office/drawing/2014/main" id="{DD81DDFC-0707-506B-7BEF-8F02C8A59DBC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6" name="Group 65">
            <a:extLst>
              <a:ext uri="{FF2B5EF4-FFF2-40B4-BE49-F238E27FC236}">
                <a16:creationId xmlns:a16="http://schemas.microsoft.com/office/drawing/2014/main" id="{10CDF2EE-DB6F-5CD4-BB39-0929A2E0E237}"/>
              </a:ext>
            </a:extLst>
          </p:cNvPr>
          <p:cNvGrpSpPr/>
          <p:nvPr/>
        </p:nvGrpSpPr>
        <p:grpSpPr>
          <a:xfrm>
            <a:off x="15309962" y="195076"/>
            <a:ext cx="220832" cy="193228"/>
            <a:chOff x="0" y="0"/>
            <a:chExt cx="812800" cy="711200"/>
          </a:xfrm>
        </p:grpSpPr>
        <p:sp>
          <p:nvSpPr>
            <p:cNvPr id="7" name="Freeform 66">
              <a:extLst>
                <a:ext uri="{FF2B5EF4-FFF2-40B4-BE49-F238E27FC236}">
                  <a16:creationId xmlns:a16="http://schemas.microsoft.com/office/drawing/2014/main" id="{679661DD-63CD-12CD-2122-2A72387441AC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9" name="TextBox 67">
              <a:extLst>
                <a:ext uri="{FF2B5EF4-FFF2-40B4-BE49-F238E27FC236}">
                  <a16:creationId xmlns:a16="http://schemas.microsoft.com/office/drawing/2014/main" id="{A45A79D0-BC2A-B328-B489-AFA932CF347A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10" name="Group 6">
            <a:extLst>
              <a:ext uri="{FF2B5EF4-FFF2-40B4-BE49-F238E27FC236}">
                <a16:creationId xmlns:a16="http://schemas.microsoft.com/office/drawing/2014/main" id="{AA5E7ED6-6B23-A163-5C75-7ACAB40C386A}"/>
              </a:ext>
            </a:extLst>
          </p:cNvPr>
          <p:cNvGrpSpPr/>
          <p:nvPr/>
        </p:nvGrpSpPr>
        <p:grpSpPr>
          <a:xfrm>
            <a:off x="14688200" y="1179897"/>
            <a:ext cx="732178" cy="540629"/>
            <a:chOff x="0" y="0"/>
            <a:chExt cx="667314" cy="512822"/>
          </a:xfrm>
        </p:grpSpPr>
        <p:pic>
          <p:nvPicPr>
            <p:cNvPr id="11" name="Picture 7">
              <a:extLst>
                <a:ext uri="{FF2B5EF4-FFF2-40B4-BE49-F238E27FC236}">
                  <a16:creationId xmlns:a16="http://schemas.microsoft.com/office/drawing/2014/main" id="{8E777873-F27A-AA07-199E-F750B5823DC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rcRect t="259" b="259"/>
            <a:stretch>
              <a:fillRect/>
            </a:stretch>
          </p:blipFill>
          <p:spPr>
            <a:xfrm>
              <a:off x="0" y="0"/>
              <a:ext cx="667314" cy="512822"/>
            </a:xfrm>
            <a:prstGeom prst="rect">
              <a:avLst/>
            </a:prstGeom>
          </p:spPr>
        </p:pic>
      </p:grpSp>
      <p:grpSp>
        <p:nvGrpSpPr>
          <p:cNvPr id="20" name="Group 65">
            <a:extLst>
              <a:ext uri="{FF2B5EF4-FFF2-40B4-BE49-F238E27FC236}">
                <a16:creationId xmlns:a16="http://schemas.microsoft.com/office/drawing/2014/main" id="{75B88AB0-9DF0-1268-E4D5-6C64E67CB5E6}"/>
              </a:ext>
            </a:extLst>
          </p:cNvPr>
          <p:cNvGrpSpPr/>
          <p:nvPr/>
        </p:nvGrpSpPr>
        <p:grpSpPr>
          <a:xfrm>
            <a:off x="7360798" y="4728847"/>
            <a:ext cx="220832" cy="193228"/>
            <a:chOff x="0" y="0"/>
            <a:chExt cx="812800" cy="711200"/>
          </a:xfrm>
        </p:grpSpPr>
        <p:sp>
          <p:nvSpPr>
            <p:cNvPr id="21" name="Freeform 66">
              <a:extLst>
                <a:ext uri="{FF2B5EF4-FFF2-40B4-BE49-F238E27FC236}">
                  <a16:creationId xmlns:a16="http://schemas.microsoft.com/office/drawing/2014/main" id="{003B7673-2D4D-785A-A4CF-3255F7C07B99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8" name="TextBox 67">
              <a:extLst>
                <a:ext uri="{FF2B5EF4-FFF2-40B4-BE49-F238E27FC236}">
                  <a16:creationId xmlns:a16="http://schemas.microsoft.com/office/drawing/2014/main" id="{F4F776B8-0F02-2E08-9153-6204D5C6073F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29" name="Group 62">
            <a:extLst>
              <a:ext uri="{FF2B5EF4-FFF2-40B4-BE49-F238E27FC236}">
                <a16:creationId xmlns:a16="http://schemas.microsoft.com/office/drawing/2014/main" id="{62451226-BFA6-8FF5-127C-8538AA541260}"/>
              </a:ext>
            </a:extLst>
          </p:cNvPr>
          <p:cNvGrpSpPr/>
          <p:nvPr/>
        </p:nvGrpSpPr>
        <p:grpSpPr>
          <a:xfrm>
            <a:off x="8801149" y="4751756"/>
            <a:ext cx="242972" cy="242972"/>
            <a:chOff x="0" y="0"/>
            <a:chExt cx="812800" cy="812800"/>
          </a:xfrm>
        </p:grpSpPr>
        <p:sp>
          <p:nvSpPr>
            <p:cNvPr id="30" name="Freeform 63">
              <a:extLst>
                <a:ext uri="{FF2B5EF4-FFF2-40B4-BE49-F238E27FC236}">
                  <a16:creationId xmlns:a16="http://schemas.microsoft.com/office/drawing/2014/main" id="{72B0B4C4-11AE-A65A-5C31-F3A8BCA55764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36" name="TextBox 64">
              <a:extLst>
                <a:ext uri="{FF2B5EF4-FFF2-40B4-BE49-F238E27FC236}">
                  <a16:creationId xmlns:a16="http://schemas.microsoft.com/office/drawing/2014/main" id="{36885B57-A60A-8907-1E9C-F75BC19E7EC5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37" name="Group 62">
            <a:extLst>
              <a:ext uri="{FF2B5EF4-FFF2-40B4-BE49-F238E27FC236}">
                <a16:creationId xmlns:a16="http://schemas.microsoft.com/office/drawing/2014/main" id="{D0CD5051-D71E-EC8A-3EC0-C049CFFEB3D5}"/>
              </a:ext>
            </a:extLst>
          </p:cNvPr>
          <p:cNvGrpSpPr/>
          <p:nvPr/>
        </p:nvGrpSpPr>
        <p:grpSpPr>
          <a:xfrm>
            <a:off x="4208519" y="1161458"/>
            <a:ext cx="242972" cy="242972"/>
            <a:chOff x="0" y="0"/>
            <a:chExt cx="812800" cy="812800"/>
          </a:xfrm>
        </p:grpSpPr>
        <p:sp>
          <p:nvSpPr>
            <p:cNvPr id="39" name="Freeform 63">
              <a:extLst>
                <a:ext uri="{FF2B5EF4-FFF2-40B4-BE49-F238E27FC236}">
                  <a16:creationId xmlns:a16="http://schemas.microsoft.com/office/drawing/2014/main" id="{44572480-3859-B1CF-A5D1-CFC6842AB4F6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0" name="TextBox 64">
              <a:extLst>
                <a:ext uri="{FF2B5EF4-FFF2-40B4-BE49-F238E27FC236}">
                  <a16:creationId xmlns:a16="http://schemas.microsoft.com/office/drawing/2014/main" id="{F2F802E3-0BFE-630F-EAF6-69CE9F232E38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41" name="Group 62">
            <a:extLst>
              <a:ext uri="{FF2B5EF4-FFF2-40B4-BE49-F238E27FC236}">
                <a16:creationId xmlns:a16="http://schemas.microsoft.com/office/drawing/2014/main" id="{2998FBA6-E767-2F2F-5AF0-8A113FF5F901}"/>
              </a:ext>
            </a:extLst>
          </p:cNvPr>
          <p:cNvGrpSpPr/>
          <p:nvPr/>
        </p:nvGrpSpPr>
        <p:grpSpPr>
          <a:xfrm>
            <a:off x="2678935" y="3212748"/>
            <a:ext cx="243997" cy="313764"/>
            <a:chOff x="76200" y="-313018"/>
            <a:chExt cx="816230" cy="1049618"/>
          </a:xfrm>
        </p:grpSpPr>
        <p:sp>
          <p:nvSpPr>
            <p:cNvPr id="53" name="Freeform 63">
              <a:extLst>
                <a:ext uri="{FF2B5EF4-FFF2-40B4-BE49-F238E27FC236}">
                  <a16:creationId xmlns:a16="http://schemas.microsoft.com/office/drawing/2014/main" id="{5642CFF7-999E-EF50-F243-44156A0E6309}"/>
                </a:ext>
              </a:extLst>
            </p:cNvPr>
            <p:cNvSpPr/>
            <p:nvPr/>
          </p:nvSpPr>
          <p:spPr>
            <a:xfrm>
              <a:off x="79630" y="-313018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4" name="TextBox 64">
              <a:extLst>
                <a:ext uri="{FF2B5EF4-FFF2-40B4-BE49-F238E27FC236}">
                  <a16:creationId xmlns:a16="http://schemas.microsoft.com/office/drawing/2014/main" id="{84D7B83D-CF60-C439-C77F-661D28DAD86C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58" name="Group 62">
            <a:extLst>
              <a:ext uri="{FF2B5EF4-FFF2-40B4-BE49-F238E27FC236}">
                <a16:creationId xmlns:a16="http://schemas.microsoft.com/office/drawing/2014/main" id="{9A7F9192-5EE1-07F6-7F22-44918E66ACF4}"/>
              </a:ext>
            </a:extLst>
          </p:cNvPr>
          <p:cNvGrpSpPr/>
          <p:nvPr/>
        </p:nvGrpSpPr>
        <p:grpSpPr>
          <a:xfrm>
            <a:off x="8947379" y="1424321"/>
            <a:ext cx="242972" cy="242972"/>
            <a:chOff x="0" y="0"/>
            <a:chExt cx="812800" cy="812800"/>
          </a:xfrm>
        </p:grpSpPr>
        <p:sp>
          <p:nvSpPr>
            <p:cNvPr id="75" name="Freeform 63">
              <a:extLst>
                <a:ext uri="{FF2B5EF4-FFF2-40B4-BE49-F238E27FC236}">
                  <a16:creationId xmlns:a16="http://schemas.microsoft.com/office/drawing/2014/main" id="{F4E8BBB0-99AF-E4B0-3180-E7C06281CE30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76" name="TextBox 64">
              <a:extLst>
                <a:ext uri="{FF2B5EF4-FFF2-40B4-BE49-F238E27FC236}">
                  <a16:creationId xmlns:a16="http://schemas.microsoft.com/office/drawing/2014/main" id="{4D1703D7-148A-BB7E-B89B-C88CAAEE24E3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595596"/>
              </p:ext>
            </p:extLst>
          </p:nvPr>
        </p:nvGraphicFramePr>
        <p:xfrm>
          <a:off x="2735658" y="689315"/>
          <a:ext cx="7707753" cy="6716954"/>
        </p:xfrm>
        <a:graphic>
          <a:graphicData uri="http://schemas.openxmlformats.org/drawingml/2006/table">
            <a:tbl>
              <a:tblPr/>
              <a:tblGrid>
                <a:gridCol w="15415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93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60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535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2724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19849"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Monday 10th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Tuesday 11th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Wednesday 12</a:t>
                      </a:r>
                      <a:r>
                        <a:rPr lang="en-US" sz="1377" baseline="30000" dirty="0">
                          <a:solidFill>
                            <a:srgbClr val="000000"/>
                          </a:solidFill>
                          <a:latin typeface="DM Sans Bold"/>
                        </a:rPr>
                        <a:t>th</a:t>
                      </a: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 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Thursday 13</a:t>
                      </a:r>
                      <a:r>
                        <a:rPr lang="en-US" sz="1377" baseline="30000" dirty="0">
                          <a:solidFill>
                            <a:srgbClr val="000000"/>
                          </a:solidFill>
                          <a:latin typeface="DM Sans Bold"/>
                        </a:rPr>
                        <a:t>th</a:t>
                      </a: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 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Friday 14</a:t>
                      </a:r>
                      <a:r>
                        <a:rPr lang="en-US" sz="1377" baseline="30000" dirty="0">
                          <a:solidFill>
                            <a:srgbClr val="000000"/>
                          </a:solidFill>
                          <a:latin typeface="DM Sans Bold"/>
                        </a:rPr>
                        <a:t>th</a:t>
                      </a: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 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2041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u="sng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Future Focus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u="none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Learn how to plan long term and develop your goals and aims. Find your stepping stones into a brighter future         9.30am –1pm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1" u="sng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1" u="sng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u="sng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Independent Living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Cooking on a budget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(level 1 / level 2 food hygiene course)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10am – 1pm</a:t>
                      </a:r>
                      <a:endParaRPr lang="en-US" sz="140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40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40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40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40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40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u="none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Hub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u="none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u="none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 Closed all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u="none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u="none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 day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u="none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u="sng" dirty="0">
                          <a:latin typeface="DM Sans" pitchFamily="2" charset="0"/>
                        </a:rPr>
                        <a:t>New &amp; Pro-Social Identity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Develop better skills and improve your outlook towards yourself and your community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2pm – 4pm</a:t>
                      </a:r>
                      <a:endParaRPr lang="en-US" sz="120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400" b="1" u="sng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Baking morning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400" b="1" u="sng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Learn to bake on a budget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40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(level 1 / level 2 food hygiene course)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10am – 1pm</a:t>
                      </a:r>
                      <a:endParaRPr lang="en-US" sz="1200" b="0" u="none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40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40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40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40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3825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u="sng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Employment-focused Programmes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Find meaningful &amp; appropriate employment. 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1:30pm – 4pm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u="sng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Women’s World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Build your confidence with mother and child support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 12.30 – 2pm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400" b="1" u="sng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EDI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0" u="none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International day of Women and girls in Science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0" u="none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2pm – 4pm</a:t>
                      </a: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400" b="1" u="sng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Arts and Crafts 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0" u="none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Develop your practical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0" u="none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Skills 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0" u="none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2pm – 4pm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u="sng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Wellbeing and mindfulness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Do you struggle with mental health issues?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Do you need support?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Learn how to develop a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Healthy &amp; positive mental outlook.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0" kern="1200" dirty="0">
                          <a:solidFill>
                            <a:schemeClr val="dk1"/>
                          </a:solidFill>
                          <a:effectLst/>
                          <a:latin typeface="DM Sans" pitchFamily="2" charset="0"/>
                          <a:ea typeface="+mn-ea"/>
                          <a:cs typeface="+mn-cs"/>
                        </a:rPr>
                        <a:t>2pm – 4pm</a:t>
                      </a:r>
                      <a:endParaRPr lang="en-GB" sz="12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3" name="Group 3"/>
          <p:cNvGrpSpPr/>
          <p:nvPr/>
        </p:nvGrpSpPr>
        <p:grpSpPr>
          <a:xfrm>
            <a:off x="194675" y="1593380"/>
            <a:ext cx="2399946" cy="5151451"/>
            <a:chOff x="0" y="0"/>
            <a:chExt cx="874251" cy="174768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68775" cy="1669301"/>
            </a:xfrm>
            <a:custGeom>
              <a:avLst/>
              <a:gdLst/>
              <a:ahLst/>
              <a:cxnLst/>
              <a:rect l="l" t="t" r="r" b="b"/>
              <a:pathLst>
                <a:path w="868775" h="1669301">
                  <a:moveTo>
                    <a:pt x="0" y="0"/>
                  </a:moveTo>
                  <a:lnTo>
                    <a:pt x="868775" y="0"/>
                  </a:lnTo>
                  <a:lnTo>
                    <a:pt x="868775" y="1669301"/>
                  </a:lnTo>
                  <a:lnTo>
                    <a:pt x="0" y="1669301"/>
                  </a:lnTo>
                  <a:close/>
                </a:path>
              </a:pathLst>
            </a:custGeom>
            <a:solidFill>
              <a:srgbClr val="34586E"/>
            </a:solid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5476" y="49812"/>
              <a:ext cx="868775" cy="16978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r>
                <a:rPr lang="en-US" sz="1600" b="1" dirty="0">
                  <a:solidFill>
                    <a:srgbClr val="FFFFFF"/>
                  </a:solidFill>
                  <a:latin typeface="DM Sans"/>
                </a:rPr>
                <a:t>Hull Activity Hub</a:t>
              </a:r>
              <a:endParaRPr lang="en-US" sz="1200" dirty="0">
                <a:solidFill>
                  <a:srgbClr val="FFFFFF"/>
                </a:solidFill>
                <a:latin typeface="DM Sans"/>
              </a:endParaRPr>
            </a:p>
            <a:p>
              <a:pPr algn="ctr">
                <a:lnSpc>
                  <a:spcPts val="2379"/>
                </a:lnSpc>
              </a:pPr>
              <a:r>
                <a:rPr lang="en-US" sz="1200" dirty="0">
                  <a:solidFill>
                    <a:srgbClr val="FFFFFF"/>
                  </a:solidFill>
                  <a:latin typeface="DM Sans"/>
                </a:rPr>
                <a:t>*If you ever need a </a:t>
              </a:r>
              <a:r>
                <a:rPr lang="en-US" sz="1200" dirty="0" err="1">
                  <a:solidFill>
                    <a:srgbClr val="FFFFFF"/>
                  </a:solidFill>
                  <a:latin typeface="DM Sans"/>
                </a:rPr>
                <a:t>cuppa</a:t>
              </a:r>
              <a:r>
                <a:rPr lang="en-US" sz="1200" dirty="0">
                  <a:solidFill>
                    <a:srgbClr val="FFFFFF"/>
                  </a:solidFill>
                  <a:latin typeface="DM Sans"/>
                </a:rPr>
                <a:t> or a chat, pop in and speak to your support worker.</a:t>
              </a:r>
            </a:p>
            <a:p>
              <a:pPr algn="ctr">
                <a:lnSpc>
                  <a:spcPts val="2379"/>
                </a:lnSpc>
              </a:pPr>
              <a:r>
                <a:rPr lang="en-US" sz="1200" dirty="0">
                  <a:solidFill>
                    <a:srgbClr val="FFFFFF"/>
                  </a:solidFill>
                  <a:latin typeface="DM Sans"/>
                </a:rPr>
                <a:t>*Drop in Session available for</a:t>
              </a:r>
            </a:p>
            <a:p>
              <a:pPr algn="ctr">
                <a:lnSpc>
                  <a:spcPts val="2379"/>
                </a:lnSpc>
              </a:pPr>
              <a:r>
                <a:rPr lang="en-US" sz="1200" dirty="0">
                  <a:solidFill>
                    <a:srgbClr val="FFFFFF"/>
                  </a:solidFill>
                  <a:latin typeface="DM Sans"/>
                </a:rPr>
                <a:t> 1-2-1 Support. Please contact your support worker.</a:t>
              </a:r>
            </a:p>
            <a:p>
              <a:pPr algn="ctr">
                <a:lnSpc>
                  <a:spcPts val="2379"/>
                </a:lnSpc>
              </a:pPr>
              <a:endParaRPr lang="en-US" sz="1200" dirty="0">
                <a:solidFill>
                  <a:srgbClr val="FFFFFF"/>
                </a:solidFill>
                <a:latin typeface="DM Sans"/>
              </a:endParaRPr>
            </a:p>
            <a:p>
              <a:pPr marL="171450" indent="-171450" algn="ctr">
                <a:lnSpc>
                  <a:spcPts val="2379"/>
                </a:lnSpc>
                <a:buFont typeface="Arial"/>
                <a:buChar char="•"/>
              </a:pPr>
              <a:r>
                <a:rPr lang="en-US" sz="1200" dirty="0">
                  <a:solidFill>
                    <a:schemeClr val="bg1"/>
                  </a:solidFill>
                  <a:latin typeface="DM Sans"/>
                </a:rPr>
                <a:t>Reception contact number: </a:t>
              </a:r>
              <a:r>
                <a:rPr lang="en-GB" sz="1200" dirty="0">
                  <a:solidFill>
                    <a:schemeClr val="bg1"/>
                  </a:solidFill>
                  <a:latin typeface="DM Sans"/>
                </a:rPr>
                <a:t>07502299992</a:t>
              </a:r>
              <a:endParaRPr lang="en-US" sz="1200" dirty="0">
                <a:solidFill>
                  <a:schemeClr val="bg1"/>
                </a:solidFill>
                <a:latin typeface="DM Sans"/>
              </a:endParaRPr>
            </a:p>
            <a:p>
              <a:pPr marL="171450" indent="-171450" algn="ctr">
                <a:lnSpc>
                  <a:spcPts val="2379"/>
                </a:lnSpc>
                <a:buFont typeface="Arial"/>
                <a:buChar char="•"/>
              </a:pPr>
              <a:r>
                <a:rPr lang="en-GB" sz="1200" dirty="0">
                  <a:solidFill>
                    <a:schemeClr val="bg1"/>
                  </a:solidFill>
                  <a:latin typeface="DM Sans"/>
                </a:rPr>
                <a:t>9:30am -4pm</a:t>
              </a:r>
            </a:p>
            <a:p>
              <a:pPr algn="ctr">
                <a:lnSpc>
                  <a:spcPts val="2379"/>
                </a:lnSpc>
              </a:pPr>
              <a:r>
                <a:rPr lang="en-GB" sz="1200" dirty="0">
                  <a:solidFill>
                    <a:schemeClr val="bg1"/>
                  </a:solidFill>
                  <a:latin typeface="DM Sans"/>
                </a:rPr>
                <a:t>Monday – Friday</a:t>
              </a:r>
            </a:p>
            <a:p>
              <a:pPr algn="ctr">
                <a:lnSpc>
                  <a:spcPts val="2379"/>
                </a:lnSpc>
              </a:pPr>
              <a:endParaRPr lang="en-GB" sz="1200" dirty="0">
                <a:solidFill>
                  <a:schemeClr val="bg1"/>
                </a:solidFill>
                <a:latin typeface="Calibri"/>
                <a:ea typeface="Calibri"/>
                <a:cs typeface="Calibri"/>
              </a:endParaRPr>
            </a:p>
            <a:p>
              <a:pPr algn="ctr">
                <a:lnSpc>
                  <a:spcPts val="2379"/>
                </a:lnSpc>
              </a:pPr>
              <a:r>
                <a:rPr lang="en-GB" sz="1200" dirty="0">
                  <a:solidFill>
                    <a:schemeClr val="bg1"/>
                  </a:solidFill>
                  <a:latin typeface="DM Sans"/>
                  <a:ea typeface="Calibri"/>
                  <a:cs typeface="Calibri"/>
                </a:rPr>
                <a:t>CFO Activity Hub, 55 </a:t>
              </a:r>
              <a:r>
                <a:rPr lang="en-GB" sz="1200" dirty="0" err="1">
                  <a:solidFill>
                    <a:schemeClr val="bg1"/>
                  </a:solidFill>
                  <a:latin typeface="DM Sans"/>
                  <a:ea typeface="Calibri"/>
                  <a:cs typeface="Calibri"/>
                </a:rPr>
                <a:t>Savillle</a:t>
              </a:r>
              <a:r>
                <a:rPr lang="en-GB" sz="1200" dirty="0">
                  <a:solidFill>
                    <a:schemeClr val="bg1"/>
                  </a:solidFill>
                  <a:latin typeface="DM Sans"/>
                  <a:ea typeface="Calibri"/>
                  <a:cs typeface="Calibri"/>
                </a:rPr>
                <a:t> street, Norwich house, hull, HU1 3EA</a:t>
              </a:r>
            </a:p>
            <a:p>
              <a:pPr algn="ctr">
                <a:lnSpc>
                  <a:spcPts val="2379"/>
                </a:lnSpc>
              </a:pPr>
              <a:endParaRPr lang="en-US" sz="1100" dirty="0">
                <a:solidFill>
                  <a:srgbClr val="FFFFFF"/>
                </a:solidFill>
                <a:latin typeface="DM Sans"/>
              </a:endParaRPr>
            </a:p>
          </p:txBody>
        </p:sp>
      </p:grpSp>
      <p:grpSp>
        <p:nvGrpSpPr>
          <p:cNvPr id="46" name="Group 46"/>
          <p:cNvGrpSpPr/>
          <p:nvPr/>
        </p:nvGrpSpPr>
        <p:grpSpPr>
          <a:xfrm rot="2700000">
            <a:off x="170282" y="1049731"/>
            <a:ext cx="293842" cy="293842"/>
            <a:chOff x="0" y="0"/>
            <a:chExt cx="812800" cy="812800"/>
          </a:xfrm>
        </p:grpSpPr>
        <p:sp>
          <p:nvSpPr>
            <p:cNvPr id="47" name="Freeform 4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1371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8" name="TextBox 48"/>
            <p:cNvSpPr txBox="1"/>
            <p:nvPr/>
          </p:nvSpPr>
          <p:spPr>
            <a:xfrm>
              <a:off x="139700" y="111125"/>
              <a:ext cx="533400" cy="561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49" name="Group 49"/>
          <p:cNvGrpSpPr/>
          <p:nvPr/>
        </p:nvGrpSpPr>
        <p:grpSpPr>
          <a:xfrm>
            <a:off x="354126" y="6562749"/>
            <a:ext cx="2066012" cy="747035"/>
            <a:chOff x="183080" y="0"/>
            <a:chExt cx="2754682" cy="996046"/>
          </a:xfrm>
        </p:grpSpPr>
        <p:sp>
          <p:nvSpPr>
            <p:cNvPr id="50" name="Freeform 50"/>
            <p:cNvSpPr/>
            <p:nvPr/>
          </p:nvSpPr>
          <p:spPr>
            <a:xfrm>
              <a:off x="694021" y="0"/>
              <a:ext cx="1741685" cy="680233"/>
            </a:xfrm>
            <a:custGeom>
              <a:avLst/>
              <a:gdLst/>
              <a:ahLst/>
              <a:cxnLst/>
              <a:rect l="l" t="t" r="r" b="b"/>
              <a:pathLst>
                <a:path w="1741685" h="680233">
                  <a:moveTo>
                    <a:pt x="0" y="0"/>
                  </a:moveTo>
                  <a:lnTo>
                    <a:pt x="1741685" y="0"/>
                  </a:lnTo>
                  <a:lnTo>
                    <a:pt x="1741685" y="680233"/>
                  </a:lnTo>
                  <a:lnTo>
                    <a:pt x="0" y="6802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974" b="-974"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52" name="TextBox 52"/>
            <p:cNvSpPr txBox="1"/>
            <p:nvPr/>
          </p:nvSpPr>
          <p:spPr>
            <a:xfrm>
              <a:off x="183080" y="842158"/>
              <a:ext cx="2754682" cy="1538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77"/>
                </a:lnSpc>
              </a:pPr>
              <a:r>
                <a:rPr lang="en-US" sz="750" dirty="0">
                  <a:solidFill>
                    <a:srgbClr val="000000"/>
                  </a:solidFill>
                  <a:latin typeface="DM Sans"/>
                </a:rPr>
                <a:t>This </a:t>
              </a:r>
              <a:r>
                <a:rPr lang="en-US" sz="750" dirty="0" err="1">
                  <a:solidFill>
                    <a:srgbClr val="000000"/>
                  </a:solidFill>
                  <a:latin typeface="DM Sans"/>
                </a:rPr>
                <a:t>programme</a:t>
              </a:r>
              <a:r>
                <a:rPr lang="en-US" sz="750" dirty="0">
                  <a:solidFill>
                    <a:srgbClr val="000000"/>
                  </a:solidFill>
                  <a:latin typeface="DM Sans"/>
                </a:rPr>
                <a:t> is delivered by HMPPS CFO</a:t>
              </a:r>
            </a:p>
          </p:txBody>
        </p:sp>
      </p:grpSp>
      <p:grpSp>
        <p:nvGrpSpPr>
          <p:cNvPr id="62" name="Group 62"/>
          <p:cNvGrpSpPr/>
          <p:nvPr/>
        </p:nvGrpSpPr>
        <p:grpSpPr>
          <a:xfrm>
            <a:off x="195716" y="593502"/>
            <a:ext cx="242972" cy="242972"/>
            <a:chOff x="0" y="0"/>
            <a:chExt cx="812800" cy="812800"/>
          </a:xfrm>
        </p:grpSpPr>
        <p:sp>
          <p:nvSpPr>
            <p:cNvPr id="63" name="Freeform 6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4" name="TextBox 64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65" name="Group 65"/>
          <p:cNvGrpSpPr/>
          <p:nvPr/>
        </p:nvGrpSpPr>
        <p:grpSpPr>
          <a:xfrm>
            <a:off x="206787" y="181493"/>
            <a:ext cx="220832" cy="193228"/>
            <a:chOff x="0" y="0"/>
            <a:chExt cx="812800" cy="711200"/>
          </a:xfrm>
        </p:grpSpPr>
        <p:sp>
          <p:nvSpPr>
            <p:cNvPr id="66" name="Freeform 66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7" name="TextBox 67"/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sp>
        <p:nvSpPr>
          <p:cNvPr id="69" name="TextBox 69"/>
          <p:cNvSpPr txBox="1"/>
          <p:nvPr/>
        </p:nvSpPr>
        <p:spPr>
          <a:xfrm>
            <a:off x="2682767" y="89855"/>
            <a:ext cx="6612190" cy="5994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899"/>
              </a:lnSpc>
              <a:spcBef>
                <a:spcPct val="0"/>
              </a:spcBef>
            </a:pPr>
            <a:r>
              <a:rPr lang="en-US" sz="3499" u="sng" dirty="0">
                <a:solidFill>
                  <a:srgbClr val="000000"/>
                </a:solidFill>
                <a:latin typeface="DM Sans Bold"/>
              </a:rPr>
              <a:t>CFO Evolution – March wk2</a:t>
            </a:r>
          </a:p>
        </p:txBody>
      </p:sp>
      <p:sp>
        <p:nvSpPr>
          <p:cNvPr id="70" name="TextBox 70"/>
          <p:cNvSpPr txBox="1"/>
          <p:nvPr/>
        </p:nvSpPr>
        <p:spPr>
          <a:xfrm>
            <a:off x="658981" y="127955"/>
            <a:ext cx="1826812" cy="346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 dirty="0">
                <a:solidFill>
                  <a:srgbClr val="000000"/>
                </a:solidFill>
                <a:latin typeface="DM Sans"/>
              </a:rPr>
              <a:t>Self: Activities that work on the individual</a:t>
            </a:r>
          </a:p>
        </p:txBody>
      </p:sp>
      <p:sp>
        <p:nvSpPr>
          <p:cNvPr id="71" name="TextBox 71"/>
          <p:cNvSpPr txBox="1"/>
          <p:nvPr/>
        </p:nvSpPr>
        <p:spPr>
          <a:xfrm>
            <a:off x="658981" y="545468"/>
            <a:ext cx="1910578" cy="346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 dirty="0">
                <a:solidFill>
                  <a:srgbClr val="000000"/>
                </a:solidFill>
                <a:latin typeface="DM Sans"/>
              </a:rPr>
              <a:t>Relationships: Activities that work with peers/families/friends</a:t>
            </a:r>
          </a:p>
        </p:txBody>
      </p:sp>
      <p:sp>
        <p:nvSpPr>
          <p:cNvPr id="72" name="TextBox 72"/>
          <p:cNvSpPr txBox="1"/>
          <p:nvPr/>
        </p:nvSpPr>
        <p:spPr>
          <a:xfrm>
            <a:off x="658981" y="960299"/>
            <a:ext cx="1826812" cy="517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</a:rPr>
              <a:t>Society: Activities contributing to the community outside of the CFO Activity Hub</a:t>
            </a:r>
          </a:p>
        </p:txBody>
      </p:sp>
      <p:grpSp>
        <p:nvGrpSpPr>
          <p:cNvPr id="55" name="Group 62">
            <a:extLst>
              <a:ext uri="{FF2B5EF4-FFF2-40B4-BE49-F238E27FC236}">
                <a16:creationId xmlns:a16="http://schemas.microsoft.com/office/drawing/2014/main" id="{3CC8D685-B8C6-AF43-8163-5A3FE9533E18}"/>
              </a:ext>
            </a:extLst>
          </p:cNvPr>
          <p:cNvGrpSpPr/>
          <p:nvPr/>
        </p:nvGrpSpPr>
        <p:grpSpPr>
          <a:xfrm>
            <a:off x="4333542" y="1253155"/>
            <a:ext cx="3325596" cy="3788799"/>
            <a:chOff x="76200" y="47625"/>
            <a:chExt cx="11124923" cy="12674449"/>
          </a:xfrm>
        </p:grpSpPr>
        <p:sp>
          <p:nvSpPr>
            <p:cNvPr id="56" name="Freeform 63">
              <a:extLst>
                <a:ext uri="{FF2B5EF4-FFF2-40B4-BE49-F238E27FC236}">
                  <a16:creationId xmlns:a16="http://schemas.microsoft.com/office/drawing/2014/main" id="{080FFBBC-D5AA-0707-E713-392C1D607A96}"/>
                </a:ext>
              </a:extLst>
            </p:cNvPr>
            <p:cNvSpPr/>
            <p:nvPr/>
          </p:nvSpPr>
          <p:spPr>
            <a:xfrm>
              <a:off x="10388323" y="11909274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7" name="TextBox 64">
              <a:extLst>
                <a:ext uri="{FF2B5EF4-FFF2-40B4-BE49-F238E27FC236}">
                  <a16:creationId xmlns:a16="http://schemas.microsoft.com/office/drawing/2014/main" id="{B95596C8-6001-2B1C-CCAF-E2F5CBD325BC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pic>
        <p:nvPicPr>
          <p:cNvPr id="59" name="Picture 58" descr="A blue and black logo&#10;&#10;Description automatically generated">
            <a:extLst>
              <a:ext uri="{FF2B5EF4-FFF2-40B4-BE49-F238E27FC236}">
                <a16:creationId xmlns:a16="http://schemas.microsoft.com/office/drawing/2014/main" id="{21ADD497-35E5-EF24-5573-B7DFF6B5B3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8723" y="106741"/>
            <a:ext cx="1311392" cy="563127"/>
          </a:xfrm>
          <a:prstGeom prst="rect">
            <a:avLst/>
          </a:prstGeom>
        </p:spPr>
      </p:pic>
      <p:grpSp>
        <p:nvGrpSpPr>
          <p:cNvPr id="14" name="Group 65">
            <a:extLst>
              <a:ext uri="{FF2B5EF4-FFF2-40B4-BE49-F238E27FC236}">
                <a16:creationId xmlns:a16="http://schemas.microsoft.com/office/drawing/2014/main" id="{EB170526-94BB-9925-FCED-FE5454343EFF}"/>
              </a:ext>
            </a:extLst>
          </p:cNvPr>
          <p:cNvGrpSpPr/>
          <p:nvPr/>
        </p:nvGrpSpPr>
        <p:grpSpPr>
          <a:xfrm>
            <a:off x="2761211" y="4551231"/>
            <a:ext cx="220832" cy="193228"/>
            <a:chOff x="0" y="0"/>
            <a:chExt cx="812800" cy="711200"/>
          </a:xfrm>
        </p:grpSpPr>
        <p:sp>
          <p:nvSpPr>
            <p:cNvPr id="15" name="Freeform 66">
              <a:extLst>
                <a:ext uri="{FF2B5EF4-FFF2-40B4-BE49-F238E27FC236}">
                  <a16:creationId xmlns:a16="http://schemas.microsoft.com/office/drawing/2014/main" id="{CE6720A5-28B2-0B5F-7B03-7150E92E42D3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6" name="TextBox 67">
              <a:extLst>
                <a:ext uri="{FF2B5EF4-FFF2-40B4-BE49-F238E27FC236}">
                  <a16:creationId xmlns:a16="http://schemas.microsoft.com/office/drawing/2014/main" id="{AD37BA20-5C9C-81DA-A79C-CC6C2DA1800F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17" name="Group 65">
            <a:extLst>
              <a:ext uri="{FF2B5EF4-FFF2-40B4-BE49-F238E27FC236}">
                <a16:creationId xmlns:a16="http://schemas.microsoft.com/office/drawing/2014/main" id="{CF23EF17-6023-3AED-8C45-25660EAC20B6}"/>
              </a:ext>
            </a:extLst>
          </p:cNvPr>
          <p:cNvGrpSpPr/>
          <p:nvPr/>
        </p:nvGrpSpPr>
        <p:grpSpPr>
          <a:xfrm>
            <a:off x="2773318" y="1279294"/>
            <a:ext cx="220832" cy="397060"/>
            <a:chOff x="0" y="-750229"/>
            <a:chExt cx="812800" cy="1461431"/>
          </a:xfrm>
        </p:grpSpPr>
        <p:sp>
          <p:nvSpPr>
            <p:cNvPr id="18" name="Freeform 66">
              <a:extLst>
                <a:ext uri="{FF2B5EF4-FFF2-40B4-BE49-F238E27FC236}">
                  <a16:creationId xmlns:a16="http://schemas.microsoft.com/office/drawing/2014/main" id="{DE5C9203-0A57-5815-AC13-9A3680183E17}"/>
                </a:ext>
              </a:extLst>
            </p:cNvPr>
            <p:cNvSpPr/>
            <p:nvPr/>
          </p:nvSpPr>
          <p:spPr>
            <a:xfrm>
              <a:off x="0" y="1"/>
              <a:ext cx="812800" cy="711201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9" name="TextBox 67">
              <a:extLst>
                <a:ext uri="{FF2B5EF4-FFF2-40B4-BE49-F238E27FC236}">
                  <a16:creationId xmlns:a16="http://schemas.microsoft.com/office/drawing/2014/main" id="{4D383980-5AF6-326E-0177-CE5E99CE5CFF}"/>
                </a:ext>
              </a:extLst>
            </p:cNvPr>
            <p:cNvSpPr txBox="1"/>
            <p:nvPr/>
          </p:nvSpPr>
          <p:spPr>
            <a:xfrm>
              <a:off x="262837" y="-750229"/>
              <a:ext cx="422963" cy="141062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22" name="Group 65">
            <a:extLst>
              <a:ext uri="{FF2B5EF4-FFF2-40B4-BE49-F238E27FC236}">
                <a16:creationId xmlns:a16="http://schemas.microsoft.com/office/drawing/2014/main" id="{32B8791A-DF7D-FD6A-3E8D-8564B1260ADB}"/>
              </a:ext>
            </a:extLst>
          </p:cNvPr>
          <p:cNvGrpSpPr/>
          <p:nvPr/>
        </p:nvGrpSpPr>
        <p:grpSpPr>
          <a:xfrm>
            <a:off x="14545328" y="374721"/>
            <a:ext cx="220832" cy="193228"/>
            <a:chOff x="0" y="0"/>
            <a:chExt cx="812800" cy="711200"/>
          </a:xfrm>
        </p:grpSpPr>
        <p:sp>
          <p:nvSpPr>
            <p:cNvPr id="23" name="Freeform 66">
              <a:extLst>
                <a:ext uri="{FF2B5EF4-FFF2-40B4-BE49-F238E27FC236}">
                  <a16:creationId xmlns:a16="http://schemas.microsoft.com/office/drawing/2014/main" id="{CC77EAFC-FE2D-7C72-27EF-9BDC3B1919D0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4" name="TextBox 67">
              <a:extLst>
                <a:ext uri="{FF2B5EF4-FFF2-40B4-BE49-F238E27FC236}">
                  <a16:creationId xmlns:a16="http://schemas.microsoft.com/office/drawing/2014/main" id="{74FCC2D4-F06D-45C2-1147-154EAF0175B9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25" name="Group 65">
            <a:extLst>
              <a:ext uri="{FF2B5EF4-FFF2-40B4-BE49-F238E27FC236}">
                <a16:creationId xmlns:a16="http://schemas.microsoft.com/office/drawing/2014/main" id="{EF1D90F2-5DF1-82F7-E532-45E36D5B8A46}"/>
              </a:ext>
            </a:extLst>
          </p:cNvPr>
          <p:cNvGrpSpPr/>
          <p:nvPr/>
        </p:nvGrpSpPr>
        <p:grpSpPr>
          <a:xfrm>
            <a:off x="5927797" y="812263"/>
            <a:ext cx="8872868" cy="1389323"/>
            <a:chOff x="127000" y="-3516131"/>
            <a:chExt cx="32657709" cy="5113578"/>
          </a:xfrm>
        </p:grpSpPr>
        <p:sp>
          <p:nvSpPr>
            <p:cNvPr id="26" name="Freeform 66">
              <a:extLst>
                <a:ext uri="{FF2B5EF4-FFF2-40B4-BE49-F238E27FC236}">
                  <a16:creationId xmlns:a16="http://schemas.microsoft.com/office/drawing/2014/main" id="{47FA8C7B-BFC8-0025-2CA7-0745CC6F6467}"/>
                </a:ext>
              </a:extLst>
            </p:cNvPr>
            <p:cNvSpPr/>
            <p:nvPr/>
          </p:nvSpPr>
          <p:spPr>
            <a:xfrm>
              <a:off x="31971909" y="-3516131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7" name="TextBox 67">
              <a:extLst>
                <a:ext uri="{FF2B5EF4-FFF2-40B4-BE49-F238E27FC236}">
                  <a16:creationId xmlns:a16="http://schemas.microsoft.com/office/drawing/2014/main" id="{89A7C955-6D04-BB9A-8690-F2B594145F7A}"/>
                </a:ext>
              </a:extLst>
            </p:cNvPr>
            <p:cNvSpPr txBox="1"/>
            <p:nvPr/>
          </p:nvSpPr>
          <p:spPr>
            <a:xfrm>
              <a:off x="127000" y="301624"/>
              <a:ext cx="168275" cy="129582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sp>
        <p:nvSpPr>
          <p:cNvPr id="33" name="TextBox 64">
            <a:extLst>
              <a:ext uri="{FF2B5EF4-FFF2-40B4-BE49-F238E27FC236}">
                <a16:creationId xmlns:a16="http://schemas.microsoft.com/office/drawing/2014/main" id="{363A7856-1E0F-87F9-DB77-3F0EEF6CC968}"/>
              </a:ext>
            </a:extLst>
          </p:cNvPr>
          <p:cNvSpPr txBox="1"/>
          <p:nvPr/>
        </p:nvSpPr>
        <p:spPr>
          <a:xfrm>
            <a:off x="4347747" y="3508366"/>
            <a:ext cx="197415" cy="205957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379"/>
              </a:lnSpc>
            </a:pPr>
            <a:endParaRPr/>
          </a:p>
        </p:txBody>
      </p:sp>
      <p:grpSp>
        <p:nvGrpSpPr>
          <p:cNvPr id="34" name="Group 62">
            <a:extLst>
              <a:ext uri="{FF2B5EF4-FFF2-40B4-BE49-F238E27FC236}">
                <a16:creationId xmlns:a16="http://schemas.microsoft.com/office/drawing/2014/main" id="{B734D340-BCEA-9F97-DD42-4F7A75590788}"/>
              </a:ext>
            </a:extLst>
          </p:cNvPr>
          <p:cNvGrpSpPr/>
          <p:nvPr/>
        </p:nvGrpSpPr>
        <p:grpSpPr>
          <a:xfrm>
            <a:off x="4330005" y="4744459"/>
            <a:ext cx="242972" cy="242972"/>
            <a:chOff x="0" y="0"/>
            <a:chExt cx="812800" cy="812800"/>
          </a:xfrm>
        </p:grpSpPr>
        <p:sp>
          <p:nvSpPr>
            <p:cNvPr id="35" name="Freeform 63">
              <a:extLst>
                <a:ext uri="{FF2B5EF4-FFF2-40B4-BE49-F238E27FC236}">
                  <a16:creationId xmlns:a16="http://schemas.microsoft.com/office/drawing/2014/main" id="{35D0C352-F5BE-1B47-C01E-8065FA6672A4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38" name="TextBox 64">
              <a:extLst>
                <a:ext uri="{FF2B5EF4-FFF2-40B4-BE49-F238E27FC236}">
                  <a16:creationId xmlns:a16="http://schemas.microsoft.com/office/drawing/2014/main" id="{4C9CAB5F-B43E-0CE2-DD18-4F0623695F4F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45" name="Group 65">
            <a:extLst>
              <a:ext uri="{FF2B5EF4-FFF2-40B4-BE49-F238E27FC236}">
                <a16:creationId xmlns:a16="http://schemas.microsoft.com/office/drawing/2014/main" id="{98B80825-26BA-918C-5904-407D354C729E}"/>
              </a:ext>
            </a:extLst>
          </p:cNvPr>
          <p:cNvGrpSpPr/>
          <p:nvPr/>
        </p:nvGrpSpPr>
        <p:grpSpPr>
          <a:xfrm>
            <a:off x="12976993" y="835724"/>
            <a:ext cx="2232526" cy="1883376"/>
            <a:chOff x="127000" y="-6271603"/>
            <a:chExt cx="8217093" cy="6932003"/>
          </a:xfrm>
        </p:grpSpPr>
        <p:sp>
          <p:nvSpPr>
            <p:cNvPr id="51" name="Freeform 66">
              <a:extLst>
                <a:ext uri="{FF2B5EF4-FFF2-40B4-BE49-F238E27FC236}">
                  <a16:creationId xmlns:a16="http://schemas.microsoft.com/office/drawing/2014/main" id="{5D8A9E6B-B3F7-2A3D-57BE-85E2C7E9B5E6}"/>
                </a:ext>
              </a:extLst>
            </p:cNvPr>
            <p:cNvSpPr/>
            <p:nvPr/>
          </p:nvSpPr>
          <p:spPr>
            <a:xfrm>
              <a:off x="7531293" y="-6271603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60" name="TextBox 67">
              <a:extLst>
                <a:ext uri="{FF2B5EF4-FFF2-40B4-BE49-F238E27FC236}">
                  <a16:creationId xmlns:a16="http://schemas.microsoft.com/office/drawing/2014/main" id="{EA470DF4-3FEF-2B55-BAC5-584D3273A814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pic>
        <p:nvPicPr>
          <p:cNvPr id="8" name="Picture 7" descr="A group of art supplies&#10;&#10;Description automatically generated">
            <a:extLst>
              <a:ext uri="{FF2B5EF4-FFF2-40B4-BE49-F238E27FC236}">
                <a16:creationId xmlns:a16="http://schemas.microsoft.com/office/drawing/2014/main" id="{D78A24CA-465C-8474-8549-C9D199BECB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 flipV="1">
            <a:off x="7891930" y="6389297"/>
            <a:ext cx="639912" cy="711067"/>
          </a:xfrm>
          <a:prstGeom prst="rect">
            <a:avLst/>
          </a:prstGeom>
        </p:spPr>
      </p:pic>
      <p:pic>
        <p:nvPicPr>
          <p:cNvPr id="12" name="Picture 11" descr="An orange person walking towards an arrow&#10;&#10;Description automatically generated">
            <a:extLst>
              <a:ext uri="{FF2B5EF4-FFF2-40B4-BE49-F238E27FC236}">
                <a16:creationId xmlns:a16="http://schemas.microsoft.com/office/drawing/2014/main" id="{F031B904-04FA-D761-0D59-6553B0E6C41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02186" y="3817845"/>
            <a:ext cx="672091" cy="471467"/>
          </a:xfrm>
          <a:prstGeom prst="rect">
            <a:avLst/>
          </a:prstGeom>
        </p:spPr>
      </p:pic>
      <p:pic>
        <p:nvPicPr>
          <p:cNvPr id="13" name="Picture 12" descr="Several signs with text on them&#10;&#10;Description automatically generated">
            <a:extLst>
              <a:ext uri="{FF2B5EF4-FFF2-40B4-BE49-F238E27FC236}">
                <a16:creationId xmlns:a16="http://schemas.microsoft.com/office/drawing/2014/main" id="{E7453947-E2CB-B07A-6AA1-C471800F035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792232" y="2446751"/>
            <a:ext cx="613742" cy="544697"/>
          </a:xfrm>
          <a:prstGeom prst="rect">
            <a:avLst/>
          </a:prstGeom>
        </p:spPr>
      </p:pic>
      <p:pic>
        <p:nvPicPr>
          <p:cNvPr id="42" name="Picture 41" descr="An orange person walking towards an arrow&#10;&#10;Description automatically generated">
            <a:extLst>
              <a:ext uri="{FF2B5EF4-FFF2-40B4-BE49-F238E27FC236}">
                <a16:creationId xmlns:a16="http://schemas.microsoft.com/office/drawing/2014/main" id="{03F7F622-71D9-45B3-C130-205F72792C4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80496" y="3686366"/>
            <a:ext cx="672091" cy="471467"/>
          </a:xfrm>
          <a:prstGeom prst="rect">
            <a:avLst/>
          </a:prstGeom>
        </p:spPr>
      </p:pic>
      <p:pic>
        <p:nvPicPr>
          <p:cNvPr id="43" name="Picture 42" descr="Several signs with text on them&#10;&#10;Description automatically generated">
            <a:extLst>
              <a:ext uri="{FF2B5EF4-FFF2-40B4-BE49-F238E27FC236}">
                <a16:creationId xmlns:a16="http://schemas.microsoft.com/office/drawing/2014/main" id="{22AB3C01-80CE-75D3-CD18-FE58F9200D9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18443" y="6303345"/>
            <a:ext cx="839579" cy="745128"/>
          </a:xfrm>
          <a:prstGeom prst="rect">
            <a:avLst/>
          </a:prstGeom>
        </p:spPr>
      </p:pic>
      <p:grpSp>
        <p:nvGrpSpPr>
          <p:cNvPr id="44" name="Group 65">
            <a:extLst>
              <a:ext uri="{FF2B5EF4-FFF2-40B4-BE49-F238E27FC236}">
                <a16:creationId xmlns:a16="http://schemas.microsoft.com/office/drawing/2014/main" id="{7E1250A1-5015-2B2C-EDDF-98C42E07878C}"/>
              </a:ext>
            </a:extLst>
          </p:cNvPr>
          <p:cNvGrpSpPr/>
          <p:nvPr/>
        </p:nvGrpSpPr>
        <p:grpSpPr>
          <a:xfrm>
            <a:off x="7389831" y="1656407"/>
            <a:ext cx="220832" cy="193228"/>
            <a:chOff x="0" y="0"/>
            <a:chExt cx="812800" cy="711200"/>
          </a:xfrm>
        </p:grpSpPr>
        <p:sp>
          <p:nvSpPr>
            <p:cNvPr id="61" name="Freeform 66">
              <a:extLst>
                <a:ext uri="{FF2B5EF4-FFF2-40B4-BE49-F238E27FC236}">
                  <a16:creationId xmlns:a16="http://schemas.microsoft.com/office/drawing/2014/main" id="{5C7C3EB0-32A5-C944-5C20-716B8CF159FB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95586B89-8B83-B3CC-B1AC-7F9F81AC7E11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87" name="Group 46">
            <a:extLst>
              <a:ext uri="{FF2B5EF4-FFF2-40B4-BE49-F238E27FC236}">
                <a16:creationId xmlns:a16="http://schemas.microsoft.com/office/drawing/2014/main" id="{0FCBA061-39EF-2C47-6F7E-A396B0EEB505}"/>
              </a:ext>
            </a:extLst>
          </p:cNvPr>
          <p:cNvGrpSpPr/>
          <p:nvPr/>
        </p:nvGrpSpPr>
        <p:grpSpPr>
          <a:xfrm rot="2700000">
            <a:off x="15009548" y="1186085"/>
            <a:ext cx="293842" cy="293842"/>
            <a:chOff x="0" y="0"/>
            <a:chExt cx="812800" cy="812800"/>
          </a:xfrm>
        </p:grpSpPr>
        <p:sp>
          <p:nvSpPr>
            <p:cNvPr id="88" name="Freeform 47">
              <a:extLst>
                <a:ext uri="{FF2B5EF4-FFF2-40B4-BE49-F238E27FC236}">
                  <a16:creationId xmlns:a16="http://schemas.microsoft.com/office/drawing/2014/main" id="{DB4B04FC-0BA1-085A-1247-1FF573D6AA83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1371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89" name="TextBox 48">
              <a:extLst>
                <a:ext uri="{FF2B5EF4-FFF2-40B4-BE49-F238E27FC236}">
                  <a16:creationId xmlns:a16="http://schemas.microsoft.com/office/drawing/2014/main" id="{E7ECB100-3789-134F-0808-6F2468C653BB}"/>
                </a:ext>
              </a:extLst>
            </p:cNvPr>
            <p:cNvSpPr txBox="1"/>
            <p:nvPr/>
          </p:nvSpPr>
          <p:spPr>
            <a:xfrm>
              <a:off x="139700" y="111125"/>
              <a:ext cx="533400" cy="561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90" name="Group 46">
            <a:extLst>
              <a:ext uri="{FF2B5EF4-FFF2-40B4-BE49-F238E27FC236}">
                <a16:creationId xmlns:a16="http://schemas.microsoft.com/office/drawing/2014/main" id="{DB104116-1FE6-9CB6-36A5-568A102A2926}"/>
              </a:ext>
            </a:extLst>
          </p:cNvPr>
          <p:cNvGrpSpPr/>
          <p:nvPr/>
        </p:nvGrpSpPr>
        <p:grpSpPr>
          <a:xfrm rot="2700000">
            <a:off x="12147559" y="177626"/>
            <a:ext cx="2047232" cy="2954155"/>
            <a:chOff x="139700" y="-7498424"/>
            <a:chExt cx="5662875" cy="8171524"/>
          </a:xfrm>
        </p:grpSpPr>
        <p:sp>
          <p:nvSpPr>
            <p:cNvPr id="91" name="Freeform 47">
              <a:extLst>
                <a:ext uri="{FF2B5EF4-FFF2-40B4-BE49-F238E27FC236}">
                  <a16:creationId xmlns:a16="http://schemas.microsoft.com/office/drawing/2014/main" id="{A1D95CBD-2066-D7A2-0F37-DAE229B9FD56}"/>
                </a:ext>
              </a:extLst>
            </p:cNvPr>
            <p:cNvSpPr/>
            <p:nvPr/>
          </p:nvSpPr>
          <p:spPr>
            <a:xfrm>
              <a:off x="4989775" y="-7498424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1371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92" name="TextBox 48">
              <a:extLst>
                <a:ext uri="{FF2B5EF4-FFF2-40B4-BE49-F238E27FC236}">
                  <a16:creationId xmlns:a16="http://schemas.microsoft.com/office/drawing/2014/main" id="{9AA76BB0-4E1D-82EF-BCA5-62034DCAD1C9}"/>
                </a:ext>
              </a:extLst>
            </p:cNvPr>
            <p:cNvSpPr txBox="1"/>
            <p:nvPr/>
          </p:nvSpPr>
          <p:spPr>
            <a:xfrm>
              <a:off x="139700" y="111125"/>
              <a:ext cx="533400" cy="561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93" name="Group 62">
            <a:extLst>
              <a:ext uri="{FF2B5EF4-FFF2-40B4-BE49-F238E27FC236}">
                <a16:creationId xmlns:a16="http://schemas.microsoft.com/office/drawing/2014/main" id="{BCD86F02-B496-81DF-759D-ABA94FD9954E}"/>
              </a:ext>
            </a:extLst>
          </p:cNvPr>
          <p:cNvGrpSpPr/>
          <p:nvPr/>
        </p:nvGrpSpPr>
        <p:grpSpPr>
          <a:xfrm>
            <a:off x="4323903" y="6083151"/>
            <a:ext cx="242972" cy="242972"/>
            <a:chOff x="0" y="0"/>
            <a:chExt cx="812800" cy="812800"/>
          </a:xfrm>
        </p:grpSpPr>
        <p:sp>
          <p:nvSpPr>
            <p:cNvPr id="94" name="Freeform 63">
              <a:extLst>
                <a:ext uri="{FF2B5EF4-FFF2-40B4-BE49-F238E27FC236}">
                  <a16:creationId xmlns:a16="http://schemas.microsoft.com/office/drawing/2014/main" id="{F55294CB-4A3C-DC9D-76E3-E2B1E89D4EAB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95" name="TextBox 64">
              <a:extLst>
                <a:ext uri="{FF2B5EF4-FFF2-40B4-BE49-F238E27FC236}">
                  <a16:creationId xmlns:a16="http://schemas.microsoft.com/office/drawing/2014/main" id="{DD81DDFC-0707-506B-7BEF-8F02C8A59DBC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6" name="Group 65">
            <a:extLst>
              <a:ext uri="{FF2B5EF4-FFF2-40B4-BE49-F238E27FC236}">
                <a16:creationId xmlns:a16="http://schemas.microsoft.com/office/drawing/2014/main" id="{10CDF2EE-DB6F-5CD4-BB39-0929A2E0E237}"/>
              </a:ext>
            </a:extLst>
          </p:cNvPr>
          <p:cNvGrpSpPr/>
          <p:nvPr/>
        </p:nvGrpSpPr>
        <p:grpSpPr>
          <a:xfrm>
            <a:off x="15046053" y="414511"/>
            <a:ext cx="220832" cy="193228"/>
            <a:chOff x="0" y="0"/>
            <a:chExt cx="812800" cy="711200"/>
          </a:xfrm>
        </p:grpSpPr>
        <p:sp>
          <p:nvSpPr>
            <p:cNvPr id="7" name="Freeform 66">
              <a:extLst>
                <a:ext uri="{FF2B5EF4-FFF2-40B4-BE49-F238E27FC236}">
                  <a16:creationId xmlns:a16="http://schemas.microsoft.com/office/drawing/2014/main" id="{679661DD-63CD-12CD-2122-2A72387441AC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9" name="TextBox 67">
              <a:extLst>
                <a:ext uri="{FF2B5EF4-FFF2-40B4-BE49-F238E27FC236}">
                  <a16:creationId xmlns:a16="http://schemas.microsoft.com/office/drawing/2014/main" id="{A45A79D0-BC2A-B328-B489-AFA932CF347A}"/>
                </a:ext>
              </a:extLst>
            </p:cNvPr>
            <p:cNvSpPr txBox="1"/>
            <p:nvPr/>
          </p:nvSpPr>
          <p:spPr>
            <a:xfrm>
              <a:off x="517522" y="264059"/>
              <a:ext cx="168275" cy="1682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10" name="Group 6">
            <a:extLst>
              <a:ext uri="{FF2B5EF4-FFF2-40B4-BE49-F238E27FC236}">
                <a16:creationId xmlns:a16="http://schemas.microsoft.com/office/drawing/2014/main" id="{AA5E7ED6-6B23-A163-5C75-7ACAB40C386A}"/>
              </a:ext>
            </a:extLst>
          </p:cNvPr>
          <p:cNvGrpSpPr/>
          <p:nvPr/>
        </p:nvGrpSpPr>
        <p:grpSpPr>
          <a:xfrm>
            <a:off x="4701231" y="3714322"/>
            <a:ext cx="648377" cy="415556"/>
            <a:chOff x="0" y="0"/>
            <a:chExt cx="667314" cy="512822"/>
          </a:xfrm>
        </p:grpSpPr>
        <p:pic>
          <p:nvPicPr>
            <p:cNvPr id="11" name="Picture 7">
              <a:extLst>
                <a:ext uri="{FF2B5EF4-FFF2-40B4-BE49-F238E27FC236}">
                  <a16:creationId xmlns:a16="http://schemas.microsoft.com/office/drawing/2014/main" id="{8E777873-F27A-AA07-199E-F750B5823DC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rcRect t="259" b="259"/>
            <a:stretch>
              <a:fillRect/>
            </a:stretch>
          </p:blipFill>
          <p:spPr>
            <a:xfrm>
              <a:off x="0" y="0"/>
              <a:ext cx="667314" cy="512822"/>
            </a:xfrm>
            <a:prstGeom prst="rect">
              <a:avLst/>
            </a:prstGeom>
          </p:spPr>
        </p:pic>
      </p:grpSp>
      <p:grpSp>
        <p:nvGrpSpPr>
          <p:cNvPr id="20" name="Group 65">
            <a:extLst>
              <a:ext uri="{FF2B5EF4-FFF2-40B4-BE49-F238E27FC236}">
                <a16:creationId xmlns:a16="http://schemas.microsoft.com/office/drawing/2014/main" id="{75B88AB0-9DF0-1268-E4D5-6C64E67CB5E6}"/>
              </a:ext>
            </a:extLst>
          </p:cNvPr>
          <p:cNvGrpSpPr/>
          <p:nvPr/>
        </p:nvGrpSpPr>
        <p:grpSpPr>
          <a:xfrm>
            <a:off x="4334973" y="1903926"/>
            <a:ext cx="220832" cy="193228"/>
            <a:chOff x="0" y="0"/>
            <a:chExt cx="812800" cy="711200"/>
          </a:xfrm>
        </p:grpSpPr>
        <p:sp>
          <p:nvSpPr>
            <p:cNvPr id="21" name="Freeform 66">
              <a:extLst>
                <a:ext uri="{FF2B5EF4-FFF2-40B4-BE49-F238E27FC236}">
                  <a16:creationId xmlns:a16="http://schemas.microsoft.com/office/drawing/2014/main" id="{003B7673-2D4D-785A-A4CF-3255F7C07B99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8" name="TextBox 67">
              <a:extLst>
                <a:ext uri="{FF2B5EF4-FFF2-40B4-BE49-F238E27FC236}">
                  <a16:creationId xmlns:a16="http://schemas.microsoft.com/office/drawing/2014/main" id="{F4F776B8-0F02-2E08-9153-6204D5C6073F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29" name="Group 62">
            <a:extLst>
              <a:ext uri="{FF2B5EF4-FFF2-40B4-BE49-F238E27FC236}">
                <a16:creationId xmlns:a16="http://schemas.microsoft.com/office/drawing/2014/main" id="{62451226-BFA6-8FF5-127C-8538AA541260}"/>
              </a:ext>
            </a:extLst>
          </p:cNvPr>
          <p:cNvGrpSpPr/>
          <p:nvPr/>
        </p:nvGrpSpPr>
        <p:grpSpPr>
          <a:xfrm>
            <a:off x="8899857" y="4828955"/>
            <a:ext cx="242972" cy="242972"/>
            <a:chOff x="0" y="0"/>
            <a:chExt cx="812800" cy="812800"/>
          </a:xfrm>
        </p:grpSpPr>
        <p:sp>
          <p:nvSpPr>
            <p:cNvPr id="30" name="Freeform 63">
              <a:extLst>
                <a:ext uri="{FF2B5EF4-FFF2-40B4-BE49-F238E27FC236}">
                  <a16:creationId xmlns:a16="http://schemas.microsoft.com/office/drawing/2014/main" id="{72B0B4C4-11AE-A65A-5C31-F3A8BCA55764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36" name="TextBox 64">
              <a:extLst>
                <a:ext uri="{FF2B5EF4-FFF2-40B4-BE49-F238E27FC236}">
                  <a16:creationId xmlns:a16="http://schemas.microsoft.com/office/drawing/2014/main" id="{36885B57-A60A-8907-1E9C-F75BC19E7EC5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31" name="Group 62">
            <a:extLst>
              <a:ext uri="{FF2B5EF4-FFF2-40B4-BE49-F238E27FC236}">
                <a16:creationId xmlns:a16="http://schemas.microsoft.com/office/drawing/2014/main" id="{91E57290-249B-718F-9A7B-C162B5409C05}"/>
              </a:ext>
            </a:extLst>
          </p:cNvPr>
          <p:cNvGrpSpPr/>
          <p:nvPr/>
        </p:nvGrpSpPr>
        <p:grpSpPr>
          <a:xfrm>
            <a:off x="8998564" y="1748913"/>
            <a:ext cx="242972" cy="242972"/>
            <a:chOff x="0" y="0"/>
            <a:chExt cx="812800" cy="812800"/>
          </a:xfrm>
        </p:grpSpPr>
        <p:sp>
          <p:nvSpPr>
            <p:cNvPr id="32" name="Freeform 63">
              <a:extLst>
                <a:ext uri="{FF2B5EF4-FFF2-40B4-BE49-F238E27FC236}">
                  <a16:creationId xmlns:a16="http://schemas.microsoft.com/office/drawing/2014/main" id="{2E2032BE-1637-E36F-42A3-55EBEEFD1A99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37" name="TextBox 64">
              <a:extLst>
                <a:ext uri="{FF2B5EF4-FFF2-40B4-BE49-F238E27FC236}">
                  <a16:creationId xmlns:a16="http://schemas.microsoft.com/office/drawing/2014/main" id="{A4F84516-422F-9580-7192-B46F9E37F124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33675422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E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54B25AA-B427-8C02-0C66-F8391FE21B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4B67F9C7-F187-6825-5AE0-214EB4D7E5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9844155"/>
              </p:ext>
            </p:extLst>
          </p:nvPr>
        </p:nvGraphicFramePr>
        <p:xfrm>
          <a:off x="2779931" y="728148"/>
          <a:ext cx="7766048" cy="6716954"/>
        </p:xfrm>
        <a:graphic>
          <a:graphicData uri="http://schemas.openxmlformats.org/drawingml/2006/table">
            <a:tbl>
              <a:tblPr/>
              <a:tblGrid>
                <a:gridCol w="1553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49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637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653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3879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19849"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Monday 17th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Tuesday 18th 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Wednesday 19</a:t>
                      </a:r>
                      <a:r>
                        <a:rPr lang="en-US" sz="1377" baseline="30000" dirty="0">
                          <a:solidFill>
                            <a:srgbClr val="000000"/>
                          </a:solidFill>
                          <a:latin typeface="DM Sans Bold"/>
                        </a:rPr>
                        <a:t>th</a:t>
                      </a: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 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Thursday 20</a:t>
                      </a:r>
                      <a:r>
                        <a:rPr lang="en-US" sz="1377" baseline="30000" dirty="0">
                          <a:solidFill>
                            <a:srgbClr val="000000"/>
                          </a:solidFill>
                          <a:latin typeface="DM Sans Bold"/>
                        </a:rPr>
                        <a:t>th</a:t>
                      </a: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 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Friday 21st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2041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u="sng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Life Skills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u="none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Improve your IT skills to help navigate you through daily life and improve your communication and problem-solving skills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u="none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9.30am –1pm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1" u="sng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1" u="sng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1" u="sng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1" u="sng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u="sng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Independent Living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Cooking on a budget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(level 1 / level 2 food hygiene course)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10am – 1pm</a:t>
                      </a:r>
                      <a:endParaRPr lang="en-US" sz="140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40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400" b="1" u="sng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CBT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0" u="none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Support your personal needs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0" u="none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10am – 12pm</a:t>
                      </a: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400" b="1" u="sng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Sports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Get physically and mentally fit  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9.30am – 11.30am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400" b="1" u="sng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Wellbeing walk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Benefit from physical activity in a walking group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12pm – 1.pm</a:t>
                      </a: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u="sng" dirty="0">
                          <a:latin typeface="DM Sans" pitchFamily="2" charset="0"/>
                        </a:rPr>
                        <a:t>Introduction to Digital Literacy 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Develop better skills and understanding of digital platforms, software and internet usage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u="none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9.30am –11.30am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u="none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400" b="1" u="sng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Baking morning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400" b="1" u="sng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Learn to bake on a budget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40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(level 1 / level 2 food hygiene course)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10am – 1pm</a:t>
                      </a:r>
                      <a:endParaRPr lang="en-US" sz="1200" b="0" u="none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40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40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40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40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40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3825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u="sng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Start and introduction to Employability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employment – (CV`s, disclosures, job search, national careers service)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1:30pm – 4pm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u="sng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Women’s World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Build your confidence, self- esteem and access support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12.30 – 4pm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400" b="1" u="sng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CBT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0" u="none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Support your personal needs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0" u="none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12pm – 4pm</a:t>
                      </a:r>
                      <a:endParaRPr lang="en-GB" sz="12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u="sng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Benefit Support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1" u="sng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u="none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Support to ensure you are claiming all benefits available to you</a:t>
                      </a:r>
                      <a:endParaRPr lang="en-GB" sz="12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2pm-4pm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400" b="1" u="sng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Arts and Crafts 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0" u="none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Develop your practical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0" u="none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Skills 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0" u="none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2pm – 4pm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0" u="none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1" u="none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Understanding Neurodiversity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1pm – 2pm 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u="sng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Wellbeing and mindfulness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have a healthy and positive mental outlook &amp; the importance of positive thoughts, feelings and behaviours in a session focused </a:t>
                      </a:r>
                      <a:r>
                        <a:rPr lang="en-GB" sz="1200" b="0" i="0" kern="1200" dirty="0">
                          <a:solidFill>
                            <a:schemeClr val="dk1"/>
                          </a:solidFill>
                          <a:effectLst/>
                          <a:latin typeface="DM Sans" pitchFamily="2" charset="0"/>
                          <a:ea typeface="+mn-ea"/>
                          <a:cs typeface="+mn-cs"/>
                        </a:rPr>
                        <a:t>on men’s mental health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0" kern="1200" dirty="0">
                          <a:solidFill>
                            <a:schemeClr val="dk1"/>
                          </a:solidFill>
                          <a:effectLst/>
                          <a:latin typeface="DM Sans" pitchFamily="2" charset="0"/>
                          <a:ea typeface="+mn-ea"/>
                          <a:cs typeface="+mn-cs"/>
                        </a:rPr>
                        <a:t>2pm – 4pm</a:t>
                      </a:r>
                      <a:endParaRPr lang="en-GB" sz="12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3" name="Group 3">
            <a:extLst>
              <a:ext uri="{FF2B5EF4-FFF2-40B4-BE49-F238E27FC236}">
                <a16:creationId xmlns:a16="http://schemas.microsoft.com/office/drawing/2014/main" id="{4A291BD5-5932-0179-06A3-3F01C9D0399D}"/>
              </a:ext>
            </a:extLst>
          </p:cNvPr>
          <p:cNvGrpSpPr/>
          <p:nvPr/>
        </p:nvGrpSpPr>
        <p:grpSpPr>
          <a:xfrm>
            <a:off x="194675" y="1593380"/>
            <a:ext cx="2399946" cy="5151451"/>
            <a:chOff x="0" y="0"/>
            <a:chExt cx="874251" cy="1747688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DD314F54-118E-2069-34E0-BAFD002CB484}"/>
                </a:ext>
              </a:extLst>
            </p:cNvPr>
            <p:cNvSpPr/>
            <p:nvPr/>
          </p:nvSpPr>
          <p:spPr>
            <a:xfrm>
              <a:off x="0" y="0"/>
              <a:ext cx="868775" cy="1669301"/>
            </a:xfrm>
            <a:custGeom>
              <a:avLst/>
              <a:gdLst/>
              <a:ahLst/>
              <a:cxnLst/>
              <a:rect l="l" t="t" r="r" b="b"/>
              <a:pathLst>
                <a:path w="868775" h="1669301">
                  <a:moveTo>
                    <a:pt x="0" y="0"/>
                  </a:moveTo>
                  <a:lnTo>
                    <a:pt x="868775" y="0"/>
                  </a:lnTo>
                  <a:lnTo>
                    <a:pt x="868775" y="1669301"/>
                  </a:lnTo>
                  <a:lnTo>
                    <a:pt x="0" y="1669301"/>
                  </a:lnTo>
                  <a:close/>
                </a:path>
              </a:pathLst>
            </a:custGeom>
            <a:solidFill>
              <a:srgbClr val="34586E"/>
            </a:solid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1938D8E5-D707-3F6B-5EE7-388B0DC61A74}"/>
                </a:ext>
              </a:extLst>
            </p:cNvPr>
            <p:cNvSpPr txBox="1"/>
            <p:nvPr/>
          </p:nvSpPr>
          <p:spPr>
            <a:xfrm>
              <a:off x="5476" y="49812"/>
              <a:ext cx="868775" cy="16978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r>
                <a:rPr lang="en-US" sz="1600" b="1" dirty="0">
                  <a:solidFill>
                    <a:srgbClr val="FFFFFF"/>
                  </a:solidFill>
                  <a:latin typeface="DM Sans"/>
                </a:rPr>
                <a:t>Hull Activity Hub</a:t>
              </a:r>
              <a:endParaRPr lang="en-US" sz="1200" dirty="0">
                <a:solidFill>
                  <a:srgbClr val="FFFFFF"/>
                </a:solidFill>
                <a:latin typeface="DM Sans"/>
              </a:endParaRPr>
            </a:p>
            <a:p>
              <a:pPr algn="ctr">
                <a:lnSpc>
                  <a:spcPts val="2379"/>
                </a:lnSpc>
              </a:pPr>
              <a:r>
                <a:rPr lang="en-US" sz="1200" dirty="0">
                  <a:solidFill>
                    <a:srgbClr val="FFFFFF"/>
                  </a:solidFill>
                  <a:latin typeface="DM Sans"/>
                </a:rPr>
                <a:t>*If you ever need a </a:t>
              </a:r>
              <a:r>
                <a:rPr lang="en-US" sz="1200" dirty="0" err="1">
                  <a:solidFill>
                    <a:srgbClr val="FFFFFF"/>
                  </a:solidFill>
                  <a:latin typeface="DM Sans"/>
                </a:rPr>
                <a:t>cuppa</a:t>
              </a:r>
              <a:r>
                <a:rPr lang="en-US" sz="1200" dirty="0">
                  <a:solidFill>
                    <a:srgbClr val="FFFFFF"/>
                  </a:solidFill>
                  <a:latin typeface="DM Sans"/>
                </a:rPr>
                <a:t> or a chat, pop in and speak to your support worker.</a:t>
              </a:r>
            </a:p>
            <a:p>
              <a:pPr algn="ctr">
                <a:lnSpc>
                  <a:spcPts val="2379"/>
                </a:lnSpc>
              </a:pPr>
              <a:r>
                <a:rPr lang="en-US" sz="1200" dirty="0">
                  <a:solidFill>
                    <a:srgbClr val="FFFFFF"/>
                  </a:solidFill>
                  <a:latin typeface="DM Sans"/>
                </a:rPr>
                <a:t>*Drop in Session available for</a:t>
              </a:r>
            </a:p>
            <a:p>
              <a:pPr algn="ctr">
                <a:lnSpc>
                  <a:spcPts val="2379"/>
                </a:lnSpc>
              </a:pPr>
              <a:r>
                <a:rPr lang="en-US" sz="1200" dirty="0">
                  <a:solidFill>
                    <a:srgbClr val="FFFFFF"/>
                  </a:solidFill>
                  <a:latin typeface="DM Sans"/>
                </a:rPr>
                <a:t> 1-2-1 Support. Please contact your support worker. </a:t>
              </a:r>
            </a:p>
            <a:p>
              <a:pPr algn="ctr">
                <a:lnSpc>
                  <a:spcPts val="2379"/>
                </a:lnSpc>
              </a:pPr>
              <a:endParaRPr lang="en-US" sz="1200" dirty="0">
                <a:solidFill>
                  <a:srgbClr val="FFFFFF"/>
                </a:solidFill>
                <a:latin typeface="DM Sans"/>
              </a:endParaRPr>
            </a:p>
            <a:p>
              <a:pPr marL="171450" indent="-171450" algn="ctr">
                <a:lnSpc>
                  <a:spcPts val="2379"/>
                </a:lnSpc>
                <a:buFont typeface="Arial"/>
                <a:buChar char="•"/>
              </a:pPr>
              <a:r>
                <a:rPr lang="en-US" sz="1200" dirty="0">
                  <a:solidFill>
                    <a:schemeClr val="bg1"/>
                  </a:solidFill>
                  <a:latin typeface="DM Sans"/>
                </a:rPr>
                <a:t>Reception contact number: </a:t>
              </a:r>
              <a:r>
                <a:rPr lang="en-GB" sz="1200" dirty="0">
                  <a:solidFill>
                    <a:schemeClr val="bg1"/>
                  </a:solidFill>
                  <a:latin typeface="DM Sans"/>
                </a:rPr>
                <a:t>07502299992</a:t>
              </a:r>
              <a:endParaRPr lang="en-US" sz="1200" dirty="0">
                <a:solidFill>
                  <a:schemeClr val="bg1"/>
                </a:solidFill>
                <a:latin typeface="DM Sans"/>
              </a:endParaRPr>
            </a:p>
            <a:p>
              <a:pPr marL="171450" indent="-171450" algn="ctr">
                <a:lnSpc>
                  <a:spcPts val="2379"/>
                </a:lnSpc>
                <a:buFont typeface="Arial"/>
                <a:buChar char="•"/>
              </a:pPr>
              <a:r>
                <a:rPr lang="en-GB" sz="1200" dirty="0">
                  <a:solidFill>
                    <a:schemeClr val="bg1"/>
                  </a:solidFill>
                  <a:latin typeface="DM Sans"/>
                </a:rPr>
                <a:t>9:30am -4pm</a:t>
              </a:r>
            </a:p>
            <a:p>
              <a:pPr algn="ctr">
                <a:lnSpc>
                  <a:spcPts val="2379"/>
                </a:lnSpc>
              </a:pPr>
              <a:r>
                <a:rPr lang="en-GB" sz="1200" dirty="0">
                  <a:solidFill>
                    <a:schemeClr val="bg1"/>
                  </a:solidFill>
                  <a:latin typeface="DM Sans"/>
                </a:rPr>
                <a:t>Monday – Friday</a:t>
              </a:r>
            </a:p>
            <a:p>
              <a:pPr algn="ctr">
                <a:lnSpc>
                  <a:spcPts val="2379"/>
                </a:lnSpc>
              </a:pPr>
              <a:endParaRPr lang="en-GB" sz="1200" dirty="0">
                <a:solidFill>
                  <a:schemeClr val="bg1"/>
                </a:solidFill>
                <a:latin typeface="Calibri"/>
                <a:ea typeface="Calibri"/>
                <a:cs typeface="Calibri"/>
              </a:endParaRPr>
            </a:p>
            <a:p>
              <a:pPr algn="ctr">
                <a:lnSpc>
                  <a:spcPts val="2379"/>
                </a:lnSpc>
              </a:pPr>
              <a:r>
                <a:rPr lang="en-GB" sz="1200" dirty="0">
                  <a:solidFill>
                    <a:schemeClr val="bg1"/>
                  </a:solidFill>
                  <a:latin typeface="DM Sans"/>
                  <a:ea typeface="Calibri"/>
                  <a:cs typeface="Calibri"/>
                </a:rPr>
                <a:t>CFO Activity Hub, 55 </a:t>
              </a:r>
              <a:r>
                <a:rPr lang="en-GB" sz="1200" dirty="0" err="1">
                  <a:solidFill>
                    <a:schemeClr val="bg1"/>
                  </a:solidFill>
                  <a:latin typeface="DM Sans"/>
                  <a:ea typeface="Calibri"/>
                  <a:cs typeface="Calibri"/>
                </a:rPr>
                <a:t>Savillle</a:t>
              </a:r>
              <a:r>
                <a:rPr lang="en-GB" sz="1200" dirty="0">
                  <a:solidFill>
                    <a:schemeClr val="bg1"/>
                  </a:solidFill>
                  <a:latin typeface="DM Sans"/>
                  <a:ea typeface="Calibri"/>
                  <a:cs typeface="Calibri"/>
                </a:rPr>
                <a:t> street, Norwich house, hull, HU1 3EA</a:t>
              </a:r>
            </a:p>
            <a:p>
              <a:pPr algn="ctr">
                <a:lnSpc>
                  <a:spcPts val="2379"/>
                </a:lnSpc>
              </a:pPr>
              <a:endParaRPr lang="en-US" sz="1100" dirty="0">
                <a:solidFill>
                  <a:srgbClr val="FFFFFF"/>
                </a:solidFill>
                <a:latin typeface="DM Sans"/>
              </a:endParaRPr>
            </a:p>
          </p:txBody>
        </p:sp>
      </p:grpSp>
      <p:grpSp>
        <p:nvGrpSpPr>
          <p:cNvPr id="46" name="Group 46">
            <a:extLst>
              <a:ext uri="{FF2B5EF4-FFF2-40B4-BE49-F238E27FC236}">
                <a16:creationId xmlns:a16="http://schemas.microsoft.com/office/drawing/2014/main" id="{7E0D17A8-A368-7A10-E28E-16EC9A1B5A6C}"/>
              </a:ext>
            </a:extLst>
          </p:cNvPr>
          <p:cNvGrpSpPr/>
          <p:nvPr/>
        </p:nvGrpSpPr>
        <p:grpSpPr>
          <a:xfrm rot="2700000">
            <a:off x="170282" y="1049731"/>
            <a:ext cx="293842" cy="293842"/>
            <a:chOff x="0" y="0"/>
            <a:chExt cx="812800" cy="812800"/>
          </a:xfrm>
        </p:grpSpPr>
        <p:sp>
          <p:nvSpPr>
            <p:cNvPr id="47" name="Freeform 47">
              <a:extLst>
                <a:ext uri="{FF2B5EF4-FFF2-40B4-BE49-F238E27FC236}">
                  <a16:creationId xmlns:a16="http://schemas.microsoft.com/office/drawing/2014/main" id="{2A3518ED-725E-95CE-7B7C-35DFC263308F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1371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8" name="TextBox 48">
              <a:extLst>
                <a:ext uri="{FF2B5EF4-FFF2-40B4-BE49-F238E27FC236}">
                  <a16:creationId xmlns:a16="http://schemas.microsoft.com/office/drawing/2014/main" id="{82D78FED-06E6-4B76-6C63-FD709D82BCBE}"/>
                </a:ext>
              </a:extLst>
            </p:cNvPr>
            <p:cNvSpPr txBox="1"/>
            <p:nvPr/>
          </p:nvSpPr>
          <p:spPr>
            <a:xfrm>
              <a:off x="139700" y="111125"/>
              <a:ext cx="533400" cy="561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49" name="Group 49">
            <a:extLst>
              <a:ext uri="{FF2B5EF4-FFF2-40B4-BE49-F238E27FC236}">
                <a16:creationId xmlns:a16="http://schemas.microsoft.com/office/drawing/2014/main" id="{BE2E0986-8E50-674B-7EB6-3790FCFA50F5}"/>
              </a:ext>
            </a:extLst>
          </p:cNvPr>
          <p:cNvGrpSpPr/>
          <p:nvPr/>
        </p:nvGrpSpPr>
        <p:grpSpPr>
          <a:xfrm>
            <a:off x="354126" y="6562749"/>
            <a:ext cx="2066012" cy="747035"/>
            <a:chOff x="183080" y="0"/>
            <a:chExt cx="2754682" cy="996046"/>
          </a:xfrm>
        </p:grpSpPr>
        <p:sp>
          <p:nvSpPr>
            <p:cNvPr id="50" name="Freeform 50">
              <a:extLst>
                <a:ext uri="{FF2B5EF4-FFF2-40B4-BE49-F238E27FC236}">
                  <a16:creationId xmlns:a16="http://schemas.microsoft.com/office/drawing/2014/main" id="{7F081BA7-94BA-D1D0-AAF0-120AB4A4102E}"/>
                </a:ext>
              </a:extLst>
            </p:cNvPr>
            <p:cNvSpPr/>
            <p:nvPr/>
          </p:nvSpPr>
          <p:spPr>
            <a:xfrm>
              <a:off x="694021" y="0"/>
              <a:ext cx="1741685" cy="680233"/>
            </a:xfrm>
            <a:custGeom>
              <a:avLst/>
              <a:gdLst/>
              <a:ahLst/>
              <a:cxnLst/>
              <a:rect l="l" t="t" r="r" b="b"/>
              <a:pathLst>
                <a:path w="1741685" h="680233">
                  <a:moveTo>
                    <a:pt x="0" y="0"/>
                  </a:moveTo>
                  <a:lnTo>
                    <a:pt x="1741685" y="0"/>
                  </a:lnTo>
                  <a:lnTo>
                    <a:pt x="1741685" y="680233"/>
                  </a:lnTo>
                  <a:lnTo>
                    <a:pt x="0" y="6802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974" b="-974"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52" name="TextBox 52">
              <a:extLst>
                <a:ext uri="{FF2B5EF4-FFF2-40B4-BE49-F238E27FC236}">
                  <a16:creationId xmlns:a16="http://schemas.microsoft.com/office/drawing/2014/main" id="{64A3EFB4-1CFD-5F09-69C9-DC3EA916C1E6}"/>
                </a:ext>
              </a:extLst>
            </p:cNvPr>
            <p:cNvSpPr txBox="1"/>
            <p:nvPr/>
          </p:nvSpPr>
          <p:spPr>
            <a:xfrm>
              <a:off x="183080" y="842158"/>
              <a:ext cx="2754682" cy="1538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77"/>
                </a:lnSpc>
              </a:pPr>
              <a:r>
                <a:rPr lang="en-US" sz="750" dirty="0">
                  <a:solidFill>
                    <a:srgbClr val="000000"/>
                  </a:solidFill>
                  <a:latin typeface="DM Sans"/>
                </a:rPr>
                <a:t>This </a:t>
              </a:r>
              <a:r>
                <a:rPr lang="en-US" sz="750" dirty="0" err="1">
                  <a:solidFill>
                    <a:srgbClr val="000000"/>
                  </a:solidFill>
                  <a:latin typeface="DM Sans"/>
                </a:rPr>
                <a:t>programme</a:t>
              </a:r>
              <a:r>
                <a:rPr lang="en-US" sz="750" dirty="0">
                  <a:solidFill>
                    <a:srgbClr val="000000"/>
                  </a:solidFill>
                  <a:latin typeface="DM Sans"/>
                </a:rPr>
                <a:t> is delivered by HMPPS CFO</a:t>
              </a:r>
            </a:p>
          </p:txBody>
        </p:sp>
      </p:grpSp>
      <p:grpSp>
        <p:nvGrpSpPr>
          <p:cNvPr id="62" name="Group 62">
            <a:extLst>
              <a:ext uri="{FF2B5EF4-FFF2-40B4-BE49-F238E27FC236}">
                <a16:creationId xmlns:a16="http://schemas.microsoft.com/office/drawing/2014/main" id="{861509BE-5A0E-059B-0384-A9CE00823121}"/>
              </a:ext>
            </a:extLst>
          </p:cNvPr>
          <p:cNvGrpSpPr/>
          <p:nvPr/>
        </p:nvGrpSpPr>
        <p:grpSpPr>
          <a:xfrm>
            <a:off x="195716" y="593502"/>
            <a:ext cx="242972" cy="242972"/>
            <a:chOff x="0" y="0"/>
            <a:chExt cx="812800" cy="812800"/>
          </a:xfrm>
        </p:grpSpPr>
        <p:sp>
          <p:nvSpPr>
            <p:cNvPr id="63" name="Freeform 63">
              <a:extLst>
                <a:ext uri="{FF2B5EF4-FFF2-40B4-BE49-F238E27FC236}">
                  <a16:creationId xmlns:a16="http://schemas.microsoft.com/office/drawing/2014/main" id="{9C55818C-BE2B-3112-E2E8-795398EACBB4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4" name="TextBox 64">
              <a:extLst>
                <a:ext uri="{FF2B5EF4-FFF2-40B4-BE49-F238E27FC236}">
                  <a16:creationId xmlns:a16="http://schemas.microsoft.com/office/drawing/2014/main" id="{F1FD237D-C5E3-2E3F-1851-6195CD61C747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65" name="Group 65">
            <a:extLst>
              <a:ext uri="{FF2B5EF4-FFF2-40B4-BE49-F238E27FC236}">
                <a16:creationId xmlns:a16="http://schemas.microsoft.com/office/drawing/2014/main" id="{46BFA77B-641E-8D35-7848-BC250D172CD6}"/>
              </a:ext>
            </a:extLst>
          </p:cNvPr>
          <p:cNvGrpSpPr/>
          <p:nvPr/>
        </p:nvGrpSpPr>
        <p:grpSpPr>
          <a:xfrm>
            <a:off x="206787" y="181493"/>
            <a:ext cx="220832" cy="193228"/>
            <a:chOff x="0" y="0"/>
            <a:chExt cx="812800" cy="711200"/>
          </a:xfrm>
        </p:grpSpPr>
        <p:sp>
          <p:nvSpPr>
            <p:cNvPr id="66" name="Freeform 66">
              <a:extLst>
                <a:ext uri="{FF2B5EF4-FFF2-40B4-BE49-F238E27FC236}">
                  <a16:creationId xmlns:a16="http://schemas.microsoft.com/office/drawing/2014/main" id="{E8039EA2-2C12-43F8-2596-7C9F55ED12F3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7" name="TextBox 67">
              <a:extLst>
                <a:ext uri="{FF2B5EF4-FFF2-40B4-BE49-F238E27FC236}">
                  <a16:creationId xmlns:a16="http://schemas.microsoft.com/office/drawing/2014/main" id="{57574302-E483-7FA7-0899-614FEC1DD119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sp>
        <p:nvSpPr>
          <p:cNvPr id="69" name="TextBox 69">
            <a:extLst>
              <a:ext uri="{FF2B5EF4-FFF2-40B4-BE49-F238E27FC236}">
                <a16:creationId xmlns:a16="http://schemas.microsoft.com/office/drawing/2014/main" id="{09B2C264-5A4B-D7F8-8529-4B2DF7069BAA}"/>
              </a:ext>
            </a:extLst>
          </p:cNvPr>
          <p:cNvSpPr txBox="1"/>
          <p:nvPr/>
        </p:nvSpPr>
        <p:spPr>
          <a:xfrm>
            <a:off x="2682767" y="89855"/>
            <a:ext cx="6612190" cy="5994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899"/>
              </a:lnSpc>
              <a:spcBef>
                <a:spcPct val="0"/>
              </a:spcBef>
            </a:pPr>
            <a:r>
              <a:rPr lang="en-US" sz="3499" u="sng" dirty="0">
                <a:solidFill>
                  <a:srgbClr val="000000"/>
                </a:solidFill>
                <a:latin typeface="DM Sans Bold"/>
              </a:rPr>
              <a:t>CFO Evolution – March wk3</a:t>
            </a:r>
          </a:p>
        </p:txBody>
      </p:sp>
      <p:sp>
        <p:nvSpPr>
          <p:cNvPr id="70" name="TextBox 70">
            <a:extLst>
              <a:ext uri="{FF2B5EF4-FFF2-40B4-BE49-F238E27FC236}">
                <a16:creationId xmlns:a16="http://schemas.microsoft.com/office/drawing/2014/main" id="{F216D731-6329-C7A5-FFBA-E3862D635D06}"/>
              </a:ext>
            </a:extLst>
          </p:cNvPr>
          <p:cNvSpPr txBox="1"/>
          <p:nvPr/>
        </p:nvSpPr>
        <p:spPr>
          <a:xfrm>
            <a:off x="658981" y="127955"/>
            <a:ext cx="1826812" cy="346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 dirty="0">
                <a:solidFill>
                  <a:srgbClr val="000000"/>
                </a:solidFill>
                <a:latin typeface="DM Sans"/>
              </a:rPr>
              <a:t>Self: Activities that work on the individual</a:t>
            </a:r>
          </a:p>
        </p:txBody>
      </p:sp>
      <p:sp>
        <p:nvSpPr>
          <p:cNvPr id="71" name="TextBox 71">
            <a:extLst>
              <a:ext uri="{FF2B5EF4-FFF2-40B4-BE49-F238E27FC236}">
                <a16:creationId xmlns:a16="http://schemas.microsoft.com/office/drawing/2014/main" id="{0EBA28FE-2822-94B8-F99D-F9A99C3AB320}"/>
              </a:ext>
            </a:extLst>
          </p:cNvPr>
          <p:cNvSpPr txBox="1"/>
          <p:nvPr/>
        </p:nvSpPr>
        <p:spPr>
          <a:xfrm>
            <a:off x="658981" y="545468"/>
            <a:ext cx="1910578" cy="346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 dirty="0">
                <a:solidFill>
                  <a:srgbClr val="000000"/>
                </a:solidFill>
                <a:latin typeface="DM Sans"/>
              </a:rPr>
              <a:t>Relationships: Activities that work with peers/families/friends</a:t>
            </a:r>
          </a:p>
        </p:txBody>
      </p:sp>
      <p:sp>
        <p:nvSpPr>
          <p:cNvPr id="72" name="TextBox 72">
            <a:extLst>
              <a:ext uri="{FF2B5EF4-FFF2-40B4-BE49-F238E27FC236}">
                <a16:creationId xmlns:a16="http://schemas.microsoft.com/office/drawing/2014/main" id="{32BBEBED-72EF-91EF-FDC9-F60FE404B015}"/>
              </a:ext>
            </a:extLst>
          </p:cNvPr>
          <p:cNvSpPr txBox="1"/>
          <p:nvPr/>
        </p:nvSpPr>
        <p:spPr>
          <a:xfrm>
            <a:off x="658981" y="960299"/>
            <a:ext cx="1826812" cy="517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</a:rPr>
              <a:t>Society: Activities contributing to the community outside of the CFO Activity Hub</a:t>
            </a:r>
          </a:p>
        </p:txBody>
      </p:sp>
      <p:grpSp>
        <p:nvGrpSpPr>
          <p:cNvPr id="55" name="Group 62">
            <a:extLst>
              <a:ext uri="{FF2B5EF4-FFF2-40B4-BE49-F238E27FC236}">
                <a16:creationId xmlns:a16="http://schemas.microsoft.com/office/drawing/2014/main" id="{0819367B-9EDA-6369-CF87-0886729AF4AF}"/>
              </a:ext>
            </a:extLst>
          </p:cNvPr>
          <p:cNvGrpSpPr/>
          <p:nvPr/>
        </p:nvGrpSpPr>
        <p:grpSpPr>
          <a:xfrm>
            <a:off x="4385714" y="3401632"/>
            <a:ext cx="242972" cy="242972"/>
            <a:chOff x="0" y="0"/>
            <a:chExt cx="812800" cy="812800"/>
          </a:xfrm>
        </p:grpSpPr>
        <p:sp>
          <p:nvSpPr>
            <p:cNvPr id="56" name="Freeform 63">
              <a:extLst>
                <a:ext uri="{FF2B5EF4-FFF2-40B4-BE49-F238E27FC236}">
                  <a16:creationId xmlns:a16="http://schemas.microsoft.com/office/drawing/2014/main" id="{C89BF13F-3371-A645-7281-A658DDEF2F5E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7" name="TextBox 64">
              <a:extLst>
                <a:ext uri="{FF2B5EF4-FFF2-40B4-BE49-F238E27FC236}">
                  <a16:creationId xmlns:a16="http://schemas.microsoft.com/office/drawing/2014/main" id="{8E8DF70F-5718-666E-664B-73735FAED20D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pic>
        <p:nvPicPr>
          <p:cNvPr id="59" name="Picture 58" descr="A blue and black logo&#10;&#10;Description automatically generated">
            <a:extLst>
              <a:ext uri="{FF2B5EF4-FFF2-40B4-BE49-F238E27FC236}">
                <a16:creationId xmlns:a16="http://schemas.microsoft.com/office/drawing/2014/main" id="{1D1C9D4F-4132-EB8C-C498-D28D70E19D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8723" y="106741"/>
            <a:ext cx="1311392" cy="563127"/>
          </a:xfrm>
          <a:prstGeom prst="rect">
            <a:avLst/>
          </a:prstGeom>
        </p:spPr>
      </p:pic>
      <p:grpSp>
        <p:nvGrpSpPr>
          <p:cNvPr id="14" name="Group 65">
            <a:extLst>
              <a:ext uri="{FF2B5EF4-FFF2-40B4-BE49-F238E27FC236}">
                <a16:creationId xmlns:a16="http://schemas.microsoft.com/office/drawing/2014/main" id="{34C9B230-F2DE-D9AD-E33A-B4EBE14743A7}"/>
              </a:ext>
            </a:extLst>
          </p:cNvPr>
          <p:cNvGrpSpPr/>
          <p:nvPr/>
        </p:nvGrpSpPr>
        <p:grpSpPr>
          <a:xfrm>
            <a:off x="2785016" y="4617568"/>
            <a:ext cx="220832" cy="193228"/>
            <a:chOff x="0" y="0"/>
            <a:chExt cx="812800" cy="711200"/>
          </a:xfrm>
        </p:grpSpPr>
        <p:sp>
          <p:nvSpPr>
            <p:cNvPr id="15" name="Freeform 66">
              <a:extLst>
                <a:ext uri="{FF2B5EF4-FFF2-40B4-BE49-F238E27FC236}">
                  <a16:creationId xmlns:a16="http://schemas.microsoft.com/office/drawing/2014/main" id="{3E8D8F87-4A92-D0EF-29F8-2EE0471404A8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6" name="TextBox 67">
              <a:extLst>
                <a:ext uri="{FF2B5EF4-FFF2-40B4-BE49-F238E27FC236}">
                  <a16:creationId xmlns:a16="http://schemas.microsoft.com/office/drawing/2014/main" id="{EAFFFB80-09D8-A9CA-A62C-84213CE38131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17" name="Group 65">
            <a:extLst>
              <a:ext uri="{FF2B5EF4-FFF2-40B4-BE49-F238E27FC236}">
                <a16:creationId xmlns:a16="http://schemas.microsoft.com/office/drawing/2014/main" id="{A2B95C41-2ABB-1187-F9B4-C58937DC9E5F}"/>
              </a:ext>
            </a:extLst>
          </p:cNvPr>
          <p:cNvGrpSpPr/>
          <p:nvPr/>
        </p:nvGrpSpPr>
        <p:grpSpPr>
          <a:xfrm>
            <a:off x="2779930" y="1366847"/>
            <a:ext cx="220832" cy="397060"/>
            <a:chOff x="0" y="-750229"/>
            <a:chExt cx="812800" cy="1461431"/>
          </a:xfrm>
        </p:grpSpPr>
        <p:sp>
          <p:nvSpPr>
            <p:cNvPr id="18" name="Freeform 66">
              <a:extLst>
                <a:ext uri="{FF2B5EF4-FFF2-40B4-BE49-F238E27FC236}">
                  <a16:creationId xmlns:a16="http://schemas.microsoft.com/office/drawing/2014/main" id="{6961E375-EEED-466E-1C78-0BAE920451FF}"/>
                </a:ext>
              </a:extLst>
            </p:cNvPr>
            <p:cNvSpPr/>
            <p:nvPr/>
          </p:nvSpPr>
          <p:spPr>
            <a:xfrm>
              <a:off x="0" y="1"/>
              <a:ext cx="812800" cy="711201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9" name="TextBox 67">
              <a:extLst>
                <a:ext uri="{FF2B5EF4-FFF2-40B4-BE49-F238E27FC236}">
                  <a16:creationId xmlns:a16="http://schemas.microsoft.com/office/drawing/2014/main" id="{191B0A33-D27F-A601-0C0E-61C8D15E6D5B}"/>
                </a:ext>
              </a:extLst>
            </p:cNvPr>
            <p:cNvSpPr txBox="1"/>
            <p:nvPr/>
          </p:nvSpPr>
          <p:spPr>
            <a:xfrm>
              <a:off x="262837" y="-750229"/>
              <a:ext cx="422963" cy="141062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22" name="Group 65">
            <a:extLst>
              <a:ext uri="{FF2B5EF4-FFF2-40B4-BE49-F238E27FC236}">
                <a16:creationId xmlns:a16="http://schemas.microsoft.com/office/drawing/2014/main" id="{6B48B60C-D95F-152E-AAD6-DF00C29A9105}"/>
              </a:ext>
            </a:extLst>
          </p:cNvPr>
          <p:cNvGrpSpPr/>
          <p:nvPr/>
        </p:nvGrpSpPr>
        <p:grpSpPr>
          <a:xfrm>
            <a:off x="5826242" y="4704380"/>
            <a:ext cx="220832" cy="193228"/>
            <a:chOff x="0" y="0"/>
            <a:chExt cx="812800" cy="711200"/>
          </a:xfrm>
        </p:grpSpPr>
        <p:sp>
          <p:nvSpPr>
            <p:cNvPr id="23" name="Freeform 66">
              <a:extLst>
                <a:ext uri="{FF2B5EF4-FFF2-40B4-BE49-F238E27FC236}">
                  <a16:creationId xmlns:a16="http://schemas.microsoft.com/office/drawing/2014/main" id="{8950CB78-344C-184D-639F-F47D80810DA9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4" name="TextBox 67">
              <a:extLst>
                <a:ext uri="{FF2B5EF4-FFF2-40B4-BE49-F238E27FC236}">
                  <a16:creationId xmlns:a16="http://schemas.microsoft.com/office/drawing/2014/main" id="{10FBA59A-3393-9303-A9D6-ECADEE404278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25" name="Group 65">
            <a:extLst>
              <a:ext uri="{FF2B5EF4-FFF2-40B4-BE49-F238E27FC236}">
                <a16:creationId xmlns:a16="http://schemas.microsoft.com/office/drawing/2014/main" id="{14CDA233-F7C6-E9C5-8C03-872D0D6010BE}"/>
              </a:ext>
            </a:extLst>
          </p:cNvPr>
          <p:cNvGrpSpPr/>
          <p:nvPr/>
        </p:nvGrpSpPr>
        <p:grpSpPr>
          <a:xfrm>
            <a:off x="5931980" y="1570679"/>
            <a:ext cx="220832" cy="434015"/>
            <a:chOff x="0" y="0"/>
            <a:chExt cx="812800" cy="1597447"/>
          </a:xfrm>
        </p:grpSpPr>
        <p:sp>
          <p:nvSpPr>
            <p:cNvPr id="26" name="Freeform 66">
              <a:extLst>
                <a:ext uri="{FF2B5EF4-FFF2-40B4-BE49-F238E27FC236}">
                  <a16:creationId xmlns:a16="http://schemas.microsoft.com/office/drawing/2014/main" id="{259B37DF-13F8-66AC-00E0-9932DE896B27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7" name="TextBox 67">
              <a:extLst>
                <a:ext uri="{FF2B5EF4-FFF2-40B4-BE49-F238E27FC236}">
                  <a16:creationId xmlns:a16="http://schemas.microsoft.com/office/drawing/2014/main" id="{EE0AED7B-1FFF-4CCD-5F08-796DBBEA9501}"/>
                </a:ext>
              </a:extLst>
            </p:cNvPr>
            <p:cNvSpPr txBox="1"/>
            <p:nvPr/>
          </p:nvSpPr>
          <p:spPr>
            <a:xfrm>
              <a:off x="127000" y="301624"/>
              <a:ext cx="168275" cy="129582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34" name="Group 62">
            <a:extLst>
              <a:ext uri="{FF2B5EF4-FFF2-40B4-BE49-F238E27FC236}">
                <a16:creationId xmlns:a16="http://schemas.microsoft.com/office/drawing/2014/main" id="{330C42E0-206F-1E5D-C7B6-D93E436897A7}"/>
              </a:ext>
            </a:extLst>
          </p:cNvPr>
          <p:cNvGrpSpPr/>
          <p:nvPr/>
        </p:nvGrpSpPr>
        <p:grpSpPr>
          <a:xfrm>
            <a:off x="4388426" y="4744459"/>
            <a:ext cx="242972" cy="242972"/>
            <a:chOff x="0" y="0"/>
            <a:chExt cx="812800" cy="812800"/>
          </a:xfrm>
        </p:grpSpPr>
        <p:sp>
          <p:nvSpPr>
            <p:cNvPr id="35" name="Freeform 63">
              <a:extLst>
                <a:ext uri="{FF2B5EF4-FFF2-40B4-BE49-F238E27FC236}">
                  <a16:creationId xmlns:a16="http://schemas.microsoft.com/office/drawing/2014/main" id="{6889E9FF-F19D-2E54-12FE-A5FCD963E616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38" name="TextBox 64">
              <a:extLst>
                <a:ext uri="{FF2B5EF4-FFF2-40B4-BE49-F238E27FC236}">
                  <a16:creationId xmlns:a16="http://schemas.microsoft.com/office/drawing/2014/main" id="{390943FA-F9D8-25FA-E156-AC3866C35B27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45" name="Group 65">
            <a:extLst>
              <a:ext uri="{FF2B5EF4-FFF2-40B4-BE49-F238E27FC236}">
                <a16:creationId xmlns:a16="http://schemas.microsoft.com/office/drawing/2014/main" id="{8856E608-E41F-F5BE-7DE8-929C340E0438}"/>
              </a:ext>
            </a:extLst>
          </p:cNvPr>
          <p:cNvGrpSpPr/>
          <p:nvPr/>
        </p:nvGrpSpPr>
        <p:grpSpPr>
          <a:xfrm>
            <a:off x="5920803" y="2980193"/>
            <a:ext cx="220832" cy="193228"/>
            <a:chOff x="0" y="0"/>
            <a:chExt cx="812800" cy="711200"/>
          </a:xfrm>
        </p:grpSpPr>
        <p:sp>
          <p:nvSpPr>
            <p:cNvPr id="51" name="Freeform 66">
              <a:extLst>
                <a:ext uri="{FF2B5EF4-FFF2-40B4-BE49-F238E27FC236}">
                  <a16:creationId xmlns:a16="http://schemas.microsoft.com/office/drawing/2014/main" id="{B19A3491-9D17-B4D4-7CD6-A0A8E14D09EB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0" name="TextBox 67">
              <a:extLst>
                <a:ext uri="{FF2B5EF4-FFF2-40B4-BE49-F238E27FC236}">
                  <a16:creationId xmlns:a16="http://schemas.microsoft.com/office/drawing/2014/main" id="{181D8BB7-B094-1DBE-779B-108A8E587408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pic>
        <p:nvPicPr>
          <p:cNvPr id="8" name="Picture 7" descr="A group of art supplies&#10;&#10;Description automatically generated">
            <a:extLst>
              <a:ext uri="{FF2B5EF4-FFF2-40B4-BE49-F238E27FC236}">
                <a16:creationId xmlns:a16="http://schemas.microsoft.com/office/drawing/2014/main" id="{9281F219-5E64-303A-C79B-C2A75994C5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 flipV="1">
            <a:off x="8590512" y="5207625"/>
            <a:ext cx="401645" cy="446306"/>
          </a:xfrm>
          <a:prstGeom prst="rect">
            <a:avLst/>
          </a:prstGeom>
        </p:spPr>
      </p:pic>
      <p:pic>
        <p:nvPicPr>
          <p:cNvPr id="12" name="Picture 11" descr="An orange person walking towards an arrow&#10;&#10;Description automatically generated">
            <a:extLst>
              <a:ext uri="{FF2B5EF4-FFF2-40B4-BE49-F238E27FC236}">
                <a16:creationId xmlns:a16="http://schemas.microsoft.com/office/drawing/2014/main" id="{03907323-E188-4962-84AF-A3720FDD298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37881" y="2568113"/>
            <a:ext cx="672091" cy="471467"/>
          </a:xfrm>
          <a:prstGeom prst="rect">
            <a:avLst/>
          </a:prstGeom>
        </p:spPr>
      </p:pic>
      <p:pic>
        <p:nvPicPr>
          <p:cNvPr id="13" name="Picture 12" descr="Several signs with text on them&#10;&#10;Description automatically generated">
            <a:extLst>
              <a:ext uri="{FF2B5EF4-FFF2-40B4-BE49-F238E27FC236}">
                <a16:creationId xmlns:a16="http://schemas.microsoft.com/office/drawing/2014/main" id="{FD5F8C8F-DEB4-6717-B415-0ED91C35332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67234" y="6330615"/>
            <a:ext cx="959579" cy="851628"/>
          </a:xfrm>
          <a:prstGeom prst="rect">
            <a:avLst/>
          </a:prstGeom>
        </p:spPr>
      </p:pic>
      <p:pic>
        <p:nvPicPr>
          <p:cNvPr id="42" name="Picture 41" descr="An orange person walking towards an arrow&#10;&#10;Description automatically generated">
            <a:extLst>
              <a:ext uri="{FF2B5EF4-FFF2-40B4-BE49-F238E27FC236}">
                <a16:creationId xmlns:a16="http://schemas.microsoft.com/office/drawing/2014/main" id="{A5250442-8A35-4F24-AD67-4C43E74816D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05297" y="3862560"/>
            <a:ext cx="672091" cy="471467"/>
          </a:xfrm>
          <a:prstGeom prst="rect">
            <a:avLst/>
          </a:prstGeom>
        </p:spPr>
      </p:pic>
      <p:pic>
        <p:nvPicPr>
          <p:cNvPr id="43" name="Picture 42" descr="Several signs with text on them&#10;&#10;Description automatically generated">
            <a:extLst>
              <a:ext uri="{FF2B5EF4-FFF2-40B4-BE49-F238E27FC236}">
                <a16:creationId xmlns:a16="http://schemas.microsoft.com/office/drawing/2014/main" id="{11FDFAEF-788C-7AC2-FA04-D31B8396134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31362" y="6677436"/>
            <a:ext cx="613742" cy="544697"/>
          </a:xfrm>
          <a:prstGeom prst="rect">
            <a:avLst/>
          </a:prstGeom>
        </p:spPr>
      </p:pic>
      <p:grpSp>
        <p:nvGrpSpPr>
          <p:cNvPr id="44" name="Group 65">
            <a:extLst>
              <a:ext uri="{FF2B5EF4-FFF2-40B4-BE49-F238E27FC236}">
                <a16:creationId xmlns:a16="http://schemas.microsoft.com/office/drawing/2014/main" id="{DEF4EE28-3B91-97F9-665D-3F4F3BD363EA}"/>
              </a:ext>
            </a:extLst>
          </p:cNvPr>
          <p:cNvGrpSpPr/>
          <p:nvPr/>
        </p:nvGrpSpPr>
        <p:grpSpPr>
          <a:xfrm>
            <a:off x="7490282" y="1861691"/>
            <a:ext cx="220832" cy="193228"/>
            <a:chOff x="0" y="0"/>
            <a:chExt cx="812800" cy="711200"/>
          </a:xfrm>
        </p:grpSpPr>
        <p:sp>
          <p:nvSpPr>
            <p:cNvPr id="61" name="Freeform 66">
              <a:extLst>
                <a:ext uri="{FF2B5EF4-FFF2-40B4-BE49-F238E27FC236}">
                  <a16:creationId xmlns:a16="http://schemas.microsoft.com/office/drawing/2014/main" id="{810C27DF-E153-AB36-B7D9-992235C8C9E8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354065EE-601B-3B62-AA76-AC44D58C4398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87" name="Group 46">
            <a:extLst>
              <a:ext uri="{FF2B5EF4-FFF2-40B4-BE49-F238E27FC236}">
                <a16:creationId xmlns:a16="http://schemas.microsoft.com/office/drawing/2014/main" id="{7A5FFBB0-E013-1F81-9147-4D4E928E48CA}"/>
              </a:ext>
            </a:extLst>
          </p:cNvPr>
          <p:cNvGrpSpPr/>
          <p:nvPr/>
        </p:nvGrpSpPr>
        <p:grpSpPr>
          <a:xfrm rot="2700000">
            <a:off x="7069487" y="1520372"/>
            <a:ext cx="293842" cy="293842"/>
            <a:chOff x="0" y="0"/>
            <a:chExt cx="812800" cy="812800"/>
          </a:xfrm>
        </p:grpSpPr>
        <p:sp>
          <p:nvSpPr>
            <p:cNvPr id="88" name="Freeform 47">
              <a:extLst>
                <a:ext uri="{FF2B5EF4-FFF2-40B4-BE49-F238E27FC236}">
                  <a16:creationId xmlns:a16="http://schemas.microsoft.com/office/drawing/2014/main" id="{9AD1712F-5EA6-4504-3AA9-3B9C10A182C3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1371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89" name="TextBox 48">
              <a:extLst>
                <a:ext uri="{FF2B5EF4-FFF2-40B4-BE49-F238E27FC236}">
                  <a16:creationId xmlns:a16="http://schemas.microsoft.com/office/drawing/2014/main" id="{0345AFE3-B97E-3631-D02F-5069AA52C363}"/>
                </a:ext>
              </a:extLst>
            </p:cNvPr>
            <p:cNvSpPr txBox="1"/>
            <p:nvPr/>
          </p:nvSpPr>
          <p:spPr>
            <a:xfrm>
              <a:off x="139700" y="111125"/>
              <a:ext cx="533400" cy="561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90" name="Group 46">
            <a:extLst>
              <a:ext uri="{FF2B5EF4-FFF2-40B4-BE49-F238E27FC236}">
                <a16:creationId xmlns:a16="http://schemas.microsoft.com/office/drawing/2014/main" id="{7F671419-815C-DBEE-5FAF-CA7B08C53157}"/>
              </a:ext>
            </a:extLst>
          </p:cNvPr>
          <p:cNvGrpSpPr/>
          <p:nvPr/>
        </p:nvGrpSpPr>
        <p:grpSpPr>
          <a:xfrm rot="2700000">
            <a:off x="7013779" y="2913997"/>
            <a:ext cx="293842" cy="293842"/>
            <a:chOff x="0" y="0"/>
            <a:chExt cx="812800" cy="812800"/>
          </a:xfrm>
        </p:grpSpPr>
        <p:sp>
          <p:nvSpPr>
            <p:cNvPr id="91" name="Freeform 47">
              <a:extLst>
                <a:ext uri="{FF2B5EF4-FFF2-40B4-BE49-F238E27FC236}">
                  <a16:creationId xmlns:a16="http://schemas.microsoft.com/office/drawing/2014/main" id="{F24B1396-817D-0E78-B5E0-E95537458E88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1371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92" name="TextBox 48">
              <a:extLst>
                <a:ext uri="{FF2B5EF4-FFF2-40B4-BE49-F238E27FC236}">
                  <a16:creationId xmlns:a16="http://schemas.microsoft.com/office/drawing/2014/main" id="{0AB3B11D-FDC8-9EF7-F384-B2460C866A33}"/>
                </a:ext>
              </a:extLst>
            </p:cNvPr>
            <p:cNvSpPr txBox="1"/>
            <p:nvPr/>
          </p:nvSpPr>
          <p:spPr>
            <a:xfrm>
              <a:off x="139700" y="111125"/>
              <a:ext cx="533400" cy="561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93" name="Group 62">
            <a:extLst>
              <a:ext uri="{FF2B5EF4-FFF2-40B4-BE49-F238E27FC236}">
                <a16:creationId xmlns:a16="http://schemas.microsoft.com/office/drawing/2014/main" id="{D311F2BB-3599-F64C-00BA-D7BAAFE5D1E7}"/>
              </a:ext>
            </a:extLst>
          </p:cNvPr>
          <p:cNvGrpSpPr/>
          <p:nvPr/>
        </p:nvGrpSpPr>
        <p:grpSpPr>
          <a:xfrm>
            <a:off x="4388128" y="6097162"/>
            <a:ext cx="242972" cy="242972"/>
            <a:chOff x="0" y="0"/>
            <a:chExt cx="812800" cy="812800"/>
          </a:xfrm>
        </p:grpSpPr>
        <p:sp>
          <p:nvSpPr>
            <p:cNvPr id="94" name="Freeform 63">
              <a:extLst>
                <a:ext uri="{FF2B5EF4-FFF2-40B4-BE49-F238E27FC236}">
                  <a16:creationId xmlns:a16="http://schemas.microsoft.com/office/drawing/2014/main" id="{8BD09E17-D70D-C1DA-7D13-B0C1C9A1EF64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95" name="TextBox 64">
              <a:extLst>
                <a:ext uri="{FF2B5EF4-FFF2-40B4-BE49-F238E27FC236}">
                  <a16:creationId xmlns:a16="http://schemas.microsoft.com/office/drawing/2014/main" id="{BEEE7A02-4411-7D22-2AB8-8458BE5B148A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6" name="Group 65">
            <a:extLst>
              <a:ext uri="{FF2B5EF4-FFF2-40B4-BE49-F238E27FC236}">
                <a16:creationId xmlns:a16="http://schemas.microsoft.com/office/drawing/2014/main" id="{69F5F15E-DBAE-C73D-F9B4-D218C6D9E756}"/>
              </a:ext>
            </a:extLst>
          </p:cNvPr>
          <p:cNvGrpSpPr/>
          <p:nvPr/>
        </p:nvGrpSpPr>
        <p:grpSpPr>
          <a:xfrm>
            <a:off x="14811355" y="424465"/>
            <a:ext cx="220832" cy="193228"/>
            <a:chOff x="0" y="0"/>
            <a:chExt cx="812800" cy="711200"/>
          </a:xfrm>
        </p:grpSpPr>
        <p:sp>
          <p:nvSpPr>
            <p:cNvPr id="7" name="Freeform 66">
              <a:extLst>
                <a:ext uri="{FF2B5EF4-FFF2-40B4-BE49-F238E27FC236}">
                  <a16:creationId xmlns:a16="http://schemas.microsoft.com/office/drawing/2014/main" id="{489299BC-4528-D49D-8F16-BCB34D3DD912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9" name="TextBox 67">
              <a:extLst>
                <a:ext uri="{FF2B5EF4-FFF2-40B4-BE49-F238E27FC236}">
                  <a16:creationId xmlns:a16="http://schemas.microsoft.com/office/drawing/2014/main" id="{92C90DFC-86A4-A528-BADC-F7CA365E98DA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10" name="Group 6">
            <a:extLst>
              <a:ext uri="{FF2B5EF4-FFF2-40B4-BE49-F238E27FC236}">
                <a16:creationId xmlns:a16="http://schemas.microsoft.com/office/drawing/2014/main" id="{74E587FF-9FFB-576E-2264-477AB132DB8E}"/>
              </a:ext>
            </a:extLst>
          </p:cNvPr>
          <p:cNvGrpSpPr/>
          <p:nvPr/>
        </p:nvGrpSpPr>
        <p:grpSpPr>
          <a:xfrm>
            <a:off x="9294957" y="3793398"/>
            <a:ext cx="732178" cy="540629"/>
            <a:chOff x="0" y="0"/>
            <a:chExt cx="667314" cy="512822"/>
          </a:xfrm>
        </p:grpSpPr>
        <p:pic>
          <p:nvPicPr>
            <p:cNvPr id="11" name="Picture 7">
              <a:extLst>
                <a:ext uri="{FF2B5EF4-FFF2-40B4-BE49-F238E27FC236}">
                  <a16:creationId xmlns:a16="http://schemas.microsoft.com/office/drawing/2014/main" id="{6ADB3453-5335-4B88-BBC3-9A1723F7BED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rcRect t="259" b="259"/>
            <a:stretch>
              <a:fillRect/>
            </a:stretch>
          </p:blipFill>
          <p:spPr>
            <a:xfrm>
              <a:off x="0" y="0"/>
              <a:ext cx="667314" cy="512822"/>
            </a:xfrm>
            <a:prstGeom prst="rect">
              <a:avLst/>
            </a:prstGeom>
          </p:spPr>
        </p:pic>
      </p:grpSp>
      <p:grpSp>
        <p:nvGrpSpPr>
          <p:cNvPr id="20" name="Group 65">
            <a:extLst>
              <a:ext uri="{FF2B5EF4-FFF2-40B4-BE49-F238E27FC236}">
                <a16:creationId xmlns:a16="http://schemas.microsoft.com/office/drawing/2014/main" id="{FA87A198-37BD-6DDB-20ED-B8119F60CD5A}"/>
              </a:ext>
            </a:extLst>
          </p:cNvPr>
          <p:cNvGrpSpPr/>
          <p:nvPr/>
        </p:nvGrpSpPr>
        <p:grpSpPr>
          <a:xfrm>
            <a:off x="7540715" y="4800994"/>
            <a:ext cx="220832" cy="193228"/>
            <a:chOff x="0" y="0"/>
            <a:chExt cx="812800" cy="711200"/>
          </a:xfrm>
        </p:grpSpPr>
        <p:sp>
          <p:nvSpPr>
            <p:cNvPr id="21" name="Freeform 66">
              <a:extLst>
                <a:ext uri="{FF2B5EF4-FFF2-40B4-BE49-F238E27FC236}">
                  <a16:creationId xmlns:a16="http://schemas.microsoft.com/office/drawing/2014/main" id="{0BCD342E-2FC4-2C9F-D0DF-E01079C2C573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8" name="TextBox 67">
              <a:extLst>
                <a:ext uri="{FF2B5EF4-FFF2-40B4-BE49-F238E27FC236}">
                  <a16:creationId xmlns:a16="http://schemas.microsoft.com/office/drawing/2014/main" id="{8FAFFA3A-7049-2C5C-B329-4C8114A2DC13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29" name="Group 62">
            <a:extLst>
              <a:ext uri="{FF2B5EF4-FFF2-40B4-BE49-F238E27FC236}">
                <a16:creationId xmlns:a16="http://schemas.microsoft.com/office/drawing/2014/main" id="{EA37D853-DC22-0A97-54D0-BF2EA1D8E65F}"/>
              </a:ext>
            </a:extLst>
          </p:cNvPr>
          <p:cNvGrpSpPr/>
          <p:nvPr/>
        </p:nvGrpSpPr>
        <p:grpSpPr>
          <a:xfrm>
            <a:off x="9005267" y="4987431"/>
            <a:ext cx="242972" cy="242972"/>
            <a:chOff x="0" y="0"/>
            <a:chExt cx="812800" cy="812800"/>
          </a:xfrm>
        </p:grpSpPr>
        <p:sp>
          <p:nvSpPr>
            <p:cNvPr id="30" name="Freeform 63">
              <a:extLst>
                <a:ext uri="{FF2B5EF4-FFF2-40B4-BE49-F238E27FC236}">
                  <a16:creationId xmlns:a16="http://schemas.microsoft.com/office/drawing/2014/main" id="{735CBD20-E9F2-F981-20AD-5841A2E44CBF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36" name="TextBox 64">
              <a:extLst>
                <a:ext uri="{FF2B5EF4-FFF2-40B4-BE49-F238E27FC236}">
                  <a16:creationId xmlns:a16="http://schemas.microsoft.com/office/drawing/2014/main" id="{7AE565A1-6335-6CC5-C92C-D470704583BD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37" name="Group 62">
            <a:extLst>
              <a:ext uri="{FF2B5EF4-FFF2-40B4-BE49-F238E27FC236}">
                <a16:creationId xmlns:a16="http://schemas.microsoft.com/office/drawing/2014/main" id="{12DC41D3-E832-0F05-6FBB-7BAE7B1AEAB2}"/>
              </a:ext>
            </a:extLst>
          </p:cNvPr>
          <p:cNvGrpSpPr/>
          <p:nvPr/>
        </p:nvGrpSpPr>
        <p:grpSpPr>
          <a:xfrm>
            <a:off x="4320397" y="1823724"/>
            <a:ext cx="308289" cy="242972"/>
            <a:chOff x="76200" y="39397"/>
            <a:chExt cx="1031302" cy="812800"/>
          </a:xfrm>
        </p:grpSpPr>
        <p:sp>
          <p:nvSpPr>
            <p:cNvPr id="39" name="Freeform 63">
              <a:extLst>
                <a:ext uri="{FF2B5EF4-FFF2-40B4-BE49-F238E27FC236}">
                  <a16:creationId xmlns:a16="http://schemas.microsoft.com/office/drawing/2014/main" id="{58E3F0FD-DA34-D737-BD09-7A64A5D32892}"/>
                </a:ext>
              </a:extLst>
            </p:cNvPr>
            <p:cNvSpPr/>
            <p:nvPr/>
          </p:nvSpPr>
          <p:spPr>
            <a:xfrm>
              <a:off x="294702" y="39397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0" name="TextBox 64">
              <a:extLst>
                <a:ext uri="{FF2B5EF4-FFF2-40B4-BE49-F238E27FC236}">
                  <a16:creationId xmlns:a16="http://schemas.microsoft.com/office/drawing/2014/main" id="{5942FA2D-CB25-C41B-10C2-CCC53937D6B2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41" name="Group 62">
            <a:extLst>
              <a:ext uri="{FF2B5EF4-FFF2-40B4-BE49-F238E27FC236}">
                <a16:creationId xmlns:a16="http://schemas.microsoft.com/office/drawing/2014/main" id="{0C9690F3-F605-45FC-4675-88AD7ACB122D}"/>
              </a:ext>
            </a:extLst>
          </p:cNvPr>
          <p:cNvGrpSpPr/>
          <p:nvPr/>
        </p:nvGrpSpPr>
        <p:grpSpPr>
          <a:xfrm>
            <a:off x="15143115" y="374721"/>
            <a:ext cx="243997" cy="313764"/>
            <a:chOff x="76200" y="-313018"/>
            <a:chExt cx="816230" cy="1049618"/>
          </a:xfrm>
        </p:grpSpPr>
        <p:sp>
          <p:nvSpPr>
            <p:cNvPr id="53" name="Freeform 63">
              <a:extLst>
                <a:ext uri="{FF2B5EF4-FFF2-40B4-BE49-F238E27FC236}">
                  <a16:creationId xmlns:a16="http://schemas.microsoft.com/office/drawing/2014/main" id="{12F35ACB-0B61-2AC8-097A-63062F3D239F}"/>
                </a:ext>
              </a:extLst>
            </p:cNvPr>
            <p:cNvSpPr/>
            <p:nvPr/>
          </p:nvSpPr>
          <p:spPr>
            <a:xfrm>
              <a:off x="79630" y="-313018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4" name="TextBox 64">
              <a:extLst>
                <a:ext uri="{FF2B5EF4-FFF2-40B4-BE49-F238E27FC236}">
                  <a16:creationId xmlns:a16="http://schemas.microsoft.com/office/drawing/2014/main" id="{30B9004A-8E1C-23EA-B948-57C04A75B0E6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58" name="Group 62">
            <a:extLst>
              <a:ext uri="{FF2B5EF4-FFF2-40B4-BE49-F238E27FC236}">
                <a16:creationId xmlns:a16="http://schemas.microsoft.com/office/drawing/2014/main" id="{D19BC07F-1269-E4F2-251E-87383C60126F}"/>
              </a:ext>
            </a:extLst>
          </p:cNvPr>
          <p:cNvGrpSpPr/>
          <p:nvPr/>
        </p:nvGrpSpPr>
        <p:grpSpPr>
          <a:xfrm>
            <a:off x="8982488" y="1667293"/>
            <a:ext cx="242972" cy="242972"/>
            <a:chOff x="0" y="0"/>
            <a:chExt cx="812800" cy="812800"/>
          </a:xfrm>
        </p:grpSpPr>
        <p:sp>
          <p:nvSpPr>
            <p:cNvPr id="75" name="Freeform 63">
              <a:extLst>
                <a:ext uri="{FF2B5EF4-FFF2-40B4-BE49-F238E27FC236}">
                  <a16:creationId xmlns:a16="http://schemas.microsoft.com/office/drawing/2014/main" id="{1C2BB6BC-361A-66BD-81BA-EB6D70FF6CDC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76" name="TextBox 64">
              <a:extLst>
                <a:ext uri="{FF2B5EF4-FFF2-40B4-BE49-F238E27FC236}">
                  <a16:creationId xmlns:a16="http://schemas.microsoft.com/office/drawing/2014/main" id="{01911228-8C22-441E-948E-4B1FF5A5AF02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9632493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6786444"/>
              </p:ext>
            </p:extLst>
          </p:nvPr>
        </p:nvGraphicFramePr>
        <p:xfrm>
          <a:off x="2820049" y="727470"/>
          <a:ext cx="7707753" cy="6838332"/>
        </p:xfrm>
        <a:graphic>
          <a:graphicData uri="http://schemas.openxmlformats.org/drawingml/2006/table">
            <a:tbl>
              <a:tblPr/>
              <a:tblGrid>
                <a:gridCol w="15415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93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60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8973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9106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19849"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Monday 24th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Tuesday 25th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Wednesday 26</a:t>
                      </a:r>
                      <a:r>
                        <a:rPr lang="en-US" sz="1377" baseline="30000" dirty="0">
                          <a:solidFill>
                            <a:srgbClr val="000000"/>
                          </a:solidFill>
                          <a:latin typeface="DM Sans Bold"/>
                        </a:rPr>
                        <a:t>th</a:t>
                      </a: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 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Thursday 27</a:t>
                      </a:r>
                      <a:r>
                        <a:rPr lang="en-US" sz="1377" baseline="30000" dirty="0">
                          <a:solidFill>
                            <a:srgbClr val="000000"/>
                          </a:solidFill>
                          <a:latin typeface="DM Sans Bold"/>
                        </a:rPr>
                        <a:t>th</a:t>
                      </a: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 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Friday 28</a:t>
                      </a:r>
                      <a:r>
                        <a:rPr lang="en-US" sz="1377" baseline="30000" dirty="0">
                          <a:solidFill>
                            <a:srgbClr val="000000"/>
                          </a:solidFill>
                          <a:latin typeface="DM Sans Bold"/>
                        </a:rPr>
                        <a:t>th</a:t>
                      </a: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 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2041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u="sng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Future Focus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u="none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Learn how to plan long term and develop your goals and aims. Find your stepping stones into a brighter future         9.30am –1pm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1" u="sng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1" u="sng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1" u="sng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endParaRPr lang="en-US" sz="140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u="sng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Independent Living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Non-accredited course on Food Safety and Storage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u="sng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9.30am – 11am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Cooking on a budget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(level 1 / level 2 food hygiene course)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11am – 1pm</a:t>
                      </a:r>
                      <a:endParaRPr lang="en-US" sz="140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400" b="1" u="sng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Sports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Get physically and mentally fit  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9.30am – 11.30am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400" b="1" u="sng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Wellbeing walk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Benefit from physical activity in a walking group 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12pm – 1.30pm</a:t>
                      </a: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u="sng" dirty="0">
                          <a:latin typeface="DM Sans" pitchFamily="2" charset="0"/>
                        </a:rPr>
                        <a:t>Introduction to Digital Literacy 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Develop better skills and understanding of digital platforms, software and internet usage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1" u="sng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1" u="sng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1" u="sng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1" u="sng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400" b="1" u="sng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Baking morning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400" b="1" u="sng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Learn to bake on a budget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40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(level 1 / level 2 food hygiene course)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10am – 1pm</a:t>
                      </a:r>
                      <a:endParaRPr lang="en-US" sz="1200" b="0" u="none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40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40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40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40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3825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u="sng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Employment-focused Programmes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Find meaningful &amp; appropriate employment. 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1:30pm – 4pm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u="sng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Women’s World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Build your confidence in a safe space and find the help to access support networks for your needs.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1pm – 4pm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u="sng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Accommodation Support &amp; Advice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Support with securing accommodation and what to do when things go wrong with repairs, eviction and arrears. 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1:30pm – 4pm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400" b="1" u="sng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Arts and Crafts 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0" u="none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Develop your practical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0" u="none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Skills 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0" u="none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2pm – 4pm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u="sng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Wellbeing and mindfulness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Do you struggle with mental health issues?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Do you need support?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Learn how to develop a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Healthy &amp; positive mental outlook.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0" kern="1200" dirty="0">
                          <a:solidFill>
                            <a:schemeClr val="dk1"/>
                          </a:solidFill>
                          <a:effectLst/>
                          <a:latin typeface="DM Sans" pitchFamily="2" charset="0"/>
                          <a:ea typeface="+mn-ea"/>
                          <a:cs typeface="+mn-cs"/>
                        </a:rPr>
                        <a:t>2pm – 4pm</a:t>
                      </a:r>
                      <a:endParaRPr lang="en-GB" sz="12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3" name="Group 3"/>
          <p:cNvGrpSpPr/>
          <p:nvPr/>
        </p:nvGrpSpPr>
        <p:grpSpPr>
          <a:xfrm>
            <a:off x="194675" y="1593380"/>
            <a:ext cx="2399946" cy="5151451"/>
            <a:chOff x="0" y="0"/>
            <a:chExt cx="874251" cy="174768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68775" cy="1669301"/>
            </a:xfrm>
            <a:custGeom>
              <a:avLst/>
              <a:gdLst/>
              <a:ahLst/>
              <a:cxnLst/>
              <a:rect l="l" t="t" r="r" b="b"/>
              <a:pathLst>
                <a:path w="868775" h="1669301">
                  <a:moveTo>
                    <a:pt x="0" y="0"/>
                  </a:moveTo>
                  <a:lnTo>
                    <a:pt x="868775" y="0"/>
                  </a:lnTo>
                  <a:lnTo>
                    <a:pt x="868775" y="1669301"/>
                  </a:lnTo>
                  <a:lnTo>
                    <a:pt x="0" y="1669301"/>
                  </a:lnTo>
                  <a:close/>
                </a:path>
              </a:pathLst>
            </a:custGeom>
            <a:solidFill>
              <a:srgbClr val="34586E"/>
            </a:solid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5476" y="49812"/>
              <a:ext cx="868775" cy="16978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r>
                <a:rPr lang="en-US" sz="1600" b="1" dirty="0">
                  <a:solidFill>
                    <a:srgbClr val="FFFFFF"/>
                  </a:solidFill>
                  <a:latin typeface="DM Sans"/>
                </a:rPr>
                <a:t>Hull Activity Hub</a:t>
              </a:r>
              <a:endParaRPr lang="en-US" sz="1200" dirty="0">
                <a:solidFill>
                  <a:srgbClr val="FFFFFF"/>
                </a:solidFill>
                <a:latin typeface="DM Sans"/>
              </a:endParaRPr>
            </a:p>
            <a:p>
              <a:pPr algn="ctr">
                <a:lnSpc>
                  <a:spcPts val="2379"/>
                </a:lnSpc>
              </a:pPr>
              <a:r>
                <a:rPr lang="en-US" sz="1200" dirty="0">
                  <a:solidFill>
                    <a:srgbClr val="FFFFFF"/>
                  </a:solidFill>
                  <a:latin typeface="DM Sans"/>
                </a:rPr>
                <a:t>*If you ever need a </a:t>
              </a:r>
              <a:r>
                <a:rPr lang="en-US" sz="1200" dirty="0" err="1">
                  <a:solidFill>
                    <a:srgbClr val="FFFFFF"/>
                  </a:solidFill>
                  <a:latin typeface="DM Sans"/>
                </a:rPr>
                <a:t>cuppa</a:t>
              </a:r>
              <a:r>
                <a:rPr lang="en-US" sz="1200" dirty="0">
                  <a:solidFill>
                    <a:srgbClr val="FFFFFF"/>
                  </a:solidFill>
                  <a:latin typeface="DM Sans"/>
                </a:rPr>
                <a:t> or a chat, pop in and speak to your support worker.</a:t>
              </a:r>
            </a:p>
            <a:p>
              <a:pPr algn="ctr">
                <a:lnSpc>
                  <a:spcPts val="2379"/>
                </a:lnSpc>
              </a:pPr>
              <a:r>
                <a:rPr lang="en-US" sz="1200" dirty="0">
                  <a:solidFill>
                    <a:srgbClr val="FFFFFF"/>
                  </a:solidFill>
                  <a:latin typeface="DM Sans"/>
                </a:rPr>
                <a:t>*Drop in Session available for</a:t>
              </a:r>
            </a:p>
            <a:p>
              <a:pPr algn="ctr">
                <a:lnSpc>
                  <a:spcPts val="2379"/>
                </a:lnSpc>
              </a:pPr>
              <a:r>
                <a:rPr lang="en-US" sz="1200" dirty="0">
                  <a:solidFill>
                    <a:srgbClr val="FFFFFF"/>
                  </a:solidFill>
                  <a:latin typeface="DM Sans"/>
                </a:rPr>
                <a:t>1-2-1 Support. Please contact your support worker. </a:t>
              </a:r>
            </a:p>
            <a:p>
              <a:pPr algn="ctr">
                <a:lnSpc>
                  <a:spcPts val="2379"/>
                </a:lnSpc>
              </a:pPr>
              <a:endParaRPr lang="en-US" sz="1200" dirty="0">
                <a:solidFill>
                  <a:srgbClr val="FFFFFF"/>
                </a:solidFill>
                <a:latin typeface="DM Sans"/>
              </a:endParaRPr>
            </a:p>
            <a:p>
              <a:pPr marL="171450" indent="-171450" algn="ctr">
                <a:lnSpc>
                  <a:spcPts val="2379"/>
                </a:lnSpc>
                <a:buFont typeface="Arial"/>
                <a:buChar char="•"/>
              </a:pPr>
              <a:r>
                <a:rPr lang="en-US" sz="1200" dirty="0">
                  <a:solidFill>
                    <a:schemeClr val="bg1"/>
                  </a:solidFill>
                  <a:latin typeface="DM Sans"/>
                </a:rPr>
                <a:t>Reception contact number: </a:t>
              </a:r>
              <a:r>
                <a:rPr lang="en-GB" sz="1200" dirty="0">
                  <a:solidFill>
                    <a:schemeClr val="bg1"/>
                  </a:solidFill>
                  <a:latin typeface="DM Sans"/>
                </a:rPr>
                <a:t>07502299992</a:t>
              </a:r>
              <a:endParaRPr lang="en-US" sz="1200" dirty="0">
                <a:solidFill>
                  <a:schemeClr val="bg1"/>
                </a:solidFill>
                <a:latin typeface="DM Sans"/>
              </a:endParaRPr>
            </a:p>
            <a:p>
              <a:pPr marL="171450" indent="-171450" algn="ctr">
                <a:lnSpc>
                  <a:spcPts val="2379"/>
                </a:lnSpc>
                <a:buFont typeface="Arial"/>
                <a:buChar char="•"/>
              </a:pPr>
              <a:r>
                <a:rPr lang="en-GB" sz="1200" dirty="0">
                  <a:solidFill>
                    <a:schemeClr val="bg1"/>
                  </a:solidFill>
                  <a:latin typeface="DM Sans"/>
                </a:rPr>
                <a:t>9:30am -4pm</a:t>
              </a:r>
            </a:p>
            <a:p>
              <a:pPr algn="ctr">
                <a:lnSpc>
                  <a:spcPts val="2379"/>
                </a:lnSpc>
              </a:pPr>
              <a:r>
                <a:rPr lang="en-GB" sz="1200" dirty="0">
                  <a:solidFill>
                    <a:schemeClr val="bg1"/>
                  </a:solidFill>
                  <a:latin typeface="DM Sans"/>
                </a:rPr>
                <a:t>Monday – Friday</a:t>
              </a:r>
            </a:p>
            <a:p>
              <a:pPr algn="ctr">
                <a:lnSpc>
                  <a:spcPts val="2379"/>
                </a:lnSpc>
              </a:pPr>
              <a:endParaRPr lang="en-GB" sz="1200" dirty="0">
                <a:solidFill>
                  <a:schemeClr val="bg1"/>
                </a:solidFill>
                <a:latin typeface="Calibri"/>
                <a:ea typeface="Calibri"/>
                <a:cs typeface="Calibri"/>
              </a:endParaRPr>
            </a:p>
            <a:p>
              <a:pPr algn="ctr">
                <a:lnSpc>
                  <a:spcPts val="2379"/>
                </a:lnSpc>
              </a:pPr>
              <a:r>
                <a:rPr lang="en-GB" sz="1200" dirty="0">
                  <a:solidFill>
                    <a:schemeClr val="bg1"/>
                  </a:solidFill>
                  <a:latin typeface="DM Sans"/>
                  <a:ea typeface="Calibri"/>
                  <a:cs typeface="Calibri"/>
                </a:rPr>
                <a:t>CFO Activity Hub, 55 </a:t>
              </a:r>
              <a:r>
                <a:rPr lang="en-GB" sz="1200" dirty="0" err="1">
                  <a:solidFill>
                    <a:schemeClr val="bg1"/>
                  </a:solidFill>
                  <a:latin typeface="DM Sans"/>
                  <a:ea typeface="Calibri"/>
                  <a:cs typeface="Calibri"/>
                </a:rPr>
                <a:t>Savillle</a:t>
              </a:r>
              <a:r>
                <a:rPr lang="en-GB" sz="1200" dirty="0">
                  <a:solidFill>
                    <a:schemeClr val="bg1"/>
                  </a:solidFill>
                  <a:latin typeface="DM Sans"/>
                  <a:ea typeface="Calibri"/>
                  <a:cs typeface="Calibri"/>
                </a:rPr>
                <a:t> street, Norwich house, hull, HU1 3EA</a:t>
              </a:r>
            </a:p>
            <a:p>
              <a:pPr algn="ctr">
                <a:lnSpc>
                  <a:spcPts val="2379"/>
                </a:lnSpc>
              </a:pPr>
              <a:endParaRPr lang="en-US" sz="1100" dirty="0">
                <a:solidFill>
                  <a:srgbClr val="FFFFFF"/>
                </a:solidFill>
                <a:latin typeface="DM Sans"/>
              </a:endParaRPr>
            </a:p>
          </p:txBody>
        </p:sp>
      </p:grpSp>
      <p:grpSp>
        <p:nvGrpSpPr>
          <p:cNvPr id="46" name="Group 46"/>
          <p:cNvGrpSpPr/>
          <p:nvPr/>
        </p:nvGrpSpPr>
        <p:grpSpPr>
          <a:xfrm rot="2700000">
            <a:off x="170282" y="1049731"/>
            <a:ext cx="293842" cy="293842"/>
            <a:chOff x="0" y="0"/>
            <a:chExt cx="812800" cy="812800"/>
          </a:xfrm>
        </p:grpSpPr>
        <p:sp>
          <p:nvSpPr>
            <p:cNvPr id="47" name="Freeform 4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1371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8" name="TextBox 48"/>
            <p:cNvSpPr txBox="1"/>
            <p:nvPr/>
          </p:nvSpPr>
          <p:spPr>
            <a:xfrm>
              <a:off x="139700" y="111125"/>
              <a:ext cx="533400" cy="561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49" name="Group 49"/>
          <p:cNvGrpSpPr/>
          <p:nvPr/>
        </p:nvGrpSpPr>
        <p:grpSpPr>
          <a:xfrm>
            <a:off x="354126" y="6562749"/>
            <a:ext cx="2066012" cy="747035"/>
            <a:chOff x="183080" y="0"/>
            <a:chExt cx="2754682" cy="996046"/>
          </a:xfrm>
        </p:grpSpPr>
        <p:sp>
          <p:nvSpPr>
            <p:cNvPr id="50" name="Freeform 50"/>
            <p:cNvSpPr/>
            <p:nvPr/>
          </p:nvSpPr>
          <p:spPr>
            <a:xfrm>
              <a:off x="694021" y="0"/>
              <a:ext cx="1741685" cy="680233"/>
            </a:xfrm>
            <a:custGeom>
              <a:avLst/>
              <a:gdLst/>
              <a:ahLst/>
              <a:cxnLst/>
              <a:rect l="l" t="t" r="r" b="b"/>
              <a:pathLst>
                <a:path w="1741685" h="680233">
                  <a:moveTo>
                    <a:pt x="0" y="0"/>
                  </a:moveTo>
                  <a:lnTo>
                    <a:pt x="1741685" y="0"/>
                  </a:lnTo>
                  <a:lnTo>
                    <a:pt x="1741685" y="680233"/>
                  </a:lnTo>
                  <a:lnTo>
                    <a:pt x="0" y="6802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974" b="-974"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52" name="TextBox 52"/>
            <p:cNvSpPr txBox="1"/>
            <p:nvPr/>
          </p:nvSpPr>
          <p:spPr>
            <a:xfrm>
              <a:off x="183080" y="842158"/>
              <a:ext cx="2754682" cy="1538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77"/>
                </a:lnSpc>
              </a:pPr>
              <a:r>
                <a:rPr lang="en-US" sz="750" dirty="0">
                  <a:solidFill>
                    <a:srgbClr val="000000"/>
                  </a:solidFill>
                  <a:latin typeface="DM Sans"/>
                </a:rPr>
                <a:t>This </a:t>
              </a:r>
              <a:r>
                <a:rPr lang="en-US" sz="750" dirty="0" err="1">
                  <a:solidFill>
                    <a:srgbClr val="000000"/>
                  </a:solidFill>
                  <a:latin typeface="DM Sans"/>
                </a:rPr>
                <a:t>programme</a:t>
              </a:r>
              <a:r>
                <a:rPr lang="en-US" sz="750" dirty="0">
                  <a:solidFill>
                    <a:srgbClr val="000000"/>
                  </a:solidFill>
                  <a:latin typeface="DM Sans"/>
                </a:rPr>
                <a:t> is delivered by HMPPS CFO</a:t>
              </a:r>
            </a:p>
          </p:txBody>
        </p:sp>
      </p:grpSp>
      <p:grpSp>
        <p:nvGrpSpPr>
          <p:cNvPr id="62" name="Group 62"/>
          <p:cNvGrpSpPr/>
          <p:nvPr/>
        </p:nvGrpSpPr>
        <p:grpSpPr>
          <a:xfrm>
            <a:off x="195716" y="593502"/>
            <a:ext cx="242972" cy="242972"/>
            <a:chOff x="0" y="0"/>
            <a:chExt cx="812800" cy="812800"/>
          </a:xfrm>
        </p:grpSpPr>
        <p:sp>
          <p:nvSpPr>
            <p:cNvPr id="63" name="Freeform 6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4" name="TextBox 64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65" name="Group 65"/>
          <p:cNvGrpSpPr/>
          <p:nvPr/>
        </p:nvGrpSpPr>
        <p:grpSpPr>
          <a:xfrm>
            <a:off x="206787" y="181493"/>
            <a:ext cx="220832" cy="193228"/>
            <a:chOff x="0" y="0"/>
            <a:chExt cx="812800" cy="711200"/>
          </a:xfrm>
        </p:grpSpPr>
        <p:sp>
          <p:nvSpPr>
            <p:cNvPr id="66" name="Freeform 66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7" name="TextBox 67"/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sp>
        <p:nvSpPr>
          <p:cNvPr id="69" name="TextBox 69"/>
          <p:cNvSpPr txBox="1"/>
          <p:nvPr/>
        </p:nvSpPr>
        <p:spPr>
          <a:xfrm>
            <a:off x="2682767" y="89855"/>
            <a:ext cx="6612190" cy="5994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899"/>
              </a:lnSpc>
              <a:spcBef>
                <a:spcPct val="0"/>
              </a:spcBef>
            </a:pPr>
            <a:r>
              <a:rPr lang="en-US" sz="3499" u="sng" dirty="0">
                <a:solidFill>
                  <a:srgbClr val="000000"/>
                </a:solidFill>
                <a:latin typeface="DM Sans Bold"/>
              </a:rPr>
              <a:t>CFO Evolution – March wk4</a:t>
            </a:r>
          </a:p>
        </p:txBody>
      </p:sp>
      <p:sp>
        <p:nvSpPr>
          <p:cNvPr id="70" name="TextBox 70"/>
          <p:cNvSpPr txBox="1"/>
          <p:nvPr/>
        </p:nvSpPr>
        <p:spPr>
          <a:xfrm>
            <a:off x="658981" y="127955"/>
            <a:ext cx="1826812" cy="346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 dirty="0">
                <a:solidFill>
                  <a:srgbClr val="000000"/>
                </a:solidFill>
                <a:latin typeface="DM Sans"/>
              </a:rPr>
              <a:t>Self: Activities that work on the individual</a:t>
            </a:r>
          </a:p>
        </p:txBody>
      </p:sp>
      <p:sp>
        <p:nvSpPr>
          <p:cNvPr id="71" name="TextBox 71"/>
          <p:cNvSpPr txBox="1"/>
          <p:nvPr/>
        </p:nvSpPr>
        <p:spPr>
          <a:xfrm>
            <a:off x="658981" y="545468"/>
            <a:ext cx="1910578" cy="346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 dirty="0">
                <a:solidFill>
                  <a:srgbClr val="000000"/>
                </a:solidFill>
                <a:latin typeface="DM Sans"/>
              </a:rPr>
              <a:t>Relationships: Activities that work with peers/families/friends</a:t>
            </a:r>
          </a:p>
        </p:txBody>
      </p:sp>
      <p:sp>
        <p:nvSpPr>
          <p:cNvPr id="72" name="TextBox 72"/>
          <p:cNvSpPr txBox="1"/>
          <p:nvPr/>
        </p:nvSpPr>
        <p:spPr>
          <a:xfrm>
            <a:off x="658981" y="960299"/>
            <a:ext cx="1826812" cy="517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</a:rPr>
              <a:t>Society: Activities contributing to the community outside of the CFO Activity Hub</a:t>
            </a:r>
          </a:p>
        </p:txBody>
      </p:sp>
      <p:grpSp>
        <p:nvGrpSpPr>
          <p:cNvPr id="55" name="Group 62">
            <a:extLst>
              <a:ext uri="{FF2B5EF4-FFF2-40B4-BE49-F238E27FC236}">
                <a16:creationId xmlns:a16="http://schemas.microsoft.com/office/drawing/2014/main" id="{3CC8D685-B8C6-AF43-8163-5A3FE9533E18}"/>
              </a:ext>
            </a:extLst>
          </p:cNvPr>
          <p:cNvGrpSpPr/>
          <p:nvPr/>
        </p:nvGrpSpPr>
        <p:grpSpPr>
          <a:xfrm>
            <a:off x="4382100" y="2007247"/>
            <a:ext cx="242972" cy="242972"/>
            <a:chOff x="0" y="0"/>
            <a:chExt cx="812800" cy="812800"/>
          </a:xfrm>
        </p:grpSpPr>
        <p:sp>
          <p:nvSpPr>
            <p:cNvPr id="56" name="Freeform 63">
              <a:extLst>
                <a:ext uri="{FF2B5EF4-FFF2-40B4-BE49-F238E27FC236}">
                  <a16:creationId xmlns:a16="http://schemas.microsoft.com/office/drawing/2014/main" id="{080FFBBC-D5AA-0707-E713-392C1D607A96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7" name="TextBox 64">
              <a:extLst>
                <a:ext uri="{FF2B5EF4-FFF2-40B4-BE49-F238E27FC236}">
                  <a16:creationId xmlns:a16="http://schemas.microsoft.com/office/drawing/2014/main" id="{B95596C8-6001-2B1C-CCAF-E2F5CBD325BC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pic>
        <p:nvPicPr>
          <p:cNvPr id="59" name="Picture 58" descr="A blue and black logo&#10;&#10;Description automatically generated">
            <a:extLst>
              <a:ext uri="{FF2B5EF4-FFF2-40B4-BE49-F238E27FC236}">
                <a16:creationId xmlns:a16="http://schemas.microsoft.com/office/drawing/2014/main" id="{21ADD497-35E5-EF24-5573-B7DFF6B5B3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8723" y="106741"/>
            <a:ext cx="1311392" cy="563127"/>
          </a:xfrm>
          <a:prstGeom prst="rect">
            <a:avLst/>
          </a:prstGeom>
        </p:spPr>
      </p:pic>
      <p:grpSp>
        <p:nvGrpSpPr>
          <p:cNvPr id="14" name="Group 65">
            <a:extLst>
              <a:ext uri="{FF2B5EF4-FFF2-40B4-BE49-F238E27FC236}">
                <a16:creationId xmlns:a16="http://schemas.microsoft.com/office/drawing/2014/main" id="{EB170526-94BB-9925-FCED-FE5454343EFF}"/>
              </a:ext>
            </a:extLst>
          </p:cNvPr>
          <p:cNvGrpSpPr/>
          <p:nvPr/>
        </p:nvGrpSpPr>
        <p:grpSpPr>
          <a:xfrm>
            <a:off x="2895109" y="4654667"/>
            <a:ext cx="220832" cy="193228"/>
            <a:chOff x="0" y="0"/>
            <a:chExt cx="812800" cy="711200"/>
          </a:xfrm>
        </p:grpSpPr>
        <p:sp>
          <p:nvSpPr>
            <p:cNvPr id="15" name="Freeform 66">
              <a:extLst>
                <a:ext uri="{FF2B5EF4-FFF2-40B4-BE49-F238E27FC236}">
                  <a16:creationId xmlns:a16="http://schemas.microsoft.com/office/drawing/2014/main" id="{CE6720A5-28B2-0B5F-7B03-7150E92E42D3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6" name="TextBox 67">
              <a:extLst>
                <a:ext uri="{FF2B5EF4-FFF2-40B4-BE49-F238E27FC236}">
                  <a16:creationId xmlns:a16="http://schemas.microsoft.com/office/drawing/2014/main" id="{AD37BA20-5C9C-81DA-A79C-CC6C2DA1800F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17" name="Group 65">
            <a:extLst>
              <a:ext uri="{FF2B5EF4-FFF2-40B4-BE49-F238E27FC236}">
                <a16:creationId xmlns:a16="http://schemas.microsoft.com/office/drawing/2014/main" id="{CF23EF17-6023-3AED-8C45-25660EAC20B6}"/>
              </a:ext>
            </a:extLst>
          </p:cNvPr>
          <p:cNvGrpSpPr/>
          <p:nvPr/>
        </p:nvGrpSpPr>
        <p:grpSpPr>
          <a:xfrm>
            <a:off x="2930102" y="1333953"/>
            <a:ext cx="220832" cy="397060"/>
            <a:chOff x="0" y="-750229"/>
            <a:chExt cx="812800" cy="1461431"/>
          </a:xfrm>
        </p:grpSpPr>
        <p:sp>
          <p:nvSpPr>
            <p:cNvPr id="18" name="Freeform 66">
              <a:extLst>
                <a:ext uri="{FF2B5EF4-FFF2-40B4-BE49-F238E27FC236}">
                  <a16:creationId xmlns:a16="http://schemas.microsoft.com/office/drawing/2014/main" id="{DE5C9203-0A57-5815-AC13-9A3680183E17}"/>
                </a:ext>
              </a:extLst>
            </p:cNvPr>
            <p:cNvSpPr/>
            <p:nvPr/>
          </p:nvSpPr>
          <p:spPr>
            <a:xfrm>
              <a:off x="0" y="1"/>
              <a:ext cx="812800" cy="711201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9" name="TextBox 67">
              <a:extLst>
                <a:ext uri="{FF2B5EF4-FFF2-40B4-BE49-F238E27FC236}">
                  <a16:creationId xmlns:a16="http://schemas.microsoft.com/office/drawing/2014/main" id="{4D383980-5AF6-326E-0177-CE5E99CE5CFF}"/>
                </a:ext>
              </a:extLst>
            </p:cNvPr>
            <p:cNvSpPr txBox="1"/>
            <p:nvPr/>
          </p:nvSpPr>
          <p:spPr>
            <a:xfrm>
              <a:off x="262837" y="-750229"/>
              <a:ext cx="422963" cy="141062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22" name="Group 65">
            <a:extLst>
              <a:ext uri="{FF2B5EF4-FFF2-40B4-BE49-F238E27FC236}">
                <a16:creationId xmlns:a16="http://schemas.microsoft.com/office/drawing/2014/main" id="{32B8791A-DF7D-FD6A-3E8D-8564B1260ADB}"/>
              </a:ext>
            </a:extLst>
          </p:cNvPr>
          <p:cNvGrpSpPr/>
          <p:nvPr/>
        </p:nvGrpSpPr>
        <p:grpSpPr>
          <a:xfrm>
            <a:off x="5927797" y="4688149"/>
            <a:ext cx="220832" cy="193228"/>
            <a:chOff x="0" y="0"/>
            <a:chExt cx="812800" cy="711200"/>
          </a:xfrm>
        </p:grpSpPr>
        <p:sp>
          <p:nvSpPr>
            <p:cNvPr id="23" name="Freeform 66">
              <a:extLst>
                <a:ext uri="{FF2B5EF4-FFF2-40B4-BE49-F238E27FC236}">
                  <a16:creationId xmlns:a16="http://schemas.microsoft.com/office/drawing/2014/main" id="{CC77EAFC-FE2D-7C72-27EF-9BDC3B1919D0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4" name="TextBox 67">
              <a:extLst>
                <a:ext uri="{FF2B5EF4-FFF2-40B4-BE49-F238E27FC236}">
                  <a16:creationId xmlns:a16="http://schemas.microsoft.com/office/drawing/2014/main" id="{74FCC2D4-F06D-45C2-1147-154EAF0175B9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25" name="Group 65">
            <a:extLst>
              <a:ext uri="{FF2B5EF4-FFF2-40B4-BE49-F238E27FC236}">
                <a16:creationId xmlns:a16="http://schemas.microsoft.com/office/drawing/2014/main" id="{EF1D90F2-5DF1-82F7-E532-45E36D5B8A46}"/>
              </a:ext>
            </a:extLst>
          </p:cNvPr>
          <p:cNvGrpSpPr/>
          <p:nvPr/>
        </p:nvGrpSpPr>
        <p:grpSpPr>
          <a:xfrm>
            <a:off x="5893292" y="1767571"/>
            <a:ext cx="220832" cy="434015"/>
            <a:chOff x="0" y="0"/>
            <a:chExt cx="812800" cy="1597447"/>
          </a:xfrm>
        </p:grpSpPr>
        <p:sp>
          <p:nvSpPr>
            <p:cNvPr id="26" name="Freeform 66">
              <a:extLst>
                <a:ext uri="{FF2B5EF4-FFF2-40B4-BE49-F238E27FC236}">
                  <a16:creationId xmlns:a16="http://schemas.microsoft.com/office/drawing/2014/main" id="{47FA8C7B-BFC8-0025-2CA7-0745CC6F6467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7" name="TextBox 67">
              <a:extLst>
                <a:ext uri="{FF2B5EF4-FFF2-40B4-BE49-F238E27FC236}">
                  <a16:creationId xmlns:a16="http://schemas.microsoft.com/office/drawing/2014/main" id="{89A7C955-6D04-BB9A-8690-F2B594145F7A}"/>
                </a:ext>
              </a:extLst>
            </p:cNvPr>
            <p:cNvSpPr txBox="1"/>
            <p:nvPr/>
          </p:nvSpPr>
          <p:spPr>
            <a:xfrm>
              <a:off x="127000" y="301624"/>
              <a:ext cx="168275" cy="129582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sp>
        <p:nvSpPr>
          <p:cNvPr id="33" name="TextBox 64">
            <a:extLst>
              <a:ext uri="{FF2B5EF4-FFF2-40B4-BE49-F238E27FC236}">
                <a16:creationId xmlns:a16="http://schemas.microsoft.com/office/drawing/2014/main" id="{363A7856-1E0F-87F9-DB77-3F0EEF6CC968}"/>
              </a:ext>
            </a:extLst>
          </p:cNvPr>
          <p:cNvSpPr txBox="1"/>
          <p:nvPr/>
        </p:nvSpPr>
        <p:spPr>
          <a:xfrm>
            <a:off x="4347747" y="3508366"/>
            <a:ext cx="197415" cy="205957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379"/>
              </a:lnSpc>
            </a:pPr>
            <a:endParaRPr/>
          </a:p>
        </p:txBody>
      </p:sp>
      <p:grpSp>
        <p:nvGrpSpPr>
          <p:cNvPr id="34" name="Group 62">
            <a:extLst>
              <a:ext uri="{FF2B5EF4-FFF2-40B4-BE49-F238E27FC236}">
                <a16:creationId xmlns:a16="http://schemas.microsoft.com/office/drawing/2014/main" id="{B734D340-BCEA-9F97-DD42-4F7A75590788}"/>
              </a:ext>
            </a:extLst>
          </p:cNvPr>
          <p:cNvGrpSpPr/>
          <p:nvPr/>
        </p:nvGrpSpPr>
        <p:grpSpPr>
          <a:xfrm>
            <a:off x="4356419" y="4945423"/>
            <a:ext cx="242972" cy="242972"/>
            <a:chOff x="0" y="0"/>
            <a:chExt cx="812800" cy="812800"/>
          </a:xfrm>
        </p:grpSpPr>
        <p:sp>
          <p:nvSpPr>
            <p:cNvPr id="35" name="Freeform 63">
              <a:extLst>
                <a:ext uri="{FF2B5EF4-FFF2-40B4-BE49-F238E27FC236}">
                  <a16:creationId xmlns:a16="http://schemas.microsoft.com/office/drawing/2014/main" id="{35D0C352-F5BE-1B47-C01E-8065FA6672A4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38" name="TextBox 64">
              <a:extLst>
                <a:ext uri="{FF2B5EF4-FFF2-40B4-BE49-F238E27FC236}">
                  <a16:creationId xmlns:a16="http://schemas.microsoft.com/office/drawing/2014/main" id="{4C9CAB5F-B43E-0CE2-DD18-4F0623695F4F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45" name="Group 65">
            <a:extLst>
              <a:ext uri="{FF2B5EF4-FFF2-40B4-BE49-F238E27FC236}">
                <a16:creationId xmlns:a16="http://schemas.microsoft.com/office/drawing/2014/main" id="{98B80825-26BA-918C-5904-407D354C729E}"/>
              </a:ext>
            </a:extLst>
          </p:cNvPr>
          <p:cNvGrpSpPr/>
          <p:nvPr/>
        </p:nvGrpSpPr>
        <p:grpSpPr>
          <a:xfrm>
            <a:off x="5918446" y="3076122"/>
            <a:ext cx="220832" cy="193228"/>
            <a:chOff x="0" y="0"/>
            <a:chExt cx="812800" cy="711200"/>
          </a:xfrm>
        </p:grpSpPr>
        <p:sp>
          <p:nvSpPr>
            <p:cNvPr id="51" name="Freeform 66">
              <a:extLst>
                <a:ext uri="{FF2B5EF4-FFF2-40B4-BE49-F238E27FC236}">
                  <a16:creationId xmlns:a16="http://schemas.microsoft.com/office/drawing/2014/main" id="{5D8A9E6B-B3F7-2A3D-57BE-85E2C7E9B5E6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0" name="TextBox 67">
              <a:extLst>
                <a:ext uri="{FF2B5EF4-FFF2-40B4-BE49-F238E27FC236}">
                  <a16:creationId xmlns:a16="http://schemas.microsoft.com/office/drawing/2014/main" id="{EA470DF4-3FEF-2B55-BAC5-584D3273A814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pic>
        <p:nvPicPr>
          <p:cNvPr id="8" name="Picture 7" descr="A group of art supplies&#10;&#10;Description automatically generated">
            <a:extLst>
              <a:ext uri="{FF2B5EF4-FFF2-40B4-BE49-F238E27FC236}">
                <a16:creationId xmlns:a16="http://schemas.microsoft.com/office/drawing/2014/main" id="{D78A24CA-465C-8474-8549-C9D199BECB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 flipV="1">
            <a:off x="7840897" y="6303345"/>
            <a:ext cx="639912" cy="711067"/>
          </a:xfrm>
          <a:prstGeom prst="rect">
            <a:avLst/>
          </a:prstGeom>
        </p:spPr>
      </p:pic>
      <p:pic>
        <p:nvPicPr>
          <p:cNvPr id="12" name="Picture 11" descr="An orange person walking towards an arrow&#10;&#10;Description automatically generated">
            <a:extLst>
              <a:ext uri="{FF2B5EF4-FFF2-40B4-BE49-F238E27FC236}">
                <a16:creationId xmlns:a16="http://schemas.microsoft.com/office/drawing/2014/main" id="{F031B904-04FA-D761-0D59-6553B0E6C41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37881" y="2568113"/>
            <a:ext cx="672091" cy="471467"/>
          </a:xfrm>
          <a:prstGeom prst="rect">
            <a:avLst/>
          </a:prstGeom>
        </p:spPr>
      </p:pic>
      <p:pic>
        <p:nvPicPr>
          <p:cNvPr id="13" name="Picture 12" descr="Several signs with text on them&#10;&#10;Description automatically generated">
            <a:extLst>
              <a:ext uri="{FF2B5EF4-FFF2-40B4-BE49-F238E27FC236}">
                <a16:creationId xmlns:a16="http://schemas.microsoft.com/office/drawing/2014/main" id="{E7453947-E2CB-B07A-6AA1-C471800F035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31362" y="3765912"/>
            <a:ext cx="613742" cy="544697"/>
          </a:xfrm>
          <a:prstGeom prst="rect">
            <a:avLst/>
          </a:prstGeom>
        </p:spPr>
      </p:pic>
      <p:pic>
        <p:nvPicPr>
          <p:cNvPr id="42" name="Picture 41" descr="An orange person walking towards an arrow&#10;&#10;Description automatically generated">
            <a:extLst>
              <a:ext uri="{FF2B5EF4-FFF2-40B4-BE49-F238E27FC236}">
                <a16:creationId xmlns:a16="http://schemas.microsoft.com/office/drawing/2014/main" id="{03F7F622-71D9-45B3-C130-205F72792C4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29179" y="6743611"/>
            <a:ext cx="672091" cy="471467"/>
          </a:xfrm>
          <a:prstGeom prst="rect">
            <a:avLst/>
          </a:prstGeom>
        </p:spPr>
      </p:pic>
      <p:pic>
        <p:nvPicPr>
          <p:cNvPr id="43" name="Picture 42" descr="Several signs with text on them&#10;&#10;Description automatically generated">
            <a:extLst>
              <a:ext uri="{FF2B5EF4-FFF2-40B4-BE49-F238E27FC236}">
                <a16:creationId xmlns:a16="http://schemas.microsoft.com/office/drawing/2014/main" id="{22AB3C01-80CE-75D3-CD18-FE58F9200D9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18443" y="6303345"/>
            <a:ext cx="839579" cy="745128"/>
          </a:xfrm>
          <a:prstGeom prst="rect">
            <a:avLst/>
          </a:prstGeom>
        </p:spPr>
      </p:pic>
      <p:grpSp>
        <p:nvGrpSpPr>
          <p:cNvPr id="44" name="Group 65">
            <a:extLst>
              <a:ext uri="{FF2B5EF4-FFF2-40B4-BE49-F238E27FC236}">
                <a16:creationId xmlns:a16="http://schemas.microsoft.com/office/drawing/2014/main" id="{7E1250A1-5015-2B2C-EDDF-98C42E07878C}"/>
              </a:ext>
            </a:extLst>
          </p:cNvPr>
          <p:cNvGrpSpPr/>
          <p:nvPr/>
        </p:nvGrpSpPr>
        <p:grpSpPr>
          <a:xfrm>
            <a:off x="14899586" y="364393"/>
            <a:ext cx="220832" cy="193228"/>
            <a:chOff x="0" y="0"/>
            <a:chExt cx="812800" cy="711200"/>
          </a:xfrm>
        </p:grpSpPr>
        <p:sp>
          <p:nvSpPr>
            <p:cNvPr id="61" name="Freeform 66">
              <a:extLst>
                <a:ext uri="{FF2B5EF4-FFF2-40B4-BE49-F238E27FC236}">
                  <a16:creationId xmlns:a16="http://schemas.microsoft.com/office/drawing/2014/main" id="{5C7C3EB0-32A5-C944-5C20-716B8CF159FB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95586B89-8B83-B3CC-B1AC-7F9F81AC7E11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87" name="Group 46">
            <a:extLst>
              <a:ext uri="{FF2B5EF4-FFF2-40B4-BE49-F238E27FC236}">
                <a16:creationId xmlns:a16="http://schemas.microsoft.com/office/drawing/2014/main" id="{0FCBA061-39EF-2C47-6F7E-A396B0EEB505}"/>
              </a:ext>
            </a:extLst>
          </p:cNvPr>
          <p:cNvGrpSpPr/>
          <p:nvPr/>
        </p:nvGrpSpPr>
        <p:grpSpPr>
          <a:xfrm rot="2700000">
            <a:off x="7006099" y="1717264"/>
            <a:ext cx="293842" cy="293842"/>
            <a:chOff x="0" y="0"/>
            <a:chExt cx="812800" cy="812800"/>
          </a:xfrm>
        </p:grpSpPr>
        <p:sp>
          <p:nvSpPr>
            <p:cNvPr id="88" name="Freeform 47">
              <a:extLst>
                <a:ext uri="{FF2B5EF4-FFF2-40B4-BE49-F238E27FC236}">
                  <a16:creationId xmlns:a16="http://schemas.microsoft.com/office/drawing/2014/main" id="{DB4B04FC-0BA1-085A-1247-1FF573D6AA83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1371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89" name="TextBox 48">
              <a:extLst>
                <a:ext uri="{FF2B5EF4-FFF2-40B4-BE49-F238E27FC236}">
                  <a16:creationId xmlns:a16="http://schemas.microsoft.com/office/drawing/2014/main" id="{E7ECB100-3789-134F-0808-6F2468C653BB}"/>
                </a:ext>
              </a:extLst>
            </p:cNvPr>
            <p:cNvSpPr txBox="1"/>
            <p:nvPr/>
          </p:nvSpPr>
          <p:spPr>
            <a:xfrm>
              <a:off x="139700" y="111125"/>
              <a:ext cx="533400" cy="561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90" name="Group 46">
            <a:extLst>
              <a:ext uri="{FF2B5EF4-FFF2-40B4-BE49-F238E27FC236}">
                <a16:creationId xmlns:a16="http://schemas.microsoft.com/office/drawing/2014/main" id="{DB104116-1FE6-9CB6-36A5-568A102A2926}"/>
              </a:ext>
            </a:extLst>
          </p:cNvPr>
          <p:cNvGrpSpPr/>
          <p:nvPr/>
        </p:nvGrpSpPr>
        <p:grpSpPr>
          <a:xfrm rot="2700000">
            <a:off x="7113541" y="3100437"/>
            <a:ext cx="293842" cy="293842"/>
            <a:chOff x="0" y="0"/>
            <a:chExt cx="812800" cy="812800"/>
          </a:xfrm>
        </p:grpSpPr>
        <p:sp>
          <p:nvSpPr>
            <p:cNvPr id="91" name="Freeform 47">
              <a:extLst>
                <a:ext uri="{FF2B5EF4-FFF2-40B4-BE49-F238E27FC236}">
                  <a16:creationId xmlns:a16="http://schemas.microsoft.com/office/drawing/2014/main" id="{A1D95CBD-2066-D7A2-0F37-DAE229B9FD56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1371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92" name="TextBox 48">
              <a:extLst>
                <a:ext uri="{FF2B5EF4-FFF2-40B4-BE49-F238E27FC236}">
                  <a16:creationId xmlns:a16="http://schemas.microsoft.com/office/drawing/2014/main" id="{9AA76BB0-4E1D-82EF-BCA5-62034DCAD1C9}"/>
                </a:ext>
              </a:extLst>
            </p:cNvPr>
            <p:cNvSpPr txBox="1"/>
            <p:nvPr/>
          </p:nvSpPr>
          <p:spPr>
            <a:xfrm>
              <a:off x="139700" y="111125"/>
              <a:ext cx="533400" cy="561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6" name="Group 65">
            <a:extLst>
              <a:ext uri="{FF2B5EF4-FFF2-40B4-BE49-F238E27FC236}">
                <a16:creationId xmlns:a16="http://schemas.microsoft.com/office/drawing/2014/main" id="{10CDF2EE-DB6F-5CD4-BB39-0929A2E0E237}"/>
              </a:ext>
            </a:extLst>
          </p:cNvPr>
          <p:cNvGrpSpPr/>
          <p:nvPr/>
        </p:nvGrpSpPr>
        <p:grpSpPr>
          <a:xfrm>
            <a:off x="14455607" y="360919"/>
            <a:ext cx="220832" cy="193228"/>
            <a:chOff x="0" y="0"/>
            <a:chExt cx="812800" cy="711200"/>
          </a:xfrm>
        </p:grpSpPr>
        <p:sp>
          <p:nvSpPr>
            <p:cNvPr id="7" name="Freeform 66">
              <a:extLst>
                <a:ext uri="{FF2B5EF4-FFF2-40B4-BE49-F238E27FC236}">
                  <a16:creationId xmlns:a16="http://schemas.microsoft.com/office/drawing/2014/main" id="{679661DD-63CD-12CD-2122-2A72387441AC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9" name="TextBox 67">
              <a:extLst>
                <a:ext uri="{FF2B5EF4-FFF2-40B4-BE49-F238E27FC236}">
                  <a16:creationId xmlns:a16="http://schemas.microsoft.com/office/drawing/2014/main" id="{A45A79D0-BC2A-B328-B489-AFA932CF347A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10" name="Group 6">
            <a:extLst>
              <a:ext uri="{FF2B5EF4-FFF2-40B4-BE49-F238E27FC236}">
                <a16:creationId xmlns:a16="http://schemas.microsoft.com/office/drawing/2014/main" id="{AA5E7ED6-6B23-A163-5C75-7ACAB40C386A}"/>
              </a:ext>
            </a:extLst>
          </p:cNvPr>
          <p:cNvGrpSpPr/>
          <p:nvPr/>
        </p:nvGrpSpPr>
        <p:grpSpPr>
          <a:xfrm>
            <a:off x="9360949" y="3630968"/>
            <a:ext cx="648377" cy="415556"/>
            <a:chOff x="0" y="0"/>
            <a:chExt cx="667314" cy="512822"/>
          </a:xfrm>
        </p:grpSpPr>
        <p:pic>
          <p:nvPicPr>
            <p:cNvPr id="11" name="Picture 7">
              <a:extLst>
                <a:ext uri="{FF2B5EF4-FFF2-40B4-BE49-F238E27FC236}">
                  <a16:creationId xmlns:a16="http://schemas.microsoft.com/office/drawing/2014/main" id="{8E777873-F27A-AA07-199E-F750B5823DC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rcRect t="259" b="259"/>
            <a:stretch>
              <a:fillRect/>
            </a:stretch>
          </p:blipFill>
          <p:spPr>
            <a:xfrm>
              <a:off x="0" y="0"/>
              <a:ext cx="667314" cy="512822"/>
            </a:xfrm>
            <a:prstGeom prst="rect">
              <a:avLst/>
            </a:prstGeom>
          </p:spPr>
        </p:pic>
      </p:grpSp>
      <p:grpSp>
        <p:nvGrpSpPr>
          <p:cNvPr id="20" name="Group 65">
            <a:extLst>
              <a:ext uri="{FF2B5EF4-FFF2-40B4-BE49-F238E27FC236}">
                <a16:creationId xmlns:a16="http://schemas.microsoft.com/office/drawing/2014/main" id="{75B88AB0-9DF0-1268-E4D5-6C64E67CB5E6}"/>
              </a:ext>
            </a:extLst>
          </p:cNvPr>
          <p:cNvGrpSpPr/>
          <p:nvPr/>
        </p:nvGrpSpPr>
        <p:grpSpPr>
          <a:xfrm>
            <a:off x="7539065" y="4714182"/>
            <a:ext cx="220832" cy="193228"/>
            <a:chOff x="0" y="0"/>
            <a:chExt cx="812800" cy="711200"/>
          </a:xfrm>
        </p:grpSpPr>
        <p:sp>
          <p:nvSpPr>
            <p:cNvPr id="21" name="Freeform 66">
              <a:extLst>
                <a:ext uri="{FF2B5EF4-FFF2-40B4-BE49-F238E27FC236}">
                  <a16:creationId xmlns:a16="http://schemas.microsoft.com/office/drawing/2014/main" id="{003B7673-2D4D-785A-A4CF-3255F7C07B99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8" name="TextBox 67">
              <a:extLst>
                <a:ext uri="{FF2B5EF4-FFF2-40B4-BE49-F238E27FC236}">
                  <a16:creationId xmlns:a16="http://schemas.microsoft.com/office/drawing/2014/main" id="{F4F776B8-0F02-2E08-9153-6204D5C6073F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29" name="Group 62">
            <a:extLst>
              <a:ext uri="{FF2B5EF4-FFF2-40B4-BE49-F238E27FC236}">
                <a16:creationId xmlns:a16="http://schemas.microsoft.com/office/drawing/2014/main" id="{62451226-BFA6-8FF5-127C-8538AA541260}"/>
              </a:ext>
            </a:extLst>
          </p:cNvPr>
          <p:cNvGrpSpPr/>
          <p:nvPr/>
        </p:nvGrpSpPr>
        <p:grpSpPr>
          <a:xfrm>
            <a:off x="8956532" y="4959660"/>
            <a:ext cx="242972" cy="242972"/>
            <a:chOff x="0" y="0"/>
            <a:chExt cx="812800" cy="812800"/>
          </a:xfrm>
        </p:grpSpPr>
        <p:sp>
          <p:nvSpPr>
            <p:cNvPr id="30" name="Freeform 63">
              <a:extLst>
                <a:ext uri="{FF2B5EF4-FFF2-40B4-BE49-F238E27FC236}">
                  <a16:creationId xmlns:a16="http://schemas.microsoft.com/office/drawing/2014/main" id="{72B0B4C4-11AE-A65A-5C31-F3A8BCA55764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36" name="TextBox 64">
              <a:extLst>
                <a:ext uri="{FF2B5EF4-FFF2-40B4-BE49-F238E27FC236}">
                  <a16:creationId xmlns:a16="http://schemas.microsoft.com/office/drawing/2014/main" id="{36885B57-A60A-8907-1E9C-F75BC19E7EC5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31" name="Group 62">
            <a:extLst>
              <a:ext uri="{FF2B5EF4-FFF2-40B4-BE49-F238E27FC236}">
                <a16:creationId xmlns:a16="http://schemas.microsoft.com/office/drawing/2014/main" id="{E3F011DC-EFE5-983E-C17C-826BD06C726D}"/>
              </a:ext>
            </a:extLst>
          </p:cNvPr>
          <p:cNvGrpSpPr/>
          <p:nvPr/>
        </p:nvGrpSpPr>
        <p:grpSpPr>
          <a:xfrm>
            <a:off x="9055239" y="1867240"/>
            <a:ext cx="242972" cy="242972"/>
            <a:chOff x="0" y="0"/>
            <a:chExt cx="812800" cy="812800"/>
          </a:xfrm>
        </p:grpSpPr>
        <p:sp>
          <p:nvSpPr>
            <p:cNvPr id="32" name="Freeform 63">
              <a:extLst>
                <a:ext uri="{FF2B5EF4-FFF2-40B4-BE49-F238E27FC236}">
                  <a16:creationId xmlns:a16="http://schemas.microsoft.com/office/drawing/2014/main" id="{E918D563-BEDB-67E1-C35E-A118BBB0770C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37" name="TextBox 64">
              <a:extLst>
                <a:ext uri="{FF2B5EF4-FFF2-40B4-BE49-F238E27FC236}">
                  <a16:creationId xmlns:a16="http://schemas.microsoft.com/office/drawing/2014/main" id="{F9601577-0468-1AE1-A309-8484F915C278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pic>
        <p:nvPicPr>
          <p:cNvPr id="39" name="Picture 38" descr="Several signs with text on them&#10;&#10;Description automatically generated">
            <a:extLst>
              <a:ext uri="{FF2B5EF4-FFF2-40B4-BE49-F238E27FC236}">
                <a16:creationId xmlns:a16="http://schemas.microsoft.com/office/drawing/2014/main" id="{B371D4A1-6ED7-9746-7F2B-C6039DD2F7B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67067" y="3765911"/>
            <a:ext cx="613742" cy="544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3833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E0EB63A1E2B0A43B803C23E62A33D0E" ma:contentTypeVersion="" ma:contentTypeDescription="Create a new document." ma:contentTypeScope="" ma:versionID="0cfa3af12dacb6d37d9e170e2f24502f">
  <xsd:schema xmlns:xsd="http://www.w3.org/2001/XMLSchema" xmlns:xs="http://www.w3.org/2001/XMLSchema" xmlns:p="http://schemas.microsoft.com/office/2006/metadata/properties" xmlns:ns2="58C8E540-CDFE-4713-BFF0-4351D38ADE9D" xmlns:ns3="4d30bb2a-f321-43c9-acb7-6f415d4a716e" xmlns:ns4="58c8e540-cdfe-4713-bff0-4351d38ade9d" xmlns:ns5="0a6be467-e76b-4869-981c-41fd8dac8726" targetNamespace="http://schemas.microsoft.com/office/2006/metadata/properties" ma:root="true" ma:fieldsID="fa2ef7831d9e497843b63c8d01ff9d56" ns2:_="" ns3:_="" ns4:_="" ns5:_="">
    <xsd:import namespace="58C8E540-CDFE-4713-BFF0-4351D38ADE9D"/>
    <xsd:import namespace="4d30bb2a-f321-43c9-acb7-6f415d4a716e"/>
    <xsd:import namespace="58c8e540-cdfe-4713-bff0-4351d38ade9d"/>
    <xsd:import namespace="0a6be467-e76b-4869-981c-41fd8dac872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  <xsd:element ref="ns4:Number" minOccurs="0"/>
                <xsd:element ref="ns4:MediaLengthInSeconds" minOccurs="0"/>
                <xsd:element ref="ns4:lcf76f155ced4ddcb4097134ff3c332f" minOccurs="0"/>
                <xsd:element ref="ns5:TaxCatchAll" minOccurs="0"/>
                <xsd:element ref="ns4:MediaServiceSearchProperties" minOccurs="0"/>
                <xsd:element ref="ns4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C8E540-CDFE-4713-BFF0-4351D38ADE9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30bb2a-f321-43c9-acb7-6f415d4a716e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c8e540-cdfe-4713-bff0-4351d38ade9d" elementFormDefault="qualified">
    <xsd:import namespace="http://schemas.microsoft.com/office/2006/documentManagement/types"/>
    <xsd:import namespace="http://schemas.microsoft.com/office/infopath/2007/PartnerControls"/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Number" ma:index="20" nillable="true" ma:displayName="Number" ma:format="Dropdown" ma:internalName="Number" ma:percentage="FALSE">
      <xsd:simpleType>
        <xsd:restriction base="dms:Number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0a722410-03a9-4718-9392-c4089ca5a50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6be467-e76b-4869-981c-41fd8dac8726" elementFormDefault="qualified">
    <xsd:import namespace="http://schemas.microsoft.com/office/2006/documentManagement/types"/>
    <xsd:import namespace="http://schemas.microsoft.com/office/infopath/2007/PartnerControls"/>
    <xsd:element name="TaxCatchAll" ma:index="24" nillable="true" ma:displayName="Taxonomy Catch All Column" ma:hidden="true" ma:list="{be8a2237-55ea-4d70-868f-dd5aeff31326}" ma:internalName="TaxCatchAll" ma:showField="CatchAllData" ma:web="0a6be467-e76b-4869-981c-41fd8dac872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a6be467-e76b-4869-981c-41fd8dac8726" xsi:nil="true"/>
    <lcf76f155ced4ddcb4097134ff3c332f xmlns="58c8e540-cdfe-4713-bff0-4351d38ade9d">
      <Terms xmlns="http://schemas.microsoft.com/office/infopath/2007/PartnerControls"/>
    </lcf76f155ced4ddcb4097134ff3c332f>
    <Number xmlns="58c8e540-cdfe-4713-bff0-4351d38ade9d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F3989E9-BE4D-404F-9029-6B695CDC3144}"/>
</file>

<file path=customXml/itemProps2.xml><?xml version="1.0" encoding="utf-8"?>
<ds:datastoreItem xmlns:ds="http://schemas.openxmlformats.org/officeDocument/2006/customXml" ds:itemID="{12D4F630-F244-4249-A1DD-CAF66701C44D}">
  <ds:schemaRefs>
    <ds:schemaRef ds:uri="http://schemas.microsoft.com/office/2006/metadata/properties"/>
    <ds:schemaRef ds:uri="http://purl.org/dc/dcmitype/"/>
    <ds:schemaRef ds:uri="http://www.w3.org/XML/1998/namespace"/>
    <ds:schemaRef ds:uri="http://schemas.openxmlformats.org/package/2006/metadata/core-properties"/>
    <ds:schemaRef ds:uri="http://schemas.microsoft.com/sharepoint/v3"/>
    <ds:schemaRef ds:uri="http://purl.org/dc/terms/"/>
    <ds:schemaRef ds:uri="http://schemas.microsoft.com/office/2006/documentManagement/types"/>
    <ds:schemaRef ds:uri="http://purl.org/dc/elements/1.1/"/>
    <ds:schemaRef ds:uri="39022ca7-da8b-462c-ac53-cf911d2e7c5d"/>
    <ds:schemaRef ds:uri="http://schemas.microsoft.com/office/infopath/2007/PartnerControls"/>
    <ds:schemaRef ds:uri="21fe2dc5-e687-4b08-a992-8b5ade4d5474"/>
  </ds:schemaRefs>
</ds:datastoreItem>
</file>

<file path=customXml/itemProps3.xml><?xml version="1.0" encoding="utf-8"?>
<ds:datastoreItem xmlns:ds="http://schemas.openxmlformats.org/officeDocument/2006/customXml" ds:itemID="{EE53B0B3-0F5A-401C-97A3-2E7FE5C3857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1793</TotalTime>
  <Words>1287</Words>
  <Application>Microsoft Office PowerPoint</Application>
  <PresentationFormat>Custom</PresentationFormat>
  <Paragraphs>338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DM Sans</vt:lpstr>
      <vt:lpstr>Aptos</vt:lpstr>
      <vt:lpstr>Arial</vt:lpstr>
      <vt:lpstr>DM Sans Bold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CFO Activity Schedule TEMPLATE</dc:title>
  <dc:creator>Bennett, Natalie (Growth Company)</dc:creator>
  <cp:lastModifiedBy>Higgins, Teigan (Growth Company)</cp:lastModifiedBy>
  <cp:revision>89</cp:revision>
  <cp:lastPrinted>2024-10-21T10:21:11Z</cp:lastPrinted>
  <dcterms:created xsi:type="dcterms:W3CDTF">2006-08-16T00:00:00Z</dcterms:created>
  <dcterms:modified xsi:type="dcterms:W3CDTF">2025-02-18T14:07:50Z</dcterms:modified>
  <dc:identifier>DAFxy3nWgJM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0x010100EE0EB63A1E2B0A43B803C23E62A33D0E</vt:lpwstr>
  </property>
  <property fmtid="{D5CDD505-2E9C-101B-9397-08002B2CF9AE}" pid="3" name="MediaServiceImageTags">
    <vt:lpwstr/>
  </property>
</Properties>
</file>