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10"/>
  </p:notesMasterIdLst>
  <p:sldIdLst>
    <p:sldId id="261" r:id="rId5"/>
    <p:sldId id="271" r:id="rId6"/>
    <p:sldId id="268" r:id="rId7"/>
    <p:sldId id="269" r:id="rId8"/>
    <p:sldId id="272" r:id="rId9"/>
  </p:sldIdLst>
  <p:sldSz cx="10693400" cy="7556500"/>
  <p:notesSz cx="6797675" cy="9926638"/>
  <p:embeddedFontLst>
    <p:embeddedFont>
      <p:font typeface="Aptos Narrow" panose="020B0004020202020204" pitchFamily="34" charset="0"/>
      <p:regular r:id="rId11"/>
      <p:bold r:id="rId12"/>
      <p:italic r:id="rId13"/>
      <p:boldItalic r:id="rId14"/>
    </p:embeddedFont>
    <p:embeddedFont>
      <p:font typeface="DM Sans" pitchFamily="2" charset="0"/>
      <p:regular r:id="rId15"/>
      <p:bold r:id="rId16"/>
      <p:italic r:id="rId17"/>
      <p:boldItalic r:id="rId18"/>
    </p:embeddedFont>
    <p:embeddedFont>
      <p:font typeface="DM Sans Bold" charset="0"/>
      <p:regular r:id="rId19"/>
      <p:bold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BCAF990-11A6-41CD-8644-395D292DFFF4}" v="128" dt="2025-11-19T15:20:09.58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1" d="100"/>
          <a:sy n="71" d="100"/>
        </p:scale>
        <p:origin x="1440" y="4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1.fntdata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font" Target="fonts/font5.fntdata"/><Relationship Id="rId23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4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5561" tIns="47781" rIns="95561" bIns="47781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2" y="0"/>
            <a:ext cx="2945659" cy="498056"/>
          </a:xfrm>
          <a:prstGeom prst="rect">
            <a:avLst/>
          </a:prstGeom>
        </p:spPr>
        <p:txBody>
          <a:bodyPr vert="horz" lIns="95561" tIns="47781" rIns="95561" bIns="47781" rtlCol="0"/>
          <a:lstStyle>
            <a:lvl1pPr algn="r">
              <a:defRPr sz="1300"/>
            </a:lvl1pPr>
          </a:lstStyle>
          <a:p>
            <a:fld id="{A016004F-67E9-434D-8D28-B26DA7AC46C2}" type="datetimeFigureOut">
              <a:rPr lang="en-GB" smtClean="0"/>
              <a:t>19/11/2025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30288" y="1241425"/>
            <a:ext cx="47371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61" tIns="47781" rIns="95561" bIns="47781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3"/>
          </a:xfrm>
          <a:prstGeom prst="rect">
            <a:avLst/>
          </a:prstGeom>
        </p:spPr>
        <p:txBody>
          <a:bodyPr vert="horz" lIns="95561" tIns="47781" rIns="95561" bIns="4778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5561" tIns="47781" rIns="95561" bIns="47781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2" y="9428584"/>
            <a:ext cx="2945659" cy="498055"/>
          </a:xfrm>
          <a:prstGeom prst="rect">
            <a:avLst/>
          </a:prstGeom>
        </p:spPr>
        <p:txBody>
          <a:bodyPr vert="horz" lIns="95561" tIns="47781" rIns="95561" bIns="47781" rtlCol="0" anchor="b"/>
          <a:lstStyle>
            <a:lvl1pPr algn="r">
              <a:defRPr sz="1300"/>
            </a:lvl1pPr>
          </a:lstStyle>
          <a:p>
            <a:fld id="{2F7DE565-BD42-4930-8EFE-519E485892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84887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7DE565-BD42-4930-8EFE-519E4858926F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26594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.png"/><Relationship Id="rId18" Type="http://schemas.openxmlformats.org/officeDocument/2006/relationships/image" Target="../media/image16.svg"/><Relationship Id="rId26" Type="http://schemas.openxmlformats.org/officeDocument/2006/relationships/image" Target="../media/image24.svg"/><Relationship Id="rId21" Type="http://schemas.openxmlformats.org/officeDocument/2006/relationships/image" Target="../media/image19.png"/><Relationship Id="rId34" Type="http://schemas.openxmlformats.org/officeDocument/2006/relationships/image" Target="../media/image32.svg"/><Relationship Id="rId7" Type="http://schemas.openxmlformats.org/officeDocument/2006/relationships/image" Target="../media/image5.png"/><Relationship Id="rId12" Type="http://schemas.openxmlformats.org/officeDocument/2006/relationships/image" Target="../media/image10.sv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33" Type="http://schemas.openxmlformats.org/officeDocument/2006/relationships/image" Target="../media/image31.png"/><Relationship Id="rId38" Type="http://schemas.openxmlformats.org/officeDocument/2006/relationships/image" Target="../media/image36.sv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svg"/><Relationship Id="rId20" Type="http://schemas.openxmlformats.org/officeDocument/2006/relationships/image" Target="../media/image18.svg"/><Relationship Id="rId29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svg"/><Relationship Id="rId32" Type="http://schemas.openxmlformats.org/officeDocument/2006/relationships/image" Target="../media/image30.svg"/><Relationship Id="rId37" Type="http://schemas.openxmlformats.org/officeDocument/2006/relationships/image" Target="../media/image35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svg"/><Relationship Id="rId36" Type="http://schemas.openxmlformats.org/officeDocument/2006/relationships/image" Target="../media/image34.svg"/><Relationship Id="rId10" Type="http://schemas.openxmlformats.org/officeDocument/2006/relationships/image" Target="../media/image8.svg"/><Relationship Id="rId19" Type="http://schemas.openxmlformats.org/officeDocument/2006/relationships/image" Target="../media/image17.png"/><Relationship Id="rId31" Type="http://schemas.openxmlformats.org/officeDocument/2006/relationships/image" Target="../media/image29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svg"/><Relationship Id="rId22" Type="http://schemas.openxmlformats.org/officeDocument/2006/relationships/image" Target="../media/image20.svg"/><Relationship Id="rId27" Type="http://schemas.openxmlformats.org/officeDocument/2006/relationships/image" Target="../media/image25.png"/><Relationship Id="rId30" Type="http://schemas.openxmlformats.org/officeDocument/2006/relationships/image" Target="../media/image28.svg"/><Relationship Id="rId35" Type="http://schemas.openxmlformats.org/officeDocument/2006/relationships/image" Target="../media/image33.png"/><Relationship Id="rId8" Type="http://schemas.openxmlformats.org/officeDocument/2006/relationships/image" Target="../media/image6.svg"/><Relationship Id="rId3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.svg"/><Relationship Id="rId18" Type="http://schemas.openxmlformats.org/officeDocument/2006/relationships/image" Target="../media/image29.png"/><Relationship Id="rId26" Type="http://schemas.openxmlformats.org/officeDocument/2006/relationships/image" Target="../media/image48.png"/><Relationship Id="rId21" Type="http://schemas.openxmlformats.org/officeDocument/2006/relationships/image" Target="../media/image43.svg"/><Relationship Id="rId34" Type="http://schemas.openxmlformats.org/officeDocument/2006/relationships/image" Target="../media/image52.png"/><Relationship Id="rId7" Type="http://schemas.openxmlformats.org/officeDocument/2006/relationships/image" Target="../media/image6.svg"/><Relationship Id="rId12" Type="http://schemas.openxmlformats.org/officeDocument/2006/relationships/image" Target="../media/image7.png"/><Relationship Id="rId17" Type="http://schemas.openxmlformats.org/officeDocument/2006/relationships/image" Target="../media/image10.svg"/><Relationship Id="rId25" Type="http://schemas.openxmlformats.org/officeDocument/2006/relationships/image" Target="../media/image47.svg"/><Relationship Id="rId33" Type="http://schemas.openxmlformats.org/officeDocument/2006/relationships/image" Target="../media/image51.svg"/><Relationship Id="rId2" Type="http://schemas.openxmlformats.org/officeDocument/2006/relationships/image" Target="../media/image37.png"/><Relationship Id="rId16" Type="http://schemas.openxmlformats.org/officeDocument/2006/relationships/image" Target="../media/image9.png"/><Relationship Id="rId20" Type="http://schemas.openxmlformats.org/officeDocument/2006/relationships/image" Target="../media/image42.png"/><Relationship Id="rId29" Type="http://schemas.openxmlformats.org/officeDocument/2006/relationships/image" Target="../media/image18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39.svg"/><Relationship Id="rId24" Type="http://schemas.openxmlformats.org/officeDocument/2006/relationships/image" Target="../media/image46.png"/><Relationship Id="rId32" Type="http://schemas.openxmlformats.org/officeDocument/2006/relationships/image" Target="../media/image50.png"/><Relationship Id="rId37" Type="http://schemas.openxmlformats.org/officeDocument/2006/relationships/image" Target="../media/image36.svg"/><Relationship Id="rId5" Type="http://schemas.openxmlformats.org/officeDocument/2006/relationships/image" Target="../media/image4.png"/><Relationship Id="rId15" Type="http://schemas.openxmlformats.org/officeDocument/2006/relationships/image" Target="../media/image41.svg"/><Relationship Id="rId23" Type="http://schemas.openxmlformats.org/officeDocument/2006/relationships/image" Target="../media/image45.svg"/><Relationship Id="rId28" Type="http://schemas.openxmlformats.org/officeDocument/2006/relationships/image" Target="../media/image17.png"/><Relationship Id="rId36" Type="http://schemas.openxmlformats.org/officeDocument/2006/relationships/image" Target="../media/image35.png"/><Relationship Id="rId10" Type="http://schemas.openxmlformats.org/officeDocument/2006/relationships/image" Target="../media/image38.png"/><Relationship Id="rId19" Type="http://schemas.openxmlformats.org/officeDocument/2006/relationships/image" Target="../media/image30.svg"/><Relationship Id="rId31" Type="http://schemas.openxmlformats.org/officeDocument/2006/relationships/image" Target="../media/image28.svg"/><Relationship Id="rId4" Type="http://schemas.openxmlformats.org/officeDocument/2006/relationships/image" Target="../media/image3.png"/><Relationship Id="rId9" Type="http://schemas.openxmlformats.org/officeDocument/2006/relationships/image" Target="../media/image16.svg"/><Relationship Id="rId14" Type="http://schemas.openxmlformats.org/officeDocument/2006/relationships/image" Target="../media/image40.png"/><Relationship Id="rId22" Type="http://schemas.openxmlformats.org/officeDocument/2006/relationships/image" Target="../media/image44.png"/><Relationship Id="rId27" Type="http://schemas.openxmlformats.org/officeDocument/2006/relationships/image" Target="../media/image49.svg"/><Relationship Id="rId30" Type="http://schemas.openxmlformats.org/officeDocument/2006/relationships/image" Target="../media/image27.png"/><Relationship Id="rId35" Type="http://schemas.openxmlformats.org/officeDocument/2006/relationships/image" Target="../media/image53.svg"/><Relationship Id="rId8" Type="http://schemas.openxmlformats.org/officeDocument/2006/relationships/image" Target="../media/image15.png"/><Relationship Id="rId3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8.svg"/><Relationship Id="rId18" Type="http://schemas.openxmlformats.org/officeDocument/2006/relationships/image" Target="../media/image15.png"/><Relationship Id="rId26" Type="http://schemas.openxmlformats.org/officeDocument/2006/relationships/image" Target="../media/image33.png"/><Relationship Id="rId3" Type="http://schemas.openxmlformats.org/officeDocument/2006/relationships/image" Target="../media/image2.png"/><Relationship Id="rId21" Type="http://schemas.openxmlformats.org/officeDocument/2006/relationships/image" Target="../media/image41.svg"/><Relationship Id="rId7" Type="http://schemas.openxmlformats.org/officeDocument/2006/relationships/image" Target="../media/image6.svg"/><Relationship Id="rId12" Type="http://schemas.openxmlformats.org/officeDocument/2006/relationships/image" Target="../media/image17.png"/><Relationship Id="rId17" Type="http://schemas.openxmlformats.org/officeDocument/2006/relationships/image" Target="../media/image30.svg"/><Relationship Id="rId25" Type="http://schemas.openxmlformats.org/officeDocument/2006/relationships/image" Target="../media/image14.svg"/><Relationship Id="rId2" Type="http://schemas.openxmlformats.org/officeDocument/2006/relationships/image" Target="../media/image54.png"/><Relationship Id="rId16" Type="http://schemas.openxmlformats.org/officeDocument/2006/relationships/image" Target="../media/image29.png"/><Relationship Id="rId20" Type="http://schemas.openxmlformats.org/officeDocument/2006/relationships/image" Target="../media/image40.png"/><Relationship Id="rId29" Type="http://schemas.openxmlformats.org/officeDocument/2006/relationships/image" Target="../media/image36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2.svg"/><Relationship Id="rId24" Type="http://schemas.openxmlformats.org/officeDocument/2006/relationships/image" Target="../media/image13.png"/><Relationship Id="rId5" Type="http://schemas.openxmlformats.org/officeDocument/2006/relationships/image" Target="../media/image4.png"/><Relationship Id="rId15" Type="http://schemas.openxmlformats.org/officeDocument/2006/relationships/image" Target="../media/image26.svg"/><Relationship Id="rId23" Type="http://schemas.openxmlformats.org/officeDocument/2006/relationships/image" Target="../media/image24.svg"/><Relationship Id="rId28" Type="http://schemas.openxmlformats.org/officeDocument/2006/relationships/image" Target="../media/image35.png"/><Relationship Id="rId10" Type="http://schemas.openxmlformats.org/officeDocument/2006/relationships/image" Target="../media/image11.png"/><Relationship Id="rId19" Type="http://schemas.openxmlformats.org/officeDocument/2006/relationships/image" Target="../media/image16.svg"/><Relationship Id="rId4" Type="http://schemas.openxmlformats.org/officeDocument/2006/relationships/image" Target="../media/image3.png"/><Relationship Id="rId9" Type="http://schemas.openxmlformats.org/officeDocument/2006/relationships/image" Target="../media/image10.svg"/><Relationship Id="rId14" Type="http://schemas.openxmlformats.org/officeDocument/2006/relationships/image" Target="../media/image25.png"/><Relationship Id="rId22" Type="http://schemas.openxmlformats.org/officeDocument/2006/relationships/image" Target="../media/image23.png"/><Relationship Id="rId27" Type="http://schemas.openxmlformats.org/officeDocument/2006/relationships/image" Target="../media/image34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49.svg"/><Relationship Id="rId18" Type="http://schemas.openxmlformats.org/officeDocument/2006/relationships/image" Target="../media/image58.svg"/><Relationship Id="rId26" Type="http://schemas.openxmlformats.org/officeDocument/2006/relationships/image" Target="../media/image34.svg"/><Relationship Id="rId3" Type="http://schemas.openxmlformats.org/officeDocument/2006/relationships/image" Target="../media/image2.png"/><Relationship Id="rId21" Type="http://schemas.openxmlformats.org/officeDocument/2006/relationships/image" Target="../media/image61.png"/><Relationship Id="rId7" Type="http://schemas.openxmlformats.org/officeDocument/2006/relationships/image" Target="../media/image16.svg"/><Relationship Id="rId12" Type="http://schemas.openxmlformats.org/officeDocument/2006/relationships/image" Target="../media/image48.png"/><Relationship Id="rId17" Type="http://schemas.openxmlformats.org/officeDocument/2006/relationships/image" Target="../media/image57.png"/><Relationship Id="rId25" Type="http://schemas.openxmlformats.org/officeDocument/2006/relationships/image" Target="../media/image33.png"/><Relationship Id="rId2" Type="http://schemas.openxmlformats.org/officeDocument/2006/relationships/image" Target="../media/image55.png"/><Relationship Id="rId16" Type="http://schemas.openxmlformats.org/officeDocument/2006/relationships/image" Target="../media/image56.png"/><Relationship Id="rId20" Type="http://schemas.openxmlformats.org/officeDocument/2006/relationships/image" Target="../media/image60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24.svg"/><Relationship Id="rId24" Type="http://schemas.openxmlformats.org/officeDocument/2006/relationships/image" Target="../media/image47.svg"/><Relationship Id="rId5" Type="http://schemas.openxmlformats.org/officeDocument/2006/relationships/image" Target="../media/image4.png"/><Relationship Id="rId15" Type="http://schemas.openxmlformats.org/officeDocument/2006/relationships/image" Target="../media/image30.svg"/><Relationship Id="rId23" Type="http://schemas.openxmlformats.org/officeDocument/2006/relationships/image" Target="../media/image46.png"/><Relationship Id="rId10" Type="http://schemas.openxmlformats.org/officeDocument/2006/relationships/image" Target="../media/image23.png"/><Relationship Id="rId19" Type="http://schemas.openxmlformats.org/officeDocument/2006/relationships/image" Target="../media/image59.png"/><Relationship Id="rId4" Type="http://schemas.openxmlformats.org/officeDocument/2006/relationships/image" Target="../media/image3.png"/><Relationship Id="rId9" Type="http://schemas.openxmlformats.org/officeDocument/2006/relationships/image" Target="../media/image10.svg"/><Relationship Id="rId14" Type="http://schemas.openxmlformats.org/officeDocument/2006/relationships/image" Target="../media/image29.png"/><Relationship Id="rId22" Type="http://schemas.openxmlformats.org/officeDocument/2006/relationships/image" Target="../media/image62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2.png"/><Relationship Id="rId7" Type="http://schemas.openxmlformats.org/officeDocument/2006/relationships/image" Target="../media/image18.sv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4.png"/><Relationship Id="rId10" Type="http://schemas.openxmlformats.org/officeDocument/2006/relationships/image" Target="../media/image36.svg"/><Relationship Id="rId4" Type="http://schemas.openxmlformats.org/officeDocument/2006/relationships/image" Target="../media/image3.png"/><Relationship Id="rId9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AD4C4E5-4591-6BBC-0923-4C52E7B6B1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4590" y="1219061"/>
            <a:ext cx="7859728" cy="5988952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84580" y="1586358"/>
            <a:ext cx="2384979" cy="4660913"/>
            <a:chOff x="-24" y="-1141"/>
            <a:chExt cx="868799" cy="1697876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68775" cy="1669301"/>
            </a:xfrm>
            <a:custGeom>
              <a:avLst/>
              <a:gdLst/>
              <a:ahLst/>
              <a:cxnLst/>
              <a:rect l="l" t="t" r="r" b="b"/>
              <a:pathLst>
                <a:path w="868775" h="1669301">
                  <a:moveTo>
                    <a:pt x="0" y="0"/>
                  </a:moveTo>
                  <a:lnTo>
                    <a:pt x="868775" y="0"/>
                  </a:lnTo>
                  <a:lnTo>
                    <a:pt x="868775" y="1669301"/>
                  </a:lnTo>
                  <a:lnTo>
                    <a:pt x="0" y="1669301"/>
                  </a:lnTo>
                  <a:close/>
                </a:path>
              </a:pathLst>
            </a:custGeom>
            <a:solidFill>
              <a:srgbClr val="34586E"/>
            </a:solid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-24" y="-1141"/>
              <a:ext cx="868775" cy="16978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/>
              <a:r>
                <a:rPr lang="en-US" sz="1100" b="1" u="sng" dirty="0">
                  <a:solidFill>
                    <a:srgbClr val="FFFFFF"/>
                  </a:solidFill>
                  <a:latin typeface="DM Sans"/>
                </a:rPr>
                <a:t>Information</a:t>
              </a:r>
            </a:p>
            <a:p>
              <a:pPr algn="ctr"/>
              <a:endParaRPr lang="en-US" sz="1100" b="1" u="sng" dirty="0">
                <a:solidFill>
                  <a:srgbClr val="FFFFFF"/>
                </a:solidFill>
                <a:latin typeface="DM Sans"/>
              </a:endParaRPr>
            </a:p>
            <a:p>
              <a:pPr algn="ctr"/>
              <a:r>
                <a:rPr lang="en-US" sz="1100" b="1" dirty="0">
                  <a:solidFill>
                    <a:schemeClr val="bg1"/>
                  </a:solidFill>
                  <a:latin typeface="DM Sans"/>
                </a:rPr>
                <a:t>Address:</a:t>
              </a:r>
              <a:r>
                <a:rPr lang="en-US" sz="1100" b="1" dirty="0">
                  <a:solidFill>
                    <a:schemeClr val="bg1"/>
                  </a:solidFill>
                  <a:latin typeface="Calibri"/>
                  <a:cs typeface="Calibri"/>
                </a:rPr>
                <a:t> </a:t>
              </a:r>
              <a:r>
                <a:rPr lang="en-US" sz="1100" b="1" dirty="0">
                  <a:solidFill>
                    <a:schemeClr val="bg1"/>
                  </a:solidFill>
                  <a:latin typeface="DM Sans"/>
                </a:rPr>
                <a:t>- </a:t>
              </a:r>
              <a:r>
                <a:rPr lang="en-GB" sz="1100" b="0" i="0" dirty="0">
                  <a:solidFill>
                    <a:schemeClr val="bg1"/>
                  </a:solidFill>
                  <a:effectLst/>
                  <a:latin typeface="Aptos Narrow" panose="020B0004020202020204" pitchFamily="34" charset="0"/>
                </a:rPr>
                <a:t>Urban Exchange, Theatre Street/Mount Street, Preston, PR1 8BQ</a:t>
              </a:r>
              <a:endParaRPr lang="en-US" sz="1100" b="1" dirty="0">
                <a:solidFill>
                  <a:schemeClr val="bg1"/>
                </a:solidFill>
                <a:latin typeface="DM Sans"/>
              </a:endParaRPr>
            </a:p>
            <a:p>
              <a:pPr algn="ctr"/>
              <a:r>
                <a:rPr lang="en-US" sz="1100" b="1" dirty="0">
                  <a:solidFill>
                    <a:srgbClr val="FFFFFF"/>
                  </a:solidFill>
                  <a:latin typeface="DM Sans"/>
                </a:rPr>
                <a:t>Contact:</a:t>
              </a:r>
              <a:r>
                <a:rPr lang="en-US" sz="1100" dirty="0">
                  <a:solidFill>
                    <a:srgbClr val="FFFFFF"/>
                  </a:solidFill>
                  <a:latin typeface="DM Sans"/>
                </a:rPr>
                <a:t> 07850 955413 (</a:t>
              </a:r>
              <a:r>
                <a:rPr lang="en-US" sz="1100" b="1" i="1" dirty="0">
                  <a:solidFill>
                    <a:srgbClr val="FFFFFF"/>
                  </a:solidFill>
                  <a:latin typeface="DM Sans"/>
                </a:rPr>
                <a:t>Amy</a:t>
              </a:r>
              <a:r>
                <a:rPr lang="en-US" sz="1100" dirty="0">
                  <a:solidFill>
                    <a:srgbClr val="FFFFFF"/>
                  </a:solidFill>
                  <a:latin typeface="DM Sans"/>
                </a:rPr>
                <a:t>)</a:t>
              </a:r>
              <a:endParaRPr lang="en-US" sz="1100" dirty="0">
                <a:solidFill>
                  <a:srgbClr val="000000"/>
                </a:solidFill>
                <a:latin typeface="Calibri"/>
                <a:cs typeface="Calibri"/>
              </a:endParaRPr>
            </a:p>
            <a:p>
              <a:pPr algn="ctr"/>
              <a:endParaRPr lang="en-US" sz="1100" dirty="0">
                <a:solidFill>
                  <a:srgbClr val="FFFFFF"/>
                </a:solidFill>
                <a:latin typeface="DM Sans"/>
              </a:endParaRPr>
            </a:p>
            <a:p>
              <a:pPr algn="ctr"/>
              <a:r>
                <a:rPr lang="en-US" sz="1100" dirty="0">
                  <a:solidFill>
                    <a:srgbClr val="FFFFFF"/>
                  </a:solidFill>
                  <a:latin typeface="DM Sans"/>
                </a:rPr>
                <a:t>Enrolments are needed to do any of the activities.</a:t>
              </a:r>
            </a:p>
            <a:p>
              <a:pPr algn="ctr"/>
              <a:endParaRPr lang="en-US" sz="1100" dirty="0">
                <a:solidFill>
                  <a:srgbClr val="FFFFFF"/>
                </a:solidFill>
                <a:latin typeface="DM Sans"/>
              </a:endParaRPr>
            </a:p>
            <a:p>
              <a:pPr algn="ctr"/>
              <a:r>
                <a:rPr lang="en-US" sz="1100" dirty="0">
                  <a:solidFill>
                    <a:schemeClr val="bg1"/>
                  </a:solidFill>
                  <a:cs typeface="Calibri"/>
                </a:rPr>
                <a:t>Our group activities include this week include; Men’s Matter, Arts &amp; Crafts, Mock Interviews and preparing for employment, Cooking and Job Club. This week’s women’s only session will be Friday afternoon Future focus.</a:t>
              </a:r>
            </a:p>
            <a:p>
              <a:pPr algn="ctr"/>
              <a:endParaRPr lang="en-US" sz="1100" dirty="0">
                <a:solidFill>
                  <a:schemeClr val="bg1"/>
                </a:solidFill>
                <a:cs typeface="Calibri"/>
              </a:endParaRPr>
            </a:p>
            <a:p>
              <a:pPr algn="ctr"/>
              <a:r>
                <a:rPr lang="en-US" sz="1100" dirty="0">
                  <a:solidFill>
                    <a:schemeClr val="bg1"/>
                  </a:solidFill>
                  <a:cs typeface="Calibri"/>
                </a:rPr>
                <a:t>All other Activities will be 1:1 with support worker.   </a:t>
              </a:r>
            </a:p>
            <a:p>
              <a:pPr algn="ctr"/>
              <a:endParaRPr lang="en-US" sz="1100" dirty="0">
                <a:solidFill>
                  <a:schemeClr val="bg1"/>
                </a:solidFill>
                <a:cs typeface="Calibri"/>
              </a:endParaRPr>
            </a:p>
            <a:p>
              <a:pPr algn="ctr"/>
              <a:r>
                <a:rPr lang="en-US" sz="1100" dirty="0">
                  <a:solidFill>
                    <a:schemeClr val="bg1"/>
                  </a:solidFill>
                  <a:cs typeface="Calibri"/>
                </a:rPr>
                <a:t>                                      </a:t>
              </a:r>
            </a:p>
            <a:p>
              <a:pPr algn="ctr"/>
              <a:endParaRPr lang="en-US" sz="1100" dirty="0">
                <a:solidFill>
                  <a:schemeClr val="bg1"/>
                </a:solidFill>
                <a:cs typeface="Calibri"/>
              </a:endParaRPr>
            </a:p>
            <a:p>
              <a:pPr algn="ctr"/>
              <a:r>
                <a:rPr lang="en-US" sz="1100" b="1" i="1" dirty="0">
                  <a:solidFill>
                    <a:schemeClr val="bg1"/>
                  </a:solidFill>
                  <a:cs typeface="Calibri"/>
                </a:rPr>
                <a:t>CBT- 2 days a week each day with 5 available slots </a:t>
              </a:r>
            </a:p>
            <a:p>
              <a:pPr algn="ctr"/>
              <a:endParaRPr lang="en-US" sz="1000" dirty="0">
                <a:solidFill>
                  <a:schemeClr val="bg1"/>
                </a:solidFill>
                <a:cs typeface="Calibri"/>
              </a:endParaRPr>
            </a:p>
          </p:txBody>
        </p:sp>
      </p:grpSp>
      <p:grpSp>
        <p:nvGrpSpPr>
          <p:cNvPr id="49" name="Group 49"/>
          <p:cNvGrpSpPr/>
          <p:nvPr/>
        </p:nvGrpSpPr>
        <p:grpSpPr>
          <a:xfrm>
            <a:off x="344097" y="6391036"/>
            <a:ext cx="2066012" cy="747035"/>
            <a:chOff x="183080" y="0"/>
            <a:chExt cx="2754682" cy="996046"/>
          </a:xfrm>
        </p:grpSpPr>
        <p:sp>
          <p:nvSpPr>
            <p:cNvPr id="50" name="Freeform 50"/>
            <p:cNvSpPr/>
            <p:nvPr/>
          </p:nvSpPr>
          <p:spPr>
            <a:xfrm>
              <a:off x="694021" y="0"/>
              <a:ext cx="1741685" cy="680233"/>
            </a:xfrm>
            <a:custGeom>
              <a:avLst/>
              <a:gdLst/>
              <a:ahLst/>
              <a:cxnLst/>
              <a:rect l="l" t="t" r="r" b="b"/>
              <a:pathLst>
                <a:path w="1741685" h="680233">
                  <a:moveTo>
                    <a:pt x="0" y="0"/>
                  </a:moveTo>
                  <a:lnTo>
                    <a:pt x="1741685" y="0"/>
                  </a:lnTo>
                  <a:lnTo>
                    <a:pt x="1741685" y="680233"/>
                  </a:lnTo>
                  <a:lnTo>
                    <a:pt x="0" y="6802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t="-974" b="-974"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52" name="TextBox 52"/>
            <p:cNvSpPr txBox="1"/>
            <p:nvPr/>
          </p:nvSpPr>
          <p:spPr>
            <a:xfrm>
              <a:off x="183080" y="842158"/>
              <a:ext cx="2754682" cy="1538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77"/>
                </a:lnSpc>
              </a:pPr>
              <a:r>
                <a:rPr lang="en-US" sz="750">
                  <a:solidFill>
                    <a:srgbClr val="000000"/>
                  </a:solidFill>
                  <a:latin typeface="DM Sans"/>
                </a:rPr>
                <a:t>This programme is delivered by HMPPS CFO</a:t>
              </a:r>
            </a:p>
          </p:txBody>
        </p:sp>
      </p:grpSp>
      <p:sp>
        <p:nvSpPr>
          <p:cNvPr id="69" name="TextBox 69"/>
          <p:cNvSpPr txBox="1"/>
          <p:nvPr/>
        </p:nvSpPr>
        <p:spPr>
          <a:xfrm>
            <a:off x="2682766" y="89855"/>
            <a:ext cx="5010805" cy="597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899"/>
              </a:lnSpc>
              <a:spcBef>
                <a:spcPct val="0"/>
              </a:spcBef>
            </a:pPr>
            <a:r>
              <a:rPr lang="en-US" sz="3450" u="sng" dirty="0">
                <a:solidFill>
                  <a:srgbClr val="000000"/>
                </a:solidFill>
                <a:latin typeface="DM Sans Bold"/>
              </a:rPr>
              <a:t>DECEMBER - WEEK 1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3F2A7CC7-B907-D44C-7784-C0E9EDD8F46A}"/>
              </a:ext>
            </a:extLst>
          </p:cNvPr>
          <p:cNvSpPr txBox="1"/>
          <p:nvPr/>
        </p:nvSpPr>
        <p:spPr>
          <a:xfrm>
            <a:off x="192946" y="7428544"/>
            <a:ext cx="234673" cy="11541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77"/>
              </a:lnSpc>
            </a:pPr>
            <a:r>
              <a:rPr lang="en-US" sz="750">
                <a:latin typeface="DM Sans"/>
              </a:rPr>
              <a:t>V1.0</a:t>
            </a:r>
          </a:p>
        </p:txBody>
      </p:sp>
      <p:grpSp>
        <p:nvGrpSpPr>
          <p:cNvPr id="58" name="Group 46">
            <a:extLst>
              <a:ext uri="{FF2B5EF4-FFF2-40B4-BE49-F238E27FC236}">
                <a16:creationId xmlns:a16="http://schemas.microsoft.com/office/drawing/2014/main" id="{D13B274A-38C4-38A7-C2E2-7604270ABABE}"/>
              </a:ext>
            </a:extLst>
          </p:cNvPr>
          <p:cNvGrpSpPr/>
          <p:nvPr/>
        </p:nvGrpSpPr>
        <p:grpSpPr>
          <a:xfrm rot="2700000">
            <a:off x="170282" y="1049731"/>
            <a:ext cx="293842" cy="293842"/>
            <a:chOff x="0" y="0"/>
            <a:chExt cx="812800" cy="812800"/>
          </a:xfrm>
        </p:grpSpPr>
        <p:sp>
          <p:nvSpPr>
            <p:cNvPr id="56" name="Freeform 47">
              <a:extLst>
                <a:ext uri="{FF2B5EF4-FFF2-40B4-BE49-F238E27FC236}">
                  <a16:creationId xmlns:a16="http://schemas.microsoft.com/office/drawing/2014/main" id="{AA50A1DF-1636-E8A2-156D-8DF5D4EBBF16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1371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7" name="TextBox 48">
              <a:extLst>
                <a:ext uri="{FF2B5EF4-FFF2-40B4-BE49-F238E27FC236}">
                  <a16:creationId xmlns:a16="http://schemas.microsoft.com/office/drawing/2014/main" id="{6093F853-27FB-A917-6070-CCE21395C0AE}"/>
                </a:ext>
              </a:extLst>
            </p:cNvPr>
            <p:cNvSpPr txBox="1"/>
            <p:nvPr/>
          </p:nvSpPr>
          <p:spPr>
            <a:xfrm>
              <a:off x="139700" y="111125"/>
              <a:ext cx="533400" cy="561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68" name="Group 62">
            <a:extLst>
              <a:ext uri="{FF2B5EF4-FFF2-40B4-BE49-F238E27FC236}">
                <a16:creationId xmlns:a16="http://schemas.microsoft.com/office/drawing/2014/main" id="{DDE85E32-3DD7-DFA6-C937-70276C9CDEAF}"/>
              </a:ext>
            </a:extLst>
          </p:cNvPr>
          <p:cNvGrpSpPr/>
          <p:nvPr/>
        </p:nvGrpSpPr>
        <p:grpSpPr>
          <a:xfrm>
            <a:off x="195716" y="593502"/>
            <a:ext cx="242972" cy="242972"/>
            <a:chOff x="0" y="0"/>
            <a:chExt cx="812800" cy="812800"/>
          </a:xfrm>
        </p:grpSpPr>
        <p:sp>
          <p:nvSpPr>
            <p:cNvPr id="60" name="Freeform 63">
              <a:extLst>
                <a:ext uri="{FF2B5EF4-FFF2-40B4-BE49-F238E27FC236}">
                  <a16:creationId xmlns:a16="http://schemas.microsoft.com/office/drawing/2014/main" id="{FD371D21-56D9-C866-FD68-2103E7C9AC9B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1" name="TextBox 64">
              <a:extLst>
                <a:ext uri="{FF2B5EF4-FFF2-40B4-BE49-F238E27FC236}">
                  <a16:creationId xmlns:a16="http://schemas.microsoft.com/office/drawing/2014/main" id="{22736866-DC34-DF0B-ABED-C0E8273C248A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76" name="Group 65">
            <a:extLst>
              <a:ext uri="{FF2B5EF4-FFF2-40B4-BE49-F238E27FC236}">
                <a16:creationId xmlns:a16="http://schemas.microsoft.com/office/drawing/2014/main" id="{173C0C57-8316-ACF1-B600-BE61538FD0CE}"/>
              </a:ext>
            </a:extLst>
          </p:cNvPr>
          <p:cNvGrpSpPr/>
          <p:nvPr/>
        </p:nvGrpSpPr>
        <p:grpSpPr>
          <a:xfrm>
            <a:off x="206787" y="181493"/>
            <a:ext cx="220832" cy="193228"/>
            <a:chOff x="0" y="0"/>
            <a:chExt cx="812800" cy="711200"/>
          </a:xfrm>
        </p:grpSpPr>
        <p:sp>
          <p:nvSpPr>
            <p:cNvPr id="74" name="Freeform 66">
              <a:extLst>
                <a:ext uri="{FF2B5EF4-FFF2-40B4-BE49-F238E27FC236}">
                  <a16:creationId xmlns:a16="http://schemas.microsoft.com/office/drawing/2014/main" id="{84FA2E88-F97F-35BC-D224-A81052BE5A17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75" name="TextBox 67">
              <a:extLst>
                <a:ext uri="{FF2B5EF4-FFF2-40B4-BE49-F238E27FC236}">
                  <a16:creationId xmlns:a16="http://schemas.microsoft.com/office/drawing/2014/main" id="{0328FFE6-712C-3EE8-DC7D-5CB487211F54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sp>
        <p:nvSpPr>
          <p:cNvPr id="78" name="TextBox 70">
            <a:extLst>
              <a:ext uri="{FF2B5EF4-FFF2-40B4-BE49-F238E27FC236}">
                <a16:creationId xmlns:a16="http://schemas.microsoft.com/office/drawing/2014/main" id="{C7C27917-1F3C-8439-63C5-BD9AB2AA2C8F}"/>
              </a:ext>
            </a:extLst>
          </p:cNvPr>
          <p:cNvSpPr txBox="1"/>
          <p:nvPr/>
        </p:nvSpPr>
        <p:spPr>
          <a:xfrm>
            <a:off x="658981" y="127955"/>
            <a:ext cx="1826812" cy="346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</a:rPr>
              <a:t>Self: Activities that work on the individual</a:t>
            </a:r>
          </a:p>
        </p:txBody>
      </p:sp>
      <p:sp>
        <p:nvSpPr>
          <p:cNvPr id="80" name="TextBox 71">
            <a:extLst>
              <a:ext uri="{FF2B5EF4-FFF2-40B4-BE49-F238E27FC236}">
                <a16:creationId xmlns:a16="http://schemas.microsoft.com/office/drawing/2014/main" id="{43235F0A-7008-0250-A050-C80E6F9F85A6}"/>
              </a:ext>
            </a:extLst>
          </p:cNvPr>
          <p:cNvSpPr txBox="1"/>
          <p:nvPr/>
        </p:nvSpPr>
        <p:spPr>
          <a:xfrm>
            <a:off x="658981" y="545468"/>
            <a:ext cx="1910578" cy="346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</a:rPr>
              <a:t>Relationships: Activities that work with peers/families/friends</a:t>
            </a:r>
          </a:p>
        </p:txBody>
      </p:sp>
      <p:sp>
        <p:nvSpPr>
          <p:cNvPr id="82" name="TextBox 72">
            <a:extLst>
              <a:ext uri="{FF2B5EF4-FFF2-40B4-BE49-F238E27FC236}">
                <a16:creationId xmlns:a16="http://schemas.microsoft.com/office/drawing/2014/main" id="{70BFAAEB-9343-44B3-22A3-F432659EFBEE}"/>
              </a:ext>
            </a:extLst>
          </p:cNvPr>
          <p:cNvSpPr txBox="1"/>
          <p:nvPr/>
        </p:nvSpPr>
        <p:spPr>
          <a:xfrm>
            <a:off x="658981" y="960299"/>
            <a:ext cx="1826812" cy="517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</a:rPr>
              <a:t>Society: Activities contributing to the community outside of the CFO Activity Hub</a:t>
            </a:r>
          </a:p>
        </p:txBody>
      </p:sp>
      <p:pic>
        <p:nvPicPr>
          <p:cNvPr id="83" name="Picture 82" descr="A black and blue logo&#10;&#10;Description automatically generated">
            <a:extLst>
              <a:ext uri="{FF2B5EF4-FFF2-40B4-BE49-F238E27FC236}">
                <a16:creationId xmlns:a16="http://schemas.microsoft.com/office/drawing/2014/main" id="{82136ECE-F6A6-0C0C-9952-014792A99A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40178" y="175542"/>
            <a:ext cx="926316" cy="4183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56A6A39-C7BF-3412-1FF2-F191DE4E106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93488" y="254648"/>
            <a:ext cx="1233170" cy="342900"/>
          </a:xfrm>
          <a:prstGeom prst="rect">
            <a:avLst/>
          </a:prstGeom>
        </p:spPr>
      </p:pic>
      <p:pic>
        <p:nvPicPr>
          <p:cNvPr id="208" name="Graphic 207" descr="Right Brain outline">
            <a:extLst>
              <a:ext uri="{FF2B5EF4-FFF2-40B4-BE49-F238E27FC236}">
                <a16:creationId xmlns:a16="http://schemas.microsoft.com/office/drawing/2014/main" id="{B01D6266-D660-651D-DB57-0D3430EAD13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323221" y="5011528"/>
            <a:ext cx="527873" cy="527873"/>
          </a:xfrm>
          <a:prstGeom prst="rect">
            <a:avLst/>
          </a:prstGeom>
        </p:spPr>
      </p:pic>
      <p:pic>
        <p:nvPicPr>
          <p:cNvPr id="209" name="Graphic 208" descr="Right Brain outline">
            <a:extLst>
              <a:ext uri="{FF2B5EF4-FFF2-40B4-BE49-F238E27FC236}">
                <a16:creationId xmlns:a16="http://schemas.microsoft.com/office/drawing/2014/main" id="{D12E60D8-040F-3D9E-A4B8-18A2F1D47E7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410073" y="5043849"/>
            <a:ext cx="527873" cy="527873"/>
          </a:xfrm>
          <a:prstGeom prst="rect">
            <a:avLst/>
          </a:prstGeom>
        </p:spPr>
      </p:pic>
      <p:pic>
        <p:nvPicPr>
          <p:cNvPr id="220" name="Graphic 219" descr="Money outline">
            <a:extLst>
              <a:ext uri="{FF2B5EF4-FFF2-40B4-BE49-F238E27FC236}">
                <a16:creationId xmlns:a16="http://schemas.microsoft.com/office/drawing/2014/main" id="{D2E94239-F309-3781-4C5C-D07AC360FFC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917628" y="3889331"/>
            <a:ext cx="524010" cy="524010"/>
          </a:xfrm>
          <a:prstGeom prst="rect">
            <a:avLst/>
          </a:prstGeom>
        </p:spPr>
      </p:pic>
      <p:pic>
        <p:nvPicPr>
          <p:cNvPr id="222" name="Graphic 221" descr="Document outline">
            <a:extLst>
              <a:ext uri="{FF2B5EF4-FFF2-40B4-BE49-F238E27FC236}">
                <a16:creationId xmlns:a16="http://schemas.microsoft.com/office/drawing/2014/main" id="{E64668AF-C8AA-5D73-DED4-598381C07AF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984372" y="2663320"/>
            <a:ext cx="415557" cy="415557"/>
          </a:xfrm>
          <a:prstGeom prst="rect">
            <a:avLst/>
          </a:prstGeom>
        </p:spPr>
      </p:pic>
      <p:pic>
        <p:nvPicPr>
          <p:cNvPr id="224" name="Graphic 223" descr="Meeting outline">
            <a:extLst>
              <a:ext uri="{FF2B5EF4-FFF2-40B4-BE49-F238E27FC236}">
                <a16:creationId xmlns:a16="http://schemas.microsoft.com/office/drawing/2014/main" id="{F3FD7B3C-CD9B-63CB-6B3D-CC38507F014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4478012" y="3460901"/>
            <a:ext cx="555596" cy="555596"/>
          </a:xfrm>
          <a:prstGeom prst="rect">
            <a:avLst/>
          </a:prstGeom>
        </p:spPr>
      </p:pic>
      <p:pic>
        <p:nvPicPr>
          <p:cNvPr id="226" name="Graphic 225" descr="Chef male outline">
            <a:extLst>
              <a:ext uri="{FF2B5EF4-FFF2-40B4-BE49-F238E27FC236}">
                <a16:creationId xmlns:a16="http://schemas.microsoft.com/office/drawing/2014/main" id="{69429104-44BB-3ED8-C5F4-55E750177FEE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9247740" y="3500452"/>
            <a:ext cx="555596" cy="555596"/>
          </a:xfrm>
          <a:prstGeom prst="rect">
            <a:avLst/>
          </a:prstGeom>
        </p:spPr>
      </p:pic>
      <p:pic>
        <p:nvPicPr>
          <p:cNvPr id="227" name="Graphic 226" descr="Laptop outline">
            <a:extLst>
              <a:ext uri="{FF2B5EF4-FFF2-40B4-BE49-F238E27FC236}">
                <a16:creationId xmlns:a16="http://schemas.microsoft.com/office/drawing/2014/main" id="{3917897B-F7BF-6393-81AA-90222A9B77EC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2847687" y="5258693"/>
            <a:ext cx="561415" cy="561415"/>
          </a:xfrm>
          <a:prstGeom prst="rect">
            <a:avLst/>
          </a:prstGeom>
        </p:spPr>
      </p:pic>
      <p:pic>
        <p:nvPicPr>
          <p:cNvPr id="229" name="Graphic 228" descr="Artist male outline">
            <a:extLst>
              <a:ext uri="{FF2B5EF4-FFF2-40B4-BE49-F238E27FC236}">
                <a16:creationId xmlns:a16="http://schemas.microsoft.com/office/drawing/2014/main" id="{760CA527-AE8D-F555-92ED-A8B34B26BC80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6080038" y="6172638"/>
            <a:ext cx="561416" cy="561416"/>
          </a:xfrm>
          <a:prstGeom prst="rect">
            <a:avLst/>
          </a:prstGeom>
        </p:spPr>
      </p:pic>
      <p:pic>
        <p:nvPicPr>
          <p:cNvPr id="231" name="Graphic 230" descr="House outline">
            <a:extLst>
              <a:ext uri="{FF2B5EF4-FFF2-40B4-BE49-F238E27FC236}">
                <a16:creationId xmlns:a16="http://schemas.microsoft.com/office/drawing/2014/main" id="{5E8D1796-3164-4446-1092-68645D3EC4AA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4437137" y="6667958"/>
            <a:ext cx="485176" cy="485176"/>
          </a:xfrm>
          <a:prstGeom prst="rect">
            <a:avLst/>
          </a:prstGeom>
        </p:spPr>
      </p:pic>
      <p:pic>
        <p:nvPicPr>
          <p:cNvPr id="233" name="Graphic 232" descr="Reflection outline">
            <a:extLst>
              <a:ext uri="{FF2B5EF4-FFF2-40B4-BE49-F238E27FC236}">
                <a16:creationId xmlns:a16="http://schemas.microsoft.com/office/drawing/2014/main" id="{1FD1A26D-33DE-1584-EB50-ED12BDF1A1E0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7693571" y="6658292"/>
            <a:ext cx="485175" cy="485175"/>
          </a:xfrm>
          <a:prstGeom prst="rect">
            <a:avLst/>
          </a:prstGeom>
        </p:spPr>
      </p:pic>
      <p:pic>
        <p:nvPicPr>
          <p:cNvPr id="235" name="Graphic 234" descr="Right And Left Brain outline">
            <a:extLst>
              <a:ext uri="{FF2B5EF4-FFF2-40B4-BE49-F238E27FC236}">
                <a16:creationId xmlns:a16="http://schemas.microsoft.com/office/drawing/2014/main" id="{E83842A1-9C43-86D2-41B0-AB5A8D4D9B77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2942729" y="6695934"/>
            <a:ext cx="457200" cy="457200"/>
          </a:xfrm>
          <a:prstGeom prst="rect">
            <a:avLst/>
          </a:prstGeom>
        </p:spPr>
      </p:pic>
      <p:pic>
        <p:nvPicPr>
          <p:cNvPr id="239" name="Graphic 238" descr="Boardroom outline">
            <a:extLst>
              <a:ext uri="{FF2B5EF4-FFF2-40B4-BE49-F238E27FC236}">
                <a16:creationId xmlns:a16="http://schemas.microsoft.com/office/drawing/2014/main" id="{FC0D9E3F-4AF6-9C52-710B-11488A71E86D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4478012" y="5233871"/>
            <a:ext cx="511410" cy="511410"/>
          </a:xfrm>
          <a:prstGeom prst="rect">
            <a:avLst/>
          </a:prstGeom>
        </p:spPr>
      </p:pic>
      <p:pic>
        <p:nvPicPr>
          <p:cNvPr id="240" name="Graphic 239" descr="Document outline">
            <a:extLst>
              <a:ext uri="{FF2B5EF4-FFF2-40B4-BE49-F238E27FC236}">
                <a16:creationId xmlns:a16="http://schemas.microsoft.com/office/drawing/2014/main" id="{72710218-1E9B-A694-4BC0-FDD56875F1C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727786" y="4112339"/>
            <a:ext cx="360692" cy="360692"/>
          </a:xfrm>
          <a:prstGeom prst="rect">
            <a:avLst/>
          </a:prstGeom>
        </p:spPr>
      </p:pic>
      <p:pic>
        <p:nvPicPr>
          <p:cNvPr id="242" name="Graphic 241" descr="Medical outline">
            <a:extLst>
              <a:ext uri="{FF2B5EF4-FFF2-40B4-BE49-F238E27FC236}">
                <a16:creationId xmlns:a16="http://schemas.microsoft.com/office/drawing/2014/main" id="{51696EEF-56C8-1AB8-B734-3712328A6C3E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6152967" y="3997784"/>
            <a:ext cx="415557" cy="415557"/>
          </a:xfrm>
          <a:prstGeom prst="rect">
            <a:avLst/>
          </a:prstGeom>
        </p:spPr>
      </p:pic>
      <p:pic>
        <p:nvPicPr>
          <p:cNvPr id="244" name="Graphic 243" descr="First aid kit outline">
            <a:extLst>
              <a:ext uri="{FF2B5EF4-FFF2-40B4-BE49-F238E27FC236}">
                <a16:creationId xmlns:a16="http://schemas.microsoft.com/office/drawing/2014/main" id="{6537A099-B4A3-A839-5257-2FA1DFE1E50B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96DAC541-7B7A-43D3-8B79-37D633B846F1}">
                <asvg:svgBlip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>
            <a:off x="7633886" y="2629334"/>
            <a:ext cx="415557" cy="415557"/>
          </a:xfrm>
          <a:prstGeom prst="rect">
            <a:avLst/>
          </a:prstGeom>
        </p:spPr>
      </p:pic>
      <p:pic>
        <p:nvPicPr>
          <p:cNvPr id="12" name="Graphic 11" descr="Checklist outline">
            <a:extLst>
              <a:ext uri="{FF2B5EF4-FFF2-40B4-BE49-F238E27FC236}">
                <a16:creationId xmlns:a16="http://schemas.microsoft.com/office/drawing/2014/main" id="{4D71F8E9-ED8C-337A-4DB9-38B85675EF6F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96DAC541-7B7A-43D3-8B79-37D633B846F1}">
                <asvg:svgBlip xmlns:asvg="http://schemas.microsoft.com/office/drawing/2016/SVG/main" r:embed="rId34"/>
              </a:ext>
            </a:extLst>
          </a:blip>
          <a:stretch>
            <a:fillRect/>
          </a:stretch>
        </p:blipFill>
        <p:spPr>
          <a:xfrm>
            <a:off x="6152967" y="2703437"/>
            <a:ext cx="341454" cy="341454"/>
          </a:xfrm>
          <a:prstGeom prst="rect">
            <a:avLst/>
          </a:prstGeom>
        </p:spPr>
      </p:pic>
      <p:pic>
        <p:nvPicPr>
          <p:cNvPr id="15" name="Graphic 14" descr="Briefcase outline">
            <a:extLst>
              <a:ext uri="{FF2B5EF4-FFF2-40B4-BE49-F238E27FC236}">
                <a16:creationId xmlns:a16="http://schemas.microsoft.com/office/drawing/2014/main" id="{F1A2D1E7-E1CA-8F12-45B5-11F2D68693AE}"/>
              </a:ext>
            </a:extLst>
          </p:cNvPr>
          <p:cNvPicPr>
            <a:picLocks noChangeAspect="1"/>
          </p:cNvPicPr>
          <p:nvPr/>
        </p:nvPicPr>
        <p:blipFill>
          <a:blip r:embed="rId35">
            <a:extLst>
              <a:ext uri="{96DAC541-7B7A-43D3-8B79-37D633B846F1}">
                <asvg:svgBlip xmlns:asvg="http://schemas.microsoft.com/office/drawing/2016/SVG/main" r:embed="rId36"/>
              </a:ext>
            </a:extLst>
          </a:blip>
          <a:stretch>
            <a:fillRect/>
          </a:stretch>
        </p:blipFill>
        <p:spPr>
          <a:xfrm>
            <a:off x="7598138" y="5301351"/>
            <a:ext cx="529710" cy="529710"/>
          </a:xfrm>
          <a:prstGeom prst="rect">
            <a:avLst/>
          </a:prstGeom>
        </p:spPr>
      </p:pic>
      <p:grpSp>
        <p:nvGrpSpPr>
          <p:cNvPr id="18" name="Group 65">
            <a:extLst>
              <a:ext uri="{FF2B5EF4-FFF2-40B4-BE49-F238E27FC236}">
                <a16:creationId xmlns:a16="http://schemas.microsoft.com/office/drawing/2014/main" id="{2388FE57-9E0F-F50E-5B31-837BB26CC06F}"/>
              </a:ext>
            </a:extLst>
          </p:cNvPr>
          <p:cNvGrpSpPr/>
          <p:nvPr/>
        </p:nvGrpSpPr>
        <p:grpSpPr>
          <a:xfrm>
            <a:off x="4326721" y="4524362"/>
            <a:ext cx="220832" cy="193228"/>
            <a:chOff x="0" y="0"/>
            <a:chExt cx="812800" cy="711200"/>
          </a:xfrm>
        </p:grpSpPr>
        <p:sp>
          <p:nvSpPr>
            <p:cNvPr id="19" name="Freeform 66">
              <a:extLst>
                <a:ext uri="{FF2B5EF4-FFF2-40B4-BE49-F238E27FC236}">
                  <a16:creationId xmlns:a16="http://schemas.microsoft.com/office/drawing/2014/main" id="{1BF1E7FB-886A-A5B7-350B-EC9819E90DDC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0" name="TextBox 67">
              <a:extLst>
                <a:ext uri="{FF2B5EF4-FFF2-40B4-BE49-F238E27FC236}">
                  <a16:creationId xmlns:a16="http://schemas.microsoft.com/office/drawing/2014/main" id="{0D46D35A-9A48-C33C-7706-18FA51B8E69E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21" name="Group 65">
            <a:extLst>
              <a:ext uri="{FF2B5EF4-FFF2-40B4-BE49-F238E27FC236}">
                <a16:creationId xmlns:a16="http://schemas.microsoft.com/office/drawing/2014/main" id="{B91DDA6F-CD33-E3EB-9D9F-AA2B8D3EB44F}"/>
              </a:ext>
            </a:extLst>
          </p:cNvPr>
          <p:cNvGrpSpPr/>
          <p:nvPr/>
        </p:nvGrpSpPr>
        <p:grpSpPr>
          <a:xfrm>
            <a:off x="2772373" y="5882521"/>
            <a:ext cx="220832" cy="193228"/>
            <a:chOff x="0" y="0"/>
            <a:chExt cx="812800" cy="711200"/>
          </a:xfrm>
        </p:grpSpPr>
        <p:sp>
          <p:nvSpPr>
            <p:cNvPr id="22" name="Freeform 66">
              <a:extLst>
                <a:ext uri="{FF2B5EF4-FFF2-40B4-BE49-F238E27FC236}">
                  <a16:creationId xmlns:a16="http://schemas.microsoft.com/office/drawing/2014/main" id="{30ABC2E9-A48C-F65B-A0B7-888051734456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3" name="TextBox 67">
              <a:extLst>
                <a:ext uri="{FF2B5EF4-FFF2-40B4-BE49-F238E27FC236}">
                  <a16:creationId xmlns:a16="http://schemas.microsoft.com/office/drawing/2014/main" id="{0E3B195B-A462-1CE6-6129-211FA914FB25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24" name="Group 65">
            <a:extLst>
              <a:ext uri="{FF2B5EF4-FFF2-40B4-BE49-F238E27FC236}">
                <a16:creationId xmlns:a16="http://schemas.microsoft.com/office/drawing/2014/main" id="{484286B2-FAA0-1D8D-081A-3A2F5C9D3E73}"/>
              </a:ext>
            </a:extLst>
          </p:cNvPr>
          <p:cNvGrpSpPr/>
          <p:nvPr/>
        </p:nvGrpSpPr>
        <p:grpSpPr>
          <a:xfrm>
            <a:off x="2759323" y="4558912"/>
            <a:ext cx="220832" cy="193228"/>
            <a:chOff x="0" y="0"/>
            <a:chExt cx="812800" cy="711200"/>
          </a:xfrm>
        </p:grpSpPr>
        <p:sp>
          <p:nvSpPr>
            <p:cNvPr id="25" name="Freeform 66">
              <a:extLst>
                <a:ext uri="{FF2B5EF4-FFF2-40B4-BE49-F238E27FC236}">
                  <a16:creationId xmlns:a16="http://schemas.microsoft.com/office/drawing/2014/main" id="{89B206C9-F610-15C4-2F3A-99B689F5FD37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6" name="TextBox 67">
              <a:extLst>
                <a:ext uri="{FF2B5EF4-FFF2-40B4-BE49-F238E27FC236}">
                  <a16:creationId xmlns:a16="http://schemas.microsoft.com/office/drawing/2014/main" id="{4472C4CB-EB8C-B2D5-CC63-7E2982CC888D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30" name="Group 65">
            <a:extLst>
              <a:ext uri="{FF2B5EF4-FFF2-40B4-BE49-F238E27FC236}">
                <a16:creationId xmlns:a16="http://schemas.microsoft.com/office/drawing/2014/main" id="{6EB57C9D-C6C0-8EB8-3F35-E6F8203A09EA}"/>
              </a:ext>
            </a:extLst>
          </p:cNvPr>
          <p:cNvGrpSpPr/>
          <p:nvPr/>
        </p:nvGrpSpPr>
        <p:grpSpPr>
          <a:xfrm>
            <a:off x="2807212" y="1822446"/>
            <a:ext cx="220832" cy="193228"/>
            <a:chOff x="0" y="0"/>
            <a:chExt cx="812800" cy="711200"/>
          </a:xfrm>
        </p:grpSpPr>
        <p:sp>
          <p:nvSpPr>
            <p:cNvPr id="31" name="Freeform 66">
              <a:extLst>
                <a:ext uri="{FF2B5EF4-FFF2-40B4-BE49-F238E27FC236}">
                  <a16:creationId xmlns:a16="http://schemas.microsoft.com/office/drawing/2014/main" id="{D2D21857-81EF-1061-99BF-7E6275291AC9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32" name="TextBox 67">
              <a:extLst>
                <a:ext uri="{FF2B5EF4-FFF2-40B4-BE49-F238E27FC236}">
                  <a16:creationId xmlns:a16="http://schemas.microsoft.com/office/drawing/2014/main" id="{663F4F92-2AD0-1879-B874-230FDDEEFC3B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34" name="Group 65">
            <a:extLst>
              <a:ext uri="{FF2B5EF4-FFF2-40B4-BE49-F238E27FC236}">
                <a16:creationId xmlns:a16="http://schemas.microsoft.com/office/drawing/2014/main" id="{8A000B60-A49F-43EB-E387-709A47C00000}"/>
              </a:ext>
            </a:extLst>
          </p:cNvPr>
          <p:cNvGrpSpPr/>
          <p:nvPr/>
        </p:nvGrpSpPr>
        <p:grpSpPr>
          <a:xfrm>
            <a:off x="8406340" y="1824447"/>
            <a:ext cx="220832" cy="193228"/>
            <a:chOff x="0" y="0"/>
            <a:chExt cx="812800" cy="711200"/>
          </a:xfrm>
        </p:grpSpPr>
        <p:sp>
          <p:nvSpPr>
            <p:cNvPr id="35" name="Freeform 66">
              <a:extLst>
                <a:ext uri="{FF2B5EF4-FFF2-40B4-BE49-F238E27FC236}">
                  <a16:creationId xmlns:a16="http://schemas.microsoft.com/office/drawing/2014/main" id="{F0119A3E-377A-9D6B-1D69-3F5B2FA91C84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36" name="TextBox 67">
              <a:extLst>
                <a:ext uri="{FF2B5EF4-FFF2-40B4-BE49-F238E27FC236}">
                  <a16:creationId xmlns:a16="http://schemas.microsoft.com/office/drawing/2014/main" id="{18366B8C-A555-08AC-B2FF-205E205E1AED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37" name="Group 65">
            <a:extLst>
              <a:ext uri="{FF2B5EF4-FFF2-40B4-BE49-F238E27FC236}">
                <a16:creationId xmlns:a16="http://schemas.microsoft.com/office/drawing/2014/main" id="{9BBA1BDB-B22A-4819-23C6-AD9D566C700C}"/>
              </a:ext>
            </a:extLst>
          </p:cNvPr>
          <p:cNvGrpSpPr/>
          <p:nvPr/>
        </p:nvGrpSpPr>
        <p:grpSpPr>
          <a:xfrm>
            <a:off x="5236284" y="1822446"/>
            <a:ext cx="220832" cy="193228"/>
            <a:chOff x="0" y="0"/>
            <a:chExt cx="812800" cy="711200"/>
          </a:xfrm>
        </p:grpSpPr>
        <p:sp>
          <p:nvSpPr>
            <p:cNvPr id="38" name="Freeform 66">
              <a:extLst>
                <a:ext uri="{FF2B5EF4-FFF2-40B4-BE49-F238E27FC236}">
                  <a16:creationId xmlns:a16="http://schemas.microsoft.com/office/drawing/2014/main" id="{0AB172A2-BE83-3D28-5E38-9EFE63687696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39" name="TextBox 67">
              <a:extLst>
                <a:ext uri="{FF2B5EF4-FFF2-40B4-BE49-F238E27FC236}">
                  <a16:creationId xmlns:a16="http://schemas.microsoft.com/office/drawing/2014/main" id="{C36C06B5-DC0B-8A0E-0A94-5039C3FB54A0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40" name="Group 65">
            <a:extLst>
              <a:ext uri="{FF2B5EF4-FFF2-40B4-BE49-F238E27FC236}">
                <a16:creationId xmlns:a16="http://schemas.microsoft.com/office/drawing/2014/main" id="{0797C6BE-0017-A361-BC8F-FE397F34E5CC}"/>
              </a:ext>
            </a:extLst>
          </p:cNvPr>
          <p:cNvGrpSpPr/>
          <p:nvPr/>
        </p:nvGrpSpPr>
        <p:grpSpPr>
          <a:xfrm>
            <a:off x="4326721" y="5866187"/>
            <a:ext cx="220832" cy="193228"/>
            <a:chOff x="0" y="0"/>
            <a:chExt cx="812800" cy="711200"/>
          </a:xfrm>
        </p:grpSpPr>
        <p:sp>
          <p:nvSpPr>
            <p:cNvPr id="41" name="Freeform 66">
              <a:extLst>
                <a:ext uri="{FF2B5EF4-FFF2-40B4-BE49-F238E27FC236}">
                  <a16:creationId xmlns:a16="http://schemas.microsoft.com/office/drawing/2014/main" id="{A257143E-7FD0-894B-898A-B39B92E0E683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2" name="TextBox 67">
              <a:extLst>
                <a:ext uri="{FF2B5EF4-FFF2-40B4-BE49-F238E27FC236}">
                  <a16:creationId xmlns:a16="http://schemas.microsoft.com/office/drawing/2014/main" id="{8D1F3B31-BFA4-EC16-9A09-9113D8D21632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43" name="Group 62">
            <a:extLst>
              <a:ext uri="{FF2B5EF4-FFF2-40B4-BE49-F238E27FC236}">
                <a16:creationId xmlns:a16="http://schemas.microsoft.com/office/drawing/2014/main" id="{B138EC83-7C33-A2DA-D005-600A8FD71936}"/>
              </a:ext>
            </a:extLst>
          </p:cNvPr>
          <p:cNvGrpSpPr/>
          <p:nvPr/>
        </p:nvGrpSpPr>
        <p:grpSpPr>
          <a:xfrm>
            <a:off x="9126254" y="4519375"/>
            <a:ext cx="242972" cy="242972"/>
            <a:chOff x="0" y="0"/>
            <a:chExt cx="812800" cy="812800"/>
          </a:xfrm>
        </p:grpSpPr>
        <p:sp>
          <p:nvSpPr>
            <p:cNvPr id="44" name="Freeform 63">
              <a:extLst>
                <a:ext uri="{FF2B5EF4-FFF2-40B4-BE49-F238E27FC236}">
                  <a16:creationId xmlns:a16="http://schemas.microsoft.com/office/drawing/2014/main" id="{44D78E0C-09A6-D504-C389-E828D8FF804E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5" name="TextBox 64">
              <a:extLst>
                <a:ext uri="{FF2B5EF4-FFF2-40B4-BE49-F238E27FC236}">
                  <a16:creationId xmlns:a16="http://schemas.microsoft.com/office/drawing/2014/main" id="{0D6880EB-609A-5339-DBC5-B72D3DA472B3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46" name="Group 62">
            <a:extLst>
              <a:ext uri="{FF2B5EF4-FFF2-40B4-BE49-F238E27FC236}">
                <a16:creationId xmlns:a16="http://schemas.microsoft.com/office/drawing/2014/main" id="{B6B74CAA-D80F-531B-5B1F-45D393603A07}"/>
              </a:ext>
            </a:extLst>
          </p:cNvPr>
          <p:cNvGrpSpPr/>
          <p:nvPr/>
        </p:nvGrpSpPr>
        <p:grpSpPr>
          <a:xfrm>
            <a:off x="9042923" y="1841369"/>
            <a:ext cx="242972" cy="242972"/>
            <a:chOff x="0" y="0"/>
            <a:chExt cx="812800" cy="812800"/>
          </a:xfrm>
        </p:grpSpPr>
        <p:sp>
          <p:nvSpPr>
            <p:cNvPr id="47" name="Freeform 63">
              <a:extLst>
                <a:ext uri="{FF2B5EF4-FFF2-40B4-BE49-F238E27FC236}">
                  <a16:creationId xmlns:a16="http://schemas.microsoft.com/office/drawing/2014/main" id="{8726643C-8BEF-E9F5-0260-32FE26A8F0A2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8" name="TextBox 64">
              <a:extLst>
                <a:ext uri="{FF2B5EF4-FFF2-40B4-BE49-F238E27FC236}">
                  <a16:creationId xmlns:a16="http://schemas.microsoft.com/office/drawing/2014/main" id="{52E669A8-0324-422D-DC9C-DE80B32D5FF3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51" name="Group 62">
            <a:extLst>
              <a:ext uri="{FF2B5EF4-FFF2-40B4-BE49-F238E27FC236}">
                <a16:creationId xmlns:a16="http://schemas.microsoft.com/office/drawing/2014/main" id="{28945359-D548-ED1F-26B3-2430BEB3E7FF}"/>
              </a:ext>
            </a:extLst>
          </p:cNvPr>
          <p:cNvGrpSpPr/>
          <p:nvPr/>
        </p:nvGrpSpPr>
        <p:grpSpPr>
          <a:xfrm>
            <a:off x="4318009" y="1797574"/>
            <a:ext cx="242972" cy="242972"/>
            <a:chOff x="0" y="0"/>
            <a:chExt cx="812800" cy="812800"/>
          </a:xfrm>
        </p:grpSpPr>
        <p:sp>
          <p:nvSpPr>
            <p:cNvPr id="54" name="Freeform 63">
              <a:extLst>
                <a:ext uri="{FF2B5EF4-FFF2-40B4-BE49-F238E27FC236}">
                  <a16:creationId xmlns:a16="http://schemas.microsoft.com/office/drawing/2014/main" id="{A41EA753-88BB-FB29-DB36-2BA4526FE2B6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5" name="TextBox 64">
              <a:extLst>
                <a:ext uri="{FF2B5EF4-FFF2-40B4-BE49-F238E27FC236}">
                  <a16:creationId xmlns:a16="http://schemas.microsoft.com/office/drawing/2014/main" id="{021E8816-C1F2-48A9-D7FF-6708998EDEDC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59" name="Group 62">
            <a:extLst>
              <a:ext uri="{FF2B5EF4-FFF2-40B4-BE49-F238E27FC236}">
                <a16:creationId xmlns:a16="http://schemas.microsoft.com/office/drawing/2014/main" id="{83D21BE4-6CB8-ED0A-F578-DAAB08524721}"/>
              </a:ext>
            </a:extLst>
          </p:cNvPr>
          <p:cNvGrpSpPr/>
          <p:nvPr/>
        </p:nvGrpSpPr>
        <p:grpSpPr>
          <a:xfrm>
            <a:off x="5958552" y="4561216"/>
            <a:ext cx="242972" cy="242972"/>
            <a:chOff x="0" y="0"/>
            <a:chExt cx="812800" cy="812800"/>
          </a:xfrm>
        </p:grpSpPr>
        <p:sp>
          <p:nvSpPr>
            <p:cNvPr id="62" name="Freeform 63">
              <a:extLst>
                <a:ext uri="{FF2B5EF4-FFF2-40B4-BE49-F238E27FC236}">
                  <a16:creationId xmlns:a16="http://schemas.microsoft.com/office/drawing/2014/main" id="{9A0153CD-7863-8B72-DC02-5915A9726CD1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3" name="TextBox 64">
              <a:extLst>
                <a:ext uri="{FF2B5EF4-FFF2-40B4-BE49-F238E27FC236}">
                  <a16:creationId xmlns:a16="http://schemas.microsoft.com/office/drawing/2014/main" id="{B67FB777-7509-EB8E-C6D6-0B0668C29826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64" name="Group 65">
            <a:extLst>
              <a:ext uri="{FF2B5EF4-FFF2-40B4-BE49-F238E27FC236}">
                <a16:creationId xmlns:a16="http://schemas.microsoft.com/office/drawing/2014/main" id="{80A1D9BD-8744-AEDC-211B-3CCD5E33BC18}"/>
              </a:ext>
            </a:extLst>
          </p:cNvPr>
          <p:cNvGrpSpPr/>
          <p:nvPr/>
        </p:nvGrpSpPr>
        <p:grpSpPr>
          <a:xfrm>
            <a:off x="5932135" y="3195649"/>
            <a:ext cx="220832" cy="193228"/>
            <a:chOff x="0" y="0"/>
            <a:chExt cx="812800" cy="711200"/>
          </a:xfrm>
        </p:grpSpPr>
        <p:sp>
          <p:nvSpPr>
            <p:cNvPr id="66" name="Freeform 66">
              <a:extLst>
                <a:ext uri="{FF2B5EF4-FFF2-40B4-BE49-F238E27FC236}">
                  <a16:creationId xmlns:a16="http://schemas.microsoft.com/office/drawing/2014/main" id="{2A2A2A86-7DF1-6488-2164-14E7980217A5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7" name="TextBox 67">
              <a:extLst>
                <a:ext uri="{FF2B5EF4-FFF2-40B4-BE49-F238E27FC236}">
                  <a16:creationId xmlns:a16="http://schemas.microsoft.com/office/drawing/2014/main" id="{71084124-92D8-C140-14C1-19A1E2757D6F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70" name="Group 65">
            <a:extLst>
              <a:ext uri="{FF2B5EF4-FFF2-40B4-BE49-F238E27FC236}">
                <a16:creationId xmlns:a16="http://schemas.microsoft.com/office/drawing/2014/main" id="{82862D04-EA14-EB9F-36DC-DCFACE0C2EB1}"/>
              </a:ext>
            </a:extLst>
          </p:cNvPr>
          <p:cNvGrpSpPr/>
          <p:nvPr/>
        </p:nvGrpSpPr>
        <p:grpSpPr>
          <a:xfrm>
            <a:off x="5944537" y="1821768"/>
            <a:ext cx="220832" cy="193228"/>
            <a:chOff x="0" y="0"/>
            <a:chExt cx="812800" cy="711200"/>
          </a:xfrm>
        </p:grpSpPr>
        <p:sp>
          <p:nvSpPr>
            <p:cNvPr id="84" name="Freeform 66">
              <a:extLst>
                <a:ext uri="{FF2B5EF4-FFF2-40B4-BE49-F238E27FC236}">
                  <a16:creationId xmlns:a16="http://schemas.microsoft.com/office/drawing/2014/main" id="{B78A1E87-B4CA-FF50-8BE7-FD3FFB42D437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89" name="TextBox 67">
              <a:extLst>
                <a:ext uri="{FF2B5EF4-FFF2-40B4-BE49-F238E27FC236}">
                  <a16:creationId xmlns:a16="http://schemas.microsoft.com/office/drawing/2014/main" id="{EE09A734-6E2C-B56D-4348-536EF920D6C1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90" name="Group 65">
            <a:extLst>
              <a:ext uri="{FF2B5EF4-FFF2-40B4-BE49-F238E27FC236}">
                <a16:creationId xmlns:a16="http://schemas.microsoft.com/office/drawing/2014/main" id="{E39D2D30-3AA7-B12E-F374-FA8021CB0F76}"/>
              </a:ext>
            </a:extLst>
          </p:cNvPr>
          <p:cNvGrpSpPr/>
          <p:nvPr/>
        </p:nvGrpSpPr>
        <p:grpSpPr>
          <a:xfrm>
            <a:off x="7523470" y="5866187"/>
            <a:ext cx="220832" cy="193228"/>
            <a:chOff x="0" y="0"/>
            <a:chExt cx="812800" cy="711200"/>
          </a:xfrm>
        </p:grpSpPr>
        <p:sp>
          <p:nvSpPr>
            <p:cNvPr id="91" name="Freeform 66">
              <a:extLst>
                <a:ext uri="{FF2B5EF4-FFF2-40B4-BE49-F238E27FC236}">
                  <a16:creationId xmlns:a16="http://schemas.microsoft.com/office/drawing/2014/main" id="{51D31382-9E68-7FFF-961E-8DF376BEA093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92" name="TextBox 67">
              <a:extLst>
                <a:ext uri="{FF2B5EF4-FFF2-40B4-BE49-F238E27FC236}">
                  <a16:creationId xmlns:a16="http://schemas.microsoft.com/office/drawing/2014/main" id="{9EFF59FC-7012-FA08-8FCF-D36DCA550279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94" name="Group 46">
            <a:extLst>
              <a:ext uri="{FF2B5EF4-FFF2-40B4-BE49-F238E27FC236}">
                <a16:creationId xmlns:a16="http://schemas.microsoft.com/office/drawing/2014/main" id="{7627A638-6F54-718D-BB9B-7BAE63CFED47}"/>
              </a:ext>
            </a:extLst>
          </p:cNvPr>
          <p:cNvGrpSpPr/>
          <p:nvPr/>
        </p:nvGrpSpPr>
        <p:grpSpPr>
          <a:xfrm rot="2700000">
            <a:off x="7465164" y="1786295"/>
            <a:ext cx="293842" cy="293842"/>
            <a:chOff x="0" y="0"/>
            <a:chExt cx="812800" cy="812800"/>
          </a:xfrm>
        </p:grpSpPr>
        <p:sp>
          <p:nvSpPr>
            <p:cNvPr id="95" name="Freeform 47">
              <a:extLst>
                <a:ext uri="{FF2B5EF4-FFF2-40B4-BE49-F238E27FC236}">
                  <a16:creationId xmlns:a16="http://schemas.microsoft.com/office/drawing/2014/main" id="{3AF31D76-3BEB-541D-1621-597AAF353E9D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1371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97" name="TextBox 48">
              <a:extLst>
                <a:ext uri="{FF2B5EF4-FFF2-40B4-BE49-F238E27FC236}">
                  <a16:creationId xmlns:a16="http://schemas.microsoft.com/office/drawing/2014/main" id="{794BB56A-A29E-9A0D-360B-4BD7CDDFF1D0}"/>
                </a:ext>
              </a:extLst>
            </p:cNvPr>
            <p:cNvSpPr txBox="1"/>
            <p:nvPr/>
          </p:nvSpPr>
          <p:spPr>
            <a:xfrm>
              <a:off x="139700" y="111125"/>
              <a:ext cx="533400" cy="561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104" name="Group 65">
            <a:extLst>
              <a:ext uri="{FF2B5EF4-FFF2-40B4-BE49-F238E27FC236}">
                <a16:creationId xmlns:a16="http://schemas.microsoft.com/office/drawing/2014/main" id="{C4249E71-5414-91D3-3DA9-B44C1E3004D7}"/>
              </a:ext>
            </a:extLst>
          </p:cNvPr>
          <p:cNvGrpSpPr/>
          <p:nvPr/>
        </p:nvGrpSpPr>
        <p:grpSpPr>
          <a:xfrm>
            <a:off x="6832188" y="4575453"/>
            <a:ext cx="220832" cy="193228"/>
            <a:chOff x="0" y="0"/>
            <a:chExt cx="812800" cy="711200"/>
          </a:xfrm>
        </p:grpSpPr>
        <p:sp>
          <p:nvSpPr>
            <p:cNvPr id="106" name="Freeform 66">
              <a:extLst>
                <a:ext uri="{FF2B5EF4-FFF2-40B4-BE49-F238E27FC236}">
                  <a16:creationId xmlns:a16="http://schemas.microsoft.com/office/drawing/2014/main" id="{C95B77D5-4A1B-E5AA-827C-F3535DDA3A94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10" name="TextBox 67">
              <a:extLst>
                <a:ext uri="{FF2B5EF4-FFF2-40B4-BE49-F238E27FC236}">
                  <a16:creationId xmlns:a16="http://schemas.microsoft.com/office/drawing/2014/main" id="{2E849221-21BD-80DB-FC38-E09A83C704E6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111" name="Group 65">
            <a:extLst>
              <a:ext uri="{FF2B5EF4-FFF2-40B4-BE49-F238E27FC236}">
                <a16:creationId xmlns:a16="http://schemas.microsoft.com/office/drawing/2014/main" id="{888E5C49-D49F-8306-59FA-E4A8EA85DE86}"/>
              </a:ext>
            </a:extLst>
          </p:cNvPr>
          <p:cNvGrpSpPr/>
          <p:nvPr/>
        </p:nvGrpSpPr>
        <p:grpSpPr>
          <a:xfrm>
            <a:off x="6851244" y="1811811"/>
            <a:ext cx="220832" cy="193228"/>
            <a:chOff x="0" y="0"/>
            <a:chExt cx="812800" cy="711200"/>
          </a:xfrm>
        </p:grpSpPr>
        <p:sp>
          <p:nvSpPr>
            <p:cNvPr id="112" name="Freeform 66">
              <a:extLst>
                <a:ext uri="{FF2B5EF4-FFF2-40B4-BE49-F238E27FC236}">
                  <a16:creationId xmlns:a16="http://schemas.microsoft.com/office/drawing/2014/main" id="{36E6D2BF-0D65-3662-DF85-60B3D2A2A872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13" name="TextBox 67">
              <a:extLst>
                <a:ext uri="{FF2B5EF4-FFF2-40B4-BE49-F238E27FC236}">
                  <a16:creationId xmlns:a16="http://schemas.microsoft.com/office/drawing/2014/main" id="{FEE8FBF7-3A0C-6AC7-75EA-112F7041F7C5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114" name="Group 65">
            <a:extLst>
              <a:ext uri="{FF2B5EF4-FFF2-40B4-BE49-F238E27FC236}">
                <a16:creationId xmlns:a16="http://schemas.microsoft.com/office/drawing/2014/main" id="{31A4109B-125B-A7DF-ACFA-7E1D7DD4AD38}"/>
              </a:ext>
            </a:extLst>
          </p:cNvPr>
          <p:cNvGrpSpPr/>
          <p:nvPr/>
        </p:nvGrpSpPr>
        <p:grpSpPr>
          <a:xfrm>
            <a:off x="3669962" y="4511931"/>
            <a:ext cx="220832" cy="193228"/>
            <a:chOff x="0" y="0"/>
            <a:chExt cx="812800" cy="711200"/>
          </a:xfrm>
        </p:grpSpPr>
        <p:sp>
          <p:nvSpPr>
            <p:cNvPr id="115" name="Freeform 66">
              <a:extLst>
                <a:ext uri="{FF2B5EF4-FFF2-40B4-BE49-F238E27FC236}">
                  <a16:creationId xmlns:a16="http://schemas.microsoft.com/office/drawing/2014/main" id="{65B00847-6AED-1A7C-415A-4AD3ABB6FF11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16" name="TextBox 67">
              <a:extLst>
                <a:ext uri="{FF2B5EF4-FFF2-40B4-BE49-F238E27FC236}">
                  <a16:creationId xmlns:a16="http://schemas.microsoft.com/office/drawing/2014/main" id="{95AE4D7F-C09C-1C9D-F662-D3B7A550F07F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118" name="Group 65">
            <a:extLst>
              <a:ext uri="{FF2B5EF4-FFF2-40B4-BE49-F238E27FC236}">
                <a16:creationId xmlns:a16="http://schemas.microsoft.com/office/drawing/2014/main" id="{44C3872C-7308-E492-A723-6E2FA4217829}"/>
              </a:ext>
            </a:extLst>
          </p:cNvPr>
          <p:cNvGrpSpPr/>
          <p:nvPr/>
        </p:nvGrpSpPr>
        <p:grpSpPr>
          <a:xfrm>
            <a:off x="3691344" y="1773353"/>
            <a:ext cx="220832" cy="193228"/>
            <a:chOff x="0" y="0"/>
            <a:chExt cx="812800" cy="711200"/>
          </a:xfrm>
        </p:grpSpPr>
        <p:sp>
          <p:nvSpPr>
            <p:cNvPr id="119" name="Freeform 66">
              <a:extLst>
                <a:ext uri="{FF2B5EF4-FFF2-40B4-BE49-F238E27FC236}">
                  <a16:creationId xmlns:a16="http://schemas.microsoft.com/office/drawing/2014/main" id="{6C51C924-B3F1-6299-D148-88E84F3E1064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20" name="TextBox 67">
              <a:extLst>
                <a:ext uri="{FF2B5EF4-FFF2-40B4-BE49-F238E27FC236}">
                  <a16:creationId xmlns:a16="http://schemas.microsoft.com/office/drawing/2014/main" id="{F75E39A0-DA15-5FFB-41BD-51B47C20888B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121" name="Group 62">
            <a:extLst>
              <a:ext uri="{FF2B5EF4-FFF2-40B4-BE49-F238E27FC236}">
                <a16:creationId xmlns:a16="http://schemas.microsoft.com/office/drawing/2014/main" id="{1682D59B-E386-E5DC-21C1-AFEA98D7F3DA}"/>
              </a:ext>
            </a:extLst>
          </p:cNvPr>
          <p:cNvGrpSpPr/>
          <p:nvPr/>
        </p:nvGrpSpPr>
        <p:grpSpPr>
          <a:xfrm>
            <a:off x="10020681" y="1821768"/>
            <a:ext cx="242972" cy="242972"/>
            <a:chOff x="0" y="0"/>
            <a:chExt cx="812800" cy="812800"/>
          </a:xfrm>
        </p:grpSpPr>
        <p:sp>
          <p:nvSpPr>
            <p:cNvPr id="122" name="Freeform 63">
              <a:extLst>
                <a:ext uri="{FF2B5EF4-FFF2-40B4-BE49-F238E27FC236}">
                  <a16:creationId xmlns:a16="http://schemas.microsoft.com/office/drawing/2014/main" id="{03F82A00-5A63-8FCC-6D5B-78FA9096CFC9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24" name="TextBox 64">
              <a:extLst>
                <a:ext uri="{FF2B5EF4-FFF2-40B4-BE49-F238E27FC236}">
                  <a16:creationId xmlns:a16="http://schemas.microsoft.com/office/drawing/2014/main" id="{C4941AFD-89EF-3F63-1B68-B75FF9F63BE7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127" name="Group 62">
            <a:extLst>
              <a:ext uri="{FF2B5EF4-FFF2-40B4-BE49-F238E27FC236}">
                <a16:creationId xmlns:a16="http://schemas.microsoft.com/office/drawing/2014/main" id="{7744F433-929C-80E0-024E-A58CEAFEF1D3}"/>
              </a:ext>
            </a:extLst>
          </p:cNvPr>
          <p:cNvGrpSpPr/>
          <p:nvPr/>
        </p:nvGrpSpPr>
        <p:grpSpPr>
          <a:xfrm>
            <a:off x="7550516" y="4558352"/>
            <a:ext cx="242972" cy="242972"/>
            <a:chOff x="0" y="0"/>
            <a:chExt cx="812800" cy="812800"/>
          </a:xfrm>
        </p:grpSpPr>
        <p:sp>
          <p:nvSpPr>
            <p:cNvPr id="128" name="Freeform 63">
              <a:extLst>
                <a:ext uri="{FF2B5EF4-FFF2-40B4-BE49-F238E27FC236}">
                  <a16:creationId xmlns:a16="http://schemas.microsoft.com/office/drawing/2014/main" id="{7D9DEB9F-537B-87A7-5E49-3C45974B70F7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30" name="TextBox 64">
              <a:extLst>
                <a:ext uri="{FF2B5EF4-FFF2-40B4-BE49-F238E27FC236}">
                  <a16:creationId xmlns:a16="http://schemas.microsoft.com/office/drawing/2014/main" id="{1B2C45A6-FB38-886D-5346-FC187DC574E6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131" name="Group 46">
            <a:extLst>
              <a:ext uri="{FF2B5EF4-FFF2-40B4-BE49-F238E27FC236}">
                <a16:creationId xmlns:a16="http://schemas.microsoft.com/office/drawing/2014/main" id="{9ACE2899-52B7-79DB-DAC3-E98E59D82603}"/>
              </a:ext>
            </a:extLst>
          </p:cNvPr>
          <p:cNvGrpSpPr/>
          <p:nvPr/>
        </p:nvGrpSpPr>
        <p:grpSpPr>
          <a:xfrm rot="2700000">
            <a:off x="7451216" y="3113284"/>
            <a:ext cx="293842" cy="293842"/>
            <a:chOff x="0" y="0"/>
            <a:chExt cx="812800" cy="812800"/>
          </a:xfrm>
        </p:grpSpPr>
        <p:sp>
          <p:nvSpPr>
            <p:cNvPr id="133" name="Freeform 47">
              <a:extLst>
                <a:ext uri="{FF2B5EF4-FFF2-40B4-BE49-F238E27FC236}">
                  <a16:creationId xmlns:a16="http://schemas.microsoft.com/office/drawing/2014/main" id="{54B7B3BE-2401-C9C1-BAAA-D11EE63C459B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1371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34" name="TextBox 48">
              <a:extLst>
                <a:ext uri="{FF2B5EF4-FFF2-40B4-BE49-F238E27FC236}">
                  <a16:creationId xmlns:a16="http://schemas.microsoft.com/office/drawing/2014/main" id="{5A0F5CE8-D7CB-4392-2A82-1AF3120B115C}"/>
                </a:ext>
              </a:extLst>
            </p:cNvPr>
            <p:cNvSpPr txBox="1"/>
            <p:nvPr/>
          </p:nvSpPr>
          <p:spPr>
            <a:xfrm>
              <a:off x="139700" y="111125"/>
              <a:ext cx="533400" cy="561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135" name="Group 46">
            <a:extLst>
              <a:ext uri="{FF2B5EF4-FFF2-40B4-BE49-F238E27FC236}">
                <a16:creationId xmlns:a16="http://schemas.microsoft.com/office/drawing/2014/main" id="{C9F1B7C7-BCCD-7A71-5740-7A2B5E1167E8}"/>
              </a:ext>
            </a:extLst>
          </p:cNvPr>
          <p:cNvGrpSpPr/>
          <p:nvPr/>
        </p:nvGrpSpPr>
        <p:grpSpPr>
          <a:xfrm rot="2700000">
            <a:off x="2745448" y="3129405"/>
            <a:ext cx="293842" cy="293842"/>
            <a:chOff x="0" y="0"/>
            <a:chExt cx="812800" cy="812800"/>
          </a:xfrm>
        </p:grpSpPr>
        <p:sp>
          <p:nvSpPr>
            <p:cNvPr id="136" name="Freeform 47">
              <a:extLst>
                <a:ext uri="{FF2B5EF4-FFF2-40B4-BE49-F238E27FC236}">
                  <a16:creationId xmlns:a16="http://schemas.microsoft.com/office/drawing/2014/main" id="{AB9041E5-9AB5-1D58-A9E3-F02197BB4CFE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1371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37" name="TextBox 48">
              <a:extLst>
                <a:ext uri="{FF2B5EF4-FFF2-40B4-BE49-F238E27FC236}">
                  <a16:creationId xmlns:a16="http://schemas.microsoft.com/office/drawing/2014/main" id="{A3F6A1D5-477F-2C8B-93C5-3B5DA598687C}"/>
                </a:ext>
              </a:extLst>
            </p:cNvPr>
            <p:cNvSpPr txBox="1"/>
            <p:nvPr/>
          </p:nvSpPr>
          <p:spPr>
            <a:xfrm>
              <a:off x="139700" y="111125"/>
              <a:ext cx="533400" cy="561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F01B6E24-5F2B-8E70-4E23-9FBD78BF6B52}"/>
              </a:ext>
            </a:extLst>
          </p:cNvPr>
          <p:cNvSpPr/>
          <p:nvPr/>
        </p:nvSpPr>
        <p:spPr>
          <a:xfrm>
            <a:off x="9210566" y="5704500"/>
            <a:ext cx="592770" cy="2016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Graphic 5" descr="Group of women outline">
            <a:extLst>
              <a:ext uri="{FF2B5EF4-FFF2-40B4-BE49-F238E27FC236}">
                <a16:creationId xmlns:a16="http://schemas.microsoft.com/office/drawing/2014/main" id="{607FDE67-C2CE-DFC2-344F-D1C5E9C6C767}"/>
              </a:ext>
            </a:extLst>
          </p:cNvPr>
          <p:cNvPicPr>
            <a:picLocks noChangeAspect="1"/>
          </p:cNvPicPr>
          <p:nvPr/>
        </p:nvPicPr>
        <p:blipFill>
          <a:blip r:embed="rId37">
            <a:extLst>
              <a:ext uri="{96DAC541-7B7A-43D3-8B79-37D633B846F1}">
                <asvg:svgBlip xmlns:asvg="http://schemas.microsoft.com/office/drawing/2016/SVG/main" r:embed="rId38"/>
              </a:ext>
            </a:extLst>
          </a:blip>
          <a:stretch>
            <a:fillRect/>
          </a:stretch>
        </p:blipFill>
        <p:spPr>
          <a:xfrm>
            <a:off x="9203167" y="6229187"/>
            <a:ext cx="548640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0327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2878BAB-1647-E51A-0715-E488C9C006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6992" y="1099414"/>
            <a:ext cx="7913516" cy="5687509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83526" y="1589490"/>
            <a:ext cx="2386033" cy="4758591"/>
            <a:chOff x="-408" y="0"/>
            <a:chExt cx="869183" cy="173345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68775" cy="1669301"/>
            </a:xfrm>
            <a:custGeom>
              <a:avLst/>
              <a:gdLst/>
              <a:ahLst/>
              <a:cxnLst/>
              <a:rect l="l" t="t" r="r" b="b"/>
              <a:pathLst>
                <a:path w="868775" h="1669301">
                  <a:moveTo>
                    <a:pt x="0" y="0"/>
                  </a:moveTo>
                  <a:lnTo>
                    <a:pt x="868775" y="0"/>
                  </a:lnTo>
                  <a:lnTo>
                    <a:pt x="868775" y="1669301"/>
                  </a:lnTo>
                  <a:lnTo>
                    <a:pt x="0" y="1669301"/>
                  </a:lnTo>
                  <a:close/>
                </a:path>
              </a:pathLst>
            </a:custGeom>
            <a:solidFill>
              <a:srgbClr val="34586E"/>
            </a:solid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-408" y="35582"/>
              <a:ext cx="868775" cy="16978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/>
              <a:r>
                <a:rPr lang="en-US" sz="1000" b="1" u="sng" dirty="0">
                  <a:solidFill>
                    <a:srgbClr val="FFFFFF"/>
                  </a:solidFill>
                  <a:latin typeface="DM Sans"/>
                </a:rPr>
                <a:t>Information</a:t>
              </a:r>
            </a:p>
            <a:p>
              <a:pPr algn="ctr"/>
              <a:endParaRPr lang="en-US" sz="1000" b="1" u="sng" dirty="0">
                <a:solidFill>
                  <a:srgbClr val="FFFFFF"/>
                </a:solidFill>
                <a:latin typeface="DM Sans"/>
              </a:endParaRPr>
            </a:p>
            <a:p>
              <a:pPr algn="ctr"/>
              <a:r>
                <a:rPr lang="en-US" sz="1000" b="1" dirty="0">
                  <a:solidFill>
                    <a:schemeClr val="bg1"/>
                  </a:solidFill>
                  <a:latin typeface="DM Sans"/>
                </a:rPr>
                <a:t>Address:</a:t>
              </a:r>
              <a:r>
                <a:rPr lang="en-US" sz="1000" b="1" dirty="0">
                  <a:solidFill>
                    <a:schemeClr val="bg1"/>
                  </a:solidFill>
                  <a:latin typeface="Calibri"/>
                  <a:cs typeface="Calibri"/>
                </a:rPr>
                <a:t> </a:t>
              </a:r>
              <a:r>
                <a:rPr lang="en-US" sz="1000" b="1" dirty="0">
                  <a:solidFill>
                    <a:schemeClr val="bg1"/>
                  </a:solidFill>
                  <a:latin typeface="DM Sans"/>
                </a:rPr>
                <a:t>- </a:t>
              </a:r>
              <a:r>
                <a:rPr lang="en-GB" sz="1000" b="0" i="0" dirty="0">
                  <a:solidFill>
                    <a:schemeClr val="bg1"/>
                  </a:solidFill>
                  <a:effectLst/>
                  <a:latin typeface="Aptos Narrow" panose="020B0004020202020204" pitchFamily="34" charset="0"/>
                </a:rPr>
                <a:t>Urban Exchange, Theatre Street/Mount Street, Preston, PR1 8BQ</a:t>
              </a:r>
              <a:endParaRPr lang="en-US" sz="1000" b="1" dirty="0">
                <a:solidFill>
                  <a:schemeClr val="bg1"/>
                </a:solidFill>
                <a:latin typeface="DM Sans"/>
              </a:endParaRPr>
            </a:p>
            <a:p>
              <a:pPr algn="ctr"/>
              <a:r>
                <a:rPr lang="en-US" sz="1000" b="1" dirty="0">
                  <a:solidFill>
                    <a:srgbClr val="FFFFFF"/>
                  </a:solidFill>
                  <a:latin typeface="DM Sans"/>
                </a:rPr>
                <a:t>Contact:</a:t>
              </a:r>
              <a:r>
                <a:rPr lang="en-US" sz="1000" dirty="0">
                  <a:solidFill>
                    <a:srgbClr val="FFFFFF"/>
                  </a:solidFill>
                  <a:latin typeface="DM Sans"/>
                </a:rPr>
                <a:t> 07850 955413 (</a:t>
              </a:r>
              <a:r>
                <a:rPr lang="en-US" sz="1000" b="1" i="1" dirty="0">
                  <a:solidFill>
                    <a:srgbClr val="FFFFFF"/>
                  </a:solidFill>
                  <a:latin typeface="DM Sans"/>
                </a:rPr>
                <a:t>Amy</a:t>
              </a:r>
              <a:r>
                <a:rPr lang="en-US" sz="1000" dirty="0">
                  <a:solidFill>
                    <a:srgbClr val="FFFFFF"/>
                  </a:solidFill>
                  <a:latin typeface="DM Sans"/>
                </a:rPr>
                <a:t>)</a:t>
              </a:r>
              <a:endParaRPr lang="en-US" sz="1000" dirty="0">
                <a:solidFill>
                  <a:srgbClr val="000000"/>
                </a:solidFill>
                <a:latin typeface="Calibri"/>
                <a:cs typeface="Calibri"/>
              </a:endParaRPr>
            </a:p>
            <a:p>
              <a:pPr algn="ctr"/>
              <a:endParaRPr lang="en-US" sz="1000" dirty="0">
                <a:solidFill>
                  <a:srgbClr val="FFFFFF"/>
                </a:solidFill>
                <a:latin typeface="DM Sans"/>
              </a:endParaRPr>
            </a:p>
            <a:p>
              <a:pPr algn="ctr"/>
              <a:r>
                <a:rPr lang="en-US" sz="1000" dirty="0">
                  <a:solidFill>
                    <a:srgbClr val="FFFFFF"/>
                  </a:solidFill>
                  <a:latin typeface="DM Sans"/>
                </a:rPr>
                <a:t>Enrolments are needed to do any of the activities.</a:t>
              </a:r>
            </a:p>
            <a:p>
              <a:pPr algn="ctr"/>
              <a:endParaRPr lang="en-US" sz="1000" dirty="0">
                <a:solidFill>
                  <a:srgbClr val="FFFFFF"/>
                </a:solidFill>
                <a:latin typeface="DM Sans"/>
              </a:endParaRPr>
            </a:p>
            <a:p>
              <a:pPr algn="ctr"/>
              <a:r>
                <a:rPr lang="en-US" sz="1000" dirty="0">
                  <a:solidFill>
                    <a:schemeClr val="bg1"/>
                  </a:solidFill>
                  <a:cs typeface="Calibri"/>
                </a:rPr>
                <a:t>Our group activities include this week include; Arts &amp; Crafts, Managing emotions, Diamond Art, Art Therapy, Hub Games and Job Club. A well as women’s only afternoon on Friday where we will be running an arts and crafts intro session.</a:t>
              </a:r>
            </a:p>
            <a:p>
              <a:pPr algn="ctr"/>
              <a:endParaRPr lang="en-US" sz="1000" dirty="0">
                <a:solidFill>
                  <a:schemeClr val="bg1"/>
                </a:solidFill>
                <a:cs typeface="Calibri"/>
              </a:endParaRPr>
            </a:p>
            <a:p>
              <a:pPr algn="ctr"/>
              <a:r>
                <a:rPr lang="en-US" sz="1000" dirty="0">
                  <a:solidFill>
                    <a:schemeClr val="bg1"/>
                  </a:solidFill>
                  <a:cs typeface="Calibri"/>
                </a:rPr>
                <a:t>All other Activities will be 1:1 with support worker.   </a:t>
              </a:r>
            </a:p>
            <a:p>
              <a:pPr algn="ctr"/>
              <a:r>
                <a:rPr lang="en-US" sz="1000" dirty="0">
                  <a:solidFill>
                    <a:schemeClr val="bg1"/>
                  </a:solidFill>
                  <a:cs typeface="Calibri"/>
                </a:rPr>
                <a:t>   </a:t>
              </a:r>
            </a:p>
            <a:p>
              <a:pPr algn="ctr"/>
              <a:endParaRPr lang="en-US" sz="1000" dirty="0">
                <a:solidFill>
                  <a:schemeClr val="bg1"/>
                </a:solidFill>
                <a:cs typeface="Calibri"/>
              </a:endParaRPr>
            </a:p>
            <a:p>
              <a:pPr algn="ctr"/>
              <a:r>
                <a:rPr lang="en-US" sz="1000" b="1" i="1" dirty="0">
                  <a:solidFill>
                    <a:schemeClr val="bg1"/>
                  </a:solidFill>
                  <a:cs typeface="Calibri"/>
                </a:rPr>
                <a:t>CBT- 2 days a week each day with 5 available slots </a:t>
              </a:r>
            </a:p>
            <a:p>
              <a:pPr algn="ctr">
                <a:lnSpc>
                  <a:spcPts val="2379"/>
                </a:lnSpc>
              </a:pPr>
              <a:endParaRPr lang="en-US" sz="1400" dirty="0">
                <a:cs typeface="Calibri"/>
              </a:endParaRPr>
            </a:p>
          </p:txBody>
        </p:sp>
      </p:grpSp>
      <p:grpSp>
        <p:nvGrpSpPr>
          <p:cNvPr id="49" name="Group 49"/>
          <p:cNvGrpSpPr/>
          <p:nvPr/>
        </p:nvGrpSpPr>
        <p:grpSpPr>
          <a:xfrm>
            <a:off x="344097" y="6391036"/>
            <a:ext cx="2066012" cy="747035"/>
            <a:chOff x="183080" y="0"/>
            <a:chExt cx="2754682" cy="996046"/>
          </a:xfrm>
        </p:grpSpPr>
        <p:sp>
          <p:nvSpPr>
            <p:cNvPr id="50" name="Freeform 50"/>
            <p:cNvSpPr/>
            <p:nvPr/>
          </p:nvSpPr>
          <p:spPr>
            <a:xfrm>
              <a:off x="694021" y="0"/>
              <a:ext cx="1741685" cy="680233"/>
            </a:xfrm>
            <a:custGeom>
              <a:avLst/>
              <a:gdLst/>
              <a:ahLst/>
              <a:cxnLst/>
              <a:rect l="l" t="t" r="r" b="b"/>
              <a:pathLst>
                <a:path w="1741685" h="680233">
                  <a:moveTo>
                    <a:pt x="0" y="0"/>
                  </a:moveTo>
                  <a:lnTo>
                    <a:pt x="1741685" y="0"/>
                  </a:lnTo>
                  <a:lnTo>
                    <a:pt x="1741685" y="680233"/>
                  </a:lnTo>
                  <a:lnTo>
                    <a:pt x="0" y="6802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974" b="-974"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52" name="TextBox 52"/>
            <p:cNvSpPr txBox="1"/>
            <p:nvPr/>
          </p:nvSpPr>
          <p:spPr>
            <a:xfrm>
              <a:off x="183080" y="842158"/>
              <a:ext cx="2754682" cy="1538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77"/>
                </a:lnSpc>
              </a:pPr>
              <a:r>
                <a:rPr lang="en-US" sz="750">
                  <a:solidFill>
                    <a:srgbClr val="000000"/>
                  </a:solidFill>
                  <a:latin typeface="DM Sans"/>
                </a:rPr>
                <a:t>This programme is delivered by HMPPS CFO</a:t>
              </a:r>
            </a:p>
          </p:txBody>
        </p:sp>
      </p:grpSp>
      <p:sp>
        <p:nvSpPr>
          <p:cNvPr id="69" name="TextBox 69"/>
          <p:cNvSpPr txBox="1"/>
          <p:nvPr/>
        </p:nvSpPr>
        <p:spPr>
          <a:xfrm>
            <a:off x="2682766" y="89855"/>
            <a:ext cx="4811109" cy="597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899"/>
              </a:lnSpc>
              <a:spcBef>
                <a:spcPct val="0"/>
              </a:spcBef>
            </a:pPr>
            <a:r>
              <a:rPr lang="en-US" sz="3450" u="sng" dirty="0">
                <a:solidFill>
                  <a:srgbClr val="000000"/>
                </a:solidFill>
                <a:latin typeface="DM Sans Bold"/>
              </a:rPr>
              <a:t>DECEMBER - WEEK 2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3F2A7CC7-B907-D44C-7784-C0E9EDD8F46A}"/>
              </a:ext>
            </a:extLst>
          </p:cNvPr>
          <p:cNvSpPr txBox="1"/>
          <p:nvPr/>
        </p:nvSpPr>
        <p:spPr>
          <a:xfrm>
            <a:off x="192946" y="7428544"/>
            <a:ext cx="234673" cy="11541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77"/>
              </a:lnSpc>
            </a:pPr>
            <a:r>
              <a:rPr lang="en-US" sz="750">
                <a:latin typeface="DM Sans"/>
              </a:rPr>
              <a:t>V1.0</a:t>
            </a:r>
          </a:p>
        </p:txBody>
      </p:sp>
      <p:grpSp>
        <p:nvGrpSpPr>
          <p:cNvPr id="58" name="Group 46">
            <a:extLst>
              <a:ext uri="{FF2B5EF4-FFF2-40B4-BE49-F238E27FC236}">
                <a16:creationId xmlns:a16="http://schemas.microsoft.com/office/drawing/2014/main" id="{D13B274A-38C4-38A7-C2E2-7604270ABABE}"/>
              </a:ext>
            </a:extLst>
          </p:cNvPr>
          <p:cNvGrpSpPr/>
          <p:nvPr/>
        </p:nvGrpSpPr>
        <p:grpSpPr>
          <a:xfrm rot="2700000">
            <a:off x="170282" y="1049731"/>
            <a:ext cx="293842" cy="293842"/>
            <a:chOff x="0" y="0"/>
            <a:chExt cx="812800" cy="812800"/>
          </a:xfrm>
        </p:grpSpPr>
        <p:sp>
          <p:nvSpPr>
            <p:cNvPr id="56" name="Freeform 47">
              <a:extLst>
                <a:ext uri="{FF2B5EF4-FFF2-40B4-BE49-F238E27FC236}">
                  <a16:creationId xmlns:a16="http://schemas.microsoft.com/office/drawing/2014/main" id="{AA50A1DF-1636-E8A2-156D-8DF5D4EBBF16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1371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7" name="TextBox 48">
              <a:extLst>
                <a:ext uri="{FF2B5EF4-FFF2-40B4-BE49-F238E27FC236}">
                  <a16:creationId xmlns:a16="http://schemas.microsoft.com/office/drawing/2014/main" id="{6093F853-27FB-A917-6070-CCE21395C0AE}"/>
                </a:ext>
              </a:extLst>
            </p:cNvPr>
            <p:cNvSpPr txBox="1"/>
            <p:nvPr/>
          </p:nvSpPr>
          <p:spPr>
            <a:xfrm>
              <a:off x="139700" y="111125"/>
              <a:ext cx="533400" cy="561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68" name="Group 62">
            <a:extLst>
              <a:ext uri="{FF2B5EF4-FFF2-40B4-BE49-F238E27FC236}">
                <a16:creationId xmlns:a16="http://schemas.microsoft.com/office/drawing/2014/main" id="{DDE85E32-3DD7-DFA6-C937-70276C9CDEAF}"/>
              </a:ext>
            </a:extLst>
          </p:cNvPr>
          <p:cNvGrpSpPr/>
          <p:nvPr/>
        </p:nvGrpSpPr>
        <p:grpSpPr>
          <a:xfrm>
            <a:off x="195716" y="593502"/>
            <a:ext cx="242972" cy="242972"/>
            <a:chOff x="0" y="0"/>
            <a:chExt cx="812800" cy="812800"/>
          </a:xfrm>
        </p:grpSpPr>
        <p:sp>
          <p:nvSpPr>
            <p:cNvPr id="60" name="Freeform 63">
              <a:extLst>
                <a:ext uri="{FF2B5EF4-FFF2-40B4-BE49-F238E27FC236}">
                  <a16:creationId xmlns:a16="http://schemas.microsoft.com/office/drawing/2014/main" id="{FD371D21-56D9-C866-FD68-2103E7C9AC9B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1" name="TextBox 64">
              <a:extLst>
                <a:ext uri="{FF2B5EF4-FFF2-40B4-BE49-F238E27FC236}">
                  <a16:creationId xmlns:a16="http://schemas.microsoft.com/office/drawing/2014/main" id="{22736866-DC34-DF0B-ABED-C0E8273C248A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76" name="Group 65">
            <a:extLst>
              <a:ext uri="{FF2B5EF4-FFF2-40B4-BE49-F238E27FC236}">
                <a16:creationId xmlns:a16="http://schemas.microsoft.com/office/drawing/2014/main" id="{173C0C57-8316-ACF1-B600-BE61538FD0CE}"/>
              </a:ext>
            </a:extLst>
          </p:cNvPr>
          <p:cNvGrpSpPr/>
          <p:nvPr/>
        </p:nvGrpSpPr>
        <p:grpSpPr>
          <a:xfrm>
            <a:off x="206787" y="181493"/>
            <a:ext cx="220832" cy="193228"/>
            <a:chOff x="0" y="0"/>
            <a:chExt cx="812800" cy="711200"/>
          </a:xfrm>
        </p:grpSpPr>
        <p:sp>
          <p:nvSpPr>
            <p:cNvPr id="74" name="Freeform 66">
              <a:extLst>
                <a:ext uri="{FF2B5EF4-FFF2-40B4-BE49-F238E27FC236}">
                  <a16:creationId xmlns:a16="http://schemas.microsoft.com/office/drawing/2014/main" id="{84FA2E88-F97F-35BC-D224-A81052BE5A17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75" name="TextBox 67">
              <a:extLst>
                <a:ext uri="{FF2B5EF4-FFF2-40B4-BE49-F238E27FC236}">
                  <a16:creationId xmlns:a16="http://schemas.microsoft.com/office/drawing/2014/main" id="{0328FFE6-712C-3EE8-DC7D-5CB487211F54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sp>
        <p:nvSpPr>
          <p:cNvPr id="78" name="TextBox 70">
            <a:extLst>
              <a:ext uri="{FF2B5EF4-FFF2-40B4-BE49-F238E27FC236}">
                <a16:creationId xmlns:a16="http://schemas.microsoft.com/office/drawing/2014/main" id="{C7C27917-1F3C-8439-63C5-BD9AB2AA2C8F}"/>
              </a:ext>
            </a:extLst>
          </p:cNvPr>
          <p:cNvSpPr txBox="1"/>
          <p:nvPr/>
        </p:nvSpPr>
        <p:spPr>
          <a:xfrm>
            <a:off x="658981" y="127955"/>
            <a:ext cx="1826812" cy="346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</a:rPr>
              <a:t>Self: Activities that work on the individual</a:t>
            </a:r>
          </a:p>
        </p:txBody>
      </p:sp>
      <p:sp>
        <p:nvSpPr>
          <p:cNvPr id="80" name="TextBox 71">
            <a:extLst>
              <a:ext uri="{FF2B5EF4-FFF2-40B4-BE49-F238E27FC236}">
                <a16:creationId xmlns:a16="http://schemas.microsoft.com/office/drawing/2014/main" id="{43235F0A-7008-0250-A050-C80E6F9F85A6}"/>
              </a:ext>
            </a:extLst>
          </p:cNvPr>
          <p:cNvSpPr txBox="1"/>
          <p:nvPr/>
        </p:nvSpPr>
        <p:spPr>
          <a:xfrm>
            <a:off x="658981" y="545468"/>
            <a:ext cx="1910578" cy="346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</a:rPr>
              <a:t>Relationships: Activities that work with peers/families/friends</a:t>
            </a:r>
          </a:p>
        </p:txBody>
      </p:sp>
      <p:sp>
        <p:nvSpPr>
          <p:cNvPr id="82" name="TextBox 72">
            <a:extLst>
              <a:ext uri="{FF2B5EF4-FFF2-40B4-BE49-F238E27FC236}">
                <a16:creationId xmlns:a16="http://schemas.microsoft.com/office/drawing/2014/main" id="{70BFAAEB-9343-44B3-22A3-F432659EFBEE}"/>
              </a:ext>
            </a:extLst>
          </p:cNvPr>
          <p:cNvSpPr txBox="1"/>
          <p:nvPr/>
        </p:nvSpPr>
        <p:spPr>
          <a:xfrm>
            <a:off x="658981" y="960299"/>
            <a:ext cx="1826812" cy="517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 dirty="0">
                <a:solidFill>
                  <a:srgbClr val="000000"/>
                </a:solidFill>
                <a:latin typeface="DM Sans"/>
              </a:rPr>
              <a:t>Society: Activities contributing to the community outside of the CFO Activity Hub</a:t>
            </a:r>
          </a:p>
        </p:txBody>
      </p:sp>
      <p:pic>
        <p:nvPicPr>
          <p:cNvPr id="83" name="Picture 82" descr="A black and blue logo&#10;&#10;Description automatically generated">
            <a:extLst>
              <a:ext uri="{FF2B5EF4-FFF2-40B4-BE49-F238E27FC236}">
                <a16:creationId xmlns:a16="http://schemas.microsoft.com/office/drawing/2014/main" id="{82136ECE-F6A6-0C0C-9952-014792A99A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40178" y="175542"/>
            <a:ext cx="926316" cy="4183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917D8ED-C800-3120-31AC-F7267B92C2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93488" y="254648"/>
            <a:ext cx="1233170" cy="342900"/>
          </a:xfrm>
          <a:prstGeom prst="rect">
            <a:avLst/>
          </a:prstGeom>
        </p:spPr>
      </p:pic>
      <p:pic>
        <p:nvPicPr>
          <p:cNvPr id="201" name="Graphic 200" descr="Right Brain outline">
            <a:extLst>
              <a:ext uri="{FF2B5EF4-FFF2-40B4-BE49-F238E27FC236}">
                <a16:creationId xmlns:a16="http://schemas.microsoft.com/office/drawing/2014/main" id="{53608526-161C-8510-A723-28AFE28CF02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231117" y="4595101"/>
            <a:ext cx="527873" cy="527873"/>
          </a:xfrm>
          <a:prstGeom prst="rect">
            <a:avLst/>
          </a:prstGeom>
        </p:spPr>
      </p:pic>
      <p:pic>
        <p:nvPicPr>
          <p:cNvPr id="202" name="Graphic 201" descr="Right Brain outline">
            <a:extLst>
              <a:ext uri="{FF2B5EF4-FFF2-40B4-BE49-F238E27FC236}">
                <a16:creationId xmlns:a16="http://schemas.microsoft.com/office/drawing/2014/main" id="{4E7F4A29-FA15-A171-E651-3F06F65A815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410073" y="4613415"/>
            <a:ext cx="527873" cy="527873"/>
          </a:xfrm>
          <a:prstGeom prst="rect">
            <a:avLst/>
          </a:prstGeom>
        </p:spPr>
      </p:pic>
      <p:pic>
        <p:nvPicPr>
          <p:cNvPr id="205" name="Graphic 204" descr="Laptop outline">
            <a:extLst>
              <a:ext uri="{FF2B5EF4-FFF2-40B4-BE49-F238E27FC236}">
                <a16:creationId xmlns:a16="http://schemas.microsoft.com/office/drawing/2014/main" id="{C7427AE7-5628-3717-3F0B-5145EF47A48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103472" y="2390662"/>
            <a:ext cx="429709" cy="429709"/>
          </a:xfrm>
          <a:prstGeom prst="rect">
            <a:avLst/>
          </a:prstGeom>
        </p:spPr>
      </p:pic>
      <p:pic>
        <p:nvPicPr>
          <p:cNvPr id="207" name="Graphic 206" descr="Construction worker male outline">
            <a:extLst>
              <a:ext uri="{FF2B5EF4-FFF2-40B4-BE49-F238E27FC236}">
                <a16:creationId xmlns:a16="http://schemas.microsoft.com/office/drawing/2014/main" id="{904CE719-27D1-D161-E72D-03965E52CBD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684041" y="3728707"/>
            <a:ext cx="415558" cy="415558"/>
          </a:xfrm>
          <a:prstGeom prst="rect">
            <a:avLst/>
          </a:prstGeom>
        </p:spPr>
      </p:pic>
      <p:pic>
        <p:nvPicPr>
          <p:cNvPr id="209" name="Graphic 208" descr="Money outline">
            <a:extLst>
              <a:ext uri="{FF2B5EF4-FFF2-40B4-BE49-F238E27FC236}">
                <a16:creationId xmlns:a16="http://schemas.microsoft.com/office/drawing/2014/main" id="{4BEF56CF-742A-2528-182C-0646C3A4A21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849653" y="3625252"/>
            <a:ext cx="524010" cy="524010"/>
          </a:xfrm>
          <a:prstGeom prst="rect">
            <a:avLst/>
          </a:prstGeom>
        </p:spPr>
      </p:pic>
      <p:pic>
        <p:nvPicPr>
          <p:cNvPr id="213" name="Graphic 212" descr="Employee badge outline">
            <a:extLst>
              <a:ext uri="{FF2B5EF4-FFF2-40B4-BE49-F238E27FC236}">
                <a16:creationId xmlns:a16="http://schemas.microsoft.com/office/drawing/2014/main" id="{946DFEFD-36DC-6DD6-6D6B-384F20DE137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4516677" y="2459836"/>
            <a:ext cx="457200" cy="457200"/>
          </a:xfrm>
          <a:prstGeom prst="rect">
            <a:avLst/>
          </a:prstGeom>
        </p:spPr>
      </p:pic>
      <p:pic>
        <p:nvPicPr>
          <p:cNvPr id="214" name="Graphic 213" descr="Document outline">
            <a:extLst>
              <a:ext uri="{FF2B5EF4-FFF2-40B4-BE49-F238E27FC236}">
                <a16:creationId xmlns:a16="http://schemas.microsoft.com/office/drawing/2014/main" id="{B6326453-EE75-7A4A-C8DF-141983C2880C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2941522" y="2390662"/>
            <a:ext cx="415557" cy="415557"/>
          </a:xfrm>
          <a:prstGeom prst="rect">
            <a:avLst/>
          </a:prstGeom>
        </p:spPr>
      </p:pic>
      <p:pic>
        <p:nvPicPr>
          <p:cNvPr id="218" name="Graphic 217" descr="First aid kit outline">
            <a:extLst>
              <a:ext uri="{FF2B5EF4-FFF2-40B4-BE49-F238E27FC236}">
                <a16:creationId xmlns:a16="http://schemas.microsoft.com/office/drawing/2014/main" id="{1FBFC210-CAE3-EFFF-195E-1F6058878908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6101748" y="3778250"/>
            <a:ext cx="431433" cy="431433"/>
          </a:xfrm>
          <a:prstGeom prst="rect">
            <a:avLst/>
          </a:prstGeom>
        </p:spPr>
      </p:pic>
      <p:pic>
        <p:nvPicPr>
          <p:cNvPr id="221" name="Graphic 220" descr="Question Mark with solid fill">
            <a:extLst>
              <a:ext uri="{FF2B5EF4-FFF2-40B4-BE49-F238E27FC236}">
                <a16:creationId xmlns:a16="http://schemas.microsoft.com/office/drawing/2014/main" id="{397D1A1A-2C00-F74B-FF07-241FB73669E4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9261267" y="3250229"/>
            <a:ext cx="431433" cy="431433"/>
          </a:xfrm>
          <a:prstGeom prst="rect">
            <a:avLst/>
          </a:prstGeom>
        </p:spPr>
      </p:pic>
      <p:pic>
        <p:nvPicPr>
          <p:cNvPr id="225" name="Graphic 224" descr="Butterfly outline">
            <a:extLst>
              <a:ext uri="{FF2B5EF4-FFF2-40B4-BE49-F238E27FC236}">
                <a16:creationId xmlns:a16="http://schemas.microsoft.com/office/drawing/2014/main" id="{77B7BB51-88C4-294D-AC04-36C5886884C5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7647250" y="5690605"/>
            <a:ext cx="549541" cy="549541"/>
          </a:xfrm>
          <a:prstGeom prst="rect">
            <a:avLst/>
          </a:prstGeom>
        </p:spPr>
      </p:pic>
      <p:pic>
        <p:nvPicPr>
          <p:cNvPr id="229" name="Graphic 228" descr="Diamond outline">
            <a:extLst>
              <a:ext uri="{FF2B5EF4-FFF2-40B4-BE49-F238E27FC236}">
                <a16:creationId xmlns:a16="http://schemas.microsoft.com/office/drawing/2014/main" id="{B5DB362F-CC95-78FE-A914-041A610056F3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4430043" y="6293309"/>
            <a:ext cx="457200" cy="457200"/>
          </a:xfrm>
          <a:prstGeom prst="rect">
            <a:avLst/>
          </a:prstGeom>
        </p:spPr>
      </p:pic>
      <p:pic>
        <p:nvPicPr>
          <p:cNvPr id="231" name="Graphic 230" descr="Neutral face outline outline">
            <a:extLst>
              <a:ext uri="{FF2B5EF4-FFF2-40B4-BE49-F238E27FC236}">
                <a16:creationId xmlns:a16="http://schemas.microsoft.com/office/drawing/2014/main" id="{A3294F1C-FB77-5365-AEB8-D43295EAE9E9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4530537" y="4956247"/>
            <a:ext cx="377479" cy="377479"/>
          </a:xfrm>
          <a:prstGeom prst="rect">
            <a:avLst/>
          </a:prstGeom>
        </p:spPr>
      </p:pic>
      <p:pic>
        <p:nvPicPr>
          <p:cNvPr id="7" name="Graphic 6" descr="Artist male outline">
            <a:extLst>
              <a:ext uri="{FF2B5EF4-FFF2-40B4-BE49-F238E27FC236}">
                <a16:creationId xmlns:a16="http://schemas.microsoft.com/office/drawing/2014/main" id="{8BD10116-600B-BBF9-4C34-56C0BE84B0A4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6072334" y="5748959"/>
            <a:ext cx="561416" cy="561416"/>
          </a:xfrm>
          <a:prstGeom prst="rect">
            <a:avLst/>
          </a:prstGeom>
        </p:spPr>
      </p:pic>
      <p:pic>
        <p:nvPicPr>
          <p:cNvPr id="8" name="Graphic 7" descr="Medical outline">
            <a:extLst>
              <a:ext uri="{FF2B5EF4-FFF2-40B4-BE49-F238E27FC236}">
                <a16:creationId xmlns:a16="http://schemas.microsoft.com/office/drawing/2014/main" id="{8B3D2A81-2D5C-6422-B3BF-50E6C4C1779F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4524523" y="3737212"/>
            <a:ext cx="415557" cy="415557"/>
          </a:xfrm>
          <a:prstGeom prst="rect">
            <a:avLst/>
          </a:prstGeom>
        </p:spPr>
      </p:pic>
      <p:pic>
        <p:nvPicPr>
          <p:cNvPr id="10" name="Graphic 9" descr="Laptop outline">
            <a:extLst>
              <a:ext uri="{FF2B5EF4-FFF2-40B4-BE49-F238E27FC236}">
                <a16:creationId xmlns:a16="http://schemas.microsoft.com/office/drawing/2014/main" id="{8FAD4DF6-B4DC-168F-09C4-7597075CEC6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868592" y="4954684"/>
            <a:ext cx="561415" cy="561415"/>
          </a:xfrm>
          <a:prstGeom prst="rect">
            <a:avLst/>
          </a:prstGeom>
        </p:spPr>
      </p:pic>
      <p:pic>
        <p:nvPicPr>
          <p:cNvPr id="12" name="Graphic 11" descr="Tooth outline">
            <a:extLst>
              <a:ext uri="{FF2B5EF4-FFF2-40B4-BE49-F238E27FC236}">
                <a16:creationId xmlns:a16="http://schemas.microsoft.com/office/drawing/2014/main" id="{F265B564-BB65-23D7-BAD2-CC4BC3A720B8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7693978" y="2491106"/>
            <a:ext cx="415558" cy="415558"/>
          </a:xfrm>
          <a:prstGeom prst="rect">
            <a:avLst/>
          </a:prstGeom>
        </p:spPr>
      </p:pic>
      <p:pic>
        <p:nvPicPr>
          <p:cNvPr id="14" name="Graphic 13" descr="Bank outline">
            <a:extLst>
              <a:ext uri="{FF2B5EF4-FFF2-40B4-BE49-F238E27FC236}">
                <a16:creationId xmlns:a16="http://schemas.microsoft.com/office/drawing/2014/main" id="{4B479E1E-A8B4-E0B6-AB93-37D38BAB067C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96DAC541-7B7A-43D3-8B79-37D633B846F1}">
                <asvg:svgBlip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2915813" y="6293719"/>
            <a:ext cx="457200" cy="457200"/>
          </a:xfrm>
          <a:prstGeom prst="rect">
            <a:avLst/>
          </a:prstGeom>
        </p:spPr>
      </p:pic>
      <p:grpSp>
        <p:nvGrpSpPr>
          <p:cNvPr id="15" name="Group 65">
            <a:extLst>
              <a:ext uri="{FF2B5EF4-FFF2-40B4-BE49-F238E27FC236}">
                <a16:creationId xmlns:a16="http://schemas.microsoft.com/office/drawing/2014/main" id="{D31D6219-7A4E-3E23-CAB0-5CC453793E57}"/>
              </a:ext>
            </a:extLst>
          </p:cNvPr>
          <p:cNvGrpSpPr/>
          <p:nvPr/>
        </p:nvGrpSpPr>
        <p:grpSpPr>
          <a:xfrm>
            <a:off x="6875144" y="4242565"/>
            <a:ext cx="220832" cy="193228"/>
            <a:chOff x="0" y="0"/>
            <a:chExt cx="812800" cy="711200"/>
          </a:xfrm>
        </p:grpSpPr>
        <p:sp>
          <p:nvSpPr>
            <p:cNvPr id="16" name="Freeform 66">
              <a:extLst>
                <a:ext uri="{FF2B5EF4-FFF2-40B4-BE49-F238E27FC236}">
                  <a16:creationId xmlns:a16="http://schemas.microsoft.com/office/drawing/2014/main" id="{2304B60E-A4CC-B15C-DEEB-F700ECAA40D0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8" name="TextBox 67">
              <a:extLst>
                <a:ext uri="{FF2B5EF4-FFF2-40B4-BE49-F238E27FC236}">
                  <a16:creationId xmlns:a16="http://schemas.microsoft.com/office/drawing/2014/main" id="{A7E0D1F3-4AE6-0D92-F819-A6BFCFAFFFCE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26" name="Group 65">
            <a:extLst>
              <a:ext uri="{FF2B5EF4-FFF2-40B4-BE49-F238E27FC236}">
                <a16:creationId xmlns:a16="http://schemas.microsoft.com/office/drawing/2014/main" id="{AC055696-2388-CDAF-7D3E-68822333F421}"/>
              </a:ext>
            </a:extLst>
          </p:cNvPr>
          <p:cNvGrpSpPr/>
          <p:nvPr/>
        </p:nvGrpSpPr>
        <p:grpSpPr>
          <a:xfrm>
            <a:off x="8410073" y="1670465"/>
            <a:ext cx="220832" cy="193228"/>
            <a:chOff x="0" y="0"/>
            <a:chExt cx="812800" cy="711200"/>
          </a:xfrm>
        </p:grpSpPr>
        <p:sp>
          <p:nvSpPr>
            <p:cNvPr id="27" name="Freeform 66">
              <a:extLst>
                <a:ext uri="{FF2B5EF4-FFF2-40B4-BE49-F238E27FC236}">
                  <a16:creationId xmlns:a16="http://schemas.microsoft.com/office/drawing/2014/main" id="{C5C3ECBA-4FB8-F1CB-F832-6646C601E640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8" name="TextBox 67">
              <a:extLst>
                <a:ext uri="{FF2B5EF4-FFF2-40B4-BE49-F238E27FC236}">
                  <a16:creationId xmlns:a16="http://schemas.microsoft.com/office/drawing/2014/main" id="{6C2EE2C4-DCDE-81B1-A554-F8DB6C165CC9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38" name="Group 65">
            <a:extLst>
              <a:ext uri="{FF2B5EF4-FFF2-40B4-BE49-F238E27FC236}">
                <a16:creationId xmlns:a16="http://schemas.microsoft.com/office/drawing/2014/main" id="{A918786B-B048-21C2-E856-B6890342E7B2}"/>
              </a:ext>
            </a:extLst>
          </p:cNvPr>
          <p:cNvGrpSpPr/>
          <p:nvPr/>
        </p:nvGrpSpPr>
        <p:grpSpPr>
          <a:xfrm>
            <a:off x="6909649" y="1649469"/>
            <a:ext cx="220832" cy="193228"/>
            <a:chOff x="0" y="0"/>
            <a:chExt cx="812800" cy="711200"/>
          </a:xfrm>
        </p:grpSpPr>
        <p:sp>
          <p:nvSpPr>
            <p:cNvPr id="39" name="Freeform 66">
              <a:extLst>
                <a:ext uri="{FF2B5EF4-FFF2-40B4-BE49-F238E27FC236}">
                  <a16:creationId xmlns:a16="http://schemas.microsoft.com/office/drawing/2014/main" id="{1540C2EF-C2A6-CE98-F595-0A4EF154D083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0" name="TextBox 67">
              <a:extLst>
                <a:ext uri="{FF2B5EF4-FFF2-40B4-BE49-F238E27FC236}">
                  <a16:creationId xmlns:a16="http://schemas.microsoft.com/office/drawing/2014/main" id="{76CECAED-3D1C-E404-4154-4A6E6A2BA51F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41" name="Group 65">
            <a:extLst>
              <a:ext uri="{FF2B5EF4-FFF2-40B4-BE49-F238E27FC236}">
                <a16:creationId xmlns:a16="http://schemas.microsoft.com/office/drawing/2014/main" id="{DB8CA740-2389-8FEA-9158-F7D814533D05}"/>
              </a:ext>
            </a:extLst>
          </p:cNvPr>
          <p:cNvGrpSpPr/>
          <p:nvPr/>
        </p:nvGrpSpPr>
        <p:grpSpPr>
          <a:xfrm>
            <a:off x="5254351" y="1668471"/>
            <a:ext cx="220832" cy="193228"/>
            <a:chOff x="0" y="0"/>
            <a:chExt cx="812800" cy="711200"/>
          </a:xfrm>
        </p:grpSpPr>
        <p:sp>
          <p:nvSpPr>
            <p:cNvPr id="42" name="Freeform 66">
              <a:extLst>
                <a:ext uri="{FF2B5EF4-FFF2-40B4-BE49-F238E27FC236}">
                  <a16:creationId xmlns:a16="http://schemas.microsoft.com/office/drawing/2014/main" id="{7A1DFC75-1D7F-029E-CE41-42B5096CD259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3" name="TextBox 67">
              <a:extLst>
                <a:ext uri="{FF2B5EF4-FFF2-40B4-BE49-F238E27FC236}">
                  <a16:creationId xmlns:a16="http://schemas.microsoft.com/office/drawing/2014/main" id="{E9786EDB-29AE-6530-F3E7-2641925FAC31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47" name="Group 65">
            <a:extLst>
              <a:ext uri="{FF2B5EF4-FFF2-40B4-BE49-F238E27FC236}">
                <a16:creationId xmlns:a16="http://schemas.microsoft.com/office/drawing/2014/main" id="{DE203A9B-45A6-FD31-85E6-AB0CA0A8D40D}"/>
              </a:ext>
            </a:extLst>
          </p:cNvPr>
          <p:cNvGrpSpPr/>
          <p:nvPr/>
        </p:nvGrpSpPr>
        <p:grpSpPr>
          <a:xfrm>
            <a:off x="2261725" y="1905238"/>
            <a:ext cx="1633295" cy="2530555"/>
            <a:chOff x="4758821" y="3539824"/>
            <a:chExt cx="6011548" cy="9314026"/>
          </a:xfrm>
        </p:grpSpPr>
        <p:sp>
          <p:nvSpPr>
            <p:cNvPr id="48" name="Freeform 66">
              <a:extLst>
                <a:ext uri="{FF2B5EF4-FFF2-40B4-BE49-F238E27FC236}">
                  <a16:creationId xmlns:a16="http://schemas.microsoft.com/office/drawing/2014/main" id="{7987CB25-5ED6-549A-05F0-25EDD6B08ED7}"/>
                </a:ext>
              </a:extLst>
            </p:cNvPr>
            <p:cNvSpPr/>
            <p:nvPr/>
          </p:nvSpPr>
          <p:spPr>
            <a:xfrm>
              <a:off x="9957569" y="1214265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1" name="TextBox 67">
              <a:extLst>
                <a:ext uri="{FF2B5EF4-FFF2-40B4-BE49-F238E27FC236}">
                  <a16:creationId xmlns:a16="http://schemas.microsoft.com/office/drawing/2014/main" id="{8556FF87-A33F-3480-27C6-5B74B1B00DC1}"/>
                </a:ext>
              </a:extLst>
            </p:cNvPr>
            <p:cNvSpPr txBox="1"/>
            <p:nvPr/>
          </p:nvSpPr>
          <p:spPr>
            <a:xfrm>
              <a:off x="4758821" y="3539824"/>
              <a:ext cx="558800" cy="3587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62" name="Group 65">
            <a:extLst>
              <a:ext uri="{FF2B5EF4-FFF2-40B4-BE49-F238E27FC236}">
                <a16:creationId xmlns:a16="http://schemas.microsoft.com/office/drawing/2014/main" id="{EC4CD443-0148-23F8-EF59-2C447BC4F7A5}"/>
              </a:ext>
            </a:extLst>
          </p:cNvPr>
          <p:cNvGrpSpPr/>
          <p:nvPr/>
        </p:nvGrpSpPr>
        <p:grpSpPr>
          <a:xfrm>
            <a:off x="3713780" y="1698208"/>
            <a:ext cx="220832" cy="193228"/>
            <a:chOff x="0" y="0"/>
            <a:chExt cx="812800" cy="711200"/>
          </a:xfrm>
        </p:grpSpPr>
        <p:sp>
          <p:nvSpPr>
            <p:cNvPr id="66" name="Freeform 66">
              <a:extLst>
                <a:ext uri="{FF2B5EF4-FFF2-40B4-BE49-F238E27FC236}">
                  <a16:creationId xmlns:a16="http://schemas.microsoft.com/office/drawing/2014/main" id="{8E5187BC-1C00-FDF0-B482-38D32CC1772A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7" name="TextBox 67">
              <a:extLst>
                <a:ext uri="{FF2B5EF4-FFF2-40B4-BE49-F238E27FC236}">
                  <a16:creationId xmlns:a16="http://schemas.microsoft.com/office/drawing/2014/main" id="{53907B0F-955D-9404-EDB8-02AF476ECEBA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70" name="Group 65">
            <a:extLst>
              <a:ext uri="{FF2B5EF4-FFF2-40B4-BE49-F238E27FC236}">
                <a16:creationId xmlns:a16="http://schemas.microsoft.com/office/drawing/2014/main" id="{30C4FB1D-0B4C-E09D-EB50-74207DBF79BD}"/>
              </a:ext>
            </a:extLst>
          </p:cNvPr>
          <p:cNvGrpSpPr/>
          <p:nvPr/>
        </p:nvGrpSpPr>
        <p:grpSpPr>
          <a:xfrm>
            <a:off x="2759638" y="1712010"/>
            <a:ext cx="220832" cy="193228"/>
            <a:chOff x="0" y="0"/>
            <a:chExt cx="812800" cy="711200"/>
          </a:xfrm>
        </p:grpSpPr>
        <p:sp>
          <p:nvSpPr>
            <p:cNvPr id="73" name="Freeform 66">
              <a:extLst>
                <a:ext uri="{FF2B5EF4-FFF2-40B4-BE49-F238E27FC236}">
                  <a16:creationId xmlns:a16="http://schemas.microsoft.com/office/drawing/2014/main" id="{EE010F2B-E594-8F69-5823-C72F12AEB43F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79" name="TextBox 67">
              <a:extLst>
                <a:ext uri="{FF2B5EF4-FFF2-40B4-BE49-F238E27FC236}">
                  <a16:creationId xmlns:a16="http://schemas.microsoft.com/office/drawing/2014/main" id="{CE4D7589-C6A4-B0A6-E4D5-AAED438709F0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89" name="Group 62">
            <a:extLst>
              <a:ext uri="{FF2B5EF4-FFF2-40B4-BE49-F238E27FC236}">
                <a16:creationId xmlns:a16="http://schemas.microsoft.com/office/drawing/2014/main" id="{E19E56A5-1748-10B4-E172-A801D931BBA5}"/>
              </a:ext>
            </a:extLst>
          </p:cNvPr>
          <p:cNvGrpSpPr/>
          <p:nvPr/>
        </p:nvGrpSpPr>
        <p:grpSpPr>
          <a:xfrm>
            <a:off x="9112357" y="4263831"/>
            <a:ext cx="242972" cy="242972"/>
            <a:chOff x="0" y="0"/>
            <a:chExt cx="812800" cy="812800"/>
          </a:xfrm>
        </p:grpSpPr>
        <p:sp>
          <p:nvSpPr>
            <p:cNvPr id="90" name="Freeform 63">
              <a:extLst>
                <a:ext uri="{FF2B5EF4-FFF2-40B4-BE49-F238E27FC236}">
                  <a16:creationId xmlns:a16="http://schemas.microsoft.com/office/drawing/2014/main" id="{49400447-C2C5-F3A8-2A3B-5F4D88F69712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91" name="TextBox 64">
              <a:extLst>
                <a:ext uri="{FF2B5EF4-FFF2-40B4-BE49-F238E27FC236}">
                  <a16:creationId xmlns:a16="http://schemas.microsoft.com/office/drawing/2014/main" id="{1DA0C91C-1EB9-8EE8-DD2F-34CF339AC234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92" name="Group 62">
            <a:extLst>
              <a:ext uri="{FF2B5EF4-FFF2-40B4-BE49-F238E27FC236}">
                <a16:creationId xmlns:a16="http://schemas.microsoft.com/office/drawing/2014/main" id="{DB3BCA94-D931-22A9-66EB-6661F166E5F6}"/>
              </a:ext>
            </a:extLst>
          </p:cNvPr>
          <p:cNvGrpSpPr/>
          <p:nvPr/>
        </p:nvGrpSpPr>
        <p:grpSpPr>
          <a:xfrm>
            <a:off x="9089578" y="1662266"/>
            <a:ext cx="242972" cy="242972"/>
            <a:chOff x="0" y="0"/>
            <a:chExt cx="812800" cy="812800"/>
          </a:xfrm>
        </p:grpSpPr>
        <p:sp>
          <p:nvSpPr>
            <p:cNvPr id="93" name="Freeform 63">
              <a:extLst>
                <a:ext uri="{FF2B5EF4-FFF2-40B4-BE49-F238E27FC236}">
                  <a16:creationId xmlns:a16="http://schemas.microsoft.com/office/drawing/2014/main" id="{1E5A2B6C-1557-D6C8-3359-3C1484AEF839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94" name="TextBox 64">
              <a:extLst>
                <a:ext uri="{FF2B5EF4-FFF2-40B4-BE49-F238E27FC236}">
                  <a16:creationId xmlns:a16="http://schemas.microsoft.com/office/drawing/2014/main" id="{2F722B28-B408-3C3C-3382-405B4165225E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95" name="Group 62">
            <a:extLst>
              <a:ext uri="{FF2B5EF4-FFF2-40B4-BE49-F238E27FC236}">
                <a16:creationId xmlns:a16="http://schemas.microsoft.com/office/drawing/2014/main" id="{A566B9BE-A6C8-225E-75AE-4A1C6EAB708C}"/>
              </a:ext>
            </a:extLst>
          </p:cNvPr>
          <p:cNvGrpSpPr/>
          <p:nvPr/>
        </p:nvGrpSpPr>
        <p:grpSpPr>
          <a:xfrm>
            <a:off x="7525764" y="4268102"/>
            <a:ext cx="242972" cy="242972"/>
            <a:chOff x="0" y="0"/>
            <a:chExt cx="812800" cy="812800"/>
          </a:xfrm>
        </p:grpSpPr>
        <p:sp>
          <p:nvSpPr>
            <p:cNvPr id="96" name="Freeform 63">
              <a:extLst>
                <a:ext uri="{FF2B5EF4-FFF2-40B4-BE49-F238E27FC236}">
                  <a16:creationId xmlns:a16="http://schemas.microsoft.com/office/drawing/2014/main" id="{F30782A5-032A-DF25-E89D-E01F15AE752C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97" name="TextBox 64">
              <a:extLst>
                <a:ext uri="{FF2B5EF4-FFF2-40B4-BE49-F238E27FC236}">
                  <a16:creationId xmlns:a16="http://schemas.microsoft.com/office/drawing/2014/main" id="{313E5EC2-7852-61EA-17E6-4C20CF8A2548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99" name="Group 62">
            <a:extLst>
              <a:ext uri="{FF2B5EF4-FFF2-40B4-BE49-F238E27FC236}">
                <a16:creationId xmlns:a16="http://schemas.microsoft.com/office/drawing/2014/main" id="{09969DDE-7D34-00E6-7065-C5C059366A3D}"/>
              </a:ext>
            </a:extLst>
          </p:cNvPr>
          <p:cNvGrpSpPr/>
          <p:nvPr/>
        </p:nvGrpSpPr>
        <p:grpSpPr>
          <a:xfrm>
            <a:off x="4358216" y="5569119"/>
            <a:ext cx="242972" cy="242972"/>
            <a:chOff x="0" y="0"/>
            <a:chExt cx="812800" cy="812800"/>
          </a:xfrm>
        </p:grpSpPr>
        <p:sp>
          <p:nvSpPr>
            <p:cNvPr id="100" name="Freeform 63">
              <a:extLst>
                <a:ext uri="{FF2B5EF4-FFF2-40B4-BE49-F238E27FC236}">
                  <a16:creationId xmlns:a16="http://schemas.microsoft.com/office/drawing/2014/main" id="{0E3AB282-4446-A15E-026F-9C046618A88F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01" name="TextBox 64">
              <a:extLst>
                <a:ext uri="{FF2B5EF4-FFF2-40B4-BE49-F238E27FC236}">
                  <a16:creationId xmlns:a16="http://schemas.microsoft.com/office/drawing/2014/main" id="{D3A294E8-DAE2-6335-4072-13D617015A50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102" name="Group 62">
            <a:extLst>
              <a:ext uri="{FF2B5EF4-FFF2-40B4-BE49-F238E27FC236}">
                <a16:creationId xmlns:a16="http://schemas.microsoft.com/office/drawing/2014/main" id="{C9FF5659-4C06-CF51-7856-5139C12D1B2F}"/>
              </a:ext>
            </a:extLst>
          </p:cNvPr>
          <p:cNvGrpSpPr/>
          <p:nvPr/>
        </p:nvGrpSpPr>
        <p:grpSpPr>
          <a:xfrm>
            <a:off x="4395191" y="4268102"/>
            <a:ext cx="242972" cy="242972"/>
            <a:chOff x="0" y="0"/>
            <a:chExt cx="812800" cy="812800"/>
          </a:xfrm>
        </p:grpSpPr>
        <p:sp>
          <p:nvSpPr>
            <p:cNvPr id="103" name="Freeform 63">
              <a:extLst>
                <a:ext uri="{FF2B5EF4-FFF2-40B4-BE49-F238E27FC236}">
                  <a16:creationId xmlns:a16="http://schemas.microsoft.com/office/drawing/2014/main" id="{8D6A4D28-1091-7D48-362B-D5D52881AC17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04" name="TextBox 64">
              <a:extLst>
                <a:ext uri="{FF2B5EF4-FFF2-40B4-BE49-F238E27FC236}">
                  <a16:creationId xmlns:a16="http://schemas.microsoft.com/office/drawing/2014/main" id="{E796B69C-988D-8965-EF48-46E332410CB4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105" name="Group 46">
            <a:extLst>
              <a:ext uri="{FF2B5EF4-FFF2-40B4-BE49-F238E27FC236}">
                <a16:creationId xmlns:a16="http://schemas.microsoft.com/office/drawing/2014/main" id="{6D9F362A-6127-ADA8-10BD-95A83BE1C335}"/>
              </a:ext>
            </a:extLst>
          </p:cNvPr>
          <p:cNvGrpSpPr/>
          <p:nvPr/>
        </p:nvGrpSpPr>
        <p:grpSpPr>
          <a:xfrm rot="2700000">
            <a:off x="4292206" y="1613290"/>
            <a:ext cx="293842" cy="293842"/>
            <a:chOff x="0" y="0"/>
            <a:chExt cx="812800" cy="812800"/>
          </a:xfrm>
        </p:grpSpPr>
        <p:sp>
          <p:nvSpPr>
            <p:cNvPr id="106" name="Freeform 47">
              <a:extLst>
                <a:ext uri="{FF2B5EF4-FFF2-40B4-BE49-F238E27FC236}">
                  <a16:creationId xmlns:a16="http://schemas.microsoft.com/office/drawing/2014/main" id="{193CC1E8-31FD-AAAD-996A-00A3198DDB6C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1371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07" name="TextBox 48">
              <a:extLst>
                <a:ext uri="{FF2B5EF4-FFF2-40B4-BE49-F238E27FC236}">
                  <a16:creationId xmlns:a16="http://schemas.microsoft.com/office/drawing/2014/main" id="{559BB8CF-39B8-BDF8-CB68-D6894ECC137D}"/>
                </a:ext>
              </a:extLst>
            </p:cNvPr>
            <p:cNvSpPr txBox="1"/>
            <p:nvPr/>
          </p:nvSpPr>
          <p:spPr>
            <a:xfrm>
              <a:off x="139700" y="111125"/>
              <a:ext cx="533400" cy="561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108" name="Group 46">
            <a:extLst>
              <a:ext uri="{FF2B5EF4-FFF2-40B4-BE49-F238E27FC236}">
                <a16:creationId xmlns:a16="http://schemas.microsoft.com/office/drawing/2014/main" id="{D3D74FB9-F77A-0832-4FED-78D0536976B4}"/>
              </a:ext>
            </a:extLst>
          </p:cNvPr>
          <p:cNvGrpSpPr/>
          <p:nvPr/>
        </p:nvGrpSpPr>
        <p:grpSpPr>
          <a:xfrm rot="2700000">
            <a:off x="2710281" y="5481947"/>
            <a:ext cx="293842" cy="293842"/>
            <a:chOff x="0" y="0"/>
            <a:chExt cx="812800" cy="812800"/>
          </a:xfrm>
        </p:grpSpPr>
        <p:sp>
          <p:nvSpPr>
            <p:cNvPr id="109" name="Freeform 47">
              <a:extLst>
                <a:ext uri="{FF2B5EF4-FFF2-40B4-BE49-F238E27FC236}">
                  <a16:creationId xmlns:a16="http://schemas.microsoft.com/office/drawing/2014/main" id="{B5E023BE-27C6-5B31-D1D3-C93C7E5FE238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1371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10" name="TextBox 48">
              <a:extLst>
                <a:ext uri="{FF2B5EF4-FFF2-40B4-BE49-F238E27FC236}">
                  <a16:creationId xmlns:a16="http://schemas.microsoft.com/office/drawing/2014/main" id="{C770B936-E7F2-B233-EDF8-F17A3993BF60}"/>
                </a:ext>
              </a:extLst>
            </p:cNvPr>
            <p:cNvSpPr txBox="1"/>
            <p:nvPr/>
          </p:nvSpPr>
          <p:spPr>
            <a:xfrm>
              <a:off x="139700" y="111125"/>
              <a:ext cx="533400" cy="561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111" name="Group 46">
            <a:extLst>
              <a:ext uri="{FF2B5EF4-FFF2-40B4-BE49-F238E27FC236}">
                <a16:creationId xmlns:a16="http://schemas.microsoft.com/office/drawing/2014/main" id="{DB486F8E-F774-8B28-938F-2E68A8701FE5}"/>
              </a:ext>
            </a:extLst>
          </p:cNvPr>
          <p:cNvGrpSpPr/>
          <p:nvPr/>
        </p:nvGrpSpPr>
        <p:grpSpPr>
          <a:xfrm rot="2700000">
            <a:off x="7482283" y="1602781"/>
            <a:ext cx="293842" cy="293842"/>
            <a:chOff x="0" y="0"/>
            <a:chExt cx="812800" cy="812800"/>
          </a:xfrm>
        </p:grpSpPr>
        <p:sp>
          <p:nvSpPr>
            <p:cNvPr id="112" name="Freeform 47">
              <a:extLst>
                <a:ext uri="{FF2B5EF4-FFF2-40B4-BE49-F238E27FC236}">
                  <a16:creationId xmlns:a16="http://schemas.microsoft.com/office/drawing/2014/main" id="{79DA5F03-B52E-BDBC-0AA8-513C377C7C55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1371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13" name="TextBox 48">
              <a:extLst>
                <a:ext uri="{FF2B5EF4-FFF2-40B4-BE49-F238E27FC236}">
                  <a16:creationId xmlns:a16="http://schemas.microsoft.com/office/drawing/2014/main" id="{57F73001-8B6A-B2FA-9FC2-D209E9704ADA}"/>
                </a:ext>
              </a:extLst>
            </p:cNvPr>
            <p:cNvSpPr txBox="1"/>
            <p:nvPr/>
          </p:nvSpPr>
          <p:spPr>
            <a:xfrm>
              <a:off x="139700" y="111125"/>
              <a:ext cx="533400" cy="561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114" name="Group 46">
            <a:extLst>
              <a:ext uri="{FF2B5EF4-FFF2-40B4-BE49-F238E27FC236}">
                <a16:creationId xmlns:a16="http://schemas.microsoft.com/office/drawing/2014/main" id="{5287DCD5-2DE3-9D4E-E605-2CEA7C93891E}"/>
              </a:ext>
            </a:extLst>
          </p:cNvPr>
          <p:cNvGrpSpPr/>
          <p:nvPr/>
        </p:nvGrpSpPr>
        <p:grpSpPr>
          <a:xfrm rot="2700000">
            <a:off x="5925413" y="2912858"/>
            <a:ext cx="293842" cy="293842"/>
            <a:chOff x="0" y="0"/>
            <a:chExt cx="812800" cy="812800"/>
          </a:xfrm>
        </p:grpSpPr>
        <p:sp>
          <p:nvSpPr>
            <p:cNvPr id="116" name="Freeform 47">
              <a:extLst>
                <a:ext uri="{FF2B5EF4-FFF2-40B4-BE49-F238E27FC236}">
                  <a16:creationId xmlns:a16="http://schemas.microsoft.com/office/drawing/2014/main" id="{2B6DB8BE-A895-0E19-49FC-7B3FD544FCE3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1371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18" name="TextBox 48">
              <a:extLst>
                <a:ext uri="{FF2B5EF4-FFF2-40B4-BE49-F238E27FC236}">
                  <a16:creationId xmlns:a16="http://schemas.microsoft.com/office/drawing/2014/main" id="{A5A895ED-4F36-14E2-82B4-820D73B01DB2}"/>
                </a:ext>
              </a:extLst>
            </p:cNvPr>
            <p:cNvSpPr txBox="1"/>
            <p:nvPr/>
          </p:nvSpPr>
          <p:spPr>
            <a:xfrm>
              <a:off x="139700" y="111125"/>
              <a:ext cx="533400" cy="561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119" name="Group 46">
            <a:extLst>
              <a:ext uri="{FF2B5EF4-FFF2-40B4-BE49-F238E27FC236}">
                <a16:creationId xmlns:a16="http://schemas.microsoft.com/office/drawing/2014/main" id="{BF5C7B46-E826-2322-A9F3-DC269E387FF8}"/>
              </a:ext>
            </a:extLst>
          </p:cNvPr>
          <p:cNvGrpSpPr/>
          <p:nvPr/>
        </p:nvGrpSpPr>
        <p:grpSpPr>
          <a:xfrm rot="2700000">
            <a:off x="5905417" y="1625159"/>
            <a:ext cx="293842" cy="293842"/>
            <a:chOff x="0" y="0"/>
            <a:chExt cx="812800" cy="812800"/>
          </a:xfrm>
        </p:grpSpPr>
        <p:sp>
          <p:nvSpPr>
            <p:cNvPr id="120" name="Freeform 47">
              <a:extLst>
                <a:ext uri="{FF2B5EF4-FFF2-40B4-BE49-F238E27FC236}">
                  <a16:creationId xmlns:a16="http://schemas.microsoft.com/office/drawing/2014/main" id="{EBFE92DF-24FC-E293-4383-C3FF912F0657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1371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21" name="TextBox 48">
              <a:extLst>
                <a:ext uri="{FF2B5EF4-FFF2-40B4-BE49-F238E27FC236}">
                  <a16:creationId xmlns:a16="http://schemas.microsoft.com/office/drawing/2014/main" id="{2B5D71B2-A664-A1E6-FEE2-5874B65DB709}"/>
                </a:ext>
              </a:extLst>
            </p:cNvPr>
            <p:cNvSpPr txBox="1"/>
            <p:nvPr/>
          </p:nvSpPr>
          <p:spPr>
            <a:xfrm>
              <a:off x="139700" y="111125"/>
              <a:ext cx="533400" cy="561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122" name="Group 65">
            <a:extLst>
              <a:ext uri="{FF2B5EF4-FFF2-40B4-BE49-F238E27FC236}">
                <a16:creationId xmlns:a16="http://schemas.microsoft.com/office/drawing/2014/main" id="{84543FC9-A83B-122D-BF8D-6D27312E92F5}"/>
              </a:ext>
            </a:extLst>
          </p:cNvPr>
          <p:cNvGrpSpPr/>
          <p:nvPr/>
        </p:nvGrpSpPr>
        <p:grpSpPr>
          <a:xfrm>
            <a:off x="2746786" y="2937204"/>
            <a:ext cx="220832" cy="193228"/>
            <a:chOff x="0" y="0"/>
            <a:chExt cx="812800" cy="711200"/>
          </a:xfrm>
        </p:grpSpPr>
        <p:sp>
          <p:nvSpPr>
            <p:cNvPr id="124" name="Freeform 66">
              <a:extLst>
                <a:ext uri="{FF2B5EF4-FFF2-40B4-BE49-F238E27FC236}">
                  <a16:creationId xmlns:a16="http://schemas.microsoft.com/office/drawing/2014/main" id="{DFAE18E0-0434-847A-9660-26E335516F87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25" name="TextBox 67">
              <a:extLst>
                <a:ext uri="{FF2B5EF4-FFF2-40B4-BE49-F238E27FC236}">
                  <a16:creationId xmlns:a16="http://schemas.microsoft.com/office/drawing/2014/main" id="{74889436-D487-4FE5-6787-AE9438411080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126" name="Group 65">
            <a:extLst>
              <a:ext uri="{FF2B5EF4-FFF2-40B4-BE49-F238E27FC236}">
                <a16:creationId xmlns:a16="http://schemas.microsoft.com/office/drawing/2014/main" id="{7C95472D-ABCD-A413-A748-41146C62FDFE}"/>
              </a:ext>
            </a:extLst>
          </p:cNvPr>
          <p:cNvGrpSpPr/>
          <p:nvPr/>
        </p:nvGrpSpPr>
        <p:grpSpPr>
          <a:xfrm>
            <a:off x="2759638" y="4248918"/>
            <a:ext cx="220832" cy="193228"/>
            <a:chOff x="0" y="0"/>
            <a:chExt cx="812800" cy="711200"/>
          </a:xfrm>
        </p:grpSpPr>
        <p:sp>
          <p:nvSpPr>
            <p:cNvPr id="127" name="Freeform 66">
              <a:extLst>
                <a:ext uri="{FF2B5EF4-FFF2-40B4-BE49-F238E27FC236}">
                  <a16:creationId xmlns:a16="http://schemas.microsoft.com/office/drawing/2014/main" id="{96E78763-A531-8B4B-8FB3-50461D17C273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28" name="TextBox 67">
              <a:extLst>
                <a:ext uri="{FF2B5EF4-FFF2-40B4-BE49-F238E27FC236}">
                  <a16:creationId xmlns:a16="http://schemas.microsoft.com/office/drawing/2014/main" id="{572B921A-7E89-121E-3885-E0B28A93D3C3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129" name="Group 62">
            <a:extLst>
              <a:ext uri="{FF2B5EF4-FFF2-40B4-BE49-F238E27FC236}">
                <a16:creationId xmlns:a16="http://schemas.microsoft.com/office/drawing/2014/main" id="{E6188EA0-E3BA-E1F3-1AF6-6E9CCE8EA3D4}"/>
              </a:ext>
            </a:extLst>
          </p:cNvPr>
          <p:cNvGrpSpPr/>
          <p:nvPr/>
        </p:nvGrpSpPr>
        <p:grpSpPr>
          <a:xfrm>
            <a:off x="5980262" y="4227939"/>
            <a:ext cx="242972" cy="242972"/>
            <a:chOff x="0" y="0"/>
            <a:chExt cx="812800" cy="812800"/>
          </a:xfrm>
        </p:grpSpPr>
        <p:sp>
          <p:nvSpPr>
            <p:cNvPr id="130" name="Freeform 63">
              <a:extLst>
                <a:ext uri="{FF2B5EF4-FFF2-40B4-BE49-F238E27FC236}">
                  <a16:creationId xmlns:a16="http://schemas.microsoft.com/office/drawing/2014/main" id="{614FD3EB-EF8E-D78C-8970-396BBAE2F604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33" name="TextBox 64">
              <a:extLst>
                <a:ext uri="{FF2B5EF4-FFF2-40B4-BE49-F238E27FC236}">
                  <a16:creationId xmlns:a16="http://schemas.microsoft.com/office/drawing/2014/main" id="{4F437E58-B8D3-C394-1FA1-6A269677252E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137" name="Group 46">
            <a:extLst>
              <a:ext uri="{FF2B5EF4-FFF2-40B4-BE49-F238E27FC236}">
                <a16:creationId xmlns:a16="http://schemas.microsoft.com/office/drawing/2014/main" id="{5723FFFA-220D-7085-37C0-74B78868C241}"/>
              </a:ext>
            </a:extLst>
          </p:cNvPr>
          <p:cNvGrpSpPr/>
          <p:nvPr/>
        </p:nvGrpSpPr>
        <p:grpSpPr>
          <a:xfrm rot="2700000">
            <a:off x="4283122" y="2921951"/>
            <a:ext cx="293842" cy="293842"/>
            <a:chOff x="0" y="0"/>
            <a:chExt cx="812800" cy="812800"/>
          </a:xfrm>
        </p:grpSpPr>
        <p:sp>
          <p:nvSpPr>
            <p:cNvPr id="142" name="Freeform 47">
              <a:extLst>
                <a:ext uri="{FF2B5EF4-FFF2-40B4-BE49-F238E27FC236}">
                  <a16:creationId xmlns:a16="http://schemas.microsoft.com/office/drawing/2014/main" id="{77478704-0D51-A71A-AF0A-B074F05AF77F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1371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43" name="TextBox 48">
              <a:extLst>
                <a:ext uri="{FF2B5EF4-FFF2-40B4-BE49-F238E27FC236}">
                  <a16:creationId xmlns:a16="http://schemas.microsoft.com/office/drawing/2014/main" id="{B4348CE3-956F-E054-BA53-3B3694057E77}"/>
                </a:ext>
              </a:extLst>
            </p:cNvPr>
            <p:cNvSpPr txBox="1"/>
            <p:nvPr/>
          </p:nvSpPr>
          <p:spPr>
            <a:xfrm>
              <a:off x="139700" y="111125"/>
              <a:ext cx="533400" cy="561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144" name="Group 62">
            <a:extLst>
              <a:ext uri="{FF2B5EF4-FFF2-40B4-BE49-F238E27FC236}">
                <a16:creationId xmlns:a16="http://schemas.microsoft.com/office/drawing/2014/main" id="{7C829B6B-CCE1-99B6-B751-34853669C1AA}"/>
              </a:ext>
            </a:extLst>
          </p:cNvPr>
          <p:cNvGrpSpPr/>
          <p:nvPr/>
        </p:nvGrpSpPr>
        <p:grpSpPr>
          <a:xfrm>
            <a:off x="7550516" y="2965742"/>
            <a:ext cx="242972" cy="242972"/>
            <a:chOff x="0" y="0"/>
            <a:chExt cx="812800" cy="812800"/>
          </a:xfrm>
        </p:grpSpPr>
        <p:sp>
          <p:nvSpPr>
            <p:cNvPr id="145" name="Freeform 63">
              <a:extLst>
                <a:ext uri="{FF2B5EF4-FFF2-40B4-BE49-F238E27FC236}">
                  <a16:creationId xmlns:a16="http://schemas.microsoft.com/office/drawing/2014/main" id="{0E8BA21C-0A95-E581-1CE1-AB7DAA6FF8D7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46" name="TextBox 64">
              <a:extLst>
                <a:ext uri="{FF2B5EF4-FFF2-40B4-BE49-F238E27FC236}">
                  <a16:creationId xmlns:a16="http://schemas.microsoft.com/office/drawing/2014/main" id="{CA6C01C7-DF0D-55D2-8BAB-3C8B94EFD800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147" name="Group 62">
            <a:extLst>
              <a:ext uri="{FF2B5EF4-FFF2-40B4-BE49-F238E27FC236}">
                <a16:creationId xmlns:a16="http://schemas.microsoft.com/office/drawing/2014/main" id="{F4EA6CC3-D642-4631-11E1-A53D791C80AC}"/>
              </a:ext>
            </a:extLst>
          </p:cNvPr>
          <p:cNvGrpSpPr/>
          <p:nvPr/>
        </p:nvGrpSpPr>
        <p:grpSpPr>
          <a:xfrm>
            <a:off x="10023522" y="1649544"/>
            <a:ext cx="242972" cy="242972"/>
            <a:chOff x="0" y="0"/>
            <a:chExt cx="812800" cy="812800"/>
          </a:xfrm>
        </p:grpSpPr>
        <p:sp>
          <p:nvSpPr>
            <p:cNvPr id="148" name="Freeform 63">
              <a:extLst>
                <a:ext uri="{FF2B5EF4-FFF2-40B4-BE49-F238E27FC236}">
                  <a16:creationId xmlns:a16="http://schemas.microsoft.com/office/drawing/2014/main" id="{BAF2306C-8149-18BD-34F2-55827E533287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49" name="TextBox 64">
              <a:extLst>
                <a:ext uri="{FF2B5EF4-FFF2-40B4-BE49-F238E27FC236}">
                  <a16:creationId xmlns:a16="http://schemas.microsoft.com/office/drawing/2014/main" id="{4D7DD85C-1112-5658-EA82-2DF5DB16C5F4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B7A94A7C-0C15-C58F-0EE7-FEDC4260E0D5}"/>
              </a:ext>
            </a:extLst>
          </p:cNvPr>
          <p:cNvSpPr/>
          <p:nvPr/>
        </p:nvSpPr>
        <p:spPr>
          <a:xfrm>
            <a:off x="9154312" y="5359932"/>
            <a:ext cx="774995" cy="1800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Graphic 8" descr="Group of women outline">
            <a:extLst>
              <a:ext uri="{FF2B5EF4-FFF2-40B4-BE49-F238E27FC236}">
                <a16:creationId xmlns:a16="http://schemas.microsoft.com/office/drawing/2014/main" id="{E2B7DED4-EC46-23F8-AA4C-B687A852F701}"/>
              </a:ext>
            </a:extLst>
          </p:cNvPr>
          <p:cNvPicPr>
            <a:picLocks noChangeAspect="1"/>
          </p:cNvPicPr>
          <p:nvPr/>
        </p:nvPicPr>
        <p:blipFill>
          <a:blip r:embed="rId36">
            <a:extLst>
              <a:ext uri="{96DAC541-7B7A-43D3-8B79-37D633B846F1}">
                <asvg:svgBlip xmlns:asvg="http://schemas.microsoft.com/office/drawing/2016/SVG/main" r:embed="rId37"/>
              </a:ext>
            </a:extLst>
          </a:blip>
          <a:stretch>
            <a:fillRect/>
          </a:stretch>
        </p:blipFill>
        <p:spPr>
          <a:xfrm>
            <a:off x="9210291" y="5919914"/>
            <a:ext cx="548640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02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0D2143F-A869-3452-F86E-CCAE92A343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9060" y="1193735"/>
            <a:ext cx="7930000" cy="5883214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84580" y="1586358"/>
            <a:ext cx="2384979" cy="4660913"/>
            <a:chOff x="-24" y="-1141"/>
            <a:chExt cx="868799" cy="1697876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68775" cy="1669301"/>
            </a:xfrm>
            <a:custGeom>
              <a:avLst/>
              <a:gdLst/>
              <a:ahLst/>
              <a:cxnLst/>
              <a:rect l="l" t="t" r="r" b="b"/>
              <a:pathLst>
                <a:path w="868775" h="1669301">
                  <a:moveTo>
                    <a:pt x="0" y="0"/>
                  </a:moveTo>
                  <a:lnTo>
                    <a:pt x="868775" y="0"/>
                  </a:lnTo>
                  <a:lnTo>
                    <a:pt x="868775" y="1669301"/>
                  </a:lnTo>
                  <a:lnTo>
                    <a:pt x="0" y="1669301"/>
                  </a:lnTo>
                  <a:close/>
                </a:path>
              </a:pathLst>
            </a:custGeom>
            <a:solidFill>
              <a:srgbClr val="34586E"/>
            </a:solid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-24" y="-1141"/>
              <a:ext cx="868775" cy="16978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/>
              <a:endParaRPr lang="en-US" sz="2400" u="sng">
                <a:solidFill>
                  <a:srgbClr val="FFFFFF"/>
                </a:solidFill>
                <a:latin typeface="DM Sans"/>
              </a:endParaRPr>
            </a:p>
            <a:p>
              <a:pPr algn="ctr"/>
              <a:r>
                <a:rPr lang="en-US" sz="1200" b="1" u="sng">
                  <a:solidFill>
                    <a:srgbClr val="FFFFFF"/>
                  </a:solidFill>
                  <a:latin typeface="DM Sans"/>
                </a:rPr>
                <a:t>Information</a:t>
              </a:r>
            </a:p>
            <a:p>
              <a:pPr algn="ctr"/>
              <a:endParaRPr lang="en-US" sz="1200" b="1" u="sng">
                <a:solidFill>
                  <a:srgbClr val="FFFFFF"/>
                </a:solidFill>
                <a:latin typeface="DM Sans"/>
              </a:endParaRPr>
            </a:p>
            <a:p>
              <a:pPr algn="ctr"/>
              <a:r>
                <a:rPr lang="en-US" sz="1200" b="1">
                  <a:solidFill>
                    <a:schemeClr val="bg1"/>
                  </a:solidFill>
                  <a:latin typeface="DM Sans"/>
                </a:rPr>
                <a:t>Address:</a:t>
              </a:r>
              <a:r>
                <a:rPr lang="en-US" sz="1200" b="1">
                  <a:solidFill>
                    <a:schemeClr val="bg1"/>
                  </a:solidFill>
                  <a:latin typeface="Calibri"/>
                  <a:cs typeface="Calibri"/>
                </a:rPr>
                <a:t> </a:t>
              </a:r>
              <a:r>
                <a:rPr lang="en-US" sz="1200" b="1">
                  <a:solidFill>
                    <a:schemeClr val="bg1"/>
                  </a:solidFill>
                  <a:latin typeface="DM Sans"/>
                </a:rPr>
                <a:t>- </a:t>
              </a:r>
              <a:r>
                <a:rPr lang="en-GB" sz="1200" b="0" i="0">
                  <a:solidFill>
                    <a:schemeClr val="bg1"/>
                  </a:solidFill>
                  <a:effectLst/>
                  <a:latin typeface="Aptos Narrow" panose="020B0004020202020204" pitchFamily="34" charset="0"/>
                </a:rPr>
                <a:t>Urban Exchange, Theatre Street/Mount Street, Preston, PR1 8BQ</a:t>
              </a:r>
              <a:endParaRPr lang="en-US" sz="1200" b="1">
                <a:solidFill>
                  <a:schemeClr val="bg1"/>
                </a:solidFill>
                <a:latin typeface="DM Sans"/>
              </a:endParaRPr>
            </a:p>
            <a:p>
              <a:pPr algn="ctr"/>
              <a:r>
                <a:rPr lang="en-US" sz="1200" b="1">
                  <a:solidFill>
                    <a:srgbClr val="FFFFFF"/>
                  </a:solidFill>
                  <a:latin typeface="DM Sans"/>
                </a:rPr>
                <a:t>Contact:</a:t>
              </a:r>
              <a:r>
                <a:rPr lang="en-US" sz="1200">
                  <a:solidFill>
                    <a:srgbClr val="FFFFFF"/>
                  </a:solidFill>
                  <a:latin typeface="DM Sans"/>
                </a:rPr>
                <a:t> 07850 955413 (</a:t>
              </a:r>
              <a:r>
                <a:rPr lang="en-US" sz="1200" b="1" i="1">
                  <a:solidFill>
                    <a:srgbClr val="FFFFFF"/>
                  </a:solidFill>
                  <a:latin typeface="DM Sans"/>
                </a:rPr>
                <a:t>Amy</a:t>
              </a:r>
              <a:r>
                <a:rPr lang="en-US" sz="1200">
                  <a:solidFill>
                    <a:srgbClr val="FFFFFF"/>
                  </a:solidFill>
                  <a:latin typeface="DM Sans"/>
                </a:rPr>
                <a:t>)</a:t>
              </a:r>
              <a:endParaRPr lang="en-US" sz="1200">
                <a:solidFill>
                  <a:srgbClr val="000000"/>
                </a:solidFill>
                <a:latin typeface="Calibri"/>
                <a:cs typeface="Calibri"/>
              </a:endParaRPr>
            </a:p>
            <a:p>
              <a:pPr algn="ctr"/>
              <a:endParaRPr lang="en-US" sz="1200">
                <a:solidFill>
                  <a:srgbClr val="FFFFFF"/>
                </a:solidFill>
                <a:latin typeface="DM Sans"/>
              </a:endParaRPr>
            </a:p>
            <a:p>
              <a:pPr algn="ctr"/>
              <a:r>
                <a:rPr lang="en-US" sz="1200">
                  <a:solidFill>
                    <a:srgbClr val="FFFFFF"/>
                  </a:solidFill>
                  <a:latin typeface="DM Sans"/>
                </a:rPr>
                <a:t>Enrolments are needed to do any of the activities.</a:t>
              </a:r>
            </a:p>
            <a:p>
              <a:pPr algn="ctr"/>
              <a:endParaRPr lang="en-US" sz="1200">
                <a:solidFill>
                  <a:srgbClr val="FFFFFF"/>
                </a:solidFill>
                <a:latin typeface="DM Sans"/>
              </a:endParaRPr>
            </a:p>
            <a:p>
              <a:pPr algn="ctr"/>
              <a:r>
                <a:rPr lang="en-US" sz="1200">
                  <a:solidFill>
                    <a:schemeClr val="bg1"/>
                  </a:solidFill>
                  <a:cs typeface="Calibri"/>
                </a:rPr>
                <a:t>Our group activities include this week include; Men’s Matter, Arts &amp; Crafts, Dimon Art, Mock Interviews, Cooking and Job Club.</a:t>
              </a:r>
            </a:p>
            <a:p>
              <a:pPr algn="ctr"/>
              <a:endParaRPr lang="en-US" sz="1200">
                <a:solidFill>
                  <a:schemeClr val="bg1"/>
                </a:solidFill>
                <a:cs typeface="Calibri"/>
              </a:endParaRPr>
            </a:p>
            <a:p>
              <a:pPr algn="ctr"/>
              <a:r>
                <a:rPr lang="en-US" sz="1200">
                  <a:solidFill>
                    <a:schemeClr val="bg1"/>
                  </a:solidFill>
                  <a:cs typeface="Calibri"/>
                </a:rPr>
                <a:t>All other Activities will be 1:1 with support worker.                                                        </a:t>
              </a:r>
            </a:p>
            <a:p>
              <a:pPr algn="ctr"/>
              <a:endParaRPr lang="en-US" sz="1200">
                <a:solidFill>
                  <a:schemeClr val="bg1"/>
                </a:solidFill>
                <a:cs typeface="Calibri"/>
              </a:endParaRPr>
            </a:p>
            <a:p>
              <a:pPr algn="ctr"/>
              <a:r>
                <a:rPr lang="en-US" sz="1200" b="1" i="1">
                  <a:solidFill>
                    <a:schemeClr val="bg1"/>
                  </a:solidFill>
                  <a:cs typeface="Calibri"/>
                </a:rPr>
                <a:t>CBT- 2 days a week each day with 5 available slots </a:t>
              </a:r>
            </a:p>
            <a:p>
              <a:pPr algn="ctr">
                <a:lnSpc>
                  <a:spcPts val="2379"/>
                </a:lnSpc>
              </a:pPr>
              <a:endParaRPr lang="en-US" sz="1400">
                <a:cs typeface="Calibri"/>
              </a:endParaRPr>
            </a:p>
          </p:txBody>
        </p:sp>
      </p:grpSp>
      <p:grpSp>
        <p:nvGrpSpPr>
          <p:cNvPr id="49" name="Group 49"/>
          <p:cNvGrpSpPr/>
          <p:nvPr/>
        </p:nvGrpSpPr>
        <p:grpSpPr>
          <a:xfrm>
            <a:off x="344097" y="6391036"/>
            <a:ext cx="2066012" cy="747035"/>
            <a:chOff x="183080" y="0"/>
            <a:chExt cx="2754682" cy="996046"/>
          </a:xfrm>
        </p:grpSpPr>
        <p:sp>
          <p:nvSpPr>
            <p:cNvPr id="50" name="Freeform 50"/>
            <p:cNvSpPr/>
            <p:nvPr/>
          </p:nvSpPr>
          <p:spPr>
            <a:xfrm>
              <a:off x="694021" y="0"/>
              <a:ext cx="1741685" cy="680233"/>
            </a:xfrm>
            <a:custGeom>
              <a:avLst/>
              <a:gdLst/>
              <a:ahLst/>
              <a:cxnLst/>
              <a:rect l="l" t="t" r="r" b="b"/>
              <a:pathLst>
                <a:path w="1741685" h="680233">
                  <a:moveTo>
                    <a:pt x="0" y="0"/>
                  </a:moveTo>
                  <a:lnTo>
                    <a:pt x="1741685" y="0"/>
                  </a:lnTo>
                  <a:lnTo>
                    <a:pt x="1741685" y="680233"/>
                  </a:lnTo>
                  <a:lnTo>
                    <a:pt x="0" y="6802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974" b="-974"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52" name="TextBox 52"/>
            <p:cNvSpPr txBox="1"/>
            <p:nvPr/>
          </p:nvSpPr>
          <p:spPr>
            <a:xfrm>
              <a:off x="183080" y="842158"/>
              <a:ext cx="2754682" cy="1538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77"/>
                </a:lnSpc>
              </a:pPr>
              <a:r>
                <a:rPr lang="en-US" sz="750">
                  <a:solidFill>
                    <a:srgbClr val="000000"/>
                  </a:solidFill>
                  <a:latin typeface="DM Sans"/>
                </a:rPr>
                <a:t>This programme is delivered by HMPPS CFO</a:t>
              </a:r>
            </a:p>
          </p:txBody>
        </p:sp>
      </p:grpSp>
      <p:sp>
        <p:nvSpPr>
          <p:cNvPr id="69" name="TextBox 69"/>
          <p:cNvSpPr txBox="1"/>
          <p:nvPr/>
        </p:nvSpPr>
        <p:spPr>
          <a:xfrm>
            <a:off x="2682767" y="89855"/>
            <a:ext cx="4779578" cy="597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899"/>
              </a:lnSpc>
              <a:spcBef>
                <a:spcPct val="0"/>
              </a:spcBef>
            </a:pPr>
            <a:r>
              <a:rPr lang="en-US" sz="3450" u="sng" dirty="0">
                <a:solidFill>
                  <a:srgbClr val="000000"/>
                </a:solidFill>
                <a:latin typeface="DM Sans Bold"/>
              </a:rPr>
              <a:t>DECEMBER - WEEK 3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3F2A7CC7-B907-D44C-7784-C0E9EDD8F46A}"/>
              </a:ext>
            </a:extLst>
          </p:cNvPr>
          <p:cNvSpPr txBox="1"/>
          <p:nvPr/>
        </p:nvSpPr>
        <p:spPr>
          <a:xfrm>
            <a:off x="192946" y="7428544"/>
            <a:ext cx="234673" cy="11541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77"/>
              </a:lnSpc>
            </a:pPr>
            <a:r>
              <a:rPr lang="en-US" sz="750">
                <a:latin typeface="DM Sans"/>
              </a:rPr>
              <a:t>V1.0</a:t>
            </a:r>
          </a:p>
        </p:txBody>
      </p:sp>
      <p:grpSp>
        <p:nvGrpSpPr>
          <p:cNvPr id="58" name="Group 46">
            <a:extLst>
              <a:ext uri="{FF2B5EF4-FFF2-40B4-BE49-F238E27FC236}">
                <a16:creationId xmlns:a16="http://schemas.microsoft.com/office/drawing/2014/main" id="{D13B274A-38C4-38A7-C2E2-7604270ABABE}"/>
              </a:ext>
            </a:extLst>
          </p:cNvPr>
          <p:cNvGrpSpPr/>
          <p:nvPr/>
        </p:nvGrpSpPr>
        <p:grpSpPr>
          <a:xfrm rot="2700000">
            <a:off x="170282" y="1049731"/>
            <a:ext cx="293842" cy="293842"/>
            <a:chOff x="0" y="0"/>
            <a:chExt cx="812800" cy="812800"/>
          </a:xfrm>
        </p:grpSpPr>
        <p:sp>
          <p:nvSpPr>
            <p:cNvPr id="56" name="Freeform 47">
              <a:extLst>
                <a:ext uri="{FF2B5EF4-FFF2-40B4-BE49-F238E27FC236}">
                  <a16:creationId xmlns:a16="http://schemas.microsoft.com/office/drawing/2014/main" id="{AA50A1DF-1636-E8A2-156D-8DF5D4EBBF16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1371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7" name="TextBox 48">
              <a:extLst>
                <a:ext uri="{FF2B5EF4-FFF2-40B4-BE49-F238E27FC236}">
                  <a16:creationId xmlns:a16="http://schemas.microsoft.com/office/drawing/2014/main" id="{6093F853-27FB-A917-6070-CCE21395C0AE}"/>
                </a:ext>
              </a:extLst>
            </p:cNvPr>
            <p:cNvSpPr txBox="1"/>
            <p:nvPr/>
          </p:nvSpPr>
          <p:spPr>
            <a:xfrm>
              <a:off x="139700" y="111125"/>
              <a:ext cx="533400" cy="561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68" name="Group 62">
            <a:extLst>
              <a:ext uri="{FF2B5EF4-FFF2-40B4-BE49-F238E27FC236}">
                <a16:creationId xmlns:a16="http://schemas.microsoft.com/office/drawing/2014/main" id="{DDE85E32-3DD7-DFA6-C937-70276C9CDEAF}"/>
              </a:ext>
            </a:extLst>
          </p:cNvPr>
          <p:cNvGrpSpPr/>
          <p:nvPr/>
        </p:nvGrpSpPr>
        <p:grpSpPr>
          <a:xfrm>
            <a:off x="195716" y="593502"/>
            <a:ext cx="242972" cy="242972"/>
            <a:chOff x="0" y="0"/>
            <a:chExt cx="812800" cy="812800"/>
          </a:xfrm>
        </p:grpSpPr>
        <p:sp>
          <p:nvSpPr>
            <p:cNvPr id="60" name="Freeform 63">
              <a:extLst>
                <a:ext uri="{FF2B5EF4-FFF2-40B4-BE49-F238E27FC236}">
                  <a16:creationId xmlns:a16="http://schemas.microsoft.com/office/drawing/2014/main" id="{FD371D21-56D9-C866-FD68-2103E7C9AC9B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1" name="TextBox 64">
              <a:extLst>
                <a:ext uri="{FF2B5EF4-FFF2-40B4-BE49-F238E27FC236}">
                  <a16:creationId xmlns:a16="http://schemas.microsoft.com/office/drawing/2014/main" id="{22736866-DC34-DF0B-ABED-C0E8273C248A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76" name="Group 65">
            <a:extLst>
              <a:ext uri="{FF2B5EF4-FFF2-40B4-BE49-F238E27FC236}">
                <a16:creationId xmlns:a16="http://schemas.microsoft.com/office/drawing/2014/main" id="{173C0C57-8316-ACF1-B600-BE61538FD0CE}"/>
              </a:ext>
            </a:extLst>
          </p:cNvPr>
          <p:cNvGrpSpPr/>
          <p:nvPr/>
        </p:nvGrpSpPr>
        <p:grpSpPr>
          <a:xfrm>
            <a:off x="206787" y="181493"/>
            <a:ext cx="220832" cy="193228"/>
            <a:chOff x="0" y="0"/>
            <a:chExt cx="812800" cy="711200"/>
          </a:xfrm>
        </p:grpSpPr>
        <p:sp>
          <p:nvSpPr>
            <p:cNvPr id="74" name="Freeform 66">
              <a:extLst>
                <a:ext uri="{FF2B5EF4-FFF2-40B4-BE49-F238E27FC236}">
                  <a16:creationId xmlns:a16="http://schemas.microsoft.com/office/drawing/2014/main" id="{84FA2E88-F97F-35BC-D224-A81052BE5A17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75" name="TextBox 67">
              <a:extLst>
                <a:ext uri="{FF2B5EF4-FFF2-40B4-BE49-F238E27FC236}">
                  <a16:creationId xmlns:a16="http://schemas.microsoft.com/office/drawing/2014/main" id="{0328FFE6-712C-3EE8-DC7D-5CB487211F54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sp>
        <p:nvSpPr>
          <p:cNvPr id="78" name="TextBox 70">
            <a:extLst>
              <a:ext uri="{FF2B5EF4-FFF2-40B4-BE49-F238E27FC236}">
                <a16:creationId xmlns:a16="http://schemas.microsoft.com/office/drawing/2014/main" id="{C7C27917-1F3C-8439-63C5-BD9AB2AA2C8F}"/>
              </a:ext>
            </a:extLst>
          </p:cNvPr>
          <p:cNvSpPr txBox="1"/>
          <p:nvPr/>
        </p:nvSpPr>
        <p:spPr>
          <a:xfrm>
            <a:off x="658981" y="127955"/>
            <a:ext cx="1826812" cy="346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</a:rPr>
              <a:t>Self: Activities that work on the individual</a:t>
            </a:r>
          </a:p>
        </p:txBody>
      </p:sp>
      <p:sp>
        <p:nvSpPr>
          <p:cNvPr id="80" name="TextBox 71">
            <a:extLst>
              <a:ext uri="{FF2B5EF4-FFF2-40B4-BE49-F238E27FC236}">
                <a16:creationId xmlns:a16="http://schemas.microsoft.com/office/drawing/2014/main" id="{43235F0A-7008-0250-A050-C80E6F9F85A6}"/>
              </a:ext>
            </a:extLst>
          </p:cNvPr>
          <p:cNvSpPr txBox="1"/>
          <p:nvPr/>
        </p:nvSpPr>
        <p:spPr>
          <a:xfrm>
            <a:off x="658981" y="545468"/>
            <a:ext cx="1910578" cy="346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</a:rPr>
              <a:t>Relationships: Activities that work with peers/families/friends</a:t>
            </a:r>
          </a:p>
        </p:txBody>
      </p:sp>
      <p:sp>
        <p:nvSpPr>
          <p:cNvPr id="82" name="TextBox 72">
            <a:extLst>
              <a:ext uri="{FF2B5EF4-FFF2-40B4-BE49-F238E27FC236}">
                <a16:creationId xmlns:a16="http://schemas.microsoft.com/office/drawing/2014/main" id="{70BFAAEB-9343-44B3-22A3-F432659EFBEE}"/>
              </a:ext>
            </a:extLst>
          </p:cNvPr>
          <p:cNvSpPr txBox="1"/>
          <p:nvPr/>
        </p:nvSpPr>
        <p:spPr>
          <a:xfrm>
            <a:off x="658981" y="960299"/>
            <a:ext cx="1826812" cy="517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</a:rPr>
              <a:t>Society: Activities contributing to the community outside of the CFO Activity Hub</a:t>
            </a:r>
          </a:p>
        </p:txBody>
      </p:sp>
      <p:pic>
        <p:nvPicPr>
          <p:cNvPr id="83" name="Picture 82" descr="A black and blue logo&#10;&#10;Description automatically generated">
            <a:extLst>
              <a:ext uri="{FF2B5EF4-FFF2-40B4-BE49-F238E27FC236}">
                <a16:creationId xmlns:a16="http://schemas.microsoft.com/office/drawing/2014/main" id="{82136ECE-F6A6-0C0C-9952-014792A99A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40178" y="175542"/>
            <a:ext cx="926316" cy="4183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9D6ABEE-07FF-F42C-B325-51B1CDB89C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93488" y="254648"/>
            <a:ext cx="1233170" cy="342900"/>
          </a:xfrm>
          <a:prstGeom prst="rect">
            <a:avLst/>
          </a:prstGeom>
        </p:spPr>
      </p:pic>
      <p:pic>
        <p:nvPicPr>
          <p:cNvPr id="185" name="Graphic 184" descr="Right Brain outline">
            <a:extLst>
              <a:ext uri="{FF2B5EF4-FFF2-40B4-BE49-F238E27FC236}">
                <a16:creationId xmlns:a16="http://schemas.microsoft.com/office/drawing/2014/main" id="{A66E1014-30EF-4446-097C-EA1E1C7416C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249824" y="4803850"/>
            <a:ext cx="527873" cy="527873"/>
          </a:xfrm>
          <a:prstGeom prst="rect">
            <a:avLst/>
          </a:prstGeom>
        </p:spPr>
      </p:pic>
      <p:pic>
        <p:nvPicPr>
          <p:cNvPr id="186" name="Graphic 185" descr="Right Brain outline">
            <a:extLst>
              <a:ext uri="{FF2B5EF4-FFF2-40B4-BE49-F238E27FC236}">
                <a16:creationId xmlns:a16="http://schemas.microsoft.com/office/drawing/2014/main" id="{A61DB6D2-724B-FB65-40F5-BBA0E9A2179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427026" y="4845480"/>
            <a:ext cx="527873" cy="527873"/>
          </a:xfrm>
          <a:prstGeom prst="rect">
            <a:avLst/>
          </a:prstGeom>
        </p:spPr>
      </p:pic>
      <p:pic>
        <p:nvPicPr>
          <p:cNvPr id="190" name="Graphic 189" descr="Document outline">
            <a:extLst>
              <a:ext uri="{FF2B5EF4-FFF2-40B4-BE49-F238E27FC236}">
                <a16:creationId xmlns:a16="http://schemas.microsoft.com/office/drawing/2014/main" id="{41B38C3E-9F16-3DCF-9ED8-4D563925BA1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135572" y="3910975"/>
            <a:ext cx="415557" cy="415557"/>
          </a:xfrm>
          <a:prstGeom prst="rect">
            <a:avLst/>
          </a:prstGeom>
        </p:spPr>
      </p:pic>
      <p:pic>
        <p:nvPicPr>
          <p:cNvPr id="191" name="Graphic 190" descr="Meeting outline">
            <a:extLst>
              <a:ext uri="{FF2B5EF4-FFF2-40B4-BE49-F238E27FC236}">
                <a16:creationId xmlns:a16="http://schemas.microsoft.com/office/drawing/2014/main" id="{7685D937-A223-879A-A3B9-92729EE2B1B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425565" y="3371226"/>
            <a:ext cx="555596" cy="555596"/>
          </a:xfrm>
          <a:prstGeom prst="rect">
            <a:avLst/>
          </a:prstGeom>
        </p:spPr>
      </p:pic>
      <p:pic>
        <p:nvPicPr>
          <p:cNvPr id="193" name="Graphic 192" descr="Artist male outline">
            <a:extLst>
              <a:ext uri="{FF2B5EF4-FFF2-40B4-BE49-F238E27FC236}">
                <a16:creationId xmlns:a16="http://schemas.microsoft.com/office/drawing/2014/main" id="{AA0526F9-4597-2F8E-83CC-E89C4148334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062644" y="6073670"/>
            <a:ext cx="561416" cy="561416"/>
          </a:xfrm>
          <a:prstGeom prst="rect">
            <a:avLst/>
          </a:prstGeom>
        </p:spPr>
      </p:pic>
      <p:pic>
        <p:nvPicPr>
          <p:cNvPr id="196" name="Graphic 195" descr="Boardroom outline">
            <a:extLst>
              <a:ext uri="{FF2B5EF4-FFF2-40B4-BE49-F238E27FC236}">
                <a16:creationId xmlns:a16="http://schemas.microsoft.com/office/drawing/2014/main" id="{8140B51E-B650-3AEC-1DCA-644CBBFFB0B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4447658" y="6496137"/>
            <a:ext cx="511410" cy="511410"/>
          </a:xfrm>
          <a:prstGeom prst="rect">
            <a:avLst/>
          </a:prstGeom>
        </p:spPr>
      </p:pic>
      <p:pic>
        <p:nvPicPr>
          <p:cNvPr id="197" name="Graphic 196" descr="Document outline">
            <a:extLst>
              <a:ext uri="{FF2B5EF4-FFF2-40B4-BE49-F238E27FC236}">
                <a16:creationId xmlns:a16="http://schemas.microsoft.com/office/drawing/2014/main" id="{018CB82B-FBA9-0E97-1BF6-78A9B07E48F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793488" y="6692454"/>
            <a:ext cx="365069" cy="365069"/>
          </a:xfrm>
          <a:prstGeom prst="rect">
            <a:avLst/>
          </a:prstGeom>
        </p:spPr>
      </p:pic>
      <p:pic>
        <p:nvPicPr>
          <p:cNvPr id="198" name="Graphic 197" descr="First aid kit outline">
            <a:extLst>
              <a:ext uri="{FF2B5EF4-FFF2-40B4-BE49-F238E27FC236}">
                <a16:creationId xmlns:a16="http://schemas.microsoft.com/office/drawing/2014/main" id="{7BF179A8-D57A-E4CC-886D-1BC8EA21C4CC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6079415" y="2533332"/>
            <a:ext cx="527873" cy="527873"/>
          </a:xfrm>
          <a:prstGeom prst="rect">
            <a:avLst/>
          </a:prstGeom>
        </p:spPr>
      </p:pic>
      <p:pic>
        <p:nvPicPr>
          <p:cNvPr id="211" name="Graphic 210" descr="Laptop outline">
            <a:extLst>
              <a:ext uri="{FF2B5EF4-FFF2-40B4-BE49-F238E27FC236}">
                <a16:creationId xmlns:a16="http://schemas.microsoft.com/office/drawing/2014/main" id="{C1A77644-A3AF-9496-93BC-41FCB9A1AA63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7625666" y="2469376"/>
            <a:ext cx="561415" cy="561415"/>
          </a:xfrm>
          <a:prstGeom prst="rect">
            <a:avLst/>
          </a:prstGeom>
        </p:spPr>
      </p:pic>
      <p:pic>
        <p:nvPicPr>
          <p:cNvPr id="200" name="Graphic 199" descr="Employee badge outline">
            <a:extLst>
              <a:ext uri="{FF2B5EF4-FFF2-40B4-BE49-F238E27FC236}">
                <a16:creationId xmlns:a16="http://schemas.microsoft.com/office/drawing/2014/main" id="{D53F34AB-4FA2-D64D-4D2F-005F771C151A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2913305" y="2533332"/>
            <a:ext cx="415557" cy="415557"/>
          </a:xfrm>
          <a:prstGeom prst="rect">
            <a:avLst/>
          </a:prstGeom>
        </p:spPr>
      </p:pic>
      <p:pic>
        <p:nvPicPr>
          <p:cNvPr id="202" name="Graphic 201" descr="Right And Left Brain outline">
            <a:extLst>
              <a:ext uri="{FF2B5EF4-FFF2-40B4-BE49-F238E27FC236}">
                <a16:creationId xmlns:a16="http://schemas.microsoft.com/office/drawing/2014/main" id="{EFE882F4-B48A-7056-05A7-C16F6E76A7EF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2913305" y="6598615"/>
            <a:ext cx="462423" cy="462423"/>
          </a:xfrm>
          <a:prstGeom prst="rect">
            <a:avLst/>
          </a:prstGeom>
        </p:spPr>
      </p:pic>
      <p:pic>
        <p:nvPicPr>
          <p:cNvPr id="7" name="Graphic 6" descr="Chef male outline">
            <a:extLst>
              <a:ext uri="{FF2B5EF4-FFF2-40B4-BE49-F238E27FC236}">
                <a16:creationId xmlns:a16="http://schemas.microsoft.com/office/drawing/2014/main" id="{E7BF5359-0A3F-342E-05E4-AB17FE6C49E4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9205459" y="2906704"/>
            <a:ext cx="555596" cy="555596"/>
          </a:xfrm>
          <a:prstGeom prst="rect">
            <a:avLst/>
          </a:prstGeom>
        </p:spPr>
      </p:pic>
      <p:pic>
        <p:nvPicPr>
          <p:cNvPr id="9" name="Graphic 8" descr="Document outline">
            <a:extLst>
              <a:ext uri="{FF2B5EF4-FFF2-40B4-BE49-F238E27FC236}">
                <a16:creationId xmlns:a16="http://schemas.microsoft.com/office/drawing/2014/main" id="{1C43BA3B-7C9D-A845-E209-89159061D89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913305" y="5216768"/>
            <a:ext cx="415557" cy="415557"/>
          </a:xfrm>
          <a:prstGeom prst="rect">
            <a:avLst/>
          </a:prstGeom>
        </p:spPr>
      </p:pic>
      <p:pic>
        <p:nvPicPr>
          <p:cNvPr id="11" name="Graphic 10" descr="Briefcase outline">
            <a:extLst>
              <a:ext uri="{FF2B5EF4-FFF2-40B4-BE49-F238E27FC236}">
                <a16:creationId xmlns:a16="http://schemas.microsoft.com/office/drawing/2014/main" id="{5E237E1B-37CA-25AD-3C6D-25649992334A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2871662" y="3901301"/>
            <a:ext cx="457200" cy="457200"/>
          </a:xfrm>
          <a:prstGeom prst="rect">
            <a:avLst/>
          </a:prstGeom>
        </p:spPr>
      </p:pic>
      <p:pic>
        <p:nvPicPr>
          <p:cNvPr id="13" name="Graphic 12" descr="Employee badge outline">
            <a:extLst>
              <a:ext uri="{FF2B5EF4-FFF2-40B4-BE49-F238E27FC236}">
                <a16:creationId xmlns:a16="http://schemas.microsoft.com/office/drawing/2014/main" id="{FE6D993F-A8AF-E20C-B04F-A254243EC8C3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4553559" y="5424546"/>
            <a:ext cx="299608" cy="299608"/>
          </a:xfrm>
          <a:prstGeom prst="rect">
            <a:avLst/>
          </a:prstGeom>
        </p:spPr>
      </p:pic>
      <p:pic>
        <p:nvPicPr>
          <p:cNvPr id="15" name="Graphic 14" descr="Briefcase outline">
            <a:extLst>
              <a:ext uri="{FF2B5EF4-FFF2-40B4-BE49-F238E27FC236}">
                <a16:creationId xmlns:a16="http://schemas.microsoft.com/office/drawing/2014/main" id="{EB41C93A-1A0D-7F13-B780-A5E476261EBE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7657080" y="5195946"/>
            <a:ext cx="457200" cy="457200"/>
          </a:xfrm>
          <a:prstGeom prst="rect">
            <a:avLst/>
          </a:prstGeom>
        </p:spPr>
      </p:pic>
      <p:grpSp>
        <p:nvGrpSpPr>
          <p:cNvPr id="16" name="Group 65">
            <a:extLst>
              <a:ext uri="{FF2B5EF4-FFF2-40B4-BE49-F238E27FC236}">
                <a16:creationId xmlns:a16="http://schemas.microsoft.com/office/drawing/2014/main" id="{34413D44-C2B3-0DA1-7564-93F43F0061A1}"/>
              </a:ext>
            </a:extLst>
          </p:cNvPr>
          <p:cNvGrpSpPr/>
          <p:nvPr/>
        </p:nvGrpSpPr>
        <p:grpSpPr>
          <a:xfrm>
            <a:off x="4275017" y="4371260"/>
            <a:ext cx="220832" cy="193228"/>
            <a:chOff x="0" y="0"/>
            <a:chExt cx="812800" cy="711200"/>
          </a:xfrm>
        </p:grpSpPr>
        <p:sp>
          <p:nvSpPr>
            <p:cNvPr id="17" name="Freeform 66">
              <a:extLst>
                <a:ext uri="{FF2B5EF4-FFF2-40B4-BE49-F238E27FC236}">
                  <a16:creationId xmlns:a16="http://schemas.microsoft.com/office/drawing/2014/main" id="{66999841-E07C-1F54-9503-2B8CE44B65D7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8" name="TextBox 67">
              <a:extLst>
                <a:ext uri="{FF2B5EF4-FFF2-40B4-BE49-F238E27FC236}">
                  <a16:creationId xmlns:a16="http://schemas.microsoft.com/office/drawing/2014/main" id="{965E3385-1B71-CF20-3795-029AEC8B61B2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19" name="Group 65">
            <a:extLst>
              <a:ext uri="{FF2B5EF4-FFF2-40B4-BE49-F238E27FC236}">
                <a16:creationId xmlns:a16="http://schemas.microsoft.com/office/drawing/2014/main" id="{95033FA5-EBBB-4935-9B4C-BF5242F47C28}"/>
              </a:ext>
            </a:extLst>
          </p:cNvPr>
          <p:cNvGrpSpPr/>
          <p:nvPr/>
        </p:nvGrpSpPr>
        <p:grpSpPr>
          <a:xfrm>
            <a:off x="3647002" y="4426702"/>
            <a:ext cx="220832" cy="193228"/>
            <a:chOff x="0" y="0"/>
            <a:chExt cx="812800" cy="711200"/>
          </a:xfrm>
        </p:grpSpPr>
        <p:sp>
          <p:nvSpPr>
            <p:cNvPr id="21" name="Freeform 66">
              <a:extLst>
                <a:ext uri="{FF2B5EF4-FFF2-40B4-BE49-F238E27FC236}">
                  <a16:creationId xmlns:a16="http://schemas.microsoft.com/office/drawing/2014/main" id="{26C15A90-CAFA-79A8-7053-28D5FFC19296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6" name="TextBox 67">
              <a:extLst>
                <a:ext uri="{FF2B5EF4-FFF2-40B4-BE49-F238E27FC236}">
                  <a16:creationId xmlns:a16="http://schemas.microsoft.com/office/drawing/2014/main" id="{866E715E-A5FB-68AB-B23A-1BDB70E2C4BC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27" name="Group 65">
            <a:extLst>
              <a:ext uri="{FF2B5EF4-FFF2-40B4-BE49-F238E27FC236}">
                <a16:creationId xmlns:a16="http://schemas.microsoft.com/office/drawing/2014/main" id="{839971F9-4B6A-6D57-2D6A-8D5FC071A557}"/>
              </a:ext>
            </a:extLst>
          </p:cNvPr>
          <p:cNvGrpSpPr/>
          <p:nvPr/>
        </p:nvGrpSpPr>
        <p:grpSpPr>
          <a:xfrm>
            <a:off x="6889041" y="1757953"/>
            <a:ext cx="220832" cy="193228"/>
            <a:chOff x="0" y="0"/>
            <a:chExt cx="812800" cy="711200"/>
          </a:xfrm>
        </p:grpSpPr>
        <p:sp>
          <p:nvSpPr>
            <p:cNvPr id="28" name="Freeform 66">
              <a:extLst>
                <a:ext uri="{FF2B5EF4-FFF2-40B4-BE49-F238E27FC236}">
                  <a16:creationId xmlns:a16="http://schemas.microsoft.com/office/drawing/2014/main" id="{63542263-D65D-5760-324A-93E83D081F62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9" name="TextBox 67">
              <a:extLst>
                <a:ext uri="{FF2B5EF4-FFF2-40B4-BE49-F238E27FC236}">
                  <a16:creationId xmlns:a16="http://schemas.microsoft.com/office/drawing/2014/main" id="{5984B540-CC44-91F5-2D48-493F9B2AC253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30" name="Group 65">
            <a:extLst>
              <a:ext uri="{FF2B5EF4-FFF2-40B4-BE49-F238E27FC236}">
                <a16:creationId xmlns:a16="http://schemas.microsoft.com/office/drawing/2014/main" id="{193F5D94-723C-7901-CD98-32C727A25E37}"/>
              </a:ext>
            </a:extLst>
          </p:cNvPr>
          <p:cNvGrpSpPr/>
          <p:nvPr/>
        </p:nvGrpSpPr>
        <p:grpSpPr>
          <a:xfrm>
            <a:off x="8462064" y="1772618"/>
            <a:ext cx="220832" cy="193228"/>
            <a:chOff x="0" y="0"/>
            <a:chExt cx="812800" cy="711200"/>
          </a:xfrm>
        </p:grpSpPr>
        <p:sp>
          <p:nvSpPr>
            <p:cNvPr id="31" name="Freeform 66">
              <a:extLst>
                <a:ext uri="{FF2B5EF4-FFF2-40B4-BE49-F238E27FC236}">
                  <a16:creationId xmlns:a16="http://schemas.microsoft.com/office/drawing/2014/main" id="{301AE15B-97AB-F51A-4507-9DC3C219E110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32" name="TextBox 67">
              <a:extLst>
                <a:ext uri="{FF2B5EF4-FFF2-40B4-BE49-F238E27FC236}">
                  <a16:creationId xmlns:a16="http://schemas.microsoft.com/office/drawing/2014/main" id="{2DB425E1-0250-F3F7-E185-5C6ECAB442DF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33" name="Group 65">
            <a:extLst>
              <a:ext uri="{FF2B5EF4-FFF2-40B4-BE49-F238E27FC236}">
                <a16:creationId xmlns:a16="http://schemas.microsoft.com/office/drawing/2014/main" id="{93E4EEB3-A685-10F5-7309-284CFDD9B7D9}"/>
              </a:ext>
            </a:extLst>
          </p:cNvPr>
          <p:cNvGrpSpPr/>
          <p:nvPr/>
        </p:nvGrpSpPr>
        <p:grpSpPr>
          <a:xfrm>
            <a:off x="5275898" y="1733228"/>
            <a:ext cx="220832" cy="193228"/>
            <a:chOff x="0" y="0"/>
            <a:chExt cx="812800" cy="711200"/>
          </a:xfrm>
        </p:grpSpPr>
        <p:sp>
          <p:nvSpPr>
            <p:cNvPr id="34" name="Freeform 66">
              <a:extLst>
                <a:ext uri="{FF2B5EF4-FFF2-40B4-BE49-F238E27FC236}">
                  <a16:creationId xmlns:a16="http://schemas.microsoft.com/office/drawing/2014/main" id="{5B823BD6-589F-9ABD-10CD-0FDCE2963746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35" name="TextBox 67">
              <a:extLst>
                <a:ext uri="{FF2B5EF4-FFF2-40B4-BE49-F238E27FC236}">
                  <a16:creationId xmlns:a16="http://schemas.microsoft.com/office/drawing/2014/main" id="{9426A480-4749-64B6-1264-6E7D3E826FED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36" name="Group 65">
            <a:extLst>
              <a:ext uri="{FF2B5EF4-FFF2-40B4-BE49-F238E27FC236}">
                <a16:creationId xmlns:a16="http://schemas.microsoft.com/office/drawing/2014/main" id="{E16EAB7E-F10F-CA8B-F81D-99DFCDA61375}"/>
              </a:ext>
            </a:extLst>
          </p:cNvPr>
          <p:cNvGrpSpPr/>
          <p:nvPr/>
        </p:nvGrpSpPr>
        <p:grpSpPr>
          <a:xfrm>
            <a:off x="3681507" y="1772794"/>
            <a:ext cx="220832" cy="193228"/>
            <a:chOff x="0" y="0"/>
            <a:chExt cx="812800" cy="711200"/>
          </a:xfrm>
        </p:grpSpPr>
        <p:sp>
          <p:nvSpPr>
            <p:cNvPr id="37" name="Freeform 66">
              <a:extLst>
                <a:ext uri="{FF2B5EF4-FFF2-40B4-BE49-F238E27FC236}">
                  <a16:creationId xmlns:a16="http://schemas.microsoft.com/office/drawing/2014/main" id="{EC32BCE9-75E6-8A4E-9288-FEEE94058175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38" name="TextBox 67">
              <a:extLst>
                <a:ext uri="{FF2B5EF4-FFF2-40B4-BE49-F238E27FC236}">
                  <a16:creationId xmlns:a16="http://schemas.microsoft.com/office/drawing/2014/main" id="{95D8916D-C66D-6B6C-63ED-E4319506C0D1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39" name="Group 65">
            <a:extLst>
              <a:ext uri="{FF2B5EF4-FFF2-40B4-BE49-F238E27FC236}">
                <a16:creationId xmlns:a16="http://schemas.microsoft.com/office/drawing/2014/main" id="{E1B0D5CE-CECE-91C0-0B32-4773D29B6A20}"/>
              </a:ext>
            </a:extLst>
          </p:cNvPr>
          <p:cNvGrpSpPr/>
          <p:nvPr/>
        </p:nvGrpSpPr>
        <p:grpSpPr>
          <a:xfrm>
            <a:off x="2742760" y="1786596"/>
            <a:ext cx="220832" cy="193228"/>
            <a:chOff x="0" y="0"/>
            <a:chExt cx="812800" cy="711200"/>
          </a:xfrm>
        </p:grpSpPr>
        <p:sp>
          <p:nvSpPr>
            <p:cNvPr id="40" name="Freeform 66">
              <a:extLst>
                <a:ext uri="{FF2B5EF4-FFF2-40B4-BE49-F238E27FC236}">
                  <a16:creationId xmlns:a16="http://schemas.microsoft.com/office/drawing/2014/main" id="{5027FF0C-302B-F3BC-1666-204E44F9F490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1" name="TextBox 67">
              <a:extLst>
                <a:ext uri="{FF2B5EF4-FFF2-40B4-BE49-F238E27FC236}">
                  <a16:creationId xmlns:a16="http://schemas.microsoft.com/office/drawing/2014/main" id="{C992E7D0-057F-3688-C79D-032CAE4443EE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42" name="Group 65">
            <a:extLst>
              <a:ext uri="{FF2B5EF4-FFF2-40B4-BE49-F238E27FC236}">
                <a16:creationId xmlns:a16="http://schemas.microsoft.com/office/drawing/2014/main" id="{A319141A-AE62-1BB9-8C6C-AF6259C5683C}"/>
              </a:ext>
            </a:extLst>
          </p:cNvPr>
          <p:cNvGrpSpPr/>
          <p:nvPr/>
        </p:nvGrpSpPr>
        <p:grpSpPr>
          <a:xfrm>
            <a:off x="2717072" y="5769904"/>
            <a:ext cx="220832" cy="193228"/>
            <a:chOff x="0" y="0"/>
            <a:chExt cx="812800" cy="711200"/>
          </a:xfrm>
        </p:grpSpPr>
        <p:sp>
          <p:nvSpPr>
            <p:cNvPr id="43" name="Freeform 66">
              <a:extLst>
                <a:ext uri="{FF2B5EF4-FFF2-40B4-BE49-F238E27FC236}">
                  <a16:creationId xmlns:a16="http://schemas.microsoft.com/office/drawing/2014/main" id="{F689F21F-A86E-6D16-76A1-208DBF77580D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7" name="TextBox 67">
              <a:extLst>
                <a:ext uri="{FF2B5EF4-FFF2-40B4-BE49-F238E27FC236}">
                  <a16:creationId xmlns:a16="http://schemas.microsoft.com/office/drawing/2014/main" id="{5F79EF10-1A3A-4487-9E35-6639DC68D8E2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48" name="Group 65">
            <a:extLst>
              <a:ext uri="{FF2B5EF4-FFF2-40B4-BE49-F238E27FC236}">
                <a16:creationId xmlns:a16="http://schemas.microsoft.com/office/drawing/2014/main" id="{87CFC7D8-A712-792E-576F-EF71D55407AF}"/>
              </a:ext>
            </a:extLst>
          </p:cNvPr>
          <p:cNvGrpSpPr/>
          <p:nvPr/>
        </p:nvGrpSpPr>
        <p:grpSpPr>
          <a:xfrm>
            <a:off x="2717168" y="3061205"/>
            <a:ext cx="220832" cy="193228"/>
            <a:chOff x="0" y="0"/>
            <a:chExt cx="812800" cy="711200"/>
          </a:xfrm>
        </p:grpSpPr>
        <p:sp>
          <p:nvSpPr>
            <p:cNvPr id="51" name="Freeform 66">
              <a:extLst>
                <a:ext uri="{FF2B5EF4-FFF2-40B4-BE49-F238E27FC236}">
                  <a16:creationId xmlns:a16="http://schemas.microsoft.com/office/drawing/2014/main" id="{89DA243C-550D-1C99-ED93-273EC9B809D8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5" name="TextBox 67">
              <a:extLst>
                <a:ext uri="{FF2B5EF4-FFF2-40B4-BE49-F238E27FC236}">
                  <a16:creationId xmlns:a16="http://schemas.microsoft.com/office/drawing/2014/main" id="{2060BE2F-0EC0-59F1-30C4-311C9A54FE4E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62" name="Group 65">
            <a:extLst>
              <a:ext uri="{FF2B5EF4-FFF2-40B4-BE49-F238E27FC236}">
                <a16:creationId xmlns:a16="http://schemas.microsoft.com/office/drawing/2014/main" id="{C656578C-D1D1-515E-C9C2-9BF25E7E09F3}"/>
              </a:ext>
            </a:extLst>
          </p:cNvPr>
          <p:cNvGrpSpPr/>
          <p:nvPr/>
        </p:nvGrpSpPr>
        <p:grpSpPr>
          <a:xfrm>
            <a:off x="2761246" y="4426702"/>
            <a:ext cx="220832" cy="193228"/>
            <a:chOff x="0" y="0"/>
            <a:chExt cx="812800" cy="711200"/>
          </a:xfrm>
        </p:grpSpPr>
        <p:sp>
          <p:nvSpPr>
            <p:cNvPr id="63" name="Freeform 66">
              <a:extLst>
                <a:ext uri="{FF2B5EF4-FFF2-40B4-BE49-F238E27FC236}">
                  <a16:creationId xmlns:a16="http://schemas.microsoft.com/office/drawing/2014/main" id="{157CD344-04CE-3A05-4AEF-B3AB8DEDC4F0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4" name="TextBox 67">
              <a:extLst>
                <a:ext uri="{FF2B5EF4-FFF2-40B4-BE49-F238E27FC236}">
                  <a16:creationId xmlns:a16="http://schemas.microsoft.com/office/drawing/2014/main" id="{6CE93887-70CF-19B1-4A9F-7E725434537A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65" name="Group 65">
            <a:extLst>
              <a:ext uri="{FF2B5EF4-FFF2-40B4-BE49-F238E27FC236}">
                <a16:creationId xmlns:a16="http://schemas.microsoft.com/office/drawing/2014/main" id="{F3EF051A-0A36-7CE3-D49F-4F3DEA53FECA}"/>
              </a:ext>
            </a:extLst>
          </p:cNvPr>
          <p:cNvGrpSpPr/>
          <p:nvPr/>
        </p:nvGrpSpPr>
        <p:grpSpPr>
          <a:xfrm>
            <a:off x="6861253" y="4460775"/>
            <a:ext cx="220832" cy="193228"/>
            <a:chOff x="0" y="0"/>
            <a:chExt cx="812800" cy="711200"/>
          </a:xfrm>
        </p:grpSpPr>
        <p:sp>
          <p:nvSpPr>
            <p:cNvPr id="66" name="Freeform 66">
              <a:extLst>
                <a:ext uri="{FF2B5EF4-FFF2-40B4-BE49-F238E27FC236}">
                  <a16:creationId xmlns:a16="http://schemas.microsoft.com/office/drawing/2014/main" id="{01D2C9E8-44CC-ED3C-FFE1-6EC3F15B2BBD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7" name="TextBox 67">
              <a:extLst>
                <a:ext uri="{FF2B5EF4-FFF2-40B4-BE49-F238E27FC236}">
                  <a16:creationId xmlns:a16="http://schemas.microsoft.com/office/drawing/2014/main" id="{693D49C1-C631-A536-1014-C79646E5A315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70" name="Group 62">
            <a:extLst>
              <a:ext uri="{FF2B5EF4-FFF2-40B4-BE49-F238E27FC236}">
                <a16:creationId xmlns:a16="http://schemas.microsoft.com/office/drawing/2014/main" id="{99A4658C-3CD0-A3B9-2D65-0A09FF5DD72F}"/>
              </a:ext>
            </a:extLst>
          </p:cNvPr>
          <p:cNvGrpSpPr/>
          <p:nvPr/>
        </p:nvGrpSpPr>
        <p:grpSpPr>
          <a:xfrm>
            <a:off x="10056312" y="1804970"/>
            <a:ext cx="242972" cy="242972"/>
            <a:chOff x="0" y="0"/>
            <a:chExt cx="812800" cy="812800"/>
          </a:xfrm>
        </p:grpSpPr>
        <p:sp>
          <p:nvSpPr>
            <p:cNvPr id="73" name="Freeform 63">
              <a:extLst>
                <a:ext uri="{FF2B5EF4-FFF2-40B4-BE49-F238E27FC236}">
                  <a16:creationId xmlns:a16="http://schemas.microsoft.com/office/drawing/2014/main" id="{D8799907-3490-883E-74F7-B6A1EAE83C46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77" name="TextBox 64">
              <a:extLst>
                <a:ext uri="{FF2B5EF4-FFF2-40B4-BE49-F238E27FC236}">
                  <a16:creationId xmlns:a16="http://schemas.microsoft.com/office/drawing/2014/main" id="{D7FD352A-F832-D314-805E-F8AD3D7809F0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79" name="Group 65">
            <a:extLst>
              <a:ext uri="{FF2B5EF4-FFF2-40B4-BE49-F238E27FC236}">
                <a16:creationId xmlns:a16="http://schemas.microsoft.com/office/drawing/2014/main" id="{BF4B439C-592C-9929-5D88-FD2D653053BF}"/>
              </a:ext>
            </a:extLst>
          </p:cNvPr>
          <p:cNvGrpSpPr/>
          <p:nvPr/>
        </p:nvGrpSpPr>
        <p:grpSpPr>
          <a:xfrm>
            <a:off x="4350928" y="5778056"/>
            <a:ext cx="220832" cy="193228"/>
            <a:chOff x="0" y="0"/>
            <a:chExt cx="812800" cy="711200"/>
          </a:xfrm>
        </p:grpSpPr>
        <p:sp>
          <p:nvSpPr>
            <p:cNvPr id="84" name="Freeform 66">
              <a:extLst>
                <a:ext uri="{FF2B5EF4-FFF2-40B4-BE49-F238E27FC236}">
                  <a16:creationId xmlns:a16="http://schemas.microsoft.com/office/drawing/2014/main" id="{328AE189-A8E5-B7F1-D819-E678DA8F8C2C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85" name="TextBox 67">
              <a:extLst>
                <a:ext uri="{FF2B5EF4-FFF2-40B4-BE49-F238E27FC236}">
                  <a16:creationId xmlns:a16="http://schemas.microsoft.com/office/drawing/2014/main" id="{6A881475-6353-1786-718D-B85C1C8459E3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87" name="Group 62">
            <a:extLst>
              <a:ext uri="{FF2B5EF4-FFF2-40B4-BE49-F238E27FC236}">
                <a16:creationId xmlns:a16="http://schemas.microsoft.com/office/drawing/2014/main" id="{7353C7BD-0575-3FB5-18BC-02218BB234CB}"/>
              </a:ext>
            </a:extLst>
          </p:cNvPr>
          <p:cNvGrpSpPr/>
          <p:nvPr/>
        </p:nvGrpSpPr>
        <p:grpSpPr>
          <a:xfrm>
            <a:off x="7548398" y="4467874"/>
            <a:ext cx="242972" cy="242972"/>
            <a:chOff x="0" y="0"/>
            <a:chExt cx="812800" cy="812800"/>
          </a:xfrm>
        </p:grpSpPr>
        <p:sp>
          <p:nvSpPr>
            <p:cNvPr id="89" name="Freeform 63">
              <a:extLst>
                <a:ext uri="{FF2B5EF4-FFF2-40B4-BE49-F238E27FC236}">
                  <a16:creationId xmlns:a16="http://schemas.microsoft.com/office/drawing/2014/main" id="{B4AA5480-992C-638E-E911-20394E12EDC8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90" name="TextBox 64">
              <a:extLst>
                <a:ext uri="{FF2B5EF4-FFF2-40B4-BE49-F238E27FC236}">
                  <a16:creationId xmlns:a16="http://schemas.microsoft.com/office/drawing/2014/main" id="{953F676F-C475-DE6A-03AC-87D5D5E43CA2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91" name="Group 62">
            <a:extLst>
              <a:ext uri="{FF2B5EF4-FFF2-40B4-BE49-F238E27FC236}">
                <a16:creationId xmlns:a16="http://schemas.microsoft.com/office/drawing/2014/main" id="{BE53D185-E9B5-10D5-9B9D-B3A041E5679F}"/>
              </a:ext>
            </a:extLst>
          </p:cNvPr>
          <p:cNvGrpSpPr/>
          <p:nvPr/>
        </p:nvGrpSpPr>
        <p:grpSpPr>
          <a:xfrm>
            <a:off x="5954581" y="4445951"/>
            <a:ext cx="242972" cy="242972"/>
            <a:chOff x="0" y="0"/>
            <a:chExt cx="812800" cy="812800"/>
          </a:xfrm>
        </p:grpSpPr>
        <p:sp>
          <p:nvSpPr>
            <p:cNvPr id="92" name="Freeform 63">
              <a:extLst>
                <a:ext uri="{FF2B5EF4-FFF2-40B4-BE49-F238E27FC236}">
                  <a16:creationId xmlns:a16="http://schemas.microsoft.com/office/drawing/2014/main" id="{7AE085A4-1A24-B7C7-7085-B1C53715C5FE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93" name="TextBox 64">
              <a:extLst>
                <a:ext uri="{FF2B5EF4-FFF2-40B4-BE49-F238E27FC236}">
                  <a16:creationId xmlns:a16="http://schemas.microsoft.com/office/drawing/2014/main" id="{79DF8CED-5FAE-ED6F-B47C-87A8EB35378D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94" name="Group 62">
            <a:extLst>
              <a:ext uri="{FF2B5EF4-FFF2-40B4-BE49-F238E27FC236}">
                <a16:creationId xmlns:a16="http://schemas.microsoft.com/office/drawing/2014/main" id="{4A1563A3-5FE5-F2CD-756D-4CE6B88EB9C3}"/>
              </a:ext>
            </a:extLst>
          </p:cNvPr>
          <p:cNvGrpSpPr/>
          <p:nvPr/>
        </p:nvGrpSpPr>
        <p:grpSpPr>
          <a:xfrm>
            <a:off x="4300952" y="1804970"/>
            <a:ext cx="242972" cy="242972"/>
            <a:chOff x="0" y="0"/>
            <a:chExt cx="812800" cy="812800"/>
          </a:xfrm>
        </p:grpSpPr>
        <p:sp>
          <p:nvSpPr>
            <p:cNvPr id="95" name="Freeform 63">
              <a:extLst>
                <a:ext uri="{FF2B5EF4-FFF2-40B4-BE49-F238E27FC236}">
                  <a16:creationId xmlns:a16="http://schemas.microsoft.com/office/drawing/2014/main" id="{728204D3-509A-E1D0-53E5-A0AAAA808598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96" name="TextBox 64">
              <a:extLst>
                <a:ext uri="{FF2B5EF4-FFF2-40B4-BE49-F238E27FC236}">
                  <a16:creationId xmlns:a16="http://schemas.microsoft.com/office/drawing/2014/main" id="{E48BBC0A-6385-18FA-2B08-16D175618DA9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98" name="Group 62">
            <a:extLst>
              <a:ext uri="{FF2B5EF4-FFF2-40B4-BE49-F238E27FC236}">
                <a16:creationId xmlns:a16="http://schemas.microsoft.com/office/drawing/2014/main" id="{C8503787-496D-7F4B-48B8-66AAF090BA26}"/>
              </a:ext>
            </a:extLst>
          </p:cNvPr>
          <p:cNvGrpSpPr/>
          <p:nvPr/>
        </p:nvGrpSpPr>
        <p:grpSpPr>
          <a:xfrm>
            <a:off x="9097206" y="1791168"/>
            <a:ext cx="242972" cy="242972"/>
            <a:chOff x="0" y="0"/>
            <a:chExt cx="812800" cy="812800"/>
          </a:xfrm>
        </p:grpSpPr>
        <p:sp>
          <p:nvSpPr>
            <p:cNvPr id="99" name="Freeform 63">
              <a:extLst>
                <a:ext uri="{FF2B5EF4-FFF2-40B4-BE49-F238E27FC236}">
                  <a16:creationId xmlns:a16="http://schemas.microsoft.com/office/drawing/2014/main" id="{389CDEC8-3AB5-4AE2-8EE7-FD01FE464FCB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01" name="TextBox 64">
              <a:extLst>
                <a:ext uri="{FF2B5EF4-FFF2-40B4-BE49-F238E27FC236}">
                  <a16:creationId xmlns:a16="http://schemas.microsoft.com/office/drawing/2014/main" id="{6F332089-6264-86FB-3E62-F1F71D35EBE8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103" name="Group 65">
            <a:extLst>
              <a:ext uri="{FF2B5EF4-FFF2-40B4-BE49-F238E27FC236}">
                <a16:creationId xmlns:a16="http://schemas.microsoft.com/office/drawing/2014/main" id="{F0A13A9A-49AA-F038-8938-175AE39D0F7E}"/>
              </a:ext>
            </a:extLst>
          </p:cNvPr>
          <p:cNvGrpSpPr/>
          <p:nvPr/>
        </p:nvGrpSpPr>
        <p:grpSpPr>
          <a:xfrm>
            <a:off x="9108276" y="4454072"/>
            <a:ext cx="220832" cy="193228"/>
            <a:chOff x="0" y="0"/>
            <a:chExt cx="812800" cy="711200"/>
          </a:xfrm>
        </p:grpSpPr>
        <p:sp>
          <p:nvSpPr>
            <p:cNvPr id="105" name="Freeform 66">
              <a:extLst>
                <a:ext uri="{FF2B5EF4-FFF2-40B4-BE49-F238E27FC236}">
                  <a16:creationId xmlns:a16="http://schemas.microsoft.com/office/drawing/2014/main" id="{3D73B353-3591-05EA-111E-081DFFC980E3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06" name="TextBox 67">
              <a:extLst>
                <a:ext uri="{FF2B5EF4-FFF2-40B4-BE49-F238E27FC236}">
                  <a16:creationId xmlns:a16="http://schemas.microsoft.com/office/drawing/2014/main" id="{A1D7EC78-AF1D-64D5-87FB-559ABB01807E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115" name="Group 65">
            <a:extLst>
              <a:ext uri="{FF2B5EF4-FFF2-40B4-BE49-F238E27FC236}">
                <a16:creationId xmlns:a16="http://schemas.microsoft.com/office/drawing/2014/main" id="{3C74FC53-A566-0C13-3749-0AD3E95F8D86}"/>
              </a:ext>
            </a:extLst>
          </p:cNvPr>
          <p:cNvGrpSpPr/>
          <p:nvPr/>
        </p:nvGrpSpPr>
        <p:grpSpPr>
          <a:xfrm>
            <a:off x="7543543" y="1781229"/>
            <a:ext cx="220832" cy="193228"/>
            <a:chOff x="0" y="0"/>
            <a:chExt cx="812800" cy="711200"/>
          </a:xfrm>
        </p:grpSpPr>
        <p:sp>
          <p:nvSpPr>
            <p:cNvPr id="125" name="Freeform 66">
              <a:extLst>
                <a:ext uri="{FF2B5EF4-FFF2-40B4-BE49-F238E27FC236}">
                  <a16:creationId xmlns:a16="http://schemas.microsoft.com/office/drawing/2014/main" id="{487B8DDE-E6C2-C82E-36ED-80245A4CDE58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29" name="TextBox 67">
              <a:extLst>
                <a:ext uri="{FF2B5EF4-FFF2-40B4-BE49-F238E27FC236}">
                  <a16:creationId xmlns:a16="http://schemas.microsoft.com/office/drawing/2014/main" id="{0351C79A-383A-5797-B72D-2378DEF37FC6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131" name="Group 46">
            <a:extLst>
              <a:ext uri="{FF2B5EF4-FFF2-40B4-BE49-F238E27FC236}">
                <a16:creationId xmlns:a16="http://schemas.microsoft.com/office/drawing/2014/main" id="{A44577E0-EE8A-74C4-5FDD-D4F82EB7B532}"/>
              </a:ext>
            </a:extLst>
          </p:cNvPr>
          <p:cNvGrpSpPr/>
          <p:nvPr/>
        </p:nvGrpSpPr>
        <p:grpSpPr>
          <a:xfrm rot="2700000">
            <a:off x="5902432" y="1729886"/>
            <a:ext cx="293842" cy="293842"/>
            <a:chOff x="0" y="0"/>
            <a:chExt cx="812800" cy="812800"/>
          </a:xfrm>
        </p:grpSpPr>
        <p:sp>
          <p:nvSpPr>
            <p:cNvPr id="132" name="Freeform 47">
              <a:extLst>
                <a:ext uri="{FF2B5EF4-FFF2-40B4-BE49-F238E27FC236}">
                  <a16:creationId xmlns:a16="http://schemas.microsoft.com/office/drawing/2014/main" id="{6FF22E0F-CE55-14E4-38A4-31AFEEE3FFC4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1371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39" name="TextBox 48">
              <a:extLst>
                <a:ext uri="{FF2B5EF4-FFF2-40B4-BE49-F238E27FC236}">
                  <a16:creationId xmlns:a16="http://schemas.microsoft.com/office/drawing/2014/main" id="{BAF285CA-BDD2-7846-0DBC-0F2482FBC8E3}"/>
                </a:ext>
              </a:extLst>
            </p:cNvPr>
            <p:cNvSpPr txBox="1"/>
            <p:nvPr/>
          </p:nvSpPr>
          <p:spPr>
            <a:xfrm>
              <a:off x="139700" y="111125"/>
              <a:ext cx="533400" cy="561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140" name="Group 46">
            <a:extLst>
              <a:ext uri="{FF2B5EF4-FFF2-40B4-BE49-F238E27FC236}">
                <a16:creationId xmlns:a16="http://schemas.microsoft.com/office/drawing/2014/main" id="{5DE86250-567E-99DB-B59C-4622A149A4DA}"/>
              </a:ext>
            </a:extLst>
          </p:cNvPr>
          <p:cNvGrpSpPr/>
          <p:nvPr/>
        </p:nvGrpSpPr>
        <p:grpSpPr>
          <a:xfrm rot="2700000">
            <a:off x="5925548" y="3043209"/>
            <a:ext cx="293842" cy="293842"/>
            <a:chOff x="0" y="0"/>
            <a:chExt cx="812800" cy="812800"/>
          </a:xfrm>
        </p:grpSpPr>
        <p:sp>
          <p:nvSpPr>
            <p:cNvPr id="141" name="Freeform 47">
              <a:extLst>
                <a:ext uri="{FF2B5EF4-FFF2-40B4-BE49-F238E27FC236}">
                  <a16:creationId xmlns:a16="http://schemas.microsoft.com/office/drawing/2014/main" id="{B0509495-2B6F-E2C4-E5F2-BC95CC862570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1371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42" name="TextBox 48">
              <a:extLst>
                <a:ext uri="{FF2B5EF4-FFF2-40B4-BE49-F238E27FC236}">
                  <a16:creationId xmlns:a16="http://schemas.microsoft.com/office/drawing/2014/main" id="{8E3AB210-87CA-4859-348A-F2B3AF2EB6A5}"/>
                </a:ext>
              </a:extLst>
            </p:cNvPr>
            <p:cNvSpPr txBox="1"/>
            <p:nvPr/>
          </p:nvSpPr>
          <p:spPr>
            <a:xfrm>
              <a:off x="139700" y="111125"/>
              <a:ext cx="533400" cy="561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143" name="Group 46">
            <a:extLst>
              <a:ext uri="{FF2B5EF4-FFF2-40B4-BE49-F238E27FC236}">
                <a16:creationId xmlns:a16="http://schemas.microsoft.com/office/drawing/2014/main" id="{AC2B6D17-0924-D751-7F2E-8DE555D62347}"/>
              </a:ext>
            </a:extLst>
          </p:cNvPr>
          <p:cNvGrpSpPr/>
          <p:nvPr/>
        </p:nvGrpSpPr>
        <p:grpSpPr>
          <a:xfrm rot="2700000">
            <a:off x="7433489" y="5701492"/>
            <a:ext cx="293842" cy="293842"/>
            <a:chOff x="0" y="0"/>
            <a:chExt cx="812800" cy="812800"/>
          </a:xfrm>
        </p:grpSpPr>
        <p:sp>
          <p:nvSpPr>
            <p:cNvPr id="144" name="Freeform 47">
              <a:extLst>
                <a:ext uri="{FF2B5EF4-FFF2-40B4-BE49-F238E27FC236}">
                  <a16:creationId xmlns:a16="http://schemas.microsoft.com/office/drawing/2014/main" id="{05513D11-3916-E62A-E580-7B658D9B3303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1371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45" name="TextBox 48">
              <a:extLst>
                <a:ext uri="{FF2B5EF4-FFF2-40B4-BE49-F238E27FC236}">
                  <a16:creationId xmlns:a16="http://schemas.microsoft.com/office/drawing/2014/main" id="{697F1E01-6CD5-3C1B-2CC7-D5E99FC0B608}"/>
                </a:ext>
              </a:extLst>
            </p:cNvPr>
            <p:cNvSpPr txBox="1"/>
            <p:nvPr/>
          </p:nvSpPr>
          <p:spPr>
            <a:xfrm>
              <a:off x="139700" y="111125"/>
              <a:ext cx="533400" cy="561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5BFE74D0-30D2-BB59-85D5-A8CF4E1F39C5}"/>
              </a:ext>
            </a:extLst>
          </p:cNvPr>
          <p:cNvSpPr/>
          <p:nvPr/>
        </p:nvSpPr>
        <p:spPr>
          <a:xfrm>
            <a:off x="9227551" y="5724155"/>
            <a:ext cx="533503" cy="1824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Graphic 7" descr="Group of women outline">
            <a:extLst>
              <a:ext uri="{FF2B5EF4-FFF2-40B4-BE49-F238E27FC236}">
                <a16:creationId xmlns:a16="http://schemas.microsoft.com/office/drawing/2014/main" id="{6A902999-AC4F-30F9-CC4A-7E15B9E4C11A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9203167" y="6229187"/>
            <a:ext cx="548640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8476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46593F1-0224-F473-4804-4FA0FDF897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7197" y="1116276"/>
            <a:ext cx="7881243" cy="6077046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84580" y="1586358"/>
            <a:ext cx="2384979" cy="4919475"/>
            <a:chOff x="-24" y="-1141"/>
            <a:chExt cx="868799" cy="172375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68775" cy="1669301"/>
            </a:xfrm>
            <a:custGeom>
              <a:avLst/>
              <a:gdLst/>
              <a:ahLst/>
              <a:cxnLst/>
              <a:rect l="l" t="t" r="r" b="b"/>
              <a:pathLst>
                <a:path w="868775" h="1669301">
                  <a:moveTo>
                    <a:pt x="0" y="0"/>
                  </a:moveTo>
                  <a:lnTo>
                    <a:pt x="868775" y="0"/>
                  </a:lnTo>
                  <a:lnTo>
                    <a:pt x="868775" y="1669301"/>
                  </a:lnTo>
                  <a:lnTo>
                    <a:pt x="0" y="1669301"/>
                  </a:lnTo>
                  <a:close/>
                </a:path>
              </a:pathLst>
            </a:custGeom>
            <a:solidFill>
              <a:srgbClr val="34586E"/>
            </a:solid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-24" y="-1141"/>
              <a:ext cx="868775" cy="17237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/>
              <a:r>
                <a:rPr lang="en-US" sz="1200" b="1" u="sng" dirty="0">
                  <a:solidFill>
                    <a:srgbClr val="FFFFFF"/>
                  </a:solidFill>
                  <a:latin typeface="DM Sans"/>
                </a:rPr>
                <a:t>Information</a:t>
              </a:r>
            </a:p>
            <a:p>
              <a:pPr algn="ctr"/>
              <a:endParaRPr lang="en-US" sz="1200" b="1" u="sng" dirty="0">
                <a:solidFill>
                  <a:srgbClr val="FFFFFF"/>
                </a:solidFill>
                <a:latin typeface="DM Sans"/>
              </a:endParaRPr>
            </a:p>
            <a:p>
              <a:pPr algn="ctr"/>
              <a:r>
                <a:rPr lang="en-US" sz="1200" b="1" dirty="0">
                  <a:solidFill>
                    <a:schemeClr val="bg1"/>
                  </a:solidFill>
                  <a:latin typeface="DM Sans"/>
                </a:rPr>
                <a:t>Address:</a:t>
              </a:r>
              <a:r>
                <a:rPr lang="en-US" sz="1200" b="1" dirty="0">
                  <a:solidFill>
                    <a:schemeClr val="bg1"/>
                  </a:solidFill>
                  <a:latin typeface="Calibri"/>
                  <a:cs typeface="Calibri"/>
                </a:rPr>
                <a:t> </a:t>
              </a:r>
              <a:r>
                <a:rPr lang="en-US" sz="1200" b="1" dirty="0">
                  <a:solidFill>
                    <a:schemeClr val="bg1"/>
                  </a:solidFill>
                  <a:latin typeface="DM Sans"/>
                </a:rPr>
                <a:t>- </a:t>
              </a:r>
              <a:r>
                <a:rPr lang="en-GB" sz="1200" b="0" i="0" dirty="0">
                  <a:solidFill>
                    <a:schemeClr val="bg1"/>
                  </a:solidFill>
                  <a:effectLst/>
                  <a:latin typeface="Aptos Narrow" panose="020B0004020202020204" pitchFamily="34" charset="0"/>
                </a:rPr>
                <a:t>Urban Exchange, Theatre Street/Mount Street, Preston, PR1 8BQ</a:t>
              </a:r>
              <a:endParaRPr lang="en-US" sz="1200" b="1" dirty="0">
                <a:solidFill>
                  <a:schemeClr val="bg1"/>
                </a:solidFill>
                <a:latin typeface="DM Sans"/>
              </a:endParaRPr>
            </a:p>
            <a:p>
              <a:pPr algn="ctr"/>
              <a:r>
                <a:rPr lang="en-US" sz="1200" b="1" dirty="0">
                  <a:solidFill>
                    <a:srgbClr val="FFFFFF"/>
                  </a:solidFill>
                  <a:latin typeface="DM Sans"/>
                </a:rPr>
                <a:t>Contact:</a:t>
              </a:r>
              <a:r>
                <a:rPr lang="en-US" sz="1200" dirty="0">
                  <a:solidFill>
                    <a:srgbClr val="FFFFFF"/>
                  </a:solidFill>
                  <a:latin typeface="DM Sans"/>
                </a:rPr>
                <a:t> 07850 955413 (</a:t>
              </a:r>
              <a:r>
                <a:rPr lang="en-US" sz="1200" b="1" i="1" dirty="0">
                  <a:solidFill>
                    <a:srgbClr val="FFFFFF"/>
                  </a:solidFill>
                  <a:latin typeface="DM Sans"/>
                </a:rPr>
                <a:t>Amy</a:t>
              </a:r>
              <a:r>
                <a:rPr lang="en-US" sz="1200" dirty="0">
                  <a:solidFill>
                    <a:srgbClr val="FFFFFF"/>
                  </a:solidFill>
                  <a:latin typeface="DM Sans"/>
                </a:rPr>
                <a:t>)</a:t>
              </a:r>
              <a:endParaRPr lang="en-US" sz="1200" dirty="0">
                <a:solidFill>
                  <a:srgbClr val="000000"/>
                </a:solidFill>
                <a:latin typeface="Calibri"/>
                <a:cs typeface="Calibri"/>
              </a:endParaRPr>
            </a:p>
            <a:p>
              <a:pPr algn="ctr"/>
              <a:endParaRPr lang="en-US" sz="1200" dirty="0">
                <a:solidFill>
                  <a:srgbClr val="FFFFFF"/>
                </a:solidFill>
                <a:latin typeface="DM Sans"/>
              </a:endParaRPr>
            </a:p>
            <a:p>
              <a:pPr algn="ctr"/>
              <a:r>
                <a:rPr lang="en-US" sz="1200" dirty="0">
                  <a:solidFill>
                    <a:srgbClr val="FFFFFF"/>
                  </a:solidFill>
                  <a:latin typeface="DM Sans"/>
                </a:rPr>
                <a:t>Enrolments are needed to do any of the activities.</a:t>
              </a:r>
            </a:p>
            <a:p>
              <a:pPr algn="ctr"/>
              <a:endParaRPr lang="en-US" sz="1200" dirty="0">
                <a:solidFill>
                  <a:srgbClr val="FFFFFF"/>
                </a:solidFill>
                <a:latin typeface="DM Sans"/>
              </a:endParaRPr>
            </a:p>
            <a:p>
              <a:pPr algn="ctr"/>
              <a:r>
                <a:rPr lang="en-US" sz="1200" dirty="0">
                  <a:solidFill>
                    <a:schemeClr val="bg1"/>
                  </a:solidFill>
                  <a:cs typeface="Calibri"/>
                </a:rPr>
                <a:t>Our group activities include this week include; Christmas Arts &amp; Crafts, Ping Pong, Hub Games, managing emotions and diamond art.</a:t>
              </a:r>
            </a:p>
            <a:p>
              <a:pPr algn="ctr"/>
              <a:r>
                <a:rPr lang="en-US" sz="1200" dirty="0">
                  <a:solidFill>
                    <a:schemeClr val="bg1"/>
                  </a:solidFill>
                  <a:cs typeface="Calibri"/>
                </a:rPr>
                <a:t>All other Activities will be 1:1 with support worker.  </a:t>
              </a:r>
            </a:p>
            <a:p>
              <a:pPr algn="ctr"/>
              <a:endParaRPr lang="en-US" sz="1200" b="1" dirty="0">
                <a:solidFill>
                  <a:schemeClr val="bg1"/>
                </a:solidFill>
                <a:cs typeface="Calibri"/>
              </a:endParaRPr>
            </a:p>
            <a:p>
              <a:pPr algn="ctr"/>
              <a:r>
                <a:rPr lang="en-US" sz="1200" b="1" dirty="0">
                  <a:solidFill>
                    <a:schemeClr val="bg1"/>
                  </a:solidFill>
                  <a:cs typeface="Calibri"/>
                </a:rPr>
                <a:t>The Hub Will be closed over the holidays starting 25/12/2025 re-opening on 02/01/2026                                                 </a:t>
              </a:r>
            </a:p>
            <a:p>
              <a:pPr algn="ctr"/>
              <a:endParaRPr lang="en-US" sz="1000" dirty="0">
                <a:solidFill>
                  <a:schemeClr val="bg1"/>
                </a:solidFill>
                <a:cs typeface="Calibri"/>
              </a:endParaRPr>
            </a:p>
            <a:p>
              <a:pPr algn="ctr"/>
              <a:endParaRPr lang="en-US" sz="1000" dirty="0">
                <a:solidFill>
                  <a:schemeClr val="bg1"/>
                </a:solidFill>
                <a:cs typeface="Calibri"/>
              </a:endParaRPr>
            </a:p>
            <a:p>
              <a:pPr algn="ctr"/>
              <a:endParaRPr lang="en-US" sz="1400" dirty="0">
                <a:solidFill>
                  <a:schemeClr val="bg1"/>
                </a:solidFill>
                <a:cs typeface="Calibri"/>
              </a:endParaRPr>
            </a:p>
          </p:txBody>
        </p:sp>
      </p:grpSp>
      <p:grpSp>
        <p:nvGrpSpPr>
          <p:cNvPr id="49" name="Group 49"/>
          <p:cNvGrpSpPr/>
          <p:nvPr/>
        </p:nvGrpSpPr>
        <p:grpSpPr>
          <a:xfrm>
            <a:off x="344097" y="6391036"/>
            <a:ext cx="2066012" cy="747035"/>
            <a:chOff x="183080" y="0"/>
            <a:chExt cx="2754682" cy="996046"/>
          </a:xfrm>
        </p:grpSpPr>
        <p:sp>
          <p:nvSpPr>
            <p:cNvPr id="50" name="Freeform 50"/>
            <p:cNvSpPr/>
            <p:nvPr/>
          </p:nvSpPr>
          <p:spPr>
            <a:xfrm>
              <a:off x="694021" y="0"/>
              <a:ext cx="1741685" cy="680233"/>
            </a:xfrm>
            <a:custGeom>
              <a:avLst/>
              <a:gdLst/>
              <a:ahLst/>
              <a:cxnLst/>
              <a:rect l="l" t="t" r="r" b="b"/>
              <a:pathLst>
                <a:path w="1741685" h="680233">
                  <a:moveTo>
                    <a:pt x="0" y="0"/>
                  </a:moveTo>
                  <a:lnTo>
                    <a:pt x="1741685" y="0"/>
                  </a:lnTo>
                  <a:lnTo>
                    <a:pt x="1741685" y="680233"/>
                  </a:lnTo>
                  <a:lnTo>
                    <a:pt x="0" y="6802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974" b="-974"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52" name="TextBox 52"/>
            <p:cNvSpPr txBox="1"/>
            <p:nvPr/>
          </p:nvSpPr>
          <p:spPr>
            <a:xfrm>
              <a:off x="183080" y="842158"/>
              <a:ext cx="2754682" cy="1538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77"/>
                </a:lnSpc>
              </a:pPr>
              <a:r>
                <a:rPr lang="en-US" sz="750">
                  <a:solidFill>
                    <a:srgbClr val="000000"/>
                  </a:solidFill>
                  <a:latin typeface="DM Sans"/>
                </a:rPr>
                <a:t>This programme is delivered by HMPPS CFO</a:t>
              </a:r>
            </a:p>
          </p:txBody>
        </p:sp>
      </p:grpSp>
      <p:sp>
        <p:nvSpPr>
          <p:cNvPr id="69" name="TextBox 69"/>
          <p:cNvSpPr txBox="1"/>
          <p:nvPr/>
        </p:nvSpPr>
        <p:spPr>
          <a:xfrm>
            <a:off x="2682766" y="89855"/>
            <a:ext cx="4696599" cy="597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899"/>
              </a:lnSpc>
              <a:spcBef>
                <a:spcPct val="0"/>
              </a:spcBef>
            </a:pPr>
            <a:r>
              <a:rPr lang="en-US" sz="3450" u="sng" dirty="0">
                <a:solidFill>
                  <a:srgbClr val="000000"/>
                </a:solidFill>
                <a:latin typeface="DM Sans Bold"/>
              </a:rPr>
              <a:t>DECEMBER – WEEK 4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3F2A7CC7-B907-D44C-7784-C0E9EDD8F46A}"/>
              </a:ext>
            </a:extLst>
          </p:cNvPr>
          <p:cNvSpPr txBox="1"/>
          <p:nvPr/>
        </p:nvSpPr>
        <p:spPr>
          <a:xfrm>
            <a:off x="192946" y="7428544"/>
            <a:ext cx="234673" cy="11541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77"/>
              </a:lnSpc>
            </a:pPr>
            <a:r>
              <a:rPr lang="en-US" sz="750">
                <a:latin typeface="DM Sans"/>
              </a:rPr>
              <a:t>V1.0</a:t>
            </a:r>
          </a:p>
        </p:txBody>
      </p:sp>
      <p:grpSp>
        <p:nvGrpSpPr>
          <p:cNvPr id="58" name="Group 46">
            <a:extLst>
              <a:ext uri="{FF2B5EF4-FFF2-40B4-BE49-F238E27FC236}">
                <a16:creationId xmlns:a16="http://schemas.microsoft.com/office/drawing/2014/main" id="{D13B274A-38C4-38A7-C2E2-7604270ABABE}"/>
              </a:ext>
            </a:extLst>
          </p:cNvPr>
          <p:cNvGrpSpPr/>
          <p:nvPr/>
        </p:nvGrpSpPr>
        <p:grpSpPr>
          <a:xfrm rot="2700000">
            <a:off x="170282" y="1049731"/>
            <a:ext cx="293842" cy="293842"/>
            <a:chOff x="0" y="0"/>
            <a:chExt cx="812800" cy="812800"/>
          </a:xfrm>
        </p:grpSpPr>
        <p:sp>
          <p:nvSpPr>
            <p:cNvPr id="56" name="Freeform 47">
              <a:extLst>
                <a:ext uri="{FF2B5EF4-FFF2-40B4-BE49-F238E27FC236}">
                  <a16:creationId xmlns:a16="http://schemas.microsoft.com/office/drawing/2014/main" id="{AA50A1DF-1636-E8A2-156D-8DF5D4EBBF16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1371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7" name="TextBox 48">
              <a:extLst>
                <a:ext uri="{FF2B5EF4-FFF2-40B4-BE49-F238E27FC236}">
                  <a16:creationId xmlns:a16="http://schemas.microsoft.com/office/drawing/2014/main" id="{6093F853-27FB-A917-6070-CCE21395C0AE}"/>
                </a:ext>
              </a:extLst>
            </p:cNvPr>
            <p:cNvSpPr txBox="1"/>
            <p:nvPr/>
          </p:nvSpPr>
          <p:spPr>
            <a:xfrm>
              <a:off x="139700" y="111125"/>
              <a:ext cx="533400" cy="561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68" name="Group 62">
            <a:extLst>
              <a:ext uri="{FF2B5EF4-FFF2-40B4-BE49-F238E27FC236}">
                <a16:creationId xmlns:a16="http://schemas.microsoft.com/office/drawing/2014/main" id="{DDE85E32-3DD7-DFA6-C937-70276C9CDEAF}"/>
              </a:ext>
            </a:extLst>
          </p:cNvPr>
          <p:cNvGrpSpPr/>
          <p:nvPr/>
        </p:nvGrpSpPr>
        <p:grpSpPr>
          <a:xfrm>
            <a:off x="195716" y="593502"/>
            <a:ext cx="242972" cy="242972"/>
            <a:chOff x="0" y="0"/>
            <a:chExt cx="812800" cy="812800"/>
          </a:xfrm>
        </p:grpSpPr>
        <p:sp>
          <p:nvSpPr>
            <p:cNvPr id="60" name="Freeform 63">
              <a:extLst>
                <a:ext uri="{FF2B5EF4-FFF2-40B4-BE49-F238E27FC236}">
                  <a16:creationId xmlns:a16="http://schemas.microsoft.com/office/drawing/2014/main" id="{FD371D21-56D9-C866-FD68-2103E7C9AC9B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1" name="TextBox 64">
              <a:extLst>
                <a:ext uri="{FF2B5EF4-FFF2-40B4-BE49-F238E27FC236}">
                  <a16:creationId xmlns:a16="http://schemas.microsoft.com/office/drawing/2014/main" id="{22736866-DC34-DF0B-ABED-C0E8273C248A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76" name="Group 65">
            <a:extLst>
              <a:ext uri="{FF2B5EF4-FFF2-40B4-BE49-F238E27FC236}">
                <a16:creationId xmlns:a16="http://schemas.microsoft.com/office/drawing/2014/main" id="{173C0C57-8316-ACF1-B600-BE61538FD0CE}"/>
              </a:ext>
            </a:extLst>
          </p:cNvPr>
          <p:cNvGrpSpPr/>
          <p:nvPr/>
        </p:nvGrpSpPr>
        <p:grpSpPr>
          <a:xfrm>
            <a:off x="206787" y="181493"/>
            <a:ext cx="220832" cy="193228"/>
            <a:chOff x="0" y="0"/>
            <a:chExt cx="812800" cy="711200"/>
          </a:xfrm>
        </p:grpSpPr>
        <p:sp>
          <p:nvSpPr>
            <p:cNvPr id="74" name="Freeform 66">
              <a:extLst>
                <a:ext uri="{FF2B5EF4-FFF2-40B4-BE49-F238E27FC236}">
                  <a16:creationId xmlns:a16="http://schemas.microsoft.com/office/drawing/2014/main" id="{84FA2E88-F97F-35BC-D224-A81052BE5A17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75" name="TextBox 67">
              <a:extLst>
                <a:ext uri="{FF2B5EF4-FFF2-40B4-BE49-F238E27FC236}">
                  <a16:creationId xmlns:a16="http://schemas.microsoft.com/office/drawing/2014/main" id="{0328FFE6-712C-3EE8-DC7D-5CB487211F54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sp>
        <p:nvSpPr>
          <p:cNvPr id="78" name="TextBox 70">
            <a:extLst>
              <a:ext uri="{FF2B5EF4-FFF2-40B4-BE49-F238E27FC236}">
                <a16:creationId xmlns:a16="http://schemas.microsoft.com/office/drawing/2014/main" id="{C7C27917-1F3C-8439-63C5-BD9AB2AA2C8F}"/>
              </a:ext>
            </a:extLst>
          </p:cNvPr>
          <p:cNvSpPr txBox="1"/>
          <p:nvPr/>
        </p:nvSpPr>
        <p:spPr>
          <a:xfrm>
            <a:off x="658981" y="127955"/>
            <a:ext cx="1826812" cy="346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</a:rPr>
              <a:t>Self: Activities that work on the individual</a:t>
            </a:r>
          </a:p>
        </p:txBody>
      </p:sp>
      <p:sp>
        <p:nvSpPr>
          <p:cNvPr id="80" name="TextBox 71">
            <a:extLst>
              <a:ext uri="{FF2B5EF4-FFF2-40B4-BE49-F238E27FC236}">
                <a16:creationId xmlns:a16="http://schemas.microsoft.com/office/drawing/2014/main" id="{43235F0A-7008-0250-A050-C80E6F9F85A6}"/>
              </a:ext>
            </a:extLst>
          </p:cNvPr>
          <p:cNvSpPr txBox="1"/>
          <p:nvPr/>
        </p:nvSpPr>
        <p:spPr>
          <a:xfrm>
            <a:off x="658981" y="545468"/>
            <a:ext cx="1910578" cy="346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</a:rPr>
              <a:t>Relationships: Activities that work with peers/families/friends</a:t>
            </a:r>
          </a:p>
        </p:txBody>
      </p:sp>
      <p:sp>
        <p:nvSpPr>
          <p:cNvPr id="82" name="TextBox 72">
            <a:extLst>
              <a:ext uri="{FF2B5EF4-FFF2-40B4-BE49-F238E27FC236}">
                <a16:creationId xmlns:a16="http://schemas.microsoft.com/office/drawing/2014/main" id="{70BFAAEB-9343-44B3-22A3-F432659EFBEE}"/>
              </a:ext>
            </a:extLst>
          </p:cNvPr>
          <p:cNvSpPr txBox="1"/>
          <p:nvPr/>
        </p:nvSpPr>
        <p:spPr>
          <a:xfrm>
            <a:off x="658981" y="960299"/>
            <a:ext cx="1826812" cy="517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</a:rPr>
              <a:t>Society: Activities contributing to the community outside of the CFO Activity Hub</a:t>
            </a:r>
          </a:p>
        </p:txBody>
      </p:sp>
      <p:pic>
        <p:nvPicPr>
          <p:cNvPr id="83" name="Picture 82" descr="A black and blue logo&#10;&#10;Description automatically generated">
            <a:extLst>
              <a:ext uri="{FF2B5EF4-FFF2-40B4-BE49-F238E27FC236}">
                <a16:creationId xmlns:a16="http://schemas.microsoft.com/office/drawing/2014/main" id="{82136ECE-F6A6-0C0C-9952-014792A99A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40178" y="175542"/>
            <a:ext cx="926316" cy="4183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99196FF-D67E-0745-24CA-1A99921A86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93488" y="254648"/>
            <a:ext cx="1233170" cy="342900"/>
          </a:xfrm>
          <a:prstGeom prst="rect">
            <a:avLst/>
          </a:prstGeom>
        </p:spPr>
      </p:pic>
      <p:pic>
        <p:nvPicPr>
          <p:cNvPr id="206" name="Graphic 205" descr="Laptop outline">
            <a:extLst>
              <a:ext uri="{FF2B5EF4-FFF2-40B4-BE49-F238E27FC236}">
                <a16:creationId xmlns:a16="http://schemas.microsoft.com/office/drawing/2014/main" id="{917A0F09-50B3-70A4-FCF9-8F397E21F03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462352" y="2478657"/>
            <a:ext cx="561415" cy="561415"/>
          </a:xfrm>
          <a:prstGeom prst="rect">
            <a:avLst/>
          </a:prstGeom>
        </p:spPr>
      </p:pic>
      <p:pic>
        <p:nvPicPr>
          <p:cNvPr id="208" name="Graphic 207" descr="Document outline">
            <a:extLst>
              <a:ext uri="{FF2B5EF4-FFF2-40B4-BE49-F238E27FC236}">
                <a16:creationId xmlns:a16="http://schemas.microsoft.com/office/drawing/2014/main" id="{96C6BA14-B7BF-6A0A-CA52-99E6028408D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474887" y="3965122"/>
            <a:ext cx="415557" cy="415557"/>
          </a:xfrm>
          <a:prstGeom prst="rect">
            <a:avLst/>
          </a:prstGeom>
        </p:spPr>
      </p:pic>
      <p:pic>
        <p:nvPicPr>
          <p:cNvPr id="215" name="Graphic 214" descr="Right And Left Brain outline">
            <a:extLst>
              <a:ext uri="{FF2B5EF4-FFF2-40B4-BE49-F238E27FC236}">
                <a16:creationId xmlns:a16="http://schemas.microsoft.com/office/drawing/2014/main" id="{84A29BF1-2A0D-B729-BF39-4CB375AAAC7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894086" y="2558433"/>
            <a:ext cx="462423" cy="462423"/>
          </a:xfrm>
          <a:prstGeom prst="rect">
            <a:avLst/>
          </a:prstGeom>
        </p:spPr>
      </p:pic>
      <p:pic>
        <p:nvPicPr>
          <p:cNvPr id="217" name="Graphic 216" descr="Neutral face outline outline">
            <a:extLst>
              <a:ext uri="{FF2B5EF4-FFF2-40B4-BE49-F238E27FC236}">
                <a16:creationId xmlns:a16="http://schemas.microsoft.com/office/drawing/2014/main" id="{40D89B7D-0A4E-9A8C-4B95-4B1CC6B4C20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554319" y="5296959"/>
            <a:ext cx="377479" cy="377479"/>
          </a:xfrm>
          <a:prstGeom prst="rect">
            <a:avLst/>
          </a:prstGeom>
        </p:spPr>
      </p:pic>
      <p:pic>
        <p:nvPicPr>
          <p:cNvPr id="218" name="Graphic 217" descr="First aid kit outline">
            <a:extLst>
              <a:ext uri="{FF2B5EF4-FFF2-40B4-BE49-F238E27FC236}">
                <a16:creationId xmlns:a16="http://schemas.microsoft.com/office/drawing/2014/main" id="{E66CE0CF-9FD7-581B-A3DD-2DE8FCFC2A9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2938718" y="3973435"/>
            <a:ext cx="398930" cy="39893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5828067-04A5-6AEF-6C87-8CA8AF1B84E2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445215" y="1672683"/>
            <a:ext cx="3050334" cy="5430644"/>
          </a:xfrm>
          <a:prstGeom prst="rect">
            <a:avLst/>
          </a:prstGeom>
        </p:spPr>
      </p:pic>
      <p:pic>
        <p:nvPicPr>
          <p:cNvPr id="10" name="Graphic 9" descr="Holly outline">
            <a:extLst>
              <a:ext uri="{FF2B5EF4-FFF2-40B4-BE49-F238E27FC236}">
                <a16:creationId xmlns:a16="http://schemas.microsoft.com/office/drawing/2014/main" id="{415C5CB5-E60D-B48D-D14B-C1928D1DCEDF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 rot="8762708">
            <a:off x="5828253" y="1654787"/>
            <a:ext cx="459074" cy="459074"/>
          </a:xfrm>
          <a:prstGeom prst="rect">
            <a:avLst/>
          </a:prstGeom>
        </p:spPr>
      </p:pic>
      <p:pic>
        <p:nvPicPr>
          <p:cNvPr id="14" name="Graphic 13" descr="Holiday tree outline">
            <a:extLst>
              <a:ext uri="{FF2B5EF4-FFF2-40B4-BE49-F238E27FC236}">
                <a16:creationId xmlns:a16="http://schemas.microsoft.com/office/drawing/2014/main" id="{828C4CFB-3846-B049-621E-411AACEC8955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5892413" y="6513123"/>
            <a:ext cx="674636" cy="674636"/>
          </a:xfrm>
          <a:prstGeom prst="rect">
            <a:avLst/>
          </a:prstGeom>
        </p:spPr>
      </p:pic>
      <p:pic>
        <p:nvPicPr>
          <p:cNvPr id="16" name="Graphic 15" descr="Holiday wreath outline">
            <a:extLst>
              <a:ext uri="{FF2B5EF4-FFF2-40B4-BE49-F238E27FC236}">
                <a16:creationId xmlns:a16="http://schemas.microsoft.com/office/drawing/2014/main" id="{FFA5C185-AA42-0DB2-1BEC-3A6F07439FB9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6027683" y="3449758"/>
            <a:ext cx="569700" cy="569700"/>
          </a:xfrm>
          <a:prstGeom prst="rect">
            <a:avLst/>
          </a:prstGeom>
        </p:spPr>
      </p:pic>
      <p:pic>
        <p:nvPicPr>
          <p:cNvPr id="17" name="Graphic 16" descr="Holly outline">
            <a:extLst>
              <a:ext uri="{FF2B5EF4-FFF2-40B4-BE49-F238E27FC236}">
                <a16:creationId xmlns:a16="http://schemas.microsoft.com/office/drawing/2014/main" id="{4B1F6CDA-BBFC-B90D-89E8-60249DCEF95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 rot="14027482">
            <a:off x="6337511" y="4419427"/>
            <a:ext cx="459074" cy="459074"/>
          </a:xfrm>
          <a:prstGeom prst="rect">
            <a:avLst/>
          </a:prstGeom>
        </p:spPr>
      </p:pic>
      <p:pic>
        <p:nvPicPr>
          <p:cNvPr id="18" name="Graphic 17" descr="Diamond outline">
            <a:extLst>
              <a:ext uri="{FF2B5EF4-FFF2-40B4-BE49-F238E27FC236}">
                <a16:creationId xmlns:a16="http://schemas.microsoft.com/office/drawing/2014/main" id="{93175B6A-3217-CF0C-E669-B91750F8703B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4507680" y="6621841"/>
            <a:ext cx="457200" cy="457200"/>
          </a:xfrm>
          <a:prstGeom prst="rect">
            <a:avLst/>
          </a:prstGeom>
        </p:spPr>
      </p:pic>
      <p:pic>
        <p:nvPicPr>
          <p:cNvPr id="20" name="Graphic 19" descr="Briefcase outline">
            <a:extLst>
              <a:ext uri="{FF2B5EF4-FFF2-40B4-BE49-F238E27FC236}">
                <a16:creationId xmlns:a16="http://schemas.microsoft.com/office/drawing/2014/main" id="{0CFBCA2C-E1B7-B3A3-E98D-F5C2D6DC29DD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2909583" y="5325643"/>
            <a:ext cx="457200" cy="457200"/>
          </a:xfrm>
          <a:prstGeom prst="rect">
            <a:avLst/>
          </a:prstGeom>
        </p:spPr>
      </p:pic>
      <p:pic>
        <p:nvPicPr>
          <p:cNvPr id="23" name="Graphic 22" descr="Briefcase outline">
            <a:extLst>
              <a:ext uri="{FF2B5EF4-FFF2-40B4-BE49-F238E27FC236}">
                <a16:creationId xmlns:a16="http://schemas.microsoft.com/office/drawing/2014/main" id="{E9E74B5B-442A-7D27-3782-254C9043D7B0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2894086" y="6646127"/>
            <a:ext cx="457200" cy="457200"/>
          </a:xfrm>
          <a:prstGeom prst="rect">
            <a:avLst/>
          </a:prstGeom>
        </p:spPr>
      </p:pic>
      <p:grpSp>
        <p:nvGrpSpPr>
          <p:cNvPr id="24" name="Group 62">
            <a:extLst>
              <a:ext uri="{FF2B5EF4-FFF2-40B4-BE49-F238E27FC236}">
                <a16:creationId xmlns:a16="http://schemas.microsoft.com/office/drawing/2014/main" id="{91A47A04-BE9F-07F1-DB06-0AED736D1247}"/>
              </a:ext>
            </a:extLst>
          </p:cNvPr>
          <p:cNvGrpSpPr/>
          <p:nvPr/>
        </p:nvGrpSpPr>
        <p:grpSpPr>
          <a:xfrm>
            <a:off x="4264708" y="4435314"/>
            <a:ext cx="242972" cy="242972"/>
            <a:chOff x="0" y="0"/>
            <a:chExt cx="812800" cy="812800"/>
          </a:xfrm>
        </p:grpSpPr>
        <p:sp>
          <p:nvSpPr>
            <p:cNvPr id="25" name="Freeform 63">
              <a:extLst>
                <a:ext uri="{FF2B5EF4-FFF2-40B4-BE49-F238E27FC236}">
                  <a16:creationId xmlns:a16="http://schemas.microsoft.com/office/drawing/2014/main" id="{B5628FE2-F724-B5FC-5219-70788A573081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6" name="TextBox 64">
              <a:extLst>
                <a:ext uri="{FF2B5EF4-FFF2-40B4-BE49-F238E27FC236}">
                  <a16:creationId xmlns:a16="http://schemas.microsoft.com/office/drawing/2014/main" id="{4C4E657D-6268-2557-45A1-3F449E00CB95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27" name="Group 62">
            <a:extLst>
              <a:ext uri="{FF2B5EF4-FFF2-40B4-BE49-F238E27FC236}">
                <a16:creationId xmlns:a16="http://schemas.microsoft.com/office/drawing/2014/main" id="{72B62304-C650-ADA6-66D1-88B011275873}"/>
              </a:ext>
            </a:extLst>
          </p:cNvPr>
          <p:cNvGrpSpPr/>
          <p:nvPr/>
        </p:nvGrpSpPr>
        <p:grpSpPr>
          <a:xfrm>
            <a:off x="4323749" y="5860223"/>
            <a:ext cx="242972" cy="242972"/>
            <a:chOff x="0" y="0"/>
            <a:chExt cx="812800" cy="812800"/>
          </a:xfrm>
        </p:grpSpPr>
        <p:sp>
          <p:nvSpPr>
            <p:cNvPr id="28" name="Freeform 63">
              <a:extLst>
                <a:ext uri="{FF2B5EF4-FFF2-40B4-BE49-F238E27FC236}">
                  <a16:creationId xmlns:a16="http://schemas.microsoft.com/office/drawing/2014/main" id="{8FAB6F17-4B48-3D02-263C-9D7420B6EA57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9" name="TextBox 64">
              <a:extLst>
                <a:ext uri="{FF2B5EF4-FFF2-40B4-BE49-F238E27FC236}">
                  <a16:creationId xmlns:a16="http://schemas.microsoft.com/office/drawing/2014/main" id="{39DE40DF-5B51-AFD8-C2DE-853E0674EA52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30" name="Group 62">
            <a:extLst>
              <a:ext uri="{FF2B5EF4-FFF2-40B4-BE49-F238E27FC236}">
                <a16:creationId xmlns:a16="http://schemas.microsoft.com/office/drawing/2014/main" id="{DA1279F0-B9C8-84A1-FA4F-0EE980211F38}"/>
              </a:ext>
            </a:extLst>
          </p:cNvPr>
          <p:cNvGrpSpPr/>
          <p:nvPr/>
        </p:nvGrpSpPr>
        <p:grpSpPr>
          <a:xfrm>
            <a:off x="5980497" y="4527144"/>
            <a:ext cx="242972" cy="242972"/>
            <a:chOff x="0" y="0"/>
            <a:chExt cx="812800" cy="812800"/>
          </a:xfrm>
        </p:grpSpPr>
        <p:sp>
          <p:nvSpPr>
            <p:cNvPr id="31" name="Freeform 63">
              <a:extLst>
                <a:ext uri="{FF2B5EF4-FFF2-40B4-BE49-F238E27FC236}">
                  <a16:creationId xmlns:a16="http://schemas.microsoft.com/office/drawing/2014/main" id="{221150A1-FF93-AF55-F78D-55846433617D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32" name="TextBox 64">
              <a:extLst>
                <a:ext uri="{FF2B5EF4-FFF2-40B4-BE49-F238E27FC236}">
                  <a16:creationId xmlns:a16="http://schemas.microsoft.com/office/drawing/2014/main" id="{F09B83C9-8CD2-116A-5990-546825C464A3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33" name="Group 62">
            <a:extLst>
              <a:ext uri="{FF2B5EF4-FFF2-40B4-BE49-F238E27FC236}">
                <a16:creationId xmlns:a16="http://schemas.microsoft.com/office/drawing/2014/main" id="{C347561B-3BE8-E43B-2C4F-D9E481DE0A69}"/>
              </a:ext>
            </a:extLst>
          </p:cNvPr>
          <p:cNvGrpSpPr/>
          <p:nvPr/>
        </p:nvGrpSpPr>
        <p:grpSpPr>
          <a:xfrm>
            <a:off x="6453220" y="1694898"/>
            <a:ext cx="242972" cy="242972"/>
            <a:chOff x="0" y="0"/>
            <a:chExt cx="812800" cy="812800"/>
          </a:xfrm>
        </p:grpSpPr>
        <p:sp>
          <p:nvSpPr>
            <p:cNvPr id="34" name="Freeform 63">
              <a:extLst>
                <a:ext uri="{FF2B5EF4-FFF2-40B4-BE49-F238E27FC236}">
                  <a16:creationId xmlns:a16="http://schemas.microsoft.com/office/drawing/2014/main" id="{57168621-BE55-2FAB-9BE9-269C0B607DC0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35" name="TextBox 64">
              <a:extLst>
                <a:ext uri="{FF2B5EF4-FFF2-40B4-BE49-F238E27FC236}">
                  <a16:creationId xmlns:a16="http://schemas.microsoft.com/office/drawing/2014/main" id="{F094AF6E-4425-5F65-51F5-12DDE999CCE8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36" name="Group 62">
            <a:extLst>
              <a:ext uri="{FF2B5EF4-FFF2-40B4-BE49-F238E27FC236}">
                <a16:creationId xmlns:a16="http://schemas.microsoft.com/office/drawing/2014/main" id="{092C2628-128E-A3FF-A2E3-F1AAF24D5CC2}"/>
              </a:ext>
            </a:extLst>
          </p:cNvPr>
          <p:cNvGrpSpPr/>
          <p:nvPr/>
        </p:nvGrpSpPr>
        <p:grpSpPr>
          <a:xfrm>
            <a:off x="6826699" y="4435314"/>
            <a:ext cx="242972" cy="242972"/>
            <a:chOff x="0" y="0"/>
            <a:chExt cx="812800" cy="812800"/>
          </a:xfrm>
        </p:grpSpPr>
        <p:sp>
          <p:nvSpPr>
            <p:cNvPr id="37" name="Freeform 63">
              <a:extLst>
                <a:ext uri="{FF2B5EF4-FFF2-40B4-BE49-F238E27FC236}">
                  <a16:creationId xmlns:a16="http://schemas.microsoft.com/office/drawing/2014/main" id="{7D414789-61EE-F449-8561-5FFAE90A506A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1" name="TextBox 64">
              <a:extLst>
                <a:ext uri="{FF2B5EF4-FFF2-40B4-BE49-F238E27FC236}">
                  <a16:creationId xmlns:a16="http://schemas.microsoft.com/office/drawing/2014/main" id="{8A641EEF-3760-89D7-356B-9EB08EFE087E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42" name="Group 62">
            <a:extLst>
              <a:ext uri="{FF2B5EF4-FFF2-40B4-BE49-F238E27FC236}">
                <a16:creationId xmlns:a16="http://schemas.microsoft.com/office/drawing/2014/main" id="{CE101CDC-9FFD-80EF-E58A-1CC502ED4C63}"/>
              </a:ext>
            </a:extLst>
          </p:cNvPr>
          <p:cNvGrpSpPr/>
          <p:nvPr/>
        </p:nvGrpSpPr>
        <p:grpSpPr>
          <a:xfrm>
            <a:off x="6812272" y="1677307"/>
            <a:ext cx="242972" cy="242972"/>
            <a:chOff x="0" y="0"/>
            <a:chExt cx="812800" cy="812800"/>
          </a:xfrm>
        </p:grpSpPr>
        <p:sp>
          <p:nvSpPr>
            <p:cNvPr id="43" name="Freeform 63">
              <a:extLst>
                <a:ext uri="{FF2B5EF4-FFF2-40B4-BE49-F238E27FC236}">
                  <a16:creationId xmlns:a16="http://schemas.microsoft.com/office/drawing/2014/main" id="{16025600-1709-7536-9C43-A820159CC16D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4" name="TextBox 64">
              <a:extLst>
                <a:ext uri="{FF2B5EF4-FFF2-40B4-BE49-F238E27FC236}">
                  <a16:creationId xmlns:a16="http://schemas.microsoft.com/office/drawing/2014/main" id="{279CD5B0-1FD9-1243-05B2-018D0F70DA97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45" name="Group 65">
            <a:extLst>
              <a:ext uri="{FF2B5EF4-FFF2-40B4-BE49-F238E27FC236}">
                <a16:creationId xmlns:a16="http://schemas.microsoft.com/office/drawing/2014/main" id="{B040599B-A289-23C3-C0B4-911460930E30}"/>
              </a:ext>
            </a:extLst>
          </p:cNvPr>
          <p:cNvGrpSpPr/>
          <p:nvPr/>
        </p:nvGrpSpPr>
        <p:grpSpPr>
          <a:xfrm>
            <a:off x="3640509" y="1663110"/>
            <a:ext cx="220832" cy="193228"/>
            <a:chOff x="0" y="0"/>
            <a:chExt cx="812800" cy="711200"/>
          </a:xfrm>
        </p:grpSpPr>
        <p:sp>
          <p:nvSpPr>
            <p:cNvPr id="46" name="Freeform 66">
              <a:extLst>
                <a:ext uri="{FF2B5EF4-FFF2-40B4-BE49-F238E27FC236}">
                  <a16:creationId xmlns:a16="http://schemas.microsoft.com/office/drawing/2014/main" id="{AE44F727-AAA2-B591-5645-E6A578213F7E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2" name="TextBox 67">
              <a:extLst>
                <a:ext uri="{FF2B5EF4-FFF2-40B4-BE49-F238E27FC236}">
                  <a16:creationId xmlns:a16="http://schemas.microsoft.com/office/drawing/2014/main" id="{F3454405-9041-7E6B-5A17-DD3089B3DC45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C663AD5B-49D3-7571-71AE-6F4F70BFC302}"/>
              </a:ext>
            </a:extLst>
          </p:cNvPr>
          <p:cNvGrpSpPr/>
          <p:nvPr/>
        </p:nvGrpSpPr>
        <p:grpSpPr>
          <a:xfrm>
            <a:off x="5193079" y="4430530"/>
            <a:ext cx="220832" cy="193228"/>
            <a:chOff x="0" y="0"/>
            <a:chExt cx="812800" cy="711200"/>
          </a:xfrm>
        </p:grpSpPr>
        <p:sp>
          <p:nvSpPr>
            <p:cNvPr id="67" name="Freeform 66">
              <a:extLst>
                <a:ext uri="{FF2B5EF4-FFF2-40B4-BE49-F238E27FC236}">
                  <a16:creationId xmlns:a16="http://schemas.microsoft.com/office/drawing/2014/main" id="{539D1D73-8C46-ADEF-EEA5-4D641E216534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70" name="TextBox 67">
              <a:extLst>
                <a:ext uri="{FF2B5EF4-FFF2-40B4-BE49-F238E27FC236}">
                  <a16:creationId xmlns:a16="http://schemas.microsoft.com/office/drawing/2014/main" id="{67909F1C-07FB-74E9-42EB-04B6619A9BF4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72" name="Group 65">
            <a:extLst>
              <a:ext uri="{FF2B5EF4-FFF2-40B4-BE49-F238E27FC236}">
                <a16:creationId xmlns:a16="http://schemas.microsoft.com/office/drawing/2014/main" id="{2149E72C-0801-E561-B8B6-C777DFD54465}"/>
              </a:ext>
            </a:extLst>
          </p:cNvPr>
          <p:cNvGrpSpPr/>
          <p:nvPr/>
        </p:nvGrpSpPr>
        <p:grpSpPr>
          <a:xfrm>
            <a:off x="5266083" y="1725651"/>
            <a:ext cx="220832" cy="193228"/>
            <a:chOff x="0" y="0"/>
            <a:chExt cx="812800" cy="711200"/>
          </a:xfrm>
        </p:grpSpPr>
        <p:sp>
          <p:nvSpPr>
            <p:cNvPr id="73" name="Freeform 66">
              <a:extLst>
                <a:ext uri="{FF2B5EF4-FFF2-40B4-BE49-F238E27FC236}">
                  <a16:creationId xmlns:a16="http://schemas.microsoft.com/office/drawing/2014/main" id="{E707A183-D0B2-2097-3470-A4520801B392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77" name="TextBox 67">
              <a:extLst>
                <a:ext uri="{FF2B5EF4-FFF2-40B4-BE49-F238E27FC236}">
                  <a16:creationId xmlns:a16="http://schemas.microsoft.com/office/drawing/2014/main" id="{2BC0D632-4CDB-AC1E-6450-06E6F607CB1C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79" name="Group 65">
            <a:extLst>
              <a:ext uri="{FF2B5EF4-FFF2-40B4-BE49-F238E27FC236}">
                <a16:creationId xmlns:a16="http://schemas.microsoft.com/office/drawing/2014/main" id="{64267B44-48B5-D46E-F418-4936C9F4D0D0}"/>
              </a:ext>
            </a:extLst>
          </p:cNvPr>
          <p:cNvGrpSpPr/>
          <p:nvPr/>
        </p:nvGrpSpPr>
        <p:grpSpPr>
          <a:xfrm>
            <a:off x="4303588" y="1744112"/>
            <a:ext cx="220832" cy="193228"/>
            <a:chOff x="0" y="0"/>
            <a:chExt cx="812800" cy="711200"/>
          </a:xfrm>
        </p:grpSpPr>
        <p:sp>
          <p:nvSpPr>
            <p:cNvPr id="81" name="Freeform 66">
              <a:extLst>
                <a:ext uri="{FF2B5EF4-FFF2-40B4-BE49-F238E27FC236}">
                  <a16:creationId xmlns:a16="http://schemas.microsoft.com/office/drawing/2014/main" id="{A1F380E2-01AA-1549-1BB1-D0102D54554E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84" name="TextBox 67">
              <a:extLst>
                <a:ext uri="{FF2B5EF4-FFF2-40B4-BE49-F238E27FC236}">
                  <a16:creationId xmlns:a16="http://schemas.microsoft.com/office/drawing/2014/main" id="{144A3946-34A1-E7F1-AE75-A6EC72B5A68A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85" name="Group 65">
            <a:extLst>
              <a:ext uri="{FF2B5EF4-FFF2-40B4-BE49-F238E27FC236}">
                <a16:creationId xmlns:a16="http://schemas.microsoft.com/office/drawing/2014/main" id="{49AB61F5-6B8E-7843-93D5-D29757CB6269}"/>
              </a:ext>
            </a:extLst>
          </p:cNvPr>
          <p:cNvGrpSpPr/>
          <p:nvPr/>
        </p:nvGrpSpPr>
        <p:grpSpPr>
          <a:xfrm>
            <a:off x="3666013" y="4444767"/>
            <a:ext cx="220832" cy="193228"/>
            <a:chOff x="0" y="0"/>
            <a:chExt cx="812800" cy="711200"/>
          </a:xfrm>
        </p:grpSpPr>
        <p:sp>
          <p:nvSpPr>
            <p:cNvPr id="86" name="Freeform 66">
              <a:extLst>
                <a:ext uri="{FF2B5EF4-FFF2-40B4-BE49-F238E27FC236}">
                  <a16:creationId xmlns:a16="http://schemas.microsoft.com/office/drawing/2014/main" id="{769E1CFD-6CEA-46B3-74ED-1D36E277DF6D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87" name="TextBox 67">
              <a:extLst>
                <a:ext uri="{FF2B5EF4-FFF2-40B4-BE49-F238E27FC236}">
                  <a16:creationId xmlns:a16="http://schemas.microsoft.com/office/drawing/2014/main" id="{C03CE089-B8F7-CA9E-13EB-4B196F3E8904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88" name="Group 65">
            <a:extLst>
              <a:ext uri="{FF2B5EF4-FFF2-40B4-BE49-F238E27FC236}">
                <a16:creationId xmlns:a16="http://schemas.microsoft.com/office/drawing/2014/main" id="{4C1B04D9-A0F4-DDC8-89EF-A28189445CC3}"/>
              </a:ext>
            </a:extLst>
          </p:cNvPr>
          <p:cNvGrpSpPr/>
          <p:nvPr/>
        </p:nvGrpSpPr>
        <p:grpSpPr>
          <a:xfrm>
            <a:off x="2783670" y="4444767"/>
            <a:ext cx="220832" cy="193228"/>
            <a:chOff x="0" y="0"/>
            <a:chExt cx="812800" cy="711200"/>
          </a:xfrm>
        </p:grpSpPr>
        <p:sp>
          <p:nvSpPr>
            <p:cNvPr id="89" name="Freeform 66">
              <a:extLst>
                <a:ext uri="{FF2B5EF4-FFF2-40B4-BE49-F238E27FC236}">
                  <a16:creationId xmlns:a16="http://schemas.microsoft.com/office/drawing/2014/main" id="{57091F95-3DE3-9F0C-9632-D4C9131C8B83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90" name="TextBox 67">
              <a:extLst>
                <a:ext uri="{FF2B5EF4-FFF2-40B4-BE49-F238E27FC236}">
                  <a16:creationId xmlns:a16="http://schemas.microsoft.com/office/drawing/2014/main" id="{CEA5DA23-22E8-343B-8574-91C16E60C33E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92" name="Group 65">
            <a:extLst>
              <a:ext uri="{FF2B5EF4-FFF2-40B4-BE49-F238E27FC236}">
                <a16:creationId xmlns:a16="http://schemas.microsoft.com/office/drawing/2014/main" id="{4252026A-D719-F412-E2F7-0FF4AC9BBC7B}"/>
              </a:ext>
            </a:extLst>
          </p:cNvPr>
          <p:cNvGrpSpPr/>
          <p:nvPr/>
        </p:nvGrpSpPr>
        <p:grpSpPr>
          <a:xfrm>
            <a:off x="2774086" y="5819044"/>
            <a:ext cx="220832" cy="193228"/>
            <a:chOff x="0" y="0"/>
            <a:chExt cx="812800" cy="711200"/>
          </a:xfrm>
        </p:grpSpPr>
        <p:sp>
          <p:nvSpPr>
            <p:cNvPr id="96" name="Freeform 66">
              <a:extLst>
                <a:ext uri="{FF2B5EF4-FFF2-40B4-BE49-F238E27FC236}">
                  <a16:creationId xmlns:a16="http://schemas.microsoft.com/office/drawing/2014/main" id="{7E55D950-2649-3E1A-6027-141106E1C59D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98" name="TextBox 67">
              <a:extLst>
                <a:ext uri="{FF2B5EF4-FFF2-40B4-BE49-F238E27FC236}">
                  <a16:creationId xmlns:a16="http://schemas.microsoft.com/office/drawing/2014/main" id="{5A3DDEC6-CC19-27B6-E7CF-9D0F834E963A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99" name="Group 65">
            <a:extLst>
              <a:ext uri="{FF2B5EF4-FFF2-40B4-BE49-F238E27FC236}">
                <a16:creationId xmlns:a16="http://schemas.microsoft.com/office/drawing/2014/main" id="{88C94EE9-12F8-0F3D-EBC5-3030294BE6A8}"/>
              </a:ext>
            </a:extLst>
          </p:cNvPr>
          <p:cNvGrpSpPr/>
          <p:nvPr/>
        </p:nvGrpSpPr>
        <p:grpSpPr>
          <a:xfrm>
            <a:off x="2783670" y="3095832"/>
            <a:ext cx="220832" cy="193228"/>
            <a:chOff x="0" y="0"/>
            <a:chExt cx="812800" cy="711200"/>
          </a:xfrm>
        </p:grpSpPr>
        <p:sp>
          <p:nvSpPr>
            <p:cNvPr id="100" name="Freeform 66">
              <a:extLst>
                <a:ext uri="{FF2B5EF4-FFF2-40B4-BE49-F238E27FC236}">
                  <a16:creationId xmlns:a16="http://schemas.microsoft.com/office/drawing/2014/main" id="{7C9A7F1B-0664-A03E-2497-47DBFA118F96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01" name="TextBox 67">
              <a:extLst>
                <a:ext uri="{FF2B5EF4-FFF2-40B4-BE49-F238E27FC236}">
                  <a16:creationId xmlns:a16="http://schemas.microsoft.com/office/drawing/2014/main" id="{589DEB0B-E569-A285-BF29-165BF720886C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103" name="Group 46">
            <a:extLst>
              <a:ext uri="{FF2B5EF4-FFF2-40B4-BE49-F238E27FC236}">
                <a16:creationId xmlns:a16="http://schemas.microsoft.com/office/drawing/2014/main" id="{9F68A25B-6DF9-95FB-A9A4-D1EC446B03D2}"/>
              </a:ext>
            </a:extLst>
          </p:cNvPr>
          <p:cNvGrpSpPr/>
          <p:nvPr/>
        </p:nvGrpSpPr>
        <p:grpSpPr>
          <a:xfrm rot="2700000">
            <a:off x="2751399" y="1660678"/>
            <a:ext cx="293842" cy="293842"/>
            <a:chOff x="0" y="0"/>
            <a:chExt cx="812800" cy="812800"/>
          </a:xfrm>
        </p:grpSpPr>
        <p:sp>
          <p:nvSpPr>
            <p:cNvPr id="104" name="Freeform 47">
              <a:extLst>
                <a:ext uri="{FF2B5EF4-FFF2-40B4-BE49-F238E27FC236}">
                  <a16:creationId xmlns:a16="http://schemas.microsoft.com/office/drawing/2014/main" id="{6ABC863D-A74D-20F6-6C76-4030A73D67D2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1371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05" name="TextBox 48">
              <a:extLst>
                <a:ext uri="{FF2B5EF4-FFF2-40B4-BE49-F238E27FC236}">
                  <a16:creationId xmlns:a16="http://schemas.microsoft.com/office/drawing/2014/main" id="{2E11A8A4-56A6-6AA8-7D4E-08D56229EE43}"/>
                </a:ext>
              </a:extLst>
            </p:cNvPr>
            <p:cNvSpPr txBox="1"/>
            <p:nvPr/>
          </p:nvSpPr>
          <p:spPr>
            <a:xfrm>
              <a:off x="139700" y="111125"/>
              <a:ext cx="533400" cy="561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106" name="Group 65">
            <a:extLst>
              <a:ext uri="{FF2B5EF4-FFF2-40B4-BE49-F238E27FC236}">
                <a16:creationId xmlns:a16="http://schemas.microsoft.com/office/drawing/2014/main" id="{6E341535-9948-FDC5-24ED-26DFC39F7082}"/>
              </a:ext>
            </a:extLst>
          </p:cNvPr>
          <p:cNvGrpSpPr/>
          <p:nvPr/>
        </p:nvGrpSpPr>
        <p:grpSpPr>
          <a:xfrm>
            <a:off x="4275778" y="3084442"/>
            <a:ext cx="220832" cy="193228"/>
            <a:chOff x="0" y="0"/>
            <a:chExt cx="812800" cy="711200"/>
          </a:xfrm>
        </p:grpSpPr>
        <p:sp>
          <p:nvSpPr>
            <p:cNvPr id="107" name="Freeform 66">
              <a:extLst>
                <a:ext uri="{FF2B5EF4-FFF2-40B4-BE49-F238E27FC236}">
                  <a16:creationId xmlns:a16="http://schemas.microsoft.com/office/drawing/2014/main" id="{86E797F4-E499-AD92-540F-B1D7E17AF665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08" name="TextBox 67">
              <a:extLst>
                <a:ext uri="{FF2B5EF4-FFF2-40B4-BE49-F238E27FC236}">
                  <a16:creationId xmlns:a16="http://schemas.microsoft.com/office/drawing/2014/main" id="{07D589FE-0814-34DA-63D3-A66D0712A26B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2226137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07840C6-1FE3-E087-6C74-7146275205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6AD188E-5633-48A1-0CEC-1A1EEC2FA3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2766" y="1052993"/>
            <a:ext cx="7892001" cy="6079108"/>
          </a:xfrm>
          <a:prstGeom prst="rect">
            <a:avLst/>
          </a:prstGeom>
        </p:spPr>
      </p:pic>
      <p:grpSp>
        <p:nvGrpSpPr>
          <p:cNvPr id="3" name="Group 3">
            <a:extLst>
              <a:ext uri="{FF2B5EF4-FFF2-40B4-BE49-F238E27FC236}">
                <a16:creationId xmlns:a16="http://schemas.microsoft.com/office/drawing/2014/main" id="{768164D2-9FFD-412F-8FDB-D09C1F38E7C5}"/>
              </a:ext>
            </a:extLst>
          </p:cNvPr>
          <p:cNvGrpSpPr/>
          <p:nvPr/>
        </p:nvGrpSpPr>
        <p:grpSpPr>
          <a:xfrm>
            <a:off x="184580" y="1586358"/>
            <a:ext cx="2384979" cy="4919475"/>
            <a:chOff x="-24" y="-1141"/>
            <a:chExt cx="868799" cy="1723758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5382FA41-0C3D-4670-6296-969ADEE860BA}"/>
                </a:ext>
              </a:extLst>
            </p:cNvPr>
            <p:cNvSpPr/>
            <p:nvPr/>
          </p:nvSpPr>
          <p:spPr>
            <a:xfrm>
              <a:off x="0" y="0"/>
              <a:ext cx="868775" cy="1669301"/>
            </a:xfrm>
            <a:custGeom>
              <a:avLst/>
              <a:gdLst/>
              <a:ahLst/>
              <a:cxnLst/>
              <a:rect l="l" t="t" r="r" b="b"/>
              <a:pathLst>
                <a:path w="868775" h="1669301">
                  <a:moveTo>
                    <a:pt x="0" y="0"/>
                  </a:moveTo>
                  <a:lnTo>
                    <a:pt x="868775" y="0"/>
                  </a:lnTo>
                  <a:lnTo>
                    <a:pt x="868775" y="1669301"/>
                  </a:lnTo>
                  <a:lnTo>
                    <a:pt x="0" y="1669301"/>
                  </a:lnTo>
                  <a:close/>
                </a:path>
              </a:pathLst>
            </a:custGeom>
            <a:solidFill>
              <a:srgbClr val="34586E"/>
            </a:solid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42344F63-90F8-4FEA-3F40-2FF4FEACA668}"/>
                </a:ext>
              </a:extLst>
            </p:cNvPr>
            <p:cNvSpPr txBox="1"/>
            <p:nvPr/>
          </p:nvSpPr>
          <p:spPr>
            <a:xfrm>
              <a:off x="-24" y="-1141"/>
              <a:ext cx="868775" cy="17237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/>
              <a:r>
                <a:rPr lang="en-US" sz="1200" b="1" u="sng" dirty="0">
                  <a:solidFill>
                    <a:srgbClr val="FFFFFF"/>
                  </a:solidFill>
                  <a:latin typeface="DM Sans"/>
                </a:rPr>
                <a:t>Information</a:t>
              </a:r>
            </a:p>
            <a:p>
              <a:pPr algn="ctr"/>
              <a:endParaRPr lang="en-US" sz="1200" b="1" u="sng" dirty="0">
                <a:solidFill>
                  <a:srgbClr val="FFFFFF"/>
                </a:solidFill>
                <a:latin typeface="DM Sans"/>
              </a:endParaRPr>
            </a:p>
            <a:p>
              <a:pPr algn="ctr"/>
              <a:r>
                <a:rPr lang="en-US" sz="1200" b="1" dirty="0">
                  <a:solidFill>
                    <a:schemeClr val="bg1"/>
                  </a:solidFill>
                  <a:latin typeface="DM Sans"/>
                </a:rPr>
                <a:t>Address:</a:t>
              </a:r>
              <a:r>
                <a:rPr lang="en-US" sz="1200" b="1" dirty="0">
                  <a:solidFill>
                    <a:schemeClr val="bg1"/>
                  </a:solidFill>
                  <a:latin typeface="Calibri"/>
                  <a:cs typeface="Calibri"/>
                </a:rPr>
                <a:t> </a:t>
              </a:r>
              <a:r>
                <a:rPr lang="en-US" sz="1200" b="1" dirty="0">
                  <a:solidFill>
                    <a:schemeClr val="bg1"/>
                  </a:solidFill>
                  <a:latin typeface="DM Sans"/>
                </a:rPr>
                <a:t>- </a:t>
              </a:r>
              <a:r>
                <a:rPr lang="en-GB" sz="1200" b="0" i="0" dirty="0">
                  <a:solidFill>
                    <a:schemeClr val="bg1"/>
                  </a:solidFill>
                  <a:effectLst/>
                  <a:latin typeface="Aptos Narrow" panose="020B0004020202020204" pitchFamily="34" charset="0"/>
                </a:rPr>
                <a:t>Urban Exchange, Theatre Street/Mount Street, Preston, PR1 8BQ</a:t>
              </a:r>
              <a:endParaRPr lang="en-US" sz="1200" b="1" dirty="0">
                <a:solidFill>
                  <a:schemeClr val="bg1"/>
                </a:solidFill>
                <a:latin typeface="DM Sans"/>
              </a:endParaRPr>
            </a:p>
            <a:p>
              <a:pPr algn="ctr"/>
              <a:r>
                <a:rPr lang="en-US" sz="1200" b="1" dirty="0">
                  <a:solidFill>
                    <a:srgbClr val="FFFFFF"/>
                  </a:solidFill>
                  <a:latin typeface="DM Sans"/>
                </a:rPr>
                <a:t>Contact:</a:t>
              </a:r>
              <a:r>
                <a:rPr lang="en-US" sz="1200" dirty="0">
                  <a:solidFill>
                    <a:srgbClr val="FFFFFF"/>
                  </a:solidFill>
                  <a:latin typeface="DM Sans"/>
                </a:rPr>
                <a:t> 07850 955413 (</a:t>
              </a:r>
              <a:r>
                <a:rPr lang="en-US" sz="1200" b="1" i="1" dirty="0">
                  <a:solidFill>
                    <a:srgbClr val="FFFFFF"/>
                  </a:solidFill>
                  <a:latin typeface="DM Sans"/>
                </a:rPr>
                <a:t>Amy</a:t>
              </a:r>
              <a:r>
                <a:rPr lang="en-US" sz="1200" dirty="0">
                  <a:solidFill>
                    <a:srgbClr val="FFFFFF"/>
                  </a:solidFill>
                  <a:latin typeface="DM Sans"/>
                </a:rPr>
                <a:t>)</a:t>
              </a:r>
              <a:endParaRPr lang="en-US" sz="1200" dirty="0">
                <a:solidFill>
                  <a:srgbClr val="000000"/>
                </a:solidFill>
                <a:latin typeface="Calibri"/>
                <a:cs typeface="Calibri"/>
              </a:endParaRPr>
            </a:p>
            <a:p>
              <a:pPr algn="ctr"/>
              <a:endParaRPr lang="en-US" sz="1200" dirty="0">
                <a:solidFill>
                  <a:srgbClr val="FFFFFF"/>
                </a:solidFill>
                <a:latin typeface="DM Sans"/>
              </a:endParaRPr>
            </a:p>
            <a:p>
              <a:pPr algn="ctr"/>
              <a:r>
                <a:rPr lang="en-US" sz="1200" dirty="0">
                  <a:solidFill>
                    <a:srgbClr val="FFFFFF"/>
                  </a:solidFill>
                  <a:latin typeface="DM Sans"/>
                </a:rPr>
                <a:t>Enrolments are needed to do any of the activities.</a:t>
              </a:r>
            </a:p>
            <a:p>
              <a:pPr algn="ctr"/>
              <a:endParaRPr lang="en-US" sz="1200" dirty="0">
                <a:solidFill>
                  <a:srgbClr val="FFFFFF"/>
                </a:solidFill>
                <a:latin typeface="DM Sans"/>
              </a:endParaRPr>
            </a:p>
            <a:p>
              <a:pPr algn="ctr"/>
              <a:r>
                <a:rPr lang="en-US" sz="1200" dirty="0">
                  <a:solidFill>
                    <a:schemeClr val="bg1"/>
                  </a:solidFill>
                  <a:cs typeface="Calibri"/>
                </a:rPr>
                <a:t>Our group activities include this week include; New years Arts &amp; Crafts, and Job Club.</a:t>
              </a:r>
            </a:p>
            <a:p>
              <a:pPr algn="ctr"/>
              <a:endParaRPr lang="en-US" sz="1200" dirty="0">
                <a:solidFill>
                  <a:schemeClr val="bg1"/>
                </a:solidFill>
                <a:cs typeface="Calibri"/>
              </a:endParaRPr>
            </a:p>
            <a:p>
              <a:pPr algn="ctr"/>
              <a:r>
                <a:rPr lang="en-US" sz="1200" dirty="0">
                  <a:solidFill>
                    <a:schemeClr val="bg1"/>
                  </a:solidFill>
                  <a:cs typeface="Calibri"/>
                </a:rPr>
                <a:t>All other Activities will be 1:1 with support worker.                                                        </a:t>
              </a:r>
            </a:p>
            <a:p>
              <a:pPr algn="ctr"/>
              <a:endParaRPr lang="en-US" sz="1200" dirty="0">
                <a:solidFill>
                  <a:schemeClr val="bg1"/>
                </a:solidFill>
                <a:cs typeface="Calibri"/>
              </a:endParaRPr>
            </a:p>
            <a:p>
              <a:pPr algn="ctr"/>
              <a:r>
                <a:rPr lang="en-US" sz="1200" b="1" dirty="0">
                  <a:solidFill>
                    <a:schemeClr val="bg1"/>
                  </a:solidFill>
                  <a:cs typeface="Calibri"/>
                </a:rPr>
                <a:t>The Hub Will be closed over the holidays starting 25/12/2025 re-opening on 02/01/2026                                                 </a:t>
              </a:r>
            </a:p>
            <a:p>
              <a:pPr algn="ctr"/>
              <a:endParaRPr lang="en-US" sz="1000" dirty="0">
                <a:solidFill>
                  <a:schemeClr val="bg1"/>
                </a:solidFill>
                <a:cs typeface="Calibri"/>
              </a:endParaRPr>
            </a:p>
            <a:p>
              <a:pPr algn="ctr"/>
              <a:endParaRPr lang="en-US" sz="1000" dirty="0">
                <a:solidFill>
                  <a:schemeClr val="bg1"/>
                </a:solidFill>
                <a:cs typeface="Calibri"/>
              </a:endParaRPr>
            </a:p>
            <a:p>
              <a:pPr algn="ctr"/>
              <a:endParaRPr lang="en-US" sz="1400" dirty="0">
                <a:solidFill>
                  <a:schemeClr val="bg1"/>
                </a:solidFill>
                <a:cs typeface="Calibri"/>
              </a:endParaRPr>
            </a:p>
          </p:txBody>
        </p:sp>
      </p:grpSp>
      <p:grpSp>
        <p:nvGrpSpPr>
          <p:cNvPr id="49" name="Group 49">
            <a:extLst>
              <a:ext uri="{FF2B5EF4-FFF2-40B4-BE49-F238E27FC236}">
                <a16:creationId xmlns:a16="http://schemas.microsoft.com/office/drawing/2014/main" id="{BA4AEF72-82CA-0D7B-CC69-460EFB54B954}"/>
              </a:ext>
            </a:extLst>
          </p:cNvPr>
          <p:cNvGrpSpPr/>
          <p:nvPr/>
        </p:nvGrpSpPr>
        <p:grpSpPr>
          <a:xfrm>
            <a:off x="344097" y="6391036"/>
            <a:ext cx="2066012" cy="747035"/>
            <a:chOff x="183080" y="0"/>
            <a:chExt cx="2754682" cy="996046"/>
          </a:xfrm>
        </p:grpSpPr>
        <p:sp>
          <p:nvSpPr>
            <p:cNvPr id="50" name="Freeform 50">
              <a:extLst>
                <a:ext uri="{FF2B5EF4-FFF2-40B4-BE49-F238E27FC236}">
                  <a16:creationId xmlns:a16="http://schemas.microsoft.com/office/drawing/2014/main" id="{F4E4FB89-75BA-71FE-950B-9B8631DE6326}"/>
                </a:ext>
              </a:extLst>
            </p:cNvPr>
            <p:cNvSpPr/>
            <p:nvPr/>
          </p:nvSpPr>
          <p:spPr>
            <a:xfrm>
              <a:off x="694021" y="0"/>
              <a:ext cx="1741685" cy="680233"/>
            </a:xfrm>
            <a:custGeom>
              <a:avLst/>
              <a:gdLst/>
              <a:ahLst/>
              <a:cxnLst/>
              <a:rect l="l" t="t" r="r" b="b"/>
              <a:pathLst>
                <a:path w="1741685" h="680233">
                  <a:moveTo>
                    <a:pt x="0" y="0"/>
                  </a:moveTo>
                  <a:lnTo>
                    <a:pt x="1741685" y="0"/>
                  </a:lnTo>
                  <a:lnTo>
                    <a:pt x="1741685" y="680233"/>
                  </a:lnTo>
                  <a:lnTo>
                    <a:pt x="0" y="6802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974" b="-974"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52" name="TextBox 52">
              <a:extLst>
                <a:ext uri="{FF2B5EF4-FFF2-40B4-BE49-F238E27FC236}">
                  <a16:creationId xmlns:a16="http://schemas.microsoft.com/office/drawing/2014/main" id="{E1C24A4C-429E-7273-89F9-0FB5DAB8972A}"/>
                </a:ext>
              </a:extLst>
            </p:cNvPr>
            <p:cNvSpPr txBox="1"/>
            <p:nvPr/>
          </p:nvSpPr>
          <p:spPr>
            <a:xfrm>
              <a:off x="183080" y="842158"/>
              <a:ext cx="2754682" cy="1538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77"/>
                </a:lnSpc>
              </a:pPr>
              <a:r>
                <a:rPr lang="en-US" sz="750">
                  <a:solidFill>
                    <a:srgbClr val="000000"/>
                  </a:solidFill>
                  <a:latin typeface="DM Sans"/>
                </a:rPr>
                <a:t>This programme is delivered by HMPPS CFO</a:t>
              </a:r>
            </a:p>
          </p:txBody>
        </p:sp>
      </p:grpSp>
      <p:sp>
        <p:nvSpPr>
          <p:cNvPr id="69" name="TextBox 69">
            <a:extLst>
              <a:ext uri="{FF2B5EF4-FFF2-40B4-BE49-F238E27FC236}">
                <a16:creationId xmlns:a16="http://schemas.microsoft.com/office/drawing/2014/main" id="{61A010CC-E424-A2BB-99C9-EE7B68BF4D7B}"/>
              </a:ext>
            </a:extLst>
          </p:cNvPr>
          <p:cNvSpPr txBox="1"/>
          <p:nvPr/>
        </p:nvSpPr>
        <p:spPr>
          <a:xfrm>
            <a:off x="2682766" y="89855"/>
            <a:ext cx="4696599" cy="597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899"/>
              </a:lnSpc>
              <a:spcBef>
                <a:spcPct val="0"/>
              </a:spcBef>
            </a:pPr>
            <a:r>
              <a:rPr lang="en-US" sz="3450" u="sng" dirty="0">
                <a:solidFill>
                  <a:srgbClr val="000000"/>
                </a:solidFill>
                <a:latin typeface="DM Sans Bold"/>
              </a:rPr>
              <a:t>DECEMBER – WEEK 4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B8F725C2-BA97-FB2C-9E51-8734CC5E4311}"/>
              </a:ext>
            </a:extLst>
          </p:cNvPr>
          <p:cNvSpPr txBox="1"/>
          <p:nvPr/>
        </p:nvSpPr>
        <p:spPr>
          <a:xfrm>
            <a:off x="192946" y="7428544"/>
            <a:ext cx="234673" cy="11541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77"/>
              </a:lnSpc>
            </a:pPr>
            <a:r>
              <a:rPr lang="en-US" sz="750">
                <a:latin typeface="DM Sans"/>
              </a:rPr>
              <a:t>V1.0</a:t>
            </a:r>
          </a:p>
        </p:txBody>
      </p:sp>
      <p:grpSp>
        <p:nvGrpSpPr>
          <p:cNvPr id="58" name="Group 46">
            <a:extLst>
              <a:ext uri="{FF2B5EF4-FFF2-40B4-BE49-F238E27FC236}">
                <a16:creationId xmlns:a16="http://schemas.microsoft.com/office/drawing/2014/main" id="{CAE0990C-F0D6-3FBE-E449-784ACF3DD2DC}"/>
              </a:ext>
            </a:extLst>
          </p:cNvPr>
          <p:cNvGrpSpPr/>
          <p:nvPr/>
        </p:nvGrpSpPr>
        <p:grpSpPr>
          <a:xfrm rot="2700000">
            <a:off x="170282" y="1049731"/>
            <a:ext cx="293842" cy="293842"/>
            <a:chOff x="0" y="0"/>
            <a:chExt cx="812800" cy="812800"/>
          </a:xfrm>
        </p:grpSpPr>
        <p:sp>
          <p:nvSpPr>
            <p:cNvPr id="56" name="Freeform 47">
              <a:extLst>
                <a:ext uri="{FF2B5EF4-FFF2-40B4-BE49-F238E27FC236}">
                  <a16:creationId xmlns:a16="http://schemas.microsoft.com/office/drawing/2014/main" id="{5A73C6E6-51B2-5DA2-B3C5-2A3168C50600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1371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7" name="TextBox 48">
              <a:extLst>
                <a:ext uri="{FF2B5EF4-FFF2-40B4-BE49-F238E27FC236}">
                  <a16:creationId xmlns:a16="http://schemas.microsoft.com/office/drawing/2014/main" id="{DA9175AA-11D2-98C6-5698-F968F4090934}"/>
                </a:ext>
              </a:extLst>
            </p:cNvPr>
            <p:cNvSpPr txBox="1"/>
            <p:nvPr/>
          </p:nvSpPr>
          <p:spPr>
            <a:xfrm>
              <a:off x="139700" y="111125"/>
              <a:ext cx="533400" cy="561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68" name="Group 62">
            <a:extLst>
              <a:ext uri="{FF2B5EF4-FFF2-40B4-BE49-F238E27FC236}">
                <a16:creationId xmlns:a16="http://schemas.microsoft.com/office/drawing/2014/main" id="{48E970B1-DBF9-3D97-86BD-555A7EA62750}"/>
              </a:ext>
            </a:extLst>
          </p:cNvPr>
          <p:cNvGrpSpPr/>
          <p:nvPr/>
        </p:nvGrpSpPr>
        <p:grpSpPr>
          <a:xfrm>
            <a:off x="195716" y="593502"/>
            <a:ext cx="242972" cy="242972"/>
            <a:chOff x="0" y="0"/>
            <a:chExt cx="812800" cy="812800"/>
          </a:xfrm>
        </p:grpSpPr>
        <p:sp>
          <p:nvSpPr>
            <p:cNvPr id="60" name="Freeform 63">
              <a:extLst>
                <a:ext uri="{FF2B5EF4-FFF2-40B4-BE49-F238E27FC236}">
                  <a16:creationId xmlns:a16="http://schemas.microsoft.com/office/drawing/2014/main" id="{9ADABAB9-8F81-C1C5-C2F3-2F7012B683E0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1" name="TextBox 64">
              <a:extLst>
                <a:ext uri="{FF2B5EF4-FFF2-40B4-BE49-F238E27FC236}">
                  <a16:creationId xmlns:a16="http://schemas.microsoft.com/office/drawing/2014/main" id="{8D9C5226-BA63-33F4-EFCD-B1A15C887B43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76" name="Group 65">
            <a:extLst>
              <a:ext uri="{FF2B5EF4-FFF2-40B4-BE49-F238E27FC236}">
                <a16:creationId xmlns:a16="http://schemas.microsoft.com/office/drawing/2014/main" id="{94351D0E-6244-03D7-3638-36150408DE6F}"/>
              </a:ext>
            </a:extLst>
          </p:cNvPr>
          <p:cNvGrpSpPr/>
          <p:nvPr/>
        </p:nvGrpSpPr>
        <p:grpSpPr>
          <a:xfrm>
            <a:off x="206787" y="181493"/>
            <a:ext cx="220832" cy="193228"/>
            <a:chOff x="0" y="0"/>
            <a:chExt cx="812800" cy="711200"/>
          </a:xfrm>
        </p:grpSpPr>
        <p:sp>
          <p:nvSpPr>
            <p:cNvPr id="74" name="Freeform 66">
              <a:extLst>
                <a:ext uri="{FF2B5EF4-FFF2-40B4-BE49-F238E27FC236}">
                  <a16:creationId xmlns:a16="http://schemas.microsoft.com/office/drawing/2014/main" id="{EDB8DAE8-0F9B-E750-9655-A363FD1B03E8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75" name="TextBox 67">
              <a:extLst>
                <a:ext uri="{FF2B5EF4-FFF2-40B4-BE49-F238E27FC236}">
                  <a16:creationId xmlns:a16="http://schemas.microsoft.com/office/drawing/2014/main" id="{CD923408-D7F7-0228-7FBC-4DC62B45F637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sp>
        <p:nvSpPr>
          <p:cNvPr id="78" name="TextBox 70">
            <a:extLst>
              <a:ext uri="{FF2B5EF4-FFF2-40B4-BE49-F238E27FC236}">
                <a16:creationId xmlns:a16="http://schemas.microsoft.com/office/drawing/2014/main" id="{72EBC9C3-0BFF-3332-748A-D5C79F13B3D2}"/>
              </a:ext>
            </a:extLst>
          </p:cNvPr>
          <p:cNvSpPr txBox="1"/>
          <p:nvPr/>
        </p:nvSpPr>
        <p:spPr>
          <a:xfrm>
            <a:off x="658981" y="127955"/>
            <a:ext cx="1826812" cy="346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</a:rPr>
              <a:t>Self: Activities that work on the individual</a:t>
            </a:r>
          </a:p>
        </p:txBody>
      </p:sp>
      <p:sp>
        <p:nvSpPr>
          <p:cNvPr id="80" name="TextBox 71">
            <a:extLst>
              <a:ext uri="{FF2B5EF4-FFF2-40B4-BE49-F238E27FC236}">
                <a16:creationId xmlns:a16="http://schemas.microsoft.com/office/drawing/2014/main" id="{E169402B-E95B-FB44-0412-A23E2AE332A0}"/>
              </a:ext>
            </a:extLst>
          </p:cNvPr>
          <p:cNvSpPr txBox="1"/>
          <p:nvPr/>
        </p:nvSpPr>
        <p:spPr>
          <a:xfrm>
            <a:off x="658981" y="545468"/>
            <a:ext cx="1910578" cy="346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</a:rPr>
              <a:t>Relationships: Activities that work with peers/families/friends</a:t>
            </a:r>
          </a:p>
        </p:txBody>
      </p:sp>
      <p:sp>
        <p:nvSpPr>
          <p:cNvPr id="82" name="TextBox 72">
            <a:extLst>
              <a:ext uri="{FF2B5EF4-FFF2-40B4-BE49-F238E27FC236}">
                <a16:creationId xmlns:a16="http://schemas.microsoft.com/office/drawing/2014/main" id="{51F3A3D3-B9D6-F4B1-3DC9-96CF993829EE}"/>
              </a:ext>
            </a:extLst>
          </p:cNvPr>
          <p:cNvSpPr txBox="1"/>
          <p:nvPr/>
        </p:nvSpPr>
        <p:spPr>
          <a:xfrm>
            <a:off x="658981" y="960299"/>
            <a:ext cx="1826812" cy="517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</a:rPr>
              <a:t>Society: Activities contributing to the community outside of the CFO Activity Hub</a:t>
            </a:r>
          </a:p>
        </p:txBody>
      </p:sp>
      <p:pic>
        <p:nvPicPr>
          <p:cNvPr id="83" name="Picture 82" descr="A black and blue logo&#10;&#10;Description automatically generated">
            <a:extLst>
              <a:ext uri="{FF2B5EF4-FFF2-40B4-BE49-F238E27FC236}">
                <a16:creationId xmlns:a16="http://schemas.microsoft.com/office/drawing/2014/main" id="{4AA2036F-57C1-58FE-C79A-792C4DB4ED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40178" y="175542"/>
            <a:ext cx="926316" cy="4183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1A5D992-2A91-3DD5-D45B-306FFE9CD1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93488" y="254648"/>
            <a:ext cx="1233170" cy="342900"/>
          </a:xfrm>
          <a:prstGeom prst="rect">
            <a:avLst/>
          </a:prstGeom>
        </p:spPr>
      </p:pic>
      <p:pic>
        <p:nvPicPr>
          <p:cNvPr id="207" name="Graphic 206" descr="Artist male outline">
            <a:extLst>
              <a:ext uri="{FF2B5EF4-FFF2-40B4-BE49-F238E27FC236}">
                <a16:creationId xmlns:a16="http://schemas.microsoft.com/office/drawing/2014/main" id="{DED0D83C-F179-7A48-5D20-85440F813C7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241920" y="3311049"/>
            <a:ext cx="561416" cy="56141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3EBF5EF-26EC-9552-A679-908C4BC9649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64718" y="1636019"/>
            <a:ext cx="6225531" cy="5386636"/>
          </a:xfrm>
          <a:prstGeom prst="rect">
            <a:avLst/>
          </a:prstGeom>
        </p:spPr>
      </p:pic>
      <p:grpSp>
        <p:nvGrpSpPr>
          <p:cNvPr id="14" name="Group 62">
            <a:extLst>
              <a:ext uri="{FF2B5EF4-FFF2-40B4-BE49-F238E27FC236}">
                <a16:creationId xmlns:a16="http://schemas.microsoft.com/office/drawing/2014/main" id="{6021BB3F-829D-1C7C-1858-8E9B488D8001}"/>
              </a:ext>
            </a:extLst>
          </p:cNvPr>
          <p:cNvGrpSpPr/>
          <p:nvPr/>
        </p:nvGrpSpPr>
        <p:grpSpPr>
          <a:xfrm>
            <a:off x="9106716" y="1781931"/>
            <a:ext cx="242972" cy="242972"/>
            <a:chOff x="0" y="0"/>
            <a:chExt cx="812800" cy="812800"/>
          </a:xfrm>
        </p:grpSpPr>
        <p:sp>
          <p:nvSpPr>
            <p:cNvPr id="15" name="Freeform 63">
              <a:extLst>
                <a:ext uri="{FF2B5EF4-FFF2-40B4-BE49-F238E27FC236}">
                  <a16:creationId xmlns:a16="http://schemas.microsoft.com/office/drawing/2014/main" id="{E2C422DC-15AF-B7C2-11D1-4A7B00160AF3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6" name="TextBox 64">
              <a:extLst>
                <a:ext uri="{FF2B5EF4-FFF2-40B4-BE49-F238E27FC236}">
                  <a16:creationId xmlns:a16="http://schemas.microsoft.com/office/drawing/2014/main" id="{238C1535-27D4-7910-557B-EF16EDBB10DE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17" name="Group 62">
            <a:extLst>
              <a:ext uri="{FF2B5EF4-FFF2-40B4-BE49-F238E27FC236}">
                <a16:creationId xmlns:a16="http://schemas.microsoft.com/office/drawing/2014/main" id="{A5FE20C2-E44B-7C8A-E56C-FF86F1518EB7}"/>
              </a:ext>
            </a:extLst>
          </p:cNvPr>
          <p:cNvGrpSpPr/>
          <p:nvPr/>
        </p:nvGrpSpPr>
        <p:grpSpPr>
          <a:xfrm>
            <a:off x="10023522" y="1761320"/>
            <a:ext cx="242972" cy="242972"/>
            <a:chOff x="0" y="0"/>
            <a:chExt cx="812800" cy="812800"/>
          </a:xfrm>
        </p:grpSpPr>
        <p:sp>
          <p:nvSpPr>
            <p:cNvPr id="18" name="Freeform 63">
              <a:extLst>
                <a:ext uri="{FF2B5EF4-FFF2-40B4-BE49-F238E27FC236}">
                  <a16:creationId xmlns:a16="http://schemas.microsoft.com/office/drawing/2014/main" id="{C054E3F0-B514-DE8D-5363-49FD16A80CC7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9" name="TextBox 64">
              <a:extLst>
                <a:ext uri="{FF2B5EF4-FFF2-40B4-BE49-F238E27FC236}">
                  <a16:creationId xmlns:a16="http://schemas.microsoft.com/office/drawing/2014/main" id="{0299A70B-1E92-8E76-A4F8-CCFC8FEEDE37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20" name="Group 65">
            <a:extLst>
              <a:ext uri="{FF2B5EF4-FFF2-40B4-BE49-F238E27FC236}">
                <a16:creationId xmlns:a16="http://schemas.microsoft.com/office/drawing/2014/main" id="{6B75BD5A-8C4A-6364-858C-470FA4E3DD20}"/>
              </a:ext>
            </a:extLst>
          </p:cNvPr>
          <p:cNvGrpSpPr/>
          <p:nvPr/>
        </p:nvGrpSpPr>
        <p:grpSpPr>
          <a:xfrm>
            <a:off x="9117786" y="4479933"/>
            <a:ext cx="220832" cy="193228"/>
            <a:chOff x="0" y="0"/>
            <a:chExt cx="812800" cy="711200"/>
          </a:xfrm>
        </p:grpSpPr>
        <p:sp>
          <p:nvSpPr>
            <p:cNvPr id="21" name="Freeform 66">
              <a:extLst>
                <a:ext uri="{FF2B5EF4-FFF2-40B4-BE49-F238E27FC236}">
                  <a16:creationId xmlns:a16="http://schemas.microsoft.com/office/drawing/2014/main" id="{7924CED3-1F4C-A180-5772-6FF12B335708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3" name="TextBox 67">
              <a:extLst>
                <a:ext uri="{FF2B5EF4-FFF2-40B4-BE49-F238E27FC236}">
                  <a16:creationId xmlns:a16="http://schemas.microsoft.com/office/drawing/2014/main" id="{D5645F9C-C5FE-A564-10B5-35565CB10DBE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BE7AA674-04D2-A07B-1374-99AF42EF27E1}"/>
              </a:ext>
            </a:extLst>
          </p:cNvPr>
          <p:cNvSpPr/>
          <p:nvPr/>
        </p:nvSpPr>
        <p:spPr>
          <a:xfrm>
            <a:off x="9595821" y="5572461"/>
            <a:ext cx="311972" cy="1721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E65F3A4-E878-1058-E46A-6E9059F8F3AB}"/>
              </a:ext>
            </a:extLst>
          </p:cNvPr>
          <p:cNvSpPr/>
          <p:nvPr/>
        </p:nvSpPr>
        <p:spPr>
          <a:xfrm>
            <a:off x="9303507" y="5735665"/>
            <a:ext cx="311972" cy="1721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Graphic 10" descr="Group of women outline">
            <a:extLst>
              <a:ext uri="{FF2B5EF4-FFF2-40B4-BE49-F238E27FC236}">
                <a16:creationId xmlns:a16="http://schemas.microsoft.com/office/drawing/2014/main" id="{9EA351D7-0982-EDFF-C2D2-72558AAE9B7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203167" y="6229187"/>
            <a:ext cx="548640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1126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9022ca7-da8b-462c-ac53-cf911d2e7c5d">
      <Terms xmlns="http://schemas.microsoft.com/office/infopath/2007/PartnerControls"/>
    </lcf76f155ced4ddcb4097134ff3c332f>
    <TaxCatchAll xmlns="21fe2dc5-e687-4b08-a992-8b5ade4d5474" xsi:nil="true"/>
    <_ip_UnifiedCompliancePolicyUIAction xmlns="http://schemas.microsoft.com/sharepoint/v3" xsi:nil="true"/>
    <_Flow_SignoffStatus xmlns="39022ca7-da8b-462c-ac53-cf911d2e7c5d" xsi:nil="true"/>
    <_ip_UnifiedCompliancePolicyProperties xmlns="http://schemas.microsoft.com/sharepoint/v3" xsi:nil="true"/>
    <CoverLetterTemplate2 xmlns="39022ca7-da8b-462c-ac53-cf911d2e7c5d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95EFDE218124F41A39437AA860B391E" ma:contentTypeVersion="25" ma:contentTypeDescription="Create a new document." ma:contentTypeScope="" ma:versionID="f7c15b5bbdae7b3da1b1aa1b6a325173">
  <xsd:schema xmlns:xsd="http://www.w3.org/2001/XMLSchema" xmlns:xs="http://www.w3.org/2001/XMLSchema" xmlns:p="http://schemas.microsoft.com/office/2006/metadata/properties" xmlns:ns1="http://schemas.microsoft.com/sharepoint/v3" xmlns:ns2="39022ca7-da8b-462c-ac53-cf911d2e7c5d" xmlns:ns3="21fe2dc5-e687-4b08-a992-8b5ade4d5474" targetNamespace="http://schemas.microsoft.com/office/2006/metadata/properties" ma:root="true" ma:fieldsID="917d8beaf769b3e48236b1780465a8cd" ns1:_="" ns2:_="" ns3:_="">
    <xsd:import namespace="http://schemas.microsoft.com/sharepoint/v3"/>
    <xsd:import namespace="39022ca7-da8b-462c-ac53-cf911d2e7c5d"/>
    <xsd:import namespace="21fe2dc5-e687-4b08-a992-8b5ade4d547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1:_ip_UnifiedCompliancePolicyProperties" minOccurs="0"/>
                <xsd:element ref="ns1:_ip_UnifiedCompliancePolicyUIActio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_Flow_SignoffStatus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ObjectDetectorVersions" minOccurs="0"/>
                <xsd:element ref="ns2:MediaServiceBillingMetadata" minOccurs="0"/>
                <xsd:element ref="ns2:CoverLetterTemplate2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022ca7-da8b-462c-ac53-cf911d2e7c5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  <xsd:element name="_Flow_SignoffStatus" ma:index="23" nillable="true" ma:displayName="Sign-off status" ma:internalName="Sign_x002d_off_x0020_status">
      <xsd:simpleType>
        <xsd:restriction base="dms:Text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0a722410-03a9-4718-9392-c4089ca5a50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8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BillingMetadata" ma:index="29" nillable="true" ma:displayName="MediaServiceBillingMetadata" ma:hidden="true" ma:internalName="MediaServiceBillingMetadata" ma:readOnly="true">
      <xsd:simpleType>
        <xsd:restriction base="dms:Note"/>
      </xsd:simpleType>
    </xsd:element>
    <xsd:element name="CoverLetterTemplate2" ma:index="30" nillable="true" ma:displayName="Cover Letter Template 2" ma:format="Dropdown" ma:internalName="CoverLetterTemplate2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fe2dc5-e687-4b08-a992-8b5ade4d5474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6" nillable="true" ma:displayName="Taxonomy Catch All Column" ma:hidden="true" ma:list="{1c887687-1822-4593-8513-6eba5855e8c1}" ma:internalName="TaxCatchAll" ma:showField="CatchAllData" ma:web="21fe2dc5-e687-4b08-a992-8b5ade4d547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32C9FBD-4F80-46C2-B635-7F913B74E10D}">
  <ds:schemaRefs>
    <ds:schemaRef ds:uri="http://purl.org/dc/terms/"/>
    <ds:schemaRef ds:uri="http://schemas.microsoft.com/sharepoint/v3"/>
    <ds:schemaRef ds:uri="http://schemas.microsoft.com/office/infopath/2007/PartnerControls"/>
    <ds:schemaRef ds:uri="http://schemas.microsoft.com/office/2006/metadata/properties"/>
    <ds:schemaRef ds:uri="http://schemas.openxmlformats.org/package/2006/metadata/core-properties"/>
    <ds:schemaRef ds:uri="http://schemas.microsoft.com/office/2006/documentManagement/types"/>
    <ds:schemaRef ds:uri="21fe2dc5-e687-4b08-a992-8b5ade4d5474"/>
    <ds:schemaRef ds:uri="http://purl.org/dc/elements/1.1/"/>
    <ds:schemaRef ds:uri="http://purl.org/dc/dcmitype/"/>
    <ds:schemaRef ds:uri="39022ca7-da8b-462c-ac53-cf911d2e7c5d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2CC43189-D4CF-4824-BDEA-150AD5C2BCA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DCC52CB-0965-4622-B1F6-D2E799AF246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39022ca7-da8b-462c-ac53-cf911d2e7c5d"/>
    <ds:schemaRef ds:uri="21fe2dc5-e687-4b08-a992-8b5ade4d547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657</Words>
  <Application>Microsoft Office PowerPoint</Application>
  <PresentationFormat>Custom</PresentationFormat>
  <Paragraphs>96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Aptos Narrow</vt:lpstr>
      <vt:lpstr>Arial</vt:lpstr>
      <vt:lpstr>DM Sans</vt:lpstr>
      <vt:lpstr>Calibri</vt:lpstr>
      <vt:lpstr>DM Sans Bold</vt:lpstr>
      <vt:lpstr>Aptos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CFO Evolution Activity Schedule Template</dc:title>
  <dc:creator>Lloyd, Michelle [HMPS]</dc:creator>
  <cp:keywords>CM_020a</cp:keywords>
  <cp:lastModifiedBy>Taaffe, Amy (Growth Company)</cp:lastModifiedBy>
  <cp:revision>2</cp:revision>
  <cp:lastPrinted>2025-10-16T12:25:14Z</cp:lastPrinted>
  <dcterms:created xsi:type="dcterms:W3CDTF">2006-08-16T00:00:00Z</dcterms:created>
  <dcterms:modified xsi:type="dcterms:W3CDTF">2025-11-19T15:20:26Z</dcterms:modified>
  <dc:identifier>DAFxy3nWgJM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0x010100895EFDE218124F41A39437AA860B391E</vt:lpwstr>
  </property>
  <property fmtid="{D5CDD505-2E9C-101B-9397-08002B2CF9AE}" pid="3" name="MediaServiceImageTags">
    <vt:lpwstr/>
  </property>
</Properties>
</file>