
<file path=[Content_Types].xml><?xml version="1.0" encoding="utf-8"?>
<Types xmlns="http://schemas.openxmlformats.org/package/2006/content-types">
  <Default Extension="fntdata" ContentType="application/x-fontdata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4"/>
  </p:sldMasterIdLst>
  <p:notesMasterIdLst>
    <p:notesMasterId r:id="rId10"/>
  </p:notesMasterIdLst>
  <p:sldIdLst>
    <p:sldId id="265" r:id="rId5"/>
    <p:sldId id="269" r:id="rId6"/>
    <p:sldId id="270" r:id="rId7"/>
    <p:sldId id="271" r:id="rId8"/>
    <p:sldId id="272" r:id="rId9"/>
  </p:sldIdLst>
  <p:sldSz cx="10693400" cy="7556500"/>
  <p:notesSz cx="6797675" cy="9926638"/>
  <p:embeddedFontLst>
    <p:embeddedFont>
      <p:font typeface="DM Sans" pitchFamily="2" charset="0"/>
      <p:regular r:id="rId11"/>
      <p:bold r:id="rId12"/>
      <p:italic r:id="rId13"/>
      <p:boldItalic r:id="rId14"/>
    </p:embeddedFont>
    <p:embeddedFont>
      <p:font typeface="DM Sans Bold" charset="0"/>
      <p:regular r:id="rId15"/>
      <p:bold r:id="rId1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3E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6247" autoAdjust="0"/>
  </p:normalViewPr>
  <p:slideViewPr>
    <p:cSldViewPr snapToGrid="0">
      <p:cViewPr>
        <p:scale>
          <a:sx n="70" d="100"/>
          <a:sy n="70" d="100"/>
        </p:scale>
        <p:origin x="48" y="7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font" Target="fonts/font3.fntdata"/><Relationship Id="rId1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font" Target="fonts/font2.fntdata"/><Relationship Id="rId17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font" Target="fonts/font6.fntdata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font" Target="fonts/font1.fntdata"/><Relationship Id="rId5" Type="http://schemas.openxmlformats.org/officeDocument/2006/relationships/slide" Target="slides/slide1.xml"/><Relationship Id="rId15" Type="http://schemas.openxmlformats.org/officeDocument/2006/relationships/font" Target="fonts/font5.fntdata"/><Relationship Id="rId10" Type="http://schemas.openxmlformats.org/officeDocument/2006/relationships/notesMaster" Target="notesMasters/notesMaster1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font" Target="fonts/font4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25B530A-40F9-4949-BE82-70E9583A6196}" type="datetimeFigureOut">
              <a:rPr lang="en-GB" smtClean="0"/>
              <a:t>21/11/2025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D504A7-684C-43D8-9EA9-991A752B586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33622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0C44FD-1B04-2A09-2378-6488B0C0BA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F2C5329C-B4EE-4731-34AC-52074FB2E8D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B371534-F2DF-557C-FBC9-95495703B91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41DFABB-CF16-D7F8-6632-5B13D2079C6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09320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91A17F9-2644-BEE3-12A1-409F47D5B0C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0EC73088-6592-5343-B16B-9738FD494B7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864DFB8-D1EB-C79C-D7C7-6232A326766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787DAD3-B6D9-FBDF-BF7A-3AAB7B280CA4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587670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3573116-B303-88EB-02A5-CC5D8027F2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6B7E3BDC-3996-2BC6-C12C-71BD2BA025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36C84B9D-1FF4-446F-67D6-B65A90BA696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3E98DA9-E63C-DCE7-BEEE-C7D4ECAA74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431749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9CF888-9BA9-4FFC-0A33-EDA1017C7C3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543CB2C-30E2-07E3-0C7B-0954140E943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642100B-2548-1730-BC28-4FE6E7B8A5D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ECE79B9-BF60-B6E6-739A-0194BA912E6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173683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0733D8-B1D1-1DDC-531C-AD3A1235F09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31DE8E91-694C-CE3C-6329-84E57C10AB5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2C12FB6-0444-90F5-B101-2447259639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53FD9B-B4D4-0D47-FE1F-00C68BA7201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ED504A7-684C-43D8-9EA9-991A752B5863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398509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11/21/2025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7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A8483C-F0A1-E00B-00D5-D5DFEBB71F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01C0783E-C829-60D1-7693-0614EE841B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89019614"/>
              </p:ext>
            </p:extLst>
          </p:nvPr>
        </p:nvGraphicFramePr>
        <p:xfrm>
          <a:off x="2619793" y="622543"/>
          <a:ext cx="7953573" cy="677997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st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632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&amp;wellbeing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Sleep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Housing drop-in 12.00am-13.00pm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1-2-1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Self-employment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476259C3-3D01-5958-06D6-3C55281B4453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351FAAAE-6BE2-3ECA-2C4F-BE0BCAEB9630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5FDA41C9-DBE1-DFF2-30B5-C7178C6180DD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4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05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05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05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05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05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05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05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05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31316C33-4A5C-8FB9-B2D5-90BDA6B85009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17BB3E9-932C-2975-AF66-FD0A9A26BBD6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03098C1D-FF61-134F-2BFA-725B1E3055A7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7A3881D9-820F-7779-1614-229D6545EC80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8D5B9F0B-80BF-3C40-3BCD-6D161270A9B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3E4DCFEE-DA7F-7C59-9314-A99782B27351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CBF7C995-C8DE-A9CB-B5D7-35BA22F25AC8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55B732F0-F340-20FF-3ADE-6A424A47DE4D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62291AF-CA47-EC73-F5A7-3C8945E3B080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F1C79DF-0D26-2B82-1C51-2B418F5CA185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81E71AD5-5278-230A-8FE2-3E81304871A8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7603BF8-51FC-8618-D840-027267A8483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037DD433-536D-B5A0-D363-B001503CF73F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565491B8-3CAD-9519-7D2C-F65860F2CA94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4BC4E101-D353-00F7-2907-3876F4E1AE01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2CEC45D6-9477-6F4E-E633-E22D8E8EA7BD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91FDB1A0-CFD8-ACB8-D695-13C967081FD5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157CB2F4-9657-02E7-6A85-CB79BD170D77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BDA7D09B-E0DB-C155-F51F-C8BC0C5C1781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D2D75E77-A98C-E22D-59C6-77D13AB34A28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7E990209-A4C4-D802-5C0F-C22C84C6ECD7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F10E26D-840F-472C-68A3-E5BB44BFE0EB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0C206B5B-4BED-4F1D-5176-F896CEFB1450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9945E65E-F73C-CE16-252C-81F95510323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DBC6C370-1C4E-642D-4F3A-8503F38D0AD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15E4E8BD-474F-48BA-86A1-DF427C316E1F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193FBA16-97F8-2038-93CC-65D4713FC59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FB87B784-7FCB-7DAA-434C-85026784169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2B318E6E-BE6C-213C-8AB6-02DCAC8906CA}"/>
              </a:ext>
            </a:extLst>
          </p:cNvPr>
          <p:cNvGrpSpPr/>
          <p:nvPr/>
        </p:nvGrpSpPr>
        <p:grpSpPr>
          <a:xfrm>
            <a:off x="6392718" y="570635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4E39E08C-BEAA-1870-6EAB-605A4382338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87834B75-4CAA-75D3-6BE9-BB34533E6DC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26E2D8EF-0E49-9709-D1E2-EC93FF039BC8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8EF3D69A-63E5-5936-F95F-96BACB76F795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47124C88-4333-705C-3AF2-1C3FCE1D537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09E8F219-4EF8-B11C-0834-AC4C120DB4B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EE875895-543F-9EBB-7853-D0AE119095FB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CF7C941-B632-903F-7F73-B6D6EA4639C0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DBCA42B-E067-3E2A-BC29-9F06B527AE85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675E6B7-D122-0A39-8D94-308EFCC60FFD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F0C5E8A-9F0C-7122-2660-E9408A812C12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67734568-EC0E-AD7E-3139-99E1E6C72E4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9F9354A9-128F-C4B8-182B-9C3172BEA58F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9535F24C-D16C-7648-6B7D-EC925DD9E5F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9138" y="5912205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FEB7AC47-8862-7C8E-4546-21CCD33E4110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9607" y="4440774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F561DF8A-8642-53FE-0BF9-FCA1FD87B21C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674531F7-348C-B113-EB6B-A6C8266AD6B7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EFA96CDE-A317-3E54-0435-C5B143F575C5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FB27DEE4-6485-D078-D038-14E7AE49D5C8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32D801-392E-226B-FE92-FABE5D726A9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FDD661E1-44CA-7BE3-72A4-9F73CC8E5111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04190AF2-4BC5-FC99-A486-1C8F8A4C11F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BC0AB775-B8B3-8878-20F4-AA6FCEDB0C3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6AB32F6B-528C-1B79-24DC-06A2EAFD1A47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A6FE916-7277-320A-70C1-B30B5AC2A6F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DFA50719-9DB8-72D3-9F17-7EF10A8331D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98B7F2AE-CB5D-B098-BC7E-05D428EBD966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76E180AB-DB0B-7455-67C2-F687509C235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93E3FB88-1C04-67F9-C17A-69BED96B7A1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D3DF1266-42E1-FCDA-D88C-9440E3D5E204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23044B88-774B-0958-B736-3ADDD1C5284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4B435012-B264-B3C0-4D54-4D662D83E852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CB1D8ED-8212-19C2-24E6-CE77D6152B30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1F2D6C3F-DC55-3D5D-5019-BEC38FC482C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3DC7B416-31E1-9888-7387-8D0F57980B5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C3F49572-14D0-EBF5-0B69-4624EF9CFCB5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35EB824-97A6-8F67-64DF-9E58A8E7C98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59DBB083-AB79-2882-9FFC-88C2E6957D4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49231F05-ED99-1994-B620-A6BB1793445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5EC702E-6A74-B951-B5A6-B5A1A335313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AB411D75-1035-EA25-5605-3D3F7844ED2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431BAA7-8BA3-C754-A840-F97120703F57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DF66A15C-E880-DCC0-19AD-CCFC6FB1D41F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57E9FD03-4039-E70D-2C18-019B8697AC0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97BC4334-E4B6-F4E9-4779-D3EDF05146D8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E3B6C19E-8801-C0DF-DFD5-59D2B4AAB56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A78FFDAA-9C26-7E9A-A68E-7921519E1E7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7840944D-D9EC-0781-EE87-A7172FBFB69E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94850" y="2201386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62F1486E-B1B0-5653-5E15-880AE30EE8CF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24520" y="4318609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480980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CCBD7139-4F2A-B412-D9EA-612837420DB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24E6FCF3-79CD-E63F-F1D5-1C1C2A644F7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62439266"/>
              </p:ext>
            </p:extLst>
          </p:nvPr>
        </p:nvGraphicFramePr>
        <p:xfrm>
          <a:off x="2616676" y="592168"/>
          <a:ext cx="7953573" cy="677997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10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11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632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cooking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10.00-12.30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with Emma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Max of 5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&amp;wellbeing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Sleep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Housing drop-in 12.00am-13.00pm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CBT (cognitive behavioral therapy)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 day appointments-speak to staff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1-2-1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Circuit/Fitness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FE0F7281-2D4D-B175-1AAC-77FE61734495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5FFDC6AD-C5BC-67B8-F806-32C2A76B28BA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F6792ED1-4FE3-7FFF-C41E-B95A20E5EA53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lang="en-US" sz="1200" b="1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DE09D2D3-0429-435A-A878-142906DF1E63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EA29611-5C93-A500-4330-368F8E317535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8F7F769D-7209-4B9D-F87B-6A9943B7E75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07AB74C6-1803-96D8-F1CD-F82E8C52527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D3591C92-55D5-0AEF-F362-E276F0E190F4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25B928E-3ADB-ABAD-F822-1E81E49DC526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11DD3E76-ACA3-A4C3-A36D-F0AA03258C17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3CC29F4C-BBA3-88C4-BCC1-C0A3CCC8573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BD13FB53-E2B7-3479-955C-DD1E9856FDD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2629560E-716D-CE67-7755-0D798A52EC17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BD2F9063-5CBC-C617-2520-74D326B3796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0C1D8010-30EF-1B04-2D95-67F3915D9E9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FE1A9C66-10B6-0832-4CD3-21F805B7E22C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4DFEA290-11E8-4980-EFCB-BEDEAE26909C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D1BC68A3-B638-0954-3C15-D7ED1B41A97E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6C14B0CA-EAE5-16D1-9AA9-D4D81831520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C6F4564B-16BF-7E38-D9F9-995D8F3D1325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A88CF93E-96EE-2C65-38C9-D21347701199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F1613B69-F2F7-D6A5-83D8-D8195770B343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529882EF-17E6-BF17-AD5F-5AD5E989DA85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6478D800-8FBA-7F0A-4504-3147F900E09B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C32BAC21-CA65-DC6C-BB92-2F3F0920C4E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F3316AB4-FF95-F788-0EDF-7C970CC60DCC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5C730414-51B7-BBB0-3F14-695929D1CB47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6F1AC0A8-FC13-2285-CF45-9452F2D9358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7B43D001-7CAB-AF65-A019-29C6671F54EA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32126511-6ED1-D61C-51CD-D323954D91E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9AF3D1F9-7EBF-0656-15AB-571C26EDDC0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3208D857-A886-08D3-86B5-4BD16FD2AB59}"/>
              </a:ext>
            </a:extLst>
          </p:cNvPr>
          <p:cNvGrpSpPr/>
          <p:nvPr/>
        </p:nvGrpSpPr>
        <p:grpSpPr>
          <a:xfrm>
            <a:off x="6392718" y="570635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B9A0180C-589B-F7C3-509B-AA295D333EB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79B4A1B7-A5D1-7764-7310-5CA6CB19534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E7A7B18B-58F8-AF6E-430E-C0D85E82F9A7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381B866C-3C3B-8021-6E65-B2E985AB0655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5634456B-23A0-B04E-BE88-9F55D1713254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5386BD12-58F8-0D4E-D19A-5E4865FDC85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90B9BE4A-FB4B-0BD7-D06D-880FA7B22566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37D6F790-3C84-8873-3691-39BD9BECDA49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76815DA9-0A51-A888-5C69-042E00832B72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2AAEDC66-5455-0D2D-CAF9-E4E28D60DB7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189C6081-6ABD-A8DF-4957-6227485058E9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BA1895A5-1241-35A2-B264-654073D892DF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144146B9-84C8-DA3D-4522-E91F140CC11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EEC9C6C7-B840-0113-9788-7390337E504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9138" y="5912205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42478D54-0D9A-1136-A9C0-6060EC71B3A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9607" y="4440774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350C4834-798E-3EC3-063E-A9F1FF24E1C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3B7A9BBA-6E13-6B5D-8B78-087329B9B67D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14EE7D85-FA2A-C626-2668-76AAEB377D9B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417C1C2D-3331-EE8B-30F1-B49830B08B95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86C12C90-3E57-0048-AC82-D465C2913BB0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AF0B448A-4B7E-C152-5322-3AA2CF8C9FFC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D36DD4C9-A558-B7BD-A9BA-6D8E15B51B60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8F9CB1B2-C1BE-956B-2922-D5D73E02C34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7A69201B-4E9F-BC67-0C28-985E847886BE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C5FAA146-5254-B930-EF17-1B8FD5FDA51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2FB13996-09BC-7FCD-C48A-BA6EC3C3F63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8AA2D1B4-CAAB-C071-6F9C-CF98FC6361C5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116DC458-EA81-C695-8B3B-9131EFDD0E1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82CDF9B6-6872-42C1-BF6E-56F092A320A7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7A5C48C3-3F06-E3D8-72E3-030A32A915E8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1CDC2B41-8A20-321F-A89D-26FEE45C5C3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CE93E91F-E7BA-4052-5E77-D6699BFA50BF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8A7181DC-928C-D11F-AA1F-959DE9A801C6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73002BBA-2735-8F46-518E-3F369E0F351B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72527DBC-3081-32C2-DF5C-A9AA7A389D18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B0DF00CB-3BEC-863E-1A84-703FCB2C762A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2D822837-0D66-0630-11C3-3250A5C8618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72C6A8B1-05E8-4B62-7DF4-7C67E6A115A5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6E632881-BB2D-C7DB-7DA0-D9C4475E7640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2450F276-D881-6F93-F4C5-F18095F32125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DB28C032-6161-8214-1348-2F55DF75A65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F315F7D1-84BC-1FEF-2BEA-2D18AF230ACD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95CC4EB8-DC79-FB6E-1F0C-16AAA91A154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280E24E1-7526-0172-9331-8095E49D5BDC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56985DF5-2545-ED64-2F84-C5E91D652C84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8B9746A0-B7D6-87D0-D11C-53FAD66F3CF7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0691A049-A0A8-1E2A-2889-E27E340F12DE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9EB2DDCF-CBF7-69E8-998C-A34FC5935288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694850" y="2201386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3207DF3-B6B8-9847-75CE-7C2FAD1F88C1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24520" y="4318609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59917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8239ECC9-B95A-29DC-0C04-07AA757829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E4FD676D-E015-A0C9-23EB-B48E3B37925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1977421"/>
              </p:ext>
            </p:extLst>
          </p:nvPr>
        </p:nvGraphicFramePr>
        <p:xfrm>
          <a:off x="2619793" y="593502"/>
          <a:ext cx="7953573" cy="677997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15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16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17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18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19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632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Xmas lunch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All welcome-come along for a festive feast and activities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12.30pm-15.00pm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&amp;wellbeing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Sleep Group workshop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Housing drop-in 12.00am-13.00pm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Media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10.00am-12.00am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1-2-1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Circuit/Fitness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Hub induction &amp; TTG appointments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(Meet the team and enrol!)</a:t>
                      </a:r>
                    </a:p>
                    <a:p>
                      <a:pPr algn="ctr"/>
                      <a:endParaRPr lang="en-GB" sz="10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en-GB" sz="1000" b="0" kern="1200" dirty="0">
                          <a:solidFill>
                            <a:schemeClr val="tx1"/>
                          </a:solidFill>
                          <a:effectLst/>
                          <a:latin typeface="DM Sans" pitchFamily="2" charset="0"/>
                          <a:ea typeface="+mn-ea"/>
                          <a:cs typeface="+mn-cs"/>
                        </a:rPr>
                        <a:t>14.00 – 15.00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Roots &amp; Branches (talking group)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Women's drop-in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96281D94-A244-D828-345D-1B08D58AF6B6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92994A1F-8AEB-7569-9443-A11D10DA55BF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267845A9-F757-BA4C-6023-7651A10C0F5F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122E8E3C-B287-8A5F-0AB6-ACD66921FD0A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4F9F30F3-5283-F3E5-523B-55BFD5552BD8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4CE4A69-D477-6C92-63F6-C724CB21C7E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566150D3-F3B7-11F1-D675-6B61653427BF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49C7715B-FC2F-1100-77F3-D48AA2709EB1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C6200644-4B6E-7CEC-1739-F44ACD732975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EF6B14A0-203B-FB21-AF63-76A45B947E26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69321B1F-3EBA-EF1E-9F05-E453FD950F1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2F7B4FAC-85BF-9157-487D-FAE717D92E05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0123968D-87FB-FA0E-2661-D0907A625C7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224CA992-ECA5-BEC8-4308-C062FF7563BE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F9B902F0-FAFE-608F-C6EE-8B71E4D70601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D974F307-E348-7AE4-8F74-B466D98A03A1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B1D78213-2FBF-1BBE-031E-F3CFD3A9C91F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731C1E74-40DB-EBED-B5CA-8C34650548F2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 dirty="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CF3193B4-3CAF-1028-4C87-02690D199B7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2B5C139E-9C08-443E-9383-C3F917072879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74E6F77B-AA69-6657-4DD7-92EC664097B9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1AA18D76-ACF6-43F2-A5FB-49A523BAEA18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98EC7C80-2010-229D-FD82-D3E495EEC50F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4631DC29-1AD4-EFB7-780F-69B4B2C98EEF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DADC5F82-3E3C-9732-B721-AF67AA64209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27" name="Group 62">
            <a:extLst>
              <a:ext uri="{FF2B5EF4-FFF2-40B4-BE49-F238E27FC236}">
                <a16:creationId xmlns:a16="http://schemas.microsoft.com/office/drawing/2014/main" id="{A536F9BF-52F9-A9A0-93C4-D00521125AAD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4A90FA4B-C96B-9FFD-3847-DEA1B2C9A8C3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1D84A41D-A954-1D11-165D-C26C734B5592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832D010E-3C59-7B67-045D-06A7AA7742BC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E97734F6-C644-24E5-28F6-ABE298D86616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B9C52C50-B662-6CE2-54BD-97EF45552ABC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0" name="Group 62">
            <a:extLst>
              <a:ext uri="{FF2B5EF4-FFF2-40B4-BE49-F238E27FC236}">
                <a16:creationId xmlns:a16="http://schemas.microsoft.com/office/drawing/2014/main" id="{61D19B4B-146D-7089-7E1A-3CF36090CB77}"/>
              </a:ext>
            </a:extLst>
          </p:cNvPr>
          <p:cNvGrpSpPr/>
          <p:nvPr/>
        </p:nvGrpSpPr>
        <p:grpSpPr>
          <a:xfrm>
            <a:off x="6392718" y="5706359"/>
            <a:ext cx="242972" cy="242972"/>
            <a:chOff x="0" y="0"/>
            <a:chExt cx="812800" cy="812800"/>
          </a:xfrm>
        </p:grpSpPr>
        <p:sp>
          <p:nvSpPr>
            <p:cNvPr id="61" name="Freeform 63">
              <a:extLst>
                <a:ext uri="{FF2B5EF4-FFF2-40B4-BE49-F238E27FC236}">
                  <a16:creationId xmlns:a16="http://schemas.microsoft.com/office/drawing/2014/main" id="{FC2FD3A1-A2A9-0F2F-637B-FE5A2A6241C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8" name="TextBox 64">
              <a:extLst>
                <a:ext uri="{FF2B5EF4-FFF2-40B4-BE49-F238E27FC236}">
                  <a16:creationId xmlns:a16="http://schemas.microsoft.com/office/drawing/2014/main" id="{3CEE14D0-1EB7-B183-C946-77ED6E946843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A8E45AC3-B61C-0B73-27D0-03B915D0C405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grpSp>
        <p:nvGrpSpPr>
          <p:cNvPr id="76" name="Group 62">
            <a:extLst>
              <a:ext uri="{FF2B5EF4-FFF2-40B4-BE49-F238E27FC236}">
                <a16:creationId xmlns:a16="http://schemas.microsoft.com/office/drawing/2014/main" id="{BE5F6BEC-8FC2-7BA6-8E99-1413CE43E246}"/>
              </a:ext>
            </a:extLst>
          </p:cNvPr>
          <p:cNvGrpSpPr/>
          <p:nvPr/>
        </p:nvGrpSpPr>
        <p:grpSpPr>
          <a:xfrm>
            <a:off x="8655928" y="3832099"/>
            <a:ext cx="242972" cy="242972"/>
            <a:chOff x="0" y="0"/>
            <a:chExt cx="812800" cy="812800"/>
          </a:xfrm>
        </p:grpSpPr>
        <p:sp>
          <p:nvSpPr>
            <p:cNvPr id="77" name="Freeform 63">
              <a:extLst>
                <a:ext uri="{FF2B5EF4-FFF2-40B4-BE49-F238E27FC236}">
                  <a16:creationId xmlns:a16="http://schemas.microsoft.com/office/drawing/2014/main" id="{5C13FA2A-4F81-8636-D005-B495A90C205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78" name="TextBox 64">
              <a:extLst>
                <a:ext uri="{FF2B5EF4-FFF2-40B4-BE49-F238E27FC236}">
                  <a16:creationId xmlns:a16="http://schemas.microsoft.com/office/drawing/2014/main" id="{D9498E58-D8AB-970C-C391-BE637B28B1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85" name="Group 65">
            <a:extLst>
              <a:ext uri="{FF2B5EF4-FFF2-40B4-BE49-F238E27FC236}">
                <a16:creationId xmlns:a16="http://schemas.microsoft.com/office/drawing/2014/main" id="{675AC539-8F98-0628-8CFA-1D5F94E22449}"/>
              </a:ext>
            </a:extLst>
          </p:cNvPr>
          <p:cNvGrpSpPr/>
          <p:nvPr/>
        </p:nvGrpSpPr>
        <p:grpSpPr>
          <a:xfrm>
            <a:off x="7415861" y="3881843"/>
            <a:ext cx="220832" cy="193228"/>
            <a:chOff x="0" y="0"/>
            <a:chExt cx="812800" cy="711200"/>
          </a:xfrm>
        </p:grpSpPr>
        <p:sp>
          <p:nvSpPr>
            <p:cNvPr id="86" name="Freeform 66">
              <a:extLst>
                <a:ext uri="{FF2B5EF4-FFF2-40B4-BE49-F238E27FC236}">
                  <a16:creationId xmlns:a16="http://schemas.microsoft.com/office/drawing/2014/main" id="{B32AC856-4DC3-64C7-A306-A207B62A0152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87" name="TextBox 67">
              <a:extLst>
                <a:ext uri="{FF2B5EF4-FFF2-40B4-BE49-F238E27FC236}">
                  <a16:creationId xmlns:a16="http://schemas.microsoft.com/office/drawing/2014/main" id="{0EF7E4F8-E167-218B-CACA-28F75322B2DF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8" name="TextBox 69">
            <a:extLst>
              <a:ext uri="{FF2B5EF4-FFF2-40B4-BE49-F238E27FC236}">
                <a16:creationId xmlns:a16="http://schemas.microsoft.com/office/drawing/2014/main" id="{3030F3B0-128E-E9B3-40F7-6509811F4DC7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9644198C-A4D5-DFAF-87CF-42687D1BD866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F294CB33-A566-50B5-55BA-81F12A0501A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E96B54CE-4B55-D74F-BAF1-A1017A01ACB8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7" name="Picture 6" descr="A person climbing a ladder to a heart&#10;&#10;Description automatically generated">
            <a:extLst>
              <a:ext uri="{FF2B5EF4-FFF2-40B4-BE49-F238E27FC236}">
                <a16:creationId xmlns:a16="http://schemas.microsoft.com/office/drawing/2014/main" id="{D3FB0457-B699-9E48-1C58-1F25F875234D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8059138" y="5912205"/>
            <a:ext cx="357670" cy="338892"/>
          </a:xfrm>
          <a:prstGeom prst="rect">
            <a:avLst/>
          </a:prstGeom>
        </p:spPr>
      </p:pic>
      <p:pic>
        <p:nvPicPr>
          <p:cNvPr id="9" name="Picture 8">
            <a:extLst>
              <a:ext uri="{FF2B5EF4-FFF2-40B4-BE49-F238E27FC236}">
                <a16:creationId xmlns:a16="http://schemas.microsoft.com/office/drawing/2014/main" id="{E51DF7D8-F516-518F-A626-50DCAB21F50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219607" y="4440774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647993F7-344E-74AB-3BC4-94DDC751AF0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grpSp>
        <p:nvGrpSpPr>
          <p:cNvPr id="80" name="Group 79">
            <a:extLst>
              <a:ext uri="{FF2B5EF4-FFF2-40B4-BE49-F238E27FC236}">
                <a16:creationId xmlns:a16="http://schemas.microsoft.com/office/drawing/2014/main" id="{13890771-9B52-EEB9-0978-83CC0F848935}"/>
              </a:ext>
            </a:extLst>
          </p:cNvPr>
          <p:cNvGrpSpPr/>
          <p:nvPr/>
        </p:nvGrpSpPr>
        <p:grpSpPr>
          <a:xfrm>
            <a:off x="3773296" y="1333007"/>
            <a:ext cx="6735458" cy="6025025"/>
            <a:chOff x="3773296" y="1333007"/>
            <a:chExt cx="6735458" cy="6025025"/>
          </a:xfrm>
        </p:grpSpPr>
        <p:grpSp>
          <p:nvGrpSpPr>
            <p:cNvPr id="33" name="Group 65">
              <a:extLst>
                <a:ext uri="{FF2B5EF4-FFF2-40B4-BE49-F238E27FC236}">
                  <a16:creationId xmlns:a16="http://schemas.microsoft.com/office/drawing/2014/main" id="{89468B2A-A601-FFE5-5E96-E0FE46284AC3}"/>
                </a:ext>
              </a:extLst>
            </p:cNvPr>
            <p:cNvGrpSpPr/>
            <p:nvPr/>
          </p:nvGrpSpPr>
          <p:grpSpPr>
            <a:xfrm>
              <a:off x="3773296" y="7128362"/>
              <a:ext cx="220832" cy="229670"/>
              <a:chOff x="0" y="-184929"/>
              <a:chExt cx="812800" cy="845329"/>
            </a:xfrm>
          </p:grpSpPr>
          <p:sp>
            <p:nvSpPr>
              <p:cNvPr id="34" name="Freeform 66">
                <a:extLst>
                  <a:ext uri="{FF2B5EF4-FFF2-40B4-BE49-F238E27FC236}">
                    <a16:creationId xmlns:a16="http://schemas.microsoft.com/office/drawing/2014/main" id="{A32AC556-5DAD-AE2F-749F-7948E088C370}"/>
                  </a:ext>
                </a:extLst>
              </p:cNvPr>
              <p:cNvSpPr/>
              <p:nvPr/>
            </p:nvSpPr>
            <p:spPr>
              <a:xfrm>
                <a:off x="0" y="-184929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5" name="TextBox 67">
                <a:extLst>
                  <a:ext uri="{FF2B5EF4-FFF2-40B4-BE49-F238E27FC236}">
                    <a16:creationId xmlns:a16="http://schemas.microsoft.com/office/drawing/2014/main" id="{BAAD78A1-1024-9258-1A96-0FCC98D57A4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 dirty="0"/>
              </a:p>
            </p:txBody>
          </p:sp>
        </p:grpSp>
        <p:grpSp>
          <p:nvGrpSpPr>
            <p:cNvPr id="96" name="Group 65">
              <a:extLst>
                <a:ext uri="{FF2B5EF4-FFF2-40B4-BE49-F238E27FC236}">
                  <a16:creationId xmlns:a16="http://schemas.microsoft.com/office/drawing/2014/main" id="{B485D06F-6B8D-1735-7C11-D1D66F64E89E}"/>
                </a:ext>
              </a:extLst>
            </p:cNvPr>
            <p:cNvGrpSpPr/>
            <p:nvPr/>
          </p:nvGrpSpPr>
          <p:grpSpPr>
            <a:xfrm>
              <a:off x="5404179" y="7092436"/>
              <a:ext cx="220832" cy="193228"/>
              <a:chOff x="0" y="0"/>
              <a:chExt cx="812800" cy="711200"/>
            </a:xfrm>
          </p:grpSpPr>
          <p:sp>
            <p:nvSpPr>
              <p:cNvPr id="97" name="Freeform 66">
                <a:extLst>
                  <a:ext uri="{FF2B5EF4-FFF2-40B4-BE49-F238E27FC236}">
                    <a16:creationId xmlns:a16="http://schemas.microsoft.com/office/drawing/2014/main" id="{927341F1-6701-BE01-8FFE-15DC0494456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98" name="TextBox 67">
                <a:extLst>
                  <a:ext uri="{FF2B5EF4-FFF2-40B4-BE49-F238E27FC236}">
                    <a16:creationId xmlns:a16="http://schemas.microsoft.com/office/drawing/2014/main" id="{F91766CE-D072-3C8C-B6EE-43C45AD7A44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3" name="Group 65">
              <a:extLst>
                <a:ext uri="{FF2B5EF4-FFF2-40B4-BE49-F238E27FC236}">
                  <a16:creationId xmlns:a16="http://schemas.microsoft.com/office/drawing/2014/main" id="{E3FD8454-FBA5-D1E7-9B91-7F07432BB693}"/>
                </a:ext>
              </a:extLst>
            </p:cNvPr>
            <p:cNvGrpSpPr/>
            <p:nvPr/>
          </p:nvGrpSpPr>
          <p:grpSpPr>
            <a:xfrm>
              <a:off x="3855325" y="1387632"/>
              <a:ext cx="220832" cy="193228"/>
              <a:chOff x="0" y="0"/>
              <a:chExt cx="812800" cy="711200"/>
            </a:xfrm>
          </p:grpSpPr>
          <p:sp>
            <p:nvSpPr>
              <p:cNvPr id="14" name="Freeform 66">
                <a:extLst>
                  <a:ext uri="{FF2B5EF4-FFF2-40B4-BE49-F238E27FC236}">
                    <a16:creationId xmlns:a16="http://schemas.microsoft.com/office/drawing/2014/main" id="{1D1682AC-7BEE-E586-1C24-412401A7F6B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15" name="TextBox 67">
                <a:extLst>
                  <a:ext uri="{FF2B5EF4-FFF2-40B4-BE49-F238E27FC236}">
                    <a16:creationId xmlns:a16="http://schemas.microsoft.com/office/drawing/2014/main" id="{EB4291D1-4957-D226-7795-315FF0F8A38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19" name="Group 65">
              <a:extLst>
                <a:ext uri="{FF2B5EF4-FFF2-40B4-BE49-F238E27FC236}">
                  <a16:creationId xmlns:a16="http://schemas.microsoft.com/office/drawing/2014/main" id="{FA591A41-ABB4-B02E-AD4B-3FB8237FD363}"/>
                </a:ext>
              </a:extLst>
            </p:cNvPr>
            <p:cNvGrpSpPr/>
            <p:nvPr/>
          </p:nvGrpSpPr>
          <p:grpSpPr>
            <a:xfrm>
              <a:off x="5480808" y="1381210"/>
              <a:ext cx="220832" cy="193228"/>
              <a:chOff x="0" y="0"/>
              <a:chExt cx="812800" cy="711200"/>
            </a:xfrm>
          </p:grpSpPr>
          <p:sp>
            <p:nvSpPr>
              <p:cNvPr id="20" name="Freeform 66">
                <a:extLst>
                  <a:ext uri="{FF2B5EF4-FFF2-40B4-BE49-F238E27FC236}">
                    <a16:creationId xmlns:a16="http://schemas.microsoft.com/office/drawing/2014/main" id="{490D6F8A-9530-13C3-041D-3660763B5D1E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22" name="TextBox 67">
                <a:extLst>
                  <a:ext uri="{FF2B5EF4-FFF2-40B4-BE49-F238E27FC236}">
                    <a16:creationId xmlns:a16="http://schemas.microsoft.com/office/drawing/2014/main" id="{5CCB482A-DC07-2B38-DF91-994E556F6CD9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23" name="Group 65">
              <a:extLst>
                <a:ext uri="{FF2B5EF4-FFF2-40B4-BE49-F238E27FC236}">
                  <a16:creationId xmlns:a16="http://schemas.microsoft.com/office/drawing/2014/main" id="{779BE541-FBAB-D1EF-5721-1A0C721D8946}"/>
                </a:ext>
              </a:extLst>
            </p:cNvPr>
            <p:cNvGrpSpPr/>
            <p:nvPr/>
          </p:nvGrpSpPr>
          <p:grpSpPr>
            <a:xfrm>
              <a:off x="7092931" y="1342532"/>
              <a:ext cx="220832" cy="193228"/>
              <a:chOff x="0" y="0"/>
              <a:chExt cx="812800" cy="711200"/>
            </a:xfrm>
          </p:grpSpPr>
          <p:sp>
            <p:nvSpPr>
              <p:cNvPr id="30" name="Freeform 66">
                <a:extLst>
                  <a:ext uri="{FF2B5EF4-FFF2-40B4-BE49-F238E27FC236}">
                    <a16:creationId xmlns:a16="http://schemas.microsoft.com/office/drawing/2014/main" id="{7AFC41E2-E575-BB06-B32E-A4C38E83C902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31" name="TextBox 67">
                <a:extLst>
                  <a:ext uri="{FF2B5EF4-FFF2-40B4-BE49-F238E27FC236}">
                    <a16:creationId xmlns:a16="http://schemas.microsoft.com/office/drawing/2014/main" id="{3CBCBC6F-7919-756F-2BD9-9F1BBFD80DD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32" name="Group 65">
              <a:extLst>
                <a:ext uri="{FF2B5EF4-FFF2-40B4-BE49-F238E27FC236}">
                  <a16:creationId xmlns:a16="http://schemas.microsoft.com/office/drawing/2014/main" id="{14E7E17A-8027-AD60-E7F8-AFD7920C32B1}"/>
                </a:ext>
              </a:extLst>
            </p:cNvPr>
            <p:cNvGrpSpPr/>
            <p:nvPr/>
          </p:nvGrpSpPr>
          <p:grpSpPr>
            <a:xfrm>
              <a:off x="8614628" y="1366545"/>
              <a:ext cx="220832" cy="193228"/>
              <a:chOff x="0" y="0"/>
              <a:chExt cx="812800" cy="711200"/>
            </a:xfrm>
          </p:grpSpPr>
          <p:sp>
            <p:nvSpPr>
              <p:cNvPr id="37" name="Freeform 66">
                <a:extLst>
                  <a:ext uri="{FF2B5EF4-FFF2-40B4-BE49-F238E27FC236}">
                    <a16:creationId xmlns:a16="http://schemas.microsoft.com/office/drawing/2014/main" id="{B4B55BB9-5FD0-7F65-DB38-FDC3A9C2E316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1" name="TextBox 67">
                <a:extLst>
                  <a:ext uri="{FF2B5EF4-FFF2-40B4-BE49-F238E27FC236}">
                    <a16:creationId xmlns:a16="http://schemas.microsoft.com/office/drawing/2014/main" id="{F3402B49-1AA7-2099-F862-821BC1CF565B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2" name="Group 65">
              <a:extLst>
                <a:ext uri="{FF2B5EF4-FFF2-40B4-BE49-F238E27FC236}">
                  <a16:creationId xmlns:a16="http://schemas.microsoft.com/office/drawing/2014/main" id="{FF9616C2-5E65-219B-60B4-356CDF2EB9D3}"/>
                </a:ext>
              </a:extLst>
            </p:cNvPr>
            <p:cNvGrpSpPr/>
            <p:nvPr/>
          </p:nvGrpSpPr>
          <p:grpSpPr>
            <a:xfrm>
              <a:off x="10287922" y="1333007"/>
              <a:ext cx="220832" cy="193228"/>
              <a:chOff x="0" y="0"/>
              <a:chExt cx="812800" cy="711200"/>
            </a:xfrm>
          </p:grpSpPr>
          <p:sp>
            <p:nvSpPr>
              <p:cNvPr id="43" name="Freeform 66">
                <a:extLst>
                  <a:ext uri="{FF2B5EF4-FFF2-40B4-BE49-F238E27FC236}">
                    <a16:creationId xmlns:a16="http://schemas.microsoft.com/office/drawing/2014/main" id="{85505BD4-8248-1264-BE0C-5DFF3B69DD14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44" name="TextBox 67">
                <a:extLst>
                  <a:ext uri="{FF2B5EF4-FFF2-40B4-BE49-F238E27FC236}">
                    <a16:creationId xmlns:a16="http://schemas.microsoft.com/office/drawing/2014/main" id="{E18A01BB-D3AB-5D78-5525-B165B2EF6F2D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45" name="Group 65">
              <a:extLst>
                <a:ext uri="{FF2B5EF4-FFF2-40B4-BE49-F238E27FC236}">
                  <a16:creationId xmlns:a16="http://schemas.microsoft.com/office/drawing/2014/main" id="{08157272-1D03-5E23-9210-3471CFE5FDE7}"/>
                </a:ext>
              </a:extLst>
            </p:cNvPr>
            <p:cNvGrpSpPr/>
            <p:nvPr/>
          </p:nvGrpSpPr>
          <p:grpSpPr>
            <a:xfrm>
              <a:off x="7044637" y="7083924"/>
              <a:ext cx="220832" cy="193228"/>
              <a:chOff x="0" y="0"/>
              <a:chExt cx="812800" cy="711200"/>
            </a:xfrm>
          </p:grpSpPr>
          <p:sp>
            <p:nvSpPr>
              <p:cNvPr id="51" name="Freeform 66">
                <a:extLst>
                  <a:ext uri="{FF2B5EF4-FFF2-40B4-BE49-F238E27FC236}">
                    <a16:creationId xmlns:a16="http://schemas.microsoft.com/office/drawing/2014/main" id="{4FADFABA-B852-0600-FFD3-EA76CEB24C8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53" name="TextBox 67">
                <a:extLst>
                  <a:ext uri="{FF2B5EF4-FFF2-40B4-BE49-F238E27FC236}">
                    <a16:creationId xmlns:a16="http://schemas.microsoft.com/office/drawing/2014/main" id="{3C2E2C6A-F2DF-68D8-8021-99817C9B15F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54" name="Group 65">
              <a:extLst>
                <a:ext uri="{FF2B5EF4-FFF2-40B4-BE49-F238E27FC236}">
                  <a16:creationId xmlns:a16="http://schemas.microsoft.com/office/drawing/2014/main" id="{45BCB43B-21D5-53AA-EBCA-8E9A044E14C2}"/>
                </a:ext>
              </a:extLst>
            </p:cNvPr>
            <p:cNvGrpSpPr/>
            <p:nvPr/>
          </p:nvGrpSpPr>
          <p:grpSpPr>
            <a:xfrm>
              <a:off x="8613959" y="7080363"/>
              <a:ext cx="220832" cy="193228"/>
              <a:chOff x="0" y="0"/>
              <a:chExt cx="812800" cy="711200"/>
            </a:xfrm>
          </p:grpSpPr>
          <p:sp>
            <p:nvSpPr>
              <p:cNvPr id="58" name="Freeform 66">
                <a:extLst>
                  <a:ext uri="{FF2B5EF4-FFF2-40B4-BE49-F238E27FC236}">
                    <a16:creationId xmlns:a16="http://schemas.microsoft.com/office/drawing/2014/main" id="{352AFB70-3A14-4CB0-20CE-52BB6E253263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69" name="TextBox 67">
                <a:extLst>
                  <a:ext uri="{FF2B5EF4-FFF2-40B4-BE49-F238E27FC236}">
                    <a16:creationId xmlns:a16="http://schemas.microsoft.com/office/drawing/2014/main" id="{A6BEC50C-BC99-F216-84D1-98B5772F47E1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  <p:grpSp>
          <p:nvGrpSpPr>
            <p:cNvPr id="73" name="Group 65">
              <a:extLst>
                <a:ext uri="{FF2B5EF4-FFF2-40B4-BE49-F238E27FC236}">
                  <a16:creationId xmlns:a16="http://schemas.microsoft.com/office/drawing/2014/main" id="{D1629D19-0BB1-4977-56BE-85E52BC151AE}"/>
                </a:ext>
              </a:extLst>
            </p:cNvPr>
            <p:cNvGrpSpPr/>
            <p:nvPr/>
          </p:nvGrpSpPr>
          <p:grpSpPr>
            <a:xfrm>
              <a:off x="10239628" y="7063426"/>
              <a:ext cx="220832" cy="193228"/>
              <a:chOff x="0" y="0"/>
              <a:chExt cx="812800" cy="711200"/>
            </a:xfrm>
          </p:grpSpPr>
          <p:sp>
            <p:nvSpPr>
              <p:cNvPr id="74" name="Freeform 66">
                <a:extLst>
                  <a:ext uri="{FF2B5EF4-FFF2-40B4-BE49-F238E27FC236}">
                    <a16:creationId xmlns:a16="http://schemas.microsoft.com/office/drawing/2014/main" id="{41B968F7-0168-3F3C-D804-90E6D2119B78}"/>
                  </a:ext>
                </a:extLst>
              </p:cNvPr>
              <p:cNvSpPr/>
              <p:nvPr/>
            </p:nvSpPr>
            <p:spPr>
              <a:xfrm>
                <a:off x="0" y="0"/>
                <a:ext cx="812800" cy="711200"/>
              </a:xfrm>
              <a:custGeom>
                <a:avLst/>
                <a:gdLst/>
                <a:ahLst/>
                <a:cxnLst/>
                <a:rect l="l" t="t" r="r" b="b"/>
                <a:pathLst>
                  <a:path w="812800" h="711200">
                    <a:moveTo>
                      <a:pt x="406400" y="0"/>
                    </a:moveTo>
                    <a:lnTo>
                      <a:pt x="812800" y="711200"/>
                    </a:lnTo>
                    <a:lnTo>
                      <a:pt x="0" y="711200"/>
                    </a:lnTo>
                    <a:lnTo>
                      <a:pt x="406400" y="0"/>
                    </a:lnTo>
                    <a:close/>
                  </a:path>
                </a:pathLst>
              </a:custGeom>
              <a:solidFill>
                <a:srgbClr val="F8DD22"/>
              </a:solidFill>
            </p:spPr>
            <p:txBody>
              <a:bodyPr/>
              <a:lstStyle/>
              <a:p>
                <a:endParaRPr lang="en-GB"/>
              </a:p>
            </p:txBody>
          </p:sp>
          <p:sp>
            <p:nvSpPr>
              <p:cNvPr id="79" name="TextBox 67">
                <a:extLst>
                  <a:ext uri="{FF2B5EF4-FFF2-40B4-BE49-F238E27FC236}">
                    <a16:creationId xmlns:a16="http://schemas.microsoft.com/office/drawing/2014/main" id="{6D4DD292-777C-18FC-9E9D-B56D72CC671A}"/>
                  </a:ext>
                </a:extLst>
              </p:cNvPr>
              <p:cNvSpPr txBox="1"/>
              <p:nvPr/>
            </p:nvSpPr>
            <p:spPr>
              <a:xfrm>
                <a:off x="127000" y="301625"/>
                <a:ext cx="558800" cy="358775"/>
              </a:xfrm>
              <a:prstGeom prst="rect">
                <a:avLst/>
              </a:prstGeom>
            </p:spPr>
            <p:txBody>
              <a:bodyPr lIns="50800" tIns="50800" rIns="50800" bIns="50800" rtlCol="0" anchor="ctr"/>
              <a:lstStyle/>
              <a:p>
                <a:pPr algn="ctr">
                  <a:lnSpc>
                    <a:spcPts val="2379"/>
                  </a:lnSpc>
                </a:pPr>
                <a:endParaRPr/>
              </a:p>
            </p:txBody>
          </p:sp>
        </p:grpSp>
      </p:grpSp>
      <p:pic>
        <p:nvPicPr>
          <p:cNvPr id="21" name="Picture 20">
            <a:extLst>
              <a:ext uri="{FF2B5EF4-FFF2-40B4-BE49-F238E27FC236}">
                <a16:creationId xmlns:a16="http://schemas.microsoft.com/office/drawing/2014/main" id="{3D1F1FC0-E2E3-2816-F3FE-C9C7A27354A0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788169" y="2958611"/>
            <a:ext cx="402128" cy="402128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A644BD22-F94F-1643-DF01-8CB5B2F12A0C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5224520" y="4318609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566104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7934992F-4AB6-CEBC-5ADD-9EB1D57AF52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E6E272E-62D1-3781-6936-5D2641C3A45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51593217"/>
              </p:ext>
            </p:extLst>
          </p:nvPr>
        </p:nvGraphicFramePr>
        <p:xfrm>
          <a:off x="2616676" y="592168"/>
          <a:ext cx="7953573" cy="677997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22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nd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23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rd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24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100" dirty="0">
                        <a:solidFill>
                          <a:srgbClr val="000000"/>
                        </a:solidFill>
                        <a:latin typeface="DM Sans Bold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25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 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1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26</a:t>
                      </a:r>
                      <a:r>
                        <a:rPr lang="en-US" sz="1100" baseline="30000" dirty="0">
                          <a:solidFill>
                            <a:srgbClr val="000000"/>
                          </a:solidFill>
                          <a:latin typeface="DM Sans Bold"/>
                        </a:rPr>
                        <a:t>th</a:t>
                      </a:r>
                      <a:endParaRPr lang="en-US" sz="1000"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47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grid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</a:rPr>
                        <a:t>Have a lovely Christmas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and a Happy New Year.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Please note the CFO Activity Hubs will be back open on the 2</a:t>
                      </a:r>
                      <a:r>
                        <a:rPr lang="en-US" sz="1400" b="1" baseline="30000" dirty="0">
                          <a:solidFill>
                            <a:srgbClr val="000000"/>
                          </a:solidFill>
                          <a:latin typeface="+mn-lt"/>
                        </a:rPr>
                        <a:t>nd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January 2026.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0" baseline="0" dirty="0">
                          <a:solidFill>
                            <a:srgbClr val="000000"/>
                          </a:solidFill>
                          <a:latin typeface="+mn-lt"/>
                        </a:rPr>
                        <a:t>For any support over the Christmas period, please see below contact numbers: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endParaRPr lang="en-US" sz="1400" b="1" baseline="0" dirty="0">
                        <a:solidFill>
                          <a:srgbClr val="000000"/>
                        </a:solidFill>
                        <a:latin typeface="+mn-lt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dirty="0">
                          <a:solidFill>
                            <a:srgbClr val="000000"/>
                          </a:solidFill>
                          <a:latin typeface="+mn-lt"/>
                        </a:rPr>
                        <a:t>Samaritans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116 123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CALM 0800 58 58 58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 err="1">
                          <a:solidFill>
                            <a:srgbClr val="000000"/>
                          </a:solidFill>
                          <a:latin typeface="+mn-lt"/>
                        </a:rPr>
                        <a:t>MoneyHelper</a:t>
                      </a: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 0800 138 7777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National Domestic Abuse Helpline 0808 2000 247 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NHS 111</a:t>
                      </a:r>
                    </a:p>
                    <a:p>
                      <a:pPr algn="ctr">
                        <a:lnSpc>
                          <a:spcPct val="100000"/>
                        </a:lnSpc>
                        <a:defRPr/>
                      </a:pPr>
                      <a:r>
                        <a:rPr lang="en-US" sz="1400" b="1" baseline="0" dirty="0">
                          <a:solidFill>
                            <a:srgbClr val="000000"/>
                          </a:solidFill>
                          <a:latin typeface="+mn-lt"/>
                        </a:rPr>
                        <a:t>Emergency helpline 999</a:t>
                      </a:r>
                    </a:p>
                    <a:p>
                      <a:pPr algn="ctr">
                        <a:lnSpc>
                          <a:spcPct val="100000"/>
                        </a:lnSpc>
                      </a:pPr>
                      <a:endParaRPr lang="en-US" sz="160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6326"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Employability skills/CV building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10.00-12.00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Young persons (18-25) drop-in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09.30am-10.30am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chemeClr val="tx1"/>
                        </a:solidFill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Health &amp;wellbeing group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10.00-12.00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Mindfulness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10.30pm-11.30pm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chemeClr val="tx1"/>
                          </a:solidFill>
                        </a:rPr>
                        <a:t>Housing drop-in 12.00am-13.00pm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Diversity and Inclusion Group 10.00am-12.00am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Financial support (debt, budgeting)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13.00pm-14.00pm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Puzzles and Games 13.00pm-14.00pm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ManPlan</a:t>
                      </a:r>
                    </a:p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14.00pm-15.00pm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Arts and Crafts 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1pm – 3pm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With TIPP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FITNESS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1-2-1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Self-employment sessions</a:t>
                      </a:r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13.00-15.00</a:t>
                      </a:r>
                    </a:p>
                    <a:p>
                      <a:pPr lvl="0" algn="ctr">
                        <a:buNone/>
                      </a:pPr>
                      <a:endParaRPr lang="en-GB" sz="900" dirty="0"/>
                    </a:p>
                    <a:p>
                      <a:pPr lvl="0" algn="ctr">
                        <a:buNone/>
                      </a:pPr>
                      <a:r>
                        <a:rPr lang="en-GB" sz="900" dirty="0"/>
                        <a:t>With TKO</a:t>
                      </a:r>
                    </a:p>
                    <a:p>
                      <a:pPr algn="ctr">
                        <a:lnSpc>
                          <a:spcPts val="1515"/>
                        </a:lnSpc>
                        <a:defRPr/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1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1" u="none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Closed from 12pm</a:t>
                      </a:r>
                      <a:endParaRPr lang="en-US" sz="900" b="0" u="none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algn="ctr"/>
                      <a:endParaRPr lang="en-GB" sz="900" b="0" kern="1200" dirty="0">
                        <a:solidFill>
                          <a:schemeClr val="tx1"/>
                        </a:solidFill>
                        <a:effectLst/>
                        <a:latin typeface="DM Sans" pitchFamily="2" charset="0"/>
                        <a:ea typeface="+mn-ea"/>
                        <a:cs typeface="+mn-c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gridSpan="2" vMerge="1">
                  <a:txBody>
                    <a:bodyPr/>
                    <a:lstStyle/>
                    <a:p>
                      <a:pPr algn="ctr"/>
                      <a:endParaRPr lang="en-GB" sz="9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35E7652-6FE6-EB88-CE2E-787A75DC0119}"/>
              </a:ext>
            </a:extLst>
          </p:cNvPr>
          <p:cNvGrpSpPr/>
          <p:nvPr/>
        </p:nvGrpSpPr>
        <p:grpSpPr>
          <a:xfrm>
            <a:off x="184646" y="1589490"/>
            <a:ext cx="2384913" cy="4728152"/>
            <a:chOff x="0" y="0"/>
            <a:chExt cx="868775" cy="1669301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14A64A5C-9E78-FDA1-9107-C58DEEA025E9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74123DC7-9018-E282-A0DD-9613C3240D3B}"/>
                </a:ext>
              </a:extLst>
            </p:cNvPr>
            <p:cNvSpPr txBox="1"/>
            <p:nvPr/>
          </p:nvSpPr>
          <p:spPr>
            <a:xfrm>
              <a:off x="0" y="-28575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FFF6146C-9E3D-85C4-26A8-9B477B44DA1B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D0869CE5-1419-861A-6E3B-4D4A57C1B752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62B685C-B969-E9BB-2878-2790AAECCEE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B88DA88-BF68-BE38-8433-535F95E44C06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9BD86960-965A-C92D-7010-8A3BF124DB92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AC1CE3A2-B85E-218B-5EF1-D6441C504AFB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DABD7982-5558-F746-06F7-58999A04CD2D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A1614448-F33B-56A6-BA8F-92BBDED2D94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ACB8EABB-2B5E-5042-AC2E-163DA6EC1BE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E50E5516-0FAB-5D96-86EE-41900079687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0D27ED43-4DEB-6169-9B85-452071BFDA1F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EFB8220C-9A3A-8BBA-1A89-09B46A5B8D8E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3476C82B-76C9-3919-0BD8-192DB50B451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35AA187A-B144-B368-E7F0-43B7FEFCC390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F7720AA4-5237-8921-37D4-B4C8E82893A2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5CF1A0AC-ED76-B9E8-D25A-DFD49574193E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16" name="Group 46">
            <a:extLst>
              <a:ext uri="{FF2B5EF4-FFF2-40B4-BE49-F238E27FC236}">
                <a16:creationId xmlns:a16="http://schemas.microsoft.com/office/drawing/2014/main" id="{29A63AC7-C8EF-8714-47C1-93C8AAEAE445}"/>
              </a:ext>
            </a:extLst>
          </p:cNvPr>
          <p:cNvGrpSpPr/>
          <p:nvPr/>
        </p:nvGrpSpPr>
        <p:grpSpPr>
          <a:xfrm rot="2700000">
            <a:off x="3662528" y="1729607"/>
            <a:ext cx="442368" cy="576249"/>
            <a:chOff x="-550539" y="-920869"/>
            <a:chExt cx="1223639" cy="1593969"/>
          </a:xfrm>
        </p:grpSpPr>
        <p:sp>
          <p:nvSpPr>
            <p:cNvPr id="17" name="Freeform 47">
              <a:extLst>
                <a:ext uri="{FF2B5EF4-FFF2-40B4-BE49-F238E27FC236}">
                  <a16:creationId xmlns:a16="http://schemas.microsoft.com/office/drawing/2014/main" id="{89324E4C-D6D7-1D9A-ECF9-1AEE38B118CD}"/>
                </a:ext>
              </a:extLst>
            </p:cNvPr>
            <p:cNvSpPr/>
            <p:nvPr/>
          </p:nvSpPr>
          <p:spPr>
            <a:xfrm>
              <a:off x="-550539" y="-920869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8" name="TextBox 48">
              <a:extLst>
                <a:ext uri="{FF2B5EF4-FFF2-40B4-BE49-F238E27FC236}">
                  <a16:creationId xmlns:a16="http://schemas.microsoft.com/office/drawing/2014/main" id="{9EF4F956-0DA1-A08E-CA2E-80A53B3ADF6C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 dirty="0"/>
            </a:p>
          </p:txBody>
        </p:sp>
      </p:grpSp>
      <p:grpSp>
        <p:nvGrpSpPr>
          <p:cNvPr id="24" name="Group 62">
            <a:extLst>
              <a:ext uri="{FF2B5EF4-FFF2-40B4-BE49-F238E27FC236}">
                <a16:creationId xmlns:a16="http://schemas.microsoft.com/office/drawing/2014/main" id="{0882C9EF-E102-F02B-A813-FF9EC6D6C99F}"/>
              </a:ext>
            </a:extLst>
          </p:cNvPr>
          <p:cNvGrpSpPr/>
          <p:nvPr/>
        </p:nvGrpSpPr>
        <p:grpSpPr>
          <a:xfrm>
            <a:off x="5416608" y="2855633"/>
            <a:ext cx="242972" cy="438870"/>
            <a:chOff x="76200" y="47625"/>
            <a:chExt cx="812801" cy="1468127"/>
          </a:xfrm>
        </p:grpSpPr>
        <p:sp>
          <p:nvSpPr>
            <p:cNvPr id="25" name="Freeform 63">
              <a:extLst>
                <a:ext uri="{FF2B5EF4-FFF2-40B4-BE49-F238E27FC236}">
                  <a16:creationId xmlns:a16="http://schemas.microsoft.com/office/drawing/2014/main" id="{C1FC076D-5039-8E0B-65F3-838E6022EEE5}"/>
                </a:ext>
              </a:extLst>
            </p:cNvPr>
            <p:cNvSpPr/>
            <p:nvPr/>
          </p:nvSpPr>
          <p:spPr>
            <a:xfrm>
              <a:off x="76201" y="702952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 dirty="0"/>
            </a:p>
          </p:txBody>
        </p:sp>
        <p:sp>
          <p:nvSpPr>
            <p:cNvPr id="26" name="TextBox 64">
              <a:extLst>
                <a:ext uri="{FF2B5EF4-FFF2-40B4-BE49-F238E27FC236}">
                  <a16:creationId xmlns:a16="http://schemas.microsoft.com/office/drawing/2014/main" id="{B5C98531-F7D7-8607-FF97-5888D657301D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38" name="Group 65">
            <a:extLst>
              <a:ext uri="{FF2B5EF4-FFF2-40B4-BE49-F238E27FC236}">
                <a16:creationId xmlns:a16="http://schemas.microsoft.com/office/drawing/2014/main" id="{A2A7D815-BB76-CA9B-71FA-BFCB694E4FD4}"/>
              </a:ext>
            </a:extLst>
          </p:cNvPr>
          <p:cNvGrpSpPr/>
          <p:nvPr/>
        </p:nvGrpSpPr>
        <p:grpSpPr>
          <a:xfrm>
            <a:off x="3849207" y="5071777"/>
            <a:ext cx="220832" cy="193228"/>
            <a:chOff x="0" y="0"/>
            <a:chExt cx="812800" cy="711200"/>
          </a:xfrm>
        </p:grpSpPr>
        <p:sp>
          <p:nvSpPr>
            <p:cNvPr id="39" name="Freeform 66">
              <a:extLst>
                <a:ext uri="{FF2B5EF4-FFF2-40B4-BE49-F238E27FC236}">
                  <a16:creationId xmlns:a16="http://schemas.microsoft.com/office/drawing/2014/main" id="{8364A7D6-B57E-7417-0676-CF5A4966FB9A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0" name="TextBox 67">
              <a:extLst>
                <a:ext uri="{FF2B5EF4-FFF2-40B4-BE49-F238E27FC236}">
                  <a16:creationId xmlns:a16="http://schemas.microsoft.com/office/drawing/2014/main" id="{7A25E771-0335-78FB-D551-414448526D0D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92915092-8259-37CF-3E1E-A497D48D8004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EB539B82-B2B7-8057-8129-030FD7C3B6C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</a:p>
        </p:txBody>
      </p:sp>
      <p:grpSp>
        <p:nvGrpSpPr>
          <p:cNvPr id="99" name="Group 62">
            <a:extLst>
              <a:ext uri="{FF2B5EF4-FFF2-40B4-BE49-F238E27FC236}">
                <a16:creationId xmlns:a16="http://schemas.microsoft.com/office/drawing/2014/main" id="{7005B98A-38B1-CB49-827A-B24DE2DA6318}"/>
              </a:ext>
            </a:extLst>
          </p:cNvPr>
          <p:cNvGrpSpPr/>
          <p:nvPr/>
        </p:nvGrpSpPr>
        <p:grpSpPr>
          <a:xfrm>
            <a:off x="2689254" y="5184259"/>
            <a:ext cx="242972" cy="242972"/>
            <a:chOff x="0" y="0"/>
            <a:chExt cx="812800" cy="812800"/>
          </a:xfrm>
        </p:grpSpPr>
        <p:sp>
          <p:nvSpPr>
            <p:cNvPr id="100" name="Freeform 63">
              <a:extLst>
                <a:ext uri="{FF2B5EF4-FFF2-40B4-BE49-F238E27FC236}">
                  <a16:creationId xmlns:a16="http://schemas.microsoft.com/office/drawing/2014/main" id="{3A8E6E2F-9455-C94B-6C3B-BB053BF9EF3E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101" name="TextBox 64">
              <a:extLst>
                <a:ext uri="{FF2B5EF4-FFF2-40B4-BE49-F238E27FC236}">
                  <a16:creationId xmlns:a16="http://schemas.microsoft.com/office/drawing/2014/main" id="{056B851F-13E2-461B-E635-7A43EFC6E1B4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pic>
        <p:nvPicPr>
          <p:cNvPr id="9" name="Picture 8">
            <a:extLst>
              <a:ext uri="{FF2B5EF4-FFF2-40B4-BE49-F238E27FC236}">
                <a16:creationId xmlns:a16="http://schemas.microsoft.com/office/drawing/2014/main" id="{5D7A748F-109D-01AE-DC56-13E9FB0FE04A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219607" y="4440774"/>
            <a:ext cx="286537" cy="286537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11717CCC-E3A8-B21B-F97E-E7298FAB549F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675595" y="3488597"/>
            <a:ext cx="384081" cy="176799"/>
          </a:xfrm>
          <a:prstGeom prst="rect">
            <a:avLst/>
          </a:prstGeom>
        </p:spPr>
      </p:pic>
      <p:pic>
        <p:nvPicPr>
          <p:cNvPr id="36" name="Picture 35">
            <a:extLst>
              <a:ext uri="{FF2B5EF4-FFF2-40B4-BE49-F238E27FC236}">
                <a16:creationId xmlns:a16="http://schemas.microsoft.com/office/drawing/2014/main" id="{CA22F753-4769-19FB-BD90-6ED7646E5CB9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224520" y="4318609"/>
            <a:ext cx="458396" cy="5181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7007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3E2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0F9A2CBE-F1A3-2CD4-4BB0-F2CD061396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35144365-486C-54E8-7D23-97FC0F13CA2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8052210"/>
              </p:ext>
            </p:extLst>
          </p:nvPr>
        </p:nvGraphicFramePr>
        <p:xfrm>
          <a:off x="2663403" y="593502"/>
          <a:ext cx="7953573" cy="6779974"/>
        </p:xfrm>
        <a:graphic>
          <a:graphicData uri="http://schemas.openxmlformats.org/drawingml/2006/table">
            <a:tbl>
              <a:tblPr/>
              <a:tblGrid>
                <a:gridCol w="150543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61203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64834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51260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6751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388675"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Monday 29th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Tuesday 30th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Wednesday 31st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Thursday 1st</a:t>
                      </a:r>
                      <a:endParaRPr lang="en-US" sz="1200" dirty="0"/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928"/>
                        </a:lnSpc>
                        <a:defRPr/>
                      </a:pPr>
                      <a:r>
                        <a:rPr lang="en-US" sz="1200" dirty="0">
                          <a:solidFill>
                            <a:srgbClr val="000000"/>
                          </a:solidFill>
                          <a:latin typeface="DM Sans Bold"/>
                        </a:rPr>
                        <a:t>Friday 2nd</a:t>
                      </a:r>
                    </a:p>
                  </a:txBody>
                  <a:tcPr marL="45720" marR="45720" anchor="ctr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FB16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14972">
                <a:tc rowSpan="4" gridSpan="4"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800" b="1" dirty="0">
                        <a:solidFill>
                          <a:srgbClr val="000000"/>
                        </a:solidFill>
                        <a:latin typeface="DM Sans" pitchFamily="2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>
                          <a:solidFill>
                            <a:srgbClr val="000000"/>
                          </a:solidFill>
                          <a:latin typeface="DM Sans" pitchFamily="2" charset="0"/>
                        </a:rPr>
                        <a:t>Hub closed</a:t>
                      </a:r>
                    </a:p>
                    <a:p>
                      <a:pPr algn="ctr"/>
                      <a:endParaRPr lang="en-GB" sz="1600" b="0" dirty="0">
                        <a:latin typeface="DM Sans" pitchFamily="2" charset="0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rowSpan="4" h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ts val="1515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from 9:30 for drop-in support!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0480693"/>
                  </a:ext>
                </a:extLst>
              </a:tr>
              <a:tr h="2606326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Back to work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Employment support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10.00pm-11.00pm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GB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Creative Writing 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11.00am-12.00am</a:t>
                      </a: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44261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Green Fingers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 (Healthy living and Healthy environment)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r>
                        <a:rPr lang="en-GB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13.00pm-15.00pm</a:t>
                      </a: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25740">
                <a:tc gridSpan="4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hMerge="1" vMerge="1">
                  <a:txBody>
                    <a:bodyPr/>
                    <a:lstStyle/>
                    <a:p>
                      <a:endParaRPr dirty="0"/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ts val="1470"/>
                        </a:lnSpc>
                        <a:defRPr/>
                      </a:pPr>
                      <a:r>
                        <a:rPr lang="en-US" sz="900" b="0" dirty="0">
                          <a:solidFill>
                            <a:srgbClr val="000000"/>
                          </a:solidFill>
                          <a:latin typeface="DM Sans"/>
                        </a:rPr>
                        <a:t>Hub open  3pm – 4pm for drop in support</a:t>
                      </a:r>
                    </a:p>
                    <a:p>
                      <a:pPr algn="ctr">
                        <a:lnSpc>
                          <a:spcPts val="1515"/>
                        </a:lnSpc>
                      </a:pPr>
                      <a:endParaRPr lang="en-US" sz="900" b="0" dirty="0">
                        <a:solidFill>
                          <a:srgbClr val="000000"/>
                        </a:solidFill>
                        <a:latin typeface="DM Sans"/>
                      </a:endParaRPr>
                    </a:p>
                  </a:txBody>
                  <a:tcPr marL="45720" marR="45720">
                    <a:lnL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9371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39961923"/>
                  </a:ext>
                </a:extLst>
              </a:tr>
            </a:tbl>
          </a:graphicData>
        </a:graphic>
      </p:graphicFrame>
      <p:grpSp>
        <p:nvGrpSpPr>
          <p:cNvPr id="3" name="Group 3">
            <a:extLst>
              <a:ext uri="{FF2B5EF4-FFF2-40B4-BE49-F238E27FC236}">
                <a16:creationId xmlns:a16="http://schemas.microsoft.com/office/drawing/2014/main" id="{76B9625B-F599-2EA3-58F0-4611D5364A49}"/>
              </a:ext>
            </a:extLst>
          </p:cNvPr>
          <p:cNvGrpSpPr/>
          <p:nvPr/>
        </p:nvGrpSpPr>
        <p:grpSpPr>
          <a:xfrm>
            <a:off x="184646" y="1589488"/>
            <a:ext cx="2384913" cy="4864640"/>
            <a:chOff x="0" y="0"/>
            <a:chExt cx="868775" cy="1717489"/>
          </a:xfrm>
        </p:grpSpPr>
        <p:sp>
          <p:nvSpPr>
            <p:cNvPr id="4" name="Freeform 4">
              <a:extLst>
                <a:ext uri="{FF2B5EF4-FFF2-40B4-BE49-F238E27FC236}">
                  <a16:creationId xmlns:a16="http://schemas.microsoft.com/office/drawing/2014/main" id="{D530E982-A720-126D-164F-E1CF4E625A1E}"/>
                </a:ext>
              </a:extLst>
            </p:cNvPr>
            <p:cNvSpPr/>
            <p:nvPr/>
          </p:nvSpPr>
          <p:spPr>
            <a:xfrm>
              <a:off x="0" y="0"/>
              <a:ext cx="868775" cy="1669301"/>
            </a:xfrm>
            <a:custGeom>
              <a:avLst/>
              <a:gdLst/>
              <a:ahLst/>
              <a:cxnLst/>
              <a:rect l="l" t="t" r="r" b="b"/>
              <a:pathLst>
                <a:path w="868775" h="1669301">
                  <a:moveTo>
                    <a:pt x="0" y="0"/>
                  </a:moveTo>
                  <a:lnTo>
                    <a:pt x="868775" y="0"/>
                  </a:lnTo>
                  <a:lnTo>
                    <a:pt x="868775" y="1669301"/>
                  </a:lnTo>
                  <a:lnTo>
                    <a:pt x="0" y="1669301"/>
                  </a:lnTo>
                  <a:close/>
                </a:path>
              </a:pathLst>
            </a:custGeom>
            <a:solidFill>
              <a:srgbClr val="34586E"/>
            </a:solidFill>
            <a:ln w="9525" cap="sq">
              <a:solidFill>
                <a:srgbClr val="000000"/>
              </a:solidFill>
              <a:prstDash val="solid"/>
              <a:miter/>
            </a:ln>
          </p:spPr>
          <p:txBody>
            <a:bodyPr/>
            <a:lstStyle/>
            <a:p>
              <a:endParaRPr lang="en-GB"/>
            </a:p>
          </p:txBody>
        </p:sp>
        <p:sp>
          <p:nvSpPr>
            <p:cNvPr id="5" name="TextBox 5">
              <a:extLst>
                <a:ext uri="{FF2B5EF4-FFF2-40B4-BE49-F238E27FC236}">
                  <a16:creationId xmlns:a16="http://schemas.microsoft.com/office/drawing/2014/main" id="{43FE6724-727F-902C-630D-515B870D60A4}"/>
                </a:ext>
              </a:extLst>
            </p:cNvPr>
            <p:cNvSpPr txBox="1"/>
            <p:nvPr/>
          </p:nvSpPr>
          <p:spPr>
            <a:xfrm>
              <a:off x="0" y="19613"/>
              <a:ext cx="868775" cy="1697876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r>
                <a:rPr lang="en-US" sz="1600" b="1" dirty="0">
                  <a:solidFill>
                    <a:srgbClr val="FFFFFF"/>
                  </a:solidFill>
                  <a:latin typeface="DM Sans"/>
                </a:rPr>
                <a:t>Bradford CFO Activity Hub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9:30am – 4pm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Monday - Friday</a:t>
              </a:r>
              <a:endParaRPr lang="en-US" sz="1200" dirty="0">
                <a:solidFill>
                  <a:srgbClr val="FFFFFF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Monday and Tuesday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Fountains Church,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BD5 0BQ</a:t>
              </a:r>
            </a:p>
            <a:p>
              <a:pPr algn="ctr">
                <a:lnSpc>
                  <a:spcPts val="2379"/>
                </a:lnSpc>
              </a:pPr>
              <a:r>
                <a:rPr lang="en-US" sz="1200" b="1" dirty="0">
                  <a:solidFill>
                    <a:srgbClr val="FFFFFF"/>
                  </a:solidFill>
                  <a:latin typeface="DM Sans"/>
                </a:rPr>
                <a:t>Wednesday, Thursday and Friday 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we are based at: The Cube, 1 </a:t>
              </a:r>
              <a:r>
                <a:rPr lang="en-US" sz="1200" dirty="0" err="1">
                  <a:solidFill>
                    <a:srgbClr val="FFFFFF"/>
                  </a:solidFill>
                  <a:latin typeface="DM Sans"/>
                </a:rPr>
                <a:t>Glydegate</a:t>
              </a:r>
              <a:r>
                <a:rPr lang="en-US" sz="1200" dirty="0">
                  <a:solidFill>
                    <a:srgbClr val="FFFFFF"/>
                  </a:solidFill>
                  <a:latin typeface="DM Sans"/>
                </a:rPr>
                <a:t>, Bradford, BD5 0BQ</a:t>
              </a:r>
            </a:p>
            <a:p>
              <a:pPr algn="ctr">
                <a:lnSpc>
                  <a:spcPts val="2379"/>
                </a:lnSpc>
              </a:pPr>
              <a:endParaRPr lang="en-US" sz="1200" dirty="0">
                <a:solidFill>
                  <a:schemeClr val="bg1"/>
                </a:solidFill>
                <a:latin typeface="DM Sans"/>
              </a:endParaRPr>
            </a:p>
            <a:p>
              <a:pPr algn="ctr">
                <a:lnSpc>
                  <a:spcPts val="2379"/>
                </a:lnSpc>
              </a:pPr>
              <a:r>
                <a:rPr lang="en-US" sz="1200" dirty="0">
                  <a:solidFill>
                    <a:schemeClr val="bg1"/>
                  </a:solidFill>
                  <a:latin typeface="DM Sans"/>
                </a:rPr>
                <a:t>Contact numbers: 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07586552856</a:t>
              </a:r>
            </a:p>
            <a:p>
              <a:pPr algn="ctr">
                <a:lnSpc>
                  <a:spcPts val="2379"/>
                </a:lnSpc>
              </a:pPr>
              <a:r>
                <a:rPr lang="en-GB" sz="1200" dirty="0">
                  <a:solidFill>
                    <a:schemeClr val="bg1"/>
                  </a:solidFill>
                  <a:latin typeface="DM Sans"/>
                </a:rPr>
                <a:t>07813197403</a:t>
              </a:r>
              <a:endParaRPr lang="en-GB" sz="1200" dirty="0">
                <a:solidFill>
                  <a:schemeClr val="bg1"/>
                </a:solidFill>
                <a:latin typeface="DM Sans" pitchFamily="2" charset="0"/>
              </a:endParaRPr>
            </a:p>
            <a:p>
              <a:pPr algn="ctr">
                <a:lnSpc>
                  <a:spcPts val="2379"/>
                </a:lnSpc>
              </a:pPr>
              <a:endParaRPr lang="en-US" sz="1699" dirty="0">
                <a:solidFill>
                  <a:srgbClr val="FFFFFF"/>
                </a:solidFill>
                <a:latin typeface="DM Sans"/>
              </a:endParaRPr>
            </a:p>
          </p:txBody>
        </p:sp>
      </p:grpSp>
      <p:grpSp>
        <p:nvGrpSpPr>
          <p:cNvPr id="46" name="Group 46">
            <a:extLst>
              <a:ext uri="{FF2B5EF4-FFF2-40B4-BE49-F238E27FC236}">
                <a16:creationId xmlns:a16="http://schemas.microsoft.com/office/drawing/2014/main" id="{AEFE9DE1-9304-C54F-BD47-B11BA60747CD}"/>
              </a:ext>
            </a:extLst>
          </p:cNvPr>
          <p:cNvGrpSpPr/>
          <p:nvPr/>
        </p:nvGrpSpPr>
        <p:grpSpPr>
          <a:xfrm rot="2700000">
            <a:off x="170282" y="1049731"/>
            <a:ext cx="293842" cy="293842"/>
            <a:chOff x="0" y="0"/>
            <a:chExt cx="812800" cy="812800"/>
          </a:xfrm>
        </p:grpSpPr>
        <p:sp>
          <p:nvSpPr>
            <p:cNvPr id="47" name="Freeform 47">
              <a:extLst>
                <a:ext uri="{FF2B5EF4-FFF2-40B4-BE49-F238E27FC236}">
                  <a16:creationId xmlns:a16="http://schemas.microsoft.com/office/drawing/2014/main" id="{1850D359-1C99-2D74-DF4B-7B6F97DE598C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lnTo>
                    <a:pt x="812800" y="406400"/>
                  </a:lnTo>
                  <a:lnTo>
                    <a:pt x="406400" y="812800"/>
                  </a:lnTo>
                  <a:lnTo>
                    <a:pt x="0" y="4064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E13716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48" name="TextBox 48">
              <a:extLst>
                <a:ext uri="{FF2B5EF4-FFF2-40B4-BE49-F238E27FC236}">
                  <a16:creationId xmlns:a16="http://schemas.microsoft.com/office/drawing/2014/main" id="{92ED7692-EF98-9F89-570A-F408FBF4D1F5}"/>
                </a:ext>
              </a:extLst>
            </p:cNvPr>
            <p:cNvSpPr txBox="1"/>
            <p:nvPr/>
          </p:nvSpPr>
          <p:spPr>
            <a:xfrm>
              <a:off x="139700" y="111125"/>
              <a:ext cx="533400" cy="561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49" name="Group 49">
            <a:extLst>
              <a:ext uri="{FF2B5EF4-FFF2-40B4-BE49-F238E27FC236}">
                <a16:creationId xmlns:a16="http://schemas.microsoft.com/office/drawing/2014/main" id="{C1182F97-91A3-753C-E057-4E4923573301}"/>
              </a:ext>
            </a:extLst>
          </p:cNvPr>
          <p:cNvGrpSpPr/>
          <p:nvPr/>
        </p:nvGrpSpPr>
        <p:grpSpPr>
          <a:xfrm>
            <a:off x="344097" y="6391036"/>
            <a:ext cx="2066012" cy="747035"/>
            <a:chOff x="183080" y="0"/>
            <a:chExt cx="2754682" cy="996046"/>
          </a:xfrm>
        </p:grpSpPr>
        <p:sp>
          <p:nvSpPr>
            <p:cNvPr id="50" name="Freeform 50">
              <a:extLst>
                <a:ext uri="{FF2B5EF4-FFF2-40B4-BE49-F238E27FC236}">
                  <a16:creationId xmlns:a16="http://schemas.microsoft.com/office/drawing/2014/main" id="{3A77F236-2506-0DA6-B52B-46F7E662315E}"/>
                </a:ext>
              </a:extLst>
            </p:cNvPr>
            <p:cNvSpPr/>
            <p:nvPr/>
          </p:nvSpPr>
          <p:spPr>
            <a:xfrm>
              <a:off x="694021" y="0"/>
              <a:ext cx="1741685" cy="680233"/>
            </a:xfrm>
            <a:custGeom>
              <a:avLst/>
              <a:gdLst/>
              <a:ahLst/>
              <a:cxnLst/>
              <a:rect l="l" t="t" r="r" b="b"/>
              <a:pathLst>
                <a:path w="1741685" h="680233">
                  <a:moveTo>
                    <a:pt x="0" y="0"/>
                  </a:moveTo>
                  <a:lnTo>
                    <a:pt x="1741685" y="0"/>
                  </a:lnTo>
                  <a:lnTo>
                    <a:pt x="1741685" y="680233"/>
                  </a:lnTo>
                  <a:lnTo>
                    <a:pt x="0" y="680233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3"/>
              <a:stretch>
                <a:fillRect t="-974" b="-974"/>
              </a:stretch>
            </a:blipFill>
          </p:spPr>
          <p:txBody>
            <a:bodyPr/>
            <a:lstStyle/>
            <a:p>
              <a:endParaRPr lang="en-GB"/>
            </a:p>
          </p:txBody>
        </p:sp>
        <p:sp>
          <p:nvSpPr>
            <p:cNvPr id="52" name="TextBox 52">
              <a:extLst>
                <a:ext uri="{FF2B5EF4-FFF2-40B4-BE49-F238E27FC236}">
                  <a16:creationId xmlns:a16="http://schemas.microsoft.com/office/drawing/2014/main" id="{E2D2316C-7914-FA39-6697-09AEA1B1BFEE}"/>
                </a:ext>
              </a:extLst>
            </p:cNvPr>
            <p:cNvSpPr txBox="1"/>
            <p:nvPr/>
          </p:nvSpPr>
          <p:spPr>
            <a:xfrm>
              <a:off x="183080" y="842158"/>
              <a:ext cx="2754682" cy="153888"/>
            </a:xfrm>
            <a:prstGeom prst="rect">
              <a:avLst/>
            </a:prstGeom>
          </p:spPr>
          <p:txBody>
            <a:bodyPr lIns="0" tIns="0" rIns="0" bIns="0" rtlCol="0" anchor="t">
              <a:spAutoFit/>
            </a:bodyPr>
            <a:lstStyle/>
            <a:p>
              <a:pPr algn="ctr">
                <a:lnSpc>
                  <a:spcPts val="877"/>
                </a:lnSpc>
              </a:pPr>
              <a:r>
                <a:rPr lang="en-US" sz="750">
                  <a:solidFill>
                    <a:srgbClr val="000000"/>
                  </a:solidFill>
                  <a:latin typeface="DM Sans"/>
                </a:rPr>
                <a:t>This </a:t>
              </a:r>
              <a:r>
                <a:rPr lang="en-US" sz="750" err="1">
                  <a:solidFill>
                    <a:srgbClr val="000000"/>
                  </a:solidFill>
                  <a:latin typeface="DM Sans"/>
                </a:rPr>
                <a:t>programme</a:t>
              </a:r>
              <a:r>
                <a:rPr lang="en-US" sz="750">
                  <a:solidFill>
                    <a:srgbClr val="000000"/>
                  </a:solidFill>
                  <a:latin typeface="DM Sans"/>
                </a:rPr>
                <a:t> is delivered by HMPPS CFO</a:t>
              </a:r>
            </a:p>
          </p:txBody>
        </p:sp>
      </p:grpSp>
      <p:grpSp>
        <p:nvGrpSpPr>
          <p:cNvPr id="62" name="Group 62">
            <a:extLst>
              <a:ext uri="{FF2B5EF4-FFF2-40B4-BE49-F238E27FC236}">
                <a16:creationId xmlns:a16="http://schemas.microsoft.com/office/drawing/2014/main" id="{7D7799F1-84EE-0C65-0C01-06DF4B3E89A9}"/>
              </a:ext>
            </a:extLst>
          </p:cNvPr>
          <p:cNvGrpSpPr/>
          <p:nvPr/>
        </p:nvGrpSpPr>
        <p:grpSpPr>
          <a:xfrm>
            <a:off x="195716" y="593502"/>
            <a:ext cx="242972" cy="242972"/>
            <a:chOff x="0" y="0"/>
            <a:chExt cx="812800" cy="812800"/>
          </a:xfrm>
        </p:grpSpPr>
        <p:sp>
          <p:nvSpPr>
            <p:cNvPr id="63" name="Freeform 63">
              <a:extLst>
                <a:ext uri="{FF2B5EF4-FFF2-40B4-BE49-F238E27FC236}">
                  <a16:creationId xmlns:a16="http://schemas.microsoft.com/office/drawing/2014/main" id="{D017F026-4958-1712-29EC-E249D2A7B6A9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4" name="TextBox 64">
              <a:extLst>
                <a:ext uri="{FF2B5EF4-FFF2-40B4-BE49-F238E27FC236}">
                  <a16:creationId xmlns:a16="http://schemas.microsoft.com/office/drawing/2014/main" id="{50BC99B0-1204-D3C5-262B-241F65F34D96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grpSp>
        <p:nvGrpSpPr>
          <p:cNvPr id="65" name="Group 65">
            <a:extLst>
              <a:ext uri="{FF2B5EF4-FFF2-40B4-BE49-F238E27FC236}">
                <a16:creationId xmlns:a16="http://schemas.microsoft.com/office/drawing/2014/main" id="{ACAC977F-168F-5B14-FFB8-7F9A3CE01689}"/>
              </a:ext>
            </a:extLst>
          </p:cNvPr>
          <p:cNvGrpSpPr/>
          <p:nvPr/>
        </p:nvGrpSpPr>
        <p:grpSpPr>
          <a:xfrm>
            <a:off x="206787" y="181493"/>
            <a:ext cx="220832" cy="193228"/>
            <a:chOff x="0" y="0"/>
            <a:chExt cx="812800" cy="711200"/>
          </a:xfrm>
        </p:grpSpPr>
        <p:sp>
          <p:nvSpPr>
            <p:cNvPr id="66" name="Freeform 66">
              <a:extLst>
                <a:ext uri="{FF2B5EF4-FFF2-40B4-BE49-F238E27FC236}">
                  <a16:creationId xmlns:a16="http://schemas.microsoft.com/office/drawing/2014/main" id="{FCF01428-4986-53EB-AAD2-227B0644C2DC}"/>
                </a:ext>
              </a:extLst>
            </p:cNvPr>
            <p:cNvSpPr/>
            <p:nvPr/>
          </p:nvSpPr>
          <p:spPr>
            <a:xfrm>
              <a:off x="0" y="0"/>
              <a:ext cx="812800" cy="711200"/>
            </a:xfrm>
            <a:custGeom>
              <a:avLst/>
              <a:gdLst/>
              <a:ahLst/>
              <a:cxnLst/>
              <a:rect l="l" t="t" r="r" b="b"/>
              <a:pathLst>
                <a:path w="812800" h="711200">
                  <a:moveTo>
                    <a:pt x="406400" y="0"/>
                  </a:moveTo>
                  <a:lnTo>
                    <a:pt x="812800" y="711200"/>
                  </a:lnTo>
                  <a:lnTo>
                    <a:pt x="0" y="711200"/>
                  </a:lnTo>
                  <a:lnTo>
                    <a:pt x="406400" y="0"/>
                  </a:lnTo>
                  <a:close/>
                </a:path>
              </a:pathLst>
            </a:custGeom>
            <a:solidFill>
              <a:srgbClr val="F8DD22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67" name="TextBox 67">
              <a:extLst>
                <a:ext uri="{FF2B5EF4-FFF2-40B4-BE49-F238E27FC236}">
                  <a16:creationId xmlns:a16="http://schemas.microsoft.com/office/drawing/2014/main" id="{13EE6419-B94E-87C0-8773-C867B4FABBC3}"/>
                </a:ext>
              </a:extLst>
            </p:cNvPr>
            <p:cNvSpPr txBox="1"/>
            <p:nvPr/>
          </p:nvSpPr>
          <p:spPr>
            <a:xfrm>
              <a:off x="127000" y="301625"/>
              <a:ext cx="558800" cy="3587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0" name="TextBox 70">
            <a:extLst>
              <a:ext uri="{FF2B5EF4-FFF2-40B4-BE49-F238E27FC236}">
                <a16:creationId xmlns:a16="http://schemas.microsoft.com/office/drawing/2014/main" id="{A0D16F89-B870-64B8-40DB-C55C1A4EE76B}"/>
              </a:ext>
            </a:extLst>
          </p:cNvPr>
          <p:cNvSpPr txBox="1"/>
          <p:nvPr/>
        </p:nvSpPr>
        <p:spPr>
          <a:xfrm>
            <a:off x="658981" y="127955"/>
            <a:ext cx="1826812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Self: Activities that work on the individual</a:t>
            </a:r>
          </a:p>
        </p:txBody>
      </p:sp>
      <p:sp>
        <p:nvSpPr>
          <p:cNvPr id="71" name="TextBox 71">
            <a:extLst>
              <a:ext uri="{FF2B5EF4-FFF2-40B4-BE49-F238E27FC236}">
                <a16:creationId xmlns:a16="http://schemas.microsoft.com/office/drawing/2014/main" id="{BD46302A-710C-BA40-583E-F10FC2619F3F}"/>
              </a:ext>
            </a:extLst>
          </p:cNvPr>
          <p:cNvSpPr txBox="1"/>
          <p:nvPr/>
        </p:nvSpPr>
        <p:spPr>
          <a:xfrm>
            <a:off x="658981" y="545468"/>
            <a:ext cx="1910578" cy="34607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Relationships: Activities that work with peers/families/friends</a:t>
            </a:r>
          </a:p>
        </p:txBody>
      </p:sp>
      <p:sp>
        <p:nvSpPr>
          <p:cNvPr id="72" name="TextBox 72">
            <a:extLst>
              <a:ext uri="{FF2B5EF4-FFF2-40B4-BE49-F238E27FC236}">
                <a16:creationId xmlns:a16="http://schemas.microsoft.com/office/drawing/2014/main" id="{12341508-FBBC-381F-1827-4D06CC15A720}"/>
              </a:ext>
            </a:extLst>
          </p:cNvPr>
          <p:cNvSpPr txBox="1"/>
          <p:nvPr/>
        </p:nvSpPr>
        <p:spPr>
          <a:xfrm>
            <a:off x="658981" y="960299"/>
            <a:ext cx="1826812" cy="517525"/>
          </a:xfrm>
          <a:prstGeom prst="rect">
            <a:avLst/>
          </a:prstGeom>
        </p:spPr>
        <p:txBody>
          <a:bodyPr lIns="0" tIns="0" rIns="0" bIns="0" rtlCol="0" anchor="t">
            <a:spAutoFit/>
          </a:bodyPr>
          <a:lstStyle/>
          <a:p>
            <a:pPr>
              <a:lnSpc>
                <a:spcPts val="1400"/>
              </a:lnSpc>
              <a:spcBef>
                <a:spcPct val="0"/>
              </a:spcBef>
            </a:pPr>
            <a:r>
              <a:rPr lang="en-US" sz="1000">
                <a:solidFill>
                  <a:srgbClr val="000000"/>
                </a:solidFill>
                <a:latin typeface="DM Sans"/>
              </a:rPr>
              <a:t>Society: Activities contributing to the community outside of the CFO Activity Hub</a:t>
            </a:r>
          </a:p>
        </p:txBody>
      </p:sp>
      <p:pic>
        <p:nvPicPr>
          <p:cNvPr id="59" name="Picture 58" descr="A blue and black logo&#10;&#10;Description automatically generated">
            <a:extLst>
              <a:ext uri="{FF2B5EF4-FFF2-40B4-BE49-F238E27FC236}">
                <a16:creationId xmlns:a16="http://schemas.microsoft.com/office/drawing/2014/main" id="{8DD2083E-5578-0564-C498-A22BFCB69B4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367212" y="85657"/>
            <a:ext cx="1311392" cy="563127"/>
          </a:xfrm>
          <a:prstGeom prst="rect">
            <a:avLst/>
          </a:prstGeom>
        </p:spPr>
      </p:pic>
      <p:grpSp>
        <p:nvGrpSpPr>
          <p:cNvPr id="27" name="Group 62">
            <a:extLst>
              <a:ext uri="{FF2B5EF4-FFF2-40B4-BE49-F238E27FC236}">
                <a16:creationId xmlns:a16="http://schemas.microsoft.com/office/drawing/2014/main" id="{95C446A0-9CE0-11C9-6379-32DD5860F078}"/>
              </a:ext>
            </a:extLst>
          </p:cNvPr>
          <p:cNvGrpSpPr/>
          <p:nvPr/>
        </p:nvGrpSpPr>
        <p:grpSpPr>
          <a:xfrm>
            <a:off x="10174515" y="5510302"/>
            <a:ext cx="242972" cy="242972"/>
            <a:chOff x="0" y="0"/>
            <a:chExt cx="812800" cy="812800"/>
          </a:xfrm>
        </p:grpSpPr>
        <p:sp>
          <p:nvSpPr>
            <p:cNvPr id="28" name="Freeform 63">
              <a:extLst>
                <a:ext uri="{FF2B5EF4-FFF2-40B4-BE49-F238E27FC236}">
                  <a16:creationId xmlns:a16="http://schemas.microsoft.com/office/drawing/2014/main" id="{D1E0A764-60C7-2A27-0632-A8036A4ED000}"/>
                </a:ext>
              </a:extLst>
            </p:cNvPr>
            <p:cNvSpPr/>
            <p:nvPr/>
          </p:nvSpPr>
          <p:spPr>
            <a:xfrm>
              <a:off x="0" y="0"/>
              <a:ext cx="812800" cy="812800"/>
            </a:xfrm>
            <a:custGeom>
              <a:avLst/>
              <a:gdLst/>
              <a:ahLst/>
              <a:cxnLst/>
              <a:rect l="l" t="t" r="r" b="b"/>
              <a:pathLst>
                <a:path w="812800" h="81280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67AB2C"/>
            </a:solidFill>
          </p:spPr>
          <p:txBody>
            <a:bodyPr/>
            <a:lstStyle/>
            <a:p>
              <a:endParaRPr lang="en-GB"/>
            </a:p>
          </p:txBody>
        </p:sp>
        <p:sp>
          <p:nvSpPr>
            <p:cNvPr id="29" name="TextBox 64">
              <a:extLst>
                <a:ext uri="{FF2B5EF4-FFF2-40B4-BE49-F238E27FC236}">
                  <a16:creationId xmlns:a16="http://schemas.microsoft.com/office/drawing/2014/main" id="{2735D50E-39BF-8B96-259A-6F92BEB48241}"/>
                </a:ext>
              </a:extLst>
            </p:cNvPr>
            <p:cNvSpPr txBox="1"/>
            <p:nvPr/>
          </p:nvSpPr>
          <p:spPr>
            <a:xfrm>
              <a:off x="76200" y="47625"/>
              <a:ext cx="660400" cy="688975"/>
            </a:xfrm>
            <a:prstGeom prst="rect">
              <a:avLst/>
            </a:prstGeom>
          </p:spPr>
          <p:txBody>
            <a:bodyPr lIns="50800" tIns="50800" rIns="50800" bIns="50800" rtlCol="0" anchor="ctr"/>
            <a:lstStyle/>
            <a:p>
              <a:pPr algn="ctr">
                <a:lnSpc>
                  <a:spcPts val="2379"/>
                </a:lnSpc>
              </a:pPr>
              <a:endParaRPr/>
            </a:p>
          </p:txBody>
        </p:sp>
      </p:grpSp>
      <p:sp>
        <p:nvSpPr>
          <p:cNvPr id="75" name="TextBox 67">
            <a:extLst>
              <a:ext uri="{FF2B5EF4-FFF2-40B4-BE49-F238E27FC236}">
                <a16:creationId xmlns:a16="http://schemas.microsoft.com/office/drawing/2014/main" id="{1F6EFDA7-7804-14A3-2AC4-2C7F554AD551}"/>
              </a:ext>
            </a:extLst>
          </p:cNvPr>
          <p:cNvSpPr txBox="1"/>
          <p:nvPr/>
        </p:nvSpPr>
        <p:spPr>
          <a:xfrm>
            <a:off x="10209046" y="4739318"/>
            <a:ext cx="151822" cy="97477"/>
          </a:xfrm>
          <a:prstGeom prst="rect">
            <a:avLst/>
          </a:prstGeom>
        </p:spPr>
        <p:txBody>
          <a:bodyPr lIns="50800" tIns="50800" rIns="50800" bIns="50800" rtlCol="0" anchor="ctr"/>
          <a:lstStyle/>
          <a:p>
            <a:pPr algn="ctr">
              <a:lnSpc>
                <a:spcPts val="2379"/>
              </a:lnSpc>
            </a:pPr>
            <a:endParaRPr/>
          </a:p>
        </p:txBody>
      </p:sp>
      <p:sp>
        <p:nvSpPr>
          <p:cNvPr id="8" name="TextBox 69">
            <a:extLst>
              <a:ext uri="{FF2B5EF4-FFF2-40B4-BE49-F238E27FC236}">
                <a16:creationId xmlns:a16="http://schemas.microsoft.com/office/drawing/2014/main" id="{D71CA6AB-EAE0-FC37-82A8-336D5AC5B965}"/>
              </a:ext>
            </a:extLst>
          </p:cNvPr>
          <p:cNvSpPr txBox="1"/>
          <p:nvPr/>
        </p:nvSpPr>
        <p:spPr>
          <a:xfrm>
            <a:off x="2580281" y="60083"/>
            <a:ext cx="6995806" cy="592213"/>
          </a:xfrm>
          <a:prstGeom prst="rect">
            <a:avLst/>
          </a:prstGeom>
        </p:spPr>
        <p:txBody>
          <a:bodyPr wrap="square" lIns="0" tIns="0" rIns="0" bIns="0" rtlCol="0" anchor="t">
            <a:spAutoFit/>
          </a:bodyPr>
          <a:lstStyle/>
          <a:p>
            <a:pPr>
              <a:lnSpc>
                <a:spcPts val="4899"/>
              </a:lnSpc>
              <a:spcBef>
                <a:spcPct val="0"/>
              </a:spcBef>
            </a:pPr>
            <a:r>
              <a:rPr lang="en-US" sz="3300" u="sng" dirty="0">
                <a:solidFill>
                  <a:srgbClr val="000000"/>
                </a:solidFill>
                <a:latin typeface="DM Sans Bold"/>
              </a:rPr>
              <a:t>CFO Evolution – December 2025</a:t>
            </a:r>
          </a:p>
        </p:txBody>
      </p:sp>
    </p:spTree>
    <p:extLst>
      <p:ext uri="{BB962C8B-B14F-4D97-AF65-F5344CB8AC3E}">
        <p14:creationId xmlns:p14="http://schemas.microsoft.com/office/powerpoint/2010/main" val="2683556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Flow_SignoffStatus xmlns="39022ca7-da8b-462c-ac53-cf911d2e7c5d" xsi:nil="true"/>
    <_ip_UnifiedCompliancePolicyProperties xmlns="http://schemas.microsoft.com/sharepoint/v3" xsi:nil="true"/>
    <TaxCatchAll xmlns="21fe2dc5-e687-4b08-a992-8b5ade4d5474" xsi:nil="true"/>
    <lcf76f155ced4ddcb4097134ff3c332f xmlns="39022ca7-da8b-462c-ac53-cf911d2e7c5d">
      <Terms xmlns="http://schemas.microsoft.com/office/infopath/2007/PartnerControls"/>
    </lcf76f155ced4ddcb4097134ff3c332f>
    <CoverLetterTemplate2 xmlns="39022ca7-da8b-462c-ac53-cf911d2e7c5d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95EFDE218124F41A39437AA860B391E" ma:contentTypeVersion="25" ma:contentTypeDescription="Create a new document." ma:contentTypeScope="" ma:versionID="f7c15b5bbdae7b3da1b1aa1b6a325173">
  <xsd:schema xmlns:xsd="http://www.w3.org/2001/XMLSchema" xmlns:xs="http://www.w3.org/2001/XMLSchema" xmlns:p="http://schemas.microsoft.com/office/2006/metadata/properties" xmlns:ns1="http://schemas.microsoft.com/sharepoint/v3" xmlns:ns2="39022ca7-da8b-462c-ac53-cf911d2e7c5d" xmlns:ns3="21fe2dc5-e687-4b08-a992-8b5ade4d5474" targetNamespace="http://schemas.microsoft.com/office/2006/metadata/properties" ma:root="true" ma:fieldsID="917d8beaf769b3e48236b1780465a8cd" ns1:_="" ns2:_="" ns3:_="">
    <xsd:import namespace="http://schemas.microsoft.com/sharepoint/v3"/>
    <xsd:import namespace="39022ca7-da8b-462c-ac53-cf911d2e7c5d"/>
    <xsd:import namespace="21fe2dc5-e687-4b08-a992-8b5ade4d5474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ServiceLocation" minOccurs="0"/>
                <xsd:element ref="ns3:SharedWithUsers" minOccurs="0"/>
                <xsd:element ref="ns3:SharedWithDetails" minOccurs="0"/>
                <xsd:element ref="ns1:_ip_UnifiedCompliancePolicyProperties" minOccurs="0"/>
                <xsd:element ref="ns1:_ip_UnifiedCompliancePolicyUIAc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_Flow_SignoffStatus" minOccurs="0"/>
                <xsd:element ref="ns2:lcf76f155ced4ddcb4097134ff3c332f" minOccurs="0"/>
                <xsd:element ref="ns3:TaxCatchAll" minOccurs="0"/>
                <xsd:element ref="ns2:MediaServiceSearchProperties" minOccurs="0"/>
                <xsd:element ref="ns2:MediaServiceObjectDetectorVersions" minOccurs="0"/>
                <xsd:element ref="ns2:MediaServiceBillingMetadata" minOccurs="0"/>
                <xsd:element ref="ns2:CoverLetterTemplate2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8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9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9022ca7-da8b-462c-ac53-cf911d2e7c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AutoKeyPoints" ma:index="2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2" nillable="true" ma:displayName="Length (seconds)" ma:internalName="MediaLengthInSeconds" ma:readOnly="true">
      <xsd:simpleType>
        <xsd:restriction base="dms:Unknown"/>
      </xsd:simpleType>
    </xsd:element>
    <xsd:element name="_Flow_SignoffStatus" ma:index="23" nillable="true" ma:displayName="Sign-off status" ma:internalName="Sign_x002d_off_x0020_status">
      <xsd:simpleType>
        <xsd:restriction base="dms:Text"/>
      </xsd:simpleType>
    </xsd:element>
    <xsd:element name="lcf76f155ced4ddcb4097134ff3c332f" ma:index="25" nillable="true" ma:taxonomy="true" ma:internalName="lcf76f155ced4ddcb4097134ff3c332f" ma:taxonomyFieldName="MediaServiceImageTags" ma:displayName="Image Tags" ma:readOnly="false" ma:fieldId="{5cf76f15-5ced-4ddc-b409-7134ff3c332f}" ma:taxonomyMulti="true" ma:sspId="0a722410-03a9-4718-9392-c4089ca5a50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8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BillingMetadata" ma:index="29" nillable="true" ma:displayName="MediaServiceBillingMetadata" ma:hidden="true" ma:internalName="MediaServiceBillingMetadata" ma:readOnly="true">
      <xsd:simpleType>
        <xsd:restriction base="dms:Note"/>
      </xsd:simpleType>
    </xsd:element>
    <xsd:element name="CoverLetterTemplate2" ma:index="30" nillable="true" ma:displayName="Cover Letter Template 2" ma:format="Dropdown" ma:internalName="CoverLetterTemplate2">
      <xsd:simpleType>
        <xsd:restriction base="dms:Text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1fe2dc5-e687-4b08-a992-8b5ade4d5474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6" nillable="true" ma:displayName="Taxonomy Catch All Column" ma:hidden="true" ma:list="{1c887687-1822-4593-8513-6eba5855e8c1}" ma:internalName="TaxCatchAll" ma:showField="CatchAllData" ma:web="21fe2dc5-e687-4b08-a992-8b5ade4d5474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2D4F630-F244-4249-A1DD-CAF66701C44D}">
  <ds:schemaRefs>
    <ds:schemaRef ds:uri="http://schemas.openxmlformats.org/package/2006/metadata/core-properties"/>
    <ds:schemaRef ds:uri="http://purl.org/dc/dcmitype/"/>
    <ds:schemaRef ds:uri="http://schemas.microsoft.com/office/2006/documentManagement/types"/>
    <ds:schemaRef ds:uri="http://purl.org/dc/elements/1.1/"/>
    <ds:schemaRef ds:uri="http://www.w3.org/XML/1998/namespace"/>
    <ds:schemaRef ds:uri="http://schemas.microsoft.com/sharepoint/v3"/>
    <ds:schemaRef ds:uri="39022ca7-da8b-462c-ac53-cf911d2e7c5d"/>
    <ds:schemaRef ds:uri="http://schemas.microsoft.com/office/infopath/2007/PartnerControls"/>
    <ds:schemaRef ds:uri="21fe2dc5-e687-4b08-a992-8b5ade4d5474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EE53B0B3-0F5A-401C-97A3-2E7FE5C3857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DB5774F-4BA9-4662-B130-3527513645A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39022ca7-da8b-462c-ac53-cf911d2e7c5d"/>
    <ds:schemaRef ds:uri="21fe2dc5-e687-4b08-a992-8b5ade4d547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1753</TotalTime>
  <Words>1370</Words>
  <Application>Microsoft Office PowerPoint</Application>
  <PresentationFormat>Custom</PresentationFormat>
  <Paragraphs>456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1" baseType="lpstr">
      <vt:lpstr>Calibri</vt:lpstr>
      <vt:lpstr>Aptos</vt:lpstr>
      <vt:lpstr>Arial</vt:lpstr>
      <vt:lpstr>DM Sans Bold</vt:lpstr>
      <vt:lpstr>DM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CFO Activity Schedule TEMPLATE</dc:title>
  <dc:creator>Bennett, Natalie (Growth Company)</dc:creator>
  <cp:lastModifiedBy>Higgins, Teigan (Growth Company)</cp:lastModifiedBy>
  <cp:revision>17</cp:revision>
  <cp:lastPrinted>2025-02-24T11:06:37Z</cp:lastPrinted>
  <dcterms:created xsi:type="dcterms:W3CDTF">2006-08-16T00:00:00Z</dcterms:created>
  <dcterms:modified xsi:type="dcterms:W3CDTF">2025-11-21T10:18:27Z</dcterms:modified>
  <dc:identifier>DAFxy3nWgJM</dc:identifier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0x010100895EFDE218124F41A39437AA860B391E</vt:lpwstr>
  </property>
  <property fmtid="{D5CDD505-2E9C-101B-9397-08002B2CF9AE}" pid="3" name="MediaServiceImageTags">
    <vt:lpwstr/>
  </property>
</Properties>
</file>