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4"/>
  </p:sldMasterIdLst>
  <p:notesMasterIdLst>
    <p:notesMasterId r:id="rId11"/>
  </p:notesMasterIdLst>
  <p:sldIdLst>
    <p:sldId id="282" r:id="rId5"/>
    <p:sldId id="287" r:id="rId6"/>
    <p:sldId id="288" r:id="rId7"/>
    <p:sldId id="289" r:id="rId8"/>
    <p:sldId id="290" r:id="rId9"/>
    <p:sldId id="272" r:id="rId10"/>
  </p:sldIdLst>
  <p:sldSz cx="10693400" cy="7556500"/>
  <p:notesSz cx="6800850" cy="9932988"/>
  <p:embeddedFontLst>
    <p:embeddedFont>
      <p:font typeface="DM Sans" pitchFamily="2" charset="0"/>
      <p:regular r:id="rId12"/>
      <p:bold r:id="rId13"/>
      <p:italic r:id="rId14"/>
      <p:boldItalic r:id="rId15"/>
    </p:embeddedFont>
    <p:embeddedFont>
      <p:font typeface="DM Sans Bold" charset="0"/>
      <p:regular r:id="rId16"/>
      <p:bold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B16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B743E23-C7E7-4A08-A087-4503E0C95203}" v="44" dt="2025-11-13T10:15:18.5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24" autoAdjust="0"/>
    <p:restoredTop sz="80915" autoAdjust="0"/>
  </p:normalViewPr>
  <p:slideViewPr>
    <p:cSldViewPr snapToGrid="0">
      <p:cViewPr>
        <p:scale>
          <a:sx n="50" d="100"/>
          <a:sy n="50" d="100"/>
        </p:scale>
        <p:origin x="1594" y="2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font" Target="fonts/font4.fntdata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3.fntdata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7776" cy="497206"/>
          </a:xfrm>
          <a:prstGeom prst="rect">
            <a:avLst/>
          </a:prstGeom>
        </p:spPr>
        <p:txBody>
          <a:bodyPr vert="horz" lIns="91486" tIns="45743" rIns="91486" bIns="45743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486" y="0"/>
            <a:ext cx="2947776" cy="497206"/>
          </a:xfrm>
          <a:prstGeom prst="rect">
            <a:avLst/>
          </a:prstGeom>
        </p:spPr>
        <p:txBody>
          <a:bodyPr vert="horz" lIns="91486" tIns="45743" rIns="91486" bIns="45743" rtlCol="0"/>
          <a:lstStyle>
            <a:lvl1pPr algn="r">
              <a:defRPr sz="1200"/>
            </a:lvl1pPr>
          </a:lstStyle>
          <a:p>
            <a:fld id="{D0EE9D75-2258-4CDE-B922-CD31A06CE714}" type="datetimeFigureOut">
              <a:rPr lang="en-GB" smtClean="0"/>
              <a:t>13/11/2025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28700" y="1243013"/>
            <a:ext cx="474345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86" tIns="45743" rIns="91486" bIns="45743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9844"/>
            <a:ext cx="5441315" cy="3910925"/>
          </a:xfrm>
          <a:prstGeom prst="rect">
            <a:avLst/>
          </a:prstGeom>
        </p:spPr>
        <p:txBody>
          <a:bodyPr vert="horz" lIns="91486" tIns="45743" rIns="91486" bIns="4574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5782"/>
            <a:ext cx="2947776" cy="497206"/>
          </a:xfrm>
          <a:prstGeom prst="rect">
            <a:avLst/>
          </a:prstGeom>
        </p:spPr>
        <p:txBody>
          <a:bodyPr vert="horz" lIns="91486" tIns="45743" rIns="91486" bIns="45743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486" y="9435782"/>
            <a:ext cx="2947776" cy="497206"/>
          </a:xfrm>
          <a:prstGeom prst="rect">
            <a:avLst/>
          </a:prstGeom>
        </p:spPr>
        <p:txBody>
          <a:bodyPr vert="horz" lIns="91486" tIns="45743" rIns="91486" bIns="45743" rtlCol="0" anchor="b"/>
          <a:lstStyle>
            <a:lvl1pPr algn="r">
              <a:defRPr sz="1200"/>
            </a:lvl1pPr>
          </a:lstStyle>
          <a:p>
            <a:fld id="{EAE96549-2D17-4D23-87F2-79795A47FF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9055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536" indent="-171536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96549-2D17-4D23-87F2-79795A47FF7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6818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6F8EB1-1BFD-08C0-1992-C401A4FFD5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B9AD39E-7261-0C9F-CEE0-618385C8CE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5429E77-3424-1210-EBC0-A40439E0ED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536" indent="-171536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D08409-786F-25D0-8053-8A91C65FC8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96549-2D17-4D23-87F2-79795A47FF7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2644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E462C3-189F-0D8D-1803-6FFE805B1B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1D57162-E713-6EEC-B7F5-140F231500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54ECF93-CA84-8FD2-02E7-470D6F7071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536" indent="-171536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3E0539-42A7-E93A-EFB9-7B37A72978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96549-2D17-4D23-87F2-79795A47FF7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22339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F5AFED-E0C5-05F7-E484-CF91A594B2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549F5E4-C6DF-1827-E36D-739379C011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0D73953-473E-2371-3899-30BF88D265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536" indent="-171536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2F01F8-01A5-7767-D6FA-BE9406A75F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96549-2D17-4D23-87F2-79795A47FF7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35307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2449AF-C511-3190-BF52-D84858D4EC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FDF814D-C455-8B6C-A4FA-6879627C02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A1CA5CB-1A85-C2FF-73CB-E1BB65E5AE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536" indent="-171536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759C71-36CF-CD2F-5B1D-0002F3F68A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96549-2D17-4D23-87F2-79795A47FF7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32812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78CD03-40B3-4CD9-B24C-293426C655C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3448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4012"/>
            <a:ext cx="7772400" cy="147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92742"/>
            <a:ext cx="6400800" cy="175555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869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911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5101"/>
            <a:ext cx="2057400" cy="58613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5101"/>
            <a:ext cx="6019800" cy="58613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219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328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14320"/>
            <a:ext cx="7772400" cy="136436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11607"/>
            <a:ext cx="7772400" cy="150271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960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2895"/>
            <a:ext cx="4038600" cy="453358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2895"/>
            <a:ext cx="4038600" cy="453358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987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7697"/>
            <a:ext cx="4040188" cy="64083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8536"/>
            <a:ext cx="4040188" cy="39579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7697"/>
            <a:ext cx="4041775" cy="64083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8536"/>
            <a:ext cx="4041775" cy="39579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534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025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074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510"/>
            <a:ext cx="3008313" cy="116400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510"/>
            <a:ext cx="5111750" cy="586296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7517"/>
            <a:ext cx="3008313" cy="469896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305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8682"/>
            <a:ext cx="5486400" cy="56769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3807"/>
            <a:ext cx="5486400" cy="412172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76374"/>
            <a:ext cx="5486400" cy="80621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865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5100"/>
            <a:ext cx="8229600" cy="11449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2895"/>
            <a:ext cx="8229600" cy="4533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67051"/>
            <a:ext cx="2133600" cy="36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67051"/>
            <a:ext cx="2895600" cy="36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67051"/>
            <a:ext cx="2133600" cy="36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D871CB-3DF3-3160-59D5-06E4391D5B60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190500" y="190500"/>
            <a:ext cx="1785938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000000">
                    <a:alpha val="50000"/>
                  </a:srgbClr>
                </a:solidFill>
                <a:latin typeface="Aptos" panose="020B0004020202020204" pitchFamily="34" charset="0"/>
              </a:rPr>
              <a:t>Classified: External Confidential</a:t>
            </a:r>
          </a:p>
        </p:txBody>
      </p:sp>
    </p:spTree>
    <p:extLst>
      <p:ext uri="{BB962C8B-B14F-4D97-AF65-F5344CB8AC3E}">
        <p14:creationId xmlns:p14="http://schemas.microsoft.com/office/powerpoint/2010/main" val="682695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0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hyperlink" Target="https://pixabay.com/de/quiz-r%C3%A4tsel-buchstaben-puzzle-2432440/" TargetMode="External"/><Relationship Id="rId5" Type="http://schemas.openxmlformats.org/officeDocument/2006/relationships/image" Target="../media/image3.png"/><Relationship Id="rId15" Type="http://schemas.openxmlformats.org/officeDocument/2006/relationships/image" Target="../media/image12.jpe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5.jpeg"/><Relationship Id="rId3" Type="http://schemas.openxmlformats.org/officeDocument/2006/relationships/image" Target="../media/image1.png"/><Relationship Id="rId7" Type="http://schemas.openxmlformats.org/officeDocument/2006/relationships/image" Target="../media/image7.jpeg"/><Relationship Id="rId12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5" Type="http://schemas.openxmlformats.org/officeDocument/2006/relationships/image" Target="../media/image12.jpeg"/><Relationship Id="rId10" Type="http://schemas.openxmlformats.org/officeDocument/2006/relationships/image" Target="../media/image14.jpeg"/><Relationship Id="rId4" Type="http://schemas.openxmlformats.org/officeDocument/2006/relationships/image" Target="../media/image2.png"/><Relationship Id="rId9" Type="http://schemas.openxmlformats.org/officeDocument/2006/relationships/hyperlink" Target="https://pixabay.com/de/quiz-r%C3%A4tsel-buchstaben-puzzle-2432440/" TargetMode="External"/><Relationship Id="rId1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de/quiz-r%C3%A4tsel-buchstaben-puzzle-2432440/" TargetMode="External"/><Relationship Id="rId13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12" Type="http://schemas.openxmlformats.org/officeDocument/2006/relationships/image" Target="../media/image10.jpeg"/><Relationship Id="rId17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6.jpeg"/><Relationship Id="rId5" Type="http://schemas.openxmlformats.org/officeDocument/2006/relationships/image" Target="../media/image3.png"/><Relationship Id="rId15" Type="http://schemas.openxmlformats.org/officeDocument/2006/relationships/image" Target="../media/image17.jpeg"/><Relationship Id="rId10" Type="http://schemas.openxmlformats.org/officeDocument/2006/relationships/image" Target="../media/image4.jpeg"/><Relationship Id="rId4" Type="http://schemas.openxmlformats.org/officeDocument/2006/relationships/image" Target="../media/image2.png"/><Relationship Id="rId9" Type="http://schemas.openxmlformats.org/officeDocument/2006/relationships/image" Target="../media/image14.jpeg"/><Relationship Id="rId1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microsoft.com/office/2007/relationships/hdphoto" Target="../media/hdphoto1.wdp"/><Relationship Id="rId3" Type="http://schemas.openxmlformats.org/officeDocument/2006/relationships/image" Target="../media/image1.png"/><Relationship Id="rId7" Type="http://schemas.openxmlformats.org/officeDocument/2006/relationships/image" Target="../media/image4.jpeg"/><Relationship Id="rId12" Type="http://schemas.openxmlformats.org/officeDocument/2006/relationships/image" Target="../media/image22.png"/><Relationship Id="rId17" Type="http://schemas.microsoft.com/office/2007/relationships/hdphoto" Target="../media/hdphoto3.wdp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21.jpeg"/><Relationship Id="rId5" Type="http://schemas.openxmlformats.org/officeDocument/2006/relationships/image" Target="../media/image3.png"/><Relationship Id="rId15" Type="http://schemas.microsoft.com/office/2007/relationships/hdphoto" Target="../media/hdphoto2.wdp"/><Relationship Id="rId10" Type="http://schemas.openxmlformats.org/officeDocument/2006/relationships/image" Target="../media/image11.jpeg"/><Relationship Id="rId4" Type="http://schemas.openxmlformats.org/officeDocument/2006/relationships/image" Target="../media/image2.png"/><Relationship Id="rId9" Type="http://schemas.openxmlformats.org/officeDocument/2006/relationships/image" Target="../media/image12.jpeg"/><Relationship Id="rId1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1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1.pn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8E6896-29A6-D32B-F742-C4A639D52A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112F3BD7-69B2-9871-5307-78BAC41790B9}"/>
              </a:ext>
            </a:extLst>
          </p:cNvPr>
          <p:cNvGrpSpPr/>
          <p:nvPr/>
        </p:nvGrpSpPr>
        <p:grpSpPr>
          <a:xfrm>
            <a:off x="184646" y="1589490"/>
            <a:ext cx="2426446" cy="4680101"/>
            <a:chOff x="0" y="0"/>
            <a:chExt cx="883905" cy="1704866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7E648D04-0DC2-AF6A-9319-2E401835FE2B}"/>
                </a:ext>
              </a:extLst>
            </p:cNvPr>
            <p:cNvSpPr/>
            <p:nvPr/>
          </p:nvSpPr>
          <p:spPr>
            <a:xfrm>
              <a:off x="0" y="0"/>
              <a:ext cx="810691" cy="1704866"/>
            </a:xfrm>
            <a:custGeom>
              <a:avLst/>
              <a:gdLst/>
              <a:ahLst/>
              <a:cxnLst/>
              <a:rect l="l" t="t" r="r" b="b"/>
              <a:pathLst>
                <a:path w="868775" h="1669301">
                  <a:moveTo>
                    <a:pt x="0" y="0"/>
                  </a:moveTo>
                  <a:lnTo>
                    <a:pt x="868775" y="0"/>
                  </a:lnTo>
                  <a:lnTo>
                    <a:pt x="868775" y="1669301"/>
                  </a:lnTo>
                  <a:lnTo>
                    <a:pt x="0" y="1669301"/>
                  </a:lnTo>
                  <a:close/>
                </a:path>
              </a:pathLst>
            </a:custGeom>
            <a:solidFill>
              <a:srgbClr val="34586E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pPr algn="ctr">
                <a:lnSpc>
                  <a:spcPts val="2379"/>
                </a:lnSpc>
              </a:pPr>
              <a:r>
                <a:rPr lang="en-GB" sz="1400" b="1" dirty="0">
                  <a:solidFill>
                    <a:schemeClr val="bg1"/>
                  </a:solidFill>
                  <a:latin typeface="DM Sans" pitchFamily="2" charset="0"/>
                </a:rPr>
                <a:t>Address: Second Floor, Tannery Court, Tanners Lane, Warrington </a:t>
              </a:r>
            </a:p>
            <a:p>
              <a:pPr algn="ctr">
                <a:lnSpc>
                  <a:spcPts val="2379"/>
                </a:lnSpc>
              </a:pPr>
              <a:r>
                <a:rPr lang="en-GB" sz="1400" b="1" dirty="0">
                  <a:solidFill>
                    <a:schemeClr val="bg1"/>
                  </a:solidFill>
                  <a:latin typeface="DM Sans" pitchFamily="2" charset="0"/>
                </a:rPr>
                <a:t>WA2 7NA</a:t>
              </a:r>
              <a:endParaRPr lang="en-GB" sz="1400" b="1" dirty="0">
                <a:solidFill>
                  <a:schemeClr val="bg1"/>
                </a:solidFill>
                <a:latin typeface="DM Sans" pitchFamily="2" charset="0"/>
                <a:ea typeface="Calibri"/>
                <a:cs typeface="Calibri"/>
              </a:endParaRPr>
            </a:p>
            <a:p>
              <a:pPr algn="ctr" rtl="0"/>
              <a:r>
                <a:rPr lang="en-US" sz="1400" b="1" dirty="0">
                  <a:solidFill>
                    <a:srgbClr val="FFFFFF"/>
                  </a:solidFill>
                  <a:latin typeface="DM Sans" pitchFamily="2" charset="0"/>
                </a:rPr>
                <a:t>Tel: </a:t>
              </a:r>
              <a:r>
                <a:rPr lang="en-GB" sz="1400" b="1" dirty="0">
                  <a:solidFill>
                    <a:schemeClr val="bg1"/>
                  </a:solidFill>
                  <a:latin typeface="DM Sans" pitchFamily="2" charset="0"/>
                </a:rPr>
                <a:t>07586115855</a:t>
              </a:r>
              <a:endParaRPr lang="en-GB" sz="1400" b="1" dirty="0">
                <a:solidFill>
                  <a:schemeClr val="bg1"/>
                </a:solidFill>
                <a:latin typeface="DM Sans" pitchFamily="2" charset="0"/>
                <a:ea typeface="Calibri"/>
                <a:cs typeface="Calibri"/>
              </a:endParaRPr>
            </a:p>
            <a:p>
              <a:pPr algn="ctr" rtl="0"/>
              <a:endParaRPr lang="en-GB" sz="1100" b="1" dirty="0">
                <a:solidFill>
                  <a:schemeClr val="bg1"/>
                </a:solidFill>
                <a:latin typeface="DM Sans" pitchFamily="2" charset="0"/>
              </a:endParaRPr>
            </a:p>
            <a:p>
              <a:pPr algn="ctr"/>
              <a:r>
                <a:rPr lang="en-GB" sz="1050" dirty="0">
                  <a:solidFill>
                    <a:schemeClr val="bg1"/>
                  </a:solidFill>
                  <a:latin typeface="DM Sans" pitchFamily="2" charset="0"/>
                </a:rPr>
                <a:t>‘</a:t>
              </a:r>
              <a:r>
                <a:rPr lang="en-GB" sz="1200" dirty="0">
                  <a:solidFill>
                    <a:schemeClr val="bg1"/>
                  </a:solidFill>
                  <a:latin typeface="DM Sans" pitchFamily="2" charset="0"/>
                </a:rPr>
                <a:t>Drop-in session’ – Start your day off relaxed and have a cuppa or coffee to start your day.</a:t>
              </a:r>
            </a:p>
            <a:p>
              <a:pPr algn="ctr"/>
              <a:endParaRPr lang="en-GB" sz="1200" dirty="0">
                <a:solidFill>
                  <a:schemeClr val="bg1"/>
                </a:solidFill>
                <a:latin typeface="DM Sans" pitchFamily="2" charset="0"/>
                <a:ea typeface="Calibri"/>
                <a:cs typeface="Calibri"/>
              </a:endParaRPr>
            </a:p>
            <a:p>
              <a:pPr algn="ctr"/>
              <a:r>
                <a:rPr lang="en-GB" sz="1200" dirty="0">
                  <a:solidFill>
                    <a:schemeClr val="bg1"/>
                  </a:solidFill>
                  <a:latin typeface="DM Sans" pitchFamily="2" charset="0"/>
                  <a:ea typeface="Calibri"/>
                  <a:cs typeface="Calibri"/>
                </a:rPr>
                <a:t>‘1-1 Employment Support –Work with a Support Worker to craft a CV, prepare for an interview, or practice job searching’ </a:t>
              </a:r>
            </a:p>
            <a:p>
              <a:pPr algn="ctr"/>
              <a:endParaRPr lang="en-US" sz="1200" dirty="0">
                <a:solidFill>
                  <a:schemeClr val="bg1"/>
                </a:solidFill>
                <a:latin typeface="DM Sans" pitchFamily="2" charset="0"/>
              </a:endParaRPr>
            </a:p>
            <a:p>
              <a:pPr algn="ctr" rtl="0"/>
              <a:r>
                <a:rPr lang="en-US" sz="1200" dirty="0">
                  <a:solidFill>
                    <a:schemeClr val="bg1"/>
                  </a:solidFill>
                  <a:latin typeface="DM Sans" pitchFamily="2" charset="0"/>
                </a:rPr>
                <a:t>‘Hub Quiz – Come and socialise with the other participants and have fun in our weekly quiz</a:t>
              </a:r>
              <a:endParaRPr lang="en-GB" sz="1600" dirty="0">
                <a:latin typeface="DM Sans" pitchFamily="2" charset="0"/>
              </a:endParaRPr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49DF4BA6-A4F3-9333-FB78-106385CB476A}"/>
                </a:ext>
              </a:extLst>
            </p:cNvPr>
            <p:cNvSpPr txBox="1"/>
            <p:nvPr/>
          </p:nvSpPr>
          <p:spPr>
            <a:xfrm>
              <a:off x="15130" y="22839"/>
              <a:ext cx="868775" cy="16201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lang="en-GB" sz="1000" b="0" i="0" dirty="0">
                <a:solidFill>
                  <a:schemeClr val="bg1"/>
                </a:solidFill>
                <a:effectLst/>
                <a:latin typeface="DM Sans" pitchFamily="2" charset="0"/>
              </a:endParaRPr>
            </a:p>
          </p:txBody>
        </p:sp>
      </p:grpSp>
      <p:grpSp>
        <p:nvGrpSpPr>
          <p:cNvPr id="46" name="Group 46">
            <a:extLst>
              <a:ext uri="{FF2B5EF4-FFF2-40B4-BE49-F238E27FC236}">
                <a16:creationId xmlns:a16="http://schemas.microsoft.com/office/drawing/2014/main" id="{D1159C50-9A67-DBF3-7B5E-F71D6B7449D4}"/>
              </a:ext>
            </a:extLst>
          </p:cNvPr>
          <p:cNvGrpSpPr/>
          <p:nvPr/>
        </p:nvGrpSpPr>
        <p:grpSpPr>
          <a:xfrm rot="2700000">
            <a:off x="170282" y="1049731"/>
            <a:ext cx="293842" cy="293842"/>
            <a:chOff x="0" y="0"/>
            <a:chExt cx="812800" cy="812800"/>
          </a:xfrm>
        </p:grpSpPr>
        <p:sp>
          <p:nvSpPr>
            <p:cNvPr id="47" name="Freeform 47">
              <a:extLst>
                <a:ext uri="{FF2B5EF4-FFF2-40B4-BE49-F238E27FC236}">
                  <a16:creationId xmlns:a16="http://schemas.microsoft.com/office/drawing/2014/main" id="{6B5B3188-970D-29D3-E908-D38247700C6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TextBox 48">
              <a:extLst>
                <a:ext uri="{FF2B5EF4-FFF2-40B4-BE49-F238E27FC236}">
                  <a16:creationId xmlns:a16="http://schemas.microsoft.com/office/drawing/2014/main" id="{0EBEB2A1-E60E-A1EB-4793-ACF27458015A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2" name="Group 62">
            <a:extLst>
              <a:ext uri="{FF2B5EF4-FFF2-40B4-BE49-F238E27FC236}">
                <a16:creationId xmlns:a16="http://schemas.microsoft.com/office/drawing/2014/main" id="{3047BA29-07C7-96F0-2301-858EEFDF5D4D}"/>
              </a:ext>
            </a:extLst>
          </p:cNvPr>
          <p:cNvGrpSpPr/>
          <p:nvPr/>
        </p:nvGrpSpPr>
        <p:grpSpPr>
          <a:xfrm>
            <a:off x="195716" y="593502"/>
            <a:ext cx="242972" cy="242972"/>
            <a:chOff x="0" y="0"/>
            <a:chExt cx="812800" cy="812800"/>
          </a:xfrm>
        </p:grpSpPr>
        <p:sp>
          <p:nvSpPr>
            <p:cNvPr id="63" name="Freeform 63">
              <a:extLst>
                <a:ext uri="{FF2B5EF4-FFF2-40B4-BE49-F238E27FC236}">
                  <a16:creationId xmlns:a16="http://schemas.microsoft.com/office/drawing/2014/main" id="{B6049777-F0F8-EC76-EA3A-FDE9EDC8F77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TextBox 64">
              <a:extLst>
                <a:ext uri="{FF2B5EF4-FFF2-40B4-BE49-F238E27FC236}">
                  <a16:creationId xmlns:a16="http://schemas.microsoft.com/office/drawing/2014/main" id="{0004679A-667A-A665-ED77-9873C949B780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5" name="Group 65">
            <a:extLst>
              <a:ext uri="{FF2B5EF4-FFF2-40B4-BE49-F238E27FC236}">
                <a16:creationId xmlns:a16="http://schemas.microsoft.com/office/drawing/2014/main" id="{99619222-65C2-B648-6E7D-B016DAF5019A}"/>
              </a:ext>
            </a:extLst>
          </p:cNvPr>
          <p:cNvGrpSpPr/>
          <p:nvPr/>
        </p:nvGrpSpPr>
        <p:grpSpPr>
          <a:xfrm>
            <a:off x="206787" y="181493"/>
            <a:ext cx="220832" cy="193228"/>
            <a:chOff x="0" y="0"/>
            <a:chExt cx="812800" cy="711200"/>
          </a:xfrm>
        </p:grpSpPr>
        <p:sp>
          <p:nvSpPr>
            <p:cNvPr id="66" name="Freeform 66">
              <a:extLst>
                <a:ext uri="{FF2B5EF4-FFF2-40B4-BE49-F238E27FC236}">
                  <a16:creationId xmlns:a16="http://schemas.microsoft.com/office/drawing/2014/main" id="{5AF7551B-5B42-0DBF-CC11-C2BCF781A366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TextBox 67">
              <a:extLst>
                <a:ext uri="{FF2B5EF4-FFF2-40B4-BE49-F238E27FC236}">
                  <a16:creationId xmlns:a16="http://schemas.microsoft.com/office/drawing/2014/main" id="{F7C5678C-FFE4-1E07-951A-311259B8C0F3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69" name="TextBox 69">
            <a:extLst>
              <a:ext uri="{FF2B5EF4-FFF2-40B4-BE49-F238E27FC236}">
                <a16:creationId xmlns:a16="http://schemas.microsoft.com/office/drawing/2014/main" id="{57EFC281-EA4F-E1CD-B6AD-9A692BBCE6A1}"/>
              </a:ext>
            </a:extLst>
          </p:cNvPr>
          <p:cNvSpPr txBox="1"/>
          <p:nvPr/>
        </p:nvSpPr>
        <p:spPr>
          <a:xfrm>
            <a:off x="2530214" y="19177"/>
            <a:ext cx="5443877" cy="5591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99"/>
              </a:lnSpc>
              <a:spcBef>
                <a:spcPct val="0"/>
              </a:spcBef>
            </a:pPr>
            <a:r>
              <a:rPr lang="en-US" sz="2400" u="sng" dirty="0">
                <a:solidFill>
                  <a:srgbClr val="000000"/>
                </a:solidFill>
                <a:latin typeface="DM Sans Bold"/>
              </a:rPr>
              <a:t>WARRINGTON DECEMBER - WEEK 1</a:t>
            </a:r>
          </a:p>
        </p:txBody>
      </p:sp>
      <p:sp>
        <p:nvSpPr>
          <p:cNvPr id="70" name="TextBox 70">
            <a:extLst>
              <a:ext uri="{FF2B5EF4-FFF2-40B4-BE49-F238E27FC236}">
                <a16:creationId xmlns:a16="http://schemas.microsoft.com/office/drawing/2014/main" id="{B146E6B1-3665-95CD-A312-7EED76B553F1}"/>
              </a:ext>
            </a:extLst>
          </p:cNvPr>
          <p:cNvSpPr txBox="1"/>
          <p:nvPr/>
        </p:nvSpPr>
        <p:spPr>
          <a:xfrm>
            <a:off x="658981" y="127955"/>
            <a:ext cx="1826812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Self: Activities that work on the individual</a:t>
            </a:r>
          </a:p>
        </p:txBody>
      </p:sp>
      <p:sp>
        <p:nvSpPr>
          <p:cNvPr id="71" name="TextBox 71">
            <a:extLst>
              <a:ext uri="{FF2B5EF4-FFF2-40B4-BE49-F238E27FC236}">
                <a16:creationId xmlns:a16="http://schemas.microsoft.com/office/drawing/2014/main" id="{9E880D0D-537E-FE4B-D7D2-1689A6CCCD0A}"/>
              </a:ext>
            </a:extLst>
          </p:cNvPr>
          <p:cNvSpPr txBox="1"/>
          <p:nvPr/>
        </p:nvSpPr>
        <p:spPr>
          <a:xfrm>
            <a:off x="658981" y="545468"/>
            <a:ext cx="1910578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Relationships: Activities that work with peers/families/friends</a:t>
            </a:r>
          </a:p>
        </p:txBody>
      </p:sp>
      <p:sp>
        <p:nvSpPr>
          <p:cNvPr id="72" name="TextBox 72">
            <a:extLst>
              <a:ext uri="{FF2B5EF4-FFF2-40B4-BE49-F238E27FC236}">
                <a16:creationId xmlns:a16="http://schemas.microsoft.com/office/drawing/2014/main" id="{0BD5F16A-AEF3-B7D7-B3AC-11B3F539C1F6}"/>
              </a:ext>
            </a:extLst>
          </p:cNvPr>
          <p:cNvSpPr txBox="1"/>
          <p:nvPr/>
        </p:nvSpPr>
        <p:spPr>
          <a:xfrm>
            <a:off x="658981" y="960299"/>
            <a:ext cx="1826812" cy="51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DM Sans"/>
              </a:rPr>
              <a:t>Society: Activities contributing to the community outside of the CFO Activity Hub</a:t>
            </a:r>
          </a:p>
        </p:txBody>
      </p:sp>
      <p:grpSp>
        <p:nvGrpSpPr>
          <p:cNvPr id="68" name="Group 49">
            <a:extLst>
              <a:ext uri="{FF2B5EF4-FFF2-40B4-BE49-F238E27FC236}">
                <a16:creationId xmlns:a16="http://schemas.microsoft.com/office/drawing/2014/main" id="{562A65F0-70D2-5DA4-2E79-8B77D143D1B5}"/>
              </a:ext>
            </a:extLst>
          </p:cNvPr>
          <p:cNvGrpSpPr/>
          <p:nvPr/>
        </p:nvGrpSpPr>
        <p:grpSpPr>
          <a:xfrm>
            <a:off x="344097" y="6391036"/>
            <a:ext cx="2066012" cy="747035"/>
            <a:chOff x="183080" y="0"/>
            <a:chExt cx="2754682" cy="996046"/>
          </a:xfrm>
        </p:grpSpPr>
        <p:sp>
          <p:nvSpPr>
            <p:cNvPr id="73" name="Freeform 50">
              <a:extLst>
                <a:ext uri="{FF2B5EF4-FFF2-40B4-BE49-F238E27FC236}">
                  <a16:creationId xmlns:a16="http://schemas.microsoft.com/office/drawing/2014/main" id="{F6C98F62-114A-DC42-73E6-E881C1699745}"/>
                </a:ext>
              </a:extLst>
            </p:cNvPr>
            <p:cNvSpPr/>
            <p:nvPr/>
          </p:nvSpPr>
          <p:spPr>
            <a:xfrm>
              <a:off x="694021" y="0"/>
              <a:ext cx="1741685" cy="680233"/>
            </a:xfrm>
            <a:custGeom>
              <a:avLst/>
              <a:gdLst/>
              <a:ahLst/>
              <a:cxnLst/>
              <a:rect l="l" t="t" r="r" b="b"/>
              <a:pathLst>
                <a:path w="1741685" h="680233">
                  <a:moveTo>
                    <a:pt x="0" y="0"/>
                  </a:moveTo>
                  <a:lnTo>
                    <a:pt x="1741685" y="0"/>
                  </a:lnTo>
                  <a:lnTo>
                    <a:pt x="1741685" y="680233"/>
                  </a:lnTo>
                  <a:lnTo>
                    <a:pt x="0" y="680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74" b="-974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74" name="TextBox 52">
              <a:extLst>
                <a:ext uri="{FF2B5EF4-FFF2-40B4-BE49-F238E27FC236}">
                  <a16:creationId xmlns:a16="http://schemas.microsoft.com/office/drawing/2014/main" id="{8A02EB26-BC92-2472-5604-92F60A916E35}"/>
                </a:ext>
              </a:extLst>
            </p:cNvPr>
            <p:cNvSpPr txBox="1"/>
            <p:nvPr/>
          </p:nvSpPr>
          <p:spPr>
            <a:xfrm>
              <a:off x="183080" y="842158"/>
              <a:ext cx="2754682" cy="153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77"/>
                </a:lnSpc>
              </a:pP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This </a:t>
              </a:r>
              <a:r>
                <a:rPr lang="en-US" sz="750" dirty="0" err="1">
                  <a:solidFill>
                    <a:srgbClr val="000000"/>
                  </a:solidFill>
                  <a:latin typeface="DM Sans"/>
                </a:rPr>
                <a:t>programme</a:t>
              </a: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 is delivered by HMPPS CFO</a:t>
              </a:r>
            </a:p>
          </p:txBody>
        </p:sp>
      </p:grpSp>
      <p:pic>
        <p:nvPicPr>
          <p:cNvPr id="10" name="Picture 2" descr="GC_Landscape_RGB">
            <a:extLst>
              <a:ext uri="{FF2B5EF4-FFF2-40B4-BE49-F238E27FC236}">
                <a16:creationId xmlns:a16="http://schemas.microsoft.com/office/drawing/2014/main" id="{54B39711-7FB3-80E8-4B71-1CFA1C125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3462" y="144785"/>
            <a:ext cx="847613" cy="36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64">
            <a:extLst>
              <a:ext uri="{FF2B5EF4-FFF2-40B4-BE49-F238E27FC236}">
                <a16:creationId xmlns:a16="http://schemas.microsoft.com/office/drawing/2014/main" id="{6330854D-6FD2-B338-71E0-2F51D2AE9972}"/>
              </a:ext>
            </a:extLst>
          </p:cNvPr>
          <p:cNvSpPr txBox="1"/>
          <p:nvPr/>
        </p:nvSpPr>
        <p:spPr>
          <a:xfrm>
            <a:off x="421044" y="729373"/>
            <a:ext cx="197415" cy="205957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379"/>
              </a:lnSpc>
            </a:pPr>
            <a:endParaRPr dirty="0"/>
          </a:p>
        </p:txBody>
      </p:sp>
      <p:pic>
        <p:nvPicPr>
          <p:cNvPr id="35" name="Picture 34" descr="A blue and white sign with white text&#10;&#10;AI-generated content may be incorrect.">
            <a:extLst>
              <a:ext uri="{FF2B5EF4-FFF2-40B4-BE49-F238E27FC236}">
                <a16:creationId xmlns:a16="http://schemas.microsoft.com/office/drawing/2014/main" id="{00C10B86-4F60-ED43-EF35-6AD259500B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015" y="119847"/>
            <a:ext cx="1469942" cy="406703"/>
          </a:xfrm>
          <a:prstGeom prst="rect">
            <a:avLst/>
          </a:prstGeom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4E8E17A9-431C-FD5A-322A-DFB2A7D174B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0633731"/>
              </p:ext>
            </p:extLst>
          </p:nvPr>
        </p:nvGraphicFramePr>
        <p:xfrm>
          <a:off x="2636667" y="605768"/>
          <a:ext cx="8017116" cy="6916112"/>
        </p:xfrm>
        <a:graphic>
          <a:graphicData uri="http://schemas.openxmlformats.org/drawingml/2006/table">
            <a:tbl>
              <a:tblPr/>
              <a:tblGrid>
                <a:gridCol w="1515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00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70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5190">
                  <a:extLst>
                    <a:ext uri="{9D8B030D-6E8A-4147-A177-3AD203B41FA5}">
                      <a16:colId xmlns:a16="http://schemas.microsoft.com/office/drawing/2014/main" val="687956450"/>
                    </a:ext>
                  </a:extLst>
                </a:gridCol>
                <a:gridCol w="15260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628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05137"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DM Sans Bold"/>
                        </a:rPr>
                        <a:t>Monday</a:t>
                      </a:r>
                    </a:p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DM Sans Bold"/>
                        </a:rPr>
                        <a:t>01/12/2025</a:t>
                      </a:r>
                      <a:endParaRPr lang="en-US" sz="13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DM Sans Bold"/>
                        </a:rPr>
                        <a:t>Tuesday</a:t>
                      </a:r>
                    </a:p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DM Sans Bold"/>
                        </a:rPr>
                        <a:t>02/12/2025</a:t>
                      </a:r>
                      <a:endParaRPr lang="en-US" sz="13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DM Sans Bold"/>
                        </a:rPr>
                        <a:t>Wednesday</a:t>
                      </a:r>
                    </a:p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DM Sans Bold"/>
                        </a:rPr>
                        <a:t>03/12/2025</a:t>
                      </a:r>
                      <a:endParaRPr lang="en-US" sz="13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DM Sans Bold"/>
                        </a:rPr>
                        <a:t>Thursday</a:t>
                      </a:r>
                    </a:p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DM Sans Bold"/>
                        </a:rPr>
                        <a:t>04/12/2025</a:t>
                      </a:r>
                      <a:endParaRPr lang="en-US" sz="13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DM Sans Bold"/>
                        </a:rPr>
                        <a:t>Friday</a:t>
                      </a:r>
                    </a:p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DM Sans Bold"/>
                        </a:rPr>
                        <a:t>05/12/2025</a:t>
                      </a:r>
                      <a:endParaRPr lang="en-US" sz="13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7792"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kern="1200" dirty="0">
                          <a:solidFill>
                            <a:srgbClr val="000000"/>
                          </a:solidFill>
                          <a:latin typeface="DM Sans" pitchFamily="2" charset="0"/>
                          <a:ea typeface="+mn-ea"/>
                          <a:cs typeface="+mn-cs"/>
                        </a:rPr>
                        <a:t>Drop-in Session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kern="1200" dirty="0">
                          <a:solidFill>
                            <a:srgbClr val="000000"/>
                          </a:solidFill>
                          <a:latin typeface="DM Sans" pitchFamily="2" charset="0"/>
                          <a:ea typeface="+mn-ea"/>
                          <a:cs typeface="+mn-cs"/>
                        </a:rPr>
                        <a:t>9:30am-11:00am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900" kern="1200" dirty="0">
                        <a:solidFill>
                          <a:srgbClr val="000000"/>
                        </a:solidFill>
                        <a:latin typeface="DM Sans" pitchFamily="2" charset="0"/>
                        <a:ea typeface="+mn-ea"/>
                        <a:cs typeface="+mn-c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b="0" i="0" u="none" strike="noStrike" noProof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9-11am – hub closed – staff meeting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kern="1200" dirty="0">
                          <a:solidFill>
                            <a:srgbClr val="000000"/>
                          </a:solidFill>
                          <a:latin typeface="DM Sans" pitchFamily="2" charset="0"/>
                          <a:ea typeface="+mn-ea"/>
                          <a:cs typeface="+mn-cs"/>
                        </a:rPr>
                        <a:t>Drop-in Session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kern="1200" dirty="0">
                          <a:solidFill>
                            <a:srgbClr val="000000"/>
                          </a:solidFill>
                          <a:latin typeface="DM Sans" pitchFamily="2" charset="0"/>
                          <a:ea typeface="+mn-ea"/>
                          <a:cs typeface="+mn-cs"/>
                        </a:rPr>
                        <a:t>9:30am-11:00am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90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kern="1200" dirty="0">
                          <a:solidFill>
                            <a:srgbClr val="000000"/>
                          </a:solidFill>
                          <a:latin typeface="DM Sans" pitchFamily="2" charset="0"/>
                          <a:ea typeface="+mn-ea"/>
                          <a:cs typeface="+mn-cs"/>
                        </a:rPr>
                        <a:t>Drop-in Session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kern="1200" dirty="0">
                          <a:solidFill>
                            <a:srgbClr val="000000"/>
                          </a:solidFill>
                          <a:latin typeface="DM Sans" pitchFamily="2" charset="0"/>
                          <a:ea typeface="+mn-ea"/>
                          <a:cs typeface="+mn-cs"/>
                        </a:rPr>
                        <a:t>9:30am-11:00am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9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kern="1200" dirty="0">
                          <a:solidFill>
                            <a:srgbClr val="000000"/>
                          </a:solidFill>
                          <a:latin typeface="DM Sans" pitchFamily="2" charset="0"/>
                          <a:ea typeface="+mn-ea"/>
                          <a:cs typeface="+mn-cs"/>
                        </a:rPr>
                        <a:t>Drop-in Session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kern="1200" dirty="0">
                          <a:solidFill>
                            <a:srgbClr val="000000"/>
                          </a:solidFill>
                          <a:latin typeface="DM Sans" pitchFamily="2" charset="0"/>
                          <a:ea typeface="+mn-ea"/>
                          <a:cs typeface="+mn-cs"/>
                        </a:rPr>
                        <a:t>9:30am-11:00am</a:t>
                      </a:r>
                      <a:endParaRPr lang="en-US" sz="900" dirty="0">
                        <a:solidFill>
                          <a:srgbClr val="000000"/>
                        </a:solidFill>
                        <a:latin typeface="DM Sans" pitchFamily="2" charset="0"/>
                        <a:cs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0049">
                <a:tc>
                  <a:txBody>
                    <a:bodyPr/>
                    <a:lstStyle/>
                    <a:p>
                      <a:pPr lvl="0" algn="ctr">
                        <a:lnSpc>
                          <a:spcPts val="1515"/>
                        </a:lnSpc>
                        <a:buNone/>
                      </a:pPr>
                      <a:r>
                        <a:rPr lang="en-US" sz="900" b="0" i="0" u="none" strike="noStrike" noProof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Hub Grub Independent Living</a:t>
                      </a:r>
                    </a:p>
                    <a:p>
                      <a:pPr lvl="0" algn="ctr">
                        <a:lnSpc>
                          <a:spcPts val="1515"/>
                        </a:lnSpc>
                        <a:buNone/>
                      </a:pPr>
                      <a:r>
                        <a:rPr lang="en-US" sz="900" b="0" i="0" u="none" strike="noStrike" noProof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11am-12:30pm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900" dirty="0">
                        <a:solidFill>
                          <a:srgbClr val="000000"/>
                        </a:solidFill>
                        <a:latin typeface="DM Sans" pitchFamily="2" charset="0"/>
                        <a:cs typeface="Arial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Online Safety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11am-1pm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b="0" i="0" u="none" strike="noStrike" noProof="0" dirty="0">
                          <a:solidFill>
                            <a:srgbClr val="000000"/>
                          </a:solidFill>
                          <a:latin typeface="DM Sans" pitchFamily="2" charset="0"/>
                          <a:cs typeface="Arial"/>
                        </a:rPr>
                        <a:t>Personal Journalling 10am-11am  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  <a:cs typeface="Arial"/>
                        </a:rPr>
                        <a:t>Drama session </a:t>
                      </a:r>
                    </a:p>
                    <a:p>
                      <a:pPr marL="0" marR="0" lvl="0" indent="0" algn="ct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  <a:cs typeface="Arial"/>
                        </a:rPr>
                        <a:t>with TIPP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  <a:cs typeface="Arial"/>
                        </a:rPr>
                        <a:t>11am-1pm</a:t>
                      </a:r>
                    </a:p>
                    <a:p>
                      <a:endParaRPr lang="en-GB" sz="900" dirty="0"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Non-accredited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course</a:t>
                      </a:r>
                      <a:endParaRPr lang="en-US" sz="900" b="0" i="0" u="none" strike="noStrike" noProof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lvl="0" algn="ctr">
                        <a:lnSpc>
                          <a:spcPts val="1515"/>
                        </a:lnSpc>
                        <a:buNone/>
                      </a:pPr>
                      <a:r>
                        <a:rPr lang="en-US" sz="900" b="0" i="0" u="none" strike="noStrike" noProof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11am – 12:30pm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  <a:cs typeface="Arial"/>
                        </a:rPr>
                        <a:t>‘</a:t>
                      </a:r>
                    </a:p>
                    <a:p>
                      <a:pPr algn="ctr"/>
                      <a:endParaRPr lang="en-US" sz="9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7149230"/>
                  </a:ext>
                </a:extLst>
              </a:tr>
              <a:tr h="1123041"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  <a:cs typeface="Arial"/>
                        </a:rPr>
                        <a:t>Communication Strategies 12:30-1:30pm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515"/>
                        </a:lnSpc>
                        <a:buNone/>
                      </a:pPr>
                      <a:r>
                        <a:rPr lang="en-US" sz="900" b="0" i="0" u="none" strike="noStrike" noProof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IOM – Life Skills (Invitation Only) </a:t>
                      </a:r>
                    </a:p>
                    <a:p>
                      <a:pPr lvl="0" algn="ctr">
                        <a:lnSpc>
                          <a:spcPts val="1515"/>
                        </a:lnSpc>
                        <a:buNone/>
                      </a:pPr>
                      <a:r>
                        <a:rPr lang="en-US" sz="900" b="0" i="0" u="none" strike="noStrike" noProof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11am-1pm</a:t>
                      </a:r>
                      <a:endParaRPr lang="en-GB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lvl="0" algn="ctr">
                        <a:lnSpc>
                          <a:spcPts val="1515"/>
                        </a:lnSpc>
                        <a:buNone/>
                      </a:pPr>
                      <a:r>
                        <a:rPr lang="en-US" sz="900" b="0" i="0" u="none" strike="noStrike" noProof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Hub Grub Independent Living</a:t>
                      </a:r>
                    </a:p>
                    <a:p>
                      <a:pPr lvl="0" algn="ctr">
                        <a:lnSpc>
                          <a:spcPts val="1515"/>
                        </a:lnSpc>
                        <a:buNone/>
                      </a:pPr>
                      <a:r>
                        <a:rPr lang="en-US" sz="900" b="0" i="0" u="none" strike="noStrike" noProof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11am-1pm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>
                          <a:solidFill>
                            <a:srgbClr val="000000"/>
                          </a:solidFill>
                          <a:latin typeface="DM Sans" pitchFamily="2" charset="0"/>
                          <a:ea typeface="+mn-ea"/>
                          <a:cs typeface="+mn-cs"/>
                        </a:rPr>
                        <a:t>Teamwork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>
                          <a:solidFill>
                            <a:srgbClr val="000000"/>
                          </a:solidFill>
                          <a:latin typeface="DM Sans" pitchFamily="2" charset="0"/>
                          <a:ea typeface="+mn-ea"/>
                          <a:cs typeface="+mn-cs"/>
                        </a:rPr>
                        <a:t>Hub Quiz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>
                          <a:solidFill>
                            <a:srgbClr val="000000"/>
                          </a:solidFill>
                          <a:latin typeface="DM Sans" pitchFamily="2" charset="0"/>
                          <a:ea typeface="+mn-ea"/>
                          <a:cs typeface="+mn-cs"/>
                        </a:rPr>
                        <a:t>12:30pm –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>
                          <a:solidFill>
                            <a:srgbClr val="000000"/>
                          </a:solidFill>
                          <a:latin typeface="DM Sans" pitchFamily="2" charset="0"/>
                          <a:ea typeface="+mn-ea"/>
                          <a:cs typeface="+mn-cs"/>
                        </a:rPr>
                        <a:t>1:30pm</a:t>
                      </a:r>
                      <a:endParaRPr lang="en-GB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7950481"/>
                  </a:ext>
                </a:extLst>
              </a:tr>
              <a:tr h="6513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latin typeface="DM Sans" pitchFamily="2" charset="0"/>
                        </a:rPr>
                        <a:t>Upskill with Digital College 1:30pm-2:30pm 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latin typeface="DM Sans" pitchFamily="2" charset="0"/>
                        </a:rPr>
                        <a:t>Upskill with Digital College 1-2pm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latin typeface="DM Sans" pitchFamily="2" charset="0"/>
                        </a:rPr>
                        <a:t>Upskill with Digital College 1-2pm 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latin typeface="DM Sans" pitchFamily="2" charset="0"/>
                        </a:rPr>
                        <a:t>Upskill with Digital College 1-2pm 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latin typeface="DM Sans" pitchFamily="2" charset="0"/>
                        </a:rPr>
                        <a:t>Upskill with Digital College 1:30pm-2:30pm 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6589103"/>
                  </a:ext>
                </a:extLst>
              </a:tr>
              <a:tr h="79073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Hub Newsletter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2:30pm-4pm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Christmas Arts and Crafts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2pm-4pm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18-29 years only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life skills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2pm-4pm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CBT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(invitation only)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1-hour slots between 10am-4pm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WOMEN’S ONLY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Christmas Decorations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 2pm-4pm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Christmas at the Hub - Decorations</a:t>
                      </a:r>
                    </a:p>
                    <a:p>
                      <a:pPr marL="0" marR="0" lvl="0" indent="0" algn="ct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2pm-4pm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3051548"/>
                  </a:ext>
                </a:extLst>
              </a:tr>
              <a:tr h="352220">
                <a:tc vMerge="1"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GB" sz="900" b="0" i="0" u="none" strike="noStrike" noProof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  <a:cs typeface="Arial"/>
                        </a:rPr>
                        <a:t>Coffee in the Community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  <a:cs typeface="Arial"/>
                        </a:rPr>
                        <a:t>2pm-4pm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900" dirty="0">
                        <a:solidFill>
                          <a:srgbClr val="000000"/>
                        </a:solidFill>
                        <a:latin typeface="DM Sans" pitchFamily="2" charset="0"/>
                        <a:cs typeface="Arial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900" b="0" i="0" u="none" strike="noStrike" noProof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Neurodiverse job search session</a:t>
                      </a:r>
                    </a:p>
                    <a:p>
                      <a:pPr marL="0" marR="0" lvl="0" indent="0" algn="ct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2pm – 4pm 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2712156"/>
                  </a:ext>
                </a:extLst>
              </a:tr>
              <a:tr h="361831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1-1 Employment Support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2:30pm-4pm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1602291"/>
                  </a:ext>
                </a:extLst>
              </a:tr>
              <a:tr h="781122">
                <a:tc vMerge="1"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Exploring Job Opportunities</a:t>
                      </a:r>
                    </a:p>
                    <a:p>
                      <a:pPr marL="0" marR="0" lvl="0" indent="0" algn="ct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2pm – 4pm</a:t>
                      </a:r>
                    </a:p>
                    <a:p>
                      <a:pPr marL="0" marR="0" lvl="0" indent="0" algn="ct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GB" sz="900" b="0" i="0" u="none" strike="noStrike" noProof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GB" sz="900" b="0" i="0" u="none" strike="noStrike" noProof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Lego 2-4pm</a:t>
                      </a:r>
                    </a:p>
                  </a:txBody>
                  <a:tcPr marL="140560" marR="140560" marT="140560" marB="140560" anchor="ctr"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GB" sz="900" b="0" i="0" u="none" strike="noStrike" noProof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  <a:cs typeface="Arial"/>
                        </a:rPr>
                        <a:t>Coffee in the Community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  <a:cs typeface="Arial"/>
                        </a:rPr>
                        <a:t>2pm-4pm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900" dirty="0">
                        <a:solidFill>
                          <a:srgbClr val="000000"/>
                        </a:solidFill>
                        <a:latin typeface="DM Sans" pitchFamily="2" charset="0"/>
                        <a:cs typeface="Arial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90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900" b="0" i="0" u="none" strike="noStrike" noProof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Neurodiverse job search session</a:t>
                      </a:r>
                    </a:p>
                    <a:p>
                      <a:pPr marL="0" marR="0" lvl="0" indent="0" algn="ct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2pm – 4pm 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559976"/>
                  </a:ext>
                </a:extLst>
              </a:tr>
            </a:tbl>
          </a:graphicData>
        </a:graphic>
      </p:graphicFrame>
      <p:grpSp>
        <p:nvGrpSpPr>
          <p:cNvPr id="18" name="Group 65">
            <a:extLst>
              <a:ext uri="{FF2B5EF4-FFF2-40B4-BE49-F238E27FC236}">
                <a16:creationId xmlns:a16="http://schemas.microsoft.com/office/drawing/2014/main" id="{BDA81637-54FD-C1EA-71B4-D04D2886302D}"/>
              </a:ext>
            </a:extLst>
          </p:cNvPr>
          <p:cNvGrpSpPr/>
          <p:nvPr/>
        </p:nvGrpSpPr>
        <p:grpSpPr>
          <a:xfrm>
            <a:off x="10343680" y="1881949"/>
            <a:ext cx="220832" cy="193228"/>
            <a:chOff x="0" y="0"/>
            <a:chExt cx="812800" cy="711200"/>
          </a:xfrm>
        </p:grpSpPr>
        <p:sp>
          <p:nvSpPr>
            <p:cNvPr id="30" name="Freeform 66">
              <a:extLst>
                <a:ext uri="{FF2B5EF4-FFF2-40B4-BE49-F238E27FC236}">
                  <a16:creationId xmlns:a16="http://schemas.microsoft.com/office/drawing/2014/main" id="{F89D663A-F1F3-96E2-AA4B-01F06070FB32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1" name="TextBox 67">
              <a:extLst>
                <a:ext uri="{FF2B5EF4-FFF2-40B4-BE49-F238E27FC236}">
                  <a16:creationId xmlns:a16="http://schemas.microsoft.com/office/drawing/2014/main" id="{ED8B5455-6D15-EB20-47DC-21EC4810732A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pic>
        <p:nvPicPr>
          <p:cNvPr id="32" name="Picture 31" descr="Blue and grey mugs with steam coming out">
            <a:extLst>
              <a:ext uri="{FF2B5EF4-FFF2-40B4-BE49-F238E27FC236}">
                <a16:creationId xmlns:a16="http://schemas.microsoft.com/office/drawing/2014/main" id="{B83A22E8-1209-9BAD-7CA3-B42CEC08807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105" y="1942696"/>
            <a:ext cx="538410" cy="358940"/>
          </a:xfrm>
          <a:prstGeom prst="rect">
            <a:avLst/>
          </a:prstGeom>
        </p:spPr>
      </p:pic>
      <p:pic>
        <p:nvPicPr>
          <p:cNvPr id="33" name="Picture 32" descr="Blue and grey mugs with steam coming out">
            <a:extLst>
              <a:ext uri="{FF2B5EF4-FFF2-40B4-BE49-F238E27FC236}">
                <a16:creationId xmlns:a16="http://schemas.microsoft.com/office/drawing/2014/main" id="{0AA938FB-42A7-2D02-C3A0-C3D6A472694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7421" y="1933727"/>
            <a:ext cx="538410" cy="358940"/>
          </a:xfrm>
          <a:prstGeom prst="rect">
            <a:avLst/>
          </a:prstGeom>
        </p:spPr>
      </p:pic>
      <p:grpSp>
        <p:nvGrpSpPr>
          <p:cNvPr id="37" name="Group 65">
            <a:extLst>
              <a:ext uri="{FF2B5EF4-FFF2-40B4-BE49-F238E27FC236}">
                <a16:creationId xmlns:a16="http://schemas.microsoft.com/office/drawing/2014/main" id="{3C7F079C-8F02-FF59-10B4-5B7C29197532}"/>
              </a:ext>
            </a:extLst>
          </p:cNvPr>
          <p:cNvGrpSpPr/>
          <p:nvPr/>
        </p:nvGrpSpPr>
        <p:grpSpPr>
          <a:xfrm>
            <a:off x="8831375" y="1942696"/>
            <a:ext cx="220832" cy="193228"/>
            <a:chOff x="0" y="0"/>
            <a:chExt cx="812800" cy="711200"/>
          </a:xfrm>
        </p:grpSpPr>
        <p:sp>
          <p:nvSpPr>
            <p:cNvPr id="39" name="Freeform 66">
              <a:extLst>
                <a:ext uri="{FF2B5EF4-FFF2-40B4-BE49-F238E27FC236}">
                  <a16:creationId xmlns:a16="http://schemas.microsoft.com/office/drawing/2014/main" id="{97DE7C5E-F6E4-D3EC-177A-B5CC0B331A3D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40" name="TextBox 67">
              <a:extLst>
                <a:ext uri="{FF2B5EF4-FFF2-40B4-BE49-F238E27FC236}">
                  <a16:creationId xmlns:a16="http://schemas.microsoft.com/office/drawing/2014/main" id="{B9389BEF-716C-9CA4-8586-85F1232112B7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43" name="Group 65">
            <a:extLst>
              <a:ext uri="{FF2B5EF4-FFF2-40B4-BE49-F238E27FC236}">
                <a16:creationId xmlns:a16="http://schemas.microsoft.com/office/drawing/2014/main" id="{FF7993F3-2509-202D-86FA-7446F98BA83F}"/>
              </a:ext>
            </a:extLst>
          </p:cNvPr>
          <p:cNvGrpSpPr/>
          <p:nvPr/>
        </p:nvGrpSpPr>
        <p:grpSpPr>
          <a:xfrm>
            <a:off x="7194386" y="1943203"/>
            <a:ext cx="220832" cy="193228"/>
            <a:chOff x="0" y="0"/>
            <a:chExt cx="812800" cy="711200"/>
          </a:xfrm>
        </p:grpSpPr>
        <p:sp>
          <p:nvSpPr>
            <p:cNvPr id="44" name="Freeform 66">
              <a:extLst>
                <a:ext uri="{FF2B5EF4-FFF2-40B4-BE49-F238E27FC236}">
                  <a16:creationId xmlns:a16="http://schemas.microsoft.com/office/drawing/2014/main" id="{7864A11B-0DFE-6768-1FE9-A7FBE9B70124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1" name="TextBox 67">
              <a:extLst>
                <a:ext uri="{FF2B5EF4-FFF2-40B4-BE49-F238E27FC236}">
                  <a16:creationId xmlns:a16="http://schemas.microsoft.com/office/drawing/2014/main" id="{2921EB0F-8B73-C8A5-8AFA-B1E573731DAA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86" name="Group 65">
            <a:extLst>
              <a:ext uri="{FF2B5EF4-FFF2-40B4-BE49-F238E27FC236}">
                <a16:creationId xmlns:a16="http://schemas.microsoft.com/office/drawing/2014/main" id="{79F3F418-AC1E-F95F-9941-2BE40D0BE18E}"/>
              </a:ext>
            </a:extLst>
          </p:cNvPr>
          <p:cNvGrpSpPr/>
          <p:nvPr/>
        </p:nvGrpSpPr>
        <p:grpSpPr>
          <a:xfrm>
            <a:off x="3890697" y="1935853"/>
            <a:ext cx="220832" cy="193228"/>
            <a:chOff x="0" y="0"/>
            <a:chExt cx="812800" cy="711200"/>
          </a:xfrm>
        </p:grpSpPr>
        <p:sp>
          <p:nvSpPr>
            <p:cNvPr id="98" name="Freeform 66">
              <a:extLst>
                <a:ext uri="{FF2B5EF4-FFF2-40B4-BE49-F238E27FC236}">
                  <a16:creationId xmlns:a16="http://schemas.microsoft.com/office/drawing/2014/main" id="{71B43327-A0EB-63DB-08C0-DD2E3B094D15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0" name="TextBox 67">
              <a:extLst>
                <a:ext uri="{FF2B5EF4-FFF2-40B4-BE49-F238E27FC236}">
                  <a16:creationId xmlns:a16="http://schemas.microsoft.com/office/drawing/2014/main" id="{ABC5CC4D-C6DA-2D03-A45C-AA8C74D73079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pic>
        <p:nvPicPr>
          <p:cNvPr id="105" name="Picture 104" descr="Blue and grey mugs with steam coming out">
            <a:extLst>
              <a:ext uri="{FF2B5EF4-FFF2-40B4-BE49-F238E27FC236}">
                <a16:creationId xmlns:a16="http://schemas.microsoft.com/office/drawing/2014/main" id="{D5547806-DEF6-67F8-9231-ADF58B68623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512" y="1932983"/>
            <a:ext cx="538410" cy="358940"/>
          </a:xfrm>
          <a:prstGeom prst="rect">
            <a:avLst/>
          </a:prstGeom>
        </p:spPr>
      </p:pic>
      <p:pic>
        <p:nvPicPr>
          <p:cNvPr id="107" name="Picture 106" descr="Blue and grey mugs with steam coming out">
            <a:extLst>
              <a:ext uri="{FF2B5EF4-FFF2-40B4-BE49-F238E27FC236}">
                <a16:creationId xmlns:a16="http://schemas.microsoft.com/office/drawing/2014/main" id="{75A6A488-C061-EE1C-D1E3-BCD1EFC2985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253" y="1933727"/>
            <a:ext cx="538410" cy="358940"/>
          </a:xfrm>
          <a:prstGeom prst="rect">
            <a:avLst/>
          </a:prstGeom>
        </p:spPr>
      </p:pic>
      <p:grpSp>
        <p:nvGrpSpPr>
          <p:cNvPr id="136" name="Group 65">
            <a:extLst>
              <a:ext uri="{FF2B5EF4-FFF2-40B4-BE49-F238E27FC236}">
                <a16:creationId xmlns:a16="http://schemas.microsoft.com/office/drawing/2014/main" id="{6B9165C3-3FC9-ECFA-886A-88EC2B7C7672}"/>
              </a:ext>
            </a:extLst>
          </p:cNvPr>
          <p:cNvGrpSpPr/>
          <p:nvPr/>
        </p:nvGrpSpPr>
        <p:grpSpPr>
          <a:xfrm>
            <a:off x="5949650" y="3020352"/>
            <a:ext cx="220832" cy="193228"/>
            <a:chOff x="0" y="0"/>
            <a:chExt cx="812800" cy="711200"/>
          </a:xfrm>
        </p:grpSpPr>
        <p:sp>
          <p:nvSpPr>
            <p:cNvPr id="137" name="Freeform 66">
              <a:extLst>
                <a:ext uri="{FF2B5EF4-FFF2-40B4-BE49-F238E27FC236}">
                  <a16:creationId xmlns:a16="http://schemas.microsoft.com/office/drawing/2014/main" id="{0562172F-900A-392B-6F4E-B2C1520383F2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38" name="TextBox 67">
              <a:extLst>
                <a:ext uri="{FF2B5EF4-FFF2-40B4-BE49-F238E27FC236}">
                  <a16:creationId xmlns:a16="http://schemas.microsoft.com/office/drawing/2014/main" id="{9E7345BB-4D97-B4E7-26EE-ED2169A0AC9E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pic>
        <p:nvPicPr>
          <p:cNvPr id="139" name="Picture 138" descr="Hand squeezing lime on tacos">
            <a:extLst>
              <a:ext uri="{FF2B5EF4-FFF2-40B4-BE49-F238E27FC236}">
                <a16:creationId xmlns:a16="http://schemas.microsoft.com/office/drawing/2014/main" id="{9655820D-C20A-A7D0-2696-6B3EBB50839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54" b="14007"/>
          <a:stretch/>
        </p:blipFill>
        <p:spPr>
          <a:xfrm>
            <a:off x="3072490" y="2947709"/>
            <a:ext cx="638393" cy="306065"/>
          </a:xfrm>
          <a:prstGeom prst="rect">
            <a:avLst/>
          </a:prstGeom>
        </p:spPr>
      </p:pic>
      <p:pic>
        <p:nvPicPr>
          <p:cNvPr id="140" name="Picture 139" descr="Person using laptop">
            <a:extLst>
              <a:ext uri="{FF2B5EF4-FFF2-40B4-BE49-F238E27FC236}">
                <a16:creationId xmlns:a16="http://schemas.microsoft.com/office/drawing/2014/main" id="{B637041D-B4D2-85DB-9DDE-9B5B9F078D8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7421" y="3094683"/>
            <a:ext cx="450898" cy="300599"/>
          </a:xfrm>
          <a:prstGeom prst="rect">
            <a:avLst/>
          </a:prstGeom>
        </p:spPr>
      </p:pic>
      <p:grpSp>
        <p:nvGrpSpPr>
          <p:cNvPr id="145" name="Group 62">
            <a:extLst>
              <a:ext uri="{FF2B5EF4-FFF2-40B4-BE49-F238E27FC236}">
                <a16:creationId xmlns:a16="http://schemas.microsoft.com/office/drawing/2014/main" id="{E96C0E76-C58A-D52F-36F5-A62FFA783D82}"/>
              </a:ext>
            </a:extLst>
          </p:cNvPr>
          <p:cNvGrpSpPr/>
          <p:nvPr/>
        </p:nvGrpSpPr>
        <p:grpSpPr>
          <a:xfrm>
            <a:off x="5436847" y="3084368"/>
            <a:ext cx="242972" cy="301138"/>
            <a:chOff x="-37206" y="-270780"/>
            <a:chExt cx="812801" cy="1007380"/>
          </a:xfrm>
        </p:grpSpPr>
        <p:sp>
          <p:nvSpPr>
            <p:cNvPr id="146" name="Freeform 63">
              <a:extLst>
                <a:ext uri="{FF2B5EF4-FFF2-40B4-BE49-F238E27FC236}">
                  <a16:creationId xmlns:a16="http://schemas.microsoft.com/office/drawing/2014/main" id="{E631C6D1-1D03-13E5-086D-4D2AF281C302}"/>
                </a:ext>
              </a:extLst>
            </p:cNvPr>
            <p:cNvSpPr/>
            <p:nvPr/>
          </p:nvSpPr>
          <p:spPr>
            <a:xfrm>
              <a:off x="-37206" y="-270780"/>
              <a:ext cx="812801" cy="812801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47" name="TextBox 64">
              <a:extLst>
                <a:ext uri="{FF2B5EF4-FFF2-40B4-BE49-F238E27FC236}">
                  <a16:creationId xmlns:a16="http://schemas.microsoft.com/office/drawing/2014/main" id="{89BA2A50-E147-5934-E7BC-CA387E0EB9FC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48" name="Group 62">
            <a:extLst>
              <a:ext uri="{FF2B5EF4-FFF2-40B4-BE49-F238E27FC236}">
                <a16:creationId xmlns:a16="http://schemas.microsoft.com/office/drawing/2014/main" id="{B9415997-54B2-8E27-E257-5450581C20FE}"/>
              </a:ext>
            </a:extLst>
          </p:cNvPr>
          <p:cNvGrpSpPr/>
          <p:nvPr/>
        </p:nvGrpSpPr>
        <p:grpSpPr>
          <a:xfrm>
            <a:off x="3787777" y="2911791"/>
            <a:ext cx="242972" cy="301138"/>
            <a:chOff x="-37206" y="-270780"/>
            <a:chExt cx="812801" cy="1007380"/>
          </a:xfrm>
        </p:grpSpPr>
        <p:sp>
          <p:nvSpPr>
            <p:cNvPr id="149" name="Freeform 63">
              <a:extLst>
                <a:ext uri="{FF2B5EF4-FFF2-40B4-BE49-F238E27FC236}">
                  <a16:creationId xmlns:a16="http://schemas.microsoft.com/office/drawing/2014/main" id="{26D052F4-E4DC-775D-F3AD-8157138E039D}"/>
                </a:ext>
              </a:extLst>
            </p:cNvPr>
            <p:cNvSpPr/>
            <p:nvPr/>
          </p:nvSpPr>
          <p:spPr>
            <a:xfrm>
              <a:off x="-37206" y="-270780"/>
              <a:ext cx="812801" cy="812801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50" name="TextBox 64">
              <a:extLst>
                <a:ext uri="{FF2B5EF4-FFF2-40B4-BE49-F238E27FC236}">
                  <a16:creationId xmlns:a16="http://schemas.microsoft.com/office/drawing/2014/main" id="{0D221EB0-554D-D8EA-D0D6-0C570AA78A09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53" name="Group 65">
            <a:extLst>
              <a:ext uri="{FF2B5EF4-FFF2-40B4-BE49-F238E27FC236}">
                <a16:creationId xmlns:a16="http://schemas.microsoft.com/office/drawing/2014/main" id="{CA954F47-7744-9045-3C70-FAFFE6EB2434}"/>
              </a:ext>
            </a:extLst>
          </p:cNvPr>
          <p:cNvGrpSpPr/>
          <p:nvPr/>
        </p:nvGrpSpPr>
        <p:grpSpPr>
          <a:xfrm>
            <a:off x="10378185" y="3094683"/>
            <a:ext cx="220832" cy="193228"/>
            <a:chOff x="0" y="0"/>
            <a:chExt cx="812800" cy="711200"/>
          </a:xfrm>
        </p:grpSpPr>
        <p:sp>
          <p:nvSpPr>
            <p:cNvPr id="154" name="Freeform 66">
              <a:extLst>
                <a:ext uri="{FF2B5EF4-FFF2-40B4-BE49-F238E27FC236}">
                  <a16:creationId xmlns:a16="http://schemas.microsoft.com/office/drawing/2014/main" id="{62425D89-E598-BA88-B3A3-2BF871949071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55" name="TextBox 67">
              <a:extLst>
                <a:ext uri="{FF2B5EF4-FFF2-40B4-BE49-F238E27FC236}">
                  <a16:creationId xmlns:a16="http://schemas.microsoft.com/office/drawing/2014/main" id="{2C937250-B9BA-4B0E-BB5C-9D4E2488ECD7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156" name="Group 62">
            <a:extLst>
              <a:ext uri="{FF2B5EF4-FFF2-40B4-BE49-F238E27FC236}">
                <a16:creationId xmlns:a16="http://schemas.microsoft.com/office/drawing/2014/main" id="{9A7D12AE-740F-7C9E-2647-C2559AB81BEB}"/>
              </a:ext>
            </a:extLst>
          </p:cNvPr>
          <p:cNvGrpSpPr/>
          <p:nvPr/>
        </p:nvGrpSpPr>
        <p:grpSpPr>
          <a:xfrm>
            <a:off x="7107405" y="4090813"/>
            <a:ext cx="242972" cy="301138"/>
            <a:chOff x="-37206" y="-270780"/>
            <a:chExt cx="812801" cy="1007380"/>
          </a:xfrm>
        </p:grpSpPr>
        <p:sp>
          <p:nvSpPr>
            <p:cNvPr id="157" name="Freeform 63">
              <a:extLst>
                <a:ext uri="{FF2B5EF4-FFF2-40B4-BE49-F238E27FC236}">
                  <a16:creationId xmlns:a16="http://schemas.microsoft.com/office/drawing/2014/main" id="{84254F97-CE27-6182-8E3B-B101F14BC058}"/>
                </a:ext>
              </a:extLst>
            </p:cNvPr>
            <p:cNvSpPr/>
            <p:nvPr/>
          </p:nvSpPr>
          <p:spPr>
            <a:xfrm>
              <a:off x="-37206" y="-270780"/>
              <a:ext cx="812801" cy="812801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58" name="TextBox 64">
              <a:extLst>
                <a:ext uri="{FF2B5EF4-FFF2-40B4-BE49-F238E27FC236}">
                  <a16:creationId xmlns:a16="http://schemas.microsoft.com/office/drawing/2014/main" id="{B89F324D-30D1-F88A-83E3-B3FE1C92D5C3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pic>
        <p:nvPicPr>
          <p:cNvPr id="159" name="Picture 158" descr="Chairs in a cinema">
            <a:extLst>
              <a:ext uri="{FF2B5EF4-FFF2-40B4-BE49-F238E27FC236}">
                <a16:creationId xmlns:a16="http://schemas.microsoft.com/office/drawing/2014/main" id="{D38B745C-DFCD-7BEE-697D-F331A39A782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105" y="3778250"/>
            <a:ext cx="483546" cy="301354"/>
          </a:xfrm>
          <a:prstGeom prst="rect">
            <a:avLst/>
          </a:prstGeom>
        </p:spPr>
      </p:pic>
      <p:pic>
        <p:nvPicPr>
          <p:cNvPr id="160" name="Picture 159" descr="A group of colorful question marks&#10;&#10;Description automatically generated">
            <a:extLst>
              <a:ext uri="{FF2B5EF4-FFF2-40B4-BE49-F238E27FC236}">
                <a16:creationId xmlns:a16="http://schemas.microsoft.com/office/drawing/2014/main" id="{5C76771A-E16F-8503-E57E-712A21A5C25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9127455" y="4091083"/>
            <a:ext cx="428151" cy="300599"/>
          </a:xfrm>
          <a:prstGeom prst="rect">
            <a:avLst/>
          </a:prstGeom>
        </p:spPr>
      </p:pic>
      <p:sp>
        <p:nvSpPr>
          <p:cNvPr id="161" name="Freeform 63">
            <a:extLst>
              <a:ext uri="{FF2B5EF4-FFF2-40B4-BE49-F238E27FC236}">
                <a16:creationId xmlns:a16="http://schemas.microsoft.com/office/drawing/2014/main" id="{9A7D0EA7-2DD7-D5F8-5EF3-A1720F6DDE19}"/>
              </a:ext>
            </a:extLst>
          </p:cNvPr>
          <p:cNvSpPr/>
          <p:nvPr/>
        </p:nvSpPr>
        <p:spPr>
          <a:xfrm>
            <a:off x="8660925" y="3961611"/>
            <a:ext cx="242972" cy="24297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67AB2C"/>
          </a:solidFill>
        </p:spPr>
        <p:txBody>
          <a:bodyPr/>
          <a:lstStyle/>
          <a:p>
            <a:endParaRPr lang="en-GB"/>
          </a:p>
        </p:txBody>
      </p:sp>
      <p:sp>
        <p:nvSpPr>
          <p:cNvPr id="162" name="Freeform 63">
            <a:extLst>
              <a:ext uri="{FF2B5EF4-FFF2-40B4-BE49-F238E27FC236}">
                <a16:creationId xmlns:a16="http://schemas.microsoft.com/office/drawing/2014/main" id="{B9D70516-DC30-D78F-ACB0-0F0EF9F182B6}"/>
              </a:ext>
            </a:extLst>
          </p:cNvPr>
          <p:cNvSpPr/>
          <p:nvPr/>
        </p:nvSpPr>
        <p:spPr>
          <a:xfrm>
            <a:off x="10346554" y="4043061"/>
            <a:ext cx="242972" cy="24297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67AB2C"/>
          </a:solidFill>
        </p:spPr>
        <p:txBody>
          <a:bodyPr/>
          <a:lstStyle/>
          <a:p>
            <a:endParaRPr lang="en-GB"/>
          </a:p>
        </p:txBody>
      </p:sp>
      <p:pic>
        <p:nvPicPr>
          <p:cNvPr id="163" name="Picture 162" descr="Hand squeezing lime on tacos">
            <a:extLst>
              <a:ext uri="{FF2B5EF4-FFF2-40B4-BE49-F238E27FC236}">
                <a16:creationId xmlns:a16="http://schemas.microsoft.com/office/drawing/2014/main" id="{FC50CF49-318C-851E-1A6D-3EE74BEA049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54" b="14007"/>
          <a:stretch/>
        </p:blipFill>
        <p:spPr>
          <a:xfrm>
            <a:off x="6316457" y="4133000"/>
            <a:ext cx="638393" cy="306065"/>
          </a:xfrm>
          <a:prstGeom prst="rect">
            <a:avLst/>
          </a:prstGeom>
        </p:spPr>
      </p:pic>
      <p:grpSp>
        <p:nvGrpSpPr>
          <p:cNvPr id="168" name="Group 65">
            <a:extLst>
              <a:ext uri="{FF2B5EF4-FFF2-40B4-BE49-F238E27FC236}">
                <a16:creationId xmlns:a16="http://schemas.microsoft.com/office/drawing/2014/main" id="{4C0B6060-1DE7-71CF-4380-F80097C315AA}"/>
              </a:ext>
            </a:extLst>
          </p:cNvPr>
          <p:cNvGrpSpPr/>
          <p:nvPr/>
        </p:nvGrpSpPr>
        <p:grpSpPr>
          <a:xfrm>
            <a:off x="5375695" y="4140557"/>
            <a:ext cx="220832" cy="193228"/>
            <a:chOff x="0" y="0"/>
            <a:chExt cx="812800" cy="711200"/>
          </a:xfrm>
        </p:grpSpPr>
        <p:sp>
          <p:nvSpPr>
            <p:cNvPr id="169" name="Freeform 66">
              <a:extLst>
                <a:ext uri="{FF2B5EF4-FFF2-40B4-BE49-F238E27FC236}">
                  <a16:creationId xmlns:a16="http://schemas.microsoft.com/office/drawing/2014/main" id="{80902299-B7C7-353A-4120-5B8120A6F824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70" name="TextBox 67">
              <a:extLst>
                <a:ext uri="{FF2B5EF4-FFF2-40B4-BE49-F238E27FC236}">
                  <a16:creationId xmlns:a16="http://schemas.microsoft.com/office/drawing/2014/main" id="{52778C36-A35A-7BD3-092C-95727B19A129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177" name="Group 65">
            <a:extLst>
              <a:ext uri="{FF2B5EF4-FFF2-40B4-BE49-F238E27FC236}">
                <a16:creationId xmlns:a16="http://schemas.microsoft.com/office/drawing/2014/main" id="{0A80F865-F064-CE11-BA49-380EF9BE82ED}"/>
              </a:ext>
            </a:extLst>
          </p:cNvPr>
          <p:cNvGrpSpPr/>
          <p:nvPr/>
        </p:nvGrpSpPr>
        <p:grpSpPr>
          <a:xfrm>
            <a:off x="10346554" y="5961652"/>
            <a:ext cx="220832" cy="193228"/>
            <a:chOff x="0" y="0"/>
            <a:chExt cx="812800" cy="711200"/>
          </a:xfrm>
        </p:grpSpPr>
        <p:sp>
          <p:nvSpPr>
            <p:cNvPr id="178" name="Freeform 66">
              <a:extLst>
                <a:ext uri="{FF2B5EF4-FFF2-40B4-BE49-F238E27FC236}">
                  <a16:creationId xmlns:a16="http://schemas.microsoft.com/office/drawing/2014/main" id="{CCC97376-B932-EA33-6998-C2E353F2A824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79" name="TextBox 67">
              <a:extLst>
                <a:ext uri="{FF2B5EF4-FFF2-40B4-BE49-F238E27FC236}">
                  <a16:creationId xmlns:a16="http://schemas.microsoft.com/office/drawing/2014/main" id="{91A606E6-60F2-DD58-EF6F-6BD0297FCBDB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180" name="Group 65">
            <a:extLst>
              <a:ext uri="{FF2B5EF4-FFF2-40B4-BE49-F238E27FC236}">
                <a16:creationId xmlns:a16="http://schemas.microsoft.com/office/drawing/2014/main" id="{64B53DD6-AA98-2600-7971-3A7D4A7F20F3}"/>
              </a:ext>
            </a:extLst>
          </p:cNvPr>
          <p:cNvGrpSpPr/>
          <p:nvPr/>
        </p:nvGrpSpPr>
        <p:grpSpPr>
          <a:xfrm>
            <a:off x="3896750" y="5684841"/>
            <a:ext cx="220832" cy="193228"/>
            <a:chOff x="0" y="0"/>
            <a:chExt cx="812800" cy="711200"/>
          </a:xfrm>
        </p:grpSpPr>
        <p:sp>
          <p:nvSpPr>
            <p:cNvPr id="181" name="Freeform 66">
              <a:extLst>
                <a:ext uri="{FF2B5EF4-FFF2-40B4-BE49-F238E27FC236}">
                  <a16:creationId xmlns:a16="http://schemas.microsoft.com/office/drawing/2014/main" id="{A8D29F4D-654E-5BEA-3613-7AAF5BD249C4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82" name="TextBox 67">
              <a:extLst>
                <a:ext uri="{FF2B5EF4-FFF2-40B4-BE49-F238E27FC236}">
                  <a16:creationId xmlns:a16="http://schemas.microsoft.com/office/drawing/2014/main" id="{94BC1548-DCED-A992-DD18-1D6506B8433C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sp>
        <p:nvSpPr>
          <p:cNvPr id="184" name="Freeform 66">
            <a:extLst>
              <a:ext uri="{FF2B5EF4-FFF2-40B4-BE49-F238E27FC236}">
                <a16:creationId xmlns:a16="http://schemas.microsoft.com/office/drawing/2014/main" id="{D682E2D7-68FC-5D24-40EF-15C73EA7A95A}"/>
              </a:ext>
            </a:extLst>
          </p:cNvPr>
          <p:cNvSpPr/>
          <p:nvPr/>
        </p:nvSpPr>
        <p:spPr>
          <a:xfrm>
            <a:off x="5753806" y="6440064"/>
            <a:ext cx="220832" cy="193228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F8DD22"/>
          </a:solidFill>
        </p:spPr>
        <p:txBody>
          <a:bodyPr/>
          <a:lstStyle/>
          <a:p>
            <a:endParaRPr lang="en-GB" dirty="0"/>
          </a:p>
        </p:txBody>
      </p:sp>
      <p:grpSp>
        <p:nvGrpSpPr>
          <p:cNvPr id="187" name="Group 65">
            <a:extLst>
              <a:ext uri="{FF2B5EF4-FFF2-40B4-BE49-F238E27FC236}">
                <a16:creationId xmlns:a16="http://schemas.microsoft.com/office/drawing/2014/main" id="{4B4B187B-72D8-8E3C-5264-40CB2DB0FD2D}"/>
              </a:ext>
            </a:extLst>
          </p:cNvPr>
          <p:cNvGrpSpPr/>
          <p:nvPr/>
        </p:nvGrpSpPr>
        <p:grpSpPr>
          <a:xfrm>
            <a:off x="7159881" y="7206539"/>
            <a:ext cx="220832" cy="193228"/>
            <a:chOff x="0" y="0"/>
            <a:chExt cx="812800" cy="711200"/>
          </a:xfrm>
        </p:grpSpPr>
        <p:sp>
          <p:nvSpPr>
            <p:cNvPr id="188" name="Freeform 66">
              <a:extLst>
                <a:ext uri="{FF2B5EF4-FFF2-40B4-BE49-F238E27FC236}">
                  <a16:creationId xmlns:a16="http://schemas.microsoft.com/office/drawing/2014/main" id="{2DAD5329-CD91-0ECA-570E-C30A369EB95E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89" name="TextBox 67">
              <a:extLst>
                <a:ext uri="{FF2B5EF4-FFF2-40B4-BE49-F238E27FC236}">
                  <a16:creationId xmlns:a16="http://schemas.microsoft.com/office/drawing/2014/main" id="{5D963696-F689-F6F8-DC67-4B1FB3437D76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sp>
        <p:nvSpPr>
          <p:cNvPr id="191" name="Freeform 66">
            <a:extLst>
              <a:ext uri="{FF2B5EF4-FFF2-40B4-BE49-F238E27FC236}">
                <a16:creationId xmlns:a16="http://schemas.microsoft.com/office/drawing/2014/main" id="{FAF987EF-3F4C-F4B7-A66A-ACBE27EEA949}"/>
              </a:ext>
            </a:extLst>
          </p:cNvPr>
          <p:cNvSpPr/>
          <p:nvPr/>
        </p:nvSpPr>
        <p:spPr>
          <a:xfrm>
            <a:off x="8711950" y="7231981"/>
            <a:ext cx="220832" cy="193228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F8DD22"/>
          </a:solidFill>
        </p:spPr>
        <p:txBody>
          <a:bodyPr/>
          <a:lstStyle/>
          <a:p>
            <a:endParaRPr lang="en-GB"/>
          </a:p>
        </p:txBody>
      </p:sp>
      <p:pic>
        <p:nvPicPr>
          <p:cNvPr id="192" name="Picture 191" descr="Woman hiking in the forest">
            <a:extLst>
              <a:ext uri="{FF2B5EF4-FFF2-40B4-BE49-F238E27FC236}">
                <a16:creationId xmlns:a16="http://schemas.microsoft.com/office/drawing/2014/main" id="{28F20B30-FA5F-C251-5FD5-3F2FB799E0A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052" y="7075852"/>
            <a:ext cx="603110" cy="402073"/>
          </a:xfrm>
          <a:prstGeom prst="rect">
            <a:avLst/>
          </a:prstGeom>
        </p:spPr>
      </p:pic>
      <p:grpSp>
        <p:nvGrpSpPr>
          <p:cNvPr id="193" name="Group 65">
            <a:extLst>
              <a:ext uri="{FF2B5EF4-FFF2-40B4-BE49-F238E27FC236}">
                <a16:creationId xmlns:a16="http://schemas.microsoft.com/office/drawing/2014/main" id="{B091B98C-AE47-A0C9-DA86-0D68DCD9855F}"/>
              </a:ext>
            </a:extLst>
          </p:cNvPr>
          <p:cNvGrpSpPr/>
          <p:nvPr/>
        </p:nvGrpSpPr>
        <p:grpSpPr>
          <a:xfrm>
            <a:off x="3821336" y="7075852"/>
            <a:ext cx="220832" cy="193228"/>
            <a:chOff x="0" y="0"/>
            <a:chExt cx="812800" cy="711200"/>
          </a:xfrm>
        </p:grpSpPr>
        <p:sp>
          <p:nvSpPr>
            <p:cNvPr id="194" name="Freeform 66">
              <a:extLst>
                <a:ext uri="{FF2B5EF4-FFF2-40B4-BE49-F238E27FC236}">
                  <a16:creationId xmlns:a16="http://schemas.microsoft.com/office/drawing/2014/main" id="{9DB12C8B-B7CE-C799-BA16-75697C338010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95" name="TextBox 67">
              <a:extLst>
                <a:ext uri="{FF2B5EF4-FFF2-40B4-BE49-F238E27FC236}">
                  <a16:creationId xmlns:a16="http://schemas.microsoft.com/office/drawing/2014/main" id="{7C4C1C7B-1F78-420A-5613-8C0FE63F29AD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8" name="Group 62">
            <a:extLst>
              <a:ext uri="{FF2B5EF4-FFF2-40B4-BE49-F238E27FC236}">
                <a16:creationId xmlns:a16="http://schemas.microsoft.com/office/drawing/2014/main" id="{477FB4CA-49B4-D4E8-F928-2DA503AEBD12}"/>
              </a:ext>
            </a:extLst>
          </p:cNvPr>
          <p:cNvGrpSpPr/>
          <p:nvPr/>
        </p:nvGrpSpPr>
        <p:grpSpPr>
          <a:xfrm>
            <a:off x="5766638" y="7251965"/>
            <a:ext cx="242972" cy="301138"/>
            <a:chOff x="-37206" y="-270780"/>
            <a:chExt cx="812801" cy="1007380"/>
          </a:xfrm>
        </p:grpSpPr>
        <p:sp>
          <p:nvSpPr>
            <p:cNvPr id="9" name="Freeform 63">
              <a:extLst>
                <a:ext uri="{FF2B5EF4-FFF2-40B4-BE49-F238E27FC236}">
                  <a16:creationId xmlns:a16="http://schemas.microsoft.com/office/drawing/2014/main" id="{5B3CDDE2-F5EC-42E4-6931-DFBB53A622D2}"/>
                </a:ext>
              </a:extLst>
            </p:cNvPr>
            <p:cNvSpPr/>
            <p:nvPr/>
          </p:nvSpPr>
          <p:spPr>
            <a:xfrm>
              <a:off x="-37206" y="-270780"/>
              <a:ext cx="812801" cy="812801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TextBox 64">
              <a:extLst>
                <a:ext uri="{FF2B5EF4-FFF2-40B4-BE49-F238E27FC236}">
                  <a16:creationId xmlns:a16="http://schemas.microsoft.com/office/drawing/2014/main" id="{F5DE14F4-C997-A7F9-530B-8B5DDE0CB96C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12" name="Freeform 63">
            <a:extLst>
              <a:ext uri="{FF2B5EF4-FFF2-40B4-BE49-F238E27FC236}">
                <a16:creationId xmlns:a16="http://schemas.microsoft.com/office/drawing/2014/main" id="{E44A9D0F-9A26-1FCF-EC3A-5CBEDE8CCAB2}"/>
              </a:ext>
            </a:extLst>
          </p:cNvPr>
          <p:cNvSpPr/>
          <p:nvPr/>
        </p:nvSpPr>
        <p:spPr>
          <a:xfrm>
            <a:off x="8744394" y="5741745"/>
            <a:ext cx="242972" cy="24297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67AB2C"/>
          </a:solidFill>
        </p:spPr>
        <p:txBody>
          <a:bodyPr/>
          <a:lstStyle/>
          <a:p>
            <a:endParaRPr lang="en-GB"/>
          </a:p>
        </p:txBody>
      </p:sp>
      <p:pic>
        <p:nvPicPr>
          <p:cNvPr id="7" name="Picture 6" descr="Device and padlock">
            <a:extLst>
              <a:ext uri="{FF2B5EF4-FFF2-40B4-BE49-F238E27FC236}">
                <a16:creationId xmlns:a16="http://schemas.microsoft.com/office/drawing/2014/main" id="{93FDB893-601D-3E60-0FA4-C03518779FD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193" y="2998181"/>
            <a:ext cx="585172" cy="329159"/>
          </a:xfrm>
          <a:prstGeom prst="rect">
            <a:avLst/>
          </a:prstGeom>
        </p:spPr>
      </p:pic>
      <p:pic>
        <p:nvPicPr>
          <p:cNvPr id="13" name="Picture 12" descr="Yellow speech bubble on pink background">
            <a:extLst>
              <a:ext uri="{FF2B5EF4-FFF2-40B4-BE49-F238E27FC236}">
                <a16:creationId xmlns:a16="http://schemas.microsoft.com/office/drawing/2014/main" id="{3DD2AB03-78D9-487E-36EC-3572EAAAC7D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538" y="4067199"/>
            <a:ext cx="433172" cy="324924"/>
          </a:xfrm>
          <a:prstGeom prst="rect">
            <a:avLst/>
          </a:prstGeom>
        </p:spPr>
      </p:pic>
      <p:pic>
        <p:nvPicPr>
          <p:cNvPr id="15" name="Picture 14" descr="Illustration of potted Christmas tree">
            <a:extLst>
              <a:ext uri="{FF2B5EF4-FFF2-40B4-BE49-F238E27FC236}">
                <a16:creationId xmlns:a16="http://schemas.microsoft.com/office/drawing/2014/main" id="{A1F0969A-8939-FA4E-3AE8-2A4BBDB3FD6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850" y="6732660"/>
            <a:ext cx="475449" cy="653305"/>
          </a:xfrm>
          <a:prstGeom prst="rect">
            <a:avLst/>
          </a:prstGeom>
        </p:spPr>
      </p:pic>
      <p:pic>
        <p:nvPicPr>
          <p:cNvPr id="16" name="Picture 15" descr="Hands drawing in sketchbook">
            <a:extLst>
              <a:ext uri="{FF2B5EF4-FFF2-40B4-BE49-F238E27FC236}">
                <a16:creationId xmlns:a16="http://schemas.microsoft.com/office/drawing/2014/main" id="{EB48077F-0072-7054-2AC1-501D9D8884E0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915" y="2915394"/>
            <a:ext cx="531695" cy="354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390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9986A1-2C93-5E1D-5EC5-D7644B8539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2">
            <a:extLst>
              <a:ext uri="{FF2B5EF4-FFF2-40B4-BE49-F238E27FC236}">
                <a16:creationId xmlns:a16="http://schemas.microsoft.com/office/drawing/2014/main" id="{DFFDD451-4480-1EFE-914D-795E804B616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8638523"/>
              </p:ext>
            </p:extLst>
          </p:nvPr>
        </p:nvGraphicFramePr>
        <p:xfrm>
          <a:off x="2636667" y="605770"/>
          <a:ext cx="8017116" cy="6939066"/>
        </p:xfrm>
        <a:graphic>
          <a:graphicData uri="http://schemas.openxmlformats.org/drawingml/2006/table">
            <a:tbl>
              <a:tblPr/>
              <a:tblGrid>
                <a:gridCol w="1515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00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70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5190">
                  <a:extLst>
                    <a:ext uri="{9D8B030D-6E8A-4147-A177-3AD203B41FA5}">
                      <a16:colId xmlns:a16="http://schemas.microsoft.com/office/drawing/2014/main" val="687956450"/>
                    </a:ext>
                  </a:extLst>
                </a:gridCol>
                <a:gridCol w="15260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628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16253"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DM Sans Bold"/>
                        </a:rPr>
                        <a:t>Monday</a:t>
                      </a:r>
                    </a:p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DM Sans Bold"/>
                        </a:rPr>
                        <a:t>08/12/2025</a:t>
                      </a:r>
                      <a:endParaRPr lang="en-US" sz="13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DM Sans Bold"/>
                        </a:rPr>
                        <a:t>Tuesday</a:t>
                      </a:r>
                    </a:p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DM Sans Bold"/>
                        </a:rPr>
                        <a:t>09/12/2025</a:t>
                      </a:r>
                      <a:endParaRPr lang="en-US" sz="13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DM Sans Bold"/>
                        </a:rPr>
                        <a:t>Wednesday</a:t>
                      </a:r>
                    </a:p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DM Sans Bold"/>
                        </a:rPr>
                        <a:t>10/12/2025</a:t>
                      </a:r>
                      <a:endParaRPr lang="en-US" sz="13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DM Sans Bold"/>
                        </a:rPr>
                        <a:t>Thursday</a:t>
                      </a:r>
                    </a:p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DM Sans Bold"/>
                        </a:rPr>
                        <a:t>11/12/2025</a:t>
                      </a:r>
                      <a:endParaRPr lang="en-US" sz="13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DM Sans Bold"/>
                        </a:rPr>
                        <a:t>Friday</a:t>
                      </a:r>
                    </a:p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DM Sans Bold"/>
                        </a:rPr>
                        <a:t>12/12/2025</a:t>
                      </a:r>
                      <a:endParaRPr lang="en-US" sz="13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0210"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kern="1200" dirty="0">
                          <a:solidFill>
                            <a:srgbClr val="000000"/>
                          </a:solidFill>
                          <a:latin typeface="DM Sans" pitchFamily="2" charset="0"/>
                          <a:ea typeface="+mn-ea"/>
                          <a:cs typeface="+mn-cs"/>
                        </a:rPr>
                        <a:t>Drop-in Session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kern="1200" dirty="0">
                          <a:solidFill>
                            <a:srgbClr val="000000"/>
                          </a:solidFill>
                          <a:latin typeface="DM Sans" pitchFamily="2" charset="0"/>
                          <a:ea typeface="+mn-ea"/>
                          <a:cs typeface="+mn-cs"/>
                        </a:rPr>
                        <a:t>9:30am-11:00am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900" kern="1200" dirty="0">
                        <a:solidFill>
                          <a:srgbClr val="000000"/>
                        </a:solidFill>
                        <a:latin typeface="DM Sans" pitchFamily="2" charset="0"/>
                        <a:ea typeface="+mn-ea"/>
                        <a:cs typeface="+mn-c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kern="1200" dirty="0">
                          <a:solidFill>
                            <a:srgbClr val="000000"/>
                          </a:solidFill>
                          <a:latin typeface="DM Sans" pitchFamily="2" charset="0"/>
                          <a:ea typeface="+mn-ea"/>
                          <a:cs typeface="+mn-cs"/>
                        </a:rPr>
                        <a:t>Drop-in Session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kern="1200" dirty="0">
                          <a:solidFill>
                            <a:srgbClr val="000000"/>
                          </a:solidFill>
                          <a:latin typeface="DM Sans" pitchFamily="2" charset="0"/>
                          <a:ea typeface="+mn-ea"/>
                          <a:cs typeface="+mn-cs"/>
                        </a:rPr>
                        <a:t>9:30am-11:00am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900" b="0" i="0" u="none" strike="noStrike" noProof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kern="1200" dirty="0">
                          <a:solidFill>
                            <a:srgbClr val="000000"/>
                          </a:solidFill>
                          <a:latin typeface="DM Sans" pitchFamily="2" charset="0"/>
                          <a:ea typeface="+mn-ea"/>
                          <a:cs typeface="+mn-cs"/>
                        </a:rPr>
                        <a:t>Drop-in Session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kern="1200" dirty="0">
                          <a:solidFill>
                            <a:srgbClr val="000000"/>
                          </a:solidFill>
                          <a:latin typeface="DM Sans" pitchFamily="2" charset="0"/>
                          <a:ea typeface="+mn-ea"/>
                          <a:cs typeface="+mn-cs"/>
                        </a:rPr>
                        <a:t>9:30am-11:00am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90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kern="1200" dirty="0">
                          <a:solidFill>
                            <a:srgbClr val="000000"/>
                          </a:solidFill>
                          <a:latin typeface="DM Sans" pitchFamily="2" charset="0"/>
                          <a:ea typeface="+mn-ea"/>
                          <a:cs typeface="+mn-cs"/>
                        </a:rPr>
                        <a:t>Drop-in Session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kern="1200" dirty="0">
                          <a:solidFill>
                            <a:srgbClr val="000000"/>
                          </a:solidFill>
                          <a:latin typeface="DM Sans" pitchFamily="2" charset="0"/>
                          <a:ea typeface="+mn-ea"/>
                          <a:cs typeface="+mn-cs"/>
                        </a:rPr>
                        <a:t>9:30am-11:00am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9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kern="1200" dirty="0">
                          <a:solidFill>
                            <a:srgbClr val="000000"/>
                          </a:solidFill>
                          <a:latin typeface="DM Sans" pitchFamily="2" charset="0"/>
                          <a:ea typeface="+mn-ea"/>
                          <a:cs typeface="+mn-cs"/>
                        </a:rPr>
                        <a:t>Drop-in Session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kern="1200" dirty="0">
                          <a:solidFill>
                            <a:srgbClr val="000000"/>
                          </a:solidFill>
                          <a:latin typeface="DM Sans" pitchFamily="2" charset="0"/>
                          <a:ea typeface="+mn-ea"/>
                          <a:cs typeface="+mn-cs"/>
                        </a:rPr>
                        <a:t>9:30am-11:00am</a:t>
                      </a:r>
                      <a:endParaRPr lang="en-US" sz="900" dirty="0">
                        <a:solidFill>
                          <a:srgbClr val="000000"/>
                        </a:solidFill>
                        <a:latin typeface="DM Sans" pitchFamily="2" charset="0"/>
                        <a:cs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7548">
                <a:tc>
                  <a:txBody>
                    <a:bodyPr/>
                    <a:lstStyle/>
                    <a:p>
                      <a:pPr lvl="0" algn="ctr">
                        <a:lnSpc>
                          <a:spcPts val="1515"/>
                        </a:lnSpc>
                        <a:buNone/>
                      </a:pPr>
                      <a:r>
                        <a:rPr lang="en-US" sz="900" b="0" i="0" u="none" strike="noStrike" noProof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Hub Grub Independent Living</a:t>
                      </a:r>
                    </a:p>
                    <a:p>
                      <a:pPr lvl="0" algn="ctr">
                        <a:lnSpc>
                          <a:spcPts val="1515"/>
                        </a:lnSpc>
                        <a:buNone/>
                      </a:pPr>
                      <a:r>
                        <a:rPr lang="en-US" sz="900" b="0" i="0" u="none" strike="noStrike" noProof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11am-12:30pm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900" dirty="0">
                        <a:solidFill>
                          <a:srgbClr val="000000"/>
                        </a:solidFill>
                        <a:latin typeface="DM Sans" pitchFamily="2" charset="0"/>
                        <a:cs typeface="Arial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b="0" i="0" u="none" strike="noStrike" noProof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Developing IT Skills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b="0" i="0" u="none" strike="noStrike" noProof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11am-1pm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900" b="0" i="0" u="none" strike="noStrike" noProof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  <a:cs typeface="Arial"/>
                        </a:rPr>
                        <a:t>Building Confidence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  <a:cs typeface="Arial"/>
                        </a:rPr>
                        <a:t>10am-11am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en-GB" sz="900" dirty="0">
                        <a:latin typeface="DM Sans" pitchFamily="2" charset="0"/>
                      </a:endParaRPr>
                    </a:p>
                    <a:p>
                      <a:endParaRPr lang="en-GB" sz="900" dirty="0">
                        <a:latin typeface="DM Sans" pitchFamily="2" charset="0"/>
                      </a:endParaRPr>
                    </a:p>
                    <a:p>
                      <a:pPr marL="0" marR="0" lvl="0" indent="0" algn="ct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  <a:cs typeface="Arial"/>
                        </a:rPr>
                        <a:t>Drama session </a:t>
                      </a:r>
                    </a:p>
                    <a:p>
                      <a:pPr marL="0" marR="0" lvl="0" indent="0" algn="ct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  <a:cs typeface="Arial"/>
                        </a:rPr>
                        <a:t>with TIPP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  <a:cs typeface="Arial"/>
                        </a:rPr>
                        <a:t>11am-1pm </a:t>
                      </a:r>
                    </a:p>
                    <a:p>
                      <a:endParaRPr sz="9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Non-accredited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course</a:t>
                      </a:r>
                      <a:endParaRPr lang="en-US" sz="900" b="0" i="0" u="none" strike="noStrike" noProof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lvl="0" algn="ctr">
                        <a:lnSpc>
                          <a:spcPts val="1515"/>
                        </a:lnSpc>
                        <a:buNone/>
                      </a:pPr>
                      <a:r>
                        <a:rPr lang="en-US" sz="900" b="0" i="0" u="none" strike="noStrike" noProof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11am – 12:30pm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  <a:cs typeface="Arial"/>
                        </a:rPr>
                        <a:t>‘</a:t>
                      </a:r>
                    </a:p>
                    <a:p>
                      <a:pPr algn="ctr"/>
                      <a:endParaRPr lang="en-US" sz="9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7149230"/>
                  </a:ext>
                </a:extLst>
              </a:tr>
              <a:tr h="1140745"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  <a:cs typeface="Arial"/>
                        </a:rPr>
                        <a:t>Communication Strategies 12:30-1:30pm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515"/>
                        </a:lnSpc>
                        <a:buNone/>
                      </a:pPr>
                      <a:r>
                        <a:rPr lang="en-US" sz="900" b="0" i="0" u="none" strike="noStrike" noProof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IOM – Life Skills (Invitation Only) </a:t>
                      </a:r>
                    </a:p>
                    <a:p>
                      <a:pPr lvl="0" algn="ctr">
                        <a:lnSpc>
                          <a:spcPts val="1515"/>
                        </a:lnSpc>
                        <a:buNone/>
                      </a:pPr>
                      <a:r>
                        <a:rPr lang="en-US" sz="900" b="0" i="0" u="none" strike="noStrike" noProof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11am-1pm</a:t>
                      </a:r>
                      <a:endParaRPr lang="en-GB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lvl="0" algn="ctr">
                        <a:lnSpc>
                          <a:spcPts val="1515"/>
                        </a:lnSpc>
                        <a:buNone/>
                      </a:pPr>
                      <a:r>
                        <a:rPr lang="en-US" sz="900" b="0" i="0" u="none" strike="noStrike" noProof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Hub Grub Independent Living</a:t>
                      </a:r>
                    </a:p>
                    <a:p>
                      <a:pPr lvl="0" algn="ctr">
                        <a:lnSpc>
                          <a:spcPts val="1515"/>
                        </a:lnSpc>
                        <a:buNone/>
                      </a:pPr>
                      <a:r>
                        <a:rPr lang="en-US" sz="900" b="0" i="0" u="none" strike="noStrike" noProof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11am-1pm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>
                          <a:solidFill>
                            <a:srgbClr val="000000"/>
                          </a:solidFill>
                          <a:latin typeface="DM Sans" pitchFamily="2" charset="0"/>
                          <a:ea typeface="+mn-ea"/>
                          <a:cs typeface="+mn-cs"/>
                        </a:rPr>
                        <a:t>Teamwork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>
                          <a:solidFill>
                            <a:srgbClr val="000000"/>
                          </a:solidFill>
                          <a:latin typeface="DM Sans" pitchFamily="2" charset="0"/>
                          <a:ea typeface="+mn-ea"/>
                          <a:cs typeface="+mn-cs"/>
                        </a:rPr>
                        <a:t>Hub Quiz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>
                          <a:solidFill>
                            <a:srgbClr val="000000"/>
                          </a:solidFill>
                          <a:latin typeface="DM Sans" pitchFamily="2" charset="0"/>
                          <a:ea typeface="+mn-ea"/>
                          <a:cs typeface="+mn-cs"/>
                        </a:rPr>
                        <a:t>12:30pm –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>
                          <a:solidFill>
                            <a:srgbClr val="000000"/>
                          </a:solidFill>
                          <a:latin typeface="DM Sans" pitchFamily="2" charset="0"/>
                          <a:ea typeface="+mn-ea"/>
                          <a:cs typeface="+mn-cs"/>
                        </a:rPr>
                        <a:t>1:30pm</a:t>
                      </a:r>
                      <a:endParaRPr lang="en-GB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2848910"/>
                  </a:ext>
                </a:extLst>
              </a:tr>
              <a:tr h="66165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latin typeface="DM Sans" pitchFamily="2" charset="0"/>
                        </a:rPr>
                        <a:t>Upskill with Digital College 1:30-2:30pm 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latin typeface="DM Sans" pitchFamily="2" charset="0"/>
                        </a:rPr>
                        <a:t>Upskill with Digital College 1-2pm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latin typeface="DM Sans" pitchFamily="2" charset="0"/>
                        </a:rPr>
                        <a:t>Upskill with Digital College 1-2pm 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latin typeface="DM Sans" pitchFamily="2" charset="0"/>
                        </a:rPr>
                        <a:t>Upskill with Digital College 1-2pm 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latin typeface="DM Sans" pitchFamily="2" charset="0"/>
                        </a:rPr>
                        <a:t>Upskill with Digital College 1:30pm-2:30pm 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6589103"/>
                  </a:ext>
                </a:extLst>
              </a:tr>
              <a:tr h="1119423"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b="0" i="0" u="none" strike="noStrike" noProof="0" dirty="0">
                          <a:solidFill>
                            <a:srgbClr val="000000"/>
                          </a:solidFill>
                          <a:latin typeface="DM Sans" pitchFamily="2" charset="0"/>
                          <a:cs typeface="Arial"/>
                        </a:rPr>
                        <a:t>Yoga and Mindfulness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b="0" i="0" u="none" strike="noStrike" noProof="0" dirty="0">
                          <a:solidFill>
                            <a:srgbClr val="000000"/>
                          </a:solidFill>
                          <a:latin typeface="DM Sans" pitchFamily="2" charset="0"/>
                          <a:cs typeface="Arial"/>
                        </a:rPr>
                        <a:t>2:30pm-4pm</a:t>
                      </a:r>
                      <a:endParaRPr lang="en-US" sz="900" dirty="0">
                        <a:solidFill>
                          <a:srgbClr val="000000"/>
                        </a:solidFill>
                        <a:latin typeface="DM Sans" pitchFamily="2" charset="0"/>
                        <a:cs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Christmas Arts and Crafts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2pm-4pm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18-29 years only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Life Skills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2pm-4pm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CBT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(invitation only) 1-hour slots between 10am-4pm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WOMEN’S ONLY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Christmas Baking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 2pm-4pm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900" b="0" i="0" u="none" strike="noStrike" noProof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Neurodiverse job search session</a:t>
                      </a:r>
                    </a:p>
                    <a:p>
                      <a:pPr marL="0" marR="0" lvl="0" indent="0" algn="ct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2pm – 4pm 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3051548"/>
                  </a:ext>
                </a:extLst>
              </a:tr>
              <a:tr h="410330">
                <a:tc rowSpan="2"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1-1 Employment Support</a:t>
                      </a:r>
                    </a:p>
                    <a:p>
                      <a:pPr marL="0" marR="0" lvl="0" indent="0" algn="ct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2:30pm-4pm</a:t>
                      </a:r>
                      <a:endParaRPr lang="en-US" sz="900" b="0" i="0" u="none" strike="noStrike" noProof="0" dirty="0">
                        <a:solidFill>
                          <a:srgbClr val="000000"/>
                        </a:solidFill>
                        <a:latin typeface="DM Sans" pitchFamily="2" charset="0"/>
                        <a:cs typeface="Arial"/>
                      </a:endParaRPr>
                    </a:p>
                    <a:p>
                      <a:pPr marL="0" marR="0" lvl="0" indent="0" algn="ct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GB" sz="900" b="0" i="0" u="none" strike="noStrike" noProof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  <a:cs typeface="Arial"/>
                        </a:rPr>
                        <a:t>Coffee in the Community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  <a:cs typeface="Arial"/>
                        </a:rPr>
                        <a:t>2pm-4pm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900" dirty="0">
                        <a:solidFill>
                          <a:srgbClr val="000000"/>
                        </a:solidFill>
                        <a:latin typeface="DM Sans" pitchFamily="2" charset="0"/>
                        <a:cs typeface="Arial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900" dirty="0">
                        <a:solidFill>
                          <a:srgbClr val="000000"/>
                        </a:solidFill>
                        <a:latin typeface="DM Sans" pitchFamily="2" charset="0"/>
                        <a:cs typeface="Arial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2712156"/>
                  </a:ext>
                </a:extLst>
              </a:tr>
              <a:tr h="769440">
                <a:tc vMerge="1"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Exploring Job Opportunities</a:t>
                      </a:r>
                    </a:p>
                    <a:p>
                      <a:pPr marL="0" marR="0" lvl="0" indent="0" algn="ct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2pm – 4pm</a:t>
                      </a:r>
                    </a:p>
                    <a:p>
                      <a:pPr marL="0" marR="0" lvl="0" indent="0" algn="ct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GB" sz="900" b="0" i="0" u="none" strike="noStrike" noProof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GB" sz="900" b="0" i="0" u="none" strike="noStrike" noProof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Lego 2-4pm</a:t>
                      </a:r>
                    </a:p>
                  </a:txBody>
                  <a:tcPr marL="140560" marR="140560" marT="140560" marB="140560" anchor="ctr"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GB" sz="900" b="0" i="0" u="none" strike="noStrike" noProof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  <a:cs typeface="Arial"/>
                        </a:rPr>
                        <a:t>Coffee in the Community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  <a:cs typeface="Arial"/>
                        </a:rPr>
                        <a:t>2pm-4pm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900" dirty="0">
                        <a:solidFill>
                          <a:srgbClr val="000000"/>
                        </a:solidFill>
                        <a:latin typeface="DM Sans" pitchFamily="2" charset="0"/>
                        <a:cs typeface="Arial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90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900" b="0" i="0" u="none" strike="noStrike" noProof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Neurodiverse job search session</a:t>
                      </a:r>
                    </a:p>
                    <a:p>
                      <a:pPr marL="0" marR="0" lvl="0" indent="0" algn="ct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2pm – 4pm 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559976"/>
                  </a:ext>
                </a:extLst>
              </a:tr>
            </a:tbl>
          </a:graphicData>
        </a:graphic>
      </p:graphicFrame>
      <p:grpSp>
        <p:nvGrpSpPr>
          <p:cNvPr id="3" name="Group 3">
            <a:extLst>
              <a:ext uri="{FF2B5EF4-FFF2-40B4-BE49-F238E27FC236}">
                <a16:creationId xmlns:a16="http://schemas.microsoft.com/office/drawing/2014/main" id="{89316295-F911-2853-A1A2-0A31AE34D40F}"/>
              </a:ext>
            </a:extLst>
          </p:cNvPr>
          <p:cNvGrpSpPr/>
          <p:nvPr/>
        </p:nvGrpSpPr>
        <p:grpSpPr>
          <a:xfrm>
            <a:off x="184646" y="1589490"/>
            <a:ext cx="2426446" cy="4680101"/>
            <a:chOff x="0" y="0"/>
            <a:chExt cx="883905" cy="1704866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60287DF6-D680-9B5D-1A57-1B3C6DA9A33F}"/>
                </a:ext>
              </a:extLst>
            </p:cNvPr>
            <p:cNvSpPr/>
            <p:nvPr/>
          </p:nvSpPr>
          <p:spPr>
            <a:xfrm>
              <a:off x="0" y="0"/>
              <a:ext cx="810691" cy="1704866"/>
            </a:xfrm>
            <a:custGeom>
              <a:avLst/>
              <a:gdLst/>
              <a:ahLst/>
              <a:cxnLst/>
              <a:rect l="l" t="t" r="r" b="b"/>
              <a:pathLst>
                <a:path w="868775" h="1669301">
                  <a:moveTo>
                    <a:pt x="0" y="0"/>
                  </a:moveTo>
                  <a:lnTo>
                    <a:pt x="868775" y="0"/>
                  </a:lnTo>
                  <a:lnTo>
                    <a:pt x="868775" y="1669301"/>
                  </a:lnTo>
                  <a:lnTo>
                    <a:pt x="0" y="1669301"/>
                  </a:lnTo>
                  <a:close/>
                </a:path>
              </a:pathLst>
            </a:custGeom>
            <a:solidFill>
              <a:srgbClr val="34586E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pPr algn="ctr">
                <a:lnSpc>
                  <a:spcPts val="2379"/>
                </a:lnSpc>
              </a:pPr>
              <a:r>
                <a:rPr lang="en-GB" sz="1400" b="1" dirty="0">
                  <a:solidFill>
                    <a:schemeClr val="bg1"/>
                  </a:solidFill>
                  <a:latin typeface="DM Sans" pitchFamily="2" charset="0"/>
                </a:rPr>
                <a:t>Address: Second Floor, Tannery Court, Tanners Lane, Warrington </a:t>
              </a:r>
            </a:p>
            <a:p>
              <a:pPr algn="ctr">
                <a:lnSpc>
                  <a:spcPts val="2379"/>
                </a:lnSpc>
              </a:pPr>
              <a:r>
                <a:rPr lang="en-GB" sz="1400" b="1" dirty="0">
                  <a:solidFill>
                    <a:schemeClr val="bg1"/>
                  </a:solidFill>
                  <a:latin typeface="DM Sans" pitchFamily="2" charset="0"/>
                </a:rPr>
                <a:t>WA2 7NA</a:t>
              </a:r>
              <a:endParaRPr lang="en-GB" sz="1400" b="1" dirty="0">
                <a:solidFill>
                  <a:schemeClr val="bg1"/>
                </a:solidFill>
                <a:latin typeface="DM Sans" pitchFamily="2" charset="0"/>
                <a:ea typeface="Calibri"/>
                <a:cs typeface="Calibri"/>
              </a:endParaRPr>
            </a:p>
            <a:p>
              <a:pPr algn="ctr" rtl="0"/>
              <a:r>
                <a:rPr lang="en-US" sz="1400" b="1" dirty="0">
                  <a:solidFill>
                    <a:srgbClr val="FFFFFF"/>
                  </a:solidFill>
                  <a:latin typeface="DM Sans" pitchFamily="2" charset="0"/>
                </a:rPr>
                <a:t>Tel: </a:t>
              </a:r>
              <a:r>
                <a:rPr lang="en-GB" sz="1400" b="1" dirty="0">
                  <a:solidFill>
                    <a:schemeClr val="bg1"/>
                  </a:solidFill>
                  <a:latin typeface="DM Sans" pitchFamily="2" charset="0"/>
                </a:rPr>
                <a:t>07586115855</a:t>
              </a:r>
              <a:endParaRPr lang="en-GB" sz="1400" b="1" dirty="0">
                <a:solidFill>
                  <a:schemeClr val="bg1"/>
                </a:solidFill>
                <a:latin typeface="DM Sans" pitchFamily="2" charset="0"/>
                <a:ea typeface="Calibri"/>
                <a:cs typeface="Calibri"/>
              </a:endParaRPr>
            </a:p>
            <a:p>
              <a:pPr algn="ctr" rtl="0"/>
              <a:endParaRPr lang="en-GB" sz="1100" b="1" dirty="0">
                <a:solidFill>
                  <a:schemeClr val="bg1"/>
                </a:solidFill>
                <a:latin typeface="DM Sans" pitchFamily="2" charset="0"/>
              </a:endParaRPr>
            </a:p>
            <a:p>
              <a:pPr algn="ctr"/>
              <a:r>
                <a:rPr lang="en-GB" sz="1200" dirty="0">
                  <a:solidFill>
                    <a:schemeClr val="bg1"/>
                  </a:solidFill>
                  <a:latin typeface="DM Sans" pitchFamily="2" charset="0"/>
                </a:rPr>
                <a:t>‘Developing IT Skills – Explore and develop your digital skillset’ </a:t>
              </a:r>
            </a:p>
            <a:p>
              <a:pPr algn="ctr"/>
              <a:endParaRPr lang="en-GB" sz="1200" dirty="0">
                <a:solidFill>
                  <a:schemeClr val="bg1"/>
                </a:solidFill>
                <a:latin typeface="DM Sans" pitchFamily="2" charset="0"/>
              </a:endParaRPr>
            </a:p>
            <a:p>
              <a:pPr algn="ctr" rtl="0"/>
              <a:r>
                <a:rPr lang="en-GB" sz="1200" dirty="0">
                  <a:solidFill>
                    <a:schemeClr val="bg1"/>
                  </a:solidFill>
                  <a:latin typeface="DM Sans" pitchFamily="2" charset="0"/>
                </a:rPr>
                <a:t>‘Employment support’ – Come to the hub and gain employment advice .</a:t>
              </a:r>
            </a:p>
            <a:p>
              <a:pPr algn="ctr" rtl="0"/>
              <a:endParaRPr lang="en-US" sz="1200" dirty="0">
                <a:solidFill>
                  <a:schemeClr val="bg1"/>
                </a:solidFill>
                <a:latin typeface="DM Sans" pitchFamily="2" charset="0"/>
              </a:endParaRPr>
            </a:p>
            <a:p>
              <a:pPr algn="ctr" rtl="0"/>
              <a:r>
                <a:rPr lang="en-US" sz="1200" dirty="0">
                  <a:solidFill>
                    <a:schemeClr val="bg1"/>
                  </a:solidFill>
                  <a:latin typeface="DM Sans" pitchFamily="2" charset="0"/>
                </a:rPr>
                <a:t>‘Hub Quiz – Come and socialise with the other participants and have fun in our weekly quiz</a:t>
              </a:r>
              <a:endParaRPr lang="en-GB" sz="1600" dirty="0">
                <a:latin typeface="DM Sans" pitchFamily="2" charset="0"/>
              </a:endParaRPr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62836D4B-A1DD-A5F7-6459-D13A3D6304B9}"/>
                </a:ext>
              </a:extLst>
            </p:cNvPr>
            <p:cNvSpPr txBox="1"/>
            <p:nvPr/>
          </p:nvSpPr>
          <p:spPr>
            <a:xfrm>
              <a:off x="15130" y="22839"/>
              <a:ext cx="868775" cy="16201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lang="en-GB" sz="1000" b="0" i="0" dirty="0">
                <a:solidFill>
                  <a:schemeClr val="bg1"/>
                </a:solidFill>
                <a:effectLst/>
                <a:latin typeface="DM Sans" pitchFamily="2" charset="0"/>
              </a:endParaRPr>
            </a:p>
          </p:txBody>
        </p:sp>
      </p:grpSp>
      <p:grpSp>
        <p:nvGrpSpPr>
          <p:cNvPr id="46" name="Group 46">
            <a:extLst>
              <a:ext uri="{FF2B5EF4-FFF2-40B4-BE49-F238E27FC236}">
                <a16:creationId xmlns:a16="http://schemas.microsoft.com/office/drawing/2014/main" id="{20F18E13-6E3C-44E1-00C6-D6B2D808E09D}"/>
              </a:ext>
            </a:extLst>
          </p:cNvPr>
          <p:cNvGrpSpPr/>
          <p:nvPr/>
        </p:nvGrpSpPr>
        <p:grpSpPr>
          <a:xfrm rot="2700000">
            <a:off x="170282" y="1049731"/>
            <a:ext cx="293842" cy="293842"/>
            <a:chOff x="0" y="0"/>
            <a:chExt cx="812800" cy="812800"/>
          </a:xfrm>
        </p:grpSpPr>
        <p:sp>
          <p:nvSpPr>
            <p:cNvPr id="47" name="Freeform 47">
              <a:extLst>
                <a:ext uri="{FF2B5EF4-FFF2-40B4-BE49-F238E27FC236}">
                  <a16:creationId xmlns:a16="http://schemas.microsoft.com/office/drawing/2014/main" id="{801336CD-23A7-7977-B213-A278E66C463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TextBox 48">
              <a:extLst>
                <a:ext uri="{FF2B5EF4-FFF2-40B4-BE49-F238E27FC236}">
                  <a16:creationId xmlns:a16="http://schemas.microsoft.com/office/drawing/2014/main" id="{8E284F15-42C4-238F-D498-DEE14B06E75E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2" name="Group 62">
            <a:extLst>
              <a:ext uri="{FF2B5EF4-FFF2-40B4-BE49-F238E27FC236}">
                <a16:creationId xmlns:a16="http://schemas.microsoft.com/office/drawing/2014/main" id="{3C8342BD-AF52-0991-DFB0-B7E79036FDB3}"/>
              </a:ext>
            </a:extLst>
          </p:cNvPr>
          <p:cNvGrpSpPr/>
          <p:nvPr/>
        </p:nvGrpSpPr>
        <p:grpSpPr>
          <a:xfrm>
            <a:off x="195716" y="593502"/>
            <a:ext cx="242972" cy="242972"/>
            <a:chOff x="0" y="0"/>
            <a:chExt cx="812800" cy="812800"/>
          </a:xfrm>
        </p:grpSpPr>
        <p:sp>
          <p:nvSpPr>
            <p:cNvPr id="63" name="Freeform 63">
              <a:extLst>
                <a:ext uri="{FF2B5EF4-FFF2-40B4-BE49-F238E27FC236}">
                  <a16:creationId xmlns:a16="http://schemas.microsoft.com/office/drawing/2014/main" id="{BE397168-E1AF-3624-822D-16D983EBC01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TextBox 64">
              <a:extLst>
                <a:ext uri="{FF2B5EF4-FFF2-40B4-BE49-F238E27FC236}">
                  <a16:creationId xmlns:a16="http://schemas.microsoft.com/office/drawing/2014/main" id="{6DE293A4-AF29-661D-E6B0-5999EBEAFAA9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5" name="Group 65">
            <a:extLst>
              <a:ext uri="{FF2B5EF4-FFF2-40B4-BE49-F238E27FC236}">
                <a16:creationId xmlns:a16="http://schemas.microsoft.com/office/drawing/2014/main" id="{6EFE94C1-3226-8FAF-88F2-C36FB6DBB2E5}"/>
              </a:ext>
            </a:extLst>
          </p:cNvPr>
          <p:cNvGrpSpPr/>
          <p:nvPr/>
        </p:nvGrpSpPr>
        <p:grpSpPr>
          <a:xfrm>
            <a:off x="206787" y="181493"/>
            <a:ext cx="220832" cy="193228"/>
            <a:chOff x="0" y="0"/>
            <a:chExt cx="812800" cy="711200"/>
          </a:xfrm>
        </p:grpSpPr>
        <p:sp>
          <p:nvSpPr>
            <p:cNvPr id="66" name="Freeform 66">
              <a:extLst>
                <a:ext uri="{FF2B5EF4-FFF2-40B4-BE49-F238E27FC236}">
                  <a16:creationId xmlns:a16="http://schemas.microsoft.com/office/drawing/2014/main" id="{344A1BFC-F085-951A-4749-106278796D22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TextBox 67">
              <a:extLst>
                <a:ext uri="{FF2B5EF4-FFF2-40B4-BE49-F238E27FC236}">
                  <a16:creationId xmlns:a16="http://schemas.microsoft.com/office/drawing/2014/main" id="{DD1F5A4B-C877-891F-2CD6-E1CF37A455C1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69" name="TextBox 69">
            <a:extLst>
              <a:ext uri="{FF2B5EF4-FFF2-40B4-BE49-F238E27FC236}">
                <a16:creationId xmlns:a16="http://schemas.microsoft.com/office/drawing/2014/main" id="{C39F9835-B5A8-197B-0325-3E9176C52B6E}"/>
              </a:ext>
            </a:extLst>
          </p:cNvPr>
          <p:cNvSpPr txBox="1"/>
          <p:nvPr/>
        </p:nvSpPr>
        <p:spPr>
          <a:xfrm>
            <a:off x="2530214" y="19177"/>
            <a:ext cx="5443877" cy="5591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99"/>
              </a:lnSpc>
              <a:spcBef>
                <a:spcPct val="0"/>
              </a:spcBef>
            </a:pPr>
            <a:r>
              <a:rPr lang="en-US" sz="2400" u="sng" dirty="0">
                <a:solidFill>
                  <a:srgbClr val="000000"/>
                </a:solidFill>
                <a:latin typeface="DM Sans Bold"/>
              </a:rPr>
              <a:t>WARRINGTON DECEMBER - WEEK 2</a:t>
            </a:r>
          </a:p>
        </p:txBody>
      </p:sp>
      <p:sp>
        <p:nvSpPr>
          <p:cNvPr id="70" name="TextBox 70">
            <a:extLst>
              <a:ext uri="{FF2B5EF4-FFF2-40B4-BE49-F238E27FC236}">
                <a16:creationId xmlns:a16="http://schemas.microsoft.com/office/drawing/2014/main" id="{4010CFAE-FF33-F836-9040-A3F3B931FA53}"/>
              </a:ext>
            </a:extLst>
          </p:cNvPr>
          <p:cNvSpPr txBox="1"/>
          <p:nvPr/>
        </p:nvSpPr>
        <p:spPr>
          <a:xfrm>
            <a:off x="658981" y="127955"/>
            <a:ext cx="1826812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Self: Activities that work on the individual</a:t>
            </a:r>
          </a:p>
        </p:txBody>
      </p:sp>
      <p:sp>
        <p:nvSpPr>
          <p:cNvPr id="71" name="TextBox 71">
            <a:extLst>
              <a:ext uri="{FF2B5EF4-FFF2-40B4-BE49-F238E27FC236}">
                <a16:creationId xmlns:a16="http://schemas.microsoft.com/office/drawing/2014/main" id="{650DE675-FC21-CCB7-B8F1-F59A52FF62F2}"/>
              </a:ext>
            </a:extLst>
          </p:cNvPr>
          <p:cNvSpPr txBox="1"/>
          <p:nvPr/>
        </p:nvSpPr>
        <p:spPr>
          <a:xfrm>
            <a:off x="658981" y="545468"/>
            <a:ext cx="1910578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Relationships: Activities that work with peers/families/friends</a:t>
            </a:r>
          </a:p>
        </p:txBody>
      </p:sp>
      <p:sp>
        <p:nvSpPr>
          <p:cNvPr id="72" name="TextBox 72">
            <a:extLst>
              <a:ext uri="{FF2B5EF4-FFF2-40B4-BE49-F238E27FC236}">
                <a16:creationId xmlns:a16="http://schemas.microsoft.com/office/drawing/2014/main" id="{83041E7A-FA6F-689E-3FE2-BB043735DE8B}"/>
              </a:ext>
            </a:extLst>
          </p:cNvPr>
          <p:cNvSpPr txBox="1"/>
          <p:nvPr/>
        </p:nvSpPr>
        <p:spPr>
          <a:xfrm>
            <a:off x="658981" y="960299"/>
            <a:ext cx="1826812" cy="51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DM Sans"/>
              </a:rPr>
              <a:t>Society: Activities contributing to the community outside of the CFO Activity Hub</a:t>
            </a:r>
          </a:p>
        </p:txBody>
      </p:sp>
      <p:grpSp>
        <p:nvGrpSpPr>
          <p:cNvPr id="68" name="Group 49">
            <a:extLst>
              <a:ext uri="{FF2B5EF4-FFF2-40B4-BE49-F238E27FC236}">
                <a16:creationId xmlns:a16="http://schemas.microsoft.com/office/drawing/2014/main" id="{7394CF86-F96F-3E8A-7A86-C2C60F03744D}"/>
              </a:ext>
            </a:extLst>
          </p:cNvPr>
          <p:cNvGrpSpPr/>
          <p:nvPr/>
        </p:nvGrpSpPr>
        <p:grpSpPr>
          <a:xfrm>
            <a:off x="344097" y="6391036"/>
            <a:ext cx="2066012" cy="747035"/>
            <a:chOff x="183080" y="0"/>
            <a:chExt cx="2754682" cy="996046"/>
          </a:xfrm>
        </p:grpSpPr>
        <p:sp>
          <p:nvSpPr>
            <p:cNvPr id="73" name="Freeform 50">
              <a:extLst>
                <a:ext uri="{FF2B5EF4-FFF2-40B4-BE49-F238E27FC236}">
                  <a16:creationId xmlns:a16="http://schemas.microsoft.com/office/drawing/2014/main" id="{448FCA0A-E97B-2E1A-01D0-12F0A17835A0}"/>
                </a:ext>
              </a:extLst>
            </p:cNvPr>
            <p:cNvSpPr/>
            <p:nvPr/>
          </p:nvSpPr>
          <p:spPr>
            <a:xfrm>
              <a:off x="694021" y="0"/>
              <a:ext cx="1741685" cy="680233"/>
            </a:xfrm>
            <a:custGeom>
              <a:avLst/>
              <a:gdLst/>
              <a:ahLst/>
              <a:cxnLst/>
              <a:rect l="l" t="t" r="r" b="b"/>
              <a:pathLst>
                <a:path w="1741685" h="680233">
                  <a:moveTo>
                    <a:pt x="0" y="0"/>
                  </a:moveTo>
                  <a:lnTo>
                    <a:pt x="1741685" y="0"/>
                  </a:lnTo>
                  <a:lnTo>
                    <a:pt x="1741685" y="680233"/>
                  </a:lnTo>
                  <a:lnTo>
                    <a:pt x="0" y="680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74" b="-974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74" name="TextBox 52">
              <a:extLst>
                <a:ext uri="{FF2B5EF4-FFF2-40B4-BE49-F238E27FC236}">
                  <a16:creationId xmlns:a16="http://schemas.microsoft.com/office/drawing/2014/main" id="{F3A11D71-38FC-3502-9491-25780AFC648B}"/>
                </a:ext>
              </a:extLst>
            </p:cNvPr>
            <p:cNvSpPr txBox="1"/>
            <p:nvPr/>
          </p:nvSpPr>
          <p:spPr>
            <a:xfrm>
              <a:off x="183080" y="842158"/>
              <a:ext cx="2754682" cy="153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77"/>
                </a:lnSpc>
              </a:pP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This </a:t>
              </a:r>
              <a:r>
                <a:rPr lang="en-US" sz="750" dirty="0" err="1">
                  <a:solidFill>
                    <a:srgbClr val="000000"/>
                  </a:solidFill>
                  <a:latin typeface="DM Sans"/>
                </a:rPr>
                <a:t>programme</a:t>
              </a: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 is delivered by HMPPS CFO</a:t>
              </a:r>
            </a:p>
          </p:txBody>
        </p:sp>
      </p:grpSp>
      <p:pic>
        <p:nvPicPr>
          <p:cNvPr id="10" name="Picture 2" descr="GC_Landscape_RGB">
            <a:extLst>
              <a:ext uri="{FF2B5EF4-FFF2-40B4-BE49-F238E27FC236}">
                <a16:creationId xmlns:a16="http://schemas.microsoft.com/office/drawing/2014/main" id="{BCB5D252-E7D6-1418-EA0E-690507DA42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3462" y="144785"/>
            <a:ext cx="847613" cy="36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64">
            <a:extLst>
              <a:ext uri="{FF2B5EF4-FFF2-40B4-BE49-F238E27FC236}">
                <a16:creationId xmlns:a16="http://schemas.microsoft.com/office/drawing/2014/main" id="{78A5C668-FCCE-D8B3-91CF-38D5E35E6322}"/>
              </a:ext>
            </a:extLst>
          </p:cNvPr>
          <p:cNvSpPr txBox="1"/>
          <p:nvPr/>
        </p:nvSpPr>
        <p:spPr>
          <a:xfrm>
            <a:off x="421044" y="729373"/>
            <a:ext cx="197415" cy="205957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379"/>
              </a:lnSpc>
            </a:pPr>
            <a:endParaRPr dirty="0"/>
          </a:p>
        </p:txBody>
      </p:sp>
      <p:grpSp>
        <p:nvGrpSpPr>
          <p:cNvPr id="17" name="Group 65">
            <a:extLst>
              <a:ext uri="{FF2B5EF4-FFF2-40B4-BE49-F238E27FC236}">
                <a16:creationId xmlns:a16="http://schemas.microsoft.com/office/drawing/2014/main" id="{86985AD2-F883-60F2-1EC1-E13BFE5AF0AE}"/>
              </a:ext>
            </a:extLst>
          </p:cNvPr>
          <p:cNvGrpSpPr/>
          <p:nvPr/>
        </p:nvGrpSpPr>
        <p:grpSpPr>
          <a:xfrm>
            <a:off x="7072770" y="7079725"/>
            <a:ext cx="220832" cy="193228"/>
            <a:chOff x="0" y="0"/>
            <a:chExt cx="812800" cy="711200"/>
          </a:xfrm>
        </p:grpSpPr>
        <p:sp>
          <p:nvSpPr>
            <p:cNvPr id="21" name="Freeform 66">
              <a:extLst>
                <a:ext uri="{FF2B5EF4-FFF2-40B4-BE49-F238E27FC236}">
                  <a16:creationId xmlns:a16="http://schemas.microsoft.com/office/drawing/2014/main" id="{B0BE5376-53E9-47F5-7C65-6E7F0D944CCC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6" name="TextBox 67">
              <a:extLst>
                <a:ext uri="{FF2B5EF4-FFF2-40B4-BE49-F238E27FC236}">
                  <a16:creationId xmlns:a16="http://schemas.microsoft.com/office/drawing/2014/main" id="{C2E01D83-6C65-549C-0BEB-9AA4A5B09F8D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9" name="Group 65">
            <a:extLst>
              <a:ext uri="{FF2B5EF4-FFF2-40B4-BE49-F238E27FC236}">
                <a16:creationId xmlns:a16="http://schemas.microsoft.com/office/drawing/2014/main" id="{7D1A8D49-25BA-F3D3-45F5-CB13B1BFFFD9}"/>
              </a:ext>
            </a:extLst>
          </p:cNvPr>
          <p:cNvGrpSpPr/>
          <p:nvPr/>
        </p:nvGrpSpPr>
        <p:grpSpPr>
          <a:xfrm>
            <a:off x="7235061" y="3006525"/>
            <a:ext cx="220832" cy="193228"/>
            <a:chOff x="0" y="0"/>
            <a:chExt cx="812800" cy="711200"/>
          </a:xfrm>
        </p:grpSpPr>
        <p:sp>
          <p:nvSpPr>
            <p:cNvPr id="13" name="Freeform 66">
              <a:extLst>
                <a:ext uri="{FF2B5EF4-FFF2-40B4-BE49-F238E27FC236}">
                  <a16:creationId xmlns:a16="http://schemas.microsoft.com/office/drawing/2014/main" id="{B7A76582-6921-BBF8-5E5F-B66D4CC62714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3" name="TextBox 67">
              <a:extLst>
                <a:ext uri="{FF2B5EF4-FFF2-40B4-BE49-F238E27FC236}">
                  <a16:creationId xmlns:a16="http://schemas.microsoft.com/office/drawing/2014/main" id="{51C8F250-5F1D-1414-F230-C7F77D22B743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41" name="Group 65">
            <a:extLst>
              <a:ext uri="{FF2B5EF4-FFF2-40B4-BE49-F238E27FC236}">
                <a16:creationId xmlns:a16="http://schemas.microsoft.com/office/drawing/2014/main" id="{10DE892D-47DD-CEF9-B834-2840CC9AF72B}"/>
              </a:ext>
            </a:extLst>
          </p:cNvPr>
          <p:cNvGrpSpPr/>
          <p:nvPr/>
        </p:nvGrpSpPr>
        <p:grpSpPr>
          <a:xfrm>
            <a:off x="8782891" y="5987462"/>
            <a:ext cx="220832" cy="193228"/>
            <a:chOff x="0" y="0"/>
            <a:chExt cx="812800" cy="711200"/>
          </a:xfrm>
        </p:grpSpPr>
        <p:sp>
          <p:nvSpPr>
            <p:cNvPr id="42" name="Freeform 66">
              <a:extLst>
                <a:ext uri="{FF2B5EF4-FFF2-40B4-BE49-F238E27FC236}">
                  <a16:creationId xmlns:a16="http://schemas.microsoft.com/office/drawing/2014/main" id="{CAD0C353-850E-0E6F-0455-3111543ADE13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9" name="TextBox 67">
              <a:extLst>
                <a:ext uri="{FF2B5EF4-FFF2-40B4-BE49-F238E27FC236}">
                  <a16:creationId xmlns:a16="http://schemas.microsoft.com/office/drawing/2014/main" id="{95BB003D-6554-C596-2FE0-AA00FEDC9C74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pic>
        <p:nvPicPr>
          <p:cNvPr id="35" name="Picture 34" descr="A blue and white sign with white text&#10;&#10;AI-generated content may be incorrect.">
            <a:extLst>
              <a:ext uri="{FF2B5EF4-FFF2-40B4-BE49-F238E27FC236}">
                <a16:creationId xmlns:a16="http://schemas.microsoft.com/office/drawing/2014/main" id="{77E9365C-D504-B0F4-4975-F9AAD820393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015" y="119847"/>
            <a:ext cx="1469942" cy="406703"/>
          </a:xfrm>
          <a:prstGeom prst="rect">
            <a:avLst/>
          </a:prstGeom>
        </p:spPr>
      </p:pic>
      <p:pic>
        <p:nvPicPr>
          <p:cNvPr id="88" name="Picture 87" descr="Hand squeezing lime on tacos">
            <a:extLst>
              <a:ext uri="{FF2B5EF4-FFF2-40B4-BE49-F238E27FC236}">
                <a16:creationId xmlns:a16="http://schemas.microsoft.com/office/drawing/2014/main" id="{D21EF06F-58FC-E248-E2B4-1D1FC0AC734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54" b="14007"/>
          <a:stretch/>
        </p:blipFill>
        <p:spPr>
          <a:xfrm>
            <a:off x="3059166" y="2946635"/>
            <a:ext cx="638393" cy="306065"/>
          </a:xfrm>
          <a:prstGeom prst="rect">
            <a:avLst/>
          </a:prstGeom>
        </p:spPr>
      </p:pic>
      <p:grpSp>
        <p:nvGrpSpPr>
          <p:cNvPr id="95" name="Group 62">
            <a:extLst>
              <a:ext uri="{FF2B5EF4-FFF2-40B4-BE49-F238E27FC236}">
                <a16:creationId xmlns:a16="http://schemas.microsoft.com/office/drawing/2014/main" id="{944123D5-0310-85EE-A6CB-5B08F461FF40}"/>
              </a:ext>
            </a:extLst>
          </p:cNvPr>
          <p:cNvGrpSpPr/>
          <p:nvPr/>
        </p:nvGrpSpPr>
        <p:grpSpPr>
          <a:xfrm>
            <a:off x="7162863" y="4069861"/>
            <a:ext cx="242972" cy="301138"/>
            <a:chOff x="-37206" y="-270780"/>
            <a:chExt cx="812801" cy="1007380"/>
          </a:xfrm>
        </p:grpSpPr>
        <p:sp>
          <p:nvSpPr>
            <p:cNvPr id="96" name="Freeform 63">
              <a:extLst>
                <a:ext uri="{FF2B5EF4-FFF2-40B4-BE49-F238E27FC236}">
                  <a16:creationId xmlns:a16="http://schemas.microsoft.com/office/drawing/2014/main" id="{70F1F3C5-B28E-C4B7-D27D-7236010B851A}"/>
                </a:ext>
              </a:extLst>
            </p:cNvPr>
            <p:cNvSpPr/>
            <p:nvPr/>
          </p:nvSpPr>
          <p:spPr>
            <a:xfrm>
              <a:off x="-37206" y="-270780"/>
              <a:ext cx="812801" cy="812801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7" name="TextBox 64">
              <a:extLst>
                <a:ext uri="{FF2B5EF4-FFF2-40B4-BE49-F238E27FC236}">
                  <a16:creationId xmlns:a16="http://schemas.microsoft.com/office/drawing/2014/main" id="{F7FB0119-BED7-ED2D-686F-A264BB177E2B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pic>
        <p:nvPicPr>
          <p:cNvPr id="110" name="Picture 109" descr="Chairs in a cinema">
            <a:extLst>
              <a:ext uri="{FF2B5EF4-FFF2-40B4-BE49-F238E27FC236}">
                <a16:creationId xmlns:a16="http://schemas.microsoft.com/office/drawing/2014/main" id="{A0EABACA-EF00-874C-3122-2D478E3179D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660" y="3949437"/>
            <a:ext cx="483546" cy="301354"/>
          </a:xfrm>
          <a:prstGeom prst="rect">
            <a:avLst/>
          </a:prstGeom>
        </p:spPr>
      </p:pic>
      <p:sp>
        <p:nvSpPr>
          <p:cNvPr id="112" name="Freeform 66">
            <a:extLst>
              <a:ext uri="{FF2B5EF4-FFF2-40B4-BE49-F238E27FC236}">
                <a16:creationId xmlns:a16="http://schemas.microsoft.com/office/drawing/2014/main" id="{734EC1A7-B2E2-9D00-611C-258C29E0C64F}"/>
              </a:ext>
            </a:extLst>
          </p:cNvPr>
          <p:cNvSpPr/>
          <p:nvPr/>
        </p:nvSpPr>
        <p:spPr>
          <a:xfrm>
            <a:off x="8706949" y="6983111"/>
            <a:ext cx="220832" cy="193228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F8DD22"/>
          </a:solidFill>
        </p:spPr>
        <p:txBody>
          <a:bodyPr/>
          <a:lstStyle/>
          <a:p>
            <a:endParaRPr lang="en-GB"/>
          </a:p>
        </p:txBody>
      </p:sp>
      <p:grpSp>
        <p:nvGrpSpPr>
          <p:cNvPr id="114" name="Group 65">
            <a:extLst>
              <a:ext uri="{FF2B5EF4-FFF2-40B4-BE49-F238E27FC236}">
                <a16:creationId xmlns:a16="http://schemas.microsoft.com/office/drawing/2014/main" id="{7F2B6128-6F65-911B-18B1-1C6CEA4E360D}"/>
              </a:ext>
            </a:extLst>
          </p:cNvPr>
          <p:cNvGrpSpPr/>
          <p:nvPr/>
        </p:nvGrpSpPr>
        <p:grpSpPr>
          <a:xfrm>
            <a:off x="10319910" y="7034092"/>
            <a:ext cx="220832" cy="193228"/>
            <a:chOff x="0" y="0"/>
            <a:chExt cx="812800" cy="711200"/>
          </a:xfrm>
        </p:grpSpPr>
        <p:sp>
          <p:nvSpPr>
            <p:cNvPr id="115" name="Freeform 66">
              <a:extLst>
                <a:ext uri="{FF2B5EF4-FFF2-40B4-BE49-F238E27FC236}">
                  <a16:creationId xmlns:a16="http://schemas.microsoft.com/office/drawing/2014/main" id="{446FBE95-6D75-6224-217B-AB088A5437BA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16" name="TextBox 67">
              <a:extLst>
                <a:ext uri="{FF2B5EF4-FFF2-40B4-BE49-F238E27FC236}">
                  <a16:creationId xmlns:a16="http://schemas.microsoft.com/office/drawing/2014/main" id="{5A216F9E-21B2-C320-BFA2-03BF4E4D378E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pic>
        <p:nvPicPr>
          <p:cNvPr id="119" name="Picture 118" descr="A group of colorful question marks&#10;&#10;Description automatically generated">
            <a:extLst>
              <a:ext uri="{FF2B5EF4-FFF2-40B4-BE49-F238E27FC236}">
                <a16:creationId xmlns:a16="http://schemas.microsoft.com/office/drawing/2014/main" id="{18600BD9-CBCD-61B1-686F-E88F63D78C9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9163606" y="4044786"/>
            <a:ext cx="428151" cy="300599"/>
          </a:xfrm>
          <a:prstGeom prst="rect">
            <a:avLst/>
          </a:prstGeom>
        </p:spPr>
      </p:pic>
      <p:sp>
        <p:nvSpPr>
          <p:cNvPr id="24" name="Freeform 63">
            <a:extLst>
              <a:ext uri="{FF2B5EF4-FFF2-40B4-BE49-F238E27FC236}">
                <a16:creationId xmlns:a16="http://schemas.microsoft.com/office/drawing/2014/main" id="{14451447-89E3-7A57-5D08-F52C022DBC8F}"/>
              </a:ext>
            </a:extLst>
          </p:cNvPr>
          <p:cNvSpPr/>
          <p:nvPr/>
        </p:nvSpPr>
        <p:spPr>
          <a:xfrm>
            <a:off x="8725903" y="4088780"/>
            <a:ext cx="242972" cy="24297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67AB2C"/>
          </a:solidFill>
        </p:spPr>
        <p:txBody>
          <a:bodyPr/>
          <a:lstStyle/>
          <a:p>
            <a:endParaRPr lang="en-GB"/>
          </a:p>
        </p:txBody>
      </p:sp>
      <p:sp>
        <p:nvSpPr>
          <p:cNvPr id="51" name="Freeform 63">
            <a:extLst>
              <a:ext uri="{FF2B5EF4-FFF2-40B4-BE49-F238E27FC236}">
                <a16:creationId xmlns:a16="http://schemas.microsoft.com/office/drawing/2014/main" id="{E2E88F78-1485-F55D-FE5D-E248BD6AB366}"/>
              </a:ext>
            </a:extLst>
          </p:cNvPr>
          <p:cNvSpPr/>
          <p:nvPr/>
        </p:nvSpPr>
        <p:spPr>
          <a:xfrm>
            <a:off x="10274335" y="3081229"/>
            <a:ext cx="242972" cy="24297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67AB2C"/>
          </a:solidFill>
        </p:spPr>
        <p:txBody>
          <a:bodyPr/>
          <a:lstStyle/>
          <a:p>
            <a:endParaRPr lang="en-GB"/>
          </a:p>
        </p:txBody>
      </p:sp>
      <p:sp>
        <p:nvSpPr>
          <p:cNvPr id="60" name="Freeform 63">
            <a:extLst>
              <a:ext uri="{FF2B5EF4-FFF2-40B4-BE49-F238E27FC236}">
                <a16:creationId xmlns:a16="http://schemas.microsoft.com/office/drawing/2014/main" id="{C63200CA-D00B-272A-49C5-77A40C094A83}"/>
              </a:ext>
            </a:extLst>
          </p:cNvPr>
          <p:cNvSpPr/>
          <p:nvPr/>
        </p:nvSpPr>
        <p:spPr>
          <a:xfrm>
            <a:off x="10306569" y="4102413"/>
            <a:ext cx="242972" cy="24297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67AB2C"/>
          </a:solidFill>
        </p:spPr>
        <p:txBody>
          <a:bodyPr/>
          <a:lstStyle/>
          <a:p>
            <a:endParaRPr lang="en-GB"/>
          </a:p>
        </p:txBody>
      </p:sp>
      <p:pic>
        <p:nvPicPr>
          <p:cNvPr id="7" name="Picture 6" descr="Person using laptop">
            <a:extLst>
              <a:ext uri="{FF2B5EF4-FFF2-40B4-BE49-F238E27FC236}">
                <a16:creationId xmlns:a16="http://schemas.microsoft.com/office/drawing/2014/main" id="{FECEB5DA-1536-A2B5-C920-4965048A0D0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6270" y="2987121"/>
            <a:ext cx="465255" cy="310170"/>
          </a:xfrm>
          <a:prstGeom prst="rect">
            <a:avLst/>
          </a:prstGeom>
        </p:spPr>
      </p:pic>
      <p:sp>
        <p:nvSpPr>
          <p:cNvPr id="20" name="Freeform 66">
            <a:extLst>
              <a:ext uri="{FF2B5EF4-FFF2-40B4-BE49-F238E27FC236}">
                <a16:creationId xmlns:a16="http://schemas.microsoft.com/office/drawing/2014/main" id="{1BFC0729-E41B-8AFE-5920-E689AFF1E0D1}"/>
              </a:ext>
            </a:extLst>
          </p:cNvPr>
          <p:cNvSpPr/>
          <p:nvPr/>
        </p:nvSpPr>
        <p:spPr>
          <a:xfrm>
            <a:off x="8782891" y="3031521"/>
            <a:ext cx="220832" cy="193228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F8DD22"/>
          </a:solidFill>
        </p:spPr>
        <p:txBody>
          <a:bodyPr/>
          <a:lstStyle/>
          <a:p>
            <a:endParaRPr lang="en-GB"/>
          </a:p>
        </p:txBody>
      </p:sp>
      <p:pic>
        <p:nvPicPr>
          <p:cNvPr id="45" name="Picture 44" descr="Woman hiking in the forest">
            <a:extLst>
              <a:ext uri="{FF2B5EF4-FFF2-40B4-BE49-F238E27FC236}">
                <a16:creationId xmlns:a16="http://schemas.microsoft.com/office/drawing/2014/main" id="{ECE00810-61F3-60FA-D3A0-244EF7DACE2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441" y="7159357"/>
            <a:ext cx="603110" cy="402073"/>
          </a:xfrm>
          <a:prstGeom prst="rect">
            <a:avLst/>
          </a:prstGeom>
        </p:spPr>
      </p:pic>
      <p:pic>
        <p:nvPicPr>
          <p:cNvPr id="12" name="Picture 11" descr="Hand squeezing lime on tacos">
            <a:extLst>
              <a:ext uri="{FF2B5EF4-FFF2-40B4-BE49-F238E27FC236}">
                <a16:creationId xmlns:a16="http://schemas.microsoft.com/office/drawing/2014/main" id="{017EC8A2-7F51-360B-9CC0-409D321E641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54" b="14007"/>
          <a:stretch/>
        </p:blipFill>
        <p:spPr>
          <a:xfrm>
            <a:off x="6345589" y="4165042"/>
            <a:ext cx="638393" cy="306065"/>
          </a:xfrm>
          <a:prstGeom prst="rect">
            <a:avLst/>
          </a:prstGeom>
        </p:spPr>
      </p:pic>
      <p:grpSp>
        <p:nvGrpSpPr>
          <p:cNvPr id="14" name="Group 65">
            <a:extLst>
              <a:ext uri="{FF2B5EF4-FFF2-40B4-BE49-F238E27FC236}">
                <a16:creationId xmlns:a16="http://schemas.microsoft.com/office/drawing/2014/main" id="{99B97A5D-8900-10B4-F109-84DF9C3C17F9}"/>
              </a:ext>
            </a:extLst>
          </p:cNvPr>
          <p:cNvGrpSpPr/>
          <p:nvPr/>
        </p:nvGrpSpPr>
        <p:grpSpPr>
          <a:xfrm>
            <a:off x="10395821" y="1920004"/>
            <a:ext cx="220832" cy="193228"/>
            <a:chOff x="0" y="0"/>
            <a:chExt cx="812800" cy="711200"/>
          </a:xfrm>
        </p:grpSpPr>
        <p:sp>
          <p:nvSpPr>
            <p:cNvPr id="15" name="Freeform 66">
              <a:extLst>
                <a:ext uri="{FF2B5EF4-FFF2-40B4-BE49-F238E27FC236}">
                  <a16:creationId xmlns:a16="http://schemas.microsoft.com/office/drawing/2014/main" id="{831A234B-CDF1-0633-8F7D-7FE53039F546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6" name="TextBox 67">
              <a:extLst>
                <a:ext uri="{FF2B5EF4-FFF2-40B4-BE49-F238E27FC236}">
                  <a16:creationId xmlns:a16="http://schemas.microsoft.com/office/drawing/2014/main" id="{E59051A4-85FE-416E-2B5F-25C9E3911127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pic>
        <p:nvPicPr>
          <p:cNvPr id="18" name="Picture 17" descr="Blue and grey mugs with steam coming out">
            <a:extLst>
              <a:ext uri="{FF2B5EF4-FFF2-40B4-BE49-F238E27FC236}">
                <a16:creationId xmlns:a16="http://schemas.microsoft.com/office/drawing/2014/main" id="{3616FC34-FE85-5E23-4DFC-1BCF80CB9FB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441" y="1942731"/>
            <a:ext cx="538410" cy="358940"/>
          </a:xfrm>
          <a:prstGeom prst="rect">
            <a:avLst/>
          </a:prstGeom>
        </p:spPr>
      </p:pic>
      <p:pic>
        <p:nvPicPr>
          <p:cNvPr id="27" name="Picture 26" descr="Blue and grey mugs with steam coming out">
            <a:extLst>
              <a:ext uri="{FF2B5EF4-FFF2-40B4-BE49-F238E27FC236}">
                <a16:creationId xmlns:a16="http://schemas.microsoft.com/office/drawing/2014/main" id="{9ED91081-1E5A-EF2E-AE78-D1433A47AE1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1757" y="1933762"/>
            <a:ext cx="538410" cy="358940"/>
          </a:xfrm>
          <a:prstGeom prst="rect">
            <a:avLst/>
          </a:prstGeom>
        </p:spPr>
      </p:pic>
      <p:grpSp>
        <p:nvGrpSpPr>
          <p:cNvPr id="28" name="Group 65">
            <a:extLst>
              <a:ext uri="{FF2B5EF4-FFF2-40B4-BE49-F238E27FC236}">
                <a16:creationId xmlns:a16="http://schemas.microsoft.com/office/drawing/2014/main" id="{812F67AF-BDF3-BA9E-99A0-1459FFB3B4DE}"/>
              </a:ext>
            </a:extLst>
          </p:cNvPr>
          <p:cNvGrpSpPr/>
          <p:nvPr/>
        </p:nvGrpSpPr>
        <p:grpSpPr>
          <a:xfrm>
            <a:off x="8791791" y="1912899"/>
            <a:ext cx="220832" cy="193228"/>
            <a:chOff x="0" y="0"/>
            <a:chExt cx="812800" cy="711200"/>
          </a:xfrm>
        </p:grpSpPr>
        <p:sp>
          <p:nvSpPr>
            <p:cNvPr id="29" name="Freeform 66">
              <a:extLst>
                <a:ext uri="{FF2B5EF4-FFF2-40B4-BE49-F238E27FC236}">
                  <a16:creationId xmlns:a16="http://schemas.microsoft.com/office/drawing/2014/main" id="{AEA459CF-B468-3FA8-BA86-65E6B0D4B00E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4" name="TextBox 67">
              <a:extLst>
                <a:ext uri="{FF2B5EF4-FFF2-40B4-BE49-F238E27FC236}">
                  <a16:creationId xmlns:a16="http://schemas.microsoft.com/office/drawing/2014/main" id="{1284AA0F-5B17-2819-8075-35D0A72285EF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38" name="Group 65">
            <a:extLst>
              <a:ext uri="{FF2B5EF4-FFF2-40B4-BE49-F238E27FC236}">
                <a16:creationId xmlns:a16="http://schemas.microsoft.com/office/drawing/2014/main" id="{48FCD236-CF88-A87D-989A-6322432831E0}"/>
              </a:ext>
            </a:extLst>
          </p:cNvPr>
          <p:cNvGrpSpPr/>
          <p:nvPr/>
        </p:nvGrpSpPr>
        <p:grpSpPr>
          <a:xfrm>
            <a:off x="7204426" y="1896162"/>
            <a:ext cx="220832" cy="193228"/>
            <a:chOff x="0" y="0"/>
            <a:chExt cx="812800" cy="711200"/>
          </a:xfrm>
        </p:grpSpPr>
        <p:sp>
          <p:nvSpPr>
            <p:cNvPr id="40" name="Freeform 66">
              <a:extLst>
                <a:ext uri="{FF2B5EF4-FFF2-40B4-BE49-F238E27FC236}">
                  <a16:creationId xmlns:a16="http://schemas.microsoft.com/office/drawing/2014/main" id="{F43D0F39-32A5-EDA4-2FD1-D13668D257CA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43" name="TextBox 67">
              <a:extLst>
                <a:ext uri="{FF2B5EF4-FFF2-40B4-BE49-F238E27FC236}">
                  <a16:creationId xmlns:a16="http://schemas.microsoft.com/office/drawing/2014/main" id="{75BA8E36-DE5C-5F8B-8DBE-9CCC1A616BA2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44" name="Group 65">
            <a:extLst>
              <a:ext uri="{FF2B5EF4-FFF2-40B4-BE49-F238E27FC236}">
                <a16:creationId xmlns:a16="http://schemas.microsoft.com/office/drawing/2014/main" id="{DD482356-F304-1591-F728-6CB2CA36E752}"/>
              </a:ext>
            </a:extLst>
          </p:cNvPr>
          <p:cNvGrpSpPr/>
          <p:nvPr/>
        </p:nvGrpSpPr>
        <p:grpSpPr>
          <a:xfrm>
            <a:off x="3844934" y="1908640"/>
            <a:ext cx="220832" cy="193228"/>
            <a:chOff x="0" y="0"/>
            <a:chExt cx="812800" cy="711200"/>
          </a:xfrm>
        </p:grpSpPr>
        <p:sp>
          <p:nvSpPr>
            <p:cNvPr id="50" name="Freeform 66">
              <a:extLst>
                <a:ext uri="{FF2B5EF4-FFF2-40B4-BE49-F238E27FC236}">
                  <a16:creationId xmlns:a16="http://schemas.microsoft.com/office/drawing/2014/main" id="{BC05636C-89EB-47A2-E19B-9787E5C608D8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2" name="TextBox 67">
              <a:extLst>
                <a:ext uri="{FF2B5EF4-FFF2-40B4-BE49-F238E27FC236}">
                  <a16:creationId xmlns:a16="http://schemas.microsoft.com/office/drawing/2014/main" id="{A3B3B12E-4B35-8E42-EF98-0C1074B41086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pic>
        <p:nvPicPr>
          <p:cNvPr id="53" name="Picture 52" descr="Blue and grey mugs with steam coming out">
            <a:extLst>
              <a:ext uri="{FF2B5EF4-FFF2-40B4-BE49-F238E27FC236}">
                <a16:creationId xmlns:a16="http://schemas.microsoft.com/office/drawing/2014/main" id="{78D4E72B-D3E9-27BB-85C9-710CE9832C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722" y="1942731"/>
            <a:ext cx="538410" cy="358940"/>
          </a:xfrm>
          <a:prstGeom prst="rect">
            <a:avLst/>
          </a:prstGeom>
        </p:spPr>
      </p:pic>
      <p:pic>
        <p:nvPicPr>
          <p:cNvPr id="54" name="Picture 53" descr="Blue and grey mugs with steam coming out">
            <a:extLst>
              <a:ext uri="{FF2B5EF4-FFF2-40B4-BE49-F238E27FC236}">
                <a16:creationId xmlns:a16="http://schemas.microsoft.com/office/drawing/2014/main" id="{124CDB79-542C-72D1-B0AE-ECCC38789DD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589" y="1933762"/>
            <a:ext cx="538410" cy="358940"/>
          </a:xfrm>
          <a:prstGeom prst="rect">
            <a:avLst/>
          </a:prstGeom>
        </p:spPr>
      </p:pic>
      <p:pic>
        <p:nvPicPr>
          <p:cNvPr id="58" name="Picture 57" descr="Blue and grey mugs with steam coming out">
            <a:extLst>
              <a:ext uri="{FF2B5EF4-FFF2-40B4-BE49-F238E27FC236}">
                <a16:creationId xmlns:a16="http://schemas.microsoft.com/office/drawing/2014/main" id="{A29AA3C3-1D4A-A58A-0523-FCE89F53C7F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126" y="1942731"/>
            <a:ext cx="538410" cy="358940"/>
          </a:xfrm>
          <a:prstGeom prst="rect">
            <a:avLst/>
          </a:prstGeom>
        </p:spPr>
      </p:pic>
      <p:grpSp>
        <p:nvGrpSpPr>
          <p:cNvPr id="59" name="Group 65">
            <a:extLst>
              <a:ext uri="{FF2B5EF4-FFF2-40B4-BE49-F238E27FC236}">
                <a16:creationId xmlns:a16="http://schemas.microsoft.com/office/drawing/2014/main" id="{248A4D3F-8EF1-4569-81DF-14206F6CD66D}"/>
              </a:ext>
            </a:extLst>
          </p:cNvPr>
          <p:cNvGrpSpPr/>
          <p:nvPr/>
        </p:nvGrpSpPr>
        <p:grpSpPr>
          <a:xfrm>
            <a:off x="5373251" y="1905339"/>
            <a:ext cx="220832" cy="193228"/>
            <a:chOff x="0" y="0"/>
            <a:chExt cx="812800" cy="711200"/>
          </a:xfrm>
        </p:grpSpPr>
        <p:sp>
          <p:nvSpPr>
            <p:cNvPr id="61" name="Freeform 66">
              <a:extLst>
                <a:ext uri="{FF2B5EF4-FFF2-40B4-BE49-F238E27FC236}">
                  <a16:creationId xmlns:a16="http://schemas.microsoft.com/office/drawing/2014/main" id="{AD012021-AD8C-3255-C91D-D038120C8C0B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5" name="TextBox 67">
              <a:extLst>
                <a:ext uri="{FF2B5EF4-FFF2-40B4-BE49-F238E27FC236}">
                  <a16:creationId xmlns:a16="http://schemas.microsoft.com/office/drawing/2014/main" id="{4A26C2CF-A8D8-3208-9B3E-EB61FB75E0E8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76" name="Group 62">
            <a:extLst>
              <a:ext uri="{FF2B5EF4-FFF2-40B4-BE49-F238E27FC236}">
                <a16:creationId xmlns:a16="http://schemas.microsoft.com/office/drawing/2014/main" id="{E30A8D74-5F17-827E-345C-0BB2B4E30876}"/>
              </a:ext>
            </a:extLst>
          </p:cNvPr>
          <p:cNvGrpSpPr/>
          <p:nvPr/>
        </p:nvGrpSpPr>
        <p:grpSpPr>
          <a:xfrm>
            <a:off x="3816468" y="3035382"/>
            <a:ext cx="242972" cy="301138"/>
            <a:chOff x="-37206" y="-270780"/>
            <a:chExt cx="812801" cy="1007380"/>
          </a:xfrm>
        </p:grpSpPr>
        <p:sp>
          <p:nvSpPr>
            <p:cNvPr id="77" name="Freeform 63">
              <a:extLst>
                <a:ext uri="{FF2B5EF4-FFF2-40B4-BE49-F238E27FC236}">
                  <a16:creationId xmlns:a16="http://schemas.microsoft.com/office/drawing/2014/main" id="{65633938-5E5D-5FC4-CE4A-5E19502CA24E}"/>
                </a:ext>
              </a:extLst>
            </p:cNvPr>
            <p:cNvSpPr/>
            <p:nvPr/>
          </p:nvSpPr>
          <p:spPr>
            <a:xfrm>
              <a:off x="-37206" y="-270780"/>
              <a:ext cx="812801" cy="812801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8" name="TextBox 64">
              <a:extLst>
                <a:ext uri="{FF2B5EF4-FFF2-40B4-BE49-F238E27FC236}">
                  <a16:creationId xmlns:a16="http://schemas.microsoft.com/office/drawing/2014/main" id="{5D0D2B55-2F44-91AB-9B88-A6586CEA2DDF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80" name="Freeform 66">
            <a:extLst>
              <a:ext uri="{FF2B5EF4-FFF2-40B4-BE49-F238E27FC236}">
                <a16:creationId xmlns:a16="http://schemas.microsoft.com/office/drawing/2014/main" id="{D4B36778-731C-485F-E064-7562B566EE51}"/>
              </a:ext>
            </a:extLst>
          </p:cNvPr>
          <p:cNvSpPr/>
          <p:nvPr/>
        </p:nvSpPr>
        <p:spPr>
          <a:xfrm>
            <a:off x="2747666" y="4231120"/>
            <a:ext cx="220832" cy="193228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F8DD22"/>
          </a:solidFill>
        </p:spPr>
        <p:txBody>
          <a:bodyPr/>
          <a:lstStyle/>
          <a:p>
            <a:endParaRPr lang="en-GB" dirty="0"/>
          </a:p>
        </p:txBody>
      </p:sp>
      <p:grpSp>
        <p:nvGrpSpPr>
          <p:cNvPr id="85" name="Group 65">
            <a:extLst>
              <a:ext uri="{FF2B5EF4-FFF2-40B4-BE49-F238E27FC236}">
                <a16:creationId xmlns:a16="http://schemas.microsoft.com/office/drawing/2014/main" id="{BD7A15FE-427F-A802-2726-708CFFBBB68F}"/>
              </a:ext>
            </a:extLst>
          </p:cNvPr>
          <p:cNvGrpSpPr/>
          <p:nvPr/>
        </p:nvGrpSpPr>
        <p:grpSpPr>
          <a:xfrm>
            <a:off x="3861639" y="5924605"/>
            <a:ext cx="220832" cy="193228"/>
            <a:chOff x="0" y="0"/>
            <a:chExt cx="812800" cy="711200"/>
          </a:xfrm>
        </p:grpSpPr>
        <p:sp>
          <p:nvSpPr>
            <p:cNvPr id="86" name="Freeform 66">
              <a:extLst>
                <a:ext uri="{FF2B5EF4-FFF2-40B4-BE49-F238E27FC236}">
                  <a16:creationId xmlns:a16="http://schemas.microsoft.com/office/drawing/2014/main" id="{66DF2478-2806-5877-1EB9-A2146A3CEAE6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7" name="TextBox 67">
              <a:extLst>
                <a:ext uri="{FF2B5EF4-FFF2-40B4-BE49-F238E27FC236}">
                  <a16:creationId xmlns:a16="http://schemas.microsoft.com/office/drawing/2014/main" id="{F0E8EF12-9062-4817-04FB-0999CAB14D4E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89" name="Group 65">
            <a:extLst>
              <a:ext uri="{FF2B5EF4-FFF2-40B4-BE49-F238E27FC236}">
                <a16:creationId xmlns:a16="http://schemas.microsoft.com/office/drawing/2014/main" id="{1651DF1F-2422-41B2-5DE6-9569A0E46FB0}"/>
              </a:ext>
            </a:extLst>
          </p:cNvPr>
          <p:cNvGrpSpPr/>
          <p:nvPr/>
        </p:nvGrpSpPr>
        <p:grpSpPr>
          <a:xfrm>
            <a:off x="3842550" y="7171949"/>
            <a:ext cx="220832" cy="193228"/>
            <a:chOff x="0" y="0"/>
            <a:chExt cx="812800" cy="711200"/>
          </a:xfrm>
        </p:grpSpPr>
        <p:sp>
          <p:nvSpPr>
            <p:cNvPr id="90" name="Freeform 66">
              <a:extLst>
                <a:ext uri="{FF2B5EF4-FFF2-40B4-BE49-F238E27FC236}">
                  <a16:creationId xmlns:a16="http://schemas.microsoft.com/office/drawing/2014/main" id="{EFDD5E2A-139E-E736-CC45-E758BDA7AFA4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91" name="TextBox 67">
              <a:extLst>
                <a:ext uri="{FF2B5EF4-FFF2-40B4-BE49-F238E27FC236}">
                  <a16:creationId xmlns:a16="http://schemas.microsoft.com/office/drawing/2014/main" id="{5207CB84-4DD6-B84B-4118-A4EE5BAA7037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98" name="Group 62">
            <a:extLst>
              <a:ext uri="{FF2B5EF4-FFF2-40B4-BE49-F238E27FC236}">
                <a16:creationId xmlns:a16="http://schemas.microsoft.com/office/drawing/2014/main" id="{EB577E71-11B2-7724-BD12-281505543157}"/>
              </a:ext>
            </a:extLst>
          </p:cNvPr>
          <p:cNvGrpSpPr/>
          <p:nvPr/>
        </p:nvGrpSpPr>
        <p:grpSpPr>
          <a:xfrm>
            <a:off x="5304845" y="2902955"/>
            <a:ext cx="242972" cy="301138"/>
            <a:chOff x="-37206" y="-270780"/>
            <a:chExt cx="812801" cy="1007380"/>
          </a:xfrm>
        </p:grpSpPr>
        <p:sp>
          <p:nvSpPr>
            <p:cNvPr id="99" name="Freeform 63">
              <a:extLst>
                <a:ext uri="{FF2B5EF4-FFF2-40B4-BE49-F238E27FC236}">
                  <a16:creationId xmlns:a16="http://schemas.microsoft.com/office/drawing/2014/main" id="{C0634B88-5A96-1504-F286-4DF9628359F0}"/>
                </a:ext>
              </a:extLst>
            </p:cNvPr>
            <p:cNvSpPr/>
            <p:nvPr/>
          </p:nvSpPr>
          <p:spPr>
            <a:xfrm>
              <a:off x="-37206" y="-270780"/>
              <a:ext cx="812801" cy="812801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0" name="TextBox 64">
              <a:extLst>
                <a:ext uri="{FF2B5EF4-FFF2-40B4-BE49-F238E27FC236}">
                  <a16:creationId xmlns:a16="http://schemas.microsoft.com/office/drawing/2014/main" id="{06DEBA48-E8F1-A427-A0B8-E4A71B5E8970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05" name="Group 65">
            <a:extLst>
              <a:ext uri="{FF2B5EF4-FFF2-40B4-BE49-F238E27FC236}">
                <a16:creationId xmlns:a16="http://schemas.microsoft.com/office/drawing/2014/main" id="{72785853-FC9A-905C-5AB6-D73A49FF87F4}"/>
              </a:ext>
            </a:extLst>
          </p:cNvPr>
          <p:cNvGrpSpPr/>
          <p:nvPr/>
        </p:nvGrpSpPr>
        <p:grpSpPr>
          <a:xfrm>
            <a:off x="5721703" y="5231520"/>
            <a:ext cx="220832" cy="193228"/>
            <a:chOff x="0" y="0"/>
            <a:chExt cx="812800" cy="711200"/>
          </a:xfrm>
        </p:grpSpPr>
        <p:sp>
          <p:nvSpPr>
            <p:cNvPr id="106" name="Freeform 66">
              <a:extLst>
                <a:ext uri="{FF2B5EF4-FFF2-40B4-BE49-F238E27FC236}">
                  <a16:creationId xmlns:a16="http://schemas.microsoft.com/office/drawing/2014/main" id="{A7A0900C-F19D-BE18-ABAA-2C1969AEC564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9" name="TextBox 67">
              <a:extLst>
                <a:ext uri="{FF2B5EF4-FFF2-40B4-BE49-F238E27FC236}">
                  <a16:creationId xmlns:a16="http://schemas.microsoft.com/office/drawing/2014/main" id="{37883A31-EB81-081C-34EE-E26640021E97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111" name="Group 65">
            <a:extLst>
              <a:ext uri="{FF2B5EF4-FFF2-40B4-BE49-F238E27FC236}">
                <a16:creationId xmlns:a16="http://schemas.microsoft.com/office/drawing/2014/main" id="{5EAB2260-7C22-A9F3-E4C2-2129B0C0645B}"/>
              </a:ext>
            </a:extLst>
          </p:cNvPr>
          <p:cNvGrpSpPr/>
          <p:nvPr/>
        </p:nvGrpSpPr>
        <p:grpSpPr>
          <a:xfrm>
            <a:off x="5304845" y="7103964"/>
            <a:ext cx="220832" cy="193228"/>
            <a:chOff x="0" y="0"/>
            <a:chExt cx="812800" cy="711200"/>
          </a:xfrm>
        </p:grpSpPr>
        <p:sp>
          <p:nvSpPr>
            <p:cNvPr id="113" name="Freeform 66">
              <a:extLst>
                <a:ext uri="{FF2B5EF4-FFF2-40B4-BE49-F238E27FC236}">
                  <a16:creationId xmlns:a16="http://schemas.microsoft.com/office/drawing/2014/main" id="{73A25BD6-DED1-94BD-781A-309C16D9D373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17" name="TextBox 67">
              <a:extLst>
                <a:ext uri="{FF2B5EF4-FFF2-40B4-BE49-F238E27FC236}">
                  <a16:creationId xmlns:a16="http://schemas.microsoft.com/office/drawing/2014/main" id="{EFC66B1B-26D3-2ABF-A236-76B44E9AE50E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pic>
        <p:nvPicPr>
          <p:cNvPr id="25" name="Picture 24" descr="Paper people pyramid">
            <a:extLst>
              <a:ext uri="{FF2B5EF4-FFF2-40B4-BE49-F238E27FC236}">
                <a16:creationId xmlns:a16="http://schemas.microsoft.com/office/drawing/2014/main" id="{97760D74-0544-7213-02DF-2E7B2B3DF4E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1" t="8599" r="14104" b="7219"/>
          <a:stretch>
            <a:fillRect/>
          </a:stretch>
        </p:blipFill>
        <p:spPr>
          <a:xfrm>
            <a:off x="9552609" y="6752761"/>
            <a:ext cx="616706" cy="539787"/>
          </a:xfrm>
          <a:prstGeom prst="rect">
            <a:avLst/>
          </a:prstGeom>
        </p:spPr>
      </p:pic>
      <p:pic>
        <p:nvPicPr>
          <p:cNvPr id="2" name="Picture 1" descr="Yellow speech bubble on pink background">
            <a:extLst>
              <a:ext uri="{FF2B5EF4-FFF2-40B4-BE49-F238E27FC236}">
                <a16:creationId xmlns:a16="http://schemas.microsoft.com/office/drawing/2014/main" id="{C168E11B-6811-D242-8810-A949CA96E31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718" y="4055323"/>
            <a:ext cx="433172" cy="324924"/>
          </a:xfrm>
          <a:prstGeom prst="rect">
            <a:avLst/>
          </a:prstGeom>
        </p:spPr>
      </p:pic>
      <p:pic>
        <p:nvPicPr>
          <p:cNvPr id="6" name="Picture 5" descr="Illustration of potted Christmas tree">
            <a:extLst>
              <a:ext uri="{FF2B5EF4-FFF2-40B4-BE49-F238E27FC236}">
                <a16:creationId xmlns:a16="http://schemas.microsoft.com/office/drawing/2014/main" id="{F07D5C24-8A30-0785-B96F-CC6B5CAE3677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850" y="6732660"/>
            <a:ext cx="475449" cy="653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765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EAFE0F-FA1E-BDD6-ED17-60B377B6AE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2">
            <a:extLst>
              <a:ext uri="{FF2B5EF4-FFF2-40B4-BE49-F238E27FC236}">
                <a16:creationId xmlns:a16="http://schemas.microsoft.com/office/drawing/2014/main" id="{23732C2B-4901-DD80-B935-022604536D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3787373"/>
              </p:ext>
            </p:extLst>
          </p:nvPr>
        </p:nvGraphicFramePr>
        <p:xfrm>
          <a:off x="2584104" y="637171"/>
          <a:ext cx="8017116" cy="6875179"/>
        </p:xfrm>
        <a:graphic>
          <a:graphicData uri="http://schemas.openxmlformats.org/drawingml/2006/table">
            <a:tbl>
              <a:tblPr/>
              <a:tblGrid>
                <a:gridCol w="1515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00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70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5190">
                  <a:extLst>
                    <a:ext uri="{9D8B030D-6E8A-4147-A177-3AD203B41FA5}">
                      <a16:colId xmlns:a16="http://schemas.microsoft.com/office/drawing/2014/main" val="687956450"/>
                    </a:ext>
                  </a:extLst>
                </a:gridCol>
                <a:gridCol w="15260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628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01768"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DM Sans Bold"/>
                        </a:rPr>
                        <a:t>Monday</a:t>
                      </a:r>
                    </a:p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DM Sans Bold"/>
                        </a:rPr>
                        <a:t>15/12/2025</a:t>
                      </a:r>
                      <a:endParaRPr lang="en-US" sz="13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DM Sans Bold"/>
                        </a:rPr>
                        <a:t>Tuesday</a:t>
                      </a:r>
                    </a:p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DM Sans Bold"/>
                        </a:rPr>
                        <a:t>16/12/2025</a:t>
                      </a:r>
                      <a:endParaRPr lang="en-US" sz="13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DM Sans Bold"/>
                        </a:rPr>
                        <a:t>Wednesday</a:t>
                      </a:r>
                    </a:p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DM Sans Bold"/>
                        </a:rPr>
                        <a:t>17/12/2025</a:t>
                      </a:r>
                      <a:endParaRPr lang="en-US" sz="13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DM Sans Bold"/>
                        </a:rPr>
                        <a:t>Thursday</a:t>
                      </a:r>
                    </a:p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DM Sans Bold"/>
                        </a:rPr>
                        <a:t>18/12/2025</a:t>
                      </a:r>
                      <a:endParaRPr lang="en-US" sz="13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DM Sans Bold"/>
                        </a:rPr>
                        <a:t>Friday</a:t>
                      </a:r>
                    </a:p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DM Sans Bold"/>
                        </a:rPr>
                        <a:t>19/12/2025</a:t>
                      </a:r>
                      <a:endParaRPr lang="en-US" sz="13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4028"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kern="1200" dirty="0">
                          <a:solidFill>
                            <a:srgbClr val="000000"/>
                          </a:solidFill>
                          <a:latin typeface="DM Sans" pitchFamily="2" charset="0"/>
                          <a:ea typeface="+mn-ea"/>
                          <a:cs typeface="+mn-cs"/>
                        </a:rPr>
                        <a:t>Drop-in Session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kern="1200" dirty="0">
                          <a:solidFill>
                            <a:srgbClr val="000000"/>
                          </a:solidFill>
                          <a:latin typeface="DM Sans" pitchFamily="2" charset="0"/>
                          <a:ea typeface="+mn-ea"/>
                          <a:cs typeface="+mn-cs"/>
                        </a:rPr>
                        <a:t>9:30am-11:00am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900" kern="1200" dirty="0">
                        <a:solidFill>
                          <a:srgbClr val="000000"/>
                        </a:solidFill>
                        <a:latin typeface="DM Sans" pitchFamily="2" charset="0"/>
                        <a:ea typeface="+mn-ea"/>
                        <a:cs typeface="+mn-c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kern="1200" dirty="0">
                          <a:solidFill>
                            <a:srgbClr val="000000"/>
                          </a:solidFill>
                          <a:latin typeface="DM Sans" pitchFamily="2" charset="0"/>
                          <a:ea typeface="+mn-ea"/>
                          <a:cs typeface="+mn-cs"/>
                        </a:rPr>
                        <a:t>Drop-in Session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kern="1200" dirty="0">
                          <a:solidFill>
                            <a:srgbClr val="000000"/>
                          </a:solidFill>
                          <a:latin typeface="DM Sans" pitchFamily="2" charset="0"/>
                          <a:ea typeface="+mn-ea"/>
                          <a:cs typeface="+mn-cs"/>
                        </a:rPr>
                        <a:t>9:30am-11:00am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900" b="0" i="0" u="none" strike="noStrike" noProof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kern="1200" dirty="0">
                          <a:solidFill>
                            <a:srgbClr val="000000"/>
                          </a:solidFill>
                          <a:latin typeface="DM Sans" pitchFamily="2" charset="0"/>
                          <a:ea typeface="+mn-ea"/>
                          <a:cs typeface="+mn-cs"/>
                        </a:rPr>
                        <a:t>Drop-in Session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kern="1200" dirty="0">
                          <a:solidFill>
                            <a:srgbClr val="000000"/>
                          </a:solidFill>
                          <a:latin typeface="DM Sans" pitchFamily="2" charset="0"/>
                          <a:ea typeface="+mn-ea"/>
                          <a:cs typeface="+mn-cs"/>
                        </a:rPr>
                        <a:t>9:30am-11:00am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90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8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900" kern="1200" dirty="0">
                          <a:solidFill>
                            <a:srgbClr val="000000"/>
                          </a:solidFill>
                          <a:latin typeface="DM Sans" pitchFamily="2" charset="0"/>
                          <a:ea typeface="+mn-ea"/>
                          <a:cs typeface="+mn-cs"/>
                        </a:rPr>
                        <a:t>Christmas Event in the Hub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GB" sz="900" kern="1200" dirty="0">
                        <a:solidFill>
                          <a:srgbClr val="000000"/>
                        </a:solidFill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900" kern="1200" dirty="0">
                          <a:solidFill>
                            <a:srgbClr val="000000"/>
                          </a:solidFill>
                          <a:latin typeface="DM Sans" pitchFamily="2" charset="0"/>
                          <a:ea typeface="+mn-ea"/>
                          <a:cs typeface="+mn-cs"/>
                        </a:rPr>
                        <a:t>Speak to your Support Worker to book your place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kern="1200" dirty="0">
                          <a:solidFill>
                            <a:srgbClr val="000000"/>
                          </a:solidFill>
                          <a:latin typeface="DM Sans" pitchFamily="2" charset="0"/>
                          <a:ea typeface="+mn-ea"/>
                          <a:cs typeface="+mn-cs"/>
                        </a:rPr>
                        <a:t>Drop-in Session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kern="1200" dirty="0">
                          <a:solidFill>
                            <a:srgbClr val="000000"/>
                          </a:solidFill>
                          <a:latin typeface="DM Sans" pitchFamily="2" charset="0"/>
                          <a:ea typeface="+mn-ea"/>
                          <a:cs typeface="+mn-cs"/>
                        </a:rPr>
                        <a:t>9:30am-11:00am</a:t>
                      </a:r>
                      <a:endParaRPr lang="en-US" sz="900" dirty="0">
                        <a:solidFill>
                          <a:srgbClr val="000000"/>
                        </a:solidFill>
                        <a:latin typeface="DM Sans" pitchFamily="2" charset="0"/>
                        <a:cs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4207">
                <a:tc>
                  <a:txBody>
                    <a:bodyPr/>
                    <a:lstStyle/>
                    <a:p>
                      <a:pPr lvl="0" algn="ctr">
                        <a:lnSpc>
                          <a:spcPts val="1515"/>
                        </a:lnSpc>
                        <a:buNone/>
                      </a:pPr>
                      <a:r>
                        <a:rPr lang="en-US" sz="900" b="0" i="0" u="none" strike="noStrike" noProof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Hub Grub Independent Living</a:t>
                      </a:r>
                    </a:p>
                    <a:p>
                      <a:pPr lvl="0" algn="ctr">
                        <a:lnSpc>
                          <a:spcPts val="1515"/>
                        </a:lnSpc>
                        <a:buNone/>
                      </a:pPr>
                      <a:r>
                        <a:rPr lang="en-US" sz="900" b="0" i="0" u="none" strike="noStrike" noProof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11am-12:30pm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900" dirty="0">
                        <a:solidFill>
                          <a:srgbClr val="000000"/>
                        </a:solidFill>
                        <a:latin typeface="DM Sans" pitchFamily="2" charset="0"/>
                        <a:cs typeface="Arial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Online Safety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11am-1pm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900" b="0" i="0" u="none" strike="noStrike" noProof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  <a:cs typeface="Arial"/>
                        </a:rPr>
                        <a:t>Personal Journalling 10am-11am 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Non-accredited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course</a:t>
                      </a:r>
                      <a:endParaRPr lang="en-US" sz="900" b="0" i="0" u="none" strike="noStrike" noProof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lvl="0" algn="ctr">
                        <a:lnSpc>
                          <a:spcPts val="1515"/>
                        </a:lnSpc>
                        <a:buNone/>
                      </a:pPr>
                      <a:r>
                        <a:rPr lang="en-US" sz="900" b="0" i="0" u="none" strike="noStrike" noProof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11am – 12:30pm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  <a:cs typeface="Arial"/>
                        </a:rPr>
                        <a:t>‘</a:t>
                      </a:r>
                    </a:p>
                    <a:p>
                      <a:pPr algn="ctr"/>
                      <a:endParaRPr lang="en-US" sz="9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7149230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  <a:cs typeface="Arial"/>
                        </a:rPr>
                        <a:t>Communication Strategies 12:30pm-1:30pm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lvl="0" algn="ctr">
                        <a:lnSpc>
                          <a:spcPts val="1515"/>
                        </a:lnSpc>
                        <a:buNone/>
                      </a:pPr>
                      <a:r>
                        <a:rPr lang="en-US" sz="900" b="0" i="0" u="none" strike="noStrike" noProof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IOM – Life Skills (Invitation Only) </a:t>
                      </a:r>
                    </a:p>
                    <a:p>
                      <a:pPr lvl="0" algn="ctr">
                        <a:lnSpc>
                          <a:spcPts val="1515"/>
                        </a:lnSpc>
                        <a:buNone/>
                      </a:pPr>
                      <a:r>
                        <a:rPr lang="en-US" sz="900" b="0" i="0" u="none" strike="noStrike" noProof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11am-1pm</a:t>
                      </a:r>
                      <a:endParaRPr lang="en-GB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lvl="0" algn="ctr">
                        <a:lnSpc>
                          <a:spcPts val="1515"/>
                        </a:lnSpc>
                        <a:buNone/>
                      </a:pPr>
                      <a:r>
                        <a:rPr lang="en-US" sz="900" b="0" i="0" u="none" strike="noStrike" noProof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Hub Grub Independent Living</a:t>
                      </a:r>
                    </a:p>
                    <a:p>
                      <a:pPr lvl="0" algn="ctr">
                        <a:lnSpc>
                          <a:spcPts val="1515"/>
                        </a:lnSpc>
                        <a:buNone/>
                      </a:pPr>
                      <a:r>
                        <a:rPr lang="en-US" sz="900" b="0" i="0" u="none" strike="noStrike" noProof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11am-1pm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3776381"/>
                  </a:ext>
                </a:extLst>
              </a:tr>
              <a:tr h="962336">
                <a:tc vMerge="1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endParaRPr lang="en-US" sz="900" b="0" i="0" u="none" strike="noStrike" noProof="0" dirty="0">
                        <a:solidFill>
                          <a:srgbClr val="000000"/>
                        </a:solidFill>
                        <a:latin typeface="DM Sans" pitchFamily="2" charset="0"/>
                        <a:cs typeface="Arial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lvl="0" algn="ctr">
                        <a:lnSpc>
                          <a:spcPts val="1515"/>
                        </a:lnSpc>
                        <a:buNone/>
                      </a:pPr>
                      <a:r>
                        <a:rPr lang="en-US" sz="900" b="0" i="0" u="none" strike="noStrike" noProof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IOM – Life Skills (Invitation Only) </a:t>
                      </a:r>
                    </a:p>
                    <a:p>
                      <a:pPr lvl="0" algn="ctr">
                        <a:lnSpc>
                          <a:spcPts val="1515"/>
                        </a:lnSpc>
                        <a:buNone/>
                      </a:pPr>
                      <a:r>
                        <a:rPr lang="en-US" sz="900" b="0" i="0" u="none" strike="noStrike" noProof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11am-1pm</a:t>
                      </a:r>
                    </a:p>
                  </a:txBody>
                  <a:tcPr marL="140560" marR="140560" marT="140560" marB="140560" anchor="ctr"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lvl="0" algn="ctr">
                        <a:lnSpc>
                          <a:spcPts val="1515"/>
                        </a:lnSpc>
                        <a:buNone/>
                      </a:pPr>
                      <a:r>
                        <a:rPr lang="en-US" sz="900" b="0" i="0" u="none" strike="noStrike" noProof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Hub Grub Independent Living</a:t>
                      </a:r>
                    </a:p>
                    <a:p>
                      <a:pPr lvl="0" algn="ctr">
                        <a:lnSpc>
                          <a:spcPts val="1515"/>
                        </a:lnSpc>
                        <a:buNone/>
                      </a:pPr>
                      <a:r>
                        <a:rPr lang="en-US" sz="900" b="0" i="0" u="none" strike="noStrike" noProof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11am-1pm</a:t>
                      </a:r>
                    </a:p>
                    <a:p>
                      <a:pPr lvl="0" algn="ctr">
                        <a:lnSpc>
                          <a:spcPts val="1515"/>
                        </a:lnSpc>
                        <a:buNone/>
                      </a:pPr>
                      <a:endParaRPr lang="en-US" sz="900" b="0" i="0" u="none" strike="noStrike" noProof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>
                          <a:solidFill>
                            <a:srgbClr val="000000"/>
                          </a:solidFill>
                          <a:latin typeface="DM Sans" pitchFamily="2" charset="0"/>
                          <a:ea typeface="+mn-ea"/>
                          <a:cs typeface="+mn-cs"/>
                        </a:rPr>
                        <a:t>Teamwork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>
                          <a:solidFill>
                            <a:srgbClr val="000000"/>
                          </a:solidFill>
                          <a:latin typeface="DM Sans" pitchFamily="2" charset="0"/>
                          <a:ea typeface="+mn-ea"/>
                          <a:cs typeface="+mn-cs"/>
                        </a:rPr>
                        <a:t>Hub Quiz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>
                          <a:solidFill>
                            <a:srgbClr val="000000"/>
                          </a:solidFill>
                          <a:latin typeface="DM Sans" pitchFamily="2" charset="0"/>
                          <a:ea typeface="+mn-ea"/>
                          <a:cs typeface="+mn-cs"/>
                        </a:rPr>
                        <a:t>12:30pm –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>
                          <a:solidFill>
                            <a:srgbClr val="000000"/>
                          </a:solidFill>
                          <a:latin typeface="DM Sans" pitchFamily="2" charset="0"/>
                          <a:ea typeface="+mn-ea"/>
                          <a:cs typeface="+mn-cs"/>
                        </a:rPr>
                        <a:t>1:30pm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2844344"/>
                  </a:ext>
                </a:extLst>
              </a:tr>
              <a:tr h="64827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latin typeface="DM Sans" pitchFamily="2" charset="0"/>
                        </a:rPr>
                        <a:t>Upskill with Digital College 1:30-2:30pm 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latin typeface="DM Sans" pitchFamily="2" charset="0"/>
                        </a:rPr>
                        <a:t>Upskill with Digital College 1-2pm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latin typeface="DM Sans" pitchFamily="2" charset="0"/>
                        </a:rPr>
                        <a:t>Upskill with Digital College 1-2pm 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latin typeface="DM Sans" pitchFamily="2" charset="0"/>
                        </a:rPr>
                        <a:t>Upskill with Digital College 1:30pm-2:30pm 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6589103"/>
                  </a:ext>
                </a:extLst>
              </a:tr>
              <a:tr h="96233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Hub Focus Group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2:30pm-4pm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Christmas Arts and Crafts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2-4pm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18-29 years only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Life Skills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2pm-4pm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CBT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(invitation only)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1-hour slots between 10am-4pm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900" b="0" i="0" u="none" strike="noStrike" noProof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Neurodiverse job search session</a:t>
                      </a:r>
                    </a:p>
                    <a:p>
                      <a:pPr marL="0" marR="0" lvl="0" indent="0" algn="ct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2pm – 4pm 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3051548"/>
                  </a:ext>
                </a:extLst>
              </a:tr>
              <a:tr h="550530">
                <a:tc rowSpan="2"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1-1 Employment Support</a:t>
                      </a:r>
                    </a:p>
                    <a:p>
                      <a:pPr marL="0" marR="0" lvl="0" indent="0" algn="ct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2:30pm-4pm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2712156"/>
                  </a:ext>
                </a:extLst>
              </a:tr>
              <a:tr h="784028">
                <a:tc vMerge="1"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Exploring Job Opportunities</a:t>
                      </a:r>
                    </a:p>
                    <a:p>
                      <a:pPr marL="0" marR="0" lvl="0" indent="0" algn="ct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2pm – 4pm</a:t>
                      </a:r>
                    </a:p>
                    <a:p>
                      <a:pPr marL="0" marR="0" lvl="0" indent="0" algn="ct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GB" sz="900" b="0" i="0" u="none" strike="noStrike" noProof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GB" sz="900" b="0" i="0" u="none" strike="noStrike" noProof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Lego 2-4pm</a:t>
                      </a:r>
                    </a:p>
                  </a:txBody>
                  <a:tcPr marL="140560" marR="140560" marT="140560" marB="140560" anchor="ctr"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GB" sz="900" b="0" i="0" u="none" strike="noStrike" noProof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  <a:cs typeface="Arial"/>
                        </a:rPr>
                        <a:t>Coffee in the Community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  <a:cs typeface="Arial"/>
                        </a:rPr>
                        <a:t>2pm-4pm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900" dirty="0">
                        <a:solidFill>
                          <a:srgbClr val="000000"/>
                        </a:solidFill>
                        <a:latin typeface="DM Sans" pitchFamily="2" charset="0"/>
                        <a:cs typeface="Arial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90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900" b="0" i="0" u="none" strike="noStrike" noProof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Neurodiverse job search session</a:t>
                      </a:r>
                    </a:p>
                    <a:p>
                      <a:pPr marL="0" marR="0" lvl="0" indent="0" algn="ct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2pm – 4pm 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559976"/>
                  </a:ext>
                </a:extLst>
              </a:tr>
            </a:tbl>
          </a:graphicData>
        </a:graphic>
      </p:graphicFrame>
      <p:grpSp>
        <p:nvGrpSpPr>
          <p:cNvPr id="3" name="Group 3">
            <a:extLst>
              <a:ext uri="{FF2B5EF4-FFF2-40B4-BE49-F238E27FC236}">
                <a16:creationId xmlns:a16="http://schemas.microsoft.com/office/drawing/2014/main" id="{7B654FD3-EA77-DE77-D615-D1FE303D85A6}"/>
              </a:ext>
            </a:extLst>
          </p:cNvPr>
          <p:cNvGrpSpPr/>
          <p:nvPr/>
        </p:nvGrpSpPr>
        <p:grpSpPr>
          <a:xfrm>
            <a:off x="184646" y="1589490"/>
            <a:ext cx="2426446" cy="4680101"/>
            <a:chOff x="0" y="0"/>
            <a:chExt cx="883905" cy="1704866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B2BD5A6E-4EBD-A05A-FF26-C09BAE23EDA3}"/>
                </a:ext>
              </a:extLst>
            </p:cNvPr>
            <p:cNvSpPr/>
            <p:nvPr/>
          </p:nvSpPr>
          <p:spPr>
            <a:xfrm>
              <a:off x="0" y="0"/>
              <a:ext cx="810691" cy="1704866"/>
            </a:xfrm>
            <a:custGeom>
              <a:avLst/>
              <a:gdLst/>
              <a:ahLst/>
              <a:cxnLst/>
              <a:rect l="l" t="t" r="r" b="b"/>
              <a:pathLst>
                <a:path w="868775" h="1669301">
                  <a:moveTo>
                    <a:pt x="0" y="0"/>
                  </a:moveTo>
                  <a:lnTo>
                    <a:pt x="868775" y="0"/>
                  </a:lnTo>
                  <a:lnTo>
                    <a:pt x="868775" y="1669301"/>
                  </a:lnTo>
                  <a:lnTo>
                    <a:pt x="0" y="1669301"/>
                  </a:lnTo>
                  <a:close/>
                </a:path>
              </a:pathLst>
            </a:custGeom>
            <a:solidFill>
              <a:srgbClr val="34586E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pPr algn="ctr">
                <a:lnSpc>
                  <a:spcPts val="2379"/>
                </a:lnSpc>
              </a:pPr>
              <a:r>
                <a:rPr lang="en-GB" sz="1400" b="1" dirty="0">
                  <a:solidFill>
                    <a:schemeClr val="bg1"/>
                  </a:solidFill>
                  <a:latin typeface="DM Sans" pitchFamily="2" charset="0"/>
                </a:rPr>
                <a:t>Address: Second Floor, Tannery Court, Tanners Lane, Warrington </a:t>
              </a:r>
            </a:p>
            <a:p>
              <a:pPr algn="ctr">
                <a:lnSpc>
                  <a:spcPts val="2379"/>
                </a:lnSpc>
              </a:pPr>
              <a:r>
                <a:rPr lang="en-GB" sz="1400" b="1" dirty="0">
                  <a:solidFill>
                    <a:schemeClr val="bg1"/>
                  </a:solidFill>
                  <a:latin typeface="DM Sans" pitchFamily="2" charset="0"/>
                </a:rPr>
                <a:t>WA2 7NA</a:t>
              </a:r>
              <a:endParaRPr lang="en-GB" sz="1400" b="1" dirty="0">
                <a:solidFill>
                  <a:schemeClr val="bg1"/>
                </a:solidFill>
                <a:latin typeface="DM Sans" pitchFamily="2" charset="0"/>
                <a:ea typeface="Calibri"/>
                <a:cs typeface="Calibri"/>
              </a:endParaRPr>
            </a:p>
            <a:p>
              <a:pPr algn="ctr" rtl="0"/>
              <a:r>
                <a:rPr lang="en-US" sz="1400" b="1" dirty="0">
                  <a:solidFill>
                    <a:srgbClr val="FFFFFF"/>
                  </a:solidFill>
                  <a:latin typeface="DM Sans" pitchFamily="2" charset="0"/>
                </a:rPr>
                <a:t>Tel: </a:t>
              </a:r>
              <a:r>
                <a:rPr lang="en-GB" sz="1400" b="1" dirty="0">
                  <a:solidFill>
                    <a:schemeClr val="bg1"/>
                  </a:solidFill>
                  <a:latin typeface="DM Sans" pitchFamily="2" charset="0"/>
                </a:rPr>
                <a:t>07586115855</a:t>
              </a:r>
              <a:endParaRPr lang="en-GB" sz="1400" b="1" dirty="0">
                <a:solidFill>
                  <a:schemeClr val="bg1"/>
                </a:solidFill>
                <a:latin typeface="DM Sans" pitchFamily="2" charset="0"/>
                <a:ea typeface="Calibri"/>
                <a:cs typeface="Calibri"/>
              </a:endParaRPr>
            </a:p>
            <a:p>
              <a:pPr algn="ctr" rtl="0"/>
              <a:endParaRPr lang="en-GB" sz="1100" b="1" dirty="0">
                <a:solidFill>
                  <a:schemeClr val="bg1"/>
                </a:solidFill>
                <a:latin typeface="DM Sans" pitchFamily="2" charset="0"/>
              </a:endParaRPr>
            </a:p>
            <a:p>
              <a:pPr algn="ctr"/>
              <a:r>
                <a:rPr lang="en-GB" sz="1050" dirty="0">
                  <a:solidFill>
                    <a:schemeClr val="bg1"/>
                  </a:solidFill>
                  <a:latin typeface="DM Sans" pitchFamily="2" charset="0"/>
                </a:rPr>
                <a:t>‘</a:t>
              </a:r>
              <a:r>
                <a:rPr lang="en-GB" sz="1200" dirty="0">
                  <a:solidFill>
                    <a:schemeClr val="bg1"/>
                  </a:solidFill>
                  <a:latin typeface="DM Sans" pitchFamily="2" charset="0"/>
                </a:rPr>
                <a:t>Drama session with TIPP’ – Join in with our Hub Drama session to express yourself, build on your confidence and socialise with others.</a:t>
              </a:r>
              <a:endParaRPr lang="en-GB" sz="1200" dirty="0">
                <a:solidFill>
                  <a:schemeClr val="bg1"/>
                </a:solidFill>
                <a:latin typeface="DM Sans" pitchFamily="2" charset="0"/>
                <a:ea typeface="Calibri"/>
                <a:cs typeface="Calibri"/>
              </a:endParaRPr>
            </a:p>
            <a:p>
              <a:pPr algn="ctr"/>
              <a:endParaRPr lang="en-GB" sz="1200" dirty="0">
                <a:solidFill>
                  <a:schemeClr val="bg1"/>
                </a:solidFill>
                <a:latin typeface="DM Sans" pitchFamily="2" charset="0"/>
              </a:endParaRPr>
            </a:p>
            <a:p>
              <a:pPr algn="ctr"/>
              <a:r>
                <a:rPr lang="en-GB" sz="1200" dirty="0">
                  <a:solidFill>
                    <a:schemeClr val="bg1"/>
                  </a:solidFill>
                  <a:latin typeface="DM Sans" pitchFamily="2" charset="0"/>
                </a:rPr>
                <a:t>‘Hub Focus Group’ - Have your say in what you like about the hub and what you would like to see more of.</a:t>
              </a:r>
            </a:p>
            <a:p>
              <a:pPr algn="ctr" rtl="0"/>
              <a:endParaRPr lang="en-US" sz="1200" dirty="0">
                <a:solidFill>
                  <a:schemeClr val="bg1"/>
                </a:solidFill>
                <a:latin typeface="DM Sans" pitchFamily="2" charset="0"/>
              </a:endParaRPr>
            </a:p>
            <a:p>
              <a:pPr algn="ctr" rtl="0"/>
              <a:r>
                <a:rPr lang="en-US" sz="1200" dirty="0">
                  <a:solidFill>
                    <a:schemeClr val="bg1"/>
                  </a:solidFill>
                  <a:latin typeface="DM Sans" pitchFamily="2" charset="0"/>
                </a:rPr>
                <a:t>‘Arts and Crafts’ –Take part in our Art session and learn new artistic skills.</a:t>
              </a:r>
              <a:endParaRPr lang="en-GB" sz="1600" dirty="0">
                <a:latin typeface="DM Sans" pitchFamily="2" charset="0"/>
              </a:endParaRPr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01D257F4-0AEA-28EC-9970-2F3F30BA9345}"/>
                </a:ext>
              </a:extLst>
            </p:cNvPr>
            <p:cNvSpPr txBox="1"/>
            <p:nvPr/>
          </p:nvSpPr>
          <p:spPr>
            <a:xfrm>
              <a:off x="15130" y="22839"/>
              <a:ext cx="868775" cy="16201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lang="en-GB" sz="1000" b="0" i="0" dirty="0">
                <a:solidFill>
                  <a:schemeClr val="bg1"/>
                </a:solidFill>
                <a:effectLst/>
                <a:latin typeface="DM Sans" pitchFamily="2" charset="0"/>
              </a:endParaRPr>
            </a:p>
          </p:txBody>
        </p:sp>
      </p:grpSp>
      <p:grpSp>
        <p:nvGrpSpPr>
          <p:cNvPr id="46" name="Group 46">
            <a:extLst>
              <a:ext uri="{FF2B5EF4-FFF2-40B4-BE49-F238E27FC236}">
                <a16:creationId xmlns:a16="http://schemas.microsoft.com/office/drawing/2014/main" id="{EE20C73E-96C2-51FA-F9D3-B34EC8CBF4B8}"/>
              </a:ext>
            </a:extLst>
          </p:cNvPr>
          <p:cNvGrpSpPr/>
          <p:nvPr/>
        </p:nvGrpSpPr>
        <p:grpSpPr>
          <a:xfrm rot="2700000">
            <a:off x="170282" y="1049731"/>
            <a:ext cx="293842" cy="293842"/>
            <a:chOff x="0" y="0"/>
            <a:chExt cx="812800" cy="812800"/>
          </a:xfrm>
        </p:grpSpPr>
        <p:sp>
          <p:nvSpPr>
            <p:cNvPr id="47" name="Freeform 47">
              <a:extLst>
                <a:ext uri="{FF2B5EF4-FFF2-40B4-BE49-F238E27FC236}">
                  <a16:creationId xmlns:a16="http://schemas.microsoft.com/office/drawing/2014/main" id="{52EA57C9-E9BD-F114-C92E-BE4EFBA55DB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TextBox 48">
              <a:extLst>
                <a:ext uri="{FF2B5EF4-FFF2-40B4-BE49-F238E27FC236}">
                  <a16:creationId xmlns:a16="http://schemas.microsoft.com/office/drawing/2014/main" id="{168C7E94-BB5D-3E8D-C629-BF30D566EF48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2" name="Group 62">
            <a:extLst>
              <a:ext uri="{FF2B5EF4-FFF2-40B4-BE49-F238E27FC236}">
                <a16:creationId xmlns:a16="http://schemas.microsoft.com/office/drawing/2014/main" id="{A3B7DB85-0DDB-4A63-7BED-5377C430DC1D}"/>
              </a:ext>
            </a:extLst>
          </p:cNvPr>
          <p:cNvGrpSpPr/>
          <p:nvPr/>
        </p:nvGrpSpPr>
        <p:grpSpPr>
          <a:xfrm>
            <a:off x="195716" y="593502"/>
            <a:ext cx="242972" cy="242972"/>
            <a:chOff x="0" y="0"/>
            <a:chExt cx="812800" cy="812800"/>
          </a:xfrm>
        </p:grpSpPr>
        <p:sp>
          <p:nvSpPr>
            <p:cNvPr id="63" name="Freeform 63">
              <a:extLst>
                <a:ext uri="{FF2B5EF4-FFF2-40B4-BE49-F238E27FC236}">
                  <a16:creationId xmlns:a16="http://schemas.microsoft.com/office/drawing/2014/main" id="{1D780EB7-92FD-398A-EFAE-931519A54E7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TextBox 64">
              <a:extLst>
                <a:ext uri="{FF2B5EF4-FFF2-40B4-BE49-F238E27FC236}">
                  <a16:creationId xmlns:a16="http://schemas.microsoft.com/office/drawing/2014/main" id="{03DBC83C-B566-9078-D22B-909478C6F151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5" name="Group 65">
            <a:extLst>
              <a:ext uri="{FF2B5EF4-FFF2-40B4-BE49-F238E27FC236}">
                <a16:creationId xmlns:a16="http://schemas.microsoft.com/office/drawing/2014/main" id="{816E65D5-C4E0-8F20-068A-9B276E21C2DD}"/>
              </a:ext>
            </a:extLst>
          </p:cNvPr>
          <p:cNvGrpSpPr/>
          <p:nvPr/>
        </p:nvGrpSpPr>
        <p:grpSpPr>
          <a:xfrm>
            <a:off x="206787" y="181493"/>
            <a:ext cx="220832" cy="193228"/>
            <a:chOff x="0" y="0"/>
            <a:chExt cx="812800" cy="711200"/>
          </a:xfrm>
        </p:grpSpPr>
        <p:sp>
          <p:nvSpPr>
            <p:cNvPr id="66" name="Freeform 66">
              <a:extLst>
                <a:ext uri="{FF2B5EF4-FFF2-40B4-BE49-F238E27FC236}">
                  <a16:creationId xmlns:a16="http://schemas.microsoft.com/office/drawing/2014/main" id="{0B281BEC-0128-E71F-7839-4568ED515132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TextBox 67">
              <a:extLst>
                <a:ext uri="{FF2B5EF4-FFF2-40B4-BE49-F238E27FC236}">
                  <a16:creationId xmlns:a16="http://schemas.microsoft.com/office/drawing/2014/main" id="{C8AD6586-9866-CC68-E3B9-9F722D6D8D1D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69" name="TextBox 69">
            <a:extLst>
              <a:ext uri="{FF2B5EF4-FFF2-40B4-BE49-F238E27FC236}">
                <a16:creationId xmlns:a16="http://schemas.microsoft.com/office/drawing/2014/main" id="{7D23EC5B-E1DD-0854-BC04-7CAB51356EB4}"/>
              </a:ext>
            </a:extLst>
          </p:cNvPr>
          <p:cNvSpPr txBox="1"/>
          <p:nvPr/>
        </p:nvSpPr>
        <p:spPr>
          <a:xfrm>
            <a:off x="2530214" y="19177"/>
            <a:ext cx="5443877" cy="5591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99"/>
              </a:lnSpc>
              <a:spcBef>
                <a:spcPct val="0"/>
              </a:spcBef>
            </a:pPr>
            <a:r>
              <a:rPr lang="en-US" sz="2400" u="sng" dirty="0">
                <a:solidFill>
                  <a:srgbClr val="000000"/>
                </a:solidFill>
                <a:latin typeface="DM Sans Bold"/>
              </a:rPr>
              <a:t>WARRINGTON DECEMBER - WEEK 3</a:t>
            </a:r>
          </a:p>
        </p:txBody>
      </p:sp>
      <p:sp>
        <p:nvSpPr>
          <p:cNvPr id="70" name="TextBox 70">
            <a:extLst>
              <a:ext uri="{FF2B5EF4-FFF2-40B4-BE49-F238E27FC236}">
                <a16:creationId xmlns:a16="http://schemas.microsoft.com/office/drawing/2014/main" id="{C94BAA07-7940-159D-1278-CB7E8A0741DA}"/>
              </a:ext>
            </a:extLst>
          </p:cNvPr>
          <p:cNvSpPr txBox="1"/>
          <p:nvPr/>
        </p:nvSpPr>
        <p:spPr>
          <a:xfrm>
            <a:off x="658981" y="127955"/>
            <a:ext cx="1826812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Self: Activities that work on the individual</a:t>
            </a:r>
          </a:p>
        </p:txBody>
      </p:sp>
      <p:sp>
        <p:nvSpPr>
          <p:cNvPr id="71" name="TextBox 71">
            <a:extLst>
              <a:ext uri="{FF2B5EF4-FFF2-40B4-BE49-F238E27FC236}">
                <a16:creationId xmlns:a16="http://schemas.microsoft.com/office/drawing/2014/main" id="{96AEA8A8-50D4-003F-0CC2-6AD4249F9565}"/>
              </a:ext>
            </a:extLst>
          </p:cNvPr>
          <p:cNvSpPr txBox="1"/>
          <p:nvPr/>
        </p:nvSpPr>
        <p:spPr>
          <a:xfrm>
            <a:off x="658981" y="545468"/>
            <a:ext cx="1910578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Relationships: Activities that work with peers/families/friends</a:t>
            </a:r>
          </a:p>
        </p:txBody>
      </p:sp>
      <p:sp>
        <p:nvSpPr>
          <p:cNvPr id="72" name="TextBox 72">
            <a:extLst>
              <a:ext uri="{FF2B5EF4-FFF2-40B4-BE49-F238E27FC236}">
                <a16:creationId xmlns:a16="http://schemas.microsoft.com/office/drawing/2014/main" id="{B5CA49AD-DDCD-6DB7-FBD4-5FB57B723995}"/>
              </a:ext>
            </a:extLst>
          </p:cNvPr>
          <p:cNvSpPr txBox="1"/>
          <p:nvPr/>
        </p:nvSpPr>
        <p:spPr>
          <a:xfrm>
            <a:off x="658981" y="960299"/>
            <a:ext cx="1826812" cy="51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DM Sans"/>
              </a:rPr>
              <a:t>Society: Activities contributing to the community outside of the CFO Activity Hub</a:t>
            </a:r>
          </a:p>
        </p:txBody>
      </p:sp>
      <p:grpSp>
        <p:nvGrpSpPr>
          <p:cNvPr id="68" name="Group 49">
            <a:extLst>
              <a:ext uri="{FF2B5EF4-FFF2-40B4-BE49-F238E27FC236}">
                <a16:creationId xmlns:a16="http://schemas.microsoft.com/office/drawing/2014/main" id="{56F9CA5D-AC8F-0F02-9FE2-695306E7613E}"/>
              </a:ext>
            </a:extLst>
          </p:cNvPr>
          <p:cNvGrpSpPr/>
          <p:nvPr/>
        </p:nvGrpSpPr>
        <p:grpSpPr>
          <a:xfrm>
            <a:off x="344097" y="6391036"/>
            <a:ext cx="2066012" cy="747035"/>
            <a:chOff x="183080" y="0"/>
            <a:chExt cx="2754682" cy="996046"/>
          </a:xfrm>
        </p:grpSpPr>
        <p:sp>
          <p:nvSpPr>
            <p:cNvPr id="73" name="Freeform 50">
              <a:extLst>
                <a:ext uri="{FF2B5EF4-FFF2-40B4-BE49-F238E27FC236}">
                  <a16:creationId xmlns:a16="http://schemas.microsoft.com/office/drawing/2014/main" id="{8EE2005B-9934-3795-119A-A11847538BAC}"/>
                </a:ext>
              </a:extLst>
            </p:cNvPr>
            <p:cNvSpPr/>
            <p:nvPr/>
          </p:nvSpPr>
          <p:spPr>
            <a:xfrm>
              <a:off x="694021" y="0"/>
              <a:ext cx="1741685" cy="680233"/>
            </a:xfrm>
            <a:custGeom>
              <a:avLst/>
              <a:gdLst/>
              <a:ahLst/>
              <a:cxnLst/>
              <a:rect l="l" t="t" r="r" b="b"/>
              <a:pathLst>
                <a:path w="1741685" h="680233">
                  <a:moveTo>
                    <a:pt x="0" y="0"/>
                  </a:moveTo>
                  <a:lnTo>
                    <a:pt x="1741685" y="0"/>
                  </a:lnTo>
                  <a:lnTo>
                    <a:pt x="1741685" y="680233"/>
                  </a:lnTo>
                  <a:lnTo>
                    <a:pt x="0" y="680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74" b="-974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74" name="TextBox 52">
              <a:extLst>
                <a:ext uri="{FF2B5EF4-FFF2-40B4-BE49-F238E27FC236}">
                  <a16:creationId xmlns:a16="http://schemas.microsoft.com/office/drawing/2014/main" id="{59EDA6BA-CFA7-CF7E-0725-70A8250408DE}"/>
                </a:ext>
              </a:extLst>
            </p:cNvPr>
            <p:cNvSpPr txBox="1"/>
            <p:nvPr/>
          </p:nvSpPr>
          <p:spPr>
            <a:xfrm>
              <a:off x="183080" y="842158"/>
              <a:ext cx="2754682" cy="153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77"/>
                </a:lnSpc>
              </a:pP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This </a:t>
              </a:r>
              <a:r>
                <a:rPr lang="en-US" sz="750" dirty="0" err="1">
                  <a:solidFill>
                    <a:srgbClr val="000000"/>
                  </a:solidFill>
                  <a:latin typeface="DM Sans"/>
                </a:rPr>
                <a:t>programme</a:t>
              </a: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 is delivered by HMPPS CFO</a:t>
              </a:r>
            </a:p>
          </p:txBody>
        </p:sp>
      </p:grpSp>
      <p:pic>
        <p:nvPicPr>
          <p:cNvPr id="10" name="Picture 2" descr="GC_Landscape_RGB">
            <a:extLst>
              <a:ext uri="{FF2B5EF4-FFF2-40B4-BE49-F238E27FC236}">
                <a16:creationId xmlns:a16="http://schemas.microsoft.com/office/drawing/2014/main" id="{136B77AB-B107-7AC8-CD1D-18C101BFE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3462" y="144785"/>
            <a:ext cx="847613" cy="36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64">
            <a:extLst>
              <a:ext uri="{FF2B5EF4-FFF2-40B4-BE49-F238E27FC236}">
                <a16:creationId xmlns:a16="http://schemas.microsoft.com/office/drawing/2014/main" id="{D5D5FC9C-C4AE-8143-EAEE-A818B96D7035}"/>
              </a:ext>
            </a:extLst>
          </p:cNvPr>
          <p:cNvSpPr txBox="1"/>
          <p:nvPr/>
        </p:nvSpPr>
        <p:spPr>
          <a:xfrm>
            <a:off x="421044" y="729373"/>
            <a:ext cx="197415" cy="205957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379"/>
              </a:lnSpc>
            </a:pPr>
            <a:endParaRPr dirty="0"/>
          </a:p>
        </p:txBody>
      </p:sp>
      <p:sp>
        <p:nvSpPr>
          <p:cNvPr id="21" name="Freeform 66">
            <a:extLst>
              <a:ext uri="{FF2B5EF4-FFF2-40B4-BE49-F238E27FC236}">
                <a16:creationId xmlns:a16="http://schemas.microsoft.com/office/drawing/2014/main" id="{F5AAE4A0-D979-09F0-88A3-04A4691A77B2}"/>
              </a:ext>
            </a:extLst>
          </p:cNvPr>
          <p:cNvSpPr/>
          <p:nvPr/>
        </p:nvSpPr>
        <p:spPr>
          <a:xfrm>
            <a:off x="7155526" y="7233238"/>
            <a:ext cx="220832" cy="193228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F8DD22"/>
          </a:solidFill>
        </p:spPr>
        <p:txBody>
          <a:bodyPr/>
          <a:lstStyle/>
          <a:p>
            <a:endParaRPr lang="en-GB" dirty="0"/>
          </a:p>
        </p:txBody>
      </p:sp>
      <p:grpSp>
        <p:nvGrpSpPr>
          <p:cNvPr id="9" name="Group 65">
            <a:extLst>
              <a:ext uri="{FF2B5EF4-FFF2-40B4-BE49-F238E27FC236}">
                <a16:creationId xmlns:a16="http://schemas.microsoft.com/office/drawing/2014/main" id="{71506E5C-5136-82CD-6FDF-3E17A70F9AD9}"/>
              </a:ext>
            </a:extLst>
          </p:cNvPr>
          <p:cNvGrpSpPr/>
          <p:nvPr/>
        </p:nvGrpSpPr>
        <p:grpSpPr>
          <a:xfrm>
            <a:off x="5728265" y="3043622"/>
            <a:ext cx="220832" cy="193228"/>
            <a:chOff x="0" y="0"/>
            <a:chExt cx="812800" cy="711200"/>
          </a:xfrm>
        </p:grpSpPr>
        <p:sp>
          <p:nvSpPr>
            <p:cNvPr id="13" name="Freeform 66">
              <a:extLst>
                <a:ext uri="{FF2B5EF4-FFF2-40B4-BE49-F238E27FC236}">
                  <a16:creationId xmlns:a16="http://schemas.microsoft.com/office/drawing/2014/main" id="{616418EF-D5F9-04DD-5CC4-956AA16BB351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3" name="TextBox 67">
              <a:extLst>
                <a:ext uri="{FF2B5EF4-FFF2-40B4-BE49-F238E27FC236}">
                  <a16:creationId xmlns:a16="http://schemas.microsoft.com/office/drawing/2014/main" id="{9F26E857-F8A5-254E-AFC9-E341D7D2BDA5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pic>
        <p:nvPicPr>
          <p:cNvPr id="35" name="Picture 34" descr="A blue and white sign with white text&#10;&#10;AI-generated content may be incorrect.">
            <a:extLst>
              <a:ext uri="{FF2B5EF4-FFF2-40B4-BE49-F238E27FC236}">
                <a16:creationId xmlns:a16="http://schemas.microsoft.com/office/drawing/2014/main" id="{3BCB6442-16E9-5D23-7B84-80FB56CC62B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015" y="119847"/>
            <a:ext cx="1469942" cy="406703"/>
          </a:xfrm>
          <a:prstGeom prst="rect">
            <a:avLst/>
          </a:prstGeom>
        </p:spPr>
      </p:pic>
      <p:pic>
        <p:nvPicPr>
          <p:cNvPr id="88" name="Picture 87" descr="Hand squeezing lime on tacos">
            <a:extLst>
              <a:ext uri="{FF2B5EF4-FFF2-40B4-BE49-F238E27FC236}">
                <a16:creationId xmlns:a16="http://schemas.microsoft.com/office/drawing/2014/main" id="{47F0EC33-93D7-D315-E89A-CC4E40320BE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54" b="14007"/>
          <a:stretch/>
        </p:blipFill>
        <p:spPr>
          <a:xfrm>
            <a:off x="3002982" y="2977403"/>
            <a:ext cx="638393" cy="306065"/>
          </a:xfrm>
          <a:prstGeom prst="rect">
            <a:avLst/>
          </a:prstGeom>
        </p:spPr>
      </p:pic>
      <p:grpSp>
        <p:nvGrpSpPr>
          <p:cNvPr id="95" name="Group 62">
            <a:extLst>
              <a:ext uri="{FF2B5EF4-FFF2-40B4-BE49-F238E27FC236}">
                <a16:creationId xmlns:a16="http://schemas.microsoft.com/office/drawing/2014/main" id="{6A4529FD-EF12-04A4-4646-F8E823B2E776}"/>
              </a:ext>
            </a:extLst>
          </p:cNvPr>
          <p:cNvGrpSpPr/>
          <p:nvPr/>
        </p:nvGrpSpPr>
        <p:grpSpPr>
          <a:xfrm>
            <a:off x="7144456" y="4185598"/>
            <a:ext cx="242972" cy="301138"/>
            <a:chOff x="-37206" y="-270780"/>
            <a:chExt cx="812801" cy="1007380"/>
          </a:xfrm>
        </p:grpSpPr>
        <p:sp>
          <p:nvSpPr>
            <p:cNvPr id="96" name="Freeform 63">
              <a:extLst>
                <a:ext uri="{FF2B5EF4-FFF2-40B4-BE49-F238E27FC236}">
                  <a16:creationId xmlns:a16="http://schemas.microsoft.com/office/drawing/2014/main" id="{16410C75-955B-8E90-1993-2ABC33ADB7F0}"/>
                </a:ext>
              </a:extLst>
            </p:cNvPr>
            <p:cNvSpPr/>
            <p:nvPr/>
          </p:nvSpPr>
          <p:spPr>
            <a:xfrm>
              <a:off x="-37206" y="-270780"/>
              <a:ext cx="812801" cy="812801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7" name="TextBox 64">
              <a:extLst>
                <a:ext uri="{FF2B5EF4-FFF2-40B4-BE49-F238E27FC236}">
                  <a16:creationId xmlns:a16="http://schemas.microsoft.com/office/drawing/2014/main" id="{60392626-4FC0-4C91-73B3-DE143129CF5E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14" name="Group 65">
            <a:extLst>
              <a:ext uri="{FF2B5EF4-FFF2-40B4-BE49-F238E27FC236}">
                <a16:creationId xmlns:a16="http://schemas.microsoft.com/office/drawing/2014/main" id="{D7B52A78-699A-82E1-85C8-2BD76985BE72}"/>
              </a:ext>
            </a:extLst>
          </p:cNvPr>
          <p:cNvGrpSpPr/>
          <p:nvPr/>
        </p:nvGrpSpPr>
        <p:grpSpPr>
          <a:xfrm>
            <a:off x="10271938" y="5973517"/>
            <a:ext cx="220832" cy="193228"/>
            <a:chOff x="0" y="0"/>
            <a:chExt cx="812800" cy="711200"/>
          </a:xfrm>
        </p:grpSpPr>
        <p:sp>
          <p:nvSpPr>
            <p:cNvPr id="115" name="Freeform 66">
              <a:extLst>
                <a:ext uri="{FF2B5EF4-FFF2-40B4-BE49-F238E27FC236}">
                  <a16:creationId xmlns:a16="http://schemas.microsoft.com/office/drawing/2014/main" id="{0839B0B0-BC71-83D3-CC68-51269344CD40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16" name="TextBox 67">
              <a:extLst>
                <a:ext uri="{FF2B5EF4-FFF2-40B4-BE49-F238E27FC236}">
                  <a16:creationId xmlns:a16="http://schemas.microsoft.com/office/drawing/2014/main" id="{B6B03BC5-CD0D-66B7-1EE9-A236F4CBEE91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pic>
        <p:nvPicPr>
          <p:cNvPr id="119" name="Picture 118" descr="A group of colorful question marks&#10;&#10;Description automatically generated">
            <a:extLst>
              <a:ext uri="{FF2B5EF4-FFF2-40B4-BE49-F238E27FC236}">
                <a16:creationId xmlns:a16="http://schemas.microsoft.com/office/drawing/2014/main" id="{A60932AC-6B71-9FAD-14B4-2FEE20135A2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9093947" y="4159908"/>
            <a:ext cx="428151" cy="300599"/>
          </a:xfrm>
          <a:prstGeom prst="rect">
            <a:avLst/>
          </a:prstGeom>
        </p:spPr>
      </p:pic>
      <p:sp>
        <p:nvSpPr>
          <p:cNvPr id="51" name="Freeform 63">
            <a:extLst>
              <a:ext uri="{FF2B5EF4-FFF2-40B4-BE49-F238E27FC236}">
                <a16:creationId xmlns:a16="http://schemas.microsoft.com/office/drawing/2014/main" id="{E88C1A61-0F41-C599-D74B-3DAA1C65BA54}"/>
              </a:ext>
            </a:extLst>
          </p:cNvPr>
          <p:cNvSpPr/>
          <p:nvPr/>
        </p:nvSpPr>
        <p:spPr>
          <a:xfrm>
            <a:off x="10300979" y="3170452"/>
            <a:ext cx="242972" cy="24297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67AB2C"/>
          </a:solidFill>
        </p:spPr>
        <p:txBody>
          <a:bodyPr/>
          <a:lstStyle/>
          <a:p>
            <a:endParaRPr lang="en-GB"/>
          </a:p>
        </p:txBody>
      </p:sp>
      <p:sp>
        <p:nvSpPr>
          <p:cNvPr id="60" name="Freeform 63">
            <a:extLst>
              <a:ext uri="{FF2B5EF4-FFF2-40B4-BE49-F238E27FC236}">
                <a16:creationId xmlns:a16="http://schemas.microsoft.com/office/drawing/2014/main" id="{42B08D6C-0EA5-B7FB-8AB6-089FCD231D92}"/>
              </a:ext>
            </a:extLst>
          </p:cNvPr>
          <p:cNvSpPr/>
          <p:nvPr/>
        </p:nvSpPr>
        <p:spPr>
          <a:xfrm>
            <a:off x="10273810" y="4209466"/>
            <a:ext cx="242972" cy="24297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67AB2C"/>
          </a:solidFill>
        </p:spPr>
        <p:txBody>
          <a:bodyPr/>
          <a:lstStyle/>
          <a:p>
            <a:endParaRPr lang="en-GB"/>
          </a:p>
        </p:txBody>
      </p:sp>
      <p:pic>
        <p:nvPicPr>
          <p:cNvPr id="7" name="Picture 6" descr="Person using laptop">
            <a:extLst>
              <a:ext uri="{FF2B5EF4-FFF2-40B4-BE49-F238E27FC236}">
                <a16:creationId xmlns:a16="http://schemas.microsoft.com/office/drawing/2014/main" id="{A8BFC3F1-FD5B-9D34-2804-4E05C125318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216" y="3185329"/>
            <a:ext cx="465255" cy="310170"/>
          </a:xfrm>
          <a:prstGeom prst="rect">
            <a:avLst/>
          </a:prstGeom>
        </p:spPr>
      </p:pic>
      <p:pic>
        <p:nvPicPr>
          <p:cNvPr id="12" name="Picture 11" descr="Hand squeezing lime on tacos">
            <a:extLst>
              <a:ext uri="{FF2B5EF4-FFF2-40B4-BE49-F238E27FC236}">
                <a16:creationId xmlns:a16="http://schemas.microsoft.com/office/drawing/2014/main" id="{29F53BAC-4560-FB38-7278-6D4F3B3C56D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54" b="14007"/>
          <a:stretch/>
        </p:blipFill>
        <p:spPr>
          <a:xfrm>
            <a:off x="6361575" y="4129992"/>
            <a:ext cx="638393" cy="306065"/>
          </a:xfrm>
          <a:prstGeom prst="rect">
            <a:avLst/>
          </a:prstGeom>
        </p:spPr>
      </p:pic>
      <p:grpSp>
        <p:nvGrpSpPr>
          <p:cNvPr id="76" name="Group 65">
            <a:extLst>
              <a:ext uri="{FF2B5EF4-FFF2-40B4-BE49-F238E27FC236}">
                <a16:creationId xmlns:a16="http://schemas.microsoft.com/office/drawing/2014/main" id="{C833D811-077E-F637-4DA5-99A54FCCA282}"/>
              </a:ext>
            </a:extLst>
          </p:cNvPr>
          <p:cNvGrpSpPr/>
          <p:nvPr/>
        </p:nvGrpSpPr>
        <p:grpSpPr>
          <a:xfrm>
            <a:off x="10312049" y="2010644"/>
            <a:ext cx="220832" cy="193228"/>
            <a:chOff x="0" y="0"/>
            <a:chExt cx="812800" cy="711200"/>
          </a:xfrm>
        </p:grpSpPr>
        <p:sp>
          <p:nvSpPr>
            <p:cNvPr id="77" name="Freeform 66">
              <a:extLst>
                <a:ext uri="{FF2B5EF4-FFF2-40B4-BE49-F238E27FC236}">
                  <a16:creationId xmlns:a16="http://schemas.microsoft.com/office/drawing/2014/main" id="{F2AFF5A8-B094-D18F-044B-6A3CDCC26265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8" name="TextBox 67">
              <a:extLst>
                <a:ext uri="{FF2B5EF4-FFF2-40B4-BE49-F238E27FC236}">
                  <a16:creationId xmlns:a16="http://schemas.microsoft.com/office/drawing/2014/main" id="{344FEF4D-A85D-86DF-9056-D31FC39D6802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pic>
        <p:nvPicPr>
          <p:cNvPr id="80" name="Picture 79" descr="Blue and grey mugs with steam coming out">
            <a:extLst>
              <a:ext uri="{FF2B5EF4-FFF2-40B4-BE49-F238E27FC236}">
                <a16:creationId xmlns:a16="http://schemas.microsoft.com/office/drawing/2014/main" id="{37653BEC-A328-4CD4-F37B-E24F1AED797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7743" y="1989040"/>
            <a:ext cx="538410" cy="358940"/>
          </a:xfrm>
          <a:prstGeom prst="rect">
            <a:avLst/>
          </a:prstGeom>
        </p:spPr>
      </p:pic>
      <p:sp>
        <p:nvSpPr>
          <p:cNvPr id="85" name="Freeform 66">
            <a:extLst>
              <a:ext uri="{FF2B5EF4-FFF2-40B4-BE49-F238E27FC236}">
                <a16:creationId xmlns:a16="http://schemas.microsoft.com/office/drawing/2014/main" id="{E8F745A5-DC16-1345-0088-85FF31B3033E}"/>
              </a:ext>
            </a:extLst>
          </p:cNvPr>
          <p:cNvSpPr/>
          <p:nvPr/>
        </p:nvSpPr>
        <p:spPr>
          <a:xfrm>
            <a:off x="7178789" y="1927249"/>
            <a:ext cx="220832" cy="193228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F8DD22"/>
          </a:solidFill>
        </p:spPr>
        <p:txBody>
          <a:bodyPr/>
          <a:lstStyle/>
          <a:p>
            <a:endParaRPr lang="en-GB" dirty="0"/>
          </a:p>
        </p:txBody>
      </p:sp>
      <p:grpSp>
        <p:nvGrpSpPr>
          <p:cNvPr id="87" name="Group 65">
            <a:extLst>
              <a:ext uri="{FF2B5EF4-FFF2-40B4-BE49-F238E27FC236}">
                <a16:creationId xmlns:a16="http://schemas.microsoft.com/office/drawing/2014/main" id="{850BECEF-C11A-BA9C-3CC3-02546A08DF71}"/>
              </a:ext>
            </a:extLst>
          </p:cNvPr>
          <p:cNvGrpSpPr/>
          <p:nvPr/>
        </p:nvGrpSpPr>
        <p:grpSpPr>
          <a:xfrm>
            <a:off x="3778543" y="2001582"/>
            <a:ext cx="220832" cy="193228"/>
            <a:chOff x="0" y="0"/>
            <a:chExt cx="812800" cy="711200"/>
          </a:xfrm>
        </p:grpSpPr>
        <p:sp>
          <p:nvSpPr>
            <p:cNvPr id="89" name="Freeform 66">
              <a:extLst>
                <a:ext uri="{FF2B5EF4-FFF2-40B4-BE49-F238E27FC236}">
                  <a16:creationId xmlns:a16="http://schemas.microsoft.com/office/drawing/2014/main" id="{112D7E76-9305-F726-4236-232B66CDFE27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90" name="TextBox 67">
              <a:extLst>
                <a:ext uri="{FF2B5EF4-FFF2-40B4-BE49-F238E27FC236}">
                  <a16:creationId xmlns:a16="http://schemas.microsoft.com/office/drawing/2014/main" id="{47E10D31-FBDD-7697-FD4F-E1C6F51BD553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pic>
        <p:nvPicPr>
          <p:cNvPr id="91" name="Picture 90" descr="Blue and grey mugs with steam coming out">
            <a:extLst>
              <a:ext uri="{FF2B5EF4-FFF2-40B4-BE49-F238E27FC236}">
                <a16:creationId xmlns:a16="http://schemas.microsoft.com/office/drawing/2014/main" id="{E9E753CC-A327-24BD-BDB6-512A8598024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827" y="1904061"/>
            <a:ext cx="538410" cy="358940"/>
          </a:xfrm>
          <a:prstGeom prst="rect">
            <a:avLst/>
          </a:prstGeom>
        </p:spPr>
      </p:pic>
      <p:pic>
        <p:nvPicPr>
          <p:cNvPr id="92" name="Picture 91" descr="Blue and grey mugs with steam coming out">
            <a:extLst>
              <a:ext uri="{FF2B5EF4-FFF2-40B4-BE49-F238E27FC236}">
                <a16:creationId xmlns:a16="http://schemas.microsoft.com/office/drawing/2014/main" id="{6A0C54B4-3F3C-1D94-D87B-DDAF177F51E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575" y="1989040"/>
            <a:ext cx="538410" cy="358940"/>
          </a:xfrm>
          <a:prstGeom prst="rect">
            <a:avLst/>
          </a:prstGeom>
        </p:spPr>
      </p:pic>
      <p:pic>
        <p:nvPicPr>
          <p:cNvPr id="93" name="Picture 92" descr="Blue and grey mugs with steam coming out">
            <a:extLst>
              <a:ext uri="{FF2B5EF4-FFF2-40B4-BE49-F238E27FC236}">
                <a16:creationId xmlns:a16="http://schemas.microsoft.com/office/drawing/2014/main" id="{F711ED58-B86A-9362-50C1-677F958DC53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244" y="1982544"/>
            <a:ext cx="538410" cy="358940"/>
          </a:xfrm>
          <a:prstGeom prst="rect">
            <a:avLst/>
          </a:prstGeom>
        </p:spPr>
      </p:pic>
      <p:grpSp>
        <p:nvGrpSpPr>
          <p:cNvPr id="94" name="Group 65">
            <a:extLst>
              <a:ext uri="{FF2B5EF4-FFF2-40B4-BE49-F238E27FC236}">
                <a16:creationId xmlns:a16="http://schemas.microsoft.com/office/drawing/2014/main" id="{E9AE1922-5F6B-7D4F-B910-4A0C0285E9BB}"/>
              </a:ext>
            </a:extLst>
          </p:cNvPr>
          <p:cNvGrpSpPr/>
          <p:nvPr/>
        </p:nvGrpSpPr>
        <p:grpSpPr>
          <a:xfrm>
            <a:off x="5390195" y="2044717"/>
            <a:ext cx="220832" cy="193228"/>
            <a:chOff x="0" y="0"/>
            <a:chExt cx="812800" cy="711200"/>
          </a:xfrm>
        </p:grpSpPr>
        <p:sp>
          <p:nvSpPr>
            <p:cNvPr id="98" name="Freeform 66">
              <a:extLst>
                <a:ext uri="{FF2B5EF4-FFF2-40B4-BE49-F238E27FC236}">
                  <a16:creationId xmlns:a16="http://schemas.microsoft.com/office/drawing/2014/main" id="{CE92C428-30FB-2F86-5BD8-F6AC6091D1A7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99" name="TextBox 67">
              <a:extLst>
                <a:ext uri="{FF2B5EF4-FFF2-40B4-BE49-F238E27FC236}">
                  <a16:creationId xmlns:a16="http://schemas.microsoft.com/office/drawing/2014/main" id="{08CDD086-7444-1D41-59B2-3A04AB4A8008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100" name="Group 62">
            <a:extLst>
              <a:ext uri="{FF2B5EF4-FFF2-40B4-BE49-F238E27FC236}">
                <a16:creationId xmlns:a16="http://schemas.microsoft.com/office/drawing/2014/main" id="{7B436CCC-B7CF-7859-A46E-7FDBCB20BD7E}"/>
              </a:ext>
            </a:extLst>
          </p:cNvPr>
          <p:cNvGrpSpPr/>
          <p:nvPr/>
        </p:nvGrpSpPr>
        <p:grpSpPr>
          <a:xfrm>
            <a:off x="3736362" y="2981704"/>
            <a:ext cx="242972" cy="242972"/>
            <a:chOff x="0" y="0"/>
            <a:chExt cx="812800" cy="812800"/>
          </a:xfrm>
        </p:grpSpPr>
        <p:sp>
          <p:nvSpPr>
            <p:cNvPr id="101" name="Freeform 63">
              <a:extLst>
                <a:ext uri="{FF2B5EF4-FFF2-40B4-BE49-F238E27FC236}">
                  <a16:creationId xmlns:a16="http://schemas.microsoft.com/office/drawing/2014/main" id="{E701C3D4-E940-8913-5188-92FE5154E2E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2" name="TextBox 64">
              <a:extLst>
                <a:ext uri="{FF2B5EF4-FFF2-40B4-BE49-F238E27FC236}">
                  <a16:creationId xmlns:a16="http://schemas.microsoft.com/office/drawing/2014/main" id="{0BAD6619-FC85-5479-E771-BE0C5B7781C7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11" name="Group 65">
            <a:extLst>
              <a:ext uri="{FF2B5EF4-FFF2-40B4-BE49-F238E27FC236}">
                <a16:creationId xmlns:a16="http://schemas.microsoft.com/office/drawing/2014/main" id="{C42C4B53-2CF7-7C35-63D0-429083A99ECA}"/>
              </a:ext>
            </a:extLst>
          </p:cNvPr>
          <p:cNvGrpSpPr/>
          <p:nvPr/>
        </p:nvGrpSpPr>
        <p:grpSpPr>
          <a:xfrm>
            <a:off x="2663080" y="4209466"/>
            <a:ext cx="220832" cy="193228"/>
            <a:chOff x="0" y="0"/>
            <a:chExt cx="812800" cy="711200"/>
          </a:xfrm>
        </p:grpSpPr>
        <p:sp>
          <p:nvSpPr>
            <p:cNvPr id="113" name="Freeform 66">
              <a:extLst>
                <a:ext uri="{FF2B5EF4-FFF2-40B4-BE49-F238E27FC236}">
                  <a16:creationId xmlns:a16="http://schemas.microsoft.com/office/drawing/2014/main" id="{37C2A30B-0190-603C-2261-32D888DC99B9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17" name="TextBox 67">
              <a:extLst>
                <a:ext uri="{FF2B5EF4-FFF2-40B4-BE49-F238E27FC236}">
                  <a16:creationId xmlns:a16="http://schemas.microsoft.com/office/drawing/2014/main" id="{2FA171E5-9740-B329-1612-52B879C91130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118" name="Group 65">
            <a:extLst>
              <a:ext uri="{FF2B5EF4-FFF2-40B4-BE49-F238E27FC236}">
                <a16:creationId xmlns:a16="http://schemas.microsoft.com/office/drawing/2014/main" id="{849C2A5A-61CD-5ED6-A28E-78693257F79E}"/>
              </a:ext>
            </a:extLst>
          </p:cNvPr>
          <p:cNvGrpSpPr/>
          <p:nvPr/>
        </p:nvGrpSpPr>
        <p:grpSpPr>
          <a:xfrm>
            <a:off x="3731834" y="5959715"/>
            <a:ext cx="220832" cy="193228"/>
            <a:chOff x="0" y="0"/>
            <a:chExt cx="812800" cy="711200"/>
          </a:xfrm>
        </p:grpSpPr>
        <p:sp>
          <p:nvSpPr>
            <p:cNvPr id="120" name="Freeform 66">
              <a:extLst>
                <a:ext uri="{FF2B5EF4-FFF2-40B4-BE49-F238E27FC236}">
                  <a16:creationId xmlns:a16="http://schemas.microsoft.com/office/drawing/2014/main" id="{209C03EB-3704-B531-55F9-5EB16E5FC6B8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21" name="TextBox 67">
              <a:extLst>
                <a:ext uri="{FF2B5EF4-FFF2-40B4-BE49-F238E27FC236}">
                  <a16:creationId xmlns:a16="http://schemas.microsoft.com/office/drawing/2014/main" id="{9AB9C0D9-4E04-4893-B66B-901EC807EF5F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122" name="Group 65">
            <a:extLst>
              <a:ext uri="{FF2B5EF4-FFF2-40B4-BE49-F238E27FC236}">
                <a16:creationId xmlns:a16="http://schemas.microsoft.com/office/drawing/2014/main" id="{CA543BB9-3BFC-AB27-9E81-6EF22C10F014}"/>
              </a:ext>
            </a:extLst>
          </p:cNvPr>
          <p:cNvGrpSpPr/>
          <p:nvPr/>
        </p:nvGrpSpPr>
        <p:grpSpPr>
          <a:xfrm>
            <a:off x="3796486" y="7251662"/>
            <a:ext cx="220832" cy="193228"/>
            <a:chOff x="0" y="0"/>
            <a:chExt cx="812800" cy="711200"/>
          </a:xfrm>
        </p:grpSpPr>
        <p:sp>
          <p:nvSpPr>
            <p:cNvPr id="123" name="Freeform 66">
              <a:extLst>
                <a:ext uri="{FF2B5EF4-FFF2-40B4-BE49-F238E27FC236}">
                  <a16:creationId xmlns:a16="http://schemas.microsoft.com/office/drawing/2014/main" id="{E3EAD146-5E3C-FF90-5E07-FD39487BAF10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24" name="TextBox 67">
              <a:extLst>
                <a:ext uri="{FF2B5EF4-FFF2-40B4-BE49-F238E27FC236}">
                  <a16:creationId xmlns:a16="http://schemas.microsoft.com/office/drawing/2014/main" id="{2ED4F573-AFC6-2969-D377-66AF5252FFB7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130" name="Group 65">
            <a:extLst>
              <a:ext uri="{FF2B5EF4-FFF2-40B4-BE49-F238E27FC236}">
                <a16:creationId xmlns:a16="http://schemas.microsoft.com/office/drawing/2014/main" id="{E0B3E3D6-E58E-A21B-2A3A-168F1917DA6F}"/>
              </a:ext>
            </a:extLst>
          </p:cNvPr>
          <p:cNvGrpSpPr/>
          <p:nvPr/>
        </p:nvGrpSpPr>
        <p:grpSpPr>
          <a:xfrm>
            <a:off x="10380388" y="7098854"/>
            <a:ext cx="220832" cy="193228"/>
            <a:chOff x="0" y="0"/>
            <a:chExt cx="812800" cy="711200"/>
          </a:xfrm>
        </p:grpSpPr>
        <p:sp>
          <p:nvSpPr>
            <p:cNvPr id="131" name="Freeform 66">
              <a:extLst>
                <a:ext uri="{FF2B5EF4-FFF2-40B4-BE49-F238E27FC236}">
                  <a16:creationId xmlns:a16="http://schemas.microsoft.com/office/drawing/2014/main" id="{BCE74E7B-F6F5-30E1-B3E0-4DEFA68D028F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32" name="TextBox 67">
              <a:extLst>
                <a:ext uri="{FF2B5EF4-FFF2-40B4-BE49-F238E27FC236}">
                  <a16:creationId xmlns:a16="http://schemas.microsoft.com/office/drawing/2014/main" id="{B342A81C-5364-5708-C68A-5DAC9C9F06E4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sp>
        <p:nvSpPr>
          <p:cNvPr id="135" name="TextBox 67">
            <a:extLst>
              <a:ext uri="{FF2B5EF4-FFF2-40B4-BE49-F238E27FC236}">
                <a16:creationId xmlns:a16="http://schemas.microsoft.com/office/drawing/2014/main" id="{58DD736C-17EB-4A83-6ACD-3A8FA21C8F52}"/>
              </a:ext>
            </a:extLst>
          </p:cNvPr>
          <p:cNvSpPr txBox="1"/>
          <p:nvPr/>
        </p:nvSpPr>
        <p:spPr>
          <a:xfrm>
            <a:off x="5655983" y="4330649"/>
            <a:ext cx="151822" cy="97477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379"/>
              </a:lnSpc>
            </a:pPr>
            <a:endParaRPr dirty="0"/>
          </a:p>
        </p:txBody>
      </p:sp>
      <p:grpSp>
        <p:nvGrpSpPr>
          <p:cNvPr id="136" name="Group 65">
            <a:extLst>
              <a:ext uri="{FF2B5EF4-FFF2-40B4-BE49-F238E27FC236}">
                <a16:creationId xmlns:a16="http://schemas.microsoft.com/office/drawing/2014/main" id="{1F94BC5D-AB4E-EDE5-A1C9-8AD54548B994}"/>
              </a:ext>
            </a:extLst>
          </p:cNvPr>
          <p:cNvGrpSpPr/>
          <p:nvPr/>
        </p:nvGrpSpPr>
        <p:grpSpPr>
          <a:xfrm>
            <a:off x="5719623" y="6443624"/>
            <a:ext cx="220832" cy="193228"/>
            <a:chOff x="0" y="0"/>
            <a:chExt cx="812800" cy="711200"/>
          </a:xfrm>
        </p:grpSpPr>
        <p:sp>
          <p:nvSpPr>
            <p:cNvPr id="137" name="Freeform 66">
              <a:extLst>
                <a:ext uri="{FF2B5EF4-FFF2-40B4-BE49-F238E27FC236}">
                  <a16:creationId xmlns:a16="http://schemas.microsoft.com/office/drawing/2014/main" id="{41580EB8-A01E-53BD-B805-B775DAC033B1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38" name="TextBox 67">
              <a:extLst>
                <a:ext uri="{FF2B5EF4-FFF2-40B4-BE49-F238E27FC236}">
                  <a16:creationId xmlns:a16="http://schemas.microsoft.com/office/drawing/2014/main" id="{930DBB96-A844-0670-A6D9-ADFEE32B1DEB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139" name="Group 62">
            <a:extLst>
              <a:ext uri="{FF2B5EF4-FFF2-40B4-BE49-F238E27FC236}">
                <a16:creationId xmlns:a16="http://schemas.microsoft.com/office/drawing/2014/main" id="{E9EFA011-9960-DEAD-6A10-06ECAB2FC0E6}"/>
              </a:ext>
            </a:extLst>
          </p:cNvPr>
          <p:cNvGrpSpPr/>
          <p:nvPr/>
        </p:nvGrpSpPr>
        <p:grpSpPr>
          <a:xfrm>
            <a:off x="5320158" y="3018750"/>
            <a:ext cx="242972" cy="301138"/>
            <a:chOff x="-37206" y="-270780"/>
            <a:chExt cx="812801" cy="1007380"/>
          </a:xfrm>
        </p:grpSpPr>
        <p:sp>
          <p:nvSpPr>
            <p:cNvPr id="140" name="Freeform 63">
              <a:extLst>
                <a:ext uri="{FF2B5EF4-FFF2-40B4-BE49-F238E27FC236}">
                  <a16:creationId xmlns:a16="http://schemas.microsoft.com/office/drawing/2014/main" id="{7E209961-02FB-392A-FBC6-35227A6C76E9}"/>
                </a:ext>
              </a:extLst>
            </p:cNvPr>
            <p:cNvSpPr/>
            <p:nvPr/>
          </p:nvSpPr>
          <p:spPr>
            <a:xfrm>
              <a:off x="-37206" y="-270780"/>
              <a:ext cx="812801" cy="812801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41" name="TextBox 64">
              <a:extLst>
                <a:ext uri="{FF2B5EF4-FFF2-40B4-BE49-F238E27FC236}">
                  <a16:creationId xmlns:a16="http://schemas.microsoft.com/office/drawing/2014/main" id="{37D8FD74-AD97-186D-E28B-1CD1923A00D3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pic>
        <p:nvPicPr>
          <p:cNvPr id="16" name="Picture 15" descr="Paper people pyramid">
            <a:extLst>
              <a:ext uri="{FF2B5EF4-FFF2-40B4-BE49-F238E27FC236}">
                <a16:creationId xmlns:a16="http://schemas.microsoft.com/office/drawing/2014/main" id="{02562776-4E97-8D65-2E6D-02F745B4B32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1" t="8599" r="14104" b="7219"/>
          <a:stretch>
            <a:fillRect/>
          </a:stretch>
        </p:blipFill>
        <p:spPr>
          <a:xfrm>
            <a:off x="9541433" y="6774066"/>
            <a:ext cx="671030" cy="587335"/>
          </a:xfrm>
          <a:prstGeom prst="rect">
            <a:avLst/>
          </a:prstGeom>
        </p:spPr>
      </p:pic>
      <p:grpSp>
        <p:nvGrpSpPr>
          <p:cNvPr id="11" name="Group 62">
            <a:extLst>
              <a:ext uri="{FF2B5EF4-FFF2-40B4-BE49-F238E27FC236}">
                <a16:creationId xmlns:a16="http://schemas.microsoft.com/office/drawing/2014/main" id="{4CE0E6AF-CD7C-4A85-B0DF-D111EC430481}"/>
              </a:ext>
            </a:extLst>
          </p:cNvPr>
          <p:cNvGrpSpPr/>
          <p:nvPr/>
        </p:nvGrpSpPr>
        <p:grpSpPr>
          <a:xfrm>
            <a:off x="5705486" y="7235505"/>
            <a:ext cx="242972" cy="242972"/>
            <a:chOff x="0" y="0"/>
            <a:chExt cx="812800" cy="812800"/>
          </a:xfrm>
        </p:grpSpPr>
        <p:sp>
          <p:nvSpPr>
            <p:cNvPr id="15" name="Freeform 63">
              <a:extLst>
                <a:ext uri="{FF2B5EF4-FFF2-40B4-BE49-F238E27FC236}">
                  <a16:creationId xmlns:a16="http://schemas.microsoft.com/office/drawing/2014/main" id="{CC8F5B78-F130-4BBC-90B9-5127A1C87BB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TextBox 64">
              <a:extLst>
                <a:ext uri="{FF2B5EF4-FFF2-40B4-BE49-F238E27FC236}">
                  <a16:creationId xmlns:a16="http://schemas.microsoft.com/office/drawing/2014/main" id="{8414F648-DB2A-518D-7739-786C1B1E56A2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9" name="Group 62">
            <a:extLst>
              <a:ext uri="{FF2B5EF4-FFF2-40B4-BE49-F238E27FC236}">
                <a16:creationId xmlns:a16="http://schemas.microsoft.com/office/drawing/2014/main" id="{98F69EB2-EE2E-725F-EB63-F4724B7ADE65}"/>
              </a:ext>
            </a:extLst>
          </p:cNvPr>
          <p:cNvGrpSpPr/>
          <p:nvPr/>
        </p:nvGrpSpPr>
        <p:grpSpPr>
          <a:xfrm>
            <a:off x="4283720" y="7201918"/>
            <a:ext cx="242972" cy="242972"/>
            <a:chOff x="0" y="0"/>
            <a:chExt cx="812800" cy="812800"/>
          </a:xfrm>
        </p:grpSpPr>
        <p:sp>
          <p:nvSpPr>
            <p:cNvPr id="20" name="Freeform 63">
              <a:extLst>
                <a:ext uri="{FF2B5EF4-FFF2-40B4-BE49-F238E27FC236}">
                  <a16:creationId xmlns:a16="http://schemas.microsoft.com/office/drawing/2014/main" id="{4C7DE277-645E-1D8C-7513-F95E819182B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TextBox 64">
              <a:extLst>
                <a:ext uri="{FF2B5EF4-FFF2-40B4-BE49-F238E27FC236}">
                  <a16:creationId xmlns:a16="http://schemas.microsoft.com/office/drawing/2014/main" id="{920A862A-B8D2-30E1-9F08-1451875401A6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pic>
        <p:nvPicPr>
          <p:cNvPr id="2" name="Picture 1" descr="Device and padlock">
            <a:extLst>
              <a:ext uri="{FF2B5EF4-FFF2-40B4-BE49-F238E27FC236}">
                <a16:creationId xmlns:a16="http://schemas.microsoft.com/office/drawing/2014/main" id="{7D1961D3-BA4A-F142-AD89-FE7A0F9443F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379" y="2934339"/>
            <a:ext cx="585172" cy="329159"/>
          </a:xfrm>
          <a:prstGeom prst="rect">
            <a:avLst/>
          </a:prstGeom>
        </p:spPr>
      </p:pic>
      <p:pic>
        <p:nvPicPr>
          <p:cNvPr id="14" name="Picture 13" descr="Yellow speech bubble on pink background">
            <a:extLst>
              <a:ext uri="{FF2B5EF4-FFF2-40B4-BE49-F238E27FC236}">
                <a16:creationId xmlns:a16="http://schemas.microsoft.com/office/drawing/2014/main" id="{86F64D6F-CA46-8CF8-9DC1-82F320763D2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187" y="4103203"/>
            <a:ext cx="433172" cy="324924"/>
          </a:xfrm>
          <a:prstGeom prst="rect">
            <a:avLst/>
          </a:prstGeom>
        </p:spPr>
      </p:pic>
      <p:pic>
        <p:nvPicPr>
          <p:cNvPr id="17" name="Picture 16" descr="Illustration of potted Christmas tree">
            <a:extLst>
              <a:ext uri="{FF2B5EF4-FFF2-40B4-BE49-F238E27FC236}">
                <a16:creationId xmlns:a16="http://schemas.microsoft.com/office/drawing/2014/main" id="{201DF683-06B2-EC2D-66CA-380A98831A1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833" y="6645678"/>
            <a:ext cx="475449" cy="653305"/>
          </a:xfrm>
          <a:prstGeom prst="rect">
            <a:avLst/>
          </a:prstGeom>
        </p:spPr>
      </p:pic>
      <p:pic>
        <p:nvPicPr>
          <p:cNvPr id="24" name="Picture 23" descr="Hands drawing in sketchbook">
            <a:extLst>
              <a:ext uri="{FF2B5EF4-FFF2-40B4-BE49-F238E27FC236}">
                <a16:creationId xmlns:a16="http://schemas.microsoft.com/office/drawing/2014/main" id="{518C60B6-B611-7317-012B-E94970A673B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288" y="2901612"/>
            <a:ext cx="572784" cy="381856"/>
          </a:xfrm>
          <a:prstGeom prst="rect">
            <a:avLst/>
          </a:prstGeom>
        </p:spPr>
      </p:pic>
      <p:pic>
        <p:nvPicPr>
          <p:cNvPr id="26" name="Picture 25" descr="Illustration of Christmas lights">
            <a:extLst>
              <a:ext uri="{FF2B5EF4-FFF2-40B4-BE49-F238E27FC236}">
                <a16:creationId xmlns:a16="http://schemas.microsoft.com/office/drawing/2014/main" id="{2C35BA32-5088-9E8E-9B27-C9C608F0BB70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35" y="1821528"/>
            <a:ext cx="871290" cy="1197222"/>
          </a:xfrm>
          <a:prstGeom prst="rect">
            <a:avLst/>
          </a:prstGeom>
        </p:spPr>
      </p:pic>
      <p:pic>
        <p:nvPicPr>
          <p:cNvPr id="30" name="Picture 29" descr="Row shot snow-covered pine trees">
            <a:extLst>
              <a:ext uri="{FF2B5EF4-FFF2-40B4-BE49-F238E27FC236}">
                <a16:creationId xmlns:a16="http://schemas.microsoft.com/office/drawing/2014/main" id="{0D10430E-6B0D-9F2B-0A80-974D95095C95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146" y="5868681"/>
            <a:ext cx="1425383" cy="80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815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5F91BE-F97C-0E2C-D848-926CA17CD1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2">
            <a:extLst>
              <a:ext uri="{FF2B5EF4-FFF2-40B4-BE49-F238E27FC236}">
                <a16:creationId xmlns:a16="http://schemas.microsoft.com/office/drawing/2014/main" id="{8AE85C49-20D3-B4AC-BBA9-31477B9EBB0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6042153"/>
              </p:ext>
            </p:extLst>
          </p:nvPr>
        </p:nvGraphicFramePr>
        <p:xfrm>
          <a:off x="2535988" y="569764"/>
          <a:ext cx="8017116" cy="6946323"/>
        </p:xfrm>
        <a:graphic>
          <a:graphicData uri="http://schemas.openxmlformats.org/drawingml/2006/table">
            <a:tbl>
              <a:tblPr/>
              <a:tblGrid>
                <a:gridCol w="18531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7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53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2208">
                  <a:extLst>
                    <a:ext uri="{9D8B030D-6E8A-4147-A177-3AD203B41FA5}">
                      <a16:colId xmlns:a16="http://schemas.microsoft.com/office/drawing/2014/main" val="687956450"/>
                    </a:ext>
                  </a:extLst>
                </a:gridCol>
                <a:gridCol w="12070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22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5980"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DM Sans Bold"/>
                        </a:rPr>
                        <a:t>Monday</a:t>
                      </a:r>
                    </a:p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DM Sans Bold"/>
                        </a:rPr>
                        <a:t>22/12/2025</a:t>
                      </a:r>
                      <a:endParaRPr lang="en-US" sz="13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DM Sans Bold"/>
                        </a:rPr>
                        <a:t>Tuesday</a:t>
                      </a:r>
                    </a:p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DM Sans Bold"/>
                        </a:rPr>
                        <a:t>23/12/2025</a:t>
                      </a:r>
                      <a:endParaRPr lang="en-US" sz="13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DM Sans Bold"/>
                        </a:rPr>
                        <a:t>Wednesday</a:t>
                      </a:r>
                    </a:p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DM Sans Bold"/>
                        </a:rPr>
                        <a:t>24/12/2025</a:t>
                      </a:r>
                      <a:endParaRPr lang="en-US" sz="13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DM Sans Bold"/>
                        </a:rPr>
                        <a:t>Thursday</a:t>
                      </a:r>
                    </a:p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DM Sans Bold"/>
                        </a:rPr>
                        <a:t>25/12/2025</a:t>
                      </a:r>
                      <a:endParaRPr lang="en-US" sz="13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DM Sans Bold"/>
                        </a:rPr>
                        <a:t>Friday</a:t>
                      </a:r>
                    </a:p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DM Sans Bold"/>
                        </a:rPr>
                        <a:t>26/12/2025</a:t>
                      </a:r>
                      <a:endParaRPr lang="en-US" sz="13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1700"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kern="1200" dirty="0">
                          <a:solidFill>
                            <a:srgbClr val="000000"/>
                          </a:solidFill>
                          <a:latin typeface="DM Sans" pitchFamily="2" charset="0"/>
                          <a:ea typeface="+mn-ea"/>
                          <a:cs typeface="+mn-cs"/>
                        </a:rPr>
                        <a:t>Drop-in Session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kern="1200" dirty="0">
                          <a:solidFill>
                            <a:srgbClr val="000000"/>
                          </a:solidFill>
                          <a:latin typeface="DM Sans" pitchFamily="2" charset="0"/>
                          <a:ea typeface="+mn-ea"/>
                          <a:cs typeface="+mn-cs"/>
                        </a:rPr>
                        <a:t>9:30am-11am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900" kern="1200" dirty="0">
                        <a:solidFill>
                          <a:srgbClr val="000000"/>
                        </a:solidFill>
                        <a:latin typeface="DM Sans" pitchFamily="2" charset="0"/>
                        <a:ea typeface="+mn-ea"/>
                        <a:cs typeface="+mn-c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kern="1200" dirty="0">
                          <a:solidFill>
                            <a:srgbClr val="000000"/>
                          </a:solidFill>
                          <a:latin typeface="DM Sans" pitchFamily="2" charset="0"/>
                          <a:ea typeface="+mn-ea"/>
                          <a:cs typeface="+mn-cs"/>
                        </a:rPr>
                        <a:t>Drop-in Session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kern="1200" dirty="0">
                          <a:solidFill>
                            <a:srgbClr val="000000"/>
                          </a:solidFill>
                          <a:latin typeface="DM Sans" pitchFamily="2" charset="0"/>
                          <a:ea typeface="+mn-ea"/>
                          <a:cs typeface="+mn-cs"/>
                        </a:rPr>
                        <a:t>9:30am-11:00am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900" b="0" i="0" u="none" strike="noStrike" noProof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kern="1200" dirty="0">
                          <a:solidFill>
                            <a:srgbClr val="000000"/>
                          </a:solidFill>
                          <a:latin typeface="DM Sans" pitchFamily="2" charset="0"/>
                          <a:ea typeface="+mn-ea"/>
                          <a:cs typeface="+mn-cs"/>
                        </a:rPr>
                        <a:t>Drop-in Session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kern="1200" dirty="0">
                          <a:solidFill>
                            <a:srgbClr val="000000"/>
                          </a:solidFill>
                          <a:latin typeface="DM Sans" pitchFamily="2" charset="0"/>
                          <a:ea typeface="+mn-ea"/>
                          <a:cs typeface="+mn-cs"/>
                        </a:rPr>
                        <a:t>9:30am-11:00am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90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7"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b="1" dirty="0">
                          <a:solidFill>
                            <a:schemeClr val="tx2"/>
                          </a:solidFill>
                          <a:latin typeface="DM Sans" pitchFamily="2" charset="0"/>
                        </a:rPr>
                        <a:t>HUB CLOSED FOR CHRISTMAS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US" sz="1600" b="1" dirty="0">
                        <a:solidFill>
                          <a:schemeClr val="tx2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b="1" dirty="0">
                          <a:solidFill>
                            <a:schemeClr val="tx2"/>
                          </a:solidFill>
                          <a:latin typeface="DM Sans" pitchFamily="2" charset="0"/>
                        </a:rPr>
                        <a:t>MERRY CHRISTMAS FROM THE WARRINGTON CFO ACTIVTY HUB TEAM!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DM Sans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7" hMerge="1">
                  <a:txBody>
                    <a:bodyPr/>
                    <a:lstStyle/>
                    <a:p>
                      <a:endParaRPr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2882">
                <a:tc>
                  <a:txBody>
                    <a:bodyPr/>
                    <a:lstStyle/>
                    <a:p>
                      <a:pPr lvl="0" algn="ctr">
                        <a:lnSpc>
                          <a:spcPts val="1515"/>
                        </a:lnSpc>
                        <a:buNone/>
                      </a:pPr>
                      <a:r>
                        <a:rPr lang="en-US" sz="900" b="0" i="0" u="none" strike="noStrike" noProof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Hub Grub Independent Living</a:t>
                      </a:r>
                    </a:p>
                    <a:p>
                      <a:pPr lvl="0" algn="ctr">
                        <a:lnSpc>
                          <a:spcPts val="1515"/>
                        </a:lnSpc>
                        <a:buNone/>
                      </a:pPr>
                      <a:r>
                        <a:rPr lang="en-US" sz="900" b="0" i="0" u="none" strike="noStrike" noProof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11am-12:30pm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900" dirty="0">
                        <a:solidFill>
                          <a:srgbClr val="000000"/>
                        </a:solidFill>
                        <a:latin typeface="DM Sans" pitchFamily="2" charset="0"/>
                        <a:cs typeface="Arial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515"/>
                        </a:lnSpc>
                        <a:buNone/>
                      </a:pPr>
                      <a:r>
                        <a:rPr lang="en-US" sz="900" b="0" i="0" u="none" strike="noStrike" noProof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Developing IT Skills</a:t>
                      </a:r>
                    </a:p>
                    <a:p>
                      <a:pPr lvl="0" algn="ctr">
                        <a:lnSpc>
                          <a:spcPts val="1515"/>
                        </a:lnSpc>
                        <a:buNone/>
                      </a:pPr>
                      <a:r>
                        <a:rPr lang="en-US" sz="900" b="0" i="0" u="none" strike="noStrike" noProof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11am-1pm 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  <a:cs typeface="Arial"/>
                        </a:rPr>
                        <a:t>Building Confidence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  <a:cs typeface="Arial"/>
                        </a:rPr>
                        <a:t>10am-11am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sz="9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sz="9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7149230"/>
                  </a:ext>
                </a:extLst>
              </a:tr>
              <a:tr h="1188489"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  <a:cs typeface="Arial"/>
                        </a:rPr>
                        <a:t>Communication Strategies 12:30-1:30pm</a:t>
                      </a:r>
                      <a:endParaRPr lang="en-GB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515"/>
                        </a:lnSpc>
                        <a:buNone/>
                      </a:pPr>
                      <a:r>
                        <a:rPr lang="en-US" sz="900" b="0" i="0" u="none" strike="noStrike" noProof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IOM – Life Skills (Invitation Only) </a:t>
                      </a:r>
                    </a:p>
                    <a:p>
                      <a:pPr lvl="0" algn="ctr">
                        <a:lnSpc>
                          <a:spcPts val="1515"/>
                        </a:lnSpc>
                        <a:buNone/>
                      </a:pPr>
                      <a:r>
                        <a:rPr lang="en-US" sz="900" b="0" i="0" u="none" strike="noStrike" noProof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11am-1pm</a:t>
                      </a:r>
                    </a:p>
                    <a:p>
                      <a:pPr lvl="0" algn="ctr">
                        <a:lnSpc>
                          <a:spcPts val="1515"/>
                        </a:lnSpc>
                        <a:buNone/>
                      </a:pPr>
                      <a:endParaRPr lang="en-US" sz="900" b="0" i="0" u="none" strike="noStrike" noProof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lvl="0" algn="ctr">
                        <a:lnSpc>
                          <a:spcPts val="1515"/>
                        </a:lnSpc>
                        <a:buNone/>
                      </a:pPr>
                      <a:r>
                        <a:rPr lang="en-US" sz="900" b="0" i="0" u="none" strike="noStrike" noProof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Hub Grub Independent Living</a:t>
                      </a:r>
                    </a:p>
                    <a:p>
                      <a:pPr lvl="0" algn="ctr">
                        <a:lnSpc>
                          <a:spcPts val="1515"/>
                        </a:lnSpc>
                        <a:buNone/>
                      </a:pPr>
                      <a:r>
                        <a:rPr lang="en-US" sz="900" b="0" i="0" u="none" strike="noStrike" noProof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11am-1pm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8129945"/>
                  </a:ext>
                </a:extLst>
              </a:tr>
              <a:tr h="6926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latin typeface="DM Sans" pitchFamily="2" charset="0"/>
                        </a:rPr>
                        <a:t>Upskill with Digital College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latin typeface="DM Sans" pitchFamily="2" charset="0"/>
                        </a:rPr>
                        <a:t>1:30pm-2:30pm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latin typeface="DM Sans" pitchFamily="2" charset="0"/>
                        </a:rPr>
                        <a:t>Upskill with Digital College 1-2pm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latin typeface="DM Sans" pitchFamily="2" charset="0"/>
                        </a:rPr>
                        <a:t>Upskill with Digital College 1-2pm 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dirty="0"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dirty="0"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6589103"/>
                  </a:ext>
                </a:extLst>
              </a:tr>
              <a:tr h="1051267"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b="0" i="0" u="none" strike="noStrike" noProof="0" dirty="0">
                          <a:solidFill>
                            <a:srgbClr val="000000"/>
                          </a:solidFill>
                          <a:latin typeface="DM Sans" pitchFamily="2" charset="0"/>
                          <a:cs typeface="Arial"/>
                        </a:rPr>
                        <a:t>Yoga and Mindfulness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b="0" i="0" u="none" strike="noStrike" noProof="0" dirty="0">
                          <a:solidFill>
                            <a:srgbClr val="000000"/>
                          </a:solidFill>
                          <a:latin typeface="DM Sans" pitchFamily="2" charset="0"/>
                          <a:cs typeface="Arial"/>
                        </a:rPr>
                        <a:t>2:30-4pm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Christmas Arts and Crafts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2-4pm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18-29 years only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Life Skills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2pm-4pm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CBT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(invitation only) 1-hour slots between 10am-4pm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endParaRPr lang="en-US" sz="90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GB" sz="900" b="0" i="0" u="none" strike="noStrike" noProof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3051548"/>
                  </a:ext>
                </a:extLst>
              </a:tr>
              <a:tr h="357867">
                <a:tc rowSpan="2"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1-1 Employment Support</a:t>
                      </a:r>
                    </a:p>
                    <a:p>
                      <a:pPr marL="0" marR="0" lvl="0" indent="0" algn="ct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2:30pm-4pm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900" b="0" i="0" u="none" strike="noStrike" noProof="0" dirty="0">
                        <a:solidFill>
                          <a:srgbClr val="000000"/>
                        </a:solidFill>
                        <a:latin typeface="DM Sans" pitchFamily="2" charset="0"/>
                        <a:cs typeface="Arial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0318318"/>
                  </a:ext>
                </a:extLst>
              </a:tr>
              <a:tr h="885834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  <a:cs typeface="Arial"/>
                        </a:rPr>
                        <a:t>Lego 2-4pm</a:t>
                      </a:r>
                    </a:p>
                  </a:txBody>
                  <a:tcPr marL="140560" marR="140560" marT="140560" marB="140560" anchor="ctr"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 vMerge="1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900" dirty="0">
                        <a:solidFill>
                          <a:srgbClr val="000000"/>
                        </a:solidFill>
                        <a:latin typeface="DM Sans" pitchFamily="2" charset="0"/>
                        <a:cs typeface="Arial"/>
                      </a:endParaRPr>
                    </a:p>
                  </a:txBody>
                  <a:tcPr marL="140560" marR="140560" marT="140560" marB="140560" anchor="ctr"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777099707"/>
                  </a:ext>
                </a:extLst>
              </a:tr>
            </a:tbl>
          </a:graphicData>
        </a:graphic>
      </p:graphicFrame>
      <p:grpSp>
        <p:nvGrpSpPr>
          <p:cNvPr id="3" name="Group 3">
            <a:extLst>
              <a:ext uri="{FF2B5EF4-FFF2-40B4-BE49-F238E27FC236}">
                <a16:creationId xmlns:a16="http://schemas.microsoft.com/office/drawing/2014/main" id="{65EA47A6-D506-64BF-944B-F32C52FA7074}"/>
              </a:ext>
            </a:extLst>
          </p:cNvPr>
          <p:cNvGrpSpPr/>
          <p:nvPr/>
        </p:nvGrpSpPr>
        <p:grpSpPr>
          <a:xfrm>
            <a:off x="184646" y="1589490"/>
            <a:ext cx="2426446" cy="4680101"/>
            <a:chOff x="0" y="0"/>
            <a:chExt cx="883905" cy="1704866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E380E059-20E0-D1AE-C2FF-54043DF0CBB4}"/>
                </a:ext>
              </a:extLst>
            </p:cNvPr>
            <p:cNvSpPr/>
            <p:nvPr/>
          </p:nvSpPr>
          <p:spPr>
            <a:xfrm>
              <a:off x="0" y="0"/>
              <a:ext cx="810691" cy="1704866"/>
            </a:xfrm>
            <a:custGeom>
              <a:avLst/>
              <a:gdLst/>
              <a:ahLst/>
              <a:cxnLst/>
              <a:rect l="l" t="t" r="r" b="b"/>
              <a:pathLst>
                <a:path w="868775" h="1669301">
                  <a:moveTo>
                    <a:pt x="0" y="0"/>
                  </a:moveTo>
                  <a:lnTo>
                    <a:pt x="868775" y="0"/>
                  </a:lnTo>
                  <a:lnTo>
                    <a:pt x="868775" y="1669301"/>
                  </a:lnTo>
                  <a:lnTo>
                    <a:pt x="0" y="1669301"/>
                  </a:lnTo>
                  <a:close/>
                </a:path>
              </a:pathLst>
            </a:custGeom>
            <a:solidFill>
              <a:srgbClr val="34586E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pPr algn="ctr">
                <a:lnSpc>
                  <a:spcPts val="2379"/>
                </a:lnSpc>
              </a:pPr>
              <a:r>
                <a:rPr lang="en-GB" sz="1400" b="1" dirty="0">
                  <a:solidFill>
                    <a:schemeClr val="bg1"/>
                  </a:solidFill>
                  <a:latin typeface="DM Sans" pitchFamily="2" charset="0"/>
                </a:rPr>
                <a:t>Address: Second Floor, Tannery Court, Tanners Lane, Warrington </a:t>
              </a:r>
            </a:p>
            <a:p>
              <a:pPr algn="ctr">
                <a:lnSpc>
                  <a:spcPts val="2379"/>
                </a:lnSpc>
              </a:pPr>
              <a:r>
                <a:rPr lang="en-GB" sz="1400" b="1" dirty="0">
                  <a:solidFill>
                    <a:schemeClr val="bg1"/>
                  </a:solidFill>
                  <a:latin typeface="DM Sans" pitchFamily="2" charset="0"/>
                </a:rPr>
                <a:t>WA2 7NA</a:t>
              </a:r>
              <a:endParaRPr lang="en-GB" sz="1400" b="1" dirty="0">
                <a:solidFill>
                  <a:schemeClr val="bg1"/>
                </a:solidFill>
                <a:latin typeface="DM Sans" pitchFamily="2" charset="0"/>
                <a:ea typeface="Calibri"/>
                <a:cs typeface="Calibri"/>
              </a:endParaRPr>
            </a:p>
            <a:p>
              <a:pPr algn="ctr" rtl="0"/>
              <a:r>
                <a:rPr lang="en-US" sz="1400" b="1" dirty="0">
                  <a:solidFill>
                    <a:srgbClr val="FFFFFF"/>
                  </a:solidFill>
                  <a:latin typeface="DM Sans" pitchFamily="2" charset="0"/>
                </a:rPr>
                <a:t>Tel: </a:t>
              </a:r>
              <a:r>
                <a:rPr lang="en-GB" sz="1400" b="1" dirty="0">
                  <a:solidFill>
                    <a:schemeClr val="bg1"/>
                  </a:solidFill>
                  <a:latin typeface="DM Sans" pitchFamily="2" charset="0"/>
                </a:rPr>
                <a:t>07586115855</a:t>
              </a:r>
              <a:endParaRPr lang="en-GB" sz="1400" b="1" dirty="0">
                <a:solidFill>
                  <a:schemeClr val="bg1"/>
                </a:solidFill>
                <a:latin typeface="DM Sans" pitchFamily="2" charset="0"/>
                <a:ea typeface="Calibri"/>
                <a:cs typeface="Calibri"/>
              </a:endParaRPr>
            </a:p>
            <a:p>
              <a:pPr algn="ctr" rtl="0"/>
              <a:endParaRPr lang="en-GB" sz="1100" b="1" dirty="0">
                <a:solidFill>
                  <a:schemeClr val="bg1"/>
                </a:solidFill>
                <a:latin typeface="DM Sans" pitchFamily="2" charset="0"/>
              </a:endParaRPr>
            </a:p>
            <a:p>
              <a:pPr algn="ctr"/>
              <a:r>
                <a:rPr lang="en-GB" sz="1050" dirty="0">
                  <a:solidFill>
                    <a:schemeClr val="bg1"/>
                  </a:solidFill>
                  <a:latin typeface="DM Sans" pitchFamily="2" charset="0"/>
                </a:rPr>
                <a:t>‘</a:t>
              </a:r>
              <a:r>
                <a:rPr lang="en-GB" sz="1200" dirty="0">
                  <a:solidFill>
                    <a:schemeClr val="bg1"/>
                  </a:solidFill>
                  <a:latin typeface="DM Sans" pitchFamily="2" charset="0"/>
                </a:rPr>
                <a:t>Lego’ – Have a fun and relaxing morning building relationships, chatting away, and socialising.</a:t>
              </a:r>
              <a:endParaRPr lang="en-GB" sz="1200" dirty="0">
                <a:solidFill>
                  <a:schemeClr val="bg1"/>
                </a:solidFill>
                <a:latin typeface="DM Sans" pitchFamily="2" charset="0"/>
                <a:ea typeface="Calibri"/>
                <a:cs typeface="Calibri"/>
              </a:endParaRPr>
            </a:p>
            <a:p>
              <a:pPr algn="ctr"/>
              <a:endParaRPr lang="en-GB" sz="1200" dirty="0">
                <a:solidFill>
                  <a:schemeClr val="bg1"/>
                </a:solidFill>
                <a:latin typeface="DM Sans" pitchFamily="2" charset="0"/>
              </a:endParaRPr>
            </a:p>
            <a:p>
              <a:pPr algn="ctr" rtl="0"/>
              <a:r>
                <a:rPr lang="en-GB" sz="1200" dirty="0">
                  <a:solidFill>
                    <a:schemeClr val="bg1"/>
                  </a:solidFill>
                  <a:latin typeface="DM Sans" pitchFamily="2" charset="0"/>
                </a:rPr>
                <a:t>‘Neurodiverse job search session’ – A quieter session to get some support and advice around job searching.</a:t>
              </a:r>
            </a:p>
            <a:p>
              <a:pPr algn="ctr" rtl="0"/>
              <a:endParaRPr lang="en-US" sz="1200" dirty="0">
                <a:solidFill>
                  <a:schemeClr val="bg1"/>
                </a:solidFill>
                <a:latin typeface="DM Sans" pitchFamily="2" charset="0"/>
              </a:endParaRPr>
            </a:p>
            <a:p>
              <a:pPr algn="ctr" rtl="0"/>
              <a:r>
                <a:rPr lang="en-US" sz="1200" dirty="0">
                  <a:solidFill>
                    <a:schemeClr val="bg1"/>
                  </a:solidFill>
                  <a:latin typeface="DM Sans" pitchFamily="2" charset="0"/>
                </a:rPr>
                <a:t>‘Non-accredited course – Build on your skills and knowledge and earn new qualifications.</a:t>
              </a:r>
              <a:endParaRPr lang="en-GB" sz="1600" dirty="0">
                <a:latin typeface="DM Sans" pitchFamily="2" charset="0"/>
              </a:endParaRPr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41549332-8E1F-5F3A-A42B-1F2B5193D455}"/>
                </a:ext>
              </a:extLst>
            </p:cNvPr>
            <p:cNvSpPr txBox="1"/>
            <p:nvPr/>
          </p:nvSpPr>
          <p:spPr>
            <a:xfrm>
              <a:off x="15130" y="22839"/>
              <a:ext cx="868775" cy="16201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lang="en-GB" sz="1000" b="0" i="0" dirty="0">
                <a:solidFill>
                  <a:schemeClr val="bg1"/>
                </a:solidFill>
                <a:effectLst/>
                <a:latin typeface="DM Sans" pitchFamily="2" charset="0"/>
              </a:endParaRPr>
            </a:p>
          </p:txBody>
        </p:sp>
      </p:grpSp>
      <p:grpSp>
        <p:nvGrpSpPr>
          <p:cNvPr id="46" name="Group 46">
            <a:extLst>
              <a:ext uri="{FF2B5EF4-FFF2-40B4-BE49-F238E27FC236}">
                <a16:creationId xmlns:a16="http://schemas.microsoft.com/office/drawing/2014/main" id="{5E51F2BA-ED50-9B7B-DDDB-2A4AB5FB961F}"/>
              </a:ext>
            </a:extLst>
          </p:cNvPr>
          <p:cNvGrpSpPr/>
          <p:nvPr/>
        </p:nvGrpSpPr>
        <p:grpSpPr>
          <a:xfrm rot="2700000">
            <a:off x="170282" y="1049731"/>
            <a:ext cx="293842" cy="293842"/>
            <a:chOff x="0" y="0"/>
            <a:chExt cx="812800" cy="812800"/>
          </a:xfrm>
        </p:grpSpPr>
        <p:sp>
          <p:nvSpPr>
            <p:cNvPr id="47" name="Freeform 47">
              <a:extLst>
                <a:ext uri="{FF2B5EF4-FFF2-40B4-BE49-F238E27FC236}">
                  <a16:creationId xmlns:a16="http://schemas.microsoft.com/office/drawing/2014/main" id="{40AC801D-50C6-DBC5-12A0-2513BBBB679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TextBox 48">
              <a:extLst>
                <a:ext uri="{FF2B5EF4-FFF2-40B4-BE49-F238E27FC236}">
                  <a16:creationId xmlns:a16="http://schemas.microsoft.com/office/drawing/2014/main" id="{B9567B83-4CE7-B390-87A5-0C69E0DEA4B4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2" name="Group 62">
            <a:extLst>
              <a:ext uri="{FF2B5EF4-FFF2-40B4-BE49-F238E27FC236}">
                <a16:creationId xmlns:a16="http://schemas.microsoft.com/office/drawing/2014/main" id="{A042229C-5764-2729-ECF4-55F80B1A9209}"/>
              </a:ext>
            </a:extLst>
          </p:cNvPr>
          <p:cNvGrpSpPr/>
          <p:nvPr/>
        </p:nvGrpSpPr>
        <p:grpSpPr>
          <a:xfrm>
            <a:off x="195716" y="593502"/>
            <a:ext cx="242972" cy="242972"/>
            <a:chOff x="0" y="0"/>
            <a:chExt cx="812800" cy="812800"/>
          </a:xfrm>
        </p:grpSpPr>
        <p:sp>
          <p:nvSpPr>
            <p:cNvPr id="63" name="Freeform 63">
              <a:extLst>
                <a:ext uri="{FF2B5EF4-FFF2-40B4-BE49-F238E27FC236}">
                  <a16:creationId xmlns:a16="http://schemas.microsoft.com/office/drawing/2014/main" id="{74326C24-0B4C-1FA4-0BC8-FB93DE4DD63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TextBox 64">
              <a:extLst>
                <a:ext uri="{FF2B5EF4-FFF2-40B4-BE49-F238E27FC236}">
                  <a16:creationId xmlns:a16="http://schemas.microsoft.com/office/drawing/2014/main" id="{AF1CD012-5624-955A-2A9B-876259EFDA07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5" name="Group 65">
            <a:extLst>
              <a:ext uri="{FF2B5EF4-FFF2-40B4-BE49-F238E27FC236}">
                <a16:creationId xmlns:a16="http://schemas.microsoft.com/office/drawing/2014/main" id="{CB5B7F1A-4351-AF23-387A-03B9FFAC1EC6}"/>
              </a:ext>
            </a:extLst>
          </p:cNvPr>
          <p:cNvGrpSpPr/>
          <p:nvPr/>
        </p:nvGrpSpPr>
        <p:grpSpPr>
          <a:xfrm>
            <a:off x="206787" y="181493"/>
            <a:ext cx="220832" cy="193228"/>
            <a:chOff x="0" y="0"/>
            <a:chExt cx="812800" cy="711200"/>
          </a:xfrm>
        </p:grpSpPr>
        <p:sp>
          <p:nvSpPr>
            <p:cNvPr id="66" name="Freeform 66">
              <a:extLst>
                <a:ext uri="{FF2B5EF4-FFF2-40B4-BE49-F238E27FC236}">
                  <a16:creationId xmlns:a16="http://schemas.microsoft.com/office/drawing/2014/main" id="{56F5C29A-A13A-4F96-C832-D8A6D6E581A7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TextBox 67">
              <a:extLst>
                <a:ext uri="{FF2B5EF4-FFF2-40B4-BE49-F238E27FC236}">
                  <a16:creationId xmlns:a16="http://schemas.microsoft.com/office/drawing/2014/main" id="{1A812D25-8ADB-15FC-A478-7FDE21EE8B6A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69" name="TextBox 69">
            <a:extLst>
              <a:ext uri="{FF2B5EF4-FFF2-40B4-BE49-F238E27FC236}">
                <a16:creationId xmlns:a16="http://schemas.microsoft.com/office/drawing/2014/main" id="{C1A8206B-C8A8-291F-FB1E-F95BC69CBCBB}"/>
              </a:ext>
            </a:extLst>
          </p:cNvPr>
          <p:cNvSpPr txBox="1"/>
          <p:nvPr/>
        </p:nvSpPr>
        <p:spPr>
          <a:xfrm>
            <a:off x="2530214" y="19177"/>
            <a:ext cx="5443877" cy="5591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99"/>
              </a:lnSpc>
              <a:spcBef>
                <a:spcPct val="0"/>
              </a:spcBef>
            </a:pPr>
            <a:r>
              <a:rPr lang="en-US" sz="2400" u="sng" dirty="0">
                <a:solidFill>
                  <a:srgbClr val="000000"/>
                </a:solidFill>
                <a:latin typeface="DM Sans Bold"/>
              </a:rPr>
              <a:t>WARRINGTON DECEMBER - WEEK 4</a:t>
            </a:r>
          </a:p>
        </p:txBody>
      </p:sp>
      <p:sp>
        <p:nvSpPr>
          <p:cNvPr id="70" name="TextBox 70">
            <a:extLst>
              <a:ext uri="{FF2B5EF4-FFF2-40B4-BE49-F238E27FC236}">
                <a16:creationId xmlns:a16="http://schemas.microsoft.com/office/drawing/2014/main" id="{CAFA2B2D-97DE-80B4-33F4-9FCB29A1BDD0}"/>
              </a:ext>
            </a:extLst>
          </p:cNvPr>
          <p:cNvSpPr txBox="1"/>
          <p:nvPr/>
        </p:nvSpPr>
        <p:spPr>
          <a:xfrm>
            <a:off x="658981" y="127955"/>
            <a:ext cx="1826812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Self: Activities that work on the individual</a:t>
            </a:r>
          </a:p>
        </p:txBody>
      </p:sp>
      <p:sp>
        <p:nvSpPr>
          <p:cNvPr id="71" name="TextBox 71">
            <a:extLst>
              <a:ext uri="{FF2B5EF4-FFF2-40B4-BE49-F238E27FC236}">
                <a16:creationId xmlns:a16="http://schemas.microsoft.com/office/drawing/2014/main" id="{48037778-2F45-2F5E-1E23-B7A056BD5D81}"/>
              </a:ext>
            </a:extLst>
          </p:cNvPr>
          <p:cNvSpPr txBox="1"/>
          <p:nvPr/>
        </p:nvSpPr>
        <p:spPr>
          <a:xfrm>
            <a:off x="658981" y="545468"/>
            <a:ext cx="1910578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Relationships: Activities that work with peers/families/friends</a:t>
            </a:r>
          </a:p>
        </p:txBody>
      </p:sp>
      <p:sp>
        <p:nvSpPr>
          <p:cNvPr id="72" name="TextBox 72">
            <a:extLst>
              <a:ext uri="{FF2B5EF4-FFF2-40B4-BE49-F238E27FC236}">
                <a16:creationId xmlns:a16="http://schemas.microsoft.com/office/drawing/2014/main" id="{439E1F15-3901-9B4D-A640-E7D31E606A58}"/>
              </a:ext>
            </a:extLst>
          </p:cNvPr>
          <p:cNvSpPr txBox="1"/>
          <p:nvPr/>
        </p:nvSpPr>
        <p:spPr>
          <a:xfrm>
            <a:off x="658981" y="960299"/>
            <a:ext cx="1826812" cy="51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DM Sans"/>
              </a:rPr>
              <a:t>Society: Activities contributing to the community outside of the CFO Activity Hub</a:t>
            </a:r>
          </a:p>
        </p:txBody>
      </p:sp>
      <p:grpSp>
        <p:nvGrpSpPr>
          <p:cNvPr id="68" name="Group 49">
            <a:extLst>
              <a:ext uri="{FF2B5EF4-FFF2-40B4-BE49-F238E27FC236}">
                <a16:creationId xmlns:a16="http://schemas.microsoft.com/office/drawing/2014/main" id="{765A5945-D6AE-4857-CF5D-8651AE499846}"/>
              </a:ext>
            </a:extLst>
          </p:cNvPr>
          <p:cNvGrpSpPr/>
          <p:nvPr/>
        </p:nvGrpSpPr>
        <p:grpSpPr>
          <a:xfrm>
            <a:off x="344097" y="6391036"/>
            <a:ext cx="2066012" cy="747035"/>
            <a:chOff x="183080" y="0"/>
            <a:chExt cx="2754682" cy="996046"/>
          </a:xfrm>
        </p:grpSpPr>
        <p:sp>
          <p:nvSpPr>
            <p:cNvPr id="73" name="Freeform 50">
              <a:extLst>
                <a:ext uri="{FF2B5EF4-FFF2-40B4-BE49-F238E27FC236}">
                  <a16:creationId xmlns:a16="http://schemas.microsoft.com/office/drawing/2014/main" id="{9F794E50-95CE-6674-2D2F-EC608C960DB8}"/>
                </a:ext>
              </a:extLst>
            </p:cNvPr>
            <p:cNvSpPr/>
            <p:nvPr/>
          </p:nvSpPr>
          <p:spPr>
            <a:xfrm>
              <a:off x="694021" y="0"/>
              <a:ext cx="1741685" cy="680233"/>
            </a:xfrm>
            <a:custGeom>
              <a:avLst/>
              <a:gdLst/>
              <a:ahLst/>
              <a:cxnLst/>
              <a:rect l="l" t="t" r="r" b="b"/>
              <a:pathLst>
                <a:path w="1741685" h="680233">
                  <a:moveTo>
                    <a:pt x="0" y="0"/>
                  </a:moveTo>
                  <a:lnTo>
                    <a:pt x="1741685" y="0"/>
                  </a:lnTo>
                  <a:lnTo>
                    <a:pt x="1741685" y="680233"/>
                  </a:lnTo>
                  <a:lnTo>
                    <a:pt x="0" y="680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74" b="-974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74" name="TextBox 52">
              <a:extLst>
                <a:ext uri="{FF2B5EF4-FFF2-40B4-BE49-F238E27FC236}">
                  <a16:creationId xmlns:a16="http://schemas.microsoft.com/office/drawing/2014/main" id="{876A4786-4F68-E14C-C6DF-191431A9B231}"/>
                </a:ext>
              </a:extLst>
            </p:cNvPr>
            <p:cNvSpPr txBox="1"/>
            <p:nvPr/>
          </p:nvSpPr>
          <p:spPr>
            <a:xfrm>
              <a:off x="183080" y="842158"/>
              <a:ext cx="2754682" cy="153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77"/>
                </a:lnSpc>
              </a:pP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This </a:t>
              </a:r>
              <a:r>
                <a:rPr lang="en-US" sz="750" dirty="0" err="1">
                  <a:solidFill>
                    <a:srgbClr val="000000"/>
                  </a:solidFill>
                  <a:latin typeface="DM Sans"/>
                </a:rPr>
                <a:t>programme</a:t>
              </a: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 is delivered by HMPPS CFO</a:t>
              </a:r>
            </a:p>
          </p:txBody>
        </p:sp>
      </p:grpSp>
      <p:pic>
        <p:nvPicPr>
          <p:cNvPr id="10" name="Picture 2" descr="GC_Landscape_RGB">
            <a:extLst>
              <a:ext uri="{FF2B5EF4-FFF2-40B4-BE49-F238E27FC236}">
                <a16:creationId xmlns:a16="http://schemas.microsoft.com/office/drawing/2014/main" id="{BBBA1592-E7CE-E9F6-B86D-5E837ECC43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3462" y="144785"/>
            <a:ext cx="847613" cy="36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64">
            <a:extLst>
              <a:ext uri="{FF2B5EF4-FFF2-40B4-BE49-F238E27FC236}">
                <a16:creationId xmlns:a16="http://schemas.microsoft.com/office/drawing/2014/main" id="{D8069846-8DF8-B766-7296-CB7F21333223}"/>
              </a:ext>
            </a:extLst>
          </p:cNvPr>
          <p:cNvSpPr txBox="1"/>
          <p:nvPr/>
        </p:nvSpPr>
        <p:spPr>
          <a:xfrm>
            <a:off x="421044" y="729373"/>
            <a:ext cx="197415" cy="205957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379"/>
              </a:lnSpc>
            </a:pPr>
            <a:endParaRPr dirty="0"/>
          </a:p>
        </p:txBody>
      </p:sp>
      <p:grpSp>
        <p:nvGrpSpPr>
          <p:cNvPr id="17" name="Group 65">
            <a:extLst>
              <a:ext uri="{FF2B5EF4-FFF2-40B4-BE49-F238E27FC236}">
                <a16:creationId xmlns:a16="http://schemas.microsoft.com/office/drawing/2014/main" id="{E78D13A6-84B8-6727-5F9C-FB5FD13DF237}"/>
              </a:ext>
            </a:extLst>
          </p:cNvPr>
          <p:cNvGrpSpPr/>
          <p:nvPr/>
        </p:nvGrpSpPr>
        <p:grpSpPr>
          <a:xfrm>
            <a:off x="7156251" y="7135381"/>
            <a:ext cx="220832" cy="193228"/>
            <a:chOff x="0" y="0"/>
            <a:chExt cx="812800" cy="711200"/>
          </a:xfrm>
        </p:grpSpPr>
        <p:sp>
          <p:nvSpPr>
            <p:cNvPr id="21" name="Freeform 66">
              <a:extLst>
                <a:ext uri="{FF2B5EF4-FFF2-40B4-BE49-F238E27FC236}">
                  <a16:creationId xmlns:a16="http://schemas.microsoft.com/office/drawing/2014/main" id="{02DABFEB-5D54-CB91-EBD4-6763D2E05F64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6" name="TextBox 67">
              <a:extLst>
                <a:ext uri="{FF2B5EF4-FFF2-40B4-BE49-F238E27FC236}">
                  <a16:creationId xmlns:a16="http://schemas.microsoft.com/office/drawing/2014/main" id="{092755A0-5294-FC1E-3179-E47D6731D400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9" name="Group 65">
            <a:extLst>
              <a:ext uri="{FF2B5EF4-FFF2-40B4-BE49-F238E27FC236}">
                <a16:creationId xmlns:a16="http://schemas.microsoft.com/office/drawing/2014/main" id="{B8F04B56-1E51-30A7-B67F-13692BA0A71D}"/>
              </a:ext>
            </a:extLst>
          </p:cNvPr>
          <p:cNvGrpSpPr/>
          <p:nvPr/>
        </p:nvGrpSpPr>
        <p:grpSpPr>
          <a:xfrm>
            <a:off x="7119816" y="3030017"/>
            <a:ext cx="220832" cy="193228"/>
            <a:chOff x="0" y="0"/>
            <a:chExt cx="812800" cy="711200"/>
          </a:xfrm>
        </p:grpSpPr>
        <p:sp>
          <p:nvSpPr>
            <p:cNvPr id="13" name="Freeform 66">
              <a:extLst>
                <a:ext uri="{FF2B5EF4-FFF2-40B4-BE49-F238E27FC236}">
                  <a16:creationId xmlns:a16="http://schemas.microsoft.com/office/drawing/2014/main" id="{3D1FBE53-CBE8-3AD5-C3A8-07B2F8FA7044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3" name="TextBox 67">
              <a:extLst>
                <a:ext uri="{FF2B5EF4-FFF2-40B4-BE49-F238E27FC236}">
                  <a16:creationId xmlns:a16="http://schemas.microsoft.com/office/drawing/2014/main" id="{DBB8F1B0-132C-7D8E-68BA-F854DF7B0CEB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pic>
        <p:nvPicPr>
          <p:cNvPr id="35" name="Picture 34" descr="A blue and white sign with white text&#10;&#10;AI-generated content may be incorrect.">
            <a:extLst>
              <a:ext uri="{FF2B5EF4-FFF2-40B4-BE49-F238E27FC236}">
                <a16:creationId xmlns:a16="http://schemas.microsoft.com/office/drawing/2014/main" id="{C96F1DFC-1A08-499B-A847-A42B0DC3DB3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015" y="119847"/>
            <a:ext cx="1469942" cy="406703"/>
          </a:xfrm>
          <a:prstGeom prst="rect">
            <a:avLst/>
          </a:prstGeom>
        </p:spPr>
      </p:pic>
      <p:pic>
        <p:nvPicPr>
          <p:cNvPr id="88" name="Picture 87" descr="Hand squeezing lime on tacos">
            <a:extLst>
              <a:ext uri="{FF2B5EF4-FFF2-40B4-BE49-F238E27FC236}">
                <a16:creationId xmlns:a16="http://schemas.microsoft.com/office/drawing/2014/main" id="{0FBA0888-4770-2CCA-0C7B-03097848C91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54" b="14007"/>
          <a:stretch/>
        </p:blipFill>
        <p:spPr>
          <a:xfrm>
            <a:off x="3205318" y="2932318"/>
            <a:ext cx="638393" cy="306065"/>
          </a:xfrm>
          <a:prstGeom prst="rect">
            <a:avLst/>
          </a:prstGeom>
        </p:spPr>
      </p:pic>
      <p:grpSp>
        <p:nvGrpSpPr>
          <p:cNvPr id="95" name="Group 62">
            <a:extLst>
              <a:ext uri="{FF2B5EF4-FFF2-40B4-BE49-F238E27FC236}">
                <a16:creationId xmlns:a16="http://schemas.microsoft.com/office/drawing/2014/main" id="{8FAFF451-7E6F-413D-AF82-A9BB388455F4}"/>
              </a:ext>
            </a:extLst>
          </p:cNvPr>
          <p:cNvGrpSpPr/>
          <p:nvPr/>
        </p:nvGrpSpPr>
        <p:grpSpPr>
          <a:xfrm>
            <a:off x="7466752" y="4031806"/>
            <a:ext cx="242972" cy="301138"/>
            <a:chOff x="-37206" y="-270780"/>
            <a:chExt cx="812801" cy="1007380"/>
          </a:xfrm>
        </p:grpSpPr>
        <p:sp>
          <p:nvSpPr>
            <p:cNvPr id="96" name="Freeform 63">
              <a:extLst>
                <a:ext uri="{FF2B5EF4-FFF2-40B4-BE49-F238E27FC236}">
                  <a16:creationId xmlns:a16="http://schemas.microsoft.com/office/drawing/2014/main" id="{1DAD7BB3-1C1A-6050-F859-6DA0FC47C816}"/>
                </a:ext>
              </a:extLst>
            </p:cNvPr>
            <p:cNvSpPr/>
            <p:nvPr/>
          </p:nvSpPr>
          <p:spPr>
            <a:xfrm>
              <a:off x="-37206" y="-270780"/>
              <a:ext cx="812801" cy="812801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7" name="TextBox 64">
              <a:extLst>
                <a:ext uri="{FF2B5EF4-FFF2-40B4-BE49-F238E27FC236}">
                  <a16:creationId xmlns:a16="http://schemas.microsoft.com/office/drawing/2014/main" id="{F26793B2-DF3D-045B-74EA-30E50FD1936E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pic>
        <p:nvPicPr>
          <p:cNvPr id="12" name="Picture 11" descr="Hand squeezing lime on tacos">
            <a:extLst>
              <a:ext uri="{FF2B5EF4-FFF2-40B4-BE49-F238E27FC236}">
                <a16:creationId xmlns:a16="http://schemas.microsoft.com/office/drawing/2014/main" id="{66C8CA5F-AD22-A7BA-D88D-C7E6F1C05E2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54" b="14007"/>
          <a:stretch/>
        </p:blipFill>
        <p:spPr>
          <a:xfrm>
            <a:off x="6564798" y="4153292"/>
            <a:ext cx="638393" cy="306065"/>
          </a:xfrm>
          <a:prstGeom prst="rect">
            <a:avLst/>
          </a:prstGeom>
        </p:spPr>
      </p:pic>
      <p:grpSp>
        <p:nvGrpSpPr>
          <p:cNvPr id="38" name="Group 65">
            <a:extLst>
              <a:ext uri="{FF2B5EF4-FFF2-40B4-BE49-F238E27FC236}">
                <a16:creationId xmlns:a16="http://schemas.microsoft.com/office/drawing/2014/main" id="{E0356292-A178-6C25-1026-D8CF901338CD}"/>
              </a:ext>
            </a:extLst>
          </p:cNvPr>
          <p:cNvGrpSpPr/>
          <p:nvPr/>
        </p:nvGrpSpPr>
        <p:grpSpPr>
          <a:xfrm>
            <a:off x="7126943" y="1884145"/>
            <a:ext cx="220832" cy="193228"/>
            <a:chOff x="0" y="0"/>
            <a:chExt cx="812800" cy="711200"/>
          </a:xfrm>
        </p:grpSpPr>
        <p:sp>
          <p:nvSpPr>
            <p:cNvPr id="40" name="Freeform 66">
              <a:extLst>
                <a:ext uri="{FF2B5EF4-FFF2-40B4-BE49-F238E27FC236}">
                  <a16:creationId xmlns:a16="http://schemas.microsoft.com/office/drawing/2014/main" id="{700CD73A-D2DF-7A75-7FCE-5DAFC737CED7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44" name="TextBox 67">
              <a:extLst>
                <a:ext uri="{FF2B5EF4-FFF2-40B4-BE49-F238E27FC236}">
                  <a16:creationId xmlns:a16="http://schemas.microsoft.com/office/drawing/2014/main" id="{F51A005C-61A0-8B45-065F-8184A734BBED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50" name="Group 65">
            <a:extLst>
              <a:ext uri="{FF2B5EF4-FFF2-40B4-BE49-F238E27FC236}">
                <a16:creationId xmlns:a16="http://schemas.microsoft.com/office/drawing/2014/main" id="{FFE41178-1F69-862F-96DC-562E3F0223A3}"/>
              </a:ext>
            </a:extLst>
          </p:cNvPr>
          <p:cNvGrpSpPr/>
          <p:nvPr/>
        </p:nvGrpSpPr>
        <p:grpSpPr>
          <a:xfrm>
            <a:off x="4066284" y="1859597"/>
            <a:ext cx="220832" cy="193228"/>
            <a:chOff x="0" y="0"/>
            <a:chExt cx="812800" cy="711200"/>
          </a:xfrm>
        </p:grpSpPr>
        <p:sp>
          <p:nvSpPr>
            <p:cNvPr id="52" name="Freeform 66">
              <a:extLst>
                <a:ext uri="{FF2B5EF4-FFF2-40B4-BE49-F238E27FC236}">
                  <a16:creationId xmlns:a16="http://schemas.microsoft.com/office/drawing/2014/main" id="{34D116A9-5D68-03C7-62CE-C680FF537B9F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3" name="TextBox 67">
              <a:extLst>
                <a:ext uri="{FF2B5EF4-FFF2-40B4-BE49-F238E27FC236}">
                  <a16:creationId xmlns:a16="http://schemas.microsoft.com/office/drawing/2014/main" id="{19F6AEED-2B15-8A9F-5DFF-0331A1F3115C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pic>
        <p:nvPicPr>
          <p:cNvPr id="54" name="Picture 53" descr="Blue and grey mugs with steam coming out">
            <a:extLst>
              <a:ext uri="{FF2B5EF4-FFF2-40B4-BE49-F238E27FC236}">
                <a16:creationId xmlns:a16="http://schemas.microsoft.com/office/drawing/2014/main" id="{39306DC6-88F3-29D7-DC6C-23F429C5CE3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923" y="1919134"/>
            <a:ext cx="538410" cy="358940"/>
          </a:xfrm>
          <a:prstGeom prst="rect">
            <a:avLst/>
          </a:prstGeom>
        </p:spPr>
      </p:pic>
      <p:pic>
        <p:nvPicPr>
          <p:cNvPr id="58" name="Picture 57" descr="Blue and grey mugs with steam coming out">
            <a:extLst>
              <a:ext uri="{FF2B5EF4-FFF2-40B4-BE49-F238E27FC236}">
                <a16:creationId xmlns:a16="http://schemas.microsoft.com/office/drawing/2014/main" id="{056B1255-0947-F28A-E24D-9639BA9E5E6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122" y="1909585"/>
            <a:ext cx="538410" cy="358940"/>
          </a:xfrm>
          <a:prstGeom prst="rect">
            <a:avLst/>
          </a:prstGeom>
        </p:spPr>
      </p:pic>
      <p:pic>
        <p:nvPicPr>
          <p:cNvPr id="59" name="Picture 58" descr="Blue and grey mugs with steam coming out">
            <a:extLst>
              <a:ext uri="{FF2B5EF4-FFF2-40B4-BE49-F238E27FC236}">
                <a16:creationId xmlns:a16="http://schemas.microsoft.com/office/drawing/2014/main" id="{FA6733A1-4A42-04D1-1444-0CF90C38F8D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484" y="1825944"/>
            <a:ext cx="538410" cy="358940"/>
          </a:xfrm>
          <a:prstGeom prst="rect">
            <a:avLst/>
          </a:prstGeom>
        </p:spPr>
      </p:pic>
      <p:grpSp>
        <p:nvGrpSpPr>
          <p:cNvPr id="61" name="Group 65">
            <a:extLst>
              <a:ext uri="{FF2B5EF4-FFF2-40B4-BE49-F238E27FC236}">
                <a16:creationId xmlns:a16="http://schemas.microsoft.com/office/drawing/2014/main" id="{82B271C1-94D9-8777-6EBF-8C1F20406E6E}"/>
              </a:ext>
            </a:extLst>
          </p:cNvPr>
          <p:cNvGrpSpPr/>
          <p:nvPr/>
        </p:nvGrpSpPr>
        <p:grpSpPr>
          <a:xfrm>
            <a:off x="5546356" y="1866942"/>
            <a:ext cx="220832" cy="193228"/>
            <a:chOff x="0" y="0"/>
            <a:chExt cx="812800" cy="711200"/>
          </a:xfrm>
        </p:grpSpPr>
        <p:sp>
          <p:nvSpPr>
            <p:cNvPr id="75" name="Freeform 66">
              <a:extLst>
                <a:ext uri="{FF2B5EF4-FFF2-40B4-BE49-F238E27FC236}">
                  <a16:creationId xmlns:a16="http://schemas.microsoft.com/office/drawing/2014/main" id="{1553FD3C-32D7-7A53-10D9-7FCE83B7B95E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6" name="TextBox 67">
              <a:extLst>
                <a:ext uri="{FF2B5EF4-FFF2-40B4-BE49-F238E27FC236}">
                  <a16:creationId xmlns:a16="http://schemas.microsoft.com/office/drawing/2014/main" id="{9563A97F-CFE3-0D0C-C93F-837CD76F19F8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sp>
        <p:nvSpPr>
          <p:cNvPr id="77" name="Freeform 63">
            <a:extLst>
              <a:ext uri="{FF2B5EF4-FFF2-40B4-BE49-F238E27FC236}">
                <a16:creationId xmlns:a16="http://schemas.microsoft.com/office/drawing/2014/main" id="{F002E246-C5AB-45EF-4A0C-F2E7A5274F5F}"/>
              </a:ext>
            </a:extLst>
          </p:cNvPr>
          <p:cNvSpPr/>
          <p:nvPr/>
        </p:nvSpPr>
        <p:spPr>
          <a:xfrm>
            <a:off x="4009639" y="2842379"/>
            <a:ext cx="242972" cy="24297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67AB2C"/>
          </a:solidFill>
        </p:spPr>
        <p:txBody>
          <a:bodyPr/>
          <a:lstStyle/>
          <a:p>
            <a:endParaRPr lang="en-GB"/>
          </a:p>
        </p:txBody>
      </p:sp>
      <p:sp>
        <p:nvSpPr>
          <p:cNvPr id="79" name="Freeform 66">
            <a:extLst>
              <a:ext uri="{FF2B5EF4-FFF2-40B4-BE49-F238E27FC236}">
                <a16:creationId xmlns:a16="http://schemas.microsoft.com/office/drawing/2014/main" id="{6CFE4D7E-D9C6-F096-1A9C-66241D7A647E}"/>
              </a:ext>
            </a:extLst>
          </p:cNvPr>
          <p:cNvSpPr/>
          <p:nvPr/>
        </p:nvSpPr>
        <p:spPr>
          <a:xfrm>
            <a:off x="2716675" y="4094883"/>
            <a:ext cx="220832" cy="193228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F8DD22"/>
          </a:solidFill>
        </p:spPr>
        <p:txBody>
          <a:bodyPr/>
          <a:lstStyle/>
          <a:p>
            <a:endParaRPr lang="en-GB" dirty="0"/>
          </a:p>
        </p:txBody>
      </p:sp>
      <p:grpSp>
        <p:nvGrpSpPr>
          <p:cNvPr id="81" name="Group 65">
            <a:extLst>
              <a:ext uri="{FF2B5EF4-FFF2-40B4-BE49-F238E27FC236}">
                <a16:creationId xmlns:a16="http://schemas.microsoft.com/office/drawing/2014/main" id="{741AA919-F061-A91B-815D-FCAFF8F999DD}"/>
              </a:ext>
            </a:extLst>
          </p:cNvPr>
          <p:cNvGrpSpPr/>
          <p:nvPr/>
        </p:nvGrpSpPr>
        <p:grpSpPr>
          <a:xfrm>
            <a:off x="2691698" y="5761943"/>
            <a:ext cx="220832" cy="193228"/>
            <a:chOff x="0" y="0"/>
            <a:chExt cx="812800" cy="711200"/>
          </a:xfrm>
        </p:grpSpPr>
        <p:sp>
          <p:nvSpPr>
            <p:cNvPr id="82" name="Freeform 66">
              <a:extLst>
                <a:ext uri="{FF2B5EF4-FFF2-40B4-BE49-F238E27FC236}">
                  <a16:creationId xmlns:a16="http://schemas.microsoft.com/office/drawing/2014/main" id="{9E27D002-4B36-0D60-21F2-7D56E01AEA32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3" name="TextBox 67">
              <a:extLst>
                <a:ext uri="{FF2B5EF4-FFF2-40B4-BE49-F238E27FC236}">
                  <a16:creationId xmlns:a16="http://schemas.microsoft.com/office/drawing/2014/main" id="{91E4494C-33A4-0F82-3CA2-0B92BDC56F5F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pic>
        <p:nvPicPr>
          <p:cNvPr id="89" name="Picture 88" descr="Brain inside a lightbulb concept">
            <a:extLst>
              <a:ext uri="{FF2B5EF4-FFF2-40B4-BE49-F238E27FC236}">
                <a16:creationId xmlns:a16="http://schemas.microsoft.com/office/drawing/2014/main" id="{258A8B40-2962-7DEE-B667-BDAC372D201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445" y="4191497"/>
            <a:ext cx="467255" cy="311503"/>
          </a:xfrm>
          <a:prstGeom prst="rect">
            <a:avLst/>
          </a:prstGeom>
        </p:spPr>
      </p:pic>
      <p:sp>
        <p:nvSpPr>
          <p:cNvPr id="92" name="Freeform 66">
            <a:extLst>
              <a:ext uri="{FF2B5EF4-FFF2-40B4-BE49-F238E27FC236}">
                <a16:creationId xmlns:a16="http://schemas.microsoft.com/office/drawing/2014/main" id="{F7DA4EFB-342F-F79C-CB5F-9D7A31327A97}"/>
              </a:ext>
            </a:extLst>
          </p:cNvPr>
          <p:cNvSpPr/>
          <p:nvPr/>
        </p:nvSpPr>
        <p:spPr>
          <a:xfrm>
            <a:off x="6030290" y="6372221"/>
            <a:ext cx="220832" cy="193228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F8DD22"/>
          </a:solidFill>
        </p:spPr>
        <p:txBody>
          <a:bodyPr/>
          <a:lstStyle/>
          <a:p>
            <a:endParaRPr lang="en-GB" dirty="0"/>
          </a:p>
        </p:txBody>
      </p:sp>
      <p:grpSp>
        <p:nvGrpSpPr>
          <p:cNvPr id="20" name="Group 62">
            <a:extLst>
              <a:ext uri="{FF2B5EF4-FFF2-40B4-BE49-F238E27FC236}">
                <a16:creationId xmlns:a16="http://schemas.microsoft.com/office/drawing/2014/main" id="{9BCE5FEA-209F-CA3B-54EB-AE5591B5085C}"/>
              </a:ext>
            </a:extLst>
          </p:cNvPr>
          <p:cNvGrpSpPr/>
          <p:nvPr/>
        </p:nvGrpSpPr>
        <p:grpSpPr>
          <a:xfrm>
            <a:off x="6043173" y="7209804"/>
            <a:ext cx="242972" cy="301138"/>
            <a:chOff x="-37206" y="-270780"/>
            <a:chExt cx="812801" cy="1007380"/>
          </a:xfrm>
        </p:grpSpPr>
        <p:sp>
          <p:nvSpPr>
            <p:cNvPr id="22" name="Freeform 63">
              <a:extLst>
                <a:ext uri="{FF2B5EF4-FFF2-40B4-BE49-F238E27FC236}">
                  <a16:creationId xmlns:a16="http://schemas.microsoft.com/office/drawing/2014/main" id="{4CA2D95D-65D1-8F44-7CE4-2722D0DEB24B}"/>
                </a:ext>
              </a:extLst>
            </p:cNvPr>
            <p:cNvSpPr/>
            <p:nvPr/>
          </p:nvSpPr>
          <p:spPr>
            <a:xfrm>
              <a:off x="-37206" y="-270780"/>
              <a:ext cx="812801" cy="812801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TextBox 64">
              <a:extLst>
                <a:ext uri="{FF2B5EF4-FFF2-40B4-BE49-F238E27FC236}">
                  <a16:creationId xmlns:a16="http://schemas.microsoft.com/office/drawing/2014/main" id="{69A46A6B-CA7C-866F-7975-93D6EA5428A5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sp>
        <p:nvSpPr>
          <p:cNvPr id="30" name="Freeform 63">
            <a:extLst>
              <a:ext uri="{FF2B5EF4-FFF2-40B4-BE49-F238E27FC236}">
                <a16:creationId xmlns:a16="http://schemas.microsoft.com/office/drawing/2014/main" id="{45ED0DED-7303-D22D-7026-CB4D655D77D9}"/>
              </a:ext>
            </a:extLst>
          </p:cNvPr>
          <p:cNvSpPr/>
          <p:nvPr/>
        </p:nvSpPr>
        <p:spPr>
          <a:xfrm>
            <a:off x="4557512" y="7164991"/>
            <a:ext cx="242972" cy="24297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67AB2C"/>
          </a:solidFill>
        </p:spPr>
        <p:txBody>
          <a:bodyPr/>
          <a:lstStyle/>
          <a:p>
            <a:endParaRPr lang="en-GB"/>
          </a:p>
        </p:txBody>
      </p:sp>
      <p:grpSp>
        <p:nvGrpSpPr>
          <p:cNvPr id="7" name="Group 65">
            <a:extLst>
              <a:ext uri="{FF2B5EF4-FFF2-40B4-BE49-F238E27FC236}">
                <a16:creationId xmlns:a16="http://schemas.microsoft.com/office/drawing/2014/main" id="{98924BF3-8C57-741C-A322-7B2C30A8E5F0}"/>
              </a:ext>
            </a:extLst>
          </p:cNvPr>
          <p:cNvGrpSpPr/>
          <p:nvPr/>
        </p:nvGrpSpPr>
        <p:grpSpPr>
          <a:xfrm>
            <a:off x="2657193" y="7133241"/>
            <a:ext cx="220832" cy="193228"/>
            <a:chOff x="0" y="0"/>
            <a:chExt cx="812800" cy="711200"/>
          </a:xfrm>
        </p:grpSpPr>
        <p:sp>
          <p:nvSpPr>
            <p:cNvPr id="8" name="Freeform 66">
              <a:extLst>
                <a:ext uri="{FF2B5EF4-FFF2-40B4-BE49-F238E27FC236}">
                  <a16:creationId xmlns:a16="http://schemas.microsoft.com/office/drawing/2014/main" id="{74FCFF13-DD64-845E-D4A8-0FF02DBA60C2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1" name="TextBox 67">
              <a:extLst>
                <a:ext uri="{FF2B5EF4-FFF2-40B4-BE49-F238E27FC236}">
                  <a16:creationId xmlns:a16="http://schemas.microsoft.com/office/drawing/2014/main" id="{150A615F-C0FB-938A-A044-6A60EC28BD1C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14" name="Group 65">
            <a:extLst>
              <a:ext uri="{FF2B5EF4-FFF2-40B4-BE49-F238E27FC236}">
                <a16:creationId xmlns:a16="http://schemas.microsoft.com/office/drawing/2014/main" id="{BCA60AAB-0026-5611-C26D-7F67E97F5F2C}"/>
              </a:ext>
            </a:extLst>
          </p:cNvPr>
          <p:cNvGrpSpPr/>
          <p:nvPr/>
        </p:nvGrpSpPr>
        <p:grpSpPr>
          <a:xfrm>
            <a:off x="4534200" y="3064090"/>
            <a:ext cx="220832" cy="193228"/>
            <a:chOff x="0" y="0"/>
            <a:chExt cx="812800" cy="711200"/>
          </a:xfrm>
        </p:grpSpPr>
        <p:sp>
          <p:nvSpPr>
            <p:cNvPr id="15" name="Freeform 66">
              <a:extLst>
                <a:ext uri="{FF2B5EF4-FFF2-40B4-BE49-F238E27FC236}">
                  <a16:creationId xmlns:a16="http://schemas.microsoft.com/office/drawing/2014/main" id="{FBD2C37E-BD28-13F7-5A03-C0C7748329E9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TextBox 67">
              <a:extLst>
                <a:ext uri="{FF2B5EF4-FFF2-40B4-BE49-F238E27FC236}">
                  <a16:creationId xmlns:a16="http://schemas.microsoft.com/office/drawing/2014/main" id="{70FB049C-A4A0-853D-5172-028A5C2F9537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pic>
        <p:nvPicPr>
          <p:cNvPr id="2" name="Picture 1" descr="Illustration of potted Christmas tree">
            <a:extLst>
              <a:ext uri="{FF2B5EF4-FFF2-40B4-BE49-F238E27FC236}">
                <a16:creationId xmlns:a16="http://schemas.microsoft.com/office/drawing/2014/main" id="{A09EC6F0-98E4-77E8-FEF8-F01D5F22961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379" y="6696002"/>
            <a:ext cx="475449" cy="653305"/>
          </a:xfrm>
          <a:prstGeom prst="rect">
            <a:avLst/>
          </a:prstGeom>
        </p:spPr>
      </p:pic>
      <p:pic>
        <p:nvPicPr>
          <p:cNvPr id="18" name="Picture 17" descr="Yellow speech bubble on pink background">
            <a:extLst>
              <a:ext uri="{FF2B5EF4-FFF2-40B4-BE49-F238E27FC236}">
                <a16:creationId xmlns:a16="http://schemas.microsoft.com/office/drawing/2014/main" id="{3CC47265-0142-6E03-9996-416638C1F1B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711" y="4154373"/>
            <a:ext cx="433172" cy="324924"/>
          </a:xfrm>
          <a:prstGeom prst="rect">
            <a:avLst/>
          </a:prstGeom>
        </p:spPr>
      </p:pic>
      <p:pic>
        <p:nvPicPr>
          <p:cNvPr id="24" name="Picture 23" descr="Row shot snow-covered pine trees">
            <a:extLst>
              <a:ext uri="{FF2B5EF4-FFF2-40B4-BE49-F238E27FC236}">
                <a16:creationId xmlns:a16="http://schemas.microsoft.com/office/drawing/2014/main" id="{1814BC93-7CE0-53EB-35F6-5FFB200B2F6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954" y="5858557"/>
            <a:ext cx="2123955" cy="1194788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31" name="Picture 30" descr="Glitter gold star">
            <a:extLst>
              <a:ext uri="{FF2B5EF4-FFF2-40B4-BE49-F238E27FC236}">
                <a16:creationId xmlns:a16="http://schemas.microsoft.com/office/drawing/2014/main" id="{67B36936-38CD-FED4-6A07-EA7C7B0D6F6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85813">
            <a:off x="7508183" y="1382563"/>
            <a:ext cx="2157605" cy="1438403"/>
          </a:xfrm>
          <a:prstGeom prst="rect">
            <a:avLst/>
          </a:prstGeom>
        </p:spPr>
      </p:pic>
      <p:pic>
        <p:nvPicPr>
          <p:cNvPr id="32" name="Picture 31" descr="Glitter gold star">
            <a:extLst>
              <a:ext uri="{FF2B5EF4-FFF2-40B4-BE49-F238E27FC236}">
                <a16:creationId xmlns:a16="http://schemas.microsoft.com/office/drawing/2014/main" id="{9EBC6DBF-CE5B-96B1-407A-38C2DEBFE3C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44667">
            <a:off x="8810164" y="1579511"/>
            <a:ext cx="1254354" cy="836236"/>
          </a:xfrm>
          <a:prstGeom prst="rect">
            <a:avLst/>
          </a:prstGeom>
        </p:spPr>
      </p:pic>
      <p:pic>
        <p:nvPicPr>
          <p:cNvPr id="33" name="Picture 32" descr="Glitter gold star">
            <a:extLst>
              <a:ext uri="{FF2B5EF4-FFF2-40B4-BE49-F238E27FC236}">
                <a16:creationId xmlns:a16="http://schemas.microsoft.com/office/drawing/2014/main" id="{EF48DAA7-C084-8208-54C3-05BF47F204C3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6348">
            <a:off x="9637277" y="1788091"/>
            <a:ext cx="1032628" cy="68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657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8D84A4-4CAE-DA77-2A18-1FE94A3253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2">
            <a:extLst>
              <a:ext uri="{FF2B5EF4-FFF2-40B4-BE49-F238E27FC236}">
                <a16:creationId xmlns:a16="http://schemas.microsoft.com/office/drawing/2014/main" id="{4C5B8121-D4A6-AC32-931F-99528FF879B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3438916"/>
              </p:ext>
            </p:extLst>
          </p:nvPr>
        </p:nvGraphicFramePr>
        <p:xfrm>
          <a:off x="2535988" y="569764"/>
          <a:ext cx="8017116" cy="6498469"/>
        </p:xfrm>
        <a:graphic>
          <a:graphicData uri="http://schemas.openxmlformats.org/drawingml/2006/table">
            <a:tbl>
              <a:tblPr/>
              <a:tblGrid>
                <a:gridCol w="16876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5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93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23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22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5980"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DM Sans Bold"/>
                        </a:rPr>
                        <a:t>Monday</a:t>
                      </a:r>
                    </a:p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DM Sans Bold"/>
                        </a:rPr>
                        <a:t>29/12/2025</a:t>
                      </a:r>
                      <a:endParaRPr lang="en-US" sz="13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DM Sans Bold"/>
                        </a:rPr>
                        <a:t>Tuesday</a:t>
                      </a:r>
                    </a:p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DM Sans Bold"/>
                        </a:rPr>
                        <a:t>30/12/2025</a:t>
                      </a:r>
                      <a:endParaRPr lang="en-US" sz="13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DM Sans Bold"/>
                        </a:rPr>
                        <a:t>Wednesday</a:t>
                      </a:r>
                    </a:p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DM Sans Bold"/>
                        </a:rPr>
                        <a:t>31/12/2025</a:t>
                      </a:r>
                      <a:endParaRPr lang="en-US" sz="13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DM Sans Bold"/>
                        </a:rPr>
                        <a:t>Thursday</a:t>
                      </a:r>
                    </a:p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DM Sans Bold"/>
                        </a:rPr>
                        <a:t>01/01/2026</a:t>
                      </a:r>
                      <a:endParaRPr lang="en-US" sz="13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DM Sans Bold"/>
                        </a:rPr>
                        <a:t>Friday</a:t>
                      </a:r>
                    </a:p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DM Sans Bold"/>
                        </a:rPr>
                        <a:t>02/01/2026</a:t>
                      </a:r>
                      <a:endParaRPr lang="en-US" sz="13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48719"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b="1" dirty="0">
                          <a:solidFill>
                            <a:schemeClr val="tx2"/>
                          </a:solidFill>
                          <a:latin typeface="DM Sans" pitchFamily="2" charset="0"/>
                        </a:rPr>
                        <a:t>HUB CLOSED FOR NEW YEAR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b="1" dirty="0">
                          <a:solidFill>
                            <a:schemeClr val="tx2"/>
                          </a:solidFill>
                          <a:latin typeface="DM Sans" pitchFamily="2" charset="0"/>
                        </a:rPr>
                        <a:t>HAPPY NEW YEAR FROM THE WARRINGTON CFO ACTIVTY HUB TEAM! 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US" sz="1800" b="1" dirty="0">
                        <a:solidFill>
                          <a:schemeClr val="tx2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40560" marR="140560" marT="140560" marB="140560" anchor="ctr"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JANUARY TIMETABLE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3" name="Group 3">
            <a:extLst>
              <a:ext uri="{FF2B5EF4-FFF2-40B4-BE49-F238E27FC236}">
                <a16:creationId xmlns:a16="http://schemas.microsoft.com/office/drawing/2014/main" id="{B452370F-DE71-6926-0D0C-078C755F5514}"/>
              </a:ext>
            </a:extLst>
          </p:cNvPr>
          <p:cNvGrpSpPr/>
          <p:nvPr/>
        </p:nvGrpSpPr>
        <p:grpSpPr>
          <a:xfrm>
            <a:off x="184646" y="1589490"/>
            <a:ext cx="2426446" cy="4680101"/>
            <a:chOff x="0" y="0"/>
            <a:chExt cx="883905" cy="1704866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2F07BF16-0D4E-4A51-497A-9D16195D2DAF}"/>
                </a:ext>
              </a:extLst>
            </p:cNvPr>
            <p:cNvSpPr/>
            <p:nvPr/>
          </p:nvSpPr>
          <p:spPr>
            <a:xfrm>
              <a:off x="0" y="0"/>
              <a:ext cx="810691" cy="1704866"/>
            </a:xfrm>
            <a:custGeom>
              <a:avLst/>
              <a:gdLst/>
              <a:ahLst/>
              <a:cxnLst/>
              <a:rect l="l" t="t" r="r" b="b"/>
              <a:pathLst>
                <a:path w="868775" h="1669301">
                  <a:moveTo>
                    <a:pt x="0" y="0"/>
                  </a:moveTo>
                  <a:lnTo>
                    <a:pt x="868775" y="0"/>
                  </a:lnTo>
                  <a:lnTo>
                    <a:pt x="868775" y="1669301"/>
                  </a:lnTo>
                  <a:lnTo>
                    <a:pt x="0" y="1669301"/>
                  </a:lnTo>
                  <a:close/>
                </a:path>
              </a:pathLst>
            </a:custGeom>
            <a:solidFill>
              <a:srgbClr val="34586E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pPr algn="ctr">
                <a:lnSpc>
                  <a:spcPts val="2379"/>
                </a:lnSpc>
              </a:pPr>
              <a:r>
                <a:rPr lang="en-GB" sz="1400" b="1" dirty="0">
                  <a:solidFill>
                    <a:schemeClr val="bg1"/>
                  </a:solidFill>
                  <a:latin typeface="DM Sans" pitchFamily="2" charset="0"/>
                </a:rPr>
                <a:t>Address: Second Floor, Tannery Court, Tanners Lane, Warrington </a:t>
              </a:r>
            </a:p>
            <a:p>
              <a:pPr algn="ctr">
                <a:lnSpc>
                  <a:spcPts val="2379"/>
                </a:lnSpc>
              </a:pPr>
              <a:r>
                <a:rPr lang="en-GB" sz="1400" b="1" dirty="0">
                  <a:solidFill>
                    <a:schemeClr val="bg1"/>
                  </a:solidFill>
                  <a:latin typeface="DM Sans" pitchFamily="2" charset="0"/>
                </a:rPr>
                <a:t>WA2 7NA</a:t>
              </a:r>
              <a:endParaRPr lang="en-GB" sz="1400" b="1" dirty="0">
                <a:solidFill>
                  <a:schemeClr val="bg1"/>
                </a:solidFill>
                <a:latin typeface="DM Sans" pitchFamily="2" charset="0"/>
                <a:ea typeface="Calibri"/>
                <a:cs typeface="Calibri"/>
              </a:endParaRPr>
            </a:p>
            <a:p>
              <a:pPr algn="ctr" rtl="0"/>
              <a:r>
                <a:rPr lang="en-US" sz="1400" b="1" dirty="0">
                  <a:solidFill>
                    <a:srgbClr val="FFFFFF"/>
                  </a:solidFill>
                  <a:latin typeface="DM Sans" pitchFamily="2" charset="0"/>
                </a:rPr>
                <a:t>Tel: </a:t>
              </a:r>
              <a:r>
                <a:rPr lang="en-GB" sz="1400" b="1" dirty="0">
                  <a:solidFill>
                    <a:schemeClr val="bg1"/>
                  </a:solidFill>
                  <a:latin typeface="DM Sans" pitchFamily="2" charset="0"/>
                </a:rPr>
                <a:t>07586115855</a:t>
              </a:r>
              <a:endParaRPr lang="en-GB" sz="1400" b="1" dirty="0">
                <a:solidFill>
                  <a:schemeClr val="bg1"/>
                </a:solidFill>
                <a:latin typeface="DM Sans" pitchFamily="2" charset="0"/>
                <a:ea typeface="Calibri"/>
                <a:cs typeface="Calibri"/>
              </a:endParaRPr>
            </a:p>
            <a:p>
              <a:pPr algn="ctr" rtl="0"/>
              <a:endParaRPr lang="en-GB" sz="1100" b="1" dirty="0">
                <a:solidFill>
                  <a:schemeClr val="bg1"/>
                </a:solidFill>
                <a:latin typeface="DM Sans" pitchFamily="2" charset="0"/>
              </a:endParaRPr>
            </a:p>
            <a:p>
              <a:pPr algn="ctr"/>
              <a:r>
                <a:rPr lang="en-GB" sz="1050" dirty="0">
                  <a:solidFill>
                    <a:schemeClr val="bg1"/>
                  </a:solidFill>
                  <a:latin typeface="DM Sans" pitchFamily="2" charset="0"/>
                </a:rPr>
                <a:t>‘</a:t>
              </a:r>
              <a:r>
                <a:rPr lang="en-GB" sz="1200" dirty="0">
                  <a:solidFill>
                    <a:schemeClr val="bg1"/>
                  </a:solidFill>
                  <a:latin typeface="DM Sans" pitchFamily="2" charset="0"/>
                </a:rPr>
                <a:t>Lego’ – Have a fun and relaxing morning building relationships, chatting away, and socialising.</a:t>
              </a:r>
              <a:endParaRPr lang="en-GB" sz="1200" dirty="0">
                <a:solidFill>
                  <a:schemeClr val="bg1"/>
                </a:solidFill>
                <a:latin typeface="DM Sans" pitchFamily="2" charset="0"/>
                <a:ea typeface="Calibri"/>
                <a:cs typeface="Calibri"/>
              </a:endParaRPr>
            </a:p>
            <a:p>
              <a:pPr algn="ctr"/>
              <a:endParaRPr lang="en-GB" sz="1200" dirty="0">
                <a:solidFill>
                  <a:schemeClr val="bg1"/>
                </a:solidFill>
                <a:latin typeface="DM Sans" pitchFamily="2" charset="0"/>
              </a:endParaRPr>
            </a:p>
            <a:p>
              <a:pPr algn="ctr" rtl="0"/>
              <a:r>
                <a:rPr lang="en-GB" sz="1200" dirty="0">
                  <a:solidFill>
                    <a:schemeClr val="bg1"/>
                  </a:solidFill>
                  <a:latin typeface="DM Sans" pitchFamily="2" charset="0"/>
                </a:rPr>
                <a:t>‘Neurodiverse job search session’ – A quieter session to get some support and advice around job searching.</a:t>
              </a:r>
            </a:p>
            <a:p>
              <a:pPr algn="ctr" rtl="0"/>
              <a:endParaRPr lang="en-US" sz="1200" dirty="0">
                <a:solidFill>
                  <a:schemeClr val="bg1"/>
                </a:solidFill>
                <a:latin typeface="DM Sans" pitchFamily="2" charset="0"/>
              </a:endParaRPr>
            </a:p>
            <a:p>
              <a:pPr algn="ctr" rtl="0"/>
              <a:r>
                <a:rPr lang="en-US" sz="1200" dirty="0">
                  <a:solidFill>
                    <a:schemeClr val="bg1"/>
                  </a:solidFill>
                  <a:latin typeface="DM Sans" pitchFamily="2" charset="0"/>
                </a:rPr>
                <a:t>‘Non-accredited course – Build on your skills and knowledge and earn new qualifications.</a:t>
              </a:r>
              <a:endParaRPr lang="en-GB" sz="1600" dirty="0">
                <a:latin typeface="DM Sans" pitchFamily="2" charset="0"/>
              </a:endParaRPr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A0FB99CA-0461-728E-B5BC-5EE50B6F8911}"/>
                </a:ext>
              </a:extLst>
            </p:cNvPr>
            <p:cNvSpPr txBox="1"/>
            <p:nvPr/>
          </p:nvSpPr>
          <p:spPr>
            <a:xfrm>
              <a:off x="15130" y="22839"/>
              <a:ext cx="868775" cy="16201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lang="en-GB" sz="1000" b="0" i="0" dirty="0">
                <a:solidFill>
                  <a:schemeClr val="bg1"/>
                </a:solidFill>
                <a:effectLst/>
                <a:latin typeface="DM Sans" pitchFamily="2" charset="0"/>
              </a:endParaRPr>
            </a:p>
          </p:txBody>
        </p:sp>
      </p:grpSp>
      <p:grpSp>
        <p:nvGrpSpPr>
          <p:cNvPr id="46" name="Group 46">
            <a:extLst>
              <a:ext uri="{FF2B5EF4-FFF2-40B4-BE49-F238E27FC236}">
                <a16:creationId xmlns:a16="http://schemas.microsoft.com/office/drawing/2014/main" id="{C3F22183-639D-E6B9-2C70-4508AE20E794}"/>
              </a:ext>
            </a:extLst>
          </p:cNvPr>
          <p:cNvGrpSpPr/>
          <p:nvPr/>
        </p:nvGrpSpPr>
        <p:grpSpPr>
          <a:xfrm rot="2700000">
            <a:off x="170282" y="1049731"/>
            <a:ext cx="293842" cy="293842"/>
            <a:chOff x="0" y="0"/>
            <a:chExt cx="812800" cy="812800"/>
          </a:xfrm>
        </p:grpSpPr>
        <p:sp>
          <p:nvSpPr>
            <p:cNvPr id="47" name="Freeform 47">
              <a:extLst>
                <a:ext uri="{FF2B5EF4-FFF2-40B4-BE49-F238E27FC236}">
                  <a16:creationId xmlns:a16="http://schemas.microsoft.com/office/drawing/2014/main" id="{256C5B54-A59A-588F-344A-35433E90273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TextBox 48">
              <a:extLst>
                <a:ext uri="{FF2B5EF4-FFF2-40B4-BE49-F238E27FC236}">
                  <a16:creationId xmlns:a16="http://schemas.microsoft.com/office/drawing/2014/main" id="{CB97B146-B181-60AF-E619-FFEFA417512C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2" name="Group 62">
            <a:extLst>
              <a:ext uri="{FF2B5EF4-FFF2-40B4-BE49-F238E27FC236}">
                <a16:creationId xmlns:a16="http://schemas.microsoft.com/office/drawing/2014/main" id="{2FC0B3E8-2DF2-F1E0-F25A-DCE73F3A91D2}"/>
              </a:ext>
            </a:extLst>
          </p:cNvPr>
          <p:cNvGrpSpPr/>
          <p:nvPr/>
        </p:nvGrpSpPr>
        <p:grpSpPr>
          <a:xfrm>
            <a:off x="195716" y="593502"/>
            <a:ext cx="242972" cy="242972"/>
            <a:chOff x="0" y="0"/>
            <a:chExt cx="812800" cy="812800"/>
          </a:xfrm>
        </p:grpSpPr>
        <p:sp>
          <p:nvSpPr>
            <p:cNvPr id="63" name="Freeform 63">
              <a:extLst>
                <a:ext uri="{FF2B5EF4-FFF2-40B4-BE49-F238E27FC236}">
                  <a16:creationId xmlns:a16="http://schemas.microsoft.com/office/drawing/2014/main" id="{7EB28F74-83B1-D773-5E74-33B30BFE2F6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TextBox 64">
              <a:extLst>
                <a:ext uri="{FF2B5EF4-FFF2-40B4-BE49-F238E27FC236}">
                  <a16:creationId xmlns:a16="http://schemas.microsoft.com/office/drawing/2014/main" id="{76B0FD86-1061-58A8-DFC7-3D4CE2370F25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5" name="Group 65">
            <a:extLst>
              <a:ext uri="{FF2B5EF4-FFF2-40B4-BE49-F238E27FC236}">
                <a16:creationId xmlns:a16="http://schemas.microsoft.com/office/drawing/2014/main" id="{B4539642-3E0E-1075-DCCD-AA7E00D29FC9}"/>
              </a:ext>
            </a:extLst>
          </p:cNvPr>
          <p:cNvGrpSpPr/>
          <p:nvPr/>
        </p:nvGrpSpPr>
        <p:grpSpPr>
          <a:xfrm>
            <a:off x="206787" y="181493"/>
            <a:ext cx="220832" cy="193228"/>
            <a:chOff x="0" y="0"/>
            <a:chExt cx="812800" cy="711200"/>
          </a:xfrm>
        </p:grpSpPr>
        <p:sp>
          <p:nvSpPr>
            <p:cNvPr id="66" name="Freeform 66">
              <a:extLst>
                <a:ext uri="{FF2B5EF4-FFF2-40B4-BE49-F238E27FC236}">
                  <a16:creationId xmlns:a16="http://schemas.microsoft.com/office/drawing/2014/main" id="{66030D11-D36C-CD4B-E00A-C376CECEE311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TextBox 67">
              <a:extLst>
                <a:ext uri="{FF2B5EF4-FFF2-40B4-BE49-F238E27FC236}">
                  <a16:creationId xmlns:a16="http://schemas.microsoft.com/office/drawing/2014/main" id="{22195D19-FDA5-FBD0-0005-E199FC62448E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69" name="TextBox 69">
            <a:extLst>
              <a:ext uri="{FF2B5EF4-FFF2-40B4-BE49-F238E27FC236}">
                <a16:creationId xmlns:a16="http://schemas.microsoft.com/office/drawing/2014/main" id="{7085621B-619D-755A-6A03-B4D6DDE910F0}"/>
              </a:ext>
            </a:extLst>
          </p:cNvPr>
          <p:cNvSpPr txBox="1"/>
          <p:nvPr/>
        </p:nvSpPr>
        <p:spPr>
          <a:xfrm>
            <a:off x="2530214" y="19177"/>
            <a:ext cx="5443877" cy="5591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99"/>
              </a:lnSpc>
              <a:spcBef>
                <a:spcPct val="0"/>
              </a:spcBef>
            </a:pPr>
            <a:r>
              <a:rPr lang="en-US" sz="2400" u="sng" dirty="0">
                <a:solidFill>
                  <a:srgbClr val="000000"/>
                </a:solidFill>
                <a:latin typeface="DM Sans Bold"/>
              </a:rPr>
              <a:t>WARRINGTON DECEMBER - WEEK 5</a:t>
            </a:r>
          </a:p>
        </p:txBody>
      </p:sp>
      <p:sp>
        <p:nvSpPr>
          <p:cNvPr id="70" name="TextBox 70">
            <a:extLst>
              <a:ext uri="{FF2B5EF4-FFF2-40B4-BE49-F238E27FC236}">
                <a16:creationId xmlns:a16="http://schemas.microsoft.com/office/drawing/2014/main" id="{9390D561-DB77-DB6F-03D0-5E6F3ED8B2E0}"/>
              </a:ext>
            </a:extLst>
          </p:cNvPr>
          <p:cNvSpPr txBox="1"/>
          <p:nvPr/>
        </p:nvSpPr>
        <p:spPr>
          <a:xfrm>
            <a:off x="658981" y="127955"/>
            <a:ext cx="1826812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Self: Activities that work on the individual</a:t>
            </a:r>
          </a:p>
        </p:txBody>
      </p:sp>
      <p:sp>
        <p:nvSpPr>
          <p:cNvPr id="71" name="TextBox 71">
            <a:extLst>
              <a:ext uri="{FF2B5EF4-FFF2-40B4-BE49-F238E27FC236}">
                <a16:creationId xmlns:a16="http://schemas.microsoft.com/office/drawing/2014/main" id="{5D5F65EC-5EAD-D520-9187-0222CE736F8C}"/>
              </a:ext>
            </a:extLst>
          </p:cNvPr>
          <p:cNvSpPr txBox="1"/>
          <p:nvPr/>
        </p:nvSpPr>
        <p:spPr>
          <a:xfrm>
            <a:off x="658981" y="545468"/>
            <a:ext cx="1910578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Relationships: Activities that work with peers/families/friends</a:t>
            </a:r>
          </a:p>
        </p:txBody>
      </p:sp>
      <p:sp>
        <p:nvSpPr>
          <p:cNvPr id="72" name="TextBox 72">
            <a:extLst>
              <a:ext uri="{FF2B5EF4-FFF2-40B4-BE49-F238E27FC236}">
                <a16:creationId xmlns:a16="http://schemas.microsoft.com/office/drawing/2014/main" id="{515B98AE-A736-EE99-5D20-E3323448E5DA}"/>
              </a:ext>
            </a:extLst>
          </p:cNvPr>
          <p:cNvSpPr txBox="1"/>
          <p:nvPr/>
        </p:nvSpPr>
        <p:spPr>
          <a:xfrm>
            <a:off x="658981" y="960299"/>
            <a:ext cx="1826812" cy="51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DM Sans"/>
              </a:rPr>
              <a:t>Society: Activities contributing to the community outside of the CFO Activity Hub</a:t>
            </a:r>
          </a:p>
        </p:txBody>
      </p:sp>
      <p:grpSp>
        <p:nvGrpSpPr>
          <p:cNvPr id="68" name="Group 49">
            <a:extLst>
              <a:ext uri="{FF2B5EF4-FFF2-40B4-BE49-F238E27FC236}">
                <a16:creationId xmlns:a16="http://schemas.microsoft.com/office/drawing/2014/main" id="{C4E91EB7-90FA-A1E8-385F-C81D3DDCB8B7}"/>
              </a:ext>
            </a:extLst>
          </p:cNvPr>
          <p:cNvGrpSpPr/>
          <p:nvPr/>
        </p:nvGrpSpPr>
        <p:grpSpPr>
          <a:xfrm>
            <a:off x="344097" y="6391036"/>
            <a:ext cx="2066012" cy="747035"/>
            <a:chOff x="183080" y="0"/>
            <a:chExt cx="2754682" cy="996046"/>
          </a:xfrm>
        </p:grpSpPr>
        <p:sp>
          <p:nvSpPr>
            <p:cNvPr id="73" name="Freeform 50">
              <a:extLst>
                <a:ext uri="{FF2B5EF4-FFF2-40B4-BE49-F238E27FC236}">
                  <a16:creationId xmlns:a16="http://schemas.microsoft.com/office/drawing/2014/main" id="{D671495F-617C-115D-7416-52AF47959A84}"/>
                </a:ext>
              </a:extLst>
            </p:cNvPr>
            <p:cNvSpPr/>
            <p:nvPr/>
          </p:nvSpPr>
          <p:spPr>
            <a:xfrm>
              <a:off x="694021" y="0"/>
              <a:ext cx="1741685" cy="680233"/>
            </a:xfrm>
            <a:custGeom>
              <a:avLst/>
              <a:gdLst/>
              <a:ahLst/>
              <a:cxnLst/>
              <a:rect l="l" t="t" r="r" b="b"/>
              <a:pathLst>
                <a:path w="1741685" h="680233">
                  <a:moveTo>
                    <a:pt x="0" y="0"/>
                  </a:moveTo>
                  <a:lnTo>
                    <a:pt x="1741685" y="0"/>
                  </a:lnTo>
                  <a:lnTo>
                    <a:pt x="1741685" y="680233"/>
                  </a:lnTo>
                  <a:lnTo>
                    <a:pt x="0" y="680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74" b="-974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74" name="TextBox 52">
              <a:extLst>
                <a:ext uri="{FF2B5EF4-FFF2-40B4-BE49-F238E27FC236}">
                  <a16:creationId xmlns:a16="http://schemas.microsoft.com/office/drawing/2014/main" id="{AAA259AB-32A8-199E-0C47-25A1FA004A42}"/>
                </a:ext>
              </a:extLst>
            </p:cNvPr>
            <p:cNvSpPr txBox="1"/>
            <p:nvPr/>
          </p:nvSpPr>
          <p:spPr>
            <a:xfrm>
              <a:off x="183080" y="842158"/>
              <a:ext cx="2754682" cy="153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77"/>
                </a:lnSpc>
              </a:pP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This </a:t>
              </a:r>
              <a:r>
                <a:rPr lang="en-US" sz="750" dirty="0" err="1">
                  <a:solidFill>
                    <a:srgbClr val="000000"/>
                  </a:solidFill>
                  <a:latin typeface="DM Sans"/>
                </a:rPr>
                <a:t>programme</a:t>
              </a: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 is delivered by HMPPS CFO</a:t>
              </a:r>
            </a:p>
          </p:txBody>
        </p:sp>
      </p:grpSp>
      <p:pic>
        <p:nvPicPr>
          <p:cNvPr id="10" name="Picture 2" descr="GC_Landscape_RGB">
            <a:extLst>
              <a:ext uri="{FF2B5EF4-FFF2-40B4-BE49-F238E27FC236}">
                <a16:creationId xmlns:a16="http://schemas.microsoft.com/office/drawing/2014/main" id="{0F8F3645-C597-7EFB-11BB-4F8F0413C6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3462" y="144785"/>
            <a:ext cx="847613" cy="36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64">
            <a:extLst>
              <a:ext uri="{FF2B5EF4-FFF2-40B4-BE49-F238E27FC236}">
                <a16:creationId xmlns:a16="http://schemas.microsoft.com/office/drawing/2014/main" id="{6306B2C5-7351-BEE6-C9C2-B3B3941B04DB}"/>
              </a:ext>
            </a:extLst>
          </p:cNvPr>
          <p:cNvSpPr txBox="1"/>
          <p:nvPr/>
        </p:nvSpPr>
        <p:spPr>
          <a:xfrm>
            <a:off x="421044" y="729373"/>
            <a:ext cx="197415" cy="205957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379"/>
              </a:lnSpc>
            </a:pPr>
            <a:endParaRPr dirty="0"/>
          </a:p>
        </p:txBody>
      </p:sp>
      <p:pic>
        <p:nvPicPr>
          <p:cNvPr id="35" name="Picture 34" descr="A blue and white sign with white text&#10;&#10;AI-generated content may be incorrect.">
            <a:extLst>
              <a:ext uri="{FF2B5EF4-FFF2-40B4-BE49-F238E27FC236}">
                <a16:creationId xmlns:a16="http://schemas.microsoft.com/office/drawing/2014/main" id="{E735D27D-E4CC-31B7-5232-F667E4EAF36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015" y="119847"/>
            <a:ext cx="1469942" cy="4067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1CF063B-27A1-7EDC-4A71-F1FF10B177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4151" y="4994230"/>
            <a:ext cx="2263343" cy="1396806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18" name="Picture 17" descr="Gold star confetti in star-shaped tin">
            <a:extLst>
              <a:ext uri="{FF2B5EF4-FFF2-40B4-BE49-F238E27FC236}">
                <a16:creationId xmlns:a16="http://schemas.microsoft.com/office/drawing/2014/main" id="{DB052BF4-815C-8816-12A3-30336EFAC60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4967">
            <a:off x="6728229" y="1849849"/>
            <a:ext cx="2064195" cy="1376130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20" name="Picture 19" descr="Blue fireworks explosion in the sky">
            <a:extLst>
              <a:ext uri="{FF2B5EF4-FFF2-40B4-BE49-F238E27FC236}">
                <a16:creationId xmlns:a16="http://schemas.microsoft.com/office/drawing/2014/main" id="{11D7BA33-104C-D325-21F8-2F1BEAEE9BD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54493">
            <a:off x="3043030" y="1904257"/>
            <a:ext cx="1974522" cy="1316027"/>
          </a:xfrm>
          <a:prstGeom prst="rect">
            <a:avLst/>
          </a:prstGeom>
          <a:effectLst>
            <a:softEdge rad="50800"/>
          </a:effectLst>
        </p:spPr>
      </p:pic>
    </p:spTree>
    <p:extLst>
      <p:ext uri="{BB962C8B-B14F-4D97-AF65-F5344CB8AC3E}">
        <p14:creationId xmlns:p14="http://schemas.microsoft.com/office/powerpoint/2010/main" val="3347960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93846" y="858529"/>
            <a:ext cx="2431571" cy="1541958"/>
            <a:chOff x="21008" y="835339"/>
            <a:chExt cx="885772" cy="2600947"/>
          </a:xfrm>
        </p:grpSpPr>
        <p:sp>
          <p:nvSpPr>
            <p:cNvPr id="4" name="Freeform 4"/>
            <p:cNvSpPr/>
            <p:nvPr/>
          </p:nvSpPr>
          <p:spPr>
            <a:xfrm>
              <a:off x="21008" y="835339"/>
              <a:ext cx="868775" cy="2600947"/>
            </a:xfrm>
            <a:custGeom>
              <a:avLst/>
              <a:gdLst/>
              <a:ahLst/>
              <a:cxnLst/>
              <a:rect l="l" t="t" r="r" b="b"/>
              <a:pathLst>
                <a:path w="868775" h="1669301">
                  <a:moveTo>
                    <a:pt x="0" y="0"/>
                  </a:moveTo>
                  <a:lnTo>
                    <a:pt x="868775" y="0"/>
                  </a:lnTo>
                  <a:lnTo>
                    <a:pt x="868775" y="1669301"/>
                  </a:lnTo>
                  <a:lnTo>
                    <a:pt x="0" y="1669301"/>
                  </a:lnTo>
                  <a:close/>
                </a:path>
              </a:pathLst>
            </a:custGeom>
            <a:solidFill>
              <a:srgbClr val="34586E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38005" y="1798200"/>
              <a:ext cx="868775" cy="11861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r>
                <a:rPr lang="en-GB" sz="1200" b="1" dirty="0">
                  <a:solidFill>
                    <a:schemeClr val="bg1"/>
                  </a:solidFill>
                  <a:latin typeface="DM Sans" pitchFamily="2" charset="0"/>
                </a:rPr>
                <a:t>Address: Second Floor, Tannery Court, Tanners Lane, Warrington </a:t>
              </a:r>
            </a:p>
            <a:p>
              <a:pPr algn="ctr">
                <a:lnSpc>
                  <a:spcPts val="2379"/>
                </a:lnSpc>
              </a:pPr>
              <a:r>
                <a:rPr lang="en-GB" sz="1200" b="1" dirty="0">
                  <a:solidFill>
                    <a:schemeClr val="bg1"/>
                  </a:solidFill>
                  <a:latin typeface="DM Sans" pitchFamily="2" charset="0"/>
                </a:rPr>
                <a:t>WA2 7NA</a:t>
              </a:r>
            </a:p>
            <a:p>
              <a:pPr algn="ctr" rtl="0"/>
              <a:r>
                <a:rPr lang="en-US" sz="1200" b="1" dirty="0">
                  <a:solidFill>
                    <a:srgbClr val="FFFFFF"/>
                  </a:solidFill>
                  <a:latin typeface="DM Sans" pitchFamily="2" charset="0"/>
                </a:rPr>
                <a:t>Tel: </a:t>
              </a:r>
              <a:r>
                <a:rPr lang="en-GB" sz="1200" b="1" dirty="0">
                  <a:solidFill>
                    <a:schemeClr val="bg1"/>
                  </a:solidFill>
                  <a:latin typeface="DM Sans" pitchFamily="2" charset="0"/>
                </a:rPr>
                <a:t>07586115855</a:t>
              </a:r>
            </a:p>
            <a:p>
              <a:pPr algn="ctr">
                <a:lnSpc>
                  <a:spcPts val="2379"/>
                </a:lnSpc>
              </a:pPr>
              <a:endParaRPr lang="en-US" sz="1699" dirty="0">
                <a:solidFill>
                  <a:srgbClr val="FFFFFF"/>
                </a:solidFill>
                <a:latin typeface="+mj-lt"/>
              </a:endParaRPr>
            </a:p>
          </p:txBody>
        </p:sp>
      </p:grpSp>
      <p:sp>
        <p:nvSpPr>
          <p:cNvPr id="69" name="TextBox 69"/>
          <p:cNvSpPr txBox="1"/>
          <p:nvPr/>
        </p:nvSpPr>
        <p:spPr>
          <a:xfrm>
            <a:off x="3056623" y="64799"/>
            <a:ext cx="6886500" cy="5591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99"/>
              </a:lnSpc>
              <a:spcBef>
                <a:spcPct val="0"/>
              </a:spcBef>
            </a:pPr>
            <a:r>
              <a:rPr lang="en-US" sz="2200" u="sng" dirty="0">
                <a:solidFill>
                  <a:srgbClr val="000000"/>
                </a:solidFill>
                <a:latin typeface="DM Sans Bold"/>
              </a:rPr>
              <a:t>December Activities to look out for…</a:t>
            </a:r>
          </a:p>
        </p:txBody>
      </p:sp>
      <p:grpSp>
        <p:nvGrpSpPr>
          <p:cNvPr id="101" name="Group 49">
            <a:extLst>
              <a:ext uri="{FF2B5EF4-FFF2-40B4-BE49-F238E27FC236}">
                <a16:creationId xmlns:a16="http://schemas.microsoft.com/office/drawing/2014/main" id="{D0FBB3A9-1263-9EF9-6A48-E550B1A42133}"/>
              </a:ext>
            </a:extLst>
          </p:cNvPr>
          <p:cNvGrpSpPr/>
          <p:nvPr/>
        </p:nvGrpSpPr>
        <p:grpSpPr>
          <a:xfrm>
            <a:off x="105423" y="6615061"/>
            <a:ext cx="10578091" cy="849848"/>
            <a:chOff x="357259" y="196703"/>
            <a:chExt cx="11489060" cy="863349"/>
          </a:xfrm>
        </p:grpSpPr>
        <p:sp>
          <p:nvSpPr>
            <p:cNvPr id="102" name="Freeform 50">
              <a:extLst>
                <a:ext uri="{FF2B5EF4-FFF2-40B4-BE49-F238E27FC236}">
                  <a16:creationId xmlns:a16="http://schemas.microsoft.com/office/drawing/2014/main" id="{B3AB1A79-48FC-1388-18D1-8C3463E5BA8A}"/>
                </a:ext>
              </a:extLst>
            </p:cNvPr>
            <p:cNvSpPr/>
            <p:nvPr/>
          </p:nvSpPr>
          <p:spPr>
            <a:xfrm>
              <a:off x="5511523" y="196703"/>
              <a:ext cx="1741685" cy="680233"/>
            </a:xfrm>
            <a:custGeom>
              <a:avLst/>
              <a:gdLst/>
              <a:ahLst/>
              <a:cxnLst/>
              <a:rect l="l" t="t" r="r" b="b"/>
              <a:pathLst>
                <a:path w="1741685" h="680233">
                  <a:moveTo>
                    <a:pt x="0" y="0"/>
                  </a:moveTo>
                  <a:lnTo>
                    <a:pt x="1741685" y="0"/>
                  </a:lnTo>
                  <a:lnTo>
                    <a:pt x="1741685" y="680233"/>
                  </a:lnTo>
                  <a:lnTo>
                    <a:pt x="0" y="680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74" b="-974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03" name="TextBox 52">
              <a:extLst>
                <a:ext uri="{FF2B5EF4-FFF2-40B4-BE49-F238E27FC236}">
                  <a16:creationId xmlns:a16="http://schemas.microsoft.com/office/drawing/2014/main" id="{2A5A7AEA-F0E3-87D2-8207-4D9334926A55}"/>
                </a:ext>
              </a:extLst>
            </p:cNvPr>
            <p:cNvSpPr txBox="1"/>
            <p:nvPr/>
          </p:nvSpPr>
          <p:spPr>
            <a:xfrm>
              <a:off x="357259" y="895902"/>
              <a:ext cx="11489060" cy="16415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GB" sz="1050" dirty="0">
                  <a:latin typeface="DM Sans" pitchFamily="2" charset="0"/>
                </a:rPr>
                <a:t>The CFO Evolution Warrington is delivered by the HMPPS CFO programme. To learn more about the work of HMPPS CFO please visit: CreatingFutureOpportunities.gov.uk</a:t>
              </a:r>
              <a:endParaRPr lang="en-GB" sz="300" dirty="0">
                <a:effectLst/>
                <a:latin typeface="DM Sans" pitchFamily="2" charset="0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6537D8A2-1ADA-A599-B149-8F82041A03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9207" y="64799"/>
            <a:ext cx="1181202" cy="62489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17A9ED9-CCD3-C028-02F1-85735D9F917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968287" y="611395"/>
            <a:ext cx="500530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DM Sans" pitchFamily="2" charset="0"/>
              </a:rPr>
              <a:t>For support with this, access this&gt;&gt;&gt;</a:t>
            </a:r>
          </a:p>
          <a:p>
            <a:endParaRPr lang="en-GB" b="1" dirty="0"/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FB673AA-25B3-9A20-74E7-934F9D140615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480167" y="2537792"/>
            <a:ext cx="98286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EAF32062-3277-0022-2FC6-1546CCA07A4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914032" y="2991303"/>
            <a:ext cx="428686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DM Sans" pitchFamily="2" charset="0"/>
              </a:rPr>
              <a:t>Want your say in the hub, access this &gt;&gt;&gt;</a:t>
            </a:r>
          </a:p>
          <a:p>
            <a:endParaRPr lang="en-GB" b="1" dirty="0"/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BB572D46-10FB-276A-4230-79A591470006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V="1">
            <a:off x="385203" y="4499603"/>
            <a:ext cx="9923568" cy="27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40AC6C46-E95C-3EF6-5126-3BCCF0AAB758}"/>
              </a:ext>
            </a:extLst>
          </p:cNvPr>
          <p:cNvSpPr txBox="1">
            <a:spLocks/>
          </p:cNvSpPr>
          <p:nvPr/>
        </p:nvSpPr>
        <p:spPr>
          <a:xfrm>
            <a:off x="2625417" y="4934751"/>
            <a:ext cx="4875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DM Sans" pitchFamily="2" charset="0"/>
              </a:rPr>
              <a:t>For a chance to get creative access this &gt;&gt;&gt;</a:t>
            </a:r>
          </a:p>
          <a:p>
            <a:endParaRPr lang="en-GB" sz="2000" b="1" dirty="0"/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C27CD12E-B590-436B-238B-85A31AAFCFB8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389826" y="6564343"/>
            <a:ext cx="9923568" cy="275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blue and white sign with white text&#10;&#10;AI-generated content may be incorrect.">
            <a:extLst>
              <a:ext uri="{FF2B5EF4-FFF2-40B4-BE49-F238E27FC236}">
                <a16:creationId xmlns:a16="http://schemas.microsoft.com/office/drawing/2014/main" id="{3F09035C-B0A2-D1B3-12CE-E4611BDDBA5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56" y="219068"/>
            <a:ext cx="1557028" cy="43079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EA1E2E5-E8F4-C1B1-C430-B51ED800DD1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13604" y="1024620"/>
            <a:ext cx="1428114" cy="1206901"/>
          </a:xfrm>
          <a:prstGeom prst="rect">
            <a:avLst/>
          </a:prstGeom>
        </p:spPr>
      </p:pic>
      <p:pic>
        <p:nvPicPr>
          <p:cNvPr id="6" name="Picture 5" descr="Close up of person painting">
            <a:extLst>
              <a:ext uri="{FF2B5EF4-FFF2-40B4-BE49-F238E27FC236}">
                <a16:creationId xmlns:a16="http://schemas.microsoft.com/office/drawing/2014/main" id="{F896CA4D-7D21-9395-97BD-02FAEE566BB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94" t="25337" r="9968"/>
          <a:stretch/>
        </p:blipFill>
        <p:spPr>
          <a:xfrm>
            <a:off x="2794745" y="1151152"/>
            <a:ext cx="1603587" cy="107517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8A467D0-C633-19A1-E6CD-834642AFAA6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412974" y="1215364"/>
            <a:ext cx="421896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latin typeface="DM Sans" pitchFamily="2" charset="0"/>
              </a:rPr>
              <a:t>Get support building your confidence, social skills, and self-esteem ready to tackle life’s big challenges</a:t>
            </a:r>
          </a:p>
        </p:txBody>
      </p:sp>
      <p:pic>
        <p:nvPicPr>
          <p:cNvPr id="14" name="Picture 14" descr="6 Reasons Why Goal Setting Doesn't Work - Sports Psychology">
            <a:extLst>
              <a:ext uri="{FF2B5EF4-FFF2-40B4-BE49-F238E27FC236}">
                <a16:creationId xmlns:a16="http://schemas.microsoft.com/office/drawing/2014/main" id="{D2FDDE69-B393-478A-0FE8-ED7F7B70D40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452" y="2765655"/>
            <a:ext cx="1690730" cy="1405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0CE6E25-92AC-BE2C-9F76-B4C4C5D4246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914032" y="3446077"/>
            <a:ext cx="51082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latin typeface="DM Sans" pitchFamily="2" charset="0"/>
              </a:rPr>
              <a:t>Have your say in what we do in the hub and what activities we can offer in December.  </a:t>
            </a:r>
          </a:p>
        </p:txBody>
      </p:sp>
      <p:pic>
        <p:nvPicPr>
          <p:cNvPr id="20" name="Picture 16" descr="Did you know? Fewer than 100 people have a photographic memory | New  Scientist">
            <a:extLst>
              <a:ext uri="{FF2B5EF4-FFF2-40B4-BE49-F238E27FC236}">
                <a16:creationId xmlns:a16="http://schemas.microsoft.com/office/drawing/2014/main" id="{1CE6F314-7C00-C132-69A1-637EF89E278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81" y="5111897"/>
            <a:ext cx="1746563" cy="107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75F61662-2EF2-337A-E2BE-CEEDE2B55FCF}"/>
              </a:ext>
            </a:extLst>
          </p:cNvPr>
          <p:cNvSpPr txBox="1">
            <a:spLocks/>
          </p:cNvSpPr>
          <p:nvPr/>
        </p:nvSpPr>
        <p:spPr>
          <a:xfrm>
            <a:off x="2625417" y="5320978"/>
            <a:ext cx="53481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latin typeface="DM Sans" pitchFamily="2" charset="0"/>
              </a:rPr>
              <a:t>This session will give you a chance to get creative and help us decorate the hub for the Christmas season.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2789A2D-114E-6EE2-4186-9556C3C9249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49857" y="3074311"/>
            <a:ext cx="1450552" cy="9174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22EDA5A-38E7-0828-31EB-5412A8586A5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49857" y="5171971"/>
            <a:ext cx="1381318" cy="81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51075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1371AFB7-3294-4D8E-903C-99E0D7570DB6}" vid="{57FDD424-3C74-44EC-BE5C-9D7ADD465B1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Flow_SignoffStatus xmlns="39022ca7-da8b-462c-ac53-cf911d2e7c5d" xsi:nil="true"/>
    <_ip_UnifiedCompliancePolicyProperties xmlns="http://schemas.microsoft.com/sharepoint/v3" xsi:nil="true"/>
    <TaxCatchAll xmlns="21fe2dc5-e687-4b08-a992-8b5ade4d5474" xsi:nil="true"/>
    <lcf76f155ced4ddcb4097134ff3c332f xmlns="39022ca7-da8b-462c-ac53-cf911d2e7c5d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5EFDE218124F41A39437AA860B391E" ma:contentTypeVersion="22" ma:contentTypeDescription="Create a new document." ma:contentTypeScope="" ma:versionID="dc890fd66593506fa24633e5507b68e7">
  <xsd:schema xmlns:xsd="http://www.w3.org/2001/XMLSchema" xmlns:xs="http://www.w3.org/2001/XMLSchema" xmlns:p="http://schemas.microsoft.com/office/2006/metadata/properties" xmlns:ns1="http://schemas.microsoft.com/sharepoint/v3" xmlns:ns2="39022ca7-da8b-462c-ac53-cf911d2e7c5d" xmlns:ns3="21fe2dc5-e687-4b08-a992-8b5ade4d5474" targetNamespace="http://schemas.microsoft.com/office/2006/metadata/properties" ma:root="true" ma:fieldsID="302f3e815747d536539f5e14e4d5a1b1" ns1:_="" ns2:_="" ns3:_="">
    <xsd:import namespace="http://schemas.microsoft.com/sharepoint/v3"/>
    <xsd:import namespace="39022ca7-da8b-462c-ac53-cf911d2e7c5d"/>
    <xsd:import namespace="21fe2dc5-e687-4b08-a992-8b5ade4d54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_Flow_SignoffStatu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022ca7-da8b-462c-ac53-cf911d2e7c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_Flow_SignoffStatus" ma:index="23" nillable="true" ma:displayName="Sign-off status" ma:internalName="Sign_x002d_off_x0020_status">
      <xsd:simpleType>
        <xsd:restriction base="dms:Text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0a722410-03a9-4718-9392-c4089ca5a50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8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fe2dc5-e687-4b08-a992-8b5ade4d547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1c887687-1822-4593-8513-6eba5855e8c1}" ma:internalName="TaxCatchAll" ma:showField="CatchAllData" ma:web="21fe2dc5-e687-4b08-a992-8b5ade4d547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2D4F630-F244-4249-A1DD-CAF66701C44D}">
  <ds:schemaRefs>
    <ds:schemaRef ds:uri="http://schemas.openxmlformats.org/package/2006/metadata/core-properties"/>
    <ds:schemaRef ds:uri="39022ca7-da8b-462c-ac53-cf911d2e7c5d"/>
    <ds:schemaRef ds:uri="http://schemas.microsoft.com/sharepoint/v3"/>
    <ds:schemaRef ds:uri="http://purl.org/dc/elements/1.1/"/>
    <ds:schemaRef ds:uri="http://purl.org/dc/dcmitype/"/>
    <ds:schemaRef ds:uri="http://purl.org/dc/terms/"/>
    <ds:schemaRef ds:uri="http://schemas.microsoft.com/office/2006/documentManagement/types"/>
    <ds:schemaRef ds:uri="http://www.w3.org/XML/1998/namespace"/>
    <ds:schemaRef ds:uri="21fe2dc5-e687-4b08-a992-8b5ade4d5474"/>
    <ds:schemaRef ds:uri="http://schemas.microsoft.com/office/infopath/2007/PartnerControl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EE53B0B3-0F5A-401C-97A3-2E7FE5C3857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AEB1209-68EE-4F8B-BE01-2E32183589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9022ca7-da8b-462c-ac53-cf911d2e7c5d"/>
    <ds:schemaRef ds:uri="21fe2dc5-e687-4b08-a992-8b5ade4d54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20166</TotalTime>
  <Words>1300</Words>
  <Application>Microsoft Office PowerPoint</Application>
  <PresentationFormat>Custom</PresentationFormat>
  <Paragraphs>339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Calibri</vt:lpstr>
      <vt:lpstr>Aptos</vt:lpstr>
      <vt:lpstr>DM Sans</vt:lpstr>
      <vt:lpstr>Arial</vt:lpstr>
      <vt:lpstr>DM Sans Bold</vt:lpstr>
      <vt:lpstr>Theme1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CFO Activity Schedule TEMPLATE</dc:title>
  <dc:creator>Hvalec, Julia (Growth Company)</dc:creator>
  <cp:lastModifiedBy>Mairs, Zoe (Growth Company)</cp:lastModifiedBy>
  <cp:revision>479</cp:revision>
  <cp:lastPrinted>2025-11-03T10:03:50Z</cp:lastPrinted>
  <dcterms:created xsi:type="dcterms:W3CDTF">2006-08-16T00:00:00Z</dcterms:created>
  <dcterms:modified xsi:type="dcterms:W3CDTF">2025-11-13T10:16:42Z</dcterms:modified>
  <dc:identifier>DAFxy3nWgJM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0x010100895EFDE218124F41A39437AA860B391E</vt:lpwstr>
  </property>
  <property fmtid="{D5CDD505-2E9C-101B-9397-08002B2CF9AE}" pid="3" name="MSIP_Label_29272320-a81b-4a32-830e-026c78cbe03c_Enabled">
    <vt:lpwstr>true</vt:lpwstr>
  </property>
  <property fmtid="{D5CDD505-2E9C-101B-9397-08002B2CF9AE}" pid="4" name="MSIP_Label_29272320-a81b-4a32-830e-026c78cbe03c_SetDate">
    <vt:lpwstr>2025-10-23T09:07:06Z</vt:lpwstr>
  </property>
  <property fmtid="{D5CDD505-2E9C-101B-9397-08002B2CF9AE}" pid="5" name="MSIP_Label_29272320-a81b-4a32-830e-026c78cbe03c_Method">
    <vt:lpwstr>Privileged</vt:lpwstr>
  </property>
  <property fmtid="{D5CDD505-2E9C-101B-9397-08002B2CF9AE}" pid="6" name="MSIP_Label_29272320-a81b-4a32-830e-026c78cbe03c_Name">
    <vt:lpwstr>29272320-a81b-4a32-830e-026c78cbe03c</vt:lpwstr>
  </property>
  <property fmtid="{D5CDD505-2E9C-101B-9397-08002B2CF9AE}" pid="7" name="MSIP_Label_29272320-a81b-4a32-830e-026c78cbe03c_SiteId">
    <vt:lpwstr>08103169-4a6e-4778-9735-09cc96096d8f</vt:lpwstr>
  </property>
  <property fmtid="{D5CDD505-2E9C-101B-9397-08002B2CF9AE}" pid="8" name="MSIP_Label_29272320-a81b-4a32-830e-026c78cbe03c_ActionId">
    <vt:lpwstr>82992ae4-9fef-4f9e-b384-b50433d7b9e0</vt:lpwstr>
  </property>
  <property fmtid="{D5CDD505-2E9C-101B-9397-08002B2CF9AE}" pid="9" name="MSIP_Label_29272320-a81b-4a32-830e-026c78cbe03c_ContentBits">
    <vt:lpwstr>1</vt:lpwstr>
  </property>
  <property fmtid="{D5CDD505-2E9C-101B-9397-08002B2CF9AE}" pid="10" name="MSIP_Label_29272320-a81b-4a32-830e-026c78cbe03c_Tag">
    <vt:lpwstr>10, 0, 1, 1</vt:lpwstr>
  </property>
  <property fmtid="{D5CDD505-2E9C-101B-9397-08002B2CF9AE}" pid="11" name="ClassificationContentMarkingHeaderLocations">
    <vt:lpwstr>Theme1:8</vt:lpwstr>
  </property>
  <property fmtid="{D5CDD505-2E9C-101B-9397-08002B2CF9AE}" pid="12" name="ClassificationContentMarkingHeaderText">
    <vt:lpwstr>Classified: External Confidential</vt:lpwstr>
  </property>
</Properties>
</file>