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1"/>
  </p:notesMasterIdLst>
  <p:sldIdLst>
    <p:sldId id="256" r:id="rId5"/>
    <p:sldId id="266" r:id="rId6"/>
    <p:sldId id="267" r:id="rId7"/>
    <p:sldId id="271" r:id="rId8"/>
    <p:sldId id="273" r:id="rId9"/>
    <p:sldId id="272" r:id="rId10"/>
  </p:sldIdLst>
  <p:sldSz cx="10693400" cy="7556500"/>
  <p:notesSz cx="6797675" cy="9926638"/>
  <p:embeddedFontLst>
    <p:embeddedFont>
      <p:font typeface="DM Sans" pitchFamily="2" charset="0"/>
      <p:regular r:id="rId12"/>
      <p:bold r:id="rId13"/>
      <p:italic r:id="rId14"/>
      <p:boldItalic r:id="rId15"/>
    </p:embeddedFont>
    <p:embeddedFont>
      <p:font typeface="DM Sans Bold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90"/>
    <a:srgbClr val="DFB160"/>
    <a:srgbClr val="CC9900"/>
    <a:srgbClr val="F9F495"/>
    <a:srgbClr val="FF99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3ADD7D-960D-40FD-B803-BEC45671A463}" v="1" dt="2025-04-10T09:23:22.2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71" d="100"/>
          <a:sy n="71" d="100"/>
        </p:scale>
        <p:origin x="146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3A260-44BF-4AA6-8622-3A03703ABFF6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8CD03-40B3-4CD9-B24C-293426C655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71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119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539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49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03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DF871-44B1-0070-DC51-CD7C6427E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2D79B-56EC-36E5-6C4F-1A4AFED75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70E79-7FC5-57E5-74D2-572356CA9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72661-CD29-B8D4-E8CA-1E4DE5B42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671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44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hyperlink" Target="https://pixabay.com/de/quiz-r%C3%A4tsel-buchstaben-puzzle-2432440/" TargetMode="External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jpeg"/><Relationship Id="rId5" Type="http://schemas.openxmlformats.org/officeDocument/2006/relationships/hyperlink" Target="https://sffreeman.com/pics.cgi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jpeg"/><Relationship Id="rId18" Type="http://schemas.openxmlformats.org/officeDocument/2006/relationships/hyperlink" Target="https://commons.wikimedia.org/wiki/File:Monopoly-Logo.svg" TargetMode="External"/><Relationship Id="rId26" Type="http://schemas.openxmlformats.org/officeDocument/2006/relationships/image" Target="../media/image6.png"/><Relationship Id="rId3" Type="http://schemas.openxmlformats.org/officeDocument/2006/relationships/image" Target="../media/image1.png"/><Relationship Id="rId21" Type="http://schemas.openxmlformats.org/officeDocument/2006/relationships/image" Target="../media/image17.jpeg"/><Relationship Id="rId7" Type="http://schemas.openxmlformats.org/officeDocument/2006/relationships/hyperlink" Target="https://pixabay.com/en/walk-walking-feet-legs-people-318770/" TargetMode="External"/><Relationship Id="rId12" Type="http://schemas.openxmlformats.org/officeDocument/2006/relationships/image" Target="../media/image12.jpeg"/><Relationship Id="rId17" Type="http://schemas.openxmlformats.org/officeDocument/2006/relationships/image" Target="../media/image15.png"/><Relationship Id="rId25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flickr.com/photos/easy-pics/8382627943/" TargetMode="External"/><Relationship Id="rId20" Type="http://schemas.openxmlformats.org/officeDocument/2006/relationships/hyperlink" Target="https://pxhere.com/en/photo/1398163" TargetMode="External"/><Relationship Id="rId29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4.jpeg"/><Relationship Id="rId24" Type="http://schemas.openxmlformats.org/officeDocument/2006/relationships/hyperlink" Target="https://oercommons.org/courseware/lesson/72676" TargetMode="External"/><Relationship Id="rId5" Type="http://schemas.openxmlformats.org/officeDocument/2006/relationships/hyperlink" Target="https://sffreeman.com/pics.cgi" TargetMode="External"/><Relationship Id="rId15" Type="http://schemas.openxmlformats.org/officeDocument/2006/relationships/image" Target="../media/image14.jpeg"/><Relationship Id="rId23" Type="http://schemas.openxmlformats.org/officeDocument/2006/relationships/image" Target="../media/image18.jpeg"/><Relationship Id="rId28" Type="http://schemas.openxmlformats.org/officeDocument/2006/relationships/image" Target="../media/image21.jpeg"/><Relationship Id="rId10" Type="http://schemas.openxmlformats.org/officeDocument/2006/relationships/image" Target="../media/image11.jpeg"/><Relationship Id="rId19" Type="http://schemas.openxmlformats.org/officeDocument/2006/relationships/image" Target="../media/image16.jpeg"/><Relationship Id="rId31" Type="http://schemas.openxmlformats.org/officeDocument/2006/relationships/image" Target="../media/image24.jpeg"/><Relationship Id="rId4" Type="http://schemas.openxmlformats.org/officeDocument/2006/relationships/image" Target="../media/image2.jpeg"/><Relationship Id="rId9" Type="http://schemas.openxmlformats.org/officeDocument/2006/relationships/hyperlink" Target="https://pixabay.com/de/quiz-r%C3%A4tsel-buchstaben-puzzle-2432440/" TargetMode="External"/><Relationship Id="rId14" Type="http://schemas.openxmlformats.org/officeDocument/2006/relationships/hyperlink" Target="https://pxhere.com/en/photo/917651" TargetMode="External"/><Relationship Id="rId22" Type="http://schemas.openxmlformats.org/officeDocument/2006/relationships/hyperlink" Target="https://www.rawpixel.com/image/429458/free-illustration-image-brain-learning-anatomy" TargetMode="External"/><Relationship Id="rId27" Type="http://schemas.openxmlformats.org/officeDocument/2006/relationships/image" Target="../media/image20.jpeg"/><Relationship Id="rId30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9.jpeg"/><Relationship Id="rId18" Type="http://schemas.openxmlformats.org/officeDocument/2006/relationships/image" Target="../media/image33.jpeg"/><Relationship Id="rId26" Type="http://schemas.openxmlformats.org/officeDocument/2006/relationships/hyperlink" Target="https://sffreeman.com/pics.cgi" TargetMode="External"/><Relationship Id="rId3" Type="http://schemas.openxmlformats.org/officeDocument/2006/relationships/image" Target="../media/image1.png"/><Relationship Id="rId21" Type="http://schemas.openxmlformats.org/officeDocument/2006/relationships/image" Target="../media/image35.svg"/><Relationship Id="rId7" Type="http://schemas.openxmlformats.org/officeDocument/2006/relationships/hyperlink" Target="https://pixabay.com/en/stairs-rise-stair-step-staircase-1013993/" TargetMode="External"/><Relationship Id="rId12" Type="http://schemas.openxmlformats.org/officeDocument/2006/relationships/image" Target="../media/image29.jpeg"/><Relationship Id="rId17" Type="http://schemas.openxmlformats.org/officeDocument/2006/relationships/image" Target="../media/image32.jpeg"/><Relationship Id="rId25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jpeg"/><Relationship Id="rId20" Type="http://schemas.openxmlformats.org/officeDocument/2006/relationships/image" Target="../media/image34.png"/><Relationship Id="rId29" Type="http://schemas.openxmlformats.org/officeDocument/2006/relationships/hyperlink" Target="https://pixabay.com/en/walk-walking-feet-legs-people-318770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hyperlink" Target="https://pxhere.com/en/photo/1370785" TargetMode="External"/><Relationship Id="rId24" Type="http://schemas.openxmlformats.org/officeDocument/2006/relationships/hyperlink" Target="https://pixabay.com/de/quiz-r%C3%A4tsel-buchstaben-puzzle-2432440/" TargetMode="External"/><Relationship Id="rId5" Type="http://schemas.openxmlformats.org/officeDocument/2006/relationships/hyperlink" Target="https://www.flickr.com/photos/135302410@N02/28286579352" TargetMode="External"/><Relationship Id="rId15" Type="http://schemas.openxmlformats.org/officeDocument/2006/relationships/image" Target="../media/image6.png"/><Relationship Id="rId23" Type="http://schemas.openxmlformats.org/officeDocument/2006/relationships/image" Target="../media/image3.png"/><Relationship Id="rId28" Type="http://schemas.openxmlformats.org/officeDocument/2006/relationships/image" Target="../media/image10.jpeg"/><Relationship Id="rId10" Type="http://schemas.openxmlformats.org/officeDocument/2006/relationships/image" Target="../media/image28.jpeg"/><Relationship Id="rId19" Type="http://schemas.openxmlformats.org/officeDocument/2006/relationships/hyperlink" Target="https://oercommons.org/courseware/lesson/72676" TargetMode="External"/><Relationship Id="rId31" Type="http://schemas.openxmlformats.org/officeDocument/2006/relationships/image" Target="../media/image20.jpeg"/><Relationship Id="rId4" Type="http://schemas.openxmlformats.org/officeDocument/2006/relationships/image" Target="../media/image25.jpeg"/><Relationship Id="rId9" Type="http://schemas.openxmlformats.org/officeDocument/2006/relationships/hyperlink" Target="https://www.rawpixel.com/image/429458/free-illustration-image-brain-learning-anatomy" TargetMode="External"/><Relationship Id="rId14" Type="http://schemas.openxmlformats.org/officeDocument/2006/relationships/image" Target="../media/image30.jpeg"/><Relationship Id="rId22" Type="http://schemas.openxmlformats.org/officeDocument/2006/relationships/hyperlink" Target="https://svgsilh.com/image/179520.html" TargetMode="External"/><Relationship Id="rId27" Type="http://schemas.openxmlformats.org/officeDocument/2006/relationships/image" Target="../media/image4.jpeg"/><Relationship Id="rId30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.png"/><Relationship Id="rId18" Type="http://schemas.openxmlformats.org/officeDocument/2006/relationships/hyperlink" Target="https://sffreeman.com/pics.cgi" TargetMode="External"/><Relationship Id="rId26" Type="http://schemas.openxmlformats.org/officeDocument/2006/relationships/image" Target="../media/image47.jpeg"/><Relationship Id="rId3" Type="http://schemas.openxmlformats.org/officeDocument/2006/relationships/image" Target="../media/image37.jpeg"/><Relationship Id="rId21" Type="http://schemas.openxmlformats.org/officeDocument/2006/relationships/image" Target="../media/image43.jpeg"/><Relationship Id="rId7" Type="http://schemas.openxmlformats.org/officeDocument/2006/relationships/image" Target="../media/image1.png"/><Relationship Id="rId12" Type="http://schemas.openxmlformats.org/officeDocument/2006/relationships/image" Target="../media/image40.jpeg"/><Relationship Id="rId17" Type="http://schemas.openxmlformats.org/officeDocument/2006/relationships/image" Target="../media/image2.jpeg"/><Relationship Id="rId25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xhere.com/en/photo/1398163" TargetMode="External"/><Relationship Id="rId20" Type="http://schemas.openxmlformats.org/officeDocument/2006/relationships/image" Target="../media/image16.jpe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awpixel.com/image/429458/free-illustration-image-brain-learning-anatomy" TargetMode="External"/><Relationship Id="rId11" Type="http://schemas.openxmlformats.org/officeDocument/2006/relationships/image" Target="../media/image31.jpeg"/><Relationship Id="rId24" Type="http://schemas.openxmlformats.org/officeDocument/2006/relationships/image" Target="../media/image45.jpeg"/><Relationship Id="rId32" Type="http://schemas.openxmlformats.org/officeDocument/2006/relationships/image" Target="../media/image48.jpeg"/><Relationship Id="rId5" Type="http://schemas.openxmlformats.org/officeDocument/2006/relationships/image" Target="../media/image38.jpeg"/><Relationship Id="rId15" Type="http://schemas.openxmlformats.org/officeDocument/2006/relationships/image" Target="../media/image41.jpeg"/><Relationship Id="rId23" Type="http://schemas.openxmlformats.org/officeDocument/2006/relationships/image" Target="../media/image44.jpeg"/><Relationship Id="rId28" Type="http://schemas.openxmlformats.org/officeDocument/2006/relationships/hyperlink" Target="https://pixabay.com/en/stairs-rise-stair-step-staircase-1013993/" TargetMode="External"/><Relationship Id="rId10" Type="http://schemas.openxmlformats.org/officeDocument/2006/relationships/image" Target="../media/image39.png"/><Relationship Id="rId19" Type="http://schemas.openxmlformats.org/officeDocument/2006/relationships/image" Target="../media/image42.jpeg"/><Relationship Id="rId31" Type="http://schemas.openxmlformats.org/officeDocument/2006/relationships/hyperlink" Target="https://svgsilh.com/image/179520.html" TargetMode="External"/><Relationship Id="rId4" Type="http://schemas.openxmlformats.org/officeDocument/2006/relationships/hyperlink" Target="https://courses.lumenlearning.com/wm-accountingformanagers/chapter/introduction-to-bookkeeping-process-and-transactions/" TargetMode="External"/><Relationship Id="rId9" Type="http://schemas.openxmlformats.org/officeDocument/2006/relationships/image" Target="../media/image6.png"/><Relationship Id="rId14" Type="http://schemas.openxmlformats.org/officeDocument/2006/relationships/hyperlink" Target="https://pixabay.com/de/quiz-r%C3%A4tsel-buchstaben-puzzle-2432440/" TargetMode="External"/><Relationship Id="rId22" Type="http://schemas.openxmlformats.org/officeDocument/2006/relationships/image" Target="../media/image7.jpeg"/><Relationship Id="rId27" Type="http://schemas.openxmlformats.org/officeDocument/2006/relationships/image" Target="../media/image26.jpeg"/><Relationship Id="rId30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jpeg"/><Relationship Id="rId18" Type="http://schemas.openxmlformats.org/officeDocument/2006/relationships/image" Target="../media/image16.jpeg"/><Relationship Id="rId3" Type="http://schemas.openxmlformats.org/officeDocument/2006/relationships/image" Target="../media/image37.jpeg"/><Relationship Id="rId21" Type="http://schemas.openxmlformats.org/officeDocument/2006/relationships/image" Target="../media/image44.jpeg"/><Relationship Id="rId7" Type="http://schemas.openxmlformats.org/officeDocument/2006/relationships/image" Target="../media/image6.png"/><Relationship Id="rId12" Type="http://schemas.openxmlformats.org/officeDocument/2006/relationships/hyperlink" Target="https://pixabay.com/de/quiz-r%C3%A4tsel-buchstaben-puzzle-2432440/" TargetMode="External"/><Relationship Id="rId17" Type="http://schemas.openxmlformats.org/officeDocument/2006/relationships/image" Target="../media/image42.jpeg"/><Relationship Id="rId25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sffreeman.com/pics.cgi" TargetMode="External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3.png"/><Relationship Id="rId24" Type="http://schemas.openxmlformats.org/officeDocument/2006/relationships/image" Target="../media/image47.jpeg"/><Relationship Id="rId5" Type="http://schemas.openxmlformats.org/officeDocument/2006/relationships/image" Target="../media/image1.png"/><Relationship Id="rId15" Type="http://schemas.openxmlformats.org/officeDocument/2006/relationships/image" Target="../media/image2.jpeg"/><Relationship Id="rId23" Type="http://schemas.openxmlformats.org/officeDocument/2006/relationships/image" Target="../media/image46.jpeg"/><Relationship Id="rId10" Type="http://schemas.openxmlformats.org/officeDocument/2006/relationships/image" Target="../media/image40.jpeg"/><Relationship Id="rId19" Type="http://schemas.openxmlformats.org/officeDocument/2006/relationships/image" Target="../media/image43.jpeg"/><Relationship Id="rId4" Type="http://schemas.openxmlformats.org/officeDocument/2006/relationships/hyperlink" Target="https://courses.lumenlearning.com/wm-accountingformanagers/chapter/introduction-to-bookkeeping-process-and-transactions/" TargetMode="External"/><Relationship Id="rId9" Type="http://schemas.openxmlformats.org/officeDocument/2006/relationships/image" Target="../media/image31.jpeg"/><Relationship Id="rId14" Type="http://schemas.openxmlformats.org/officeDocument/2006/relationships/hyperlink" Target="https://pxhere.com/en/photo/1398163" TargetMode="External"/><Relationship Id="rId22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203584"/>
              </p:ext>
            </p:extLst>
          </p:nvPr>
        </p:nvGraphicFramePr>
        <p:xfrm>
          <a:off x="2734918" y="396334"/>
          <a:ext cx="7872073" cy="7032314"/>
        </p:xfrm>
        <a:graphic>
          <a:graphicData uri="http://schemas.openxmlformats.org/drawingml/2006/table">
            <a:tbl>
              <a:tblPr/>
              <a:tblGrid>
                <a:gridCol w="1570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5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54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3228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Mon 28th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29th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30th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1st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2nd</a:t>
                      </a:r>
                      <a:endParaRPr lang="en-US" sz="1350" dirty="0"/>
                    </a:p>
                  </a:txBody>
                  <a:tcPr marL="140560" marR="140560" marT="140560" marB="1371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7503">
                <a:tc rowSpan="6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APRIL TIMETABLE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APRIL TIMETABLE</a:t>
                      </a:r>
                      <a:endParaRPr lang="en-US" dirty="0"/>
                    </a:p>
                  </a:txBody>
                  <a:tcPr marL="140560" marR="140560" marT="140560" marB="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APRIL TIMETABLE</a:t>
                      </a:r>
                      <a:endParaRPr lang="en-US" dirty="0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Hub Grub - budgeting</a:t>
                      </a: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09:30-11.30am </a:t>
                      </a:r>
                      <a:endParaRPr lang="en-US" dirty="0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Breakfast &amp; Gratitude Journalling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9.30-10.30am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R="140560" marT="9144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95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140560" marR="140560" marT="140560" marB="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  Creative session with TIPP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11am-1pm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  Non accredited course: Food safety and storage</a:t>
                      </a:r>
                    </a:p>
                    <a:p>
                      <a:pPr algn="l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    10.30-12pm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036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Peer mentoring at the hub</a:t>
                      </a:r>
                      <a:endParaRPr lang="en-US"/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11:30am-1pm</a:t>
                      </a:r>
                      <a:endParaRPr lang="en-US"/>
                    </a:p>
                  </a:txBody>
                  <a:tcPr marL="140560" marR="140560" marT="140560" marB="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Teamwork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Hub Quiz 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22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en-US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latin typeface="Arial"/>
                          <a:cs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latin typeface="Arial"/>
                          <a:cs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111036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Arial"/>
                        </a:rPr>
                        <a:t>WOMENS ONLY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Arial"/>
                        </a:rPr>
                        <a:t>CV support 2-3pm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Arial"/>
                        </a:rPr>
                        <a:t>Crafts: Diamond Art 3-4pm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Arial"/>
                        </a:rPr>
                        <a:t> Support work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Arial"/>
                        </a:rPr>
                        <a:t>1-1 sessions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Outdoor Walk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</a:p>
                  </a:txBody>
                  <a:tcPr marL="140560" marR="140560" marT="140560" marB="140560"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729323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226810" y="1333006"/>
            <a:ext cx="2399393" cy="5263195"/>
            <a:chOff x="0" y="-65058"/>
            <a:chExt cx="874050" cy="1811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275" y="-65058"/>
              <a:ext cx="868775" cy="1811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WA2 7NA</a:t>
              </a:r>
            </a:p>
            <a:p>
              <a:pPr algn="ctr" rtl="0"/>
              <a:r>
                <a:rPr lang="en-US" sz="1600" b="1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>
                  <a:solidFill>
                    <a:schemeClr val="bg1"/>
                  </a:solidFill>
                  <a:latin typeface="+mj-lt"/>
                </a:rPr>
                <a:t>07586115855</a:t>
              </a:r>
            </a:p>
            <a:p>
              <a:pPr algn="ctr" rtl="0"/>
              <a:endParaRPr lang="en-GB" sz="1200" b="1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ts val="1515"/>
                </a:lnSpc>
                <a:defRPr/>
              </a:pPr>
              <a:r>
                <a:rPr lang="en-US" sz="11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‘Future Focus</a:t>
              </a:r>
            </a:p>
            <a:p>
              <a:pPr algn="ctr">
                <a:lnSpc>
                  <a:spcPts val="1515"/>
                </a:lnSpc>
                <a:defRPr/>
              </a:pPr>
              <a:r>
                <a:rPr lang="en-US" sz="11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Climbing Life’s mountain’ – An opportunity to set goals  and break the goals down into smaller steps with your SW</a:t>
              </a:r>
              <a:r>
                <a:rPr lang="en-GB" sz="110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pPr algn="ctr" rtl="0"/>
              <a:endParaRPr lang="en-GB" sz="110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100">
                  <a:solidFill>
                    <a:schemeClr val="bg1"/>
                  </a:solidFill>
                  <a:latin typeface="+mj-lt"/>
                </a:rPr>
                <a:t>‘What would you do?’ This is a session that provides multiple scenarios ; the challenge being… what is the  best thing to do in that situation?</a:t>
              </a:r>
            </a:p>
            <a:p>
              <a:pPr algn="ctr" rtl="0"/>
              <a:endParaRPr lang="en-GB" sz="110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100">
                  <a:solidFill>
                    <a:schemeClr val="bg1"/>
                  </a:solidFill>
                  <a:latin typeface="+mj-lt"/>
                </a:rPr>
                <a:t>‘Non accredited course: Understanding diversity in society’ These sessions will help participant learn about new topics and engage in a course-like environment without the stress of exams.</a:t>
              </a:r>
              <a:endParaRPr lang="en-US" sz="1699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348573" y="6533570"/>
            <a:ext cx="2066012" cy="747035"/>
            <a:chOff x="183080" y="0"/>
            <a:chExt cx="2754682" cy="996046"/>
          </a:xfrm>
        </p:grpSpPr>
        <p:sp>
          <p:nvSpPr>
            <p:cNvPr id="50" name="Freeform 50"/>
            <p:cNvSpPr/>
            <p:nvPr/>
          </p:nvSpPr>
          <p:spPr>
            <a:xfrm>
              <a:off x="694021" y="0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programme is delivered by HMPPS CFO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740975" y="-125893"/>
            <a:ext cx="5547569" cy="588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 </a:t>
            </a:r>
            <a:r>
              <a:rPr lang="en-US" sz="2800" u="sng" dirty="0">
                <a:solidFill>
                  <a:srgbClr val="000000"/>
                </a:solidFill>
                <a:latin typeface="DM Sans Bold"/>
              </a:rPr>
              <a:t>May</a:t>
            </a:r>
            <a:r>
              <a:rPr lang="en-US" sz="2000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- WEEK 1</a:t>
            </a:r>
            <a:endParaRPr lang="en-US" sz="3200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89681" y="553502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75D1EB66-876B-492B-951D-98A55D90ED33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8332E2C6-8C75-8C97-1DB7-8370A77E8ED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CD5C3C38-E428-B707-FD9C-EB430782F8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28" name="Picture 127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28DC6685-8CB8-ABAE-354A-ABB0B16539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91590" y="1869350"/>
            <a:ext cx="627648" cy="451896"/>
          </a:xfrm>
          <a:prstGeom prst="rect">
            <a:avLst/>
          </a:prstGeom>
        </p:spPr>
      </p:pic>
      <p:pic>
        <p:nvPicPr>
          <p:cNvPr id="135" name="Picture 134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9D4FCBDD-4AAC-3AB5-3FC9-6838B0762F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483178" y="4578045"/>
            <a:ext cx="503044" cy="446383"/>
          </a:xfrm>
          <a:prstGeom prst="rect">
            <a:avLst/>
          </a:prstGeom>
        </p:spPr>
      </p:pic>
      <p:pic>
        <p:nvPicPr>
          <p:cNvPr id="151" name="Picture 150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6A7989F7-4824-B6C0-0704-00FD1C517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42092" y="6644310"/>
            <a:ext cx="627648" cy="451896"/>
          </a:xfrm>
          <a:prstGeom prst="rect">
            <a:avLst/>
          </a:prstGeom>
        </p:spPr>
      </p:pic>
      <p:pic>
        <p:nvPicPr>
          <p:cNvPr id="17" name="Picture 16" descr="A puzzle piece in the shape of a house&#10;&#10;Description automatically generated">
            <a:extLst>
              <a:ext uri="{FF2B5EF4-FFF2-40B4-BE49-F238E27FC236}">
                <a16:creationId xmlns:a16="http://schemas.microsoft.com/office/drawing/2014/main" id="{9DF503CD-F4D8-1C2C-6C2F-BBA8BE8FFD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9599" y="2090358"/>
            <a:ext cx="683478" cy="449644"/>
          </a:xfrm>
          <a:prstGeom prst="rect">
            <a:avLst/>
          </a:prstGeom>
        </p:spPr>
      </p:pic>
      <p:sp>
        <p:nvSpPr>
          <p:cNvPr id="30" name="Freeform 66">
            <a:extLst>
              <a:ext uri="{FF2B5EF4-FFF2-40B4-BE49-F238E27FC236}">
                <a16:creationId xmlns:a16="http://schemas.microsoft.com/office/drawing/2014/main" id="{BE6A809C-EC31-E741-7C2B-8669954405F8}"/>
              </a:ext>
            </a:extLst>
          </p:cNvPr>
          <p:cNvSpPr/>
          <p:nvPr/>
        </p:nvSpPr>
        <p:spPr>
          <a:xfrm>
            <a:off x="7490487" y="959600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34" name="Freeform 66">
            <a:extLst>
              <a:ext uri="{FF2B5EF4-FFF2-40B4-BE49-F238E27FC236}">
                <a16:creationId xmlns:a16="http://schemas.microsoft.com/office/drawing/2014/main" id="{4F9124ED-CD7A-F7D5-5CCE-526EDCD84BA4}"/>
              </a:ext>
            </a:extLst>
          </p:cNvPr>
          <p:cNvSpPr/>
          <p:nvPr/>
        </p:nvSpPr>
        <p:spPr>
          <a:xfrm>
            <a:off x="9070232" y="100230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64" name="Group 62">
            <a:extLst>
              <a:ext uri="{FF2B5EF4-FFF2-40B4-BE49-F238E27FC236}">
                <a16:creationId xmlns:a16="http://schemas.microsoft.com/office/drawing/2014/main" id="{2FFB7715-F73D-AD29-C72A-5AB90BA780CB}"/>
              </a:ext>
            </a:extLst>
          </p:cNvPr>
          <p:cNvGrpSpPr/>
          <p:nvPr/>
        </p:nvGrpSpPr>
        <p:grpSpPr>
          <a:xfrm>
            <a:off x="9079071" y="4056794"/>
            <a:ext cx="242972" cy="242972"/>
            <a:chOff x="0" y="0"/>
            <a:chExt cx="812800" cy="812800"/>
          </a:xfrm>
        </p:grpSpPr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20A0A8E0-7F2C-0A75-8CB4-F05D54E18C4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TextBox 64">
              <a:extLst>
                <a:ext uri="{FF2B5EF4-FFF2-40B4-BE49-F238E27FC236}">
                  <a16:creationId xmlns:a16="http://schemas.microsoft.com/office/drawing/2014/main" id="{A032CEDB-17C7-198A-2AE8-48BAE76D2563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79" name="Freeform 66">
            <a:extLst>
              <a:ext uri="{FF2B5EF4-FFF2-40B4-BE49-F238E27FC236}">
                <a16:creationId xmlns:a16="http://schemas.microsoft.com/office/drawing/2014/main" id="{B822DB24-6096-756F-27B0-85DFE4F7BBD0}"/>
              </a:ext>
            </a:extLst>
          </p:cNvPr>
          <p:cNvSpPr/>
          <p:nvPr/>
        </p:nvSpPr>
        <p:spPr>
          <a:xfrm>
            <a:off x="7488209" y="566102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59" name="Freeform 66">
            <a:extLst>
              <a:ext uri="{FF2B5EF4-FFF2-40B4-BE49-F238E27FC236}">
                <a16:creationId xmlns:a16="http://schemas.microsoft.com/office/drawing/2014/main" id="{E00BC855-83E5-090A-71AD-B1A2CFB46267}"/>
              </a:ext>
            </a:extLst>
          </p:cNvPr>
          <p:cNvSpPr/>
          <p:nvPr/>
        </p:nvSpPr>
        <p:spPr>
          <a:xfrm>
            <a:off x="9064528" y="266805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EE0705C-E44C-224F-E0B6-66E6431765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96" y="43557"/>
            <a:ext cx="1069018" cy="285816"/>
          </a:xfrm>
          <a:prstGeom prst="rect">
            <a:avLst/>
          </a:prstGeom>
        </p:spPr>
      </p:pic>
      <p:sp>
        <p:nvSpPr>
          <p:cNvPr id="8" name="Freeform 66">
            <a:extLst>
              <a:ext uri="{FF2B5EF4-FFF2-40B4-BE49-F238E27FC236}">
                <a16:creationId xmlns:a16="http://schemas.microsoft.com/office/drawing/2014/main" id="{D9A37CD8-B83B-DB59-6435-0D004F8BB865}"/>
              </a:ext>
            </a:extLst>
          </p:cNvPr>
          <p:cNvSpPr/>
          <p:nvPr/>
        </p:nvSpPr>
        <p:spPr>
          <a:xfrm>
            <a:off x="7520818" y="266969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16" name="Picture 2" descr="GC_Landscape_RGB">
            <a:extLst>
              <a:ext uri="{FF2B5EF4-FFF2-40B4-BE49-F238E27FC236}">
                <a16:creationId xmlns:a16="http://schemas.microsoft.com/office/drawing/2014/main" id="{BA41EB77-D1BC-4693-7799-8D0003F85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64" y="34228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66">
            <a:extLst>
              <a:ext uri="{FF2B5EF4-FFF2-40B4-BE49-F238E27FC236}">
                <a16:creationId xmlns:a16="http://schemas.microsoft.com/office/drawing/2014/main" id="{AC47E3ED-ED70-8EF8-9F43-0ED349DFF3CE}"/>
              </a:ext>
            </a:extLst>
          </p:cNvPr>
          <p:cNvSpPr/>
          <p:nvPr/>
        </p:nvSpPr>
        <p:spPr>
          <a:xfrm>
            <a:off x="7494257" y="406261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51" name="Freeform 66">
            <a:extLst>
              <a:ext uri="{FF2B5EF4-FFF2-40B4-BE49-F238E27FC236}">
                <a16:creationId xmlns:a16="http://schemas.microsoft.com/office/drawing/2014/main" id="{69F21CB9-F20A-ECA4-F217-3887191FAC97}"/>
              </a:ext>
            </a:extLst>
          </p:cNvPr>
          <p:cNvSpPr/>
          <p:nvPr/>
        </p:nvSpPr>
        <p:spPr>
          <a:xfrm>
            <a:off x="9073604" y="566460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9" name="Freeform 66">
            <a:extLst>
              <a:ext uri="{FF2B5EF4-FFF2-40B4-BE49-F238E27FC236}">
                <a16:creationId xmlns:a16="http://schemas.microsoft.com/office/drawing/2014/main" id="{A2C4E922-B709-91AC-A523-1A01E1CF163A}"/>
              </a:ext>
            </a:extLst>
          </p:cNvPr>
          <p:cNvSpPr/>
          <p:nvPr/>
        </p:nvSpPr>
        <p:spPr>
          <a:xfrm>
            <a:off x="7496695" y="690709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23" name="Picture 22" descr="Close-up of stack of pancakes with blackberries and blueberries on gray ceramic plate">
            <a:extLst>
              <a:ext uri="{FF2B5EF4-FFF2-40B4-BE49-F238E27FC236}">
                <a16:creationId xmlns:a16="http://schemas.microsoft.com/office/drawing/2014/main" id="{B8B2FA07-72B7-2A3B-16E9-BA35D3F548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608" y="3497748"/>
            <a:ext cx="618667" cy="412404"/>
          </a:xfrm>
          <a:prstGeom prst="rect">
            <a:avLst/>
          </a:prstGeom>
        </p:spPr>
      </p:pic>
      <p:pic>
        <p:nvPicPr>
          <p:cNvPr id="60" name="Picture 59" descr="Adviser talking with client">
            <a:extLst>
              <a:ext uri="{FF2B5EF4-FFF2-40B4-BE49-F238E27FC236}">
                <a16:creationId xmlns:a16="http://schemas.microsoft.com/office/drawing/2014/main" id="{F9DF26AA-508B-B1CD-3721-E2BC3837AA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22" y="4633017"/>
            <a:ext cx="444778" cy="340623"/>
          </a:xfrm>
          <a:prstGeom prst="rect">
            <a:avLst/>
          </a:prstGeom>
        </p:spPr>
      </p:pic>
      <p:pic>
        <p:nvPicPr>
          <p:cNvPr id="6" name="Picture 5" descr="Person making decorations at desk">
            <a:extLst>
              <a:ext uri="{FF2B5EF4-FFF2-40B4-BE49-F238E27FC236}">
                <a16:creationId xmlns:a16="http://schemas.microsoft.com/office/drawing/2014/main" id="{2CD1A821-A8F1-37C8-E441-FF4758CF54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10800000" flipV="1">
            <a:off x="8028579" y="3344842"/>
            <a:ext cx="532405" cy="4278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510345"/>
              </p:ext>
            </p:extLst>
          </p:nvPr>
        </p:nvGraphicFramePr>
        <p:xfrm>
          <a:off x="2721445" y="584898"/>
          <a:ext cx="7839610" cy="6816296"/>
        </p:xfrm>
        <a:graphic>
          <a:graphicData uri="http://schemas.openxmlformats.org/drawingml/2006/table">
            <a:tbl>
              <a:tblPr/>
              <a:tblGrid>
                <a:gridCol w="1528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8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8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6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2334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Mon 5th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6th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7th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8th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9th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2384">
                <a:tc rowSpan="6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BANK HOLIDAY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Problem Solving Boardgames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9.30-11am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Veterans Enrolment Clinic/Breakfast Club 10-11am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Hub Grub Budgeting-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09.30am-11am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Healthy living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390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en-US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10am-4pm</a:t>
                      </a:r>
                    </a:p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Gratitude Journaling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11-12pm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Creative session with TIPP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i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Non accredited course: Food safety and storage</a:t>
                      </a:r>
                    </a:p>
                    <a:p>
                      <a:pPr algn="l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10.30-12pm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3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Emotional resilience 11am-1pm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1-1 Support work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12-1pm Mental health check-in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Teamwork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Hub Quiz 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493587"/>
                  </a:ext>
                </a:extLst>
              </a:tr>
              <a:tr h="522334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en-US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Hub closed 1-2pm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8058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Disclosure Support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b="0" i="0" dirty="0">
                          <a:solidFill>
                            <a:schemeClr val="tx1"/>
                          </a:solidFill>
                          <a:latin typeface="Arial"/>
                        </a:rPr>
                        <a:t>Hub newsletter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b="0" i="0" dirty="0">
                          <a:solidFill>
                            <a:schemeClr val="tx1"/>
                          </a:solidFill>
                          <a:latin typeface="Arial"/>
                        </a:rPr>
                        <a:t>2pm-4pm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Arial"/>
                        </a:rPr>
                        <a:t>WOMENS ONLY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Baking 2-3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Employment Support 3-4pm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Enrolment Clinic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2-4pm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11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GB" sz="1800"/>
                    </a:p>
                  </a:txBody>
                  <a:tcPr marL="140560" marR="140560" marT="140560" marB="140560"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Wellbeing Walk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2pm-4pm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6071429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226810" y="1522051"/>
            <a:ext cx="2428722" cy="4850649"/>
            <a:chOff x="0" y="0"/>
            <a:chExt cx="884734" cy="16693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959" y="200726"/>
              <a:ext cx="868775" cy="1468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WA2 7NA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07586115855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endParaRPr lang="en-GB" sz="1600" b="1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‘Resist and Persist’- Attend a session that can support you with your addictions; gambling, substances, food </a:t>
              </a:r>
              <a:r>
                <a:rPr lang="en-GB" sz="1400" dirty="0" err="1">
                  <a:solidFill>
                    <a:schemeClr val="bg1"/>
                  </a:solidFill>
                  <a:latin typeface="+mj-lt"/>
                </a:rPr>
                <a:t>ect</a:t>
              </a:r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.</a:t>
              </a:r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‘Film Club Review’ – Come along to the hub and watch a film. Reflect on the storyline and share underlying morals/lessons that can be learnt .</a:t>
              </a:r>
            </a:p>
            <a:p>
              <a:pPr algn="ctr"/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US" sz="1699" dirty="0">
                <a:solidFill>
                  <a:srgbClr val="FFFFFF"/>
                </a:solidFill>
                <a:latin typeface="+mj-lt"/>
                <a:ea typeface="Calibri"/>
                <a:cs typeface="Calibri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344097" y="6391036"/>
            <a:ext cx="2066012" cy="747035"/>
            <a:chOff x="183080" y="0"/>
            <a:chExt cx="2754682" cy="996046"/>
          </a:xfrm>
        </p:grpSpPr>
        <p:sp>
          <p:nvSpPr>
            <p:cNvPr id="50" name="Freeform 50"/>
            <p:cNvSpPr/>
            <p:nvPr/>
          </p:nvSpPr>
          <p:spPr>
            <a:xfrm>
              <a:off x="694021" y="0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programme is delivered by HMPPS CFO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682767" y="89855"/>
            <a:ext cx="5549750" cy="599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</a:t>
            </a:r>
            <a:r>
              <a:rPr lang="en-US" sz="3499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MAY - WEEK 2</a:t>
            </a:r>
            <a:endParaRPr lang="en-US" sz="3499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58981" y="545468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75D1EB66-876B-492B-951D-98A55D90ED33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8332E2C6-8C75-8C97-1DB7-8370A77E8ED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CD5C3C38-E428-B707-FD9C-EB430782F8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26" name="Picture 125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7424DA5C-BBA0-3E80-6E3C-690BA8FEC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69148" y="1978568"/>
            <a:ext cx="677355" cy="487684"/>
          </a:xfrm>
          <a:prstGeom prst="rect">
            <a:avLst/>
          </a:prstGeom>
        </p:spPr>
      </p:pic>
      <p:pic>
        <p:nvPicPr>
          <p:cNvPr id="130" name="Picture 129" descr="A pair of people's feet on a brick sidewalk&#10;&#10;Description automatically generated">
            <a:extLst>
              <a:ext uri="{FF2B5EF4-FFF2-40B4-BE49-F238E27FC236}">
                <a16:creationId xmlns:a16="http://schemas.microsoft.com/office/drawing/2014/main" id="{0F80AABD-69AC-F685-16A3-02848DFE7F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984818" y="2178031"/>
            <a:ext cx="374761" cy="288221"/>
          </a:xfrm>
          <a:prstGeom prst="rect">
            <a:avLst/>
          </a:prstGeom>
        </p:spPr>
      </p:pic>
      <p:pic>
        <p:nvPicPr>
          <p:cNvPr id="135" name="Picture 134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9D4FCBDD-4AAC-3AB5-3FC9-6838B0762F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430972" y="4557865"/>
            <a:ext cx="706464" cy="524038"/>
          </a:xfrm>
          <a:prstGeom prst="rect">
            <a:avLst/>
          </a:prstGeom>
        </p:spPr>
      </p:pic>
      <p:pic>
        <p:nvPicPr>
          <p:cNvPr id="151" name="Picture 150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6A7989F7-4824-B6C0-0704-00FD1C5170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18595" y="6336345"/>
            <a:ext cx="706465" cy="514712"/>
          </a:xfrm>
          <a:prstGeom prst="rect">
            <a:avLst/>
          </a:prstGeom>
        </p:spPr>
      </p:pic>
      <p:pic>
        <p:nvPicPr>
          <p:cNvPr id="18" name="Picture 17" descr="A puzzle piece in the shape of a house&#10;&#10;Description automatically generated">
            <a:extLst>
              <a:ext uri="{FF2B5EF4-FFF2-40B4-BE49-F238E27FC236}">
                <a16:creationId xmlns:a16="http://schemas.microsoft.com/office/drawing/2014/main" id="{D78CCC71-4AAA-D601-BD14-55EFFD0E55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3958" y="1890086"/>
            <a:ext cx="683478" cy="449644"/>
          </a:xfrm>
          <a:prstGeom prst="rect">
            <a:avLst/>
          </a:prstGeom>
        </p:spPr>
      </p:pic>
      <p:pic>
        <p:nvPicPr>
          <p:cNvPr id="6" name="Picture 5" descr="Cartoon checklist and pencil">
            <a:extLst>
              <a:ext uri="{FF2B5EF4-FFF2-40B4-BE49-F238E27FC236}">
                <a16:creationId xmlns:a16="http://schemas.microsoft.com/office/drawing/2014/main" id="{86E20F10-3B05-2E8F-4820-83F6F94E18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719591" y="6467024"/>
            <a:ext cx="648086" cy="486559"/>
          </a:xfrm>
          <a:prstGeom prst="rect">
            <a:avLst/>
          </a:prstGeom>
        </p:spPr>
      </p:pic>
      <p:sp>
        <p:nvSpPr>
          <p:cNvPr id="9" name="Freeform 66">
            <a:extLst>
              <a:ext uri="{FF2B5EF4-FFF2-40B4-BE49-F238E27FC236}">
                <a16:creationId xmlns:a16="http://schemas.microsoft.com/office/drawing/2014/main" id="{6A50F790-6A0F-0F65-F5C8-10FA168FF813}"/>
              </a:ext>
            </a:extLst>
          </p:cNvPr>
          <p:cNvSpPr/>
          <p:nvPr/>
        </p:nvSpPr>
        <p:spPr>
          <a:xfrm>
            <a:off x="4284044" y="115329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Freeform 66">
            <a:extLst>
              <a:ext uri="{FF2B5EF4-FFF2-40B4-BE49-F238E27FC236}">
                <a16:creationId xmlns:a16="http://schemas.microsoft.com/office/drawing/2014/main" id="{756C81A2-D805-2BC6-21FA-6424BA43D550}"/>
              </a:ext>
            </a:extLst>
          </p:cNvPr>
          <p:cNvSpPr/>
          <p:nvPr/>
        </p:nvSpPr>
        <p:spPr>
          <a:xfrm>
            <a:off x="7426398" y="112652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15" name="Group 62">
            <a:extLst>
              <a:ext uri="{FF2B5EF4-FFF2-40B4-BE49-F238E27FC236}">
                <a16:creationId xmlns:a16="http://schemas.microsoft.com/office/drawing/2014/main" id="{F53548C1-F384-59CF-1B75-AC875F19400D}"/>
              </a:ext>
            </a:extLst>
          </p:cNvPr>
          <p:cNvGrpSpPr/>
          <p:nvPr/>
        </p:nvGrpSpPr>
        <p:grpSpPr>
          <a:xfrm>
            <a:off x="5844151" y="1139061"/>
            <a:ext cx="242972" cy="242972"/>
            <a:chOff x="0" y="0"/>
            <a:chExt cx="812800" cy="812800"/>
          </a:xfrm>
        </p:grpSpPr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FBD39B5A-D371-BF89-D70E-8B293EB609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64">
              <a:extLst>
                <a:ext uri="{FF2B5EF4-FFF2-40B4-BE49-F238E27FC236}">
                  <a16:creationId xmlns:a16="http://schemas.microsoft.com/office/drawing/2014/main" id="{F492BFDF-5819-1E9F-213E-8547C34A1BA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19" name="Freeform 66">
            <a:extLst>
              <a:ext uri="{FF2B5EF4-FFF2-40B4-BE49-F238E27FC236}">
                <a16:creationId xmlns:a16="http://schemas.microsoft.com/office/drawing/2014/main" id="{D776F556-A17F-2D62-7D60-7D0173467189}"/>
              </a:ext>
            </a:extLst>
          </p:cNvPr>
          <p:cNvSpPr/>
          <p:nvPr/>
        </p:nvSpPr>
        <p:spPr>
          <a:xfrm>
            <a:off x="9000725" y="112244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8" name="Group 62">
            <a:extLst>
              <a:ext uri="{FF2B5EF4-FFF2-40B4-BE49-F238E27FC236}">
                <a16:creationId xmlns:a16="http://schemas.microsoft.com/office/drawing/2014/main" id="{09955E9F-C8C9-F724-AF8C-84F3B2BB0CBF}"/>
              </a:ext>
            </a:extLst>
          </p:cNvPr>
          <p:cNvGrpSpPr/>
          <p:nvPr/>
        </p:nvGrpSpPr>
        <p:grpSpPr>
          <a:xfrm>
            <a:off x="9045258" y="3907155"/>
            <a:ext cx="242972" cy="242972"/>
            <a:chOff x="0" y="0"/>
            <a:chExt cx="812800" cy="812800"/>
          </a:xfrm>
        </p:grpSpPr>
        <p:sp>
          <p:nvSpPr>
            <p:cNvPr id="39" name="Freeform 63">
              <a:extLst>
                <a:ext uri="{FF2B5EF4-FFF2-40B4-BE49-F238E27FC236}">
                  <a16:creationId xmlns:a16="http://schemas.microsoft.com/office/drawing/2014/main" id="{EF7BC75B-CD9D-58B3-28C7-6116DD633E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64">
              <a:extLst>
                <a:ext uri="{FF2B5EF4-FFF2-40B4-BE49-F238E27FC236}">
                  <a16:creationId xmlns:a16="http://schemas.microsoft.com/office/drawing/2014/main" id="{300B9F67-EDC3-6527-0DC0-D3479FB6755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42" name="Freeform 66">
            <a:extLst>
              <a:ext uri="{FF2B5EF4-FFF2-40B4-BE49-F238E27FC236}">
                <a16:creationId xmlns:a16="http://schemas.microsoft.com/office/drawing/2014/main" id="{6C876F3B-A116-10AD-D23C-0822E0AAEEC2}"/>
              </a:ext>
            </a:extLst>
          </p:cNvPr>
          <p:cNvSpPr/>
          <p:nvPr/>
        </p:nvSpPr>
        <p:spPr>
          <a:xfrm>
            <a:off x="7423294" y="564715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51" name="Freeform 66">
            <a:extLst>
              <a:ext uri="{FF2B5EF4-FFF2-40B4-BE49-F238E27FC236}">
                <a16:creationId xmlns:a16="http://schemas.microsoft.com/office/drawing/2014/main" id="{1BA32BF4-F8E1-43AF-8C04-5B55DF56740A}"/>
              </a:ext>
            </a:extLst>
          </p:cNvPr>
          <p:cNvSpPr/>
          <p:nvPr/>
        </p:nvSpPr>
        <p:spPr>
          <a:xfrm>
            <a:off x="7423294" y="262975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58" name="Picture 57" descr="A chess board with a chess piece&#10;&#10;Description automatically generated">
            <a:extLst>
              <a:ext uri="{FF2B5EF4-FFF2-40B4-BE49-F238E27FC236}">
                <a16:creationId xmlns:a16="http://schemas.microsoft.com/office/drawing/2014/main" id="{0A2A0B60-88C3-F287-A956-2764215321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4544548" y="1943404"/>
            <a:ext cx="471519" cy="286303"/>
          </a:xfrm>
          <a:prstGeom prst="rect">
            <a:avLst/>
          </a:prstGeom>
        </p:spPr>
      </p:pic>
      <p:pic>
        <p:nvPicPr>
          <p:cNvPr id="59" name="Picture 58" descr="A blue board game with yellow and red circles&#10;&#10;Description automatically generated">
            <a:extLst>
              <a:ext uri="{FF2B5EF4-FFF2-40B4-BE49-F238E27FC236}">
                <a16:creationId xmlns:a16="http://schemas.microsoft.com/office/drawing/2014/main" id="{3D179158-382C-F68E-26D5-F4143C2431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134240" y="1943404"/>
            <a:ext cx="511610" cy="31400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8D83BD7-B480-1AFB-47DA-F9F0F6584F9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4635974" y="2317725"/>
            <a:ext cx="815321" cy="158605"/>
          </a:xfrm>
          <a:prstGeom prst="rect">
            <a:avLst/>
          </a:prstGeom>
        </p:spPr>
      </p:pic>
      <p:pic>
        <p:nvPicPr>
          <p:cNvPr id="20" name="Picture 19" descr="A person cutting vegetables on a cutting board&#10;&#10;Description automatically generated">
            <a:extLst>
              <a:ext uri="{FF2B5EF4-FFF2-40B4-BE49-F238E27FC236}">
                <a16:creationId xmlns:a16="http://schemas.microsoft.com/office/drawing/2014/main" id="{6DC47D86-0ABA-0040-B8C2-07AC8929F7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6269148" y="3244590"/>
            <a:ext cx="746514" cy="489046"/>
          </a:xfrm>
          <a:prstGeom prst="rect">
            <a:avLst/>
          </a:prstGeom>
        </p:spPr>
      </p:pic>
      <p:pic>
        <p:nvPicPr>
          <p:cNvPr id="61" name="Picture 60" descr="A logo for a mental health company&#10;&#10;Description automatically generated">
            <a:extLst>
              <a:ext uri="{FF2B5EF4-FFF2-40B4-BE49-F238E27FC236}">
                <a16:creationId xmlns:a16="http://schemas.microsoft.com/office/drawing/2014/main" id="{39615B1B-F5CC-9759-40F8-E83A4F8A52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6406231" y="4534586"/>
            <a:ext cx="489046" cy="489046"/>
          </a:xfrm>
          <a:prstGeom prst="rect">
            <a:avLst/>
          </a:prstGeom>
        </p:spPr>
      </p:pic>
      <p:sp>
        <p:nvSpPr>
          <p:cNvPr id="85" name="Freeform 66">
            <a:extLst>
              <a:ext uri="{FF2B5EF4-FFF2-40B4-BE49-F238E27FC236}">
                <a16:creationId xmlns:a16="http://schemas.microsoft.com/office/drawing/2014/main" id="{BE1C3DFB-B61B-9C92-2BF2-C1C5019C41E3}"/>
              </a:ext>
            </a:extLst>
          </p:cNvPr>
          <p:cNvSpPr/>
          <p:nvPr/>
        </p:nvSpPr>
        <p:spPr>
          <a:xfrm>
            <a:off x="5844330" y="383843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86" name="Freeform 66">
            <a:extLst>
              <a:ext uri="{FF2B5EF4-FFF2-40B4-BE49-F238E27FC236}">
                <a16:creationId xmlns:a16="http://schemas.microsoft.com/office/drawing/2014/main" id="{7EBFC7BD-87AD-B342-4220-2FE48DCB8B59}"/>
              </a:ext>
            </a:extLst>
          </p:cNvPr>
          <p:cNvSpPr/>
          <p:nvPr/>
        </p:nvSpPr>
        <p:spPr>
          <a:xfrm>
            <a:off x="9002665" y="564783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Freeform 66">
            <a:extLst>
              <a:ext uri="{FF2B5EF4-FFF2-40B4-BE49-F238E27FC236}">
                <a16:creationId xmlns:a16="http://schemas.microsoft.com/office/drawing/2014/main" id="{BEFD9539-550F-0438-3465-637F3D3F11DF}"/>
              </a:ext>
            </a:extLst>
          </p:cNvPr>
          <p:cNvSpPr/>
          <p:nvPr/>
        </p:nvSpPr>
        <p:spPr>
          <a:xfrm>
            <a:off x="4273860" y="584392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21" name="Picture 20" descr="A group of people putting their fists together&#10;&#10;Description automatically generated">
            <a:extLst>
              <a:ext uri="{FF2B5EF4-FFF2-40B4-BE49-F238E27FC236}">
                <a16:creationId xmlns:a16="http://schemas.microsoft.com/office/drawing/2014/main" id="{073AA9BA-3B6D-D2D4-FAFB-93E3A35CF4F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4801431" y="4738264"/>
            <a:ext cx="489047" cy="323484"/>
          </a:xfrm>
          <a:prstGeom prst="rect">
            <a:avLst/>
          </a:prstGeom>
        </p:spPr>
      </p:pic>
      <p:sp>
        <p:nvSpPr>
          <p:cNvPr id="33" name="Freeform 66">
            <a:extLst>
              <a:ext uri="{FF2B5EF4-FFF2-40B4-BE49-F238E27FC236}">
                <a16:creationId xmlns:a16="http://schemas.microsoft.com/office/drawing/2014/main" id="{73494C0F-3228-A17D-C10E-D1CA5EB4246E}"/>
              </a:ext>
            </a:extLst>
          </p:cNvPr>
          <p:cNvSpPr/>
          <p:nvPr/>
        </p:nvSpPr>
        <p:spPr>
          <a:xfrm>
            <a:off x="4297737" y="273985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0033039-C833-44C4-3DD6-7E8C8433AC4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17" y="186070"/>
            <a:ext cx="1148311" cy="365119"/>
          </a:xfrm>
          <a:prstGeom prst="rect">
            <a:avLst/>
          </a:prstGeom>
        </p:spPr>
      </p:pic>
      <p:pic>
        <p:nvPicPr>
          <p:cNvPr id="12" name="Picture 2" descr="GC_Landscape_RGB">
            <a:extLst>
              <a:ext uri="{FF2B5EF4-FFF2-40B4-BE49-F238E27FC236}">
                <a16:creationId xmlns:a16="http://schemas.microsoft.com/office/drawing/2014/main" id="{5004B848-F70A-C33D-A0B0-D0E3722A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495" y="186641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66">
            <a:extLst>
              <a:ext uri="{FF2B5EF4-FFF2-40B4-BE49-F238E27FC236}">
                <a16:creationId xmlns:a16="http://schemas.microsoft.com/office/drawing/2014/main" id="{2F9E0AE3-83BD-4F4D-C74C-E66B103A5386}"/>
              </a:ext>
            </a:extLst>
          </p:cNvPr>
          <p:cNvSpPr/>
          <p:nvPr/>
        </p:nvSpPr>
        <p:spPr>
          <a:xfrm>
            <a:off x="9020355" y="269197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7E7424B-79D2-722D-7623-8DF4F6600905}"/>
              </a:ext>
            </a:extLst>
          </p:cNvPr>
          <p:cNvSpPr/>
          <p:nvPr/>
        </p:nvSpPr>
        <p:spPr>
          <a:xfrm>
            <a:off x="7446317" y="675681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30" name="Picture 29" descr="Close-up of stack of pancakes with blackberries and blueberries on gray ceramic plate">
            <a:extLst>
              <a:ext uri="{FF2B5EF4-FFF2-40B4-BE49-F238E27FC236}">
                <a16:creationId xmlns:a16="http://schemas.microsoft.com/office/drawing/2014/main" id="{C08E7C13-FCCF-B849-ACAC-4A15FF5E551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07" y="3360296"/>
            <a:ext cx="545841" cy="400275"/>
          </a:xfrm>
          <a:prstGeom prst="rect">
            <a:avLst/>
          </a:prstGeom>
        </p:spPr>
      </p:pic>
      <p:pic>
        <p:nvPicPr>
          <p:cNvPr id="54" name="Picture 53" descr="Rolls of Newspaper">
            <a:extLst>
              <a:ext uri="{FF2B5EF4-FFF2-40B4-BE49-F238E27FC236}">
                <a16:creationId xmlns:a16="http://schemas.microsoft.com/office/drawing/2014/main" id="{1DA48028-B171-4F39-DADB-C19A5182A3D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15" y="6400133"/>
            <a:ext cx="730017" cy="486559"/>
          </a:xfrm>
          <a:prstGeom prst="rect">
            <a:avLst/>
          </a:prstGeom>
        </p:spPr>
      </p:pic>
      <p:sp>
        <p:nvSpPr>
          <p:cNvPr id="55" name="Freeform 66">
            <a:extLst>
              <a:ext uri="{FF2B5EF4-FFF2-40B4-BE49-F238E27FC236}">
                <a16:creationId xmlns:a16="http://schemas.microsoft.com/office/drawing/2014/main" id="{E8F17878-58E8-CD75-72CA-86A105DB9169}"/>
              </a:ext>
            </a:extLst>
          </p:cNvPr>
          <p:cNvSpPr/>
          <p:nvPr/>
        </p:nvSpPr>
        <p:spPr>
          <a:xfrm>
            <a:off x="4288544" y="379979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56" name="Picture 55" descr="Hand holding piece of white puzzle on blue background">
            <a:extLst>
              <a:ext uri="{FF2B5EF4-FFF2-40B4-BE49-F238E27FC236}">
                <a16:creationId xmlns:a16="http://schemas.microsoft.com/office/drawing/2014/main" id="{8BC07572-BF76-09BD-934D-FD566A6542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87" y="3375498"/>
            <a:ext cx="602595" cy="361398"/>
          </a:xfrm>
          <a:prstGeom prst="rect">
            <a:avLst/>
          </a:prstGeom>
        </p:spPr>
      </p:pic>
      <p:grpSp>
        <p:nvGrpSpPr>
          <p:cNvPr id="62" name="Group 65">
            <a:extLst>
              <a:ext uri="{FF2B5EF4-FFF2-40B4-BE49-F238E27FC236}">
                <a16:creationId xmlns:a16="http://schemas.microsoft.com/office/drawing/2014/main" id="{4EA42983-2ABB-76D3-2CCD-57BA85771529}"/>
              </a:ext>
            </a:extLst>
          </p:cNvPr>
          <p:cNvGrpSpPr/>
          <p:nvPr/>
        </p:nvGrpSpPr>
        <p:grpSpPr>
          <a:xfrm>
            <a:off x="5845222" y="2595686"/>
            <a:ext cx="220832" cy="193228"/>
            <a:chOff x="0" y="0"/>
            <a:chExt cx="812800" cy="711200"/>
          </a:xfrm>
        </p:grpSpPr>
        <p:sp>
          <p:nvSpPr>
            <p:cNvPr id="63" name="Freeform 66">
              <a:extLst>
                <a:ext uri="{FF2B5EF4-FFF2-40B4-BE49-F238E27FC236}">
                  <a16:creationId xmlns:a16="http://schemas.microsoft.com/office/drawing/2014/main" id="{624C802D-9DAD-1853-23D9-506D2549DD96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TextBox 67">
              <a:extLst>
                <a:ext uri="{FF2B5EF4-FFF2-40B4-BE49-F238E27FC236}">
                  <a16:creationId xmlns:a16="http://schemas.microsoft.com/office/drawing/2014/main" id="{E38BFF68-FB83-1419-DA6E-2339D24AE20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8" name="Group 62">
            <a:extLst>
              <a:ext uri="{FF2B5EF4-FFF2-40B4-BE49-F238E27FC236}">
                <a16:creationId xmlns:a16="http://schemas.microsoft.com/office/drawing/2014/main" id="{A863E6EF-24A9-B2D0-8746-B52DFF8BBF57}"/>
              </a:ext>
            </a:extLst>
          </p:cNvPr>
          <p:cNvGrpSpPr/>
          <p:nvPr/>
        </p:nvGrpSpPr>
        <p:grpSpPr>
          <a:xfrm>
            <a:off x="5856039" y="5702074"/>
            <a:ext cx="242972" cy="242972"/>
            <a:chOff x="0" y="0"/>
            <a:chExt cx="812800" cy="812800"/>
          </a:xfrm>
        </p:grpSpPr>
        <p:sp>
          <p:nvSpPr>
            <p:cNvPr id="74" name="Freeform 63">
              <a:extLst>
                <a:ext uri="{FF2B5EF4-FFF2-40B4-BE49-F238E27FC236}">
                  <a16:creationId xmlns:a16="http://schemas.microsoft.com/office/drawing/2014/main" id="{916E6E1F-E191-E3F3-468C-AA2C75309EC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TextBox 64">
              <a:extLst>
                <a:ext uri="{FF2B5EF4-FFF2-40B4-BE49-F238E27FC236}">
                  <a16:creationId xmlns:a16="http://schemas.microsoft.com/office/drawing/2014/main" id="{EFE6E511-5575-2965-A86C-73062E432CD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4" name="Picture 13" descr="Watercolor palette">
            <a:extLst>
              <a:ext uri="{FF2B5EF4-FFF2-40B4-BE49-F238E27FC236}">
                <a16:creationId xmlns:a16="http://schemas.microsoft.com/office/drawing/2014/main" id="{BE8BEE96-DFDD-D9D9-D807-5851D654F8E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15904"/>
          <a:stretch/>
        </p:blipFill>
        <p:spPr>
          <a:xfrm>
            <a:off x="7699459" y="4081365"/>
            <a:ext cx="1035591" cy="657464"/>
          </a:xfrm>
          <a:prstGeom prst="rect">
            <a:avLst/>
          </a:prstGeom>
        </p:spPr>
      </p:pic>
      <p:pic>
        <p:nvPicPr>
          <p:cNvPr id="23" name="Picture 22" descr="Tulip bunch">
            <a:extLst>
              <a:ext uri="{FF2B5EF4-FFF2-40B4-BE49-F238E27FC236}">
                <a16:creationId xmlns:a16="http://schemas.microsoft.com/office/drawing/2014/main" id="{86ABC225-445F-38D9-7AAB-7C276A1CC371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07" y="4150127"/>
            <a:ext cx="1264121" cy="84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8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837382"/>
              </p:ext>
            </p:extLst>
          </p:nvPr>
        </p:nvGraphicFramePr>
        <p:xfrm>
          <a:off x="2685381" y="372666"/>
          <a:ext cx="7865671" cy="6974889"/>
        </p:xfrm>
        <a:graphic>
          <a:graphicData uri="http://schemas.openxmlformats.org/drawingml/2006/table">
            <a:tbl>
              <a:tblPr/>
              <a:tblGrid>
                <a:gridCol w="1506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3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3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Mon 12th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13th</a:t>
                      </a:r>
                      <a:endParaRPr lang="en-US" sz="1350" b="0" i="1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14th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15th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16th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Breakfast - Goal Setting</a:t>
                      </a:r>
                    </a:p>
                    <a:p>
                      <a:pPr marL="0" marR="0" lvl="0" indent="0" algn="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9:30-11am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 Building relationships: Bingo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9.30-11am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Breakfast Club-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Tech Safe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9.30-10.30am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Hub Grub Budgeting-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09.30am-11am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Healthy living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533"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Physical Health Outdoor/indoor gym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10am-4pm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Music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Memories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10.30-12pm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Interview techniques/Mock interviews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 – 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Non accredited course: Food safety and storage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10.30-12pm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713">
                <a:tc vMerge="1"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0">
                      <a:solidFill>
                        <a:srgbClr val="000000"/>
                      </a:solidFill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Introduction to Self-employment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11am- 12pm</a:t>
                      </a: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0">
                      <a:solidFill>
                        <a:srgbClr val="000000"/>
                      </a:solidFill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ts val="1515"/>
                        </a:lnSpc>
                      </a:pPr>
                      <a:endParaRPr lang="en-US" sz="1082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0">
                      <a:solidFill>
                        <a:srgbClr val="000000"/>
                      </a:solidFill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ts val="1515"/>
                        </a:lnSpc>
                      </a:pPr>
                      <a:endParaRPr lang="en-US" sz="1082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/>
                </a:tc>
                <a:extLst>
                  <a:ext uri="{0D108BD9-81ED-4DB2-BD59-A6C34878D82A}">
                    <a16:rowId xmlns:a16="http://schemas.microsoft.com/office/drawing/2014/main" val="411426816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Men's Only 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Health &amp; Wellbeing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Drama session with TIPP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11am-1pm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Teamwork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Hub Quiz 12-1pm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Hub closed 1-2pm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Hub closed 1-2pm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Hub closed 1-2pm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 Access to services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2pm-4pm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 Future Focus: Climbing life’s mountain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2pm-3pm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WOMEN’S ONLY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Baking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2-4pm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Enrolment Clinic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2-4pm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Job Club and Digital college sessions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5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2pm - 4pm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40560" marR="140560" marT="140560" marB="14056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0">
                      <a:solidFill>
                        <a:srgbClr val="000000"/>
                      </a:solidFill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/>
                </a:tc>
                <a:extLst>
                  <a:ext uri="{0D108BD9-81ED-4DB2-BD59-A6C34878D82A}">
                    <a16:rowId xmlns:a16="http://schemas.microsoft.com/office/drawing/2014/main" val="2651496602"/>
                  </a:ext>
                </a:extLst>
              </a:tr>
              <a:tr h="6668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Music Memories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3pm-4pm</a:t>
                      </a: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Wellbeing Walk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  <a:endParaRPr lang="en-GB" sz="1050" dirty="0"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40560" marR="140560" marT="140560" marB="140560"/>
                </a:tc>
                <a:extLst>
                  <a:ext uri="{0D108BD9-81ED-4DB2-BD59-A6C34878D82A}">
                    <a16:rowId xmlns:a16="http://schemas.microsoft.com/office/drawing/2014/main" val="35493499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166131" y="1516841"/>
            <a:ext cx="2392394" cy="4986666"/>
            <a:chOff x="5070" y="-203999"/>
            <a:chExt cx="871500" cy="1669301"/>
          </a:xfrm>
        </p:grpSpPr>
        <p:sp>
          <p:nvSpPr>
            <p:cNvPr id="4" name="Freeform 4"/>
            <p:cNvSpPr/>
            <p:nvPr/>
          </p:nvSpPr>
          <p:spPr>
            <a:xfrm>
              <a:off x="5070" y="-203999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95" y="-63908"/>
              <a:ext cx="868775" cy="1373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WA2 7NA</a:t>
              </a:r>
              <a:endParaRPr lang="en-GB" sz="1600" b="1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r>
                <a:rPr lang="en-US" sz="1600" b="1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>
                  <a:solidFill>
                    <a:schemeClr val="bg1"/>
                  </a:solidFill>
                  <a:latin typeface="+mj-lt"/>
                </a:rPr>
                <a:t>07586115855</a:t>
              </a:r>
              <a:endParaRPr lang="en-GB" sz="1600" b="1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endParaRPr lang="en-GB" sz="1600" b="1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GB" sz="1400">
                  <a:solidFill>
                    <a:schemeClr val="bg1"/>
                  </a:solidFill>
                  <a:latin typeface="+mj-lt"/>
                </a:rPr>
                <a:t>‘Job Club' - Support around anything employment. </a:t>
              </a:r>
              <a:endParaRPr lang="en-GB" sz="140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GB" sz="140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400">
                  <a:solidFill>
                    <a:schemeClr val="bg1"/>
                  </a:solidFill>
                  <a:latin typeface="+mj-lt"/>
                </a:rPr>
                <a:t>‘Visual Art session’ Explore different types of visual art, such as painting, printing, drama, etc.</a:t>
              </a:r>
              <a:endParaRPr lang="en-US" sz="1400">
                <a:solidFill>
                  <a:schemeClr val="bg1"/>
                </a:solidFill>
                <a:latin typeface="+mj-lt"/>
              </a:endParaRPr>
            </a:p>
            <a:p>
              <a:pPr algn="ctr" rtl="0"/>
              <a:endParaRPr lang="en-US" sz="140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US" sz="1400">
                  <a:solidFill>
                    <a:schemeClr val="bg1"/>
                  </a:solidFill>
                  <a:latin typeface="+mj-lt"/>
                </a:rPr>
                <a:t>‘Access to services’- Get support with how and where to access specific services catered to your individual needs.</a:t>
              </a:r>
              <a:endParaRPr lang="en-US" sz="1699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331141" y="6500857"/>
            <a:ext cx="2066012" cy="637214"/>
            <a:chOff x="183080" y="146428"/>
            <a:chExt cx="2754682" cy="849618"/>
          </a:xfrm>
        </p:grpSpPr>
        <p:sp>
          <p:nvSpPr>
            <p:cNvPr id="50" name="Freeform 50"/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</a:t>
              </a:r>
              <a:r>
                <a:rPr lang="en-US" sz="750" err="1">
                  <a:solidFill>
                    <a:srgbClr val="000000"/>
                  </a:solidFill>
                  <a:latin typeface="DM Sans"/>
                </a:rPr>
                <a:t>programme</a:t>
              </a:r>
              <a:r>
                <a:rPr lang="en-US" sz="750">
                  <a:solidFill>
                    <a:srgbClr val="000000"/>
                  </a:solidFill>
                  <a:latin typeface="DM Sans"/>
                </a:rPr>
                <a:t> is delivered by HMPPS CFO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720780" y="-95267"/>
            <a:ext cx="5546347" cy="588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</a:t>
            </a:r>
            <a:r>
              <a:rPr lang="en-US" sz="2000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May - WEEK 3</a:t>
            </a:r>
            <a:endParaRPr lang="en-US" sz="3499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58981" y="545468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75D1EB66-876B-492B-951D-98A55D90ED33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8332E2C6-8C75-8C97-1DB7-8370A77E8ED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CD5C3C38-E428-B707-FD9C-EB430782F8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5" name="Picture 14" descr="A blue circle with a heart and pulse line&#10;&#10;Description automatically generated">
            <a:extLst>
              <a:ext uri="{FF2B5EF4-FFF2-40B4-BE49-F238E27FC236}">
                <a16:creationId xmlns:a16="http://schemas.microsoft.com/office/drawing/2014/main" id="{160C080E-8EB5-F972-3B5C-98787F282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28002" y="4685277"/>
            <a:ext cx="455645" cy="460567"/>
          </a:xfrm>
          <a:prstGeom prst="rect">
            <a:avLst/>
          </a:prstGeom>
        </p:spPr>
      </p:pic>
      <p:sp>
        <p:nvSpPr>
          <p:cNvPr id="11" name="Freeform 66">
            <a:extLst>
              <a:ext uri="{FF2B5EF4-FFF2-40B4-BE49-F238E27FC236}">
                <a16:creationId xmlns:a16="http://schemas.microsoft.com/office/drawing/2014/main" id="{488D90C9-986B-C20E-B15F-01AD48077C70}"/>
              </a:ext>
            </a:extLst>
          </p:cNvPr>
          <p:cNvSpPr/>
          <p:nvPr/>
        </p:nvSpPr>
        <p:spPr>
          <a:xfrm>
            <a:off x="4262224" y="97474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Freeform 66">
            <a:extLst>
              <a:ext uri="{FF2B5EF4-FFF2-40B4-BE49-F238E27FC236}">
                <a16:creationId xmlns:a16="http://schemas.microsoft.com/office/drawing/2014/main" id="{9FA2B33A-22A3-1AAF-FC61-5474B6B70F40}"/>
              </a:ext>
            </a:extLst>
          </p:cNvPr>
          <p:cNvSpPr/>
          <p:nvPr/>
        </p:nvSpPr>
        <p:spPr>
          <a:xfrm>
            <a:off x="7156622" y="1167970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13" name="Group 62">
            <a:extLst>
              <a:ext uri="{FF2B5EF4-FFF2-40B4-BE49-F238E27FC236}">
                <a16:creationId xmlns:a16="http://schemas.microsoft.com/office/drawing/2014/main" id="{D1BDE572-A818-A674-A6A2-A52DC09A08D5}"/>
              </a:ext>
            </a:extLst>
          </p:cNvPr>
          <p:cNvGrpSpPr/>
          <p:nvPr/>
        </p:nvGrpSpPr>
        <p:grpSpPr>
          <a:xfrm>
            <a:off x="5730739" y="908290"/>
            <a:ext cx="256304" cy="296674"/>
            <a:chOff x="-120800" y="47625"/>
            <a:chExt cx="857400" cy="992447"/>
          </a:xfrm>
        </p:grpSpPr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85491F88-B811-1EBA-9BBB-FA11A32A9D1B}"/>
                </a:ext>
              </a:extLst>
            </p:cNvPr>
            <p:cNvSpPr/>
            <p:nvPr/>
          </p:nvSpPr>
          <p:spPr>
            <a:xfrm>
              <a:off x="-120800" y="22727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64">
              <a:extLst>
                <a:ext uri="{FF2B5EF4-FFF2-40B4-BE49-F238E27FC236}">
                  <a16:creationId xmlns:a16="http://schemas.microsoft.com/office/drawing/2014/main" id="{608F5C4D-7F81-25F9-9512-06EDDF89227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36" name="Freeform 66">
            <a:extLst>
              <a:ext uri="{FF2B5EF4-FFF2-40B4-BE49-F238E27FC236}">
                <a16:creationId xmlns:a16="http://schemas.microsoft.com/office/drawing/2014/main" id="{6BA15F28-BE16-2C3A-06A8-680109FEBDD3}"/>
              </a:ext>
            </a:extLst>
          </p:cNvPr>
          <p:cNvSpPr/>
          <p:nvPr/>
        </p:nvSpPr>
        <p:spPr>
          <a:xfrm>
            <a:off x="2711846" y="397920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43" name="Freeform 66">
            <a:extLst>
              <a:ext uri="{FF2B5EF4-FFF2-40B4-BE49-F238E27FC236}">
                <a16:creationId xmlns:a16="http://schemas.microsoft.com/office/drawing/2014/main" id="{BCD32628-8D3F-252C-FB04-6E353CF9B497}"/>
              </a:ext>
            </a:extLst>
          </p:cNvPr>
          <p:cNvSpPr/>
          <p:nvPr/>
        </p:nvSpPr>
        <p:spPr>
          <a:xfrm>
            <a:off x="4265453" y="408830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62" name="TextBox 64">
            <a:extLst>
              <a:ext uri="{FF2B5EF4-FFF2-40B4-BE49-F238E27FC236}">
                <a16:creationId xmlns:a16="http://schemas.microsoft.com/office/drawing/2014/main" id="{536B4353-D7D2-F762-F397-B26EB3F7C282}"/>
              </a:ext>
            </a:extLst>
          </p:cNvPr>
          <p:cNvSpPr txBox="1"/>
          <p:nvPr/>
        </p:nvSpPr>
        <p:spPr>
          <a:xfrm>
            <a:off x="9033512" y="3907632"/>
            <a:ext cx="197415" cy="2059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79"/>
              </a:lnSpc>
            </a:pPr>
            <a:endParaRPr/>
          </a:p>
        </p:txBody>
      </p:sp>
      <p:pic>
        <p:nvPicPr>
          <p:cNvPr id="73" name="Picture 72" descr="A cartoon character climbing up a staircase&#10;&#10;Description automatically generated">
            <a:extLst>
              <a:ext uri="{FF2B5EF4-FFF2-40B4-BE49-F238E27FC236}">
                <a16:creationId xmlns:a16="http://schemas.microsoft.com/office/drawing/2014/main" id="{13F71F26-F101-A2A1-C560-D61013DE0D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73793" y="1637518"/>
            <a:ext cx="633759" cy="570459"/>
          </a:xfrm>
          <a:prstGeom prst="rect">
            <a:avLst/>
          </a:prstGeom>
        </p:spPr>
      </p:pic>
      <p:sp>
        <p:nvSpPr>
          <p:cNvPr id="74" name="Freeform 66">
            <a:extLst>
              <a:ext uri="{FF2B5EF4-FFF2-40B4-BE49-F238E27FC236}">
                <a16:creationId xmlns:a16="http://schemas.microsoft.com/office/drawing/2014/main" id="{1BA7B621-BBF0-A678-BBA6-73A2958851E2}"/>
              </a:ext>
            </a:extLst>
          </p:cNvPr>
          <p:cNvSpPr/>
          <p:nvPr/>
        </p:nvSpPr>
        <p:spPr>
          <a:xfrm>
            <a:off x="2741047" y="99300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8" name="Picture 77" descr="A logo for a mental health company&#10;&#10;Description automatically generated">
            <a:extLst>
              <a:ext uri="{FF2B5EF4-FFF2-40B4-BE49-F238E27FC236}">
                <a16:creationId xmlns:a16="http://schemas.microsoft.com/office/drawing/2014/main" id="{72A83765-67D3-575A-6C1B-CFC225BDF3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208029" y="4722708"/>
            <a:ext cx="423136" cy="423136"/>
          </a:xfrm>
          <a:prstGeom prst="rect">
            <a:avLst/>
          </a:prstGeom>
        </p:spPr>
      </p:pic>
      <p:sp>
        <p:nvSpPr>
          <p:cNvPr id="79" name="Freeform 66">
            <a:extLst>
              <a:ext uri="{FF2B5EF4-FFF2-40B4-BE49-F238E27FC236}">
                <a16:creationId xmlns:a16="http://schemas.microsoft.com/office/drawing/2014/main" id="{23E90C65-777C-647A-8661-1626C09DF312}"/>
              </a:ext>
            </a:extLst>
          </p:cNvPr>
          <p:cNvSpPr/>
          <p:nvPr/>
        </p:nvSpPr>
        <p:spPr>
          <a:xfrm>
            <a:off x="4231452" y="241131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87" name="Group 62">
            <a:extLst>
              <a:ext uri="{FF2B5EF4-FFF2-40B4-BE49-F238E27FC236}">
                <a16:creationId xmlns:a16="http://schemas.microsoft.com/office/drawing/2014/main" id="{743843F2-F9FF-DBB3-FD58-B20450C2DD9C}"/>
              </a:ext>
            </a:extLst>
          </p:cNvPr>
          <p:cNvGrpSpPr/>
          <p:nvPr/>
        </p:nvGrpSpPr>
        <p:grpSpPr>
          <a:xfrm>
            <a:off x="2729375" y="2414507"/>
            <a:ext cx="242972" cy="242972"/>
            <a:chOff x="0" y="0"/>
            <a:chExt cx="812800" cy="812800"/>
          </a:xfrm>
        </p:grpSpPr>
        <p:sp>
          <p:nvSpPr>
            <p:cNvPr id="88" name="Freeform 63">
              <a:extLst>
                <a:ext uri="{FF2B5EF4-FFF2-40B4-BE49-F238E27FC236}">
                  <a16:creationId xmlns:a16="http://schemas.microsoft.com/office/drawing/2014/main" id="{8FA307A7-AA2F-DC3B-B257-98C36FE80B6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TextBox 64">
              <a:extLst>
                <a:ext uri="{FF2B5EF4-FFF2-40B4-BE49-F238E27FC236}">
                  <a16:creationId xmlns:a16="http://schemas.microsoft.com/office/drawing/2014/main" id="{A4CCC14D-55D8-6832-25FF-2BD16B391B8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92" name="Freeform 66">
            <a:extLst>
              <a:ext uri="{FF2B5EF4-FFF2-40B4-BE49-F238E27FC236}">
                <a16:creationId xmlns:a16="http://schemas.microsoft.com/office/drawing/2014/main" id="{8846E973-9DAF-5DE4-DD2F-7FD38107B4F8}"/>
              </a:ext>
            </a:extLst>
          </p:cNvPr>
          <p:cNvSpPr/>
          <p:nvPr/>
        </p:nvSpPr>
        <p:spPr>
          <a:xfrm>
            <a:off x="7204227" y="640424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93" name="Freeform 66">
            <a:extLst>
              <a:ext uri="{FF2B5EF4-FFF2-40B4-BE49-F238E27FC236}">
                <a16:creationId xmlns:a16="http://schemas.microsoft.com/office/drawing/2014/main" id="{00D8808B-83FC-2DED-7E71-EED402B4B2E4}"/>
              </a:ext>
            </a:extLst>
          </p:cNvPr>
          <p:cNvSpPr/>
          <p:nvPr/>
        </p:nvSpPr>
        <p:spPr>
          <a:xfrm>
            <a:off x="7193748" y="410679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97" name="Freeform 66">
            <a:extLst>
              <a:ext uri="{FF2B5EF4-FFF2-40B4-BE49-F238E27FC236}">
                <a16:creationId xmlns:a16="http://schemas.microsoft.com/office/drawing/2014/main" id="{F5DF85A0-C95A-99F5-6D13-8C5613B0FF25}"/>
              </a:ext>
            </a:extLst>
          </p:cNvPr>
          <p:cNvSpPr/>
          <p:nvPr/>
        </p:nvSpPr>
        <p:spPr>
          <a:xfrm>
            <a:off x="5754949" y="607948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99" name="Picture 98" descr="A person holding a cell phone&#10;&#10;Description automatically generated">
            <a:extLst>
              <a:ext uri="{FF2B5EF4-FFF2-40B4-BE49-F238E27FC236}">
                <a16:creationId xmlns:a16="http://schemas.microsoft.com/office/drawing/2014/main" id="{D6B266D1-25E6-E6D9-A782-EC66649E05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080634" y="1725330"/>
            <a:ext cx="723971" cy="482647"/>
          </a:xfrm>
          <a:prstGeom prst="rect">
            <a:avLst/>
          </a:prstGeom>
        </p:spPr>
      </p:pic>
      <p:sp>
        <p:nvSpPr>
          <p:cNvPr id="17" name="Freeform 66">
            <a:extLst>
              <a:ext uri="{FF2B5EF4-FFF2-40B4-BE49-F238E27FC236}">
                <a16:creationId xmlns:a16="http://schemas.microsoft.com/office/drawing/2014/main" id="{9DBAC228-B1FC-6B38-6EA3-F3A4A12984F6}"/>
              </a:ext>
            </a:extLst>
          </p:cNvPr>
          <p:cNvSpPr/>
          <p:nvPr/>
        </p:nvSpPr>
        <p:spPr>
          <a:xfrm>
            <a:off x="4235353" y="346029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4102" name="Picture 6" descr="Are Your Childhood Memories Real? | Private Therapy Clinic">
            <a:extLst>
              <a:ext uri="{FF2B5EF4-FFF2-40B4-BE49-F238E27FC236}">
                <a16:creationId xmlns:a16="http://schemas.microsoft.com/office/drawing/2014/main" id="{57D7E5A5-4C86-552B-A5C8-D03255137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84" y="3282566"/>
            <a:ext cx="767610" cy="4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65">
            <a:extLst>
              <a:ext uri="{FF2B5EF4-FFF2-40B4-BE49-F238E27FC236}">
                <a16:creationId xmlns:a16="http://schemas.microsoft.com/office/drawing/2014/main" id="{ED3DE2E7-442A-0038-2804-F06BC063B4A7}"/>
              </a:ext>
            </a:extLst>
          </p:cNvPr>
          <p:cNvGrpSpPr/>
          <p:nvPr/>
        </p:nvGrpSpPr>
        <p:grpSpPr>
          <a:xfrm>
            <a:off x="5758859" y="2415145"/>
            <a:ext cx="220832" cy="193228"/>
            <a:chOff x="0" y="0"/>
            <a:chExt cx="812800" cy="711200"/>
          </a:xfrm>
        </p:grpSpPr>
        <p:sp>
          <p:nvSpPr>
            <p:cNvPr id="23" name="Freeform 66">
              <a:extLst>
                <a:ext uri="{FF2B5EF4-FFF2-40B4-BE49-F238E27FC236}">
                  <a16:creationId xmlns:a16="http://schemas.microsoft.com/office/drawing/2014/main" id="{D3308A2F-7CD4-038F-3203-4D943E811D62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4C582649-40EE-2C94-AD40-CF9927AEDAAC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535251A-F2B2-208E-1392-44061D53A7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90" y="-27085"/>
            <a:ext cx="1148311" cy="365119"/>
          </a:xfrm>
          <a:prstGeom prst="rect">
            <a:avLst/>
          </a:prstGeom>
        </p:spPr>
      </p:pic>
      <p:pic>
        <p:nvPicPr>
          <p:cNvPr id="25" name="Picture 24" descr="Climbers on a snowy ridge">
            <a:extLst>
              <a:ext uri="{FF2B5EF4-FFF2-40B4-BE49-F238E27FC236}">
                <a16:creationId xmlns:a16="http://schemas.microsoft.com/office/drawing/2014/main" id="{E2B29F60-63BF-5E21-633B-76508E2E48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34" y="6674533"/>
            <a:ext cx="763612" cy="489189"/>
          </a:xfrm>
          <a:prstGeom prst="rect">
            <a:avLst/>
          </a:prstGeom>
        </p:spPr>
      </p:pic>
      <p:pic>
        <p:nvPicPr>
          <p:cNvPr id="35" name="Picture 2" descr="GC_Landscape_RGB">
            <a:extLst>
              <a:ext uri="{FF2B5EF4-FFF2-40B4-BE49-F238E27FC236}">
                <a16:creationId xmlns:a16="http://schemas.microsoft.com/office/drawing/2014/main" id="{CEE1AD05-2F59-3D0D-D6FA-E707EC40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26957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Chairs in a cinema">
            <a:extLst>
              <a:ext uri="{FF2B5EF4-FFF2-40B4-BE49-F238E27FC236}">
                <a16:creationId xmlns:a16="http://schemas.microsoft.com/office/drawing/2014/main" id="{AF389306-3324-1B1F-5047-702632A0EA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48" y="4685277"/>
            <a:ext cx="674432" cy="420317"/>
          </a:xfrm>
          <a:prstGeom prst="rect">
            <a:avLst/>
          </a:prstGeom>
        </p:spPr>
      </p:pic>
      <p:sp>
        <p:nvSpPr>
          <p:cNvPr id="10" name="Freeform 66">
            <a:extLst>
              <a:ext uri="{FF2B5EF4-FFF2-40B4-BE49-F238E27FC236}">
                <a16:creationId xmlns:a16="http://schemas.microsoft.com/office/drawing/2014/main" id="{7CAF7562-DB49-5808-AC4B-763746ECF5C0}"/>
              </a:ext>
            </a:extLst>
          </p:cNvPr>
          <p:cNvSpPr/>
          <p:nvPr/>
        </p:nvSpPr>
        <p:spPr>
          <a:xfrm>
            <a:off x="2735165" y="6070054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1" name="Group 65">
            <a:extLst>
              <a:ext uri="{FF2B5EF4-FFF2-40B4-BE49-F238E27FC236}">
                <a16:creationId xmlns:a16="http://schemas.microsoft.com/office/drawing/2014/main" id="{298249A6-3283-50D7-D367-AE3566FC33FC}"/>
              </a:ext>
            </a:extLst>
          </p:cNvPr>
          <p:cNvGrpSpPr/>
          <p:nvPr/>
        </p:nvGrpSpPr>
        <p:grpSpPr>
          <a:xfrm>
            <a:off x="7198259" y="2347729"/>
            <a:ext cx="220832" cy="193228"/>
            <a:chOff x="0" y="0"/>
            <a:chExt cx="812800" cy="711200"/>
          </a:xfrm>
        </p:grpSpPr>
        <p:sp>
          <p:nvSpPr>
            <p:cNvPr id="42" name="Freeform 66">
              <a:extLst>
                <a:ext uri="{FF2B5EF4-FFF2-40B4-BE49-F238E27FC236}">
                  <a16:creationId xmlns:a16="http://schemas.microsoft.com/office/drawing/2014/main" id="{27E07918-F167-0666-37F1-A7BE2F5E6431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TextBox 67">
              <a:extLst>
                <a:ext uri="{FF2B5EF4-FFF2-40B4-BE49-F238E27FC236}">
                  <a16:creationId xmlns:a16="http://schemas.microsoft.com/office/drawing/2014/main" id="{FD212ABE-95ED-07D9-6A0C-72B6D640D872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31" name="Picture 30" descr="Game playing table with numbers">
            <a:extLst>
              <a:ext uri="{FF2B5EF4-FFF2-40B4-BE49-F238E27FC236}">
                <a16:creationId xmlns:a16="http://schemas.microsoft.com/office/drawing/2014/main" id="{5013DDF2-4C23-EF7B-1261-B18E1F103EF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03" y="1729101"/>
            <a:ext cx="723971" cy="479526"/>
          </a:xfrm>
          <a:prstGeom prst="rect">
            <a:avLst/>
          </a:prstGeom>
        </p:spPr>
      </p:pic>
      <p:grpSp>
        <p:nvGrpSpPr>
          <p:cNvPr id="14" name="Group 65">
            <a:extLst>
              <a:ext uri="{FF2B5EF4-FFF2-40B4-BE49-F238E27FC236}">
                <a16:creationId xmlns:a16="http://schemas.microsoft.com/office/drawing/2014/main" id="{8185245F-5E33-0B46-AC8B-BC7025BE6810}"/>
              </a:ext>
            </a:extLst>
          </p:cNvPr>
          <p:cNvGrpSpPr/>
          <p:nvPr/>
        </p:nvGrpSpPr>
        <p:grpSpPr>
          <a:xfrm>
            <a:off x="4226113" y="6089691"/>
            <a:ext cx="220832" cy="193228"/>
            <a:chOff x="0" y="0"/>
            <a:chExt cx="812800" cy="711200"/>
          </a:xfrm>
        </p:grpSpPr>
        <p:sp>
          <p:nvSpPr>
            <p:cNvPr id="18" name="Freeform 66">
              <a:extLst>
                <a:ext uri="{FF2B5EF4-FFF2-40B4-BE49-F238E27FC236}">
                  <a16:creationId xmlns:a16="http://schemas.microsoft.com/office/drawing/2014/main" id="{775E4FF0-A253-A0C1-3DDB-AE9C257926AB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333A9C77-D0D9-B873-4F83-B5E7A9291611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26" name="Picture 25" descr="A group of people putting their fists together&#10;&#10;Description automatically generated">
            <a:extLst>
              <a:ext uri="{FF2B5EF4-FFF2-40B4-BE49-F238E27FC236}">
                <a16:creationId xmlns:a16="http://schemas.microsoft.com/office/drawing/2014/main" id="{778EBC4F-10D9-82D4-443B-CF76B658DC1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600004" y="4772941"/>
            <a:ext cx="657473" cy="399990"/>
          </a:xfrm>
          <a:prstGeom prst="rect">
            <a:avLst/>
          </a:prstGeom>
        </p:spPr>
      </p:pic>
      <p:sp>
        <p:nvSpPr>
          <p:cNvPr id="28" name="Freeform 66">
            <a:extLst>
              <a:ext uri="{FF2B5EF4-FFF2-40B4-BE49-F238E27FC236}">
                <a16:creationId xmlns:a16="http://schemas.microsoft.com/office/drawing/2014/main" id="{253FA1BB-BBDA-F900-4177-2073345F79E3}"/>
              </a:ext>
            </a:extLst>
          </p:cNvPr>
          <p:cNvSpPr/>
          <p:nvPr/>
        </p:nvSpPr>
        <p:spPr>
          <a:xfrm>
            <a:off x="7204227" y="701103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B43EC34D-D086-108A-F320-4B18B6F2678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3219146" y="3365736"/>
            <a:ext cx="433597" cy="412514"/>
          </a:xfrm>
          <a:prstGeom prst="rect">
            <a:avLst/>
          </a:prstGeom>
        </p:spPr>
      </p:pic>
      <p:sp>
        <p:nvSpPr>
          <p:cNvPr id="6" name="Freeform 66">
            <a:extLst>
              <a:ext uri="{FF2B5EF4-FFF2-40B4-BE49-F238E27FC236}">
                <a16:creationId xmlns:a16="http://schemas.microsoft.com/office/drawing/2014/main" id="{98113A38-5CC5-F6A0-C275-34C0AE6D3659}"/>
              </a:ext>
            </a:extLst>
          </p:cNvPr>
          <p:cNvSpPr/>
          <p:nvPr/>
        </p:nvSpPr>
        <p:spPr>
          <a:xfrm>
            <a:off x="2697580" y="671907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91FBEF9D-C920-EB05-D961-281F714E905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9224881" y="4581556"/>
            <a:ext cx="706464" cy="524038"/>
          </a:xfrm>
          <a:prstGeom prst="rect">
            <a:avLst/>
          </a:prstGeom>
        </p:spPr>
      </p:pic>
      <p:grpSp>
        <p:nvGrpSpPr>
          <p:cNvPr id="9" name="Group 62">
            <a:extLst>
              <a:ext uri="{FF2B5EF4-FFF2-40B4-BE49-F238E27FC236}">
                <a16:creationId xmlns:a16="http://schemas.microsoft.com/office/drawing/2014/main" id="{7BF9187C-56DE-534F-FB8A-FB8F4780F2E3}"/>
              </a:ext>
            </a:extLst>
          </p:cNvPr>
          <p:cNvGrpSpPr/>
          <p:nvPr/>
        </p:nvGrpSpPr>
        <p:grpSpPr>
          <a:xfrm>
            <a:off x="8861330" y="4075815"/>
            <a:ext cx="242972" cy="242972"/>
            <a:chOff x="0" y="0"/>
            <a:chExt cx="812800" cy="812800"/>
          </a:xfrm>
        </p:grpSpPr>
        <p:sp>
          <p:nvSpPr>
            <p:cNvPr id="20" name="Freeform 63">
              <a:extLst>
                <a:ext uri="{FF2B5EF4-FFF2-40B4-BE49-F238E27FC236}">
                  <a16:creationId xmlns:a16="http://schemas.microsoft.com/office/drawing/2014/main" id="{29753C38-C7CE-26F3-C994-665CD7DC624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64">
              <a:extLst>
                <a:ext uri="{FF2B5EF4-FFF2-40B4-BE49-F238E27FC236}">
                  <a16:creationId xmlns:a16="http://schemas.microsoft.com/office/drawing/2014/main" id="{705BC67A-4A8F-06BC-B0D2-FDDE53A6237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29" name="Picture 28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FDEDE00E-1A94-4F2B-BA03-523B425711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9319805" y="6478908"/>
            <a:ext cx="706465" cy="514712"/>
          </a:xfrm>
          <a:prstGeom prst="rect">
            <a:avLst/>
          </a:prstGeom>
        </p:spPr>
      </p:pic>
      <p:sp>
        <p:nvSpPr>
          <p:cNvPr id="33" name="Freeform 66">
            <a:extLst>
              <a:ext uri="{FF2B5EF4-FFF2-40B4-BE49-F238E27FC236}">
                <a16:creationId xmlns:a16="http://schemas.microsoft.com/office/drawing/2014/main" id="{9EF5B8A4-FC66-FE28-6D7A-C0B6105BF66C}"/>
              </a:ext>
            </a:extLst>
          </p:cNvPr>
          <p:cNvSpPr/>
          <p:nvPr/>
        </p:nvSpPr>
        <p:spPr>
          <a:xfrm>
            <a:off x="8903875" y="579039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39" name="Freeform 66">
            <a:extLst>
              <a:ext uri="{FF2B5EF4-FFF2-40B4-BE49-F238E27FC236}">
                <a16:creationId xmlns:a16="http://schemas.microsoft.com/office/drawing/2014/main" id="{B9E79A18-2FC2-3C30-DAA6-C4B901C92E99}"/>
              </a:ext>
            </a:extLst>
          </p:cNvPr>
          <p:cNvSpPr/>
          <p:nvPr/>
        </p:nvSpPr>
        <p:spPr>
          <a:xfrm>
            <a:off x="8820054" y="99300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51" name="Picture 50" descr="A puzzle piece in the shape of a house&#10;&#10;Description automatically generated">
            <a:extLst>
              <a:ext uri="{FF2B5EF4-FFF2-40B4-BE49-F238E27FC236}">
                <a16:creationId xmlns:a16="http://schemas.microsoft.com/office/drawing/2014/main" id="{2924B960-5239-FBEC-237F-A7B172696D0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247867" y="1660383"/>
            <a:ext cx="683478" cy="449644"/>
          </a:xfrm>
          <a:prstGeom prst="rect">
            <a:avLst/>
          </a:prstGeom>
        </p:spPr>
      </p:pic>
      <p:pic>
        <p:nvPicPr>
          <p:cNvPr id="55" name="Picture 54" descr="A pair of people's feet on a brick sidewalk&#10;&#10;Description automatically generated">
            <a:extLst>
              <a:ext uri="{FF2B5EF4-FFF2-40B4-BE49-F238E27FC236}">
                <a16:creationId xmlns:a16="http://schemas.microsoft.com/office/drawing/2014/main" id="{9426ABFB-B38E-6ED4-846B-5E7D650B6A3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7756282" y="1791221"/>
            <a:ext cx="374761" cy="288221"/>
          </a:xfrm>
          <a:prstGeom prst="rect">
            <a:avLst/>
          </a:prstGeom>
        </p:spPr>
      </p:pic>
      <p:pic>
        <p:nvPicPr>
          <p:cNvPr id="34" name="Picture 33" descr="Illustration of person writing">
            <a:extLst>
              <a:ext uri="{FF2B5EF4-FFF2-40B4-BE49-F238E27FC236}">
                <a16:creationId xmlns:a16="http://schemas.microsoft.com/office/drawing/2014/main" id="{FC84B4F2-67E9-698E-0829-A460F95B5AA2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96" y="3269234"/>
            <a:ext cx="861988" cy="544625"/>
          </a:xfrm>
          <a:prstGeom prst="rect">
            <a:avLst/>
          </a:prstGeom>
        </p:spPr>
      </p:pic>
      <p:pic>
        <p:nvPicPr>
          <p:cNvPr id="38" name="Picture 37" descr="Close-up of stack of pancakes with blackberries and blueberries on gray ceramic plate">
            <a:extLst>
              <a:ext uri="{FF2B5EF4-FFF2-40B4-BE49-F238E27FC236}">
                <a16:creationId xmlns:a16="http://schemas.microsoft.com/office/drawing/2014/main" id="{0E2E7D2A-EF5E-56C0-4BA2-F248DD9E8BB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601" y="3269234"/>
            <a:ext cx="706464" cy="518063"/>
          </a:xfrm>
          <a:prstGeom prst="rect">
            <a:avLst/>
          </a:prstGeom>
        </p:spPr>
      </p:pic>
      <p:grpSp>
        <p:nvGrpSpPr>
          <p:cNvPr id="40" name="Group 65">
            <a:extLst>
              <a:ext uri="{FF2B5EF4-FFF2-40B4-BE49-F238E27FC236}">
                <a16:creationId xmlns:a16="http://schemas.microsoft.com/office/drawing/2014/main" id="{905E6D3B-E146-1515-F483-3957F2D56AA6}"/>
              </a:ext>
            </a:extLst>
          </p:cNvPr>
          <p:cNvGrpSpPr/>
          <p:nvPr/>
        </p:nvGrpSpPr>
        <p:grpSpPr>
          <a:xfrm>
            <a:off x="8727387" y="2347729"/>
            <a:ext cx="220832" cy="193228"/>
            <a:chOff x="0" y="0"/>
            <a:chExt cx="812800" cy="711200"/>
          </a:xfrm>
        </p:grpSpPr>
        <p:sp>
          <p:nvSpPr>
            <p:cNvPr id="44" name="Freeform 66">
              <a:extLst>
                <a:ext uri="{FF2B5EF4-FFF2-40B4-BE49-F238E27FC236}">
                  <a16:creationId xmlns:a16="http://schemas.microsoft.com/office/drawing/2014/main" id="{A9E04AB6-48F0-138F-06BB-A6A57AFFF0C8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TextBox 67">
              <a:extLst>
                <a:ext uri="{FF2B5EF4-FFF2-40B4-BE49-F238E27FC236}">
                  <a16:creationId xmlns:a16="http://schemas.microsoft.com/office/drawing/2014/main" id="{0C78A75D-3F8F-A8C3-54EA-4C0204686186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41247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804489"/>
              </p:ext>
            </p:extLst>
          </p:nvPr>
        </p:nvGraphicFramePr>
        <p:xfrm>
          <a:off x="2758069" y="599133"/>
          <a:ext cx="7849296" cy="6881806"/>
        </p:xfrm>
        <a:graphic>
          <a:graphicData uri="http://schemas.openxmlformats.org/drawingml/2006/table">
            <a:tbl>
              <a:tblPr/>
              <a:tblGrid>
                <a:gridCol w="1544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6938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>
                          <a:solidFill>
                            <a:srgbClr val="000000"/>
                          </a:solidFill>
                          <a:latin typeface="DM Sans Bold"/>
                        </a:rPr>
                        <a:t>Mon 21st </a:t>
                      </a:r>
                      <a:endParaRPr lang="en-US" sz="135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>
                          <a:solidFill>
                            <a:srgbClr val="000000"/>
                          </a:solidFill>
                          <a:latin typeface="DM Sans Bold"/>
                        </a:rPr>
                        <a:t>Tues 22nd</a:t>
                      </a:r>
                      <a:endParaRPr lang="en-US" sz="135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23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rd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24th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>
                          <a:solidFill>
                            <a:srgbClr val="000000"/>
                          </a:solidFill>
                          <a:latin typeface="DM Sans Bold"/>
                        </a:rPr>
                        <a:t>Fri 25th</a:t>
                      </a:r>
                      <a:endParaRPr lang="en-US" sz="135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3642">
                <a:tc>
                  <a:txBody>
                    <a:bodyPr/>
                    <a:lstStyle/>
                    <a:p>
                      <a:pPr marL="0" marR="0" lvl="0" indent="0" algn="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Breakfast - Goal Setting</a:t>
                      </a:r>
                    </a:p>
                    <a:p>
                      <a:pPr marL="0" marR="0" lvl="0" indent="0" algn="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9:30-11am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Money Worries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9.30-11am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Mindfulness Model making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10:00-11am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Hub Grub Budgeting-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i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09:30-11:00am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Communication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9.30-10.30am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9893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Physical Health Outdoor/indoor gym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10am-4pm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 Neurodiverse job search session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11AM - 12PM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Interview techniques/Mock interviews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        11am – 1pm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l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Non accredited course: Food safety and storage</a:t>
                      </a:r>
                    </a:p>
                    <a:p>
                      <a:pPr algn="l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10.30-12pm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842118"/>
                  </a:ext>
                </a:extLst>
              </a:tr>
              <a:tr h="1310734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Hub Club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12pm-1pm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Drama session with TIPP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11am-1pm</a:t>
                      </a:r>
                    </a:p>
                    <a:p>
                      <a:pPr algn="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Teamwork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Hub Quiz 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828056"/>
                  </a:ext>
                </a:extLst>
              </a:tr>
              <a:tr h="489590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>
                          <a:latin typeface="Arial"/>
                          <a:cs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>
                          <a:latin typeface="Arial"/>
                          <a:cs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latin typeface="Arial"/>
                          <a:cs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latin typeface="Arial"/>
                          <a:cs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latin typeface="Arial"/>
                          <a:cs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536769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Access to services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2pm-4pm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18 – 29 years only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Work and Employment Support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 – 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2pm-3pm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WOMEN’S ONLY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Positive Pebble Art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 2-4pm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Support work – 1-1 sessions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 Job Club </a:t>
                      </a: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and D</a:t>
                      </a: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igital college sessions</a:t>
                      </a:r>
                      <a:endParaRPr lang="en-US" sz="1050" dirty="0"/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2pm - 4pm</a:t>
                      </a:r>
                      <a:endParaRPr lang="en-US" sz="1000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9593"/>
                  </a:ext>
                </a:extLst>
              </a:tr>
              <a:tr h="62760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Music Memories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3pm-4pm</a:t>
                      </a:r>
                    </a:p>
                  </a:txBody>
                  <a:tcPr marL="140560" marR="140560" marT="140560" marB="140560"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Wellbeing walk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  <a:endParaRPr lang="en-GB" sz="1050" dirty="0"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82283573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226810" y="1333006"/>
            <a:ext cx="2399393" cy="5263195"/>
            <a:chOff x="0" y="-65058"/>
            <a:chExt cx="874050" cy="1811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275" y="-65058"/>
              <a:ext cx="868775" cy="1811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WA2 7NA</a:t>
              </a:r>
            </a:p>
            <a:p>
              <a:pPr algn="ctr" rtl="0"/>
              <a:r>
                <a:rPr lang="en-US" sz="1600" b="1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>
                  <a:solidFill>
                    <a:schemeClr val="bg1"/>
                  </a:solidFill>
                  <a:latin typeface="+mj-lt"/>
                </a:rPr>
                <a:t>07586115855</a:t>
              </a:r>
            </a:p>
            <a:p>
              <a:pPr algn="ctr" rtl="0"/>
              <a:endParaRPr lang="en-GB" sz="1200" b="1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ts val="1515"/>
                </a:lnSpc>
                <a:defRPr/>
              </a:pPr>
              <a:r>
                <a:rPr lang="en-US" sz="11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‘Future Focus</a:t>
              </a:r>
            </a:p>
            <a:p>
              <a:pPr algn="ctr">
                <a:lnSpc>
                  <a:spcPts val="1515"/>
                </a:lnSpc>
                <a:defRPr/>
              </a:pPr>
              <a:r>
                <a:rPr lang="en-US" sz="11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Climbing Life’s mountain’ – An opportunity to set goals  and break the goals down into smaller steps with your SW</a:t>
              </a:r>
              <a:r>
                <a:rPr lang="en-GB" sz="110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pPr algn="ctr" rtl="0"/>
              <a:endParaRPr lang="en-GB" sz="110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100">
                  <a:solidFill>
                    <a:schemeClr val="bg1"/>
                  </a:solidFill>
                  <a:latin typeface="+mj-lt"/>
                </a:rPr>
                <a:t>‘Growth Mindset’ –Challenge your thinking habits; a session that will support you in turning negative thinking into positive thinking..</a:t>
              </a:r>
            </a:p>
            <a:p>
              <a:pPr algn="ctr" rtl="0"/>
              <a:r>
                <a:rPr lang="en-GB" sz="1100">
                  <a:solidFill>
                    <a:schemeClr val="bg1"/>
                  </a:solidFill>
                  <a:latin typeface="+mj-lt"/>
                </a:rPr>
                <a:t> </a:t>
              </a:r>
            </a:p>
            <a:p>
              <a:pPr algn="ctr" rtl="0"/>
              <a:r>
                <a:rPr lang="en-GB" sz="1100">
                  <a:solidFill>
                    <a:schemeClr val="bg1"/>
                  </a:solidFill>
                  <a:latin typeface="+mj-lt"/>
                </a:rPr>
                <a:t>‘LP Artwork’- A session that will encourage you to think of a motivational album and replicate the artwork on to canvas. Whilst re-creating your artwork listen to nostalgic music you grew up with.</a:t>
              </a:r>
              <a:r>
                <a:rPr lang="en-GB" sz="1400">
                  <a:latin typeface="+mj-lt"/>
                </a:rPr>
                <a:t> </a:t>
              </a:r>
              <a:endParaRPr lang="en-US" sz="1400" b="1">
                <a:solidFill>
                  <a:srgbClr val="FFFFFF"/>
                </a:solidFill>
                <a:latin typeface="+mj-lt"/>
              </a:endParaRPr>
            </a:p>
            <a:p>
              <a:pPr algn="ctr">
                <a:lnSpc>
                  <a:spcPts val="2379"/>
                </a:lnSpc>
              </a:pPr>
              <a:endParaRPr lang="en-US" sz="1699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740975" y="-23974"/>
            <a:ext cx="5648987" cy="588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MAY – WEEK 4</a:t>
            </a:r>
            <a:endParaRPr lang="en-US" sz="3200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89681" y="553502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75D1EB66-876B-492B-951D-98A55D90ED33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8332E2C6-8C75-8C97-1DB7-8370A77E8ED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CD5C3C38-E428-B707-FD9C-EB430782F8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29" name="Freeform 66">
            <a:extLst>
              <a:ext uri="{FF2B5EF4-FFF2-40B4-BE49-F238E27FC236}">
                <a16:creationId xmlns:a16="http://schemas.microsoft.com/office/drawing/2014/main" id="{FBF4ABA2-1DBA-6F2E-E0D0-E8B6E6943C92}"/>
              </a:ext>
            </a:extLst>
          </p:cNvPr>
          <p:cNvSpPr/>
          <p:nvPr/>
        </p:nvSpPr>
        <p:spPr>
          <a:xfrm>
            <a:off x="4302988" y="116901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53" name="TextBox 64">
            <a:extLst>
              <a:ext uri="{FF2B5EF4-FFF2-40B4-BE49-F238E27FC236}">
                <a16:creationId xmlns:a16="http://schemas.microsoft.com/office/drawing/2014/main" id="{5C9AD9B9-368F-E303-EB59-0A5764053832}"/>
              </a:ext>
            </a:extLst>
          </p:cNvPr>
          <p:cNvSpPr txBox="1"/>
          <p:nvPr/>
        </p:nvSpPr>
        <p:spPr>
          <a:xfrm>
            <a:off x="2787828" y="3073253"/>
            <a:ext cx="197415" cy="2059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79"/>
              </a:lnSpc>
            </a:pPr>
            <a:endParaRPr/>
          </a:p>
        </p:txBody>
      </p:sp>
      <p:grpSp>
        <p:nvGrpSpPr>
          <p:cNvPr id="54" name="Group 65">
            <a:extLst>
              <a:ext uri="{FF2B5EF4-FFF2-40B4-BE49-F238E27FC236}">
                <a16:creationId xmlns:a16="http://schemas.microsoft.com/office/drawing/2014/main" id="{F7A014B1-C2D6-417D-92EB-9863335BAF9B}"/>
              </a:ext>
            </a:extLst>
          </p:cNvPr>
          <p:cNvGrpSpPr/>
          <p:nvPr/>
        </p:nvGrpSpPr>
        <p:grpSpPr>
          <a:xfrm>
            <a:off x="4311428" y="3644442"/>
            <a:ext cx="220832" cy="274952"/>
            <a:chOff x="0" y="-351595"/>
            <a:chExt cx="812800" cy="1011995"/>
          </a:xfrm>
        </p:grpSpPr>
        <p:sp>
          <p:nvSpPr>
            <p:cNvPr id="55" name="Freeform 66">
              <a:extLst>
                <a:ext uri="{FF2B5EF4-FFF2-40B4-BE49-F238E27FC236}">
                  <a16:creationId xmlns:a16="http://schemas.microsoft.com/office/drawing/2014/main" id="{95BFB65B-B980-252E-1F79-ABE4B36E2423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TextBox 67">
              <a:extLst>
                <a:ext uri="{FF2B5EF4-FFF2-40B4-BE49-F238E27FC236}">
                  <a16:creationId xmlns:a16="http://schemas.microsoft.com/office/drawing/2014/main" id="{00BD15AE-2DA5-44B5-5D1E-265DB26B43FD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3" name="Picture 12" descr="A calculator and coins on a table&#10;&#10;Description automatically generated">
            <a:extLst>
              <a:ext uri="{FF2B5EF4-FFF2-40B4-BE49-F238E27FC236}">
                <a16:creationId xmlns:a16="http://schemas.microsoft.com/office/drawing/2014/main" id="{ACC94F13-2FD4-F0BB-49D6-A63A8285C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97626" y="1830546"/>
            <a:ext cx="660526" cy="495394"/>
          </a:xfrm>
          <a:prstGeom prst="rect">
            <a:avLst/>
          </a:prstGeom>
        </p:spPr>
      </p:pic>
      <p:pic>
        <p:nvPicPr>
          <p:cNvPr id="76" name="Picture 75" descr="A logo for a mental health company&#10;&#10;Description automatically generated">
            <a:extLst>
              <a:ext uri="{FF2B5EF4-FFF2-40B4-BE49-F238E27FC236}">
                <a16:creationId xmlns:a16="http://schemas.microsoft.com/office/drawing/2014/main" id="{AAAEA33E-F4A9-4C68-1D76-DBA3CCABE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339556" y="6117998"/>
            <a:ext cx="478203" cy="478203"/>
          </a:xfrm>
          <a:prstGeom prst="rect">
            <a:avLst/>
          </a:prstGeom>
        </p:spPr>
      </p:pic>
      <p:grpSp>
        <p:nvGrpSpPr>
          <p:cNvPr id="101" name="Group 49">
            <a:extLst>
              <a:ext uri="{FF2B5EF4-FFF2-40B4-BE49-F238E27FC236}">
                <a16:creationId xmlns:a16="http://schemas.microsoft.com/office/drawing/2014/main" id="{D0FBB3A9-1263-9EF9-6A48-E550B1A42133}"/>
              </a:ext>
            </a:extLst>
          </p:cNvPr>
          <p:cNvGrpSpPr/>
          <p:nvPr/>
        </p:nvGrpSpPr>
        <p:grpSpPr>
          <a:xfrm>
            <a:off x="344097" y="6500857"/>
            <a:ext cx="2066012" cy="637214"/>
            <a:chOff x="183080" y="146428"/>
            <a:chExt cx="2754682" cy="849618"/>
          </a:xfrm>
        </p:grpSpPr>
        <p:sp>
          <p:nvSpPr>
            <p:cNvPr id="102" name="Freeform 50">
              <a:extLst>
                <a:ext uri="{FF2B5EF4-FFF2-40B4-BE49-F238E27FC236}">
                  <a16:creationId xmlns:a16="http://schemas.microsoft.com/office/drawing/2014/main" id="{B3AB1A79-48FC-1388-18D1-8C3463E5BA8A}"/>
                </a:ext>
              </a:extLst>
            </p:cNvPr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TextBox 52">
              <a:extLst>
                <a:ext uri="{FF2B5EF4-FFF2-40B4-BE49-F238E27FC236}">
                  <a16:creationId xmlns:a16="http://schemas.microsoft.com/office/drawing/2014/main" id="{2A5A7AEA-F0E3-87D2-8207-4D9334926A55}"/>
                </a:ext>
              </a:extLst>
            </p:cNvPr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programme is delivered by HMPPS CFO</a:t>
              </a:r>
            </a:p>
          </p:txBody>
        </p:sp>
      </p:grpSp>
      <p:grpSp>
        <p:nvGrpSpPr>
          <p:cNvPr id="20" name="Group 65">
            <a:extLst>
              <a:ext uri="{FF2B5EF4-FFF2-40B4-BE49-F238E27FC236}">
                <a16:creationId xmlns:a16="http://schemas.microsoft.com/office/drawing/2014/main" id="{F4AB9D41-80EB-4CC1-9655-934E86C2E53F}"/>
              </a:ext>
            </a:extLst>
          </p:cNvPr>
          <p:cNvGrpSpPr/>
          <p:nvPr/>
        </p:nvGrpSpPr>
        <p:grpSpPr>
          <a:xfrm>
            <a:off x="4302988" y="2446988"/>
            <a:ext cx="220832" cy="274952"/>
            <a:chOff x="0" y="-351595"/>
            <a:chExt cx="812800" cy="1011995"/>
          </a:xfrm>
        </p:grpSpPr>
        <p:sp>
          <p:nvSpPr>
            <p:cNvPr id="24" name="Freeform 66">
              <a:extLst>
                <a:ext uri="{FF2B5EF4-FFF2-40B4-BE49-F238E27FC236}">
                  <a16:creationId xmlns:a16="http://schemas.microsoft.com/office/drawing/2014/main" id="{E8B96FEF-DD59-872D-3CBD-DBC0AFB69ED1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EA79BAAB-58CF-729F-7934-6F41BFC45347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A548EBC-B987-A4F1-1CF6-95FB50DD17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63" y="169178"/>
            <a:ext cx="1148311" cy="365119"/>
          </a:xfrm>
          <a:prstGeom prst="rect">
            <a:avLst/>
          </a:prstGeom>
        </p:spPr>
      </p:pic>
      <p:pic>
        <p:nvPicPr>
          <p:cNvPr id="7" name="Picture 2" descr="GC_Landscape_RGB">
            <a:extLst>
              <a:ext uri="{FF2B5EF4-FFF2-40B4-BE49-F238E27FC236}">
                <a16:creationId xmlns:a16="http://schemas.microsoft.com/office/drawing/2014/main" id="{73468CD9-B76A-5911-E135-9B9A9AB79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65" y="143971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75AEC1-B733-723B-06C0-B77AC17041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4505" y="6272264"/>
            <a:ext cx="729561" cy="347748"/>
          </a:xfrm>
          <a:prstGeom prst="rect">
            <a:avLst/>
          </a:prstGeom>
        </p:spPr>
      </p:pic>
      <p:pic>
        <p:nvPicPr>
          <p:cNvPr id="14" name="Picture 13" descr="Chairs in a cinema">
            <a:extLst>
              <a:ext uri="{FF2B5EF4-FFF2-40B4-BE49-F238E27FC236}">
                <a16:creationId xmlns:a16="http://schemas.microsoft.com/office/drawing/2014/main" id="{1B6FF1CE-2E61-D966-9D43-D021154D6F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77" y="4410875"/>
            <a:ext cx="612359" cy="381632"/>
          </a:xfrm>
          <a:prstGeom prst="rect">
            <a:avLst/>
          </a:prstGeom>
        </p:spPr>
      </p:pic>
      <p:pic>
        <p:nvPicPr>
          <p:cNvPr id="19" name="Picture 18" descr="Five square speech bubbles in color">
            <a:extLst>
              <a:ext uri="{FF2B5EF4-FFF2-40B4-BE49-F238E27FC236}">
                <a16:creationId xmlns:a16="http://schemas.microsoft.com/office/drawing/2014/main" id="{703C3D0A-0430-6DAE-EF13-2C7FAF4BA2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417" y="1831525"/>
            <a:ext cx="723971" cy="506750"/>
          </a:xfrm>
          <a:prstGeom prst="rect">
            <a:avLst/>
          </a:prstGeom>
        </p:spPr>
      </p:pic>
      <p:pic>
        <p:nvPicPr>
          <p:cNvPr id="8" name="Picture 7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5077866A-45D0-D4A0-947F-C801581219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534768" y="4342373"/>
            <a:ext cx="660593" cy="463793"/>
          </a:xfrm>
          <a:prstGeom prst="rect">
            <a:avLst/>
          </a:prstGeom>
        </p:spPr>
      </p:pic>
      <p:grpSp>
        <p:nvGrpSpPr>
          <p:cNvPr id="9" name="Group 62">
            <a:extLst>
              <a:ext uri="{FF2B5EF4-FFF2-40B4-BE49-F238E27FC236}">
                <a16:creationId xmlns:a16="http://schemas.microsoft.com/office/drawing/2014/main" id="{271070D9-89F4-1F4F-4777-1C62BF1EB118}"/>
              </a:ext>
            </a:extLst>
          </p:cNvPr>
          <p:cNvGrpSpPr/>
          <p:nvPr/>
        </p:nvGrpSpPr>
        <p:grpSpPr>
          <a:xfrm>
            <a:off x="9086827" y="3739823"/>
            <a:ext cx="242972" cy="301138"/>
            <a:chOff x="-37206" y="-270780"/>
            <a:chExt cx="812801" cy="1007380"/>
          </a:xfrm>
        </p:grpSpPr>
        <p:sp>
          <p:nvSpPr>
            <p:cNvPr id="11" name="Freeform 63">
              <a:extLst>
                <a:ext uri="{FF2B5EF4-FFF2-40B4-BE49-F238E27FC236}">
                  <a16:creationId xmlns:a16="http://schemas.microsoft.com/office/drawing/2014/main" id="{6E67026A-EDD3-7506-0F72-D0E4B6BBE422}"/>
                </a:ext>
              </a:extLst>
            </p:cNvPr>
            <p:cNvSpPr/>
            <p:nvPr/>
          </p:nvSpPr>
          <p:spPr>
            <a:xfrm>
              <a:off x="-37206" y="-270780"/>
              <a:ext cx="812801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64">
              <a:extLst>
                <a:ext uri="{FF2B5EF4-FFF2-40B4-BE49-F238E27FC236}">
                  <a16:creationId xmlns:a16="http://schemas.microsoft.com/office/drawing/2014/main" id="{8DB8393A-DFF4-909C-BCAA-9814FA1BDA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21" name="Picture 20" descr="A person cutting vegetables on a cutting board&#10;&#10;Description automatically generated">
            <a:extLst>
              <a:ext uri="{FF2B5EF4-FFF2-40B4-BE49-F238E27FC236}">
                <a16:creationId xmlns:a16="http://schemas.microsoft.com/office/drawing/2014/main" id="{7E88265A-F7D9-B5FF-B656-835228B306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916473" y="2046041"/>
            <a:ext cx="582550" cy="381632"/>
          </a:xfrm>
          <a:prstGeom prst="rect">
            <a:avLst/>
          </a:prstGeom>
        </p:spPr>
      </p:pic>
      <p:sp>
        <p:nvSpPr>
          <p:cNvPr id="23" name="Freeform 66">
            <a:extLst>
              <a:ext uri="{FF2B5EF4-FFF2-40B4-BE49-F238E27FC236}">
                <a16:creationId xmlns:a16="http://schemas.microsoft.com/office/drawing/2014/main" id="{1BA04161-A6FF-4A98-0A3B-9F37A96A31BA}"/>
              </a:ext>
            </a:extLst>
          </p:cNvPr>
          <p:cNvSpPr/>
          <p:nvPr/>
        </p:nvSpPr>
        <p:spPr>
          <a:xfrm>
            <a:off x="4311428" y="546752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27" name="Picture 26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87212682-1192-DC0A-4A79-B48E5970E77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9488042" y="6594758"/>
            <a:ext cx="627648" cy="451896"/>
          </a:xfrm>
          <a:prstGeom prst="rect">
            <a:avLst/>
          </a:prstGeom>
        </p:spPr>
      </p:pic>
      <p:pic>
        <p:nvPicPr>
          <p:cNvPr id="34" name="Picture 33" descr="One orange paper boat leading a group of white paper boats">
            <a:extLst>
              <a:ext uri="{FF2B5EF4-FFF2-40B4-BE49-F238E27FC236}">
                <a16:creationId xmlns:a16="http://schemas.microsoft.com/office/drawing/2014/main" id="{D3520310-0508-699B-5468-3C00FD9CDFA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21" y="1935179"/>
            <a:ext cx="570303" cy="380388"/>
          </a:xfrm>
          <a:prstGeom prst="rect">
            <a:avLst/>
          </a:prstGeom>
        </p:spPr>
      </p:pic>
      <p:grpSp>
        <p:nvGrpSpPr>
          <p:cNvPr id="35" name="Group 65">
            <a:extLst>
              <a:ext uri="{FF2B5EF4-FFF2-40B4-BE49-F238E27FC236}">
                <a16:creationId xmlns:a16="http://schemas.microsoft.com/office/drawing/2014/main" id="{3FCA58E9-2582-E912-8FFD-2BDA41B0696C}"/>
              </a:ext>
            </a:extLst>
          </p:cNvPr>
          <p:cNvGrpSpPr/>
          <p:nvPr/>
        </p:nvGrpSpPr>
        <p:grpSpPr>
          <a:xfrm>
            <a:off x="5892682" y="1176606"/>
            <a:ext cx="220832" cy="274952"/>
            <a:chOff x="0" y="-351595"/>
            <a:chExt cx="812800" cy="1011995"/>
          </a:xfrm>
        </p:grpSpPr>
        <p:sp>
          <p:nvSpPr>
            <p:cNvPr id="36" name="Freeform 66">
              <a:extLst>
                <a:ext uri="{FF2B5EF4-FFF2-40B4-BE49-F238E27FC236}">
                  <a16:creationId xmlns:a16="http://schemas.microsoft.com/office/drawing/2014/main" id="{3311A69D-A31E-579B-B83A-682FC53753EF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67">
              <a:extLst>
                <a:ext uri="{FF2B5EF4-FFF2-40B4-BE49-F238E27FC236}">
                  <a16:creationId xmlns:a16="http://schemas.microsoft.com/office/drawing/2014/main" id="{D4C57266-9024-135F-C545-8FB2E9D9EA61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38" name="Group 65">
            <a:extLst>
              <a:ext uri="{FF2B5EF4-FFF2-40B4-BE49-F238E27FC236}">
                <a16:creationId xmlns:a16="http://schemas.microsoft.com/office/drawing/2014/main" id="{B40EEAA5-0461-F376-8DE8-3FC3E370DF11}"/>
              </a:ext>
            </a:extLst>
          </p:cNvPr>
          <p:cNvGrpSpPr/>
          <p:nvPr/>
        </p:nvGrpSpPr>
        <p:grpSpPr>
          <a:xfrm>
            <a:off x="7455176" y="1162284"/>
            <a:ext cx="220832" cy="274952"/>
            <a:chOff x="0" y="-351595"/>
            <a:chExt cx="812800" cy="1011995"/>
          </a:xfrm>
        </p:grpSpPr>
        <p:sp>
          <p:nvSpPr>
            <p:cNvPr id="39" name="Freeform 66">
              <a:extLst>
                <a:ext uri="{FF2B5EF4-FFF2-40B4-BE49-F238E27FC236}">
                  <a16:creationId xmlns:a16="http://schemas.microsoft.com/office/drawing/2014/main" id="{0B123F97-10F6-5E8C-0004-19D3A2D2439F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67">
              <a:extLst>
                <a:ext uri="{FF2B5EF4-FFF2-40B4-BE49-F238E27FC236}">
                  <a16:creationId xmlns:a16="http://schemas.microsoft.com/office/drawing/2014/main" id="{5BD43038-02BD-4B91-509C-B4C68B3EA42D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5" name="Group 65">
            <a:extLst>
              <a:ext uri="{FF2B5EF4-FFF2-40B4-BE49-F238E27FC236}">
                <a16:creationId xmlns:a16="http://schemas.microsoft.com/office/drawing/2014/main" id="{26163582-ACD3-F1BD-2945-29EDBED3459C}"/>
              </a:ext>
            </a:extLst>
          </p:cNvPr>
          <p:cNvGrpSpPr/>
          <p:nvPr/>
        </p:nvGrpSpPr>
        <p:grpSpPr>
          <a:xfrm>
            <a:off x="9039127" y="1170565"/>
            <a:ext cx="220832" cy="274952"/>
            <a:chOff x="0" y="-351595"/>
            <a:chExt cx="812800" cy="1011995"/>
          </a:xfrm>
        </p:grpSpPr>
        <p:sp>
          <p:nvSpPr>
            <p:cNvPr id="49" name="Freeform 66">
              <a:extLst>
                <a:ext uri="{FF2B5EF4-FFF2-40B4-BE49-F238E27FC236}">
                  <a16:creationId xmlns:a16="http://schemas.microsoft.com/office/drawing/2014/main" id="{9E2FE3BE-31C0-9723-88F8-55F2EFC69B15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41F1ABD5-7ED9-5C1F-09C8-089AEBEF4AEA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51" name="Group 65">
            <a:extLst>
              <a:ext uri="{FF2B5EF4-FFF2-40B4-BE49-F238E27FC236}">
                <a16:creationId xmlns:a16="http://schemas.microsoft.com/office/drawing/2014/main" id="{2FF84F8A-2D9C-C2CD-AA81-65C93B31F8B6}"/>
              </a:ext>
            </a:extLst>
          </p:cNvPr>
          <p:cNvGrpSpPr/>
          <p:nvPr/>
        </p:nvGrpSpPr>
        <p:grpSpPr>
          <a:xfrm>
            <a:off x="9061366" y="2437534"/>
            <a:ext cx="220832" cy="274952"/>
            <a:chOff x="0" y="-351595"/>
            <a:chExt cx="812800" cy="1011995"/>
          </a:xfrm>
        </p:grpSpPr>
        <p:sp>
          <p:nvSpPr>
            <p:cNvPr id="52" name="Freeform 66">
              <a:extLst>
                <a:ext uri="{FF2B5EF4-FFF2-40B4-BE49-F238E27FC236}">
                  <a16:creationId xmlns:a16="http://schemas.microsoft.com/office/drawing/2014/main" id="{198223C7-610C-3DCF-5620-4C62D78A22C7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TextBox 67">
              <a:extLst>
                <a:ext uri="{FF2B5EF4-FFF2-40B4-BE49-F238E27FC236}">
                  <a16:creationId xmlns:a16="http://schemas.microsoft.com/office/drawing/2014/main" id="{E5DF6FA0-CC78-E2C3-3470-C56A0F67AF7C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58" name="Group 65">
            <a:extLst>
              <a:ext uri="{FF2B5EF4-FFF2-40B4-BE49-F238E27FC236}">
                <a16:creationId xmlns:a16="http://schemas.microsoft.com/office/drawing/2014/main" id="{49390E12-D6C2-1DC1-09F6-C362349DCDAD}"/>
              </a:ext>
            </a:extLst>
          </p:cNvPr>
          <p:cNvGrpSpPr/>
          <p:nvPr/>
        </p:nvGrpSpPr>
        <p:grpSpPr>
          <a:xfrm>
            <a:off x="7458348" y="2448504"/>
            <a:ext cx="220832" cy="274952"/>
            <a:chOff x="0" y="-351595"/>
            <a:chExt cx="812800" cy="1011995"/>
          </a:xfrm>
        </p:grpSpPr>
        <p:sp>
          <p:nvSpPr>
            <p:cNvPr id="59" name="Freeform 66">
              <a:extLst>
                <a:ext uri="{FF2B5EF4-FFF2-40B4-BE49-F238E27FC236}">
                  <a16:creationId xmlns:a16="http://schemas.microsoft.com/office/drawing/2014/main" id="{CD3EA70D-0315-579D-9E2F-1293832F520F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TextBox 67">
              <a:extLst>
                <a:ext uri="{FF2B5EF4-FFF2-40B4-BE49-F238E27FC236}">
                  <a16:creationId xmlns:a16="http://schemas.microsoft.com/office/drawing/2014/main" id="{C366879F-8B5E-5D35-52AB-2D7B52F9FE2F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3" name="Group 65">
            <a:extLst>
              <a:ext uri="{FF2B5EF4-FFF2-40B4-BE49-F238E27FC236}">
                <a16:creationId xmlns:a16="http://schemas.microsoft.com/office/drawing/2014/main" id="{B162652B-9D83-7C61-B8A8-F4A465DD5059}"/>
              </a:ext>
            </a:extLst>
          </p:cNvPr>
          <p:cNvGrpSpPr/>
          <p:nvPr/>
        </p:nvGrpSpPr>
        <p:grpSpPr>
          <a:xfrm>
            <a:off x="5947412" y="2441323"/>
            <a:ext cx="220832" cy="274952"/>
            <a:chOff x="0" y="-351595"/>
            <a:chExt cx="812800" cy="1011995"/>
          </a:xfrm>
        </p:grpSpPr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4CBAEDB4-A42E-FA76-F785-6510A5F89D3A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8147D74-126D-5C48-AE9D-8D622F145B65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79" name="Group 65">
            <a:extLst>
              <a:ext uri="{FF2B5EF4-FFF2-40B4-BE49-F238E27FC236}">
                <a16:creationId xmlns:a16="http://schemas.microsoft.com/office/drawing/2014/main" id="{0C687334-7C58-A0AA-ABF1-B485196E37E4}"/>
              </a:ext>
            </a:extLst>
          </p:cNvPr>
          <p:cNvGrpSpPr/>
          <p:nvPr/>
        </p:nvGrpSpPr>
        <p:grpSpPr>
          <a:xfrm>
            <a:off x="7466187" y="3674382"/>
            <a:ext cx="220832" cy="274952"/>
            <a:chOff x="0" y="-351595"/>
            <a:chExt cx="812800" cy="1011995"/>
          </a:xfrm>
        </p:grpSpPr>
        <p:sp>
          <p:nvSpPr>
            <p:cNvPr id="80" name="Freeform 66">
              <a:extLst>
                <a:ext uri="{FF2B5EF4-FFF2-40B4-BE49-F238E27FC236}">
                  <a16:creationId xmlns:a16="http://schemas.microsoft.com/office/drawing/2014/main" id="{3BE4EB03-510D-CE08-CA62-771AA69B7070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0AB4938-1620-A8A1-C918-558D4CF01129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82" name="Freeform 66">
            <a:extLst>
              <a:ext uri="{FF2B5EF4-FFF2-40B4-BE49-F238E27FC236}">
                <a16:creationId xmlns:a16="http://schemas.microsoft.com/office/drawing/2014/main" id="{E57115A6-FD0F-6715-5C76-8A54D13C192D}"/>
              </a:ext>
            </a:extLst>
          </p:cNvPr>
          <p:cNvSpPr/>
          <p:nvPr/>
        </p:nvSpPr>
        <p:spPr>
          <a:xfrm>
            <a:off x="7444991" y="552350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83" name="Freeform 66">
            <a:extLst>
              <a:ext uri="{FF2B5EF4-FFF2-40B4-BE49-F238E27FC236}">
                <a16:creationId xmlns:a16="http://schemas.microsoft.com/office/drawing/2014/main" id="{48587AD8-31E9-AD15-4771-55018FE8D4B9}"/>
              </a:ext>
            </a:extLst>
          </p:cNvPr>
          <p:cNvSpPr/>
          <p:nvPr/>
        </p:nvSpPr>
        <p:spPr>
          <a:xfrm>
            <a:off x="9026178" y="549505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60" name="Picture 59" descr="A person cutting vegetables on a cutting board&#10;&#10;Description automatically generated">
            <a:extLst>
              <a:ext uri="{FF2B5EF4-FFF2-40B4-BE49-F238E27FC236}">
                <a16:creationId xmlns:a16="http://schemas.microsoft.com/office/drawing/2014/main" id="{44FAD248-33CF-CF55-846F-80B166021B6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4685097" y="4357168"/>
            <a:ext cx="746514" cy="489046"/>
          </a:xfrm>
          <a:prstGeom prst="rect">
            <a:avLst/>
          </a:prstGeom>
        </p:spPr>
      </p:pic>
      <p:pic>
        <p:nvPicPr>
          <p:cNvPr id="32" name="Picture 31" descr="People in group sharing">
            <a:extLst>
              <a:ext uri="{FF2B5EF4-FFF2-40B4-BE49-F238E27FC236}">
                <a16:creationId xmlns:a16="http://schemas.microsoft.com/office/drawing/2014/main" id="{CF5351C1-F44A-1F8C-BBF5-39A13DC5C23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13" y="4334239"/>
            <a:ext cx="761741" cy="507827"/>
          </a:xfrm>
          <a:prstGeom prst="rect">
            <a:avLst/>
          </a:prstGeom>
        </p:spPr>
      </p:pic>
      <p:sp>
        <p:nvSpPr>
          <p:cNvPr id="31" name="Freeform 66">
            <a:extLst>
              <a:ext uri="{FF2B5EF4-FFF2-40B4-BE49-F238E27FC236}">
                <a16:creationId xmlns:a16="http://schemas.microsoft.com/office/drawing/2014/main" id="{4296F94F-0E1C-0C6B-7CCC-2414724A4F04}"/>
              </a:ext>
            </a:extLst>
          </p:cNvPr>
          <p:cNvSpPr/>
          <p:nvPr/>
        </p:nvSpPr>
        <p:spPr>
          <a:xfrm>
            <a:off x="7524595" y="690537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30" name="Picture 29" descr="Close-up of stack of pancakes with blackberries and blueberries on gray ceramic plate">
            <a:extLst>
              <a:ext uri="{FF2B5EF4-FFF2-40B4-BE49-F238E27FC236}">
                <a16:creationId xmlns:a16="http://schemas.microsoft.com/office/drawing/2014/main" id="{144A75A5-B9B7-A8F3-102D-C0AFFBD8346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511" y="3138310"/>
            <a:ext cx="618667" cy="412404"/>
          </a:xfrm>
          <a:prstGeom prst="rect">
            <a:avLst/>
          </a:prstGeom>
        </p:spPr>
      </p:pic>
      <p:pic>
        <p:nvPicPr>
          <p:cNvPr id="88" name="Picture 87" descr="Hand holding piece of white puzzle on blue background">
            <a:extLst>
              <a:ext uri="{FF2B5EF4-FFF2-40B4-BE49-F238E27FC236}">
                <a16:creationId xmlns:a16="http://schemas.microsoft.com/office/drawing/2014/main" id="{2D7F47D4-BFFE-EE68-6864-820EAA9FDA3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73" y="3199332"/>
            <a:ext cx="610890" cy="407296"/>
          </a:xfrm>
          <a:prstGeom prst="rect">
            <a:avLst/>
          </a:prstGeom>
        </p:spPr>
      </p:pic>
      <p:sp>
        <p:nvSpPr>
          <p:cNvPr id="93" name="Freeform 66">
            <a:extLst>
              <a:ext uri="{FF2B5EF4-FFF2-40B4-BE49-F238E27FC236}">
                <a16:creationId xmlns:a16="http://schemas.microsoft.com/office/drawing/2014/main" id="{8738C410-0E2D-7A20-C3FF-AB8FC816CB05}"/>
              </a:ext>
            </a:extLst>
          </p:cNvPr>
          <p:cNvSpPr/>
          <p:nvPr/>
        </p:nvSpPr>
        <p:spPr>
          <a:xfrm>
            <a:off x="5891409" y="5488994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95" name="Group 62">
            <a:extLst>
              <a:ext uri="{FF2B5EF4-FFF2-40B4-BE49-F238E27FC236}">
                <a16:creationId xmlns:a16="http://schemas.microsoft.com/office/drawing/2014/main" id="{976AD6F5-F924-1D70-E60B-F9D08184A76F}"/>
              </a:ext>
            </a:extLst>
          </p:cNvPr>
          <p:cNvGrpSpPr/>
          <p:nvPr/>
        </p:nvGrpSpPr>
        <p:grpSpPr>
          <a:xfrm>
            <a:off x="5902422" y="3690277"/>
            <a:ext cx="242972" cy="301138"/>
            <a:chOff x="-37206" y="-270780"/>
            <a:chExt cx="812801" cy="1007380"/>
          </a:xfrm>
        </p:grpSpPr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19E7FFAD-E7F0-877F-C263-89E3D0A61B51}"/>
                </a:ext>
              </a:extLst>
            </p:cNvPr>
            <p:cNvSpPr/>
            <p:nvPr/>
          </p:nvSpPr>
          <p:spPr>
            <a:xfrm>
              <a:off x="-37206" y="-270780"/>
              <a:ext cx="812801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TextBox 64">
              <a:extLst>
                <a:ext uri="{FF2B5EF4-FFF2-40B4-BE49-F238E27FC236}">
                  <a16:creationId xmlns:a16="http://schemas.microsoft.com/office/drawing/2014/main" id="{B4772F2C-0EBD-CB9F-E250-5E5BEC4CEA00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98" name="Group 62">
            <a:extLst>
              <a:ext uri="{FF2B5EF4-FFF2-40B4-BE49-F238E27FC236}">
                <a16:creationId xmlns:a16="http://schemas.microsoft.com/office/drawing/2014/main" id="{25FFF68A-0876-AEB5-AD82-FA1E407D2450}"/>
              </a:ext>
            </a:extLst>
          </p:cNvPr>
          <p:cNvGrpSpPr/>
          <p:nvPr/>
        </p:nvGrpSpPr>
        <p:grpSpPr>
          <a:xfrm>
            <a:off x="5861599" y="6872086"/>
            <a:ext cx="242972" cy="301138"/>
            <a:chOff x="-37206" y="-270780"/>
            <a:chExt cx="812801" cy="1007380"/>
          </a:xfrm>
        </p:grpSpPr>
        <p:sp>
          <p:nvSpPr>
            <p:cNvPr id="99" name="Freeform 63">
              <a:extLst>
                <a:ext uri="{FF2B5EF4-FFF2-40B4-BE49-F238E27FC236}">
                  <a16:creationId xmlns:a16="http://schemas.microsoft.com/office/drawing/2014/main" id="{2AE26B9C-3FF7-2442-9CC6-7B959DB195AD}"/>
                </a:ext>
              </a:extLst>
            </p:cNvPr>
            <p:cNvSpPr/>
            <p:nvPr/>
          </p:nvSpPr>
          <p:spPr>
            <a:xfrm>
              <a:off x="-37206" y="-270780"/>
              <a:ext cx="812801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TextBox 64">
              <a:extLst>
                <a:ext uri="{FF2B5EF4-FFF2-40B4-BE49-F238E27FC236}">
                  <a16:creationId xmlns:a16="http://schemas.microsoft.com/office/drawing/2014/main" id="{48464519-AB6F-E28F-5E3F-7AAA2AB6A49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7" name="Picture 16" descr="Friends laughing">
            <a:extLst>
              <a:ext uri="{FF2B5EF4-FFF2-40B4-BE49-F238E27FC236}">
                <a16:creationId xmlns:a16="http://schemas.microsoft.com/office/drawing/2014/main" id="{EED591E5-798B-6C5B-06CC-B7EA7371CE0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82221" y="3126424"/>
            <a:ext cx="659892" cy="446419"/>
          </a:xfrm>
          <a:prstGeom prst="rect">
            <a:avLst/>
          </a:prstGeom>
        </p:spPr>
      </p:pic>
      <p:sp>
        <p:nvSpPr>
          <p:cNvPr id="12" name="Freeform 66">
            <a:extLst>
              <a:ext uri="{FF2B5EF4-FFF2-40B4-BE49-F238E27FC236}">
                <a16:creationId xmlns:a16="http://schemas.microsoft.com/office/drawing/2014/main" id="{8C44FF8B-C8A4-481D-3E60-DE97F1BCE2B1}"/>
              </a:ext>
            </a:extLst>
          </p:cNvPr>
          <p:cNvSpPr/>
          <p:nvPr/>
        </p:nvSpPr>
        <p:spPr>
          <a:xfrm>
            <a:off x="2766664" y="548669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15" name="Picture 14" descr="Illustration of person writing">
            <a:extLst>
              <a:ext uri="{FF2B5EF4-FFF2-40B4-BE49-F238E27FC236}">
                <a16:creationId xmlns:a16="http://schemas.microsoft.com/office/drawing/2014/main" id="{40F31D9D-7B64-63DC-FA93-68162B5B2DF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87" y="3126851"/>
            <a:ext cx="659892" cy="416936"/>
          </a:xfrm>
          <a:prstGeom prst="rect">
            <a:avLst/>
          </a:prstGeom>
        </p:spPr>
      </p:pic>
      <p:pic>
        <p:nvPicPr>
          <p:cNvPr id="22" name="Picture 21" descr="Notebooks and office supplies">
            <a:extLst>
              <a:ext uri="{FF2B5EF4-FFF2-40B4-BE49-F238E27FC236}">
                <a16:creationId xmlns:a16="http://schemas.microsoft.com/office/drawing/2014/main" id="{AD50BE6D-715C-7E0D-C86D-71C3692C327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76" y="6570563"/>
            <a:ext cx="841680" cy="571761"/>
          </a:xfrm>
          <a:prstGeom prst="rect">
            <a:avLst/>
          </a:prstGeom>
        </p:spPr>
      </p:pic>
      <p:pic>
        <p:nvPicPr>
          <p:cNvPr id="26" name="Picture 25" descr="A cartoon character climbing up a staircase&#10;&#10;Description automatically generated">
            <a:extLst>
              <a:ext uri="{FF2B5EF4-FFF2-40B4-BE49-F238E27FC236}">
                <a16:creationId xmlns:a16="http://schemas.microsoft.com/office/drawing/2014/main" id="{9CF3D447-0C8F-DA6E-7AE7-F79BF924398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3095381" y="1784574"/>
            <a:ext cx="633759" cy="570459"/>
          </a:xfrm>
          <a:prstGeom prst="rect">
            <a:avLst/>
          </a:prstGeom>
        </p:spPr>
      </p:pic>
      <p:sp>
        <p:nvSpPr>
          <p:cNvPr id="28" name="Freeform 66">
            <a:extLst>
              <a:ext uri="{FF2B5EF4-FFF2-40B4-BE49-F238E27FC236}">
                <a16:creationId xmlns:a16="http://schemas.microsoft.com/office/drawing/2014/main" id="{68F3E2DA-822B-53D4-DA8A-3FCE42D2A819}"/>
              </a:ext>
            </a:extLst>
          </p:cNvPr>
          <p:cNvSpPr/>
          <p:nvPr/>
        </p:nvSpPr>
        <p:spPr>
          <a:xfrm>
            <a:off x="2762635" y="114005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3" name="Group 62">
            <a:extLst>
              <a:ext uri="{FF2B5EF4-FFF2-40B4-BE49-F238E27FC236}">
                <a16:creationId xmlns:a16="http://schemas.microsoft.com/office/drawing/2014/main" id="{86355567-C239-10E8-14EB-E3F705D36569}"/>
              </a:ext>
            </a:extLst>
          </p:cNvPr>
          <p:cNvGrpSpPr/>
          <p:nvPr/>
        </p:nvGrpSpPr>
        <p:grpSpPr>
          <a:xfrm>
            <a:off x="2770817" y="2458174"/>
            <a:ext cx="242972" cy="242972"/>
            <a:chOff x="0" y="0"/>
            <a:chExt cx="812800" cy="812800"/>
          </a:xfrm>
        </p:grpSpPr>
        <p:sp>
          <p:nvSpPr>
            <p:cNvPr id="41" name="Freeform 63">
              <a:extLst>
                <a:ext uri="{FF2B5EF4-FFF2-40B4-BE49-F238E27FC236}">
                  <a16:creationId xmlns:a16="http://schemas.microsoft.com/office/drawing/2014/main" id="{9648954D-B457-51DA-5347-C8D3B4ED4B7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Box 64">
              <a:extLst>
                <a:ext uri="{FF2B5EF4-FFF2-40B4-BE49-F238E27FC236}">
                  <a16:creationId xmlns:a16="http://schemas.microsoft.com/office/drawing/2014/main" id="{B1C22C81-532D-FCC1-3234-BF1E69A7EC2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43" name="Graphic 42">
            <a:extLst>
              <a:ext uri="{FF2B5EF4-FFF2-40B4-BE49-F238E27FC236}">
                <a16:creationId xmlns:a16="http://schemas.microsoft.com/office/drawing/2014/main" id="{17A52CA3-A003-60FA-DD2B-3CB3840ACED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3338681" y="3173003"/>
            <a:ext cx="433597" cy="412514"/>
          </a:xfrm>
          <a:prstGeom prst="rect">
            <a:avLst/>
          </a:prstGeom>
        </p:spPr>
      </p:pic>
      <p:sp>
        <p:nvSpPr>
          <p:cNvPr id="44" name="Freeform 66">
            <a:extLst>
              <a:ext uri="{FF2B5EF4-FFF2-40B4-BE49-F238E27FC236}">
                <a16:creationId xmlns:a16="http://schemas.microsoft.com/office/drawing/2014/main" id="{8BF0330D-E238-8247-AC85-37DA4396C2CC}"/>
              </a:ext>
            </a:extLst>
          </p:cNvPr>
          <p:cNvSpPr/>
          <p:nvPr/>
        </p:nvSpPr>
        <p:spPr>
          <a:xfrm>
            <a:off x="2787720" y="365611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4" name="Picture 73" descr="Office supplies arranged in grid">
            <a:extLst>
              <a:ext uri="{FF2B5EF4-FFF2-40B4-BE49-F238E27FC236}">
                <a16:creationId xmlns:a16="http://schemas.microsoft.com/office/drawing/2014/main" id="{8C410F8F-2752-2896-43E3-A334294197B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t="13012" r="15470" b="9015"/>
          <a:stretch/>
        </p:blipFill>
        <p:spPr>
          <a:xfrm>
            <a:off x="3129840" y="4366982"/>
            <a:ext cx="706300" cy="5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32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6F210-1A3E-647F-A5E4-D975BCCE9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82E8F0-0CED-3DC5-2096-CED925263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391852"/>
              </p:ext>
            </p:extLst>
          </p:nvPr>
        </p:nvGraphicFramePr>
        <p:xfrm>
          <a:off x="2758069" y="599133"/>
          <a:ext cx="7849296" cy="6696286"/>
        </p:xfrm>
        <a:graphic>
          <a:graphicData uri="http://schemas.openxmlformats.org/drawingml/2006/table">
            <a:tbl>
              <a:tblPr/>
              <a:tblGrid>
                <a:gridCol w="1544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6938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Mon 26th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27th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28th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29th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30th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3642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BANK HOLIDAY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Money Worries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9.30-11am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Mindfulness Model making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10:00-11am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Hub Grub Budgeting-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i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09:30-11:00am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Communication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9.30-10.30am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98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10am-4pm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 Neurodiverse job search session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11AM - 12PM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Interview techniques/Mock interviews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        11am – 1pm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 Non accredited course: Food safety and storage</a:t>
                      </a:r>
                    </a:p>
                    <a:p>
                      <a:pPr algn="l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10.30-12pm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842118"/>
                  </a:ext>
                </a:extLst>
              </a:tr>
              <a:tr h="1310734"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Hub Club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12pm-1pm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Drama session with TIPP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11am-1pm</a:t>
                      </a:r>
                    </a:p>
                    <a:p>
                      <a:pPr algn="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Teamwork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Hub Quiz 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828056"/>
                  </a:ext>
                </a:extLst>
              </a:tr>
              <a:tr h="489590">
                <a:tc vMerge="1"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endParaRPr lang="en-US" sz="1050" b="1"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>
                          <a:latin typeface="Arial"/>
                          <a:cs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latin typeface="Arial"/>
                          <a:cs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latin typeface="Arial"/>
                          <a:cs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latin typeface="Arial"/>
                          <a:cs typeface="Arial"/>
                        </a:rPr>
                        <a:t>Hub closed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72726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18 – 29 years only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Work and Employment Support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 – 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2pm-3pm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WOMEN’S ONLY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Positive Pebble Art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 2-4pm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Support work – 1-1 sessions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60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Music Memories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3pm-4pm</a:t>
                      </a:r>
                    </a:p>
                  </a:txBody>
                  <a:tcPr marL="140560" marR="140560" marT="140560" marB="140560"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Wellbeing walk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  <a:endParaRPr lang="en-GB" sz="1050" dirty="0"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82283573"/>
                  </a:ext>
                </a:extLst>
              </a:tr>
            </a:tbl>
          </a:graphicData>
        </a:graphic>
      </p:graphicFrame>
      <p:grpSp>
        <p:nvGrpSpPr>
          <p:cNvPr id="3" name="Group 3">
            <a:extLst>
              <a:ext uri="{FF2B5EF4-FFF2-40B4-BE49-F238E27FC236}">
                <a16:creationId xmlns:a16="http://schemas.microsoft.com/office/drawing/2014/main" id="{E869E924-D5F8-D293-6C5A-EA13FF00FA8E}"/>
              </a:ext>
            </a:extLst>
          </p:cNvPr>
          <p:cNvGrpSpPr/>
          <p:nvPr/>
        </p:nvGrpSpPr>
        <p:grpSpPr>
          <a:xfrm>
            <a:off x="226810" y="1333006"/>
            <a:ext cx="2399393" cy="5263195"/>
            <a:chOff x="0" y="-65058"/>
            <a:chExt cx="874050" cy="18112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CF56F0C-4A4D-32C6-FD37-F6110B54B0AA}"/>
                </a:ext>
              </a:extLst>
            </p:cNvPr>
            <p:cNvSpPr/>
            <p:nvPr/>
          </p:nvSpPr>
          <p:spPr>
            <a:xfrm>
              <a:off x="0" y="0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C6CE4D7-0FA5-A61E-D6F1-F7991E603255}"/>
                </a:ext>
              </a:extLst>
            </p:cNvPr>
            <p:cNvSpPr txBox="1"/>
            <p:nvPr/>
          </p:nvSpPr>
          <p:spPr>
            <a:xfrm>
              <a:off x="5275" y="-65058"/>
              <a:ext cx="868775" cy="1811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WA2 7NA</a:t>
              </a:r>
            </a:p>
            <a:p>
              <a:pPr algn="ctr" rtl="0"/>
              <a:r>
                <a:rPr lang="en-US" sz="1600" b="1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>
                  <a:solidFill>
                    <a:schemeClr val="bg1"/>
                  </a:solidFill>
                  <a:latin typeface="+mj-lt"/>
                </a:rPr>
                <a:t>07586115855</a:t>
              </a:r>
            </a:p>
            <a:p>
              <a:pPr algn="ctr" rtl="0"/>
              <a:endParaRPr lang="en-GB" sz="1200" b="1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ts val="1515"/>
                </a:lnSpc>
                <a:defRPr/>
              </a:pPr>
              <a:r>
                <a:rPr lang="en-US" sz="11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‘Future Focus</a:t>
              </a:r>
            </a:p>
            <a:p>
              <a:pPr algn="ctr">
                <a:lnSpc>
                  <a:spcPts val="1515"/>
                </a:lnSpc>
                <a:defRPr/>
              </a:pPr>
              <a:r>
                <a:rPr lang="en-US" sz="11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Climbing Life’s mountain’ – An opportunity to set goals  and break the goals down into smaller steps with your SW</a:t>
              </a:r>
              <a:r>
                <a:rPr lang="en-GB" sz="110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pPr algn="ctr" rtl="0"/>
              <a:endParaRPr lang="en-GB" sz="110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100">
                  <a:solidFill>
                    <a:schemeClr val="bg1"/>
                  </a:solidFill>
                  <a:latin typeface="+mj-lt"/>
                </a:rPr>
                <a:t>‘Growth Mindset’ –Challenge your thinking habits; a session that will support you in turning negative thinking into positive thinking..</a:t>
              </a:r>
            </a:p>
            <a:p>
              <a:pPr algn="ctr" rtl="0"/>
              <a:r>
                <a:rPr lang="en-GB" sz="1100">
                  <a:solidFill>
                    <a:schemeClr val="bg1"/>
                  </a:solidFill>
                  <a:latin typeface="+mj-lt"/>
                </a:rPr>
                <a:t> </a:t>
              </a:r>
            </a:p>
            <a:p>
              <a:pPr algn="ctr" rtl="0"/>
              <a:r>
                <a:rPr lang="en-GB" sz="1100">
                  <a:solidFill>
                    <a:schemeClr val="bg1"/>
                  </a:solidFill>
                  <a:latin typeface="+mj-lt"/>
                </a:rPr>
                <a:t>‘LP Artwork’- A session that will encourage you to think of a motivational album and replicate the artwork on to canvas. Whilst re-creating your artwork listen to nostalgic music you grew up with.</a:t>
              </a:r>
              <a:r>
                <a:rPr lang="en-GB" sz="1400">
                  <a:latin typeface="+mj-lt"/>
                </a:rPr>
                <a:t> </a:t>
              </a:r>
              <a:endParaRPr lang="en-US" sz="1400" b="1">
                <a:solidFill>
                  <a:srgbClr val="FFFFFF"/>
                </a:solidFill>
                <a:latin typeface="+mj-lt"/>
              </a:endParaRPr>
            </a:p>
            <a:p>
              <a:pPr algn="ctr">
                <a:lnSpc>
                  <a:spcPts val="2379"/>
                </a:lnSpc>
              </a:pPr>
              <a:endParaRPr lang="en-US" sz="1699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EECC801B-1A48-4562-0B62-89DBF79A5D0C}"/>
              </a:ext>
            </a:extLst>
          </p:cNvPr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CF229629-1EBC-6DBA-9AD1-4E1E7303A04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EE44284D-C0CB-1536-0F27-E9CA276FBBE2}"/>
                </a:ext>
              </a:extLst>
            </p:cNvPr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5" name="Group 65">
            <a:extLst>
              <a:ext uri="{FF2B5EF4-FFF2-40B4-BE49-F238E27FC236}">
                <a16:creationId xmlns:a16="http://schemas.microsoft.com/office/drawing/2014/main" id="{FBA49060-B309-CE0E-FFF6-83690BED66D9}"/>
              </a:ext>
            </a:extLst>
          </p:cNvPr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41377522-F661-7A3C-7A97-90724B228A13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>
              <a:extLst>
                <a:ext uri="{FF2B5EF4-FFF2-40B4-BE49-F238E27FC236}">
                  <a16:creationId xmlns:a16="http://schemas.microsoft.com/office/drawing/2014/main" id="{143C9BDC-B825-F87E-B4F8-AD62065CDC7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>
            <a:extLst>
              <a:ext uri="{FF2B5EF4-FFF2-40B4-BE49-F238E27FC236}">
                <a16:creationId xmlns:a16="http://schemas.microsoft.com/office/drawing/2014/main" id="{EC56DD56-A4FB-B30D-B620-67F55D13FC93}"/>
              </a:ext>
            </a:extLst>
          </p:cNvPr>
          <p:cNvSpPr txBox="1"/>
          <p:nvPr/>
        </p:nvSpPr>
        <p:spPr>
          <a:xfrm>
            <a:off x="2740975" y="-23974"/>
            <a:ext cx="5648987" cy="588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MAY – WEEK 5</a:t>
            </a:r>
            <a:endParaRPr lang="en-US" sz="3200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>
            <a:extLst>
              <a:ext uri="{FF2B5EF4-FFF2-40B4-BE49-F238E27FC236}">
                <a16:creationId xmlns:a16="http://schemas.microsoft.com/office/drawing/2014/main" id="{667DC3F5-7845-3CEC-64BF-E11F3D872ABB}"/>
              </a:ext>
            </a:extLst>
          </p:cNvPr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>
            <a:extLst>
              <a:ext uri="{FF2B5EF4-FFF2-40B4-BE49-F238E27FC236}">
                <a16:creationId xmlns:a16="http://schemas.microsoft.com/office/drawing/2014/main" id="{807591A9-B732-455C-C215-208277BF491B}"/>
              </a:ext>
            </a:extLst>
          </p:cNvPr>
          <p:cNvSpPr txBox="1"/>
          <p:nvPr/>
        </p:nvSpPr>
        <p:spPr>
          <a:xfrm>
            <a:off x="689681" y="553502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>
            <a:extLst>
              <a:ext uri="{FF2B5EF4-FFF2-40B4-BE49-F238E27FC236}">
                <a16:creationId xmlns:a16="http://schemas.microsoft.com/office/drawing/2014/main" id="{B38B2559-7592-FA0C-B51A-E8627798BD38}"/>
              </a:ext>
            </a:extLst>
          </p:cNvPr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11A87764-43B8-2975-C12C-F1542E7B4BB4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A257DC5A-F8D6-F0CA-C495-DE85859C67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03F57DEC-EB7F-972D-C023-FDC7D4D28BA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29" name="Freeform 66">
            <a:extLst>
              <a:ext uri="{FF2B5EF4-FFF2-40B4-BE49-F238E27FC236}">
                <a16:creationId xmlns:a16="http://schemas.microsoft.com/office/drawing/2014/main" id="{6F2C9773-CE45-248D-7A12-6EB22484C68E}"/>
              </a:ext>
            </a:extLst>
          </p:cNvPr>
          <p:cNvSpPr/>
          <p:nvPr/>
        </p:nvSpPr>
        <p:spPr>
          <a:xfrm>
            <a:off x="4302988" y="116901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53" name="TextBox 64">
            <a:extLst>
              <a:ext uri="{FF2B5EF4-FFF2-40B4-BE49-F238E27FC236}">
                <a16:creationId xmlns:a16="http://schemas.microsoft.com/office/drawing/2014/main" id="{A322DA96-E52D-7363-7B8F-6E3688E3AF7C}"/>
              </a:ext>
            </a:extLst>
          </p:cNvPr>
          <p:cNvSpPr txBox="1"/>
          <p:nvPr/>
        </p:nvSpPr>
        <p:spPr>
          <a:xfrm>
            <a:off x="2787828" y="3073253"/>
            <a:ext cx="197415" cy="2059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79"/>
              </a:lnSpc>
            </a:pPr>
            <a:endParaRPr/>
          </a:p>
        </p:txBody>
      </p:sp>
      <p:grpSp>
        <p:nvGrpSpPr>
          <p:cNvPr id="54" name="Group 65">
            <a:extLst>
              <a:ext uri="{FF2B5EF4-FFF2-40B4-BE49-F238E27FC236}">
                <a16:creationId xmlns:a16="http://schemas.microsoft.com/office/drawing/2014/main" id="{87948C22-0508-E221-9362-852257DDC28D}"/>
              </a:ext>
            </a:extLst>
          </p:cNvPr>
          <p:cNvGrpSpPr/>
          <p:nvPr/>
        </p:nvGrpSpPr>
        <p:grpSpPr>
          <a:xfrm>
            <a:off x="4311428" y="3644442"/>
            <a:ext cx="220832" cy="274952"/>
            <a:chOff x="0" y="-351595"/>
            <a:chExt cx="812800" cy="1011995"/>
          </a:xfrm>
        </p:grpSpPr>
        <p:sp>
          <p:nvSpPr>
            <p:cNvPr id="55" name="Freeform 66">
              <a:extLst>
                <a:ext uri="{FF2B5EF4-FFF2-40B4-BE49-F238E27FC236}">
                  <a16:creationId xmlns:a16="http://schemas.microsoft.com/office/drawing/2014/main" id="{450D1B59-45AD-DEFA-260D-337DC4D55B2C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TextBox 67">
              <a:extLst>
                <a:ext uri="{FF2B5EF4-FFF2-40B4-BE49-F238E27FC236}">
                  <a16:creationId xmlns:a16="http://schemas.microsoft.com/office/drawing/2014/main" id="{BD004713-DBDF-9033-D9D2-48C48DBFFEE4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3" name="Picture 12" descr="A calculator and coins on a table&#10;&#10;Description automatically generated">
            <a:extLst>
              <a:ext uri="{FF2B5EF4-FFF2-40B4-BE49-F238E27FC236}">
                <a16:creationId xmlns:a16="http://schemas.microsoft.com/office/drawing/2014/main" id="{446BEB51-5B5C-E4ED-E8D7-C4DAD0428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97626" y="1830546"/>
            <a:ext cx="660526" cy="495394"/>
          </a:xfrm>
          <a:prstGeom prst="rect">
            <a:avLst/>
          </a:prstGeom>
        </p:spPr>
      </p:pic>
      <p:grpSp>
        <p:nvGrpSpPr>
          <p:cNvPr id="101" name="Group 49">
            <a:extLst>
              <a:ext uri="{FF2B5EF4-FFF2-40B4-BE49-F238E27FC236}">
                <a16:creationId xmlns:a16="http://schemas.microsoft.com/office/drawing/2014/main" id="{7D460FC7-4A2F-07FE-728E-1C71AC012834}"/>
              </a:ext>
            </a:extLst>
          </p:cNvPr>
          <p:cNvGrpSpPr/>
          <p:nvPr/>
        </p:nvGrpSpPr>
        <p:grpSpPr>
          <a:xfrm>
            <a:off x="344097" y="6500857"/>
            <a:ext cx="2066012" cy="637214"/>
            <a:chOff x="183080" y="146428"/>
            <a:chExt cx="2754682" cy="849618"/>
          </a:xfrm>
        </p:grpSpPr>
        <p:sp>
          <p:nvSpPr>
            <p:cNvPr id="102" name="Freeform 50">
              <a:extLst>
                <a:ext uri="{FF2B5EF4-FFF2-40B4-BE49-F238E27FC236}">
                  <a16:creationId xmlns:a16="http://schemas.microsoft.com/office/drawing/2014/main" id="{6E58C093-04C7-90DC-D880-654D0D3FF9B3}"/>
                </a:ext>
              </a:extLst>
            </p:cNvPr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TextBox 52">
              <a:extLst>
                <a:ext uri="{FF2B5EF4-FFF2-40B4-BE49-F238E27FC236}">
                  <a16:creationId xmlns:a16="http://schemas.microsoft.com/office/drawing/2014/main" id="{4CF23189-A3CC-BE84-A736-6382DB90938E}"/>
                </a:ext>
              </a:extLst>
            </p:cNvPr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programme is delivered by HMPPS CFO</a:t>
              </a:r>
            </a:p>
          </p:txBody>
        </p:sp>
      </p:grpSp>
      <p:grpSp>
        <p:nvGrpSpPr>
          <p:cNvPr id="20" name="Group 65">
            <a:extLst>
              <a:ext uri="{FF2B5EF4-FFF2-40B4-BE49-F238E27FC236}">
                <a16:creationId xmlns:a16="http://schemas.microsoft.com/office/drawing/2014/main" id="{DFAF500B-702E-6C48-CF6F-2215FD733319}"/>
              </a:ext>
            </a:extLst>
          </p:cNvPr>
          <p:cNvGrpSpPr/>
          <p:nvPr/>
        </p:nvGrpSpPr>
        <p:grpSpPr>
          <a:xfrm>
            <a:off x="4302988" y="2446988"/>
            <a:ext cx="220832" cy="274952"/>
            <a:chOff x="0" y="-351595"/>
            <a:chExt cx="812800" cy="1011995"/>
          </a:xfrm>
        </p:grpSpPr>
        <p:sp>
          <p:nvSpPr>
            <p:cNvPr id="24" name="Freeform 66">
              <a:extLst>
                <a:ext uri="{FF2B5EF4-FFF2-40B4-BE49-F238E27FC236}">
                  <a16:creationId xmlns:a16="http://schemas.microsoft.com/office/drawing/2014/main" id="{4D9FEBC9-F6B8-00F6-AC1F-703F5CAD5FF7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10A871BC-3193-7DB1-9CEB-62E702E860D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C5B456D-6F7C-9E83-B171-645530AB67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63" y="169178"/>
            <a:ext cx="1148311" cy="365119"/>
          </a:xfrm>
          <a:prstGeom prst="rect">
            <a:avLst/>
          </a:prstGeom>
        </p:spPr>
      </p:pic>
      <p:pic>
        <p:nvPicPr>
          <p:cNvPr id="7" name="Picture 2" descr="GC_Landscape_RGB">
            <a:extLst>
              <a:ext uri="{FF2B5EF4-FFF2-40B4-BE49-F238E27FC236}">
                <a16:creationId xmlns:a16="http://schemas.microsoft.com/office/drawing/2014/main" id="{8A262CA3-01FD-95DF-3637-1BF857DA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65" y="143971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AAB81-DFC0-1235-5CB5-FEC96CB70C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3333" y="6024951"/>
            <a:ext cx="729561" cy="347748"/>
          </a:xfrm>
          <a:prstGeom prst="rect">
            <a:avLst/>
          </a:prstGeom>
        </p:spPr>
      </p:pic>
      <p:pic>
        <p:nvPicPr>
          <p:cNvPr id="14" name="Picture 13" descr="Chairs in a cinema">
            <a:extLst>
              <a:ext uri="{FF2B5EF4-FFF2-40B4-BE49-F238E27FC236}">
                <a16:creationId xmlns:a16="http://schemas.microsoft.com/office/drawing/2014/main" id="{87DC2589-C688-C629-460C-CDECBAC9F4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77" y="4410875"/>
            <a:ext cx="612359" cy="381632"/>
          </a:xfrm>
          <a:prstGeom prst="rect">
            <a:avLst/>
          </a:prstGeom>
        </p:spPr>
      </p:pic>
      <p:pic>
        <p:nvPicPr>
          <p:cNvPr id="19" name="Picture 18" descr="Five square speech bubbles in color">
            <a:extLst>
              <a:ext uri="{FF2B5EF4-FFF2-40B4-BE49-F238E27FC236}">
                <a16:creationId xmlns:a16="http://schemas.microsoft.com/office/drawing/2014/main" id="{65610F82-AA04-4C2B-3843-86304F50BA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417" y="1831525"/>
            <a:ext cx="723971" cy="506750"/>
          </a:xfrm>
          <a:prstGeom prst="rect">
            <a:avLst/>
          </a:prstGeom>
        </p:spPr>
      </p:pic>
      <p:pic>
        <p:nvPicPr>
          <p:cNvPr id="8" name="Picture 7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7AA563C6-F03B-EC6A-C76F-2855EF436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534768" y="4342373"/>
            <a:ext cx="660593" cy="463793"/>
          </a:xfrm>
          <a:prstGeom prst="rect">
            <a:avLst/>
          </a:prstGeom>
        </p:spPr>
      </p:pic>
      <p:grpSp>
        <p:nvGrpSpPr>
          <p:cNvPr id="9" name="Group 62">
            <a:extLst>
              <a:ext uri="{FF2B5EF4-FFF2-40B4-BE49-F238E27FC236}">
                <a16:creationId xmlns:a16="http://schemas.microsoft.com/office/drawing/2014/main" id="{0B979A2B-3347-8611-B823-883073B85D1E}"/>
              </a:ext>
            </a:extLst>
          </p:cNvPr>
          <p:cNvGrpSpPr/>
          <p:nvPr/>
        </p:nvGrpSpPr>
        <p:grpSpPr>
          <a:xfrm>
            <a:off x="9042578" y="3663465"/>
            <a:ext cx="242972" cy="301138"/>
            <a:chOff x="-37206" y="-270780"/>
            <a:chExt cx="812801" cy="1007380"/>
          </a:xfrm>
        </p:grpSpPr>
        <p:sp>
          <p:nvSpPr>
            <p:cNvPr id="11" name="Freeform 63">
              <a:extLst>
                <a:ext uri="{FF2B5EF4-FFF2-40B4-BE49-F238E27FC236}">
                  <a16:creationId xmlns:a16="http://schemas.microsoft.com/office/drawing/2014/main" id="{04AE4970-D31E-0A9C-EDD4-930767048FAC}"/>
                </a:ext>
              </a:extLst>
            </p:cNvPr>
            <p:cNvSpPr/>
            <p:nvPr/>
          </p:nvSpPr>
          <p:spPr>
            <a:xfrm>
              <a:off x="-37206" y="-270780"/>
              <a:ext cx="812801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64">
              <a:extLst>
                <a:ext uri="{FF2B5EF4-FFF2-40B4-BE49-F238E27FC236}">
                  <a16:creationId xmlns:a16="http://schemas.microsoft.com/office/drawing/2014/main" id="{C8A8999E-7FAC-F70C-AA06-60F6AB1D4A8E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21" name="Picture 20" descr="A person cutting vegetables on a cutting board&#10;&#10;Description automatically generated">
            <a:extLst>
              <a:ext uri="{FF2B5EF4-FFF2-40B4-BE49-F238E27FC236}">
                <a16:creationId xmlns:a16="http://schemas.microsoft.com/office/drawing/2014/main" id="{6B91C59B-2F76-90E7-1303-BCDA0B038C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916473" y="2046041"/>
            <a:ext cx="582550" cy="381632"/>
          </a:xfrm>
          <a:prstGeom prst="rect">
            <a:avLst/>
          </a:prstGeom>
        </p:spPr>
      </p:pic>
      <p:sp>
        <p:nvSpPr>
          <p:cNvPr id="23" name="Freeform 66">
            <a:extLst>
              <a:ext uri="{FF2B5EF4-FFF2-40B4-BE49-F238E27FC236}">
                <a16:creationId xmlns:a16="http://schemas.microsoft.com/office/drawing/2014/main" id="{18560EC0-0261-1313-B246-DADE9C45A2AB}"/>
              </a:ext>
            </a:extLst>
          </p:cNvPr>
          <p:cNvSpPr/>
          <p:nvPr/>
        </p:nvSpPr>
        <p:spPr>
          <a:xfrm>
            <a:off x="4311428" y="546752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27" name="Picture 26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D10A6331-B008-BDE3-E05E-00F4F91587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488042" y="6594758"/>
            <a:ext cx="627648" cy="451896"/>
          </a:xfrm>
          <a:prstGeom prst="rect">
            <a:avLst/>
          </a:prstGeom>
        </p:spPr>
      </p:pic>
      <p:pic>
        <p:nvPicPr>
          <p:cNvPr id="34" name="Picture 33" descr="One orange paper boat leading a group of white paper boats">
            <a:extLst>
              <a:ext uri="{FF2B5EF4-FFF2-40B4-BE49-F238E27FC236}">
                <a16:creationId xmlns:a16="http://schemas.microsoft.com/office/drawing/2014/main" id="{AE75EFBB-FC47-108D-40CC-4A1BE866548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21" y="1935179"/>
            <a:ext cx="570303" cy="380388"/>
          </a:xfrm>
          <a:prstGeom prst="rect">
            <a:avLst/>
          </a:prstGeom>
        </p:spPr>
      </p:pic>
      <p:grpSp>
        <p:nvGrpSpPr>
          <p:cNvPr id="35" name="Group 65">
            <a:extLst>
              <a:ext uri="{FF2B5EF4-FFF2-40B4-BE49-F238E27FC236}">
                <a16:creationId xmlns:a16="http://schemas.microsoft.com/office/drawing/2014/main" id="{B49C558B-CEDE-6F56-77EB-43F7EC84E0BD}"/>
              </a:ext>
            </a:extLst>
          </p:cNvPr>
          <p:cNvGrpSpPr/>
          <p:nvPr/>
        </p:nvGrpSpPr>
        <p:grpSpPr>
          <a:xfrm>
            <a:off x="5892682" y="1176606"/>
            <a:ext cx="220832" cy="274952"/>
            <a:chOff x="0" y="-351595"/>
            <a:chExt cx="812800" cy="1011995"/>
          </a:xfrm>
        </p:grpSpPr>
        <p:sp>
          <p:nvSpPr>
            <p:cNvPr id="36" name="Freeform 66">
              <a:extLst>
                <a:ext uri="{FF2B5EF4-FFF2-40B4-BE49-F238E27FC236}">
                  <a16:creationId xmlns:a16="http://schemas.microsoft.com/office/drawing/2014/main" id="{B90219C8-61EF-0182-D861-6485B5362F22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67">
              <a:extLst>
                <a:ext uri="{FF2B5EF4-FFF2-40B4-BE49-F238E27FC236}">
                  <a16:creationId xmlns:a16="http://schemas.microsoft.com/office/drawing/2014/main" id="{09F4F526-4AC3-8EB5-09EE-4686CCFA5B9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38" name="Group 65">
            <a:extLst>
              <a:ext uri="{FF2B5EF4-FFF2-40B4-BE49-F238E27FC236}">
                <a16:creationId xmlns:a16="http://schemas.microsoft.com/office/drawing/2014/main" id="{FE9CFE82-17E7-F9BE-715D-2432B9A61E8D}"/>
              </a:ext>
            </a:extLst>
          </p:cNvPr>
          <p:cNvGrpSpPr/>
          <p:nvPr/>
        </p:nvGrpSpPr>
        <p:grpSpPr>
          <a:xfrm>
            <a:off x="7455176" y="1162284"/>
            <a:ext cx="220832" cy="274952"/>
            <a:chOff x="0" y="-351595"/>
            <a:chExt cx="812800" cy="1011995"/>
          </a:xfrm>
        </p:grpSpPr>
        <p:sp>
          <p:nvSpPr>
            <p:cNvPr id="39" name="Freeform 66">
              <a:extLst>
                <a:ext uri="{FF2B5EF4-FFF2-40B4-BE49-F238E27FC236}">
                  <a16:creationId xmlns:a16="http://schemas.microsoft.com/office/drawing/2014/main" id="{48FB366E-6BE9-EA74-BB09-C153CD8B92CC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67">
              <a:extLst>
                <a:ext uri="{FF2B5EF4-FFF2-40B4-BE49-F238E27FC236}">
                  <a16:creationId xmlns:a16="http://schemas.microsoft.com/office/drawing/2014/main" id="{717BC75C-12CE-46CC-25EF-0080D3A9B2E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5" name="Group 65">
            <a:extLst>
              <a:ext uri="{FF2B5EF4-FFF2-40B4-BE49-F238E27FC236}">
                <a16:creationId xmlns:a16="http://schemas.microsoft.com/office/drawing/2014/main" id="{EF6E0A4B-7AA2-F8C0-32D8-620ECF7A4A91}"/>
              </a:ext>
            </a:extLst>
          </p:cNvPr>
          <p:cNvGrpSpPr/>
          <p:nvPr/>
        </p:nvGrpSpPr>
        <p:grpSpPr>
          <a:xfrm>
            <a:off x="9039127" y="1170565"/>
            <a:ext cx="220832" cy="274952"/>
            <a:chOff x="0" y="-351595"/>
            <a:chExt cx="812800" cy="1011995"/>
          </a:xfrm>
        </p:grpSpPr>
        <p:sp>
          <p:nvSpPr>
            <p:cNvPr id="49" name="Freeform 66">
              <a:extLst>
                <a:ext uri="{FF2B5EF4-FFF2-40B4-BE49-F238E27FC236}">
                  <a16:creationId xmlns:a16="http://schemas.microsoft.com/office/drawing/2014/main" id="{5C7D1B55-1607-E873-5B41-CEA1A91C676E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E022DE92-4BC0-D57C-31C6-15724A129E94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51" name="Group 65">
            <a:extLst>
              <a:ext uri="{FF2B5EF4-FFF2-40B4-BE49-F238E27FC236}">
                <a16:creationId xmlns:a16="http://schemas.microsoft.com/office/drawing/2014/main" id="{19DDA156-18C9-0679-C19E-B6AFDF9A1456}"/>
              </a:ext>
            </a:extLst>
          </p:cNvPr>
          <p:cNvGrpSpPr/>
          <p:nvPr/>
        </p:nvGrpSpPr>
        <p:grpSpPr>
          <a:xfrm>
            <a:off x="9061366" y="2437534"/>
            <a:ext cx="220832" cy="274952"/>
            <a:chOff x="0" y="-351595"/>
            <a:chExt cx="812800" cy="1011995"/>
          </a:xfrm>
        </p:grpSpPr>
        <p:sp>
          <p:nvSpPr>
            <p:cNvPr id="52" name="Freeform 66">
              <a:extLst>
                <a:ext uri="{FF2B5EF4-FFF2-40B4-BE49-F238E27FC236}">
                  <a16:creationId xmlns:a16="http://schemas.microsoft.com/office/drawing/2014/main" id="{71E1E3B2-425A-0F20-B455-93A216C78241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TextBox 67">
              <a:extLst>
                <a:ext uri="{FF2B5EF4-FFF2-40B4-BE49-F238E27FC236}">
                  <a16:creationId xmlns:a16="http://schemas.microsoft.com/office/drawing/2014/main" id="{4941B16C-EA6A-93D2-730D-9B98144A6E06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58" name="Group 65">
            <a:extLst>
              <a:ext uri="{FF2B5EF4-FFF2-40B4-BE49-F238E27FC236}">
                <a16:creationId xmlns:a16="http://schemas.microsoft.com/office/drawing/2014/main" id="{EB8A4909-E8E1-941C-07AA-770ECE8E3B80}"/>
              </a:ext>
            </a:extLst>
          </p:cNvPr>
          <p:cNvGrpSpPr/>
          <p:nvPr/>
        </p:nvGrpSpPr>
        <p:grpSpPr>
          <a:xfrm>
            <a:off x="7458348" y="2448504"/>
            <a:ext cx="220832" cy="274952"/>
            <a:chOff x="0" y="-351595"/>
            <a:chExt cx="812800" cy="1011995"/>
          </a:xfrm>
        </p:grpSpPr>
        <p:sp>
          <p:nvSpPr>
            <p:cNvPr id="59" name="Freeform 66">
              <a:extLst>
                <a:ext uri="{FF2B5EF4-FFF2-40B4-BE49-F238E27FC236}">
                  <a16:creationId xmlns:a16="http://schemas.microsoft.com/office/drawing/2014/main" id="{35679B08-B4D8-8DE6-A70F-6C2352B02579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TextBox 67">
              <a:extLst>
                <a:ext uri="{FF2B5EF4-FFF2-40B4-BE49-F238E27FC236}">
                  <a16:creationId xmlns:a16="http://schemas.microsoft.com/office/drawing/2014/main" id="{CBA8AC03-91BF-D19A-5126-D6EEF44608B3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3" name="Group 65">
            <a:extLst>
              <a:ext uri="{FF2B5EF4-FFF2-40B4-BE49-F238E27FC236}">
                <a16:creationId xmlns:a16="http://schemas.microsoft.com/office/drawing/2014/main" id="{5DF62ADC-5FCA-CC42-EB62-19D6564D8822}"/>
              </a:ext>
            </a:extLst>
          </p:cNvPr>
          <p:cNvGrpSpPr/>
          <p:nvPr/>
        </p:nvGrpSpPr>
        <p:grpSpPr>
          <a:xfrm>
            <a:off x="5947412" y="2441323"/>
            <a:ext cx="220832" cy="274952"/>
            <a:chOff x="0" y="-351595"/>
            <a:chExt cx="812800" cy="1011995"/>
          </a:xfrm>
        </p:grpSpPr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00685D2F-0046-D69C-FDE3-D5606A632B55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827A1B1-53D3-AD59-6B06-95539F948342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79" name="Group 65">
            <a:extLst>
              <a:ext uri="{FF2B5EF4-FFF2-40B4-BE49-F238E27FC236}">
                <a16:creationId xmlns:a16="http://schemas.microsoft.com/office/drawing/2014/main" id="{365BC327-984D-F626-0088-B4A7CE5092FC}"/>
              </a:ext>
            </a:extLst>
          </p:cNvPr>
          <p:cNvGrpSpPr/>
          <p:nvPr/>
        </p:nvGrpSpPr>
        <p:grpSpPr>
          <a:xfrm>
            <a:off x="7466187" y="3674382"/>
            <a:ext cx="220832" cy="274952"/>
            <a:chOff x="0" y="-351595"/>
            <a:chExt cx="812800" cy="1011995"/>
          </a:xfrm>
        </p:grpSpPr>
        <p:sp>
          <p:nvSpPr>
            <p:cNvPr id="80" name="Freeform 66">
              <a:extLst>
                <a:ext uri="{FF2B5EF4-FFF2-40B4-BE49-F238E27FC236}">
                  <a16:creationId xmlns:a16="http://schemas.microsoft.com/office/drawing/2014/main" id="{1E69AA38-A780-30EE-2959-2A767C6C56A9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F8E1B28-19EF-D832-43EA-D6484210F72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82" name="Freeform 66">
            <a:extLst>
              <a:ext uri="{FF2B5EF4-FFF2-40B4-BE49-F238E27FC236}">
                <a16:creationId xmlns:a16="http://schemas.microsoft.com/office/drawing/2014/main" id="{21976C14-0232-7191-0DAF-B5DD25E72216}"/>
              </a:ext>
            </a:extLst>
          </p:cNvPr>
          <p:cNvSpPr/>
          <p:nvPr/>
        </p:nvSpPr>
        <p:spPr>
          <a:xfrm>
            <a:off x="7444991" y="552350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83" name="Freeform 66">
            <a:extLst>
              <a:ext uri="{FF2B5EF4-FFF2-40B4-BE49-F238E27FC236}">
                <a16:creationId xmlns:a16="http://schemas.microsoft.com/office/drawing/2014/main" id="{D472D7E6-B037-9619-9141-FA2D9EE61C4D}"/>
              </a:ext>
            </a:extLst>
          </p:cNvPr>
          <p:cNvSpPr/>
          <p:nvPr/>
        </p:nvSpPr>
        <p:spPr>
          <a:xfrm>
            <a:off x="9026178" y="549505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60" name="Picture 59" descr="A person cutting vegetables on a cutting board&#10;&#10;Description automatically generated">
            <a:extLst>
              <a:ext uri="{FF2B5EF4-FFF2-40B4-BE49-F238E27FC236}">
                <a16:creationId xmlns:a16="http://schemas.microsoft.com/office/drawing/2014/main" id="{1FCA168E-2A13-4F0B-BE65-FF7C1896D9C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685097" y="4357168"/>
            <a:ext cx="746514" cy="489046"/>
          </a:xfrm>
          <a:prstGeom prst="rect">
            <a:avLst/>
          </a:prstGeom>
        </p:spPr>
      </p:pic>
      <p:pic>
        <p:nvPicPr>
          <p:cNvPr id="32" name="Picture 31" descr="People in group sharing">
            <a:extLst>
              <a:ext uri="{FF2B5EF4-FFF2-40B4-BE49-F238E27FC236}">
                <a16:creationId xmlns:a16="http://schemas.microsoft.com/office/drawing/2014/main" id="{BF264F60-3745-3FBA-6D18-DEED92DCF6A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13" y="4334239"/>
            <a:ext cx="761741" cy="507827"/>
          </a:xfrm>
          <a:prstGeom prst="rect">
            <a:avLst/>
          </a:prstGeom>
        </p:spPr>
      </p:pic>
      <p:sp>
        <p:nvSpPr>
          <p:cNvPr id="31" name="Freeform 66">
            <a:extLst>
              <a:ext uri="{FF2B5EF4-FFF2-40B4-BE49-F238E27FC236}">
                <a16:creationId xmlns:a16="http://schemas.microsoft.com/office/drawing/2014/main" id="{CD95BDAD-D5A7-125E-58F1-BB392ED27CB7}"/>
              </a:ext>
            </a:extLst>
          </p:cNvPr>
          <p:cNvSpPr/>
          <p:nvPr/>
        </p:nvSpPr>
        <p:spPr>
          <a:xfrm>
            <a:off x="7460628" y="6498144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30" name="Picture 29" descr="Close-up of stack of pancakes with blackberries and blueberries on gray ceramic plate">
            <a:extLst>
              <a:ext uri="{FF2B5EF4-FFF2-40B4-BE49-F238E27FC236}">
                <a16:creationId xmlns:a16="http://schemas.microsoft.com/office/drawing/2014/main" id="{2D7A2E14-AC0B-E442-F611-2CBD5C1101A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511" y="3138310"/>
            <a:ext cx="618667" cy="412404"/>
          </a:xfrm>
          <a:prstGeom prst="rect">
            <a:avLst/>
          </a:prstGeom>
        </p:spPr>
      </p:pic>
      <p:pic>
        <p:nvPicPr>
          <p:cNvPr id="88" name="Picture 87" descr="Hand holding piece of white puzzle on blue background">
            <a:extLst>
              <a:ext uri="{FF2B5EF4-FFF2-40B4-BE49-F238E27FC236}">
                <a16:creationId xmlns:a16="http://schemas.microsoft.com/office/drawing/2014/main" id="{DCAB665C-33AE-1AF3-C7EB-2CE964A38D4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73" y="3199332"/>
            <a:ext cx="610890" cy="407296"/>
          </a:xfrm>
          <a:prstGeom prst="rect">
            <a:avLst/>
          </a:prstGeom>
        </p:spPr>
      </p:pic>
      <p:sp>
        <p:nvSpPr>
          <p:cNvPr id="93" name="Freeform 66">
            <a:extLst>
              <a:ext uri="{FF2B5EF4-FFF2-40B4-BE49-F238E27FC236}">
                <a16:creationId xmlns:a16="http://schemas.microsoft.com/office/drawing/2014/main" id="{815758E6-0A46-FF59-E3F8-2B15EBB0459B}"/>
              </a:ext>
            </a:extLst>
          </p:cNvPr>
          <p:cNvSpPr/>
          <p:nvPr/>
        </p:nvSpPr>
        <p:spPr>
          <a:xfrm>
            <a:off x="5891409" y="5488994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95" name="Group 62">
            <a:extLst>
              <a:ext uri="{FF2B5EF4-FFF2-40B4-BE49-F238E27FC236}">
                <a16:creationId xmlns:a16="http://schemas.microsoft.com/office/drawing/2014/main" id="{8D7FAB63-857C-1D8C-F1E6-B8B8113BB64C}"/>
              </a:ext>
            </a:extLst>
          </p:cNvPr>
          <p:cNvGrpSpPr/>
          <p:nvPr/>
        </p:nvGrpSpPr>
        <p:grpSpPr>
          <a:xfrm>
            <a:off x="5902422" y="3690277"/>
            <a:ext cx="242972" cy="301138"/>
            <a:chOff x="-37206" y="-270780"/>
            <a:chExt cx="812801" cy="1007380"/>
          </a:xfrm>
        </p:grpSpPr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59A1A69A-B255-76A0-3718-BBC0E39CF41E}"/>
                </a:ext>
              </a:extLst>
            </p:cNvPr>
            <p:cNvSpPr/>
            <p:nvPr/>
          </p:nvSpPr>
          <p:spPr>
            <a:xfrm>
              <a:off x="-37206" y="-270780"/>
              <a:ext cx="812801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TextBox 64">
              <a:extLst>
                <a:ext uri="{FF2B5EF4-FFF2-40B4-BE49-F238E27FC236}">
                  <a16:creationId xmlns:a16="http://schemas.microsoft.com/office/drawing/2014/main" id="{78D74015-138F-FEC8-3914-CEF67B407DC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98" name="Group 62">
            <a:extLst>
              <a:ext uri="{FF2B5EF4-FFF2-40B4-BE49-F238E27FC236}">
                <a16:creationId xmlns:a16="http://schemas.microsoft.com/office/drawing/2014/main" id="{9EBD2300-52FA-8555-4EEB-59A117C67C01}"/>
              </a:ext>
            </a:extLst>
          </p:cNvPr>
          <p:cNvGrpSpPr/>
          <p:nvPr/>
        </p:nvGrpSpPr>
        <p:grpSpPr>
          <a:xfrm>
            <a:off x="5902422" y="6499619"/>
            <a:ext cx="242972" cy="301138"/>
            <a:chOff x="-37206" y="-270780"/>
            <a:chExt cx="812801" cy="1007380"/>
          </a:xfrm>
        </p:grpSpPr>
        <p:sp>
          <p:nvSpPr>
            <p:cNvPr id="99" name="Freeform 63">
              <a:extLst>
                <a:ext uri="{FF2B5EF4-FFF2-40B4-BE49-F238E27FC236}">
                  <a16:creationId xmlns:a16="http://schemas.microsoft.com/office/drawing/2014/main" id="{748BF735-BD9C-A916-C1C1-30ECDD0BE3D2}"/>
                </a:ext>
              </a:extLst>
            </p:cNvPr>
            <p:cNvSpPr/>
            <p:nvPr/>
          </p:nvSpPr>
          <p:spPr>
            <a:xfrm>
              <a:off x="-37206" y="-270780"/>
              <a:ext cx="812801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TextBox 64">
              <a:extLst>
                <a:ext uri="{FF2B5EF4-FFF2-40B4-BE49-F238E27FC236}">
                  <a16:creationId xmlns:a16="http://schemas.microsoft.com/office/drawing/2014/main" id="{C54F8C84-9582-CD3A-1F16-B8758E469BC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7" name="Picture 16" descr="Friends laughing">
            <a:extLst>
              <a:ext uri="{FF2B5EF4-FFF2-40B4-BE49-F238E27FC236}">
                <a16:creationId xmlns:a16="http://schemas.microsoft.com/office/drawing/2014/main" id="{3F498BDF-8704-4A2E-C44B-FF17AE23574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82221" y="3126424"/>
            <a:ext cx="659892" cy="446419"/>
          </a:xfrm>
          <a:prstGeom prst="rect">
            <a:avLst/>
          </a:prstGeom>
        </p:spPr>
      </p:pic>
      <p:pic>
        <p:nvPicPr>
          <p:cNvPr id="15" name="Picture 14" descr="Illustration of person writing">
            <a:extLst>
              <a:ext uri="{FF2B5EF4-FFF2-40B4-BE49-F238E27FC236}">
                <a16:creationId xmlns:a16="http://schemas.microsoft.com/office/drawing/2014/main" id="{FE191EB0-C523-7FBB-E8BC-17242078303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87" y="3126851"/>
            <a:ext cx="659892" cy="416936"/>
          </a:xfrm>
          <a:prstGeom prst="rect">
            <a:avLst/>
          </a:prstGeom>
        </p:spPr>
      </p:pic>
      <p:pic>
        <p:nvPicPr>
          <p:cNvPr id="22" name="Picture 21" descr="Notebooks and office supplies">
            <a:extLst>
              <a:ext uri="{FF2B5EF4-FFF2-40B4-BE49-F238E27FC236}">
                <a16:creationId xmlns:a16="http://schemas.microsoft.com/office/drawing/2014/main" id="{8B4AF2D2-85F4-93D7-4D8A-A016D1E3CF8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76" y="6570563"/>
            <a:ext cx="841680" cy="571761"/>
          </a:xfrm>
          <a:prstGeom prst="rect">
            <a:avLst/>
          </a:prstGeom>
        </p:spPr>
      </p:pic>
      <p:pic>
        <p:nvPicPr>
          <p:cNvPr id="61" name="Picture 60" descr="Sun hat with sunglasses on blanket">
            <a:extLst>
              <a:ext uri="{FF2B5EF4-FFF2-40B4-BE49-F238E27FC236}">
                <a16:creationId xmlns:a16="http://schemas.microsoft.com/office/drawing/2014/main" id="{90FF4171-D3A8-F362-DEA7-0381B8C586D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870" y="3644040"/>
            <a:ext cx="1235505" cy="77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6176" y="89827"/>
            <a:ext cx="2413006" cy="1541958"/>
            <a:chOff x="0" y="-461294"/>
            <a:chExt cx="879009" cy="2600947"/>
          </a:xfrm>
        </p:grpSpPr>
        <p:sp>
          <p:nvSpPr>
            <p:cNvPr id="4" name="Freeform 4"/>
            <p:cNvSpPr/>
            <p:nvPr/>
          </p:nvSpPr>
          <p:spPr>
            <a:xfrm>
              <a:off x="0" y="-461294"/>
              <a:ext cx="868775" cy="2600947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234" y="486808"/>
              <a:ext cx="868775" cy="1583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WA2 7NA</a:t>
              </a:r>
            </a:p>
            <a:p>
              <a:pPr algn="ctr" rtl="0"/>
              <a:r>
                <a:rPr lang="en-US" sz="1600" b="1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>
                  <a:solidFill>
                    <a:schemeClr val="bg1"/>
                  </a:solidFill>
                  <a:latin typeface="+mj-lt"/>
                </a:rPr>
                <a:t>07586115855</a:t>
              </a:r>
            </a:p>
            <a:p>
              <a:pPr algn="ctr" rtl="0"/>
              <a:endParaRPr lang="en-GB" sz="1200" b="1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ts val="2379"/>
                </a:lnSpc>
              </a:pPr>
              <a:endParaRPr lang="en-US" sz="1699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740976" y="-23974"/>
            <a:ext cx="6886500" cy="559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MAY Activities to look out for…</a:t>
            </a:r>
          </a:p>
        </p:txBody>
      </p:sp>
      <p:grpSp>
        <p:nvGrpSpPr>
          <p:cNvPr id="101" name="Group 49">
            <a:extLst>
              <a:ext uri="{FF2B5EF4-FFF2-40B4-BE49-F238E27FC236}">
                <a16:creationId xmlns:a16="http://schemas.microsoft.com/office/drawing/2014/main" id="{D0FBB3A9-1263-9EF9-6A48-E550B1A42133}"/>
              </a:ext>
            </a:extLst>
          </p:cNvPr>
          <p:cNvGrpSpPr/>
          <p:nvPr/>
        </p:nvGrpSpPr>
        <p:grpSpPr>
          <a:xfrm>
            <a:off x="344096" y="6301740"/>
            <a:ext cx="2536263" cy="836331"/>
            <a:chOff x="183080" y="146428"/>
            <a:chExt cx="2754682" cy="849618"/>
          </a:xfrm>
        </p:grpSpPr>
        <p:sp>
          <p:nvSpPr>
            <p:cNvPr id="102" name="Freeform 50">
              <a:extLst>
                <a:ext uri="{FF2B5EF4-FFF2-40B4-BE49-F238E27FC236}">
                  <a16:creationId xmlns:a16="http://schemas.microsoft.com/office/drawing/2014/main" id="{B3AB1A79-48FC-1388-18D1-8C3463E5BA8A}"/>
                </a:ext>
              </a:extLst>
            </p:cNvPr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TextBox 52">
              <a:extLst>
                <a:ext uri="{FF2B5EF4-FFF2-40B4-BE49-F238E27FC236}">
                  <a16:creationId xmlns:a16="http://schemas.microsoft.com/office/drawing/2014/main" id="{2A5A7AEA-F0E3-87D2-8207-4D9334926A55}"/>
                </a:ext>
              </a:extLst>
            </p:cNvPr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programme is delivered by HMPPS CFO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7D8A2-1ADA-A599-B149-8F82041A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808" y="75858"/>
            <a:ext cx="1181202" cy="6248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9EFE76-FDA6-BBBF-E1A6-7657CF199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480" y="836918"/>
            <a:ext cx="1714739" cy="13098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F42CB9-BC15-812E-2863-D4A06D55691A}"/>
              </a:ext>
            </a:extLst>
          </p:cNvPr>
          <p:cNvSpPr txBox="1"/>
          <p:nvPr/>
        </p:nvSpPr>
        <p:spPr>
          <a:xfrm>
            <a:off x="4611568" y="1105494"/>
            <a:ext cx="3923758" cy="723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Get support with filling in forms. Passport/drivers licence/service registration forms(new doctors/ dental practice)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7A9ED9-CCD3-C028-02F1-85735D9F917E}"/>
              </a:ext>
            </a:extLst>
          </p:cNvPr>
          <p:cNvSpPr txBox="1"/>
          <p:nvPr/>
        </p:nvSpPr>
        <p:spPr>
          <a:xfrm>
            <a:off x="4726522" y="732720"/>
            <a:ext cx="4035137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For support with this, access this&gt;&gt;&gt;</a:t>
            </a:r>
          </a:p>
        </p:txBody>
      </p:sp>
      <p:pic>
        <p:nvPicPr>
          <p:cNvPr id="2058" name="Picture 10" descr="Registration Form">
            <a:extLst>
              <a:ext uri="{FF2B5EF4-FFF2-40B4-BE49-F238E27FC236}">
                <a16:creationId xmlns:a16="http://schemas.microsoft.com/office/drawing/2014/main" id="{AA7CB627-4707-6911-B592-2036B87F4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21" y="700752"/>
            <a:ext cx="1048081" cy="148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ew-style driving licences and number plates mark one-year anniversary of  Brexit as EU flag is removed - GOV.UK">
            <a:extLst>
              <a:ext uri="{FF2B5EF4-FFF2-40B4-BE49-F238E27FC236}">
                <a16:creationId xmlns:a16="http://schemas.microsoft.com/office/drawing/2014/main" id="{6265B1C2-83D2-4EC6-7AB5-C189C2DF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03" y="804278"/>
            <a:ext cx="906184" cy="6041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414F19-F970-8E8D-52B6-38EB81300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2518" y="1521619"/>
            <a:ext cx="983508" cy="69315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FB673AA-25B3-9A20-74E7-934F9D140615}"/>
              </a:ext>
            </a:extLst>
          </p:cNvPr>
          <p:cNvCxnSpPr/>
          <p:nvPr/>
        </p:nvCxnSpPr>
        <p:spPr>
          <a:xfrm>
            <a:off x="385203" y="2286000"/>
            <a:ext cx="98286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DA9CA21E-42E4-F6B0-19FE-8170E8265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2480" y="2479663"/>
            <a:ext cx="1654327" cy="1436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CB01410-E372-51FC-04DB-E62AD094AEE4}"/>
              </a:ext>
            </a:extLst>
          </p:cNvPr>
          <p:cNvSpPr txBox="1"/>
          <p:nvPr/>
        </p:nvSpPr>
        <p:spPr>
          <a:xfrm>
            <a:off x="2880359" y="2981598"/>
            <a:ext cx="3923758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Get support breaking down those big goals, into smaller, more manageable steps.  </a:t>
            </a:r>
          </a:p>
        </p:txBody>
      </p:sp>
      <p:pic>
        <p:nvPicPr>
          <p:cNvPr id="2062" name="Picture 14" descr="6 Reasons Why Goal Setting Doesn't Work - Sports Psychology">
            <a:extLst>
              <a:ext uri="{FF2B5EF4-FFF2-40B4-BE49-F238E27FC236}">
                <a16:creationId xmlns:a16="http://schemas.microsoft.com/office/drawing/2014/main" id="{CDCE2DE1-4644-FC14-2DD2-6EC383B3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96" y="2525112"/>
            <a:ext cx="1690730" cy="11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AF32062-3277-0022-2FC6-1546CCA07A46}"/>
              </a:ext>
            </a:extLst>
          </p:cNvPr>
          <p:cNvSpPr txBox="1"/>
          <p:nvPr/>
        </p:nvSpPr>
        <p:spPr>
          <a:xfrm>
            <a:off x="3502518" y="2573276"/>
            <a:ext cx="4035137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For support with this, access this&gt;&gt;&gt;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B572D46-10FB-276A-4230-79A591470006}"/>
              </a:ext>
            </a:extLst>
          </p:cNvPr>
          <p:cNvCxnSpPr/>
          <p:nvPr/>
        </p:nvCxnSpPr>
        <p:spPr>
          <a:xfrm>
            <a:off x="432398" y="4109545"/>
            <a:ext cx="98286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9F62AE4B-4F9A-1629-F67E-94D072B261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12053" y="4288307"/>
            <a:ext cx="1668706" cy="1406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64" name="Picture 16" descr="Did you know? Fewer than 100 people have a photographic memory | New  Scientist">
            <a:extLst>
              <a:ext uri="{FF2B5EF4-FFF2-40B4-BE49-F238E27FC236}">
                <a16:creationId xmlns:a16="http://schemas.microsoft.com/office/drawing/2014/main" id="{E767CC00-B076-5D7D-E91A-A48B84FE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1" y="4433423"/>
            <a:ext cx="1746563" cy="9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40AC6C46-E95C-3EF6-5126-3BCCF0AAB758}"/>
              </a:ext>
            </a:extLst>
          </p:cNvPr>
          <p:cNvSpPr txBox="1"/>
          <p:nvPr/>
        </p:nvSpPr>
        <p:spPr>
          <a:xfrm>
            <a:off x="2100984" y="4269747"/>
            <a:ext cx="4643107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For a chance to get nostalgic access this &gt;&gt;&gt;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3B7904F-59FD-0B82-232D-A43A1E53F126}"/>
              </a:ext>
            </a:extLst>
          </p:cNvPr>
          <p:cNvSpPr txBox="1"/>
          <p:nvPr/>
        </p:nvSpPr>
        <p:spPr>
          <a:xfrm>
            <a:off x="2246172" y="4639079"/>
            <a:ext cx="6193635" cy="934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This session will give you the opportunity to play / listen to music that takes you back to a good memory, feel free to share that memory too or just simply enjoy listening in company.  Listening to music is such a good tool, whether it be meditative or calming. 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27CD12E-B590-436B-238B-85A31AAFCFB8}"/>
              </a:ext>
            </a:extLst>
          </p:cNvPr>
          <p:cNvCxnSpPr/>
          <p:nvPr/>
        </p:nvCxnSpPr>
        <p:spPr>
          <a:xfrm>
            <a:off x="367399" y="6132787"/>
            <a:ext cx="98286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36EAA63-225F-4717-422D-CCCF43FA15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38" y="167133"/>
            <a:ext cx="1148311" cy="3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1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6be467-e76b-4869-981c-41fd8dac8726" xsi:nil="true"/>
    <lcf76f155ced4ddcb4097134ff3c332f xmlns="58c8e540-cdfe-4713-bff0-4351d38ade9d">
      <Terms xmlns="http://schemas.microsoft.com/office/infopath/2007/PartnerControls"/>
    </lcf76f155ced4ddcb4097134ff3c332f>
    <Number xmlns="58c8e540-cdfe-4713-bff0-4351d38ade9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0EB63A1E2B0A43B803C23E62A33D0E" ma:contentTypeVersion="" ma:contentTypeDescription="Create a new document." ma:contentTypeScope="" ma:versionID="51eba63fcdbfc2b220dcb1461b28a2a2">
  <xsd:schema xmlns:xsd="http://www.w3.org/2001/XMLSchema" xmlns:xs="http://www.w3.org/2001/XMLSchema" xmlns:p="http://schemas.microsoft.com/office/2006/metadata/properties" xmlns:ns2="58C8E540-CDFE-4713-BFF0-4351D38ADE9D" xmlns:ns3="4d30bb2a-f321-43c9-acb7-6f415d4a716e" xmlns:ns4="58c8e540-cdfe-4713-bff0-4351d38ade9d" xmlns:ns5="0a6be467-e76b-4869-981c-41fd8dac8726" targetNamespace="http://schemas.microsoft.com/office/2006/metadata/properties" ma:root="true" ma:fieldsID="da28d02869152019d728ace0375ba34e" ns2:_="" ns3:_="" ns4:_="" ns5:_="">
    <xsd:import namespace="58C8E540-CDFE-4713-BFF0-4351D38ADE9D"/>
    <xsd:import namespace="4d30bb2a-f321-43c9-acb7-6f415d4a716e"/>
    <xsd:import namespace="58c8e540-cdfe-4713-bff0-4351d38ade9d"/>
    <xsd:import namespace="0a6be467-e76b-4869-981c-41fd8dac87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Number" minOccurs="0"/>
                <xsd:element ref="ns4:MediaLengthInSeconds" minOccurs="0"/>
                <xsd:element ref="ns4:lcf76f155ced4ddcb4097134ff3c332f" minOccurs="0"/>
                <xsd:element ref="ns5:TaxCatchAll" minOccurs="0"/>
                <xsd:element ref="ns4:MediaServiceSearchProperties" minOccurs="0"/>
                <xsd:element ref="ns4:MediaServiceObjectDetectorVersion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8E540-CDFE-4713-BFF0-4351D38ADE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0bb2a-f321-43c9-acb7-6f415d4a71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8e540-cdfe-4713-bff0-4351d38ade9d" elementFormDefault="qualified">
    <xsd:import namespace="http://schemas.microsoft.com/office/2006/documentManagement/types"/>
    <xsd:import namespace="http://schemas.microsoft.com/office/infopath/2007/PartnerControls"/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umber" ma:index="20" nillable="true" ma:displayName="Number" ma:format="Dropdown" ma:internalName="Number" ma:percentage="FALSE">
      <xsd:simpleType>
        <xsd:restriction base="dms:Number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a722410-03a9-4718-9392-c4089ca5a5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6be467-e76b-4869-981c-41fd8dac8726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be8a2237-55ea-4d70-868f-dd5aeff31326}" ma:internalName="TaxCatchAll" ma:showField="CatchAllData" ma:web="0a6be467-e76b-4869-981c-41fd8dac87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D4F630-F244-4249-A1DD-CAF66701C44D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sharepoint/v3"/>
    <ds:schemaRef ds:uri="39022ca7-da8b-462c-ac53-cf911d2e7c5d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21fe2dc5-e687-4b08-a992-8b5ade4d5474"/>
  </ds:schemaRefs>
</ds:datastoreItem>
</file>

<file path=customXml/itemProps2.xml><?xml version="1.0" encoding="utf-8"?>
<ds:datastoreItem xmlns:ds="http://schemas.openxmlformats.org/officeDocument/2006/customXml" ds:itemID="{20929615-AE86-45BA-A69E-B274F025DBC8}"/>
</file>

<file path=customXml/itemProps3.xml><?xml version="1.0" encoding="utf-8"?>
<ds:datastoreItem xmlns:ds="http://schemas.openxmlformats.org/officeDocument/2006/customXml" ds:itemID="{EE53B0B3-0F5A-401C-97A3-2E7FE5C385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1477</Words>
  <Application>Microsoft Office PowerPoint</Application>
  <PresentationFormat>Custom</PresentationFormat>
  <Paragraphs>444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DM Sans Bold</vt:lpstr>
      <vt:lpstr>Calibri</vt:lpstr>
      <vt:lpstr>DM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CFO Activity Schedule TEMPLATE</dc:title>
  <dc:creator>Parkinson, Rachel (Growth Company)</dc:creator>
  <cp:lastModifiedBy>Swarbrick, Jade (Growth Company)</cp:lastModifiedBy>
  <cp:revision>142</cp:revision>
  <cp:lastPrinted>2025-04-10T09:23:24Z</cp:lastPrinted>
  <dcterms:created xsi:type="dcterms:W3CDTF">2006-08-16T00:00:00Z</dcterms:created>
  <dcterms:modified xsi:type="dcterms:W3CDTF">2025-04-11T15:52:59Z</dcterms:modified>
  <dc:identifier>DAFxy3nWgJM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0x010100EE0EB63A1E2B0A43B803C23E62A33D0E</vt:lpwstr>
  </property>
  <property fmtid="{D5CDD505-2E9C-101B-9397-08002B2CF9AE}" pid="3" name="MediaServiceImageTags">
    <vt:lpwstr/>
  </property>
</Properties>
</file>