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57" r:id="rId6"/>
    <p:sldId id="258" r:id="rId7"/>
    <p:sldId id="259" r:id="rId8"/>
    <p:sldId id="260" r:id="rId9"/>
    <p:sldId id="272" r:id="rId10"/>
  </p:sldIdLst>
  <p:sldSz cx="10693400" cy="7556500"/>
  <p:notesSz cx="6797675" cy="9926638"/>
  <p:embeddedFontLst>
    <p:embeddedFont>
      <p:font typeface="DM Sans" pitchFamily="2" charset="0"/>
      <p:regular r:id="rId12"/>
      <p:bold r:id="rId13"/>
      <p:italic r:id="rId14"/>
      <p:boldItalic r:id="rId15"/>
    </p:embeddedFont>
    <p:embeddedFont>
      <p:font typeface="DM Sans Bold"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1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0204" autoAdjust="0"/>
  </p:normalViewPr>
  <p:slideViewPr>
    <p:cSldViewPr snapToGrid="0">
      <p:cViewPr varScale="1">
        <p:scale>
          <a:sx n="69" d="100"/>
          <a:sy n="69" d="100"/>
        </p:scale>
        <p:origin x="165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0EE9D75-2258-4CDE-B922-CD31A06CE714}" type="datetimeFigureOut">
              <a:rPr lang="en-GB" smtClean="0"/>
              <a:t>20/12/2024</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AE96549-2D17-4D23-87F2-79795A47FF7D}" type="slidenum">
              <a:rPr lang="en-GB" smtClean="0"/>
              <a:t>‹#›</a:t>
            </a:fld>
            <a:endParaRPr lang="en-GB"/>
          </a:p>
        </p:txBody>
      </p:sp>
    </p:spTree>
    <p:extLst>
      <p:ext uri="{BB962C8B-B14F-4D97-AF65-F5344CB8AC3E}">
        <p14:creationId xmlns:p14="http://schemas.microsoft.com/office/powerpoint/2010/main" val="217905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78CD03-40B3-4CD9-B24C-293426C655C2}" type="slidenum">
              <a:rPr lang="en-GB" smtClean="0"/>
              <a:t>6</a:t>
            </a:fld>
            <a:endParaRPr lang="en-GB"/>
          </a:p>
        </p:txBody>
      </p:sp>
    </p:spTree>
    <p:extLst>
      <p:ext uri="{BB962C8B-B14F-4D97-AF65-F5344CB8AC3E}">
        <p14:creationId xmlns:p14="http://schemas.microsoft.com/office/powerpoint/2010/main" val="47344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microsoft.com/office/2007/relationships/hdphoto" Target="../media/hdphoto1.wd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3.png"/><Relationship Id="rId2" Type="http://schemas.openxmlformats.org/officeDocument/2006/relationships/image" Target="../media/image1.pn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jpeg"/><Relationship Id="rId15" Type="http://schemas.openxmlformats.org/officeDocument/2006/relationships/image" Target="../media/image19.jpeg"/><Relationship Id="rId10" Type="http://schemas.openxmlformats.org/officeDocument/2006/relationships/image" Target="../media/image17.jpeg"/><Relationship Id="rId4" Type="http://schemas.openxmlformats.org/officeDocument/2006/relationships/image" Target="../media/image5.png"/><Relationship Id="rId9" Type="http://schemas.openxmlformats.org/officeDocument/2006/relationships/image" Target="../media/image16.jpeg"/><Relationship Id="rId1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0.jpe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jpeg"/><Relationship Id="rId5" Type="http://schemas.openxmlformats.org/officeDocument/2006/relationships/image" Target="../media/image21.jpeg"/><Relationship Id="rId15" Type="http://schemas.openxmlformats.org/officeDocument/2006/relationships/image" Target="../media/image25.jpeg"/><Relationship Id="rId10" Type="http://schemas.microsoft.com/office/2007/relationships/hdphoto" Target="../media/hdphoto1.wdp"/><Relationship Id="rId4" Type="http://schemas.openxmlformats.org/officeDocument/2006/relationships/image" Target="../media/image16.jpeg"/><Relationship Id="rId9" Type="http://schemas.openxmlformats.org/officeDocument/2006/relationships/image" Target="../media/image3.png"/><Relationship Id="rId14"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4.jpeg"/><Relationship Id="rId5" Type="http://schemas.microsoft.com/office/2007/relationships/hdphoto" Target="../media/hdphoto3.wdp"/><Relationship Id="rId10" Type="http://schemas.openxmlformats.org/officeDocument/2006/relationships/image" Target="../media/image28.jpeg"/><Relationship Id="rId4" Type="http://schemas.openxmlformats.org/officeDocument/2006/relationships/image" Target="../media/image26.pn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24.jpeg"/><Relationship Id="rId5" Type="http://schemas.microsoft.com/office/2007/relationships/hdphoto" Target="../media/hdphoto4.wdp"/><Relationship Id="rId10" Type="http://schemas.openxmlformats.org/officeDocument/2006/relationships/image" Target="../media/image32.jpeg"/><Relationship Id="rId4" Type="http://schemas.openxmlformats.org/officeDocument/2006/relationships/image" Target="../media/image29.png"/><Relationship Id="rId9"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987390491"/>
              </p:ext>
            </p:extLst>
          </p:nvPr>
        </p:nvGraphicFramePr>
        <p:xfrm>
          <a:off x="2630402" y="706364"/>
          <a:ext cx="7838636" cy="6797548"/>
        </p:xfrm>
        <a:graphic>
          <a:graphicData uri="http://schemas.openxmlformats.org/drawingml/2006/table">
            <a:tbl>
              <a:tblPr/>
              <a:tblGrid>
                <a:gridCol w="1660321">
                  <a:extLst>
                    <a:ext uri="{9D8B030D-6E8A-4147-A177-3AD203B41FA5}">
                      <a16:colId xmlns:a16="http://schemas.microsoft.com/office/drawing/2014/main" val="20000"/>
                    </a:ext>
                  </a:extLst>
                </a:gridCol>
                <a:gridCol w="1475133">
                  <a:extLst>
                    <a:ext uri="{9D8B030D-6E8A-4147-A177-3AD203B41FA5}">
                      <a16:colId xmlns:a16="http://schemas.microsoft.com/office/drawing/2014/main" val="20001"/>
                    </a:ext>
                  </a:extLst>
                </a:gridCol>
                <a:gridCol w="1418715">
                  <a:extLst>
                    <a:ext uri="{9D8B030D-6E8A-4147-A177-3AD203B41FA5}">
                      <a16:colId xmlns:a16="http://schemas.microsoft.com/office/drawing/2014/main" val="20002"/>
                    </a:ext>
                  </a:extLst>
                </a:gridCol>
                <a:gridCol w="1716739">
                  <a:extLst>
                    <a:ext uri="{9D8B030D-6E8A-4147-A177-3AD203B41FA5}">
                      <a16:colId xmlns:a16="http://schemas.microsoft.com/office/drawing/2014/main" val="20003"/>
                    </a:ext>
                  </a:extLst>
                </a:gridCol>
                <a:gridCol w="1567728">
                  <a:extLst>
                    <a:ext uri="{9D8B030D-6E8A-4147-A177-3AD203B41FA5}">
                      <a16:colId xmlns:a16="http://schemas.microsoft.com/office/drawing/2014/main" val="20004"/>
                    </a:ext>
                  </a:extLst>
                </a:gridCol>
              </a:tblGrid>
              <a:tr h="730764">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30/12/2024</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31/12/2024</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01/01/2025</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02/01/2025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03/01/2025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794643">
                <a:tc rowSpan="6">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DECEMBER TIMETABLE</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accent1">
                        <a:lumMod val="20000"/>
                        <a:lumOff val="80000"/>
                      </a:schemeClr>
                    </a:solidFill>
                  </a:tcPr>
                </a:tc>
                <a:tc rowSpan="6">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DECEMBER TIMETABLE</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accent1">
                        <a:lumMod val="20000"/>
                        <a:lumOff val="80000"/>
                      </a:schemeClr>
                    </a:solidFill>
                  </a:tcPr>
                </a:tc>
                <a:tc rowSpan="6">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100" dirty="0">
                          <a:solidFill>
                            <a:srgbClr val="000000"/>
                          </a:solidFill>
                          <a:latin typeface="DM Sans"/>
                        </a:rPr>
                        <a:t>BANK HOLIDAY</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515"/>
                        </a:lnSpc>
                      </a:pPr>
                      <a:r>
                        <a:rPr lang="en-US" sz="1100" b="0" dirty="0">
                          <a:solidFill>
                            <a:srgbClr val="000000"/>
                          </a:solidFill>
                          <a:latin typeface="DM Sans"/>
                        </a:rPr>
                        <a:t>Could I be a mentor?</a:t>
                      </a:r>
                    </a:p>
                    <a:p>
                      <a:pPr algn="ctr">
                        <a:lnSpc>
                          <a:spcPts val="1515"/>
                        </a:lnSpc>
                      </a:pPr>
                      <a:r>
                        <a:rPr lang="en-US" sz="1100" b="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Mindful colouring</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3480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3162204452"/>
                  </a:ext>
                </a:extLst>
              </a:tr>
              <a:tr h="1373257">
                <a:tc vMerge="1">
                  <a:txBody>
                    <a:bodyPr/>
                    <a:lstStyle/>
                    <a:p>
                      <a:pPr algn="ctr">
                        <a:lnSpc>
                          <a:spcPts val="1470"/>
                        </a:lnSpc>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lnL w="9371" cap="flat" cmpd="sng" algn="ctr">
                      <a:solidFill>
                        <a:srgbClr val="000000"/>
                      </a:solidFill>
                      <a:prstDash val="solid"/>
                      <a:round/>
                      <a:headEnd type="none" w="med" len="med"/>
                      <a:tailEnd type="none" w="med" len="med"/>
                    </a:lnL>
                    <a:lnT w="9371" cap="flat" cmpd="sng" algn="ctr">
                      <a:solidFill>
                        <a:srgbClr val="000000"/>
                      </a:solidFill>
                      <a:prstDash val="solid"/>
                      <a:round/>
                      <a:headEnd type="none" w="med" len="med"/>
                      <a:tailEnd type="none" w="med" len="med"/>
                    </a:lnT>
                  </a:tcPr>
                </a:tc>
                <a:tc>
                  <a:txBody>
                    <a:bodyPr/>
                    <a:lstStyle/>
                    <a:p>
                      <a:pPr algn="ctr"/>
                      <a:r>
                        <a:rPr lang="en-GB" sz="1100" dirty="0">
                          <a:latin typeface="DM Sans" pitchFamily="2" charset="0"/>
                        </a:rPr>
                        <a:t>Christmas decoration pack away</a:t>
                      </a:r>
                    </a:p>
                    <a:p>
                      <a:pPr algn="ctr"/>
                      <a:r>
                        <a:rPr lang="en-GB" sz="1100" dirty="0">
                          <a:latin typeface="DM Sans" pitchFamily="2" charset="0"/>
                        </a:rPr>
                        <a:t>10:30-12:00</a:t>
                      </a:r>
                    </a:p>
                    <a:p>
                      <a:pPr algn="ctr"/>
                      <a:endParaRPr lang="en-GB" sz="1100" dirty="0">
                        <a:latin typeface="DM Sans" pitchFamily="2" charset="0"/>
                      </a:endParaRPr>
                    </a:p>
                    <a:p>
                      <a:pPr algn="ct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dirty="0">
                          <a:solidFill>
                            <a:srgbClr val="000000"/>
                          </a:solidFill>
                          <a:latin typeface="DM Sans"/>
                        </a:rPr>
                        <a:t>Gratitude journal: my 2024 journey</a:t>
                      </a:r>
                    </a:p>
                    <a:p>
                      <a:pPr algn="ctr">
                        <a:lnSpc>
                          <a:spcPts val="1515"/>
                        </a:lnSpc>
                      </a:pPr>
                      <a:r>
                        <a:rPr lang="en-US" sz="1100" dirty="0">
                          <a:solidFill>
                            <a:srgbClr val="000000"/>
                          </a:solidFill>
                          <a:latin typeface="DM Sans"/>
                        </a:rPr>
                        <a:t>10:30-12:00</a:t>
                      </a:r>
                    </a:p>
                    <a:p>
                      <a:pPr algn="ctr">
                        <a:lnSpc>
                          <a:spcPts val="1515"/>
                        </a:lnSpc>
                      </a:pPr>
                      <a:endParaRPr lang="en-US" sz="1100" dirty="0">
                        <a:solidFill>
                          <a:srgbClr val="000000"/>
                        </a:solidFill>
                        <a:latin typeface="DM Sans"/>
                      </a:endParaRPr>
                    </a:p>
                    <a:p>
                      <a:pPr algn="ctr">
                        <a:lnSpc>
                          <a:spcPts val="1515"/>
                        </a:lnSpc>
                      </a:pPr>
                      <a:endParaRPr lang="en-US" sz="1100"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5549437"/>
                  </a:ext>
                </a:extLst>
              </a:tr>
              <a:tr h="634800">
                <a:tc vMerge="1">
                  <a:txBody>
                    <a:bodyPr/>
                    <a:lstStyle/>
                    <a:p>
                      <a:endParaRPr lang="en-GB"/>
                    </a:p>
                  </a:txBody>
                  <a:tcPr>
                    <a:lnT w="9371" cap="flat" cmpd="sng" algn="ctr">
                      <a:solidFill>
                        <a:srgbClr val="000000"/>
                      </a:solidFill>
                      <a:prstDash val="solid"/>
                      <a:round/>
                      <a:headEnd type="none" w="med" len="med"/>
                      <a:tailEnd type="none" w="med" len="med"/>
                    </a:lnT>
                  </a:tcPr>
                </a:tc>
                <a:tc vMerge="1">
                  <a:txBody>
                    <a:bodyPr/>
                    <a:lstStyle/>
                    <a:p>
                      <a:pPr algn="ctr">
                        <a:lnSpc>
                          <a:spcPts val="1515"/>
                        </a:lnSpc>
                      </a:pPr>
                      <a:endParaRPr lang="en-US" sz="1082" dirty="0">
                        <a:solidFill>
                          <a:srgbClr val="000000"/>
                        </a:solidFill>
                        <a:latin typeface="DM Sans"/>
                      </a:endParaRPr>
                    </a:p>
                  </a:txBody>
                  <a:tcPr marL="140560" marR="140560" marT="140560" marB="140560" anchor="ctr">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vMerge="1">
                  <a:txBody>
                    <a:bodyPr/>
                    <a:lstStyle/>
                    <a:p>
                      <a:endParaRPr lang="en-GB"/>
                    </a:p>
                  </a:txBody>
                  <a:tcPr>
                    <a:lnL w="9371" cap="flat" cmpd="sng" algn="ctr">
                      <a:solidFill>
                        <a:srgbClr val="000000"/>
                      </a:solidFill>
                      <a:prstDash val="solid"/>
                      <a:round/>
                      <a:headEnd type="none" w="med" len="med"/>
                      <a:tailEnd type="none" w="med" len="med"/>
                    </a:lnL>
                    <a:lnT w="9371" cap="flat" cmpd="sng" algn="ctr">
                      <a:solidFill>
                        <a:srgbClr val="000000"/>
                      </a:solidFill>
                      <a:prstDash val="solid"/>
                      <a:round/>
                      <a:headEnd type="none" w="med" len="med"/>
                      <a:tailEnd type="none" w="med" len="med"/>
                    </a:lnT>
                  </a:tcPr>
                </a:tc>
                <a:tc>
                  <a:txBody>
                    <a:bodyPr/>
                    <a:lstStyle/>
                    <a:p>
                      <a:pPr algn="ctr">
                        <a:lnSpc>
                          <a:spcPts val="1515"/>
                        </a:lnSpc>
                      </a:pPr>
                      <a:r>
                        <a:rPr lang="en-US" sz="1100" dirty="0">
                          <a:solidFill>
                            <a:srgbClr val="000000"/>
                          </a:solidFill>
                          <a:latin typeface="DM Sans"/>
                        </a:rPr>
                        <a:t>Lunch Club</a:t>
                      </a:r>
                    </a:p>
                    <a:p>
                      <a:pPr algn="ctr">
                        <a:lnSpc>
                          <a:spcPts val="1515"/>
                        </a:lnSpc>
                      </a:pPr>
                      <a:r>
                        <a:rPr lang="en-US" sz="110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pPr>
                      <a:r>
                        <a:rPr lang="en-US" sz="1100" dirty="0">
                          <a:solidFill>
                            <a:srgbClr val="000000"/>
                          </a:solidFill>
                          <a:latin typeface="DM Sans"/>
                        </a:rPr>
                        <a:t>Lunch Club</a:t>
                      </a:r>
                    </a:p>
                    <a:p>
                      <a:pPr algn="ctr">
                        <a:lnSpc>
                          <a:spcPts val="1515"/>
                        </a:lnSpc>
                      </a:pPr>
                      <a:r>
                        <a:rPr lang="en-US" sz="110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420986985"/>
                  </a:ext>
                </a:extLst>
              </a:tr>
              <a:tr h="1248343">
                <a:tc vMerge="1">
                  <a:txBody>
                    <a:bodyPr/>
                    <a:lstStyle/>
                    <a:p>
                      <a:endParaRPr lang="en-GB"/>
                    </a:p>
                  </a:txBody>
                  <a:tcPr>
                    <a:lnT w="9371" cap="flat" cmpd="sng" algn="ctr">
                      <a:solidFill>
                        <a:srgbClr val="000000"/>
                      </a:solidFill>
                      <a:prstDash val="solid"/>
                      <a:round/>
                      <a:headEnd type="none" w="med" len="med"/>
                      <a:tailEnd type="none" w="med" len="med"/>
                    </a:lnT>
                  </a:tcPr>
                </a:tc>
                <a:tc vMerge="1">
                  <a:txBody>
                    <a:bodyPr/>
                    <a:lstStyle/>
                    <a:p>
                      <a:pPr algn="ctr">
                        <a:lnSpc>
                          <a:spcPts val="1515"/>
                        </a:lnSpc>
                      </a:pPr>
                      <a:endParaRPr lang="en-US" sz="1082" dirty="0">
                        <a:solidFill>
                          <a:srgbClr val="000000"/>
                        </a:solidFill>
                        <a:latin typeface="DM Sans"/>
                      </a:endParaRPr>
                    </a:p>
                  </a:txBody>
                  <a:tcPr marL="140560" marR="140560" marT="140560" marB="140560" anchor="ctr">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lnL w="9371" cap="flat" cmpd="sng" algn="ctr">
                      <a:solidFill>
                        <a:srgbClr val="000000"/>
                      </a:solidFill>
                      <a:prstDash val="solid"/>
                      <a:round/>
                      <a:headEnd type="none" w="med" len="med"/>
                      <a:tailEnd type="none" w="med" len="med"/>
                    </a:lnL>
                    <a:lnT w="9371" cap="flat" cmpd="sng" algn="ctr">
                      <a:solidFill>
                        <a:srgbClr val="000000"/>
                      </a:solidFill>
                      <a:prstDash val="solid"/>
                      <a:round/>
                      <a:headEnd type="none" w="med" len="med"/>
                      <a:tailEnd type="none" w="med" len="med"/>
                    </a:lnT>
                  </a:tcPr>
                </a:tc>
                <a:tc>
                  <a:txBody>
                    <a:bodyPr/>
                    <a:lstStyle/>
                    <a:p>
                      <a:pPr algn="ctr"/>
                      <a:endParaRPr lang="en-GB" sz="1100" dirty="0">
                        <a:latin typeface="DM Sans" pitchFamily="2" charset="0"/>
                      </a:endParaRPr>
                    </a:p>
                    <a:p>
                      <a:pPr algn="ctr"/>
                      <a:r>
                        <a:rPr lang="en-GB" sz="1100" dirty="0">
                          <a:latin typeface="DM Sans" pitchFamily="2" charset="0"/>
                        </a:rPr>
                        <a:t>Who am I? Gender specific session</a:t>
                      </a:r>
                    </a:p>
                    <a:p>
                      <a:pPr algn="ctr"/>
                      <a:r>
                        <a:rPr lang="en-GB" sz="1100" dirty="0">
                          <a:latin typeface="DM Sans" pitchFamily="2" charset="0"/>
                        </a:rPr>
                        <a:t>1:00-3:00</a:t>
                      </a:r>
                    </a:p>
                    <a:p>
                      <a:pPr algn="ctr"/>
                      <a:endParaRPr lang="en-GB" sz="1100" dirty="0">
                        <a:latin typeface="DM Sans" pitchFamily="2" charset="0"/>
                      </a:endParaRPr>
                    </a:p>
                    <a:p>
                      <a:pPr algn="ct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r>
                        <a:rPr lang="en-US" sz="1100" dirty="0" err="1">
                          <a:solidFill>
                            <a:srgbClr val="000000"/>
                          </a:solidFill>
                          <a:latin typeface="DM Sans"/>
                        </a:rPr>
                        <a:t>Arts&amp;Crafts</a:t>
                      </a:r>
                      <a:endParaRPr lang="en-US" sz="1100" dirty="0">
                        <a:solidFill>
                          <a:srgbClr val="000000"/>
                        </a:solidFill>
                        <a:latin typeface="DM Sans"/>
                      </a:endParaRPr>
                    </a:p>
                    <a:p>
                      <a:pPr algn="ctr">
                        <a:lnSpc>
                          <a:spcPts val="1515"/>
                        </a:lnSpc>
                        <a:defRPr/>
                      </a:pPr>
                      <a:r>
                        <a:rPr lang="en-US" sz="1100" dirty="0">
                          <a:solidFill>
                            <a:srgbClr val="000000"/>
                          </a:solidFill>
                          <a:latin typeface="DM Sans"/>
                        </a:rPr>
                        <a:t>1:00-3:00</a:t>
                      </a:r>
                    </a:p>
                    <a:p>
                      <a:pPr algn="ctr">
                        <a:lnSpc>
                          <a:spcPts val="1515"/>
                        </a:lnSpc>
                        <a:defRPr/>
                      </a:pPr>
                      <a:endParaRPr lang="en-US" sz="1100"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7062286"/>
                  </a:ext>
                </a:extLst>
              </a:tr>
              <a:tr h="1237963">
                <a:tc vMerge="1">
                  <a:txBody>
                    <a:bodyPr/>
                    <a:lstStyle/>
                    <a:p>
                      <a:endParaRPr lang="en-GB"/>
                    </a:p>
                  </a:txBody>
                  <a:tcPr>
                    <a:lnT w="9371" cap="flat" cmpd="sng" algn="ctr">
                      <a:solidFill>
                        <a:srgbClr val="000000"/>
                      </a:solidFill>
                      <a:prstDash val="solid"/>
                      <a:round/>
                      <a:headEnd type="none" w="med" len="med"/>
                      <a:tailEnd type="none" w="med" len="med"/>
                    </a:lnT>
                  </a:tcPr>
                </a:tc>
                <a:tc vMerge="1">
                  <a:txBody>
                    <a:bodyPr/>
                    <a:lstStyle/>
                    <a:p>
                      <a:pPr algn="ctr">
                        <a:lnSpc>
                          <a:spcPts val="1515"/>
                        </a:lnSpc>
                      </a:pPr>
                      <a:endParaRPr lang="en-US" sz="1082" dirty="0">
                        <a:solidFill>
                          <a:srgbClr val="000000"/>
                        </a:solidFill>
                        <a:latin typeface="DM Sans"/>
                      </a:endParaRPr>
                    </a:p>
                  </a:txBody>
                  <a:tcPr marL="140560" marR="140560" marT="140560" marB="140560" anchor="ctr">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lnL w="9371" cap="flat" cmpd="sng" algn="ctr">
                      <a:solidFill>
                        <a:srgbClr val="000000"/>
                      </a:solidFill>
                      <a:prstDash val="solid"/>
                      <a:round/>
                      <a:headEnd type="none" w="med" len="med"/>
                      <a:tailEnd type="none" w="med" len="med"/>
                    </a:lnL>
                    <a:lnT w="9371" cap="flat" cmpd="sng" algn="ctr">
                      <a:solidFill>
                        <a:srgbClr val="000000"/>
                      </a:solidFill>
                      <a:prstDash val="solid"/>
                      <a:round/>
                      <a:headEnd type="none" w="med" len="med"/>
                      <a:tailEnd type="none" w="med" len="med"/>
                    </a:lnT>
                  </a:tcPr>
                </a:tc>
                <a:tc>
                  <a:txBody>
                    <a:bodyPr/>
                    <a:lstStyle/>
                    <a:p>
                      <a:pPr algn="ctr"/>
                      <a:r>
                        <a:rPr lang="en-GB" sz="1200" dirty="0"/>
                        <a:t>Recovery Group</a:t>
                      </a:r>
                    </a:p>
                    <a:p>
                      <a:pPr algn="ctr"/>
                      <a:r>
                        <a:rPr lang="en-GB" sz="1200" dirty="0"/>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Job Searching 3:00-4:00</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9879629"/>
                  </a:ext>
                </a:extLst>
              </a:tr>
            </a:tbl>
          </a:graphicData>
        </a:graphic>
      </p:graphicFrame>
      <p:grpSp>
        <p:nvGrpSpPr>
          <p:cNvPr id="3" name="Group 3"/>
          <p:cNvGrpSpPr/>
          <p:nvPr/>
        </p:nvGrpSpPr>
        <p:grpSpPr>
          <a:xfrm>
            <a:off x="184646" y="1557152"/>
            <a:ext cx="2415335" cy="4660914"/>
            <a:chOff x="0" y="-11780"/>
            <a:chExt cx="879857" cy="1697876"/>
          </a:xfrm>
        </p:grpSpPr>
        <p:sp>
          <p:nvSpPr>
            <p:cNvPr id="4" name="Freeform 4"/>
            <p:cNvSpPr/>
            <p:nvPr/>
          </p:nvSpPr>
          <p:spPr>
            <a:xfrm>
              <a:off x="0" y="0"/>
              <a:ext cx="868775"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p:cNvSpPr txBox="1"/>
            <p:nvPr/>
          </p:nvSpPr>
          <p:spPr>
            <a:xfrm>
              <a:off x="11082" y="-11780"/>
              <a:ext cx="868775" cy="1697876"/>
            </a:xfrm>
            <a:prstGeom prst="rect">
              <a:avLst/>
            </a:prstGeom>
          </p:spPr>
          <p:txBody>
            <a:bodyPr lIns="50800" tIns="50800" rIns="50800" bIns="50800" rtlCol="0" anchor="ctr"/>
            <a:lstStyle/>
            <a:p>
              <a:pPr algn="ctr">
                <a:lnSpc>
                  <a:spcPts val="2379"/>
                </a:lnSpc>
              </a:pPr>
              <a:r>
                <a:rPr lang="en-US" sz="1400" u="sng" dirty="0">
                  <a:solidFill>
                    <a:srgbClr val="FFFFFF"/>
                  </a:solidFill>
                  <a:latin typeface="DM Sans"/>
                </a:rPr>
                <a:t>Information</a:t>
              </a:r>
            </a:p>
            <a:p>
              <a:pPr algn="ctr">
                <a:lnSpc>
                  <a:spcPts val="2379"/>
                </a:lnSpc>
              </a:pPr>
              <a:r>
                <a:rPr lang="en-US" sz="1100" dirty="0">
                  <a:solidFill>
                    <a:srgbClr val="FFFFFF"/>
                  </a:solidFill>
                  <a:latin typeface="DM Sans" pitchFamily="2" charset="0"/>
                </a:rPr>
                <a:t>The Hub is located at </a:t>
              </a:r>
              <a:r>
                <a:rPr lang="en-GB" sz="1100" dirty="0">
                  <a:solidFill>
                    <a:srgbClr val="FFFFFF"/>
                  </a:solidFill>
                  <a:latin typeface="DM Sans" pitchFamily="2" charset="0"/>
                </a:rPr>
                <a:t>State House, Dale St., L2 4TR</a:t>
              </a:r>
              <a:endParaRPr lang="en-GB" sz="1100" b="0" i="0" dirty="0">
                <a:solidFill>
                  <a:schemeClr val="bg1"/>
                </a:solidFill>
                <a:effectLst/>
                <a:latin typeface="DM Sans" pitchFamily="2" charset="0"/>
              </a:endParaRPr>
            </a:p>
            <a:p>
              <a:pPr algn="ctr">
                <a:lnSpc>
                  <a:spcPts val="2379"/>
                </a:lnSpc>
              </a:pPr>
              <a:r>
                <a:rPr lang="en-GB" sz="1100" dirty="0">
                  <a:solidFill>
                    <a:schemeClr val="bg1"/>
                  </a:solidFill>
                  <a:latin typeface="DM Sans" pitchFamily="2" charset="0"/>
                </a:rPr>
                <a:t>Phone number: </a:t>
              </a:r>
              <a:r>
                <a:rPr lang="en-GB" sz="1100" dirty="0">
                  <a:solidFill>
                    <a:schemeClr val="bg1"/>
                  </a:solidFill>
                  <a:effectLst/>
                  <a:latin typeface="Calibri" panose="020F0502020204030204" pitchFamily="34" charset="0"/>
                  <a:ea typeface="Calibri" panose="020F0502020204030204" pitchFamily="34" charset="0"/>
                </a:rPr>
                <a:t>07341 604133</a:t>
              </a:r>
              <a:endParaRPr lang="en-GB" sz="1100" dirty="0">
                <a:solidFill>
                  <a:schemeClr val="bg1"/>
                </a:solidFill>
                <a:latin typeface="DM Sans" pitchFamily="2" charset="0"/>
              </a:endParaRPr>
            </a:p>
            <a:p>
              <a:pPr algn="ctr">
                <a:lnSpc>
                  <a:spcPts val="2379"/>
                </a:lnSpc>
              </a:pPr>
              <a:r>
                <a:rPr lang="en-US" sz="1050" dirty="0" err="1">
                  <a:solidFill>
                    <a:srgbClr val="FFFFFF"/>
                  </a:solidFill>
                  <a:latin typeface="DM Sans"/>
                </a:rPr>
                <a:t>Arts&amp;Crafts</a:t>
              </a:r>
              <a:r>
                <a:rPr lang="en-US" sz="1050" dirty="0">
                  <a:solidFill>
                    <a:srgbClr val="FFFFFF"/>
                  </a:solidFill>
                  <a:latin typeface="DM Sans"/>
                </a:rPr>
                <a:t>, Lego Nostalgia and Chess Club sessions offer participants a therapeutic environment that can help them improve their mental and social wellbeing, as well as help them work on their creativity and problem solving.</a:t>
              </a:r>
            </a:p>
          </p:txBody>
        </p:sp>
      </p:grpSp>
      <p:grpSp>
        <p:nvGrpSpPr>
          <p:cNvPr id="46" name="Group 46"/>
          <p:cNvGrpSpPr/>
          <p:nvPr/>
        </p:nvGrpSpPr>
        <p:grpSpPr>
          <a:xfrm rot="2700000">
            <a:off x="170282" y="1049731"/>
            <a:ext cx="293842" cy="29384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49" name="Group 49"/>
          <p:cNvGrpSpPr/>
          <p:nvPr/>
        </p:nvGrpSpPr>
        <p:grpSpPr>
          <a:xfrm>
            <a:off x="344097" y="6391036"/>
            <a:ext cx="2066012" cy="747035"/>
            <a:chOff x="183080" y="0"/>
            <a:chExt cx="2754682" cy="996046"/>
          </a:xfrm>
        </p:grpSpPr>
        <p:sp>
          <p:nvSpPr>
            <p:cNvPr id="50" name="Freeform 50"/>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2"/>
              <a:stretch>
                <a:fillRect t="-974" b="-974"/>
              </a:stretch>
            </a:blipFill>
          </p:spPr>
          <p:txBody>
            <a:bodyPr/>
            <a:lstStyle/>
            <a:p>
              <a:endParaRPr lang="en-GB"/>
            </a:p>
          </p:txBody>
        </p:sp>
        <p:sp>
          <p:nvSpPr>
            <p:cNvPr id="52" name="TextBox 52"/>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grpSp>
        <p:nvGrpSpPr>
          <p:cNvPr id="62" name="Group 62"/>
          <p:cNvGrpSpPr/>
          <p:nvPr/>
        </p:nvGrpSpPr>
        <p:grpSpPr>
          <a:xfrm>
            <a:off x="195716" y="593502"/>
            <a:ext cx="242972" cy="24297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p:cNvGrpSpPr/>
          <p:nvPr/>
        </p:nvGrpSpPr>
        <p:grpSpPr>
          <a:xfrm>
            <a:off x="206787" y="181493"/>
            <a:ext cx="220832" cy="193228"/>
            <a:chOff x="0" y="0"/>
            <a:chExt cx="812800" cy="711200"/>
          </a:xfrm>
        </p:grpSpPr>
        <p:sp>
          <p:nvSpPr>
            <p:cNvPr id="66" name="Freeform 6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69" name="TextBox 69"/>
          <p:cNvSpPr txBox="1"/>
          <p:nvPr/>
        </p:nvSpPr>
        <p:spPr>
          <a:xfrm>
            <a:off x="2682767" y="89855"/>
            <a:ext cx="4618828" cy="599459"/>
          </a:xfrm>
          <a:prstGeom prst="rect">
            <a:avLst/>
          </a:prstGeom>
        </p:spPr>
        <p:txBody>
          <a:bodyPr wrap="square" lIns="0" tIns="0" rIns="0" bIns="0" rtlCol="0" anchor="t">
            <a:spAutoFit/>
          </a:bodyPr>
          <a:lstStyle/>
          <a:p>
            <a:pPr>
              <a:lnSpc>
                <a:spcPts val="4899"/>
              </a:lnSpc>
              <a:spcBef>
                <a:spcPct val="0"/>
              </a:spcBef>
            </a:pPr>
            <a:r>
              <a:rPr lang="en-US" sz="3499" u="sng" dirty="0">
                <a:solidFill>
                  <a:srgbClr val="000000"/>
                </a:solidFill>
                <a:latin typeface="DM Sans Bold"/>
              </a:rPr>
              <a:t>JANUARY - WEEK  1</a:t>
            </a:r>
          </a:p>
        </p:txBody>
      </p:sp>
      <p:sp>
        <p:nvSpPr>
          <p:cNvPr id="70" name="TextBox 70"/>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dirty="0">
                <a:solidFill>
                  <a:srgbClr val="000000"/>
                </a:solidFill>
                <a:latin typeface="DM Sans"/>
              </a:rPr>
              <a:t>Self: Activities that work on the individual</a:t>
            </a:r>
          </a:p>
        </p:txBody>
      </p:sp>
      <p:sp>
        <p:nvSpPr>
          <p:cNvPr id="71" name="TextBox 71"/>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pic>
        <p:nvPicPr>
          <p:cNvPr id="1026" name="Picture 2" descr="GC_Landscape_RGB">
            <a:extLst>
              <a:ext uri="{FF2B5EF4-FFF2-40B4-BE49-F238E27FC236}">
                <a16:creationId xmlns:a16="http://schemas.microsoft.com/office/drawing/2014/main" id="{A5F1D7C3-5E26-F4CD-7419-11F51A335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344" y="218731"/>
            <a:ext cx="847613" cy="36397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descr="Magnifier placed on a white background">
            <a:extLst>
              <a:ext uri="{FF2B5EF4-FFF2-40B4-BE49-F238E27FC236}">
                <a16:creationId xmlns:a16="http://schemas.microsoft.com/office/drawing/2014/main" id="{466140FE-F199-386E-CAF4-DDAB51BD62E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36784" y="6905201"/>
            <a:ext cx="787518" cy="525012"/>
          </a:xfrm>
          <a:prstGeom prst="rect">
            <a:avLst/>
          </a:prstGeom>
        </p:spPr>
      </p:pic>
      <p:grpSp>
        <p:nvGrpSpPr>
          <p:cNvPr id="6" name="Group 65">
            <a:extLst>
              <a:ext uri="{FF2B5EF4-FFF2-40B4-BE49-F238E27FC236}">
                <a16:creationId xmlns:a16="http://schemas.microsoft.com/office/drawing/2014/main" id="{A0073458-1F7B-78B8-1795-7A7D6ED95F5E}"/>
              </a:ext>
            </a:extLst>
          </p:cNvPr>
          <p:cNvGrpSpPr/>
          <p:nvPr/>
        </p:nvGrpSpPr>
        <p:grpSpPr>
          <a:xfrm>
            <a:off x="10150161" y="7201780"/>
            <a:ext cx="220832" cy="193228"/>
            <a:chOff x="0" y="0"/>
            <a:chExt cx="812800" cy="711200"/>
          </a:xfrm>
        </p:grpSpPr>
        <p:sp>
          <p:nvSpPr>
            <p:cNvPr id="7" name="Freeform 66">
              <a:extLst>
                <a:ext uri="{FF2B5EF4-FFF2-40B4-BE49-F238E27FC236}">
                  <a16:creationId xmlns:a16="http://schemas.microsoft.com/office/drawing/2014/main" id="{382000AE-B85E-265D-3C00-3DFB25B6155A}"/>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 name="TextBox 67">
              <a:extLst>
                <a:ext uri="{FF2B5EF4-FFF2-40B4-BE49-F238E27FC236}">
                  <a16:creationId xmlns:a16="http://schemas.microsoft.com/office/drawing/2014/main" id="{E1033DC9-D571-CC28-6E89-9972FA3D8ED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9" name="Group 65">
            <a:extLst>
              <a:ext uri="{FF2B5EF4-FFF2-40B4-BE49-F238E27FC236}">
                <a16:creationId xmlns:a16="http://schemas.microsoft.com/office/drawing/2014/main" id="{7D423B65-49A3-64DC-0DA6-F202BF512C82}"/>
              </a:ext>
            </a:extLst>
          </p:cNvPr>
          <p:cNvGrpSpPr/>
          <p:nvPr/>
        </p:nvGrpSpPr>
        <p:grpSpPr>
          <a:xfrm>
            <a:off x="10226072" y="1998946"/>
            <a:ext cx="220832" cy="193228"/>
            <a:chOff x="0" y="0"/>
            <a:chExt cx="812800" cy="711200"/>
          </a:xfrm>
        </p:grpSpPr>
        <p:sp>
          <p:nvSpPr>
            <p:cNvPr id="10" name="Freeform 66">
              <a:extLst>
                <a:ext uri="{FF2B5EF4-FFF2-40B4-BE49-F238E27FC236}">
                  <a16:creationId xmlns:a16="http://schemas.microsoft.com/office/drawing/2014/main" id="{0AF87D5A-80D6-6C04-4B66-C9C6F6DE2A4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3" name="TextBox 67">
              <a:extLst>
                <a:ext uri="{FF2B5EF4-FFF2-40B4-BE49-F238E27FC236}">
                  <a16:creationId xmlns:a16="http://schemas.microsoft.com/office/drawing/2014/main" id="{938E2040-8F3A-EE4E-EEA1-B5EFE6AA43D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7" name="Group 62">
            <a:extLst>
              <a:ext uri="{FF2B5EF4-FFF2-40B4-BE49-F238E27FC236}">
                <a16:creationId xmlns:a16="http://schemas.microsoft.com/office/drawing/2014/main" id="{81373AFB-4A92-87C8-FB5D-A7D098A0C2F8}"/>
              </a:ext>
            </a:extLst>
          </p:cNvPr>
          <p:cNvGrpSpPr/>
          <p:nvPr/>
        </p:nvGrpSpPr>
        <p:grpSpPr>
          <a:xfrm>
            <a:off x="10162133" y="4037079"/>
            <a:ext cx="242972" cy="242972"/>
            <a:chOff x="0" y="0"/>
            <a:chExt cx="812800" cy="812800"/>
          </a:xfrm>
        </p:grpSpPr>
        <p:sp>
          <p:nvSpPr>
            <p:cNvPr id="18" name="Freeform 63">
              <a:extLst>
                <a:ext uri="{FF2B5EF4-FFF2-40B4-BE49-F238E27FC236}">
                  <a16:creationId xmlns:a16="http://schemas.microsoft.com/office/drawing/2014/main" id="{2D8BEDA9-5988-1D2A-6628-635559F4DD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19" name="TextBox 64">
              <a:extLst>
                <a:ext uri="{FF2B5EF4-FFF2-40B4-BE49-F238E27FC236}">
                  <a16:creationId xmlns:a16="http://schemas.microsoft.com/office/drawing/2014/main" id="{10BFCC06-6674-B954-66A2-2B8A14A2FE8D}"/>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pic>
        <p:nvPicPr>
          <p:cNvPr id="21" name="Picture 20" descr="A close up of a logo&#10;&#10;Description automatically generated">
            <a:extLst>
              <a:ext uri="{FF2B5EF4-FFF2-40B4-BE49-F238E27FC236}">
                <a16:creationId xmlns:a16="http://schemas.microsoft.com/office/drawing/2014/main" id="{620E1349-16F8-F8B9-015A-2A43A9295E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456" y="218158"/>
            <a:ext cx="1148311" cy="365119"/>
          </a:xfrm>
          <a:prstGeom prst="rect">
            <a:avLst/>
          </a:prstGeom>
        </p:spPr>
      </p:pic>
      <p:grpSp>
        <p:nvGrpSpPr>
          <p:cNvPr id="20" name="Group 65">
            <a:extLst>
              <a:ext uri="{FF2B5EF4-FFF2-40B4-BE49-F238E27FC236}">
                <a16:creationId xmlns:a16="http://schemas.microsoft.com/office/drawing/2014/main" id="{366DDBC7-9963-BFED-A949-D1771604AB0F}"/>
              </a:ext>
            </a:extLst>
          </p:cNvPr>
          <p:cNvGrpSpPr/>
          <p:nvPr/>
        </p:nvGrpSpPr>
        <p:grpSpPr>
          <a:xfrm>
            <a:off x="8598841" y="5962566"/>
            <a:ext cx="220832" cy="193228"/>
            <a:chOff x="0" y="0"/>
            <a:chExt cx="812800" cy="711200"/>
          </a:xfrm>
        </p:grpSpPr>
        <p:sp>
          <p:nvSpPr>
            <p:cNvPr id="22" name="Freeform 66">
              <a:extLst>
                <a:ext uri="{FF2B5EF4-FFF2-40B4-BE49-F238E27FC236}">
                  <a16:creationId xmlns:a16="http://schemas.microsoft.com/office/drawing/2014/main" id="{C7533D27-7B18-E7B4-E7D5-16A9FEFEE3F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3" name="TextBox 67">
              <a:extLst>
                <a:ext uri="{FF2B5EF4-FFF2-40B4-BE49-F238E27FC236}">
                  <a16:creationId xmlns:a16="http://schemas.microsoft.com/office/drawing/2014/main" id="{04F96BF7-6B03-B37B-7B27-3E247DB39629}"/>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4" name="Group 65">
            <a:extLst>
              <a:ext uri="{FF2B5EF4-FFF2-40B4-BE49-F238E27FC236}">
                <a16:creationId xmlns:a16="http://schemas.microsoft.com/office/drawing/2014/main" id="{6E6FB676-2FB4-4E85-2279-39AC4AD68E89}"/>
              </a:ext>
            </a:extLst>
          </p:cNvPr>
          <p:cNvGrpSpPr/>
          <p:nvPr/>
        </p:nvGrpSpPr>
        <p:grpSpPr>
          <a:xfrm>
            <a:off x="8597745" y="7167707"/>
            <a:ext cx="220832" cy="193228"/>
            <a:chOff x="0" y="0"/>
            <a:chExt cx="812800" cy="711200"/>
          </a:xfrm>
        </p:grpSpPr>
        <p:sp>
          <p:nvSpPr>
            <p:cNvPr id="25" name="Freeform 66">
              <a:extLst>
                <a:ext uri="{FF2B5EF4-FFF2-40B4-BE49-F238E27FC236}">
                  <a16:creationId xmlns:a16="http://schemas.microsoft.com/office/drawing/2014/main" id="{9B2B3C0D-13D0-A36A-8FA9-5F3BDD755D9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6" name="TextBox 67">
              <a:extLst>
                <a:ext uri="{FF2B5EF4-FFF2-40B4-BE49-F238E27FC236}">
                  <a16:creationId xmlns:a16="http://schemas.microsoft.com/office/drawing/2014/main" id="{1B652D29-5341-5438-AEEC-32AC8D0B720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7" name="Group 65">
            <a:extLst>
              <a:ext uri="{FF2B5EF4-FFF2-40B4-BE49-F238E27FC236}">
                <a16:creationId xmlns:a16="http://schemas.microsoft.com/office/drawing/2014/main" id="{F06C7135-CE10-127A-EA0F-C4953D4D5B44}"/>
              </a:ext>
            </a:extLst>
          </p:cNvPr>
          <p:cNvGrpSpPr/>
          <p:nvPr/>
        </p:nvGrpSpPr>
        <p:grpSpPr>
          <a:xfrm>
            <a:off x="8597690" y="1998946"/>
            <a:ext cx="220832" cy="193228"/>
            <a:chOff x="0" y="0"/>
            <a:chExt cx="812800" cy="711200"/>
          </a:xfrm>
        </p:grpSpPr>
        <p:sp>
          <p:nvSpPr>
            <p:cNvPr id="28" name="Freeform 66">
              <a:extLst>
                <a:ext uri="{FF2B5EF4-FFF2-40B4-BE49-F238E27FC236}">
                  <a16:creationId xmlns:a16="http://schemas.microsoft.com/office/drawing/2014/main" id="{9F4A2C0A-DAC4-C2D9-9449-B79A2697B33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9" name="TextBox 67">
              <a:extLst>
                <a:ext uri="{FF2B5EF4-FFF2-40B4-BE49-F238E27FC236}">
                  <a16:creationId xmlns:a16="http://schemas.microsoft.com/office/drawing/2014/main" id="{0EC01D69-A384-3FDE-74C8-F7E53223FE34}"/>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0" name="Group 62">
            <a:extLst>
              <a:ext uri="{FF2B5EF4-FFF2-40B4-BE49-F238E27FC236}">
                <a16:creationId xmlns:a16="http://schemas.microsoft.com/office/drawing/2014/main" id="{C1ED5247-D590-CF55-95DE-9E2577F15FE8}"/>
              </a:ext>
            </a:extLst>
          </p:cNvPr>
          <p:cNvGrpSpPr/>
          <p:nvPr/>
        </p:nvGrpSpPr>
        <p:grpSpPr>
          <a:xfrm>
            <a:off x="8551998" y="3986303"/>
            <a:ext cx="242972" cy="242972"/>
            <a:chOff x="0" y="0"/>
            <a:chExt cx="812800" cy="812800"/>
          </a:xfrm>
        </p:grpSpPr>
        <p:sp>
          <p:nvSpPr>
            <p:cNvPr id="31" name="Freeform 63">
              <a:extLst>
                <a:ext uri="{FF2B5EF4-FFF2-40B4-BE49-F238E27FC236}">
                  <a16:creationId xmlns:a16="http://schemas.microsoft.com/office/drawing/2014/main" id="{9EF36740-0FA4-98D3-AA4A-8AFC33CBF6D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32" name="TextBox 64">
              <a:extLst>
                <a:ext uri="{FF2B5EF4-FFF2-40B4-BE49-F238E27FC236}">
                  <a16:creationId xmlns:a16="http://schemas.microsoft.com/office/drawing/2014/main" id="{F9DC65A8-3D35-2A6A-E048-4599A8919D7A}"/>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pic>
        <p:nvPicPr>
          <p:cNvPr id="11" name="Picture 10" descr="Watercolor palette">
            <a:extLst>
              <a:ext uri="{FF2B5EF4-FFF2-40B4-BE49-F238E27FC236}">
                <a16:creationId xmlns:a16="http://schemas.microsoft.com/office/drawing/2014/main" id="{3F8A2480-A828-559A-8B7B-3C563F7D12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2003" y="5666459"/>
            <a:ext cx="667043" cy="444695"/>
          </a:xfrm>
          <a:prstGeom prst="rect">
            <a:avLst/>
          </a:prstGeom>
        </p:spPr>
      </p:pic>
      <p:pic>
        <p:nvPicPr>
          <p:cNvPr id="33" name="Picture 32" descr="Pencil on notebook">
            <a:extLst>
              <a:ext uri="{FF2B5EF4-FFF2-40B4-BE49-F238E27FC236}">
                <a16:creationId xmlns:a16="http://schemas.microsoft.com/office/drawing/2014/main" id="{BDE793F3-339C-296B-2C47-95E2FBE28F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21375" y="3746167"/>
            <a:ext cx="719450" cy="480271"/>
          </a:xfrm>
          <a:prstGeom prst="rect">
            <a:avLst/>
          </a:prstGeom>
        </p:spPr>
      </p:pic>
      <p:pic>
        <p:nvPicPr>
          <p:cNvPr id="35" name="Picture 34" descr="A stack of empty boxes">
            <a:extLst>
              <a:ext uri="{FF2B5EF4-FFF2-40B4-BE49-F238E27FC236}">
                <a16:creationId xmlns:a16="http://schemas.microsoft.com/office/drawing/2014/main" id="{45CA8517-860B-C28A-D49A-7EC65F36CA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2627" y="3775250"/>
            <a:ext cx="727303" cy="485057"/>
          </a:xfrm>
          <a:prstGeom prst="rect">
            <a:avLst/>
          </a:prstGeom>
        </p:spPr>
      </p:pic>
      <p:grpSp>
        <p:nvGrpSpPr>
          <p:cNvPr id="38" name="Group 65">
            <a:extLst>
              <a:ext uri="{FF2B5EF4-FFF2-40B4-BE49-F238E27FC236}">
                <a16:creationId xmlns:a16="http://schemas.microsoft.com/office/drawing/2014/main" id="{F9B777B3-45B7-3F29-59FD-7C084F819839}"/>
              </a:ext>
            </a:extLst>
          </p:cNvPr>
          <p:cNvGrpSpPr/>
          <p:nvPr/>
        </p:nvGrpSpPr>
        <p:grpSpPr>
          <a:xfrm>
            <a:off x="10162133" y="5931728"/>
            <a:ext cx="220832" cy="193228"/>
            <a:chOff x="0" y="0"/>
            <a:chExt cx="812800" cy="711200"/>
          </a:xfrm>
        </p:grpSpPr>
        <p:sp>
          <p:nvSpPr>
            <p:cNvPr id="39" name="Freeform 66">
              <a:extLst>
                <a:ext uri="{FF2B5EF4-FFF2-40B4-BE49-F238E27FC236}">
                  <a16:creationId xmlns:a16="http://schemas.microsoft.com/office/drawing/2014/main" id="{21BD2AC1-B967-2F4E-849B-F50EEB9219B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0" name="TextBox 67">
              <a:extLst>
                <a:ext uri="{FF2B5EF4-FFF2-40B4-BE49-F238E27FC236}">
                  <a16:creationId xmlns:a16="http://schemas.microsoft.com/office/drawing/2014/main" id="{9CAF4641-30EA-B076-0475-1E0FF6521559}"/>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42" name="Picture 41" descr="Cutout symbol of transgender">
            <a:extLst>
              <a:ext uri="{FF2B5EF4-FFF2-40B4-BE49-F238E27FC236}">
                <a16:creationId xmlns:a16="http://schemas.microsoft.com/office/drawing/2014/main" id="{6937D98E-77A7-02B6-35A9-61ABFF788E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65119" y="5840002"/>
            <a:ext cx="564842" cy="376561"/>
          </a:xfrm>
          <a:prstGeom prst="rect">
            <a:avLst/>
          </a:prstGeom>
        </p:spPr>
      </p:pic>
      <p:pic>
        <p:nvPicPr>
          <p:cNvPr id="43" name="Picture 42" descr="Group sharing session">
            <a:extLst>
              <a:ext uri="{FF2B5EF4-FFF2-40B4-BE49-F238E27FC236}">
                <a16:creationId xmlns:a16="http://schemas.microsoft.com/office/drawing/2014/main" id="{7EFE617C-A5F7-FE3D-6763-A16CD3AFB7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780576" y="7070369"/>
            <a:ext cx="564843" cy="377031"/>
          </a:xfrm>
          <a:prstGeom prst="rect">
            <a:avLst/>
          </a:prstGeom>
        </p:spPr>
      </p:pic>
      <p:pic>
        <p:nvPicPr>
          <p:cNvPr id="44" name="Picture 43" descr="Fireworks in the sky&#10;&#10;Description automatically generated">
            <a:extLst>
              <a:ext uri="{FF2B5EF4-FFF2-40B4-BE49-F238E27FC236}">
                <a16:creationId xmlns:a16="http://schemas.microsoft.com/office/drawing/2014/main" id="{D60C94F6-C1C1-28A9-A653-6033F6C5D527}"/>
              </a:ext>
            </a:extLst>
          </p:cNvPr>
          <p:cNvPicPr>
            <a:picLocks noChangeAspect="1"/>
          </p:cNvPicPr>
          <p:nvPr/>
        </p:nvPicPr>
        <p:blipFill>
          <a:blip r:embed="rId12"/>
          <a:stretch>
            <a:fillRect/>
          </a:stretch>
        </p:blipFill>
        <p:spPr>
          <a:xfrm rot="20897002">
            <a:off x="5993304" y="2279349"/>
            <a:ext cx="956713" cy="956713"/>
          </a:xfrm>
          <a:prstGeom prst="rect">
            <a:avLst/>
          </a:prstGeom>
        </p:spPr>
      </p:pic>
      <p:pic>
        <p:nvPicPr>
          <p:cNvPr id="45" name="Picture 44" descr="Close-up of hand holding sparkler">
            <a:extLst>
              <a:ext uri="{FF2B5EF4-FFF2-40B4-BE49-F238E27FC236}">
                <a16:creationId xmlns:a16="http://schemas.microsoft.com/office/drawing/2014/main" id="{0BBE03F5-BD5E-5B29-A859-B355F1BDE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647657">
            <a:off x="6015285" y="5047843"/>
            <a:ext cx="990071" cy="1485106"/>
          </a:xfrm>
          <a:prstGeom prst="rect">
            <a:avLst/>
          </a:prstGeom>
          <a:ln>
            <a:noFill/>
          </a:ln>
          <a:effectLst>
            <a:softEdge rad="112500"/>
          </a:effectLst>
        </p:spPr>
      </p:pic>
      <p:pic>
        <p:nvPicPr>
          <p:cNvPr id="51" name="Picture 50" descr="A group of yellow lights">
            <a:extLst>
              <a:ext uri="{FF2B5EF4-FFF2-40B4-BE49-F238E27FC236}">
                <a16:creationId xmlns:a16="http://schemas.microsoft.com/office/drawing/2014/main" id="{0274E31F-47F6-CFA6-E703-E80069F1AB3C}"/>
              </a:ext>
            </a:extLst>
          </p:cNvPr>
          <p:cNvPicPr>
            <a:picLocks noChangeAspect="1"/>
          </p:cNvPicPr>
          <p:nvPr/>
        </p:nvPicPr>
        <p:blipFill>
          <a:blip r:embed="rId14"/>
          <a:stretch>
            <a:fillRect/>
          </a:stretch>
        </p:blipFill>
        <p:spPr>
          <a:xfrm rot="15648858">
            <a:off x="3950563" y="3961565"/>
            <a:ext cx="4944189" cy="21128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346865861"/>
              </p:ext>
            </p:extLst>
          </p:nvPr>
        </p:nvGraphicFramePr>
        <p:xfrm>
          <a:off x="2682766" y="648922"/>
          <a:ext cx="8113738" cy="6816920"/>
        </p:xfrm>
        <a:graphic>
          <a:graphicData uri="http://schemas.openxmlformats.org/drawingml/2006/table">
            <a:tbl>
              <a:tblPr/>
              <a:tblGrid>
                <a:gridCol w="1464691">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469041">
                  <a:extLst>
                    <a:ext uri="{9D8B030D-6E8A-4147-A177-3AD203B41FA5}">
                      <a16:colId xmlns:a16="http://schemas.microsoft.com/office/drawing/2014/main" val="20002"/>
                    </a:ext>
                  </a:extLst>
                </a:gridCol>
                <a:gridCol w="1925770">
                  <a:extLst>
                    <a:ext uri="{9D8B030D-6E8A-4147-A177-3AD203B41FA5}">
                      <a16:colId xmlns:a16="http://schemas.microsoft.com/office/drawing/2014/main" val="20003"/>
                    </a:ext>
                  </a:extLst>
                </a:gridCol>
                <a:gridCol w="1577836">
                  <a:extLst>
                    <a:ext uri="{9D8B030D-6E8A-4147-A177-3AD203B41FA5}">
                      <a16:colId xmlns:a16="http://schemas.microsoft.com/office/drawing/2014/main" val="20004"/>
                    </a:ext>
                  </a:extLst>
                </a:gridCol>
              </a:tblGrid>
              <a:tr h="731634">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06/01/2025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07/01/2025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08/01/2025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09/01/2024</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10/01/2025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821529">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Reading Space</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Improving relationships</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dirty="0">
                          <a:solidFill>
                            <a:srgbClr val="000000"/>
                          </a:solidFill>
                          <a:latin typeface="DM Sans"/>
                        </a:rPr>
                        <a:t>Chill and Chat</a:t>
                      </a:r>
                    </a:p>
                    <a:p>
                      <a:pPr algn="ctr">
                        <a:lnSpc>
                          <a:spcPts val="1515"/>
                        </a:lnSpc>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b="0" dirty="0">
                          <a:solidFill>
                            <a:srgbClr val="000000"/>
                          </a:solidFill>
                          <a:latin typeface="DM Sans"/>
                        </a:rPr>
                        <a:t>Could I be a mentor?</a:t>
                      </a:r>
                    </a:p>
                    <a:p>
                      <a:pPr algn="ctr">
                        <a:lnSpc>
                          <a:spcPts val="1515"/>
                        </a:lnSpc>
                      </a:pPr>
                      <a:r>
                        <a:rPr lang="en-US" sz="1100" b="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Mindful Colouring</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6306">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168475125"/>
                  </a:ext>
                </a:extLst>
              </a:tr>
              <a:tr h="0">
                <a:tc rowSpan="2">
                  <a:txBody>
                    <a:bodyPr/>
                    <a:lstStyle/>
                    <a:p>
                      <a:pPr algn="ctr">
                        <a:lnSpc>
                          <a:spcPts val="1515"/>
                        </a:lnSpc>
                        <a:defRPr/>
                      </a:pPr>
                      <a:r>
                        <a:rPr lang="en-US" sz="1100" dirty="0">
                          <a:solidFill>
                            <a:srgbClr val="000000"/>
                          </a:solidFill>
                          <a:latin typeface="DM Sans"/>
                        </a:rPr>
                        <a:t>Learn how to: table tennis</a:t>
                      </a:r>
                    </a:p>
                    <a:p>
                      <a:pPr algn="ctr">
                        <a:lnSpc>
                          <a:spcPts val="1515"/>
                        </a:lnSpc>
                        <a:defRPr/>
                      </a:pPr>
                      <a:r>
                        <a:rPr lang="en-US" sz="1100" dirty="0">
                          <a:solidFill>
                            <a:srgbClr val="000000"/>
                          </a:solidFill>
                          <a:latin typeface="DM Sans"/>
                        </a:rPr>
                        <a:t>10:30-12:00</a:t>
                      </a:r>
                    </a:p>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defRPr/>
                      </a:pPr>
                      <a:r>
                        <a:rPr lang="en-US" sz="1100" dirty="0" err="1">
                          <a:solidFill>
                            <a:srgbClr val="000000"/>
                          </a:solidFill>
                          <a:latin typeface="DM Sans"/>
                        </a:rPr>
                        <a:t>Arts&amp;Crafts</a:t>
                      </a:r>
                      <a:endParaRPr lang="en-US" sz="1100" dirty="0">
                        <a:solidFill>
                          <a:srgbClr val="000000"/>
                        </a:solidFill>
                        <a:latin typeface="DM Sans"/>
                      </a:endParaRPr>
                    </a:p>
                    <a:p>
                      <a:pPr algn="ctr">
                        <a:lnSpc>
                          <a:spcPts val="1515"/>
                        </a:lnSpc>
                        <a:defRPr/>
                      </a:pPr>
                      <a:r>
                        <a:rPr lang="en-US" sz="1100" dirty="0">
                          <a:solidFill>
                            <a:srgbClr val="000000"/>
                          </a:solidFill>
                          <a:latin typeface="DM Sans"/>
                        </a:rPr>
                        <a:t>10:30-12:00</a:t>
                      </a:r>
                    </a:p>
                    <a:p>
                      <a:pPr algn="ctr">
                        <a:lnSpc>
                          <a:spcPts val="1515"/>
                        </a:lnSpc>
                        <a:defRPr/>
                      </a:pPr>
                      <a:endParaRPr lang="en-US" sz="9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r>
                        <a:rPr lang="en-US" sz="1100" dirty="0">
                          <a:solidFill>
                            <a:srgbClr val="000000"/>
                          </a:solidFill>
                          <a:latin typeface="DM Sans"/>
                        </a:rPr>
                        <a:t>Therapy Dogs</a:t>
                      </a:r>
                    </a:p>
                    <a:p>
                      <a:pPr algn="ctr">
                        <a:lnSpc>
                          <a:spcPts val="1515"/>
                        </a:lnSpc>
                        <a:defRPr/>
                      </a:pPr>
                      <a:r>
                        <a:rPr lang="en-US" sz="110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p>
                      <a:pPr algn="ctr">
                        <a:lnSpc>
                          <a:spcPts val="1515"/>
                        </a:lnSpc>
                        <a:defRPr/>
                      </a:pPr>
                      <a:endParaRPr lang="en-GB"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6916065"/>
                  </a:ext>
                </a:extLst>
              </a:tr>
              <a:tr h="635627">
                <a:tc vMerge="1">
                  <a:txBody>
                    <a:bodyPr/>
                    <a:lstStyle/>
                    <a:p>
                      <a:endParaRPr lang="en-GB"/>
                    </a:p>
                  </a:txBody>
                  <a:tcPr/>
                </a:tc>
                <a:tc vMerge="1">
                  <a:txBody>
                    <a:bodyPr/>
                    <a:lstStyle/>
                    <a:p>
                      <a:endParaRPr lang="en-GB"/>
                    </a:p>
                  </a:txBody>
                  <a:tcPr/>
                </a:tc>
                <a:tc>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5117743"/>
                  </a:ext>
                </a:extLst>
              </a:tr>
              <a:tr h="636306">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Lunch Club</a:t>
                      </a:r>
                    </a:p>
                    <a:p>
                      <a:pPr algn="ctr">
                        <a:lnSpc>
                          <a:spcPts val="1515"/>
                        </a:lnSpc>
                        <a:defRPr/>
                      </a:pPr>
                      <a:r>
                        <a:rPr lang="en-US" sz="110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480154387"/>
                  </a:ext>
                </a:extLst>
              </a:tr>
              <a:tr h="1191294">
                <a:tc>
                  <a:txBody>
                    <a:bodyPr/>
                    <a:lstStyle/>
                    <a:p>
                      <a:pPr algn="ctr">
                        <a:lnSpc>
                          <a:spcPts val="1515"/>
                        </a:lnSpc>
                      </a:pPr>
                      <a:endParaRPr lang="en-US" sz="1082" dirty="0">
                        <a:solidFill>
                          <a:srgbClr val="000000"/>
                        </a:solidFill>
                        <a:latin typeface="DM Sans"/>
                      </a:endParaRPr>
                    </a:p>
                    <a:p>
                      <a:pPr algn="ctr">
                        <a:lnSpc>
                          <a:spcPts val="1515"/>
                        </a:lnSpc>
                      </a:pPr>
                      <a:r>
                        <a:rPr lang="en-US" sz="1100" dirty="0">
                          <a:solidFill>
                            <a:srgbClr val="000000"/>
                          </a:solidFill>
                          <a:latin typeface="DM Sans"/>
                        </a:rPr>
                        <a:t>CSCS sign up</a:t>
                      </a:r>
                    </a:p>
                    <a:p>
                      <a:pPr algn="ctr">
                        <a:lnSpc>
                          <a:spcPts val="1515"/>
                        </a:lnSpc>
                      </a:pPr>
                      <a:r>
                        <a:rPr lang="en-US" sz="1100" dirty="0">
                          <a:solidFill>
                            <a:srgbClr val="000000"/>
                          </a:solidFill>
                          <a:latin typeface="DM Sans"/>
                        </a:rPr>
                        <a:t>1:00-3:00</a:t>
                      </a:r>
                    </a:p>
                    <a:p>
                      <a:pPr algn="ctr"/>
                      <a:endParaRPr lang="en-GB" sz="105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dirty="0">
                          <a:solidFill>
                            <a:srgbClr val="000000"/>
                          </a:solidFill>
                          <a:latin typeface="DM Sans"/>
                        </a:rPr>
                        <a:t>Lego Nostalgia</a:t>
                      </a:r>
                    </a:p>
                    <a:p>
                      <a:pPr algn="ctr">
                        <a:lnSpc>
                          <a:spcPts val="1515"/>
                        </a:lnSpc>
                      </a:pPr>
                      <a:r>
                        <a:rPr lang="en-US" sz="1100" dirty="0">
                          <a:solidFill>
                            <a:srgbClr val="000000"/>
                          </a:solidFill>
                          <a:latin typeface="DM Sans"/>
                        </a:rPr>
                        <a:t>1:00-3:00</a:t>
                      </a: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endParaRPr lang="en-GB" sz="1100" dirty="0">
                        <a:latin typeface="DM Sans" pitchFamily="2" charset="0"/>
                      </a:endParaRP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200" dirty="0">
                        <a:solidFill>
                          <a:srgbClr val="000000"/>
                        </a:solidFill>
                        <a:latin typeface="DM Sans"/>
                      </a:endParaRPr>
                    </a:p>
                    <a:p>
                      <a:pPr algn="ctr">
                        <a:lnSpc>
                          <a:spcPts val="1515"/>
                        </a:lnSpc>
                        <a:defRPr/>
                      </a:pPr>
                      <a:endParaRPr lang="en-US" sz="1200" dirty="0">
                        <a:solidFill>
                          <a:srgbClr val="000000"/>
                        </a:solidFill>
                        <a:latin typeface="DM Sans"/>
                      </a:endParaRPr>
                    </a:p>
                    <a:p>
                      <a:pPr algn="ctr"/>
                      <a:r>
                        <a:rPr lang="en-GB" sz="1100" dirty="0">
                          <a:latin typeface="DM Sans" pitchFamily="2" charset="0"/>
                        </a:rPr>
                        <a:t>IPP support group</a:t>
                      </a:r>
                    </a:p>
                    <a:p>
                      <a:pPr algn="ctr"/>
                      <a:r>
                        <a:rPr lang="en-GB" sz="1100" dirty="0">
                          <a:latin typeface="DM Sans" pitchFamily="2" charset="0"/>
                        </a:rPr>
                        <a:t>2:00-3.30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dirty="0">
                          <a:solidFill>
                            <a:srgbClr val="000000"/>
                          </a:solidFill>
                          <a:latin typeface="DM Sans"/>
                        </a:rPr>
                        <a:t>Recovery Group</a:t>
                      </a:r>
                    </a:p>
                    <a:p>
                      <a:pPr algn="ctr">
                        <a:lnSpc>
                          <a:spcPts val="1515"/>
                        </a:lnSpc>
                      </a:pPr>
                      <a:r>
                        <a:rPr lang="en-US" sz="1100" dirty="0">
                          <a:solidFill>
                            <a:srgbClr val="000000"/>
                          </a:solidFill>
                          <a:latin typeface="DM Sans"/>
                        </a:rPr>
                        <a:t>3:00-4:00</a:t>
                      </a: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Wellbeing walk</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1:00-3:00</a:t>
                      </a: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9610679"/>
                  </a:ext>
                </a:extLst>
              </a:tr>
              <a:tr h="1376516">
                <a:tc>
                  <a:txBody>
                    <a:bodyPr/>
                    <a:lstStyle/>
                    <a:p>
                      <a:pPr algn="ctr"/>
                      <a:r>
                        <a:rPr lang="en-GB" sz="1050" dirty="0">
                          <a:latin typeface="DM Sans" pitchFamily="2" charset="0"/>
                        </a:rPr>
                        <a:t>CV Writing</a:t>
                      </a:r>
                    </a:p>
                    <a:p>
                      <a:pPr algn="ctr"/>
                      <a:r>
                        <a:rPr lang="en-GB" sz="1050" dirty="0">
                          <a:latin typeface="DM Sans" pitchFamily="2" charset="0"/>
                        </a:rPr>
                        <a:t>3:00-4:00</a:t>
                      </a:r>
                    </a:p>
                    <a:p>
                      <a:pPr algn="ctr"/>
                      <a:endParaRPr lang="en-GB" sz="1050" dirty="0">
                        <a:latin typeface="DM Sans" pitchFamily="2" charset="0"/>
                      </a:endParaRPr>
                    </a:p>
                    <a:p>
                      <a:pPr algn="ctr"/>
                      <a:endParaRPr lang="en-GB" sz="105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Interview Prep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3:00-4:00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Disclosure Letter Writing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3:00-4:00</a:t>
                      </a: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Job Searching</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3:00-4:00</a:t>
                      </a: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3928960"/>
                  </a:ext>
                </a:extLst>
              </a:tr>
            </a:tbl>
          </a:graphicData>
        </a:graphic>
      </p:graphicFrame>
      <p:grpSp>
        <p:nvGrpSpPr>
          <p:cNvPr id="3" name="Group 3"/>
          <p:cNvGrpSpPr/>
          <p:nvPr/>
        </p:nvGrpSpPr>
        <p:grpSpPr>
          <a:xfrm>
            <a:off x="183378" y="1405137"/>
            <a:ext cx="2402348" cy="4766824"/>
            <a:chOff x="-462" y="-67156"/>
            <a:chExt cx="869237" cy="1736457"/>
          </a:xfrm>
        </p:grpSpPr>
        <p:sp>
          <p:nvSpPr>
            <p:cNvPr id="4" name="Freeform 4"/>
            <p:cNvSpPr/>
            <p:nvPr/>
          </p:nvSpPr>
          <p:spPr>
            <a:xfrm>
              <a:off x="0" y="0"/>
              <a:ext cx="868775"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p:cNvSpPr txBox="1"/>
            <p:nvPr/>
          </p:nvSpPr>
          <p:spPr>
            <a:xfrm>
              <a:off x="-462" y="-67156"/>
              <a:ext cx="836338" cy="1697876"/>
            </a:xfrm>
            <a:prstGeom prst="rect">
              <a:avLst/>
            </a:prstGeom>
          </p:spPr>
          <p:txBody>
            <a:bodyPr lIns="50800" tIns="50800" rIns="50800" bIns="50800" rtlCol="0" anchor="ctr"/>
            <a:lstStyle/>
            <a:p>
              <a:pPr algn="ctr">
                <a:lnSpc>
                  <a:spcPts val="2379"/>
                </a:lnSpc>
              </a:pPr>
              <a:r>
                <a:rPr lang="en-US" sz="1400" u="sng" dirty="0">
                  <a:solidFill>
                    <a:srgbClr val="FFFFFF"/>
                  </a:solidFill>
                  <a:latin typeface="DM Sans"/>
                </a:rPr>
                <a:t>Information</a:t>
              </a:r>
            </a:p>
            <a:p>
              <a:pPr algn="ctr">
                <a:lnSpc>
                  <a:spcPts val="2379"/>
                </a:lnSpc>
              </a:pPr>
              <a:endParaRPr lang="en-US" sz="1400" u="sng" dirty="0">
                <a:solidFill>
                  <a:srgbClr val="FFFFFF"/>
                </a:solidFill>
                <a:latin typeface="DM Sans"/>
              </a:endParaRP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endParaRPr lang="en-GB" sz="1050" b="0" i="0" dirty="0">
                <a:solidFill>
                  <a:schemeClr val="bg1"/>
                </a:solidFill>
                <a:effectLst/>
                <a:latin typeface="DM Sans" pitchFamily="2" charset="0"/>
              </a:endParaRPr>
            </a:p>
            <a:p>
              <a:pPr algn="ctr">
                <a:lnSpc>
                  <a:spcPts val="2379"/>
                </a:lnSpc>
              </a:pPr>
              <a:r>
                <a:rPr lang="en-GB" sz="1050" dirty="0">
                  <a:solidFill>
                    <a:schemeClr val="bg1"/>
                  </a:solidFill>
                  <a:latin typeface="DM Sans" pitchFamily="2" charset="0"/>
                </a:rPr>
                <a:t>Phone numbers: </a:t>
              </a:r>
              <a:r>
                <a:rPr lang="en-GB" sz="1050" dirty="0">
                  <a:solidFill>
                    <a:schemeClr val="bg1"/>
                  </a:solidFill>
                  <a:effectLst/>
                  <a:latin typeface="Calibri" panose="020F0502020204030204" pitchFamily="34" charset="0"/>
                  <a:ea typeface="Calibri" panose="020F0502020204030204" pitchFamily="34" charset="0"/>
                </a:rPr>
                <a:t>07341 604133</a:t>
              </a:r>
              <a:endParaRPr lang="en-GB" sz="1050" dirty="0">
                <a:solidFill>
                  <a:schemeClr val="bg1"/>
                </a:solidFill>
                <a:latin typeface="DM Sans" pitchFamily="2" charset="0"/>
              </a:endParaRPr>
            </a:p>
            <a:p>
              <a:pPr algn="ctr">
                <a:lnSpc>
                  <a:spcPts val="2379"/>
                </a:lnSpc>
              </a:pPr>
              <a:r>
                <a:rPr lang="en-GB" sz="1050" b="0" i="0" dirty="0">
                  <a:solidFill>
                    <a:schemeClr val="bg1"/>
                  </a:solidFill>
                  <a:latin typeface="DM Sans" pitchFamily="2" charset="0"/>
                  <a:ea typeface="Calibri" panose="020F0502020204030204" pitchFamily="34" charset="0"/>
                </a:rPr>
                <a:t>Learn how to and Pass the baton session </a:t>
              </a:r>
              <a:r>
                <a:rPr lang="en-GB" sz="1050" dirty="0">
                  <a:solidFill>
                    <a:schemeClr val="bg1"/>
                  </a:solidFill>
                  <a:latin typeface="DM Sans" pitchFamily="2" charset="0"/>
                  <a:ea typeface="Calibri" panose="020F0502020204030204" pitchFamily="34" charset="0"/>
                </a:rPr>
                <a:t>are designed to help participants widen their knowledge and share their interests with peers. </a:t>
              </a:r>
              <a:r>
                <a:rPr lang="en-GB" sz="1050" b="0" i="0" dirty="0">
                  <a:solidFill>
                    <a:schemeClr val="bg1"/>
                  </a:solidFill>
                  <a:latin typeface="DM Sans" pitchFamily="2" charset="0"/>
                  <a:ea typeface="Calibri" panose="020F0502020204030204" pitchFamily="34" charset="0"/>
                </a:rPr>
                <a:t>Wellbeing walk gives participants an opportunity to focus on themselves and understand their feelings better. CBT sessions with accredited therapist offer advice on thoughts and behaviour patterns</a:t>
              </a:r>
              <a:r>
                <a:rPr lang="en-GB" sz="1100" b="0" i="0" dirty="0">
                  <a:solidFill>
                    <a:schemeClr val="bg1"/>
                  </a:solidFill>
                  <a:latin typeface="DM Sans" pitchFamily="2" charset="0"/>
                  <a:ea typeface="Calibri" panose="020F0502020204030204" pitchFamily="34" charset="0"/>
                </a:rPr>
                <a:t>.</a:t>
              </a:r>
              <a:endParaRPr lang="en-GB" sz="1100" b="0" i="0" dirty="0">
                <a:solidFill>
                  <a:schemeClr val="bg1"/>
                </a:solidFill>
                <a:effectLst/>
                <a:latin typeface="DM Sans" pitchFamily="2" charset="0"/>
              </a:endParaRPr>
            </a:p>
            <a:p>
              <a:pPr algn="ctr">
                <a:lnSpc>
                  <a:spcPts val="2379"/>
                </a:lnSpc>
              </a:pPr>
              <a:endParaRPr lang="en-US" sz="1699" dirty="0">
                <a:solidFill>
                  <a:srgbClr val="FFFFFF"/>
                </a:solidFill>
                <a:latin typeface="DM Sans"/>
              </a:endParaRPr>
            </a:p>
          </p:txBody>
        </p:sp>
      </p:grpSp>
      <p:grpSp>
        <p:nvGrpSpPr>
          <p:cNvPr id="46" name="Group 46"/>
          <p:cNvGrpSpPr/>
          <p:nvPr/>
        </p:nvGrpSpPr>
        <p:grpSpPr>
          <a:xfrm rot="2700000">
            <a:off x="170282" y="1049731"/>
            <a:ext cx="293842" cy="29384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p:cNvGrpSpPr/>
          <p:nvPr/>
        </p:nvGrpSpPr>
        <p:grpSpPr>
          <a:xfrm>
            <a:off x="195716" y="593502"/>
            <a:ext cx="242972" cy="24297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p:cNvGrpSpPr/>
          <p:nvPr/>
        </p:nvGrpSpPr>
        <p:grpSpPr>
          <a:xfrm>
            <a:off x="206787" y="181493"/>
            <a:ext cx="220832" cy="193228"/>
            <a:chOff x="0" y="0"/>
            <a:chExt cx="812800" cy="711200"/>
          </a:xfrm>
        </p:grpSpPr>
        <p:sp>
          <p:nvSpPr>
            <p:cNvPr id="66" name="Freeform 6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69" name="TextBox 69"/>
          <p:cNvSpPr txBox="1"/>
          <p:nvPr/>
        </p:nvSpPr>
        <p:spPr>
          <a:xfrm>
            <a:off x="2682766" y="89855"/>
            <a:ext cx="4758558" cy="599459"/>
          </a:xfrm>
          <a:prstGeom prst="rect">
            <a:avLst/>
          </a:prstGeom>
        </p:spPr>
        <p:txBody>
          <a:bodyPr wrap="square" lIns="0" tIns="0" rIns="0" bIns="0" rtlCol="0" anchor="t">
            <a:spAutoFit/>
          </a:bodyPr>
          <a:lstStyle/>
          <a:p>
            <a:pPr>
              <a:lnSpc>
                <a:spcPts val="4899"/>
              </a:lnSpc>
              <a:spcBef>
                <a:spcPct val="0"/>
              </a:spcBef>
            </a:pPr>
            <a:r>
              <a:rPr lang="en-US" sz="3499" u="sng" dirty="0">
                <a:solidFill>
                  <a:srgbClr val="000000"/>
                </a:solidFill>
                <a:latin typeface="DM Sans Bold"/>
              </a:rPr>
              <a:t>JANUARY - WEEK 2</a:t>
            </a:r>
          </a:p>
        </p:txBody>
      </p:sp>
      <p:sp>
        <p:nvSpPr>
          <p:cNvPr id="70" name="TextBox 70"/>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73" name="Group 49">
            <a:extLst>
              <a:ext uri="{FF2B5EF4-FFF2-40B4-BE49-F238E27FC236}">
                <a16:creationId xmlns:a16="http://schemas.microsoft.com/office/drawing/2014/main" id="{A86BD0F7-EF74-08FB-C54E-30824C54BFD2}"/>
              </a:ext>
            </a:extLst>
          </p:cNvPr>
          <p:cNvGrpSpPr/>
          <p:nvPr/>
        </p:nvGrpSpPr>
        <p:grpSpPr>
          <a:xfrm>
            <a:off x="344097" y="6391036"/>
            <a:ext cx="2066012" cy="747035"/>
            <a:chOff x="183080" y="0"/>
            <a:chExt cx="2754682" cy="996046"/>
          </a:xfrm>
        </p:grpSpPr>
        <p:sp>
          <p:nvSpPr>
            <p:cNvPr id="74" name="Freeform 50">
              <a:extLst>
                <a:ext uri="{FF2B5EF4-FFF2-40B4-BE49-F238E27FC236}">
                  <a16:creationId xmlns:a16="http://schemas.microsoft.com/office/drawing/2014/main" id="{75962DC9-51E4-42C8-2347-17865AAB9D8E}"/>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2"/>
              <a:stretch>
                <a:fillRect t="-974" b="-974"/>
              </a:stretch>
            </a:blipFill>
          </p:spPr>
          <p:txBody>
            <a:bodyPr/>
            <a:lstStyle/>
            <a:p>
              <a:endParaRPr lang="en-GB"/>
            </a:p>
          </p:txBody>
        </p:sp>
        <p:sp>
          <p:nvSpPr>
            <p:cNvPr id="75" name="TextBox 52">
              <a:extLst>
                <a:ext uri="{FF2B5EF4-FFF2-40B4-BE49-F238E27FC236}">
                  <a16:creationId xmlns:a16="http://schemas.microsoft.com/office/drawing/2014/main" id="{BAD3792C-13BC-76C8-3D5F-F9162AEC7967}"/>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8E75B3C8-7CA5-17F5-5F0B-A535AFB50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249" y="263442"/>
            <a:ext cx="847613" cy="363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atercolor palette">
            <a:extLst>
              <a:ext uri="{FF2B5EF4-FFF2-40B4-BE49-F238E27FC236}">
                <a16:creationId xmlns:a16="http://schemas.microsoft.com/office/drawing/2014/main" id="{345218E3-A473-5FAA-EB53-3FB4BE88F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359" y="3726738"/>
            <a:ext cx="667043" cy="444695"/>
          </a:xfrm>
          <a:prstGeom prst="rect">
            <a:avLst/>
          </a:prstGeom>
        </p:spPr>
      </p:pic>
      <p:pic>
        <p:nvPicPr>
          <p:cNvPr id="19" name="Picture 18" descr="Person stepping in stairs">
            <a:extLst>
              <a:ext uri="{FF2B5EF4-FFF2-40B4-BE49-F238E27FC236}">
                <a16:creationId xmlns:a16="http://schemas.microsoft.com/office/drawing/2014/main" id="{CDA8320F-FEE2-9786-CEC5-EF1927F80D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4023" y="5535302"/>
            <a:ext cx="680647" cy="454814"/>
          </a:xfrm>
          <a:prstGeom prst="rect">
            <a:avLst/>
          </a:prstGeom>
        </p:spPr>
      </p:pic>
      <p:pic>
        <p:nvPicPr>
          <p:cNvPr id="21" name="Picture 20" descr="Assorted colorful toy blocks">
            <a:extLst>
              <a:ext uri="{FF2B5EF4-FFF2-40B4-BE49-F238E27FC236}">
                <a16:creationId xmlns:a16="http://schemas.microsoft.com/office/drawing/2014/main" id="{5EAA999B-4016-2AF9-0C3F-7EBD6BA841D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473" b="95598" l="1777" r="89987">
                        <a14:foregroundMark x1="30659" y1="28110" x2="30659" y2="28110"/>
                        <a14:foregroundMark x1="30767" y1="42407" x2="30767" y2="42407"/>
                        <a14:foregroundMark x1="33997" y1="45638" x2="33997" y2="45638"/>
                        <a14:foregroundMark x1="31844" y1="56866" x2="31844" y2="56866"/>
                        <a14:foregroundMark x1="15532" y1="44911" x2="15532" y2="44911"/>
                        <a14:foregroundMark x1="11413" y1="54200" x2="11413" y2="54200"/>
                        <a14:foregroundMark x1="6595" y1="60380" x2="6595" y2="60380"/>
                        <a14:foregroundMark x1="43742" y1="55089" x2="43742" y2="55089"/>
                        <a14:foregroundMark x1="8452" y1="8481" x2="8452" y2="8481"/>
                        <a14:foregroundMark x1="7187" y1="13530" x2="7187" y2="13530"/>
                        <a14:foregroundMark x1="1857" y1="17488" x2="1857" y2="17488"/>
                        <a14:foregroundMark x1="2261" y1="31220" x2="2261" y2="31220"/>
                        <a14:foregroundMark x1="14051" y1="90186" x2="14051" y2="90186"/>
                        <a14:foregroundMark x1="5222" y1="95638" x2="5222" y2="95638"/>
                        <a14:foregroundMark x1="32544" y1="3473" x2="32544" y2="3473"/>
                      </a14:backgroundRemoval>
                    </a14:imgEffect>
                  </a14:imgLayer>
                </a14:imgProps>
              </a:ext>
              <a:ext uri="{28A0092B-C50C-407E-A947-70E740481C1C}">
                <a14:useLocalDpi xmlns:a14="http://schemas.microsoft.com/office/drawing/2010/main" val="0"/>
              </a:ext>
            </a:extLst>
          </a:blip>
          <a:stretch>
            <a:fillRect/>
          </a:stretch>
        </p:blipFill>
        <p:spPr>
          <a:xfrm>
            <a:off x="4564932" y="5453471"/>
            <a:ext cx="667043" cy="444651"/>
          </a:xfrm>
          <a:prstGeom prst="rect">
            <a:avLst/>
          </a:prstGeom>
        </p:spPr>
      </p:pic>
      <p:pic>
        <p:nvPicPr>
          <p:cNvPr id="22" name="Picture 21" descr="Group sharing session">
            <a:extLst>
              <a:ext uri="{FF2B5EF4-FFF2-40B4-BE49-F238E27FC236}">
                <a16:creationId xmlns:a16="http://schemas.microsoft.com/office/drawing/2014/main" id="{EB03BE92-0A99-C8EA-4F4D-4128DE9C0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834935" y="5544867"/>
            <a:ext cx="667042" cy="445249"/>
          </a:xfrm>
          <a:prstGeom prst="rect">
            <a:avLst/>
          </a:prstGeom>
        </p:spPr>
      </p:pic>
      <p:pic>
        <p:nvPicPr>
          <p:cNvPr id="25" name="Picture 24" descr="People filling documents">
            <a:extLst>
              <a:ext uri="{FF2B5EF4-FFF2-40B4-BE49-F238E27FC236}">
                <a16:creationId xmlns:a16="http://schemas.microsoft.com/office/drawing/2014/main" id="{C176A802-A3F8-56B7-3DB9-EB3D6B26FF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8500" y="6932168"/>
            <a:ext cx="618026" cy="411806"/>
          </a:xfrm>
          <a:prstGeom prst="rect">
            <a:avLst/>
          </a:prstGeom>
        </p:spPr>
      </p:pic>
      <p:pic>
        <p:nvPicPr>
          <p:cNvPr id="26" name="Picture 25" descr="Two people in office">
            <a:extLst>
              <a:ext uri="{FF2B5EF4-FFF2-40B4-BE49-F238E27FC236}">
                <a16:creationId xmlns:a16="http://schemas.microsoft.com/office/drawing/2014/main" id="{2B0C406F-04A2-8B67-FC72-05A4FB8C9F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6228" y="6977995"/>
            <a:ext cx="617048" cy="411806"/>
          </a:xfrm>
          <a:prstGeom prst="rect">
            <a:avLst/>
          </a:prstGeom>
        </p:spPr>
      </p:pic>
      <p:pic>
        <p:nvPicPr>
          <p:cNvPr id="27" name="Picture 26" descr="Pen placed on top of a signature line">
            <a:extLst>
              <a:ext uri="{FF2B5EF4-FFF2-40B4-BE49-F238E27FC236}">
                <a16:creationId xmlns:a16="http://schemas.microsoft.com/office/drawing/2014/main" id="{D6C49940-1E30-5CF3-9AC4-6C95BB8FA44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84100" y="6850370"/>
            <a:ext cx="658981" cy="439240"/>
          </a:xfrm>
          <a:prstGeom prst="rect">
            <a:avLst/>
          </a:prstGeom>
        </p:spPr>
      </p:pic>
      <p:pic>
        <p:nvPicPr>
          <p:cNvPr id="28" name="Picture 27" descr="Magnifier placed on a white background">
            <a:extLst>
              <a:ext uri="{FF2B5EF4-FFF2-40B4-BE49-F238E27FC236}">
                <a16:creationId xmlns:a16="http://schemas.microsoft.com/office/drawing/2014/main" id="{BE4D97AB-9A6B-B4ED-8BAE-41B440ABAEFA}"/>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410823" y="6779821"/>
            <a:ext cx="787518" cy="525012"/>
          </a:xfrm>
          <a:prstGeom prst="rect">
            <a:avLst/>
          </a:prstGeom>
        </p:spPr>
      </p:pic>
      <p:grpSp>
        <p:nvGrpSpPr>
          <p:cNvPr id="32" name="Group 65">
            <a:extLst>
              <a:ext uri="{FF2B5EF4-FFF2-40B4-BE49-F238E27FC236}">
                <a16:creationId xmlns:a16="http://schemas.microsoft.com/office/drawing/2014/main" id="{9AC045C6-6A55-992A-7E00-F05CEF8515E4}"/>
              </a:ext>
            </a:extLst>
          </p:cNvPr>
          <p:cNvGrpSpPr/>
          <p:nvPr/>
        </p:nvGrpSpPr>
        <p:grpSpPr>
          <a:xfrm>
            <a:off x="5535805" y="3970768"/>
            <a:ext cx="220832" cy="193228"/>
            <a:chOff x="0" y="0"/>
            <a:chExt cx="812800" cy="711200"/>
          </a:xfrm>
        </p:grpSpPr>
        <p:sp>
          <p:nvSpPr>
            <p:cNvPr id="33" name="Freeform 66">
              <a:extLst>
                <a:ext uri="{FF2B5EF4-FFF2-40B4-BE49-F238E27FC236}">
                  <a16:creationId xmlns:a16="http://schemas.microsoft.com/office/drawing/2014/main" id="{EA3C1872-8CEB-0196-D485-62043BEEF0D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4" name="TextBox 67">
              <a:extLst>
                <a:ext uri="{FF2B5EF4-FFF2-40B4-BE49-F238E27FC236}">
                  <a16:creationId xmlns:a16="http://schemas.microsoft.com/office/drawing/2014/main" id="{D12E0E64-A611-BAC4-CF2B-23981BD4CEA4}"/>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8" name="Group 65">
            <a:extLst>
              <a:ext uri="{FF2B5EF4-FFF2-40B4-BE49-F238E27FC236}">
                <a16:creationId xmlns:a16="http://schemas.microsoft.com/office/drawing/2014/main" id="{600E58EF-829E-5DE7-0EBD-311614E2FBA3}"/>
              </a:ext>
            </a:extLst>
          </p:cNvPr>
          <p:cNvGrpSpPr/>
          <p:nvPr/>
        </p:nvGrpSpPr>
        <p:grpSpPr>
          <a:xfrm>
            <a:off x="3858825" y="7220470"/>
            <a:ext cx="220832" cy="193228"/>
            <a:chOff x="0" y="0"/>
            <a:chExt cx="812800" cy="711200"/>
          </a:xfrm>
        </p:grpSpPr>
        <p:sp>
          <p:nvSpPr>
            <p:cNvPr id="39" name="Freeform 66">
              <a:extLst>
                <a:ext uri="{FF2B5EF4-FFF2-40B4-BE49-F238E27FC236}">
                  <a16:creationId xmlns:a16="http://schemas.microsoft.com/office/drawing/2014/main" id="{51047E2D-1394-DF9E-9BB8-A2DB6CF5AA1A}"/>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0" name="TextBox 67">
              <a:extLst>
                <a:ext uri="{FF2B5EF4-FFF2-40B4-BE49-F238E27FC236}">
                  <a16:creationId xmlns:a16="http://schemas.microsoft.com/office/drawing/2014/main" id="{67C84893-9484-D7E0-9499-4409DC114BE4}"/>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1" name="Group 65">
            <a:extLst>
              <a:ext uri="{FF2B5EF4-FFF2-40B4-BE49-F238E27FC236}">
                <a16:creationId xmlns:a16="http://schemas.microsoft.com/office/drawing/2014/main" id="{79A21DA3-316A-D349-1223-4F3AF8177A96}"/>
              </a:ext>
            </a:extLst>
          </p:cNvPr>
          <p:cNvGrpSpPr/>
          <p:nvPr/>
        </p:nvGrpSpPr>
        <p:grpSpPr>
          <a:xfrm>
            <a:off x="5564436" y="7242747"/>
            <a:ext cx="220832" cy="193228"/>
            <a:chOff x="0" y="0"/>
            <a:chExt cx="812800" cy="711200"/>
          </a:xfrm>
        </p:grpSpPr>
        <p:sp>
          <p:nvSpPr>
            <p:cNvPr id="42" name="Freeform 66">
              <a:extLst>
                <a:ext uri="{FF2B5EF4-FFF2-40B4-BE49-F238E27FC236}">
                  <a16:creationId xmlns:a16="http://schemas.microsoft.com/office/drawing/2014/main" id="{E6D3B463-8668-CE83-2555-C1A30D52F25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3" name="TextBox 67">
              <a:extLst>
                <a:ext uri="{FF2B5EF4-FFF2-40B4-BE49-F238E27FC236}">
                  <a16:creationId xmlns:a16="http://schemas.microsoft.com/office/drawing/2014/main" id="{7BDE3997-EC99-E18D-FFAA-77FEC12E03B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4" name="Group 65">
            <a:extLst>
              <a:ext uri="{FF2B5EF4-FFF2-40B4-BE49-F238E27FC236}">
                <a16:creationId xmlns:a16="http://schemas.microsoft.com/office/drawing/2014/main" id="{026308C5-A531-869C-F328-A9794CEB7B99}"/>
              </a:ext>
            </a:extLst>
          </p:cNvPr>
          <p:cNvGrpSpPr/>
          <p:nvPr/>
        </p:nvGrpSpPr>
        <p:grpSpPr>
          <a:xfrm>
            <a:off x="8649764" y="5801508"/>
            <a:ext cx="220832" cy="193228"/>
            <a:chOff x="0" y="0"/>
            <a:chExt cx="812800" cy="711200"/>
          </a:xfrm>
        </p:grpSpPr>
        <p:sp>
          <p:nvSpPr>
            <p:cNvPr id="45" name="Freeform 66">
              <a:extLst>
                <a:ext uri="{FF2B5EF4-FFF2-40B4-BE49-F238E27FC236}">
                  <a16:creationId xmlns:a16="http://schemas.microsoft.com/office/drawing/2014/main" id="{D1939DBD-4E62-7FFB-2E3C-6942CFA9206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9" name="TextBox 67">
              <a:extLst>
                <a:ext uri="{FF2B5EF4-FFF2-40B4-BE49-F238E27FC236}">
                  <a16:creationId xmlns:a16="http://schemas.microsoft.com/office/drawing/2014/main" id="{11631AEE-B8A8-4AEB-B70C-E1E961678F8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51" name="Freeform 66">
            <a:extLst>
              <a:ext uri="{FF2B5EF4-FFF2-40B4-BE49-F238E27FC236}">
                <a16:creationId xmlns:a16="http://schemas.microsoft.com/office/drawing/2014/main" id="{2FD1D7D6-4598-23F3-DF5B-85485042F3CC}"/>
              </a:ext>
            </a:extLst>
          </p:cNvPr>
          <p:cNvSpPr/>
          <p:nvPr/>
        </p:nvSpPr>
        <p:spPr>
          <a:xfrm>
            <a:off x="8685380" y="7227194"/>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grpSp>
        <p:nvGrpSpPr>
          <p:cNvPr id="53" name="Group 65">
            <a:extLst>
              <a:ext uri="{FF2B5EF4-FFF2-40B4-BE49-F238E27FC236}">
                <a16:creationId xmlns:a16="http://schemas.microsoft.com/office/drawing/2014/main" id="{E21DCF31-A22B-3AED-C55C-ED0D52014410}"/>
              </a:ext>
            </a:extLst>
          </p:cNvPr>
          <p:cNvGrpSpPr/>
          <p:nvPr/>
        </p:nvGrpSpPr>
        <p:grpSpPr>
          <a:xfrm>
            <a:off x="10224441" y="7205013"/>
            <a:ext cx="220832" cy="193228"/>
            <a:chOff x="0" y="0"/>
            <a:chExt cx="812800" cy="711200"/>
          </a:xfrm>
        </p:grpSpPr>
        <p:sp>
          <p:nvSpPr>
            <p:cNvPr id="54" name="Freeform 66">
              <a:extLst>
                <a:ext uri="{FF2B5EF4-FFF2-40B4-BE49-F238E27FC236}">
                  <a16:creationId xmlns:a16="http://schemas.microsoft.com/office/drawing/2014/main" id="{992BA697-9CCA-C8AF-AF55-AA255C0E5FA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5" name="TextBox 67">
              <a:extLst>
                <a:ext uri="{FF2B5EF4-FFF2-40B4-BE49-F238E27FC236}">
                  <a16:creationId xmlns:a16="http://schemas.microsoft.com/office/drawing/2014/main" id="{A5A5A7E9-D08C-D265-670F-0EC01E3A177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68" name="Group 65">
            <a:extLst>
              <a:ext uri="{FF2B5EF4-FFF2-40B4-BE49-F238E27FC236}">
                <a16:creationId xmlns:a16="http://schemas.microsoft.com/office/drawing/2014/main" id="{7E28B0D0-610F-A837-7C63-86F91B8B9B60}"/>
              </a:ext>
            </a:extLst>
          </p:cNvPr>
          <p:cNvGrpSpPr/>
          <p:nvPr/>
        </p:nvGrpSpPr>
        <p:grpSpPr>
          <a:xfrm>
            <a:off x="5504684" y="5847781"/>
            <a:ext cx="220832" cy="193228"/>
            <a:chOff x="0" y="0"/>
            <a:chExt cx="812800" cy="711200"/>
          </a:xfrm>
        </p:grpSpPr>
        <p:sp>
          <p:nvSpPr>
            <p:cNvPr id="76" name="Freeform 66">
              <a:extLst>
                <a:ext uri="{FF2B5EF4-FFF2-40B4-BE49-F238E27FC236}">
                  <a16:creationId xmlns:a16="http://schemas.microsoft.com/office/drawing/2014/main" id="{E459178A-BF8D-4F33-10AB-C26E0F08D64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7" name="TextBox 67">
              <a:extLst>
                <a:ext uri="{FF2B5EF4-FFF2-40B4-BE49-F238E27FC236}">
                  <a16:creationId xmlns:a16="http://schemas.microsoft.com/office/drawing/2014/main" id="{2CFC69CC-EB38-CFBD-DB33-9087CCA09DF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3" name="Group 65">
            <a:extLst>
              <a:ext uri="{FF2B5EF4-FFF2-40B4-BE49-F238E27FC236}">
                <a16:creationId xmlns:a16="http://schemas.microsoft.com/office/drawing/2014/main" id="{DDDE262F-BEF7-D40B-4A47-80E2C9CC7EA8}"/>
              </a:ext>
            </a:extLst>
          </p:cNvPr>
          <p:cNvGrpSpPr/>
          <p:nvPr/>
        </p:nvGrpSpPr>
        <p:grpSpPr>
          <a:xfrm>
            <a:off x="10271269" y="1982127"/>
            <a:ext cx="220832" cy="193228"/>
            <a:chOff x="0" y="0"/>
            <a:chExt cx="812800" cy="711200"/>
          </a:xfrm>
        </p:grpSpPr>
        <p:sp>
          <p:nvSpPr>
            <p:cNvPr id="16" name="Freeform 66">
              <a:extLst>
                <a:ext uri="{FF2B5EF4-FFF2-40B4-BE49-F238E27FC236}">
                  <a16:creationId xmlns:a16="http://schemas.microsoft.com/office/drawing/2014/main" id="{9CCD63A8-E2F5-6CC8-2CB5-9793F0538AB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7" name="TextBox 67">
              <a:extLst>
                <a:ext uri="{FF2B5EF4-FFF2-40B4-BE49-F238E27FC236}">
                  <a16:creationId xmlns:a16="http://schemas.microsoft.com/office/drawing/2014/main" id="{536B93B0-3A60-83F4-F85B-299CEE3B6B79}"/>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8" name="Group 65">
            <a:extLst>
              <a:ext uri="{FF2B5EF4-FFF2-40B4-BE49-F238E27FC236}">
                <a16:creationId xmlns:a16="http://schemas.microsoft.com/office/drawing/2014/main" id="{7798E0D2-705E-7205-9C59-58C5D4771637}"/>
              </a:ext>
            </a:extLst>
          </p:cNvPr>
          <p:cNvGrpSpPr/>
          <p:nvPr/>
        </p:nvGrpSpPr>
        <p:grpSpPr>
          <a:xfrm>
            <a:off x="3874210" y="1983110"/>
            <a:ext cx="220832" cy="193228"/>
            <a:chOff x="0" y="0"/>
            <a:chExt cx="812800" cy="711200"/>
          </a:xfrm>
        </p:grpSpPr>
        <p:sp>
          <p:nvSpPr>
            <p:cNvPr id="23" name="Freeform 66">
              <a:extLst>
                <a:ext uri="{FF2B5EF4-FFF2-40B4-BE49-F238E27FC236}">
                  <a16:creationId xmlns:a16="http://schemas.microsoft.com/office/drawing/2014/main" id="{BFD92F67-DD70-3F87-6D28-56D509EF979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4" name="TextBox 67">
              <a:extLst>
                <a:ext uri="{FF2B5EF4-FFF2-40B4-BE49-F238E27FC236}">
                  <a16:creationId xmlns:a16="http://schemas.microsoft.com/office/drawing/2014/main" id="{3E9547D0-93DA-12DB-DCA0-86196DEDCEF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9" name="Group 65">
            <a:extLst>
              <a:ext uri="{FF2B5EF4-FFF2-40B4-BE49-F238E27FC236}">
                <a16:creationId xmlns:a16="http://schemas.microsoft.com/office/drawing/2014/main" id="{C3E24267-1411-4D14-3D6A-64B589D2B1E7}"/>
              </a:ext>
            </a:extLst>
          </p:cNvPr>
          <p:cNvGrpSpPr/>
          <p:nvPr/>
        </p:nvGrpSpPr>
        <p:grpSpPr>
          <a:xfrm>
            <a:off x="10257950" y="5835581"/>
            <a:ext cx="220832" cy="193228"/>
            <a:chOff x="0" y="0"/>
            <a:chExt cx="812800" cy="711200"/>
          </a:xfrm>
        </p:grpSpPr>
        <p:sp>
          <p:nvSpPr>
            <p:cNvPr id="30" name="Freeform 66">
              <a:extLst>
                <a:ext uri="{FF2B5EF4-FFF2-40B4-BE49-F238E27FC236}">
                  <a16:creationId xmlns:a16="http://schemas.microsoft.com/office/drawing/2014/main" id="{8B9EBCDC-553E-296E-4E17-6A1BC4AEBE3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1" name="TextBox 67">
              <a:extLst>
                <a:ext uri="{FF2B5EF4-FFF2-40B4-BE49-F238E27FC236}">
                  <a16:creationId xmlns:a16="http://schemas.microsoft.com/office/drawing/2014/main" id="{5755AC35-EFF8-2EBC-A483-C558F023F71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50" name="Group 62">
            <a:extLst>
              <a:ext uri="{FF2B5EF4-FFF2-40B4-BE49-F238E27FC236}">
                <a16:creationId xmlns:a16="http://schemas.microsoft.com/office/drawing/2014/main" id="{0F986CFE-8659-3713-9331-0AAC1DDEDF49}"/>
              </a:ext>
            </a:extLst>
          </p:cNvPr>
          <p:cNvGrpSpPr/>
          <p:nvPr/>
        </p:nvGrpSpPr>
        <p:grpSpPr>
          <a:xfrm>
            <a:off x="6999747" y="1950890"/>
            <a:ext cx="242972" cy="242972"/>
            <a:chOff x="0" y="0"/>
            <a:chExt cx="812800" cy="812800"/>
          </a:xfrm>
        </p:grpSpPr>
        <p:sp>
          <p:nvSpPr>
            <p:cNvPr id="52" name="Freeform 63">
              <a:extLst>
                <a:ext uri="{FF2B5EF4-FFF2-40B4-BE49-F238E27FC236}">
                  <a16:creationId xmlns:a16="http://schemas.microsoft.com/office/drawing/2014/main" id="{9FE580DE-D8D5-3848-D458-E04974DB4E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6" name="TextBox 64">
              <a:extLst>
                <a:ext uri="{FF2B5EF4-FFF2-40B4-BE49-F238E27FC236}">
                  <a16:creationId xmlns:a16="http://schemas.microsoft.com/office/drawing/2014/main" id="{89F7B294-9BD0-1220-C359-F990622E326F}"/>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57" name="Group 62">
            <a:extLst>
              <a:ext uri="{FF2B5EF4-FFF2-40B4-BE49-F238E27FC236}">
                <a16:creationId xmlns:a16="http://schemas.microsoft.com/office/drawing/2014/main" id="{74A2A0E1-B43A-CFF5-A659-9558D4B3557E}"/>
              </a:ext>
            </a:extLst>
          </p:cNvPr>
          <p:cNvGrpSpPr/>
          <p:nvPr/>
        </p:nvGrpSpPr>
        <p:grpSpPr>
          <a:xfrm>
            <a:off x="5530811" y="1943938"/>
            <a:ext cx="242972" cy="242972"/>
            <a:chOff x="0" y="0"/>
            <a:chExt cx="812800" cy="812800"/>
          </a:xfrm>
        </p:grpSpPr>
        <p:sp>
          <p:nvSpPr>
            <p:cNvPr id="58" name="Freeform 63">
              <a:extLst>
                <a:ext uri="{FF2B5EF4-FFF2-40B4-BE49-F238E27FC236}">
                  <a16:creationId xmlns:a16="http://schemas.microsoft.com/office/drawing/2014/main" id="{8BF12CE7-A8DF-FA05-A2AF-F000A6B9639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9" name="TextBox 64">
              <a:extLst>
                <a:ext uri="{FF2B5EF4-FFF2-40B4-BE49-F238E27FC236}">
                  <a16:creationId xmlns:a16="http://schemas.microsoft.com/office/drawing/2014/main" id="{FEBFBAB6-8F0C-7B61-6CEA-976DD41C3E33}"/>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60" name="Group 62">
            <a:extLst>
              <a:ext uri="{FF2B5EF4-FFF2-40B4-BE49-F238E27FC236}">
                <a16:creationId xmlns:a16="http://schemas.microsoft.com/office/drawing/2014/main" id="{683C520A-C754-21BD-C1F6-17508A3A3413}"/>
              </a:ext>
            </a:extLst>
          </p:cNvPr>
          <p:cNvGrpSpPr/>
          <p:nvPr/>
        </p:nvGrpSpPr>
        <p:grpSpPr>
          <a:xfrm>
            <a:off x="8701915" y="1955161"/>
            <a:ext cx="242972" cy="242972"/>
            <a:chOff x="0" y="0"/>
            <a:chExt cx="812800" cy="812800"/>
          </a:xfrm>
        </p:grpSpPr>
        <p:sp>
          <p:nvSpPr>
            <p:cNvPr id="61" name="Freeform 63">
              <a:extLst>
                <a:ext uri="{FF2B5EF4-FFF2-40B4-BE49-F238E27FC236}">
                  <a16:creationId xmlns:a16="http://schemas.microsoft.com/office/drawing/2014/main" id="{D0F3C603-FC46-0484-3A00-509F5D5F0D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81" name="TextBox 64">
              <a:extLst>
                <a:ext uri="{FF2B5EF4-FFF2-40B4-BE49-F238E27FC236}">
                  <a16:creationId xmlns:a16="http://schemas.microsoft.com/office/drawing/2014/main" id="{6DEEA566-3876-24D9-C7A4-ADF59F6362DD}"/>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82" name="Group 65">
            <a:extLst>
              <a:ext uri="{FF2B5EF4-FFF2-40B4-BE49-F238E27FC236}">
                <a16:creationId xmlns:a16="http://schemas.microsoft.com/office/drawing/2014/main" id="{2B5AEE9E-F827-AC56-9C5D-D5892449CEF3}"/>
              </a:ext>
            </a:extLst>
          </p:cNvPr>
          <p:cNvGrpSpPr/>
          <p:nvPr/>
        </p:nvGrpSpPr>
        <p:grpSpPr>
          <a:xfrm>
            <a:off x="6997862" y="3945136"/>
            <a:ext cx="220832" cy="193228"/>
            <a:chOff x="0" y="0"/>
            <a:chExt cx="812800" cy="711200"/>
          </a:xfrm>
        </p:grpSpPr>
        <p:sp>
          <p:nvSpPr>
            <p:cNvPr id="83" name="Freeform 66">
              <a:extLst>
                <a:ext uri="{FF2B5EF4-FFF2-40B4-BE49-F238E27FC236}">
                  <a16:creationId xmlns:a16="http://schemas.microsoft.com/office/drawing/2014/main" id="{CB335D07-7059-F2A2-7FAB-E9F2029E095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4" name="TextBox 67">
              <a:extLst>
                <a:ext uri="{FF2B5EF4-FFF2-40B4-BE49-F238E27FC236}">
                  <a16:creationId xmlns:a16="http://schemas.microsoft.com/office/drawing/2014/main" id="{0CB06495-9C1B-74B5-19E4-F3EEDE60015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0" name="Group 65">
            <a:extLst>
              <a:ext uri="{FF2B5EF4-FFF2-40B4-BE49-F238E27FC236}">
                <a16:creationId xmlns:a16="http://schemas.microsoft.com/office/drawing/2014/main" id="{0156D391-B7B2-08A9-2F4C-0D6FC21B87F5}"/>
              </a:ext>
            </a:extLst>
          </p:cNvPr>
          <p:cNvGrpSpPr/>
          <p:nvPr/>
        </p:nvGrpSpPr>
        <p:grpSpPr>
          <a:xfrm>
            <a:off x="7041373" y="7228638"/>
            <a:ext cx="220832" cy="193228"/>
            <a:chOff x="0" y="0"/>
            <a:chExt cx="812800" cy="711200"/>
          </a:xfrm>
        </p:grpSpPr>
        <p:sp>
          <p:nvSpPr>
            <p:cNvPr id="91" name="Freeform 66">
              <a:extLst>
                <a:ext uri="{FF2B5EF4-FFF2-40B4-BE49-F238E27FC236}">
                  <a16:creationId xmlns:a16="http://schemas.microsoft.com/office/drawing/2014/main" id="{83E521C0-EC72-D3DF-CF7C-900F3CF4500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2" name="TextBox 67">
              <a:extLst>
                <a:ext uri="{FF2B5EF4-FFF2-40B4-BE49-F238E27FC236}">
                  <a16:creationId xmlns:a16="http://schemas.microsoft.com/office/drawing/2014/main" id="{691986A7-8EB8-6D42-5B88-39D80D6AD7F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99" name="Picture 98" descr="A close up of a logo&#10;&#10;Description automatically generated">
            <a:extLst>
              <a:ext uri="{FF2B5EF4-FFF2-40B4-BE49-F238E27FC236}">
                <a16:creationId xmlns:a16="http://schemas.microsoft.com/office/drawing/2014/main" id="{DD9A57EA-4197-0598-841C-939B39E6913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68456" y="218158"/>
            <a:ext cx="1148311" cy="365119"/>
          </a:xfrm>
          <a:prstGeom prst="rect">
            <a:avLst/>
          </a:prstGeom>
        </p:spPr>
      </p:pic>
      <p:grpSp>
        <p:nvGrpSpPr>
          <p:cNvPr id="103" name="Group 65">
            <a:extLst>
              <a:ext uri="{FF2B5EF4-FFF2-40B4-BE49-F238E27FC236}">
                <a16:creationId xmlns:a16="http://schemas.microsoft.com/office/drawing/2014/main" id="{07C99AF3-2B56-402D-51F0-326CEA74CD88}"/>
              </a:ext>
            </a:extLst>
          </p:cNvPr>
          <p:cNvGrpSpPr/>
          <p:nvPr/>
        </p:nvGrpSpPr>
        <p:grpSpPr>
          <a:xfrm>
            <a:off x="8679081" y="3979209"/>
            <a:ext cx="220832" cy="193228"/>
            <a:chOff x="0" y="0"/>
            <a:chExt cx="812800" cy="711200"/>
          </a:xfrm>
        </p:grpSpPr>
        <p:sp>
          <p:nvSpPr>
            <p:cNvPr id="104" name="Freeform 66">
              <a:extLst>
                <a:ext uri="{FF2B5EF4-FFF2-40B4-BE49-F238E27FC236}">
                  <a16:creationId xmlns:a16="http://schemas.microsoft.com/office/drawing/2014/main" id="{B22C2F2D-B561-BF58-D9A4-E524391A1F0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05" name="TextBox 67">
              <a:extLst>
                <a:ext uri="{FF2B5EF4-FFF2-40B4-BE49-F238E27FC236}">
                  <a16:creationId xmlns:a16="http://schemas.microsoft.com/office/drawing/2014/main" id="{F547B543-A06A-535B-D135-449D9EBA33E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6" name="Group 65">
            <a:extLst>
              <a:ext uri="{FF2B5EF4-FFF2-40B4-BE49-F238E27FC236}">
                <a16:creationId xmlns:a16="http://schemas.microsoft.com/office/drawing/2014/main" id="{0CE2E640-1D96-F7E7-3FED-295F13C09350}"/>
              </a:ext>
            </a:extLst>
          </p:cNvPr>
          <p:cNvGrpSpPr/>
          <p:nvPr/>
        </p:nvGrpSpPr>
        <p:grpSpPr>
          <a:xfrm>
            <a:off x="3822034" y="5844997"/>
            <a:ext cx="220832" cy="193228"/>
            <a:chOff x="0" y="0"/>
            <a:chExt cx="812800" cy="711200"/>
          </a:xfrm>
        </p:grpSpPr>
        <p:sp>
          <p:nvSpPr>
            <p:cNvPr id="7" name="Freeform 66">
              <a:extLst>
                <a:ext uri="{FF2B5EF4-FFF2-40B4-BE49-F238E27FC236}">
                  <a16:creationId xmlns:a16="http://schemas.microsoft.com/office/drawing/2014/main" id="{51A1DE56-356C-5BC3-2845-D319707CFB6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 name="TextBox 67">
              <a:extLst>
                <a:ext uri="{FF2B5EF4-FFF2-40B4-BE49-F238E27FC236}">
                  <a16:creationId xmlns:a16="http://schemas.microsoft.com/office/drawing/2014/main" id="{4D1B159D-BAF1-0F94-CE42-FD9061A96DD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20" name="Group 65">
            <a:extLst>
              <a:ext uri="{FF2B5EF4-FFF2-40B4-BE49-F238E27FC236}">
                <a16:creationId xmlns:a16="http://schemas.microsoft.com/office/drawing/2014/main" id="{80EF0F75-9443-A3BD-88FA-EC4DBA557818}"/>
              </a:ext>
            </a:extLst>
          </p:cNvPr>
          <p:cNvGrpSpPr/>
          <p:nvPr/>
        </p:nvGrpSpPr>
        <p:grpSpPr>
          <a:xfrm>
            <a:off x="10271269" y="3979209"/>
            <a:ext cx="220832" cy="193228"/>
            <a:chOff x="0" y="0"/>
            <a:chExt cx="812800" cy="711200"/>
          </a:xfrm>
        </p:grpSpPr>
        <p:sp>
          <p:nvSpPr>
            <p:cNvPr id="35" name="Freeform 66">
              <a:extLst>
                <a:ext uri="{FF2B5EF4-FFF2-40B4-BE49-F238E27FC236}">
                  <a16:creationId xmlns:a16="http://schemas.microsoft.com/office/drawing/2014/main" id="{AEBBEEF4-3E80-06F3-8AC9-4D5D55C0B91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6" name="TextBox 67">
              <a:extLst>
                <a:ext uri="{FF2B5EF4-FFF2-40B4-BE49-F238E27FC236}">
                  <a16:creationId xmlns:a16="http://schemas.microsoft.com/office/drawing/2014/main" id="{6E28F331-F179-1AC3-5D17-41035D06118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87" name="Group 65">
            <a:extLst>
              <a:ext uri="{FF2B5EF4-FFF2-40B4-BE49-F238E27FC236}">
                <a16:creationId xmlns:a16="http://schemas.microsoft.com/office/drawing/2014/main" id="{D3138A27-9237-F65A-7A91-950E4772580C}"/>
              </a:ext>
            </a:extLst>
          </p:cNvPr>
          <p:cNvGrpSpPr/>
          <p:nvPr/>
        </p:nvGrpSpPr>
        <p:grpSpPr>
          <a:xfrm>
            <a:off x="6991857" y="3314620"/>
            <a:ext cx="220832" cy="193228"/>
            <a:chOff x="0" y="0"/>
            <a:chExt cx="812800" cy="711200"/>
          </a:xfrm>
        </p:grpSpPr>
        <p:sp>
          <p:nvSpPr>
            <p:cNvPr id="88" name="Freeform 66">
              <a:extLst>
                <a:ext uri="{FF2B5EF4-FFF2-40B4-BE49-F238E27FC236}">
                  <a16:creationId xmlns:a16="http://schemas.microsoft.com/office/drawing/2014/main" id="{36417BA8-D077-9052-3BD8-271DA506557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9" name="TextBox 67">
              <a:extLst>
                <a:ext uri="{FF2B5EF4-FFF2-40B4-BE49-F238E27FC236}">
                  <a16:creationId xmlns:a16="http://schemas.microsoft.com/office/drawing/2014/main" id="{24751AD6-D5F9-4B6A-FE0C-69FFC048FC2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100" name="Picture 99" descr="Ping pong bat and ball on table">
            <a:extLst>
              <a:ext uri="{FF2B5EF4-FFF2-40B4-BE49-F238E27FC236}">
                <a16:creationId xmlns:a16="http://schemas.microsoft.com/office/drawing/2014/main" id="{CAE32FF0-6911-1C78-AB22-A01FB00914C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18497" y="3804557"/>
            <a:ext cx="545774" cy="363849"/>
          </a:xfrm>
          <a:prstGeom prst="rect">
            <a:avLst/>
          </a:prstGeom>
        </p:spPr>
      </p:pic>
      <p:grpSp>
        <p:nvGrpSpPr>
          <p:cNvPr id="102" name="Group 65">
            <a:extLst>
              <a:ext uri="{FF2B5EF4-FFF2-40B4-BE49-F238E27FC236}">
                <a16:creationId xmlns:a16="http://schemas.microsoft.com/office/drawing/2014/main" id="{5304C715-0456-2FC8-4C30-54D6C61724DE}"/>
              </a:ext>
            </a:extLst>
          </p:cNvPr>
          <p:cNvGrpSpPr/>
          <p:nvPr/>
        </p:nvGrpSpPr>
        <p:grpSpPr>
          <a:xfrm>
            <a:off x="3858825" y="3958543"/>
            <a:ext cx="220832" cy="193228"/>
            <a:chOff x="0" y="0"/>
            <a:chExt cx="812800" cy="711200"/>
          </a:xfrm>
        </p:grpSpPr>
        <p:sp>
          <p:nvSpPr>
            <p:cNvPr id="106" name="Freeform 66">
              <a:extLst>
                <a:ext uri="{FF2B5EF4-FFF2-40B4-BE49-F238E27FC236}">
                  <a16:creationId xmlns:a16="http://schemas.microsoft.com/office/drawing/2014/main" id="{2F8EDE87-3F5E-5776-8413-B3A8713456E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07" name="TextBox 67">
              <a:extLst>
                <a:ext uri="{FF2B5EF4-FFF2-40B4-BE49-F238E27FC236}">
                  <a16:creationId xmlns:a16="http://schemas.microsoft.com/office/drawing/2014/main" id="{678B514B-3335-2D3B-61FE-D7A5C67447CB}"/>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110" name="Picture 109" descr="Construction work tools">
            <a:extLst>
              <a:ext uri="{FF2B5EF4-FFF2-40B4-BE49-F238E27FC236}">
                <a16:creationId xmlns:a16="http://schemas.microsoft.com/office/drawing/2014/main" id="{8F283E6A-FC8F-0342-8ECB-EA23536F26E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22965" y="3783020"/>
            <a:ext cx="535410" cy="356940"/>
          </a:xfrm>
          <a:prstGeom prst="rect">
            <a:avLst/>
          </a:prstGeom>
        </p:spPr>
      </p:pic>
      <p:pic>
        <p:nvPicPr>
          <p:cNvPr id="12" name="Picture 11" descr="Construction work tools">
            <a:extLst>
              <a:ext uri="{FF2B5EF4-FFF2-40B4-BE49-F238E27FC236}">
                <a16:creationId xmlns:a16="http://schemas.microsoft.com/office/drawing/2014/main" id="{BE677D34-F223-0D28-F37D-508DFC47298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20135" y="3786724"/>
            <a:ext cx="535410" cy="3569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726335629"/>
              </p:ext>
            </p:extLst>
          </p:nvPr>
        </p:nvGraphicFramePr>
        <p:xfrm>
          <a:off x="2692019" y="689321"/>
          <a:ext cx="7816735" cy="6815189"/>
        </p:xfrm>
        <a:graphic>
          <a:graphicData uri="http://schemas.openxmlformats.org/drawingml/2006/table">
            <a:tbl>
              <a:tblPr/>
              <a:tblGrid>
                <a:gridCol w="1400479">
                  <a:extLst>
                    <a:ext uri="{9D8B030D-6E8A-4147-A177-3AD203B41FA5}">
                      <a16:colId xmlns:a16="http://schemas.microsoft.com/office/drawing/2014/main" val="20000"/>
                    </a:ext>
                  </a:extLst>
                </a:gridCol>
                <a:gridCol w="1817648">
                  <a:extLst>
                    <a:ext uri="{9D8B030D-6E8A-4147-A177-3AD203B41FA5}">
                      <a16:colId xmlns:a16="http://schemas.microsoft.com/office/drawing/2014/main" val="20001"/>
                    </a:ext>
                  </a:extLst>
                </a:gridCol>
                <a:gridCol w="1471914">
                  <a:extLst>
                    <a:ext uri="{9D8B030D-6E8A-4147-A177-3AD203B41FA5}">
                      <a16:colId xmlns:a16="http://schemas.microsoft.com/office/drawing/2014/main" val="20002"/>
                    </a:ext>
                  </a:extLst>
                </a:gridCol>
                <a:gridCol w="1563347">
                  <a:extLst>
                    <a:ext uri="{9D8B030D-6E8A-4147-A177-3AD203B41FA5}">
                      <a16:colId xmlns:a16="http://schemas.microsoft.com/office/drawing/2014/main" val="20003"/>
                    </a:ext>
                  </a:extLst>
                </a:gridCol>
                <a:gridCol w="1563347">
                  <a:extLst>
                    <a:ext uri="{9D8B030D-6E8A-4147-A177-3AD203B41FA5}">
                      <a16:colId xmlns:a16="http://schemas.microsoft.com/office/drawing/2014/main" val="20004"/>
                    </a:ext>
                  </a:extLst>
                </a:gridCol>
              </a:tblGrid>
              <a:tr h="727681">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13/01/2025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14/01/2025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15/01/2025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16/01/2025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17/01/2025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817090">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Reading Space</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Improving relationships</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dirty="0">
                          <a:solidFill>
                            <a:srgbClr val="000000"/>
                          </a:solidFill>
                          <a:latin typeface="DM Sans"/>
                        </a:rPr>
                        <a:t>Chill and Chat</a:t>
                      </a:r>
                    </a:p>
                    <a:p>
                      <a:pPr algn="ctr">
                        <a:lnSpc>
                          <a:spcPts val="1515"/>
                        </a:lnSpc>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515"/>
                        </a:lnSpc>
                      </a:pPr>
                      <a:r>
                        <a:rPr lang="en-US" sz="1082" b="0" dirty="0">
                          <a:solidFill>
                            <a:srgbClr val="000000"/>
                          </a:solidFill>
                          <a:latin typeface="DM Sans"/>
                        </a:rPr>
                        <a:t>Could I be a mentor?</a:t>
                      </a:r>
                    </a:p>
                    <a:p>
                      <a:pPr algn="ctr">
                        <a:lnSpc>
                          <a:spcPts val="1515"/>
                        </a:lnSpc>
                      </a:pPr>
                      <a:r>
                        <a:rPr lang="en-US" sz="1082" b="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Mindful Colouring</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2868">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740444300"/>
                  </a:ext>
                </a:extLst>
              </a:tr>
              <a:tr h="817090">
                <a:tc rowSpan="2">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pPr>
                      <a:endParaRPr lang="en-US" sz="1050" dirty="0">
                        <a:solidFill>
                          <a:srgbClr val="000000"/>
                        </a:solidFill>
                        <a:latin typeface="DM Sans"/>
                      </a:endParaRPr>
                    </a:p>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p>
                      <a:pPr algn="ctr">
                        <a:lnSpc>
                          <a:spcPts val="1515"/>
                        </a:lnSpc>
                        <a:defRPr/>
                      </a:pPr>
                      <a:endParaRPr lang="en-US" sz="1100" dirty="0">
                        <a:solidFill>
                          <a:srgbClr val="000000"/>
                        </a:solidFill>
                        <a:latin typeface="DM Sans"/>
                      </a:endParaRPr>
                    </a:p>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p>
                      <a:pPr algn="ctr">
                        <a:lnSpc>
                          <a:spcPts val="1515"/>
                        </a:lnSpc>
                        <a:defRPr/>
                      </a:pPr>
                      <a:endParaRPr lang="en-GB"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rowSpan="2">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endParaRPr lang="en-US" sz="1050" dirty="0">
                        <a:solidFill>
                          <a:srgbClr val="000000"/>
                        </a:solidFill>
                        <a:latin typeface="DM Sans"/>
                      </a:endParaRPr>
                    </a:p>
                    <a:p>
                      <a:pPr algn="ctr">
                        <a:lnSpc>
                          <a:spcPts val="1515"/>
                        </a:lnSpc>
                      </a:pPr>
                      <a:r>
                        <a:rPr lang="en-US" sz="1100" dirty="0">
                          <a:solidFill>
                            <a:srgbClr val="000000"/>
                          </a:solidFill>
                          <a:latin typeface="DM Sans"/>
                        </a:rPr>
                        <a:t>Chess Club</a:t>
                      </a:r>
                    </a:p>
                    <a:p>
                      <a:pPr algn="ctr">
                        <a:lnSpc>
                          <a:spcPts val="1515"/>
                        </a:lnSpc>
                      </a:pPr>
                      <a:r>
                        <a:rPr lang="en-US" sz="110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7149230"/>
                  </a:ext>
                </a:extLst>
              </a:tr>
              <a:tr h="632868">
                <a:tc vMerge="1">
                  <a:txBody>
                    <a:bodyPr/>
                    <a:lstStyle/>
                    <a:p>
                      <a:endParaRPr lang="en-GB"/>
                    </a:p>
                  </a:txBody>
                  <a:tcPr/>
                </a:tc>
                <a:tc vMerge="1">
                  <a:txBody>
                    <a:bodyPr/>
                    <a:lstStyle/>
                    <a:p>
                      <a:endParaRPr lang="en-GB"/>
                    </a:p>
                  </a:txBody>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endParaRPr lang="en-GB"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4178406"/>
                  </a:ext>
                </a:extLst>
              </a:tr>
              <a:tr h="636368">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200" dirty="0">
                          <a:solidFill>
                            <a:srgbClr val="000000"/>
                          </a:solidFill>
                          <a:latin typeface="DM Sans"/>
                        </a:rPr>
                        <a:t>Lunch Club</a:t>
                      </a:r>
                    </a:p>
                    <a:p>
                      <a:pPr algn="ctr">
                        <a:lnSpc>
                          <a:spcPts val="1515"/>
                        </a:lnSpc>
                        <a:defRPr/>
                      </a:pPr>
                      <a:r>
                        <a:rPr lang="en-US" sz="120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DFB160"/>
                    </a:solidFill>
                  </a:tcPr>
                </a:tc>
                <a:tc>
                  <a:txBody>
                    <a:bodyPr/>
                    <a:lstStyle/>
                    <a:p>
                      <a:pPr algn="ctr">
                        <a:lnSpc>
                          <a:spcPts val="1515"/>
                        </a:lnSpc>
                        <a:defRPr/>
                      </a:pPr>
                      <a:r>
                        <a:rPr lang="en-US" sz="1100" dirty="0">
                          <a:solidFill>
                            <a:srgbClr val="000000"/>
                          </a:solidFill>
                          <a:latin typeface="DM Sans"/>
                        </a:rPr>
                        <a:t>Lunch Club</a:t>
                      </a:r>
                    </a:p>
                    <a:p>
                      <a:pPr algn="ctr">
                        <a:lnSpc>
                          <a:spcPts val="1515"/>
                        </a:lnSpc>
                        <a:defRPr/>
                      </a:pPr>
                      <a:r>
                        <a:rPr lang="en-US" sz="110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2102395767"/>
                  </a:ext>
                </a:extLst>
              </a:tr>
              <a:tr h="632192">
                <a:tc rowSpan="2">
                  <a:txBody>
                    <a:bodyPr/>
                    <a:lstStyle/>
                    <a:p>
                      <a:pPr algn="ctr">
                        <a:lnSpc>
                          <a:spcPts val="1515"/>
                        </a:lnSpc>
                      </a:pPr>
                      <a:r>
                        <a:rPr lang="en-US" sz="1082" dirty="0">
                          <a:solidFill>
                            <a:srgbClr val="000000"/>
                          </a:solidFill>
                          <a:latin typeface="DM Sans"/>
                        </a:rPr>
                        <a:t>Visual arts session </a:t>
                      </a:r>
                    </a:p>
                    <a:p>
                      <a:pPr algn="ctr">
                        <a:lnSpc>
                          <a:spcPts val="1515"/>
                        </a:lnSpc>
                      </a:pPr>
                      <a:r>
                        <a:rPr lang="en-US" sz="1082" dirty="0">
                          <a:solidFill>
                            <a:srgbClr val="000000"/>
                          </a:solidFill>
                          <a:latin typeface="DM Sans"/>
                        </a:rPr>
                        <a:t>1:00-3:00</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pPr>
                      <a:r>
                        <a:rPr lang="en-US" sz="1082" dirty="0">
                          <a:solidFill>
                            <a:srgbClr val="000000"/>
                          </a:solidFill>
                          <a:latin typeface="DM Sans"/>
                        </a:rPr>
                        <a:t>Lego Nostalgia</a:t>
                      </a:r>
                    </a:p>
                    <a:p>
                      <a:pPr algn="ctr">
                        <a:lnSpc>
                          <a:spcPts val="1515"/>
                        </a:lnSpc>
                      </a:pPr>
                      <a:r>
                        <a:rPr lang="en-US" sz="1082" dirty="0">
                          <a:solidFill>
                            <a:srgbClr val="000000"/>
                          </a:solidFill>
                          <a:latin typeface="DM Sans"/>
                        </a:rPr>
                        <a:t>1pm-3pm</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3">
                  <a:txBody>
                    <a:bodyPr/>
                    <a:lstStyle/>
                    <a:p>
                      <a:pPr algn="ctr"/>
                      <a:r>
                        <a:rPr lang="en-GB" sz="1050" dirty="0" err="1">
                          <a:latin typeface="DM Sans" pitchFamily="2" charset="0"/>
                        </a:rPr>
                        <a:t>Axess</a:t>
                      </a:r>
                      <a:r>
                        <a:rPr lang="en-GB" sz="1050" dirty="0">
                          <a:latin typeface="DM Sans" pitchFamily="2" charset="0"/>
                        </a:rPr>
                        <a:t> – sexual health testing</a:t>
                      </a:r>
                    </a:p>
                    <a:p>
                      <a:pPr algn="ctr"/>
                      <a:r>
                        <a:rPr lang="en-GB" sz="1050" dirty="0">
                          <a:latin typeface="DM Sans" pitchFamily="2" charset="0"/>
                        </a:rPr>
                        <a:t>1:00-4:00</a:t>
                      </a:r>
                    </a:p>
                    <a:p>
                      <a:pPr algn="ctr"/>
                      <a:endParaRPr lang="en-GB" sz="105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algn="ctr">
                        <a:lnSpc>
                          <a:spcPts val="1515"/>
                        </a:lnSpc>
                      </a:pPr>
                      <a:r>
                        <a:rPr lang="en-US" sz="1082" dirty="0">
                          <a:solidFill>
                            <a:srgbClr val="000000"/>
                          </a:solidFill>
                          <a:latin typeface="DM Sans"/>
                        </a:rPr>
                        <a:t>Liverpool in work</a:t>
                      </a:r>
                    </a:p>
                    <a:p>
                      <a:pPr algn="ctr">
                        <a:lnSpc>
                          <a:spcPts val="1515"/>
                        </a:lnSpc>
                      </a:pPr>
                      <a:r>
                        <a:rPr lang="en-US" sz="1082" dirty="0">
                          <a:solidFill>
                            <a:srgbClr val="000000"/>
                          </a:solidFill>
                          <a:latin typeface="DM Sans"/>
                        </a:rPr>
                        <a:t>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pPr>
                      <a:r>
                        <a:rPr lang="en-US" sz="1082" dirty="0">
                          <a:solidFill>
                            <a:srgbClr val="000000"/>
                          </a:solidFill>
                          <a:latin typeface="DM Sans"/>
                        </a:rPr>
                        <a:t>Say it in a song! Music session </a:t>
                      </a:r>
                    </a:p>
                    <a:p>
                      <a:pPr algn="ctr">
                        <a:lnSpc>
                          <a:spcPts val="1515"/>
                        </a:lnSpc>
                      </a:pPr>
                      <a:r>
                        <a:rPr lang="en-US" sz="1082" dirty="0">
                          <a:solidFill>
                            <a:srgbClr val="000000"/>
                          </a:solidFill>
                          <a:latin typeface="DM Sans"/>
                        </a:rPr>
                        <a:t>1:00-3:00</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3051548"/>
                  </a:ext>
                </a:extLst>
              </a:tr>
              <a:tr h="63219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ts val="1515"/>
                        </a:lnSpc>
                      </a:pPr>
                      <a:r>
                        <a:rPr lang="en-US" sz="1082" dirty="0">
                          <a:solidFill>
                            <a:srgbClr val="000000"/>
                          </a:solidFill>
                          <a:latin typeface="DM Sans"/>
                        </a:rPr>
                        <a:t>Recovery Group</a:t>
                      </a:r>
                    </a:p>
                    <a:p>
                      <a:pPr algn="ctr">
                        <a:lnSpc>
                          <a:spcPts val="1515"/>
                        </a:lnSpc>
                      </a:pPr>
                      <a:r>
                        <a:rPr lang="en-US" sz="1082" dirty="0">
                          <a:solidFill>
                            <a:srgbClr val="000000"/>
                          </a:solidFill>
                          <a:latin typeface="DM Sans"/>
                        </a:rPr>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545355308"/>
                  </a:ext>
                </a:extLst>
              </a:tr>
              <a:tr h="1099826">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CV writing </a:t>
                      </a:r>
                      <a:endParaRPr lang="en-GB" sz="1050" dirty="0">
                        <a:solidFill>
                          <a:srgbClr val="000000"/>
                        </a:solidFill>
                        <a:latin typeface="DM Sans" pitchFamily="2" charset="0"/>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3:00-4:00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Interview Prep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3:00-4:00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sz="12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Disclosure Letter Writing</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3:00-4:00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082" dirty="0">
                          <a:solidFill>
                            <a:srgbClr val="000000"/>
                          </a:solidFill>
                          <a:latin typeface="DM Sans"/>
                        </a:rPr>
                        <a:t>Job Searching</a:t>
                      </a:r>
                    </a:p>
                    <a:p>
                      <a:pPr algn="ctr">
                        <a:lnSpc>
                          <a:spcPts val="1515"/>
                        </a:lnSpc>
                      </a:pPr>
                      <a:r>
                        <a:rPr lang="en-US" sz="1082" dirty="0">
                          <a:solidFill>
                            <a:srgbClr val="000000"/>
                          </a:solidFill>
                          <a:latin typeface="DM Sans"/>
                        </a:rPr>
                        <a:t>3:00-4:00</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2802787"/>
                  </a:ext>
                </a:extLst>
              </a:tr>
            </a:tbl>
          </a:graphicData>
        </a:graphic>
      </p:graphicFrame>
      <p:grpSp>
        <p:nvGrpSpPr>
          <p:cNvPr id="3" name="Group 3"/>
          <p:cNvGrpSpPr/>
          <p:nvPr/>
        </p:nvGrpSpPr>
        <p:grpSpPr>
          <a:xfrm>
            <a:off x="184646" y="1589490"/>
            <a:ext cx="2426446" cy="4723609"/>
            <a:chOff x="0" y="0"/>
            <a:chExt cx="883905" cy="1720715"/>
          </a:xfrm>
        </p:grpSpPr>
        <p:sp>
          <p:nvSpPr>
            <p:cNvPr id="4" name="Freeform 4"/>
            <p:cNvSpPr/>
            <p:nvPr/>
          </p:nvSpPr>
          <p:spPr>
            <a:xfrm>
              <a:off x="0" y="0"/>
              <a:ext cx="868775"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p:cNvSpPr txBox="1"/>
            <p:nvPr/>
          </p:nvSpPr>
          <p:spPr>
            <a:xfrm>
              <a:off x="15130" y="22839"/>
              <a:ext cx="868775" cy="1697876"/>
            </a:xfrm>
            <a:prstGeom prst="rect">
              <a:avLst/>
            </a:prstGeom>
          </p:spPr>
          <p:txBody>
            <a:bodyPr lIns="50800" tIns="50800" rIns="50800" bIns="50800" rtlCol="0" anchor="ctr"/>
            <a:lstStyle/>
            <a:p>
              <a:pPr algn="ctr">
                <a:lnSpc>
                  <a:spcPts val="2379"/>
                </a:lnSpc>
              </a:pPr>
              <a:r>
                <a:rPr lang="en-US" sz="1699" u="sng" dirty="0">
                  <a:solidFill>
                    <a:srgbClr val="FFFFFF"/>
                  </a:solidFill>
                  <a:latin typeface="DM Sans"/>
                </a:rPr>
                <a:t>Information</a:t>
              </a:r>
            </a:p>
            <a:p>
              <a:pPr algn="ctr">
                <a:lnSpc>
                  <a:spcPts val="2379"/>
                </a:lnSpc>
              </a:pPr>
              <a:r>
                <a:rPr lang="en-US" sz="1000" dirty="0">
                  <a:solidFill>
                    <a:srgbClr val="FFFFFF"/>
                  </a:solidFill>
                  <a:latin typeface="DM Sans" pitchFamily="2" charset="0"/>
                </a:rPr>
                <a:t>Hub is at located at </a:t>
              </a:r>
              <a:r>
                <a:rPr lang="en-GB" sz="1000" dirty="0">
                  <a:solidFill>
                    <a:srgbClr val="FFFFFF"/>
                  </a:solidFill>
                  <a:latin typeface="DM Sans" pitchFamily="2" charset="0"/>
                </a:rPr>
                <a:t>State House, Dale St., L2 4TR</a:t>
              </a:r>
              <a:endParaRPr lang="en-GB" sz="1000" b="0" i="0" dirty="0">
                <a:solidFill>
                  <a:schemeClr val="bg1"/>
                </a:solidFill>
                <a:effectLst/>
                <a:latin typeface="DM Sans" pitchFamily="2" charset="0"/>
              </a:endParaRPr>
            </a:p>
            <a:p>
              <a:pPr algn="ctr">
                <a:lnSpc>
                  <a:spcPts val="2379"/>
                </a:lnSpc>
              </a:pPr>
              <a:r>
                <a:rPr lang="en-US" sz="1000" dirty="0">
                  <a:solidFill>
                    <a:schemeClr val="bg1"/>
                  </a:solidFill>
                  <a:latin typeface="DM Sans" pitchFamily="2" charset="0"/>
                </a:rPr>
                <a:t>Visual art and music session offer participants to engage with new activities and help them find positive ways of spending time. Guest speakers will explain their own stories, including lived experience, and help participants find more hope, optimism, motivation. </a:t>
              </a:r>
              <a:r>
                <a:rPr lang="en-US" sz="1000" dirty="0" err="1">
                  <a:solidFill>
                    <a:schemeClr val="bg1"/>
                  </a:solidFill>
                  <a:latin typeface="DM Sans" pitchFamily="2" charset="0"/>
                </a:rPr>
                <a:t>Axess</a:t>
              </a:r>
              <a:r>
                <a:rPr lang="en-US" sz="1000" dirty="0">
                  <a:solidFill>
                    <a:schemeClr val="bg1"/>
                  </a:solidFill>
                  <a:latin typeface="DM Sans" pitchFamily="2" charset="0"/>
                </a:rPr>
                <a:t> are a sexual health service, who can give professional advice on sexual health and test for HIV, Hep B, Hep C, etc.</a:t>
              </a:r>
            </a:p>
            <a:p>
              <a:pPr algn="ctr">
                <a:lnSpc>
                  <a:spcPts val="2379"/>
                </a:lnSpc>
              </a:pPr>
              <a:endParaRPr lang="en-US" sz="1699" dirty="0">
                <a:solidFill>
                  <a:srgbClr val="FFFFFF"/>
                </a:solidFill>
                <a:latin typeface="DM Sans"/>
              </a:endParaRPr>
            </a:p>
          </p:txBody>
        </p:sp>
      </p:grpSp>
      <p:grpSp>
        <p:nvGrpSpPr>
          <p:cNvPr id="46" name="Group 46"/>
          <p:cNvGrpSpPr/>
          <p:nvPr/>
        </p:nvGrpSpPr>
        <p:grpSpPr>
          <a:xfrm rot="2700000">
            <a:off x="170282" y="1049731"/>
            <a:ext cx="293842" cy="29384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p:cNvGrpSpPr/>
          <p:nvPr/>
        </p:nvGrpSpPr>
        <p:grpSpPr>
          <a:xfrm>
            <a:off x="195716" y="593502"/>
            <a:ext cx="242972" cy="24297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p:cNvGrpSpPr/>
          <p:nvPr/>
        </p:nvGrpSpPr>
        <p:grpSpPr>
          <a:xfrm>
            <a:off x="206787" y="181493"/>
            <a:ext cx="220832" cy="193228"/>
            <a:chOff x="0" y="0"/>
            <a:chExt cx="812800" cy="711200"/>
          </a:xfrm>
        </p:grpSpPr>
        <p:sp>
          <p:nvSpPr>
            <p:cNvPr id="66" name="Freeform 6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69" name="TextBox 69"/>
          <p:cNvSpPr txBox="1"/>
          <p:nvPr/>
        </p:nvSpPr>
        <p:spPr>
          <a:xfrm>
            <a:off x="2682767" y="89855"/>
            <a:ext cx="4628608" cy="599459"/>
          </a:xfrm>
          <a:prstGeom prst="rect">
            <a:avLst/>
          </a:prstGeom>
        </p:spPr>
        <p:txBody>
          <a:bodyPr wrap="square" lIns="0" tIns="0" rIns="0" bIns="0" rtlCol="0" anchor="t">
            <a:spAutoFit/>
          </a:bodyPr>
          <a:lstStyle/>
          <a:p>
            <a:pPr>
              <a:lnSpc>
                <a:spcPts val="4899"/>
              </a:lnSpc>
              <a:spcBef>
                <a:spcPct val="0"/>
              </a:spcBef>
            </a:pPr>
            <a:r>
              <a:rPr lang="en-US" sz="3499" u="sng" dirty="0">
                <a:solidFill>
                  <a:srgbClr val="000000"/>
                </a:solidFill>
                <a:latin typeface="DM Sans Bold"/>
              </a:rPr>
              <a:t>JANUARY - WEEK 3</a:t>
            </a:r>
          </a:p>
        </p:txBody>
      </p:sp>
      <p:sp>
        <p:nvSpPr>
          <p:cNvPr id="70" name="TextBox 70"/>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dirty="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171C68FD-A500-74D8-7FD7-9684FEA5BAD2}"/>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B5557DC7-BCF0-0608-40B0-84E41ABA6FD3}"/>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2"/>
              <a:stretch>
                <a:fillRect t="-974" b="-974"/>
              </a:stretch>
            </a:blipFill>
          </p:spPr>
          <p:txBody>
            <a:bodyPr/>
            <a:lstStyle/>
            <a:p>
              <a:endParaRPr lang="en-GB"/>
            </a:p>
          </p:txBody>
        </p:sp>
        <p:sp>
          <p:nvSpPr>
            <p:cNvPr id="74" name="TextBox 52">
              <a:extLst>
                <a:ext uri="{FF2B5EF4-FFF2-40B4-BE49-F238E27FC236}">
                  <a16:creationId xmlns:a16="http://schemas.microsoft.com/office/drawing/2014/main" id="{D0A27E18-8350-D282-4E86-98C3339D5C64}"/>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10" name="Picture 2" descr="GC_Landscape_RGB">
            <a:extLst>
              <a:ext uri="{FF2B5EF4-FFF2-40B4-BE49-F238E27FC236}">
                <a16:creationId xmlns:a16="http://schemas.microsoft.com/office/drawing/2014/main" id="{E8DAF822-17D6-DBE8-7774-7288F2B67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3405" y="256330"/>
            <a:ext cx="847613" cy="3639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People filling documents">
            <a:extLst>
              <a:ext uri="{FF2B5EF4-FFF2-40B4-BE49-F238E27FC236}">
                <a16:creationId xmlns:a16="http://schemas.microsoft.com/office/drawing/2014/main" id="{4F705850-4147-62D0-3342-EF1B842F24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7226" y="7054839"/>
            <a:ext cx="618026" cy="411806"/>
          </a:xfrm>
          <a:prstGeom prst="rect">
            <a:avLst/>
          </a:prstGeom>
        </p:spPr>
      </p:pic>
      <p:pic>
        <p:nvPicPr>
          <p:cNvPr id="27" name="Picture 26" descr="Two people in office">
            <a:extLst>
              <a:ext uri="{FF2B5EF4-FFF2-40B4-BE49-F238E27FC236}">
                <a16:creationId xmlns:a16="http://schemas.microsoft.com/office/drawing/2014/main" id="{0DB5A30A-7353-72E4-F69C-68317A0F12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110" y="7054839"/>
            <a:ext cx="561894" cy="374997"/>
          </a:xfrm>
          <a:prstGeom prst="rect">
            <a:avLst/>
          </a:prstGeom>
        </p:spPr>
      </p:pic>
      <p:pic>
        <p:nvPicPr>
          <p:cNvPr id="28" name="Picture 27" descr="Assorted colorful toy blocks">
            <a:extLst>
              <a:ext uri="{FF2B5EF4-FFF2-40B4-BE49-F238E27FC236}">
                <a16:creationId xmlns:a16="http://schemas.microsoft.com/office/drawing/2014/main" id="{B62B6514-2EAA-C46C-A69A-09C7B4E29AFC}"/>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473" b="95598" l="1777" r="89987">
                        <a14:foregroundMark x1="30659" y1="28110" x2="30659" y2="28110"/>
                        <a14:foregroundMark x1="30767" y1="42407" x2="30767" y2="42407"/>
                        <a14:foregroundMark x1="33997" y1="45638" x2="33997" y2="45638"/>
                        <a14:foregroundMark x1="31844" y1="56866" x2="31844" y2="56866"/>
                        <a14:foregroundMark x1="15532" y1="44911" x2="15532" y2="44911"/>
                        <a14:foregroundMark x1="11413" y1="54200" x2="11413" y2="54200"/>
                        <a14:foregroundMark x1="6595" y1="60380" x2="6595" y2="60380"/>
                        <a14:foregroundMark x1="43742" y1="55089" x2="43742" y2="55089"/>
                        <a14:foregroundMark x1="8452" y1="8481" x2="8452" y2="8481"/>
                        <a14:foregroundMark x1="7187" y1="13530" x2="7187" y2="13530"/>
                        <a14:foregroundMark x1="1857" y1="17488" x2="1857" y2="17488"/>
                        <a14:foregroundMark x1="2261" y1="31220" x2="2261" y2="31220"/>
                        <a14:foregroundMark x1="14051" y1="90186" x2="14051" y2="90186"/>
                        <a14:foregroundMark x1="5222" y1="95638" x2="5222" y2="95638"/>
                        <a14:foregroundMark x1="32544" y1="3473" x2="32544" y2="3473"/>
                      </a14:backgroundRemoval>
                    </a14:imgEffect>
                  </a14:imgLayer>
                </a14:imgProps>
              </a:ext>
              <a:ext uri="{28A0092B-C50C-407E-A947-70E740481C1C}">
                <a14:useLocalDpi xmlns:a14="http://schemas.microsoft.com/office/drawing/2010/main" val="0"/>
              </a:ext>
            </a:extLst>
          </a:blip>
          <a:stretch>
            <a:fillRect/>
          </a:stretch>
        </p:blipFill>
        <p:spPr>
          <a:xfrm>
            <a:off x="4679025" y="5928717"/>
            <a:ext cx="667043" cy="444651"/>
          </a:xfrm>
          <a:prstGeom prst="rect">
            <a:avLst/>
          </a:prstGeom>
        </p:spPr>
      </p:pic>
      <p:pic>
        <p:nvPicPr>
          <p:cNvPr id="32" name="Picture 31" descr="Pen placed on top of a signature line">
            <a:extLst>
              <a:ext uri="{FF2B5EF4-FFF2-40B4-BE49-F238E27FC236}">
                <a16:creationId xmlns:a16="http://schemas.microsoft.com/office/drawing/2014/main" id="{FE8662D3-8ACA-D635-0A9D-9B9D21DA4B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66697" y="7138071"/>
            <a:ext cx="468209" cy="312082"/>
          </a:xfrm>
          <a:prstGeom prst="rect">
            <a:avLst/>
          </a:prstGeom>
        </p:spPr>
      </p:pic>
      <p:pic>
        <p:nvPicPr>
          <p:cNvPr id="33" name="Picture 32" descr="Magnifier placed on a white background">
            <a:extLst>
              <a:ext uri="{FF2B5EF4-FFF2-40B4-BE49-F238E27FC236}">
                <a16:creationId xmlns:a16="http://schemas.microsoft.com/office/drawing/2014/main" id="{94148F95-6529-C84C-E936-54C61149E525}"/>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78798" y="6989665"/>
            <a:ext cx="787518" cy="525012"/>
          </a:xfrm>
          <a:prstGeom prst="rect">
            <a:avLst/>
          </a:prstGeom>
        </p:spPr>
      </p:pic>
      <p:sp>
        <p:nvSpPr>
          <p:cNvPr id="36" name="TextBox 64">
            <a:extLst>
              <a:ext uri="{FF2B5EF4-FFF2-40B4-BE49-F238E27FC236}">
                <a16:creationId xmlns:a16="http://schemas.microsoft.com/office/drawing/2014/main" id="{AE6410DB-DB92-749C-57A1-78C6A49877EE}"/>
              </a:ext>
            </a:extLst>
          </p:cNvPr>
          <p:cNvSpPr txBox="1"/>
          <p:nvPr/>
        </p:nvSpPr>
        <p:spPr>
          <a:xfrm>
            <a:off x="421044" y="729373"/>
            <a:ext cx="197415" cy="205957"/>
          </a:xfrm>
          <a:prstGeom prst="rect">
            <a:avLst/>
          </a:prstGeom>
        </p:spPr>
        <p:txBody>
          <a:bodyPr lIns="50800" tIns="50800" rIns="50800" bIns="50800" rtlCol="0" anchor="ctr"/>
          <a:lstStyle/>
          <a:p>
            <a:pPr algn="ctr">
              <a:lnSpc>
                <a:spcPts val="2379"/>
              </a:lnSpc>
            </a:pPr>
            <a:endParaRPr dirty="0"/>
          </a:p>
        </p:txBody>
      </p:sp>
      <p:grpSp>
        <p:nvGrpSpPr>
          <p:cNvPr id="37" name="Group 65">
            <a:extLst>
              <a:ext uri="{FF2B5EF4-FFF2-40B4-BE49-F238E27FC236}">
                <a16:creationId xmlns:a16="http://schemas.microsoft.com/office/drawing/2014/main" id="{25ABB69F-449D-B6C2-C8D3-38E3A3CBC8CE}"/>
              </a:ext>
            </a:extLst>
          </p:cNvPr>
          <p:cNvGrpSpPr/>
          <p:nvPr/>
        </p:nvGrpSpPr>
        <p:grpSpPr>
          <a:xfrm>
            <a:off x="5600599" y="4171073"/>
            <a:ext cx="220832" cy="193228"/>
            <a:chOff x="0" y="0"/>
            <a:chExt cx="812800" cy="711200"/>
          </a:xfrm>
        </p:grpSpPr>
        <p:sp>
          <p:nvSpPr>
            <p:cNvPr id="38" name="Freeform 66">
              <a:extLst>
                <a:ext uri="{FF2B5EF4-FFF2-40B4-BE49-F238E27FC236}">
                  <a16:creationId xmlns:a16="http://schemas.microsoft.com/office/drawing/2014/main" id="{33237A5D-B538-0A51-08D5-88A19D7B3E9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9" name="TextBox 67">
              <a:extLst>
                <a:ext uri="{FF2B5EF4-FFF2-40B4-BE49-F238E27FC236}">
                  <a16:creationId xmlns:a16="http://schemas.microsoft.com/office/drawing/2014/main" id="{3F06AE9F-4F2B-CF0B-8164-42AEDFE0BF4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40" name="Group 65">
            <a:extLst>
              <a:ext uri="{FF2B5EF4-FFF2-40B4-BE49-F238E27FC236}">
                <a16:creationId xmlns:a16="http://schemas.microsoft.com/office/drawing/2014/main" id="{68ABE280-0446-E291-E63B-7EAE4E01D00C}"/>
              </a:ext>
            </a:extLst>
          </p:cNvPr>
          <p:cNvGrpSpPr/>
          <p:nvPr/>
        </p:nvGrpSpPr>
        <p:grpSpPr>
          <a:xfrm>
            <a:off x="3816024" y="6134475"/>
            <a:ext cx="220832" cy="193228"/>
            <a:chOff x="0" y="0"/>
            <a:chExt cx="812800" cy="711200"/>
          </a:xfrm>
        </p:grpSpPr>
        <p:sp>
          <p:nvSpPr>
            <p:cNvPr id="41" name="Freeform 66">
              <a:extLst>
                <a:ext uri="{FF2B5EF4-FFF2-40B4-BE49-F238E27FC236}">
                  <a16:creationId xmlns:a16="http://schemas.microsoft.com/office/drawing/2014/main" id="{BA6FE1DD-B73F-59E7-7516-E5F0660362E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2" name="TextBox 67">
              <a:extLst>
                <a:ext uri="{FF2B5EF4-FFF2-40B4-BE49-F238E27FC236}">
                  <a16:creationId xmlns:a16="http://schemas.microsoft.com/office/drawing/2014/main" id="{79C5C837-AAC1-A683-306E-999F6AAAB35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3" name="Group 65">
            <a:extLst>
              <a:ext uri="{FF2B5EF4-FFF2-40B4-BE49-F238E27FC236}">
                <a16:creationId xmlns:a16="http://schemas.microsoft.com/office/drawing/2014/main" id="{19E26DC2-E182-CBB7-3AC9-D500E12A32BC}"/>
              </a:ext>
            </a:extLst>
          </p:cNvPr>
          <p:cNvGrpSpPr/>
          <p:nvPr/>
        </p:nvGrpSpPr>
        <p:grpSpPr>
          <a:xfrm>
            <a:off x="5590168" y="6160258"/>
            <a:ext cx="220832" cy="193228"/>
            <a:chOff x="0" y="0"/>
            <a:chExt cx="812800" cy="711200"/>
          </a:xfrm>
        </p:grpSpPr>
        <p:sp>
          <p:nvSpPr>
            <p:cNvPr id="44" name="Freeform 66">
              <a:extLst>
                <a:ext uri="{FF2B5EF4-FFF2-40B4-BE49-F238E27FC236}">
                  <a16:creationId xmlns:a16="http://schemas.microsoft.com/office/drawing/2014/main" id="{80AD5C66-F61D-B638-2EAB-72AE7A1643A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5" name="TextBox 67">
              <a:extLst>
                <a:ext uri="{FF2B5EF4-FFF2-40B4-BE49-F238E27FC236}">
                  <a16:creationId xmlns:a16="http://schemas.microsoft.com/office/drawing/2014/main" id="{A6701A0B-F2E9-3B01-A7C8-88B4F39A337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9" name="Group 65">
            <a:extLst>
              <a:ext uri="{FF2B5EF4-FFF2-40B4-BE49-F238E27FC236}">
                <a16:creationId xmlns:a16="http://schemas.microsoft.com/office/drawing/2014/main" id="{A5B9E5E6-6FB9-C007-3B5B-F1E7E6CA9761}"/>
              </a:ext>
            </a:extLst>
          </p:cNvPr>
          <p:cNvGrpSpPr/>
          <p:nvPr/>
        </p:nvGrpSpPr>
        <p:grpSpPr>
          <a:xfrm>
            <a:off x="5623135" y="7234685"/>
            <a:ext cx="220832" cy="193228"/>
            <a:chOff x="0" y="0"/>
            <a:chExt cx="812800" cy="711200"/>
          </a:xfrm>
        </p:grpSpPr>
        <p:sp>
          <p:nvSpPr>
            <p:cNvPr id="50" name="Freeform 66">
              <a:extLst>
                <a:ext uri="{FF2B5EF4-FFF2-40B4-BE49-F238E27FC236}">
                  <a16:creationId xmlns:a16="http://schemas.microsoft.com/office/drawing/2014/main" id="{26A214E7-69E4-3817-1642-58B07BEA6B9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1" name="TextBox 67">
              <a:extLst>
                <a:ext uri="{FF2B5EF4-FFF2-40B4-BE49-F238E27FC236}">
                  <a16:creationId xmlns:a16="http://schemas.microsoft.com/office/drawing/2014/main" id="{183AC087-0123-0F84-F30D-055F356113EC}"/>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52" name="Group 65">
            <a:extLst>
              <a:ext uri="{FF2B5EF4-FFF2-40B4-BE49-F238E27FC236}">
                <a16:creationId xmlns:a16="http://schemas.microsoft.com/office/drawing/2014/main" id="{6C35F038-9ACD-FCA2-662B-205D46CBC2CF}"/>
              </a:ext>
            </a:extLst>
          </p:cNvPr>
          <p:cNvGrpSpPr/>
          <p:nvPr/>
        </p:nvGrpSpPr>
        <p:grpSpPr>
          <a:xfrm>
            <a:off x="3831465" y="7234685"/>
            <a:ext cx="220832" cy="193228"/>
            <a:chOff x="0" y="0"/>
            <a:chExt cx="812800" cy="711200"/>
          </a:xfrm>
        </p:grpSpPr>
        <p:sp>
          <p:nvSpPr>
            <p:cNvPr id="53" name="Freeform 66">
              <a:extLst>
                <a:ext uri="{FF2B5EF4-FFF2-40B4-BE49-F238E27FC236}">
                  <a16:creationId xmlns:a16="http://schemas.microsoft.com/office/drawing/2014/main" id="{29EC4B0C-8293-2592-511F-018DDE609B9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4" name="TextBox 67">
              <a:extLst>
                <a:ext uri="{FF2B5EF4-FFF2-40B4-BE49-F238E27FC236}">
                  <a16:creationId xmlns:a16="http://schemas.microsoft.com/office/drawing/2014/main" id="{0435B0A3-951A-2027-B75D-0CB4F1D2770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75" name="Freeform 66">
            <a:extLst>
              <a:ext uri="{FF2B5EF4-FFF2-40B4-BE49-F238E27FC236}">
                <a16:creationId xmlns:a16="http://schemas.microsoft.com/office/drawing/2014/main" id="{A84BA306-640B-3169-5C7A-0CE669516026}"/>
              </a:ext>
            </a:extLst>
          </p:cNvPr>
          <p:cNvSpPr/>
          <p:nvPr/>
        </p:nvSpPr>
        <p:spPr>
          <a:xfrm>
            <a:off x="8651535" y="5918661"/>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7" name="Freeform 66">
            <a:extLst>
              <a:ext uri="{FF2B5EF4-FFF2-40B4-BE49-F238E27FC236}">
                <a16:creationId xmlns:a16="http://schemas.microsoft.com/office/drawing/2014/main" id="{E5722C64-5831-268F-9EF8-F581F11EA171}"/>
              </a:ext>
            </a:extLst>
          </p:cNvPr>
          <p:cNvSpPr/>
          <p:nvPr/>
        </p:nvSpPr>
        <p:spPr>
          <a:xfrm>
            <a:off x="8651535" y="7217645"/>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8" name="Freeform 66">
            <a:extLst>
              <a:ext uri="{FF2B5EF4-FFF2-40B4-BE49-F238E27FC236}">
                <a16:creationId xmlns:a16="http://schemas.microsoft.com/office/drawing/2014/main" id="{BF5E33A8-A0BF-8F87-CC60-F8597FC1B1B9}"/>
              </a:ext>
            </a:extLst>
          </p:cNvPr>
          <p:cNvSpPr/>
          <p:nvPr/>
        </p:nvSpPr>
        <p:spPr>
          <a:xfrm>
            <a:off x="10202770" y="7217645"/>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9" name="Freeform 66">
            <a:extLst>
              <a:ext uri="{FF2B5EF4-FFF2-40B4-BE49-F238E27FC236}">
                <a16:creationId xmlns:a16="http://schemas.microsoft.com/office/drawing/2014/main" id="{114AEE2F-C5F9-4339-2B1A-048FB2A9A277}"/>
              </a:ext>
            </a:extLst>
          </p:cNvPr>
          <p:cNvSpPr/>
          <p:nvPr/>
        </p:nvSpPr>
        <p:spPr>
          <a:xfrm>
            <a:off x="10204878" y="6142179"/>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grpSp>
        <p:nvGrpSpPr>
          <p:cNvPr id="6" name="Group 65">
            <a:extLst>
              <a:ext uri="{FF2B5EF4-FFF2-40B4-BE49-F238E27FC236}">
                <a16:creationId xmlns:a16="http://schemas.microsoft.com/office/drawing/2014/main" id="{D42082E3-47E3-B146-472B-60F6D5ABF3F0}"/>
              </a:ext>
            </a:extLst>
          </p:cNvPr>
          <p:cNvGrpSpPr/>
          <p:nvPr/>
        </p:nvGrpSpPr>
        <p:grpSpPr>
          <a:xfrm>
            <a:off x="10206570" y="2016569"/>
            <a:ext cx="220832" cy="193228"/>
            <a:chOff x="0" y="0"/>
            <a:chExt cx="812800" cy="711200"/>
          </a:xfrm>
        </p:grpSpPr>
        <p:sp>
          <p:nvSpPr>
            <p:cNvPr id="8" name="Freeform 66">
              <a:extLst>
                <a:ext uri="{FF2B5EF4-FFF2-40B4-BE49-F238E27FC236}">
                  <a16:creationId xmlns:a16="http://schemas.microsoft.com/office/drawing/2014/main" id="{FADF5832-9EC7-17ED-9CB0-AB97B19CBAF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1" name="TextBox 67">
              <a:extLst>
                <a:ext uri="{FF2B5EF4-FFF2-40B4-BE49-F238E27FC236}">
                  <a16:creationId xmlns:a16="http://schemas.microsoft.com/office/drawing/2014/main" id="{B03DB2EC-1733-2894-DA55-32610CBF601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2" name="Group 65">
            <a:extLst>
              <a:ext uri="{FF2B5EF4-FFF2-40B4-BE49-F238E27FC236}">
                <a16:creationId xmlns:a16="http://schemas.microsoft.com/office/drawing/2014/main" id="{3A3D2067-0178-1667-9466-79FB33BFB3F0}"/>
              </a:ext>
            </a:extLst>
          </p:cNvPr>
          <p:cNvGrpSpPr/>
          <p:nvPr/>
        </p:nvGrpSpPr>
        <p:grpSpPr>
          <a:xfrm>
            <a:off x="3781519" y="2004615"/>
            <a:ext cx="220832" cy="193228"/>
            <a:chOff x="0" y="0"/>
            <a:chExt cx="812800" cy="711200"/>
          </a:xfrm>
        </p:grpSpPr>
        <p:sp>
          <p:nvSpPr>
            <p:cNvPr id="15" name="Freeform 66">
              <a:extLst>
                <a:ext uri="{FF2B5EF4-FFF2-40B4-BE49-F238E27FC236}">
                  <a16:creationId xmlns:a16="http://schemas.microsoft.com/office/drawing/2014/main" id="{E56EBF80-3163-7F81-6BFE-C20DA122F3B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F0CEA964-5562-8BD3-C219-77D8B55BFAF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8" name="Group 65">
            <a:extLst>
              <a:ext uri="{FF2B5EF4-FFF2-40B4-BE49-F238E27FC236}">
                <a16:creationId xmlns:a16="http://schemas.microsoft.com/office/drawing/2014/main" id="{F13BDA06-585F-9BB6-C10B-EAAD5492571D}"/>
              </a:ext>
            </a:extLst>
          </p:cNvPr>
          <p:cNvGrpSpPr/>
          <p:nvPr/>
        </p:nvGrpSpPr>
        <p:grpSpPr>
          <a:xfrm>
            <a:off x="3789060" y="4177081"/>
            <a:ext cx="220832" cy="193228"/>
            <a:chOff x="0" y="0"/>
            <a:chExt cx="812800" cy="711200"/>
          </a:xfrm>
        </p:grpSpPr>
        <p:sp>
          <p:nvSpPr>
            <p:cNvPr id="19" name="Freeform 66">
              <a:extLst>
                <a:ext uri="{FF2B5EF4-FFF2-40B4-BE49-F238E27FC236}">
                  <a16:creationId xmlns:a16="http://schemas.microsoft.com/office/drawing/2014/main" id="{2C1B8B20-6F76-777B-B9E1-E8AE7A7965D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0" name="TextBox 67">
              <a:extLst>
                <a:ext uri="{FF2B5EF4-FFF2-40B4-BE49-F238E27FC236}">
                  <a16:creationId xmlns:a16="http://schemas.microsoft.com/office/drawing/2014/main" id="{ED8A8E94-1040-37E1-26D1-87DA679E0B1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2" name="Group 65">
            <a:extLst>
              <a:ext uri="{FF2B5EF4-FFF2-40B4-BE49-F238E27FC236}">
                <a16:creationId xmlns:a16="http://schemas.microsoft.com/office/drawing/2014/main" id="{AC9C65FA-D768-8AE7-CA5F-56DFE980E4BC}"/>
              </a:ext>
            </a:extLst>
          </p:cNvPr>
          <p:cNvGrpSpPr/>
          <p:nvPr/>
        </p:nvGrpSpPr>
        <p:grpSpPr>
          <a:xfrm>
            <a:off x="7105069" y="4151665"/>
            <a:ext cx="220832" cy="193228"/>
            <a:chOff x="0" y="0"/>
            <a:chExt cx="812800" cy="711200"/>
          </a:xfrm>
        </p:grpSpPr>
        <p:sp>
          <p:nvSpPr>
            <p:cNvPr id="23" name="Freeform 66">
              <a:extLst>
                <a:ext uri="{FF2B5EF4-FFF2-40B4-BE49-F238E27FC236}">
                  <a16:creationId xmlns:a16="http://schemas.microsoft.com/office/drawing/2014/main" id="{4D8DBD44-6CAF-8B48-832C-15CED24C4B0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4" name="TextBox 67">
              <a:extLst>
                <a:ext uri="{FF2B5EF4-FFF2-40B4-BE49-F238E27FC236}">
                  <a16:creationId xmlns:a16="http://schemas.microsoft.com/office/drawing/2014/main" id="{F62C6C8C-B6E4-97E6-5BDD-9793BB0935D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30" name="Freeform 63">
            <a:extLst>
              <a:ext uri="{FF2B5EF4-FFF2-40B4-BE49-F238E27FC236}">
                <a16:creationId xmlns:a16="http://schemas.microsoft.com/office/drawing/2014/main" id="{9921E68F-933C-27D1-56B9-3C76C96010E4}"/>
              </a:ext>
            </a:extLst>
          </p:cNvPr>
          <p:cNvSpPr/>
          <p:nvPr/>
        </p:nvSpPr>
        <p:spPr>
          <a:xfrm>
            <a:off x="7082929" y="1972158"/>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31" name="Freeform 63">
            <a:extLst>
              <a:ext uri="{FF2B5EF4-FFF2-40B4-BE49-F238E27FC236}">
                <a16:creationId xmlns:a16="http://schemas.microsoft.com/office/drawing/2014/main" id="{A13C64D5-8F89-A00F-F72B-3261ABF5966B}"/>
              </a:ext>
            </a:extLst>
          </p:cNvPr>
          <p:cNvSpPr/>
          <p:nvPr/>
        </p:nvSpPr>
        <p:spPr>
          <a:xfrm>
            <a:off x="5612065" y="1979743"/>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55" name="Group 65">
            <a:extLst>
              <a:ext uri="{FF2B5EF4-FFF2-40B4-BE49-F238E27FC236}">
                <a16:creationId xmlns:a16="http://schemas.microsoft.com/office/drawing/2014/main" id="{9DD295B4-323A-DAC1-590F-2C9C9CD81B83}"/>
              </a:ext>
            </a:extLst>
          </p:cNvPr>
          <p:cNvGrpSpPr/>
          <p:nvPr/>
        </p:nvGrpSpPr>
        <p:grpSpPr>
          <a:xfrm>
            <a:off x="7068815" y="7172144"/>
            <a:ext cx="220832" cy="193228"/>
            <a:chOff x="0" y="0"/>
            <a:chExt cx="812800" cy="711200"/>
          </a:xfrm>
        </p:grpSpPr>
        <p:sp>
          <p:nvSpPr>
            <p:cNvPr id="56" name="Freeform 66">
              <a:extLst>
                <a:ext uri="{FF2B5EF4-FFF2-40B4-BE49-F238E27FC236}">
                  <a16:creationId xmlns:a16="http://schemas.microsoft.com/office/drawing/2014/main" id="{A420201A-B019-8990-0373-A5A4C742EFC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7" name="TextBox 67">
              <a:extLst>
                <a:ext uri="{FF2B5EF4-FFF2-40B4-BE49-F238E27FC236}">
                  <a16:creationId xmlns:a16="http://schemas.microsoft.com/office/drawing/2014/main" id="{AC8AB002-3601-A2A3-DDFC-D8CD9C3112A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76" name="Freeform 63">
            <a:extLst>
              <a:ext uri="{FF2B5EF4-FFF2-40B4-BE49-F238E27FC236}">
                <a16:creationId xmlns:a16="http://schemas.microsoft.com/office/drawing/2014/main" id="{FFF57D1C-6CE7-2F02-241C-5C399A2D4C81}"/>
              </a:ext>
            </a:extLst>
          </p:cNvPr>
          <p:cNvSpPr/>
          <p:nvPr/>
        </p:nvSpPr>
        <p:spPr>
          <a:xfrm>
            <a:off x="8674355" y="2002010"/>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21" name="Group 65">
            <a:extLst>
              <a:ext uri="{FF2B5EF4-FFF2-40B4-BE49-F238E27FC236}">
                <a16:creationId xmlns:a16="http://schemas.microsoft.com/office/drawing/2014/main" id="{1515D23F-7FF7-2136-5DB7-9DD9DC1B2A8A}"/>
              </a:ext>
            </a:extLst>
          </p:cNvPr>
          <p:cNvGrpSpPr/>
          <p:nvPr/>
        </p:nvGrpSpPr>
        <p:grpSpPr>
          <a:xfrm>
            <a:off x="8640465" y="5453177"/>
            <a:ext cx="220832" cy="193228"/>
            <a:chOff x="0" y="0"/>
            <a:chExt cx="812800" cy="711200"/>
          </a:xfrm>
        </p:grpSpPr>
        <p:sp>
          <p:nvSpPr>
            <p:cNvPr id="34" name="Freeform 66">
              <a:extLst>
                <a:ext uri="{FF2B5EF4-FFF2-40B4-BE49-F238E27FC236}">
                  <a16:creationId xmlns:a16="http://schemas.microsoft.com/office/drawing/2014/main" id="{6E981347-6182-25C9-02E7-F9016891131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5" name="TextBox 67">
              <a:extLst>
                <a:ext uri="{FF2B5EF4-FFF2-40B4-BE49-F238E27FC236}">
                  <a16:creationId xmlns:a16="http://schemas.microsoft.com/office/drawing/2014/main" id="{D93DCC32-D928-A157-D2FD-EC1FD57113C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29" name="Picture 28" descr="A close up of a logo&#10;&#10;Description automatically generated">
            <a:extLst>
              <a:ext uri="{FF2B5EF4-FFF2-40B4-BE49-F238E27FC236}">
                <a16:creationId xmlns:a16="http://schemas.microsoft.com/office/drawing/2014/main" id="{C80462D1-CE4F-2E16-EC5B-396168C6CD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68456" y="218158"/>
            <a:ext cx="1148311" cy="365119"/>
          </a:xfrm>
          <a:prstGeom prst="rect">
            <a:avLst/>
          </a:prstGeom>
        </p:spPr>
      </p:pic>
      <p:grpSp>
        <p:nvGrpSpPr>
          <p:cNvPr id="83" name="Group 65">
            <a:extLst>
              <a:ext uri="{FF2B5EF4-FFF2-40B4-BE49-F238E27FC236}">
                <a16:creationId xmlns:a16="http://schemas.microsoft.com/office/drawing/2014/main" id="{E5D4CF25-ABF9-2051-4BAC-EE9F2454905C}"/>
              </a:ext>
            </a:extLst>
          </p:cNvPr>
          <p:cNvGrpSpPr/>
          <p:nvPr/>
        </p:nvGrpSpPr>
        <p:grpSpPr>
          <a:xfrm>
            <a:off x="8695881" y="4202614"/>
            <a:ext cx="220832" cy="193228"/>
            <a:chOff x="0" y="0"/>
            <a:chExt cx="812800" cy="711200"/>
          </a:xfrm>
        </p:grpSpPr>
        <p:sp>
          <p:nvSpPr>
            <p:cNvPr id="85" name="Freeform 66">
              <a:extLst>
                <a:ext uri="{FF2B5EF4-FFF2-40B4-BE49-F238E27FC236}">
                  <a16:creationId xmlns:a16="http://schemas.microsoft.com/office/drawing/2014/main" id="{EE58C1A8-0AAB-5667-C41C-E2F77CF57DD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6" name="TextBox 67">
              <a:extLst>
                <a:ext uri="{FF2B5EF4-FFF2-40B4-BE49-F238E27FC236}">
                  <a16:creationId xmlns:a16="http://schemas.microsoft.com/office/drawing/2014/main" id="{DBFE80A1-B738-AD9F-A4DD-703DC6C34D8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87" name="Group 65">
            <a:extLst>
              <a:ext uri="{FF2B5EF4-FFF2-40B4-BE49-F238E27FC236}">
                <a16:creationId xmlns:a16="http://schemas.microsoft.com/office/drawing/2014/main" id="{E957AED5-EAE0-5070-06AF-CD44C05045E7}"/>
              </a:ext>
            </a:extLst>
          </p:cNvPr>
          <p:cNvGrpSpPr/>
          <p:nvPr/>
        </p:nvGrpSpPr>
        <p:grpSpPr>
          <a:xfrm>
            <a:off x="10241075" y="3522072"/>
            <a:ext cx="220832" cy="193228"/>
            <a:chOff x="0" y="0"/>
            <a:chExt cx="812800" cy="711200"/>
          </a:xfrm>
        </p:grpSpPr>
        <p:sp>
          <p:nvSpPr>
            <p:cNvPr id="88" name="Freeform 66">
              <a:extLst>
                <a:ext uri="{FF2B5EF4-FFF2-40B4-BE49-F238E27FC236}">
                  <a16:creationId xmlns:a16="http://schemas.microsoft.com/office/drawing/2014/main" id="{02C860BE-5F9A-961F-4143-88696EF4921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9" name="TextBox 67">
              <a:extLst>
                <a:ext uri="{FF2B5EF4-FFF2-40B4-BE49-F238E27FC236}">
                  <a16:creationId xmlns:a16="http://schemas.microsoft.com/office/drawing/2014/main" id="{03E70F02-D3DF-C02F-B312-B0352BF2878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90" name="Group 65">
            <a:extLst>
              <a:ext uri="{FF2B5EF4-FFF2-40B4-BE49-F238E27FC236}">
                <a16:creationId xmlns:a16="http://schemas.microsoft.com/office/drawing/2014/main" id="{7E3C1441-12D8-ACE4-E446-B51F0137308F}"/>
              </a:ext>
            </a:extLst>
          </p:cNvPr>
          <p:cNvGrpSpPr/>
          <p:nvPr/>
        </p:nvGrpSpPr>
        <p:grpSpPr>
          <a:xfrm>
            <a:off x="10206570" y="4185738"/>
            <a:ext cx="220832" cy="193228"/>
            <a:chOff x="0" y="0"/>
            <a:chExt cx="812800" cy="711200"/>
          </a:xfrm>
        </p:grpSpPr>
        <p:sp>
          <p:nvSpPr>
            <p:cNvPr id="91" name="Freeform 66">
              <a:extLst>
                <a:ext uri="{FF2B5EF4-FFF2-40B4-BE49-F238E27FC236}">
                  <a16:creationId xmlns:a16="http://schemas.microsoft.com/office/drawing/2014/main" id="{5F691405-A474-D6E7-5E6F-B735BF87CC4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2" name="TextBox 67">
              <a:extLst>
                <a:ext uri="{FF2B5EF4-FFF2-40B4-BE49-F238E27FC236}">
                  <a16:creationId xmlns:a16="http://schemas.microsoft.com/office/drawing/2014/main" id="{3483AC67-C2B7-E62F-C486-3F50D2FA6675}"/>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94" name="Picture 93" descr="A pipette putting a sample in vials">
            <a:extLst>
              <a:ext uri="{FF2B5EF4-FFF2-40B4-BE49-F238E27FC236}">
                <a16:creationId xmlns:a16="http://schemas.microsoft.com/office/drawing/2014/main" id="{40612764-AB2E-4146-839B-9030E7289FD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69955" y="6543712"/>
            <a:ext cx="665971" cy="443981"/>
          </a:xfrm>
          <a:prstGeom prst="rect">
            <a:avLst/>
          </a:prstGeom>
        </p:spPr>
      </p:pic>
      <p:pic>
        <p:nvPicPr>
          <p:cNvPr id="95" name="Picture 94" descr="Construction work tools">
            <a:extLst>
              <a:ext uri="{FF2B5EF4-FFF2-40B4-BE49-F238E27FC236}">
                <a16:creationId xmlns:a16="http://schemas.microsoft.com/office/drawing/2014/main" id="{E059D9CE-81E9-C2B5-5AF0-2091DC98E7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98885" y="3847518"/>
            <a:ext cx="535410" cy="356940"/>
          </a:xfrm>
          <a:prstGeom prst="rect">
            <a:avLst/>
          </a:prstGeom>
        </p:spPr>
      </p:pic>
      <p:pic>
        <p:nvPicPr>
          <p:cNvPr id="96" name="Picture 95" descr="Construction work tools">
            <a:extLst>
              <a:ext uri="{FF2B5EF4-FFF2-40B4-BE49-F238E27FC236}">
                <a16:creationId xmlns:a16="http://schemas.microsoft.com/office/drawing/2014/main" id="{751F2350-50F7-1812-5EDE-FEAFC868B0C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94048" y="3896908"/>
            <a:ext cx="535410" cy="356940"/>
          </a:xfrm>
          <a:prstGeom prst="rect">
            <a:avLst/>
          </a:prstGeom>
        </p:spPr>
      </p:pic>
      <p:pic>
        <p:nvPicPr>
          <p:cNvPr id="97" name="Picture 96" descr="Chairs in a cinema">
            <a:extLst>
              <a:ext uri="{FF2B5EF4-FFF2-40B4-BE49-F238E27FC236}">
                <a16:creationId xmlns:a16="http://schemas.microsoft.com/office/drawing/2014/main" id="{BF554CE1-59BD-6D06-CED4-681C939DDF4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20374" y="5947482"/>
            <a:ext cx="577329" cy="359801"/>
          </a:xfrm>
          <a:prstGeom prst="rect">
            <a:avLst/>
          </a:prstGeom>
        </p:spPr>
      </p:pic>
      <p:pic>
        <p:nvPicPr>
          <p:cNvPr id="98" name="Picture 97" descr="Colorful ukuleles on display">
            <a:extLst>
              <a:ext uri="{FF2B5EF4-FFF2-40B4-BE49-F238E27FC236}">
                <a16:creationId xmlns:a16="http://schemas.microsoft.com/office/drawing/2014/main" id="{B4C95907-FE56-7276-6C7E-9EC4FB4C6B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24895" y="6088811"/>
            <a:ext cx="429773" cy="284557"/>
          </a:xfrm>
          <a:prstGeom prst="rect">
            <a:avLst/>
          </a:prstGeom>
        </p:spPr>
      </p:pic>
      <p:pic>
        <p:nvPicPr>
          <p:cNvPr id="7" name="Picture 6" descr="Construction work tools">
            <a:extLst>
              <a:ext uri="{FF2B5EF4-FFF2-40B4-BE49-F238E27FC236}">
                <a16:creationId xmlns:a16="http://schemas.microsoft.com/office/drawing/2014/main" id="{02BFA76E-619D-626E-E52D-73035BCA942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8705" y="3847518"/>
            <a:ext cx="535410" cy="356940"/>
          </a:xfrm>
          <a:prstGeom prst="rect">
            <a:avLst/>
          </a:prstGeom>
        </p:spPr>
      </p:pic>
      <p:pic>
        <p:nvPicPr>
          <p:cNvPr id="9" name="Picture 8" descr="Construction work tools">
            <a:extLst>
              <a:ext uri="{FF2B5EF4-FFF2-40B4-BE49-F238E27FC236}">
                <a16:creationId xmlns:a16="http://schemas.microsoft.com/office/drawing/2014/main" id="{7A8D8C0D-9A46-B270-F77B-0A2F7B6924D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33096" y="3828696"/>
            <a:ext cx="535410" cy="3569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131425367"/>
              </p:ext>
            </p:extLst>
          </p:nvPr>
        </p:nvGraphicFramePr>
        <p:xfrm>
          <a:off x="2569560" y="646618"/>
          <a:ext cx="8057273" cy="6724643"/>
        </p:xfrm>
        <a:graphic>
          <a:graphicData uri="http://schemas.openxmlformats.org/drawingml/2006/table">
            <a:tbl>
              <a:tblPr/>
              <a:tblGrid>
                <a:gridCol w="1433728">
                  <a:extLst>
                    <a:ext uri="{9D8B030D-6E8A-4147-A177-3AD203B41FA5}">
                      <a16:colId xmlns:a16="http://schemas.microsoft.com/office/drawing/2014/main" val="20000"/>
                    </a:ext>
                  </a:extLst>
                </a:gridCol>
                <a:gridCol w="1787912">
                  <a:extLst>
                    <a:ext uri="{9D8B030D-6E8A-4147-A177-3AD203B41FA5}">
                      <a16:colId xmlns:a16="http://schemas.microsoft.com/office/drawing/2014/main" val="20001"/>
                    </a:ext>
                  </a:extLst>
                </a:gridCol>
                <a:gridCol w="1611086">
                  <a:extLst>
                    <a:ext uri="{9D8B030D-6E8A-4147-A177-3AD203B41FA5}">
                      <a16:colId xmlns:a16="http://schemas.microsoft.com/office/drawing/2014/main" val="20002"/>
                    </a:ext>
                  </a:extLst>
                </a:gridCol>
                <a:gridCol w="1667038">
                  <a:extLst>
                    <a:ext uri="{9D8B030D-6E8A-4147-A177-3AD203B41FA5}">
                      <a16:colId xmlns:a16="http://schemas.microsoft.com/office/drawing/2014/main" val="20003"/>
                    </a:ext>
                  </a:extLst>
                </a:gridCol>
                <a:gridCol w="1557509">
                  <a:extLst>
                    <a:ext uri="{9D8B030D-6E8A-4147-A177-3AD203B41FA5}">
                      <a16:colId xmlns:a16="http://schemas.microsoft.com/office/drawing/2014/main" val="20004"/>
                    </a:ext>
                  </a:extLst>
                </a:gridCol>
              </a:tblGrid>
              <a:tr h="717272">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20/01/2025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21/01/2025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22/01/2025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23/01/2025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24/01/2025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27265">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Reading Space</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Improving relationships</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dirty="0">
                          <a:solidFill>
                            <a:srgbClr val="000000"/>
                          </a:solidFill>
                          <a:latin typeface="DM Sans"/>
                        </a:rPr>
                        <a:t>Chill and Chat</a:t>
                      </a:r>
                    </a:p>
                    <a:p>
                      <a:pPr algn="ctr">
                        <a:lnSpc>
                          <a:spcPts val="1515"/>
                        </a:lnSpc>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Could I be a mentor?</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2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Mindful Colouring</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3095">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3551551823"/>
                  </a:ext>
                </a:extLst>
              </a:tr>
              <a:tr h="918591">
                <a:tc rowSpan="2">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pPr>
                      <a:endParaRPr lang="en-US" sz="1050" dirty="0">
                        <a:solidFill>
                          <a:srgbClr val="000000"/>
                        </a:solidFill>
                        <a:latin typeface="DM Sans"/>
                      </a:endParaRPr>
                    </a:p>
                    <a:p>
                      <a:pPr algn="ctr">
                        <a:lnSpc>
                          <a:spcPts val="1515"/>
                        </a:lnSpc>
                      </a:pPr>
                      <a:endParaRPr lang="en-US" sz="1050" dirty="0">
                        <a:solidFill>
                          <a:srgbClr val="000000"/>
                        </a:solidFill>
                        <a:latin typeface="DM Sans"/>
                      </a:endParaRPr>
                    </a:p>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endParaRPr lang="en-US" sz="1050" dirty="0">
                        <a:solidFill>
                          <a:srgbClr val="000000"/>
                        </a:solidFill>
                        <a:latin typeface="DM Sans"/>
                      </a:endParaRPr>
                    </a:p>
                    <a:p>
                      <a:pPr algn="ctr">
                        <a:lnSpc>
                          <a:spcPts val="1515"/>
                        </a:lnSpc>
                      </a:pPr>
                      <a:endParaRPr lang="en-US" sz="1050" dirty="0">
                        <a:solidFill>
                          <a:srgbClr val="000000"/>
                        </a:solidFill>
                        <a:latin typeface="DM Sans"/>
                      </a:endParaRPr>
                    </a:p>
                    <a:p>
                      <a:pPr algn="ctr">
                        <a:lnSpc>
                          <a:spcPts val="1515"/>
                        </a:lnSpc>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515"/>
                        </a:lnSpc>
                        <a:defRPr/>
                      </a:pPr>
                      <a:r>
                        <a:rPr lang="en-US" sz="1100" dirty="0">
                          <a:solidFill>
                            <a:srgbClr val="000000"/>
                          </a:solidFill>
                          <a:latin typeface="DM Sans"/>
                        </a:rPr>
                        <a:t>Therapy Dogs</a:t>
                      </a:r>
                    </a:p>
                    <a:p>
                      <a:pPr algn="ctr">
                        <a:lnSpc>
                          <a:spcPts val="1515"/>
                        </a:lnSpc>
                        <a:defRPr/>
                      </a:pPr>
                      <a:r>
                        <a:rPr lang="en-US" sz="110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pPr>
                      <a:r>
                        <a:rPr lang="en-US" sz="1100" dirty="0">
                          <a:solidFill>
                            <a:srgbClr val="000000"/>
                          </a:solidFill>
                          <a:latin typeface="DM Sans"/>
                        </a:rPr>
                        <a:t>January Quiz</a:t>
                      </a:r>
                    </a:p>
                    <a:p>
                      <a:pPr algn="ctr">
                        <a:lnSpc>
                          <a:spcPts val="1515"/>
                        </a:lnSpc>
                      </a:pPr>
                      <a:r>
                        <a:rPr lang="en-US" sz="1100" dirty="0">
                          <a:solidFill>
                            <a:srgbClr val="000000"/>
                          </a:solidFill>
                          <a:latin typeface="DM Sans"/>
                        </a:rPr>
                        <a:t>10:30-12:00</a:t>
                      </a:r>
                    </a:p>
                    <a:p>
                      <a:pPr algn="ctr">
                        <a:lnSpc>
                          <a:spcPts val="1515"/>
                        </a:lnSpc>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1522027"/>
                  </a:ext>
                </a:extLst>
              </a:tr>
              <a:tr h="918591">
                <a:tc vMerge="1">
                  <a:txBody>
                    <a:bodyPr/>
                    <a:lstStyle/>
                    <a:p>
                      <a:endParaRPr lang="en-GB"/>
                    </a:p>
                  </a:txBody>
                  <a:tcPr/>
                </a:tc>
                <a:tc vMerge="1">
                  <a:txBody>
                    <a:bodyPr/>
                    <a:lstStyle/>
                    <a:p>
                      <a:endParaRPr lang="en-GB"/>
                    </a:p>
                  </a:txBody>
                  <a:tcPr/>
                </a:tc>
                <a:tc>
                  <a:txBody>
                    <a:bodyPr/>
                    <a:lstStyle/>
                    <a:p>
                      <a:pPr algn="ctr">
                        <a:lnSpc>
                          <a:spcPts val="1515"/>
                        </a:lnSpc>
                        <a:defRPr/>
                      </a:pPr>
                      <a:r>
                        <a:rPr lang="en-US" sz="1100" dirty="0">
                          <a:solidFill>
                            <a:srgbClr val="000000"/>
                          </a:solidFill>
                          <a:latin typeface="DM Sans"/>
                        </a:rPr>
                        <a:t>CSCS course</a:t>
                      </a:r>
                    </a:p>
                    <a:p>
                      <a:pPr algn="ctr">
                        <a:lnSpc>
                          <a:spcPts val="1515"/>
                        </a:lnSpc>
                        <a:defRPr/>
                      </a:pPr>
                      <a:r>
                        <a:rPr lang="en-US" sz="1100" dirty="0">
                          <a:solidFill>
                            <a:srgbClr val="000000"/>
                          </a:solidFill>
                          <a:latin typeface="DM Sans"/>
                        </a:rPr>
                        <a:t>10:00-2:30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856735358"/>
                  </a:ext>
                </a:extLst>
              </a:tr>
              <a:tr h="623816">
                <a:tc>
                  <a:txBody>
                    <a:bodyPr/>
                    <a:lstStyle/>
                    <a:p>
                      <a:pPr algn="ctr">
                        <a:lnSpc>
                          <a:spcPts val="1515"/>
                        </a:lnSpc>
                        <a:defRPr/>
                      </a:pPr>
                      <a:r>
                        <a:rPr lang="en-US" sz="1100">
                          <a:solidFill>
                            <a:srgbClr val="000000"/>
                          </a:solidFill>
                          <a:latin typeface="DM Sans"/>
                        </a:rPr>
                        <a:t>Lunch Club</a:t>
                      </a:r>
                    </a:p>
                    <a:p>
                      <a:pPr algn="ctr">
                        <a:lnSpc>
                          <a:spcPts val="1515"/>
                        </a:lnSpc>
                        <a:defRPr/>
                      </a:pPr>
                      <a:r>
                        <a:rPr lang="en-US" sz="1100">
                          <a:solidFill>
                            <a:srgbClr val="000000"/>
                          </a:solidFill>
                          <a:latin typeface="DM Sans"/>
                        </a:rPr>
                        <a:t>12:00-13:00</a:t>
                      </a:r>
                      <a:endParaRPr lang="en-GB"/>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Lunch Club</a:t>
                      </a:r>
                    </a:p>
                    <a:p>
                      <a:pPr algn="ctr">
                        <a:lnSpc>
                          <a:spcPts val="1515"/>
                        </a:lnSpc>
                        <a:defRPr/>
                      </a:pPr>
                      <a:r>
                        <a:rPr lang="en-US" sz="1100" dirty="0">
                          <a:solidFill>
                            <a:srgbClr val="000000"/>
                          </a:solidFill>
                          <a:latin typeface="DM Sans"/>
                        </a:rPr>
                        <a:t>12:00-13:00</a:t>
                      </a: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Lunch Club</a:t>
                      </a:r>
                    </a:p>
                    <a:p>
                      <a:pPr algn="ctr">
                        <a:lnSpc>
                          <a:spcPts val="1515"/>
                        </a:lnSpc>
                        <a:defRPr/>
                      </a:pPr>
                      <a:r>
                        <a:rPr lang="en-US" sz="1100" dirty="0">
                          <a:solidFill>
                            <a:srgbClr val="000000"/>
                          </a:solidFill>
                          <a:latin typeface="DM Sans"/>
                        </a:rPr>
                        <a:t>12:00-13:00</a:t>
                      </a: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Lunch Club</a:t>
                      </a:r>
                    </a:p>
                    <a:p>
                      <a:pPr algn="ctr">
                        <a:lnSpc>
                          <a:spcPts val="1515"/>
                        </a:lnSpc>
                        <a:defRPr/>
                      </a:pPr>
                      <a:r>
                        <a:rPr lang="en-US" sz="110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Lunch Club</a:t>
                      </a:r>
                    </a:p>
                    <a:p>
                      <a:pPr algn="ctr">
                        <a:lnSpc>
                          <a:spcPts val="1515"/>
                        </a:lnSpc>
                        <a:defRPr/>
                      </a:pPr>
                      <a:r>
                        <a:rPr lang="en-US" sz="1100" dirty="0">
                          <a:solidFill>
                            <a:srgbClr val="000000"/>
                          </a:solidFill>
                          <a:latin typeface="DM Sans"/>
                        </a:rPr>
                        <a:t>12:00-13:00</a:t>
                      </a: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842233413"/>
                  </a:ext>
                </a:extLst>
              </a:tr>
              <a:tr h="1349495">
                <a:tc rowSpan="2">
                  <a:txBody>
                    <a:bodyPr/>
                    <a:lstStyle/>
                    <a:p>
                      <a:pPr algn="ctr">
                        <a:lnSpc>
                          <a:spcPts val="1515"/>
                        </a:lnSpc>
                      </a:pPr>
                      <a:r>
                        <a:rPr lang="en-US" sz="1082" dirty="0">
                          <a:solidFill>
                            <a:srgbClr val="000000"/>
                          </a:solidFill>
                          <a:latin typeface="DM Sans"/>
                        </a:rPr>
                        <a:t>Visual arts session </a:t>
                      </a:r>
                    </a:p>
                    <a:p>
                      <a:pPr algn="ctr">
                        <a:lnSpc>
                          <a:spcPts val="1515"/>
                        </a:lnSpc>
                      </a:pPr>
                      <a:r>
                        <a:rPr lang="en-US" sz="1082" dirty="0">
                          <a:solidFill>
                            <a:srgbClr val="000000"/>
                          </a:solidFill>
                          <a:latin typeface="DM Sans"/>
                        </a:rPr>
                        <a:t>1pm-3pm</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pPr>
                      <a:r>
                        <a:rPr lang="en-US" sz="1082" dirty="0">
                          <a:solidFill>
                            <a:srgbClr val="000000"/>
                          </a:solidFill>
                          <a:latin typeface="DM Sans"/>
                        </a:rPr>
                        <a:t>Lego Nostalgia</a:t>
                      </a:r>
                    </a:p>
                    <a:p>
                      <a:pPr algn="ctr">
                        <a:lnSpc>
                          <a:spcPts val="1515"/>
                        </a:lnSpc>
                      </a:pPr>
                      <a:r>
                        <a:rPr lang="en-US" sz="1082" dirty="0">
                          <a:solidFill>
                            <a:srgbClr val="000000"/>
                          </a:solidFill>
                          <a:latin typeface="DM Sans"/>
                        </a:rPr>
                        <a:t>1pm-3pm</a:t>
                      </a: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3">
                  <a:txBody>
                    <a:bodyPr/>
                    <a:lstStyle/>
                    <a:p>
                      <a:pPr algn="ctr">
                        <a:lnSpc>
                          <a:spcPts val="1515"/>
                        </a:lnSpc>
                        <a:defRPr/>
                      </a:pPr>
                      <a:r>
                        <a:rPr lang="en-US" sz="1050" dirty="0">
                          <a:solidFill>
                            <a:srgbClr val="000000"/>
                          </a:solidFill>
                          <a:latin typeface="DM Sans"/>
                        </a:rPr>
                        <a:t>WOMENS ONLY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1pm-3pm</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Employment Support </a:t>
                      </a:r>
                    </a:p>
                    <a:p>
                      <a:pPr algn="ctr"/>
                      <a:endParaRPr lang="en-GB" sz="105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515"/>
                        </a:lnSpc>
                      </a:pPr>
                      <a:r>
                        <a:rPr lang="en-US" sz="1082" dirty="0">
                          <a:solidFill>
                            <a:srgbClr val="000000"/>
                          </a:solidFill>
                          <a:latin typeface="DM Sans"/>
                        </a:rPr>
                        <a:t>Recovery Group</a:t>
                      </a:r>
                    </a:p>
                    <a:p>
                      <a:pPr algn="ctr">
                        <a:lnSpc>
                          <a:spcPts val="1515"/>
                        </a:lnSpc>
                      </a:pPr>
                      <a:r>
                        <a:rPr lang="en-US" sz="1082" dirty="0">
                          <a:solidFill>
                            <a:srgbClr val="000000"/>
                          </a:solidFill>
                          <a:latin typeface="DM Sans"/>
                        </a:rPr>
                        <a:t>3:00-4:00</a:t>
                      </a: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82" dirty="0">
                          <a:solidFill>
                            <a:srgbClr val="000000"/>
                          </a:solidFill>
                          <a:latin typeface="DM Sans"/>
                        </a:rPr>
                        <a:t>Say it in a song! Music session </a:t>
                      </a:r>
                    </a:p>
                    <a:p>
                      <a:pPr algn="ctr">
                        <a:lnSpc>
                          <a:spcPts val="1515"/>
                        </a:lnSpc>
                      </a:pPr>
                      <a:r>
                        <a:rPr lang="en-US" sz="1082" dirty="0">
                          <a:solidFill>
                            <a:srgbClr val="000000"/>
                          </a:solidFill>
                          <a:latin typeface="DM Sans"/>
                        </a:rPr>
                        <a:t>1:00-3:00</a:t>
                      </a: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vMerge="1">
                  <a:txBody>
                    <a:bodyPr/>
                    <a:lstStyle/>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lnL w="9371" cap="flat" cmpd="sng" algn="ctr">
                      <a:solidFill>
                        <a:srgbClr val="000000"/>
                      </a:solidFill>
                      <a:prstDash val="solid"/>
                      <a:round/>
                      <a:headEnd type="none" w="med" len="med"/>
                      <a:tailEnd type="none" w="med" len="med"/>
                    </a:ln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DM Sans" pitchFamily="2" charset="0"/>
                        </a:rPr>
                        <a:t>Disclosure Letter Writing</a:t>
                      </a:r>
                    </a:p>
                    <a:p>
                      <a:pPr algn="ctr"/>
                      <a:r>
                        <a:rPr lang="en-GB" sz="1050" dirty="0">
                          <a:latin typeface="DM Sans" pitchFamily="2" charset="0"/>
                        </a:rPr>
                        <a:t>3:00-4:00</a:t>
                      </a:r>
                      <a:endParaRPr lang="en-US" sz="1082" dirty="0">
                        <a:solidFill>
                          <a:srgbClr val="000000"/>
                        </a:solidFill>
                        <a:latin typeface="DM Sans"/>
                      </a:endParaRPr>
                    </a:p>
                  </a:txBody>
                  <a:tcPr marL="140560" marR="140560" marT="140560" marB="140560" anchor="ctr">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r>
                        <a:rPr lang="en-GB" sz="1050" dirty="0">
                          <a:latin typeface="DM Sans" pitchFamily="2" charset="0"/>
                        </a:rPr>
                        <a:t>Job Searching </a:t>
                      </a:r>
                    </a:p>
                    <a:p>
                      <a:pPr algn="ctr"/>
                      <a:r>
                        <a:rPr lang="en-GB" sz="1050" dirty="0">
                          <a:latin typeface="DM Sans" pitchFamily="2" charset="0"/>
                        </a:rPr>
                        <a:t>3:00-4:00</a:t>
                      </a: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9764270"/>
                  </a:ext>
                </a:extLst>
              </a:tr>
              <a:tr h="622060">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CV writing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Interview Prep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DM Sans" pitchFamily="2" charset="0"/>
                        </a:rPr>
                        <a:t>Disclosure Letter Writing</a:t>
                      </a:r>
                    </a:p>
                    <a:p>
                      <a:pPr algn="ctr"/>
                      <a:r>
                        <a:rPr lang="en-GB" sz="1050" dirty="0">
                          <a:latin typeface="DM Sans" pitchFamily="2" charset="0"/>
                        </a:rPr>
                        <a:t>3pm-4pm</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pPr algn="ctr"/>
                      <a:r>
                        <a:rPr lang="en-GB" sz="1050" dirty="0">
                          <a:latin typeface="DM Sans" pitchFamily="2" charset="0"/>
                        </a:rPr>
                        <a:t>Job Searching </a:t>
                      </a:r>
                    </a:p>
                    <a:p>
                      <a:pPr algn="ctr"/>
                      <a:r>
                        <a:rPr lang="en-GB" sz="1050" dirty="0">
                          <a:latin typeface="DM Sans" pitchFamily="2" charset="0"/>
                        </a:rPr>
                        <a:t>3pm-4pm</a:t>
                      </a: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5052943"/>
                  </a:ext>
                </a:extLst>
              </a:tr>
            </a:tbl>
          </a:graphicData>
        </a:graphic>
      </p:graphicFrame>
      <p:grpSp>
        <p:nvGrpSpPr>
          <p:cNvPr id="3" name="Group 3"/>
          <p:cNvGrpSpPr/>
          <p:nvPr/>
        </p:nvGrpSpPr>
        <p:grpSpPr>
          <a:xfrm>
            <a:off x="184646" y="1589490"/>
            <a:ext cx="2099220" cy="4712742"/>
            <a:chOff x="0" y="0"/>
            <a:chExt cx="893702" cy="1716756"/>
          </a:xfrm>
        </p:grpSpPr>
        <p:sp>
          <p:nvSpPr>
            <p:cNvPr id="4" name="Freeform 4"/>
            <p:cNvSpPr/>
            <p:nvPr/>
          </p:nvSpPr>
          <p:spPr>
            <a:xfrm>
              <a:off x="0" y="0"/>
              <a:ext cx="881523"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p:cNvSpPr txBox="1"/>
            <p:nvPr/>
          </p:nvSpPr>
          <p:spPr>
            <a:xfrm>
              <a:off x="4033" y="18880"/>
              <a:ext cx="889669" cy="1697876"/>
            </a:xfrm>
            <a:prstGeom prst="rect">
              <a:avLst/>
            </a:prstGeom>
          </p:spPr>
          <p:txBody>
            <a:bodyPr lIns="50800" tIns="50800" rIns="50800" bIns="50800" rtlCol="0" anchor="ctr"/>
            <a:lstStyle/>
            <a:p>
              <a:pPr algn="ctr">
                <a:lnSpc>
                  <a:spcPts val="2379"/>
                </a:lnSpc>
              </a:pPr>
              <a:r>
                <a:rPr lang="en-US" sz="1200" u="sng" dirty="0">
                  <a:solidFill>
                    <a:srgbClr val="FFFFFF"/>
                  </a:solidFill>
                  <a:latin typeface="DM Sans"/>
                </a:rPr>
                <a:t>Information</a:t>
              </a: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endParaRPr lang="en-GB" sz="1050" b="0" i="0" dirty="0">
                <a:solidFill>
                  <a:schemeClr val="bg1"/>
                </a:solidFill>
                <a:effectLst/>
                <a:latin typeface="DM Sans" pitchFamily="2" charset="0"/>
              </a:endParaRPr>
            </a:p>
            <a:p>
              <a:pPr algn="ctr">
                <a:lnSpc>
                  <a:spcPts val="2379"/>
                </a:lnSpc>
              </a:pPr>
              <a:r>
                <a:rPr lang="en-GB" sz="1050" dirty="0">
                  <a:solidFill>
                    <a:schemeClr val="bg1"/>
                  </a:solidFill>
                  <a:latin typeface="DM Sans" pitchFamily="2" charset="0"/>
                  <a:ea typeface="Calibri" panose="020F0502020204030204" pitchFamily="34" charset="0"/>
                </a:rPr>
                <a:t>Quiz offers participants an opportunity to learn and help them find new interests. DWP and Liverpool in Work offer participants 1:1 sessions with professionals that can help them improve their opportunities for a brighter future. </a:t>
              </a:r>
              <a:endParaRPr lang="en-US" sz="1400" dirty="0">
                <a:solidFill>
                  <a:srgbClr val="FFFFFF"/>
                </a:solidFill>
                <a:latin typeface="DM Sans"/>
              </a:endParaRPr>
            </a:p>
            <a:p>
              <a:pPr algn="ctr">
                <a:lnSpc>
                  <a:spcPts val="2379"/>
                </a:lnSpc>
              </a:pPr>
              <a:endParaRPr lang="en-US" sz="1699" dirty="0">
                <a:solidFill>
                  <a:srgbClr val="FFFFFF"/>
                </a:solidFill>
                <a:latin typeface="DM Sans"/>
              </a:endParaRPr>
            </a:p>
          </p:txBody>
        </p:sp>
      </p:grpSp>
      <p:grpSp>
        <p:nvGrpSpPr>
          <p:cNvPr id="46" name="Group 46"/>
          <p:cNvGrpSpPr/>
          <p:nvPr/>
        </p:nvGrpSpPr>
        <p:grpSpPr>
          <a:xfrm rot="2700000">
            <a:off x="170282" y="1049731"/>
            <a:ext cx="293842" cy="29384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p:cNvGrpSpPr/>
          <p:nvPr/>
        </p:nvGrpSpPr>
        <p:grpSpPr>
          <a:xfrm>
            <a:off x="195716" y="593502"/>
            <a:ext cx="242972" cy="24297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sp>
        <p:nvSpPr>
          <p:cNvPr id="69" name="TextBox 69"/>
          <p:cNvSpPr txBox="1"/>
          <p:nvPr/>
        </p:nvSpPr>
        <p:spPr>
          <a:xfrm>
            <a:off x="2682766" y="89855"/>
            <a:ext cx="4706005" cy="599459"/>
          </a:xfrm>
          <a:prstGeom prst="rect">
            <a:avLst/>
          </a:prstGeom>
        </p:spPr>
        <p:txBody>
          <a:bodyPr wrap="square" lIns="0" tIns="0" rIns="0" bIns="0" rtlCol="0" anchor="t">
            <a:spAutoFit/>
          </a:bodyPr>
          <a:lstStyle/>
          <a:p>
            <a:pPr>
              <a:lnSpc>
                <a:spcPts val="4899"/>
              </a:lnSpc>
              <a:spcBef>
                <a:spcPct val="0"/>
              </a:spcBef>
            </a:pPr>
            <a:r>
              <a:rPr lang="en-US" sz="3499" u="sng" dirty="0">
                <a:solidFill>
                  <a:srgbClr val="000000"/>
                </a:solidFill>
                <a:latin typeface="DM Sans Bold"/>
              </a:rPr>
              <a:t>JANUARY - WEEK 4</a:t>
            </a:r>
          </a:p>
        </p:txBody>
      </p:sp>
      <p:sp>
        <p:nvSpPr>
          <p:cNvPr id="70" name="TextBox 70"/>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5ADE0809-352C-C8E8-B212-139DEF2034C1}"/>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1A899459-7200-18C3-1AC1-7778D5071E0A}"/>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2"/>
              <a:stretch>
                <a:fillRect t="-974" b="-974"/>
              </a:stretch>
            </a:blipFill>
          </p:spPr>
          <p:txBody>
            <a:bodyPr/>
            <a:lstStyle/>
            <a:p>
              <a:endParaRPr lang="en-GB"/>
            </a:p>
          </p:txBody>
        </p:sp>
        <p:sp>
          <p:nvSpPr>
            <p:cNvPr id="74" name="TextBox 52">
              <a:extLst>
                <a:ext uri="{FF2B5EF4-FFF2-40B4-BE49-F238E27FC236}">
                  <a16:creationId xmlns:a16="http://schemas.microsoft.com/office/drawing/2014/main" id="{16F6D7DC-2D4E-0A46-946B-F9C2CB3A20B2}"/>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7ECDE46C-5487-4452-D2ED-5F4BAB466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1272" y="263442"/>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a:extLst>
              <a:ext uri="{FF2B5EF4-FFF2-40B4-BE49-F238E27FC236}">
                <a16:creationId xmlns:a16="http://schemas.microsoft.com/office/drawing/2014/main" id="{B7A8C9A4-7F95-964A-E401-E91DBA1FE922}"/>
              </a:ext>
            </a:extLst>
          </p:cNvPr>
          <p:cNvGrpSpPr/>
          <p:nvPr/>
        </p:nvGrpSpPr>
        <p:grpSpPr>
          <a:xfrm>
            <a:off x="218495" y="232251"/>
            <a:ext cx="220832" cy="193228"/>
            <a:chOff x="0" y="0"/>
            <a:chExt cx="812800" cy="711200"/>
          </a:xfrm>
        </p:grpSpPr>
        <p:sp>
          <p:nvSpPr>
            <p:cNvPr id="15" name="Freeform 66">
              <a:extLst>
                <a:ext uri="{FF2B5EF4-FFF2-40B4-BE49-F238E27FC236}">
                  <a16:creationId xmlns:a16="http://schemas.microsoft.com/office/drawing/2014/main" id="{CB01E187-FF4C-2AC3-7A64-B46AB029299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7B90ACD0-E348-C03F-0CC0-8E4AD0E7DEA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55" name="Group 65">
            <a:extLst>
              <a:ext uri="{FF2B5EF4-FFF2-40B4-BE49-F238E27FC236}">
                <a16:creationId xmlns:a16="http://schemas.microsoft.com/office/drawing/2014/main" id="{88C7B320-FD3A-92CA-3D94-8647042677C4}"/>
              </a:ext>
            </a:extLst>
          </p:cNvPr>
          <p:cNvGrpSpPr/>
          <p:nvPr/>
        </p:nvGrpSpPr>
        <p:grpSpPr>
          <a:xfrm>
            <a:off x="3691077" y="7183817"/>
            <a:ext cx="220832" cy="193228"/>
            <a:chOff x="0" y="0"/>
            <a:chExt cx="812800" cy="711200"/>
          </a:xfrm>
        </p:grpSpPr>
        <p:sp>
          <p:nvSpPr>
            <p:cNvPr id="56" name="Freeform 66">
              <a:extLst>
                <a:ext uri="{FF2B5EF4-FFF2-40B4-BE49-F238E27FC236}">
                  <a16:creationId xmlns:a16="http://schemas.microsoft.com/office/drawing/2014/main" id="{2F8D5D6B-886E-87C1-8B5B-A1B2DEA986D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7" name="TextBox 67">
              <a:extLst>
                <a:ext uri="{FF2B5EF4-FFF2-40B4-BE49-F238E27FC236}">
                  <a16:creationId xmlns:a16="http://schemas.microsoft.com/office/drawing/2014/main" id="{107A0681-13D7-0ADC-FDE4-5CAE9F103C1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58" name="Group 65">
            <a:extLst>
              <a:ext uri="{FF2B5EF4-FFF2-40B4-BE49-F238E27FC236}">
                <a16:creationId xmlns:a16="http://schemas.microsoft.com/office/drawing/2014/main" id="{22080B54-166F-B2C7-9919-DB0349894934}"/>
              </a:ext>
            </a:extLst>
          </p:cNvPr>
          <p:cNvGrpSpPr/>
          <p:nvPr/>
        </p:nvGrpSpPr>
        <p:grpSpPr>
          <a:xfrm>
            <a:off x="3731002" y="6537394"/>
            <a:ext cx="220832" cy="193228"/>
            <a:chOff x="0" y="0"/>
            <a:chExt cx="812800" cy="711200"/>
          </a:xfrm>
        </p:grpSpPr>
        <p:sp>
          <p:nvSpPr>
            <p:cNvPr id="59" name="Freeform 66">
              <a:extLst>
                <a:ext uri="{FF2B5EF4-FFF2-40B4-BE49-F238E27FC236}">
                  <a16:creationId xmlns:a16="http://schemas.microsoft.com/office/drawing/2014/main" id="{27BE7193-C4D4-2D1E-88EC-8F5A627F38C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0" name="TextBox 67">
              <a:extLst>
                <a:ext uri="{FF2B5EF4-FFF2-40B4-BE49-F238E27FC236}">
                  <a16:creationId xmlns:a16="http://schemas.microsoft.com/office/drawing/2014/main" id="{A76A7BB2-85BB-DDB9-97EA-BBA585AF0BE4}"/>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61" name="Group 65">
            <a:extLst>
              <a:ext uri="{FF2B5EF4-FFF2-40B4-BE49-F238E27FC236}">
                <a16:creationId xmlns:a16="http://schemas.microsoft.com/office/drawing/2014/main" id="{763F6E49-3F02-FAF9-3E1A-D5B407F1BC62}"/>
              </a:ext>
            </a:extLst>
          </p:cNvPr>
          <p:cNvGrpSpPr/>
          <p:nvPr/>
        </p:nvGrpSpPr>
        <p:grpSpPr>
          <a:xfrm>
            <a:off x="5472711" y="6530524"/>
            <a:ext cx="220832" cy="193228"/>
            <a:chOff x="0" y="0"/>
            <a:chExt cx="812800" cy="711200"/>
          </a:xfrm>
        </p:grpSpPr>
        <p:sp>
          <p:nvSpPr>
            <p:cNvPr id="75" name="Freeform 66">
              <a:extLst>
                <a:ext uri="{FF2B5EF4-FFF2-40B4-BE49-F238E27FC236}">
                  <a16:creationId xmlns:a16="http://schemas.microsoft.com/office/drawing/2014/main" id="{7123135F-D82E-824F-1A1E-E99F8FE37E2A}"/>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6" name="TextBox 67">
              <a:extLst>
                <a:ext uri="{FF2B5EF4-FFF2-40B4-BE49-F238E27FC236}">
                  <a16:creationId xmlns:a16="http://schemas.microsoft.com/office/drawing/2014/main" id="{D37CBF7E-464C-6810-DB0F-64D6A045B36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78" name="Picture 77" descr="Assorted colorful toy blocks">
            <a:extLst>
              <a:ext uri="{FF2B5EF4-FFF2-40B4-BE49-F238E27FC236}">
                <a16:creationId xmlns:a16="http://schemas.microsoft.com/office/drawing/2014/main" id="{681B976E-C748-25AB-8AB1-400E16E4B12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473" b="95598" l="1777" r="89987">
                        <a14:foregroundMark x1="30659" y1="28110" x2="30659" y2="28110"/>
                        <a14:foregroundMark x1="30767" y1="42407" x2="30767" y2="42407"/>
                        <a14:foregroundMark x1="33997" y1="45638" x2="33997" y2="45638"/>
                        <a14:foregroundMark x1="31844" y1="56866" x2="31844" y2="56866"/>
                        <a14:foregroundMark x1="15532" y1="44911" x2="15532" y2="44911"/>
                        <a14:foregroundMark x1="11413" y1="54200" x2="11413" y2="54200"/>
                        <a14:foregroundMark x1="6595" y1="60380" x2="6595" y2="60380"/>
                        <a14:foregroundMark x1="43742" y1="55089" x2="43742" y2="55089"/>
                        <a14:foregroundMark x1="8452" y1="8481" x2="8452" y2="8481"/>
                        <a14:foregroundMark x1="7187" y1="13530" x2="7187" y2="13530"/>
                        <a14:foregroundMark x1="1857" y1="17488" x2="1857" y2="17488"/>
                        <a14:foregroundMark x1="2261" y1="31220" x2="2261" y2="31220"/>
                        <a14:foregroundMark x1="14051" y1="90186" x2="14051" y2="90186"/>
                        <a14:foregroundMark x1="5222" y1="95638" x2="5222" y2="95638"/>
                        <a14:foregroundMark x1="32544" y1="3473" x2="32544" y2="3473"/>
                      </a14:backgroundRemoval>
                    </a14:imgEffect>
                  </a14:imgLayer>
                </a14:imgProps>
              </a:ext>
              <a:ext uri="{28A0092B-C50C-407E-A947-70E740481C1C}">
                <a14:useLocalDpi xmlns:a14="http://schemas.microsoft.com/office/drawing/2010/main" val="0"/>
              </a:ext>
            </a:extLst>
          </a:blip>
          <a:stretch>
            <a:fillRect/>
          </a:stretch>
        </p:blipFill>
        <p:spPr>
          <a:xfrm>
            <a:off x="4613865" y="6178252"/>
            <a:ext cx="450473" cy="300285"/>
          </a:xfrm>
          <a:prstGeom prst="rect">
            <a:avLst/>
          </a:prstGeom>
        </p:spPr>
      </p:pic>
      <p:sp>
        <p:nvSpPr>
          <p:cNvPr id="82" name="Freeform 66">
            <a:extLst>
              <a:ext uri="{FF2B5EF4-FFF2-40B4-BE49-F238E27FC236}">
                <a16:creationId xmlns:a16="http://schemas.microsoft.com/office/drawing/2014/main" id="{19E16ADC-33C3-690F-0555-C73279AF1AB3}"/>
              </a:ext>
            </a:extLst>
          </p:cNvPr>
          <p:cNvSpPr/>
          <p:nvPr/>
        </p:nvSpPr>
        <p:spPr>
          <a:xfrm>
            <a:off x="5495490" y="7178581"/>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pic>
        <p:nvPicPr>
          <p:cNvPr id="85" name="Picture 84" descr="Group sharing session">
            <a:extLst>
              <a:ext uri="{FF2B5EF4-FFF2-40B4-BE49-F238E27FC236}">
                <a16:creationId xmlns:a16="http://schemas.microsoft.com/office/drawing/2014/main" id="{74037D66-5908-550E-F009-51CD16C581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945411" y="5945787"/>
            <a:ext cx="667042" cy="445249"/>
          </a:xfrm>
          <a:prstGeom prst="rect">
            <a:avLst/>
          </a:prstGeom>
        </p:spPr>
      </p:pic>
      <p:grpSp>
        <p:nvGrpSpPr>
          <p:cNvPr id="86" name="Group 65">
            <a:extLst>
              <a:ext uri="{FF2B5EF4-FFF2-40B4-BE49-F238E27FC236}">
                <a16:creationId xmlns:a16="http://schemas.microsoft.com/office/drawing/2014/main" id="{2B917300-BE29-1451-5C79-86DBD7165802}"/>
              </a:ext>
            </a:extLst>
          </p:cNvPr>
          <p:cNvGrpSpPr/>
          <p:nvPr/>
        </p:nvGrpSpPr>
        <p:grpSpPr>
          <a:xfrm>
            <a:off x="8749621" y="6399408"/>
            <a:ext cx="220832" cy="193228"/>
            <a:chOff x="0" y="0"/>
            <a:chExt cx="812800" cy="711200"/>
          </a:xfrm>
        </p:grpSpPr>
        <p:sp>
          <p:nvSpPr>
            <p:cNvPr id="87" name="Freeform 66">
              <a:extLst>
                <a:ext uri="{FF2B5EF4-FFF2-40B4-BE49-F238E27FC236}">
                  <a16:creationId xmlns:a16="http://schemas.microsoft.com/office/drawing/2014/main" id="{6A558753-75F2-BA23-40E0-9836B3C1B91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8" name="TextBox 67">
              <a:extLst>
                <a:ext uri="{FF2B5EF4-FFF2-40B4-BE49-F238E27FC236}">
                  <a16:creationId xmlns:a16="http://schemas.microsoft.com/office/drawing/2014/main" id="{171BC191-DC21-D912-88F5-449AACD373AC}"/>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90" name="Picture 89" descr="A drawing of a light bulb with yellow crumpled paper as its light">
            <a:extLst>
              <a:ext uri="{FF2B5EF4-FFF2-40B4-BE49-F238E27FC236}">
                <a16:creationId xmlns:a16="http://schemas.microsoft.com/office/drawing/2014/main" id="{8CCF769D-D8EE-C3EC-E399-C872C7C42F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1864" y="3828350"/>
            <a:ext cx="787520" cy="525013"/>
          </a:xfrm>
          <a:prstGeom prst="rect">
            <a:avLst/>
          </a:prstGeom>
        </p:spPr>
      </p:pic>
      <p:grpSp>
        <p:nvGrpSpPr>
          <p:cNvPr id="93" name="Group 65">
            <a:extLst>
              <a:ext uri="{FF2B5EF4-FFF2-40B4-BE49-F238E27FC236}">
                <a16:creationId xmlns:a16="http://schemas.microsoft.com/office/drawing/2014/main" id="{1EACE846-EFAD-44CA-9878-79300D176294}"/>
              </a:ext>
            </a:extLst>
          </p:cNvPr>
          <p:cNvGrpSpPr/>
          <p:nvPr/>
        </p:nvGrpSpPr>
        <p:grpSpPr>
          <a:xfrm>
            <a:off x="8771196" y="7214996"/>
            <a:ext cx="220832" cy="193228"/>
            <a:chOff x="0" y="0"/>
            <a:chExt cx="812800" cy="711200"/>
          </a:xfrm>
        </p:grpSpPr>
        <p:sp>
          <p:nvSpPr>
            <p:cNvPr id="94" name="Freeform 66">
              <a:extLst>
                <a:ext uri="{FF2B5EF4-FFF2-40B4-BE49-F238E27FC236}">
                  <a16:creationId xmlns:a16="http://schemas.microsoft.com/office/drawing/2014/main" id="{747BBF19-EF76-1644-153E-7E4C3C5538B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5" name="TextBox 67">
              <a:extLst>
                <a:ext uri="{FF2B5EF4-FFF2-40B4-BE49-F238E27FC236}">
                  <a16:creationId xmlns:a16="http://schemas.microsoft.com/office/drawing/2014/main" id="{8BA3A273-5C45-C2AA-30C2-9D43412DFCE4}"/>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96" name="Group 62">
            <a:extLst>
              <a:ext uri="{FF2B5EF4-FFF2-40B4-BE49-F238E27FC236}">
                <a16:creationId xmlns:a16="http://schemas.microsoft.com/office/drawing/2014/main" id="{CB547C0D-4F0D-1962-5090-57B1ABD2F067}"/>
              </a:ext>
            </a:extLst>
          </p:cNvPr>
          <p:cNvGrpSpPr/>
          <p:nvPr/>
        </p:nvGrpSpPr>
        <p:grpSpPr>
          <a:xfrm>
            <a:off x="10297453" y="6349664"/>
            <a:ext cx="242972" cy="242972"/>
            <a:chOff x="0" y="0"/>
            <a:chExt cx="812800" cy="812800"/>
          </a:xfrm>
        </p:grpSpPr>
        <p:sp>
          <p:nvSpPr>
            <p:cNvPr id="97" name="Freeform 63">
              <a:extLst>
                <a:ext uri="{FF2B5EF4-FFF2-40B4-BE49-F238E27FC236}">
                  <a16:creationId xmlns:a16="http://schemas.microsoft.com/office/drawing/2014/main" id="{B09B57B6-FD92-ECB1-4ED4-885D1D5EF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98" name="TextBox 64">
              <a:extLst>
                <a:ext uri="{FF2B5EF4-FFF2-40B4-BE49-F238E27FC236}">
                  <a16:creationId xmlns:a16="http://schemas.microsoft.com/office/drawing/2014/main" id="{7AE3DBE6-FBF2-9A1E-B840-8599DB6E0DCD}"/>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101" name="Group 65">
            <a:extLst>
              <a:ext uri="{FF2B5EF4-FFF2-40B4-BE49-F238E27FC236}">
                <a16:creationId xmlns:a16="http://schemas.microsoft.com/office/drawing/2014/main" id="{A8D1DCB2-569B-CA91-B816-F763D309BF3F}"/>
              </a:ext>
            </a:extLst>
          </p:cNvPr>
          <p:cNvGrpSpPr/>
          <p:nvPr/>
        </p:nvGrpSpPr>
        <p:grpSpPr>
          <a:xfrm>
            <a:off x="10308523" y="7178581"/>
            <a:ext cx="220832" cy="193228"/>
            <a:chOff x="0" y="0"/>
            <a:chExt cx="812800" cy="711200"/>
          </a:xfrm>
        </p:grpSpPr>
        <p:sp>
          <p:nvSpPr>
            <p:cNvPr id="102" name="Freeform 66">
              <a:extLst>
                <a:ext uri="{FF2B5EF4-FFF2-40B4-BE49-F238E27FC236}">
                  <a16:creationId xmlns:a16="http://schemas.microsoft.com/office/drawing/2014/main" id="{C63D37C8-26AF-7118-A960-5C7B4BD397D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03" name="TextBox 67">
              <a:extLst>
                <a:ext uri="{FF2B5EF4-FFF2-40B4-BE49-F238E27FC236}">
                  <a16:creationId xmlns:a16="http://schemas.microsoft.com/office/drawing/2014/main" id="{3095E29C-C531-6C27-2DFC-0AF5737142F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7" name="Group 65">
            <a:extLst>
              <a:ext uri="{FF2B5EF4-FFF2-40B4-BE49-F238E27FC236}">
                <a16:creationId xmlns:a16="http://schemas.microsoft.com/office/drawing/2014/main" id="{57395203-007F-8657-B8E7-EACDCCC163A7}"/>
              </a:ext>
            </a:extLst>
          </p:cNvPr>
          <p:cNvGrpSpPr/>
          <p:nvPr/>
        </p:nvGrpSpPr>
        <p:grpSpPr>
          <a:xfrm>
            <a:off x="10297453" y="1831125"/>
            <a:ext cx="220832" cy="193228"/>
            <a:chOff x="0" y="0"/>
            <a:chExt cx="812800" cy="711200"/>
          </a:xfrm>
        </p:grpSpPr>
        <p:sp>
          <p:nvSpPr>
            <p:cNvPr id="10" name="Freeform 66">
              <a:extLst>
                <a:ext uri="{FF2B5EF4-FFF2-40B4-BE49-F238E27FC236}">
                  <a16:creationId xmlns:a16="http://schemas.microsoft.com/office/drawing/2014/main" id="{26F74ABF-EFC5-DB4E-6582-192AC4A2F2D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1" name="TextBox 67">
              <a:extLst>
                <a:ext uri="{FF2B5EF4-FFF2-40B4-BE49-F238E27FC236}">
                  <a16:creationId xmlns:a16="http://schemas.microsoft.com/office/drawing/2014/main" id="{BF827D29-439C-6848-B58B-88B3E7A980D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17" name="Freeform 66">
            <a:extLst>
              <a:ext uri="{FF2B5EF4-FFF2-40B4-BE49-F238E27FC236}">
                <a16:creationId xmlns:a16="http://schemas.microsoft.com/office/drawing/2014/main" id="{361302B1-BC6A-B4A4-9819-536F6084ED8B}"/>
              </a:ext>
            </a:extLst>
          </p:cNvPr>
          <p:cNvSpPr/>
          <p:nvPr/>
        </p:nvSpPr>
        <p:spPr>
          <a:xfrm>
            <a:off x="3714485" y="1809855"/>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grpSp>
        <p:nvGrpSpPr>
          <p:cNvPr id="19" name="Group 62">
            <a:extLst>
              <a:ext uri="{FF2B5EF4-FFF2-40B4-BE49-F238E27FC236}">
                <a16:creationId xmlns:a16="http://schemas.microsoft.com/office/drawing/2014/main" id="{1259E318-2E12-BA37-01F5-B49C64E5C35D}"/>
              </a:ext>
            </a:extLst>
          </p:cNvPr>
          <p:cNvGrpSpPr/>
          <p:nvPr/>
        </p:nvGrpSpPr>
        <p:grpSpPr>
          <a:xfrm>
            <a:off x="7080958" y="1795618"/>
            <a:ext cx="242972" cy="242972"/>
            <a:chOff x="0" y="0"/>
            <a:chExt cx="812800" cy="812800"/>
          </a:xfrm>
        </p:grpSpPr>
        <p:sp>
          <p:nvSpPr>
            <p:cNvPr id="20" name="Freeform 63">
              <a:extLst>
                <a:ext uri="{FF2B5EF4-FFF2-40B4-BE49-F238E27FC236}">
                  <a16:creationId xmlns:a16="http://schemas.microsoft.com/office/drawing/2014/main" id="{20161344-2F22-7E22-8337-9470F0411B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21" name="TextBox 64">
              <a:extLst>
                <a:ext uri="{FF2B5EF4-FFF2-40B4-BE49-F238E27FC236}">
                  <a16:creationId xmlns:a16="http://schemas.microsoft.com/office/drawing/2014/main" id="{64920C6C-6E61-68FA-087D-85D8E5139332}"/>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22" name="Group 62">
            <a:extLst>
              <a:ext uri="{FF2B5EF4-FFF2-40B4-BE49-F238E27FC236}">
                <a16:creationId xmlns:a16="http://schemas.microsoft.com/office/drawing/2014/main" id="{D1D4E993-0DE3-885C-A9FD-95FEDF578666}"/>
              </a:ext>
            </a:extLst>
          </p:cNvPr>
          <p:cNvGrpSpPr/>
          <p:nvPr/>
        </p:nvGrpSpPr>
        <p:grpSpPr>
          <a:xfrm>
            <a:off x="5472711" y="1784983"/>
            <a:ext cx="242972" cy="242972"/>
            <a:chOff x="0" y="0"/>
            <a:chExt cx="812800" cy="812800"/>
          </a:xfrm>
        </p:grpSpPr>
        <p:sp>
          <p:nvSpPr>
            <p:cNvPr id="23" name="Freeform 63">
              <a:extLst>
                <a:ext uri="{FF2B5EF4-FFF2-40B4-BE49-F238E27FC236}">
                  <a16:creationId xmlns:a16="http://schemas.microsoft.com/office/drawing/2014/main" id="{6DABA986-291D-71B0-4E09-C8293AAA36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24" name="TextBox 64">
              <a:extLst>
                <a:ext uri="{FF2B5EF4-FFF2-40B4-BE49-F238E27FC236}">
                  <a16:creationId xmlns:a16="http://schemas.microsoft.com/office/drawing/2014/main" id="{8477A0EC-1061-355D-AE65-C267972B0117}"/>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40" name="Group 65">
            <a:extLst>
              <a:ext uri="{FF2B5EF4-FFF2-40B4-BE49-F238E27FC236}">
                <a16:creationId xmlns:a16="http://schemas.microsoft.com/office/drawing/2014/main" id="{B0F82308-2A55-8C5F-28A8-228664C5A2AB}"/>
              </a:ext>
            </a:extLst>
          </p:cNvPr>
          <p:cNvGrpSpPr/>
          <p:nvPr/>
        </p:nvGrpSpPr>
        <p:grpSpPr>
          <a:xfrm>
            <a:off x="5495490" y="4273271"/>
            <a:ext cx="220832" cy="193228"/>
            <a:chOff x="0" y="0"/>
            <a:chExt cx="812800" cy="711200"/>
          </a:xfrm>
        </p:grpSpPr>
        <p:sp>
          <p:nvSpPr>
            <p:cNvPr id="41" name="Freeform 66">
              <a:extLst>
                <a:ext uri="{FF2B5EF4-FFF2-40B4-BE49-F238E27FC236}">
                  <a16:creationId xmlns:a16="http://schemas.microsoft.com/office/drawing/2014/main" id="{118FD417-D679-E89B-4355-A08129D7A6D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2" name="TextBox 67">
              <a:extLst>
                <a:ext uri="{FF2B5EF4-FFF2-40B4-BE49-F238E27FC236}">
                  <a16:creationId xmlns:a16="http://schemas.microsoft.com/office/drawing/2014/main" id="{4D81B1F0-97EE-6634-AFCF-54ABACFEE46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8" name="Group 65">
            <a:extLst>
              <a:ext uri="{FF2B5EF4-FFF2-40B4-BE49-F238E27FC236}">
                <a16:creationId xmlns:a16="http://schemas.microsoft.com/office/drawing/2014/main" id="{E7B28680-8630-5DFF-7494-8E46558598C6}"/>
              </a:ext>
            </a:extLst>
          </p:cNvPr>
          <p:cNvGrpSpPr/>
          <p:nvPr/>
        </p:nvGrpSpPr>
        <p:grpSpPr>
          <a:xfrm>
            <a:off x="7123143" y="7193246"/>
            <a:ext cx="220832" cy="193228"/>
            <a:chOff x="0" y="0"/>
            <a:chExt cx="812800" cy="711200"/>
          </a:xfrm>
        </p:grpSpPr>
        <p:sp>
          <p:nvSpPr>
            <p:cNvPr id="25" name="Freeform 66">
              <a:extLst>
                <a:ext uri="{FF2B5EF4-FFF2-40B4-BE49-F238E27FC236}">
                  <a16:creationId xmlns:a16="http://schemas.microsoft.com/office/drawing/2014/main" id="{879EE64F-B8BC-D8C4-A821-BAF696DB56D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5" name="TextBox 67">
              <a:extLst>
                <a:ext uri="{FF2B5EF4-FFF2-40B4-BE49-F238E27FC236}">
                  <a16:creationId xmlns:a16="http://schemas.microsoft.com/office/drawing/2014/main" id="{268B11CD-676B-3461-758C-072C3DCEA2DB}"/>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37" name="Group 65">
            <a:extLst>
              <a:ext uri="{FF2B5EF4-FFF2-40B4-BE49-F238E27FC236}">
                <a16:creationId xmlns:a16="http://schemas.microsoft.com/office/drawing/2014/main" id="{6383EF40-AFE6-548D-64CE-4AF09529E10E}"/>
              </a:ext>
            </a:extLst>
          </p:cNvPr>
          <p:cNvGrpSpPr/>
          <p:nvPr/>
        </p:nvGrpSpPr>
        <p:grpSpPr>
          <a:xfrm>
            <a:off x="7123143" y="4292679"/>
            <a:ext cx="220832" cy="193228"/>
            <a:chOff x="0" y="0"/>
            <a:chExt cx="812800" cy="711200"/>
          </a:xfrm>
        </p:grpSpPr>
        <p:sp>
          <p:nvSpPr>
            <p:cNvPr id="38" name="Freeform 66">
              <a:extLst>
                <a:ext uri="{FF2B5EF4-FFF2-40B4-BE49-F238E27FC236}">
                  <a16:creationId xmlns:a16="http://schemas.microsoft.com/office/drawing/2014/main" id="{831A3E14-96C2-2041-653F-74F75A15D7C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9" name="TextBox 67">
              <a:extLst>
                <a:ext uri="{FF2B5EF4-FFF2-40B4-BE49-F238E27FC236}">
                  <a16:creationId xmlns:a16="http://schemas.microsoft.com/office/drawing/2014/main" id="{281C5656-8EE7-B83B-ACF8-ECA71696DF1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45" name="Picture 44" descr="A close up of a logo&#10;&#10;Description automatically generated">
            <a:extLst>
              <a:ext uri="{FF2B5EF4-FFF2-40B4-BE49-F238E27FC236}">
                <a16:creationId xmlns:a16="http://schemas.microsoft.com/office/drawing/2014/main" id="{63C4F936-12FC-B621-17E3-8CDF4FC163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8456" y="218158"/>
            <a:ext cx="1148311" cy="365119"/>
          </a:xfrm>
          <a:prstGeom prst="rect">
            <a:avLst/>
          </a:prstGeom>
        </p:spPr>
      </p:pic>
      <p:grpSp>
        <p:nvGrpSpPr>
          <p:cNvPr id="6" name="Group 65">
            <a:extLst>
              <a:ext uri="{FF2B5EF4-FFF2-40B4-BE49-F238E27FC236}">
                <a16:creationId xmlns:a16="http://schemas.microsoft.com/office/drawing/2014/main" id="{6D2C6ADE-D52F-B1BF-DCE3-6587F26ECEF2}"/>
              </a:ext>
            </a:extLst>
          </p:cNvPr>
          <p:cNvGrpSpPr/>
          <p:nvPr/>
        </p:nvGrpSpPr>
        <p:grpSpPr>
          <a:xfrm>
            <a:off x="3714485" y="4278877"/>
            <a:ext cx="220832" cy="193228"/>
            <a:chOff x="0" y="0"/>
            <a:chExt cx="812800" cy="711200"/>
          </a:xfrm>
        </p:grpSpPr>
        <p:sp>
          <p:nvSpPr>
            <p:cNvPr id="9" name="Freeform 66">
              <a:extLst>
                <a:ext uri="{FF2B5EF4-FFF2-40B4-BE49-F238E27FC236}">
                  <a16:creationId xmlns:a16="http://schemas.microsoft.com/office/drawing/2014/main" id="{700E7B5F-488D-5930-1562-43BEE697945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2" name="TextBox 67">
              <a:extLst>
                <a:ext uri="{FF2B5EF4-FFF2-40B4-BE49-F238E27FC236}">
                  <a16:creationId xmlns:a16="http://schemas.microsoft.com/office/drawing/2014/main" id="{EA96D6FB-48FC-0B5C-BB3E-61236A0AE88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6" name="Group 65">
            <a:extLst>
              <a:ext uri="{FF2B5EF4-FFF2-40B4-BE49-F238E27FC236}">
                <a16:creationId xmlns:a16="http://schemas.microsoft.com/office/drawing/2014/main" id="{048EFCFA-5367-0FA1-F8A2-B9D7420C6313}"/>
              </a:ext>
            </a:extLst>
          </p:cNvPr>
          <p:cNvGrpSpPr/>
          <p:nvPr/>
        </p:nvGrpSpPr>
        <p:grpSpPr>
          <a:xfrm>
            <a:off x="7128946" y="3373430"/>
            <a:ext cx="220832" cy="193228"/>
            <a:chOff x="0" y="0"/>
            <a:chExt cx="812800" cy="711200"/>
          </a:xfrm>
        </p:grpSpPr>
        <p:sp>
          <p:nvSpPr>
            <p:cNvPr id="27" name="Freeform 66">
              <a:extLst>
                <a:ext uri="{FF2B5EF4-FFF2-40B4-BE49-F238E27FC236}">
                  <a16:creationId xmlns:a16="http://schemas.microsoft.com/office/drawing/2014/main" id="{D3B85D64-D114-22B5-0438-1147F5D46EA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8" name="TextBox 67">
              <a:extLst>
                <a:ext uri="{FF2B5EF4-FFF2-40B4-BE49-F238E27FC236}">
                  <a16:creationId xmlns:a16="http://schemas.microsoft.com/office/drawing/2014/main" id="{22DFDEAD-73B7-0BA1-DF16-897323630C0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32" name="Group 65">
            <a:extLst>
              <a:ext uri="{FF2B5EF4-FFF2-40B4-BE49-F238E27FC236}">
                <a16:creationId xmlns:a16="http://schemas.microsoft.com/office/drawing/2014/main" id="{0B4B7878-7D9D-04C1-5E37-94A9B45FF423}"/>
              </a:ext>
            </a:extLst>
          </p:cNvPr>
          <p:cNvGrpSpPr/>
          <p:nvPr/>
        </p:nvGrpSpPr>
        <p:grpSpPr>
          <a:xfrm>
            <a:off x="8805701" y="3359628"/>
            <a:ext cx="220832" cy="193228"/>
            <a:chOff x="0" y="0"/>
            <a:chExt cx="812800" cy="711200"/>
          </a:xfrm>
        </p:grpSpPr>
        <p:sp>
          <p:nvSpPr>
            <p:cNvPr id="33" name="Freeform 66">
              <a:extLst>
                <a:ext uri="{FF2B5EF4-FFF2-40B4-BE49-F238E27FC236}">
                  <a16:creationId xmlns:a16="http://schemas.microsoft.com/office/drawing/2014/main" id="{0C0A4FD4-831A-7D9D-CF5A-BAE0FFC134E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4" name="TextBox 67">
              <a:extLst>
                <a:ext uri="{FF2B5EF4-FFF2-40B4-BE49-F238E27FC236}">
                  <a16:creationId xmlns:a16="http://schemas.microsoft.com/office/drawing/2014/main" id="{B90345A0-3CE4-EC82-64A0-B1611E8D1C8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
        <p:nvSpPr>
          <p:cNvPr id="44" name="Freeform 66">
            <a:extLst>
              <a:ext uri="{FF2B5EF4-FFF2-40B4-BE49-F238E27FC236}">
                <a16:creationId xmlns:a16="http://schemas.microsoft.com/office/drawing/2014/main" id="{B5F588C1-ADD9-671A-6A57-3C30E23C4D03}"/>
              </a:ext>
            </a:extLst>
          </p:cNvPr>
          <p:cNvSpPr/>
          <p:nvPr/>
        </p:nvSpPr>
        <p:spPr>
          <a:xfrm>
            <a:off x="8788115" y="1808045"/>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0" name="Freeform 66">
            <a:extLst>
              <a:ext uri="{FF2B5EF4-FFF2-40B4-BE49-F238E27FC236}">
                <a16:creationId xmlns:a16="http://schemas.microsoft.com/office/drawing/2014/main" id="{01A5B7A3-B0CB-E190-B089-B5DFABEE0681}"/>
              </a:ext>
            </a:extLst>
          </p:cNvPr>
          <p:cNvSpPr/>
          <p:nvPr/>
        </p:nvSpPr>
        <p:spPr>
          <a:xfrm>
            <a:off x="10302053" y="4270374"/>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pic>
        <p:nvPicPr>
          <p:cNvPr id="51" name="Picture 50" descr="Construction work tools">
            <a:extLst>
              <a:ext uri="{FF2B5EF4-FFF2-40B4-BE49-F238E27FC236}">
                <a16:creationId xmlns:a16="http://schemas.microsoft.com/office/drawing/2014/main" id="{E76BBFE9-C53D-ACC0-70FB-911A7D4C2E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2677" y="3936602"/>
            <a:ext cx="535410" cy="356940"/>
          </a:xfrm>
          <a:prstGeom prst="rect">
            <a:avLst/>
          </a:prstGeom>
        </p:spPr>
      </p:pic>
      <p:pic>
        <p:nvPicPr>
          <p:cNvPr id="52" name="Picture 51" descr="Construction work tools">
            <a:extLst>
              <a:ext uri="{FF2B5EF4-FFF2-40B4-BE49-F238E27FC236}">
                <a16:creationId xmlns:a16="http://schemas.microsoft.com/office/drawing/2014/main" id="{777D0B80-8243-B19F-5D45-F97AFED4CA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3865" y="3873055"/>
            <a:ext cx="535410" cy="356940"/>
          </a:xfrm>
          <a:prstGeom prst="rect">
            <a:avLst/>
          </a:prstGeom>
        </p:spPr>
      </p:pic>
      <p:pic>
        <p:nvPicPr>
          <p:cNvPr id="66" name="Picture 65" descr="Colorful ukuleles on display">
            <a:extLst>
              <a:ext uri="{FF2B5EF4-FFF2-40B4-BE49-F238E27FC236}">
                <a16:creationId xmlns:a16="http://schemas.microsoft.com/office/drawing/2014/main" id="{E9F9285D-0404-23CD-EED5-1A3B8639DE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36324" y="6124082"/>
            <a:ext cx="681404" cy="451164"/>
          </a:xfrm>
          <a:prstGeom prst="rect">
            <a:avLst/>
          </a:prstGeom>
        </p:spPr>
      </p:pic>
      <p:pic>
        <p:nvPicPr>
          <p:cNvPr id="67" name="Picture 66" descr="Chairs in a cinema">
            <a:extLst>
              <a:ext uri="{FF2B5EF4-FFF2-40B4-BE49-F238E27FC236}">
                <a16:creationId xmlns:a16="http://schemas.microsoft.com/office/drawing/2014/main" id="{94D8207C-53B3-4FA6-C529-4192FF0503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96522" y="6328394"/>
            <a:ext cx="577329" cy="359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773192317"/>
              </p:ext>
            </p:extLst>
          </p:nvPr>
        </p:nvGraphicFramePr>
        <p:xfrm>
          <a:off x="2541185" y="688276"/>
          <a:ext cx="8014415" cy="6780823"/>
        </p:xfrm>
        <a:graphic>
          <a:graphicData uri="http://schemas.openxmlformats.org/drawingml/2006/table">
            <a:tbl>
              <a:tblPr/>
              <a:tblGrid>
                <a:gridCol w="1350591">
                  <a:extLst>
                    <a:ext uri="{9D8B030D-6E8A-4147-A177-3AD203B41FA5}">
                      <a16:colId xmlns:a16="http://schemas.microsoft.com/office/drawing/2014/main" val="20000"/>
                    </a:ext>
                  </a:extLst>
                </a:gridCol>
                <a:gridCol w="1855175">
                  <a:extLst>
                    <a:ext uri="{9D8B030D-6E8A-4147-A177-3AD203B41FA5}">
                      <a16:colId xmlns:a16="http://schemas.microsoft.com/office/drawing/2014/main" val="20001"/>
                    </a:ext>
                  </a:extLst>
                </a:gridCol>
                <a:gridCol w="1602883">
                  <a:extLst>
                    <a:ext uri="{9D8B030D-6E8A-4147-A177-3AD203B41FA5}">
                      <a16:colId xmlns:a16="http://schemas.microsoft.com/office/drawing/2014/main" val="20002"/>
                    </a:ext>
                  </a:extLst>
                </a:gridCol>
                <a:gridCol w="1826823">
                  <a:extLst>
                    <a:ext uri="{9D8B030D-6E8A-4147-A177-3AD203B41FA5}">
                      <a16:colId xmlns:a16="http://schemas.microsoft.com/office/drawing/2014/main" val="20003"/>
                    </a:ext>
                  </a:extLst>
                </a:gridCol>
                <a:gridCol w="1378943">
                  <a:extLst>
                    <a:ext uri="{9D8B030D-6E8A-4147-A177-3AD203B41FA5}">
                      <a16:colId xmlns:a16="http://schemas.microsoft.com/office/drawing/2014/main" val="20004"/>
                    </a:ext>
                  </a:extLst>
                </a:gridCol>
              </a:tblGrid>
              <a:tr h="728973">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27/01/2025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28/01/2025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29/01/2025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30/01/2025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400" dirty="0">
                          <a:solidFill>
                            <a:srgbClr val="000000"/>
                          </a:solidFill>
                          <a:latin typeface="DM Sans Bold"/>
                        </a:rPr>
                        <a:t>Friday</a:t>
                      </a:r>
                    </a:p>
                    <a:p>
                      <a:pPr algn="ctr">
                        <a:lnSpc>
                          <a:spcPts val="1928"/>
                        </a:lnSpc>
                        <a:defRPr/>
                      </a:pPr>
                      <a:r>
                        <a:rPr lang="en-US" sz="1400" dirty="0">
                          <a:solidFill>
                            <a:srgbClr val="000000"/>
                          </a:solidFill>
                          <a:latin typeface="DM Sans Bold"/>
                        </a:rPr>
                        <a:t>31/01/2025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33297">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Reading Space</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Improving relationships</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pPr>
                      <a:r>
                        <a:rPr lang="en-US" sz="1100" dirty="0">
                          <a:solidFill>
                            <a:srgbClr val="000000"/>
                          </a:solidFill>
                          <a:latin typeface="DM Sans"/>
                        </a:rPr>
                        <a:t>Chill and Chat</a:t>
                      </a:r>
                    </a:p>
                    <a:p>
                      <a:pPr algn="ctr">
                        <a:lnSpc>
                          <a:spcPts val="1515"/>
                        </a:lnSpc>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Could I be a mentor?</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Mindful Colouring</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3297">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2374028385"/>
                  </a:ext>
                </a:extLst>
              </a:tr>
              <a:tr h="1888227">
                <a:tc>
                  <a:txBody>
                    <a:bodyPr/>
                    <a:lstStyle/>
                    <a:p>
                      <a:pPr algn="ctr">
                        <a:lnSpc>
                          <a:spcPts val="1515"/>
                        </a:lnSpc>
                        <a:defRPr/>
                      </a:pPr>
                      <a:r>
                        <a:rPr lang="en-US" sz="1050" dirty="0">
                          <a:solidFill>
                            <a:srgbClr val="000000"/>
                          </a:solidFill>
                          <a:latin typeface="DM Sans"/>
                        </a:rPr>
                        <a:t>Let’s talk about … Holocaust memorial day</a:t>
                      </a:r>
                    </a:p>
                    <a:p>
                      <a:pPr algn="ctr">
                        <a:lnSpc>
                          <a:spcPts val="1515"/>
                        </a:lnSpc>
                        <a:defRPr/>
                      </a:pPr>
                      <a:r>
                        <a:rPr lang="en-US" sz="1050" dirty="0">
                          <a:solidFill>
                            <a:srgbClr val="000000"/>
                          </a:solidFill>
                          <a:latin typeface="DM Sans"/>
                        </a:rPr>
                        <a:t>10.30-12:00</a:t>
                      </a:r>
                    </a:p>
                    <a:p>
                      <a:pPr algn="ctr">
                        <a:lnSpc>
                          <a:spcPts val="1515"/>
                        </a:lnSpc>
                        <a:defRPr/>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endParaRPr lang="en-GB" sz="1050" dirty="0">
                        <a:latin typeface="DM Sans" pitchFamily="2" charset="0"/>
                      </a:endParaRPr>
                    </a:p>
                    <a:p>
                      <a:pPr algn="ctr">
                        <a:lnSpc>
                          <a:spcPts val="1515"/>
                        </a:lnSpc>
                      </a:pPr>
                      <a:r>
                        <a:rPr lang="en-US" sz="1100" dirty="0" err="1">
                          <a:solidFill>
                            <a:srgbClr val="000000"/>
                          </a:solidFill>
                          <a:latin typeface="DM Sans"/>
                        </a:rPr>
                        <a:t>Arts&amp;Crafts</a:t>
                      </a:r>
                      <a:endParaRPr lang="en-US" sz="1100" dirty="0">
                        <a:solidFill>
                          <a:srgbClr val="000000"/>
                        </a:solidFill>
                        <a:latin typeface="DM Sans"/>
                      </a:endParaRPr>
                    </a:p>
                    <a:p>
                      <a:pPr algn="ctr">
                        <a:lnSpc>
                          <a:spcPts val="1515"/>
                        </a:lnSpc>
                      </a:pPr>
                      <a:r>
                        <a:rPr lang="en-US" sz="1100" dirty="0">
                          <a:solidFill>
                            <a:srgbClr val="000000"/>
                          </a:solidFill>
                          <a:latin typeface="DM Sans"/>
                        </a:rPr>
                        <a:t>10:30-12:00</a:t>
                      </a:r>
                      <a:endParaRPr lang="en-GB" sz="1100" dirty="0">
                        <a:latin typeface="DM Sans" pitchFamily="2" charset="0"/>
                      </a:endParaRPr>
                    </a:p>
                    <a:p>
                      <a:pPr algn="ctr"/>
                      <a:endParaRPr lang="en-GB" sz="105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pPr>
                      <a:r>
                        <a:rPr lang="en-US" sz="1000" dirty="0">
                          <a:solidFill>
                            <a:srgbClr val="000000"/>
                          </a:solidFill>
                          <a:latin typeface="DM Sans"/>
                        </a:rPr>
                        <a:t>Wellbeing session: Tea drinking</a:t>
                      </a:r>
                    </a:p>
                    <a:p>
                      <a:pPr algn="ctr"/>
                      <a:r>
                        <a:rPr lang="en-US" sz="100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pPr>
                      <a:r>
                        <a:rPr lang="en-GB" sz="1100" dirty="0"/>
                        <a:t>Building motivation, resilience and developing a positive attitude session: guest speaker</a:t>
                      </a:r>
                    </a:p>
                    <a:p>
                      <a:pPr algn="ctr"/>
                      <a:r>
                        <a:rPr lang="en-GB" sz="1100" dirty="0"/>
                        <a:t>10:30-12:00</a:t>
                      </a:r>
                    </a:p>
                  </a:txBody>
                  <a:tcPr marL="140560" marR="140560" marT="140560" marB="140560" anchor="ctr">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pPr>
                      <a:r>
                        <a:rPr lang="en-US" sz="1050" dirty="0">
                          <a:solidFill>
                            <a:srgbClr val="000000"/>
                          </a:solidFill>
                          <a:latin typeface="DM Sans"/>
                        </a:rPr>
                        <a:t>Pass the Baton</a:t>
                      </a:r>
                    </a:p>
                    <a:p>
                      <a:pPr algn="ctr">
                        <a:lnSpc>
                          <a:spcPts val="1515"/>
                        </a:lnSpc>
                      </a:pPr>
                      <a:r>
                        <a:rPr lang="en-US" sz="105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6969004"/>
                  </a:ext>
                </a:extLst>
              </a:tr>
              <a:tr h="633297">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Lunch Club</a:t>
                      </a:r>
                    </a:p>
                    <a:p>
                      <a:pPr algn="ctr">
                        <a:lnSpc>
                          <a:spcPts val="1515"/>
                        </a:lnSpc>
                        <a:defRPr/>
                      </a:pPr>
                      <a:r>
                        <a:rPr lang="en-US" sz="110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Lunch Club</a:t>
                      </a:r>
                    </a:p>
                    <a:p>
                      <a:pPr algn="ctr">
                        <a:lnSpc>
                          <a:spcPts val="1515"/>
                        </a:lnSpc>
                        <a:defRPr/>
                      </a:pPr>
                      <a:r>
                        <a:rPr lang="en-US" sz="110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50" dirty="0">
                          <a:solidFill>
                            <a:srgbClr val="000000"/>
                          </a:solidFill>
                          <a:latin typeface="DM Sans"/>
                        </a:rPr>
                        <a:t>Lunch Club</a:t>
                      </a:r>
                    </a:p>
                    <a:p>
                      <a:pPr algn="ctr">
                        <a:lnSpc>
                          <a:spcPts val="1515"/>
                        </a:lnSpc>
                        <a:defRPr/>
                      </a:pPr>
                      <a:r>
                        <a:rPr lang="en-US" sz="1050" dirty="0">
                          <a:solidFill>
                            <a:srgbClr val="000000"/>
                          </a:solidFill>
                          <a:latin typeface="DM Sans"/>
                        </a:rPr>
                        <a:t>12:00-13:00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3609065405"/>
                  </a:ext>
                </a:extLst>
              </a:tr>
              <a:tr h="596489">
                <a:tc rowSpan="2">
                  <a:txBody>
                    <a:bodyPr/>
                    <a:lstStyle/>
                    <a:p>
                      <a:pPr algn="ctr">
                        <a:lnSpc>
                          <a:spcPts val="1515"/>
                        </a:lnSpc>
                      </a:pPr>
                      <a:r>
                        <a:rPr lang="en-US" sz="1082" dirty="0">
                          <a:solidFill>
                            <a:srgbClr val="000000"/>
                          </a:solidFill>
                          <a:latin typeface="DM Sans"/>
                        </a:rPr>
                        <a:t>Visual arts session</a:t>
                      </a:r>
                    </a:p>
                    <a:p>
                      <a:pPr algn="ctr">
                        <a:lnSpc>
                          <a:spcPts val="1515"/>
                        </a:lnSpc>
                      </a:pPr>
                      <a:r>
                        <a:rPr lang="en-US" sz="1082" dirty="0">
                          <a:solidFill>
                            <a:srgbClr val="000000"/>
                          </a:solidFill>
                          <a:latin typeface="DM Sans"/>
                        </a:rPr>
                        <a:t>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r>
                        <a:rPr lang="en-GB" sz="1100" dirty="0">
                          <a:latin typeface="DM Sans" pitchFamily="2" charset="0"/>
                        </a:rPr>
                        <a:t>Lego Nostalgia</a:t>
                      </a:r>
                    </a:p>
                    <a:p>
                      <a:pPr algn="ctr"/>
                      <a:r>
                        <a:rPr lang="en-GB" sz="1100">
                          <a:latin typeface="DM Sans" pitchFamily="2" charset="0"/>
                        </a:rPr>
                        <a:t>1:00-3:00</a:t>
                      </a: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rowSpan="3">
                  <a:txBody>
                    <a:bodyPr/>
                    <a:lstStyle/>
                    <a:p>
                      <a:pPr algn="ctr"/>
                      <a:r>
                        <a:rPr lang="en-GB" sz="1100" dirty="0">
                          <a:latin typeface="DM Sans" pitchFamily="2" charset="0"/>
                        </a:rPr>
                        <a:t>DWP</a:t>
                      </a:r>
                    </a:p>
                    <a:p>
                      <a:pPr algn="ctr"/>
                      <a:r>
                        <a:rPr lang="en-GB" sz="1100" dirty="0">
                          <a:latin typeface="DM Sans" pitchFamily="2" charset="0"/>
                        </a:rPr>
                        <a:t>1:00-3:00</a:t>
                      </a:r>
                    </a:p>
                    <a:p>
                      <a:pPr algn="ct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r>
                        <a:rPr lang="en-GB" sz="1100" dirty="0">
                          <a:latin typeface="DM Sans" pitchFamily="2" charset="0"/>
                        </a:rPr>
                        <a:t>Liverpool in work</a:t>
                      </a:r>
                    </a:p>
                    <a:p>
                      <a:pPr algn="ctr"/>
                      <a:r>
                        <a:rPr lang="en-GB" sz="1100" dirty="0">
                          <a:latin typeface="DM Sans" pitchFamily="2" charset="0"/>
                        </a:rPr>
                        <a:t>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rowSpan="2">
                  <a:txBody>
                    <a:bodyPr/>
                    <a:lstStyle/>
                    <a:p>
                      <a:pPr algn="ctr"/>
                      <a:endParaRPr lang="en-GB" sz="1000" dirty="0">
                        <a:latin typeface="DM Sans" pitchFamily="2" charset="0"/>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100" dirty="0">
                          <a:solidFill>
                            <a:srgbClr val="000000"/>
                          </a:solidFill>
                          <a:latin typeface="DM Sans"/>
                        </a:rPr>
                        <a:t>Say it in a song! Music</a:t>
                      </a:r>
                    </a:p>
                    <a:p>
                      <a:pPr algn="ctr">
                        <a:lnSpc>
                          <a:spcPts val="1515"/>
                        </a:lnSpc>
                      </a:pPr>
                      <a:r>
                        <a:rPr lang="en-US" sz="1100" dirty="0">
                          <a:solidFill>
                            <a:srgbClr val="000000"/>
                          </a:solidFill>
                          <a:latin typeface="DM Sans"/>
                        </a:rPr>
                        <a:t>1:00-3:00</a:t>
                      </a:r>
                    </a:p>
                    <a:p>
                      <a:pPr algn="ctr">
                        <a:lnSpc>
                          <a:spcPts val="1515"/>
                        </a:lnSpc>
                      </a:pPr>
                      <a:endParaRPr lang="en-US" sz="1100" dirty="0">
                        <a:solidFill>
                          <a:srgbClr val="000000"/>
                        </a:solidFill>
                        <a:latin typeface="DM Sans"/>
                      </a:endParaRPr>
                    </a:p>
                    <a:p>
                      <a:pPr algn="ct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211496"/>
                  </a:ext>
                </a:extLst>
              </a:tr>
              <a:tr h="90698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100" dirty="0">
                          <a:latin typeface="DM Sans" pitchFamily="2" charset="0"/>
                        </a:rPr>
                        <a:t>Recovery Group</a:t>
                      </a:r>
                    </a:p>
                    <a:p>
                      <a:pPr algn="ctr"/>
                      <a:r>
                        <a:rPr lang="en-GB" sz="1100" dirty="0">
                          <a:latin typeface="DM Sans" pitchFamily="2" charset="0"/>
                        </a:rPr>
                        <a:t>3pm-4pm</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755411547"/>
                  </a:ext>
                </a:extLst>
              </a:tr>
              <a:tr h="631515">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CV writing</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3:00-4:00</a:t>
                      </a: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Interview Prep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50" dirty="0">
                          <a:solidFill>
                            <a:srgbClr val="000000"/>
                          </a:solidFill>
                          <a:latin typeface="DM Sans"/>
                        </a:rPr>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vMerge="1">
                  <a:txBody>
                    <a:bodyPr/>
                    <a:lstStyle/>
                    <a:p>
                      <a:pPr algn="ctr"/>
                      <a:endParaRPr lang="en-GB" sz="105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DM Sans" pitchFamily="2" charset="0"/>
                        </a:rPr>
                        <a:t>Disclosure Letter Writing</a:t>
                      </a:r>
                    </a:p>
                    <a:p>
                      <a:pPr algn="ctr"/>
                      <a:r>
                        <a:rPr lang="en-GB" sz="1050" dirty="0">
                          <a:latin typeface="DM Sans" pitchFamily="2" charset="0"/>
                        </a:rPr>
                        <a:t>3pm-4pm</a:t>
                      </a:r>
                    </a:p>
                  </a:txBody>
                  <a:tcPr marL="140560" marR="140560" marT="140560" marB="140560" anchor="ctr">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r>
                        <a:rPr lang="en-GB" sz="1050" dirty="0">
                          <a:latin typeface="DM Sans" pitchFamily="2" charset="0"/>
                        </a:rPr>
                        <a:t>Job Searching </a:t>
                      </a:r>
                    </a:p>
                    <a:p>
                      <a:pPr algn="ctr"/>
                      <a:r>
                        <a:rPr lang="en-GB" sz="1050" dirty="0">
                          <a:latin typeface="DM Sans" pitchFamily="2" charset="0"/>
                        </a:rPr>
                        <a:t>3pm-4pm</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35207892"/>
                  </a:ext>
                </a:extLst>
              </a:tr>
            </a:tbl>
          </a:graphicData>
        </a:graphic>
      </p:graphicFrame>
      <p:grpSp>
        <p:nvGrpSpPr>
          <p:cNvPr id="3" name="Group 3"/>
          <p:cNvGrpSpPr/>
          <p:nvPr/>
        </p:nvGrpSpPr>
        <p:grpSpPr>
          <a:xfrm>
            <a:off x="184646" y="1589490"/>
            <a:ext cx="2222539" cy="4582471"/>
            <a:chOff x="0" y="0"/>
            <a:chExt cx="868775" cy="1669301"/>
          </a:xfrm>
        </p:grpSpPr>
        <p:sp>
          <p:nvSpPr>
            <p:cNvPr id="4" name="Freeform 4"/>
            <p:cNvSpPr/>
            <p:nvPr/>
          </p:nvSpPr>
          <p:spPr>
            <a:xfrm>
              <a:off x="0" y="0"/>
              <a:ext cx="868775"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28575"/>
              <a:ext cx="868775" cy="1697876"/>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lang="en-US" sz="1699" b="0" i="0" u="sng" strike="noStrike" kern="1200" cap="none" spc="0" normalizeH="0" baseline="0" noProof="0" dirty="0">
                <a:ln>
                  <a:noFill/>
                </a:ln>
                <a:solidFill>
                  <a:srgbClr val="FFFFFF"/>
                </a:solidFill>
                <a:effectLst/>
                <a:uLnTx/>
                <a:uFillTx/>
                <a:latin typeface="DM Sans" pitchFamily="2" charset="0"/>
              </a:endParaRPr>
            </a:p>
            <a:p>
              <a:pPr marL="0" marR="0" lvl="0" indent="0" algn="ctr" defTabSz="914400" rtl="0" eaLnBrk="1" fontAlgn="auto" latinLnBrk="0" hangingPunct="1">
                <a:lnSpc>
                  <a:spcPts val="2379"/>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DM Sans" pitchFamily="2" charset="0"/>
              </a:endParaRPr>
            </a:p>
            <a:p>
              <a:pPr algn="ctr">
                <a:lnSpc>
                  <a:spcPts val="2379"/>
                </a:lnSpc>
                <a:defRPr/>
              </a:pPr>
              <a:r>
                <a:rPr kumimoji="0" lang="en-US" sz="1100" b="0" i="0" u="none" strike="noStrike" kern="1200" cap="none" spc="0" normalizeH="0" baseline="0" noProof="0" dirty="0">
                  <a:ln>
                    <a:noFill/>
                  </a:ln>
                  <a:solidFill>
                    <a:srgbClr val="FFFFFF"/>
                  </a:solidFill>
                  <a:effectLst/>
                  <a:uLnTx/>
                  <a:uFillTx/>
                  <a:latin typeface="DM Sans" pitchFamily="2" charset="0"/>
                </a:rPr>
                <a:t>Hub is located at </a:t>
              </a:r>
              <a:r>
                <a:rPr lang="en-GB" sz="1050" dirty="0">
                  <a:solidFill>
                    <a:srgbClr val="FFFFFF"/>
                  </a:solidFill>
                  <a:latin typeface="DM Sans" pitchFamily="2" charset="0"/>
                </a:rPr>
                <a:t>State House, Dale St., L2 4TR</a:t>
              </a:r>
              <a:endParaRPr lang="en-GB" sz="1050" b="0" i="0" dirty="0">
                <a:solidFill>
                  <a:schemeClr val="bg1"/>
                </a:solidFill>
                <a:effectLst/>
                <a:latin typeface="DM Sans" pitchFamily="2" charset="0"/>
              </a:endParaRPr>
            </a:p>
            <a:p>
              <a:pPr algn="ctr">
                <a:lnSpc>
                  <a:spcPts val="2379"/>
                </a:lnSpc>
              </a:pPr>
              <a:r>
                <a:rPr lang="en-GB" sz="1050" dirty="0">
                  <a:solidFill>
                    <a:prstClr val="white"/>
                  </a:solidFill>
                  <a:latin typeface="DM Sans" pitchFamily="2" charset="0"/>
                </a:rPr>
                <a:t>Phone numbers: </a:t>
              </a:r>
              <a:r>
                <a:rPr lang="en-GB" sz="1050" dirty="0">
                  <a:solidFill>
                    <a:schemeClr val="bg1"/>
                  </a:solidFill>
                  <a:effectLst/>
                  <a:latin typeface="Calibri" panose="020F0502020204030204" pitchFamily="34" charset="0"/>
                  <a:ea typeface="Calibri" panose="020F0502020204030204" pitchFamily="34" charset="0"/>
                </a:rPr>
                <a:t>07341 604133</a:t>
              </a:r>
              <a:endParaRPr lang="en-GB" sz="1050" dirty="0">
                <a:solidFill>
                  <a:schemeClr val="bg1"/>
                </a:solidFill>
                <a:latin typeface="DM Sans" pitchFamily="2" charset="0"/>
              </a:endParaRPr>
            </a:p>
            <a:p>
              <a:pPr algn="ctr">
                <a:lnSpc>
                  <a:spcPts val="2379"/>
                </a:lnSpc>
                <a:defRPr/>
              </a:pPr>
              <a:r>
                <a:rPr kumimoji="0" lang="en-GB" sz="1050" b="0" i="0" u="none" strike="noStrike" kern="1200" cap="none" spc="0" normalizeH="0" baseline="0" noProof="0" dirty="0">
                  <a:ln>
                    <a:noFill/>
                  </a:ln>
                  <a:solidFill>
                    <a:schemeClr val="bg1"/>
                  </a:solidFill>
                  <a:uLnTx/>
                  <a:uFillTx/>
                  <a:latin typeface="DM Sans" pitchFamily="2" charset="0"/>
                  <a:ea typeface="Calibri" panose="020F0502020204030204" pitchFamily="34" charset="0"/>
                </a:rPr>
                <a:t>Pass the Baton is a participant led session where participants learn more about communication skills, as well as build confidence and motivation to engage in group session. Wellbeing sessions introduce to participants new ways of self-care, improving wellbeing and understanding of their own feelings.</a:t>
              </a:r>
              <a:endParaRPr kumimoji="0" lang="en-US" sz="1050" b="0" i="0" u="none" strike="noStrike" kern="1200" cap="none" spc="0" normalizeH="0" baseline="0" noProof="0" dirty="0">
                <a:ln>
                  <a:noFill/>
                </a:ln>
                <a:solidFill>
                  <a:prstClr val="white"/>
                </a:solidFill>
                <a:effectLst/>
                <a:uLnTx/>
                <a:uFillTx/>
                <a:latin typeface="DM Sans" pitchFamily="2" charset="0"/>
              </a:endParaRPr>
            </a:p>
            <a:p>
              <a:pPr marL="0" marR="0" lvl="0" indent="0" algn="ctr" defTabSz="914400" rtl="0" eaLnBrk="1" fontAlgn="auto" latinLnBrk="0" hangingPunct="1">
                <a:lnSpc>
                  <a:spcPts val="2379"/>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DM Sans"/>
                <a:ea typeface="+mn-ea"/>
                <a:cs typeface="+mn-cs"/>
              </a:endParaRPr>
            </a:p>
            <a:p>
              <a:pPr marL="0" marR="0" lvl="0" indent="0" algn="ctr" defTabSz="914400" rtl="0" eaLnBrk="1" fontAlgn="auto" latinLnBrk="0" hangingPunct="1">
                <a:lnSpc>
                  <a:spcPts val="2379"/>
                </a:lnSpc>
                <a:spcBef>
                  <a:spcPts val="0"/>
                </a:spcBef>
                <a:spcAft>
                  <a:spcPts val="0"/>
                </a:spcAft>
                <a:buClrTx/>
                <a:buSzTx/>
                <a:buFontTx/>
                <a:buNone/>
                <a:tabLst/>
                <a:defRPr/>
              </a:pPr>
              <a:endParaRPr kumimoji="0" lang="en-US" sz="1699" b="0" i="0" u="none" strike="noStrike" kern="1200" cap="none" spc="0" normalizeH="0" baseline="0" noProof="0" dirty="0">
                <a:ln>
                  <a:noFill/>
                </a:ln>
                <a:solidFill>
                  <a:srgbClr val="FFFFFF"/>
                </a:solidFill>
                <a:effectLst/>
                <a:uLnTx/>
                <a:uFillTx/>
                <a:latin typeface="DM Sans"/>
                <a:ea typeface="+mn-ea"/>
                <a:cs typeface="+mn-cs"/>
              </a:endParaRPr>
            </a:p>
          </p:txBody>
        </p:sp>
      </p:grpSp>
      <p:grpSp>
        <p:nvGrpSpPr>
          <p:cNvPr id="46" name="Group 46"/>
          <p:cNvGrpSpPr/>
          <p:nvPr/>
        </p:nvGrpSpPr>
        <p:grpSpPr>
          <a:xfrm rot="2700000">
            <a:off x="170282" y="1049731"/>
            <a:ext cx="293842" cy="29384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48"/>
            <p:cNvSpPr txBox="1"/>
            <p:nvPr/>
          </p:nvSpPr>
          <p:spPr>
            <a:xfrm>
              <a:off x="139700" y="111125"/>
              <a:ext cx="533400" cy="5619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2" name="Group 62"/>
          <p:cNvGrpSpPr/>
          <p:nvPr/>
        </p:nvGrpSpPr>
        <p:grpSpPr>
          <a:xfrm>
            <a:off x="195716" y="593502"/>
            <a:ext cx="242972" cy="24297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TextBox 64"/>
            <p:cNvSpPr txBox="1"/>
            <p:nvPr/>
          </p:nvSpPr>
          <p:spPr>
            <a:xfrm>
              <a:off x="76200" y="47625"/>
              <a:ext cx="660400" cy="6889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 name="Group 65"/>
          <p:cNvGrpSpPr/>
          <p:nvPr/>
        </p:nvGrpSpPr>
        <p:grpSpPr>
          <a:xfrm>
            <a:off x="206787" y="181493"/>
            <a:ext cx="220832" cy="193228"/>
            <a:chOff x="0" y="0"/>
            <a:chExt cx="812800" cy="711200"/>
          </a:xfrm>
        </p:grpSpPr>
        <p:sp>
          <p:nvSpPr>
            <p:cNvPr id="66" name="Freeform 6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TextBox 67"/>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9" name="TextBox 69"/>
          <p:cNvSpPr txBox="1"/>
          <p:nvPr/>
        </p:nvSpPr>
        <p:spPr>
          <a:xfrm>
            <a:off x="2682766" y="89855"/>
            <a:ext cx="4706005" cy="599459"/>
          </a:xfrm>
          <a:prstGeom prst="rect">
            <a:avLst/>
          </a:prstGeom>
        </p:spPr>
        <p:txBody>
          <a:bodyPr wrap="square" lIns="0" tIns="0" rIns="0" bIns="0" rtlCol="0" anchor="t">
            <a:spAutoFit/>
          </a:bodyPr>
          <a:lstStyle/>
          <a:p>
            <a:pPr marL="0" marR="0" lvl="0" indent="0" algn="l" defTabSz="914400" rtl="0" eaLnBrk="1" fontAlgn="auto" latinLnBrk="0" hangingPunct="1">
              <a:lnSpc>
                <a:spcPts val="4899"/>
              </a:lnSpc>
              <a:spcBef>
                <a:spcPct val="0"/>
              </a:spcBef>
              <a:spcAft>
                <a:spcPts val="0"/>
              </a:spcAft>
              <a:buClrTx/>
              <a:buSzTx/>
              <a:buFontTx/>
              <a:buNone/>
              <a:tabLst/>
              <a:defRPr/>
            </a:pPr>
            <a:r>
              <a:rPr lang="en-US" sz="3499" u="sng" dirty="0">
                <a:solidFill>
                  <a:srgbClr val="000000"/>
                </a:solidFill>
                <a:latin typeface="DM Sans Bold"/>
              </a:rPr>
              <a:t>JANUARY</a:t>
            </a:r>
            <a:r>
              <a:rPr kumimoji="0" lang="en-US" sz="3499" b="0" i="0" u="sng" strike="noStrike" kern="1200" cap="none" spc="0" normalizeH="0" baseline="0" noProof="0" dirty="0">
                <a:ln>
                  <a:noFill/>
                </a:ln>
                <a:solidFill>
                  <a:srgbClr val="000000"/>
                </a:solidFill>
                <a:effectLst/>
                <a:uLnTx/>
                <a:uFillTx/>
                <a:latin typeface="DM Sans Bold"/>
                <a:ea typeface="+mn-ea"/>
                <a:cs typeface="+mn-cs"/>
              </a:rPr>
              <a:t> - WEEK 5</a:t>
            </a:r>
          </a:p>
        </p:txBody>
      </p:sp>
      <p:sp>
        <p:nvSpPr>
          <p:cNvPr id="70" name="TextBox 70"/>
          <p:cNvSpPr txBox="1"/>
          <p:nvPr/>
        </p:nvSpPr>
        <p:spPr>
          <a:xfrm>
            <a:off x="658981" y="127955"/>
            <a:ext cx="1826812" cy="346075"/>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DM Sans"/>
                <a:ea typeface="+mn-ea"/>
                <a:cs typeface="+mn-cs"/>
              </a:rPr>
              <a:t>Self: Activities that work on the individual</a:t>
            </a:r>
          </a:p>
        </p:txBody>
      </p:sp>
      <p:sp>
        <p:nvSpPr>
          <p:cNvPr id="71" name="TextBox 71"/>
          <p:cNvSpPr txBox="1"/>
          <p:nvPr/>
        </p:nvSpPr>
        <p:spPr>
          <a:xfrm>
            <a:off x="658981" y="545468"/>
            <a:ext cx="1910578" cy="346075"/>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DM Sans"/>
                <a:ea typeface="+mn-ea"/>
                <a:cs typeface="+mn-cs"/>
              </a:rPr>
              <a:t>Relationships: Activities that work with peers/families/friends</a:t>
            </a:r>
          </a:p>
        </p:txBody>
      </p:sp>
      <p:sp>
        <p:nvSpPr>
          <p:cNvPr id="72" name="TextBox 72"/>
          <p:cNvSpPr txBox="1"/>
          <p:nvPr/>
        </p:nvSpPr>
        <p:spPr>
          <a:xfrm>
            <a:off x="658981" y="960299"/>
            <a:ext cx="1826812" cy="517525"/>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DM Sans"/>
                <a:ea typeface="+mn-ea"/>
                <a:cs typeface="+mn-cs"/>
              </a:rPr>
              <a:t>Society: Activities contributing to the community outside of the CFO Activity Hub</a:t>
            </a:r>
          </a:p>
        </p:txBody>
      </p:sp>
      <p:grpSp>
        <p:nvGrpSpPr>
          <p:cNvPr id="68" name="Group 49">
            <a:extLst>
              <a:ext uri="{FF2B5EF4-FFF2-40B4-BE49-F238E27FC236}">
                <a16:creationId xmlns:a16="http://schemas.microsoft.com/office/drawing/2014/main" id="{5ADE0809-352C-C8E8-B212-139DEF2034C1}"/>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1A899459-7200-18C3-1AC1-7778D5071E0A}"/>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2"/>
              <a:stretch>
                <a:fillRect t="-974" b="-97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TextBox 52">
              <a:extLst>
                <a:ext uri="{FF2B5EF4-FFF2-40B4-BE49-F238E27FC236}">
                  <a16:creationId xmlns:a16="http://schemas.microsoft.com/office/drawing/2014/main" id="{16F6D7DC-2D4E-0A46-946B-F9C2CB3A20B2}"/>
                </a:ext>
              </a:extLst>
            </p:cNvPr>
            <p:cNvSpPr txBox="1"/>
            <p:nvPr/>
          </p:nvSpPr>
          <p:spPr>
            <a:xfrm>
              <a:off x="183080" y="842158"/>
              <a:ext cx="2754682" cy="153888"/>
            </a:xfrm>
            <a:prstGeom prst="rect">
              <a:avLst/>
            </a:prstGeom>
          </p:spPr>
          <p:txBody>
            <a:bodyPr lIns="0" tIns="0" rIns="0" bIns="0" rtlCol="0" anchor="t">
              <a:spAutoFit/>
            </a:bodyPr>
            <a:lstStyle/>
            <a:p>
              <a:pPr marL="0" marR="0" lvl="0" indent="0" algn="ctr" defTabSz="914400" rtl="0" eaLnBrk="1" fontAlgn="auto" latinLnBrk="0" hangingPunct="1">
                <a:lnSpc>
                  <a:spcPts val="877"/>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DM Sans"/>
                  <a:ea typeface="+mn-ea"/>
                  <a:cs typeface="+mn-cs"/>
                </a:rPr>
                <a:t>This </a:t>
              </a:r>
              <a:r>
                <a:rPr kumimoji="0" lang="en-US" sz="750" b="0" i="0" u="none" strike="noStrike" kern="1200" cap="none" spc="0" normalizeH="0" baseline="0" noProof="0" dirty="0" err="1">
                  <a:ln>
                    <a:noFill/>
                  </a:ln>
                  <a:solidFill>
                    <a:srgbClr val="000000"/>
                  </a:solidFill>
                  <a:effectLst/>
                  <a:uLnTx/>
                  <a:uFillTx/>
                  <a:latin typeface="DM Sans"/>
                  <a:ea typeface="+mn-ea"/>
                  <a:cs typeface="+mn-cs"/>
                </a:rPr>
                <a:t>programme</a:t>
              </a:r>
              <a:r>
                <a:rPr kumimoji="0" lang="en-US" sz="750" b="0" i="0" u="none" strike="noStrike" kern="1200" cap="none" spc="0" normalizeH="0" baseline="0" noProof="0" dirty="0">
                  <a:ln>
                    <a:noFill/>
                  </a:ln>
                  <a:solidFill>
                    <a:srgbClr val="000000"/>
                  </a:solidFill>
                  <a:effectLst/>
                  <a:uLnTx/>
                  <a:uFillTx/>
                  <a:latin typeface="DM Sans"/>
                  <a:ea typeface="+mn-ea"/>
                  <a:cs typeface="+mn-cs"/>
                </a:rPr>
                <a:t> is delivered by HMPPS CFO</a:t>
              </a:r>
            </a:p>
          </p:txBody>
        </p:sp>
      </p:grpSp>
      <p:pic>
        <p:nvPicPr>
          <p:cNvPr id="8" name="Picture 2" descr="GC_Landscape_RGB">
            <a:extLst>
              <a:ext uri="{FF2B5EF4-FFF2-40B4-BE49-F238E27FC236}">
                <a16:creationId xmlns:a16="http://schemas.microsoft.com/office/drawing/2014/main" id="{13A41EAC-200E-E49E-30F5-015DFD8EE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1989" y="263442"/>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65">
            <a:extLst>
              <a:ext uri="{FF2B5EF4-FFF2-40B4-BE49-F238E27FC236}">
                <a16:creationId xmlns:a16="http://schemas.microsoft.com/office/drawing/2014/main" id="{CEB46310-9259-8CA5-7498-54C10A75B03E}"/>
              </a:ext>
            </a:extLst>
          </p:cNvPr>
          <p:cNvGrpSpPr/>
          <p:nvPr/>
        </p:nvGrpSpPr>
        <p:grpSpPr>
          <a:xfrm>
            <a:off x="3604132" y="7207652"/>
            <a:ext cx="220832" cy="193228"/>
            <a:chOff x="0" y="0"/>
            <a:chExt cx="812800" cy="711200"/>
          </a:xfrm>
        </p:grpSpPr>
        <p:sp>
          <p:nvSpPr>
            <p:cNvPr id="13" name="Freeform 66">
              <a:extLst>
                <a:ext uri="{FF2B5EF4-FFF2-40B4-BE49-F238E27FC236}">
                  <a16:creationId xmlns:a16="http://schemas.microsoft.com/office/drawing/2014/main" id="{07C93FAB-FBFF-9D06-59C1-678353A9615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4" name="TextBox 67">
              <a:extLst>
                <a:ext uri="{FF2B5EF4-FFF2-40B4-BE49-F238E27FC236}">
                  <a16:creationId xmlns:a16="http://schemas.microsoft.com/office/drawing/2014/main" id="{99449829-8D01-48FF-19AA-618BC3DF01C5}"/>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5" name="Group 65">
            <a:extLst>
              <a:ext uri="{FF2B5EF4-FFF2-40B4-BE49-F238E27FC236}">
                <a16:creationId xmlns:a16="http://schemas.microsoft.com/office/drawing/2014/main" id="{9DD37E0B-9737-B144-75D2-991C4300279F}"/>
              </a:ext>
            </a:extLst>
          </p:cNvPr>
          <p:cNvGrpSpPr/>
          <p:nvPr/>
        </p:nvGrpSpPr>
        <p:grpSpPr>
          <a:xfrm>
            <a:off x="3620193" y="6576690"/>
            <a:ext cx="220832" cy="193228"/>
            <a:chOff x="0" y="0"/>
            <a:chExt cx="812800" cy="711200"/>
          </a:xfrm>
        </p:grpSpPr>
        <p:sp>
          <p:nvSpPr>
            <p:cNvPr id="16" name="Freeform 66">
              <a:extLst>
                <a:ext uri="{FF2B5EF4-FFF2-40B4-BE49-F238E27FC236}">
                  <a16:creationId xmlns:a16="http://schemas.microsoft.com/office/drawing/2014/main" id="{779A420D-35C7-D3FF-41F2-09BDC38136C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7" name="TextBox 67">
              <a:extLst>
                <a:ext uri="{FF2B5EF4-FFF2-40B4-BE49-F238E27FC236}">
                  <a16:creationId xmlns:a16="http://schemas.microsoft.com/office/drawing/2014/main" id="{5ABE52B9-2929-BE89-BFCD-8E470397C8E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9" name="Group 65">
            <a:extLst>
              <a:ext uri="{FF2B5EF4-FFF2-40B4-BE49-F238E27FC236}">
                <a16:creationId xmlns:a16="http://schemas.microsoft.com/office/drawing/2014/main" id="{DFEB65E8-C4A1-50CA-4A9B-32F7E173D02B}"/>
              </a:ext>
            </a:extLst>
          </p:cNvPr>
          <p:cNvGrpSpPr/>
          <p:nvPr/>
        </p:nvGrpSpPr>
        <p:grpSpPr>
          <a:xfrm>
            <a:off x="8921642" y="7220020"/>
            <a:ext cx="220832" cy="193228"/>
            <a:chOff x="0" y="0"/>
            <a:chExt cx="812800" cy="711200"/>
          </a:xfrm>
        </p:grpSpPr>
        <p:sp>
          <p:nvSpPr>
            <p:cNvPr id="30" name="Freeform 66">
              <a:extLst>
                <a:ext uri="{FF2B5EF4-FFF2-40B4-BE49-F238E27FC236}">
                  <a16:creationId xmlns:a16="http://schemas.microsoft.com/office/drawing/2014/main" id="{12F3E152-1834-4F60-E54E-ACC689C8556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1" name="TextBox 67">
              <a:extLst>
                <a:ext uri="{FF2B5EF4-FFF2-40B4-BE49-F238E27FC236}">
                  <a16:creationId xmlns:a16="http://schemas.microsoft.com/office/drawing/2014/main" id="{6884F4CA-63D4-43AE-FE95-47D042EE6B54}"/>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32" name="Group 65">
            <a:extLst>
              <a:ext uri="{FF2B5EF4-FFF2-40B4-BE49-F238E27FC236}">
                <a16:creationId xmlns:a16="http://schemas.microsoft.com/office/drawing/2014/main" id="{9D2CE91A-DE8D-71A8-8CBA-6BB738D4A901}"/>
              </a:ext>
            </a:extLst>
          </p:cNvPr>
          <p:cNvGrpSpPr/>
          <p:nvPr/>
        </p:nvGrpSpPr>
        <p:grpSpPr>
          <a:xfrm>
            <a:off x="5437654" y="7200307"/>
            <a:ext cx="220832" cy="193228"/>
            <a:chOff x="0" y="0"/>
            <a:chExt cx="812800" cy="711200"/>
          </a:xfrm>
        </p:grpSpPr>
        <p:sp>
          <p:nvSpPr>
            <p:cNvPr id="33" name="Freeform 66">
              <a:extLst>
                <a:ext uri="{FF2B5EF4-FFF2-40B4-BE49-F238E27FC236}">
                  <a16:creationId xmlns:a16="http://schemas.microsoft.com/office/drawing/2014/main" id="{9F5C72E9-D521-6700-670F-FE5F553222CA}"/>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4" name="TextBox 67">
              <a:extLst>
                <a:ext uri="{FF2B5EF4-FFF2-40B4-BE49-F238E27FC236}">
                  <a16:creationId xmlns:a16="http://schemas.microsoft.com/office/drawing/2014/main" id="{618E5EC6-AE60-2358-59F6-49C8B0500BE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5" name="Group 65">
            <a:extLst>
              <a:ext uri="{FF2B5EF4-FFF2-40B4-BE49-F238E27FC236}">
                <a16:creationId xmlns:a16="http://schemas.microsoft.com/office/drawing/2014/main" id="{B9FA9BF1-7083-06D3-A0B6-63BC7D0D3F84}"/>
              </a:ext>
            </a:extLst>
          </p:cNvPr>
          <p:cNvGrpSpPr/>
          <p:nvPr/>
        </p:nvGrpSpPr>
        <p:grpSpPr>
          <a:xfrm>
            <a:off x="5462073" y="4394629"/>
            <a:ext cx="220832" cy="193228"/>
            <a:chOff x="0" y="0"/>
            <a:chExt cx="812800" cy="711200"/>
          </a:xfrm>
        </p:grpSpPr>
        <p:sp>
          <p:nvSpPr>
            <p:cNvPr id="49" name="Freeform 66">
              <a:extLst>
                <a:ext uri="{FF2B5EF4-FFF2-40B4-BE49-F238E27FC236}">
                  <a16:creationId xmlns:a16="http://schemas.microsoft.com/office/drawing/2014/main" id="{AAA61CD2-467B-8F29-2270-52FBCFFA3E3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67">
              <a:extLst>
                <a:ext uri="{FF2B5EF4-FFF2-40B4-BE49-F238E27FC236}">
                  <a16:creationId xmlns:a16="http://schemas.microsoft.com/office/drawing/2014/main" id="{DFFBE328-16CF-796B-8FD0-673CF323EB5D}"/>
                </a:ext>
              </a:extLst>
            </p:cNvPr>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1" name="Picture 50" descr="Assorted colorful toy blocks">
            <a:extLst>
              <a:ext uri="{FF2B5EF4-FFF2-40B4-BE49-F238E27FC236}">
                <a16:creationId xmlns:a16="http://schemas.microsoft.com/office/drawing/2014/main" id="{D253FE20-0084-C532-ACD8-A461BC1E4C6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473" b="95598" l="1777" r="89987">
                        <a14:foregroundMark x1="30659" y1="28110" x2="30659" y2="28110"/>
                        <a14:foregroundMark x1="30767" y1="42407" x2="30767" y2="42407"/>
                        <a14:foregroundMark x1="33997" y1="45638" x2="33997" y2="45638"/>
                        <a14:foregroundMark x1="31844" y1="56866" x2="31844" y2="56866"/>
                        <a14:foregroundMark x1="15532" y1="44911" x2="15532" y2="44911"/>
                        <a14:foregroundMark x1="11413" y1="54200" x2="11413" y2="54200"/>
                        <a14:foregroundMark x1="6595" y1="60380" x2="6595" y2="60380"/>
                        <a14:foregroundMark x1="43742" y1="55089" x2="43742" y2="55089"/>
                        <a14:foregroundMark x1="8452" y1="8481" x2="8452" y2="8481"/>
                        <a14:foregroundMark x1="7187" y1="13530" x2="7187" y2="13530"/>
                        <a14:foregroundMark x1="1857" y1="17488" x2="1857" y2="17488"/>
                        <a14:foregroundMark x1="2261" y1="31220" x2="2261" y2="31220"/>
                        <a14:foregroundMark x1="14051" y1="90186" x2="14051" y2="90186"/>
                        <a14:foregroundMark x1="5222" y1="95638" x2="5222" y2="95638"/>
                        <a14:foregroundMark x1="32544" y1="3473" x2="32544" y2="3473"/>
                      </a14:backgroundRemoval>
                    </a14:imgEffect>
                  </a14:imgLayer>
                </a14:imgProps>
              </a:ext>
              <a:ext uri="{28A0092B-C50C-407E-A947-70E740481C1C}">
                <a14:useLocalDpi xmlns:a14="http://schemas.microsoft.com/office/drawing/2010/main" val="0"/>
              </a:ext>
            </a:extLst>
          </a:blip>
          <a:stretch>
            <a:fillRect/>
          </a:stretch>
        </p:blipFill>
        <p:spPr>
          <a:xfrm>
            <a:off x="4645939" y="6344966"/>
            <a:ext cx="441518" cy="294316"/>
          </a:xfrm>
          <a:prstGeom prst="rect">
            <a:avLst/>
          </a:prstGeom>
        </p:spPr>
      </p:pic>
      <p:grpSp>
        <p:nvGrpSpPr>
          <p:cNvPr id="52" name="Group 65">
            <a:extLst>
              <a:ext uri="{FF2B5EF4-FFF2-40B4-BE49-F238E27FC236}">
                <a16:creationId xmlns:a16="http://schemas.microsoft.com/office/drawing/2014/main" id="{0482B199-A355-3CAD-D028-7812C5B52C5B}"/>
              </a:ext>
            </a:extLst>
          </p:cNvPr>
          <p:cNvGrpSpPr/>
          <p:nvPr/>
        </p:nvGrpSpPr>
        <p:grpSpPr>
          <a:xfrm>
            <a:off x="5419361" y="6567758"/>
            <a:ext cx="220832" cy="193228"/>
            <a:chOff x="0" y="0"/>
            <a:chExt cx="812800" cy="711200"/>
          </a:xfrm>
        </p:grpSpPr>
        <p:sp>
          <p:nvSpPr>
            <p:cNvPr id="53" name="Freeform 66">
              <a:extLst>
                <a:ext uri="{FF2B5EF4-FFF2-40B4-BE49-F238E27FC236}">
                  <a16:creationId xmlns:a16="http://schemas.microsoft.com/office/drawing/2014/main" id="{55B43E8D-DE33-4C76-A3C2-11364E9C090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4" name="TextBox 67">
              <a:extLst>
                <a:ext uri="{FF2B5EF4-FFF2-40B4-BE49-F238E27FC236}">
                  <a16:creationId xmlns:a16="http://schemas.microsoft.com/office/drawing/2014/main" id="{F6F195CC-EB8C-54B2-766B-068FCAD5BEE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57" name="Group 62">
            <a:extLst>
              <a:ext uri="{FF2B5EF4-FFF2-40B4-BE49-F238E27FC236}">
                <a16:creationId xmlns:a16="http://schemas.microsoft.com/office/drawing/2014/main" id="{7BD72BC3-7BDE-1AF3-AD54-1AA3CA1D968C}"/>
              </a:ext>
            </a:extLst>
          </p:cNvPr>
          <p:cNvGrpSpPr/>
          <p:nvPr/>
        </p:nvGrpSpPr>
        <p:grpSpPr>
          <a:xfrm>
            <a:off x="5439933" y="1814105"/>
            <a:ext cx="242972" cy="242972"/>
            <a:chOff x="0" y="0"/>
            <a:chExt cx="812800" cy="812800"/>
          </a:xfrm>
        </p:grpSpPr>
        <p:sp>
          <p:nvSpPr>
            <p:cNvPr id="58" name="Freeform 63">
              <a:extLst>
                <a:ext uri="{FF2B5EF4-FFF2-40B4-BE49-F238E27FC236}">
                  <a16:creationId xmlns:a16="http://schemas.microsoft.com/office/drawing/2014/main" id="{A401E012-A873-104A-C5DD-AFFF24556A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9" name="TextBox 64">
              <a:extLst>
                <a:ext uri="{FF2B5EF4-FFF2-40B4-BE49-F238E27FC236}">
                  <a16:creationId xmlns:a16="http://schemas.microsoft.com/office/drawing/2014/main" id="{D20E2485-6EFD-F64C-B6D9-8597E00CC49C}"/>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1" name="Group 65">
            <a:extLst>
              <a:ext uri="{FF2B5EF4-FFF2-40B4-BE49-F238E27FC236}">
                <a16:creationId xmlns:a16="http://schemas.microsoft.com/office/drawing/2014/main" id="{81DC12A7-0BC4-93D4-E2A2-C35C13060419}"/>
              </a:ext>
            </a:extLst>
          </p:cNvPr>
          <p:cNvGrpSpPr/>
          <p:nvPr/>
        </p:nvGrpSpPr>
        <p:grpSpPr>
          <a:xfrm>
            <a:off x="8906626" y="6560271"/>
            <a:ext cx="220832" cy="193228"/>
            <a:chOff x="0" y="0"/>
            <a:chExt cx="812800" cy="711200"/>
          </a:xfrm>
        </p:grpSpPr>
        <p:sp>
          <p:nvSpPr>
            <p:cNvPr id="75" name="Freeform 66">
              <a:extLst>
                <a:ext uri="{FF2B5EF4-FFF2-40B4-BE49-F238E27FC236}">
                  <a16:creationId xmlns:a16="http://schemas.microsoft.com/office/drawing/2014/main" id="{A350AC75-3C62-8BED-5391-BACF814B681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6" name="TextBox 67">
              <a:extLst>
                <a:ext uri="{FF2B5EF4-FFF2-40B4-BE49-F238E27FC236}">
                  <a16:creationId xmlns:a16="http://schemas.microsoft.com/office/drawing/2014/main" id="{4850BE0E-E425-3CC5-A3D6-0006577B905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9" name="Group 65">
            <a:extLst>
              <a:ext uri="{FF2B5EF4-FFF2-40B4-BE49-F238E27FC236}">
                <a16:creationId xmlns:a16="http://schemas.microsoft.com/office/drawing/2014/main" id="{AAD6B06A-1D62-1340-62AF-DFFEBA434728}"/>
              </a:ext>
            </a:extLst>
          </p:cNvPr>
          <p:cNvGrpSpPr/>
          <p:nvPr/>
        </p:nvGrpSpPr>
        <p:grpSpPr>
          <a:xfrm>
            <a:off x="10287922" y="1882780"/>
            <a:ext cx="220832" cy="193228"/>
            <a:chOff x="0" y="0"/>
            <a:chExt cx="812800" cy="711200"/>
          </a:xfrm>
        </p:grpSpPr>
        <p:sp>
          <p:nvSpPr>
            <p:cNvPr id="23" name="Freeform 66">
              <a:extLst>
                <a:ext uri="{FF2B5EF4-FFF2-40B4-BE49-F238E27FC236}">
                  <a16:creationId xmlns:a16="http://schemas.microsoft.com/office/drawing/2014/main" id="{34E49C3E-9350-063B-D8F2-0743579C27D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67">
              <a:extLst>
                <a:ext uri="{FF2B5EF4-FFF2-40B4-BE49-F238E27FC236}">
                  <a16:creationId xmlns:a16="http://schemas.microsoft.com/office/drawing/2014/main" id="{7C47239D-E8DD-2470-B812-1D0847E97251}"/>
                </a:ext>
              </a:extLst>
            </p:cNvPr>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5" name="Group 65">
            <a:extLst>
              <a:ext uri="{FF2B5EF4-FFF2-40B4-BE49-F238E27FC236}">
                <a16:creationId xmlns:a16="http://schemas.microsoft.com/office/drawing/2014/main" id="{C26EBDD2-ADD3-14CF-2B96-B15C14F9A70D}"/>
              </a:ext>
            </a:extLst>
          </p:cNvPr>
          <p:cNvGrpSpPr/>
          <p:nvPr/>
        </p:nvGrpSpPr>
        <p:grpSpPr>
          <a:xfrm>
            <a:off x="3632535" y="1828281"/>
            <a:ext cx="220832" cy="193228"/>
            <a:chOff x="0" y="0"/>
            <a:chExt cx="812800" cy="711200"/>
          </a:xfrm>
        </p:grpSpPr>
        <p:sp>
          <p:nvSpPr>
            <p:cNvPr id="27" name="Freeform 66">
              <a:extLst>
                <a:ext uri="{FF2B5EF4-FFF2-40B4-BE49-F238E27FC236}">
                  <a16:creationId xmlns:a16="http://schemas.microsoft.com/office/drawing/2014/main" id="{47392B7B-99A5-DAFC-A0D8-ADA1A330097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Box 67">
              <a:extLst>
                <a:ext uri="{FF2B5EF4-FFF2-40B4-BE49-F238E27FC236}">
                  <a16:creationId xmlns:a16="http://schemas.microsoft.com/office/drawing/2014/main" id="{DF899FE1-09A3-E8DA-A01C-E2CECA40F9A0}"/>
                </a:ext>
              </a:extLst>
            </p:cNvPr>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9" name="Freeform 63">
            <a:extLst>
              <a:ext uri="{FF2B5EF4-FFF2-40B4-BE49-F238E27FC236}">
                <a16:creationId xmlns:a16="http://schemas.microsoft.com/office/drawing/2014/main" id="{731EB58A-46E3-9E5D-FEE7-6C22862A8C1A}"/>
              </a:ext>
            </a:extLst>
          </p:cNvPr>
          <p:cNvSpPr/>
          <p:nvPr/>
        </p:nvSpPr>
        <p:spPr>
          <a:xfrm>
            <a:off x="7047092" y="1809834"/>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44" name="Group 65">
            <a:extLst>
              <a:ext uri="{FF2B5EF4-FFF2-40B4-BE49-F238E27FC236}">
                <a16:creationId xmlns:a16="http://schemas.microsoft.com/office/drawing/2014/main" id="{49B0C945-CFE1-8298-0809-637BBEBF889D}"/>
              </a:ext>
            </a:extLst>
          </p:cNvPr>
          <p:cNvGrpSpPr/>
          <p:nvPr/>
        </p:nvGrpSpPr>
        <p:grpSpPr>
          <a:xfrm>
            <a:off x="8893963" y="4374901"/>
            <a:ext cx="220832" cy="193228"/>
            <a:chOff x="0" y="0"/>
            <a:chExt cx="812800" cy="711200"/>
          </a:xfrm>
        </p:grpSpPr>
        <p:sp>
          <p:nvSpPr>
            <p:cNvPr id="55" name="Freeform 66">
              <a:extLst>
                <a:ext uri="{FF2B5EF4-FFF2-40B4-BE49-F238E27FC236}">
                  <a16:creationId xmlns:a16="http://schemas.microsoft.com/office/drawing/2014/main" id="{7D229D14-96CD-4152-2BB2-1BA4DC26F81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67">
              <a:extLst>
                <a:ext uri="{FF2B5EF4-FFF2-40B4-BE49-F238E27FC236}">
                  <a16:creationId xmlns:a16="http://schemas.microsoft.com/office/drawing/2014/main" id="{D4987DB4-963B-83E4-0510-9B659C54689C}"/>
                </a:ext>
              </a:extLst>
            </p:cNvPr>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7" name="Group 65">
            <a:extLst>
              <a:ext uri="{FF2B5EF4-FFF2-40B4-BE49-F238E27FC236}">
                <a16:creationId xmlns:a16="http://schemas.microsoft.com/office/drawing/2014/main" id="{4FCFE99D-9677-29CC-5249-0337D5650066}"/>
              </a:ext>
            </a:extLst>
          </p:cNvPr>
          <p:cNvGrpSpPr/>
          <p:nvPr/>
        </p:nvGrpSpPr>
        <p:grpSpPr>
          <a:xfrm>
            <a:off x="7081272" y="4423104"/>
            <a:ext cx="220832" cy="193228"/>
            <a:chOff x="0" y="0"/>
            <a:chExt cx="812800" cy="711200"/>
          </a:xfrm>
        </p:grpSpPr>
        <p:sp>
          <p:nvSpPr>
            <p:cNvPr id="78" name="Freeform 66">
              <a:extLst>
                <a:ext uri="{FF2B5EF4-FFF2-40B4-BE49-F238E27FC236}">
                  <a16:creationId xmlns:a16="http://schemas.microsoft.com/office/drawing/2014/main" id="{8C79983A-E5EF-DAF5-C62A-C38B6C34345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TextBox 67">
              <a:extLst>
                <a:ext uri="{FF2B5EF4-FFF2-40B4-BE49-F238E27FC236}">
                  <a16:creationId xmlns:a16="http://schemas.microsoft.com/office/drawing/2014/main" id="{D6D46601-1840-A492-7F7C-B85436375CA1}"/>
                </a:ext>
              </a:extLst>
            </p:cNvPr>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3" name="Group 65">
            <a:extLst>
              <a:ext uri="{FF2B5EF4-FFF2-40B4-BE49-F238E27FC236}">
                <a16:creationId xmlns:a16="http://schemas.microsoft.com/office/drawing/2014/main" id="{C4F9C3CF-8452-F479-A799-5B6355C97FD9}"/>
              </a:ext>
            </a:extLst>
          </p:cNvPr>
          <p:cNvGrpSpPr/>
          <p:nvPr/>
        </p:nvGrpSpPr>
        <p:grpSpPr>
          <a:xfrm>
            <a:off x="10277551" y="7226596"/>
            <a:ext cx="220832" cy="193228"/>
            <a:chOff x="0" y="0"/>
            <a:chExt cx="812800" cy="711200"/>
          </a:xfrm>
        </p:grpSpPr>
        <p:sp>
          <p:nvSpPr>
            <p:cNvPr id="84" name="Freeform 66">
              <a:extLst>
                <a:ext uri="{FF2B5EF4-FFF2-40B4-BE49-F238E27FC236}">
                  <a16:creationId xmlns:a16="http://schemas.microsoft.com/office/drawing/2014/main" id="{B03D002E-5D53-3220-97A4-A8AC09139C3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5" name="TextBox 67">
              <a:extLst>
                <a:ext uri="{FF2B5EF4-FFF2-40B4-BE49-F238E27FC236}">
                  <a16:creationId xmlns:a16="http://schemas.microsoft.com/office/drawing/2014/main" id="{AF88EDCA-2F68-A61D-2C8A-9DD917A7202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86" name="Group 62">
            <a:extLst>
              <a:ext uri="{FF2B5EF4-FFF2-40B4-BE49-F238E27FC236}">
                <a16:creationId xmlns:a16="http://schemas.microsoft.com/office/drawing/2014/main" id="{91493E65-F142-2AA0-F553-A822A3F241B4}"/>
              </a:ext>
            </a:extLst>
          </p:cNvPr>
          <p:cNvGrpSpPr/>
          <p:nvPr/>
        </p:nvGrpSpPr>
        <p:grpSpPr>
          <a:xfrm>
            <a:off x="10255411" y="4380392"/>
            <a:ext cx="242972" cy="242972"/>
            <a:chOff x="0" y="0"/>
            <a:chExt cx="812800" cy="812800"/>
          </a:xfrm>
        </p:grpSpPr>
        <p:sp>
          <p:nvSpPr>
            <p:cNvPr id="87" name="Freeform 63">
              <a:extLst>
                <a:ext uri="{FF2B5EF4-FFF2-40B4-BE49-F238E27FC236}">
                  <a16:creationId xmlns:a16="http://schemas.microsoft.com/office/drawing/2014/main" id="{CF0C8678-6E69-AE05-25D0-610C1DC8448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88" name="TextBox 64">
              <a:extLst>
                <a:ext uri="{FF2B5EF4-FFF2-40B4-BE49-F238E27FC236}">
                  <a16:creationId xmlns:a16="http://schemas.microsoft.com/office/drawing/2014/main" id="{43BE7319-4DE0-8C2B-82FA-26FCC69A0591}"/>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18" name="Group 65">
            <a:extLst>
              <a:ext uri="{FF2B5EF4-FFF2-40B4-BE49-F238E27FC236}">
                <a16:creationId xmlns:a16="http://schemas.microsoft.com/office/drawing/2014/main" id="{7B5A5DDC-2C61-681F-5508-29FFA046EF9A}"/>
              </a:ext>
            </a:extLst>
          </p:cNvPr>
          <p:cNvGrpSpPr/>
          <p:nvPr/>
        </p:nvGrpSpPr>
        <p:grpSpPr>
          <a:xfrm>
            <a:off x="8882842" y="5633579"/>
            <a:ext cx="220832" cy="193228"/>
            <a:chOff x="0" y="0"/>
            <a:chExt cx="812800" cy="711200"/>
          </a:xfrm>
        </p:grpSpPr>
        <p:sp>
          <p:nvSpPr>
            <p:cNvPr id="19" name="Freeform 66">
              <a:extLst>
                <a:ext uri="{FF2B5EF4-FFF2-40B4-BE49-F238E27FC236}">
                  <a16:creationId xmlns:a16="http://schemas.microsoft.com/office/drawing/2014/main" id="{15F550FF-738D-7E25-0951-E5EF6BA4EB6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0" name="TextBox 67">
              <a:extLst>
                <a:ext uri="{FF2B5EF4-FFF2-40B4-BE49-F238E27FC236}">
                  <a16:creationId xmlns:a16="http://schemas.microsoft.com/office/drawing/2014/main" id="{F7F10C72-1CF8-3EAC-0420-0168DEE475A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00" name="Group 65">
            <a:extLst>
              <a:ext uri="{FF2B5EF4-FFF2-40B4-BE49-F238E27FC236}">
                <a16:creationId xmlns:a16="http://schemas.microsoft.com/office/drawing/2014/main" id="{1C0C7772-6A90-8EF9-43C4-84B2018217E5}"/>
              </a:ext>
            </a:extLst>
          </p:cNvPr>
          <p:cNvGrpSpPr/>
          <p:nvPr/>
        </p:nvGrpSpPr>
        <p:grpSpPr>
          <a:xfrm>
            <a:off x="7034727" y="7254093"/>
            <a:ext cx="220832" cy="193228"/>
            <a:chOff x="0" y="0"/>
            <a:chExt cx="812800" cy="711200"/>
          </a:xfrm>
        </p:grpSpPr>
        <p:sp>
          <p:nvSpPr>
            <p:cNvPr id="101" name="Freeform 66">
              <a:extLst>
                <a:ext uri="{FF2B5EF4-FFF2-40B4-BE49-F238E27FC236}">
                  <a16:creationId xmlns:a16="http://schemas.microsoft.com/office/drawing/2014/main" id="{C07EB394-7ABE-1AAB-C360-D105294C148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02" name="TextBox 67">
              <a:extLst>
                <a:ext uri="{FF2B5EF4-FFF2-40B4-BE49-F238E27FC236}">
                  <a16:creationId xmlns:a16="http://schemas.microsoft.com/office/drawing/2014/main" id="{30CA67D9-1C78-11C3-CB61-3B993B1FDA35}"/>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60" name="Picture 59" descr="A close up of a logo&#10;&#10;Description automatically generated">
            <a:extLst>
              <a:ext uri="{FF2B5EF4-FFF2-40B4-BE49-F238E27FC236}">
                <a16:creationId xmlns:a16="http://schemas.microsoft.com/office/drawing/2014/main" id="{0E63E81C-2982-3411-492F-35387335D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456" y="218158"/>
            <a:ext cx="1148311" cy="365119"/>
          </a:xfrm>
          <a:prstGeom prst="rect">
            <a:avLst/>
          </a:prstGeom>
        </p:spPr>
      </p:pic>
      <p:grpSp>
        <p:nvGrpSpPr>
          <p:cNvPr id="96" name="Group 65">
            <a:extLst>
              <a:ext uri="{FF2B5EF4-FFF2-40B4-BE49-F238E27FC236}">
                <a16:creationId xmlns:a16="http://schemas.microsoft.com/office/drawing/2014/main" id="{6C275561-870A-4307-78FD-86F2719878B3}"/>
              </a:ext>
            </a:extLst>
          </p:cNvPr>
          <p:cNvGrpSpPr/>
          <p:nvPr/>
        </p:nvGrpSpPr>
        <p:grpSpPr>
          <a:xfrm>
            <a:off x="3607021" y="4406399"/>
            <a:ext cx="220832" cy="193228"/>
            <a:chOff x="0" y="0"/>
            <a:chExt cx="812800" cy="711200"/>
          </a:xfrm>
        </p:grpSpPr>
        <p:sp>
          <p:nvSpPr>
            <p:cNvPr id="98" name="Freeform 66">
              <a:extLst>
                <a:ext uri="{FF2B5EF4-FFF2-40B4-BE49-F238E27FC236}">
                  <a16:creationId xmlns:a16="http://schemas.microsoft.com/office/drawing/2014/main" id="{6E26EBDA-BB86-A7B3-EED9-CA5B06AD578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TextBox 67">
              <a:extLst>
                <a:ext uri="{FF2B5EF4-FFF2-40B4-BE49-F238E27FC236}">
                  <a16:creationId xmlns:a16="http://schemas.microsoft.com/office/drawing/2014/main" id="{304158D4-6CFC-901C-67BA-1193FE2AE049}"/>
                </a:ext>
              </a:extLst>
            </p:cNvPr>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7" name="Picture 6" descr="Watercolor palette">
            <a:extLst>
              <a:ext uri="{FF2B5EF4-FFF2-40B4-BE49-F238E27FC236}">
                <a16:creationId xmlns:a16="http://schemas.microsoft.com/office/drawing/2014/main" id="{E73B0413-FE7E-840E-8D43-BBF566BCEC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3177" y="4036913"/>
            <a:ext cx="667043" cy="444695"/>
          </a:xfrm>
          <a:prstGeom prst="rect">
            <a:avLst/>
          </a:prstGeom>
        </p:spPr>
      </p:pic>
      <p:grpSp>
        <p:nvGrpSpPr>
          <p:cNvPr id="11" name="Group 65">
            <a:extLst>
              <a:ext uri="{FF2B5EF4-FFF2-40B4-BE49-F238E27FC236}">
                <a16:creationId xmlns:a16="http://schemas.microsoft.com/office/drawing/2014/main" id="{1502E2CC-F43C-CCD4-23C8-42DF6692E4F1}"/>
              </a:ext>
            </a:extLst>
          </p:cNvPr>
          <p:cNvGrpSpPr/>
          <p:nvPr/>
        </p:nvGrpSpPr>
        <p:grpSpPr>
          <a:xfrm>
            <a:off x="8861605" y="1842083"/>
            <a:ext cx="220832" cy="193228"/>
            <a:chOff x="0" y="0"/>
            <a:chExt cx="812800" cy="711200"/>
          </a:xfrm>
        </p:grpSpPr>
        <p:sp>
          <p:nvSpPr>
            <p:cNvPr id="21" name="Freeform 66">
              <a:extLst>
                <a:ext uri="{FF2B5EF4-FFF2-40B4-BE49-F238E27FC236}">
                  <a16:creationId xmlns:a16="http://schemas.microsoft.com/office/drawing/2014/main" id="{532A3039-16D7-A4F1-7387-D28D0738CA1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67">
              <a:extLst>
                <a:ext uri="{FF2B5EF4-FFF2-40B4-BE49-F238E27FC236}">
                  <a16:creationId xmlns:a16="http://schemas.microsoft.com/office/drawing/2014/main" id="{7DE6F851-4F37-32C4-9C4B-31AD65C385AF}"/>
                </a:ext>
              </a:extLst>
            </p:cNvPr>
            <p:cNvSpPr txBox="1"/>
            <p:nvPr/>
          </p:nvSpPr>
          <p:spPr>
            <a:xfrm>
              <a:off x="127000" y="301625"/>
              <a:ext cx="558800" cy="358775"/>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8" name="Picture 27" descr="Mountains on book art concept">
            <a:extLst>
              <a:ext uri="{FF2B5EF4-FFF2-40B4-BE49-F238E27FC236}">
                <a16:creationId xmlns:a16="http://schemas.microsoft.com/office/drawing/2014/main" id="{547012E2-CDE3-744A-15C7-8AE4D2E39B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6769" y="4122415"/>
            <a:ext cx="489325" cy="440596"/>
          </a:xfrm>
          <a:prstGeom prst="rect">
            <a:avLst/>
          </a:prstGeom>
        </p:spPr>
      </p:pic>
      <p:pic>
        <p:nvPicPr>
          <p:cNvPr id="36" name="Picture 35" descr="Teapot and cup">
            <a:extLst>
              <a:ext uri="{FF2B5EF4-FFF2-40B4-BE49-F238E27FC236}">
                <a16:creationId xmlns:a16="http://schemas.microsoft.com/office/drawing/2014/main" id="{7B2C5BED-727A-B24C-E30F-644AEDF76D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7724" y="4194347"/>
            <a:ext cx="645467" cy="424103"/>
          </a:xfrm>
          <a:prstGeom prst="rect">
            <a:avLst/>
          </a:prstGeom>
        </p:spPr>
      </p:pic>
      <p:pic>
        <p:nvPicPr>
          <p:cNvPr id="40" name="Picture 39" descr="Colorful ukuleles on display">
            <a:extLst>
              <a:ext uri="{FF2B5EF4-FFF2-40B4-BE49-F238E27FC236}">
                <a16:creationId xmlns:a16="http://schemas.microsoft.com/office/drawing/2014/main" id="{E78C067C-2CCA-D5D7-4651-6A52302893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3560" y="6462162"/>
            <a:ext cx="535017" cy="354240"/>
          </a:xfrm>
          <a:prstGeom prst="rect">
            <a:avLst/>
          </a:prstGeom>
        </p:spPr>
      </p:pic>
      <p:grpSp>
        <p:nvGrpSpPr>
          <p:cNvPr id="90" name="Group 65">
            <a:extLst>
              <a:ext uri="{FF2B5EF4-FFF2-40B4-BE49-F238E27FC236}">
                <a16:creationId xmlns:a16="http://schemas.microsoft.com/office/drawing/2014/main" id="{77EDA616-35A8-DC47-65C8-95358A68F3C5}"/>
              </a:ext>
            </a:extLst>
          </p:cNvPr>
          <p:cNvGrpSpPr/>
          <p:nvPr/>
        </p:nvGrpSpPr>
        <p:grpSpPr>
          <a:xfrm>
            <a:off x="10282577" y="6574073"/>
            <a:ext cx="220832" cy="193228"/>
            <a:chOff x="0" y="0"/>
            <a:chExt cx="812800" cy="711200"/>
          </a:xfrm>
        </p:grpSpPr>
        <p:sp>
          <p:nvSpPr>
            <p:cNvPr id="97" name="Freeform 66">
              <a:extLst>
                <a:ext uri="{FF2B5EF4-FFF2-40B4-BE49-F238E27FC236}">
                  <a16:creationId xmlns:a16="http://schemas.microsoft.com/office/drawing/2014/main" id="{9EC4868B-3054-3570-224F-9CD29166217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9" name="TextBox 67">
              <a:extLst>
                <a:ext uri="{FF2B5EF4-FFF2-40B4-BE49-F238E27FC236}">
                  <a16:creationId xmlns:a16="http://schemas.microsoft.com/office/drawing/2014/main" id="{1F6747E3-D98C-8547-1A8C-9F9F969185F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111" name="Picture 110" descr="Chairs in a cinema">
            <a:extLst>
              <a:ext uri="{FF2B5EF4-FFF2-40B4-BE49-F238E27FC236}">
                <a16:creationId xmlns:a16="http://schemas.microsoft.com/office/drawing/2014/main" id="{BA4E2D6E-6B0B-0496-FB6A-A13F81A8DEA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3585" y="6456601"/>
            <a:ext cx="577329" cy="359801"/>
          </a:xfrm>
          <a:prstGeom prst="rect">
            <a:avLst/>
          </a:prstGeom>
        </p:spPr>
      </p:pic>
      <p:pic>
        <p:nvPicPr>
          <p:cNvPr id="115" name="Picture 114" descr="Hands holding pieces of chart">
            <a:extLst>
              <a:ext uri="{FF2B5EF4-FFF2-40B4-BE49-F238E27FC236}">
                <a16:creationId xmlns:a16="http://schemas.microsoft.com/office/drawing/2014/main" id="{91FB35DA-8CB0-46A7-F82E-FF0EBACF108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5474" y="6576690"/>
            <a:ext cx="653762" cy="472058"/>
          </a:xfrm>
          <a:prstGeom prst="rect">
            <a:avLst/>
          </a:prstGeom>
        </p:spPr>
      </p:pic>
      <p:pic>
        <p:nvPicPr>
          <p:cNvPr id="10" name="Picture 9" descr="Books and mortarboard illustration">
            <a:extLst>
              <a:ext uri="{FF2B5EF4-FFF2-40B4-BE49-F238E27FC236}">
                <a16:creationId xmlns:a16="http://schemas.microsoft.com/office/drawing/2014/main" id="{09EAD075-EA62-1910-E97D-BCC62E092CE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04924" y="3917551"/>
            <a:ext cx="722791" cy="619535"/>
          </a:xfrm>
          <a:prstGeom prst="rect">
            <a:avLst/>
          </a:prstGeom>
        </p:spPr>
      </p:pic>
    </p:spTree>
    <p:extLst>
      <p:ext uri="{BB962C8B-B14F-4D97-AF65-F5344CB8AC3E}">
        <p14:creationId xmlns:p14="http://schemas.microsoft.com/office/powerpoint/2010/main" val="115095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36176" y="89827"/>
            <a:ext cx="2413006" cy="1541958"/>
            <a:chOff x="0" y="-461294"/>
            <a:chExt cx="879009" cy="2600947"/>
          </a:xfrm>
        </p:grpSpPr>
        <p:sp>
          <p:nvSpPr>
            <p:cNvPr id="4" name="Freeform 4"/>
            <p:cNvSpPr/>
            <p:nvPr/>
          </p:nvSpPr>
          <p:spPr>
            <a:xfrm>
              <a:off x="0" y="-461294"/>
              <a:ext cx="868775" cy="2600947"/>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latin typeface="+mj-lt"/>
              </a:endParaRPr>
            </a:p>
          </p:txBody>
        </p:sp>
        <p:sp>
          <p:nvSpPr>
            <p:cNvPr id="5" name="TextBox 5"/>
            <p:cNvSpPr txBox="1"/>
            <p:nvPr/>
          </p:nvSpPr>
          <p:spPr>
            <a:xfrm>
              <a:off x="10234" y="486808"/>
              <a:ext cx="868775" cy="1583043"/>
            </a:xfrm>
            <a:prstGeom prst="rect">
              <a:avLst/>
            </a:prstGeom>
          </p:spPr>
          <p:txBody>
            <a:bodyPr lIns="50800" tIns="50800" rIns="50800" bIns="50800" rtlCol="0" anchor="ctr"/>
            <a:lstStyle/>
            <a:p>
              <a:pPr algn="ctr">
                <a:lnSpc>
                  <a:spcPts val="2379"/>
                </a:lnSpc>
              </a:pPr>
              <a:r>
                <a:rPr lang="en-GB" sz="1600" b="1" dirty="0">
                  <a:solidFill>
                    <a:schemeClr val="bg1"/>
                  </a:solidFill>
                  <a:latin typeface="+mj-lt"/>
                </a:rPr>
                <a:t>Address: First Floor, </a:t>
              </a:r>
            </a:p>
            <a:p>
              <a:pPr algn="ctr">
                <a:lnSpc>
                  <a:spcPts val="2379"/>
                </a:lnSpc>
              </a:pPr>
              <a:r>
                <a:rPr lang="en-GB" sz="1600" b="1" dirty="0">
                  <a:solidFill>
                    <a:schemeClr val="bg1"/>
                  </a:solidFill>
                  <a:latin typeface="+mj-lt"/>
                </a:rPr>
                <a:t>State House, 22 Dale St, L2 4TR</a:t>
              </a:r>
            </a:p>
            <a:p>
              <a:pPr algn="ctr">
                <a:lnSpc>
                  <a:spcPts val="2379"/>
                </a:lnSpc>
              </a:pPr>
              <a:r>
                <a:rPr lang="en-US" sz="1600" b="1" dirty="0">
                  <a:solidFill>
                    <a:srgbClr val="FFFFFF"/>
                  </a:solidFill>
                  <a:latin typeface="+mj-lt"/>
                </a:rPr>
                <a:t>Tel: </a:t>
              </a:r>
              <a:r>
                <a:rPr lang="en-GB" sz="1800" dirty="0">
                  <a:solidFill>
                    <a:schemeClr val="bg1"/>
                  </a:solidFill>
                  <a:effectLst/>
                  <a:latin typeface="Calibri" panose="020F0502020204030204" pitchFamily="34" charset="0"/>
                  <a:ea typeface="Calibri" panose="020F0502020204030204" pitchFamily="34" charset="0"/>
                </a:rPr>
                <a:t>07586115855</a:t>
              </a:r>
              <a:endParaRPr lang="en-GB" sz="1200" b="1" dirty="0">
                <a:solidFill>
                  <a:schemeClr val="bg1"/>
                </a:solidFill>
                <a:latin typeface="+mj-lt"/>
              </a:endParaRPr>
            </a:p>
            <a:p>
              <a:pPr algn="ctr">
                <a:lnSpc>
                  <a:spcPts val="2379"/>
                </a:lnSpc>
              </a:pPr>
              <a:endParaRPr lang="en-US" sz="1699" dirty="0">
                <a:solidFill>
                  <a:srgbClr val="FFFFFF"/>
                </a:solidFill>
                <a:latin typeface="+mj-lt"/>
              </a:endParaRPr>
            </a:p>
          </p:txBody>
        </p:sp>
      </p:grpSp>
      <p:sp>
        <p:nvSpPr>
          <p:cNvPr id="69" name="TextBox 69"/>
          <p:cNvSpPr txBox="1"/>
          <p:nvPr/>
        </p:nvSpPr>
        <p:spPr>
          <a:xfrm>
            <a:off x="2740976" y="-23974"/>
            <a:ext cx="6886500" cy="559192"/>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January Activities to look out for…</a:t>
            </a:r>
          </a:p>
        </p:txBody>
      </p:sp>
      <p:grpSp>
        <p:nvGrpSpPr>
          <p:cNvPr id="101" name="Group 49">
            <a:extLst>
              <a:ext uri="{FF2B5EF4-FFF2-40B4-BE49-F238E27FC236}">
                <a16:creationId xmlns:a16="http://schemas.microsoft.com/office/drawing/2014/main" id="{D0FBB3A9-1263-9EF9-6A48-E550B1A42133}"/>
              </a:ext>
            </a:extLst>
          </p:cNvPr>
          <p:cNvGrpSpPr/>
          <p:nvPr/>
        </p:nvGrpSpPr>
        <p:grpSpPr>
          <a:xfrm>
            <a:off x="307783" y="6486430"/>
            <a:ext cx="2536263" cy="836331"/>
            <a:chOff x="183080" y="146428"/>
            <a:chExt cx="2754682" cy="849618"/>
          </a:xfrm>
        </p:grpSpPr>
        <p:sp>
          <p:nvSpPr>
            <p:cNvPr id="102" name="Freeform 50">
              <a:extLst>
                <a:ext uri="{FF2B5EF4-FFF2-40B4-BE49-F238E27FC236}">
                  <a16:creationId xmlns:a16="http://schemas.microsoft.com/office/drawing/2014/main" id="{B3AB1A79-48FC-1388-18D1-8C3463E5BA8A}"/>
                </a:ext>
              </a:extLst>
            </p:cNvPr>
            <p:cNvSpPr/>
            <p:nvPr/>
          </p:nvSpPr>
          <p:spPr>
            <a:xfrm>
              <a:off x="689579" y="146428"/>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103" name="TextBox 52">
              <a:extLst>
                <a:ext uri="{FF2B5EF4-FFF2-40B4-BE49-F238E27FC236}">
                  <a16:creationId xmlns:a16="http://schemas.microsoft.com/office/drawing/2014/main" id="{2A5A7AEA-F0E3-87D2-8207-4D9334926A55}"/>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a:solidFill>
                    <a:srgbClr val="000000"/>
                  </a:solidFill>
                  <a:latin typeface="DM Sans"/>
                </a:rPr>
                <a:t>This </a:t>
              </a:r>
              <a:r>
                <a:rPr lang="en-US" sz="750" err="1">
                  <a:solidFill>
                    <a:srgbClr val="000000"/>
                  </a:solidFill>
                  <a:latin typeface="DM Sans"/>
                </a:rPr>
                <a:t>programme</a:t>
              </a:r>
              <a:r>
                <a:rPr lang="en-US" sz="750">
                  <a:solidFill>
                    <a:srgbClr val="000000"/>
                  </a:solidFill>
                  <a:latin typeface="DM Sans"/>
                </a:rPr>
                <a:t> is delivered by HMPPS CFO</a:t>
              </a:r>
            </a:p>
          </p:txBody>
        </p:sp>
      </p:grpSp>
      <p:pic>
        <p:nvPicPr>
          <p:cNvPr id="12" name="Picture 11">
            <a:extLst>
              <a:ext uri="{FF2B5EF4-FFF2-40B4-BE49-F238E27FC236}">
                <a16:creationId xmlns:a16="http://schemas.microsoft.com/office/drawing/2014/main" id="{6537D8A2-1ADA-A599-B149-8F82041A033D}"/>
              </a:ext>
            </a:extLst>
          </p:cNvPr>
          <p:cNvPicPr>
            <a:picLocks noChangeAspect="1"/>
          </p:cNvPicPr>
          <p:nvPr/>
        </p:nvPicPr>
        <p:blipFill>
          <a:blip r:embed="rId4"/>
          <a:stretch>
            <a:fillRect/>
          </a:stretch>
        </p:blipFill>
        <p:spPr>
          <a:xfrm>
            <a:off x="9409808" y="75858"/>
            <a:ext cx="1181202" cy="624894"/>
          </a:xfrm>
          <a:prstGeom prst="rect">
            <a:avLst/>
          </a:prstGeom>
        </p:spPr>
      </p:pic>
      <p:sp>
        <p:nvSpPr>
          <p:cNvPr id="16" name="TextBox 15">
            <a:extLst>
              <a:ext uri="{FF2B5EF4-FFF2-40B4-BE49-F238E27FC236}">
                <a16:creationId xmlns:a16="http://schemas.microsoft.com/office/drawing/2014/main" id="{B6F42CB9-BC15-812E-2863-D4A06D55691A}"/>
              </a:ext>
            </a:extLst>
          </p:cNvPr>
          <p:cNvSpPr txBox="1"/>
          <p:nvPr/>
        </p:nvSpPr>
        <p:spPr>
          <a:xfrm>
            <a:off x="3435735" y="1254777"/>
            <a:ext cx="4518715" cy="1077218"/>
          </a:xfrm>
          <a:prstGeom prst="rect">
            <a:avLst/>
          </a:prstGeom>
          <a:noFill/>
        </p:spPr>
        <p:txBody>
          <a:bodyPr wrap="square" rtlCol="0">
            <a:spAutoFit/>
          </a:bodyPr>
          <a:lstStyle/>
          <a:p>
            <a:r>
              <a:rPr lang="en-GB" sz="1600" dirty="0"/>
              <a:t>These sessions will introduce new interests and help you widen your knowledge. You might learn something new and you might also share your knowledge with others.</a:t>
            </a:r>
          </a:p>
        </p:txBody>
      </p:sp>
      <p:sp>
        <p:nvSpPr>
          <p:cNvPr id="17" name="TextBox 16">
            <a:extLst>
              <a:ext uri="{FF2B5EF4-FFF2-40B4-BE49-F238E27FC236}">
                <a16:creationId xmlns:a16="http://schemas.microsoft.com/office/drawing/2014/main" id="{817A9ED9-CCD3-C028-02F1-85735D9F917E}"/>
              </a:ext>
            </a:extLst>
          </p:cNvPr>
          <p:cNvSpPr txBox="1"/>
          <p:nvPr/>
        </p:nvSpPr>
        <p:spPr>
          <a:xfrm>
            <a:off x="2844046" y="674562"/>
            <a:ext cx="5005307" cy="369332"/>
          </a:xfrm>
          <a:prstGeom prst="rect">
            <a:avLst/>
          </a:prstGeom>
          <a:noFill/>
        </p:spPr>
        <p:txBody>
          <a:bodyPr wrap="square" rtlCol="0">
            <a:spAutoFit/>
          </a:bodyPr>
          <a:lstStyle/>
          <a:p>
            <a:r>
              <a:rPr lang="en-GB" b="1" dirty="0"/>
              <a:t>Interested in gaining new knowledge, ask about </a:t>
            </a:r>
            <a:r>
              <a:rPr lang="en-GB" b="1" dirty="0">
                <a:sym typeface="Wingdings" panose="05000000000000000000" pitchFamily="2" charset="2"/>
              </a:rPr>
              <a:t></a:t>
            </a:r>
            <a:endParaRPr lang="en-GB" b="1" dirty="0"/>
          </a:p>
        </p:txBody>
      </p:sp>
      <p:cxnSp>
        <p:nvCxnSpPr>
          <p:cNvPr id="49" name="Straight Connector 48">
            <a:extLst>
              <a:ext uri="{FF2B5EF4-FFF2-40B4-BE49-F238E27FC236}">
                <a16:creationId xmlns:a16="http://schemas.microsoft.com/office/drawing/2014/main" id="{4FB673AA-25B3-9A20-74E7-934F9D140615}"/>
              </a:ext>
            </a:extLst>
          </p:cNvPr>
          <p:cNvCxnSpPr/>
          <p:nvPr/>
        </p:nvCxnSpPr>
        <p:spPr>
          <a:xfrm>
            <a:off x="385203" y="2286000"/>
            <a:ext cx="9828604"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CB01410-E372-51FC-04DB-E62AD094AEE4}"/>
              </a:ext>
            </a:extLst>
          </p:cNvPr>
          <p:cNvSpPr txBox="1"/>
          <p:nvPr/>
        </p:nvSpPr>
        <p:spPr>
          <a:xfrm>
            <a:off x="4148287" y="3532419"/>
            <a:ext cx="4758550" cy="984885"/>
          </a:xfrm>
          <a:prstGeom prst="rect">
            <a:avLst/>
          </a:prstGeom>
          <a:noFill/>
        </p:spPr>
        <p:txBody>
          <a:bodyPr wrap="square" rtlCol="0">
            <a:spAutoFit/>
          </a:bodyPr>
          <a:lstStyle/>
          <a:p>
            <a:r>
              <a:rPr lang="en-GB" sz="1400" dirty="0"/>
              <a:t>Get support breaking down big goals, into smaller, more manageable steps, build confidence and motivation to achieve these goals and focus on a positive future. Improve mental, physical and social wellbeing</a:t>
            </a:r>
            <a:r>
              <a:rPr lang="en-GB" sz="1600" dirty="0"/>
              <a:t>.</a:t>
            </a:r>
          </a:p>
        </p:txBody>
      </p:sp>
      <p:pic>
        <p:nvPicPr>
          <p:cNvPr id="2062" name="Picture 14" descr="6 Reasons Why Goal Setting Doesn't Work - Sports Psychology">
            <a:extLst>
              <a:ext uri="{FF2B5EF4-FFF2-40B4-BE49-F238E27FC236}">
                <a16:creationId xmlns:a16="http://schemas.microsoft.com/office/drawing/2014/main" id="{CDCE2DE1-4644-FC14-2DD2-6EC383B35A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778" y="2902531"/>
            <a:ext cx="1690730" cy="112723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EAF32062-3277-0022-2FC6-1546CCA07A46}"/>
              </a:ext>
            </a:extLst>
          </p:cNvPr>
          <p:cNvSpPr txBox="1"/>
          <p:nvPr/>
        </p:nvSpPr>
        <p:spPr>
          <a:xfrm>
            <a:off x="2914032" y="2672418"/>
            <a:ext cx="3979019" cy="646331"/>
          </a:xfrm>
          <a:prstGeom prst="rect">
            <a:avLst/>
          </a:prstGeom>
          <a:noFill/>
        </p:spPr>
        <p:txBody>
          <a:bodyPr wrap="square" rtlCol="0">
            <a:spAutoFit/>
          </a:bodyPr>
          <a:lstStyle/>
          <a:p>
            <a:r>
              <a:rPr lang="en-GB" b="1" dirty="0"/>
              <a:t>For support with motivation, confidence, isolation, ask about </a:t>
            </a:r>
            <a:r>
              <a:rPr lang="en-GB" b="1" dirty="0">
                <a:sym typeface="Wingdings" panose="05000000000000000000" pitchFamily="2" charset="2"/>
              </a:rPr>
              <a:t></a:t>
            </a:r>
            <a:endParaRPr lang="en-GB" b="1" dirty="0"/>
          </a:p>
        </p:txBody>
      </p:sp>
      <p:cxnSp>
        <p:nvCxnSpPr>
          <p:cNvPr id="80" name="Straight Connector 79">
            <a:extLst>
              <a:ext uri="{FF2B5EF4-FFF2-40B4-BE49-F238E27FC236}">
                <a16:creationId xmlns:a16="http://schemas.microsoft.com/office/drawing/2014/main" id="{BB572D46-10FB-276A-4230-79A591470006}"/>
              </a:ext>
            </a:extLst>
          </p:cNvPr>
          <p:cNvCxnSpPr>
            <a:cxnSpLocks/>
          </p:cNvCxnSpPr>
          <p:nvPr/>
        </p:nvCxnSpPr>
        <p:spPr>
          <a:xfrm flipV="1">
            <a:off x="385203" y="4499603"/>
            <a:ext cx="9923568" cy="2774"/>
          </a:xfrm>
          <a:prstGeom prst="line">
            <a:avLst/>
          </a:prstGeom>
        </p:spPr>
        <p:style>
          <a:lnRef idx="1">
            <a:schemeClr val="accent1"/>
          </a:lnRef>
          <a:fillRef idx="0">
            <a:schemeClr val="accent1"/>
          </a:fillRef>
          <a:effectRef idx="0">
            <a:schemeClr val="accent1"/>
          </a:effectRef>
          <a:fontRef idx="minor">
            <a:schemeClr val="tx1"/>
          </a:fontRef>
        </p:style>
      </p:cxnSp>
      <p:pic>
        <p:nvPicPr>
          <p:cNvPr id="2064" name="Picture 16" descr="Did you know? Fewer than 100 people have a photographic memory | New  Scientist">
            <a:extLst>
              <a:ext uri="{FF2B5EF4-FFF2-40B4-BE49-F238E27FC236}">
                <a16:creationId xmlns:a16="http://schemas.microsoft.com/office/drawing/2014/main" id="{E767CC00-B076-5D7D-E91A-A48B84FE13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203" y="4770541"/>
            <a:ext cx="1746563" cy="98244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40AC6C46-E95C-3EF6-5126-3BCCF0AAB758}"/>
              </a:ext>
            </a:extLst>
          </p:cNvPr>
          <p:cNvSpPr txBox="1"/>
          <p:nvPr/>
        </p:nvSpPr>
        <p:spPr>
          <a:xfrm>
            <a:off x="2885026" y="4903721"/>
            <a:ext cx="4008026" cy="369332"/>
          </a:xfrm>
          <a:prstGeom prst="rect">
            <a:avLst/>
          </a:prstGeom>
          <a:noFill/>
        </p:spPr>
        <p:txBody>
          <a:bodyPr wrap="square" rtlCol="0">
            <a:spAutoFit/>
          </a:bodyPr>
          <a:lstStyle/>
          <a:p>
            <a:r>
              <a:rPr lang="en-GB" b="1" dirty="0"/>
              <a:t>For employment support, ask about </a:t>
            </a:r>
            <a:r>
              <a:rPr lang="en-GB" b="1" dirty="0">
                <a:sym typeface="Wingdings" panose="05000000000000000000" pitchFamily="2" charset="2"/>
              </a:rPr>
              <a:t></a:t>
            </a:r>
            <a:endParaRPr lang="en-GB" b="1" dirty="0"/>
          </a:p>
        </p:txBody>
      </p:sp>
      <p:sp>
        <p:nvSpPr>
          <p:cNvPr id="84" name="TextBox 83">
            <a:extLst>
              <a:ext uri="{FF2B5EF4-FFF2-40B4-BE49-F238E27FC236}">
                <a16:creationId xmlns:a16="http://schemas.microsoft.com/office/drawing/2014/main" id="{03B7904F-59FD-0B82-232D-A43A1E53F126}"/>
              </a:ext>
            </a:extLst>
          </p:cNvPr>
          <p:cNvSpPr txBox="1"/>
          <p:nvPr/>
        </p:nvSpPr>
        <p:spPr>
          <a:xfrm>
            <a:off x="3369723" y="5563076"/>
            <a:ext cx="5537114" cy="738664"/>
          </a:xfrm>
          <a:prstGeom prst="rect">
            <a:avLst/>
          </a:prstGeom>
          <a:noFill/>
        </p:spPr>
        <p:txBody>
          <a:bodyPr wrap="square" rtlCol="0">
            <a:spAutoFit/>
          </a:bodyPr>
          <a:lstStyle/>
          <a:p>
            <a:r>
              <a:rPr lang="en-GB" sz="1400" dirty="0"/>
              <a:t>Looking for employment and unsure where to start? These sessions will give you a chance to prepare for job applications, interviews and employment and allow you to improve these skills for the future.</a:t>
            </a:r>
          </a:p>
        </p:txBody>
      </p:sp>
      <p:cxnSp>
        <p:nvCxnSpPr>
          <p:cNvPr id="86" name="Straight Connector 85">
            <a:extLst>
              <a:ext uri="{FF2B5EF4-FFF2-40B4-BE49-F238E27FC236}">
                <a16:creationId xmlns:a16="http://schemas.microsoft.com/office/drawing/2014/main" id="{C27CD12E-B590-436B-238B-85A31AAFCFB8}"/>
              </a:ext>
            </a:extLst>
          </p:cNvPr>
          <p:cNvCxnSpPr>
            <a:cxnSpLocks/>
          </p:cNvCxnSpPr>
          <p:nvPr/>
        </p:nvCxnSpPr>
        <p:spPr>
          <a:xfrm>
            <a:off x="385203" y="6379029"/>
            <a:ext cx="9923568" cy="27514"/>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636EAA63-225F-4717-422D-CCCF43FA1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1538" y="167133"/>
            <a:ext cx="1148311" cy="365119"/>
          </a:xfrm>
          <a:prstGeom prst="rect">
            <a:avLst/>
          </a:prstGeom>
        </p:spPr>
      </p:pic>
      <p:sp>
        <p:nvSpPr>
          <p:cNvPr id="7" name="TextBox 6">
            <a:extLst>
              <a:ext uri="{FF2B5EF4-FFF2-40B4-BE49-F238E27FC236}">
                <a16:creationId xmlns:a16="http://schemas.microsoft.com/office/drawing/2014/main" id="{1F35B889-A39B-C8FB-44CA-5E36DA3B1135}"/>
              </a:ext>
            </a:extLst>
          </p:cNvPr>
          <p:cNvSpPr txBox="1"/>
          <p:nvPr/>
        </p:nvSpPr>
        <p:spPr>
          <a:xfrm>
            <a:off x="6687565" y="2587162"/>
            <a:ext cx="3047946" cy="923330"/>
          </a:xfrm>
          <a:prstGeom prst="rect">
            <a:avLst/>
          </a:prstGeom>
          <a:noFill/>
        </p:spPr>
        <p:txBody>
          <a:bodyPr wrap="square" rtlCol="0">
            <a:spAutoFit/>
          </a:bodyPr>
          <a:lstStyle/>
          <a:p>
            <a:pPr algn="just"/>
            <a:r>
              <a:rPr lang="en-GB" b="1" dirty="0"/>
              <a:t>Lego sessions, Wellbeing sessions, therapy dogs, arts&amp;crafts …</a:t>
            </a:r>
          </a:p>
        </p:txBody>
      </p:sp>
      <p:sp>
        <p:nvSpPr>
          <p:cNvPr id="10" name="TextBox 9">
            <a:extLst>
              <a:ext uri="{FF2B5EF4-FFF2-40B4-BE49-F238E27FC236}">
                <a16:creationId xmlns:a16="http://schemas.microsoft.com/office/drawing/2014/main" id="{56285F27-5073-55C6-4C68-1E30737AB5B5}"/>
              </a:ext>
            </a:extLst>
          </p:cNvPr>
          <p:cNvSpPr txBox="1"/>
          <p:nvPr/>
        </p:nvSpPr>
        <p:spPr>
          <a:xfrm>
            <a:off x="6670669" y="4601102"/>
            <a:ext cx="2800245" cy="923330"/>
          </a:xfrm>
          <a:prstGeom prst="rect">
            <a:avLst/>
          </a:prstGeom>
          <a:noFill/>
        </p:spPr>
        <p:txBody>
          <a:bodyPr wrap="square" rtlCol="0">
            <a:spAutoFit/>
          </a:bodyPr>
          <a:lstStyle/>
          <a:p>
            <a:pPr algn="just"/>
            <a:r>
              <a:rPr lang="en-GB" b="1" dirty="0"/>
              <a:t>CV writing, disclosure letter writing, job searching, mock interviews …</a:t>
            </a:r>
          </a:p>
        </p:txBody>
      </p:sp>
      <p:sp>
        <p:nvSpPr>
          <p:cNvPr id="11" name="TextBox 10">
            <a:extLst>
              <a:ext uri="{FF2B5EF4-FFF2-40B4-BE49-F238E27FC236}">
                <a16:creationId xmlns:a16="http://schemas.microsoft.com/office/drawing/2014/main" id="{EA2A5D24-000B-574D-323A-8BD7BC8649FD}"/>
              </a:ext>
            </a:extLst>
          </p:cNvPr>
          <p:cNvSpPr txBox="1"/>
          <p:nvPr/>
        </p:nvSpPr>
        <p:spPr>
          <a:xfrm>
            <a:off x="7849352" y="708796"/>
            <a:ext cx="2494131" cy="923330"/>
          </a:xfrm>
          <a:prstGeom prst="rect">
            <a:avLst/>
          </a:prstGeom>
          <a:noFill/>
        </p:spPr>
        <p:txBody>
          <a:bodyPr wrap="square" rtlCol="0">
            <a:spAutoFit/>
          </a:bodyPr>
          <a:lstStyle/>
          <a:p>
            <a:pPr algn="just"/>
            <a:r>
              <a:rPr lang="en-GB" b="1" dirty="0"/>
              <a:t>Pass the Baton, Walks, Coffee morning, How to sessions …</a:t>
            </a:r>
          </a:p>
        </p:txBody>
      </p:sp>
    </p:spTree>
    <p:extLst>
      <p:ext uri="{BB962C8B-B14F-4D97-AF65-F5344CB8AC3E}">
        <p14:creationId xmlns:p14="http://schemas.microsoft.com/office/powerpoint/2010/main" val="260351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EB63A1E2B0A43B803C23E62A33D0E" ma:contentTypeVersion="" ma:contentTypeDescription="Create a new document." ma:contentTypeScope="" ma:versionID="0cfa3af12dacb6d37d9e170e2f24502f">
  <xsd:schema xmlns:xsd="http://www.w3.org/2001/XMLSchema" xmlns:xs="http://www.w3.org/2001/XMLSchema" xmlns:p="http://schemas.microsoft.com/office/2006/metadata/properties" xmlns:ns2="58C8E540-CDFE-4713-BFF0-4351D38ADE9D" xmlns:ns3="4d30bb2a-f321-43c9-acb7-6f415d4a716e" xmlns:ns4="58c8e540-cdfe-4713-bff0-4351d38ade9d" xmlns:ns5="0a6be467-e76b-4869-981c-41fd8dac8726" targetNamespace="http://schemas.microsoft.com/office/2006/metadata/properties" ma:root="true" ma:fieldsID="fa2ef7831d9e497843b63c8d01ff9d56" ns2:_="" ns3:_="" ns4:_="" ns5:_="">
    <xsd:import namespace="58C8E540-CDFE-4713-BFF0-4351D38ADE9D"/>
    <xsd:import namespace="4d30bb2a-f321-43c9-acb7-6f415d4a716e"/>
    <xsd:import namespace="58c8e540-cdfe-4713-bff0-4351d38ade9d"/>
    <xsd:import namespace="0a6be467-e76b-4869-981c-41fd8dac87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4:MediaServiceGenerationTime" minOccurs="0"/>
                <xsd:element ref="ns4:MediaServiceEventHashCode" minOccurs="0"/>
                <xsd:element ref="ns4:MediaServiceAutoKeyPoints" minOccurs="0"/>
                <xsd:element ref="ns4:MediaServiceKeyPoints" minOccurs="0"/>
                <xsd:element ref="ns4:Number" minOccurs="0"/>
                <xsd:element ref="ns4:MediaLengthInSeconds" minOccurs="0"/>
                <xsd:element ref="ns4:lcf76f155ced4ddcb4097134ff3c332f" minOccurs="0"/>
                <xsd:element ref="ns5:TaxCatchAll"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8E540-CDFE-4713-BFF0-4351D38AD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30bb2a-f321-43c9-acb7-6f415d4a7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c8e540-cdfe-4713-bff0-4351d38ade9d" elementFormDefault="qualified">
    <xsd:import namespace="http://schemas.microsoft.com/office/2006/documentManagement/types"/>
    <xsd:import namespace="http://schemas.microsoft.com/office/infopath/2007/PartnerControls"/>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a722410-03a9-4718-9392-c4089ca5a50e"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6be467-e76b-4869-981c-41fd8dac8726"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e8a2237-55ea-4d70-868f-dd5aeff31326}" ma:internalName="TaxCatchAll" ma:showField="CatchAllData" ma:web="0a6be467-e76b-4869-981c-41fd8dac87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6be467-e76b-4869-981c-41fd8dac8726" xsi:nil="true"/>
    <lcf76f155ced4ddcb4097134ff3c332f xmlns="58c8e540-cdfe-4713-bff0-4351d38ade9d">
      <Terms xmlns="http://schemas.microsoft.com/office/infopath/2007/PartnerControls"/>
    </lcf76f155ced4ddcb4097134ff3c332f>
    <Number xmlns="58c8e540-cdfe-4713-bff0-4351d38ade9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8EFEBD-D979-40BF-B3D3-BBEA61E47B03}"/>
</file>

<file path=customXml/itemProps2.xml><?xml version="1.0" encoding="utf-8"?>
<ds:datastoreItem xmlns:ds="http://schemas.openxmlformats.org/officeDocument/2006/customXml" ds:itemID="{12D4F630-F244-4249-A1DD-CAF66701C44D}">
  <ds:schemaRefs>
    <ds:schemaRef ds:uri="http://purl.org/dc/terms/"/>
    <ds:schemaRef ds:uri="http://purl.org/dc/elements/1.1/"/>
    <ds:schemaRef ds:uri="39022ca7-da8b-462c-ac53-cf911d2e7c5d"/>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schemas.microsoft.com/sharepoint/v3"/>
    <ds:schemaRef ds:uri="http://schemas.microsoft.com/office/infopath/2007/PartnerControls"/>
    <ds:schemaRef ds:uri="21fe2dc5-e687-4b08-a992-8b5ade4d5474"/>
  </ds:schemaRefs>
</ds:datastoreItem>
</file>

<file path=customXml/itemProps3.xml><?xml version="1.0" encoding="utf-8"?>
<ds:datastoreItem xmlns:ds="http://schemas.openxmlformats.org/officeDocument/2006/customXml" ds:itemID="{EE53B0B3-0F5A-401C-97A3-2E7FE5C385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2334</TotalTime>
  <Words>1294</Words>
  <Application>Microsoft Office PowerPoint</Application>
  <PresentationFormat>Custom</PresentationFormat>
  <Paragraphs>398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DM Sans</vt:lpstr>
      <vt:lpstr>Calibri</vt:lpstr>
      <vt:lpstr>Wingdings</vt:lpstr>
      <vt:lpstr>DM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CFO Activity Schedule TEMPLATE</dc:title>
  <dc:creator>Hvalec, Julia (Growth Company)</dc:creator>
  <cp:lastModifiedBy>Benson, Louise (Growth Company)</cp:lastModifiedBy>
  <cp:revision>176</cp:revision>
  <cp:lastPrinted>2024-09-30T08:24:20Z</cp:lastPrinted>
  <dcterms:created xsi:type="dcterms:W3CDTF">2006-08-16T00:00:00Z</dcterms:created>
  <dcterms:modified xsi:type="dcterms:W3CDTF">2024-12-20T10:49:03Z</dcterms:modified>
  <dc:identifier>DAFxy3nWgJM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0x010100EE0EB63A1E2B0A43B803C23E62A33D0E</vt:lpwstr>
  </property>
</Properties>
</file>