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9"/>
  </p:notesMasterIdLst>
  <p:sldIdLst>
    <p:sldId id="256" r:id="rId5"/>
    <p:sldId id="257" r:id="rId6"/>
    <p:sldId id="258" r:id="rId7"/>
    <p:sldId id="259" r:id="rId8"/>
  </p:sldIdLst>
  <p:sldSz cx="10693400" cy="7556500"/>
  <p:notesSz cx="6797675" cy="9926638"/>
  <p:embeddedFontLst>
    <p:embeddedFont>
      <p:font typeface="DM Sans" pitchFamily="2" charset="0"/>
      <p:regular r:id="rId10"/>
      <p:bold r:id="rId11"/>
      <p:italic r:id="rId12"/>
      <p:boldItalic r:id="rId13"/>
    </p:embeddedFont>
    <p:embeddedFont>
      <p:font typeface="DM Sans Bold" charset="0"/>
      <p:regular r:id="rId14"/>
      <p:bold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A1192A-A7C9-4739-B5FE-5D904117EC4D}" v="643" dt="2024-11-21T09:56:46.7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34" autoAdjust="0"/>
    <p:restoredTop sz="86408" autoAdjust="0"/>
  </p:normalViewPr>
  <p:slideViewPr>
    <p:cSldViewPr snapToGrid="0">
      <p:cViewPr varScale="1">
        <p:scale>
          <a:sx n="82" d="100"/>
          <a:sy n="82" d="100"/>
        </p:scale>
        <p:origin x="90" y="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2.fntdata"/><Relationship Id="rId5" Type="http://schemas.openxmlformats.org/officeDocument/2006/relationships/slide" Target="slides/slide1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iggins, Teigan (Growth Company)" userId="6b977de3-eeb6-4d36-aa47-2111edbf69f3" providerId="ADAL" clId="{29A1192A-A7C9-4739-B5FE-5D904117EC4D}"/>
    <pc:docChg chg="undo custSel modSld">
      <pc:chgData name="Higgins, Teigan (Growth Company)" userId="6b977de3-eeb6-4d36-aa47-2111edbf69f3" providerId="ADAL" clId="{29A1192A-A7C9-4739-B5FE-5D904117EC4D}" dt="2024-11-21T10:09:52.336" v="1041" actId="20577"/>
      <pc:docMkLst>
        <pc:docMk/>
      </pc:docMkLst>
      <pc:sldChg chg="delSp modSp mod">
        <pc:chgData name="Higgins, Teigan (Growth Company)" userId="6b977de3-eeb6-4d36-aa47-2111edbf69f3" providerId="ADAL" clId="{29A1192A-A7C9-4739-B5FE-5D904117EC4D}" dt="2024-11-21T10:00:17.722" v="890" actId="478"/>
        <pc:sldMkLst>
          <pc:docMk/>
          <pc:sldMk cId="0" sldId="256"/>
        </pc:sldMkLst>
        <pc:grpChg chg="del mod">
          <ac:chgData name="Higgins, Teigan (Growth Company)" userId="6b977de3-eeb6-4d36-aa47-2111edbf69f3" providerId="ADAL" clId="{29A1192A-A7C9-4739-B5FE-5D904117EC4D}" dt="2024-11-21T10:00:17.722" v="890" actId="478"/>
          <ac:grpSpMkLst>
            <pc:docMk/>
            <pc:sldMk cId="0" sldId="256"/>
            <ac:grpSpMk id="12" creationId="{00000000-0000-0000-0000-000000000000}"/>
          </ac:grpSpMkLst>
        </pc:grpChg>
        <pc:grpChg chg="mod">
          <ac:chgData name="Higgins, Teigan (Growth Company)" userId="6b977de3-eeb6-4d36-aa47-2111edbf69f3" providerId="ADAL" clId="{29A1192A-A7C9-4739-B5FE-5D904117EC4D}" dt="2024-11-21T09:51:14.192" v="669" actId="1076"/>
          <ac:grpSpMkLst>
            <pc:docMk/>
            <pc:sldMk cId="0" sldId="256"/>
            <ac:grpSpMk id="45" creationId="{98B80825-26BA-918C-5904-407D354C729E}"/>
          </ac:grpSpMkLst>
        </pc:grpChg>
        <pc:graphicFrameChg chg="mod modGraphic">
          <ac:chgData name="Higgins, Teigan (Growth Company)" userId="6b977de3-eeb6-4d36-aa47-2111edbf69f3" providerId="ADAL" clId="{29A1192A-A7C9-4739-B5FE-5D904117EC4D}" dt="2024-11-21T09:52:08.695" v="702" actId="20577"/>
          <ac:graphicFrameMkLst>
            <pc:docMk/>
            <pc:sldMk cId="0" sldId="256"/>
            <ac:graphicFrameMk id="2" creationId="{00000000-0000-0000-0000-000000000000}"/>
          </ac:graphicFrameMkLst>
        </pc:graphicFrameChg>
        <pc:picChg chg="mod">
          <ac:chgData name="Higgins, Teigan (Growth Company)" userId="6b977de3-eeb6-4d36-aa47-2111edbf69f3" providerId="ADAL" clId="{29A1192A-A7C9-4739-B5FE-5D904117EC4D}" dt="2024-11-12T15:53:29.651" v="2" actId="1076"/>
          <ac:picMkLst>
            <pc:docMk/>
            <pc:sldMk cId="0" sldId="256"/>
            <ac:picMk id="36" creationId="{E30DA3F2-B3A0-AEA9-132C-CFFBE91F04F4}"/>
          </ac:picMkLst>
        </pc:picChg>
      </pc:sldChg>
      <pc:sldChg chg="modSp mod">
        <pc:chgData name="Higgins, Teigan (Growth Company)" userId="6b977de3-eeb6-4d36-aa47-2111edbf69f3" providerId="ADAL" clId="{29A1192A-A7C9-4739-B5FE-5D904117EC4D}" dt="2024-11-21T09:54:58.308" v="847" actId="20577"/>
        <pc:sldMkLst>
          <pc:docMk/>
          <pc:sldMk cId="3579238054" sldId="257"/>
        </pc:sldMkLst>
        <pc:graphicFrameChg chg="modGraphic">
          <ac:chgData name="Higgins, Teigan (Growth Company)" userId="6b977de3-eeb6-4d36-aa47-2111edbf69f3" providerId="ADAL" clId="{29A1192A-A7C9-4739-B5FE-5D904117EC4D}" dt="2024-11-21T09:54:58.308" v="847" actId="20577"/>
          <ac:graphicFrameMkLst>
            <pc:docMk/>
            <pc:sldMk cId="3579238054" sldId="257"/>
            <ac:graphicFrameMk id="2" creationId="{00000000-0000-0000-0000-000000000000}"/>
          </ac:graphicFrameMkLst>
        </pc:graphicFrameChg>
        <pc:picChg chg="mod">
          <ac:chgData name="Higgins, Teigan (Growth Company)" userId="6b977de3-eeb6-4d36-aa47-2111edbf69f3" providerId="ADAL" clId="{29A1192A-A7C9-4739-B5FE-5D904117EC4D}" dt="2024-11-12T15:54:34.554" v="7" actId="1076"/>
          <ac:picMkLst>
            <pc:docMk/>
            <pc:sldMk cId="3579238054" sldId="257"/>
            <ac:picMk id="21" creationId="{3ACBA191-D472-EB62-C303-7CEFB52B00BF}"/>
          </ac:picMkLst>
        </pc:picChg>
        <pc:picChg chg="mod">
          <ac:chgData name="Higgins, Teigan (Growth Company)" userId="6b977de3-eeb6-4d36-aa47-2111edbf69f3" providerId="ADAL" clId="{29A1192A-A7C9-4739-B5FE-5D904117EC4D}" dt="2024-11-21T09:52:57.966" v="772" actId="1076"/>
          <ac:picMkLst>
            <pc:docMk/>
            <pc:sldMk cId="3579238054" sldId="257"/>
            <ac:picMk id="36" creationId="{E30DA3F2-B3A0-AEA9-132C-CFFBE91F04F4}"/>
          </ac:picMkLst>
        </pc:picChg>
      </pc:sldChg>
      <pc:sldChg chg="addSp delSp modSp mod">
        <pc:chgData name="Higgins, Teigan (Growth Company)" userId="6b977de3-eeb6-4d36-aa47-2111edbf69f3" providerId="ADAL" clId="{29A1192A-A7C9-4739-B5FE-5D904117EC4D}" dt="2024-11-21T09:57:05.150" v="882" actId="1076"/>
        <pc:sldMkLst>
          <pc:docMk/>
          <pc:sldMk cId="1846300963" sldId="258"/>
        </pc:sldMkLst>
        <pc:spChg chg="mod">
          <ac:chgData name="Higgins, Teigan (Growth Company)" userId="6b977de3-eeb6-4d36-aa47-2111edbf69f3" providerId="ADAL" clId="{29A1192A-A7C9-4739-B5FE-5D904117EC4D}" dt="2024-11-15T15:55:26.128" v="640"/>
          <ac:spMkLst>
            <pc:docMk/>
            <pc:sldMk cId="1846300963" sldId="258"/>
            <ac:spMk id="9" creationId="{D0849BB5-E5F1-6E06-4748-0EF762D3677D}"/>
          </ac:spMkLst>
        </pc:spChg>
        <pc:spChg chg="mod">
          <ac:chgData name="Higgins, Teigan (Growth Company)" userId="6b977de3-eeb6-4d36-aa47-2111edbf69f3" providerId="ADAL" clId="{29A1192A-A7C9-4739-B5FE-5D904117EC4D}" dt="2024-11-21T09:56:40.759" v="876"/>
          <ac:spMkLst>
            <pc:docMk/>
            <pc:sldMk cId="1846300963" sldId="258"/>
            <ac:spMk id="17" creationId="{9BBA7CFE-933E-48E0-5D47-74201CC20BE5}"/>
          </ac:spMkLst>
        </pc:spChg>
        <pc:spChg chg="mod">
          <ac:chgData name="Higgins, Teigan (Growth Company)" userId="6b977de3-eeb6-4d36-aa47-2111edbf69f3" providerId="ADAL" clId="{29A1192A-A7C9-4739-B5FE-5D904117EC4D}" dt="2024-11-21T09:56:40.759" v="876"/>
          <ac:spMkLst>
            <pc:docMk/>
            <pc:sldMk cId="1846300963" sldId="258"/>
            <ac:spMk id="18" creationId="{D9889BF0-44CC-6717-37A8-201195506173}"/>
          </ac:spMkLst>
        </pc:spChg>
        <pc:spChg chg="mod">
          <ac:chgData name="Higgins, Teigan (Growth Company)" userId="6b977de3-eeb6-4d36-aa47-2111edbf69f3" providerId="ADAL" clId="{29A1192A-A7C9-4739-B5FE-5D904117EC4D}" dt="2024-11-15T15:55:26.128" v="640"/>
          <ac:spMkLst>
            <pc:docMk/>
            <pc:sldMk cId="1846300963" sldId="258"/>
            <ac:spMk id="42" creationId="{6BAA677F-AAD6-A96F-A038-6D32A16A5E51}"/>
          </ac:spMkLst>
        </pc:spChg>
        <pc:spChg chg="mod">
          <ac:chgData name="Higgins, Teigan (Growth Company)" userId="6b977de3-eeb6-4d36-aa47-2111edbf69f3" providerId="ADAL" clId="{29A1192A-A7C9-4739-B5FE-5D904117EC4D}" dt="2024-11-15T15:55:32.963" v="642"/>
          <ac:spMkLst>
            <pc:docMk/>
            <pc:sldMk cId="1846300963" sldId="258"/>
            <ac:spMk id="44" creationId="{296D6F08-A68B-9E90-A500-1DC740A26B88}"/>
          </ac:spMkLst>
        </pc:spChg>
        <pc:spChg chg="mod">
          <ac:chgData name="Higgins, Teigan (Growth Company)" userId="6b977de3-eeb6-4d36-aa47-2111edbf69f3" providerId="ADAL" clId="{29A1192A-A7C9-4739-B5FE-5D904117EC4D}" dt="2024-11-21T09:56:46.756" v="879"/>
          <ac:spMkLst>
            <pc:docMk/>
            <pc:sldMk cId="1846300963" sldId="258"/>
            <ac:spMk id="55" creationId="{F7763DB2-1AA4-81EF-C5CA-DCA1CAB7EFF5}"/>
          </ac:spMkLst>
        </pc:spChg>
        <pc:spChg chg="mod">
          <ac:chgData name="Higgins, Teigan (Growth Company)" userId="6b977de3-eeb6-4d36-aa47-2111edbf69f3" providerId="ADAL" clId="{29A1192A-A7C9-4739-B5FE-5D904117EC4D}" dt="2024-11-21T09:56:46.756" v="879"/>
          <ac:spMkLst>
            <pc:docMk/>
            <pc:sldMk cId="1846300963" sldId="258"/>
            <ac:spMk id="56" creationId="{6AA1F402-2437-F481-7E56-711D5C53E585}"/>
          </ac:spMkLst>
        </pc:spChg>
        <pc:spChg chg="mod">
          <ac:chgData name="Higgins, Teigan (Growth Company)" userId="6b977de3-eeb6-4d36-aa47-2111edbf69f3" providerId="ADAL" clId="{29A1192A-A7C9-4739-B5FE-5D904117EC4D}" dt="2024-11-15T15:55:32.963" v="642"/>
          <ac:spMkLst>
            <pc:docMk/>
            <pc:sldMk cId="1846300963" sldId="258"/>
            <ac:spMk id="61" creationId="{84D6D17F-0AEF-EF23-79D6-1BE8E9C5D884}"/>
          </ac:spMkLst>
        </pc:spChg>
        <pc:spChg chg="mod">
          <ac:chgData name="Higgins, Teigan (Growth Company)" userId="6b977de3-eeb6-4d36-aa47-2111edbf69f3" providerId="ADAL" clId="{29A1192A-A7C9-4739-B5FE-5D904117EC4D}" dt="2024-11-15T15:55:40.677" v="644"/>
          <ac:spMkLst>
            <pc:docMk/>
            <pc:sldMk cId="1846300963" sldId="258"/>
            <ac:spMk id="73" creationId="{961963FE-9873-7235-5A31-281DB492682D}"/>
          </ac:spMkLst>
        </pc:spChg>
        <pc:spChg chg="mod">
          <ac:chgData name="Higgins, Teigan (Growth Company)" userId="6b977de3-eeb6-4d36-aa47-2111edbf69f3" providerId="ADAL" clId="{29A1192A-A7C9-4739-B5FE-5D904117EC4D}" dt="2024-11-15T15:55:40.677" v="644"/>
          <ac:spMkLst>
            <pc:docMk/>
            <pc:sldMk cId="1846300963" sldId="258"/>
            <ac:spMk id="74" creationId="{D95667F7-FC37-0C61-C1EC-69674C1D2092}"/>
          </ac:spMkLst>
        </pc:spChg>
        <pc:grpChg chg="add mod">
          <ac:chgData name="Higgins, Teigan (Growth Company)" userId="6b977de3-eeb6-4d36-aa47-2111edbf69f3" providerId="ADAL" clId="{29A1192A-A7C9-4739-B5FE-5D904117EC4D}" dt="2024-11-15T15:56:00.691" v="653" actId="1076"/>
          <ac:grpSpMkLst>
            <pc:docMk/>
            <pc:sldMk cId="1846300963" sldId="258"/>
            <ac:grpSpMk id="8" creationId="{95C6C5F0-1E4A-D60F-78D7-7C260AD8EE7B}"/>
          </ac:grpSpMkLst>
        </pc:grpChg>
        <pc:grpChg chg="del">
          <ac:chgData name="Higgins, Teigan (Growth Company)" userId="6b977de3-eeb6-4d36-aa47-2111edbf69f3" providerId="ADAL" clId="{29A1192A-A7C9-4739-B5FE-5D904117EC4D}" dt="2024-11-15T15:55:17.910" v="637" actId="478"/>
          <ac:grpSpMkLst>
            <pc:docMk/>
            <pc:sldMk cId="1846300963" sldId="258"/>
            <ac:grpSpMk id="12" creationId="{00000000-0000-0000-0000-000000000000}"/>
          </ac:grpSpMkLst>
        </pc:grpChg>
        <pc:grpChg chg="add mod">
          <ac:chgData name="Higgins, Teigan (Growth Company)" userId="6b977de3-eeb6-4d36-aa47-2111edbf69f3" providerId="ADAL" clId="{29A1192A-A7C9-4739-B5FE-5D904117EC4D}" dt="2024-11-21T09:56:44.684" v="878" actId="1076"/>
          <ac:grpSpMkLst>
            <pc:docMk/>
            <pc:sldMk cId="1846300963" sldId="258"/>
            <ac:grpSpMk id="13" creationId="{D1106B54-C792-AF0C-23A4-005405D57D88}"/>
          </ac:grpSpMkLst>
        </pc:grpChg>
        <pc:grpChg chg="del">
          <ac:chgData name="Higgins, Teigan (Growth Company)" userId="6b977de3-eeb6-4d36-aa47-2111edbf69f3" providerId="ADAL" clId="{29A1192A-A7C9-4739-B5FE-5D904117EC4D}" dt="2024-11-15T15:56:24.681" v="657" actId="478"/>
          <ac:grpSpMkLst>
            <pc:docMk/>
            <pc:sldMk cId="1846300963" sldId="258"/>
            <ac:grpSpMk id="17" creationId="{CF23EF17-6023-3AED-8C45-25660EAC20B6}"/>
          </ac:grpSpMkLst>
        </pc:grpChg>
        <pc:grpChg chg="add mod">
          <ac:chgData name="Higgins, Teigan (Growth Company)" userId="6b977de3-eeb6-4d36-aa47-2111edbf69f3" providerId="ADAL" clId="{29A1192A-A7C9-4739-B5FE-5D904117EC4D}" dt="2024-11-21T09:56:50.118" v="880" actId="1076"/>
          <ac:grpSpMkLst>
            <pc:docMk/>
            <pc:sldMk cId="1846300963" sldId="258"/>
            <ac:grpSpMk id="19" creationId="{CEF9F549-4110-E9A3-5683-942C317C1A33}"/>
          </ac:grpSpMkLst>
        </pc:grpChg>
        <pc:grpChg chg="del">
          <ac:chgData name="Higgins, Teigan (Growth Company)" userId="6b977de3-eeb6-4d36-aa47-2111edbf69f3" providerId="ADAL" clId="{29A1192A-A7C9-4739-B5FE-5D904117EC4D}" dt="2024-11-21T09:56:27.311" v="870" actId="478"/>
          <ac:grpSpMkLst>
            <pc:docMk/>
            <pc:sldMk cId="1846300963" sldId="258"/>
            <ac:grpSpMk id="34" creationId="{B734D340-BCEA-9F97-DD42-4F7A75590788}"/>
          </ac:grpSpMkLst>
        </pc:grpChg>
        <pc:grpChg chg="del mod">
          <ac:chgData name="Higgins, Teigan (Growth Company)" userId="6b977de3-eeb6-4d36-aa47-2111edbf69f3" providerId="ADAL" clId="{29A1192A-A7C9-4739-B5FE-5D904117EC4D}" dt="2024-11-21T09:56:29.617" v="873" actId="478"/>
          <ac:grpSpMkLst>
            <pc:docMk/>
            <pc:sldMk cId="1846300963" sldId="258"/>
            <ac:grpSpMk id="39" creationId="{D94FC95E-B385-2132-FD83-3AA5BF004207}"/>
          </ac:grpSpMkLst>
        </pc:grpChg>
        <pc:grpChg chg="add mod">
          <ac:chgData name="Higgins, Teigan (Growth Company)" userId="6b977de3-eeb6-4d36-aa47-2111edbf69f3" providerId="ADAL" clId="{29A1192A-A7C9-4739-B5FE-5D904117EC4D}" dt="2024-11-15T15:55:58.932" v="652" actId="1076"/>
          <ac:grpSpMkLst>
            <pc:docMk/>
            <pc:sldMk cId="1846300963" sldId="258"/>
            <ac:grpSpMk id="43" creationId="{40634634-4787-1C68-E820-1201A605D9BE}"/>
          </ac:grpSpMkLst>
        </pc:grpChg>
        <pc:grpChg chg="mod">
          <ac:chgData name="Higgins, Teigan (Growth Company)" userId="6b977de3-eeb6-4d36-aa47-2111edbf69f3" providerId="ADAL" clId="{29A1192A-A7C9-4739-B5FE-5D904117EC4D}" dt="2024-11-21T09:56:32.166" v="874" actId="1076"/>
          <ac:grpSpMkLst>
            <pc:docMk/>
            <pc:sldMk cId="1846300963" sldId="258"/>
            <ac:grpSpMk id="45" creationId="{98B80825-26BA-918C-5904-407D354C729E}"/>
          </ac:grpSpMkLst>
        </pc:grpChg>
        <pc:grpChg chg="del">
          <ac:chgData name="Higgins, Teigan (Growth Company)" userId="6b977de3-eeb6-4d36-aa47-2111edbf69f3" providerId="ADAL" clId="{29A1192A-A7C9-4739-B5FE-5D904117EC4D}" dt="2024-11-15T15:55:17.303" v="636" actId="478"/>
          <ac:grpSpMkLst>
            <pc:docMk/>
            <pc:sldMk cId="1846300963" sldId="258"/>
            <ac:grpSpMk id="55" creationId="{3CC8D685-B8C6-AF43-8163-5A3FE9533E18}"/>
          </ac:grpSpMkLst>
        </pc:grpChg>
        <pc:grpChg chg="add mod">
          <ac:chgData name="Higgins, Teigan (Growth Company)" userId="6b977de3-eeb6-4d36-aa47-2111edbf69f3" providerId="ADAL" clId="{29A1192A-A7C9-4739-B5FE-5D904117EC4D}" dt="2024-11-15T15:55:55.205" v="651" actId="1076"/>
          <ac:grpSpMkLst>
            <pc:docMk/>
            <pc:sldMk cId="1846300963" sldId="258"/>
            <ac:grpSpMk id="68" creationId="{FBF30ABE-C434-70A0-A72C-C514CCD44D6F}"/>
          </ac:grpSpMkLst>
        </pc:grpChg>
        <pc:graphicFrameChg chg="mod modGraphic">
          <ac:chgData name="Higgins, Teigan (Growth Company)" userId="6b977de3-eeb6-4d36-aa47-2111edbf69f3" providerId="ADAL" clId="{29A1192A-A7C9-4739-B5FE-5D904117EC4D}" dt="2024-11-21T09:57:02.585" v="881" actId="798"/>
          <ac:graphicFrameMkLst>
            <pc:docMk/>
            <pc:sldMk cId="1846300963" sldId="258"/>
            <ac:graphicFrameMk id="2" creationId="{00000000-0000-0000-0000-000000000000}"/>
          </ac:graphicFrameMkLst>
        </pc:graphicFrameChg>
        <pc:picChg chg="mod">
          <ac:chgData name="Higgins, Teigan (Growth Company)" userId="6b977de3-eeb6-4d36-aa47-2111edbf69f3" providerId="ADAL" clId="{29A1192A-A7C9-4739-B5FE-5D904117EC4D}" dt="2024-11-21T09:53:40.655" v="837" actId="1076"/>
          <ac:picMkLst>
            <pc:docMk/>
            <pc:sldMk cId="1846300963" sldId="258"/>
            <ac:picMk id="10" creationId="{0175E590-1C82-AEB1-7551-8304A585AA79}"/>
          </ac:picMkLst>
        </pc:picChg>
        <pc:picChg chg="add mod">
          <ac:chgData name="Higgins, Teigan (Growth Company)" userId="6b977de3-eeb6-4d36-aa47-2111edbf69f3" providerId="ADAL" clId="{29A1192A-A7C9-4739-B5FE-5D904117EC4D}" dt="2024-11-21T09:56:33.671" v="875" actId="1076"/>
          <ac:picMkLst>
            <pc:docMk/>
            <pc:sldMk cId="1846300963" sldId="258"/>
            <ac:picMk id="12" creationId="{C0F2F4E4-1257-E988-2602-CE25A13C3424}"/>
          </ac:picMkLst>
        </pc:picChg>
        <pc:picChg chg="mod">
          <ac:chgData name="Higgins, Teigan (Growth Company)" userId="6b977de3-eeb6-4d36-aa47-2111edbf69f3" providerId="ADAL" clId="{29A1192A-A7C9-4739-B5FE-5D904117EC4D}" dt="2024-11-21T09:55:52.485" v="857" actId="1076"/>
          <ac:picMkLst>
            <pc:docMk/>
            <pc:sldMk cId="1846300963" sldId="258"/>
            <ac:picMk id="20" creationId="{0E74F0F2-9A16-B4FF-C478-F76DA87CE845}"/>
          </ac:picMkLst>
        </pc:picChg>
        <pc:picChg chg="mod">
          <ac:chgData name="Higgins, Teigan (Growth Company)" userId="6b977de3-eeb6-4d36-aa47-2111edbf69f3" providerId="ADAL" clId="{29A1192A-A7C9-4739-B5FE-5D904117EC4D}" dt="2024-11-21T09:57:05.150" v="882" actId="1076"/>
          <ac:picMkLst>
            <pc:docMk/>
            <pc:sldMk cId="1846300963" sldId="258"/>
            <ac:picMk id="21" creationId="{3ACBA191-D472-EB62-C303-7CEFB52B00BF}"/>
          </ac:picMkLst>
        </pc:picChg>
        <pc:picChg chg="del mod">
          <ac:chgData name="Higgins, Teigan (Growth Company)" userId="6b977de3-eeb6-4d36-aa47-2111edbf69f3" providerId="ADAL" clId="{29A1192A-A7C9-4739-B5FE-5D904117EC4D}" dt="2024-11-21T09:55:59.723" v="862" actId="478"/>
          <ac:picMkLst>
            <pc:docMk/>
            <pc:sldMk cId="1846300963" sldId="258"/>
            <ac:picMk id="36" creationId="{E30DA3F2-B3A0-AEA9-132C-CFFBE91F04F4}"/>
          </ac:picMkLst>
        </pc:picChg>
        <pc:picChg chg="mod">
          <ac:chgData name="Higgins, Teigan (Growth Company)" userId="6b977de3-eeb6-4d36-aa47-2111edbf69f3" providerId="ADAL" clId="{29A1192A-A7C9-4739-B5FE-5D904117EC4D}" dt="2024-11-21T09:56:06.139" v="864" actId="1076"/>
          <ac:picMkLst>
            <pc:docMk/>
            <pc:sldMk cId="1846300963" sldId="258"/>
            <ac:picMk id="37" creationId="{E8AEF3B7-9BD4-815E-8014-1412B7713B8D}"/>
          </ac:picMkLst>
        </pc:picChg>
        <pc:picChg chg="mod">
          <ac:chgData name="Higgins, Teigan (Growth Company)" userId="6b977de3-eeb6-4d36-aa47-2111edbf69f3" providerId="ADAL" clId="{29A1192A-A7C9-4739-B5FE-5D904117EC4D}" dt="2024-11-21T09:54:38.191" v="843" actId="1076"/>
          <ac:picMkLst>
            <pc:docMk/>
            <pc:sldMk cId="1846300963" sldId="258"/>
            <ac:picMk id="54" creationId="{A0A8EB9F-F049-4A9A-151C-DB1F02D37EC3}"/>
          </ac:picMkLst>
        </pc:picChg>
        <pc:picChg chg="del">
          <ac:chgData name="Higgins, Teigan (Growth Company)" userId="6b977de3-eeb6-4d36-aa47-2111edbf69f3" providerId="ADAL" clId="{29A1192A-A7C9-4739-B5FE-5D904117EC4D}" dt="2024-11-15T15:55:15.971" v="635" actId="478"/>
          <ac:picMkLst>
            <pc:docMk/>
            <pc:sldMk cId="1846300963" sldId="258"/>
            <ac:picMk id="58" creationId="{05478F16-58DD-6934-AFAE-A6B10519810D}"/>
          </ac:picMkLst>
        </pc:picChg>
      </pc:sldChg>
      <pc:sldChg chg="addSp delSp modSp mod">
        <pc:chgData name="Higgins, Teigan (Growth Company)" userId="6b977de3-eeb6-4d36-aa47-2111edbf69f3" providerId="ADAL" clId="{29A1192A-A7C9-4739-B5FE-5D904117EC4D}" dt="2024-11-21T10:09:52.336" v="1041" actId="20577"/>
        <pc:sldMkLst>
          <pc:docMk/>
          <pc:sldMk cId="845337435" sldId="259"/>
        </pc:sldMkLst>
        <pc:spChg chg="mod">
          <ac:chgData name="Higgins, Teigan (Growth Company)" userId="6b977de3-eeb6-4d36-aa47-2111edbf69f3" providerId="ADAL" clId="{29A1192A-A7C9-4739-B5FE-5D904117EC4D}" dt="2024-11-12T15:56:40.364" v="129" actId="1076"/>
          <ac:spMkLst>
            <pc:docMk/>
            <pc:sldMk cId="845337435" sldId="259"/>
            <ac:spMk id="15" creationId="{CE6720A5-28B2-0B5F-7B03-7150E92E42D3}"/>
          </ac:spMkLst>
        </pc:spChg>
        <pc:spChg chg="mod">
          <ac:chgData name="Higgins, Teigan (Growth Company)" userId="6b977de3-eeb6-4d36-aa47-2111edbf69f3" providerId="ADAL" clId="{29A1192A-A7C9-4739-B5FE-5D904117EC4D}" dt="2024-11-12T15:56:40.364" v="129" actId="1076"/>
          <ac:spMkLst>
            <pc:docMk/>
            <pc:sldMk cId="845337435" sldId="259"/>
            <ac:spMk id="16" creationId="{AD37BA20-5C9C-81DA-A79C-CC6C2DA1800F}"/>
          </ac:spMkLst>
        </pc:spChg>
        <pc:spChg chg="mod">
          <ac:chgData name="Higgins, Teigan (Growth Company)" userId="6b977de3-eeb6-4d36-aa47-2111edbf69f3" providerId="ADAL" clId="{29A1192A-A7C9-4739-B5FE-5D904117EC4D}" dt="2024-11-12T15:56:38.934" v="128" actId="1076"/>
          <ac:spMkLst>
            <pc:docMk/>
            <pc:sldMk cId="845337435" sldId="259"/>
            <ac:spMk id="29" creationId="{D35CC28B-09A3-0404-9DB0-43B82217D67D}"/>
          </ac:spMkLst>
        </pc:spChg>
        <pc:spChg chg="mod">
          <ac:chgData name="Higgins, Teigan (Growth Company)" userId="6b977de3-eeb6-4d36-aa47-2111edbf69f3" providerId="ADAL" clId="{29A1192A-A7C9-4739-B5FE-5D904117EC4D}" dt="2024-11-12T15:56:38.934" v="128" actId="1076"/>
          <ac:spMkLst>
            <pc:docMk/>
            <pc:sldMk cId="845337435" sldId="259"/>
            <ac:spMk id="30" creationId="{12BAB663-E8BB-E9D6-E0F8-9A44C9194350}"/>
          </ac:spMkLst>
        </pc:spChg>
        <pc:spChg chg="mod">
          <ac:chgData name="Higgins, Teigan (Growth Company)" userId="6b977de3-eeb6-4d36-aa47-2111edbf69f3" providerId="ADAL" clId="{29A1192A-A7C9-4739-B5FE-5D904117EC4D}" dt="2024-11-12T15:56:37.191" v="127" actId="1076"/>
          <ac:spMkLst>
            <pc:docMk/>
            <pc:sldMk cId="845337435" sldId="259"/>
            <ac:spMk id="32" creationId="{88D2EC6C-CA8A-C889-C1CA-4A239C6D9A13}"/>
          </ac:spMkLst>
        </pc:spChg>
        <pc:spChg chg="mod">
          <ac:chgData name="Higgins, Teigan (Growth Company)" userId="6b977de3-eeb6-4d36-aa47-2111edbf69f3" providerId="ADAL" clId="{29A1192A-A7C9-4739-B5FE-5D904117EC4D}" dt="2024-11-12T15:56:37.191" v="127" actId="1076"/>
          <ac:spMkLst>
            <pc:docMk/>
            <pc:sldMk cId="845337435" sldId="259"/>
            <ac:spMk id="33" creationId="{363A7856-1E0F-87F9-DB77-3F0EEF6CC968}"/>
          </ac:spMkLst>
        </pc:spChg>
        <pc:spChg chg="mod">
          <ac:chgData name="Higgins, Teigan (Growth Company)" userId="6b977de3-eeb6-4d36-aa47-2111edbf69f3" providerId="ADAL" clId="{29A1192A-A7C9-4739-B5FE-5D904117EC4D}" dt="2024-11-12T15:56:35.892" v="126" actId="1076"/>
          <ac:spMkLst>
            <pc:docMk/>
            <pc:sldMk cId="845337435" sldId="259"/>
            <ac:spMk id="51" creationId="{5D8A9E6B-B3F7-2A3D-57BE-85E2C7E9B5E6}"/>
          </ac:spMkLst>
        </pc:spChg>
        <pc:spChg chg="mod">
          <ac:chgData name="Higgins, Teigan (Growth Company)" userId="6b977de3-eeb6-4d36-aa47-2111edbf69f3" providerId="ADAL" clId="{29A1192A-A7C9-4739-B5FE-5D904117EC4D}" dt="2024-11-12T15:56:35.892" v="126" actId="1076"/>
          <ac:spMkLst>
            <pc:docMk/>
            <pc:sldMk cId="845337435" sldId="259"/>
            <ac:spMk id="60" creationId="{EA470DF4-3FEF-2B55-BAC5-584D3273A814}"/>
          </ac:spMkLst>
        </pc:spChg>
        <pc:grpChg chg="add del">
          <ac:chgData name="Higgins, Teigan (Growth Company)" userId="6b977de3-eeb6-4d36-aa47-2111edbf69f3" providerId="ADAL" clId="{29A1192A-A7C9-4739-B5FE-5D904117EC4D}" dt="2024-11-12T15:55:36.300" v="92" actId="478"/>
          <ac:grpSpMkLst>
            <pc:docMk/>
            <pc:sldMk cId="845337435" sldId="259"/>
            <ac:grpSpMk id="12" creationId="{00000000-0000-0000-0000-000000000000}"/>
          </ac:grpSpMkLst>
        </pc:grpChg>
        <pc:grpChg chg="mod">
          <ac:chgData name="Higgins, Teigan (Growth Company)" userId="6b977de3-eeb6-4d36-aa47-2111edbf69f3" providerId="ADAL" clId="{29A1192A-A7C9-4739-B5FE-5D904117EC4D}" dt="2024-11-12T15:56:40.364" v="129" actId="1076"/>
          <ac:grpSpMkLst>
            <pc:docMk/>
            <pc:sldMk cId="845337435" sldId="259"/>
            <ac:grpSpMk id="14" creationId="{EB170526-94BB-9925-FCED-FE5454343EFF}"/>
          </ac:grpSpMkLst>
        </pc:grpChg>
        <pc:grpChg chg="del">
          <ac:chgData name="Higgins, Teigan (Growth Company)" userId="6b977de3-eeb6-4d36-aa47-2111edbf69f3" providerId="ADAL" clId="{29A1192A-A7C9-4739-B5FE-5D904117EC4D}" dt="2024-11-12T15:55:38.631" v="95" actId="478"/>
          <ac:grpSpMkLst>
            <pc:docMk/>
            <pc:sldMk cId="845337435" sldId="259"/>
            <ac:grpSpMk id="17" creationId="{CF23EF17-6023-3AED-8C45-25660EAC20B6}"/>
          </ac:grpSpMkLst>
        </pc:grpChg>
        <pc:grpChg chg="del">
          <ac:chgData name="Higgins, Teigan (Growth Company)" userId="6b977de3-eeb6-4d36-aa47-2111edbf69f3" providerId="ADAL" clId="{29A1192A-A7C9-4739-B5FE-5D904117EC4D}" dt="2024-11-12T15:55:39.322" v="96" actId="478"/>
          <ac:grpSpMkLst>
            <pc:docMk/>
            <pc:sldMk cId="845337435" sldId="259"/>
            <ac:grpSpMk id="22" creationId="{32B8791A-DF7D-FD6A-3E8D-8564B1260ADB}"/>
          </ac:grpSpMkLst>
        </pc:grpChg>
        <pc:grpChg chg="del">
          <ac:chgData name="Higgins, Teigan (Growth Company)" userId="6b977de3-eeb6-4d36-aa47-2111edbf69f3" providerId="ADAL" clId="{29A1192A-A7C9-4739-B5FE-5D904117EC4D}" dt="2024-11-12T15:55:42.859" v="99" actId="478"/>
          <ac:grpSpMkLst>
            <pc:docMk/>
            <pc:sldMk cId="845337435" sldId="259"/>
            <ac:grpSpMk id="25" creationId="{EF1D90F2-5DF1-82F7-E532-45E36D5B8A46}"/>
          </ac:grpSpMkLst>
        </pc:grpChg>
        <pc:grpChg chg="mod">
          <ac:chgData name="Higgins, Teigan (Growth Company)" userId="6b977de3-eeb6-4d36-aa47-2111edbf69f3" providerId="ADAL" clId="{29A1192A-A7C9-4739-B5FE-5D904117EC4D}" dt="2024-11-12T15:56:38.934" v="128" actId="1076"/>
          <ac:grpSpMkLst>
            <pc:docMk/>
            <pc:sldMk cId="845337435" sldId="259"/>
            <ac:grpSpMk id="28" creationId="{7D12B1B0-FD73-DAD2-F910-C7F8891512EE}"/>
          </ac:grpSpMkLst>
        </pc:grpChg>
        <pc:grpChg chg="mod">
          <ac:chgData name="Higgins, Teigan (Growth Company)" userId="6b977de3-eeb6-4d36-aa47-2111edbf69f3" providerId="ADAL" clId="{29A1192A-A7C9-4739-B5FE-5D904117EC4D}" dt="2024-11-12T15:56:37.191" v="127" actId="1076"/>
          <ac:grpSpMkLst>
            <pc:docMk/>
            <pc:sldMk cId="845337435" sldId="259"/>
            <ac:grpSpMk id="31" creationId="{33F665A1-8518-7811-3826-4F71C7455296}"/>
          </ac:grpSpMkLst>
        </pc:grpChg>
        <pc:grpChg chg="del">
          <ac:chgData name="Higgins, Teigan (Growth Company)" userId="6b977de3-eeb6-4d36-aa47-2111edbf69f3" providerId="ADAL" clId="{29A1192A-A7C9-4739-B5FE-5D904117EC4D}" dt="2024-11-12T15:55:46.198" v="103" actId="478"/>
          <ac:grpSpMkLst>
            <pc:docMk/>
            <pc:sldMk cId="845337435" sldId="259"/>
            <ac:grpSpMk id="34" creationId="{B734D340-BCEA-9F97-DD42-4F7A75590788}"/>
          </ac:grpSpMkLst>
        </pc:grpChg>
        <pc:grpChg chg="del">
          <ac:chgData name="Higgins, Teigan (Growth Company)" userId="6b977de3-eeb6-4d36-aa47-2111edbf69f3" providerId="ADAL" clId="{29A1192A-A7C9-4739-B5FE-5D904117EC4D}" dt="2024-11-12T15:55:45.486" v="102" actId="478"/>
          <ac:grpSpMkLst>
            <pc:docMk/>
            <pc:sldMk cId="845337435" sldId="259"/>
            <ac:grpSpMk id="39" creationId="{D94FC95E-B385-2132-FD83-3AA5BF004207}"/>
          </ac:grpSpMkLst>
        </pc:grpChg>
        <pc:grpChg chg="mod">
          <ac:chgData name="Higgins, Teigan (Growth Company)" userId="6b977de3-eeb6-4d36-aa47-2111edbf69f3" providerId="ADAL" clId="{29A1192A-A7C9-4739-B5FE-5D904117EC4D}" dt="2024-11-12T15:56:35.892" v="126" actId="1076"/>
          <ac:grpSpMkLst>
            <pc:docMk/>
            <pc:sldMk cId="845337435" sldId="259"/>
            <ac:grpSpMk id="45" creationId="{98B80825-26BA-918C-5904-407D354C729E}"/>
          </ac:grpSpMkLst>
        </pc:grpChg>
        <pc:grpChg chg="del">
          <ac:chgData name="Higgins, Teigan (Growth Company)" userId="6b977de3-eeb6-4d36-aa47-2111edbf69f3" providerId="ADAL" clId="{29A1192A-A7C9-4739-B5FE-5D904117EC4D}" dt="2024-11-12T15:55:38.227" v="94" actId="478"/>
          <ac:grpSpMkLst>
            <pc:docMk/>
            <pc:sldMk cId="845337435" sldId="259"/>
            <ac:grpSpMk id="55" creationId="{3CC8D685-B8C6-AF43-8163-5A3FE9533E18}"/>
          </ac:grpSpMkLst>
        </pc:grpChg>
        <pc:graphicFrameChg chg="add del mod modGraphic">
          <ac:chgData name="Higgins, Teigan (Growth Company)" userId="6b977de3-eeb6-4d36-aa47-2111edbf69f3" providerId="ADAL" clId="{29A1192A-A7C9-4739-B5FE-5D904117EC4D}" dt="2024-11-21T10:09:52.336" v="1041" actId="20577"/>
          <ac:graphicFrameMkLst>
            <pc:docMk/>
            <pc:sldMk cId="845337435" sldId="259"/>
            <ac:graphicFrameMk id="2" creationId="{00000000-0000-0000-0000-000000000000}"/>
          </ac:graphicFrameMkLst>
        </pc:graphicFrameChg>
        <pc:picChg chg="mod">
          <ac:chgData name="Higgins, Teigan (Growth Company)" userId="6b977de3-eeb6-4d36-aa47-2111edbf69f3" providerId="ADAL" clId="{29A1192A-A7C9-4739-B5FE-5D904117EC4D}" dt="2024-11-12T15:55:25.710" v="85" actId="1076"/>
          <ac:picMkLst>
            <pc:docMk/>
            <pc:sldMk cId="845337435" sldId="259"/>
            <ac:picMk id="10" creationId="{0175E590-1C82-AEB1-7551-8304A585AA79}"/>
          </ac:picMkLst>
        </pc:picChg>
        <pc:picChg chg="del mod">
          <ac:chgData name="Higgins, Teigan (Growth Company)" userId="6b977de3-eeb6-4d36-aa47-2111edbf69f3" providerId="ADAL" clId="{29A1192A-A7C9-4739-B5FE-5D904117EC4D}" dt="2024-11-21T10:09:18.464" v="895" actId="478"/>
          <ac:picMkLst>
            <pc:docMk/>
            <pc:sldMk cId="845337435" sldId="259"/>
            <ac:picMk id="20" creationId="{0E74F0F2-9A16-B4FF-C478-F76DA87CE845}"/>
          </ac:picMkLst>
        </pc:picChg>
        <pc:picChg chg="del mod">
          <ac:chgData name="Higgins, Teigan (Growth Company)" userId="6b977de3-eeb6-4d36-aa47-2111edbf69f3" providerId="ADAL" clId="{29A1192A-A7C9-4739-B5FE-5D904117EC4D}" dt="2024-11-21T10:09:15.853" v="893" actId="478"/>
          <ac:picMkLst>
            <pc:docMk/>
            <pc:sldMk cId="845337435" sldId="259"/>
            <ac:picMk id="21" creationId="{3ACBA191-D472-EB62-C303-7CEFB52B00BF}"/>
          </ac:picMkLst>
        </pc:picChg>
        <pc:picChg chg="del">
          <ac:chgData name="Higgins, Teigan (Growth Company)" userId="6b977de3-eeb6-4d36-aa47-2111edbf69f3" providerId="ADAL" clId="{29A1192A-A7C9-4739-B5FE-5D904117EC4D}" dt="2024-11-12T15:55:44.633" v="101" actId="478"/>
          <ac:picMkLst>
            <pc:docMk/>
            <pc:sldMk cId="845337435" sldId="259"/>
            <ac:picMk id="36" creationId="{E30DA3F2-B3A0-AEA9-132C-CFFBE91F04F4}"/>
          </ac:picMkLst>
        </pc:picChg>
        <pc:picChg chg="del">
          <ac:chgData name="Higgins, Teigan (Growth Company)" userId="6b977de3-eeb6-4d36-aa47-2111edbf69f3" providerId="ADAL" clId="{29A1192A-A7C9-4739-B5FE-5D904117EC4D}" dt="2024-11-12T15:55:44.150" v="100" actId="478"/>
          <ac:picMkLst>
            <pc:docMk/>
            <pc:sldMk cId="845337435" sldId="259"/>
            <ac:picMk id="37" creationId="{E8AEF3B7-9BD4-815E-8014-1412B7713B8D}"/>
          </ac:picMkLst>
        </pc:picChg>
        <pc:picChg chg="del">
          <ac:chgData name="Higgins, Teigan (Growth Company)" userId="6b977de3-eeb6-4d36-aa47-2111edbf69f3" providerId="ADAL" clId="{29A1192A-A7C9-4739-B5FE-5D904117EC4D}" dt="2024-11-12T15:55:40.014" v="97" actId="478"/>
          <ac:picMkLst>
            <pc:docMk/>
            <pc:sldMk cId="845337435" sldId="259"/>
            <ac:picMk id="53" creationId="{016A0190-A14F-A895-9D3C-26363FF087FE}"/>
          </ac:picMkLst>
        </pc:picChg>
        <pc:picChg chg="del">
          <ac:chgData name="Higgins, Teigan (Growth Company)" userId="6b977de3-eeb6-4d36-aa47-2111edbf69f3" providerId="ADAL" clId="{29A1192A-A7C9-4739-B5FE-5D904117EC4D}" dt="2024-11-12T15:55:40.628" v="98" actId="478"/>
          <ac:picMkLst>
            <pc:docMk/>
            <pc:sldMk cId="845337435" sldId="259"/>
            <ac:picMk id="54" creationId="{A0A8EB9F-F049-4A9A-151C-DB1F02D37EC3}"/>
          </ac:picMkLst>
        </pc:picChg>
        <pc:picChg chg="del">
          <ac:chgData name="Higgins, Teigan (Growth Company)" userId="6b977de3-eeb6-4d36-aa47-2111edbf69f3" providerId="ADAL" clId="{29A1192A-A7C9-4739-B5FE-5D904117EC4D}" dt="2024-11-12T15:55:36.963" v="93" actId="478"/>
          <ac:picMkLst>
            <pc:docMk/>
            <pc:sldMk cId="845337435" sldId="259"/>
            <ac:picMk id="58" creationId="{05478F16-58DD-6934-AFAE-A6B10519810D}"/>
          </ac:picMkLst>
        </pc:picChg>
      </pc:sldChg>
    </pc:docChg>
  </pc:docChgLst>
  <pc:docChgLst>
    <pc:chgData name="Bennett, Natalie (Growth Company)" userId="cc2eaed6-ca41-464a-8af2-707b48ee864e" providerId="ADAL" clId="{E503811D-C86E-41B9-84F5-E1BD9D4D7155}"/>
    <pc:docChg chg="custSel modSld">
      <pc:chgData name="Bennett, Natalie (Growth Company)" userId="cc2eaed6-ca41-464a-8af2-707b48ee864e" providerId="ADAL" clId="{E503811D-C86E-41B9-84F5-E1BD9D4D7155}" dt="2024-11-06T10:38:19.342" v="176" actId="20577"/>
      <pc:docMkLst>
        <pc:docMk/>
      </pc:docMkLst>
      <pc:sldChg chg="modSp mod">
        <pc:chgData name="Bennett, Natalie (Growth Company)" userId="cc2eaed6-ca41-464a-8af2-707b48ee864e" providerId="ADAL" clId="{E503811D-C86E-41B9-84F5-E1BD9D4D7155}" dt="2024-11-06T10:34:57.547" v="34" actId="20577"/>
        <pc:sldMkLst>
          <pc:docMk/>
          <pc:sldMk cId="0" sldId="256"/>
        </pc:sldMkLst>
        <pc:spChg chg="mod">
          <ac:chgData name="Bennett, Natalie (Growth Company)" userId="cc2eaed6-ca41-464a-8af2-707b48ee864e" providerId="ADAL" clId="{E503811D-C86E-41B9-84F5-E1BD9D4D7155}" dt="2024-11-06T10:34:10.522" v="15" actId="20577"/>
          <ac:spMkLst>
            <pc:docMk/>
            <pc:sldMk cId="0" sldId="256"/>
            <ac:spMk id="69" creationId="{00000000-0000-0000-0000-000000000000}"/>
          </ac:spMkLst>
        </pc:spChg>
        <pc:graphicFrameChg chg="modGraphic">
          <ac:chgData name="Bennett, Natalie (Growth Company)" userId="cc2eaed6-ca41-464a-8af2-707b48ee864e" providerId="ADAL" clId="{E503811D-C86E-41B9-84F5-E1BD9D4D7155}" dt="2024-11-06T10:34:57.547" v="34" actId="20577"/>
          <ac:graphicFrameMkLst>
            <pc:docMk/>
            <pc:sldMk cId="0" sldId="256"/>
            <ac:graphicFrameMk id="2" creationId="{00000000-0000-0000-0000-000000000000}"/>
          </ac:graphicFrameMkLst>
        </pc:graphicFrameChg>
      </pc:sldChg>
      <pc:sldChg chg="modSp mod">
        <pc:chgData name="Bennett, Natalie (Growth Company)" userId="cc2eaed6-ca41-464a-8af2-707b48ee864e" providerId="ADAL" clId="{E503811D-C86E-41B9-84F5-E1BD9D4D7155}" dt="2024-11-06T10:35:38.279" v="61" actId="20577"/>
        <pc:sldMkLst>
          <pc:docMk/>
          <pc:sldMk cId="3579238054" sldId="257"/>
        </pc:sldMkLst>
        <pc:spChg chg="mod">
          <ac:chgData name="Bennett, Natalie (Growth Company)" userId="cc2eaed6-ca41-464a-8af2-707b48ee864e" providerId="ADAL" clId="{E503811D-C86E-41B9-84F5-E1BD9D4D7155}" dt="2024-11-06T10:35:12.969" v="50" actId="20577"/>
          <ac:spMkLst>
            <pc:docMk/>
            <pc:sldMk cId="3579238054" sldId="257"/>
            <ac:spMk id="69" creationId="{00000000-0000-0000-0000-000000000000}"/>
          </ac:spMkLst>
        </pc:spChg>
        <pc:graphicFrameChg chg="modGraphic">
          <ac:chgData name="Bennett, Natalie (Growth Company)" userId="cc2eaed6-ca41-464a-8af2-707b48ee864e" providerId="ADAL" clId="{E503811D-C86E-41B9-84F5-E1BD9D4D7155}" dt="2024-11-06T10:35:38.279" v="61" actId="20577"/>
          <ac:graphicFrameMkLst>
            <pc:docMk/>
            <pc:sldMk cId="3579238054" sldId="257"/>
            <ac:graphicFrameMk id="2" creationId="{00000000-0000-0000-0000-000000000000}"/>
          </ac:graphicFrameMkLst>
        </pc:graphicFrameChg>
      </pc:sldChg>
      <pc:sldChg chg="modSp mod">
        <pc:chgData name="Bennett, Natalie (Growth Company)" userId="cc2eaed6-ca41-464a-8af2-707b48ee864e" providerId="ADAL" clId="{E503811D-C86E-41B9-84F5-E1BD9D4D7155}" dt="2024-11-06T10:36:19.257" v="102" actId="313"/>
        <pc:sldMkLst>
          <pc:docMk/>
          <pc:sldMk cId="1846300963" sldId="258"/>
        </pc:sldMkLst>
        <pc:spChg chg="mod">
          <ac:chgData name="Bennett, Natalie (Growth Company)" userId="cc2eaed6-ca41-464a-8af2-707b48ee864e" providerId="ADAL" clId="{E503811D-C86E-41B9-84F5-E1BD9D4D7155}" dt="2024-11-06T10:36:19.257" v="102" actId="313"/>
          <ac:spMkLst>
            <pc:docMk/>
            <pc:sldMk cId="1846300963" sldId="258"/>
            <ac:spMk id="69" creationId="{00000000-0000-0000-0000-000000000000}"/>
          </ac:spMkLst>
        </pc:spChg>
        <pc:graphicFrameChg chg="modGraphic">
          <ac:chgData name="Bennett, Natalie (Growth Company)" userId="cc2eaed6-ca41-464a-8af2-707b48ee864e" providerId="ADAL" clId="{E503811D-C86E-41B9-84F5-E1BD9D4D7155}" dt="2024-11-06T10:36:14.408" v="101" actId="20577"/>
          <ac:graphicFrameMkLst>
            <pc:docMk/>
            <pc:sldMk cId="1846300963" sldId="258"/>
            <ac:graphicFrameMk id="2" creationId="{00000000-0000-0000-0000-000000000000}"/>
          </ac:graphicFrameMkLst>
        </pc:graphicFrameChg>
      </pc:sldChg>
      <pc:sldChg chg="modSp mod">
        <pc:chgData name="Bennett, Natalie (Growth Company)" userId="cc2eaed6-ca41-464a-8af2-707b48ee864e" providerId="ADAL" clId="{E503811D-C86E-41B9-84F5-E1BD9D4D7155}" dt="2024-11-06T10:38:19.342" v="176" actId="20577"/>
        <pc:sldMkLst>
          <pc:docMk/>
          <pc:sldMk cId="845337435" sldId="259"/>
        </pc:sldMkLst>
        <pc:spChg chg="mod">
          <ac:chgData name="Bennett, Natalie (Growth Company)" userId="cc2eaed6-ca41-464a-8af2-707b48ee864e" providerId="ADAL" clId="{E503811D-C86E-41B9-84F5-E1BD9D4D7155}" dt="2024-11-06T10:36:31.177" v="121" actId="20577"/>
          <ac:spMkLst>
            <pc:docMk/>
            <pc:sldMk cId="845337435" sldId="259"/>
            <ac:spMk id="69" creationId="{00000000-0000-0000-0000-000000000000}"/>
          </ac:spMkLst>
        </pc:spChg>
        <pc:graphicFrameChg chg="mod modGraphic">
          <ac:chgData name="Bennett, Natalie (Growth Company)" userId="cc2eaed6-ca41-464a-8af2-707b48ee864e" providerId="ADAL" clId="{E503811D-C86E-41B9-84F5-E1BD9D4D7155}" dt="2024-11-06T10:38:19.342" v="176" actId="20577"/>
          <ac:graphicFrameMkLst>
            <pc:docMk/>
            <pc:sldMk cId="845337435" sldId="259"/>
            <ac:graphicFrameMk id="2" creationId="{00000000-0000-0000-0000-000000000000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DA24A2-8134-4721-9AD7-893993C99D77}" type="datetimeFigureOut">
              <a:rPr lang="en-GB" smtClean="0"/>
              <a:t>21/11/2024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28700" y="1241425"/>
            <a:ext cx="474027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EF6283-24F6-460E-BD9D-801936E75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3268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EF6283-24F6-460E-BD9D-801936E75C6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0493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EF6283-24F6-460E-BD9D-801936E75C6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7503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EF6283-24F6-460E-BD9D-801936E75C6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79480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EF6283-24F6-460E-BD9D-801936E75C6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3028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image" Target="../media/image13.jpe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4.jpe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0.pn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164536"/>
              </p:ext>
            </p:extLst>
          </p:nvPr>
        </p:nvGraphicFramePr>
        <p:xfrm>
          <a:off x="2789852" y="675146"/>
          <a:ext cx="7707831" cy="6864163"/>
        </p:xfrm>
        <a:graphic>
          <a:graphicData uri="http://schemas.openxmlformats.org/drawingml/2006/table">
            <a:tbl>
              <a:tblPr/>
              <a:tblGrid>
                <a:gridCol w="15415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15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15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58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73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99278"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Monday 2nd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Tuesday 3rd 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Wednesday 4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 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Thursday 5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 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Friday 6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 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39973"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Cooking on a budget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10am – 12pm</a:t>
                      </a:r>
                    </a:p>
                    <a:p>
                      <a:pPr algn="ctr">
                        <a:lnSpc>
                          <a:spcPts val="1470"/>
                        </a:lnSpc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470"/>
                        </a:lnSpc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Coping with stress/ change</a:t>
                      </a:r>
                      <a:endParaRPr lang="en-US" sz="1050" b="0" dirty="0"/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10am – 11am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Education &amp; Employment Day!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1100" b="0" kern="1200" dirty="0">
                        <a:solidFill>
                          <a:srgbClr val="000000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100" b="0" kern="1200" dirty="0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Come along and meet training providers offering specialist support in: </a:t>
                      </a:r>
                      <a:r>
                        <a:rPr lang="en-GB" sz="1100" b="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Construction-Warehouse-Retail-Hospitality-Hair &amp; Beauty training providers</a:t>
                      </a:r>
                    </a:p>
                    <a:p>
                      <a:pPr algn="ctr"/>
                      <a:r>
                        <a:rPr lang="en-GB" sz="1100" b="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ctr"/>
                      <a:r>
                        <a:rPr lang="en-GB" sz="1100" b="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Employment support-interview-disclosure-CV writing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Drop-in session (accommodation budgeting, wellbeing etc.)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10am – 12pm</a:t>
                      </a:r>
                      <a:endParaRPr lang="en-US" sz="1100" b="0" dirty="0"/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Specialist support Day!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GB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Support services here to support with your concerns in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 </a:t>
                      </a:r>
                      <a:r>
                        <a:rPr lang="en-GB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Debt advice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Mental health support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Substance misuse support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54087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Drop-in session (accommodation budgeting, wellbeing ETE etc.)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10am – 12pm</a:t>
                      </a:r>
                    </a:p>
                    <a:p>
                      <a:pPr algn="ctr">
                        <a:lnSpc>
                          <a:spcPts val="1470"/>
                        </a:lnSpc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470"/>
                        </a:lnSpc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Future Focus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11am – 12pm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Exercise</a:t>
                      </a:r>
                      <a:endParaRPr lang="en-US" sz="1100" b="0" dirty="0"/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11am – 12pm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5886">
                <a:tc vMerge="1"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</a:pPr>
                      <a:endParaRPr lang="en-US" sz="105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endParaRPr lang="en-US" sz="1082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Women’s only afternoon (wellbeing, cooking and confidence building)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1pm – 3pm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Attitudes and Lifestyles (budgeting, accommodation and goal setting)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11am – 12pm</a:t>
                      </a:r>
                      <a:endParaRPr lang="en-US" sz="105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4504160"/>
                  </a:ext>
                </a:extLst>
              </a:tr>
              <a:tr h="1200618"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Wellbeing and Mindfulness</a:t>
                      </a:r>
                      <a:endParaRPr lang="en-US" sz="1100" b="0" dirty="0"/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1pm – 2pm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Man Plan (men’s mental health group)</a:t>
                      </a:r>
                      <a:b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</a:b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1pm-2pm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DM Sans"/>
                        </a:rPr>
                        <a:t>Women’s only afternoon (wellbeing, cooking and confidence building)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DM Sans"/>
                        </a:rPr>
                        <a:t>1pm – 3pm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DM Sans"/>
                        </a:rPr>
                        <a:t>Attitudes and Lifestyles (budgeting, accommodation and goal setting)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DM Sans"/>
                        </a:rPr>
                        <a:t>11am – 12pm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8674">
                <a:tc rowSpan="2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DM Sans"/>
                        </a:rPr>
                        <a:t>Spectrum (LGBTQIA+)</a:t>
                      </a:r>
                      <a:endParaRPr lang="en-US" sz="1100" b="0"/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DM Sans"/>
                        </a:rPr>
                        <a:t>2pm – 3pm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Relationships </a:t>
                      </a:r>
                      <a:endParaRPr lang="en-US" sz="1100" b="0" dirty="0"/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2pm – 3pm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Crafting through the Snow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1pm – 3pm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endParaRPr lang="en-US" sz="1082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70220"/>
                  </a:ext>
                </a:extLst>
              </a:tr>
              <a:tr h="1131702">
                <a:tc vMerge="1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DM Sans"/>
                        </a:rPr>
                        <a:t>Spectrum (LGBTQIA+)</a:t>
                      </a:r>
                      <a:endParaRPr lang="en-US" sz="1100" b="1" dirty="0"/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DM Sans"/>
                        </a:rPr>
                        <a:t>2pm – 3pm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DM Sans"/>
                        </a:rPr>
                        <a:t>Relationships </a:t>
                      </a:r>
                      <a:endParaRPr lang="en-US" sz="1100" b="1" dirty="0"/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DM Sans"/>
                        </a:rPr>
                        <a:t>2pm – 3pm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DM Sans"/>
                        </a:rPr>
                        <a:t>Arts and Crafts Workshop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DM Sans"/>
                        </a:rPr>
                        <a:t>1pm – 3pm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Fun Fridays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(social afternoon, games, quiz’ and wellbeing activities)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1pm – 3pm 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3" name="Group 3"/>
          <p:cNvGrpSpPr/>
          <p:nvPr/>
        </p:nvGrpSpPr>
        <p:grpSpPr>
          <a:xfrm>
            <a:off x="194675" y="1593380"/>
            <a:ext cx="2399946" cy="4797655"/>
            <a:chOff x="0" y="0"/>
            <a:chExt cx="874251" cy="174768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68775" cy="1669301"/>
            </a:xfrm>
            <a:custGeom>
              <a:avLst/>
              <a:gdLst/>
              <a:ahLst/>
              <a:cxnLst/>
              <a:rect l="l" t="t" r="r" b="b"/>
              <a:pathLst>
                <a:path w="868775" h="1669301">
                  <a:moveTo>
                    <a:pt x="0" y="0"/>
                  </a:moveTo>
                  <a:lnTo>
                    <a:pt x="868775" y="0"/>
                  </a:lnTo>
                  <a:lnTo>
                    <a:pt x="868775" y="1669301"/>
                  </a:lnTo>
                  <a:lnTo>
                    <a:pt x="0" y="1669301"/>
                  </a:lnTo>
                  <a:close/>
                </a:path>
              </a:pathLst>
            </a:custGeom>
            <a:solidFill>
              <a:srgbClr val="34586E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5476" y="49812"/>
              <a:ext cx="868775" cy="16978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r>
                <a:rPr lang="en-US" sz="1600" b="1" dirty="0">
                  <a:solidFill>
                    <a:srgbClr val="FFFFFF"/>
                  </a:solidFill>
                  <a:latin typeface="DM Sans"/>
                </a:rPr>
                <a:t>Doncaster Activity Hub</a:t>
              </a:r>
            </a:p>
            <a:p>
              <a:pPr algn="ctr">
                <a:lnSpc>
                  <a:spcPts val="2379"/>
                </a:lnSpc>
              </a:pPr>
              <a:r>
                <a:rPr lang="en-US" sz="1400" dirty="0">
                  <a:solidFill>
                    <a:srgbClr val="FFFFFF"/>
                  </a:solidFill>
                  <a:latin typeface="DM Sans"/>
                </a:rPr>
                <a:t>Unit 25/27</a:t>
              </a:r>
              <a:br>
                <a:rPr lang="en-US" sz="1400" dirty="0">
                  <a:solidFill>
                    <a:srgbClr val="FFFFFF"/>
                  </a:solidFill>
                  <a:latin typeface="DM Sans"/>
                </a:rPr>
              </a:br>
              <a:r>
                <a:rPr lang="en-US" sz="1400" dirty="0">
                  <a:solidFill>
                    <a:srgbClr val="FFFFFF"/>
                  </a:solidFill>
                  <a:latin typeface="DM Sans"/>
                </a:rPr>
                <a:t>7 Queens Crescent</a:t>
              </a:r>
              <a:br>
                <a:rPr lang="en-US" sz="1400" dirty="0">
                  <a:solidFill>
                    <a:srgbClr val="FFFFFF"/>
                  </a:solidFill>
                  <a:latin typeface="DM Sans"/>
                </a:rPr>
              </a:br>
              <a:r>
                <a:rPr lang="en-US" sz="1400" dirty="0">
                  <a:solidFill>
                    <a:srgbClr val="FFFFFF"/>
                  </a:solidFill>
                  <a:latin typeface="DM Sans"/>
                </a:rPr>
                <a:t>Doncaster </a:t>
              </a:r>
              <a:br>
                <a:rPr lang="en-US" sz="1400" dirty="0">
                  <a:solidFill>
                    <a:srgbClr val="FFFFFF"/>
                  </a:solidFill>
                  <a:latin typeface="DM Sans"/>
                </a:rPr>
              </a:br>
              <a:r>
                <a:rPr lang="en-US" sz="1400" dirty="0">
                  <a:solidFill>
                    <a:srgbClr val="FFFFFF"/>
                  </a:solidFill>
                  <a:latin typeface="DM Sans"/>
                </a:rPr>
                <a:t>DN1 3JN</a:t>
              </a:r>
            </a:p>
            <a:p>
              <a:pPr algn="ctr">
                <a:lnSpc>
                  <a:spcPts val="2379"/>
                </a:lnSpc>
              </a:pPr>
              <a:endParaRPr lang="en-US" sz="1400" dirty="0">
                <a:solidFill>
                  <a:srgbClr val="FFFFFF"/>
                </a:solidFill>
                <a:latin typeface="DM Sans"/>
              </a:endParaRPr>
            </a:p>
            <a:p>
              <a:pPr algn="ctr">
                <a:lnSpc>
                  <a:spcPts val="2379"/>
                </a:lnSpc>
              </a:pPr>
              <a:r>
                <a:rPr lang="en-US" sz="1400" dirty="0">
                  <a:solidFill>
                    <a:srgbClr val="FFFFFF"/>
                  </a:solidFill>
                  <a:latin typeface="DM Sans"/>
                </a:rPr>
                <a:t>If you ever need a </a:t>
              </a:r>
              <a:r>
                <a:rPr lang="en-US" sz="1400" dirty="0" err="1">
                  <a:solidFill>
                    <a:srgbClr val="FFFFFF"/>
                  </a:solidFill>
                  <a:latin typeface="DM Sans"/>
                </a:rPr>
                <a:t>cuppa</a:t>
              </a:r>
              <a:r>
                <a:rPr lang="en-US" sz="1400" dirty="0">
                  <a:solidFill>
                    <a:srgbClr val="FFFFFF"/>
                  </a:solidFill>
                  <a:latin typeface="DM Sans"/>
                </a:rPr>
                <a:t> or a chat, pop in and speak to your support worker.</a:t>
              </a:r>
            </a:p>
            <a:p>
              <a:pPr algn="ctr">
                <a:lnSpc>
                  <a:spcPts val="2379"/>
                </a:lnSpc>
              </a:pPr>
              <a:r>
                <a:rPr lang="en-US" sz="1400" dirty="0">
                  <a:solidFill>
                    <a:schemeClr val="bg1"/>
                  </a:solidFill>
                  <a:latin typeface="DM Sans" pitchFamily="2" charset="0"/>
                </a:rPr>
                <a:t>Reception contact number: </a:t>
              </a:r>
              <a:r>
                <a:rPr lang="en-GB" sz="1400" dirty="0">
                  <a:solidFill>
                    <a:schemeClr val="bg1"/>
                  </a:solidFill>
                  <a:latin typeface="DM Sans" pitchFamily="2" charset="0"/>
                </a:rPr>
                <a:t>07502299992</a:t>
              </a:r>
            </a:p>
            <a:p>
              <a:pPr algn="ctr">
                <a:lnSpc>
                  <a:spcPts val="2379"/>
                </a:lnSpc>
              </a:pPr>
              <a:endParaRPr lang="en-GB" sz="1400" dirty="0">
                <a:solidFill>
                  <a:schemeClr val="bg1"/>
                </a:solidFill>
                <a:latin typeface="DM Sans" pitchFamily="2" charset="0"/>
              </a:endParaRPr>
            </a:p>
            <a:p>
              <a:pPr algn="ctr">
                <a:lnSpc>
                  <a:spcPts val="2379"/>
                </a:lnSpc>
              </a:pPr>
              <a:r>
                <a:rPr lang="en-GB" sz="1400" dirty="0">
                  <a:solidFill>
                    <a:schemeClr val="bg1"/>
                  </a:solidFill>
                  <a:latin typeface="DM Sans" pitchFamily="2" charset="0"/>
                </a:rPr>
                <a:t>9:30am – 16:00pm</a:t>
              </a:r>
            </a:p>
            <a:p>
              <a:pPr algn="ctr">
                <a:lnSpc>
                  <a:spcPts val="2379"/>
                </a:lnSpc>
              </a:pPr>
              <a:r>
                <a:rPr lang="en-GB" sz="1400" dirty="0">
                  <a:solidFill>
                    <a:schemeClr val="bg1"/>
                  </a:solidFill>
                  <a:latin typeface="DM Sans" pitchFamily="2" charset="0"/>
                </a:rPr>
                <a:t>Monday – Friday</a:t>
              </a:r>
            </a:p>
            <a:p>
              <a:pPr algn="ctr">
                <a:lnSpc>
                  <a:spcPts val="2379"/>
                </a:lnSpc>
              </a:pPr>
              <a:endParaRPr lang="en-US" sz="1200" dirty="0">
                <a:solidFill>
                  <a:srgbClr val="FFFFFF"/>
                </a:solidFill>
                <a:latin typeface="DM San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3345348" y="2626556"/>
            <a:ext cx="500485" cy="384617"/>
            <a:chOff x="0" y="0"/>
            <a:chExt cx="667314" cy="512822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3"/>
            <a:srcRect t="259" b="259"/>
            <a:stretch>
              <a:fillRect/>
            </a:stretch>
          </p:blipFill>
          <p:spPr>
            <a:xfrm>
              <a:off x="0" y="0"/>
              <a:ext cx="667314" cy="512822"/>
            </a:xfrm>
            <a:prstGeom prst="rect">
              <a:avLst/>
            </a:prstGeom>
          </p:spPr>
        </p:pic>
      </p:grpSp>
      <p:grpSp>
        <p:nvGrpSpPr>
          <p:cNvPr id="46" name="Group 46"/>
          <p:cNvGrpSpPr/>
          <p:nvPr/>
        </p:nvGrpSpPr>
        <p:grpSpPr>
          <a:xfrm rot="2700000">
            <a:off x="170282" y="1049731"/>
            <a:ext cx="293842" cy="293842"/>
            <a:chOff x="0" y="0"/>
            <a:chExt cx="812800" cy="812800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49" name="Group 49"/>
          <p:cNvGrpSpPr/>
          <p:nvPr/>
        </p:nvGrpSpPr>
        <p:grpSpPr>
          <a:xfrm>
            <a:off x="344097" y="6391036"/>
            <a:ext cx="2066012" cy="747035"/>
            <a:chOff x="183080" y="0"/>
            <a:chExt cx="2754682" cy="996046"/>
          </a:xfrm>
        </p:grpSpPr>
        <p:sp>
          <p:nvSpPr>
            <p:cNvPr id="50" name="Freeform 50"/>
            <p:cNvSpPr/>
            <p:nvPr/>
          </p:nvSpPr>
          <p:spPr>
            <a:xfrm>
              <a:off x="694021" y="0"/>
              <a:ext cx="1741685" cy="680233"/>
            </a:xfrm>
            <a:custGeom>
              <a:avLst/>
              <a:gdLst/>
              <a:ahLst/>
              <a:cxnLst/>
              <a:rect l="l" t="t" r="r" b="b"/>
              <a:pathLst>
                <a:path w="1741685" h="680233">
                  <a:moveTo>
                    <a:pt x="0" y="0"/>
                  </a:moveTo>
                  <a:lnTo>
                    <a:pt x="1741685" y="0"/>
                  </a:lnTo>
                  <a:lnTo>
                    <a:pt x="1741685" y="680233"/>
                  </a:lnTo>
                  <a:lnTo>
                    <a:pt x="0" y="680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974" b="-974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183080" y="842158"/>
              <a:ext cx="2754682" cy="153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77"/>
                </a:lnSpc>
              </a:pP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This </a:t>
              </a:r>
              <a:r>
                <a:rPr lang="en-US" sz="750" dirty="0" err="1">
                  <a:solidFill>
                    <a:srgbClr val="000000"/>
                  </a:solidFill>
                  <a:latin typeface="DM Sans"/>
                </a:rPr>
                <a:t>programme</a:t>
              </a: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 is delivered by HMPPS CFO</a:t>
              </a:r>
            </a:p>
          </p:txBody>
        </p:sp>
      </p:grpSp>
      <p:grpSp>
        <p:nvGrpSpPr>
          <p:cNvPr id="62" name="Group 62"/>
          <p:cNvGrpSpPr/>
          <p:nvPr/>
        </p:nvGrpSpPr>
        <p:grpSpPr>
          <a:xfrm>
            <a:off x="195716" y="593502"/>
            <a:ext cx="242972" cy="242972"/>
            <a:chOff x="0" y="0"/>
            <a:chExt cx="812800" cy="812800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TextBox 6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206787" y="181493"/>
            <a:ext cx="220832" cy="193228"/>
            <a:chOff x="0" y="0"/>
            <a:chExt cx="812800" cy="711200"/>
          </a:xfrm>
        </p:grpSpPr>
        <p:sp>
          <p:nvSpPr>
            <p:cNvPr id="66" name="Freeform 66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TextBox 67"/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69" name="TextBox 69"/>
          <p:cNvSpPr txBox="1"/>
          <p:nvPr/>
        </p:nvSpPr>
        <p:spPr>
          <a:xfrm>
            <a:off x="2682767" y="89855"/>
            <a:ext cx="6612190" cy="5994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99"/>
              </a:lnSpc>
              <a:spcBef>
                <a:spcPct val="0"/>
              </a:spcBef>
            </a:pPr>
            <a:r>
              <a:rPr lang="en-US" sz="3499" u="sng" dirty="0">
                <a:solidFill>
                  <a:srgbClr val="000000"/>
                </a:solidFill>
                <a:latin typeface="DM Sans Bold"/>
              </a:rPr>
              <a:t>CFO Evolution - December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658981" y="127955"/>
            <a:ext cx="1826812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DM Sans"/>
              </a:rPr>
              <a:t>Self: Activities that work on the individual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658981" y="545468"/>
            <a:ext cx="1910578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DM Sans"/>
              </a:rPr>
              <a:t>Relationships: Activities that work with peers/families/friends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658981" y="960299"/>
            <a:ext cx="1826812" cy="51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Society: Activities contributing to the community outside of the CFO Activity Hub</a:t>
            </a:r>
          </a:p>
        </p:txBody>
      </p:sp>
      <p:pic>
        <p:nvPicPr>
          <p:cNvPr id="53" name="Picture 52" descr="Several signs with text on them&#10;&#10;Description automatically generated">
            <a:extLst>
              <a:ext uri="{FF2B5EF4-FFF2-40B4-BE49-F238E27FC236}">
                <a16:creationId xmlns:a16="http://schemas.microsoft.com/office/drawing/2014/main" id="{016A0190-A14F-A895-9D3C-26363FF087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2441" y="4933945"/>
            <a:ext cx="613742" cy="544697"/>
          </a:xfrm>
          <a:prstGeom prst="rect">
            <a:avLst/>
          </a:prstGeom>
        </p:spPr>
      </p:pic>
      <p:pic>
        <p:nvPicPr>
          <p:cNvPr id="10" name="Picture 9" descr="A blue brain with colorful leaves and gears&#10;&#10;Description automatically generated">
            <a:extLst>
              <a:ext uri="{FF2B5EF4-FFF2-40B4-BE49-F238E27FC236}">
                <a16:creationId xmlns:a16="http://schemas.microsoft.com/office/drawing/2014/main" id="{0175E590-1C82-AEB1-7551-8304A585AA7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1184" b="9737"/>
          <a:stretch/>
        </p:blipFill>
        <p:spPr>
          <a:xfrm>
            <a:off x="3163181" y="5385376"/>
            <a:ext cx="696369" cy="42609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976BE68-A32A-5310-5130-DDA3E685E0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14383" y="6901211"/>
            <a:ext cx="858245" cy="236861"/>
          </a:xfrm>
          <a:prstGeom prst="rect">
            <a:avLst/>
          </a:prstGeom>
        </p:spPr>
      </p:pic>
      <p:pic>
        <p:nvPicPr>
          <p:cNvPr id="20" name="Picture 19" descr="A person with their hands on their head&#10;&#10;Description automatically generated">
            <a:extLst>
              <a:ext uri="{FF2B5EF4-FFF2-40B4-BE49-F238E27FC236}">
                <a16:creationId xmlns:a16="http://schemas.microsoft.com/office/drawing/2014/main" id="{0E74F0F2-9A16-B4FF-C478-F76DA87CE84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2700" b="9934"/>
          <a:stretch/>
        </p:blipFill>
        <p:spPr>
          <a:xfrm>
            <a:off x="4774250" y="2366183"/>
            <a:ext cx="638221" cy="493769"/>
          </a:xfrm>
          <a:prstGeom prst="rect">
            <a:avLst/>
          </a:prstGeom>
        </p:spPr>
      </p:pic>
      <p:pic>
        <p:nvPicPr>
          <p:cNvPr id="21" name="Picture 20" descr="An orange person walking towards an arrow&#10;&#10;Description automatically generated">
            <a:extLst>
              <a:ext uri="{FF2B5EF4-FFF2-40B4-BE49-F238E27FC236}">
                <a16:creationId xmlns:a16="http://schemas.microsoft.com/office/drawing/2014/main" id="{3ACBA191-D472-EB62-C303-7CEFB52B00B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50873" y="4099350"/>
            <a:ext cx="672091" cy="471467"/>
          </a:xfrm>
          <a:prstGeom prst="rect">
            <a:avLst/>
          </a:prstGeom>
        </p:spPr>
      </p:pic>
      <p:pic>
        <p:nvPicPr>
          <p:cNvPr id="36" name="Picture 35" descr="A person climbing a ladder to a heart&#10;&#10;Description automatically generated">
            <a:extLst>
              <a:ext uri="{FF2B5EF4-FFF2-40B4-BE49-F238E27FC236}">
                <a16:creationId xmlns:a16="http://schemas.microsoft.com/office/drawing/2014/main" id="{E30DA3F2-B3A0-AEA9-132C-CFFBE91F04F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29248" y="5543268"/>
            <a:ext cx="357670" cy="338892"/>
          </a:xfrm>
          <a:prstGeom prst="rect">
            <a:avLst/>
          </a:prstGeom>
        </p:spPr>
      </p:pic>
      <p:pic>
        <p:nvPicPr>
          <p:cNvPr id="37" name="Picture 36" descr="A person and person standing next to each other&#10;&#10;Description automatically generated">
            <a:extLst>
              <a:ext uri="{FF2B5EF4-FFF2-40B4-BE49-F238E27FC236}">
                <a16:creationId xmlns:a16="http://schemas.microsoft.com/office/drawing/2014/main" id="{E8AEF3B7-9BD4-815E-8014-1412B7713B8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82457" y="6854611"/>
            <a:ext cx="526114" cy="526114"/>
          </a:xfrm>
          <a:prstGeom prst="rect">
            <a:avLst/>
          </a:prstGeom>
        </p:spPr>
      </p:pic>
      <p:pic>
        <p:nvPicPr>
          <p:cNvPr id="54" name="Picture 53" descr="A group of art supplies&#10;&#10;Description automatically generated">
            <a:extLst>
              <a:ext uri="{FF2B5EF4-FFF2-40B4-BE49-F238E27FC236}">
                <a16:creationId xmlns:a16="http://schemas.microsoft.com/office/drawing/2014/main" id="{A0A8EB9F-F049-4A9A-151C-DB1F02D37EC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flipV="1">
            <a:off x="6429449" y="6990346"/>
            <a:ext cx="428636" cy="476299"/>
          </a:xfrm>
          <a:prstGeom prst="rect">
            <a:avLst/>
          </a:prstGeom>
        </p:spPr>
      </p:pic>
      <p:grpSp>
        <p:nvGrpSpPr>
          <p:cNvPr id="55" name="Group 62">
            <a:extLst>
              <a:ext uri="{FF2B5EF4-FFF2-40B4-BE49-F238E27FC236}">
                <a16:creationId xmlns:a16="http://schemas.microsoft.com/office/drawing/2014/main" id="{3CC8D685-B8C6-AF43-8163-5A3FE9533E18}"/>
              </a:ext>
            </a:extLst>
          </p:cNvPr>
          <p:cNvGrpSpPr/>
          <p:nvPr/>
        </p:nvGrpSpPr>
        <p:grpSpPr>
          <a:xfrm>
            <a:off x="8646607" y="3065276"/>
            <a:ext cx="242972" cy="242972"/>
            <a:chOff x="0" y="0"/>
            <a:chExt cx="812800" cy="812800"/>
          </a:xfrm>
        </p:grpSpPr>
        <p:sp>
          <p:nvSpPr>
            <p:cNvPr id="56" name="Freeform 63">
              <a:extLst>
                <a:ext uri="{FF2B5EF4-FFF2-40B4-BE49-F238E27FC236}">
                  <a16:creationId xmlns:a16="http://schemas.microsoft.com/office/drawing/2014/main" id="{080FFBBC-D5AA-0707-E713-392C1D607A9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7" name="TextBox 64">
              <a:extLst>
                <a:ext uri="{FF2B5EF4-FFF2-40B4-BE49-F238E27FC236}">
                  <a16:creationId xmlns:a16="http://schemas.microsoft.com/office/drawing/2014/main" id="{B95596C8-6001-2B1C-CCAF-E2F5CBD325BC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pic>
        <p:nvPicPr>
          <p:cNvPr id="58" name="Picture 57" descr="A red and black ping pong paddles and a ball&#10;&#10;Description automatically generated">
            <a:extLst>
              <a:ext uri="{FF2B5EF4-FFF2-40B4-BE49-F238E27FC236}">
                <a16:creationId xmlns:a16="http://schemas.microsoft.com/office/drawing/2014/main" id="{05478F16-58DD-6934-AFAE-A6B10519810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907093" y="3756837"/>
            <a:ext cx="541093" cy="380668"/>
          </a:xfrm>
          <a:prstGeom prst="rect">
            <a:avLst/>
          </a:prstGeom>
        </p:spPr>
      </p:pic>
      <p:pic>
        <p:nvPicPr>
          <p:cNvPr id="59" name="Picture 58" descr="A blue and black logo&#10;&#10;Description automatically generated">
            <a:extLst>
              <a:ext uri="{FF2B5EF4-FFF2-40B4-BE49-F238E27FC236}">
                <a16:creationId xmlns:a16="http://schemas.microsoft.com/office/drawing/2014/main" id="{21ADD497-35E5-EF24-5573-B7DFF6B5B31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723" y="106741"/>
            <a:ext cx="1311392" cy="563127"/>
          </a:xfrm>
          <a:prstGeom prst="rect">
            <a:avLst/>
          </a:prstGeom>
        </p:spPr>
      </p:pic>
      <p:grpSp>
        <p:nvGrpSpPr>
          <p:cNvPr id="14" name="Group 65">
            <a:extLst>
              <a:ext uri="{FF2B5EF4-FFF2-40B4-BE49-F238E27FC236}">
                <a16:creationId xmlns:a16="http://schemas.microsoft.com/office/drawing/2014/main" id="{EB170526-94BB-9925-FCED-FE5454343EFF}"/>
              </a:ext>
            </a:extLst>
          </p:cNvPr>
          <p:cNvGrpSpPr/>
          <p:nvPr/>
        </p:nvGrpSpPr>
        <p:grpSpPr>
          <a:xfrm>
            <a:off x="3944365" y="5262996"/>
            <a:ext cx="220832" cy="193228"/>
            <a:chOff x="0" y="0"/>
            <a:chExt cx="812800" cy="711200"/>
          </a:xfrm>
        </p:grpSpPr>
        <p:sp>
          <p:nvSpPr>
            <p:cNvPr id="15" name="Freeform 66">
              <a:extLst>
                <a:ext uri="{FF2B5EF4-FFF2-40B4-BE49-F238E27FC236}">
                  <a16:creationId xmlns:a16="http://schemas.microsoft.com/office/drawing/2014/main" id="{CE6720A5-28B2-0B5F-7B03-7150E92E42D3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TextBox 67">
              <a:extLst>
                <a:ext uri="{FF2B5EF4-FFF2-40B4-BE49-F238E27FC236}">
                  <a16:creationId xmlns:a16="http://schemas.microsoft.com/office/drawing/2014/main" id="{AD37BA20-5C9C-81DA-A79C-CC6C2DA1800F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7" name="Group 65">
            <a:extLst>
              <a:ext uri="{FF2B5EF4-FFF2-40B4-BE49-F238E27FC236}">
                <a16:creationId xmlns:a16="http://schemas.microsoft.com/office/drawing/2014/main" id="{CF23EF17-6023-3AED-8C45-25660EAC20B6}"/>
              </a:ext>
            </a:extLst>
          </p:cNvPr>
          <p:cNvGrpSpPr/>
          <p:nvPr/>
        </p:nvGrpSpPr>
        <p:grpSpPr>
          <a:xfrm>
            <a:off x="10034419" y="4314499"/>
            <a:ext cx="220832" cy="193228"/>
            <a:chOff x="0" y="0"/>
            <a:chExt cx="812800" cy="711200"/>
          </a:xfrm>
        </p:grpSpPr>
        <p:sp>
          <p:nvSpPr>
            <p:cNvPr id="18" name="Freeform 66">
              <a:extLst>
                <a:ext uri="{FF2B5EF4-FFF2-40B4-BE49-F238E27FC236}">
                  <a16:creationId xmlns:a16="http://schemas.microsoft.com/office/drawing/2014/main" id="{DE5C9203-0A57-5815-AC13-9A3680183E17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TextBox 67">
              <a:extLst>
                <a:ext uri="{FF2B5EF4-FFF2-40B4-BE49-F238E27FC236}">
                  <a16:creationId xmlns:a16="http://schemas.microsoft.com/office/drawing/2014/main" id="{4D383980-5AF6-326E-0177-CE5E99CE5CFF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2" name="Group 65">
            <a:extLst>
              <a:ext uri="{FF2B5EF4-FFF2-40B4-BE49-F238E27FC236}">
                <a16:creationId xmlns:a16="http://schemas.microsoft.com/office/drawing/2014/main" id="{32B8791A-DF7D-FD6A-3E8D-8564B1260ADB}"/>
              </a:ext>
            </a:extLst>
          </p:cNvPr>
          <p:cNvGrpSpPr/>
          <p:nvPr/>
        </p:nvGrpSpPr>
        <p:grpSpPr>
          <a:xfrm>
            <a:off x="10144835" y="1827330"/>
            <a:ext cx="220832" cy="193228"/>
            <a:chOff x="0" y="0"/>
            <a:chExt cx="812800" cy="711200"/>
          </a:xfrm>
        </p:grpSpPr>
        <p:sp>
          <p:nvSpPr>
            <p:cNvPr id="23" name="Freeform 66">
              <a:extLst>
                <a:ext uri="{FF2B5EF4-FFF2-40B4-BE49-F238E27FC236}">
                  <a16:creationId xmlns:a16="http://schemas.microsoft.com/office/drawing/2014/main" id="{CC77EAFC-FE2D-7C72-27EF-9BDC3B1919D0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TextBox 67">
              <a:extLst>
                <a:ext uri="{FF2B5EF4-FFF2-40B4-BE49-F238E27FC236}">
                  <a16:creationId xmlns:a16="http://schemas.microsoft.com/office/drawing/2014/main" id="{74FCC2D4-F06D-45C2-1147-154EAF0175B9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5" name="Group 65">
            <a:extLst>
              <a:ext uri="{FF2B5EF4-FFF2-40B4-BE49-F238E27FC236}">
                <a16:creationId xmlns:a16="http://schemas.microsoft.com/office/drawing/2014/main" id="{EF1D90F2-5DF1-82F7-E532-45E36D5B8A46}"/>
              </a:ext>
            </a:extLst>
          </p:cNvPr>
          <p:cNvGrpSpPr/>
          <p:nvPr/>
        </p:nvGrpSpPr>
        <p:grpSpPr>
          <a:xfrm>
            <a:off x="7019629" y="1530081"/>
            <a:ext cx="220832" cy="193228"/>
            <a:chOff x="0" y="0"/>
            <a:chExt cx="812800" cy="711200"/>
          </a:xfrm>
        </p:grpSpPr>
        <p:sp>
          <p:nvSpPr>
            <p:cNvPr id="26" name="Freeform 66">
              <a:extLst>
                <a:ext uri="{FF2B5EF4-FFF2-40B4-BE49-F238E27FC236}">
                  <a16:creationId xmlns:a16="http://schemas.microsoft.com/office/drawing/2014/main" id="{47FA8C7B-BFC8-0025-2CA7-0745CC6F6467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TextBox 67">
              <a:extLst>
                <a:ext uri="{FF2B5EF4-FFF2-40B4-BE49-F238E27FC236}">
                  <a16:creationId xmlns:a16="http://schemas.microsoft.com/office/drawing/2014/main" id="{89A7C955-6D04-BB9A-8690-F2B594145F7A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8" name="Group 62">
            <a:extLst>
              <a:ext uri="{FF2B5EF4-FFF2-40B4-BE49-F238E27FC236}">
                <a16:creationId xmlns:a16="http://schemas.microsoft.com/office/drawing/2014/main" id="{7D12B1B0-FD73-DAD2-F910-C7F8891512EE}"/>
              </a:ext>
            </a:extLst>
          </p:cNvPr>
          <p:cNvGrpSpPr/>
          <p:nvPr/>
        </p:nvGrpSpPr>
        <p:grpSpPr>
          <a:xfrm>
            <a:off x="3963928" y="5927183"/>
            <a:ext cx="242972" cy="242972"/>
            <a:chOff x="0" y="0"/>
            <a:chExt cx="812800" cy="812800"/>
          </a:xfrm>
        </p:grpSpPr>
        <p:sp>
          <p:nvSpPr>
            <p:cNvPr id="29" name="Freeform 63">
              <a:extLst>
                <a:ext uri="{FF2B5EF4-FFF2-40B4-BE49-F238E27FC236}">
                  <a16:creationId xmlns:a16="http://schemas.microsoft.com/office/drawing/2014/main" id="{D35CC28B-09A3-0404-9DB0-43B82217D67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TextBox 64">
              <a:extLst>
                <a:ext uri="{FF2B5EF4-FFF2-40B4-BE49-F238E27FC236}">
                  <a16:creationId xmlns:a16="http://schemas.microsoft.com/office/drawing/2014/main" id="{12BAB663-E8BB-E9D6-E0F8-9A44C9194350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31" name="Group 62">
            <a:extLst>
              <a:ext uri="{FF2B5EF4-FFF2-40B4-BE49-F238E27FC236}">
                <a16:creationId xmlns:a16="http://schemas.microsoft.com/office/drawing/2014/main" id="{33F665A1-8518-7811-3826-4F71C7455296}"/>
              </a:ext>
            </a:extLst>
          </p:cNvPr>
          <p:cNvGrpSpPr/>
          <p:nvPr/>
        </p:nvGrpSpPr>
        <p:grpSpPr>
          <a:xfrm>
            <a:off x="3922225" y="1493265"/>
            <a:ext cx="242972" cy="242972"/>
            <a:chOff x="0" y="0"/>
            <a:chExt cx="812800" cy="812800"/>
          </a:xfrm>
        </p:grpSpPr>
        <p:sp>
          <p:nvSpPr>
            <p:cNvPr id="32" name="Freeform 63">
              <a:extLst>
                <a:ext uri="{FF2B5EF4-FFF2-40B4-BE49-F238E27FC236}">
                  <a16:creationId xmlns:a16="http://schemas.microsoft.com/office/drawing/2014/main" id="{88D2EC6C-CA8A-C889-C1CA-4A239C6D9A1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TextBox 64">
              <a:extLst>
                <a:ext uri="{FF2B5EF4-FFF2-40B4-BE49-F238E27FC236}">
                  <a16:creationId xmlns:a16="http://schemas.microsoft.com/office/drawing/2014/main" id="{363A7856-1E0F-87F9-DB77-3F0EEF6CC968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34" name="Group 62">
            <a:extLst>
              <a:ext uri="{FF2B5EF4-FFF2-40B4-BE49-F238E27FC236}">
                <a16:creationId xmlns:a16="http://schemas.microsoft.com/office/drawing/2014/main" id="{B734D340-BCEA-9F97-DD42-4F7A75590788}"/>
              </a:ext>
            </a:extLst>
          </p:cNvPr>
          <p:cNvGrpSpPr/>
          <p:nvPr/>
        </p:nvGrpSpPr>
        <p:grpSpPr>
          <a:xfrm>
            <a:off x="5433744" y="5922912"/>
            <a:ext cx="242972" cy="242972"/>
            <a:chOff x="0" y="0"/>
            <a:chExt cx="812800" cy="812800"/>
          </a:xfrm>
        </p:grpSpPr>
        <p:sp>
          <p:nvSpPr>
            <p:cNvPr id="35" name="Freeform 63">
              <a:extLst>
                <a:ext uri="{FF2B5EF4-FFF2-40B4-BE49-F238E27FC236}">
                  <a16:creationId xmlns:a16="http://schemas.microsoft.com/office/drawing/2014/main" id="{35D0C352-F5BE-1B47-C01E-8065FA6672A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TextBox 64">
              <a:extLst>
                <a:ext uri="{FF2B5EF4-FFF2-40B4-BE49-F238E27FC236}">
                  <a16:creationId xmlns:a16="http://schemas.microsoft.com/office/drawing/2014/main" id="{4C9CAB5F-B43E-0CE2-DD18-4F0623695F4F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39" name="Group 62">
            <a:extLst>
              <a:ext uri="{FF2B5EF4-FFF2-40B4-BE49-F238E27FC236}">
                <a16:creationId xmlns:a16="http://schemas.microsoft.com/office/drawing/2014/main" id="{D94FC95E-B385-2132-FD83-3AA5BF004207}"/>
              </a:ext>
            </a:extLst>
          </p:cNvPr>
          <p:cNvGrpSpPr/>
          <p:nvPr/>
        </p:nvGrpSpPr>
        <p:grpSpPr>
          <a:xfrm>
            <a:off x="5469492" y="5316413"/>
            <a:ext cx="242972" cy="242972"/>
            <a:chOff x="0" y="0"/>
            <a:chExt cx="812800" cy="812800"/>
          </a:xfrm>
        </p:grpSpPr>
        <p:sp>
          <p:nvSpPr>
            <p:cNvPr id="40" name="Freeform 63">
              <a:extLst>
                <a:ext uri="{FF2B5EF4-FFF2-40B4-BE49-F238E27FC236}">
                  <a16:creationId xmlns:a16="http://schemas.microsoft.com/office/drawing/2014/main" id="{FD3C7840-A528-4C8A-FC5C-6B9142785208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1" name="TextBox 64">
              <a:extLst>
                <a:ext uri="{FF2B5EF4-FFF2-40B4-BE49-F238E27FC236}">
                  <a16:creationId xmlns:a16="http://schemas.microsoft.com/office/drawing/2014/main" id="{02C20EA9-AE0C-475A-76B4-B6D61E0FDF58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45" name="Group 65">
            <a:extLst>
              <a:ext uri="{FF2B5EF4-FFF2-40B4-BE49-F238E27FC236}">
                <a16:creationId xmlns:a16="http://schemas.microsoft.com/office/drawing/2014/main" id="{98B80825-26BA-918C-5904-407D354C729E}"/>
              </a:ext>
            </a:extLst>
          </p:cNvPr>
          <p:cNvGrpSpPr/>
          <p:nvPr/>
        </p:nvGrpSpPr>
        <p:grpSpPr>
          <a:xfrm>
            <a:off x="5574797" y="2470147"/>
            <a:ext cx="220832" cy="193228"/>
            <a:chOff x="0" y="0"/>
            <a:chExt cx="812800" cy="711200"/>
          </a:xfrm>
        </p:grpSpPr>
        <p:sp>
          <p:nvSpPr>
            <p:cNvPr id="51" name="Freeform 66">
              <a:extLst>
                <a:ext uri="{FF2B5EF4-FFF2-40B4-BE49-F238E27FC236}">
                  <a16:creationId xmlns:a16="http://schemas.microsoft.com/office/drawing/2014/main" id="{5D8A9E6B-B3F7-2A3D-57BE-85E2C7E9B5E6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0" name="TextBox 67">
              <a:extLst>
                <a:ext uri="{FF2B5EF4-FFF2-40B4-BE49-F238E27FC236}">
                  <a16:creationId xmlns:a16="http://schemas.microsoft.com/office/drawing/2014/main" id="{EA470DF4-3FEF-2B55-BAC5-584D3273A814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0320377"/>
              </p:ext>
            </p:extLst>
          </p:nvPr>
        </p:nvGraphicFramePr>
        <p:xfrm>
          <a:off x="2789852" y="675146"/>
          <a:ext cx="7707831" cy="6864163"/>
        </p:xfrm>
        <a:graphic>
          <a:graphicData uri="http://schemas.openxmlformats.org/drawingml/2006/table">
            <a:tbl>
              <a:tblPr/>
              <a:tblGrid>
                <a:gridCol w="15415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15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15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58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73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99278"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Monday 9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 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Tuesday 10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  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Wednesday 11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 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Thursday 12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 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Friday 13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 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39973"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Cooking on a budget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10am – 12pm</a:t>
                      </a:r>
                    </a:p>
                    <a:p>
                      <a:pPr algn="ctr">
                        <a:lnSpc>
                          <a:spcPts val="1470"/>
                        </a:lnSpc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470"/>
                        </a:lnSpc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Coping with stress/ change</a:t>
                      </a:r>
                      <a:endParaRPr lang="en-US" sz="1050" b="0" dirty="0"/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10am – 11am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Education &amp; Employment Day!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1100" b="0" kern="1200" dirty="0">
                        <a:solidFill>
                          <a:srgbClr val="000000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100" b="0" kern="1200" dirty="0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Come along and meet training providers offering specialist support in: </a:t>
                      </a:r>
                      <a:r>
                        <a:rPr lang="en-GB" sz="1100" b="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Construction-Warehouse-Retail-Hospitality-Hair &amp; Beauty training providers</a:t>
                      </a:r>
                    </a:p>
                    <a:p>
                      <a:pPr algn="ctr"/>
                      <a:r>
                        <a:rPr lang="en-GB" sz="1100" b="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ctr"/>
                      <a:r>
                        <a:rPr lang="en-GB" sz="1100" b="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Employment support-interview-disclosure-CV writing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Drop-in session (accommodation budgeting, wellbeing etc.)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10am – 12pm</a:t>
                      </a:r>
                      <a:endParaRPr lang="en-US" sz="1100" b="0" dirty="0"/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Specialist support Day!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GB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Support services here to support with your concerns in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 </a:t>
                      </a:r>
                      <a:r>
                        <a:rPr lang="en-GB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Debt advice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Mental health support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Substance misuse support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54087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Drop-in session (accommodation budgeting, wellbeing etc.)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10am – 12pm</a:t>
                      </a:r>
                    </a:p>
                    <a:p>
                      <a:pPr algn="ctr">
                        <a:lnSpc>
                          <a:spcPts val="1470"/>
                        </a:lnSpc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470"/>
                        </a:lnSpc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Future Focus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11am – 12pm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Exercise</a:t>
                      </a:r>
                      <a:endParaRPr lang="en-US" sz="1100" b="0" dirty="0"/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11am – 12pm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5886">
                <a:tc vMerge="1"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</a:pPr>
                      <a:endParaRPr lang="en-US" sz="105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endParaRPr lang="en-US" sz="1082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Women’s only afternoon (wellbeing, cooking and confidence building)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1pm – 3pm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Attitudes and Lifestyles (budgeting, accommodation and goal setting)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11am – 12pm</a:t>
                      </a:r>
                      <a:endParaRPr lang="en-US" sz="105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4504160"/>
                  </a:ext>
                </a:extLst>
              </a:tr>
              <a:tr h="1200618"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Wellbeing and Mindfulness</a:t>
                      </a:r>
                      <a:endParaRPr lang="en-US" sz="1100" b="0" dirty="0"/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1pm – 2pm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Man Plan (men’s mental health group)</a:t>
                      </a:r>
                      <a:b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</a:b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1pm-2pm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DM Sans"/>
                        </a:rPr>
                        <a:t>Women’s only afternoon (wellbeing, cooking and confidence building)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DM Sans"/>
                        </a:rPr>
                        <a:t>1pm – 3pm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DM Sans"/>
                        </a:rPr>
                        <a:t>Attitudes and Lifestyles (budgeting, accommodation and goal setting)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DM Sans"/>
                        </a:rPr>
                        <a:t>11am – 12pm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8674">
                <a:tc rowSpan="2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DM Sans"/>
                        </a:rPr>
                        <a:t>Spectrum (LGBTQIA+)</a:t>
                      </a:r>
                      <a:endParaRPr lang="en-US" sz="1100" b="0"/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DM Sans"/>
                        </a:rPr>
                        <a:t>2pm – 3pm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Relationships </a:t>
                      </a:r>
                      <a:endParaRPr lang="en-US" sz="1100" b="0" dirty="0"/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2pm – 3pm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Crafting through the Snow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1pm – 3pm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endParaRPr lang="en-US" sz="1082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70220"/>
                  </a:ext>
                </a:extLst>
              </a:tr>
              <a:tr h="1131702">
                <a:tc vMerge="1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DM Sans"/>
                        </a:rPr>
                        <a:t>Spectrum (LGBTQIA+)</a:t>
                      </a:r>
                      <a:endParaRPr lang="en-US" sz="1100" b="1" dirty="0"/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DM Sans"/>
                        </a:rPr>
                        <a:t>2pm – 3pm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DM Sans"/>
                        </a:rPr>
                        <a:t>Relationships </a:t>
                      </a:r>
                      <a:endParaRPr lang="en-US" sz="1100" b="1" dirty="0"/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DM Sans"/>
                        </a:rPr>
                        <a:t>2pm – 3pm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DM Sans"/>
                        </a:rPr>
                        <a:t>Arts and Crafts Workshop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DM Sans"/>
                        </a:rPr>
                        <a:t>1pm – 3pm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Fun Fridays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(social afternoon, games, quiz’ and wellbeing activities)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1pm – 3pm 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3" name="Group 3"/>
          <p:cNvGrpSpPr/>
          <p:nvPr/>
        </p:nvGrpSpPr>
        <p:grpSpPr>
          <a:xfrm>
            <a:off x="194675" y="1593380"/>
            <a:ext cx="2399946" cy="4797655"/>
            <a:chOff x="0" y="0"/>
            <a:chExt cx="874251" cy="174768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68775" cy="1669301"/>
            </a:xfrm>
            <a:custGeom>
              <a:avLst/>
              <a:gdLst/>
              <a:ahLst/>
              <a:cxnLst/>
              <a:rect l="l" t="t" r="r" b="b"/>
              <a:pathLst>
                <a:path w="868775" h="1669301">
                  <a:moveTo>
                    <a:pt x="0" y="0"/>
                  </a:moveTo>
                  <a:lnTo>
                    <a:pt x="868775" y="0"/>
                  </a:lnTo>
                  <a:lnTo>
                    <a:pt x="868775" y="1669301"/>
                  </a:lnTo>
                  <a:lnTo>
                    <a:pt x="0" y="1669301"/>
                  </a:lnTo>
                  <a:close/>
                </a:path>
              </a:pathLst>
            </a:custGeom>
            <a:solidFill>
              <a:srgbClr val="34586E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5476" y="49812"/>
              <a:ext cx="868775" cy="16978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r>
                <a:rPr lang="en-US" sz="1600" b="1" dirty="0">
                  <a:solidFill>
                    <a:srgbClr val="FFFFFF"/>
                  </a:solidFill>
                  <a:latin typeface="DM Sans"/>
                </a:rPr>
                <a:t>Doncaster Activity Hub</a:t>
              </a:r>
            </a:p>
            <a:p>
              <a:pPr algn="ctr">
                <a:lnSpc>
                  <a:spcPts val="2379"/>
                </a:lnSpc>
              </a:pPr>
              <a:r>
                <a:rPr lang="en-US" sz="1400" dirty="0">
                  <a:solidFill>
                    <a:srgbClr val="FFFFFF"/>
                  </a:solidFill>
                  <a:latin typeface="DM Sans"/>
                </a:rPr>
                <a:t>Unit 25/27</a:t>
              </a:r>
              <a:br>
                <a:rPr lang="en-US" sz="1400" dirty="0">
                  <a:solidFill>
                    <a:srgbClr val="FFFFFF"/>
                  </a:solidFill>
                  <a:latin typeface="DM Sans"/>
                </a:rPr>
              </a:br>
              <a:r>
                <a:rPr lang="en-US" sz="1400" dirty="0">
                  <a:solidFill>
                    <a:srgbClr val="FFFFFF"/>
                  </a:solidFill>
                  <a:latin typeface="DM Sans"/>
                </a:rPr>
                <a:t>7 Queens Crescent</a:t>
              </a:r>
              <a:br>
                <a:rPr lang="en-US" sz="1400" dirty="0">
                  <a:solidFill>
                    <a:srgbClr val="FFFFFF"/>
                  </a:solidFill>
                  <a:latin typeface="DM Sans"/>
                </a:rPr>
              </a:br>
              <a:r>
                <a:rPr lang="en-US" sz="1400" dirty="0">
                  <a:solidFill>
                    <a:srgbClr val="FFFFFF"/>
                  </a:solidFill>
                  <a:latin typeface="DM Sans"/>
                </a:rPr>
                <a:t>Doncaster </a:t>
              </a:r>
              <a:br>
                <a:rPr lang="en-US" sz="1400" dirty="0">
                  <a:solidFill>
                    <a:srgbClr val="FFFFFF"/>
                  </a:solidFill>
                  <a:latin typeface="DM Sans"/>
                </a:rPr>
              </a:br>
              <a:r>
                <a:rPr lang="en-US" sz="1400" dirty="0">
                  <a:solidFill>
                    <a:srgbClr val="FFFFFF"/>
                  </a:solidFill>
                  <a:latin typeface="DM Sans"/>
                </a:rPr>
                <a:t>DN1 3JN</a:t>
              </a:r>
            </a:p>
            <a:p>
              <a:pPr algn="ctr">
                <a:lnSpc>
                  <a:spcPts val="2379"/>
                </a:lnSpc>
              </a:pPr>
              <a:endParaRPr lang="en-US" sz="1400" dirty="0">
                <a:solidFill>
                  <a:srgbClr val="FFFFFF"/>
                </a:solidFill>
                <a:latin typeface="DM Sans"/>
              </a:endParaRPr>
            </a:p>
            <a:p>
              <a:pPr algn="ctr">
                <a:lnSpc>
                  <a:spcPts val="2379"/>
                </a:lnSpc>
              </a:pPr>
              <a:r>
                <a:rPr lang="en-US" sz="1400" dirty="0">
                  <a:solidFill>
                    <a:srgbClr val="FFFFFF"/>
                  </a:solidFill>
                  <a:latin typeface="DM Sans"/>
                </a:rPr>
                <a:t>If you ever need a </a:t>
              </a:r>
              <a:r>
                <a:rPr lang="en-US" sz="1400" dirty="0" err="1">
                  <a:solidFill>
                    <a:srgbClr val="FFFFFF"/>
                  </a:solidFill>
                  <a:latin typeface="DM Sans"/>
                </a:rPr>
                <a:t>cuppa</a:t>
              </a:r>
              <a:r>
                <a:rPr lang="en-US" sz="1400" dirty="0">
                  <a:solidFill>
                    <a:srgbClr val="FFFFFF"/>
                  </a:solidFill>
                  <a:latin typeface="DM Sans"/>
                </a:rPr>
                <a:t> or a chat, pop in and speak to your support worker.</a:t>
              </a:r>
            </a:p>
            <a:p>
              <a:pPr algn="ctr">
                <a:lnSpc>
                  <a:spcPts val="2379"/>
                </a:lnSpc>
              </a:pPr>
              <a:r>
                <a:rPr lang="en-US" sz="1400" dirty="0">
                  <a:solidFill>
                    <a:schemeClr val="bg1"/>
                  </a:solidFill>
                  <a:latin typeface="DM Sans" pitchFamily="2" charset="0"/>
                </a:rPr>
                <a:t>Reception contact number: </a:t>
              </a:r>
              <a:r>
                <a:rPr lang="en-GB" sz="1400" dirty="0">
                  <a:solidFill>
                    <a:schemeClr val="bg1"/>
                  </a:solidFill>
                  <a:latin typeface="DM Sans" pitchFamily="2" charset="0"/>
                </a:rPr>
                <a:t>07502299992</a:t>
              </a:r>
            </a:p>
            <a:p>
              <a:pPr algn="ctr">
                <a:lnSpc>
                  <a:spcPts val="2379"/>
                </a:lnSpc>
              </a:pPr>
              <a:endParaRPr lang="en-GB" sz="1400" dirty="0">
                <a:solidFill>
                  <a:schemeClr val="bg1"/>
                </a:solidFill>
                <a:latin typeface="DM Sans" pitchFamily="2" charset="0"/>
              </a:endParaRPr>
            </a:p>
            <a:p>
              <a:pPr algn="ctr">
                <a:lnSpc>
                  <a:spcPts val="2379"/>
                </a:lnSpc>
              </a:pPr>
              <a:r>
                <a:rPr lang="en-GB" sz="1400" dirty="0">
                  <a:solidFill>
                    <a:schemeClr val="bg1"/>
                  </a:solidFill>
                  <a:latin typeface="DM Sans" pitchFamily="2" charset="0"/>
                </a:rPr>
                <a:t>9:30am – 16:00pm</a:t>
              </a:r>
            </a:p>
            <a:p>
              <a:pPr algn="ctr">
                <a:lnSpc>
                  <a:spcPts val="2379"/>
                </a:lnSpc>
              </a:pPr>
              <a:r>
                <a:rPr lang="en-GB" sz="1400" dirty="0">
                  <a:solidFill>
                    <a:schemeClr val="bg1"/>
                  </a:solidFill>
                  <a:latin typeface="DM Sans" pitchFamily="2" charset="0"/>
                </a:rPr>
                <a:t>Monday – Friday</a:t>
              </a:r>
            </a:p>
            <a:p>
              <a:pPr algn="ctr">
                <a:lnSpc>
                  <a:spcPts val="2379"/>
                </a:lnSpc>
              </a:pPr>
              <a:endParaRPr lang="en-US" sz="1200" dirty="0">
                <a:solidFill>
                  <a:srgbClr val="FFFFFF"/>
                </a:solidFill>
                <a:latin typeface="DM San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3345348" y="2626556"/>
            <a:ext cx="500485" cy="384617"/>
            <a:chOff x="0" y="0"/>
            <a:chExt cx="667314" cy="512822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3"/>
            <a:srcRect t="259" b="259"/>
            <a:stretch>
              <a:fillRect/>
            </a:stretch>
          </p:blipFill>
          <p:spPr>
            <a:xfrm>
              <a:off x="0" y="0"/>
              <a:ext cx="667314" cy="512822"/>
            </a:xfrm>
            <a:prstGeom prst="rect">
              <a:avLst/>
            </a:prstGeom>
          </p:spPr>
        </p:pic>
      </p:grpSp>
      <p:grpSp>
        <p:nvGrpSpPr>
          <p:cNvPr id="12" name="Group 12"/>
          <p:cNvGrpSpPr/>
          <p:nvPr/>
        </p:nvGrpSpPr>
        <p:grpSpPr>
          <a:xfrm>
            <a:off x="7967674" y="2489127"/>
            <a:ext cx="500485" cy="384617"/>
            <a:chOff x="0" y="0"/>
            <a:chExt cx="667314" cy="512822"/>
          </a:xfrm>
        </p:grpSpPr>
        <p:pic>
          <p:nvPicPr>
            <p:cNvPr id="13" name="Picture 13" descr="Rainbow curves of paper"/>
            <p:cNvPicPr>
              <a:picLocks noChangeAspect="1"/>
            </p:cNvPicPr>
            <p:nvPr/>
          </p:nvPicPr>
          <p:blipFill>
            <a:blip r:embed="rId4"/>
            <a:srcRect l="6572" r="6572"/>
            <a:stretch>
              <a:fillRect/>
            </a:stretch>
          </p:blipFill>
          <p:spPr>
            <a:xfrm>
              <a:off x="0" y="0"/>
              <a:ext cx="667314" cy="512822"/>
            </a:xfrm>
            <a:prstGeom prst="rect">
              <a:avLst/>
            </a:prstGeom>
          </p:spPr>
        </p:pic>
      </p:grpSp>
      <p:grpSp>
        <p:nvGrpSpPr>
          <p:cNvPr id="46" name="Group 46"/>
          <p:cNvGrpSpPr/>
          <p:nvPr/>
        </p:nvGrpSpPr>
        <p:grpSpPr>
          <a:xfrm rot="2700000">
            <a:off x="170282" y="1049731"/>
            <a:ext cx="293842" cy="293842"/>
            <a:chOff x="0" y="0"/>
            <a:chExt cx="812800" cy="812800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49" name="Group 49"/>
          <p:cNvGrpSpPr/>
          <p:nvPr/>
        </p:nvGrpSpPr>
        <p:grpSpPr>
          <a:xfrm>
            <a:off x="344097" y="6391036"/>
            <a:ext cx="2066012" cy="747035"/>
            <a:chOff x="183080" y="0"/>
            <a:chExt cx="2754682" cy="996046"/>
          </a:xfrm>
        </p:grpSpPr>
        <p:sp>
          <p:nvSpPr>
            <p:cNvPr id="50" name="Freeform 50"/>
            <p:cNvSpPr/>
            <p:nvPr/>
          </p:nvSpPr>
          <p:spPr>
            <a:xfrm>
              <a:off x="694021" y="0"/>
              <a:ext cx="1741685" cy="680233"/>
            </a:xfrm>
            <a:custGeom>
              <a:avLst/>
              <a:gdLst/>
              <a:ahLst/>
              <a:cxnLst/>
              <a:rect l="l" t="t" r="r" b="b"/>
              <a:pathLst>
                <a:path w="1741685" h="680233">
                  <a:moveTo>
                    <a:pt x="0" y="0"/>
                  </a:moveTo>
                  <a:lnTo>
                    <a:pt x="1741685" y="0"/>
                  </a:lnTo>
                  <a:lnTo>
                    <a:pt x="1741685" y="680233"/>
                  </a:lnTo>
                  <a:lnTo>
                    <a:pt x="0" y="680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974" b="-974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183080" y="842158"/>
              <a:ext cx="2754682" cy="153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77"/>
                </a:lnSpc>
              </a:pP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This </a:t>
              </a:r>
              <a:r>
                <a:rPr lang="en-US" sz="750" dirty="0" err="1">
                  <a:solidFill>
                    <a:srgbClr val="000000"/>
                  </a:solidFill>
                  <a:latin typeface="DM Sans"/>
                </a:rPr>
                <a:t>programme</a:t>
              </a: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 is delivered by HMPPS CFO</a:t>
              </a:r>
            </a:p>
          </p:txBody>
        </p:sp>
      </p:grpSp>
      <p:grpSp>
        <p:nvGrpSpPr>
          <p:cNvPr id="62" name="Group 62"/>
          <p:cNvGrpSpPr/>
          <p:nvPr/>
        </p:nvGrpSpPr>
        <p:grpSpPr>
          <a:xfrm>
            <a:off x="195716" y="593502"/>
            <a:ext cx="242972" cy="242972"/>
            <a:chOff x="0" y="0"/>
            <a:chExt cx="812800" cy="812800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TextBox 6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206787" y="181493"/>
            <a:ext cx="220832" cy="193228"/>
            <a:chOff x="0" y="0"/>
            <a:chExt cx="812800" cy="711200"/>
          </a:xfrm>
        </p:grpSpPr>
        <p:sp>
          <p:nvSpPr>
            <p:cNvPr id="66" name="Freeform 66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TextBox 67"/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69" name="TextBox 69"/>
          <p:cNvSpPr txBox="1"/>
          <p:nvPr/>
        </p:nvSpPr>
        <p:spPr>
          <a:xfrm>
            <a:off x="2682767" y="89855"/>
            <a:ext cx="6612190" cy="5994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99"/>
              </a:lnSpc>
              <a:spcBef>
                <a:spcPct val="0"/>
              </a:spcBef>
            </a:pPr>
            <a:r>
              <a:rPr lang="en-US" sz="3499" u="sng" dirty="0">
                <a:solidFill>
                  <a:srgbClr val="000000"/>
                </a:solidFill>
                <a:latin typeface="DM Sans Bold"/>
              </a:rPr>
              <a:t>CFO Evolution - December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658981" y="127955"/>
            <a:ext cx="1826812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DM Sans"/>
              </a:rPr>
              <a:t>Self: Activities that work on the individual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658981" y="545468"/>
            <a:ext cx="1910578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DM Sans"/>
              </a:rPr>
              <a:t>Relationships: Activities that work with peers/families/friends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658981" y="960299"/>
            <a:ext cx="1826812" cy="51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Society: Activities contributing to the community outside of the CFO Activity Hub</a:t>
            </a:r>
          </a:p>
        </p:txBody>
      </p:sp>
      <p:pic>
        <p:nvPicPr>
          <p:cNvPr id="53" name="Picture 52" descr="Several signs with text on them&#10;&#10;Description automatically generated">
            <a:extLst>
              <a:ext uri="{FF2B5EF4-FFF2-40B4-BE49-F238E27FC236}">
                <a16:creationId xmlns:a16="http://schemas.microsoft.com/office/drawing/2014/main" id="{016A0190-A14F-A895-9D3C-26363FF087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2441" y="4933945"/>
            <a:ext cx="613742" cy="544697"/>
          </a:xfrm>
          <a:prstGeom prst="rect">
            <a:avLst/>
          </a:prstGeom>
        </p:spPr>
      </p:pic>
      <p:pic>
        <p:nvPicPr>
          <p:cNvPr id="10" name="Picture 9" descr="A blue brain with colorful leaves and gears&#10;&#10;Description automatically generated">
            <a:extLst>
              <a:ext uri="{FF2B5EF4-FFF2-40B4-BE49-F238E27FC236}">
                <a16:creationId xmlns:a16="http://schemas.microsoft.com/office/drawing/2014/main" id="{0175E590-1C82-AEB1-7551-8304A585AA7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1184" b="9737"/>
          <a:stretch/>
        </p:blipFill>
        <p:spPr>
          <a:xfrm>
            <a:off x="3163181" y="5385376"/>
            <a:ext cx="696369" cy="42609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976BE68-A32A-5310-5130-DDA3E685E08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14383" y="6901211"/>
            <a:ext cx="858245" cy="236861"/>
          </a:xfrm>
          <a:prstGeom prst="rect">
            <a:avLst/>
          </a:prstGeom>
        </p:spPr>
      </p:pic>
      <p:pic>
        <p:nvPicPr>
          <p:cNvPr id="20" name="Picture 19" descr="A person with their hands on their head&#10;&#10;Description automatically generated">
            <a:extLst>
              <a:ext uri="{FF2B5EF4-FFF2-40B4-BE49-F238E27FC236}">
                <a16:creationId xmlns:a16="http://schemas.microsoft.com/office/drawing/2014/main" id="{0E74F0F2-9A16-B4FF-C478-F76DA87CE845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12700" b="9934"/>
          <a:stretch/>
        </p:blipFill>
        <p:spPr>
          <a:xfrm>
            <a:off x="4774250" y="2366183"/>
            <a:ext cx="638221" cy="493769"/>
          </a:xfrm>
          <a:prstGeom prst="rect">
            <a:avLst/>
          </a:prstGeom>
        </p:spPr>
      </p:pic>
      <p:pic>
        <p:nvPicPr>
          <p:cNvPr id="21" name="Picture 20" descr="An orange person walking towards an arrow&#10;&#10;Description automatically generated">
            <a:extLst>
              <a:ext uri="{FF2B5EF4-FFF2-40B4-BE49-F238E27FC236}">
                <a16:creationId xmlns:a16="http://schemas.microsoft.com/office/drawing/2014/main" id="{3ACBA191-D472-EB62-C303-7CEFB52B00B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84432" y="4118322"/>
            <a:ext cx="672091" cy="471467"/>
          </a:xfrm>
          <a:prstGeom prst="rect">
            <a:avLst/>
          </a:prstGeom>
        </p:spPr>
      </p:pic>
      <p:pic>
        <p:nvPicPr>
          <p:cNvPr id="36" name="Picture 35" descr="A person climbing a ladder to a heart&#10;&#10;Description automatically generated">
            <a:extLst>
              <a:ext uri="{FF2B5EF4-FFF2-40B4-BE49-F238E27FC236}">
                <a16:creationId xmlns:a16="http://schemas.microsoft.com/office/drawing/2014/main" id="{E30DA3F2-B3A0-AEA9-132C-CFFBE91F04F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24045" y="5656989"/>
            <a:ext cx="357670" cy="338892"/>
          </a:xfrm>
          <a:prstGeom prst="rect">
            <a:avLst/>
          </a:prstGeom>
        </p:spPr>
      </p:pic>
      <p:pic>
        <p:nvPicPr>
          <p:cNvPr id="37" name="Picture 36" descr="A person and person standing next to each other&#10;&#10;Description automatically generated">
            <a:extLst>
              <a:ext uri="{FF2B5EF4-FFF2-40B4-BE49-F238E27FC236}">
                <a16:creationId xmlns:a16="http://schemas.microsoft.com/office/drawing/2014/main" id="{E8AEF3B7-9BD4-815E-8014-1412B7713B8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82457" y="6854611"/>
            <a:ext cx="526114" cy="526114"/>
          </a:xfrm>
          <a:prstGeom prst="rect">
            <a:avLst/>
          </a:prstGeom>
        </p:spPr>
      </p:pic>
      <p:pic>
        <p:nvPicPr>
          <p:cNvPr id="54" name="Picture 53" descr="A group of art supplies&#10;&#10;Description automatically generated">
            <a:extLst>
              <a:ext uri="{FF2B5EF4-FFF2-40B4-BE49-F238E27FC236}">
                <a16:creationId xmlns:a16="http://schemas.microsoft.com/office/drawing/2014/main" id="{A0A8EB9F-F049-4A9A-151C-DB1F02D37EC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flipV="1">
            <a:off x="6429449" y="6990346"/>
            <a:ext cx="428636" cy="476299"/>
          </a:xfrm>
          <a:prstGeom prst="rect">
            <a:avLst/>
          </a:prstGeom>
        </p:spPr>
      </p:pic>
      <p:grpSp>
        <p:nvGrpSpPr>
          <p:cNvPr id="55" name="Group 62">
            <a:extLst>
              <a:ext uri="{FF2B5EF4-FFF2-40B4-BE49-F238E27FC236}">
                <a16:creationId xmlns:a16="http://schemas.microsoft.com/office/drawing/2014/main" id="{3CC8D685-B8C6-AF43-8163-5A3FE9533E18}"/>
              </a:ext>
            </a:extLst>
          </p:cNvPr>
          <p:cNvGrpSpPr/>
          <p:nvPr/>
        </p:nvGrpSpPr>
        <p:grpSpPr>
          <a:xfrm>
            <a:off x="8646607" y="3065276"/>
            <a:ext cx="242972" cy="242972"/>
            <a:chOff x="0" y="0"/>
            <a:chExt cx="812800" cy="812800"/>
          </a:xfrm>
        </p:grpSpPr>
        <p:sp>
          <p:nvSpPr>
            <p:cNvPr id="56" name="Freeform 63">
              <a:extLst>
                <a:ext uri="{FF2B5EF4-FFF2-40B4-BE49-F238E27FC236}">
                  <a16:creationId xmlns:a16="http://schemas.microsoft.com/office/drawing/2014/main" id="{080FFBBC-D5AA-0707-E713-392C1D607A9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7" name="TextBox 64">
              <a:extLst>
                <a:ext uri="{FF2B5EF4-FFF2-40B4-BE49-F238E27FC236}">
                  <a16:creationId xmlns:a16="http://schemas.microsoft.com/office/drawing/2014/main" id="{B95596C8-6001-2B1C-CCAF-E2F5CBD325BC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pic>
        <p:nvPicPr>
          <p:cNvPr id="58" name="Picture 57" descr="A red and black ping pong paddles and a ball&#10;&#10;Description automatically generated">
            <a:extLst>
              <a:ext uri="{FF2B5EF4-FFF2-40B4-BE49-F238E27FC236}">
                <a16:creationId xmlns:a16="http://schemas.microsoft.com/office/drawing/2014/main" id="{05478F16-58DD-6934-AFAE-A6B10519810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907093" y="3756837"/>
            <a:ext cx="541093" cy="380668"/>
          </a:xfrm>
          <a:prstGeom prst="rect">
            <a:avLst/>
          </a:prstGeom>
        </p:spPr>
      </p:pic>
      <p:pic>
        <p:nvPicPr>
          <p:cNvPr id="59" name="Picture 58" descr="A blue and black logo&#10;&#10;Description automatically generated">
            <a:extLst>
              <a:ext uri="{FF2B5EF4-FFF2-40B4-BE49-F238E27FC236}">
                <a16:creationId xmlns:a16="http://schemas.microsoft.com/office/drawing/2014/main" id="{21ADD497-35E5-EF24-5573-B7DFF6B5B31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723" y="106741"/>
            <a:ext cx="1311392" cy="563127"/>
          </a:xfrm>
          <a:prstGeom prst="rect">
            <a:avLst/>
          </a:prstGeom>
        </p:spPr>
      </p:pic>
      <p:grpSp>
        <p:nvGrpSpPr>
          <p:cNvPr id="14" name="Group 65">
            <a:extLst>
              <a:ext uri="{FF2B5EF4-FFF2-40B4-BE49-F238E27FC236}">
                <a16:creationId xmlns:a16="http://schemas.microsoft.com/office/drawing/2014/main" id="{EB170526-94BB-9925-FCED-FE5454343EFF}"/>
              </a:ext>
            </a:extLst>
          </p:cNvPr>
          <p:cNvGrpSpPr/>
          <p:nvPr/>
        </p:nvGrpSpPr>
        <p:grpSpPr>
          <a:xfrm>
            <a:off x="3944365" y="5262996"/>
            <a:ext cx="220832" cy="193228"/>
            <a:chOff x="0" y="0"/>
            <a:chExt cx="812800" cy="711200"/>
          </a:xfrm>
        </p:grpSpPr>
        <p:sp>
          <p:nvSpPr>
            <p:cNvPr id="15" name="Freeform 66">
              <a:extLst>
                <a:ext uri="{FF2B5EF4-FFF2-40B4-BE49-F238E27FC236}">
                  <a16:creationId xmlns:a16="http://schemas.microsoft.com/office/drawing/2014/main" id="{CE6720A5-28B2-0B5F-7B03-7150E92E42D3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TextBox 67">
              <a:extLst>
                <a:ext uri="{FF2B5EF4-FFF2-40B4-BE49-F238E27FC236}">
                  <a16:creationId xmlns:a16="http://schemas.microsoft.com/office/drawing/2014/main" id="{AD37BA20-5C9C-81DA-A79C-CC6C2DA1800F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7" name="Group 65">
            <a:extLst>
              <a:ext uri="{FF2B5EF4-FFF2-40B4-BE49-F238E27FC236}">
                <a16:creationId xmlns:a16="http://schemas.microsoft.com/office/drawing/2014/main" id="{CF23EF17-6023-3AED-8C45-25660EAC20B6}"/>
              </a:ext>
            </a:extLst>
          </p:cNvPr>
          <p:cNvGrpSpPr/>
          <p:nvPr/>
        </p:nvGrpSpPr>
        <p:grpSpPr>
          <a:xfrm>
            <a:off x="10034419" y="4314499"/>
            <a:ext cx="220832" cy="193228"/>
            <a:chOff x="0" y="0"/>
            <a:chExt cx="812800" cy="711200"/>
          </a:xfrm>
        </p:grpSpPr>
        <p:sp>
          <p:nvSpPr>
            <p:cNvPr id="18" name="Freeform 66">
              <a:extLst>
                <a:ext uri="{FF2B5EF4-FFF2-40B4-BE49-F238E27FC236}">
                  <a16:creationId xmlns:a16="http://schemas.microsoft.com/office/drawing/2014/main" id="{DE5C9203-0A57-5815-AC13-9A3680183E17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TextBox 67">
              <a:extLst>
                <a:ext uri="{FF2B5EF4-FFF2-40B4-BE49-F238E27FC236}">
                  <a16:creationId xmlns:a16="http://schemas.microsoft.com/office/drawing/2014/main" id="{4D383980-5AF6-326E-0177-CE5E99CE5CFF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2" name="Group 65">
            <a:extLst>
              <a:ext uri="{FF2B5EF4-FFF2-40B4-BE49-F238E27FC236}">
                <a16:creationId xmlns:a16="http://schemas.microsoft.com/office/drawing/2014/main" id="{32B8791A-DF7D-FD6A-3E8D-8564B1260ADB}"/>
              </a:ext>
            </a:extLst>
          </p:cNvPr>
          <p:cNvGrpSpPr/>
          <p:nvPr/>
        </p:nvGrpSpPr>
        <p:grpSpPr>
          <a:xfrm>
            <a:off x="10144835" y="1827330"/>
            <a:ext cx="220832" cy="193228"/>
            <a:chOff x="0" y="0"/>
            <a:chExt cx="812800" cy="711200"/>
          </a:xfrm>
        </p:grpSpPr>
        <p:sp>
          <p:nvSpPr>
            <p:cNvPr id="23" name="Freeform 66">
              <a:extLst>
                <a:ext uri="{FF2B5EF4-FFF2-40B4-BE49-F238E27FC236}">
                  <a16:creationId xmlns:a16="http://schemas.microsoft.com/office/drawing/2014/main" id="{CC77EAFC-FE2D-7C72-27EF-9BDC3B1919D0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TextBox 67">
              <a:extLst>
                <a:ext uri="{FF2B5EF4-FFF2-40B4-BE49-F238E27FC236}">
                  <a16:creationId xmlns:a16="http://schemas.microsoft.com/office/drawing/2014/main" id="{74FCC2D4-F06D-45C2-1147-154EAF0175B9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5" name="Group 65">
            <a:extLst>
              <a:ext uri="{FF2B5EF4-FFF2-40B4-BE49-F238E27FC236}">
                <a16:creationId xmlns:a16="http://schemas.microsoft.com/office/drawing/2014/main" id="{EF1D90F2-5DF1-82F7-E532-45E36D5B8A46}"/>
              </a:ext>
            </a:extLst>
          </p:cNvPr>
          <p:cNvGrpSpPr/>
          <p:nvPr/>
        </p:nvGrpSpPr>
        <p:grpSpPr>
          <a:xfrm>
            <a:off x="7019629" y="1530081"/>
            <a:ext cx="220832" cy="193228"/>
            <a:chOff x="0" y="0"/>
            <a:chExt cx="812800" cy="711200"/>
          </a:xfrm>
        </p:grpSpPr>
        <p:sp>
          <p:nvSpPr>
            <p:cNvPr id="26" name="Freeform 66">
              <a:extLst>
                <a:ext uri="{FF2B5EF4-FFF2-40B4-BE49-F238E27FC236}">
                  <a16:creationId xmlns:a16="http://schemas.microsoft.com/office/drawing/2014/main" id="{47FA8C7B-BFC8-0025-2CA7-0745CC6F6467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TextBox 67">
              <a:extLst>
                <a:ext uri="{FF2B5EF4-FFF2-40B4-BE49-F238E27FC236}">
                  <a16:creationId xmlns:a16="http://schemas.microsoft.com/office/drawing/2014/main" id="{89A7C955-6D04-BB9A-8690-F2B594145F7A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8" name="Group 62">
            <a:extLst>
              <a:ext uri="{FF2B5EF4-FFF2-40B4-BE49-F238E27FC236}">
                <a16:creationId xmlns:a16="http://schemas.microsoft.com/office/drawing/2014/main" id="{7D12B1B0-FD73-DAD2-F910-C7F8891512EE}"/>
              </a:ext>
            </a:extLst>
          </p:cNvPr>
          <p:cNvGrpSpPr/>
          <p:nvPr/>
        </p:nvGrpSpPr>
        <p:grpSpPr>
          <a:xfrm>
            <a:off x="3963928" y="5927183"/>
            <a:ext cx="242972" cy="242972"/>
            <a:chOff x="0" y="0"/>
            <a:chExt cx="812800" cy="812800"/>
          </a:xfrm>
        </p:grpSpPr>
        <p:sp>
          <p:nvSpPr>
            <p:cNvPr id="29" name="Freeform 63">
              <a:extLst>
                <a:ext uri="{FF2B5EF4-FFF2-40B4-BE49-F238E27FC236}">
                  <a16:creationId xmlns:a16="http://schemas.microsoft.com/office/drawing/2014/main" id="{D35CC28B-09A3-0404-9DB0-43B82217D67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TextBox 64">
              <a:extLst>
                <a:ext uri="{FF2B5EF4-FFF2-40B4-BE49-F238E27FC236}">
                  <a16:creationId xmlns:a16="http://schemas.microsoft.com/office/drawing/2014/main" id="{12BAB663-E8BB-E9D6-E0F8-9A44C9194350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31" name="Group 62">
            <a:extLst>
              <a:ext uri="{FF2B5EF4-FFF2-40B4-BE49-F238E27FC236}">
                <a16:creationId xmlns:a16="http://schemas.microsoft.com/office/drawing/2014/main" id="{33F665A1-8518-7811-3826-4F71C7455296}"/>
              </a:ext>
            </a:extLst>
          </p:cNvPr>
          <p:cNvGrpSpPr/>
          <p:nvPr/>
        </p:nvGrpSpPr>
        <p:grpSpPr>
          <a:xfrm>
            <a:off x="3922225" y="1493265"/>
            <a:ext cx="242972" cy="242972"/>
            <a:chOff x="0" y="0"/>
            <a:chExt cx="812800" cy="812800"/>
          </a:xfrm>
        </p:grpSpPr>
        <p:sp>
          <p:nvSpPr>
            <p:cNvPr id="32" name="Freeform 63">
              <a:extLst>
                <a:ext uri="{FF2B5EF4-FFF2-40B4-BE49-F238E27FC236}">
                  <a16:creationId xmlns:a16="http://schemas.microsoft.com/office/drawing/2014/main" id="{88D2EC6C-CA8A-C889-C1CA-4A239C6D9A1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TextBox 64">
              <a:extLst>
                <a:ext uri="{FF2B5EF4-FFF2-40B4-BE49-F238E27FC236}">
                  <a16:creationId xmlns:a16="http://schemas.microsoft.com/office/drawing/2014/main" id="{363A7856-1E0F-87F9-DB77-3F0EEF6CC968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34" name="Group 62">
            <a:extLst>
              <a:ext uri="{FF2B5EF4-FFF2-40B4-BE49-F238E27FC236}">
                <a16:creationId xmlns:a16="http://schemas.microsoft.com/office/drawing/2014/main" id="{B734D340-BCEA-9F97-DD42-4F7A75590788}"/>
              </a:ext>
            </a:extLst>
          </p:cNvPr>
          <p:cNvGrpSpPr/>
          <p:nvPr/>
        </p:nvGrpSpPr>
        <p:grpSpPr>
          <a:xfrm>
            <a:off x="5433744" y="5922912"/>
            <a:ext cx="242972" cy="242972"/>
            <a:chOff x="0" y="0"/>
            <a:chExt cx="812800" cy="812800"/>
          </a:xfrm>
        </p:grpSpPr>
        <p:sp>
          <p:nvSpPr>
            <p:cNvPr id="35" name="Freeform 63">
              <a:extLst>
                <a:ext uri="{FF2B5EF4-FFF2-40B4-BE49-F238E27FC236}">
                  <a16:creationId xmlns:a16="http://schemas.microsoft.com/office/drawing/2014/main" id="{35D0C352-F5BE-1B47-C01E-8065FA6672A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TextBox 64">
              <a:extLst>
                <a:ext uri="{FF2B5EF4-FFF2-40B4-BE49-F238E27FC236}">
                  <a16:creationId xmlns:a16="http://schemas.microsoft.com/office/drawing/2014/main" id="{4C9CAB5F-B43E-0CE2-DD18-4F0623695F4F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39" name="Group 62">
            <a:extLst>
              <a:ext uri="{FF2B5EF4-FFF2-40B4-BE49-F238E27FC236}">
                <a16:creationId xmlns:a16="http://schemas.microsoft.com/office/drawing/2014/main" id="{D94FC95E-B385-2132-FD83-3AA5BF004207}"/>
              </a:ext>
            </a:extLst>
          </p:cNvPr>
          <p:cNvGrpSpPr/>
          <p:nvPr/>
        </p:nvGrpSpPr>
        <p:grpSpPr>
          <a:xfrm>
            <a:off x="5469492" y="5316413"/>
            <a:ext cx="242972" cy="242972"/>
            <a:chOff x="0" y="0"/>
            <a:chExt cx="812800" cy="812800"/>
          </a:xfrm>
        </p:grpSpPr>
        <p:sp>
          <p:nvSpPr>
            <p:cNvPr id="40" name="Freeform 63">
              <a:extLst>
                <a:ext uri="{FF2B5EF4-FFF2-40B4-BE49-F238E27FC236}">
                  <a16:creationId xmlns:a16="http://schemas.microsoft.com/office/drawing/2014/main" id="{FD3C7840-A528-4C8A-FC5C-6B9142785208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1" name="TextBox 64">
              <a:extLst>
                <a:ext uri="{FF2B5EF4-FFF2-40B4-BE49-F238E27FC236}">
                  <a16:creationId xmlns:a16="http://schemas.microsoft.com/office/drawing/2014/main" id="{02C20EA9-AE0C-475A-76B4-B6D61E0FDF58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45" name="Group 65">
            <a:extLst>
              <a:ext uri="{FF2B5EF4-FFF2-40B4-BE49-F238E27FC236}">
                <a16:creationId xmlns:a16="http://schemas.microsoft.com/office/drawing/2014/main" id="{98B80825-26BA-918C-5904-407D354C729E}"/>
              </a:ext>
            </a:extLst>
          </p:cNvPr>
          <p:cNvGrpSpPr/>
          <p:nvPr/>
        </p:nvGrpSpPr>
        <p:grpSpPr>
          <a:xfrm>
            <a:off x="5527277" y="1923944"/>
            <a:ext cx="220832" cy="193228"/>
            <a:chOff x="0" y="0"/>
            <a:chExt cx="812800" cy="711200"/>
          </a:xfrm>
        </p:grpSpPr>
        <p:sp>
          <p:nvSpPr>
            <p:cNvPr id="51" name="Freeform 66">
              <a:extLst>
                <a:ext uri="{FF2B5EF4-FFF2-40B4-BE49-F238E27FC236}">
                  <a16:creationId xmlns:a16="http://schemas.microsoft.com/office/drawing/2014/main" id="{5D8A9E6B-B3F7-2A3D-57BE-85E2C7E9B5E6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0" name="TextBox 67">
              <a:extLst>
                <a:ext uri="{FF2B5EF4-FFF2-40B4-BE49-F238E27FC236}">
                  <a16:creationId xmlns:a16="http://schemas.microsoft.com/office/drawing/2014/main" id="{EA470DF4-3FEF-2B55-BAC5-584D3273A814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579238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5023075"/>
              </p:ext>
            </p:extLst>
          </p:nvPr>
        </p:nvGraphicFramePr>
        <p:xfrm>
          <a:off x="2789852" y="675146"/>
          <a:ext cx="7707831" cy="6703663"/>
        </p:xfrm>
        <a:graphic>
          <a:graphicData uri="http://schemas.openxmlformats.org/drawingml/2006/table">
            <a:tbl>
              <a:tblPr/>
              <a:tblGrid>
                <a:gridCol w="15415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15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15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58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73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99278"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Monday 16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  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Tuesday 17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  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Wednesday 18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 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Thursday 19th 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Friday 20th  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39973"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Cooking on a budget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10am – 12pm</a:t>
                      </a:r>
                    </a:p>
                    <a:p>
                      <a:pPr algn="ctr">
                        <a:lnSpc>
                          <a:spcPts val="1470"/>
                        </a:lnSpc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470"/>
                        </a:lnSpc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Christmas celebrations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 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Christmas Dinner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Christmas Quiz and games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Education &amp; Employment Day!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1100" b="0" kern="1200" dirty="0">
                        <a:solidFill>
                          <a:srgbClr val="000000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100" b="0" kern="1200" dirty="0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Come along and meet training providers offering specialist support in: </a:t>
                      </a:r>
                      <a:r>
                        <a:rPr lang="en-GB" sz="1100" b="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Construction-Warehouse-Retail-Hospitality-Hair &amp; Beauty training providers</a:t>
                      </a:r>
                    </a:p>
                    <a:p>
                      <a:pPr algn="ctr"/>
                      <a:r>
                        <a:rPr lang="en-GB" sz="1100" b="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ctr"/>
                      <a:r>
                        <a:rPr lang="en-GB" sz="1100" b="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Employment support-interview-disclosure-CV writing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Coping with stress/ change</a:t>
                      </a:r>
                      <a:endParaRPr lang="en-US" sz="1050" b="0" dirty="0"/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10am – 11am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Specialist support Day!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GB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Support services here to support with your concerns in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 </a:t>
                      </a:r>
                      <a:r>
                        <a:rPr lang="en-GB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Debt advice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Mental health support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Substance misuse support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54087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Hub</a:t>
                      </a:r>
                      <a:r>
                        <a:rPr lang="en-US" sz="1050" b="0" baseline="0" dirty="0">
                          <a:solidFill>
                            <a:srgbClr val="000000"/>
                          </a:solidFill>
                          <a:latin typeface="DM Sans"/>
                        </a:rPr>
                        <a:t> Club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baseline="0" dirty="0">
                          <a:solidFill>
                            <a:srgbClr val="000000"/>
                          </a:solidFill>
                          <a:latin typeface="DM Sans"/>
                        </a:rPr>
                        <a:t>You said, We did.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baseline="0" dirty="0">
                          <a:solidFill>
                            <a:srgbClr val="000000"/>
                          </a:solidFill>
                          <a:latin typeface="DM Sans"/>
                        </a:rPr>
                        <a:t>Have your say on the changes you would like to see!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baseline="0" dirty="0">
                          <a:solidFill>
                            <a:srgbClr val="000000"/>
                          </a:solidFill>
                          <a:latin typeface="DM Sans"/>
                        </a:rPr>
                        <a:t>10:30-11:30</a:t>
                      </a:r>
                      <a:endParaRPr lang="en-US" sz="105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470"/>
                        </a:lnSpc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470"/>
                        </a:lnSpc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endParaRPr lang="en-US" sz="1082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Future Focus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11am – 12pm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</a:pPr>
                      <a:endParaRPr lang="en-US" sz="105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endParaRPr lang="en-US" sz="1082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endParaRPr lang="en-US" sz="1082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Hub closed from 2pm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4504160"/>
                  </a:ext>
                </a:extLst>
              </a:tr>
              <a:tr h="1200618"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Wellbeing and Mindfulness</a:t>
                      </a:r>
                      <a:endParaRPr lang="en-US" sz="1100" b="0" dirty="0"/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1pm – 2pm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endParaRPr lang="en-US" sz="1082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DM Sans"/>
                        </a:rPr>
                        <a:t>Attitudes and Lifestyles (budgeting, accommodation and goal setting)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DM Sans"/>
                        </a:rPr>
                        <a:t>11am – 12pm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90376"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DM Sans"/>
                        </a:rPr>
                        <a:t>Spectrum (LGBTQIA+)</a:t>
                      </a:r>
                      <a:endParaRPr lang="en-US" sz="1100" b="0"/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DM Sans"/>
                        </a:rPr>
                        <a:t>2pm – 3pm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endParaRPr lang="en-US" sz="1082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Crafting through the snow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1pm – 3pm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Relationships </a:t>
                      </a:r>
                      <a:endParaRPr lang="en-US" sz="1100" b="0" dirty="0"/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2pm – 3pm</a:t>
                      </a:r>
                    </a:p>
                  </a:txBody>
                  <a:tcPr marL="140560" marR="140560" marT="140560" marB="14056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endParaRPr lang="en-US" sz="1082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70220"/>
                  </a:ext>
                </a:extLst>
              </a:tr>
            </a:tbl>
          </a:graphicData>
        </a:graphic>
      </p:graphicFrame>
      <p:grpSp>
        <p:nvGrpSpPr>
          <p:cNvPr id="3" name="Group 3"/>
          <p:cNvGrpSpPr/>
          <p:nvPr/>
        </p:nvGrpSpPr>
        <p:grpSpPr>
          <a:xfrm>
            <a:off x="194675" y="1593380"/>
            <a:ext cx="2399946" cy="4797655"/>
            <a:chOff x="0" y="0"/>
            <a:chExt cx="874251" cy="174768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68775" cy="1669301"/>
            </a:xfrm>
            <a:custGeom>
              <a:avLst/>
              <a:gdLst/>
              <a:ahLst/>
              <a:cxnLst/>
              <a:rect l="l" t="t" r="r" b="b"/>
              <a:pathLst>
                <a:path w="868775" h="1669301">
                  <a:moveTo>
                    <a:pt x="0" y="0"/>
                  </a:moveTo>
                  <a:lnTo>
                    <a:pt x="868775" y="0"/>
                  </a:lnTo>
                  <a:lnTo>
                    <a:pt x="868775" y="1669301"/>
                  </a:lnTo>
                  <a:lnTo>
                    <a:pt x="0" y="1669301"/>
                  </a:lnTo>
                  <a:close/>
                </a:path>
              </a:pathLst>
            </a:custGeom>
            <a:solidFill>
              <a:srgbClr val="34586E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5476" y="49812"/>
              <a:ext cx="868775" cy="16978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r>
                <a:rPr lang="en-US" sz="1600" b="1" dirty="0">
                  <a:solidFill>
                    <a:srgbClr val="FFFFFF"/>
                  </a:solidFill>
                  <a:latin typeface="DM Sans"/>
                </a:rPr>
                <a:t>Doncaster Activity Hub</a:t>
              </a:r>
            </a:p>
            <a:p>
              <a:pPr algn="ctr">
                <a:lnSpc>
                  <a:spcPts val="2379"/>
                </a:lnSpc>
              </a:pPr>
              <a:r>
                <a:rPr lang="en-US" sz="1400" dirty="0">
                  <a:solidFill>
                    <a:srgbClr val="FFFFFF"/>
                  </a:solidFill>
                  <a:latin typeface="DM Sans"/>
                </a:rPr>
                <a:t>Unit 25/27</a:t>
              </a:r>
              <a:br>
                <a:rPr lang="en-US" sz="1400" dirty="0">
                  <a:solidFill>
                    <a:srgbClr val="FFFFFF"/>
                  </a:solidFill>
                  <a:latin typeface="DM Sans"/>
                </a:rPr>
              </a:br>
              <a:r>
                <a:rPr lang="en-US" sz="1400" dirty="0">
                  <a:solidFill>
                    <a:srgbClr val="FFFFFF"/>
                  </a:solidFill>
                  <a:latin typeface="DM Sans"/>
                </a:rPr>
                <a:t>7 Queens Crescent</a:t>
              </a:r>
              <a:br>
                <a:rPr lang="en-US" sz="1400" dirty="0">
                  <a:solidFill>
                    <a:srgbClr val="FFFFFF"/>
                  </a:solidFill>
                  <a:latin typeface="DM Sans"/>
                </a:rPr>
              </a:br>
              <a:r>
                <a:rPr lang="en-US" sz="1400" dirty="0">
                  <a:solidFill>
                    <a:srgbClr val="FFFFFF"/>
                  </a:solidFill>
                  <a:latin typeface="DM Sans"/>
                </a:rPr>
                <a:t>Doncaster </a:t>
              </a:r>
              <a:br>
                <a:rPr lang="en-US" sz="1400" dirty="0">
                  <a:solidFill>
                    <a:srgbClr val="FFFFFF"/>
                  </a:solidFill>
                  <a:latin typeface="DM Sans"/>
                </a:rPr>
              </a:br>
              <a:r>
                <a:rPr lang="en-US" sz="1400" dirty="0">
                  <a:solidFill>
                    <a:srgbClr val="FFFFFF"/>
                  </a:solidFill>
                  <a:latin typeface="DM Sans"/>
                </a:rPr>
                <a:t>DN1 3JN</a:t>
              </a:r>
            </a:p>
            <a:p>
              <a:pPr algn="ctr">
                <a:lnSpc>
                  <a:spcPts val="2379"/>
                </a:lnSpc>
              </a:pPr>
              <a:endParaRPr lang="en-US" sz="1400" dirty="0">
                <a:solidFill>
                  <a:srgbClr val="FFFFFF"/>
                </a:solidFill>
                <a:latin typeface="DM Sans"/>
              </a:endParaRPr>
            </a:p>
            <a:p>
              <a:pPr algn="ctr">
                <a:lnSpc>
                  <a:spcPts val="2379"/>
                </a:lnSpc>
              </a:pPr>
              <a:r>
                <a:rPr lang="en-US" sz="1400" dirty="0">
                  <a:solidFill>
                    <a:srgbClr val="FFFFFF"/>
                  </a:solidFill>
                  <a:latin typeface="DM Sans"/>
                </a:rPr>
                <a:t>If you ever need a </a:t>
              </a:r>
              <a:r>
                <a:rPr lang="en-US" sz="1400" dirty="0" err="1">
                  <a:solidFill>
                    <a:srgbClr val="FFFFFF"/>
                  </a:solidFill>
                  <a:latin typeface="DM Sans"/>
                </a:rPr>
                <a:t>cuppa</a:t>
              </a:r>
              <a:r>
                <a:rPr lang="en-US" sz="1400" dirty="0">
                  <a:solidFill>
                    <a:srgbClr val="FFFFFF"/>
                  </a:solidFill>
                  <a:latin typeface="DM Sans"/>
                </a:rPr>
                <a:t> or a chat, pop in and speak to your support worker.</a:t>
              </a:r>
            </a:p>
            <a:p>
              <a:pPr algn="ctr">
                <a:lnSpc>
                  <a:spcPts val="2379"/>
                </a:lnSpc>
              </a:pPr>
              <a:r>
                <a:rPr lang="en-US" sz="1400" dirty="0">
                  <a:solidFill>
                    <a:schemeClr val="bg1"/>
                  </a:solidFill>
                  <a:latin typeface="DM Sans" pitchFamily="2" charset="0"/>
                </a:rPr>
                <a:t>Reception contact number: </a:t>
              </a:r>
              <a:r>
                <a:rPr lang="en-GB" sz="1400" dirty="0">
                  <a:solidFill>
                    <a:schemeClr val="bg1"/>
                  </a:solidFill>
                  <a:latin typeface="DM Sans" pitchFamily="2" charset="0"/>
                </a:rPr>
                <a:t>07502299992</a:t>
              </a:r>
            </a:p>
            <a:p>
              <a:pPr algn="ctr">
                <a:lnSpc>
                  <a:spcPts val="2379"/>
                </a:lnSpc>
              </a:pPr>
              <a:endParaRPr lang="en-GB" sz="1400" dirty="0">
                <a:solidFill>
                  <a:schemeClr val="bg1"/>
                </a:solidFill>
                <a:latin typeface="DM Sans" pitchFamily="2" charset="0"/>
              </a:endParaRPr>
            </a:p>
            <a:p>
              <a:pPr algn="ctr">
                <a:lnSpc>
                  <a:spcPts val="2379"/>
                </a:lnSpc>
              </a:pPr>
              <a:r>
                <a:rPr lang="en-GB" sz="1400" dirty="0">
                  <a:solidFill>
                    <a:schemeClr val="bg1"/>
                  </a:solidFill>
                  <a:latin typeface="DM Sans" pitchFamily="2" charset="0"/>
                </a:rPr>
                <a:t>9:30am – 16:00pm</a:t>
              </a:r>
            </a:p>
            <a:p>
              <a:pPr algn="ctr">
                <a:lnSpc>
                  <a:spcPts val="2379"/>
                </a:lnSpc>
              </a:pPr>
              <a:r>
                <a:rPr lang="en-GB" sz="1400" dirty="0">
                  <a:solidFill>
                    <a:schemeClr val="bg1"/>
                  </a:solidFill>
                  <a:latin typeface="DM Sans" pitchFamily="2" charset="0"/>
                </a:rPr>
                <a:t>Monday – Friday</a:t>
              </a:r>
            </a:p>
            <a:p>
              <a:pPr algn="ctr">
                <a:lnSpc>
                  <a:spcPts val="2379"/>
                </a:lnSpc>
              </a:pPr>
              <a:endParaRPr lang="en-US" sz="1200" dirty="0">
                <a:solidFill>
                  <a:srgbClr val="FFFFFF"/>
                </a:solidFill>
                <a:latin typeface="DM San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3345348" y="2626556"/>
            <a:ext cx="500485" cy="384617"/>
            <a:chOff x="0" y="0"/>
            <a:chExt cx="667314" cy="512822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3"/>
            <a:srcRect t="259" b="259"/>
            <a:stretch>
              <a:fillRect/>
            </a:stretch>
          </p:blipFill>
          <p:spPr>
            <a:xfrm>
              <a:off x="0" y="0"/>
              <a:ext cx="667314" cy="512822"/>
            </a:xfrm>
            <a:prstGeom prst="rect">
              <a:avLst/>
            </a:prstGeom>
          </p:spPr>
        </p:pic>
      </p:grpSp>
      <p:grpSp>
        <p:nvGrpSpPr>
          <p:cNvPr id="46" name="Group 46"/>
          <p:cNvGrpSpPr/>
          <p:nvPr/>
        </p:nvGrpSpPr>
        <p:grpSpPr>
          <a:xfrm rot="2700000">
            <a:off x="170282" y="1049731"/>
            <a:ext cx="293842" cy="293842"/>
            <a:chOff x="0" y="0"/>
            <a:chExt cx="812800" cy="812800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49" name="Group 49"/>
          <p:cNvGrpSpPr/>
          <p:nvPr/>
        </p:nvGrpSpPr>
        <p:grpSpPr>
          <a:xfrm>
            <a:off x="344097" y="6391036"/>
            <a:ext cx="2066012" cy="747035"/>
            <a:chOff x="183080" y="0"/>
            <a:chExt cx="2754682" cy="996046"/>
          </a:xfrm>
        </p:grpSpPr>
        <p:sp>
          <p:nvSpPr>
            <p:cNvPr id="50" name="Freeform 50"/>
            <p:cNvSpPr/>
            <p:nvPr/>
          </p:nvSpPr>
          <p:spPr>
            <a:xfrm>
              <a:off x="694021" y="0"/>
              <a:ext cx="1741685" cy="680233"/>
            </a:xfrm>
            <a:custGeom>
              <a:avLst/>
              <a:gdLst/>
              <a:ahLst/>
              <a:cxnLst/>
              <a:rect l="l" t="t" r="r" b="b"/>
              <a:pathLst>
                <a:path w="1741685" h="680233">
                  <a:moveTo>
                    <a:pt x="0" y="0"/>
                  </a:moveTo>
                  <a:lnTo>
                    <a:pt x="1741685" y="0"/>
                  </a:lnTo>
                  <a:lnTo>
                    <a:pt x="1741685" y="680233"/>
                  </a:lnTo>
                  <a:lnTo>
                    <a:pt x="0" y="680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974" b="-974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183080" y="842158"/>
              <a:ext cx="2754682" cy="153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77"/>
                </a:lnSpc>
              </a:pP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This </a:t>
              </a:r>
              <a:r>
                <a:rPr lang="en-US" sz="750" dirty="0" err="1">
                  <a:solidFill>
                    <a:srgbClr val="000000"/>
                  </a:solidFill>
                  <a:latin typeface="DM Sans"/>
                </a:rPr>
                <a:t>programme</a:t>
              </a: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 is delivered by HMPPS CFO</a:t>
              </a:r>
            </a:p>
          </p:txBody>
        </p:sp>
      </p:grpSp>
      <p:grpSp>
        <p:nvGrpSpPr>
          <p:cNvPr id="62" name="Group 62"/>
          <p:cNvGrpSpPr/>
          <p:nvPr/>
        </p:nvGrpSpPr>
        <p:grpSpPr>
          <a:xfrm>
            <a:off x="195716" y="593502"/>
            <a:ext cx="242972" cy="242972"/>
            <a:chOff x="0" y="0"/>
            <a:chExt cx="812800" cy="812800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TextBox 6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206787" y="181493"/>
            <a:ext cx="220832" cy="193228"/>
            <a:chOff x="0" y="0"/>
            <a:chExt cx="812800" cy="711200"/>
          </a:xfrm>
        </p:grpSpPr>
        <p:sp>
          <p:nvSpPr>
            <p:cNvPr id="66" name="Freeform 66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TextBox 67"/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69" name="TextBox 69"/>
          <p:cNvSpPr txBox="1"/>
          <p:nvPr/>
        </p:nvSpPr>
        <p:spPr>
          <a:xfrm>
            <a:off x="2682767" y="89855"/>
            <a:ext cx="6612190" cy="5994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99"/>
              </a:lnSpc>
              <a:spcBef>
                <a:spcPct val="0"/>
              </a:spcBef>
            </a:pPr>
            <a:r>
              <a:rPr lang="en-US" sz="3499" u="sng" dirty="0">
                <a:solidFill>
                  <a:srgbClr val="000000"/>
                </a:solidFill>
                <a:latin typeface="DM Sans Bold"/>
              </a:rPr>
              <a:t>CFO Evolution - December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658981" y="127955"/>
            <a:ext cx="1826812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DM Sans"/>
              </a:rPr>
              <a:t>Self: Activities that work on the individual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658981" y="545468"/>
            <a:ext cx="1910578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DM Sans"/>
              </a:rPr>
              <a:t>Relationships: Activities that work with peers/families/friends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658981" y="960299"/>
            <a:ext cx="1826812" cy="51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Society: Activities contributing to the community outside of the CFO Activity Hub</a:t>
            </a:r>
          </a:p>
        </p:txBody>
      </p:sp>
      <p:pic>
        <p:nvPicPr>
          <p:cNvPr id="53" name="Picture 52" descr="Several signs with text on them&#10;&#10;Description automatically generated">
            <a:extLst>
              <a:ext uri="{FF2B5EF4-FFF2-40B4-BE49-F238E27FC236}">
                <a16:creationId xmlns:a16="http://schemas.microsoft.com/office/drawing/2014/main" id="{016A0190-A14F-A895-9D3C-26363FF087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2441" y="4933945"/>
            <a:ext cx="613742" cy="544697"/>
          </a:xfrm>
          <a:prstGeom prst="rect">
            <a:avLst/>
          </a:prstGeom>
        </p:spPr>
      </p:pic>
      <p:pic>
        <p:nvPicPr>
          <p:cNvPr id="10" name="Picture 9" descr="A blue brain with colorful leaves and gears&#10;&#10;Description automatically generated">
            <a:extLst>
              <a:ext uri="{FF2B5EF4-FFF2-40B4-BE49-F238E27FC236}">
                <a16:creationId xmlns:a16="http://schemas.microsoft.com/office/drawing/2014/main" id="{0175E590-1C82-AEB1-7551-8304A585AA7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1184" b="9737"/>
          <a:stretch/>
        </p:blipFill>
        <p:spPr>
          <a:xfrm>
            <a:off x="3187292" y="5536607"/>
            <a:ext cx="696369" cy="42609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976BE68-A32A-5310-5130-DDA3E685E0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14383" y="6901211"/>
            <a:ext cx="858245" cy="236861"/>
          </a:xfrm>
          <a:prstGeom prst="rect">
            <a:avLst/>
          </a:prstGeom>
        </p:spPr>
      </p:pic>
      <p:pic>
        <p:nvPicPr>
          <p:cNvPr id="20" name="Picture 19" descr="A person with their hands on their head&#10;&#10;Description automatically generated">
            <a:extLst>
              <a:ext uri="{FF2B5EF4-FFF2-40B4-BE49-F238E27FC236}">
                <a16:creationId xmlns:a16="http://schemas.microsoft.com/office/drawing/2014/main" id="{0E74F0F2-9A16-B4FF-C478-F76DA87CE84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2700" b="9934"/>
          <a:stretch/>
        </p:blipFill>
        <p:spPr>
          <a:xfrm>
            <a:off x="7870779" y="2461099"/>
            <a:ext cx="638221" cy="493769"/>
          </a:xfrm>
          <a:prstGeom prst="rect">
            <a:avLst/>
          </a:prstGeom>
        </p:spPr>
      </p:pic>
      <p:pic>
        <p:nvPicPr>
          <p:cNvPr id="21" name="Picture 20" descr="An orange person walking towards an arrow&#10;&#10;Description automatically generated">
            <a:extLst>
              <a:ext uri="{FF2B5EF4-FFF2-40B4-BE49-F238E27FC236}">
                <a16:creationId xmlns:a16="http://schemas.microsoft.com/office/drawing/2014/main" id="{3ACBA191-D472-EB62-C303-7CEFB52B00B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64315" y="4888143"/>
            <a:ext cx="672091" cy="471467"/>
          </a:xfrm>
          <a:prstGeom prst="rect">
            <a:avLst/>
          </a:prstGeom>
        </p:spPr>
      </p:pic>
      <p:pic>
        <p:nvPicPr>
          <p:cNvPr id="37" name="Picture 36" descr="A person and person standing next to each other&#10;&#10;Description automatically generated">
            <a:extLst>
              <a:ext uri="{FF2B5EF4-FFF2-40B4-BE49-F238E27FC236}">
                <a16:creationId xmlns:a16="http://schemas.microsoft.com/office/drawing/2014/main" id="{E8AEF3B7-9BD4-815E-8014-1412B7713B8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26832" y="6881354"/>
            <a:ext cx="526114" cy="526114"/>
          </a:xfrm>
          <a:prstGeom prst="rect">
            <a:avLst/>
          </a:prstGeom>
        </p:spPr>
      </p:pic>
      <p:pic>
        <p:nvPicPr>
          <p:cNvPr id="54" name="Picture 53" descr="A group of art supplies&#10;&#10;Description automatically generated">
            <a:extLst>
              <a:ext uri="{FF2B5EF4-FFF2-40B4-BE49-F238E27FC236}">
                <a16:creationId xmlns:a16="http://schemas.microsoft.com/office/drawing/2014/main" id="{A0A8EB9F-F049-4A9A-151C-DB1F02D37EC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V="1">
            <a:off x="6429449" y="6841313"/>
            <a:ext cx="428636" cy="476299"/>
          </a:xfrm>
          <a:prstGeom prst="rect">
            <a:avLst/>
          </a:prstGeom>
        </p:spPr>
      </p:pic>
      <p:pic>
        <p:nvPicPr>
          <p:cNvPr id="59" name="Picture 58" descr="A blue and black logo&#10;&#10;Description automatically generated">
            <a:extLst>
              <a:ext uri="{FF2B5EF4-FFF2-40B4-BE49-F238E27FC236}">
                <a16:creationId xmlns:a16="http://schemas.microsoft.com/office/drawing/2014/main" id="{21ADD497-35E5-EF24-5573-B7DFF6B5B31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723" y="106741"/>
            <a:ext cx="1311392" cy="563127"/>
          </a:xfrm>
          <a:prstGeom prst="rect">
            <a:avLst/>
          </a:prstGeom>
        </p:spPr>
      </p:pic>
      <p:grpSp>
        <p:nvGrpSpPr>
          <p:cNvPr id="14" name="Group 65">
            <a:extLst>
              <a:ext uri="{FF2B5EF4-FFF2-40B4-BE49-F238E27FC236}">
                <a16:creationId xmlns:a16="http://schemas.microsoft.com/office/drawing/2014/main" id="{EB170526-94BB-9925-FCED-FE5454343EFF}"/>
              </a:ext>
            </a:extLst>
          </p:cNvPr>
          <p:cNvGrpSpPr/>
          <p:nvPr/>
        </p:nvGrpSpPr>
        <p:grpSpPr>
          <a:xfrm>
            <a:off x="3944365" y="5262996"/>
            <a:ext cx="220832" cy="193228"/>
            <a:chOff x="0" y="0"/>
            <a:chExt cx="812800" cy="711200"/>
          </a:xfrm>
        </p:grpSpPr>
        <p:sp>
          <p:nvSpPr>
            <p:cNvPr id="15" name="Freeform 66">
              <a:extLst>
                <a:ext uri="{FF2B5EF4-FFF2-40B4-BE49-F238E27FC236}">
                  <a16:creationId xmlns:a16="http://schemas.microsoft.com/office/drawing/2014/main" id="{CE6720A5-28B2-0B5F-7B03-7150E92E42D3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TextBox 67">
              <a:extLst>
                <a:ext uri="{FF2B5EF4-FFF2-40B4-BE49-F238E27FC236}">
                  <a16:creationId xmlns:a16="http://schemas.microsoft.com/office/drawing/2014/main" id="{AD37BA20-5C9C-81DA-A79C-CC6C2DA1800F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2" name="Group 65">
            <a:extLst>
              <a:ext uri="{FF2B5EF4-FFF2-40B4-BE49-F238E27FC236}">
                <a16:creationId xmlns:a16="http://schemas.microsoft.com/office/drawing/2014/main" id="{32B8791A-DF7D-FD6A-3E8D-8564B1260ADB}"/>
              </a:ext>
            </a:extLst>
          </p:cNvPr>
          <p:cNvGrpSpPr/>
          <p:nvPr/>
        </p:nvGrpSpPr>
        <p:grpSpPr>
          <a:xfrm>
            <a:off x="10144835" y="1827330"/>
            <a:ext cx="220832" cy="193228"/>
            <a:chOff x="0" y="0"/>
            <a:chExt cx="812800" cy="711200"/>
          </a:xfrm>
        </p:grpSpPr>
        <p:sp>
          <p:nvSpPr>
            <p:cNvPr id="23" name="Freeform 66">
              <a:extLst>
                <a:ext uri="{FF2B5EF4-FFF2-40B4-BE49-F238E27FC236}">
                  <a16:creationId xmlns:a16="http://schemas.microsoft.com/office/drawing/2014/main" id="{CC77EAFC-FE2D-7C72-27EF-9BDC3B1919D0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TextBox 67">
              <a:extLst>
                <a:ext uri="{FF2B5EF4-FFF2-40B4-BE49-F238E27FC236}">
                  <a16:creationId xmlns:a16="http://schemas.microsoft.com/office/drawing/2014/main" id="{74FCC2D4-F06D-45C2-1147-154EAF0175B9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5" name="Group 65">
            <a:extLst>
              <a:ext uri="{FF2B5EF4-FFF2-40B4-BE49-F238E27FC236}">
                <a16:creationId xmlns:a16="http://schemas.microsoft.com/office/drawing/2014/main" id="{EF1D90F2-5DF1-82F7-E532-45E36D5B8A46}"/>
              </a:ext>
            </a:extLst>
          </p:cNvPr>
          <p:cNvGrpSpPr/>
          <p:nvPr/>
        </p:nvGrpSpPr>
        <p:grpSpPr>
          <a:xfrm>
            <a:off x="7019629" y="1530081"/>
            <a:ext cx="220832" cy="193228"/>
            <a:chOff x="0" y="0"/>
            <a:chExt cx="812800" cy="711200"/>
          </a:xfrm>
        </p:grpSpPr>
        <p:sp>
          <p:nvSpPr>
            <p:cNvPr id="26" name="Freeform 66">
              <a:extLst>
                <a:ext uri="{FF2B5EF4-FFF2-40B4-BE49-F238E27FC236}">
                  <a16:creationId xmlns:a16="http://schemas.microsoft.com/office/drawing/2014/main" id="{47FA8C7B-BFC8-0025-2CA7-0745CC6F6467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TextBox 67">
              <a:extLst>
                <a:ext uri="{FF2B5EF4-FFF2-40B4-BE49-F238E27FC236}">
                  <a16:creationId xmlns:a16="http://schemas.microsoft.com/office/drawing/2014/main" id="{89A7C955-6D04-BB9A-8690-F2B594145F7A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8" name="Group 62">
            <a:extLst>
              <a:ext uri="{FF2B5EF4-FFF2-40B4-BE49-F238E27FC236}">
                <a16:creationId xmlns:a16="http://schemas.microsoft.com/office/drawing/2014/main" id="{7D12B1B0-FD73-DAD2-F910-C7F8891512EE}"/>
              </a:ext>
            </a:extLst>
          </p:cNvPr>
          <p:cNvGrpSpPr/>
          <p:nvPr/>
        </p:nvGrpSpPr>
        <p:grpSpPr>
          <a:xfrm>
            <a:off x="3963928" y="5927183"/>
            <a:ext cx="242972" cy="242972"/>
            <a:chOff x="0" y="0"/>
            <a:chExt cx="812800" cy="812800"/>
          </a:xfrm>
        </p:grpSpPr>
        <p:sp>
          <p:nvSpPr>
            <p:cNvPr id="29" name="Freeform 63">
              <a:extLst>
                <a:ext uri="{FF2B5EF4-FFF2-40B4-BE49-F238E27FC236}">
                  <a16:creationId xmlns:a16="http://schemas.microsoft.com/office/drawing/2014/main" id="{D35CC28B-09A3-0404-9DB0-43B82217D67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TextBox 64">
              <a:extLst>
                <a:ext uri="{FF2B5EF4-FFF2-40B4-BE49-F238E27FC236}">
                  <a16:creationId xmlns:a16="http://schemas.microsoft.com/office/drawing/2014/main" id="{12BAB663-E8BB-E9D6-E0F8-9A44C9194350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31" name="Group 62">
            <a:extLst>
              <a:ext uri="{FF2B5EF4-FFF2-40B4-BE49-F238E27FC236}">
                <a16:creationId xmlns:a16="http://schemas.microsoft.com/office/drawing/2014/main" id="{33F665A1-8518-7811-3826-4F71C7455296}"/>
              </a:ext>
            </a:extLst>
          </p:cNvPr>
          <p:cNvGrpSpPr/>
          <p:nvPr/>
        </p:nvGrpSpPr>
        <p:grpSpPr>
          <a:xfrm>
            <a:off x="3922225" y="1493265"/>
            <a:ext cx="242972" cy="242972"/>
            <a:chOff x="0" y="0"/>
            <a:chExt cx="812800" cy="812800"/>
          </a:xfrm>
        </p:grpSpPr>
        <p:sp>
          <p:nvSpPr>
            <p:cNvPr id="32" name="Freeform 63">
              <a:extLst>
                <a:ext uri="{FF2B5EF4-FFF2-40B4-BE49-F238E27FC236}">
                  <a16:creationId xmlns:a16="http://schemas.microsoft.com/office/drawing/2014/main" id="{88D2EC6C-CA8A-C889-C1CA-4A239C6D9A1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TextBox 64">
              <a:extLst>
                <a:ext uri="{FF2B5EF4-FFF2-40B4-BE49-F238E27FC236}">
                  <a16:creationId xmlns:a16="http://schemas.microsoft.com/office/drawing/2014/main" id="{363A7856-1E0F-87F9-DB77-3F0EEF6CC968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45" name="Group 65">
            <a:extLst>
              <a:ext uri="{FF2B5EF4-FFF2-40B4-BE49-F238E27FC236}">
                <a16:creationId xmlns:a16="http://schemas.microsoft.com/office/drawing/2014/main" id="{98B80825-26BA-918C-5904-407D354C729E}"/>
              </a:ext>
            </a:extLst>
          </p:cNvPr>
          <p:cNvGrpSpPr/>
          <p:nvPr/>
        </p:nvGrpSpPr>
        <p:grpSpPr>
          <a:xfrm>
            <a:off x="5462560" y="1662015"/>
            <a:ext cx="220832" cy="193228"/>
            <a:chOff x="0" y="0"/>
            <a:chExt cx="812800" cy="711200"/>
          </a:xfrm>
        </p:grpSpPr>
        <p:sp>
          <p:nvSpPr>
            <p:cNvPr id="51" name="Freeform 66">
              <a:extLst>
                <a:ext uri="{FF2B5EF4-FFF2-40B4-BE49-F238E27FC236}">
                  <a16:creationId xmlns:a16="http://schemas.microsoft.com/office/drawing/2014/main" id="{5D8A9E6B-B3F7-2A3D-57BE-85E2C7E9B5E6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0" name="TextBox 67">
              <a:extLst>
                <a:ext uri="{FF2B5EF4-FFF2-40B4-BE49-F238E27FC236}">
                  <a16:creationId xmlns:a16="http://schemas.microsoft.com/office/drawing/2014/main" id="{EA470DF4-3FEF-2B55-BAC5-584D3273A814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8" name="Group 46">
            <a:extLst>
              <a:ext uri="{FF2B5EF4-FFF2-40B4-BE49-F238E27FC236}">
                <a16:creationId xmlns:a16="http://schemas.microsoft.com/office/drawing/2014/main" id="{95C6C5F0-1E4A-D60F-78D7-7C260AD8EE7B}"/>
              </a:ext>
            </a:extLst>
          </p:cNvPr>
          <p:cNvGrpSpPr/>
          <p:nvPr/>
        </p:nvGrpSpPr>
        <p:grpSpPr>
          <a:xfrm rot="2700000">
            <a:off x="7516080" y="3294669"/>
            <a:ext cx="293842" cy="293842"/>
            <a:chOff x="0" y="0"/>
            <a:chExt cx="812800" cy="812800"/>
          </a:xfrm>
        </p:grpSpPr>
        <p:sp>
          <p:nvSpPr>
            <p:cNvPr id="9" name="Freeform 47">
              <a:extLst>
                <a:ext uri="{FF2B5EF4-FFF2-40B4-BE49-F238E27FC236}">
                  <a16:creationId xmlns:a16="http://schemas.microsoft.com/office/drawing/2014/main" id="{D0849BB5-E5F1-6E06-4748-0EF762D3677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2" name="TextBox 48">
              <a:extLst>
                <a:ext uri="{FF2B5EF4-FFF2-40B4-BE49-F238E27FC236}">
                  <a16:creationId xmlns:a16="http://schemas.microsoft.com/office/drawing/2014/main" id="{6BAA677F-AAD6-A96F-A038-6D32A16A5E51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43" name="Group 65">
            <a:extLst>
              <a:ext uri="{FF2B5EF4-FFF2-40B4-BE49-F238E27FC236}">
                <a16:creationId xmlns:a16="http://schemas.microsoft.com/office/drawing/2014/main" id="{40634634-4787-1C68-E820-1201A605D9BE}"/>
              </a:ext>
            </a:extLst>
          </p:cNvPr>
          <p:cNvGrpSpPr/>
          <p:nvPr/>
        </p:nvGrpSpPr>
        <p:grpSpPr>
          <a:xfrm>
            <a:off x="8089945" y="3310904"/>
            <a:ext cx="220832" cy="193228"/>
            <a:chOff x="0" y="0"/>
            <a:chExt cx="812800" cy="711200"/>
          </a:xfrm>
        </p:grpSpPr>
        <p:sp>
          <p:nvSpPr>
            <p:cNvPr id="44" name="Freeform 66">
              <a:extLst>
                <a:ext uri="{FF2B5EF4-FFF2-40B4-BE49-F238E27FC236}">
                  <a16:creationId xmlns:a16="http://schemas.microsoft.com/office/drawing/2014/main" id="{296D6F08-A68B-9E90-A500-1DC740A26B88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1" name="TextBox 67">
              <a:extLst>
                <a:ext uri="{FF2B5EF4-FFF2-40B4-BE49-F238E27FC236}">
                  <a16:creationId xmlns:a16="http://schemas.microsoft.com/office/drawing/2014/main" id="{84D6D17F-0AEF-EF23-79D6-1BE8E9C5D884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68" name="Group 62">
            <a:extLst>
              <a:ext uri="{FF2B5EF4-FFF2-40B4-BE49-F238E27FC236}">
                <a16:creationId xmlns:a16="http://schemas.microsoft.com/office/drawing/2014/main" id="{FBF30ABE-C434-70A0-A72C-C514CCD44D6F}"/>
              </a:ext>
            </a:extLst>
          </p:cNvPr>
          <p:cNvGrpSpPr/>
          <p:nvPr/>
        </p:nvGrpSpPr>
        <p:grpSpPr>
          <a:xfrm>
            <a:off x="8518808" y="3294861"/>
            <a:ext cx="242972" cy="242972"/>
            <a:chOff x="0" y="0"/>
            <a:chExt cx="812800" cy="812800"/>
          </a:xfrm>
        </p:grpSpPr>
        <p:sp>
          <p:nvSpPr>
            <p:cNvPr id="73" name="Freeform 63">
              <a:extLst>
                <a:ext uri="{FF2B5EF4-FFF2-40B4-BE49-F238E27FC236}">
                  <a16:creationId xmlns:a16="http://schemas.microsoft.com/office/drawing/2014/main" id="{961963FE-9873-7235-5A31-281DB492682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4" name="TextBox 64">
              <a:extLst>
                <a:ext uri="{FF2B5EF4-FFF2-40B4-BE49-F238E27FC236}">
                  <a16:creationId xmlns:a16="http://schemas.microsoft.com/office/drawing/2014/main" id="{D95667F7-FC37-0C61-C1EC-69674C1D2092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pic>
        <p:nvPicPr>
          <p:cNvPr id="12" name="Picture 4" descr="Christmas Music Vector Art, Icons, and Graphics for Free ...">
            <a:extLst>
              <a:ext uri="{FF2B5EF4-FFF2-40B4-BE49-F238E27FC236}">
                <a16:creationId xmlns:a16="http://schemas.microsoft.com/office/drawing/2014/main" id="{C0F2F4E4-1257-E988-2602-CE25A13C3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256" y="5185772"/>
            <a:ext cx="1283248" cy="513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62">
            <a:extLst>
              <a:ext uri="{FF2B5EF4-FFF2-40B4-BE49-F238E27FC236}">
                <a16:creationId xmlns:a16="http://schemas.microsoft.com/office/drawing/2014/main" id="{D1106B54-C792-AF0C-23A4-005405D57D88}"/>
              </a:ext>
            </a:extLst>
          </p:cNvPr>
          <p:cNvGrpSpPr/>
          <p:nvPr/>
        </p:nvGrpSpPr>
        <p:grpSpPr>
          <a:xfrm>
            <a:off x="5009325" y="1662878"/>
            <a:ext cx="242972" cy="242972"/>
            <a:chOff x="0" y="0"/>
            <a:chExt cx="812800" cy="812800"/>
          </a:xfrm>
        </p:grpSpPr>
        <p:sp>
          <p:nvSpPr>
            <p:cNvPr id="17" name="Freeform 63">
              <a:extLst>
                <a:ext uri="{FF2B5EF4-FFF2-40B4-BE49-F238E27FC236}">
                  <a16:creationId xmlns:a16="http://schemas.microsoft.com/office/drawing/2014/main" id="{9BBA7CFE-933E-48E0-5D47-74201CC20BE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TextBox 64">
              <a:extLst>
                <a:ext uri="{FF2B5EF4-FFF2-40B4-BE49-F238E27FC236}">
                  <a16:creationId xmlns:a16="http://schemas.microsoft.com/office/drawing/2014/main" id="{D9889BF0-44CC-6717-37A8-201195506173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19" name="Group 46">
            <a:extLst>
              <a:ext uri="{FF2B5EF4-FFF2-40B4-BE49-F238E27FC236}">
                <a16:creationId xmlns:a16="http://schemas.microsoft.com/office/drawing/2014/main" id="{CEF9F549-4110-E9A3-5683-942C317C1A33}"/>
              </a:ext>
            </a:extLst>
          </p:cNvPr>
          <p:cNvGrpSpPr/>
          <p:nvPr/>
        </p:nvGrpSpPr>
        <p:grpSpPr>
          <a:xfrm rot="2700000">
            <a:off x="4436908" y="1645781"/>
            <a:ext cx="293842" cy="293842"/>
            <a:chOff x="0" y="0"/>
            <a:chExt cx="812800" cy="812800"/>
          </a:xfrm>
        </p:grpSpPr>
        <p:sp>
          <p:nvSpPr>
            <p:cNvPr id="55" name="Freeform 47">
              <a:extLst>
                <a:ext uri="{FF2B5EF4-FFF2-40B4-BE49-F238E27FC236}">
                  <a16:creationId xmlns:a16="http://schemas.microsoft.com/office/drawing/2014/main" id="{F7763DB2-1AA4-81EF-C5CA-DCA1CAB7EFF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6" name="TextBox 48">
              <a:extLst>
                <a:ext uri="{FF2B5EF4-FFF2-40B4-BE49-F238E27FC236}">
                  <a16:creationId xmlns:a16="http://schemas.microsoft.com/office/drawing/2014/main" id="{6AA1F402-2437-F481-7E56-711D5C53E585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846300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0286169"/>
              </p:ext>
            </p:extLst>
          </p:nvPr>
        </p:nvGraphicFramePr>
        <p:xfrm>
          <a:off x="2789852" y="675146"/>
          <a:ext cx="7707831" cy="6754463"/>
        </p:xfrm>
        <a:graphic>
          <a:graphicData uri="http://schemas.openxmlformats.org/drawingml/2006/table">
            <a:tbl>
              <a:tblPr/>
              <a:tblGrid>
                <a:gridCol w="15415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15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15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58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73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99278"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Monday 23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rd</a:t>
                      </a: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 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Tuesday 24th 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Wednesday 25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 </a:t>
                      </a:r>
                    </a:p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(Hub closed)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Thursday 26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</a:p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(Hub closed)</a:t>
                      </a:r>
                    </a:p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   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Friday 27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 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92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80" dirty="0">
                          <a:solidFill>
                            <a:srgbClr val="000000"/>
                          </a:solidFill>
                          <a:latin typeface="DM Sans Bold"/>
                        </a:rPr>
                        <a:t>(Hub closed)</a:t>
                      </a:r>
                      <a:endParaRPr lang="en-US" sz="1380" dirty="0"/>
                    </a:p>
                    <a:p>
                      <a:pPr algn="ctr">
                        <a:lnSpc>
                          <a:spcPts val="1928"/>
                        </a:lnSpc>
                        <a:defRPr/>
                      </a:pP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39973"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Cooking on a budget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10am – 12pm</a:t>
                      </a:r>
                    </a:p>
                    <a:p>
                      <a:pPr algn="ctr">
                        <a:lnSpc>
                          <a:spcPts val="1470"/>
                        </a:lnSpc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470"/>
                        </a:lnSpc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82" b="0" dirty="0">
                          <a:solidFill>
                            <a:srgbClr val="000000"/>
                          </a:solidFill>
                          <a:latin typeface="DM Sans"/>
                        </a:rPr>
                        <a:t>Social morning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82" b="0" dirty="0">
                          <a:solidFill>
                            <a:srgbClr val="000000"/>
                          </a:solidFill>
                          <a:latin typeface="DM Sans"/>
                        </a:rPr>
                        <a:t>Wellbeing check ins prior to the Christmas Period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82" b="0" dirty="0">
                          <a:solidFill>
                            <a:srgbClr val="000000"/>
                          </a:solidFill>
                          <a:latin typeface="DM Sans"/>
                        </a:rPr>
                        <a:t>Games and snacks!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82" b="0" dirty="0">
                          <a:solidFill>
                            <a:srgbClr val="000000"/>
                          </a:solidFill>
                          <a:latin typeface="DM Sans"/>
                        </a:rPr>
                        <a:t>10am – 12pm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4" gridSpan="3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DM Sans"/>
                        </a:rPr>
                        <a:t>Have a lovely Christmas</a:t>
                      </a:r>
                      <a:r>
                        <a:rPr lang="en-US" sz="1100" b="1" baseline="0" dirty="0">
                          <a:solidFill>
                            <a:srgbClr val="000000"/>
                          </a:solidFill>
                          <a:latin typeface="DM Sans"/>
                        </a:rPr>
                        <a:t> and a Happy New Year.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100" b="1" baseline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100" b="1" baseline="0" dirty="0">
                          <a:solidFill>
                            <a:srgbClr val="000000"/>
                          </a:solidFill>
                          <a:latin typeface="DM Sans"/>
                        </a:rPr>
                        <a:t>Please note the CFO Activity Hubs will be back open on the 2</a:t>
                      </a:r>
                      <a:r>
                        <a:rPr lang="en-US" sz="1100" b="1" baseline="30000" dirty="0">
                          <a:solidFill>
                            <a:srgbClr val="000000"/>
                          </a:solidFill>
                          <a:latin typeface="DM Sans"/>
                        </a:rPr>
                        <a:t>nd</a:t>
                      </a:r>
                      <a:r>
                        <a:rPr lang="en-US" sz="1100" b="1" baseline="0" dirty="0">
                          <a:solidFill>
                            <a:srgbClr val="000000"/>
                          </a:solidFill>
                          <a:latin typeface="DM Sans"/>
                        </a:rPr>
                        <a:t> January 2025.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100" b="1" baseline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100" b="1" baseline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100" b="1" baseline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100" b="0" baseline="0" dirty="0">
                          <a:solidFill>
                            <a:srgbClr val="000000"/>
                          </a:solidFill>
                          <a:latin typeface="DM Sans"/>
                        </a:rPr>
                        <a:t>For any support over the Christmas period, please see below contact numbers: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100" b="1" baseline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DM Sans"/>
                        </a:rPr>
                        <a:t>Samaritans</a:t>
                      </a:r>
                      <a:r>
                        <a:rPr lang="en-US" sz="1100" b="1" baseline="0" dirty="0">
                          <a:solidFill>
                            <a:srgbClr val="000000"/>
                          </a:solidFill>
                          <a:latin typeface="DM Sans"/>
                        </a:rPr>
                        <a:t> 116 123 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100" b="1" baseline="0" dirty="0">
                          <a:solidFill>
                            <a:srgbClr val="000000"/>
                          </a:solidFill>
                          <a:latin typeface="DM Sans"/>
                        </a:rPr>
                        <a:t>CALM 0800 58 58 58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100" b="1" baseline="0" dirty="0" err="1">
                          <a:solidFill>
                            <a:srgbClr val="000000"/>
                          </a:solidFill>
                          <a:latin typeface="DM Sans"/>
                        </a:rPr>
                        <a:t>MoneyHelper</a:t>
                      </a:r>
                      <a:r>
                        <a:rPr lang="en-US" sz="1100" b="1" baseline="0" dirty="0">
                          <a:solidFill>
                            <a:srgbClr val="000000"/>
                          </a:solidFill>
                          <a:latin typeface="DM Sans"/>
                        </a:rPr>
                        <a:t> 0800 138 7777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100" b="1" baseline="0" dirty="0">
                          <a:solidFill>
                            <a:srgbClr val="000000"/>
                          </a:solidFill>
                          <a:latin typeface="DM Sans"/>
                        </a:rPr>
                        <a:t>National Domestic Abuse Helpline 0808 2000 247 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100" b="1" baseline="0" dirty="0">
                          <a:solidFill>
                            <a:srgbClr val="000000"/>
                          </a:solidFill>
                          <a:latin typeface="DM Sans"/>
                        </a:rPr>
                        <a:t>NHS 111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100" b="1" baseline="0" dirty="0">
                          <a:solidFill>
                            <a:srgbClr val="000000"/>
                          </a:solidFill>
                          <a:latin typeface="DM Sans"/>
                        </a:rPr>
                        <a:t>Emergency helpline 999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1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endParaRPr lang="en-US" sz="1082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endParaRPr lang="en-US" sz="105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3997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Drop-in session (accommodation budgeting, wellbeing etc.)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10am – 12pm</a:t>
                      </a:r>
                    </a:p>
                    <a:p>
                      <a:pPr algn="ctr">
                        <a:lnSpc>
                          <a:spcPts val="1470"/>
                        </a:lnSpc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470"/>
                        </a:lnSpc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endParaRPr lang="en-US" sz="1082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00618"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Wellbeing and Mindfulness</a:t>
                      </a:r>
                      <a:endParaRPr lang="en-US" sz="1100" b="0" dirty="0"/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1pm – 2pm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82" b="0" dirty="0">
                          <a:solidFill>
                            <a:srgbClr val="000000"/>
                          </a:solidFill>
                          <a:latin typeface="DM Sans"/>
                        </a:rPr>
                        <a:t>Hub</a:t>
                      </a:r>
                      <a:r>
                        <a:rPr lang="en-US" sz="1082" b="0" baseline="0" dirty="0">
                          <a:solidFill>
                            <a:srgbClr val="000000"/>
                          </a:solidFill>
                          <a:latin typeface="DM Sans"/>
                        </a:rPr>
                        <a:t> shut from 1pm.</a:t>
                      </a:r>
                      <a:endParaRPr lang="en-US" sz="1082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endParaRPr lang="en-US" sz="1082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90376"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Spectrum (LGBTQIA+)</a:t>
                      </a:r>
                      <a:endParaRPr lang="en-US" sz="1100" b="0" dirty="0"/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2pm – 3pm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endParaRPr lang="en-US" sz="1082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1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endParaRPr lang="en-US" sz="1082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70220"/>
                  </a:ext>
                </a:extLst>
              </a:tr>
            </a:tbl>
          </a:graphicData>
        </a:graphic>
      </p:graphicFrame>
      <p:grpSp>
        <p:nvGrpSpPr>
          <p:cNvPr id="3" name="Group 3"/>
          <p:cNvGrpSpPr/>
          <p:nvPr/>
        </p:nvGrpSpPr>
        <p:grpSpPr>
          <a:xfrm>
            <a:off x="194675" y="1593380"/>
            <a:ext cx="2399946" cy="4797655"/>
            <a:chOff x="0" y="0"/>
            <a:chExt cx="874251" cy="174768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68775" cy="1669301"/>
            </a:xfrm>
            <a:custGeom>
              <a:avLst/>
              <a:gdLst/>
              <a:ahLst/>
              <a:cxnLst/>
              <a:rect l="l" t="t" r="r" b="b"/>
              <a:pathLst>
                <a:path w="868775" h="1669301">
                  <a:moveTo>
                    <a:pt x="0" y="0"/>
                  </a:moveTo>
                  <a:lnTo>
                    <a:pt x="868775" y="0"/>
                  </a:lnTo>
                  <a:lnTo>
                    <a:pt x="868775" y="1669301"/>
                  </a:lnTo>
                  <a:lnTo>
                    <a:pt x="0" y="1669301"/>
                  </a:lnTo>
                  <a:close/>
                </a:path>
              </a:pathLst>
            </a:custGeom>
            <a:solidFill>
              <a:srgbClr val="34586E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5476" y="49812"/>
              <a:ext cx="868775" cy="16978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r>
                <a:rPr lang="en-US" sz="1600" b="1" dirty="0">
                  <a:solidFill>
                    <a:srgbClr val="FFFFFF"/>
                  </a:solidFill>
                  <a:latin typeface="DM Sans"/>
                </a:rPr>
                <a:t>Doncaster Activity Hub</a:t>
              </a:r>
            </a:p>
            <a:p>
              <a:pPr algn="ctr">
                <a:lnSpc>
                  <a:spcPts val="2379"/>
                </a:lnSpc>
              </a:pPr>
              <a:r>
                <a:rPr lang="en-US" sz="1400" dirty="0">
                  <a:solidFill>
                    <a:srgbClr val="FFFFFF"/>
                  </a:solidFill>
                  <a:latin typeface="DM Sans"/>
                </a:rPr>
                <a:t>Unit 25/27</a:t>
              </a:r>
              <a:br>
                <a:rPr lang="en-US" sz="1400" dirty="0">
                  <a:solidFill>
                    <a:srgbClr val="FFFFFF"/>
                  </a:solidFill>
                  <a:latin typeface="DM Sans"/>
                </a:rPr>
              </a:br>
              <a:r>
                <a:rPr lang="en-US" sz="1400" dirty="0">
                  <a:solidFill>
                    <a:srgbClr val="FFFFFF"/>
                  </a:solidFill>
                  <a:latin typeface="DM Sans"/>
                </a:rPr>
                <a:t>7 Queens Crescent</a:t>
              </a:r>
              <a:br>
                <a:rPr lang="en-US" sz="1400" dirty="0">
                  <a:solidFill>
                    <a:srgbClr val="FFFFFF"/>
                  </a:solidFill>
                  <a:latin typeface="DM Sans"/>
                </a:rPr>
              </a:br>
              <a:r>
                <a:rPr lang="en-US" sz="1400" dirty="0">
                  <a:solidFill>
                    <a:srgbClr val="FFFFFF"/>
                  </a:solidFill>
                  <a:latin typeface="DM Sans"/>
                </a:rPr>
                <a:t>Doncaster </a:t>
              </a:r>
              <a:br>
                <a:rPr lang="en-US" sz="1400" dirty="0">
                  <a:solidFill>
                    <a:srgbClr val="FFFFFF"/>
                  </a:solidFill>
                  <a:latin typeface="DM Sans"/>
                </a:rPr>
              </a:br>
              <a:r>
                <a:rPr lang="en-US" sz="1400" dirty="0">
                  <a:solidFill>
                    <a:srgbClr val="FFFFFF"/>
                  </a:solidFill>
                  <a:latin typeface="DM Sans"/>
                </a:rPr>
                <a:t>DN1 3JN</a:t>
              </a:r>
            </a:p>
            <a:p>
              <a:pPr algn="ctr">
                <a:lnSpc>
                  <a:spcPts val="2379"/>
                </a:lnSpc>
              </a:pPr>
              <a:endParaRPr lang="en-US" sz="1400" dirty="0">
                <a:solidFill>
                  <a:srgbClr val="FFFFFF"/>
                </a:solidFill>
                <a:latin typeface="DM Sans"/>
              </a:endParaRPr>
            </a:p>
            <a:p>
              <a:pPr algn="ctr">
                <a:lnSpc>
                  <a:spcPts val="2379"/>
                </a:lnSpc>
              </a:pPr>
              <a:r>
                <a:rPr lang="en-US" sz="1400" dirty="0">
                  <a:solidFill>
                    <a:srgbClr val="FFFFFF"/>
                  </a:solidFill>
                  <a:latin typeface="DM Sans"/>
                </a:rPr>
                <a:t>If you ever need a </a:t>
              </a:r>
              <a:r>
                <a:rPr lang="en-US" sz="1400" dirty="0" err="1">
                  <a:solidFill>
                    <a:srgbClr val="FFFFFF"/>
                  </a:solidFill>
                  <a:latin typeface="DM Sans"/>
                </a:rPr>
                <a:t>cuppa</a:t>
              </a:r>
              <a:r>
                <a:rPr lang="en-US" sz="1400" dirty="0">
                  <a:solidFill>
                    <a:srgbClr val="FFFFFF"/>
                  </a:solidFill>
                  <a:latin typeface="DM Sans"/>
                </a:rPr>
                <a:t> or a chat, pop in and speak to your support worker.</a:t>
              </a:r>
            </a:p>
            <a:p>
              <a:pPr algn="ctr">
                <a:lnSpc>
                  <a:spcPts val="2379"/>
                </a:lnSpc>
              </a:pPr>
              <a:r>
                <a:rPr lang="en-US" sz="1400" dirty="0">
                  <a:solidFill>
                    <a:schemeClr val="bg1"/>
                  </a:solidFill>
                  <a:latin typeface="DM Sans" pitchFamily="2" charset="0"/>
                </a:rPr>
                <a:t>Reception contact number: </a:t>
              </a:r>
              <a:r>
                <a:rPr lang="en-GB" sz="1400" dirty="0">
                  <a:solidFill>
                    <a:schemeClr val="bg1"/>
                  </a:solidFill>
                  <a:latin typeface="DM Sans" pitchFamily="2" charset="0"/>
                </a:rPr>
                <a:t>07502299992</a:t>
              </a:r>
            </a:p>
            <a:p>
              <a:pPr algn="ctr">
                <a:lnSpc>
                  <a:spcPts val="2379"/>
                </a:lnSpc>
              </a:pPr>
              <a:endParaRPr lang="en-GB" sz="1400" dirty="0">
                <a:solidFill>
                  <a:schemeClr val="bg1"/>
                </a:solidFill>
                <a:latin typeface="DM Sans" pitchFamily="2" charset="0"/>
              </a:endParaRPr>
            </a:p>
            <a:p>
              <a:pPr algn="ctr">
                <a:lnSpc>
                  <a:spcPts val="2379"/>
                </a:lnSpc>
              </a:pPr>
              <a:r>
                <a:rPr lang="en-GB" sz="1400" dirty="0">
                  <a:solidFill>
                    <a:schemeClr val="bg1"/>
                  </a:solidFill>
                  <a:latin typeface="DM Sans" pitchFamily="2" charset="0"/>
                </a:rPr>
                <a:t>9:30am – 16:00pm</a:t>
              </a:r>
            </a:p>
            <a:p>
              <a:pPr algn="ctr">
                <a:lnSpc>
                  <a:spcPts val="2379"/>
                </a:lnSpc>
              </a:pPr>
              <a:r>
                <a:rPr lang="en-GB" sz="1400" dirty="0">
                  <a:solidFill>
                    <a:schemeClr val="bg1"/>
                  </a:solidFill>
                  <a:latin typeface="DM Sans" pitchFamily="2" charset="0"/>
                </a:rPr>
                <a:t>Monday – Friday</a:t>
              </a:r>
            </a:p>
            <a:p>
              <a:pPr algn="ctr">
                <a:lnSpc>
                  <a:spcPts val="2379"/>
                </a:lnSpc>
              </a:pPr>
              <a:endParaRPr lang="en-US" sz="1200" dirty="0">
                <a:solidFill>
                  <a:srgbClr val="FFFFFF"/>
                </a:solidFill>
                <a:latin typeface="DM San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3345348" y="2626556"/>
            <a:ext cx="500485" cy="384617"/>
            <a:chOff x="0" y="0"/>
            <a:chExt cx="667314" cy="512822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3"/>
            <a:srcRect t="259" b="259"/>
            <a:stretch>
              <a:fillRect/>
            </a:stretch>
          </p:blipFill>
          <p:spPr>
            <a:xfrm>
              <a:off x="0" y="0"/>
              <a:ext cx="667314" cy="512822"/>
            </a:xfrm>
            <a:prstGeom prst="rect">
              <a:avLst/>
            </a:prstGeom>
          </p:spPr>
        </p:pic>
      </p:grpSp>
      <p:grpSp>
        <p:nvGrpSpPr>
          <p:cNvPr id="46" name="Group 46"/>
          <p:cNvGrpSpPr/>
          <p:nvPr/>
        </p:nvGrpSpPr>
        <p:grpSpPr>
          <a:xfrm rot="2700000">
            <a:off x="170282" y="1049731"/>
            <a:ext cx="293842" cy="293842"/>
            <a:chOff x="0" y="0"/>
            <a:chExt cx="812800" cy="812800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49" name="Group 49"/>
          <p:cNvGrpSpPr/>
          <p:nvPr/>
        </p:nvGrpSpPr>
        <p:grpSpPr>
          <a:xfrm>
            <a:off x="344097" y="6391036"/>
            <a:ext cx="2066012" cy="747035"/>
            <a:chOff x="183080" y="0"/>
            <a:chExt cx="2754682" cy="996046"/>
          </a:xfrm>
        </p:grpSpPr>
        <p:sp>
          <p:nvSpPr>
            <p:cNvPr id="50" name="Freeform 50"/>
            <p:cNvSpPr/>
            <p:nvPr/>
          </p:nvSpPr>
          <p:spPr>
            <a:xfrm>
              <a:off x="694021" y="0"/>
              <a:ext cx="1741685" cy="680233"/>
            </a:xfrm>
            <a:custGeom>
              <a:avLst/>
              <a:gdLst/>
              <a:ahLst/>
              <a:cxnLst/>
              <a:rect l="l" t="t" r="r" b="b"/>
              <a:pathLst>
                <a:path w="1741685" h="680233">
                  <a:moveTo>
                    <a:pt x="0" y="0"/>
                  </a:moveTo>
                  <a:lnTo>
                    <a:pt x="1741685" y="0"/>
                  </a:lnTo>
                  <a:lnTo>
                    <a:pt x="1741685" y="680233"/>
                  </a:lnTo>
                  <a:lnTo>
                    <a:pt x="0" y="680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974" b="-974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183080" y="842158"/>
              <a:ext cx="2754682" cy="153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77"/>
                </a:lnSpc>
              </a:pP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This </a:t>
              </a:r>
              <a:r>
                <a:rPr lang="en-US" sz="750" dirty="0" err="1">
                  <a:solidFill>
                    <a:srgbClr val="000000"/>
                  </a:solidFill>
                  <a:latin typeface="DM Sans"/>
                </a:rPr>
                <a:t>programme</a:t>
              </a: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 is delivered by HMPPS CFO</a:t>
              </a:r>
            </a:p>
          </p:txBody>
        </p:sp>
      </p:grpSp>
      <p:grpSp>
        <p:nvGrpSpPr>
          <p:cNvPr id="62" name="Group 62"/>
          <p:cNvGrpSpPr/>
          <p:nvPr/>
        </p:nvGrpSpPr>
        <p:grpSpPr>
          <a:xfrm>
            <a:off x="195716" y="593502"/>
            <a:ext cx="242972" cy="242972"/>
            <a:chOff x="0" y="0"/>
            <a:chExt cx="812800" cy="812800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TextBox 6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206787" y="181493"/>
            <a:ext cx="220832" cy="193228"/>
            <a:chOff x="0" y="0"/>
            <a:chExt cx="812800" cy="711200"/>
          </a:xfrm>
        </p:grpSpPr>
        <p:sp>
          <p:nvSpPr>
            <p:cNvPr id="66" name="Freeform 66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TextBox 67"/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69" name="TextBox 69"/>
          <p:cNvSpPr txBox="1"/>
          <p:nvPr/>
        </p:nvSpPr>
        <p:spPr>
          <a:xfrm>
            <a:off x="2682767" y="89855"/>
            <a:ext cx="6612190" cy="5994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99"/>
              </a:lnSpc>
              <a:spcBef>
                <a:spcPct val="0"/>
              </a:spcBef>
            </a:pPr>
            <a:r>
              <a:rPr lang="en-US" sz="3499" u="sng" dirty="0">
                <a:solidFill>
                  <a:srgbClr val="000000"/>
                </a:solidFill>
                <a:latin typeface="DM Sans Bold"/>
              </a:rPr>
              <a:t>CFO Evolution – December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658981" y="127955"/>
            <a:ext cx="1826812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DM Sans"/>
              </a:rPr>
              <a:t>Self: Activities that work on the individual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658981" y="545468"/>
            <a:ext cx="1910578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DM Sans"/>
              </a:rPr>
              <a:t>Relationships: Activities that work with peers/families/friends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658981" y="960299"/>
            <a:ext cx="1826812" cy="51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Society: Activities contributing to the community outside of the CFO Activity Hub</a:t>
            </a:r>
          </a:p>
        </p:txBody>
      </p:sp>
      <p:pic>
        <p:nvPicPr>
          <p:cNvPr id="10" name="Picture 9" descr="A blue brain with colorful leaves and gears&#10;&#10;Description automatically generated">
            <a:extLst>
              <a:ext uri="{FF2B5EF4-FFF2-40B4-BE49-F238E27FC236}">
                <a16:creationId xmlns:a16="http://schemas.microsoft.com/office/drawing/2014/main" id="{0175E590-1C82-AEB1-7551-8304A585AA7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1184" b="9737"/>
          <a:stretch/>
        </p:blipFill>
        <p:spPr>
          <a:xfrm>
            <a:off x="3138308" y="5600757"/>
            <a:ext cx="696369" cy="42609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976BE68-A32A-5310-5130-DDA3E685E0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14383" y="6901211"/>
            <a:ext cx="858245" cy="236861"/>
          </a:xfrm>
          <a:prstGeom prst="rect">
            <a:avLst/>
          </a:prstGeom>
        </p:spPr>
      </p:pic>
      <p:pic>
        <p:nvPicPr>
          <p:cNvPr id="59" name="Picture 58" descr="A blue and black logo&#10;&#10;Description automatically generated">
            <a:extLst>
              <a:ext uri="{FF2B5EF4-FFF2-40B4-BE49-F238E27FC236}">
                <a16:creationId xmlns:a16="http://schemas.microsoft.com/office/drawing/2014/main" id="{21ADD497-35E5-EF24-5573-B7DFF6B5B31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723" y="106741"/>
            <a:ext cx="1311392" cy="563127"/>
          </a:xfrm>
          <a:prstGeom prst="rect">
            <a:avLst/>
          </a:prstGeom>
        </p:spPr>
      </p:pic>
      <p:grpSp>
        <p:nvGrpSpPr>
          <p:cNvPr id="14" name="Group 65">
            <a:extLst>
              <a:ext uri="{FF2B5EF4-FFF2-40B4-BE49-F238E27FC236}">
                <a16:creationId xmlns:a16="http://schemas.microsoft.com/office/drawing/2014/main" id="{EB170526-94BB-9925-FCED-FE5454343EFF}"/>
              </a:ext>
            </a:extLst>
          </p:cNvPr>
          <p:cNvGrpSpPr/>
          <p:nvPr/>
        </p:nvGrpSpPr>
        <p:grpSpPr>
          <a:xfrm>
            <a:off x="4019748" y="5586130"/>
            <a:ext cx="220832" cy="193228"/>
            <a:chOff x="0" y="0"/>
            <a:chExt cx="812800" cy="711200"/>
          </a:xfrm>
        </p:grpSpPr>
        <p:sp>
          <p:nvSpPr>
            <p:cNvPr id="15" name="Freeform 66">
              <a:extLst>
                <a:ext uri="{FF2B5EF4-FFF2-40B4-BE49-F238E27FC236}">
                  <a16:creationId xmlns:a16="http://schemas.microsoft.com/office/drawing/2014/main" id="{CE6720A5-28B2-0B5F-7B03-7150E92E42D3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TextBox 67">
              <a:extLst>
                <a:ext uri="{FF2B5EF4-FFF2-40B4-BE49-F238E27FC236}">
                  <a16:creationId xmlns:a16="http://schemas.microsoft.com/office/drawing/2014/main" id="{AD37BA20-5C9C-81DA-A79C-CC6C2DA1800F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8" name="Group 62">
            <a:extLst>
              <a:ext uri="{FF2B5EF4-FFF2-40B4-BE49-F238E27FC236}">
                <a16:creationId xmlns:a16="http://schemas.microsoft.com/office/drawing/2014/main" id="{7D12B1B0-FD73-DAD2-F910-C7F8891512EE}"/>
              </a:ext>
            </a:extLst>
          </p:cNvPr>
          <p:cNvGrpSpPr/>
          <p:nvPr/>
        </p:nvGrpSpPr>
        <p:grpSpPr>
          <a:xfrm>
            <a:off x="3997792" y="6175091"/>
            <a:ext cx="242972" cy="242972"/>
            <a:chOff x="0" y="0"/>
            <a:chExt cx="812800" cy="812800"/>
          </a:xfrm>
        </p:grpSpPr>
        <p:sp>
          <p:nvSpPr>
            <p:cNvPr id="29" name="Freeform 63">
              <a:extLst>
                <a:ext uri="{FF2B5EF4-FFF2-40B4-BE49-F238E27FC236}">
                  <a16:creationId xmlns:a16="http://schemas.microsoft.com/office/drawing/2014/main" id="{D35CC28B-09A3-0404-9DB0-43B82217D67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TextBox 64">
              <a:extLst>
                <a:ext uri="{FF2B5EF4-FFF2-40B4-BE49-F238E27FC236}">
                  <a16:creationId xmlns:a16="http://schemas.microsoft.com/office/drawing/2014/main" id="{12BAB663-E8BB-E9D6-E0F8-9A44C9194350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31" name="Group 62">
            <a:extLst>
              <a:ext uri="{FF2B5EF4-FFF2-40B4-BE49-F238E27FC236}">
                <a16:creationId xmlns:a16="http://schemas.microsoft.com/office/drawing/2014/main" id="{33F665A1-8518-7811-3826-4F71C7455296}"/>
              </a:ext>
            </a:extLst>
          </p:cNvPr>
          <p:cNvGrpSpPr/>
          <p:nvPr/>
        </p:nvGrpSpPr>
        <p:grpSpPr>
          <a:xfrm>
            <a:off x="4043711" y="1730121"/>
            <a:ext cx="242972" cy="242972"/>
            <a:chOff x="0" y="0"/>
            <a:chExt cx="812800" cy="812800"/>
          </a:xfrm>
        </p:grpSpPr>
        <p:sp>
          <p:nvSpPr>
            <p:cNvPr id="32" name="Freeform 63">
              <a:extLst>
                <a:ext uri="{FF2B5EF4-FFF2-40B4-BE49-F238E27FC236}">
                  <a16:creationId xmlns:a16="http://schemas.microsoft.com/office/drawing/2014/main" id="{88D2EC6C-CA8A-C889-C1CA-4A239C6D9A1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TextBox 64">
              <a:extLst>
                <a:ext uri="{FF2B5EF4-FFF2-40B4-BE49-F238E27FC236}">
                  <a16:creationId xmlns:a16="http://schemas.microsoft.com/office/drawing/2014/main" id="{363A7856-1E0F-87F9-DB77-3F0EEF6CC968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45" name="Group 65">
            <a:extLst>
              <a:ext uri="{FF2B5EF4-FFF2-40B4-BE49-F238E27FC236}">
                <a16:creationId xmlns:a16="http://schemas.microsoft.com/office/drawing/2014/main" id="{98B80825-26BA-918C-5904-407D354C729E}"/>
              </a:ext>
            </a:extLst>
          </p:cNvPr>
          <p:cNvGrpSpPr/>
          <p:nvPr/>
        </p:nvGrpSpPr>
        <p:grpSpPr>
          <a:xfrm>
            <a:off x="5530470" y="2206062"/>
            <a:ext cx="220832" cy="193228"/>
            <a:chOff x="0" y="0"/>
            <a:chExt cx="812800" cy="711200"/>
          </a:xfrm>
        </p:grpSpPr>
        <p:sp>
          <p:nvSpPr>
            <p:cNvPr id="51" name="Freeform 66">
              <a:extLst>
                <a:ext uri="{FF2B5EF4-FFF2-40B4-BE49-F238E27FC236}">
                  <a16:creationId xmlns:a16="http://schemas.microsoft.com/office/drawing/2014/main" id="{5D8A9E6B-B3F7-2A3D-57BE-85E2C7E9B5E6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0" name="TextBox 67">
              <a:extLst>
                <a:ext uri="{FF2B5EF4-FFF2-40B4-BE49-F238E27FC236}">
                  <a16:creationId xmlns:a16="http://schemas.microsoft.com/office/drawing/2014/main" id="{EA470DF4-3FEF-2B55-BAC5-584D3273A814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8453374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E0EB63A1E2B0A43B803C23E62A33D0E" ma:contentTypeVersion="" ma:contentTypeDescription="Create a new document." ma:contentTypeScope="" ma:versionID="0cfa3af12dacb6d37d9e170e2f24502f">
  <xsd:schema xmlns:xsd="http://www.w3.org/2001/XMLSchema" xmlns:xs="http://www.w3.org/2001/XMLSchema" xmlns:p="http://schemas.microsoft.com/office/2006/metadata/properties" xmlns:ns2="58C8E540-CDFE-4713-BFF0-4351D38ADE9D" xmlns:ns3="4d30bb2a-f321-43c9-acb7-6f415d4a716e" xmlns:ns4="58c8e540-cdfe-4713-bff0-4351d38ade9d" xmlns:ns5="0a6be467-e76b-4869-981c-41fd8dac8726" targetNamespace="http://schemas.microsoft.com/office/2006/metadata/properties" ma:root="true" ma:fieldsID="fa2ef7831d9e497843b63c8d01ff9d56" ns2:_="" ns3:_="" ns4:_="" ns5:_="">
    <xsd:import namespace="58C8E540-CDFE-4713-BFF0-4351D38ADE9D"/>
    <xsd:import namespace="4d30bb2a-f321-43c9-acb7-6f415d4a716e"/>
    <xsd:import namespace="58c8e540-cdfe-4713-bff0-4351d38ade9d"/>
    <xsd:import namespace="0a6be467-e76b-4869-981c-41fd8dac872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Number" minOccurs="0"/>
                <xsd:element ref="ns4:MediaLengthInSeconds" minOccurs="0"/>
                <xsd:element ref="ns4:lcf76f155ced4ddcb4097134ff3c332f" minOccurs="0"/>
                <xsd:element ref="ns5:TaxCatchAll" minOccurs="0"/>
                <xsd:element ref="ns4:MediaServiceSearchProperties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C8E540-CDFE-4713-BFF0-4351D38ADE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30bb2a-f321-43c9-acb7-6f415d4a716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c8e540-cdfe-4713-bff0-4351d38ade9d" elementFormDefault="qualified">
    <xsd:import namespace="http://schemas.microsoft.com/office/2006/documentManagement/types"/>
    <xsd:import namespace="http://schemas.microsoft.com/office/infopath/2007/PartnerControls"/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Number" ma:index="20" nillable="true" ma:displayName="Number" ma:format="Dropdown" ma:internalName="Number" ma:percentage="FALSE">
      <xsd:simpleType>
        <xsd:restriction base="dms:Number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0a722410-03a9-4718-9392-c4089ca5a50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6be467-e76b-4869-981c-41fd8dac8726" elementFormDefault="qualified">
    <xsd:import namespace="http://schemas.microsoft.com/office/2006/documentManagement/types"/>
    <xsd:import namespace="http://schemas.microsoft.com/office/infopath/2007/PartnerControls"/>
    <xsd:element name="TaxCatchAll" ma:index="24" nillable="true" ma:displayName="Taxonomy Catch All Column" ma:hidden="true" ma:list="{be8a2237-55ea-4d70-868f-dd5aeff31326}" ma:internalName="TaxCatchAll" ma:showField="CatchAllData" ma:web="0a6be467-e76b-4869-981c-41fd8dac872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a6be467-e76b-4869-981c-41fd8dac8726" xsi:nil="true"/>
    <lcf76f155ced4ddcb4097134ff3c332f xmlns="58c8e540-cdfe-4713-bff0-4351d38ade9d">
      <Terms xmlns="http://schemas.microsoft.com/office/infopath/2007/PartnerControls"/>
    </lcf76f155ced4ddcb4097134ff3c332f>
    <Number xmlns="58c8e540-cdfe-4713-bff0-4351d38ade9d" xsi:nil="true"/>
  </documentManagement>
</p:properties>
</file>

<file path=customXml/itemProps1.xml><?xml version="1.0" encoding="utf-8"?>
<ds:datastoreItem xmlns:ds="http://schemas.openxmlformats.org/officeDocument/2006/customXml" ds:itemID="{EE53B0B3-0F5A-401C-97A3-2E7FE5C3857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0CDB633-31F5-474A-A3FD-5E10950006FF}"/>
</file>

<file path=customXml/itemProps3.xml><?xml version="1.0" encoding="utf-8"?>
<ds:datastoreItem xmlns:ds="http://schemas.openxmlformats.org/officeDocument/2006/customXml" ds:itemID="{12D4F630-F244-4249-A1DD-CAF66701C44D}">
  <ds:schemaRefs>
    <ds:schemaRef ds:uri="http://schemas.microsoft.com/office/2006/metadata/properties"/>
    <ds:schemaRef ds:uri="http://purl.org/dc/dcmitype/"/>
    <ds:schemaRef ds:uri="http://www.w3.org/XML/1998/namespace"/>
    <ds:schemaRef ds:uri="http://schemas.openxmlformats.org/package/2006/metadata/core-properties"/>
    <ds:schemaRef ds:uri="http://schemas.microsoft.com/sharepoint/v3"/>
    <ds:schemaRef ds:uri="http://purl.org/dc/terms/"/>
    <ds:schemaRef ds:uri="http://schemas.microsoft.com/office/2006/documentManagement/types"/>
    <ds:schemaRef ds:uri="http://purl.org/dc/elements/1.1/"/>
    <ds:schemaRef ds:uri="39022ca7-da8b-462c-ac53-cf911d2e7c5d"/>
    <ds:schemaRef ds:uri="http://schemas.microsoft.com/office/infopath/2007/PartnerControls"/>
    <ds:schemaRef ds:uri="21fe2dc5-e687-4b08-a992-8b5ade4d547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997</Words>
  <Application>Microsoft Office PowerPoint</Application>
  <PresentationFormat>Custom</PresentationFormat>
  <Paragraphs>227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DM Sans Bold</vt:lpstr>
      <vt:lpstr>Arial</vt:lpstr>
      <vt:lpstr>DM Sans</vt:lpstr>
      <vt:lpstr>Calibri</vt:lpstr>
      <vt:lpstr>Aptos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CFO Activity Schedule TEMPLATE</dc:title>
  <dc:creator>Bennett, Natalie (Growth Company)</dc:creator>
  <cp:lastModifiedBy>Higgins, Teigan (Growth Company)</cp:lastModifiedBy>
  <cp:revision>6</cp:revision>
  <cp:lastPrinted>2024-10-21T10:21:11Z</cp:lastPrinted>
  <dcterms:created xsi:type="dcterms:W3CDTF">2006-08-16T00:00:00Z</dcterms:created>
  <dcterms:modified xsi:type="dcterms:W3CDTF">2024-11-21T10:09:55Z</dcterms:modified>
  <dc:identifier>DAFxy3nWgJM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0x010100EE0EB63A1E2B0A43B803C23E62A33D0E</vt:lpwstr>
  </property>
  <property fmtid="{D5CDD505-2E9C-101B-9397-08002B2CF9AE}" pid="3" name="MediaServiceImageTags">
    <vt:lpwstr/>
  </property>
</Properties>
</file>