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9"/>
  </p:notesMasterIdLst>
  <p:sldIdLst>
    <p:sldId id="267" r:id="rId5"/>
    <p:sldId id="269" r:id="rId6"/>
    <p:sldId id="270" r:id="rId7"/>
    <p:sldId id="271" r:id="rId8"/>
  </p:sldIdLst>
  <p:sldSz cx="10693400" cy="7556500"/>
  <p:notesSz cx="6810375" cy="9942513"/>
  <p:embeddedFontLst>
    <p:embeddedFont>
      <p:font typeface="DM Sans" pitchFamily="2" charset="0"/>
      <p:regular r:id="rId10"/>
      <p:bold r:id="rId11"/>
      <p:italic r:id="rId12"/>
      <p:boldItalic r:id="rId13"/>
    </p:embeddedFont>
    <p:embeddedFont>
      <p:font typeface="DM Sans Bold" charset="0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586E"/>
    <a:srgbClr val="ACB7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EAE45F-2987-4BF7-A340-D68034316A34}" v="63" dt="2025-07-21T14:40:01.869"/>
    <p1510:client id="{AB9A9E41-C495-692E-47EC-DFCD9DB2F65F}" v="75" dt="2025-07-21T15:14:01.117"/>
    <p1510:client id="{EFD83BB1-AAC9-4782-A868-A018CF22CC38}" v="318" dt="2025-07-22T08:52:29.33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60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1162" cy="49885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7" y="0"/>
            <a:ext cx="2951162" cy="49885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DBF824F2-4039-4E9F-A9ED-1CFB4ADAA9F3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43013"/>
            <a:ext cx="47466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834"/>
            <a:ext cx="5448300" cy="3914865"/>
          </a:xfrm>
          <a:prstGeom prst="rect">
            <a:avLst/>
          </a:prstGeom>
        </p:spPr>
        <p:txBody>
          <a:bodyPr vert="horz" lIns="91595" tIns="45798" rIns="91595" bIns="45798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3663"/>
            <a:ext cx="2951162" cy="49885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7" y="9443663"/>
            <a:ext cx="2951162" cy="49885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2D71FEC4-1883-44E9-B54F-88C6060D0A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60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C723AA-AAF0-F646-4BCC-BAD77190AC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6C051D-F401-1523-894D-823F04CD0B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48985EA-F5A8-4C38-575D-CB4E8C7A34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ts val="1518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defTabSz="915954">
              <a:defRPr/>
            </a:pPr>
            <a:endParaRPr lang="en-US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8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71E255-40A3-5BB9-902A-F63074B585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336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8F7727-6784-4071-F499-BEA44E791D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8816802-9213-B3A0-D201-A319941552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055EFD6-438F-EEBE-B2FC-6528292041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ts val="1518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defTabSz="915954">
              <a:defRPr/>
            </a:pPr>
            <a:endParaRPr lang="en-US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8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8C512-8B17-6678-7839-97223C43FD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768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DBC4BE-F69A-CED8-30D3-A12D71C94E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4B5DD55-AB73-F5A7-8A4C-8C2DD91463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D8E8885-608B-F856-D69A-6DE01AA730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ts val="1518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defTabSz="915954">
              <a:defRPr/>
            </a:pPr>
            <a:endParaRPr lang="en-US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8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819312-C3EF-ED85-F3F5-802E239B6A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065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C01D54-7AE8-4687-7202-78F6A3275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6485AC-206C-F891-84EF-E4DEC60BF8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AADBB5A-C058-B818-5C0C-FC077DA2E0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ts val="1518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defTabSz="915954">
              <a:defRPr/>
            </a:pPr>
            <a:endParaRPr lang="en-US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8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28FA5C-F3D4-DCFE-9074-D51B987089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654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foactivityhubs@commlinks.co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foactivityhubs@commlinks.co.u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foactivityhubs@commlinks.co.u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foactivityhubs@commlinks.co.u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4A23B0B-D127-68EA-1B02-C0C2D2CEAC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E173801-7387-D94B-78C5-C753ADACBA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770454"/>
              </p:ext>
            </p:extLst>
          </p:nvPr>
        </p:nvGraphicFramePr>
        <p:xfrm>
          <a:off x="2643093" y="453400"/>
          <a:ext cx="7865661" cy="6945227"/>
        </p:xfrm>
        <a:graphic>
          <a:graphicData uri="http://schemas.openxmlformats.org/drawingml/2006/table">
            <a:tbl>
              <a:tblPr/>
              <a:tblGrid>
                <a:gridCol w="1557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4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8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66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77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4527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 Bold"/>
                        </a:rPr>
                        <a:t>Monday 4</a:t>
                      </a:r>
                      <a:r>
                        <a:rPr lang="en-US" sz="135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 Bold"/>
                        </a:rPr>
                        <a:t>Tuesday 5</a:t>
                      </a:r>
                      <a:r>
                        <a:rPr lang="en-US" sz="135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 Bold"/>
                        </a:rPr>
                        <a:t>Wednesday 6</a:t>
                      </a:r>
                      <a:r>
                        <a:rPr lang="en-US" sz="135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 Bold"/>
                        </a:rPr>
                        <a:t>Thursday 7</a:t>
                      </a:r>
                      <a:r>
                        <a:rPr lang="en-US" sz="135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 Bold"/>
                        </a:rPr>
                        <a:t>Friday 8</a:t>
                      </a:r>
                      <a:r>
                        <a:rPr lang="en-US" sz="135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5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65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Motivation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Monday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with Faiza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DM Sans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DM Sans"/>
                        </a:rPr>
                        <a:t>Job focused mindfulness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1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Employability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Faiza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9:30am – 11:30am</a:t>
                      </a:r>
                    </a:p>
                    <a:p>
                      <a:pPr algn="ctr"/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Job search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Skills assessment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CV writing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Cover Letters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Applications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Disclosure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Interview skills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In-work Support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with James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10:30am – 12:30am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Music group – All ability levels welcome.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>
                          <a:solidFill>
                            <a:srgbClr val="444444"/>
                          </a:solidFill>
                          <a:latin typeface="DM Sans"/>
                        </a:rPr>
                        <a:t>Fine Art </a:t>
                      </a:r>
                      <a:endParaRPr lang="en-US" sz="1100" b="0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>
                          <a:solidFill>
                            <a:srgbClr val="444444"/>
                          </a:solidFill>
                          <a:latin typeface="DM Sans"/>
                        </a:rPr>
                        <a:t>with Chloe</a:t>
                      </a:r>
                      <a:endParaRPr lang="en-US" sz="1100" b="0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>
                          <a:solidFill>
                            <a:srgbClr val="444444"/>
                          </a:solidFill>
                          <a:latin typeface="Calibri"/>
                        </a:rPr>
                        <a:t>1:30pm – 3:30pm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>
                        <a:solidFill>
                          <a:srgbClr val="444444"/>
                        </a:solidFill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>
                          <a:solidFill>
                            <a:srgbClr val="444444"/>
                          </a:solidFill>
                          <a:latin typeface="Calibri"/>
                        </a:rPr>
                        <a:t>Channel your inner artist to complete projects</a:t>
                      </a:r>
                      <a:endParaRPr lang="en-US" sz="11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with Bobbie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1:30pm – 3:30pm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DM Sans"/>
                        </a:rPr>
                        <a:t>Get support with online tasks, using a phone and much more 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Thoughtful Thursday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with Bobbie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DM Sans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DM Sans"/>
                        </a:rPr>
                        <a:t>Better decisions = better outcomes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Friday Fitness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with Chloe &amp; Bobbie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100">
                        <a:solidFill>
                          <a:srgbClr val="000000"/>
                        </a:solidFill>
                        <a:latin typeface="DM Sans"/>
                        <a:cs typeface="DilleniaUPC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10:00am-12:00pm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Gentle exercise for all.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7115"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with Kirsty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10:30am – 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Batch cook and save!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Gardening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with Amrit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10:30am - 12:30pm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cs typeface="DilleniaUPC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14510"/>
                  </a:ext>
                </a:extLst>
              </a:tr>
              <a:tr h="39156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1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 in Mind with Amrit</a:t>
                      </a:r>
                    </a:p>
                    <a:p>
                      <a:pPr algn="ctr"/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10:30am – 12:30pm</a:t>
                      </a:r>
                    </a:p>
                    <a:p>
                      <a:pPr algn="ctr"/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supportive safe space to explore your wellbeing. </a:t>
                      </a:r>
                    </a:p>
                  </a:txBody>
                  <a:tcPr marL="45720" marR="45720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325476"/>
                  </a:ext>
                </a:extLst>
              </a:tr>
              <a:tr h="17753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ommunity Work Coach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10:30am – 3:30pm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Support with benefits and access to Job Centre </a:t>
                      </a:r>
                      <a:r>
                        <a:rPr kumimoji="0" lang="en-US" sz="1100" b="0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programmes</a:t>
                      </a:r>
                      <a:endParaRPr kumimoji="0" lang="en-US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GB" sz="100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802772"/>
                  </a:ext>
                </a:extLst>
              </a:tr>
              <a:tr h="14104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45720" marR="45720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Work Workshop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1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 Faiza</a:t>
                      </a:r>
                    </a:p>
                    <a:p>
                      <a:pPr algn="ctr"/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1:00pm – 3:00pm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Job search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CV writing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Cover Letters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Applications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Interview skills</a:t>
                      </a:r>
                    </a:p>
                    <a:p>
                      <a:pPr algn="ctr"/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this time to complete some of your Unpaid Works Hours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8887"/>
                  </a:ext>
                </a:extLst>
              </a:tr>
              <a:tr h="3879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DM Sans"/>
                        </a:rPr>
                        <a:t>Through The Gate, Group Enrolments &amp; Inductions.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>
                          <a:solidFill>
                            <a:srgbClr val="000000"/>
                          </a:solidFill>
                          <a:latin typeface="DM Sans"/>
                        </a:rPr>
                        <a:t>1pm – 3.30pm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0">
                          <a:solidFill>
                            <a:srgbClr val="000000"/>
                          </a:solidFill>
                          <a:latin typeface="DM Sans"/>
                        </a:rPr>
                        <a:t>Support for anyone being released from custody, and enrolment for new referrals. </a:t>
                      </a:r>
                    </a:p>
                  </a:txBody>
                  <a:tcPr marL="45720" marR="45720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33351200"/>
                  </a:ext>
                </a:extLst>
              </a:tr>
              <a:tr h="49136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/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DM Sans"/>
                        </a:rPr>
                        <a:t>The Opportunity Hub with  Amrit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>
                          <a:solidFill>
                            <a:srgbClr val="000000"/>
                          </a:solidFill>
                          <a:latin typeface="DM Sans"/>
                        </a:rPr>
                        <a:t>1:30pm - 3:30pm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latin typeface="DM Sans"/>
                        </a:rPr>
                        <a:t>Look at goal setting to put your future in focus</a:t>
                      </a:r>
                      <a:endParaRPr lang="en-US" sz="11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9402079"/>
                  </a:ext>
                </a:extLst>
              </a:tr>
              <a:tr h="14714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Disclosure Sessions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1:1 sessions on how to write a disclosure letter for employers. </a:t>
                      </a:r>
                      <a:endParaRPr lang="en-GB" sz="1100"/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GB" sz="10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with Faiza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DM Sans"/>
                        </a:rPr>
                        <a:t>Get support with online tasks, using a phone and much more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DM Sans"/>
                        </a:rPr>
                        <a:t>The Opportunity Hub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DM Sans"/>
                        </a:rPr>
                        <a:t>with </a:t>
                      </a:r>
                      <a:r>
                        <a:rPr lang="en-GB" sz="1100" b="1" err="1">
                          <a:solidFill>
                            <a:srgbClr val="000000"/>
                          </a:solidFill>
                          <a:latin typeface="DM Sans"/>
                        </a:rPr>
                        <a:t>Miriame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>
                          <a:solidFill>
                            <a:srgbClr val="000000"/>
                          </a:solidFill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>
                          <a:solidFill>
                            <a:srgbClr val="000000"/>
                          </a:solidFill>
                          <a:latin typeface="DM Sans"/>
                        </a:rPr>
                        <a:t>Look at goal setting to put your future in focus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E512F3D0-BBC8-BA79-8794-70D24267C25D}"/>
              </a:ext>
            </a:extLst>
          </p:cNvPr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301D4405-58E3-4757-F989-A05A5BD3DC90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527FB0F1-518A-3DC8-388B-987961AB25C6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200" b="1" u="sng">
                  <a:solidFill>
                    <a:srgbClr val="FFFFFF"/>
                  </a:solidFill>
                  <a:latin typeface="DM Sans"/>
                </a:rPr>
                <a:t>Leeds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Unit 8 Servia Hill, Leeds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LS6 2QH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>
                  <a:solidFill>
                    <a:schemeClr val="bg1"/>
                  </a:solidFill>
                  <a:latin typeface="DM Sans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cfoactivityhubs@commlinks.co.uk</a:t>
              </a:r>
              <a:endParaRPr lang="en-US" sz="100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Hub opening hours</a:t>
              </a: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Mon – Fri 9:00 – 4:00</a:t>
              </a:r>
            </a:p>
            <a:p>
              <a:pPr algn="ctr"/>
              <a:endParaRPr lang="en-US" sz="1000" b="1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>
                  <a:solidFill>
                    <a:srgbClr val="FFFFFF"/>
                  </a:solidFill>
                  <a:latin typeface="DM Sans"/>
                </a:rPr>
                <a:t>Breakfast Club</a:t>
              </a:r>
            </a:p>
            <a:p>
              <a:pPr algn="ctr"/>
              <a:r>
                <a:rPr lang="en-US" sz="1000">
                  <a:solidFill>
                    <a:srgbClr val="FFFFFF"/>
                  </a:solidFill>
                  <a:latin typeface="DM Sans"/>
                </a:rPr>
                <a:t>Join us between 9:00 – 9:30 </a:t>
              </a:r>
            </a:p>
            <a:p>
              <a:pPr algn="ctr"/>
              <a:r>
                <a:rPr lang="en-US" sz="1000">
                  <a:solidFill>
                    <a:srgbClr val="FFFFFF"/>
                  </a:solidFill>
                  <a:latin typeface="DM Sans"/>
                </a:rPr>
                <a:t>for a healthy start to the day</a:t>
              </a:r>
            </a:p>
            <a:p>
              <a:pPr algn="ctr">
                <a:lnSpc>
                  <a:spcPct val="150000"/>
                </a:lnSpc>
              </a:pPr>
              <a:endParaRPr lang="en-GB" sz="100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GB" sz="1000" b="1">
                  <a:solidFill>
                    <a:srgbClr val="FFFFFF"/>
                  </a:solidFill>
                  <a:latin typeface="DM Sans"/>
                </a:rPr>
                <a:t>Support</a:t>
              </a:r>
            </a:p>
            <a:p>
              <a:pPr algn="ctr"/>
              <a:r>
                <a:rPr lang="en-GB" sz="1000">
                  <a:solidFill>
                    <a:srgbClr val="FFFFFF"/>
                  </a:solidFill>
                  <a:latin typeface="DM Sans"/>
                </a:rPr>
                <a:t>If you ever need a cuppa or a chat, pop in and speak to your support worker.</a:t>
              </a:r>
              <a:endParaRPr lang="en-US" sz="100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48DA6DDF-930D-3BDA-1238-2DE7FCE1834C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7A133E17-751E-5464-7C0D-97834C66729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62BE34EE-5447-BB0D-58A5-E4626E2B4C8E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C2D2CCE6-844C-19E9-9C86-D09A3F661E44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6829CD05-56BD-9A77-4A88-ED45946FB2C6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C5B307A3-1B3C-5C55-3193-DF257AEC4506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A7341880-9278-99CD-59ED-BC2A1EF888AE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98783519-605C-83D7-FA9D-1DE64C1A6D6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48DF1787-BA13-D5D3-0A73-92E2E3F9953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1D8A3268-0EAD-F51B-F1D4-506FFD297B95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D99C65C3-8C41-A9F5-6400-106096A6B11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9802C07B-718E-A216-E544-53DB52FF7CEE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51BF9853-373E-1F3A-A9A2-9087AD3E8082}"/>
              </a:ext>
            </a:extLst>
          </p:cNvPr>
          <p:cNvSpPr txBox="1"/>
          <p:nvPr/>
        </p:nvSpPr>
        <p:spPr>
          <a:xfrm>
            <a:off x="2718315" y="-69285"/>
            <a:ext cx="6498122" cy="5738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2800" u="sng">
                <a:solidFill>
                  <a:srgbClr val="000000"/>
                </a:solidFill>
                <a:latin typeface="DM Sans Bold"/>
              </a:rPr>
              <a:t>CFO Evolution – August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BF9D8DD3-A6F9-9A7B-E716-4C98A4E12EC7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8778D6D0-13C4-9428-4235-0B1FB7497D73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32FA5E60-847D-024F-E0AE-163354E90922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76" name="TextBox 67">
            <a:extLst>
              <a:ext uri="{FF2B5EF4-FFF2-40B4-BE49-F238E27FC236}">
                <a16:creationId xmlns:a16="http://schemas.microsoft.com/office/drawing/2014/main" id="{727BC4C9-2539-5717-82EB-F757FB0A4574}"/>
              </a:ext>
            </a:extLst>
          </p:cNvPr>
          <p:cNvSpPr txBox="1"/>
          <p:nvPr/>
        </p:nvSpPr>
        <p:spPr>
          <a:xfrm>
            <a:off x="2781928" y="6164822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84237237-80E4-48F7-439F-0B5720CC2F0E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04AD9E77-0AB0-0A9E-D6BE-C3FCE2CAC78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219" y="12450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3D4CACAF-6850-89C4-1CDA-21B7E0C5EEEF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grpSp>
        <p:nvGrpSpPr>
          <p:cNvPr id="6" name="Group 46">
            <a:extLst>
              <a:ext uri="{FF2B5EF4-FFF2-40B4-BE49-F238E27FC236}">
                <a16:creationId xmlns:a16="http://schemas.microsoft.com/office/drawing/2014/main" id="{7C53E848-A7BF-91B2-C853-901DE0BE6516}"/>
              </a:ext>
            </a:extLst>
          </p:cNvPr>
          <p:cNvGrpSpPr/>
          <p:nvPr/>
        </p:nvGrpSpPr>
        <p:grpSpPr>
          <a:xfrm rot="2700000">
            <a:off x="8524573" y="2292023"/>
            <a:ext cx="293842" cy="293842"/>
            <a:chOff x="0" y="0"/>
            <a:chExt cx="812800" cy="812800"/>
          </a:xfrm>
        </p:grpSpPr>
        <p:sp>
          <p:nvSpPr>
            <p:cNvPr id="7" name="Freeform 47">
              <a:extLst>
                <a:ext uri="{FF2B5EF4-FFF2-40B4-BE49-F238E27FC236}">
                  <a16:creationId xmlns:a16="http://schemas.microsoft.com/office/drawing/2014/main" id="{88C14AFF-9A10-6136-5898-B79CDBD37CD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48">
              <a:extLst>
                <a:ext uri="{FF2B5EF4-FFF2-40B4-BE49-F238E27FC236}">
                  <a16:creationId xmlns:a16="http://schemas.microsoft.com/office/drawing/2014/main" id="{21617E38-7D40-231E-20B3-6463198DF6E5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5">
            <a:extLst>
              <a:ext uri="{FF2B5EF4-FFF2-40B4-BE49-F238E27FC236}">
                <a16:creationId xmlns:a16="http://schemas.microsoft.com/office/drawing/2014/main" id="{FF35A66D-E2DC-58F9-FCCF-C0012C0E68AC}"/>
              </a:ext>
            </a:extLst>
          </p:cNvPr>
          <p:cNvGrpSpPr/>
          <p:nvPr/>
        </p:nvGrpSpPr>
        <p:grpSpPr>
          <a:xfrm>
            <a:off x="3933660" y="974728"/>
            <a:ext cx="220832" cy="193228"/>
            <a:chOff x="0" y="0"/>
            <a:chExt cx="812800" cy="711200"/>
          </a:xfrm>
        </p:grpSpPr>
        <p:sp>
          <p:nvSpPr>
            <p:cNvPr id="10" name="Freeform 66">
              <a:extLst>
                <a:ext uri="{FF2B5EF4-FFF2-40B4-BE49-F238E27FC236}">
                  <a16:creationId xmlns:a16="http://schemas.microsoft.com/office/drawing/2014/main" id="{0DA4672E-89A6-A90A-D61A-D18F91A6AE7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7">
              <a:extLst>
                <a:ext uri="{FF2B5EF4-FFF2-40B4-BE49-F238E27FC236}">
                  <a16:creationId xmlns:a16="http://schemas.microsoft.com/office/drawing/2014/main" id="{E067BC7A-35B5-7862-CA92-27E7E716C689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" name="Group 65">
            <a:extLst>
              <a:ext uri="{FF2B5EF4-FFF2-40B4-BE49-F238E27FC236}">
                <a16:creationId xmlns:a16="http://schemas.microsoft.com/office/drawing/2014/main" id="{9EFEC308-B11A-5420-2442-61B819C004C1}"/>
              </a:ext>
            </a:extLst>
          </p:cNvPr>
          <p:cNvGrpSpPr/>
          <p:nvPr/>
        </p:nvGrpSpPr>
        <p:grpSpPr>
          <a:xfrm>
            <a:off x="7110612" y="2198671"/>
            <a:ext cx="220832" cy="193228"/>
            <a:chOff x="0" y="0"/>
            <a:chExt cx="812800" cy="711200"/>
          </a:xfrm>
        </p:grpSpPr>
        <p:sp>
          <p:nvSpPr>
            <p:cNvPr id="13" name="Freeform 66">
              <a:extLst>
                <a:ext uri="{FF2B5EF4-FFF2-40B4-BE49-F238E27FC236}">
                  <a16:creationId xmlns:a16="http://schemas.microsoft.com/office/drawing/2014/main" id="{DA58C799-7CE3-5561-2990-F14BCBB4C6A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67">
              <a:extLst>
                <a:ext uri="{FF2B5EF4-FFF2-40B4-BE49-F238E27FC236}">
                  <a16:creationId xmlns:a16="http://schemas.microsoft.com/office/drawing/2014/main" id="{0E54D278-1FFA-559E-67E6-ECA8BA35950D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6" name="Freeform 66">
            <a:extLst>
              <a:ext uri="{FF2B5EF4-FFF2-40B4-BE49-F238E27FC236}">
                <a16:creationId xmlns:a16="http://schemas.microsoft.com/office/drawing/2014/main" id="{A48328BE-DD58-D555-F072-6F435B8EADA9}"/>
              </a:ext>
            </a:extLst>
          </p:cNvPr>
          <p:cNvSpPr/>
          <p:nvPr/>
        </p:nvSpPr>
        <p:spPr>
          <a:xfrm>
            <a:off x="3910738" y="3160470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18" name="Group 65">
            <a:extLst>
              <a:ext uri="{FF2B5EF4-FFF2-40B4-BE49-F238E27FC236}">
                <a16:creationId xmlns:a16="http://schemas.microsoft.com/office/drawing/2014/main" id="{E862568F-3233-DF48-2D08-CC73A69A64AB}"/>
              </a:ext>
            </a:extLst>
          </p:cNvPr>
          <p:cNvGrpSpPr/>
          <p:nvPr/>
        </p:nvGrpSpPr>
        <p:grpSpPr>
          <a:xfrm>
            <a:off x="7037985" y="1174650"/>
            <a:ext cx="220832" cy="193228"/>
            <a:chOff x="0" y="0"/>
            <a:chExt cx="812800" cy="711200"/>
          </a:xfrm>
        </p:grpSpPr>
        <p:sp>
          <p:nvSpPr>
            <p:cNvPr id="19" name="Freeform 66">
              <a:extLst>
                <a:ext uri="{FF2B5EF4-FFF2-40B4-BE49-F238E27FC236}">
                  <a16:creationId xmlns:a16="http://schemas.microsoft.com/office/drawing/2014/main" id="{CACD4B89-6726-919D-F0FF-0F1F67BBAE2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TextBox 67">
              <a:extLst>
                <a:ext uri="{FF2B5EF4-FFF2-40B4-BE49-F238E27FC236}">
                  <a16:creationId xmlns:a16="http://schemas.microsoft.com/office/drawing/2014/main" id="{00744220-499F-54FA-6F05-FAED047C9E59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1" name="Group 65">
            <a:extLst>
              <a:ext uri="{FF2B5EF4-FFF2-40B4-BE49-F238E27FC236}">
                <a16:creationId xmlns:a16="http://schemas.microsoft.com/office/drawing/2014/main" id="{820DC6BF-7682-7F5F-E7A9-ECBF04D4A9AA}"/>
              </a:ext>
            </a:extLst>
          </p:cNvPr>
          <p:cNvGrpSpPr/>
          <p:nvPr/>
        </p:nvGrpSpPr>
        <p:grpSpPr>
          <a:xfrm>
            <a:off x="3846665" y="7006486"/>
            <a:ext cx="220832" cy="193228"/>
            <a:chOff x="0" y="0"/>
            <a:chExt cx="812800" cy="711200"/>
          </a:xfrm>
        </p:grpSpPr>
        <p:sp>
          <p:nvSpPr>
            <p:cNvPr id="22" name="Freeform 66">
              <a:extLst>
                <a:ext uri="{FF2B5EF4-FFF2-40B4-BE49-F238E27FC236}">
                  <a16:creationId xmlns:a16="http://schemas.microsoft.com/office/drawing/2014/main" id="{514AA217-0CCF-EDFD-87D7-D9D62184D36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520AFD80-650F-3D77-FA79-C0CD43FA6C91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5" name="Group 65">
            <a:extLst>
              <a:ext uri="{FF2B5EF4-FFF2-40B4-BE49-F238E27FC236}">
                <a16:creationId xmlns:a16="http://schemas.microsoft.com/office/drawing/2014/main" id="{00B52DCA-D133-CCAF-2E02-7F7F005E60AB}"/>
              </a:ext>
            </a:extLst>
          </p:cNvPr>
          <p:cNvGrpSpPr/>
          <p:nvPr/>
        </p:nvGrpSpPr>
        <p:grpSpPr>
          <a:xfrm>
            <a:off x="7148401" y="4750062"/>
            <a:ext cx="220832" cy="193228"/>
            <a:chOff x="0" y="0"/>
            <a:chExt cx="812800" cy="711200"/>
          </a:xfrm>
        </p:grpSpPr>
        <p:sp>
          <p:nvSpPr>
            <p:cNvPr id="26" name="Freeform 66">
              <a:extLst>
                <a:ext uri="{FF2B5EF4-FFF2-40B4-BE49-F238E27FC236}">
                  <a16:creationId xmlns:a16="http://schemas.microsoft.com/office/drawing/2014/main" id="{38F40428-72E3-3F37-D156-E672D0F753B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TextBox 67">
              <a:extLst>
                <a:ext uri="{FF2B5EF4-FFF2-40B4-BE49-F238E27FC236}">
                  <a16:creationId xmlns:a16="http://schemas.microsoft.com/office/drawing/2014/main" id="{ADB2179F-966C-CD1D-5E02-109853C25016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8" name="Group 65">
            <a:extLst>
              <a:ext uri="{FF2B5EF4-FFF2-40B4-BE49-F238E27FC236}">
                <a16:creationId xmlns:a16="http://schemas.microsoft.com/office/drawing/2014/main" id="{C95329A4-89A2-2411-5B7F-94CE961A8B3D}"/>
              </a:ext>
            </a:extLst>
          </p:cNvPr>
          <p:cNvGrpSpPr/>
          <p:nvPr/>
        </p:nvGrpSpPr>
        <p:grpSpPr>
          <a:xfrm>
            <a:off x="5496470" y="4861341"/>
            <a:ext cx="220832" cy="193228"/>
            <a:chOff x="0" y="0"/>
            <a:chExt cx="812800" cy="711200"/>
          </a:xfrm>
        </p:grpSpPr>
        <p:sp>
          <p:nvSpPr>
            <p:cNvPr id="29" name="Freeform 66">
              <a:extLst>
                <a:ext uri="{FF2B5EF4-FFF2-40B4-BE49-F238E27FC236}">
                  <a16:creationId xmlns:a16="http://schemas.microsoft.com/office/drawing/2014/main" id="{EE61F7CB-9BCD-3B53-69A2-42C3D68A601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TextBox 67">
              <a:extLst>
                <a:ext uri="{FF2B5EF4-FFF2-40B4-BE49-F238E27FC236}">
                  <a16:creationId xmlns:a16="http://schemas.microsoft.com/office/drawing/2014/main" id="{68419021-2493-8884-6F01-8E190FA77BD7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1" name="Group 62">
            <a:extLst>
              <a:ext uri="{FF2B5EF4-FFF2-40B4-BE49-F238E27FC236}">
                <a16:creationId xmlns:a16="http://schemas.microsoft.com/office/drawing/2014/main" id="{A3A39CC7-E7D3-6CB9-359A-DCB25726A933}"/>
              </a:ext>
            </a:extLst>
          </p:cNvPr>
          <p:cNvGrpSpPr/>
          <p:nvPr/>
        </p:nvGrpSpPr>
        <p:grpSpPr>
          <a:xfrm>
            <a:off x="7110612" y="2198671"/>
            <a:ext cx="242972" cy="242972"/>
            <a:chOff x="0" y="0"/>
            <a:chExt cx="812800" cy="812800"/>
          </a:xfrm>
        </p:grpSpPr>
        <p:sp>
          <p:nvSpPr>
            <p:cNvPr id="32" name="Freeform 63">
              <a:extLst>
                <a:ext uri="{FF2B5EF4-FFF2-40B4-BE49-F238E27FC236}">
                  <a16:creationId xmlns:a16="http://schemas.microsoft.com/office/drawing/2014/main" id="{859EC6B4-73AB-421C-12EE-6F21C7DB949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TextBox 64">
              <a:extLst>
                <a:ext uri="{FF2B5EF4-FFF2-40B4-BE49-F238E27FC236}">
                  <a16:creationId xmlns:a16="http://schemas.microsoft.com/office/drawing/2014/main" id="{26689375-3053-C7FE-176E-03BC0DD6ED8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DB511F47-FE3E-B2AD-2B5E-4312964432D3}"/>
              </a:ext>
            </a:extLst>
          </p:cNvPr>
          <p:cNvGrpSpPr/>
          <p:nvPr/>
        </p:nvGrpSpPr>
        <p:grpSpPr>
          <a:xfrm>
            <a:off x="9416992" y="3969777"/>
            <a:ext cx="939362" cy="1753797"/>
            <a:chOff x="127000" y="-5794671"/>
            <a:chExt cx="3457440" cy="6455071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DB666500-3981-2A1A-BD1F-8208153BC6F2}"/>
                </a:ext>
              </a:extLst>
            </p:cNvPr>
            <p:cNvSpPr/>
            <p:nvPr/>
          </p:nvSpPr>
          <p:spPr>
            <a:xfrm>
              <a:off x="2771640" y="-5794671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B24711B3-B20A-4745-3A6A-5801BA22F31B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0" name="Group 62">
            <a:extLst>
              <a:ext uri="{FF2B5EF4-FFF2-40B4-BE49-F238E27FC236}">
                <a16:creationId xmlns:a16="http://schemas.microsoft.com/office/drawing/2014/main" id="{D4DFF93A-057F-410A-8886-458E81DA7117}"/>
              </a:ext>
            </a:extLst>
          </p:cNvPr>
          <p:cNvGrpSpPr/>
          <p:nvPr/>
        </p:nvGrpSpPr>
        <p:grpSpPr>
          <a:xfrm>
            <a:off x="7690370" y="2376861"/>
            <a:ext cx="242972" cy="242972"/>
            <a:chOff x="0" y="0"/>
            <a:chExt cx="812800" cy="812800"/>
          </a:xfrm>
        </p:grpSpPr>
        <p:sp>
          <p:nvSpPr>
            <p:cNvPr id="81" name="Freeform 63">
              <a:extLst>
                <a:ext uri="{FF2B5EF4-FFF2-40B4-BE49-F238E27FC236}">
                  <a16:creationId xmlns:a16="http://schemas.microsoft.com/office/drawing/2014/main" id="{6ECA703A-3FD2-B595-75FB-E8EB6519C62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TextBox 64">
              <a:extLst>
                <a:ext uri="{FF2B5EF4-FFF2-40B4-BE49-F238E27FC236}">
                  <a16:creationId xmlns:a16="http://schemas.microsoft.com/office/drawing/2014/main" id="{80588305-1A9F-2B7B-3E86-18A09A1A38E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3" name="Group 65">
            <a:extLst>
              <a:ext uri="{FF2B5EF4-FFF2-40B4-BE49-F238E27FC236}">
                <a16:creationId xmlns:a16="http://schemas.microsoft.com/office/drawing/2014/main" id="{91663CC6-2603-1D66-B7F1-ADDDE97D23F7}"/>
              </a:ext>
            </a:extLst>
          </p:cNvPr>
          <p:cNvGrpSpPr/>
          <p:nvPr/>
        </p:nvGrpSpPr>
        <p:grpSpPr>
          <a:xfrm>
            <a:off x="8671494" y="1337155"/>
            <a:ext cx="220832" cy="193228"/>
            <a:chOff x="0" y="0"/>
            <a:chExt cx="812800" cy="711200"/>
          </a:xfrm>
        </p:grpSpPr>
        <p:sp>
          <p:nvSpPr>
            <p:cNvPr id="84" name="Freeform 66">
              <a:extLst>
                <a:ext uri="{FF2B5EF4-FFF2-40B4-BE49-F238E27FC236}">
                  <a16:creationId xmlns:a16="http://schemas.microsoft.com/office/drawing/2014/main" id="{FA2AF08F-A242-7F7B-C93E-DB4FD5E0C9E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TextBox 67">
              <a:extLst>
                <a:ext uri="{FF2B5EF4-FFF2-40B4-BE49-F238E27FC236}">
                  <a16:creationId xmlns:a16="http://schemas.microsoft.com/office/drawing/2014/main" id="{D5F81FE0-CB72-8E39-350D-939522FF0B30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6" name="Freeform 47">
            <a:extLst>
              <a:ext uri="{FF2B5EF4-FFF2-40B4-BE49-F238E27FC236}">
                <a16:creationId xmlns:a16="http://schemas.microsoft.com/office/drawing/2014/main" id="{5247E948-175D-7F2B-0C69-239E98A79AE4}"/>
              </a:ext>
            </a:extLst>
          </p:cNvPr>
          <p:cNvSpPr/>
          <p:nvPr/>
        </p:nvSpPr>
        <p:spPr>
          <a:xfrm rot="2700000">
            <a:off x="2885803" y="3188106"/>
            <a:ext cx="293842" cy="2938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812800" y="406400"/>
                </a:lnTo>
                <a:lnTo>
                  <a:pt x="406400" y="812800"/>
                </a:lnTo>
                <a:lnTo>
                  <a:pt x="0" y="406400"/>
                </a:lnTo>
                <a:lnTo>
                  <a:pt x="406400" y="0"/>
                </a:lnTo>
                <a:close/>
              </a:path>
            </a:pathLst>
          </a:custGeom>
          <a:solidFill>
            <a:srgbClr val="E13716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87" name="Group 65">
            <a:extLst>
              <a:ext uri="{FF2B5EF4-FFF2-40B4-BE49-F238E27FC236}">
                <a16:creationId xmlns:a16="http://schemas.microsoft.com/office/drawing/2014/main" id="{51774AFE-EDD2-060D-9C49-A0E9E2CD4EBE}"/>
              </a:ext>
            </a:extLst>
          </p:cNvPr>
          <p:cNvGrpSpPr/>
          <p:nvPr/>
        </p:nvGrpSpPr>
        <p:grpSpPr>
          <a:xfrm>
            <a:off x="5633170" y="1150744"/>
            <a:ext cx="220832" cy="193228"/>
            <a:chOff x="0" y="0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ADC6FDCC-AC16-A5E3-701D-576DD0F507F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9E9665BE-2C2A-0828-CBA8-234A8B91BE68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0" name="Group 65">
            <a:extLst>
              <a:ext uri="{FF2B5EF4-FFF2-40B4-BE49-F238E27FC236}">
                <a16:creationId xmlns:a16="http://schemas.microsoft.com/office/drawing/2014/main" id="{E7A85A2C-28F1-F929-8B7B-D84A124B6B5F}"/>
              </a:ext>
            </a:extLst>
          </p:cNvPr>
          <p:cNvGrpSpPr/>
          <p:nvPr/>
        </p:nvGrpSpPr>
        <p:grpSpPr>
          <a:xfrm>
            <a:off x="10135522" y="919426"/>
            <a:ext cx="220832" cy="193228"/>
            <a:chOff x="0" y="0"/>
            <a:chExt cx="812800" cy="711200"/>
          </a:xfrm>
        </p:grpSpPr>
        <p:sp>
          <p:nvSpPr>
            <p:cNvPr id="91" name="Freeform 66">
              <a:extLst>
                <a:ext uri="{FF2B5EF4-FFF2-40B4-BE49-F238E27FC236}">
                  <a16:creationId xmlns:a16="http://schemas.microsoft.com/office/drawing/2014/main" id="{7D1CCBAC-4364-3DEF-58B6-06C08D87786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TextBox 67">
              <a:extLst>
                <a:ext uri="{FF2B5EF4-FFF2-40B4-BE49-F238E27FC236}">
                  <a16:creationId xmlns:a16="http://schemas.microsoft.com/office/drawing/2014/main" id="{F3C2B216-894B-761F-77AA-AB0B0AAC2A1A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34" name="Freeform 66">
            <a:extLst>
              <a:ext uri="{FF2B5EF4-FFF2-40B4-BE49-F238E27FC236}">
                <a16:creationId xmlns:a16="http://schemas.microsoft.com/office/drawing/2014/main" id="{5C848DE9-8DCF-C945-61E9-31C494666E01}"/>
              </a:ext>
            </a:extLst>
          </p:cNvPr>
          <p:cNvSpPr/>
          <p:nvPr/>
        </p:nvSpPr>
        <p:spPr>
          <a:xfrm>
            <a:off x="6951004" y="7080134"/>
            <a:ext cx="242972" cy="210430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581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494AE07-B53E-6BEE-2A20-2E6AA673F4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B629328-324B-7EE4-5C6D-7379EA113B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966710"/>
              </p:ext>
            </p:extLst>
          </p:nvPr>
        </p:nvGraphicFramePr>
        <p:xfrm>
          <a:off x="2589971" y="534940"/>
          <a:ext cx="7940910" cy="7066664"/>
        </p:xfrm>
        <a:graphic>
          <a:graphicData uri="http://schemas.openxmlformats.org/drawingml/2006/table">
            <a:tbl>
              <a:tblPr/>
              <a:tblGrid>
                <a:gridCol w="1572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4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9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9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5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5148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 Bold"/>
                        </a:rPr>
                        <a:t>Monday 11</a:t>
                      </a:r>
                      <a:r>
                        <a:rPr lang="en-US" sz="135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 Bold"/>
                        </a:rPr>
                        <a:t>Tuesday 12</a:t>
                      </a:r>
                      <a:r>
                        <a:rPr lang="en-US" sz="135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 Bold"/>
                        </a:rPr>
                        <a:t>Wednesday 13</a:t>
                      </a:r>
                      <a:r>
                        <a:rPr lang="en-US" sz="135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 Bold"/>
                        </a:rPr>
                        <a:t>Thursday 14</a:t>
                      </a:r>
                      <a:r>
                        <a:rPr lang="en-US" sz="135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 Bold"/>
                        </a:rPr>
                        <a:t>Friday 15</a:t>
                      </a:r>
                      <a:r>
                        <a:rPr lang="en-US" sz="135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5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159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Motivation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Monday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with Faiza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DM Sans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DM Sans"/>
                        </a:rPr>
                        <a:t>Job focused mindfulness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ommunity Work Coach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10:30am – 3:30pm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Support with benefits and access to Job Centre programs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90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br>
                        <a:rPr lang="en-US" sz="90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1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Employability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Faiza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9:30am – 11:30am</a:t>
                      </a:r>
                    </a:p>
                    <a:p>
                      <a:pPr algn="ctr"/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Job search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Skills assessment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CV writing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Cover Letters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Applications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Disclosure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Interview skills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In-work Support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1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with Fran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10:30am – 12:30am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Music group – All ability levels welcome.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>
                          <a:solidFill>
                            <a:srgbClr val="444444"/>
                          </a:solidFill>
                          <a:latin typeface="DM Sans"/>
                        </a:rPr>
                        <a:t>Fine Art </a:t>
                      </a:r>
                      <a:endParaRPr lang="en-US" sz="1100" b="0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>
                          <a:solidFill>
                            <a:srgbClr val="444444"/>
                          </a:solidFill>
                          <a:latin typeface="DM Sans"/>
                        </a:rPr>
                        <a:t>with Chloe</a:t>
                      </a:r>
                      <a:endParaRPr lang="en-US" sz="1100" b="0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>
                          <a:solidFill>
                            <a:srgbClr val="444444"/>
                          </a:solidFill>
                          <a:latin typeface="Calibri"/>
                        </a:rPr>
                        <a:t>1:30pm – 3:30pm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>
                        <a:solidFill>
                          <a:srgbClr val="444444"/>
                        </a:solidFill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>
                          <a:solidFill>
                            <a:srgbClr val="444444"/>
                          </a:solidFill>
                          <a:latin typeface="Calibri"/>
                        </a:rPr>
                        <a:t>Channel your inner artist to complete projects</a:t>
                      </a:r>
                      <a:endParaRPr lang="en-US" sz="160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Thoughtful Thursday 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with Faiza</a:t>
                      </a:r>
                    </a:p>
                    <a:p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9:30am – 10:30am</a:t>
                      </a:r>
                    </a:p>
                    <a:p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Better decisions = better outcomes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Friday Fitness with Chloe &amp; Bobbie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100" b="1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10:00am-12:00pm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10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Gentle exercise for all</a:t>
                      </a:r>
                      <a:endParaRPr lang="en-GB" sz="900" b="1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900" b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90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Gardening with Amrit</a:t>
                      </a:r>
                    </a:p>
                    <a:p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10:30am – 12:30pm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07138674"/>
                  </a:ext>
                </a:extLst>
              </a:tr>
              <a:tr h="4038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 in Mind with Amrit</a:t>
                      </a:r>
                    </a:p>
                    <a:p>
                      <a:pPr algn="ctr"/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10:30am – 12:30pm</a:t>
                      </a:r>
                    </a:p>
                    <a:p>
                      <a:pPr algn="ctr"/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supportive safe space to explore your wellbeing</a:t>
                      </a:r>
                    </a:p>
                    <a:p>
                      <a:pPr algn="ctr"/>
                      <a:endParaRPr lang="en-GB" sz="12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200" b="1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006621"/>
                  </a:ext>
                </a:extLst>
              </a:tr>
              <a:tr h="1219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Chess with Jake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1:00pm-2:00pm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Chess for all abilities.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043393"/>
                  </a:ext>
                </a:extLst>
              </a:tr>
              <a:tr h="1564579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with Kirsty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10:30am – 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Batch cook and save!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GB" sz="100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80277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DM Sans"/>
                        </a:rPr>
                        <a:t>Through The Gate, Group Enrolments &amp; Inductions.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>
                          <a:solidFill>
                            <a:srgbClr val="000000"/>
                          </a:solidFill>
                          <a:latin typeface="DM Sans"/>
                        </a:rPr>
                        <a:t>1pm – 3.30pm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0">
                          <a:solidFill>
                            <a:srgbClr val="000000"/>
                          </a:solidFill>
                          <a:latin typeface="DM Sans"/>
                        </a:rPr>
                        <a:t>Support for anyone being released from custody, and enrolment for new referrals.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1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93965087"/>
                  </a:ext>
                </a:extLst>
              </a:tr>
              <a:tr h="1807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Opportunity Hub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with Chloe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1:30pm - 3:30pm</a:t>
                      </a:r>
                    </a:p>
                    <a:p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Look at goal setting to put your future in focus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384709"/>
                  </a:ext>
                </a:extLst>
              </a:tr>
              <a:tr h="1956210"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latin typeface="DM Sans"/>
                        </a:rPr>
                        <a:t>Fresh Start  with Chloe</a:t>
                      </a:r>
                    </a:p>
                    <a:p>
                      <a:pPr algn="ctr"/>
                      <a:endParaRPr lang="en-GB" sz="1100" b="1">
                        <a:latin typeface="DM Sans"/>
                      </a:endParaRPr>
                    </a:p>
                    <a:p>
                      <a:pPr algn="ctr"/>
                      <a:r>
                        <a:rPr lang="en-GB" sz="1100">
                          <a:latin typeface="DM Sans"/>
                        </a:rPr>
                        <a:t>1:30pm – 3:30pm</a:t>
                      </a:r>
                    </a:p>
                    <a:p>
                      <a:pPr algn="ctr"/>
                      <a:endParaRPr lang="en-GB" sz="1100"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Begin to work out your education, training and work goals</a:t>
                      </a: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787950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D6E09559-8792-3127-3A60-37740D66DFB1}"/>
              </a:ext>
            </a:extLst>
          </p:cNvPr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6E0E6DC0-5AC4-A62E-2BBB-17323F8177C7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42FE942D-B6DB-7F11-904E-C26F0BF44A4B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200" b="1" u="sng">
                  <a:solidFill>
                    <a:srgbClr val="FFFFFF"/>
                  </a:solidFill>
                  <a:latin typeface="DM Sans"/>
                </a:rPr>
                <a:t>Leeds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Unit 8 Servia Hill, Leeds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LS6 2QH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>
                  <a:solidFill>
                    <a:schemeClr val="bg1"/>
                  </a:solidFill>
                  <a:latin typeface="DM Sans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cfoactivityhubs@commlinks.co.uk</a:t>
              </a:r>
              <a:endParaRPr lang="en-US" sz="100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Hub opening hours</a:t>
              </a: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Mon – Fri 9:00 – 4:00</a:t>
              </a:r>
            </a:p>
            <a:p>
              <a:pPr algn="ctr"/>
              <a:endParaRPr lang="en-US" sz="1000" b="1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>
                  <a:solidFill>
                    <a:srgbClr val="FFFFFF"/>
                  </a:solidFill>
                  <a:latin typeface="DM Sans"/>
                </a:rPr>
                <a:t>Breakfast Club</a:t>
              </a:r>
            </a:p>
            <a:p>
              <a:pPr algn="ctr"/>
              <a:r>
                <a:rPr lang="en-US" sz="1000">
                  <a:solidFill>
                    <a:srgbClr val="FFFFFF"/>
                  </a:solidFill>
                  <a:latin typeface="DM Sans"/>
                </a:rPr>
                <a:t>Join us between 9:00 – 9:30 </a:t>
              </a:r>
            </a:p>
            <a:p>
              <a:pPr algn="ctr"/>
              <a:r>
                <a:rPr lang="en-US" sz="1000">
                  <a:solidFill>
                    <a:srgbClr val="FFFFFF"/>
                  </a:solidFill>
                  <a:latin typeface="DM Sans"/>
                </a:rPr>
                <a:t>for a healthy start to the day</a:t>
              </a:r>
            </a:p>
            <a:p>
              <a:pPr algn="ctr">
                <a:lnSpc>
                  <a:spcPct val="150000"/>
                </a:lnSpc>
              </a:pPr>
              <a:endParaRPr lang="en-GB" sz="100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GB" sz="1000" b="1">
                  <a:solidFill>
                    <a:srgbClr val="FFFFFF"/>
                  </a:solidFill>
                  <a:latin typeface="DM Sans"/>
                </a:rPr>
                <a:t>Support</a:t>
              </a:r>
            </a:p>
            <a:p>
              <a:pPr algn="ctr"/>
              <a:r>
                <a:rPr lang="en-GB" sz="1000">
                  <a:solidFill>
                    <a:srgbClr val="FFFFFF"/>
                  </a:solidFill>
                  <a:latin typeface="DM Sans"/>
                </a:rPr>
                <a:t>If you ever need a cuppa or a chat, pop in and speak to your support worker.</a:t>
              </a:r>
              <a:endParaRPr lang="en-US" sz="100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E2EE0B23-9100-64ED-5E76-7BDF2B8C87AE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4E5C0219-6816-BF07-8994-735DA70F8F6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DB70D8F4-4297-9774-0ACD-901C74E97AB9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5BF622BF-B4D7-4A17-5880-BCCF860DD405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3ACEAD80-C831-2A3E-9197-27CCA8C206CF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702C6CC8-8D60-D715-09F1-991198B2CF01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55FA1B1F-E8CE-EBA4-16D5-60EE498127D8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93C3B05F-DAE8-7A28-8606-185886FD8B0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98309B34-DD1F-C316-0330-BDCE507F3BB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6A2B7B39-3E9B-9E5D-7F36-C598AC5EE90B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82EB237B-71E8-7033-B4E1-8FCB5977EB8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936CE498-A7D8-05F2-09FD-F05993405C6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E190A00B-4D2D-7332-0E15-39B03A6BA96D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25AA212D-D069-63F7-74D5-032FC2AF9B03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B342978E-66F1-E541-BA2C-F37C87ED3FAC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76" name="TextBox 67">
            <a:extLst>
              <a:ext uri="{FF2B5EF4-FFF2-40B4-BE49-F238E27FC236}">
                <a16:creationId xmlns:a16="http://schemas.microsoft.com/office/drawing/2014/main" id="{38672B23-3AA3-1BB0-8D26-ED0B6839DCBA}"/>
              </a:ext>
            </a:extLst>
          </p:cNvPr>
          <p:cNvSpPr txBox="1"/>
          <p:nvPr/>
        </p:nvSpPr>
        <p:spPr>
          <a:xfrm>
            <a:off x="2781928" y="6164822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EE10A6B2-24DD-812B-3276-49941972DEF5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5F19BFD8-4529-A6DC-8901-F4271CF02BB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6638" y="-74126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47A38448-81DB-83EB-CC57-52B2F9823B65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grpSp>
        <p:nvGrpSpPr>
          <p:cNvPr id="6" name="Group 65">
            <a:extLst>
              <a:ext uri="{FF2B5EF4-FFF2-40B4-BE49-F238E27FC236}">
                <a16:creationId xmlns:a16="http://schemas.microsoft.com/office/drawing/2014/main" id="{900AEB52-0423-1C93-7AFE-3E4E926626B4}"/>
              </a:ext>
            </a:extLst>
          </p:cNvPr>
          <p:cNvGrpSpPr/>
          <p:nvPr/>
        </p:nvGrpSpPr>
        <p:grpSpPr>
          <a:xfrm>
            <a:off x="3908790" y="1015643"/>
            <a:ext cx="220832" cy="193228"/>
            <a:chOff x="0" y="0"/>
            <a:chExt cx="812800" cy="711200"/>
          </a:xfrm>
        </p:grpSpPr>
        <p:sp>
          <p:nvSpPr>
            <p:cNvPr id="7" name="Freeform 66">
              <a:extLst>
                <a:ext uri="{FF2B5EF4-FFF2-40B4-BE49-F238E27FC236}">
                  <a16:creationId xmlns:a16="http://schemas.microsoft.com/office/drawing/2014/main" id="{9249FE49-C661-2B6F-B65D-44029A9355E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5E2E5A3C-2783-EECC-657E-62A38A420D8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" name="Group 65">
            <a:extLst>
              <a:ext uri="{FF2B5EF4-FFF2-40B4-BE49-F238E27FC236}">
                <a16:creationId xmlns:a16="http://schemas.microsoft.com/office/drawing/2014/main" id="{995DE621-9CD8-DE46-0B73-7ADFD0A90FB8}"/>
              </a:ext>
            </a:extLst>
          </p:cNvPr>
          <p:cNvGrpSpPr/>
          <p:nvPr/>
        </p:nvGrpSpPr>
        <p:grpSpPr>
          <a:xfrm>
            <a:off x="3832879" y="6997818"/>
            <a:ext cx="220832" cy="193228"/>
            <a:chOff x="0" y="0"/>
            <a:chExt cx="812800" cy="711200"/>
          </a:xfrm>
        </p:grpSpPr>
        <p:sp>
          <p:nvSpPr>
            <p:cNvPr id="13" name="Freeform 66">
              <a:extLst>
                <a:ext uri="{FF2B5EF4-FFF2-40B4-BE49-F238E27FC236}">
                  <a16:creationId xmlns:a16="http://schemas.microsoft.com/office/drawing/2014/main" id="{2ACF3F63-8422-E93F-ECC5-89F978F472B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67">
              <a:extLst>
                <a:ext uri="{FF2B5EF4-FFF2-40B4-BE49-F238E27FC236}">
                  <a16:creationId xmlns:a16="http://schemas.microsoft.com/office/drawing/2014/main" id="{EABF6089-0E70-5FE3-94E5-CB5F2DE5EDBC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" name="Group 62">
            <a:extLst>
              <a:ext uri="{FF2B5EF4-FFF2-40B4-BE49-F238E27FC236}">
                <a16:creationId xmlns:a16="http://schemas.microsoft.com/office/drawing/2014/main" id="{57AF5234-E321-60A9-C342-CAFC956945AC}"/>
              </a:ext>
            </a:extLst>
          </p:cNvPr>
          <p:cNvGrpSpPr/>
          <p:nvPr/>
        </p:nvGrpSpPr>
        <p:grpSpPr>
          <a:xfrm>
            <a:off x="3885111" y="4825091"/>
            <a:ext cx="242972" cy="242972"/>
            <a:chOff x="0" y="0"/>
            <a:chExt cx="812800" cy="812800"/>
          </a:xfrm>
        </p:grpSpPr>
        <p:sp>
          <p:nvSpPr>
            <p:cNvPr id="16" name="Freeform 63">
              <a:extLst>
                <a:ext uri="{FF2B5EF4-FFF2-40B4-BE49-F238E27FC236}">
                  <a16:creationId xmlns:a16="http://schemas.microsoft.com/office/drawing/2014/main" id="{B63DC616-847F-1A15-1F36-BFFBD123240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64">
              <a:extLst>
                <a:ext uri="{FF2B5EF4-FFF2-40B4-BE49-F238E27FC236}">
                  <a16:creationId xmlns:a16="http://schemas.microsoft.com/office/drawing/2014/main" id="{8643E227-CB61-2617-941F-7E8D35A6E4F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23" name="TextBox 67">
            <a:extLst>
              <a:ext uri="{FF2B5EF4-FFF2-40B4-BE49-F238E27FC236}">
                <a16:creationId xmlns:a16="http://schemas.microsoft.com/office/drawing/2014/main" id="{1CE8148B-B177-B29C-4987-871B6EE79482}"/>
              </a:ext>
            </a:extLst>
          </p:cNvPr>
          <p:cNvSpPr txBox="1"/>
          <p:nvPr/>
        </p:nvSpPr>
        <p:spPr>
          <a:xfrm>
            <a:off x="5491947" y="2870015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sp>
        <p:nvSpPr>
          <p:cNvPr id="28" name="Freeform 66">
            <a:extLst>
              <a:ext uri="{FF2B5EF4-FFF2-40B4-BE49-F238E27FC236}">
                <a16:creationId xmlns:a16="http://schemas.microsoft.com/office/drawing/2014/main" id="{C8513EA4-3823-2FF1-97FB-AEB8AD7E6E59}"/>
              </a:ext>
            </a:extLst>
          </p:cNvPr>
          <p:cNvSpPr/>
          <p:nvPr/>
        </p:nvSpPr>
        <p:spPr>
          <a:xfrm>
            <a:off x="7060169" y="1703364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29" name="Freeform 63">
            <a:extLst>
              <a:ext uri="{FF2B5EF4-FFF2-40B4-BE49-F238E27FC236}">
                <a16:creationId xmlns:a16="http://schemas.microsoft.com/office/drawing/2014/main" id="{FAC28F15-CB26-D4A9-7F5A-D00E55F33BE1}"/>
              </a:ext>
            </a:extLst>
          </p:cNvPr>
          <p:cNvSpPr/>
          <p:nvPr/>
        </p:nvSpPr>
        <p:spPr>
          <a:xfrm>
            <a:off x="7082309" y="2263512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33" name="Group 62">
            <a:extLst>
              <a:ext uri="{FF2B5EF4-FFF2-40B4-BE49-F238E27FC236}">
                <a16:creationId xmlns:a16="http://schemas.microsoft.com/office/drawing/2014/main" id="{DE73A71F-333A-8428-48C3-0840B962E535}"/>
              </a:ext>
            </a:extLst>
          </p:cNvPr>
          <p:cNvGrpSpPr/>
          <p:nvPr/>
        </p:nvGrpSpPr>
        <p:grpSpPr>
          <a:xfrm>
            <a:off x="6927613" y="5592863"/>
            <a:ext cx="242972" cy="242972"/>
            <a:chOff x="0" y="0"/>
            <a:chExt cx="812800" cy="812800"/>
          </a:xfrm>
        </p:grpSpPr>
        <p:sp>
          <p:nvSpPr>
            <p:cNvPr id="34" name="Freeform 63">
              <a:extLst>
                <a:ext uri="{FF2B5EF4-FFF2-40B4-BE49-F238E27FC236}">
                  <a16:creationId xmlns:a16="http://schemas.microsoft.com/office/drawing/2014/main" id="{D9D25BC4-0ADF-850D-E685-3E6B75D361E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4">
              <a:extLst>
                <a:ext uri="{FF2B5EF4-FFF2-40B4-BE49-F238E27FC236}">
                  <a16:creationId xmlns:a16="http://schemas.microsoft.com/office/drawing/2014/main" id="{94BC0D91-6D01-B3EF-DEE1-62C321F8207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7" name="Group 46">
            <a:extLst>
              <a:ext uri="{FF2B5EF4-FFF2-40B4-BE49-F238E27FC236}">
                <a16:creationId xmlns:a16="http://schemas.microsoft.com/office/drawing/2014/main" id="{F6C42965-D17D-01A6-D0E2-D9F927024FBB}"/>
              </a:ext>
            </a:extLst>
          </p:cNvPr>
          <p:cNvGrpSpPr/>
          <p:nvPr/>
        </p:nvGrpSpPr>
        <p:grpSpPr>
          <a:xfrm rot="2700000">
            <a:off x="2801951" y="4784787"/>
            <a:ext cx="293842" cy="293842"/>
            <a:chOff x="0" y="0"/>
            <a:chExt cx="812800" cy="812800"/>
          </a:xfrm>
        </p:grpSpPr>
        <p:sp>
          <p:nvSpPr>
            <p:cNvPr id="38" name="Freeform 47">
              <a:extLst>
                <a:ext uri="{FF2B5EF4-FFF2-40B4-BE49-F238E27FC236}">
                  <a16:creationId xmlns:a16="http://schemas.microsoft.com/office/drawing/2014/main" id="{D0D5BC43-CBF9-8CEF-8F67-C494C7F6958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TextBox 48">
              <a:extLst>
                <a:ext uri="{FF2B5EF4-FFF2-40B4-BE49-F238E27FC236}">
                  <a16:creationId xmlns:a16="http://schemas.microsoft.com/office/drawing/2014/main" id="{03A77E33-80CE-5C0A-2B1A-FF964F07B50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0" name="Group 46">
            <a:extLst>
              <a:ext uri="{FF2B5EF4-FFF2-40B4-BE49-F238E27FC236}">
                <a16:creationId xmlns:a16="http://schemas.microsoft.com/office/drawing/2014/main" id="{9526085A-C306-3C8C-9243-66962F22AE13}"/>
              </a:ext>
            </a:extLst>
          </p:cNvPr>
          <p:cNvGrpSpPr/>
          <p:nvPr/>
        </p:nvGrpSpPr>
        <p:grpSpPr>
          <a:xfrm rot="2700000">
            <a:off x="8643062" y="3189104"/>
            <a:ext cx="293842" cy="293842"/>
            <a:chOff x="0" y="0"/>
            <a:chExt cx="812800" cy="812800"/>
          </a:xfrm>
        </p:grpSpPr>
        <p:sp>
          <p:nvSpPr>
            <p:cNvPr id="41" name="Freeform 47">
              <a:extLst>
                <a:ext uri="{FF2B5EF4-FFF2-40B4-BE49-F238E27FC236}">
                  <a16:creationId xmlns:a16="http://schemas.microsoft.com/office/drawing/2014/main" id="{2F970562-4586-2A2C-70EA-337FE0976E8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TextBox 48">
              <a:extLst>
                <a:ext uri="{FF2B5EF4-FFF2-40B4-BE49-F238E27FC236}">
                  <a16:creationId xmlns:a16="http://schemas.microsoft.com/office/drawing/2014/main" id="{834DF008-5B24-240E-70D7-DBACB18DBA7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3" name="Group 62">
            <a:extLst>
              <a:ext uri="{FF2B5EF4-FFF2-40B4-BE49-F238E27FC236}">
                <a16:creationId xmlns:a16="http://schemas.microsoft.com/office/drawing/2014/main" id="{154D3B8B-EBCF-D1DD-860A-35EB07F72323}"/>
              </a:ext>
            </a:extLst>
          </p:cNvPr>
          <p:cNvGrpSpPr/>
          <p:nvPr/>
        </p:nvGrpSpPr>
        <p:grpSpPr>
          <a:xfrm>
            <a:off x="7535745" y="3207883"/>
            <a:ext cx="242972" cy="242972"/>
            <a:chOff x="0" y="0"/>
            <a:chExt cx="812800" cy="812800"/>
          </a:xfrm>
        </p:grpSpPr>
        <p:sp>
          <p:nvSpPr>
            <p:cNvPr id="44" name="Freeform 63">
              <a:extLst>
                <a:ext uri="{FF2B5EF4-FFF2-40B4-BE49-F238E27FC236}">
                  <a16:creationId xmlns:a16="http://schemas.microsoft.com/office/drawing/2014/main" id="{8C8020B5-0FC5-A73A-0332-916BFB250BA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TextBox 64">
              <a:extLst>
                <a:ext uri="{FF2B5EF4-FFF2-40B4-BE49-F238E27FC236}">
                  <a16:creationId xmlns:a16="http://schemas.microsoft.com/office/drawing/2014/main" id="{296D62CD-31B4-9ED2-5124-3B1941C43E5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55" name="Freeform 66">
            <a:extLst>
              <a:ext uri="{FF2B5EF4-FFF2-40B4-BE49-F238E27FC236}">
                <a16:creationId xmlns:a16="http://schemas.microsoft.com/office/drawing/2014/main" id="{6BFC6FDC-2312-AE98-C660-8D8D83EC2E87}"/>
              </a:ext>
            </a:extLst>
          </p:cNvPr>
          <p:cNvSpPr/>
          <p:nvPr/>
        </p:nvSpPr>
        <p:spPr>
          <a:xfrm>
            <a:off x="6983821" y="6924946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56" name="Freeform 66">
            <a:extLst>
              <a:ext uri="{FF2B5EF4-FFF2-40B4-BE49-F238E27FC236}">
                <a16:creationId xmlns:a16="http://schemas.microsoft.com/office/drawing/2014/main" id="{346BF424-5C80-6F88-C142-EECD6E3B4E71}"/>
              </a:ext>
            </a:extLst>
          </p:cNvPr>
          <p:cNvSpPr/>
          <p:nvPr/>
        </p:nvSpPr>
        <p:spPr>
          <a:xfrm>
            <a:off x="8542443" y="6306678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57" name="Freeform 66">
            <a:extLst>
              <a:ext uri="{FF2B5EF4-FFF2-40B4-BE49-F238E27FC236}">
                <a16:creationId xmlns:a16="http://schemas.microsoft.com/office/drawing/2014/main" id="{B5B1AEA5-8644-F3A5-E1BC-F0F3CA154E31}"/>
              </a:ext>
            </a:extLst>
          </p:cNvPr>
          <p:cNvSpPr/>
          <p:nvPr/>
        </p:nvSpPr>
        <p:spPr>
          <a:xfrm>
            <a:off x="9470350" y="4556799"/>
            <a:ext cx="242972" cy="210430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58" name="Freeform 66">
            <a:extLst>
              <a:ext uri="{FF2B5EF4-FFF2-40B4-BE49-F238E27FC236}">
                <a16:creationId xmlns:a16="http://schemas.microsoft.com/office/drawing/2014/main" id="{D7A228B5-843F-211F-EC76-3578C1CF94E5}"/>
              </a:ext>
            </a:extLst>
          </p:cNvPr>
          <p:cNvSpPr/>
          <p:nvPr/>
        </p:nvSpPr>
        <p:spPr>
          <a:xfrm>
            <a:off x="9771977" y="1193000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59" name="Group 62">
            <a:extLst>
              <a:ext uri="{FF2B5EF4-FFF2-40B4-BE49-F238E27FC236}">
                <a16:creationId xmlns:a16="http://schemas.microsoft.com/office/drawing/2014/main" id="{577EB2DF-A6DB-6A46-E7A4-A51C513C553F}"/>
              </a:ext>
            </a:extLst>
          </p:cNvPr>
          <p:cNvGrpSpPr/>
          <p:nvPr/>
        </p:nvGrpSpPr>
        <p:grpSpPr>
          <a:xfrm>
            <a:off x="9749837" y="3299427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3AEA996B-8125-2A0F-0BBE-02444220FBC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B261672E-4619-B726-EBFA-4B490A0965F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3" name="Group 62">
            <a:extLst>
              <a:ext uri="{FF2B5EF4-FFF2-40B4-BE49-F238E27FC236}">
                <a16:creationId xmlns:a16="http://schemas.microsoft.com/office/drawing/2014/main" id="{65C95257-D5D4-7D2F-3E57-C7F29C8F501C}"/>
              </a:ext>
            </a:extLst>
          </p:cNvPr>
          <p:cNvGrpSpPr/>
          <p:nvPr/>
        </p:nvGrpSpPr>
        <p:grpSpPr>
          <a:xfrm>
            <a:off x="9650491" y="6460954"/>
            <a:ext cx="242972" cy="242972"/>
            <a:chOff x="0" y="0"/>
            <a:chExt cx="812800" cy="812800"/>
          </a:xfrm>
        </p:grpSpPr>
        <p:sp>
          <p:nvSpPr>
            <p:cNvPr id="74" name="Freeform 63">
              <a:extLst>
                <a:ext uri="{FF2B5EF4-FFF2-40B4-BE49-F238E27FC236}">
                  <a16:creationId xmlns:a16="http://schemas.microsoft.com/office/drawing/2014/main" id="{1A7F9B2D-53C1-E7F7-E2A5-3E36013BEC5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64">
              <a:extLst>
                <a:ext uri="{FF2B5EF4-FFF2-40B4-BE49-F238E27FC236}">
                  <a16:creationId xmlns:a16="http://schemas.microsoft.com/office/drawing/2014/main" id="{9CFCA7BD-037B-46A5-A8EB-597DA4547E7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7" name="Group 65">
            <a:extLst>
              <a:ext uri="{FF2B5EF4-FFF2-40B4-BE49-F238E27FC236}">
                <a16:creationId xmlns:a16="http://schemas.microsoft.com/office/drawing/2014/main" id="{83968034-BF2C-E127-A81A-34891F61A691}"/>
              </a:ext>
            </a:extLst>
          </p:cNvPr>
          <p:cNvGrpSpPr/>
          <p:nvPr/>
        </p:nvGrpSpPr>
        <p:grpSpPr>
          <a:xfrm>
            <a:off x="8745806" y="1521061"/>
            <a:ext cx="220832" cy="193228"/>
            <a:chOff x="0" y="0"/>
            <a:chExt cx="812800" cy="711200"/>
          </a:xfrm>
        </p:grpSpPr>
        <p:sp>
          <p:nvSpPr>
            <p:cNvPr id="78" name="Freeform 66">
              <a:extLst>
                <a:ext uri="{FF2B5EF4-FFF2-40B4-BE49-F238E27FC236}">
                  <a16:creationId xmlns:a16="http://schemas.microsoft.com/office/drawing/2014/main" id="{FDC939D9-1792-43F7-F57A-81CA580C9E9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Box 67">
              <a:extLst>
                <a:ext uri="{FF2B5EF4-FFF2-40B4-BE49-F238E27FC236}">
                  <a16:creationId xmlns:a16="http://schemas.microsoft.com/office/drawing/2014/main" id="{0D5206B5-FEB8-BEA8-F42A-F9D43D64A28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9" name="Freeform 66">
            <a:extLst>
              <a:ext uri="{FF2B5EF4-FFF2-40B4-BE49-F238E27FC236}">
                <a16:creationId xmlns:a16="http://schemas.microsoft.com/office/drawing/2014/main" id="{BCE02175-E51B-C146-B2F5-7EA9B83AFF3C}"/>
              </a:ext>
            </a:extLst>
          </p:cNvPr>
          <p:cNvSpPr/>
          <p:nvPr/>
        </p:nvSpPr>
        <p:spPr>
          <a:xfrm>
            <a:off x="5182697" y="4845262"/>
            <a:ext cx="242972" cy="210430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10" name="Freeform 66">
            <a:extLst>
              <a:ext uri="{FF2B5EF4-FFF2-40B4-BE49-F238E27FC236}">
                <a16:creationId xmlns:a16="http://schemas.microsoft.com/office/drawing/2014/main" id="{1AF6B412-B20D-AD5B-55B6-879562941E56}"/>
              </a:ext>
            </a:extLst>
          </p:cNvPr>
          <p:cNvSpPr/>
          <p:nvPr/>
        </p:nvSpPr>
        <p:spPr>
          <a:xfrm>
            <a:off x="5329045" y="1316296"/>
            <a:ext cx="242972" cy="210430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18" name="TextBox 69">
            <a:extLst>
              <a:ext uri="{FF2B5EF4-FFF2-40B4-BE49-F238E27FC236}">
                <a16:creationId xmlns:a16="http://schemas.microsoft.com/office/drawing/2014/main" id="{A73D29FD-F1FE-E2C3-22DE-CF846FE57BE4}"/>
              </a:ext>
            </a:extLst>
          </p:cNvPr>
          <p:cNvSpPr txBox="1"/>
          <p:nvPr/>
        </p:nvSpPr>
        <p:spPr>
          <a:xfrm>
            <a:off x="2718315" y="-69285"/>
            <a:ext cx="6498122" cy="5738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2800" u="sng">
                <a:solidFill>
                  <a:srgbClr val="000000"/>
                </a:solidFill>
                <a:latin typeface="DM Sans Bold"/>
              </a:rPr>
              <a:t>CFO Evolution – August 2025</a:t>
            </a:r>
          </a:p>
        </p:txBody>
      </p:sp>
    </p:spTree>
    <p:extLst>
      <p:ext uri="{BB962C8B-B14F-4D97-AF65-F5344CB8AC3E}">
        <p14:creationId xmlns:p14="http://schemas.microsoft.com/office/powerpoint/2010/main" val="2127805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FB299BE-D962-D12F-F3BA-D15D6DC215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395876A-5D28-6B47-0B68-A34D19ED37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654556"/>
              </p:ext>
            </p:extLst>
          </p:nvPr>
        </p:nvGraphicFramePr>
        <p:xfrm>
          <a:off x="2648247" y="638851"/>
          <a:ext cx="8045155" cy="6867821"/>
        </p:xfrm>
        <a:graphic>
          <a:graphicData uri="http://schemas.openxmlformats.org/drawingml/2006/table">
            <a:tbl>
              <a:tblPr/>
              <a:tblGrid>
                <a:gridCol w="1652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6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1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1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39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4247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 Bold"/>
                        </a:rPr>
                        <a:t>Monday 18</a:t>
                      </a:r>
                      <a:r>
                        <a:rPr lang="en-US" sz="135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 Bold"/>
                        </a:rPr>
                        <a:t>Tuesday 19</a:t>
                      </a:r>
                      <a:r>
                        <a:rPr lang="en-US" sz="135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 Bold"/>
                        </a:rPr>
                        <a:t>Wednesday 20</a:t>
                      </a:r>
                      <a:r>
                        <a:rPr lang="en-US" sz="135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 Bold"/>
                        </a:rPr>
                        <a:t>Thursday 21</a:t>
                      </a:r>
                      <a:r>
                        <a:rPr lang="en-US" sz="1350" baseline="30000">
                          <a:solidFill>
                            <a:srgbClr val="000000"/>
                          </a:solidFill>
                          <a:latin typeface="DM Sans Bold"/>
                        </a:rPr>
                        <a:t>st</a:t>
                      </a:r>
                      <a:endParaRPr lang="en-US" sz="135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 Bold"/>
                        </a:rPr>
                        <a:t>Friday 22</a:t>
                      </a:r>
                      <a:r>
                        <a:rPr lang="en-US" sz="1350" baseline="30000">
                          <a:solidFill>
                            <a:srgbClr val="000000"/>
                          </a:solidFill>
                          <a:latin typeface="DM Sans Bold"/>
                        </a:rPr>
                        <a:t>nd</a:t>
                      </a:r>
                      <a:r>
                        <a:rPr lang="en-US" sz="135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46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b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Motivation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Monday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with Faiza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DM Sans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DM Sans"/>
                        </a:rPr>
                        <a:t>Job focused mindfulness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1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Employability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Faiza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9:30am – 11:30am</a:t>
                      </a:r>
                    </a:p>
                    <a:p>
                      <a:pPr algn="ctr"/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Job search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Skills assessment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CV writing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Cover Letters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Applications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Disclosure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Interview skills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In-work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with Fran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10:30am – 12:30am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Music group – All ability levels welcome.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>
                          <a:solidFill>
                            <a:srgbClr val="444444"/>
                          </a:solidFill>
                          <a:latin typeface="DM Sans"/>
                        </a:rPr>
                        <a:t>Fine Art </a:t>
                      </a:r>
                      <a:endParaRPr lang="en-US" sz="1100" b="0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>
                          <a:solidFill>
                            <a:srgbClr val="444444"/>
                          </a:solidFill>
                          <a:latin typeface="DM Sans"/>
                        </a:rPr>
                        <a:t>with Chloe</a:t>
                      </a:r>
                      <a:endParaRPr lang="en-US" sz="1100" b="0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>
                          <a:solidFill>
                            <a:srgbClr val="444444"/>
                          </a:solidFill>
                          <a:latin typeface="+mn-lt"/>
                        </a:rPr>
                        <a:t>1:30pm – 3:30pm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>
                        <a:solidFill>
                          <a:srgbClr val="444444"/>
                        </a:solidFill>
                        <a:latin typeface="+mn-lt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>
                          <a:solidFill>
                            <a:srgbClr val="444444"/>
                          </a:solidFill>
                          <a:latin typeface="+mn-lt"/>
                        </a:rPr>
                        <a:t>Channel your inner artist to complete projects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with Amrit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1:30pm – 3:30pm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DM Sans"/>
                        </a:rPr>
                        <a:t>Get support with online tasks, using a phone and much more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Thoughtful Thursday 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with Faiza</a:t>
                      </a:r>
                    </a:p>
                    <a:p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9:30am – 10:30am</a:t>
                      </a:r>
                    </a:p>
                    <a:p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Better decisions = better outcomes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Friday Fitness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with Chloe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10:00 – 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Gentle exercise for all</a:t>
                      </a:r>
                    </a:p>
                    <a:p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sz="1600" kern="120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90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8180">
                <a:tc rowSpan="4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br>
                        <a:rPr kumimoji="0" lang="en-GB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</a:b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with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10:30am – 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Batch cook and save!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482119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 in Mind with Amrit</a:t>
                      </a:r>
                    </a:p>
                    <a:p>
                      <a:pPr algn="ctr"/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10:30am – 12:30pm</a:t>
                      </a:r>
                    </a:p>
                    <a:p>
                      <a:pPr algn="ctr"/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supportive safe space to explore your wellbeing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11137938"/>
                  </a:ext>
                </a:extLst>
              </a:tr>
              <a:tr h="53334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Gardening with Kirsty</a:t>
                      </a:r>
                    </a:p>
                    <a:p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10:30am – 12:30pm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966112"/>
                  </a:ext>
                </a:extLst>
              </a:tr>
              <a:tr h="13762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b="1" kern="120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The Work Workshop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b="1" kern="120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with Bobbie </a:t>
                      </a:r>
                    </a:p>
                    <a:p>
                      <a:pPr algn="ctr"/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1:00pm-3:00pm</a:t>
                      </a:r>
                    </a:p>
                    <a:p>
                      <a:pPr algn="ctr"/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Job search</a:t>
                      </a:r>
                    </a:p>
                    <a:p>
                      <a:pPr algn="ctr"/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 CV writing</a:t>
                      </a:r>
                    </a:p>
                    <a:p>
                      <a:pPr algn="ctr"/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 Cover Letters</a:t>
                      </a:r>
                    </a:p>
                    <a:p>
                      <a:pPr algn="ctr"/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Applications</a:t>
                      </a:r>
                    </a:p>
                    <a:p>
                      <a:pPr algn="ctr"/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 Interview skills</a:t>
                      </a:r>
                    </a:p>
                    <a:p>
                      <a:pPr algn="ctr"/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Use this time to complete some of your Unpaid Works Hours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8887"/>
                  </a:ext>
                </a:extLst>
              </a:tr>
              <a:tr h="13391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ommunity Work Coach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10:30am – 3:30pm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Support with benefits and access to Job Centre </a:t>
                      </a:r>
                      <a:r>
                        <a:rPr kumimoji="0" lang="en-US" sz="1100" b="0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programmes</a:t>
                      </a:r>
                      <a:endParaRPr kumimoji="0" lang="en-US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>
                          <a:latin typeface="DM Sans"/>
                        </a:rPr>
                        <a:t>Housing Support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>
                          <a:latin typeface="DM Sans"/>
                        </a:rPr>
                        <a:t>With Maureen from Housing Options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>
                          <a:latin typeface="DM Sans"/>
                        </a:rPr>
                        <a:t>10:30am-3:30pm</a:t>
                      </a:r>
                    </a:p>
                    <a:p>
                      <a:pPr algn="ctr"/>
                      <a:endParaRPr lang="en-GB" sz="1100" b="1">
                        <a:latin typeface="DM Sans"/>
                      </a:endParaRPr>
                    </a:p>
                    <a:p>
                      <a:pPr algn="ctr"/>
                      <a:r>
                        <a:rPr lang="en-GB" sz="1100" b="1">
                          <a:latin typeface="DM Sans"/>
                        </a:rPr>
                        <a:t>Fresh Start </a:t>
                      </a:r>
                    </a:p>
                    <a:p>
                      <a:pPr algn="ctr"/>
                      <a:r>
                        <a:rPr lang="en-GB" sz="1100" b="1">
                          <a:latin typeface="DM Sans"/>
                        </a:rPr>
                        <a:t>With Faiza</a:t>
                      </a:r>
                    </a:p>
                    <a:p>
                      <a:pPr algn="ctr"/>
                      <a:r>
                        <a:rPr lang="en-GB" sz="1100">
                          <a:latin typeface="DM Sans"/>
                        </a:rPr>
                        <a:t>1:30pm – 3:30pm</a:t>
                      </a:r>
                    </a:p>
                    <a:p>
                      <a:pPr algn="ctr"/>
                      <a:endParaRPr lang="en-GB" sz="1100"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DM Sans"/>
                        </a:rPr>
                        <a:t>Begin to work out your education, training and work goals</a:t>
                      </a:r>
                      <a:endParaRPr lang="en-GB"/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9363377"/>
                  </a:ext>
                </a:extLst>
              </a:tr>
              <a:tr h="212286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DM Sans"/>
                        </a:rPr>
                        <a:t>Through The Gate, Group Enrolments &amp; Inductions.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>
                          <a:solidFill>
                            <a:srgbClr val="000000"/>
                          </a:solidFill>
                          <a:latin typeface="DM Sans"/>
                        </a:rPr>
                        <a:t>1pm – 3.30pm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0">
                          <a:solidFill>
                            <a:srgbClr val="000000"/>
                          </a:solidFill>
                          <a:latin typeface="DM Sans"/>
                        </a:rPr>
                        <a:t>Support for anyone being released from custody, and enrolment for new referrals. 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Opportunity Hub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with Chloe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1:30pm - 3:30pm</a:t>
                      </a:r>
                    </a:p>
                    <a:p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Look at goal setting to put your future in focus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5488017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DA81EF21-0CAD-FDC6-7B23-D7B6ADE65618}"/>
              </a:ext>
            </a:extLst>
          </p:cNvPr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C7AAF462-4243-841E-59D6-5455D00F9961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6A8DD0A5-C961-1EB6-8FB8-F95506476125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200" b="1" u="sng">
                  <a:solidFill>
                    <a:srgbClr val="FFFFFF"/>
                  </a:solidFill>
                  <a:latin typeface="DM Sans"/>
                </a:rPr>
                <a:t>Leeds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Unit 8 Servia Hill, Leeds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LS6 2QH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>
                  <a:solidFill>
                    <a:schemeClr val="bg1"/>
                  </a:solidFill>
                  <a:latin typeface="DM Sans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cfoactivityhubs@commlinks.co.uk</a:t>
              </a:r>
              <a:endParaRPr lang="en-US" sz="100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Hub opening hours</a:t>
              </a: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Mon – Fri 9:00 – 4:00</a:t>
              </a:r>
            </a:p>
            <a:p>
              <a:pPr algn="ctr"/>
              <a:endParaRPr lang="en-US" sz="1000" b="1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>
                  <a:solidFill>
                    <a:srgbClr val="FFFFFF"/>
                  </a:solidFill>
                  <a:latin typeface="DM Sans"/>
                </a:rPr>
                <a:t>Breakfast Club</a:t>
              </a:r>
            </a:p>
            <a:p>
              <a:pPr algn="ctr"/>
              <a:r>
                <a:rPr lang="en-US" sz="1000">
                  <a:solidFill>
                    <a:srgbClr val="FFFFFF"/>
                  </a:solidFill>
                  <a:latin typeface="DM Sans"/>
                </a:rPr>
                <a:t>Join us between 9:00 – 9:30 </a:t>
              </a:r>
            </a:p>
            <a:p>
              <a:pPr algn="ctr"/>
              <a:r>
                <a:rPr lang="en-US" sz="1000">
                  <a:solidFill>
                    <a:srgbClr val="FFFFFF"/>
                  </a:solidFill>
                  <a:latin typeface="DM Sans"/>
                </a:rPr>
                <a:t>for a healthy start to the day</a:t>
              </a:r>
            </a:p>
            <a:p>
              <a:pPr algn="ctr">
                <a:lnSpc>
                  <a:spcPct val="150000"/>
                </a:lnSpc>
              </a:pPr>
              <a:endParaRPr lang="en-GB" sz="100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GB" sz="1000" b="1">
                  <a:solidFill>
                    <a:srgbClr val="FFFFFF"/>
                  </a:solidFill>
                  <a:latin typeface="DM Sans"/>
                </a:rPr>
                <a:t>Support</a:t>
              </a:r>
            </a:p>
            <a:p>
              <a:pPr algn="ctr"/>
              <a:r>
                <a:rPr lang="en-GB" sz="1000">
                  <a:solidFill>
                    <a:srgbClr val="FFFFFF"/>
                  </a:solidFill>
                  <a:latin typeface="DM Sans"/>
                </a:rPr>
                <a:t>If you ever need a cuppa or a chat, pop in and speak to your support worker.</a:t>
              </a:r>
              <a:endParaRPr lang="en-US" sz="100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741EBDDE-2EE1-35FE-D709-67FAE3B96335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102A573B-4560-1245-E078-EBDAF9BB99A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C460C6D8-1A71-EDDF-2A08-3D02AC759363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DCAF9BC5-800E-1E98-7469-E532864A089D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4E0AE0D3-6E60-089C-C0E8-77F07F5763AD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EEFF1ED2-F9CC-9E5E-01F8-A8FD85119FAB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6C50584D-EA42-D1D9-156D-3ABDB4B5CC25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D5620402-6242-047D-7AB4-E37CF1C33BB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66D076FC-A297-752A-B4A7-E60DC079422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4E81B157-5C88-5CEE-9A60-950D178E844F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1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5F3D8A6D-3E6B-A537-EC4C-6333F4BA1A08}"/>
                </a:ext>
              </a:extLst>
            </p:cNvPr>
            <p:cNvSpPr/>
            <p:nvPr/>
          </p:nvSpPr>
          <p:spPr>
            <a:xfrm>
              <a:off x="0" y="1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71BF0C1B-F0BA-36E7-219B-A11639AF555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5C8BC734-C669-9D27-49B4-4F1AF2BC7F54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0F9F7D58-07C3-7FBB-FDBE-3AE6BA2C157A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7DFDA303-0FA1-EB06-6FA1-2FA57462766F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76" name="TextBox 67">
            <a:extLst>
              <a:ext uri="{FF2B5EF4-FFF2-40B4-BE49-F238E27FC236}">
                <a16:creationId xmlns:a16="http://schemas.microsoft.com/office/drawing/2014/main" id="{B2CA99C9-7A5A-D5B5-5116-5751CA7C1EA4}"/>
              </a:ext>
            </a:extLst>
          </p:cNvPr>
          <p:cNvSpPr txBox="1"/>
          <p:nvPr/>
        </p:nvSpPr>
        <p:spPr>
          <a:xfrm>
            <a:off x="2781928" y="6164822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2946E6A0-F125-3C69-B93D-7FFE89D13495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BE9DAD32-D9CB-5FF5-CAD3-A26F7FC7751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219" y="12450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90F83089-238F-9DAC-8AF9-64F2BA696231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grpSp>
        <p:nvGrpSpPr>
          <p:cNvPr id="6" name="Group 65">
            <a:extLst>
              <a:ext uri="{FF2B5EF4-FFF2-40B4-BE49-F238E27FC236}">
                <a16:creationId xmlns:a16="http://schemas.microsoft.com/office/drawing/2014/main" id="{E0AFFCE3-DF7C-09FE-7487-2B754AC7C527}"/>
              </a:ext>
            </a:extLst>
          </p:cNvPr>
          <p:cNvGrpSpPr/>
          <p:nvPr/>
        </p:nvGrpSpPr>
        <p:grpSpPr>
          <a:xfrm>
            <a:off x="3914335" y="1530699"/>
            <a:ext cx="220832" cy="193228"/>
            <a:chOff x="0" y="0"/>
            <a:chExt cx="812800" cy="711200"/>
          </a:xfrm>
        </p:grpSpPr>
        <p:sp>
          <p:nvSpPr>
            <p:cNvPr id="7" name="Freeform 66">
              <a:extLst>
                <a:ext uri="{FF2B5EF4-FFF2-40B4-BE49-F238E27FC236}">
                  <a16:creationId xmlns:a16="http://schemas.microsoft.com/office/drawing/2014/main" id="{1A983E66-E77C-8E07-93C4-218B6012AF4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F7C1E06C-E486-25E7-ED98-4DF0E04B33C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4" name="TextBox 67">
            <a:extLst>
              <a:ext uri="{FF2B5EF4-FFF2-40B4-BE49-F238E27FC236}">
                <a16:creationId xmlns:a16="http://schemas.microsoft.com/office/drawing/2014/main" id="{96100CBE-1A8B-4889-E4B6-8056820E0E83}"/>
              </a:ext>
            </a:extLst>
          </p:cNvPr>
          <p:cNvSpPr txBox="1"/>
          <p:nvPr/>
        </p:nvSpPr>
        <p:spPr>
          <a:xfrm>
            <a:off x="2801998" y="4268183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15" name="Group 65">
            <a:extLst>
              <a:ext uri="{FF2B5EF4-FFF2-40B4-BE49-F238E27FC236}">
                <a16:creationId xmlns:a16="http://schemas.microsoft.com/office/drawing/2014/main" id="{8472A40E-29BA-33C0-0925-7E16F26575B9}"/>
              </a:ext>
            </a:extLst>
          </p:cNvPr>
          <p:cNvGrpSpPr/>
          <p:nvPr/>
        </p:nvGrpSpPr>
        <p:grpSpPr>
          <a:xfrm>
            <a:off x="4018031" y="6350084"/>
            <a:ext cx="220832" cy="193228"/>
            <a:chOff x="0" y="0"/>
            <a:chExt cx="812800" cy="711200"/>
          </a:xfrm>
        </p:grpSpPr>
        <p:sp>
          <p:nvSpPr>
            <p:cNvPr id="16" name="Freeform 66">
              <a:extLst>
                <a:ext uri="{FF2B5EF4-FFF2-40B4-BE49-F238E27FC236}">
                  <a16:creationId xmlns:a16="http://schemas.microsoft.com/office/drawing/2014/main" id="{DDF01822-8993-1296-C3BC-5C9BF08D2F6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67">
              <a:extLst>
                <a:ext uri="{FF2B5EF4-FFF2-40B4-BE49-F238E27FC236}">
                  <a16:creationId xmlns:a16="http://schemas.microsoft.com/office/drawing/2014/main" id="{0FB4F38F-63F6-0690-1A64-4BFB65D847A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8" name="Group 65">
            <a:extLst>
              <a:ext uri="{FF2B5EF4-FFF2-40B4-BE49-F238E27FC236}">
                <a16:creationId xmlns:a16="http://schemas.microsoft.com/office/drawing/2014/main" id="{47AE61FF-E4D7-90F4-E915-CFC1763B8227}"/>
              </a:ext>
            </a:extLst>
          </p:cNvPr>
          <p:cNvGrpSpPr/>
          <p:nvPr/>
        </p:nvGrpSpPr>
        <p:grpSpPr>
          <a:xfrm>
            <a:off x="8630645" y="1404430"/>
            <a:ext cx="220832" cy="193228"/>
            <a:chOff x="0" y="0"/>
            <a:chExt cx="812800" cy="711200"/>
          </a:xfrm>
        </p:grpSpPr>
        <p:sp>
          <p:nvSpPr>
            <p:cNvPr id="19" name="Freeform 66">
              <a:extLst>
                <a:ext uri="{FF2B5EF4-FFF2-40B4-BE49-F238E27FC236}">
                  <a16:creationId xmlns:a16="http://schemas.microsoft.com/office/drawing/2014/main" id="{550B72E3-6A59-1D87-2257-6DAFFE66837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TextBox 67">
              <a:extLst>
                <a:ext uri="{FF2B5EF4-FFF2-40B4-BE49-F238E27FC236}">
                  <a16:creationId xmlns:a16="http://schemas.microsoft.com/office/drawing/2014/main" id="{2C36C8D5-D460-E566-FEBC-33302A451BA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1" name="Group 65">
            <a:extLst>
              <a:ext uri="{FF2B5EF4-FFF2-40B4-BE49-F238E27FC236}">
                <a16:creationId xmlns:a16="http://schemas.microsoft.com/office/drawing/2014/main" id="{9357D563-BBB2-8114-5B30-8962234EB04D}"/>
              </a:ext>
            </a:extLst>
          </p:cNvPr>
          <p:cNvGrpSpPr/>
          <p:nvPr/>
        </p:nvGrpSpPr>
        <p:grpSpPr>
          <a:xfrm>
            <a:off x="10245938" y="4041787"/>
            <a:ext cx="220832" cy="193228"/>
            <a:chOff x="0" y="0"/>
            <a:chExt cx="812800" cy="711200"/>
          </a:xfrm>
        </p:grpSpPr>
        <p:sp>
          <p:nvSpPr>
            <p:cNvPr id="22" name="Freeform 66">
              <a:extLst>
                <a:ext uri="{FF2B5EF4-FFF2-40B4-BE49-F238E27FC236}">
                  <a16:creationId xmlns:a16="http://schemas.microsoft.com/office/drawing/2014/main" id="{57F99339-34A6-B132-3D51-AA262800D99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999B0FC3-F60C-9B8B-1AC8-2F81158B4CA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8" name="Group 62">
            <a:extLst>
              <a:ext uri="{FF2B5EF4-FFF2-40B4-BE49-F238E27FC236}">
                <a16:creationId xmlns:a16="http://schemas.microsoft.com/office/drawing/2014/main" id="{AFF9C27F-AA8A-88DB-20E0-34746B8E92E9}"/>
              </a:ext>
            </a:extLst>
          </p:cNvPr>
          <p:cNvGrpSpPr/>
          <p:nvPr/>
        </p:nvGrpSpPr>
        <p:grpSpPr>
          <a:xfrm>
            <a:off x="3857690" y="3527462"/>
            <a:ext cx="242972" cy="242972"/>
            <a:chOff x="0" y="0"/>
            <a:chExt cx="812800" cy="812800"/>
          </a:xfrm>
        </p:grpSpPr>
        <p:sp>
          <p:nvSpPr>
            <p:cNvPr id="29" name="Freeform 63">
              <a:extLst>
                <a:ext uri="{FF2B5EF4-FFF2-40B4-BE49-F238E27FC236}">
                  <a16:creationId xmlns:a16="http://schemas.microsoft.com/office/drawing/2014/main" id="{57A4260A-B870-57AD-92C8-7086FE648CC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TextBox 64">
              <a:extLst>
                <a:ext uri="{FF2B5EF4-FFF2-40B4-BE49-F238E27FC236}">
                  <a16:creationId xmlns:a16="http://schemas.microsoft.com/office/drawing/2014/main" id="{DA208F6A-1D23-4A83-D13F-B7ACEA16397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4" name="Group 62">
            <a:extLst>
              <a:ext uri="{FF2B5EF4-FFF2-40B4-BE49-F238E27FC236}">
                <a16:creationId xmlns:a16="http://schemas.microsoft.com/office/drawing/2014/main" id="{A4E9C9BE-36E4-36C2-DE31-19746BC36D44}"/>
              </a:ext>
            </a:extLst>
          </p:cNvPr>
          <p:cNvGrpSpPr/>
          <p:nvPr/>
        </p:nvGrpSpPr>
        <p:grpSpPr>
          <a:xfrm>
            <a:off x="10103225" y="1268076"/>
            <a:ext cx="242972" cy="242972"/>
            <a:chOff x="0" y="0"/>
            <a:chExt cx="812800" cy="812800"/>
          </a:xfrm>
        </p:grpSpPr>
        <p:sp>
          <p:nvSpPr>
            <p:cNvPr id="35" name="Freeform 63">
              <a:extLst>
                <a:ext uri="{FF2B5EF4-FFF2-40B4-BE49-F238E27FC236}">
                  <a16:creationId xmlns:a16="http://schemas.microsoft.com/office/drawing/2014/main" id="{5E18781D-BB6B-1A11-A06E-E0B8E9AB6FE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4">
              <a:extLst>
                <a:ext uri="{FF2B5EF4-FFF2-40B4-BE49-F238E27FC236}">
                  <a16:creationId xmlns:a16="http://schemas.microsoft.com/office/drawing/2014/main" id="{4F2373A4-8AFB-B9FF-52B7-15FFDA4030C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5BEC9742-6212-4CE2-BE23-8BC5F8B6D8C0}"/>
              </a:ext>
            </a:extLst>
          </p:cNvPr>
          <p:cNvGrpSpPr/>
          <p:nvPr/>
        </p:nvGrpSpPr>
        <p:grpSpPr>
          <a:xfrm>
            <a:off x="8646784" y="6420126"/>
            <a:ext cx="220832" cy="193228"/>
            <a:chOff x="0" y="1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50726B6C-75FA-9B0C-E7C7-79E9414930E6}"/>
                </a:ext>
              </a:extLst>
            </p:cNvPr>
            <p:cNvSpPr/>
            <p:nvPr/>
          </p:nvSpPr>
          <p:spPr>
            <a:xfrm>
              <a:off x="0" y="1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DEB5D80D-3D02-A217-56DC-2651EB4236C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46">
            <a:extLst>
              <a:ext uri="{FF2B5EF4-FFF2-40B4-BE49-F238E27FC236}">
                <a16:creationId xmlns:a16="http://schemas.microsoft.com/office/drawing/2014/main" id="{72BABE49-09FC-1416-40E5-844799FBB50C}"/>
              </a:ext>
            </a:extLst>
          </p:cNvPr>
          <p:cNvGrpSpPr/>
          <p:nvPr/>
        </p:nvGrpSpPr>
        <p:grpSpPr>
          <a:xfrm rot="2700000">
            <a:off x="2681116" y="3574958"/>
            <a:ext cx="293842" cy="293842"/>
            <a:chOff x="0" y="0"/>
            <a:chExt cx="812800" cy="812800"/>
          </a:xfrm>
        </p:grpSpPr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1E8304D7-552D-0EE9-92E6-046551E8C6D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8">
              <a:extLst>
                <a:ext uri="{FF2B5EF4-FFF2-40B4-BE49-F238E27FC236}">
                  <a16:creationId xmlns:a16="http://schemas.microsoft.com/office/drawing/2014/main" id="{AF644EA0-930A-A245-4707-22526840FC52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46">
            <a:extLst>
              <a:ext uri="{FF2B5EF4-FFF2-40B4-BE49-F238E27FC236}">
                <a16:creationId xmlns:a16="http://schemas.microsoft.com/office/drawing/2014/main" id="{B974E050-4E8C-3DD9-41E1-86E8F49E01D0}"/>
              </a:ext>
            </a:extLst>
          </p:cNvPr>
          <p:cNvGrpSpPr/>
          <p:nvPr/>
        </p:nvGrpSpPr>
        <p:grpSpPr>
          <a:xfrm rot="2700000">
            <a:off x="8583778" y="3524200"/>
            <a:ext cx="293842" cy="293842"/>
            <a:chOff x="0" y="0"/>
            <a:chExt cx="812800" cy="812800"/>
          </a:xfrm>
        </p:grpSpPr>
        <p:sp>
          <p:nvSpPr>
            <p:cNvPr id="45" name="Freeform 47">
              <a:extLst>
                <a:ext uri="{FF2B5EF4-FFF2-40B4-BE49-F238E27FC236}">
                  <a16:creationId xmlns:a16="http://schemas.microsoft.com/office/drawing/2014/main" id="{FE28D085-AA0C-B3E5-E386-7053C0D37D9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48">
              <a:extLst>
                <a:ext uri="{FF2B5EF4-FFF2-40B4-BE49-F238E27FC236}">
                  <a16:creationId xmlns:a16="http://schemas.microsoft.com/office/drawing/2014/main" id="{364BFDD3-6D82-20E1-3BAB-CFAD26B1D81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3" name="Group 62">
            <a:extLst>
              <a:ext uri="{FF2B5EF4-FFF2-40B4-BE49-F238E27FC236}">
                <a16:creationId xmlns:a16="http://schemas.microsoft.com/office/drawing/2014/main" id="{928D5038-2036-7C9F-D5E3-D252DE257968}"/>
              </a:ext>
            </a:extLst>
          </p:cNvPr>
          <p:cNvGrpSpPr/>
          <p:nvPr/>
        </p:nvGrpSpPr>
        <p:grpSpPr>
          <a:xfrm>
            <a:off x="7657587" y="3428148"/>
            <a:ext cx="242972" cy="242972"/>
            <a:chOff x="0" y="0"/>
            <a:chExt cx="812800" cy="812800"/>
          </a:xfrm>
        </p:grpSpPr>
        <p:sp>
          <p:nvSpPr>
            <p:cNvPr id="54" name="Freeform 63">
              <a:extLst>
                <a:ext uri="{FF2B5EF4-FFF2-40B4-BE49-F238E27FC236}">
                  <a16:creationId xmlns:a16="http://schemas.microsoft.com/office/drawing/2014/main" id="{7BE10B29-582E-1B49-2207-00E126C3AEA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TextBox 64">
              <a:extLst>
                <a:ext uri="{FF2B5EF4-FFF2-40B4-BE49-F238E27FC236}">
                  <a16:creationId xmlns:a16="http://schemas.microsoft.com/office/drawing/2014/main" id="{FDEE5E31-7B9C-06BE-7B56-0353D5014D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6" name="Group 65">
            <a:extLst>
              <a:ext uri="{FF2B5EF4-FFF2-40B4-BE49-F238E27FC236}">
                <a16:creationId xmlns:a16="http://schemas.microsoft.com/office/drawing/2014/main" id="{1C50F791-ADD7-021F-436C-A8BAC9EF48DC}"/>
              </a:ext>
            </a:extLst>
          </p:cNvPr>
          <p:cNvGrpSpPr/>
          <p:nvPr/>
        </p:nvGrpSpPr>
        <p:grpSpPr>
          <a:xfrm>
            <a:off x="6943806" y="2819101"/>
            <a:ext cx="220832" cy="193228"/>
            <a:chOff x="0" y="0"/>
            <a:chExt cx="812800" cy="711200"/>
          </a:xfrm>
        </p:grpSpPr>
        <p:sp>
          <p:nvSpPr>
            <p:cNvPr id="57" name="Freeform 66">
              <a:extLst>
                <a:ext uri="{FF2B5EF4-FFF2-40B4-BE49-F238E27FC236}">
                  <a16:creationId xmlns:a16="http://schemas.microsoft.com/office/drawing/2014/main" id="{28701400-8EE2-A2BE-5723-95F636AB863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TextBox 67">
              <a:extLst>
                <a:ext uri="{FF2B5EF4-FFF2-40B4-BE49-F238E27FC236}">
                  <a16:creationId xmlns:a16="http://schemas.microsoft.com/office/drawing/2014/main" id="{E3793D05-6A47-EC55-6269-81D10A51BDF7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9" name="Group 62">
            <a:extLst>
              <a:ext uri="{FF2B5EF4-FFF2-40B4-BE49-F238E27FC236}">
                <a16:creationId xmlns:a16="http://schemas.microsoft.com/office/drawing/2014/main" id="{867D47FB-45CB-3E79-1FF0-6B78BF849C1A}"/>
              </a:ext>
            </a:extLst>
          </p:cNvPr>
          <p:cNvGrpSpPr/>
          <p:nvPr/>
        </p:nvGrpSpPr>
        <p:grpSpPr>
          <a:xfrm>
            <a:off x="6117668" y="2915715"/>
            <a:ext cx="724161" cy="1047507"/>
            <a:chOff x="-1685895" y="-2767565"/>
            <a:chExt cx="2422495" cy="3504165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48B92475-7614-0CBF-BC60-0F26590233F5}"/>
                </a:ext>
              </a:extLst>
            </p:cNvPr>
            <p:cNvSpPr/>
            <p:nvPr/>
          </p:nvSpPr>
          <p:spPr>
            <a:xfrm>
              <a:off x="-1685895" y="-2767565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607BEFAD-50B8-B972-7C16-F5610B5885C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7" name="Group 62">
            <a:extLst>
              <a:ext uri="{FF2B5EF4-FFF2-40B4-BE49-F238E27FC236}">
                <a16:creationId xmlns:a16="http://schemas.microsoft.com/office/drawing/2014/main" id="{78E3B0DA-69B0-4A54-E326-D968809A5520}"/>
              </a:ext>
            </a:extLst>
          </p:cNvPr>
          <p:cNvGrpSpPr/>
          <p:nvPr/>
        </p:nvGrpSpPr>
        <p:grpSpPr>
          <a:xfrm>
            <a:off x="7204558" y="5326002"/>
            <a:ext cx="242972" cy="242972"/>
            <a:chOff x="0" y="0"/>
            <a:chExt cx="812800" cy="812800"/>
          </a:xfrm>
        </p:grpSpPr>
        <p:sp>
          <p:nvSpPr>
            <p:cNvPr id="78" name="Freeform 63">
              <a:extLst>
                <a:ext uri="{FF2B5EF4-FFF2-40B4-BE49-F238E27FC236}">
                  <a16:creationId xmlns:a16="http://schemas.microsoft.com/office/drawing/2014/main" id="{D7598EC8-A42C-3A45-87F4-CD13380D0AD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Box 64">
              <a:extLst>
                <a:ext uri="{FF2B5EF4-FFF2-40B4-BE49-F238E27FC236}">
                  <a16:creationId xmlns:a16="http://schemas.microsoft.com/office/drawing/2014/main" id="{B89349D9-D861-9256-F5E7-B2A6180DD65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0" name="Freeform 66">
            <a:extLst>
              <a:ext uri="{FF2B5EF4-FFF2-40B4-BE49-F238E27FC236}">
                <a16:creationId xmlns:a16="http://schemas.microsoft.com/office/drawing/2014/main" id="{F4AF051F-6704-5748-16D3-5BE2CA523C7C}"/>
              </a:ext>
            </a:extLst>
          </p:cNvPr>
          <p:cNvSpPr/>
          <p:nvPr/>
        </p:nvSpPr>
        <p:spPr>
          <a:xfrm>
            <a:off x="7204558" y="6407292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10" name="TextBox 69">
            <a:extLst>
              <a:ext uri="{FF2B5EF4-FFF2-40B4-BE49-F238E27FC236}">
                <a16:creationId xmlns:a16="http://schemas.microsoft.com/office/drawing/2014/main" id="{3594D832-64A1-4335-417B-A11818669730}"/>
              </a:ext>
            </a:extLst>
          </p:cNvPr>
          <p:cNvSpPr txBox="1"/>
          <p:nvPr/>
        </p:nvSpPr>
        <p:spPr>
          <a:xfrm>
            <a:off x="2718315" y="-69285"/>
            <a:ext cx="6498122" cy="5738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2800" u="sng">
                <a:solidFill>
                  <a:srgbClr val="000000"/>
                </a:solidFill>
                <a:latin typeface="DM Sans Bold"/>
              </a:rPr>
              <a:t>CFO Evolution – August 2025</a:t>
            </a:r>
          </a:p>
        </p:txBody>
      </p:sp>
    </p:spTree>
    <p:extLst>
      <p:ext uri="{BB962C8B-B14F-4D97-AF65-F5344CB8AC3E}">
        <p14:creationId xmlns:p14="http://schemas.microsoft.com/office/powerpoint/2010/main" val="4264807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B100ABA-DE6F-9AED-5171-6264F32E3A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ACB0418-AA76-A577-B42F-3D4B4DA314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479039"/>
              </p:ext>
            </p:extLst>
          </p:nvPr>
        </p:nvGraphicFramePr>
        <p:xfrm>
          <a:off x="2592338" y="593502"/>
          <a:ext cx="8101061" cy="6922382"/>
        </p:xfrm>
        <a:graphic>
          <a:graphicData uri="http://schemas.openxmlformats.org/drawingml/2006/table">
            <a:tbl>
              <a:tblPr/>
              <a:tblGrid>
                <a:gridCol w="1645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70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70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7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9070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 Bold"/>
                        </a:rPr>
                        <a:t>Monday 25</a:t>
                      </a:r>
                      <a:r>
                        <a:rPr lang="en-US" sz="135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 Bold"/>
                        </a:rPr>
                        <a:t>Tuesday 26</a:t>
                      </a:r>
                      <a:r>
                        <a:rPr lang="en-US" sz="135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 Bold"/>
                        </a:rPr>
                        <a:t>Wednesday 27</a:t>
                      </a:r>
                      <a:r>
                        <a:rPr lang="en-US" sz="135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 Bold"/>
                        </a:rPr>
                        <a:t>Thursday 28</a:t>
                      </a:r>
                      <a:r>
                        <a:rPr lang="en-US" sz="135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>
                          <a:solidFill>
                            <a:srgbClr val="000000"/>
                          </a:solidFill>
                          <a:latin typeface="DM Sans Bold"/>
                        </a:rPr>
                        <a:t>Friday 29</a:t>
                      </a:r>
                      <a:r>
                        <a:rPr lang="en-US" sz="135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5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3835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DM Sans"/>
                        </a:rPr>
                        <a:t>Bank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DM Sans"/>
                        </a:rPr>
                        <a:t> Holiday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</a:p>
                    <a:p>
                      <a:pPr marL="0" marR="0" lvl="0" indent="0" algn="ctr" defTabSz="914400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24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DM Sans"/>
                        </a:rPr>
                        <a:t> Activity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DM Sans"/>
                        </a:rPr>
                        <a:t> Hub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DM Sans"/>
                        </a:rPr>
                        <a:t> closed.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DM Sans"/>
                        </a:rPr>
                        <a:t>.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1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Employability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Faiza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9:30am – 11:30am</a:t>
                      </a:r>
                    </a:p>
                    <a:p>
                      <a:pPr algn="ctr"/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Job search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Skills assessment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CV writing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Cover Letters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Applications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Disclosure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Interview skills</a:t>
                      </a:r>
                    </a:p>
                    <a:p>
                      <a:pPr algn="ctr"/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In-work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DM Sans"/>
                        </a:rPr>
                        <a:t>Drama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DM Sans"/>
                        </a:rPr>
                        <a:t>with Liz</a:t>
                      </a:r>
                      <a:endParaRPr lang="en-US" sz="1200" b="1"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2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DM Sans"/>
                        </a:rPr>
                        <a:t>10:30am – 12:30am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DM Sans"/>
                        </a:rPr>
                        <a:t>Drama session – All ability levels welcome.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baseline="300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noProof="0">
                          <a:solidFill>
                            <a:srgbClr val="444444"/>
                          </a:solidFill>
                          <a:latin typeface="DM Sans"/>
                        </a:rPr>
                        <a:t>Fine Art </a:t>
                      </a:r>
                      <a:endParaRPr lang="en-US" sz="1200" b="0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noProof="0">
                          <a:solidFill>
                            <a:srgbClr val="444444"/>
                          </a:solidFill>
                          <a:latin typeface="DM Sans"/>
                        </a:rPr>
                        <a:t>with Chloe</a:t>
                      </a:r>
                      <a:endParaRPr lang="en-US" sz="1200" b="0" i="0" u="none" strike="noStrike" noProof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>
                          <a:solidFill>
                            <a:srgbClr val="444444"/>
                          </a:solidFill>
                          <a:latin typeface="+mn-lt"/>
                        </a:rPr>
                        <a:t>1:30pm – 3:30pm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>
                        <a:solidFill>
                          <a:srgbClr val="444444"/>
                        </a:solidFill>
                        <a:latin typeface="+mn-lt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solidFill>
                            <a:srgbClr val="444444"/>
                          </a:solidFill>
                          <a:latin typeface="+mn-lt"/>
                        </a:rPr>
                        <a:t>Channel your inner artist to complete projects </a:t>
                      </a:r>
                      <a:endParaRPr lang="en-US" sz="180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300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2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2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baseline="300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Thoughtful Thursday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with Bobbie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DM Sans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DM Sans"/>
                        </a:rPr>
                        <a:t>Better decisions = better outcomes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Friday Fitness with Chloe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200" b="1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b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10:00am-12:00pm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b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b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Monthly walking group.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b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b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b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9235">
                <a:tc vMerge="1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Gardening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with Kirsty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10:30am – 12:30pm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cs typeface="DilleniaUPC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14510"/>
                  </a:ext>
                </a:extLst>
              </a:tr>
              <a:tr h="883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 in Mind with Amrit</a:t>
                      </a:r>
                    </a:p>
                    <a:p>
                      <a:pPr algn="ctr"/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10:30am – 12:30pm</a:t>
                      </a:r>
                    </a:p>
                    <a:p>
                      <a:pPr algn="ctr"/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supportive safe space to explore your wellbeing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0386168"/>
                  </a:ext>
                </a:extLst>
              </a:tr>
              <a:tr h="3761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45720" marR="45720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Chess with Jake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1:00pm – 2:00pm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Chess for all abilities </a:t>
                      </a:r>
                      <a:endParaRPr lang="en-US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cs typeface="DilleniaUPC"/>
                      </a:endParaRP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8887"/>
                  </a:ext>
                </a:extLst>
              </a:tr>
              <a:tr h="87683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DM Sans"/>
                        </a:rPr>
                        <a:t>The Opportunity Hub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DM Sans"/>
                        </a:rPr>
                        <a:t>with Faiza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>
                          <a:solidFill>
                            <a:srgbClr val="000000"/>
                          </a:solidFill>
                          <a:latin typeface="DM Sans"/>
                        </a:rPr>
                        <a:t>1:30pm - 3:30pm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>
                          <a:solidFill>
                            <a:srgbClr val="000000"/>
                          </a:solidFill>
                          <a:latin typeface="DM Sans"/>
                        </a:rPr>
                        <a:t>Look at goal setting to put your future in focus</a:t>
                      </a:r>
                      <a:endParaRPr lang="en-GB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99558187"/>
                  </a:ext>
                </a:extLst>
              </a:tr>
              <a:tr h="209287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DM Sans"/>
                        </a:rPr>
                        <a:t>Through The Gate, Group Enrolments &amp; Inductions.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>
                          <a:solidFill>
                            <a:srgbClr val="000000"/>
                          </a:solidFill>
                          <a:latin typeface="DM Sans"/>
                        </a:rPr>
                        <a:t>1pm – 3.30pm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0">
                          <a:solidFill>
                            <a:srgbClr val="000000"/>
                          </a:solidFill>
                          <a:latin typeface="DM Sans"/>
                        </a:rPr>
                        <a:t>Support for anyone being released from custody, and enrolment for new referrals.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616477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DE698723-7CEF-5D0D-65F4-98338944AA80}"/>
              </a:ext>
            </a:extLst>
          </p:cNvPr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E14B8D40-B764-01A6-CF65-2254969DDEBC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FCAD5069-F7BB-5A95-3249-2F50E67E8274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200" b="1" u="sng">
                  <a:solidFill>
                    <a:srgbClr val="FFFFFF"/>
                  </a:solidFill>
                  <a:latin typeface="DM Sans"/>
                </a:rPr>
                <a:t>Leeds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Unit 8 Servia Hill, Leeds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LS6 2QH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000">
                  <a:solidFill>
                    <a:schemeClr val="bg1"/>
                  </a:solidFill>
                  <a:latin typeface="DM Sans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cfoactivityhubs@commlinks.co.uk</a:t>
              </a:r>
              <a:endParaRPr lang="en-US" sz="100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Hub opening hours</a:t>
              </a:r>
            </a:p>
            <a:p>
              <a:pPr algn="ctr">
                <a:lnSpc>
                  <a:spcPts val="2379"/>
                </a:lnSpc>
              </a:pPr>
              <a:r>
                <a:rPr lang="en-US" sz="1400">
                  <a:solidFill>
                    <a:srgbClr val="FFFFFF"/>
                  </a:solidFill>
                  <a:latin typeface="DM Sans"/>
                </a:rPr>
                <a:t>Mon – Fri 9:00 – 4:00</a:t>
              </a:r>
            </a:p>
            <a:p>
              <a:pPr algn="ctr"/>
              <a:endParaRPr lang="en-US" sz="1000" b="1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>
                  <a:solidFill>
                    <a:srgbClr val="FFFFFF"/>
                  </a:solidFill>
                  <a:latin typeface="DM Sans"/>
                </a:rPr>
                <a:t>Breakfast Club</a:t>
              </a:r>
            </a:p>
            <a:p>
              <a:pPr algn="ctr"/>
              <a:r>
                <a:rPr lang="en-US" sz="1000">
                  <a:solidFill>
                    <a:srgbClr val="FFFFFF"/>
                  </a:solidFill>
                  <a:latin typeface="DM Sans"/>
                </a:rPr>
                <a:t>Join us between 9:00 – 9:30 </a:t>
              </a:r>
            </a:p>
            <a:p>
              <a:pPr algn="ctr"/>
              <a:r>
                <a:rPr lang="en-US" sz="1000">
                  <a:solidFill>
                    <a:srgbClr val="FFFFFF"/>
                  </a:solidFill>
                  <a:latin typeface="DM Sans"/>
                </a:rPr>
                <a:t>for a healthy start to the day</a:t>
              </a:r>
            </a:p>
            <a:p>
              <a:pPr algn="ctr">
                <a:lnSpc>
                  <a:spcPct val="150000"/>
                </a:lnSpc>
              </a:pPr>
              <a:endParaRPr lang="en-GB" sz="100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GB" sz="1000" b="1">
                  <a:solidFill>
                    <a:srgbClr val="FFFFFF"/>
                  </a:solidFill>
                  <a:latin typeface="DM Sans"/>
                </a:rPr>
                <a:t>Support</a:t>
              </a:r>
            </a:p>
            <a:p>
              <a:pPr algn="ctr"/>
              <a:r>
                <a:rPr lang="en-GB" sz="1000">
                  <a:solidFill>
                    <a:srgbClr val="FFFFFF"/>
                  </a:solidFill>
                  <a:latin typeface="DM Sans"/>
                </a:rPr>
                <a:t>If you ever need a cuppa or a chat, pop in and speak to your support worker.</a:t>
              </a:r>
              <a:endParaRPr lang="en-US" sz="100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4A1CE0AD-6128-0E2A-FBE0-E19A2EA5A97A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A5C9543B-7FBA-0FE3-D0DC-1F83679B1B6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1DA574BC-3E26-45A7-E19C-1313E49B4C25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0A57C083-2264-128D-89B7-93A7F6936A06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4649F927-D88A-6CD1-2633-B72370E05AD1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28BFA0D8-BB75-8FA4-DE5C-2449241B7621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DC1C7491-9F6D-8336-EB40-1BBE499D3DA3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CE14DF7C-A646-C642-F082-FD592BACE6D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C64E52DE-4BD8-395E-B6B4-242DE7215C4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E24CCEA1-ADA1-DF2B-4428-0E0C1643B244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5AF6D840-CF0F-091B-80A8-74076D2DEDA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B9883950-D54C-911D-072C-2C997AA074C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A90E9AE6-085A-72C9-1F95-A0BEFF1F8E31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6957BCBF-83CB-CB5E-55A2-B9C92F52B803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480E1C90-E78F-5B74-79DA-0F56B65FE99E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76" name="TextBox 67">
            <a:extLst>
              <a:ext uri="{FF2B5EF4-FFF2-40B4-BE49-F238E27FC236}">
                <a16:creationId xmlns:a16="http://schemas.microsoft.com/office/drawing/2014/main" id="{E6BF6321-A562-209C-0E1D-39C7B4B94B83}"/>
              </a:ext>
            </a:extLst>
          </p:cNvPr>
          <p:cNvSpPr txBox="1"/>
          <p:nvPr/>
        </p:nvSpPr>
        <p:spPr>
          <a:xfrm>
            <a:off x="2781928" y="6164822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802CD264-B819-58D9-11DB-B0D1F4337691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8BA0AA54-D65E-590A-B4E3-BE979787104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219" y="12450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6253A18E-3903-54E8-F39D-0DBCC6AA88FC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grpSp>
        <p:nvGrpSpPr>
          <p:cNvPr id="18" name="Group 65">
            <a:extLst>
              <a:ext uri="{FF2B5EF4-FFF2-40B4-BE49-F238E27FC236}">
                <a16:creationId xmlns:a16="http://schemas.microsoft.com/office/drawing/2014/main" id="{5C335F3E-662F-0C0A-2C2B-2D9F3D6D0299}"/>
              </a:ext>
            </a:extLst>
          </p:cNvPr>
          <p:cNvGrpSpPr/>
          <p:nvPr/>
        </p:nvGrpSpPr>
        <p:grpSpPr>
          <a:xfrm>
            <a:off x="8812951" y="1938295"/>
            <a:ext cx="220832" cy="193228"/>
            <a:chOff x="0" y="0"/>
            <a:chExt cx="812800" cy="711200"/>
          </a:xfrm>
        </p:grpSpPr>
        <p:sp>
          <p:nvSpPr>
            <p:cNvPr id="19" name="Freeform 66">
              <a:extLst>
                <a:ext uri="{FF2B5EF4-FFF2-40B4-BE49-F238E27FC236}">
                  <a16:creationId xmlns:a16="http://schemas.microsoft.com/office/drawing/2014/main" id="{FC3C5472-E116-DC16-5762-46A79014F64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TextBox 67">
              <a:extLst>
                <a:ext uri="{FF2B5EF4-FFF2-40B4-BE49-F238E27FC236}">
                  <a16:creationId xmlns:a16="http://schemas.microsoft.com/office/drawing/2014/main" id="{C756887F-ADC7-0876-1308-65A2A31DFED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1" name="Group 65">
            <a:extLst>
              <a:ext uri="{FF2B5EF4-FFF2-40B4-BE49-F238E27FC236}">
                <a16:creationId xmlns:a16="http://schemas.microsoft.com/office/drawing/2014/main" id="{4D6E3632-D458-B993-7757-57C4D32DDC78}"/>
              </a:ext>
            </a:extLst>
          </p:cNvPr>
          <p:cNvGrpSpPr/>
          <p:nvPr/>
        </p:nvGrpSpPr>
        <p:grpSpPr>
          <a:xfrm>
            <a:off x="9292219" y="2948427"/>
            <a:ext cx="220832" cy="193228"/>
            <a:chOff x="0" y="0"/>
            <a:chExt cx="812800" cy="711200"/>
          </a:xfrm>
        </p:grpSpPr>
        <p:sp>
          <p:nvSpPr>
            <p:cNvPr id="22" name="Freeform 66">
              <a:extLst>
                <a:ext uri="{FF2B5EF4-FFF2-40B4-BE49-F238E27FC236}">
                  <a16:creationId xmlns:a16="http://schemas.microsoft.com/office/drawing/2014/main" id="{CBCE90C8-1AAE-9D83-DC72-1668A18F26B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F5B18E36-758B-58B6-2A32-C0F1D2243AF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5" name="Group 65">
            <a:extLst>
              <a:ext uri="{FF2B5EF4-FFF2-40B4-BE49-F238E27FC236}">
                <a16:creationId xmlns:a16="http://schemas.microsoft.com/office/drawing/2014/main" id="{F765DB93-3355-A645-BE0A-2A08F1AA5032}"/>
              </a:ext>
            </a:extLst>
          </p:cNvPr>
          <p:cNvGrpSpPr/>
          <p:nvPr/>
        </p:nvGrpSpPr>
        <p:grpSpPr>
          <a:xfrm>
            <a:off x="10261955" y="6575330"/>
            <a:ext cx="220832" cy="193228"/>
            <a:chOff x="0" y="0"/>
            <a:chExt cx="812800" cy="711200"/>
          </a:xfrm>
        </p:grpSpPr>
        <p:sp>
          <p:nvSpPr>
            <p:cNvPr id="26" name="Freeform 66">
              <a:extLst>
                <a:ext uri="{FF2B5EF4-FFF2-40B4-BE49-F238E27FC236}">
                  <a16:creationId xmlns:a16="http://schemas.microsoft.com/office/drawing/2014/main" id="{914F9E7E-4049-B1A9-CCE5-7E0B51226F7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TextBox 67">
              <a:extLst>
                <a:ext uri="{FF2B5EF4-FFF2-40B4-BE49-F238E27FC236}">
                  <a16:creationId xmlns:a16="http://schemas.microsoft.com/office/drawing/2014/main" id="{4A241B28-B2A2-63B2-9CDD-7FE18ABD26F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8" name="Group 62">
            <a:extLst>
              <a:ext uri="{FF2B5EF4-FFF2-40B4-BE49-F238E27FC236}">
                <a16:creationId xmlns:a16="http://schemas.microsoft.com/office/drawing/2014/main" id="{870CE3B8-6E1B-0C25-244F-6A55737882B5}"/>
              </a:ext>
            </a:extLst>
          </p:cNvPr>
          <p:cNvGrpSpPr/>
          <p:nvPr/>
        </p:nvGrpSpPr>
        <p:grpSpPr>
          <a:xfrm>
            <a:off x="9443997" y="6577088"/>
            <a:ext cx="242972" cy="242972"/>
            <a:chOff x="0" y="0"/>
            <a:chExt cx="812800" cy="812800"/>
          </a:xfrm>
        </p:grpSpPr>
        <p:sp>
          <p:nvSpPr>
            <p:cNvPr id="29" name="Freeform 63">
              <a:extLst>
                <a:ext uri="{FF2B5EF4-FFF2-40B4-BE49-F238E27FC236}">
                  <a16:creationId xmlns:a16="http://schemas.microsoft.com/office/drawing/2014/main" id="{17BD1CD8-CDEB-FD9F-DE13-470AA3BCA07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TextBox 64">
              <a:extLst>
                <a:ext uri="{FF2B5EF4-FFF2-40B4-BE49-F238E27FC236}">
                  <a16:creationId xmlns:a16="http://schemas.microsoft.com/office/drawing/2014/main" id="{DF446ABD-B3C5-62DF-45CE-FDDA9602AFA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1" name="Group 62">
            <a:extLst>
              <a:ext uri="{FF2B5EF4-FFF2-40B4-BE49-F238E27FC236}">
                <a16:creationId xmlns:a16="http://schemas.microsoft.com/office/drawing/2014/main" id="{E73E4069-C9D7-B231-9D12-6195402F8127}"/>
              </a:ext>
            </a:extLst>
          </p:cNvPr>
          <p:cNvGrpSpPr/>
          <p:nvPr/>
        </p:nvGrpSpPr>
        <p:grpSpPr>
          <a:xfrm>
            <a:off x="10184636" y="2934625"/>
            <a:ext cx="242972" cy="242972"/>
            <a:chOff x="0" y="0"/>
            <a:chExt cx="812800" cy="812800"/>
          </a:xfrm>
        </p:grpSpPr>
        <p:sp>
          <p:nvSpPr>
            <p:cNvPr id="32" name="Freeform 63">
              <a:extLst>
                <a:ext uri="{FF2B5EF4-FFF2-40B4-BE49-F238E27FC236}">
                  <a16:creationId xmlns:a16="http://schemas.microsoft.com/office/drawing/2014/main" id="{D689C53B-FB6E-BC95-E354-00ABF84C0E7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TextBox 64">
              <a:extLst>
                <a:ext uri="{FF2B5EF4-FFF2-40B4-BE49-F238E27FC236}">
                  <a16:creationId xmlns:a16="http://schemas.microsoft.com/office/drawing/2014/main" id="{AEF78889-9DDF-28BA-16A3-F911268A1CA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4" name="Group 62">
            <a:extLst>
              <a:ext uri="{FF2B5EF4-FFF2-40B4-BE49-F238E27FC236}">
                <a16:creationId xmlns:a16="http://schemas.microsoft.com/office/drawing/2014/main" id="{27EA027D-3B05-3503-4617-8BEA8BFD4875}"/>
              </a:ext>
            </a:extLst>
          </p:cNvPr>
          <p:cNvGrpSpPr/>
          <p:nvPr/>
        </p:nvGrpSpPr>
        <p:grpSpPr>
          <a:xfrm>
            <a:off x="8592757" y="3961852"/>
            <a:ext cx="242972" cy="242972"/>
            <a:chOff x="0" y="0"/>
            <a:chExt cx="812800" cy="812800"/>
          </a:xfrm>
        </p:grpSpPr>
        <p:sp>
          <p:nvSpPr>
            <p:cNvPr id="35" name="Freeform 63">
              <a:extLst>
                <a:ext uri="{FF2B5EF4-FFF2-40B4-BE49-F238E27FC236}">
                  <a16:creationId xmlns:a16="http://schemas.microsoft.com/office/drawing/2014/main" id="{F4A84470-EDCA-29C9-F5B9-FD5A9642E1D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4">
              <a:extLst>
                <a:ext uri="{FF2B5EF4-FFF2-40B4-BE49-F238E27FC236}">
                  <a16:creationId xmlns:a16="http://schemas.microsoft.com/office/drawing/2014/main" id="{4FD0E3DB-614B-EC33-839D-892C47C248F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3" name="Group 62">
            <a:extLst>
              <a:ext uri="{FF2B5EF4-FFF2-40B4-BE49-F238E27FC236}">
                <a16:creationId xmlns:a16="http://schemas.microsoft.com/office/drawing/2014/main" id="{47CB4D29-4322-71AC-2DB0-28E31AFAF032}"/>
              </a:ext>
            </a:extLst>
          </p:cNvPr>
          <p:cNvGrpSpPr/>
          <p:nvPr/>
        </p:nvGrpSpPr>
        <p:grpSpPr>
          <a:xfrm>
            <a:off x="8008379" y="6622144"/>
            <a:ext cx="242972" cy="242972"/>
            <a:chOff x="0" y="0"/>
            <a:chExt cx="812800" cy="812800"/>
          </a:xfrm>
        </p:grpSpPr>
        <p:sp>
          <p:nvSpPr>
            <p:cNvPr id="54" name="Freeform 63">
              <a:extLst>
                <a:ext uri="{FF2B5EF4-FFF2-40B4-BE49-F238E27FC236}">
                  <a16:creationId xmlns:a16="http://schemas.microsoft.com/office/drawing/2014/main" id="{5F12BDA0-1F68-C847-CAD8-446C1BE24ED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TextBox 64">
              <a:extLst>
                <a:ext uri="{FF2B5EF4-FFF2-40B4-BE49-F238E27FC236}">
                  <a16:creationId xmlns:a16="http://schemas.microsoft.com/office/drawing/2014/main" id="{94DB78FF-C569-F4BD-14BB-73171907FE2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8" name="Group 65">
            <a:extLst>
              <a:ext uri="{FF2B5EF4-FFF2-40B4-BE49-F238E27FC236}">
                <a16:creationId xmlns:a16="http://schemas.microsoft.com/office/drawing/2014/main" id="{1F595B2D-6A81-C5C4-4225-A18CD644CDED}"/>
              </a:ext>
            </a:extLst>
          </p:cNvPr>
          <p:cNvGrpSpPr/>
          <p:nvPr/>
        </p:nvGrpSpPr>
        <p:grpSpPr>
          <a:xfrm>
            <a:off x="5442622" y="5005113"/>
            <a:ext cx="220832" cy="193228"/>
            <a:chOff x="0" y="0"/>
            <a:chExt cx="812800" cy="711200"/>
          </a:xfrm>
        </p:grpSpPr>
        <p:sp>
          <p:nvSpPr>
            <p:cNvPr id="59" name="Freeform 66">
              <a:extLst>
                <a:ext uri="{FF2B5EF4-FFF2-40B4-BE49-F238E27FC236}">
                  <a16:creationId xmlns:a16="http://schemas.microsoft.com/office/drawing/2014/main" id="{F22CC58A-0B32-52B9-13DB-177D906E0F12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Box 67">
              <a:extLst>
                <a:ext uri="{FF2B5EF4-FFF2-40B4-BE49-F238E27FC236}">
                  <a16:creationId xmlns:a16="http://schemas.microsoft.com/office/drawing/2014/main" id="{2A46B31B-DD43-89D2-BD43-64BB95547BC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5" name="Group 46">
            <a:extLst>
              <a:ext uri="{FF2B5EF4-FFF2-40B4-BE49-F238E27FC236}">
                <a16:creationId xmlns:a16="http://schemas.microsoft.com/office/drawing/2014/main" id="{5E187421-E5A9-4FCD-843E-3EF5C57DB6D5}"/>
              </a:ext>
            </a:extLst>
          </p:cNvPr>
          <p:cNvGrpSpPr/>
          <p:nvPr/>
        </p:nvGrpSpPr>
        <p:grpSpPr>
          <a:xfrm rot="2700000">
            <a:off x="7828165" y="3932144"/>
            <a:ext cx="293842" cy="293842"/>
            <a:chOff x="0" y="0"/>
            <a:chExt cx="812800" cy="812800"/>
          </a:xfrm>
        </p:grpSpPr>
        <p:sp>
          <p:nvSpPr>
            <p:cNvPr id="77" name="Freeform 47">
              <a:extLst>
                <a:ext uri="{FF2B5EF4-FFF2-40B4-BE49-F238E27FC236}">
                  <a16:creationId xmlns:a16="http://schemas.microsoft.com/office/drawing/2014/main" id="{999CCC69-FEFB-219C-89E0-54FBD92588C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48">
              <a:extLst>
                <a:ext uri="{FF2B5EF4-FFF2-40B4-BE49-F238E27FC236}">
                  <a16:creationId xmlns:a16="http://schemas.microsoft.com/office/drawing/2014/main" id="{A5E55A2D-7010-E267-D98C-49F1AFA6432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65">
            <a:extLst>
              <a:ext uri="{FF2B5EF4-FFF2-40B4-BE49-F238E27FC236}">
                <a16:creationId xmlns:a16="http://schemas.microsoft.com/office/drawing/2014/main" id="{A77C4BE1-6E48-5C21-9525-DA7E9C826C7C}"/>
              </a:ext>
            </a:extLst>
          </p:cNvPr>
          <p:cNvGrpSpPr/>
          <p:nvPr/>
        </p:nvGrpSpPr>
        <p:grpSpPr>
          <a:xfrm>
            <a:off x="6201127" y="3452883"/>
            <a:ext cx="220832" cy="193228"/>
            <a:chOff x="0" y="0"/>
            <a:chExt cx="812800" cy="711200"/>
          </a:xfrm>
        </p:grpSpPr>
        <p:sp>
          <p:nvSpPr>
            <p:cNvPr id="42" name="Freeform 66">
              <a:extLst>
                <a:ext uri="{FF2B5EF4-FFF2-40B4-BE49-F238E27FC236}">
                  <a16:creationId xmlns:a16="http://schemas.microsoft.com/office/drawing/2014/main" id="{BAFFFA6E-459E-3434-5EB7-9D971DF9208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67">
              <a:extLst>
                <a:ext uri="{FF2B5EF4-FFF2-40B4-BE49-F238E27FC236}">
                  <a16:creationId xmlns:a16="http://schemas.microsoft.com/office/drawing/2014/main" id="{E2745EC4-D958-F8BF-CC74-C4019936A123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6" name="Group 62">
            <a:extLst>
              <a:ext uri="{FF2B5EF4-FFF2-40B4-BE49-F238E27FC236}">
                <a16:creationId xmlns:a16="http://schemas.microsoft.com/office/drawing/2014/main" id="{80E686AE-38E0-A11B-45FD-3B4357E0ADEB}"/>
              </a:ext>
            </a:extLst>
          </p:cNvPr>
          <p:cNvGrpSpPr/>
          <p:nvPr/>
        </p:nvGrpSpPr>
        <p:grpSpPr>
          <a:xfrm>
            <a:off x="7170258" y="3436914"/>
            <a:ext cx="242972" cy="242972"/>
            <a:chOff x="0" y="0"/>
            <a:chExt cx="812800" cy="812800"/>
          </a:xfrm>
        </p:grpSpPr>
        <p:sp>
          <p:nvSpPr>
            <p:cNvPr id="57" name="Freeform 63">
              <a:extLst>
                <a:ext uri="{FF2B5EF4-FFF2-40B4-BE49-F238E27FC236}">
                  <a16:creationId xmlns:a16="http://schemas.microsoft.com/office/drawing/2014/main" id="{6BA2CE0E-19F7-3F58-FBEE-129006B9E5E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Box 64">
              <a:extLst>
                <a:ext uri="{FF2B5EF4-FFF2-40B4-BE49-F238E27FC236}">
                  <a16:creationId xmlns:a16="http://schemas.microsoft.com/office/drawing/2014/main" id="{56A2B3A6-EB30-D7A8-2B3A-277667F2CE7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0" name="Group 62">
            <a:extLst>
              <a:ext uri="{FF2B5EF4-FFF2-40B4-BE49-F238E27FC236}">
                <a16:creationId xmlns:a16="http://schemas.microsoft.com/office/drawing/2014/main" id="{5101C0AE-A5B9-9A49-BD53-9BE4567F7A49}"/>
              </a:ext>
            </a:extLst>
          </p:cNvPr>
          <p:cNvGrpSpPr/>
          <p:nvPr/>
        </p:nvGrpSpPr>
        <p:grpSpPr>
          <a:xfrm>
            <a:off x="6247163" y="6256155"/>
            <a:ext cx="242972" cy="242972"/>
            <a:chOff x="0" y="0"/>
            <a:chExt cx="812800" cy="812800"/>
          </a:xfrm>
        </p:grpSpPr>
        <p:sp>
          <p:nvSpPr>
            <p:cNvPr id="81" name="Freeform 63">
              <a:extLst>
                <a:ext uri="{FF2B5EF4-FFF2-40B4-BE49-F238E27FC236}">
                  <a16:creationId xmlns:a16="http://schemas.microsoft.com/office/drawing/2014/main" id="{FC00EA94-7F40-DCC7-DA7E-2DFC0F24135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TextBox 64">
              <a:extLst>
                <a:ext uri="{FF2B5EF4-FFF2-40B4-BE49-F238E27FC236}">
                  <a16:creationId xmlns:a16="http://schemas.microsoft.com/office/drawing/2014/main" id="{25EEF1F2-8447-537A-69C1-DFFB7139BCA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6" name="Group 65">
            <a:extLst>
              <a:ext uri="{FF2B5EF4-FFF2-40B4-BE49-F238E27FC236}">
                <a16:creationId xmlns:a16="http://schemas.microsoft.com/office/drawing/2014/main" id="{82C90BDD-6E15-1728-9D69-CEC7D26D7E01}"/>
              </a:ext>
            </a:extLst>
          </p:cNvPr>
          <p:cNvGrpSpPr/>
          <p:nvPr/>
        </p:nvGrpSpPr>
        <p:grpSpPr>
          <a:xfrm>
            <a:off x="7070912" y="6196793"/>
            <a:ext cx="220832" cy="193228"/>
            <a:chOff x="0" y="0"/>
            <a:chExt cx="812800" cy="711200"/>
          </a:xfrm>
        </p:grpSpPr>
        <p:sp>
          <p:nvSpPr>
            <p:cNvPr id="87" name="Freeform 66">
              <a:extLst>
                <a:ext uri="{FF2B5EF4-FFF2-40B4-BE49-F238E27FC236}">
                  <a16:creationId xmlns:a16="http://schemas.microsoft.com/office/drawing/2014/main" id="{1D2829AE-703D-6B50-34A3-C18765E21F1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TextBox 67">
              <a:extLst>
                <a:ext uri="{FF2B5EF4-FFF2-40B4-BE49-F238E27FC236}">
                  <a16:creationId xmlns:a16="http://schemas.microsoft.com/office/drawing/2014/main" id="{3DD1A0CE-F501-3736-088C-33C1351B00D4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5">
            <a:extLst>
              <a:ext uri="{FF2B5EF4-FFF2-40B4-BE49-F238E27FC236}">
                <a16:creationId xmlns:a16="http://schemas.microsoft.com/office/drawing/2014/main" id="{97082B86-9771-5E15-F12C-C20B6260294A}"/>
              </a:ext>
            </a:extLst>
          </p:cNvPr>
          <p:cNvGrpSpPr/>
          <p:nvPr/>
        </p:nvGrpSpPr>
        <p:grpSpPr>
          <a:xfrm>
            <a:off x="4364652" y="2131523"/>
            <a:ext cx="220832" cy="193228"/>
            <a:chOff x="0" y="0"/>
            <a:chExt cx="812800" cy="711200"/>
          </a:xfrm>
        </p:grpSpPr>
        <p:sp>
          <p:nvSpPr>
            <p:cNvPr id="10" name="Freeform 66">
              <a:extLst>
                <a:ext uri="{FF2B5EF4-FFF2-40B4-BE49-F238E27FC236}">
                  <a16:creationId xmlns:a16="http://schemas.microsoft.com/office/drawing/2014/main" id="{313198DB-0346-1C12-0376-683208A65FC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7">
              <a:extLst>
                <a:ext uri="{FF2B5EF4-FFF2-40B4-BE49-F238E27FC236}">
                  <a16:creationId xmlns:a16="http://schemas.microsoft.com/office/drawing/2014/main" id="{23A9C486-25A6-8288-3633-1A09067F2BF8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9" name="Group 65">
            <a:extLst>
              <a:ext uri="{FF2B5EF4-FFF2-40B4-BE49-F238E27FC236}">
                <a16:creationId xmlns:a16="http://schemas.microsoft.com/office/drawing/2014/main" id="{211D1DF2-410A-71B0-CBD6-BFBCB7FD9ECC}"/>
              </a:ext>
            </a:extLst>
          </p:cNvPr>
          <p:cNvGrpSpPr/>
          <p:nvPr/>
        </p:nvGrpSpPr>
        <p:grpSpPr>
          <a:xfrm>
            <a:off x="8129865" y="4735991"/>
            <a:ext cx="220832" cy="193228"/>
            <a:chOff x="0" y="0"/>
            <a:chExt cx="812800" cy="711200"/>
          </a:xfrm>
        </p:grpSpPr>
        <p:sp>
          <p:nvSpPr>
            <p:cNvPr id="90" name="Freeform 66">
              <a:extLst>
                <a:ext uri="{FF2B5EF4-FFF2-40B4-BE49-F238E27FC236}">
                  <a16:creationId xmlns:a16="http://schemas.microsoft.com/office/drawing/2014/main" id="{54292A35-00EF-70F7-B30B-94B0518D646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1" name="TextBox 67">
              <a:extLst>
                <a:ext uri="{FF2B5EF4-FFF2-40B4-BE49-F238E27FC236}">
                  <a16:creationId xmlns:a16="http://schemas.microsoft.com/office/drawing/2014/main" id="{7159FD59-4672-3ECA-6BFB-A68FFF31B1A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" name="TextBox 69">
            <a:extLst>
              <a:ext uri="{FF2B5EF4-FFF2-40B4-BE49-F238E27FC236}">
                <a16:creationId xmlns:a16="http://schemas.microsoft.com/office/drawing/2014/main" id="{D5F0A015-6F08-86D3-B010-ADF9207CB9A9}"/>
              </a:ext>
            </a:extLst>
          </p:cNvPr>
          <p:cNvSpPr txBox="1"/>
          <p:nvPr/>
        </p:nvSpPr>
        <p:spPr>
          <a:xfrm>
            <a:off x="2718315" y="-69285"/>
            <a:ext cx="6498122" cy="5738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2800" u="sng">
                <a:solidFill>
                  <a:srgbClr val="000000"/>
                </a:solidFill>
                <a:latin typeface="DM Sans Bold"/>
              </a:rPr>
              <a:t>CFO Evolution – August 2025</a:t>
            </a:r>
          </a:p>
        </p:txBody>
      </p:sp>
    </p:spTree>
    <p:extLst>
      <p:ext uri="{BB962C8B-B14F-4D97-AF65-F5344CB8AC3E}">
        <p14:creationId xmlns:p14="http://schemas.microsoft.com/office/powerpoint/2010/main" val="2385943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5EFDE218124F41A39437AA860B391E" ma:contentTypeVersion="23" ma:contentTypeDescription="Create a new document." ma:contentTypeScope="" ma:versionID="10881663a94bd3c1949d1d5e7bd60f7c">
  <xsd:schema xmlns:xsd="http://www.w3.org/2001/XMLSchema" xmlns:xs="http://www.w3.org/2001/XMLSchema" xmlns:p="http://schemas.microsoft.com/office/2006/metadata/properties" xmlns:ns1="http://schemas.microsoft.com/sharepoint/v3" xmlns:ns2="39022ca7-da8b-462c-ac53-cf911d2e7c5d" xmlns:ns3="21fe2dc5-e687-4b08-a992-8b5ade4d5474" targetNamespace="http://schemas.microsoft.com/office/2006/metadata/properties" ma:root="true" ma:fieldsID="2b3a846f0da64e142ed06d3727e5c90f" ns1:_="" ns2:_="" ns3:_="">
    <xsd:import namespace="http://schemas.microsoft.com/sharepoint/v3"/>
    <xsd:import namespace="39022ca7-da8b-462c-ac53-cf911d2e7c5d"/>
    <xsd:import namespace="21fe2dc5-e687-4b08-a992-8b5ade4d54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22ca7-da8b-462c-ac53-cf911d2e7c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_Flow_SignoffStatus" ma:index="23" nillable="true" ma:displayName="Sign-off status" ma:internalName="Sign_x002d_off_x0020_status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9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fe2dc5-e687-4b08-a992-8b5ade4d547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1c887687-1822-4593-8513-6eba5855e8c1}" ma:internalName="TaxCatchAll" ma:showField="CatchAllData" ma:web="21fe2dc5-e687-4b08-a992-8b5ade4d54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1fe2dc5-e687-4b08-a992-8b5ade4d5474" xsi:nil="true"/>
    <lcf76f155ced4ddcb4097134ff3c332f xmlns="39022ca7-da8b-462c-ac53-cf911d2e7c5d">
      <Terms xmlns="http://schemas.microsoft.com/office/infopath/2007/PartnerControls"/>
    </lcf76f155ced4ddcb4097134ff3c332f>
    <_ip_UnifiedCompliancePolicyUIAction xmlns="http://schemas.microsoft.com/sharepoint/v3" xsi:nil="true"/>
    <_Flow_SignoffStatus xmlns="39022ca7-da8b-462c-ac53-cf911d2e7c5d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5F4E5C-796A-4D4C-8441-2096DAE20C28}"/>
</file>

<file path=customXml/itemProps3.xml><?xml version="1.0" encoding="utf-8"?>
<ds:datastoreItem xmlns:ds="http://schemas.openxmlformats.org/officeDocument/2006/customXml" ds:itemID="{12D4F630-F244-4249-A1DD-CAF66701C44D}">
  <ds:schemaRefs>
    <ds:schemaRef ds:uri="0b63e8d4-fe02-4c47-8936-1e9af1fb77d6"/>
    <ds:schemaRef ds:uri="d7906b0a-7940-44da-9257-baeb1cb0c25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1365</Words>
  <Application>Microsoft Office PowerPoint</Application>
  <PresentationFormat>Custom</PresentationFormat>
  <Paragraphs>490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Arial</vt:lpstr>
      <vt:lpstr>DM Sans Bold</vt:lpstr>
      <vt:lpstr>Aptos</vt:lpstr>
      <vt:lpstr>DM Sans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Emma Melia</dc:creator>
  <cp:lastModifiedBy>Higgins, Teigan (Growth Company)</cp:lastModifiedBy>
  <cp:revision>1</cp:revision>
  <cp:lastPrinted>2025-05-20T14:25:51Z</cp:lastPrinted>
  <dcterms:created xsi:type="dcterms:W3CDTF">2006-08-16T00:00:00Z</dcterms:created>
  <dcterms:modified xsi:type="dcterms:W3CDTF">2025-07-22T08:52:29Z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0x010100895EFDE218124F41A39437AA860B391E</vt:lpwstr>
  </property>
  <property fmtid="{D5CDD505-2E9C-101B-9397-08002B2CF9AE}" pid="3" name="MediaServiceImageTags">
    <vt:lpwstr/>
  </property>
</Properties>
</file>