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4"/>
  </p:sldMasterIdLst>
  <p:notesMasterIdLst>
    <p:notesMasterId r:id="rId9"/>
  </p:notesMasterIdLst>
  <p:sldIdLst>
    <p:sldId id="257" r:id="rId5"/>
    <p:sldId id="258" r:id="rId6"/>
    <p:sldId id="259" r:id="rId7"/>
    <p:sldId id="260" r:id="rId8"/>
  </p:sldIdLst>
  <p:sldSz cx="10693400" cy="7556500"/>
  <p:notesSz cx="6797675" cy="9926638"/>
  <p:embeddedFontLst>
    <p:embeddedFont>
      <p:font typeface="DM Sans" pitchFamily="2" charset="0"/>
      <p:regular r:id="rId10"/>
      <p:bold r:id="rId11"/>
      <p:italic r:id="rId12"/>
      <p:boldItalic r:id="rId13"/>
    </p:embeddedFont>
    <p:embeddedFont>
      <p:font typeface="DM Sans Bold" charset="0"/>
      <p:regular r:id="rId14"/>
      <p:bold r:id="rId1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7AC8568-51BC-4A8F-A315-D3DB6963A5CA}" v="14" dt="2025-02-24T11:06:22.6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5" d="100"/>
          <a:sy n="95" d="100"/>
        </p:scale>
        <p:origin x="160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font" Target="fonts/font4.fntdata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font" Target="fonts/font3.fntdata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font" Target="fonts/font2.fntdata"/><Relationship Id="rId5" Type="http://schemas.openxmlformats.org/officeDocument/2006/relationships/slide" Target="slides/slide1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nnett, Natalie (Growth Company)" userId="cc2eaed6-ca41-464a-8af2-707b48ee864e" providerId="ADAL" clId="{A3488FC5-8D07-4610-A1BC-BFEC48D888DB}"/>
    <pc:docChg chg="undo custSel modSld sldOrd">
      <pc:chgData name="Bennett, Natalie (Growth Company)" userId="cc2eaed6-ca41-464a-8af2-707b48ee864e" providerId="ADAL" clId="{A3488FC5-8D07-4610-A1BC-BFEC48D888DB}" dt="2025-02-18T11:14:34.621" v="295" actId="20577"/>
      <pc:docMkLst>
        <pc:docMk/>
      </pc:docMkLst>
      <pc:sldChg chg="addSp delSp modSp mod">
        <pc:chgData name="Bennett, Natalie (Growth Company)" userId="cc2eaed6-ca41-464a-8af2-707b48ee864e" providerId="ADAL" clId="{A3488FC5-8D07-4610-A1BC-BFEC48D888DB}" dt="2025-02-18T10:25:54.575" v="202" actId="20577"/>
        <pc:sldMkLst>
          <pc:docMk/>
          <pc:sldMk cId="3168401456" sldId="257"/>
        </pc:sldMkLst>
        <pc:spChg chg="mod">
          <ac:chgData name="Bennett, Natalie (Growth Company)" userId="cc2eaed6-ca41-464a-8af2-707b48ee864e" providerId="ADAL" clId="{A3488FC5-8D07-4610-A1BC-BFEC48D888DB}" dt="2025-02-11T12:39:53.004" v="136" actId="1076"/>
          <ac:spMkLst>
            <pc:docMk/>
            <pc:sldMk cId="3168401456" sldId="257"/>
            <ac:spMk id="77" creationId="{C0E53A01-5303-F867-1603-57A181508D09}"/>
          </ac:spMkLst>
        </pc:spChg>
        <pc:grpChg chg="mod">
          <ac:chgData name="Bennett, Natalie (Growth Company)" userId="cc2eaed6-ca41-464a-8af2-707b48ee864e" providerId="ADAL" clId="{A3488FC5-8D07-4610-A1BC-BFEC48D888DB}" dt="2025-02-11T12:39:55.456" v="137" actId="1076"/>
          <ac:grpSpMkLst>
            <pc:docMk/>
            <pc:sldMk cId="3168401456" sldId="257"/>
            <ac:grpSpMk id="27" creationId="{2D8A3BEE-DE0B-4634-FE8E-E97CEDE44461}"/>
          </ac:grpSpMkLst>
        </pc:grpChg>
        <pc:grpChg chg="mod">
          <ac:chgData name="Bennett, Natalie (Growth Company)" userId="cc2eaed6-ca41-464a-8af2-707b48ee864e" providerId="ADAL" clId="{A3488FC5-8D07-4610-A1BC-BFEC48D888DB}" dt="2025-02-11T12:36:54.298" v="99" actId="1076"/>
          <ac:grpSpMkLst>
            <pc:docMk/>
            <pc:sldMk cId="3168401456" sldId="257"/>
            <ac:grpSpMk id="30" creationId="{86AD77EE-4FFE-1B66-53F5-89E550F29C76}"/>
          </ac:grpSpMkLst>
        </pc:grpChg>
        <pc:grpChg chg="mod">
          <ac:chgData name="Bennett, Natalie (Growth Company)" userId="cc2eaed6-ca41-464a-8af2-707b48ee864e" providerId="ADAL" clId="{A3488FC5-8D07-4610-A1BC-BFEC48D888DB}" dt="2025-02-11T12:40:04.245" v="139" actId="1076"/>
          <ac:grpSpMkLst>
            <pc:docMk/>
            <pc:sldMk cId="3168401456" sldId="257"/>
            <ac:grpSpMk id="33" creationId="{640E98D5-CA02-8D67-9A66-39D3E82096DD}"/>
          </ac:grpSpMkLst>
        </pc:grpChg>
        <pc:grpChg chg="mod">
          <ac:chgData name="Bennett, Natalie (Growth Company)" userId="cc2eaed6-ca41-464a-8af2-707b48ee864e" providerId="ADAL" clId="{A3488FC5-8D07-4610-A1BC-BFEC48D888DB}" dt="2025-02-11T12:36:52.811" v="98" actId="1076"/>
          <ac:grpSpMkLst>
            <pc:docMk/>
            <pc:sldMk cId="3168401456" sldId="257"/>
            <ac:grpSpMk id="41" creationId="{B867D002-BE9B-C155-D32C-C473781E955A}"/>
          </ac:grpSpMkLst>
        </pc:grpChg>
        <pc:graphicFrameChg chg="modGraphic">
          <ac:chgData name="Bennett, Natalie (Growth Company)" userId="cc2eaed6-ca41-464a-8af2-707b48ee864e" providerId="ADAL" clId="{A3488FC5-8D07-4610-A1BC-BFEC48D888DB}" dt="2025-02-18T10:25:54.575" v="202" actId="20577"/>
          <ac:graphicFrameMkLst>
            <pc:docMk/>
            <pc:sldMk cId="3168401456" sldId="257"/>
            <ac:graphicFrameMk id="2" creationId="{00000000-0000-0000-0000-000000000000}"/>
          </ac:graphicFrameMkLst>
        </pc:graphicFrameChg>
        <pc:picChg chg="add mod">
          <ac:chgData name="Bennett, Natalie (Growth Company)" userId="cc2eaed6-ca41-464a-8af2-707b48ee864e" providerId="ADAL" clId="{A3488FC5-8D07-4610-A1BC-BFEC48D888DB}" dt="2025-02-11T12:39:36.314" v="134" actId="1076"/>
          <ac:picMkLst>
            <pc:docMk/>
            <pc:sldMk cId="3168401456" sldId="257"/>
            <ac:picMk id="6" creationId="{27C5207B-BF52-23AF-A948-66203D9AAD60}"/>
          </ac:picMkLst>
        </pc:picChg>
        <pc:picChg chg="mod">
          <ac:chgData name="Bennett, Natalie (Growth Company)" userId="cc2eaed6-ca41-464a-8af2-707b48ee864e" providerId="ADAL" clId="{A3488FC5-8D07-4610-A1BC-BFEC48D888DB}" dt="2025-02-11T12:39:49.423" v="135" actId="1076"/>
          <ac:picMkLst>
            <pc:docMk/>
            <pc:sldMk cId="3168401456" sldId="257"/>
            <ac:picMk id="90" creationId="{16889D50-F021-59F8-650E-2F44E1B47DC4}"/>
          </ac:picMkLst>
        </pc:picChg>
      </pc:sldChg>
      <pc:sldChg chg="delSp modSp mod">
        <pc:chgData name="Bennett, Natalie (Growth Company)" userId="cc2eaed6-ca41-464a-8af2-707b48ee864e" providerId="ADAL" clId="{A3488FC5-8D07-4610-A1BC-BFEC48D888DB}" dt="2025-02-18T10:25:47.265" v="193" actId="20577"/>
        <pc:sldMkLst>
          <pc:docMk/>
          <pc:sldMk cId="2308224161" sldId="258"/>
        </pc:sldMkLst>
        <pc:grpChg chg="mod">
          <ac:chgData name="Bennett, Natalie (Growth Company)" userId="cc2eaed6-ca41-464a-8af2-707b48ee864e" providerId="ADAL" clId="{A3488FC5-8D07-4610-A1BC-BFEC48D888DB}" dt="2025-02-11T12:37:41.557" v="106" actId="1076"/>
          <ac:grpSpMkLst>
            <pc:docMk/>
            <pc:sldMk cId="2308224161" sldId="258"/>
            <ac:grpSpMk id="30" creationId="{C349E89B-6303-1C35-527D-11F1DD78DB5D}"/>
          </ac:grpSpMkLst>
        </pc:grpChg>
        <pc:grpChg chg="mod">
          <ac:chgData name="Bennett, Natalie (Growth Company)" userId="cc2eaed6-ca41-464a-8af2-707b48ee864e" providerId="ADAL" clId="{A3488FC5-8D07-4610-A1BC-BFEC48D888DB}" dt="2025-02-11T12:37:44.592" v="107" actId="1076"/>
          <ac:grpSpMkLst>
            <pc:docMk/>
            <pc:sldMk cId="2308224161" sldId="258"/>
            <ac:grpSpMk id="38" creationId="{94E3F920-2FBB-B2EE-7E3D-EE72926B5785}"/>
          </ac:grpSpMkLst>
        </pc:grpChg>
        <pc:grpChg chg="mod">
          <ac:chgData name="Bennett, Natalie (Growth Company)" userId="cc2eaed6-ca41-464a-8af2-707b48ee864e" providerId="ADAL" clId="{A3488FC5-8D07-4610-A1BC-BFEC48D888DB}" dt="2025-02-11T12:37:39.383" v="105" actId="1076"/>
          <ac:grpSpMkLst>
            <pc:docMk/>
            <pc:sldMk cId="2308224161" sldId="258"/>
            <ac:grpSpMk id="41" creationId="{6257AFD3-FFC5-407F-CB15-A51BB612125C}"/>
          </ac:grpSpMkLst>
        </pc:grpChg>
        <pc:grpChg chg="mod">
          <ac:chgData name="Bennett, Natalie (Growth Company)" userId="cc2eaed6-ca41-464a-8af2-707b48ee864e" providerId="ADAL" clId="{A3488FC5-8D07-4610-A1BC-BFEC48D888DB}" dt="2025-02-11T12:40:22.391" v="140" actId="1076"/>
          <ac:grpSpMkLst>
            <pc:docMk/>
            <pc:sldMk cId="2308224161" sldId="258"/>
            <ac:grpSpMk id="55" creationId="{7D6BEDAD-B154-F9FE-79AB-E2341D7B95CE}"/>
          </ac:grpSpMkLst>
        </pc:grpChg>
        <pc:grpChg chg="mod">
          <ac:chgData name="Bennett, Natalie (Growth Company)" userId="cc2eaed6-ca41-464a-8af2-707b48ee864e" providerId="ADAL" clId="{A3488FC5-8D07-4610-A1BC-BFEC48D888DB}" dt="2025-02-11T12:40:42.687" v="144" actId="1076"/>
          <ac:grpSpMkLst>
            <pc:docMk/>
            <pc:sldMk cId="2308224161" sldId="258"/>
            <ac:grpSpMk id="76" creationId="{F0E1C222-A0BC-60E9-51D1-7F4A58C85235}"/>
          </ac:grpSpMkLst>
        </pc:grpChg>
        <pc:grpChg chg="mod">
          <ac:chgData name="Bennett, Natalie (Growth Company)" userId="cc2eaed6-ca41-464a-8af2-707b48ee864e" providerId="ADAL" clId="{A3488FC5-8D07-4610-A1BC-BFEC48D888DB}" dt="2025-02-11T12:33:13.419" v="57" actId="1076"/>
          <ac:grpSpMkLst>
            <pc:docMk/>
            <pc:sldMk cId="2308224161" sldId="258"/>
            <ac:grpSpMk id="85" creationId="{41D64970-CBFB-1C88-FDE2-613C30076EC5}"/>
          </ac:grpSpMkLst>
        </pc:grpChg>
        <pc:graphicFrameChg chg="mod modGraphic">
          <ac:chgData name="Bennett, Natalie (Growth Company)" userId="cc2eaed6-ca41-464a-8af2-707b48ee864e" providerId="ADAL" clId="{A3488FC5-8D07-4610-A1BC-BFEC48D888DB}" dt="2025-02-18T10:25:47.265" v="193" actId="20577"/>
          <ac:graphicFrameMkLst>
            <pc:docMk/>
            <pc:sldMk cId="2308224161" sldId="258"/>
            <ac:graphicFrameMk id="2" creationId="{4A4C05D1-11DB-01F8-3D08-2C0B36A3FCD8}"/>
          </ac:graphicFrameMkLst>
        </pc:graphicFrameChg>
      </pc:sldChg>
      <pc:sldChg chg="addSp delSp modSp mod ord">
        <pc:chgData name="Bennett, Natalie (Growth Company)" userId="cc2eaed6-ca41-464a-8af2-707b48ee864e" providerId="ADAL" clId="{A3488FC5-8D07-4610-A1BC-BFEC48D888DB}" dt="2025-02-18T10:28:36.302" v="290" actId="20577"/>
        <pc:sldMkLst>
          <pc:docMk/>
          <pc:sldMk cId="1854145388" sldId="259"/>
        </pc:sldMkLst>
        <pc:grpChg chg="mod">
          <ac:chgData name="Bennett, Natalie (Growth Company)" userId="cc2eaed6-ca41-464a-8af2-707b48ee864e" providerId="ADAL" clId="{A3488FC5-8D07-4610-A1BC-BFEC48D888DB}" dt="2025-02-18T10:28:31.073" v="282" actId="1076"/>
          <ac:grpSpMkLst>
            <pc:docMk/>
            <pc:sldMk cId="1854145388" sldId="259"/>
            <ac:grpSpMk id="16" creationId="{61203F7B-C74A-94F4-8ED2-D5EF4439C4B3}"/>
          </ac:grpSpMkLst>
        </pc:grpChg>
        <pc:grpChg chg="mod">
          <ac:chgData name="Bennett, Natalie (Growth Company)" userId="cc2eaed6-ca41-464a-8af2-707b48ee864e" providerId="ADAL" clId="{A3488FC5-8D07-4610-A1BC-BFEC48D888DB}" dt="2025-02-11T12:41:42.981" v="166" actId="1076"/>
          <ac:grpSpMkLst>
            <pc:docMk/>
            <pc:sldMk cId="1854145388" sldId="259"/>
            <ac:grpSpMk id="27" creationId="{2974CE1B-59FF-EDC9-DD15-A63CE242EDF1}"/>
          </ac:grpSpMkLst>
        </pc:grpChg>
        <pc:grpChg chg="mod">
          <ac:chgData name="Bennett, Natalie (Growth Company)" userId="cc2eaed6-ca41-464a-8af2-707b48ee864e" providerId="ADAL" clId="{A3488FC5-8D07-4610-A1BC-BFEC48D888DB}" dt="2025-02-18T10:28:30.052" v="278" actId="1076"/>
          <ac:grpSpMkLst>
            <pc:docMk/>
            <pc:sldMk cId="1854145388" sldId="259"/>
            <ac:grpSpMk id="30" creationId="{80DD1E25-A3B3-2E1B-E2DD-63156EF0B3A6}"/>
          </ac:grpSpMkLst>
        </pc:grpChg>
        <pc:grpChg chg="mod">
          <ac:chgData name="Bennett, Natalie (Growth Company)" userId="cc2eaed6-ca41-464a-8af2-707b48ee864e" providerId="ADAL" clId="{A3488FC5-8D07-4610-A1BC-BFEC48D888DB}" dt="2025-02-18T10:28:34.538" v="288" actId="1076"/>
          <ac:grpSpMkLst>
            <pc:docMk/>
            <pc:sldMk cId="1854145388" sldId="259"/>
            <ac:grpSpMk id="33" creationId="{353DADA5-411A-3A96-D6D6-6AD5B0C3B2D4}"/>
          </ac:grpSpMkLst>
        </pc:grpChg>
        <pc:grpChg chg="mod">
          <ac:chgData name="Bennett, Natalie (Growth Company)" userId="cc2eaed6-ca41-464a-8af2-707b48ee864e" providerId="ADAL" clId="{A3488FC5-8D07-4610-A1BC-BFEC48D888DB}" dt="2025-02-18T10:28:28.630" v="276" actId="1076"/>
          <ac:grpSpMkLst>
            <pc:docMk/>
            <pc:sldMk cId="1854145388" sldId="259"/>
            <ac:grpSpMk id="37" creationId="{34B5DDE2-9121-737A-A5E3-BF9202745916}"/>
          </ac:grpSpMkLst>
        </pc:grpChg>
        <pc:grpChg chg="mod">
          <ac:chgData name="Bennett, Natalie (Growth Company)" userId="cc2eaed6-ca41-464a-8af2-707b48ee864e" providerId="ADAL" clId="{A3488FC5-8D07-4610-A1BC-BFEC48D888DB}" dt="2025-02-18T10:28:30.889" v="281" actId="1076"/>
          <ac:grpSpMkLst>
            <pc:docMk/>
            <pc:sldMk cId="1854145388" sldId="259"/>
            <ac:grpSpMk id="38" creationId="{B8C92A86-CD9D-991F-6A98-96307F952F19}"/>
          </ac:grpSpMkLst>
        </pc:grpChg>
        <pc:grpChg chg="mod">
          <ac:chgData name="Bennett, Natalie (Growth Company)" userId="cc2eaed6-ca41-464a-8af2-707b48ee864e" providerId="ADAL" clId="{A3488FC5-8D07-4610-A1BC-BFEC48D888DB}" dt="2025-02-18T10:28:30.488" v="279" actId="1076"/>
          <ac:grpSpMkLst>
            <pc:docMk/>
            <pc:sldMk cId="1854145388" sldId="259"/>
            <ac:grpSpMk id="41" creationId="{B5AFC2B1-F015-159A-F87F-A0083D6514C7}"/>
          </ac:grpSpMkLst>
        </pc:grpChg>
        <pc:grpChg chg="mod">
          <ac:chgData name="Bennett, Natalie (Growth Company)" userId="cc2eaed6-ca41-464a-8af2-707b48ee864e" providerId="ADAL" clId="{A3488FC5-8D07-4610-A1BC-BFEC48D888DB}" dt="2025-02-18T10:28:29.529" v="277" actId="1076"/>
          <ac:grpSpMkLst>
            <pc:docMk/>
            <pc:sldMk cId="1854145388" sldId="259"/>
            <ac:grpSpMk id="51" creationId="{7736C16F-E628-E4C0-3BAA-F3F9E57F3E24}"/>
          </ac:grpSpMkLst>
        </pc:grpChg>
        <pc:grpChg chg="mod">
          <ac:chgData name="Bennett, Natalie (Growth Company)" userId="cc2eaed6-ca41-464a-8af2-707b48ee864e" providerId="ADAL" clId="{A3488FC5-8D07-4610-A1BC-BFEC48D888DB}" dt="2025-02-11T12:41:41.348" v="165" actId="1076"/>
          <ac:grpSpMkLst>
            <pc:docMk/>
            <pc:sldMk cId="1854145388" sldId="259"/>
            <ac:grpSpMk id="76" creationId="{B4911626-1C0C-DC49-B9E7-B551D0CBFF8A}"/>
          </ac:grpSpMkLst>
        </pc:grpChg>
        <pc:grpChg chg="mod">
          <ac:chgData name="Bennett, Natalie (Growth Company)" userId="cc2eaed6-ca41-464a-8af2-707b48ee864e" providerId="ADAL" clId="{A3488FC5-8D07-4610-A1BC-BFEC48D888DB}" dt="2025-02-18T10:28:30.689" v="280" actId="1076"/>
          <ac:grpSpMkLst>
            <pc:docMk/>
            <pc:sldMk cId="1854145388" sldId="259"/>
            <ac:grpSpMk id="99" creationId="{43E061F3-89A4-F2B3-9054-C0266B288E2F}"/>
          </ac:grpSpMkLst>
        </pc:grpChg>
        <pc:graphicFrameChg chg="mod modGraphic">
          <ac:chgData name="Bennett, Natalie (Growth Company)" userId="cc2eaed6-ca41-464a-8af2-707b48ee864e" providerId="ADAL" clId="{A3488FC5-8D07-4610-A1BC-BFEC48D888DB}" dt="2025-02-18T10:28:36.302" v="290" actId="20577"/>
          <ac:graphicFrameMkLst>
            <pc:docMk/>
            <pc:sldMk cId="1854145388" sldId="259"/>
            <ac:graphicFrameMk id="2" creationId="{4E44B2A2-7716-C7DA-8C89-43C5660189D8}"/>
          </ac:graphicFrameMkLst>
        </pc:graphicFrameChg>
        <pc:picChg chg="mod">
          <ac:chgData name="Bennett, Natalie (Growth Company)" userId="cc2eaed6-ca41-464a-8af2-707b48ee864e" providerId="ADAL" clId="{A3488FC5-8D07-4610-A1BC-BFEC48D888DB}" dt="2025-02-11T12:41:26.063" v="157" actId="1076"/>
          <ac:picMkLst>
            <pc:docMk/>
            <pc:sldMk cId="1854145388" sldId="259"/>
            <ac:picMk id="10" creationId="{A75211EB-E044-CD07-A61B-C0AFDF4D741C}"/>
          </ac:picMkLst>
        </pc:picChg>
        <pc:picChg chg="mod">
          <ac:chgData name="Bennett, Natalie (Growth Company)" userId="cc2eaed6-ca41-464a-8af2-707b48ee864e" providerId="ADAL" clId="{A3488FC5-8D07-4610-A1BC-BFEC48D888DB}" dt="2025-02-18T10:28:28.153" v="275" actId="1076"/>
          <ac:picMkLst>
            <pc:docMk/>
            <pc:sldMk cId="1854145388" sldId="259"/>
            <ac:picMk id="14" creationId="{C2CE9FEC-6C53-3DD1-B505-F93EA4402AED}"/>
          </ac:picMkLst>
        </pc:picChg>
        <pc:picChg chg="mod">
          <ac:chgData name="Bennett, Natalie (Growth Company)" userId="cc2eaed6-ca41-464a-8af2-707b48ee864e" providerId="ADAL" clId="{A3488FC5-8D07-4610-A1BC-BFEC48D888DB}" dt="2025-02-11T12:41:24.985" v="156" actId="1076"/>
          <ac:picMkLst>
            <pc:docMk/>
            <pc:sldMk cId="1854145388" sldId="259"/>
            <ac:picMk id="36" creationId="{581D8413-F849-A9A3-2A0A-20EC98397712}"/>
          </ac:picMkLst>
        </pc:picChg>
        <pc:picChg chg="mod">
          <ac:chgData name="Bennett, Natalie (Growth Company)" userId="cc2eaed6-ca41-464a-8af2-707b48ee864e" providerId="ADAL" clId="{A3488FC5-8D07-4610-A1BC-BFEC48D888DB}" dt="2025-02-18T10:28:27.132" v="272" actId="1076"/>
          <ac:picMkLst>
            <pc:docMk/>
            <pc:sldMk cId="1854145388" sldId="259"/>
            <ac:picMk id="59" creationId="{0B5E3BC2-D1A4-BE2F-D10D-7E685D6D133C}"/>
          </ac:picMkLst>
        </pc:picChg>
      </pc:sldChg>
      <pc:sldChg chg="addSp delSp modSp mod">
        <pc:chgData name="Bennett, Natalie (Growth Company)" userId="cc2eaed6-ca41-464a-8af2-707b48ee864e" providerId="ADAL" clId="{A3488FC5-8D07-4610-A1BC-BFEC48D888DB}" dt="2025-02-18T11:14:34.621" v="295" actId="20577"/>
        <pc:sldMkLst>
          <pc:docMk/>
          <pc:sldMk cId="3955495334" sldId="260"/>
        </pc:sldMkLst>
        <pc:grpChg chg="mod">
          <ac:chgData name="Bennett, Natalie (Growth Company)" userId="cc2eaed6-ca41-464a-8af2-707b48ee864e" providerId="ADAL" clId="{A3488FC5-8D07-4610-A1BC-BFEC48D888DB}" dt="2025-02-11T12:42:22.644" v="173" actId="1076"/>
          <ac:grpSpMkLst>
            <pc:docMk/>
            <pc:sldMk cId="3955495334" sldId="260"/>
            <ac:grpSpMk id="27" creationId="{7A18814C-360F-1CA5-0599-A6D3E1DA45D2}"/>
          </ac:grpSpMkLst>
        </pc:grpChg>
        <pc:grpChg chg="mod">
          <ac:chgData name="Bennett, Natalie (Growth Company)" userId="cc2eaed6-ca41-464a-8af2-707b48ee864e" providerId="ADAL" clId="{A3488FC5-8D07-4610-A1BC-BFEC48D888DB}" dt="2025-02-11T12:38:39.353" v="121" actId="1076"/>
          <ac:grpSpMkLst>
            <pc:docMk/>
            <pc:sldMk cId="3955495334" sldId="260"/>
            <ac:grpSpMk id="30" creationId="{8FC5C62A-A828-08CE-361D-2D702B5BCA29}"/>
          </ac:grpSpMkLst>
        </pc:grpChg>
        <pc:grpChg chg="mod">
          <ac:chgData name="Bennett, Natalie (Growth Company)" userId="cc2eaed6-ca41-464a-8af2-707b48ee864e" providerId="ADAL" clId="{A3488FC5-8D07-4610-A1BC-BFEC48D888DB}" dt="2025-02-11T12:39:00.584" v="129" actId="1076"/>
          <ac:grpSpMkLst>
            <pc:docMk/>
            <pc:sldMk cId="3955495334" sldId="260"/>
            <ac:grpSpMk id="33" creationId="{87A43D86-C179-9912-B89D-749B0BB94534}"/>
          </ac:grpSpMkLst>
        </pc:grpChg>
        <pc:grpChg chg="mod">
          <ac:chgData name="Bennett, Natalie (Growth Company)" userId="cc2eaed6-ca41-464a-8af2-707b48ee864e" providerId="ADAL" clId="{A3488FC5-8D07-4610-A1BC-BFEC48D888DB}" dt="2025-02-11T12:38:41.445" v="122" actId="1076"/>
          <ac:grpSpMkLst>
            <pc:docMk/>
            <pc:sldMk cId="3955495334" sldId="260"/>
            <ac:grpSpMk id="37" creationId="{9DA5EC40-79D0-40FD-6077-E461BECE093A}"/>
          </ac:grpSpMkLst>
        </pc:grpChg>
        <pc:grpChg chg="mod">
          <ac:chgData name="Bennett, Natalie (Growth Company)" userId="cc2eaed6-ca41-464a-8af2-707b48ee864e" providerId="ADAL" clId="{A3488FC5-8D07-4610-A1BC-BFEC48D888DB}" dt="2025-02-11T12:38:37.731" v="120" actId="1076"/>
          <ac:grpSpMkLst>
            <pc:docMk/>
            <pc:sldMk cId="3955495334" sldId="260"/>
            <ac:grpSpMk id="41" creationId="{950717AE-F8EF-DE67-7FAC-643FEC0F3882}"/>
          </ac:grpSpMkLst>
        </pc:grpChg>
        <pc:grpChg chg="mod">
          <ac:chgData name="Bennett, Natalie (Growth Company)" userId="cc2eaed6-ca41-464a-8af2-707b48ee864e" providerId="ADAL" clId="{A3488FC5-8D07-4610-A1BC-BFEC48D888DB}" dt="2025-02-11T12:38:47.129" v="123" actId="1076"/>
          <ac:grpSpMkLst>
            <pc:docMk/>
            <pc:sldMk cId="3955495334" sldId="260"/>
            <ac:grpSpMk id="51" creationId="{5B6EB318-3669-4525-6BA9-BB361D950AE1}"/>
          </ac:grpSpMkLst>
        </pc:grpChg>
        <pc:grpChg chg="mod">
          <ac:chgData name="Bennett, Natalie (Growth Company)" userId="cc2eaed6-ca41-464a-8af2-707b48ee864e" providerId="ADAL" clId="{A3488FC5-8D07-4610-A1BC-BFEC48D888DB}" dt="2025-02-11T12:42:24.278" v="174" actId="1076"/>
          <ac:grpSpMkLst>
            <pc:docMk/>
            <pc:sldMk cId="3955495334" sldId="260"/>
            <ac:grpSpMk id="76" creationId="{6FCD80B8-541B-3244-C0AA-FFAEDC2F056D}"/>
          </ac:grpSpMkLst>
        </pc:grpChg>
        <pc:graphicFrameChg chg="mod modGraphic">
          <ac:chgData name="Bennett, Natalie (Growth Company)" userId="cc2eaed6-ca41-464a-8af2-707b48ee864e" providerId="ADAL" clId="{A3488FC5-8D07-4610-A1BC-BFEC48D888DB}" dt="2025-02-18T11:14:34.621" v="295" actId="20577"/>
          <ac:graphicFrameMkLst>
            <pc:docMk/>
            <pc:sldMk cId="3955495334" sldId="260"/>
            <ac:graphicFrameMk id="2" creationId="{26E4866F-76E5-7DEF-938D-A095B9EE13C5}"/>
          </ac:graphicFrameMkLst>
        </pc:graphicFrameChg>
        <pc:picChg chg="mod">
          <ac:chgData name="Bennett, Natalie (Growth Company)" userId="cc2eaed6-ca41-464a-8af2-707b48ee864e" providerId="ADAL" clId="{A3488FC5-8D07-4610-A1BC-BFEC48D888DB}" dt="2025-02-11T12:42:03.326" v="171" actId="1076"/>
          <ac:picMkLst>
            <pc:docMk/>
            <pc:sldMk cId="3955495334" sldId="260"/>
            <ac:picMk id="91" creationId="{37B93F06-092E-EA68-E1D4-5D33CB0470AE}"/>
          </ac:picMkLst>
        </pc:picChg>
      </pc:sldChg>
    </pc:docChg>
  </pc:docChgLst>
  <pc:docChgLst>
    <pc:chgData name="Higgins, Teigan (Growth Company)" userId="6b977de3-eeb6-4d36-aa47-2111edbf69f3" providerId="ADAL" clId="{87AC8568-51BC-4A8F-A315-D3DB6963A5CA}"/>
    <pc:docChg chg="undo custSel modSld modNotesMaster">
      <pc:chgData name="Higgins, Teigan (Growth Company)" userId="6b977de3-eeb6-4d36-aa47-2111edbf69f3" providerId="ADAL" clId="{87AC8568-51BC-4A8F-A315-D3DB6963A5CA}" dt="2025-02-24T11:07:47.026" v="655" actId="20577"/>
      <pc:docMkLst>
        <pc:docMk/>
      </pc:docMkLst>
      <pc:sldChg chg="modSp mod">
        <pc:chgData name="Higgins, Teigan (Growth Company)" userId="6b977de3-eeb6-4d36-aa47-2111edbf69f3" providerId="ADAL" clId="{87AC8568-51BC-4A8F-A315-D3DB6963A5CA}" dt="2025-02-24T11:07:35.763" v="640" actId="20577"/>
        <pc:sldMkLst>
          <pc:docMk/>
          <pc:sldMk cId="3168401456" sldId="257"/>
        </pc:sldMkLst>
        <pc:spChg chg="mod">
          <ac:chgData name="Higgins, Teigan (Growth Company)" userId="6b977de3-eeb6-4d36-aa47-2111edbf69f3" providerId="ADAL" clId="{87AC8568-51BC-4A8F-A315-D3DB6963A5CA}" dt="2025-02-24T11:07:35.763" v="640" actId="20577"/>
          <ac:spMkLst>
            <pc:docMk/>
            <pc:sldMk cId="3168401456" sldId="257"/>
            <ac:spMk id="8" creationId="{0CDFECFF-FDB2-03BC-E059-67B8EADEACEA}"/>
          </ac:spMkLst>
        </pc:spChg>
        <pc:grpChg chg="mod">
          <ac:chgData name="Higgins, Teigan (Growth Company)" userId="6b977de3-eeb6-4d36-aa47-2111edbf69f3" providerId="ADAL" clId="{87AC8568-51BC-4A8F-A315-D3DB6963A5CA}" dt="2025-02-11T13:26:27.285" v="128" actId="1076"/>
          <ac:grpSpMkLst>
            <pc:docMk/>
            <pc:sldMk cId="3168401456" sldId="257"/>
            <ac:grpSpMk id="24" creationId="{B79686D6-B6B9-F61C-72DA-ABF758F4367C}"/>
          </ac:grpSpMkLst>
        </pc:grpChg>
        <pc:grpChg chg="mod">
          <ac:chgData name="Higgins, Teigan (Growth Company)" userId="6b977de3-eeb6-4d36-aa47-2111edbf69f3" providerId="ADAL" clId="{87AC8568-51BC-4A8F-A315-D3DB6963A5CA}" dt="2025-02-11T13:27:41.614" v="129" actId="1076"/>
          <ac:grpSpMkLst>
            <pc:docMk/>
            <pc:sldMk cId="3168401456" sldId="257"/>
            <ac:grpSpMk id="85" creationId="{5FE27878-489A-6E4E-EBE3-7D0C564723D6}"/>
          </ac:grpSpMkLst>
        </pc:grpChg>
        <pc:graphicFrameChg chg="mod modGraphic">
          <ac:chgData name="Higgins, Teigan (Growth Company)" userId="6b977de3-eeb6-4d36-aa47-2111edbf69f3" providerId="ADAL" clId="{87AC8568-51BC-4A8F-A315-D3DB6963A5CA}" dt="2025-02-18T13:20:09.241" v="629" actId="20577"/>
          <ac:graphicFrameMkLst>
            <pc:docMk/>
            <pc:sldMk cId="3168401456" sldId="257"/>
            <ac:graphicFrameMk id="2" creationId="{00000000-0000-0000-0000-000000000000}"/>
          </ac:graphicFrameMkLst>
        </pc:graphicFrameChg>
        <pc:picChg chg="mod">
          <ac:chgData name="Higgins, Teigan (Growth Company)" userId="6b977de3-eeb6-4d36-aa47-2111edbf69f3" providerId="ADAL" clId="{87AC8568-51BC-4A8F-A315-D3DB6963A5CA}" dt="2025-02-18T12:21:14.581" v="234" actId="1038"/>
          <ac:picMkLst>
            <pc:docMk/>
            <pc:sldMk cId="3168401456" sldId="257"/>
            <ac:picMk id="6" creationId="{27C5207B-BF52-23AF-A948-66203D9AAD60}"/>
          </ac:picMkLst>
        </pc:picChg>
        <pc:picChg chg="mod">
          <ac:chgData name="Higgins, Teigan (Growth Company)" userId="6b977de3-eeb6-4d36-aa47-2111edbf69f3" providerId="ADAL" clId="{87AC8568-51BC-4A8F-A315-D3DB6963A5CA}" dt="2025-02-18T13:20:19.072" v="630" actId="1076"/>
          <ac:picMkLst>
            <pc:docMk/>
            <pc:sldMk cId="3168401456" sldId="257"/>
            <ac:picMk id="14" creationId="{7976BE68-A32A-5310-5130-DDA3E685E08C}"/>
          </ac:picMkLst>
        </pc:picChg>
        <pc:picChg chg="mod">
          <ac:chgData name="Higgins, Teigan (Growth Company)" userId="6b977de3-eeb6-4d36-aa47-2111edbf69f3" providerId="ADAL" clId="{87AC8568-51BC-4A8F-A315-D3DB6963A5CA}" dt="2025-02-11T13:24:24.321" v="112" actId="1076"/>
          <ac:picMkLst>
            <pc:docMk/>
            <pc:sldMk cId="3168401456" sldId="257"/>
            <ac:picMk id="21" creationId="{3ACBA191-D472-EB62-C303-7CEFB52B00BF}"/>
          </ac:picMkLst>
        </pc:picChg>
        <pc:picChg chg="mod">
          <ac:chgData name="Higgins, Teigan (Growth Company)" userId="6b977de3-eeb6-4d36-aa47-2111edbf69f3" providerId="ADAL" clId="{87AC8568-51BC-4A8F-A315-D3DB6963A5CA}" dt="2025-02-18T13:20:21.426" v="631" actId="1076"/>
          <ac:picMkLst>
            <pc:docMk/>
            <pc:sldMk cId="3168401456" sldId="257"/>
            <ac:picMk id="53" creationId="{C632C456-A8A9-8EB7-0B35-00A074F731FD}"/>
          </ac:picMkLst>
        </pc:picChg>
        <pc:picChg chg="mod">
          <ac:chgData name="Higgins, Teigan (Growth Company)" userId="6b977de3-eeb6-4d36-aa47-2111edbf69f3" providerId="ADAL" clId="{87AC8568-51BC-4A8F-A315-D3DB6963A5CA}" dt="2025-02-18T13:20:22.293" v="632" actId="1076"/>
          <ac:picMkLst>
            <pc:docMk/>
            <pc:sldMk cId="3168401456" sldId="257"/>
            <ac:picMk id="90" creationId="{16889D50-F021-59F8-650E-2F44E1B47DC4}"/>
          </ac:picMkLst>
        </pc:picChg>
        <pc:picChg chg="mod">
          <ac:chgData name="Higgins, Teigan (Growth Company)" userId="6b977de3-eeb6-4d36-aa47-2111edbf69f3" providerId="ADAL" clId="{87AC8568-51BC-4A8F-A315-D3DB6963A5CA}" dt="2025-02-18T13:06:19.649" v="429" actId="1076"/>
          <ac:picMkLst>
            <pc:docMk/>
            <pc:sldMk cId="3168401456" sldId="257"/>
            <ac:picMk id="91" creationId="{C8449AA4-8055-E31F-2DF6-8ABF0081A842}"/>
          </ac:picMkLst>
        </pc:picChg>
      </pc:sldChg>
      <pc:sldChg chg="addSp delSp modSp mod">
        <pc:chgData name="Higgins, Teigan (Growth Company)" userId="6b977de3-eeb6-4d36-aa47-2111edbf69f3" providerId="ADAL" clId="{87AC8568-51BC-4A8F-A315-D3DB6963A5CA}" dt="2025-02-24T11:07:39.862" v="645" actId="20577"/>
        <pc:sldMkLst>
          <pc:docMk/>
          <pc:sldMk cId="2308224161" sldId="258"/>
        </pc:sldMkLst>
        <pc:spChg chg="mod">
          <ac:chgData name="Higgins, Teigan (Growth Company)" userId="6b977de3-eeb6-4d36-aa47-2111edbf69f3" providerId="ADAL" clId="{87AC8568-51BC-4A8F-A315-D3DB6963A5CA}" dt="2025-02-24T11:07:39.862" v="645" actId="20577"/>
          <ac:spMkLst>
            <pc:docMk/>
            <pc:sldMk cId="2308224161" sldId="258"/>
            <ac:spMk id="8" creationId="{DFDB1C5B-A309-7A25-5D06-CC38715C8175}"/>
          </ac:spMkLst>
        </pc:spChg>
        <pc:graphicFrameChg chg="mod modGraphic">
          <ac:chgData name="Higgins, Teigan (Growth Company)" userId="6b977de3-eeb6-4d36-aa47-2111edbf69f3" providerId="ADAL" clId="{87AC8568-51BC-4A8F-A315-D3DB6963A5CA}" dt="2025-02-18T13:06:37.331" v="464" actId="20577"/>
          <ac:graphicFrameMkLst>
            <pc:docMk/>
            <pc:sldMk cId="2308224161" sldId="258"/>
            <ac:graphicFrameMk id="2" creationId="{4A4C05D1-11DB-01F8-3D08-2C0B36A3FCD8}"/>
          </ac:graphicFrameMkLst>
        </pc:graphicFrameChg>
        <pc:picChg chg="add mod">
          <ac:chgData name="Higgins, Teigan (Growth Company)" userId="6b977de3-eeb6-4d36-aa47-2111edbf69f3" providerId="ADAL" clId="{87AC8568-51BC-4A8F-A315-D3DB6963A5CA}" dt="2025-02-11T13:28:59.295" v="146"/>
          <ac:picMkLst>
            <pc:docMk/>
            <pc:sldMk cId="2308224161" sldId="258"/>
            <ac:picMk id="6" creationId="{CF1B34C2-1FDC-2F99-7D5C-0AD6A4BE0E11}"/>
          </ac:picMkLst>
        </pc:picChg>
        <pc:picChg chg="add mod">
          <ac:chgData name="Higgins, Teigan (Growth Company)" userId="6b977de3-eeb6-4d36-aa47-2111edbf69f3" providerId="ADAL" clId="{87AC8568-51BC-4A8F-A315-D3DB6963A5CA}" dt="2025-02-18T12:22:30.625" v="293"/>
          <ac:picMkLst>
            <pc:docMk/>
            <pc:sldMk cId="2308224161" sldId="258"/>
            <ac:picMk id="7" creationId="{D73F8D07-3FE2-DF31-C681-C08F6C926C6C}"/>
          </ac:picMkLst>
        </pc:picChg>
        <pc:picChg chg="mod">
          <ac:chgData name="Higgins, Teigan (Growth Company)" userId="6b977de3-eeb6-4d36-aa47-2111edbf69f3" providerId="ADAL" clId="{87AC8568-51BC-4A8F-A315-D3DB6963A5CA}" dt="2025-02-18T13:06:34.220" v="462" actId="1036"/>
          <ac:picMkLst>
            <pc:docMk/>
            <pc:sldMk cId="2308224161" sldId="258"/>
            <ac:picMk id="53" creationId="{AC09DD9B-A47D-E57A-7BCE-B8A57E25CBE1}"/>
          </ac:picMkLst>
        </pc:picChg>
        <pc:picChg chg="mod">
          <ac:chgData name="Higgins, Teigan (Growth Company)" userId="6b977de3-eeb6-4d36-aa47-2111edbf69f3" providerId="ADAL" clId="{87AC8568-51BC-4A8F-A315-D3DB6963A5CA}" dt="2025-02-18T13:06:31.135" v="448" actId="1036"/>
          <ac:picMkLst>
            <pc:docMk/>
            <pc:sldMk cId="2308224161" sldId="258"/>
            <ac:picMk id="91" creationId="{FA2EC8C6-DE76-5792-C5F5-DF7B562D5D1C}"/>
          </ac:picMkLst>
        </pc:picChg>
      </pc:sldChg>
      <pc:sldChg chg="addSp delSp modSp mod">
        <pc:chgData name="Higgins, Teigan (Growth Company)" userId="6b977de3-eeb6-4d36-aa47-2111edbf69f3" providerId="ADAL" clId="{87AC8568-51BC-4A8F-A315-D3DB6963A5CA}" dt="2025-02-24T11:07:43.696" v="650" actId="20577"/>
        <pc:sldMkLst>
          <pc:docMk/>
          <pc:sldMk cId="1854145388" sldId="259"/>
        </pc:sldMkLst>
        <pc:spChg chg="mod">
          <ac:chgData name="Higgins, Teigan (Growth Company)" userId="6b977de3-eeb6-4d36-aa47-2111edbf69f3" providerId="ADAL" clId="{87AC8568-51BC-4A8F-A315-D3DB6963A5CA}" dt="2025-02-24T11:07:43.696" v="650" actId="20577"/>
          <ac:spMkLst>
            <pc:docMk/>
            <pc:sldMk cId="1854145388" sldId="259"/>
            <ac:spMk id="8" creationId="{BFE065B5-BF6F-56E0-5BE6-5864EFA0B48B}"/>
          </ac:spMkLst>
        </pc:spChg>
        <pc:grpChg chg="mod">
          <ac:chgData name="Higgins, Teigan (Growth Company)" userId="6b977de3-eeb6-4d36-aa47-2111edbf69f3" providerId="ADAL" clId="{87AC8568-51BC-4A8F-A315-D3DB6963A5CA}" dt="2025-02-18T13:06:10.850" v="426" actId="1076"/>
          <ac:grpSpMkLst>
            <pc:docMk/>
            <pc:sldMk cId="1854145388" sldId="259"/>
            <ac:grpSpMk id="30" creationId="{80DD1E25-A3B3-2E1B-E2DD-63156EF0B3A6}"/>
          </ac:grpSpMkLst>
        </pc:grpChg>
        <pc:grpChg chg="mod">
          <ac:chgData name="Higgins, Teigan (Growth Company)" userId="6b977de3-eeb6-4d36-aa47-2111edbf69f3" providerId="ADAL" clId="{87AC8568-51BC-4A8F-A315-D3DB6963A5CA}" dt="2025-02-18T13:06:12.242" v="427" actId="1076"/>
          <ac:grpSpMkLst>
            <pc:docMk/>
            <pc:sldMk cId="1854145388" sldId="259"/>
            <ac:grpSpMk id="37" creationId="{34B5DDE2-9121-737A-A5E3-BF9202745916}"/>
          </ac:grpSpMkLst>
        </pc:grpChg>
        <pc:grpChg chg="mod">
          <ac:chgData name="Higgins, Teigan (Growth Company)" userId="6b977de3-eeb6-4d36-aa47-2111edbf69f3" providerId="ADAL" clId="{87AC8568-51BC-4A8F-A315-D3DB6963A5CA}" dt="2025-02-18T13:06:06.500" v="423" actId="1076"/>
          <ac:grpSpMkLst>
            <pc:docMk/>
            <pc:sldMk cId="1854145388" sldId="259"/>
            <ac:grpSpMk id="38" creationId="{B8C92A86-CD9D-991F-6A98-96307F952F19}"/>
          </ac:grpSpMkLst>
        </pc:grpChg>
        <pc:grpChg chg="mod">
          <ac:chgData name="Higgins, Teigan (Growth Company)" userId="6b977de3-eeb6-4d36-aa47-2111edbf69f3" providerId="ADAL" clId="{87AC8568-51BC-4A8F-A315-D3DB6963A5CA}" dt="2025-02-18T13:06:09.475" v="425" actId="1076"/>
          <ac:grpSpMkLst>
            <pc:docMk/>
            <pc:sldMk cId="1854145388" sldId="259"/>
            <ac:grpSpMk id="41" creationId="{B5AFC2B1-F015-159A-F87F-A0083D6514C7}"/>
          </ac:grpSpMkLst>
        </pc:grpChg>
        <pc:grpChg chg="mod">
          <ac:chgData name="Higgins, Teigan (Growth Company)" userId="6b977de3-eeb6-4d36-aa47-2111edbf69f3" providerId="ADAL" clId="{87AC8568-51BC-4A8F-A315-D3DB6963A5CA}" dt="2025-02-18T13:06:07.776" v="424" actId="1076"/>
          <ac:grpSpMkLst>
            <pc:docMk/>
            <pc:sldMk cId="1854145388" sldId="259"/>
            <ac:grpSpMk id="99" creationId="{43E061F3-89A4-F2B3-9054-C0266B288E2F}"/>
          </ac:grpSpMkLst>
        </pc:grpChg>
        <pc:graphicFrameChg chg="mod modGraphic">
          <ac:chgData name="Higgins, Teigan (Growth Company)" userId="6b977de3-eeb6-4d36-aa47-2111edbf69f3" providerId="ADAL" clId="{87AC8568-51BC-4A8F-A315-D3DB6963A5CA}" dt="2025-02-18T13:19:40.470" v="580" actId="20577"/>
          <ac:graphicFrameMkLst>
            <pc:docMk/>
            <pc:sldMk cId="1854145388" sldId="259"/>
            <ac:graphicFrameMk id="2" creationId="{4E44B2A2-7716-C7DA-8C89-43C5660189D8}"/>
          </ac:graphicFrameMkLst>
        </pc:graphicFrameChg>
        <pc:picChg chg="add mod">
          <ac:chgData name="Higgins, Teigan (Growth Company)" userId="6b977de3-eeb6-4d36-aa47-2111edbf69f3" providerId="ADAL" clId="{87AC8568-51BC-4A8F-A315-D3DB6963A5CA}" dt="2025-02-18T12:22:34.510" v="296" actId="1076"/>
          <ac:picMkLst>
            <pc:docMk/>
            <pc:sldMk cId="1854145388" sldId="259"/>
            <ac:picMk id="7" creationId="{C241A4A4-FFEF-21D8-DD69-BE6A1F9E164A}"/>
          </ac:picMkLst>
        </pc:picChg>
        <pc:picChg chg="mod">
          <ac:chgData name="Higgins, Teigan (Growth Company)" userId="6b977de3-eeb6-4d36-aa47-2111edbf69f3" providerId="ADAL" clId="{87AC8568-51BC-4A8F-A315-D3DB6963A5CA}" dt="2025-02-11T13:28:52.997" v="145" actId="1076"/>
          <ac:picMkLst>
            <pc:docMk/>
            <pc:sldMk cId="1854145388" sldId="259"/>
            <ac:picMk id="14" creationId="{C2CE9FEC-6C53-3DD1-B505-F93EA4402AED}"/>
          </ac:picMkLst>
        </pc:picChg>
        <pc:picChg chg="mod">
          <ac:chgData name="Higgins, Teigan (Growth Company)" userId="6b977de3-eeb6-4d36-aa47-2111edbf69f3" providerId="ADAL" clId="{87AC8568-51BC-4A8F-A315-D3DB6963A5CA}" dt="2025-02-18T12:21:44.261" v="253" actId="1076"/>
          <ac:picMkLst>
            <pc:docMk/>
            <pc:sldMk cId="1854145388" sldId="259"/>
            <ac:picMk id="53" creationId="{E54050BC-9FC6-39B1-7C69-721C20B1F05E}"/>
          </ac:picMkLst>
        </pc:picChg>
        <pc:picChg chg="mod">
          <ac:chgData name="Higgins, Teigan (Growth Company)" userId="6b977de3-eeb6-4d36-aa47-2111edbf69f3" providerId="ADAL" clId="{87AC8568-51BC-4A8F-A315-D3DB6963A5CA}" dt="2025-02-18T12:21:52.592" v="257" actId="1076"/>
          <ac:picMkLst>
            <pc:docMk/>
            <pc:sldMk cId="1854145388" sldId="259"/>
            <ac:picMk id="91" creationId="{E426B311-4AE4-114F-6FFC-8BE995C048F8}"/>
          </ac:picMkLst>
        </pc:picChg>
      </pc:sldChg>
      <pc:sldChg chg="addSp delSp modSp mod">
        <pc:chgData name="Higgins, Teigan (Growth Company)" userId="6b977de3-eeb6-4d36-aa47-2111edbf69f3" providerId="ADAL" clId="{87AC8568-51BC-4A8F-A315-D3DB6963A5CA}" dt="2025-02-24T11:07:47.026" v="655" actId="20577"/>
        <pc:sldMkLst>
          <pc:docMk/>
          <pc:sldMk cId="3955495334" sldId="260"/>
        </pc:sldMkLst>
        <pc:spChg chg="mod">
          <ac:chgData name="Higgins, Teigan (Growth Company)" userId="6b977de3-eeb6-4d36-aa47-2111edbf69f3" providerId="ADAL" clId="{87AC8568-51BC-4A8F-A315-D3DB6963A5CA}" dt="2025-02-24T11:07:47.026" v="655" actId="20577"/>
          <ac:spMkLst>
            <pc:docMk/>
            <pc:sldMk cId="3955495334" sldId="260"/>
            <ac:spMk id="8" creationId="{10EDDEE0-F0C0-D780-78AA-8BECC644C28C}"/>
          </ac:spMkLst>
        </pc:spChg>
        <pc:graphicFrameChg chg="mod modGraphic">
          <ac:chgData name="Higgins, Teigan (Growth Company)" userId="6b977de3-eeb6-4d36-aa47-2111edbf69f3" providerId="ADAL" clId="{87AC8568-51BC-4A8F-A315-D3DB6963A5CA}" dt="2025-02-18T13:04:45.566" v="416" actId="20577"/>
          <ac:graphicFrameMkLst>
            <pc:docMk/>
            <pc:sldMk cId="3955495334" sldId="260"/>
            <ac:graphicFrameMk id="2" creationId="{26E4866F-76E5-7DEF-938D-A095B9EE13C5}"/>
          </ac:graphicFrameMkLst>
        </pc:graphicFrameChg>
        <pc:picChg chg="add mod">
          <ac:chgData name="Higgins, Teigan (Growth Company)" userId="6b977de3-eeb6-4d36-aa47-2111edbf69f3" providerId="ADAL" clId="{87AC8568-51BC-4A8F-A315-D3DB6963A5CA}" dt="2025-02-18T13:05:17.872" v="417" actId="1076"/>
          <ac:picMkLst>
            <pc:docMk/>
            <pc:sldMk cId="3955495334" sldId="260"/>
            <ac:picMk id="6" creationId="{CB698198-9C2A-CB55-81D9-FE44FA72DA4B}"/>
          </ac:picMkLst>
        </pc:picChg>
        <pc:picChg chg="mod">
          <ac:chgData name="Higgins, Teigan (Growth Company)" userId="6b977de3-eeb6-4d36-aa47-2111edbf69f3" providerId="ADAL" clId="{87AC8568-51BC-4A8F-A315-D3DB6963A5CA}" dt="2025-02-11T13:29:03.742" v="147" actId="1076"/>
          <ac:picMkLst>
            <pc:docMk/>
            <pc:sldMk cId="3955495334" sldId="260"/>
            <ac:picMk id="14" creationId="{FD42EC7E-07B2-B01B-5BA1-8A6C60AA94BD}"/>
          </ac:picMkLst>
        </pc:picChg>
        <pc:picChg chg="mod">
          <ac:chgData name="Higgins, Teigan (Growth Company)" userId="6b977de3-eeb6-4d36-aa47-2111edbf69f3" providerId="ADAL" clId="{87AC8568-51BC-4A8F-A315-D3DB6963A5CA}" dt="2025-02-18T12:22:07.913" v="259" actId="1076"/>
          <ac:picMkLst>
            <pc:docMk/>
            <pc:sldMk cId="3955495334" sldId="260"/>
            <ac:picMk id="21" creationId="{1C010A78-77BB-4BC1-39F1-ACC24B467267}"/>
          </ac:picMkLst>
        </pc:picChg>
        <pc:picChg chg="mod">
          <ac:chgData name="Higgins, Teigan (Growth Company)" userId="6b977de3-eeb6-4d36-aa47-2111edbf69f3" providerId="ADAL" clId="{87AC8568-51BC-4A8F-A315-D3DB6963A5CA}" dt="2025-02-18T13:05:40.869" v="419" actId="1076"/>
          <ac:picMkLst>
            <pc:docMk/>
            <pc:sldMk cId="3955495334" sldId="260"/>
            <ac:picMk id="53" creationId="{71318D8F-6B14-4CE0-6988-E0B5EBFCC59A}"/>
          </ac:picMkLst>
        </pc:picChg>
        <pc:picChg chg="mod">
          <ac:chgData name="Higgins, Teigan (Growth Company)" userId="6b977de3-eeb6-4d36-aa47-2111edbf69f3" providerId="ADAL" clId="{87AC8568-51BC-4A8F-A315-D3DB6963A5CA}" dt="2025-02-18T13:05:39.840" v="418" actId="1076"/>
          <ac:picMkLst>
            <pc:docMk/>
            <pc:sldMk cId="3955495334" sldId="260"/>
            <ac:picMk id="91" creationId="{37B93F06-092E-EA68-E1D4-5D33CB0470AE}"/>
          </ac:picMkLst>
        </pc:picChg>
      </pc:sldChg>
    </pc:docChg>
  </pc:docChgLst>
  <pc:docChgLst>
    <pc:chgData name="Gibson, James (Growth Company)" userId="796103d5-3c3b-4850-8c40-1fef017b9f10" providerId="ADAL" clId="{00784ECB-AC29-4F69-A746-7C1C7A943F11}"/>
    <pc:docChg chg="custSel modSld">
      <pc:chgData name="Gibson, James (Growth Company)" userId="796103d5-3c3b-4850-8c40-1fef017b9f10" providerId="ADAL" clId="{00784ECB-AC29-4F69-A746-7C1C7A943F11}" dt="2025-02-13T08:53:42.343" v="25" actId="1076"/>
      <pc:docMkLst>
        <pc:docMk/>
      </pc:docMkLst>
      <pc:sldChg chg="addSp delSp modSp mod">
        <pc:chgData name="Gibson, James (Growth Company)" userId="796103d5-3c3b-4850-8c40-1fef017b9f10" providerId="ADAL" clId="{00784ECB-AC29-4F69-A746-7C1C7A943F11}" dt="2025-02-13T08:53:42.343" v="25" actId="1076"/>
        <pc:sldMkLst>
          <pc:docMk/>
          <pc:sldMk cId="3168401456" sldId="257"/>
        </pc:sldMkLst>
        <pc:spChg chg="mod">
          <ac:chgData name="Gibson, James (Growth Company)" userId="796103d5-3c3b-4850-8c40-1fef017b9f10" providerId="ADAL" clId="{00784ECB-AC29-4F69-A746-7C1C7A943F11}" dt="2025-02-13T08:51:45.160" v="6"/>
          <ac:spMkLst>
            <pc:docMk/>
            <pc:sldMk cId="3168401456" sldId="257"/>
            <ac:spMk id="10" creationId="{F4B383FB-3DB0-7141-DECA-81C22AA1D3A5}"/>
          </ac:spMkLst>
        </pc:spChg>
        <pc:spChg chg="mod">
          <ac:chgData name="Gibson, James (Growth Company)" userId="796103d5-3c3b-4850-8c40-1fef017b9f10" providerId="ADAL" clId="{00784ECB-AC29-4F69-A746-7C1C7A943F11}" dt="2025-02-13T08:51:45.160" v="6"/>
          <ac:spMkLst>
            <pc:docMk/>
            <pc:sldMk cId="3168401456" sldId="257"/>
            <ac:spMk id="12" creationId="{63D3F76A-777D-5568-8AB6-E18936B488EC}"/>
          </ac:spMkLst>
        </pc:spChg>
        <pc:spChg chg="mod">
          <ac:chgData name="Gibson, James (Growth Company)" userId="796103d5-3c3b-4850-8c40-1fef017b9f10" providerId="ADAL" clId="{00784ECB-AC29-4F69-A746-7C1C7A943F11}" dt="2025-02-13T08:52:14.733" v="10"/>
          <ac:spMkLst>
            <pc:docMk/>
            <pc:sldMk cId="3168401456" sldId="257"/>
            <ac:spMk id="15" creationId="{B862DEEB-8A24-008E-191A-76B38DE683C0}"/>
          </ac:spMkLst>
        </pc:spChg>
        <pc:spChg chg="mod">
          <ac:chgData name="Gibson, James (Growth Company)" userId="796103d5-3c3b-4850-8c40-1fef017b9f10" providerId="ADAL" clId="{00784ECB-AC29-4F69-A746-7C1C7A943F11}" dt="2025-02-13T08:52:14.733" v="10"/>
          <ac:spMkLst>
            <pc:docMk/>
            <pc:sldMk cId="3168401456" sldId="257"/>
            <ac:spMk id="19" creationId="{7FBA9DED-CC82-F3D1-0622-0D57638221C6}"/>
          </ac:spMkLst>
        </pc:spChg>
        <pc:spChg chg="mod">
          <ac:chgData name="Gibson, James (Growth Company)" userId="796103d5-3c3b-4850-8c40-1fef017b9f10" providerId="ADAL" clId="{00784ECB-AC29-4F69-A746-7C1C7A943F11}" dt="2025-02-13T08:52:43.394" v="15" actId="1076"/>
          <ac:spMkLst>
            <pc:docMk/>
            <pc:sldMk cId="3168401456" sldId="257"/>
            <ac:spMk id="87" creationId="{4625E3DA-C107-49C0-4FF8-351EFCB77EDC}"/>
          </ac:spMkLst>
        </pc:spChg>
        <pc:grpChg chg="add mod">
          <ac:chgData name="Gibson, James (Growth Company)" userId="796103d5-3c3b-4850-8c40-1fef017b9f10" providerId="ADAL" clId="{00784ECB-AC29-4F69-A746-7C1C7A943F11}" dt="2025-02-13T08:51:50.565" v="7" actId="1076"/>
          <ac:grpSpMkLst>
            <pc:docMk/>
            <pc:sldMk cId="3168401456" sldId="257"/>
            <ac:grpSpMk id="9" creationId="{939C5443-637F-2436-ECCD-9B35558DA038}"/>
          </ac:grpSpMkLst>
        </pc:grpChg>
        <pc:grpChg chg="add mod">
          <ac:chgData name="Gibson, James (Growth Company)" userId="796103d5-3c3b-4850-8c40-1fef017b9f10" providerId="ADAL" clId="{00784ECB-AC29-4F69-A746-7C1C7A943F11}" dt="2025-02-13T08:52:19.330" v="11" actId="1076"/>
          <ac:grpSpMkLst>
            <pc:docMk/>
            <pc:sldMk cId="3168401456" sldId="257"/>
            <ac:grpSpMk id="13" creationId="{D852137F-2981-5B67-CDC5-C864C621FA38}"/>
          </ac:grpSpMkLst>
        </pc:grpChg>
        <pc:grpChg chg="mod">
          <ac:chgData name="Gibson, James (Growth Company)" userId="796103d5-3c3b-4850-8c40-1fef017b9f10" providerId="ADAL" clId="{00784ECB-AC29-4F69-A746-7C1C7A943F11}" dt="2025-02-13T08:51:58.541" v="8" actId="1076"/>
          <ac:grpSpMkLst>
            <pc:docMk/>
            <pc:sldMk cId="3168401456" sldId="257"/>
            <ac:grpSpMk id="16" creationId="{81C46557-BAE7-CA80-3A23-7DC6B05D09C3}"/>
          </ac:grpSpMkLst>
        </pc:grpChg>
        <pc:grpChg chg="mod">
          <ac:chgData name="Gibson, James (Growth Company)" userId="796103d5-3c3b-4850-8c40-1fef017b9f10" providerId="ADAL" clId="{00784ECB-AC29-4F69-A746-7C1C7A943F11}" dt="2025-02-13T08:51:07.421" v="5" actId="1076"/>
          <ac:grpSpMkLst>
            <pc:docMk/>
            <pc:sldMk cId="3168401456" sldId="257"/>
            <ac:grpSpMk id="24" creationId="{B79686D6-B6B9-F61C-72DA-ABF758F4367C}"/>
          </ac:grpSpMkLst>
        </pc:grpChg>
        <pc:grpChg chg="mod">
          <ac:chgData name="Gibson, James (Growth Company)" userId="796103d5-3c3b-4850-8c40-1fef017b9f10" providerId="ADAL" clId="{00784ECB-AC29-4F69-A746-7C1C7A943F11}" dt="2025-02-13T08:50:51.696" v="4" actId="1076"/>
          <ac:grpSpMkLst>
            <pc:docMk/>
            <pc:sldMk cId="3168401456" sldId="257"/>
            <ac:grpSpMk id="30" creationId="{86AD77EE-4FFE-1B66-53F5-89E550F29C76}"/>
          </ac:grpSpMkLst>
        </pc:grpChg>
        <pc:grpChg chg="mod">
          <ac:chgData name="Gibson, James (Growth Company)" userId="796103d5-3c3b-4850-8c40-1fef017b9f10" providerId="ADAL" clId="{00784ECB-AC29-4F69-A746-7C1C7A943F11}" dt="2025-02-13T08:50:38.832" v="2" actId="1076"/>
          <ac:grpSpMkLst>
            <pc:docMk/>
            <pc:sldMk cId="3168401456" sldId="257"/>
            <ac:grpSpMk id="33" creationId="{640E98D5-CA02-8D67-9A66-39D3E82096DD}"/>
          </ac:grpSpMkLst>
        </pc:grpChg>
        <pc:grpChg chg="mod">
          <ac:chgData name="Gibson, James (Growth Company)" userId="796103d5-3c3b-4850-8c40-1fef017b9f10" providerId="ADAL" clId="{00784ECB-AC29-4F69-A746-7C1C7A943F11}" dt="2025-02-13T08:50:46.955" v="3" actId="1076"/>
          <ac:grpSpMkLst>
            <pc:docMk/>
            <pc:sldMk cId="3168401456" sldId="257"/>
            <ac:grpSpMk id="41" creationId="{B867D002-BE9B-C155-D32C-C473781E955A}"/>
          </ac:grpSpMkLst>
        </pc:grpChg>
        <pc:grpChg chg="mod">
          <ac:chgData name="Gibson, James (Growth Company)" userId="796103d5-3c3b-4850-8c40-1fef017b9f10" providerId="ADAL" clId="{00784ECB-AC29-4F69-A746-7C1C7A943F11}" dt="2025-02-13T08:53:08.260" v="18" actId="1076"/>
          <ac:grpSpMkLst>
            <pc:docMk/>
            <pc:sldMk cId="3168401456" sldId="257"/>
            <ac:grpSpMk id="55" creationId="{53BF0A40-EA56-2D6B-8F2C-C814E84667D5}"/>
          </ac:grpSpMkLst>
        </pc:grpChg>
        <pc:grpChg chg="mod">
          <ac:chgData name="Gibson, James (Growth Company)" userId="796103d5-3c3b-4850-8c40-1fef017b9f10" providerId="ADAL" clId="{00784ECB-AC29-4F69-A746-7C1C7A943F11}" dt="2025-02-13T08:52:59.517" v="17" actId="1076"/>
          <ac:grpSpMkLst>
            <pc:docMk/>
            <pc:sldMk cId="3168401456" sldId="257"/>
            <ac:grpSpMk id="60" creationId="{FA48FA0F-E5A7-67DD-0C17-11DA6BB4AC2E}"/>
          </ac:grpSpMkLst>
        </pc:grpChg>
        <pc:grpChg chg="mod">
          <ac:chgData name="Gibson, James (Growth Company)" userId="796103d5-3c3b-4850-8c40-1fef017b9f10" providerId="ADAL" clId="{00784ECB-AC29-4F69-A746-7C1C7A943F11}" dt="2025-02-13T08:53:16.973" v="19" actId="1076"/>
          <ac:grpSpMkLst>
            <pc:docMk/>
            <pc:sldMk cId="3168401456" sldId="257"/>
            <ac:grpSpMk id="79" creationId="{E062C6E5-8E5B-7075-DC1D-7ACE8A2B0092}"/>
          </ac:grpSpMkLst>
        </pc:grpChg>
        <pc:grpChg chg="mod">
          <ac:chgData name="Gibson, James (Growth Company)" userId="796103d5-3c3b-4850-8c40-1fef017b9f10" providerId="ADAL" clId="{00784ECB-AC29-4F69-A746-7C1C7A943F11}" dt="2025-02-13T08:52:47.716" v="16" actId="1076"/>
          <ac:grpSpMkLst>
            <pc:docMk/>
            <pc:sldMk cId="3168401456" sldId="257"/>
            <ac:grpSpMk id="85" creationId="{5FE27878-489A-6E4E-EBE3-7D0C564723D6}"/>
          </ac:grpSpMkLst>
        </pc:grpChg>
        <pc:grpChg chg="mod">
          <ac:chgData name="Gibson, James (Growth Company)" userId="796103d5-3c3b-4850-8c40-1fef017b9f10" providerId="ADAL" clId="{00784ECB-AC29-4F69-A746-7C1C7A943F11}" dt="2025-02-13T08:50:35.212" v="1" actId="1076"/>
          <ac:grpSpMkLst>
            <pc:docMk/>
            <pc:sldMk cId="3168401456" sldId="257"/>
            <ac:grpSpMk id="99" creationId="{D301B261-3EA9-A857-C929-7BB3B8F08FC1}"/>
          </ac:grpSpMkLst>
        </pc:grpChg>
        <pc:grpChg chg="mod">
          <ac:chgData name="Gibson, James (Growth Company)" userId="796103d5-3c3b-4850-8c40-1fef017b9f10" providerId="ADAL" clId="{00784ECB-AC29-4F69-A746-7C1C7A943F11}" dt="2025-02-13T08:53:19.852" v="20" actId="1076"/>
          <ac:grpSpMkLst>
            <pc:docMk/>
            <pc:sldMk cId="3168401456" sldId="257"/>
            <ac:grpSpMk id="105" creationId="{44F7880E-38DF-53AF-6B1D-A99A510D45F7}"/>
          </ac:grpSpMkLst>
        </pc:grpChg>
        <pc:graphicFrameChg chg="modGraphic">
          <ac:chgData name="Gibson, James (Growth Company)" userId="796103d5-3c3b-4850-8c40-1fef017b9f10" providerId="ADAL" clId="{00784ECB-AC29-4F69-A746-7C1C7A943F11}" dt="2025-02-13T08:53:30.419" v="23" actId="20577"/>
          <ac:graphicFrameMkLst>
            <pc:docMk/>
            <pc:sldMk cId="3168401456" sldId="257"/>
            <ac:graphicFrameMk id="2" creationId="{00000000-0000-0000-0000-000000000000}"/>
          </ac:graphicFrameMkLst>
        </pc:graphicFrameChg>
        <pc:picChg chg="mod">
          <ac:chgData name="Gibson, James (Growth Company)" userId="796103d5-3c3b-4850-8c40-1fef017b9f10" providerId="ADAL" clId="{00784ECB-AC29-4F69-A746-7C1C7A943F11}" dt="2025-02-13T08:53:42.343" v="25" actId="1076"/>
          <ac:picMkLst>
            <pc:docMk/>
            <pc:sldMk cId="3168401456" sldId="257"/>
            <ac:picMk id="6" creationId="{27C5207B-BF52-23AF-A948-66203D9AAD60}"/>
          </ac:picMkLst>
        </pc:picChg>
        <pc:picChg chg="mod">
          <ac:chgData name="Gibson, James (Growth Company)" userId="796103d5-3c3b-4850-8c40-1fef017b9f10" providerId="ADAL" clId="{00784ECB-AC29-4F69-A746-7C1C7A943F11}" dt="2025-02-13T08:52:26.591" v="12" actId="1076"/>
          <ac:picMkLst>
            <pc:docMk/>
            <pc:sldMk cId="3168401456" sldId="257"/>
            <ac:picMk id="11" creationId="{484ADCEB-9F37-1089-69B1-780263572722}"/>
          </ac:picMkLst>
        </pc:picChg>
        <pc:picChg chg="mod">
          <ac:chgData name="Gibson, James (Growth Company)" userId="796103d5-3c3b-4850-8c40-1fef017b9f10" providerId="ADAL" clId="{00784ECB-AC29-4F69-A746-7C1C7A943F11}" dt="2025-02-13T08:52:40.119" v="14" actId="1076"/>
          <ac:picMkLst>
            <pc:docMk/>
            <pc:sldMk cId="3168401456" sldId="257"/>
            <ac:picMk id="90" creationId="{16889D50-F021-59F8-650E-2F44E1B47DC4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5B530A-40F9-4949-BE82-70E9583A6196}" type="datetimeFigureOut">
              <a:rPr lang="en-GB" smtClean="0"/>
              <a:t>24/02/2025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D504A7-684C-43D8-9EA9-991A752B58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3362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D504A7-684C-43D8-9EA9-991A752B586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58618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3A369A8-0442-19E4-0884-10D35165591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104AC1A-3122-7538-EA68-CE9682B8833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6DD0A23-1FC7-8602-206C-3CB158BFB4A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B2C429-9B32-216A-A035-5316DD73F59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D504A7-684C-43D8-9EA9-991A752B586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04045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D1388D3-DB2E-35D4-ABB3-B6AAB8A336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797E046-6B7E-5C67-51FF-AD89D3C4564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772ADA5-B741-2324-F4EA-774E5A29E26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ADEA46-507F-5742-E59F-4FCD7513457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D504A7-684C-43D8-9EA9-991A752B586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75149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3D9E8B-7224-5594-CF76-3789EBDE2B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B304D65-17AF-4D16-A5E6-8D63CAF80D9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06C11E9-CC71-896F-4672-FFEBC05DE19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BE3C64-902D-BD8A-512B-2002B9CD507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D504A7-684C-43D8-9EA9-991A752B586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6364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12" Type="http://schemas.openxmlformats.org/officeDocument/2006/relationships/image" Target="../media/image10.sv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sv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sv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12" Type="http://schemas.openxmlformats.org/officeDocument/2006/relationships/image" Target="../media/image10.svg"/><Relationship Id="rId17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4.sv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9.png"/><Relationship Id="rId5" Type="http://schemas.openxmlformats.org/officeDocument/2006/relationships/image" Target="../media/image2.png"/><Relationship Id="rId15" Type="http://schemas.openxmlformats.org/officeDocument/2006/relationships/image" Target="../media/image13.png"/><Relationship Id="rId10" Type="http://schemas.openxmlformats.org/officeDocument/2006/relationships/image" Target="../media/image8.svg"/><Relationship Id="rId4" Type="http://schemas.openxmlformats.org/officeDocument/2006/relationships/image" Target="../media/image16.png"/><Relationship Id="rId9" Type="http://schemas.openxmlformats.org/officeDocument/2006/relationships/image" Target="../media/image7.png"/><Relationship Id="rId14" Type="http://schemas.openxmlformats.org/officeDocument/2006/relationships/image" Target="../media/image12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10.sv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12" Type="http://schemas.openxmlformats.org/officeDocument/2006/relationships/image" Target="../media/image9.png"/><Relationship Id="rId17" Type="http://schemas.openxmlformats.org/officeDocument/2006/relationships/image" Target="../media/image14.sv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8.svg"/><Relationship Id="rId5" Type="http://schemas.openxmlformats.org/officeDocument/2006/relationships/image" Target="../media/image2.png"/><Relationship Id="rId15" Type="http://schemas.openxmlformats.org/officeDocument/2006/relationships/image" Target="../media/image12.svg"/><Relationship Id="rId10" Type="http://schemas.openxmlformats.org/officeDocument/2006/relationships/image" Target="../media/image7.png"/><Relationship Id="rId4" Type="http://schemas.openxmlformats.org/officeDocument/2006/relationships/image" Target="../media/image16.png"/><Relationship Id="rId9" Type="http://schemas.openxmlformats.org/officeDocument/2006/relationships/image" Target="../media/image5.jpeg"/><Relationship Id="rId1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12" Type="http://schemas.openxmlformats.org/officeDocument/2006/relationships/image" Target="../media/image10.svg"/><Relationship Id="rId17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14.sv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sv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3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0714297"/>
              </p:ext>
            </p:extLst>
          </p:nvPr>
        </p:nvGraphicFramePr>
        <p:xfrm>
          <a:off x="2580381" y="582070"/>
          <a:ext cx="7928373" cy="6971560"/>
        </p:xfrm>
        <a:graphic>
          <a:graphicData uri="http://schemas.openxmlformats.org/drawingml/2006/table">
            <a:tbl>
              <a:tblPr/>
              <a:tblGrid>
                <a:gridCol w="1500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69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60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2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920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1028"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>
                          <a:solidFill>
                            <a:srgbClr val="000000"/>
                          </a:solidFill>
                          <a:latin typeface="DM Sans Bold"/>
                        </a:rPr>
                        <a:t>Monday 3rd</a:t>
                      </a:r>
                      <a:endParaRPr lang="en-US" sz="110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>
                          <a:solidFill>
                            <a:srgbClr val="000000"/>
                          </a:solidFill>
                          <a:latin typeface="DM Sans Bold"/>
                        </a:rPr>
                        <a:t>Tuesday 4th </a:t>
                      </a:r>
                      <a:endParaRPr lang="en-US" sz="110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>
                          <a:solidFill>
                            <a:srgbClr val="000000"/>
                          </a:solidFill>
                          <a:latin typeface="DM Sans Bold"/>
                        </a:rPr>
                        <a:t>Wednesday 5th </a:t>
                      </a:r>
                      <a:endParaRPr lang="en-US" sz="110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>
                          <a:solidFill>
                            <a:srgbClr val="000000"/>
                          </a:solidFill>
                          <a:latin typeface="DM Sans Bold"/>
                        </a:rPr>
                        <a:t>Thursday 6th</a:t>
                      </a:r>
                      <a:endParaRPr lang="en-US" sz="110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>
                          <a:solidFill>
                            <a:srgbClr val="000000"/>
                          </a:solidFill>
                          <a:latin typeface="DM Sans Bold"/>
                        </a:rPr>
                        <a:t>Friday 7th</a:t>
                      </a:r>
                      <a:endParaRPr lang="en-US" sz="110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83542"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Allotment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10am – 1pm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With Carol 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Environmental Awareness course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1pm – 2pm 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DM Sans"/>
                        </a:rPr>
                        <a:t>Charitable workshop!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DM Sans"/>
                        </a:rPr>
                        <a:t>Blind date with a book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DM Sans"/>
                        </a:rPr>
                        <a:t>Speak to staff for more info 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DM Sans"/>
                        </a:rPr>
                        <a:t>10am – 12pm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050" b="0" dirty="0">
                        <a:solidFill>
                          <a:schemeClr val="tx1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50" b="0" dirty="0">
                          <a:latin typeface="DM Sans" pitchFamily="2" charset="0"/>
                        </a:rPr>
                        <a:t>Employability Support with Enie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50" b="0" dirty="0">
                          <a:latin typeface="DM Sans" pitchFamily="2" charset="0"/>
                        </a:rPr>
                        <a:t>10am – 12pm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50" b="0" dirty="0">
                          <a:latin typeface="DM Sans" pitchFamily="2" charset="0"/>
                        </a:rPr>
                        <a:t>Job Centre support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50" b="0" dirty="0">
                          <a:latin typeface="DM Sans" pitchFamily="2" charset="0"/>
                        </a:rPr>
                        <a:t>10am – 12pm 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Introduction to Basic Cooking Skills 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9:30am – 10:30am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Shrove Tuesday (Pancake Making)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10:30am – 12:30pm  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1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1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CBT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1pm-3pm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(please speak to a member of staff)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Canal Project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10am-1pm</a:t>
                      </a: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Job Club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10:00am</a:t>
                      </a:r>
                      <a:r>
                        <a:rPr lang="en-GB" sz="1050" b="0" baseline="0" dirty="0">
                          <a:solidFill>
                            <a:srgbClr val="000000"/>
                          </a:solidFill>
                          <a:latin typeface="DM Sans"/>
                        </a:rPr>
                        <a:t> - </a:t>
                      </a:r>
                      <a:r>
                        <a:rPr lang="en-GB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11:00am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With Max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SPECTRUM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11:00am -12:00pm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With  Max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GB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>
                          <a:solidFill>
                            <a:srgbClr val="000000"/>
                          </a:solidFill>
                          <a:latin typeface="DM Sans"/>
                        </a:rPr>
                        <a:t>Music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>
                          <a:solidFill>
                            <a:srgbClr val="000000"/>
                          </a:solidFill>
                          <a:latin typeface="DM Sans"/>
                        </a:rPr>
                        <a:t> 10pm-12pm</a:t>
                      </a: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08740"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Through the Gate 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(Support available for anyone being released from custody)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1pm – 3pm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Hub induction 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(Meet the team and enroll!)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14.00pm 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 </a:t>
                      </a: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International Women’s Day celebrations (Carol)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1pm – 3pm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kern="1200" dirty="0">
                          <a:solidFill>
                            <a:schemeClr val="tx1"/>
                          </a:solidFill>
                          <a:effectLst/>
                          <a:latin typeface="DM Sans" pitchFamily="2" charset="0"/>
                          <a:ea typeface="+mn-ea"/>
                          <a:cs typeface="+mn-cs"/>
                        </a:rPr>
                        <a:t>Hub Closed</a:t>
                      </a:r>
                    </a:p>
                    <a:p>
                      <a:pPr algn="ctr"/>
                      <a:r>
                        <a:rPr lang="en-GB" sz="1100" b="1" kern="1200" dirty="0">
                          <a:solidFill>
                            <a:schemeClr val="tx1"/>
                          </a:solidFill>
                          <a:effectLst/>
                          <a:latin typeface="DM Sans" pitchFamily="2" charset="0"/>
                          <a:ea typeface="+mn-ea"/>
                          <a:cs typeface="+mn-cs"/>
                        </a:rPr>
                        <a:t> 1.00pm-5.00pm.</a:t>
                      </a: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80" b="0" dirty="0">
                          <a:solidFill>
                            <a:srgbClr val="000000"/>
                          </a:solidFill>
                          <a:latin typeface="DM Sans"/>
                        </a:rPr>
                        <a:t>Man Plan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80" b="0" dirty="0">
                          <a:solidFill>
                            <a:srgbClr val="000000"/>
                          </a:solidFill>
                          <a:latin typeface="DM Sans"/>
                        </a:rPr>
                        <a:t>(Men’s mental health group) </a:t>
                      </a:r>
                      <a:br>
                        <a:rPr lang="en-US" sz="1080" b="0" dirty="0">
                          <a:solidFill>
                            <a:srgbClr val="000000"/>
                          </a:solidFill>
                          <a:latin typeface="DM Sans"/>
                        </a:rPr>
                      </a:br>
                      <a:r>
                        <a:rPr lang="en-US" sz="1080" b="0" dirty="0">
                          <a:solidFill>
                            <a:srgbClr val="000000"/>
                          </a:solidFill>
                          <a:latin typeface="DM Sans"/>
                        </a:rPr>
                        <a:t>13:30pm</a:t>
                      </a:r>
                      <a:r>
                        <a:rPr lang="en-US" sz="1080" b="0" baseline="0" dirty="0">
                          <a:solidFill>
                            <a:srgbClr val="000000"/>
                          </a:solidFill>
                          <a:latin typeface="DM Sans"/>
                        </a:rPr>
                        <a:t> </a:t>
                      </a:r>
                      <a:r>
                        <a:rPr lang="en-US" sz="1080" b="0" dirty="0">
                          <a:solidFill>
                            <a:srgbClr val="000000"/>
                          </a:solidFill>
                          <a:latin typeface="DM Sans"/>
                        </a:rPr>
                        <a:t>-15:30pm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80" b="0" dirty="0">
                          <a:solidFill>
                            <a:srgbClr val="000000"/>
                          </a:solidFill>
                          <a:latin typeface="DM Sans"/>
                        </a:rPr>
                        <a:t>With Max</a:t>
                      </a:r>
                    </a:p>
                    <a:p>
                      <a:pPr algn="ctr"/>
                      <a:endParaRPr lang="en-GB" sz="1080" b="0" dirty="0"/>
                    </a:p>
                    <a:p>
                      <a:pPr algn="ctr"/>
                      <a:endParaRPr lang="en-GB" sz="1080" b="0" dirty="0"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Drop in support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(Housing, Benefits, debt, employment)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1pm – 3pm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Social Games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2pm-15:00pm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With Enie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3" name="Group 3"/>
          <p:cNvGrpSpPr/>
          <p:nvPr/>
        </p:nvGrpSpPr>
        <p:grpSpPr>
          <a:xfrm>
            <a:off x="184646" y="1589490"/>
            <a:ext cx="2384913" cy="4728152"/>
            <a:chOff x="0" y="0"/>
            <a:chExt cx="868775" cy="1669301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868775" cy="1669301"/>
            </a:xfrm>
            <a:custGeom>
              <a:avLst/>
              <a:gdLst/>
              <a:ahLst/>
              <a:cxnLst/>
              <a:rect l="l" t="t" r="r" b="b"/>
              <a:pathLst>
                <a:path w="868775" h="1669301">
                  <a:moveTo>
                    <a:pt x="0" y="0"/>
                  </a:moveTo>
                  <a:lnTo>
                    <a:pt x="868775" y="0"/>
                  </a:lnTo>
                  <a:lnTo>
                    <a:pt x="868775" y="1669301"/>
                  </a:lnTo>
                  <a:lnTo>
                    <a:pt x="0" y="1669301"/>
                  </a:lnTo>
                  <a:close/>
                </a:path>
              </a:pathLst>
            </a:custGeom>
            <a:solidFill>
              <a:srgbClr val="34586E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0" y="-28575"/>
              <a:ext cx="868775" cy="16978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lang="en-US" b="1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b="1">
                  <a:solidFill>
                    <a:srgbClr val="FFFFFF"/>
                  </a:solidFill>
                  <a:latin typeface="DM Sans"/>
                </a:rPr>
                <a:t>Sheffield Activity Hub</a:t>
              </a:r>
            </a:p>
            <a:p>
              <a:pPr algn="ctr">
                <a:lnSpc>
                  <a:spcPts val="2379"/>
                </a:lnSpc>
              </a:pPr>
              <a:r>
                <a:rPr lang="en-US" sz="1100" b="1">
                  <a:solidFill>
                    <a:srgbClr val="FFFFFF"/>
                  </a:solidFill>
                  <a:latin typeface="DM Sans"/>
                </a:rPr>
                <a:t> </a:t>
              </a:r>
              <a:r>
                <a:rPr lang="en-US" sz="1200">
                  <a:solidFill>
                    <a:srgbClr val="FFFFFF"/>
                  </a:solidFill>
                  <a:latin typeface="DM Sans"/>
                </a:rPr>
                <a:t>Ground Floor St James House, Vicar Lane, Sheffield, S1 2EX</a:t>
              </a:r>
            </a:p>
            <a:p>
              <a:pPr algn="ctr">
                <a:lnSpc>
                  <a:spcPts val="2379"/>
                </a:lnSpc>
              </a:pPr>
              <a:endParaRPr lang="en-US" sz="1200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sz="1200">
                  <a:solidFill>
                    <a:srgbClr val="FFFFFF"/>
                  </a:solidFill>
                  <a:latin typeface="DM Sans"/>
                </a:rPr>
                <a:t>If you ever need a </a:t>
              </a:r>
              <a:r>
                <a:rPr lang="en-US" sz="1200" err="1">
                  <a:solidFill>
                    <a:srgbClr val="FFFFFF"/>
                  </a:solidFill>
                  <a:latin typeface="DM Sans"/>
                </a:rPr>
                <a:t>cuppa</a:t>
              </a:r>
              <a:r>
                <a:rPr lang="en-US" sz="1200">
                  <a:solidFill>
                    <a:srgbClr val="FFFFFF"/>
                  </a:solidFill>
                  <a:latin typeface="DM Sans"/>
                </a:rPr>
                <a:t> or a chat, pop in and speak to your support worker.</a:t>
              </a:r>
            </a:p>
            <a:p>
              <a:pPr algn="ctr">
                <a:lnSpc>
                  <a:spcPts val="2379"/>
                </a:lnSpc>
              </a:pPr>
              <a:endParaRPr lang="en-US" sz="1200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sz="1200">
                  <a:solidFill>
                    <a:schemeClr val="bg1"/>
                  </a:solidFill>
                  <a:latin typeface="DM Sans" pitchFamily="2" charset="0"/>
                </a:rPr>
                <a:t>Reception contact number: </a:t>
              </a:r>
              <a:r>
                <a:rPr lang="en-GB" sz="1200">
                  <a:solidFill>
                    <a:schemeClr val="bg1"/>
                  </a:solidFill>
                  <a:latin typeface="DM Sans" pitchFamily="2" charset="0"/>
                </a:rPr>
                <a:t>07502299992</a:t>
              </a:r>
            </a:p>
            <a:p>
              <a:pPr algn="ctr">
                <a:lnSpc>
                  <a:spcPts val="2379"/>
                </a:lnSpc>
              </a:pPr>
              <a:endParaRPr lang="en-GB" sz="1200">
                <a:solidFill>
                  <a:schemeClr val="bg1"/>
                </a:solidFill>
                <a:latin typeface="DM Sans" pitchFamily="2" charset="0"/>
              </a:endParaRPr>
            </a:p>
            <a:p>
              <a:pPr algn="ctr">
                <a:lnSpc>
                  <a:spcPts val="2379"/>
                </a:lnSpc>
              </a:pPr>
              <a:r>
                <a:rPr lang="en-GB" sz="1200">
                  <a:solidFill>
                    <a:schemeClr val="bg1"/>
                  </a:solidFill>
                  <a:latin typeface="DM Sans" pitchFamily="2" charset="0"/>
                </a:rPr>
                <a:t>9:30am – 4pm</a:t>
              </a:r>
            </a:p>
            <a:p>
              <a:pPr algn="ctr">
                <a:lnSpc>
                  <a:spcPts val="2379"/>
                </a:lnSpc>
              </a:pPr>
              <a:r>
                <a:rPr lang="en-GB" sz="1100">
                  <a:solidFill>
                    <a:schemeClr val="bg1"/>
                  </a:solidFill>
                  <a:latin typeface="DM Sans" pitchFamily="2" charset="0"/>
                </a:rPr>
                <a:t>Monday – Friday</a:t>
              </a:r>
            </a:p>
            <a:p>
              <a:pPr algn="ctr">
                <a:lnSpc>
                  <a:spcPts val="2379"/>
                </a:lnSpc>
              </a:pPr>
              <a:endParaRPr lang="en-US" sz="1699">
                <a:solidFill>
                  <a:srgbClr val="FFFFFF"/>
                </a:solidFill>
                <a:latin typeface="DM Sans"/>
              </a:endParaRPr>
            </a:p>
          </p:txBody>
        </p:sp>
      </p:grpSp>
      <p:grpSp>
        <p:nvGrpSpPr>
          <p:cNvPr id="46" name="Group 46"/>
          <p:cNvGrpSpPr/>
          <p:nvPr/>
        </p:nvGrpSpPr>
        <p:grpSpPr>
          <a:xfrm rot="2700000">
            <a:off x="170282" y="1049731"/>
            <a:ext cx="293842" cy="293842"/>
            <a:chOff x="0" y="0"/>
            <a:chExt cx="812800" cy="812800"/>
          </a:xfrm>
        </p:grpSpPr>
        <p:sp>
          <p:nvSpPr>
            <p:cNvPr id="47" name="Freeform 47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8" name="TextBox 48"/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49" name="Group 49"/>
          <p:cNvGrpSpPr/>
          <p:nvPr/>
        </p:nvGrpSpPr>
        <p:grpSpPr>
          <a:xfrm>
            <a:off x="344097" y="6391036"/>
            <a:ext cx="2066012" cy="747035"/>
            <a:chOff x="183080" y="0"/>
            <a:chExt cx="2754682" cy="996046"/>
          </a:xfrm>
        </p:grpSpPr>
        <p:sp>
          <p:nvSpPr>
            <p:cNvPr id="50" name="Freeform 50"/>
            <p:cNvSpPr/>
            <p:nvPr/>
          </p:nvSpPr>
          <p:spPr>
            <a:xfrm>
              <a:off x="694021" y="0"/>
              <a:ext cx="1741685" cy="680233"/>
            </a:xfrm>
            <a:custGeom>
              <a:avLst/>
              <a:gdLst/>
              <a:ahLst/>
              <a:cxnLst/>
              <a:rect l="l" t="t" r="r" b="b"/>
              <a:pathLst>
                <a:path w="1741685" h="680233">
                  <a:moveTo>
                    <a:pt x="0" y="0"/>
                  </a:moveTo>
                  <a:lnTo>
                    <a:pt x="1741685" y="0"/>
                  </a:lnTo>
                  <a:lnTo>
                    <a:pt x="1741685" y="680233"/>
                  </a:lnTo>
                  <a:lnTo>
                    <a:pt x="0" y="68023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 t="-974" b="-974"/>
              </a:stretch>
            </a:blipFill>
          </p:spPr>
          <p:txBody>
            <a:bodyPr/>
            <a:lstStyle/>
            <a:p>
              <a:endParaRPr lang="en-GB"/>
            </a:p>
          </p:txBody>
        </p:sp>
        <p:sp>
          <p:nvSpPr>
            <p:cNvPr id="52" name="TextBox 52"/>
            <p:cNvSpPr txBox="1"/>
            <p:nvPr/>
          </p:nvSpPr>
          <p:spPr>
            <a:xfrm>
              <a:off x="183080" y="842158"/>
              <a:ext cx="2754682" cy="15388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877"/>
                </a:lnSpc>
              </a:pPr>
              <a:r>
                <a:rPr lang="en-US" sz="750">
                  <a:solidFill>
                    <a:srgbClr val="000000"/>
                  </a:solidFill>
                  <a:latin typeface="DM Sans"/>
                </a:rPr>
                <a:t>This </a:t>
              </a:r>
              <a:r>
                <a:rPr lang="en-US" sz="750" err="1">
                  <a:solidFill>
                    <a:srgbClr val="000000"/>
                  </a:solidFill>
                  <a:latin typeface="DM Sans"/>
                </a:rPr>
                <a:t>programme</a:t>
              </a:r>
              <a:r>
                <a:rPr lang="en-US" sz="750">
                  <a:solidFill>
                    <a:srgbClr val="000000"/>
                  </a:solidFill>
                  <a:latin typeface="DM Sans"/>
                </a:rPr>
                <a:t> is delivered by HMPPS CFO</a:t>
              </a:r>
            </a:p>
          </p:txBody>
        </p:sp>
      </p:grpSp>
      <p:grpSp>
        <p:nvGrpSpPr>
          <p:cNvPr id="62" name="Group 62"/>
          <p:cNvGrpSpPr/>
          <p:nvPr/>
        </p:nvGrpSpPr>
        <p:grpSpPr>
          <a:xfrm>
            <a:off x="195716" y="593502"/>
            <a:ext cx="242972" cy="242972"/>
            <a:chOff x="0" y="0"/>
            <a:chExt cx="812800" cy="812800"/>
          </a:xfrm>
        </p:grpSpPr>
        <p:sp>
          <p:nvSpPr>
            <p:cNvPr id="63" name="Freeform 63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4" name="TextBox 64"/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65" name="Group 65"/>
          <p:cNvGrpSpPr/>
          <p:nvPr/>
        </p:nvGrpSpPr>
        <p:grpSpPr>
          <a:xfrm>
            <a:off x="206787" y="181493"/>
            <a:ext cx="220832" cy="193228"/>
            <a:chOff x="0" y="0"/>
            <a:chExt cx="812800" cy="711200"/>
          </a:xfrm>
        </p:grpSpPr>
        <p:sp>
          <p:nvSpPr>
            <p:cNvPr id="66" name="Freeform 66"/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7" name="TextBox 67"/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70" name="TextBox 70"/>
          <p:cNvSpPr txBox="1"/>
          <p:nvPr/>
        </p:nvSpPr>
        <p:spPr>
          <a:xfrm>
            <a:off x="658981" y="127955"/>
            <a:ext cx="1826812" cy="3460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Self: Activities that work on the individual</a:t>
            </a:r>
          </a:p>
        </p:txBody>
      </p:sp>
      <p:sp>
        <p:nvSpPr>
          <p:cNvPr id="71" name="TextBox 71"/>
          <p:cNvSpPr txBox="1"/>
          <p:nvPr/>
        </p:nvSpPr>
        <p:spPr>
          <a:xfrm>
            <a:off x="658981" y="545468"/>
            <a:ext cx="1910578" cy="3460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Relationships: Activities that work with peers/families/friends</a:t>
            </a:r>
          </a:p>
        </p:txBody>
      </p:sp>
      <p:sp>
        <p:nvSpPr>
          <p:cNvPr id="72" name="TextBox 72"/>
          <p:cNvSpPr txBox="1"/>
          <p:nvPr/>
        </p:nvSpPr>
        <p:spPr>
          <a:xfrm>
            <a:off x="658981" y="960299"/>
            <a:ext cx="1826812" cy="5175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Society: Activities contributing to the community outside of the CFO Activity Hub</a:t>
            </a:r>
          </a:p>
        </p:txBody>
      </p:sp>
      <p:pic>
        <p:nvPicPr>
          <p:cNvPr id="21" name="Picture 20" descr="An orange person walking towards an arrow&#10;&#10;Description automatically generated">
            <a:extLst>
              <a:ext uri="{FF2B5EF4-FFF2-40B4-BE49-F238E27FC236}">
                <a16:creationId xmlns:a16="http://schemas.microsoft.com/office/drawing/2014/main" id="{3ACBA191-D472-EB62-C303-7CEFB52B00B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51525" y="2307637"/>
            <a:ext cx="672091" cy="471467"/>
          </a:xfrm>
          <a:prstGeom prst="rect">
            <a:avLst/>
          </a:prstGeom>
        </p:spPr>
      </p:pic>
      <p:pic>
        <p:nvPicPr>
          <p:cNvPr id="59" name="Picture 58" descr="A blue and black logo&#10;&#10;Description automatically generated">
            <a:extLst>
              <a:ext uri="{FF2B5EF4-FFF2-40B4-BE49-F238E27FC236}">
                <a16:creationId xmlns:a16="http://schemas.microsoft.com/office/drawing/2014/main" id="{21ADD497-35E5-EF24-5573-B7DFF6B5B31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4180" y="96415"/>
            <a:ext cx="1311392" cy="56312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7976BE68-A32A-5310-5130-DDA3E685E08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32224" y="3883023"/>
            <a:ext cx="858245" cy="374292"/>
          </a:xfrm>
          <a:prstGeom prst="rect">
            <a:avLst/>
          </a:prstGeom>
        </p:spPr>
      </p:pic>
      <p:pic>
        <p:nvPicPr>
          <p:cNvPr id="11" name="Picture 8" descr="1,000+ Allotment Stock Illustrations, Royalty-Free Vector Graphics &amp; Clip  Art - iStock | Allotment vegetables, Allotment uk, Allotment gardening">
            <a:extLst>
              <a:ext uri="{FF2B5EF4-FFF2-40B4-BE49-F238E27FC236}">
                <a16:creationId xmlns:a16="http://schemas.microsoft.com/office/drawing/2014/main" id="{484ADCEB-9F37-1089-69B1-78026357272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36" t="9278" r="7426" b="7103"/>
          <a:stretch/>
        </p:blipFill>
        <p:spPr bwMode="auto">
          <a:xfrm>
            <a:off x="3004092" y="3171141"/>
            <a:ext cx="689923" cy="674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6" name="Group 46">
            <a:extLst>
              <a:ext uri="{FF2B5EF4-FFF2-40B4-BE49-F238E27FC236}">
                <a16:creationId xmlns:a16="http://schemas.microsoft.com/office/drawing/2014/main" id="{81C46557-BAE7-CA80-3A23-7DC6B05D09C3}"/>
              </a:ext>
            </a:extLst>
          </p:cNvPr>
          <p:cNvGrpSpPr/>
          <p:nvPr/>
        </p:nvGrpSpPr>
        <p:grpSpPr>
          <a:xfrm rot="2700000">
            <a:off x="3733870" y="1171537"/>
            <a:ext cx="293842" cy="293842"/>
            <a:chOff x="0" y="0"/>
            <a:chExt cx="812800" cy="812800"/>
          </a:xfrm>
        </p:grpSpPr>
        <p:sp>
          <p:nvSpPr>
            <p:cNvPr id="17" name="Freeform 47">
              <a:extLst>
                <a:ext uri="{FF2B5EF4-FFF2-40B4-BE49-F238E27FC236}">
                  <a16:creationId xmlns:a16="http://schemas.microsoft.com/office/drawing/2014/main" id="{503F2495-1C48-D6F0-BB3E-A0722059B34B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8" name="TextBox 48">
              <a:extLst>
                <a:ext uri="{FF2B5EF4-FFF2-40B4-BE49-F238E27FC236}">
                  <a16:creationId xmlns:a16="http://schemas.microsoft.com/office/drawing/2014/main" id="{62044321-E638-B279-BEF6-67A62D0799BC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24" name="Group 62">
            <a:extLst>
              <a:ext uri="{FF2B5EF4-FFF2-40B4-BE49-F238E27FC236}">
                <a16:creationId xmlns:a16="http://schemas.microsoft.com/office/drawing/2014/main" id="{B79686D6-B6B9-F61C-72DA-ABF758F4367C}"/>
              </a:ext>
            </a:extLst>
          </p:cNvPr>
          <p:cNvGrpSpPr/>
          <p:nvPr/>
        </p:nvGrpSpPr>
        <p:grpSpPr>
          <a:xfrm>
            <a:off x="5367122" y="1180931"/>
            <a:ext cx="242972" cy="242972"/>
            <a:chOff x="0" y="0"/>
            <a:chExt cx="812800" cy="812800"/>
          </a:xfrm>
        </p:grpSpPr>
        <p:sp>
          <p:nvSpPr>
            <p:cNvPr id="25" name="Freeform 63">
              <a:extLst>
                <a:ext uri="{FF2B5EF4-FFF2-40B4-BE49-F238E27FC236}">
                  <a16:creationId xmlns:a16="http://schemas.microsoft.com/office/drawing/2014/main" id="{D6FE0060-EF4E-83A4-9083-DD996AD180EA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6" name="TextBox 64">
              <a:extLst>
                <a:ext uri="{FF2B5EF4-FFF2-40B4-BE49-F238E27FC236}">
                  <a16:creationId xmlns:a16="http://schemas.microsoft.com/office/drawing/2014/main" id="{31072F5F-1586-E075-E574-EB61EB6B4156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27" name="Group 62">
            <a:extLst>
              <a:ext uri="{FF2B5EF4-FFF2-40B4-BE49-F238E27FC236}">
                <a16:creationId xmlns:a16="http://schemas.microsoft.com/office/drawing/2014/main" id="{2D8A3BEE-DE0B-4634-FE8E-E97CEDE44461}"/>
              </a:ext>
            </a:extLst>
          </p:cNvPr>
          <p:cNvGrpSpPr/>
          <p:nvPr/>
        </p:nvGrpSpPr>
        <p:grpSpPr>
          <a:xfrm>
            <a:off x="10137779" y="4587014"/>
            <a:ext cx="242972" cy="242972"/>
            <a:chOff x="0" y="0"/>
            <a:chExt cx="812800" cy="812800"/>
          </a:xfrm>
        </p:grpSpPr>
        <p:sp>
          <p:nvSpPr>
            <p:cNvPr id="28" name="Freeform 63">
              <a:extLst>
                <a:ext uri="{FF2B5EF4-FFF2-40B4-BE49-F238E27FC236}">
                  <a16:creationId xmlns:a16="http://schemas.microsoft.com/office/drawing/2014/main" id="{BBBDE8BB-E1A1-C6C9-DE1A-1CE0CB7A01E6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9" name="TextBox 64">
              <a:extLst>
                <a:ext uri="{FF2B5EF4-FFF2-40B4-BE49-F238E27FC236}">
                  <a16:creationId xmlns:a16="http://schemas.microsoft.com/office/drawing/2014/main" id="{A293E44A-715B-6300-CEFF-DF0C4993C725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30" name="Group 62">
            <a:extLst>
              <a:ext uri="{FF2B5EF4-FFF2-40B4-BE49-F238E27FC236}">
                <a16:creationId xmlns:a16="http://schemas.microsoft.com/office/drawing/2014/main" id="{86AD77EE-4FFE-1B66-53F5-89E550F29C76}"/>
              </a:ext>
            </a:extLst>
          </p:cNvPr>
          <p:cNvGrpSpPr/>
          <p:nvPr/>
        </p:nvGrpSpPr>
        <p:grpSpPr>
          <a:xfrm>
            <a:off x="5331869" y="4493771"/>
            <a:ext cx="242972" cy="301483"/>
            <a:chOff x="75218" y="47625"/>
            <a:chExt cx="812800" cy="1008535"/>
          </a:xfrm>
        </p:grpSpPr>
        <p:sp>
          <p:nvSpPr>
            <p:cNvPr id="31" name="Freeform 63">
              <a:extLst>
                <a:ext uri="{FF2B5EF4-FFF2-40B4-BE49-F238E27FC236}">
                  <a16:creationId xmlns:a16="http://schemas.microsoft.com/office/drawing/2014/main" id="{73C06ADA-B72E-D758-F805-8EE453266347}"/>
                </a:ext>
              </a:extLst>
            </p:cNvPr>
            <p:cNvSpPr/>
            <p:nvPr/>
          </p:nvSpPr>
          <p:spPr>
            <a:xfrm>
              <a:off x="75218" y="24336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32" name="TextBox 64">
              <a:extLst>
                <a:ext uri="{FF2B5EF4-FFF2-40B4-BE49-F238E27FC236}">
                  <a16:creationId xmlns:a16="http://schemas.microsoft.com/office/drawing/2014/main" id="{C3FCAC1D-D5F1-0D4B-88EE-F0A8E78AD428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41" name="Group 65">
            <a:extLst>
              <a:ext uri="{FF2B5EF4-FFF2-40B4-BE49-F238E27FC236}">
                <a16:creationId xmlns:a16="http://schemas.microsoft.com/office/drawing/2014/main" id="{B867D002-BE9B-C155-D32C-C473781E955A}"/>
              </a:ext>
            </a:extLst>
          </p:cNvPr>
          <p:cNvGrpSpPr/>
          <p:nvPr/>
        </p:nvGrpSpPr>
        <p:grpSpPr>
          <a:xfrm>
            <a:off x="4115469" y="6781798"/>
            <a:ext cx="220832" cy="193228"/>
            <a:chOff x="0" y="0"/>
            <a:chExt cx="812800" cy="711200"/>
          </a:xfrm>
        </p:grpSpPr>
        <p:sp>
          <p:nvSpPr>
            <p:cNvPr id="42" name="Freeform 66">
              <a:extLst>
                <a:ext uri="{FF2B5EF4-FFF2-40B4-BE49-F238E27FC236}">
                  <a16:creationId xmlns:a16="http://schemas.microsoft.com/office/drawing/2014/main" id="{5956CC17-E8FA-1122-A6D3-B9C9388FAA0C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3" name="TextBox 67">
              <a:extLst>
                <a:ext uri="{FF2B5EF4-FFF2-40B4-BE49-F238E27FC236}">
                  <a16:creationId xmlns:a16="http://schemas.microsoft.com/office/drawing/2014/main" id="{FF10EFB2-F861-3A8E-364A-D9503F66A80C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55" name="Group 62">
            <a:extLst>
              <a:ext uri="{FF2B5EF4-FFF2-40B4-BE49-F238E27FC236}">
                <a16:creationId xmlns:a16="http://schemas.microsoft.com/office/drawing/2014/main" id="{53BF0A40-EA56-2D6B-8F2C-C814E84667D5}"/>
              </a:ext>
            </a:extLst>
          </p:cNvPr>
          <p:cNvGrpSpPr/>
          <p:nvPr/>
        </p:nvGrpSpPr>
        <p:grpSpPr>
          <a:xfrm>
            <a:off x="8617033" y="1167046"/>
            <a:ext cx="242972" cy="242972"/>
            <a:chOff x="0" y="0"/>
            <a:chExt cx="812800" cy="812800"/>
          </a:xfrm>
        </p:grpSpPr>
        <p:sp>
          <p:nvSpPr>
            <p:cNvPr id="56" name="Freeform 63">
              <a:extLst>
                <a:ext uri="{FF2B5EF4-FFF2-40B4-BE49-F238E27FC236}">
                  <a16:creationId xmlns:a16="http://schemas.microsoft.com/office/drawing/2014/main" id="{5DF9A28D-36EC-A654-3799-8FE24C0ADC9C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57" name="TextBox 64">
              <a:extLst>
                <a:ext uri="{FF2B5EF4-FFF2-40B4-BE49-F238E27FC236}">
                  <a16:creationId xmlns:a16="http://schemas.microsoft.com/office/drawing/2014/main" id="{C4D19423-AE4D-61DC-152D-D16C7FFC6C35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60" name="Group 62">
            <a:extLst>
              <a:ext uri="{FF2B5EF4-FFF2-40B4-BE49-F238E27FC236}">
                <a16:creationId xmlns:a16="http://schemas.microsoft.com/office/drawing/2014/main" id="{FA48FA0F-E5A7-67DD-0C17-11DA6BB4AC2E}"/>
              </a:ext>
            </a:extLst>
          </p:cNvPr>
          <p:cNvGrpSpPr/>
          <p:nvPr/>
        </p:nvGrpSpPr>
        <p:grpSpPr>
          <a:xfrm>
            <a:off x="10197442" y="1196253"/>
            <a:ext cx="242972" cy="242972"/>
            <a:chOff x="0" y="0"/>
            <a:chExt cx="812800" cy="812800"/>
          </a:xfrm>
        </p:grpSpPr>
        <p:sp>
          <p:nvSpPr>
            <p:cNvPr id="61" name="Freeform 63">
              <a:extLst>
                <a:ext uri="{FF2B5EF4-FFF2-40B4-BE49-F238E27FC236}">
                  <a16:creationId xmlns:a16="http://schemas.microsoft.com/office/drawing/2014/main" id="{48E4D7EA-E8D6-D0D7-7008-E40D91E0F0F5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8" name="TextBox 64">
              <a:extLst>
                <a:ext uri="{FF2B5EF4-FFF2-40B4-BE49-F238E27FC236}">
                  <a16:creationId xmlns:a16="http://schemas.microsoft.com/office/drawing/2014/main" id="{47F9B3D9-21CD-086E-0717-270EC40012BE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75" name="TextBox 67">
            <a:extLst>
              <a:ext uri="{FF2B5EF4-FFF2-40B4-BE49-F238E27FC236}">
                <a16:creationId xmlns:a16="http://schemas.microsoft.com/office/drawing/2014/main" id="{13D55170-DCE5-39AD-FED8-28529EA78E8D}"/>
              </a:ext>
            </a:extLst>
          </p:cNvPr>
          <p:cNvSpPr txBox="1"/>
          <p:nvPr/>
        </p:nvSpPr>
        <p:spPr>
          <a:xfrm>
            <a:off x="10209046" y="4739318"/>
            <a:ext cx="151822" cy="97477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379"/>
              </a:lnSpc>
            </a:pPr>
            <a:endParaRPr/>
          </a:p>
        </p:txBody>
      </p:sp>
      <p:grpSp>
        <p:nvGrpSpPr>
          <p:cNvPr id="76" name="Group 62">
            <a:extLst>
              <a:ext uri="{FF2B5EF4-FFF2-40B4-BE49-F238E27FC236}">
                <a16:creationId xmlns:a16="http://schemas.microsoft.com/office/drawing/2014/main" id="{21BAFAAF-977D-819E-1FD0-5FC36778CB2E}"/>
              </a:ext>
            </a:extLst>
          </p:cNvPr>
          <p:cNvGrpSpPr/>
          <p:nvPr/>
        </p:nvGrpSpPr>
        <p:grpSpPr>
          <a:xfrm>
            <a:off x="8632729" y="4573583"/>
            <a:ext cx="242972" cy="300491"/>
            <a:chOff x="52504" y="-268616"/>
            <a:chExt cx="812800" cy="1005216"/>
          </a:xfrm>
        </p:grpSpPr>
        <p:sp>
          <p:nvSpPr>
            <p:cNvPr id="77" name="Freeform 63">
              <a:extLst>
                <a:ext uri="{FF2B5EF4-FFF2-40B4-BE49-F238E27FC236}">
                  <a16:creationId xmlns:a16="http://schemas.microsoft.com/office/drawing/2014/main" id="{C0E53A01-5303-F867-1603-57A181508D09}"/>
                </a:ext>
              </a:extLst>
            </p:cNvPr>
            <p:cNvSpPr/>
            <p:nvPr/>
          </p:nvSpPr>
          <p:spPr>
            <a:xfrm>
              <a:off x="52504" y="-268616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78" name="TextBox 64">
              <a:extLst>
                <a:ext uri="{FF2B5EF4-FFF2-40B4-BE49-F238E27FC236}">
                  <a16:creationId xmlns:a16="http://schemas.microsoft.com/office/drawing/2014/main" id="{EF6BCAD8-43AF-4285-FDCC-024ECA70C89C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79" name="Group 65">
            <a:extLst>
              <a:ext uri="{FF2B5EF4-FFF2-40B4-BE49-F238E27FC236}">
                <a16:creationId xmlns:a16="http://schemas.microsoft.com/office/drawing/2014/main" id="{E062C6E5-8E5B-7075-DC1D-7ACE8A2B0092}"/>
              </a:ext>
            </a:extLst>
          </p:cNvPr>
          <p:cNvGrpSpPr/>
          <p:nvPr/>
        </p:nvGrpSpPr>
        <p:grpSpPr>
          <a:xfrm>
            <a:off x="7461191" y="4141550"/>
            <a:ext cx="220832" cy="193228"/>
            <a:chOff x="0" y="0"/>
            <a:chExt cx="812800" cy="711200"/>
          </a:xfrm>
        </p:grpSpPr>
        <p:sp>
          <p:nvSpPr>
            <p:cNvPr id="80" name="Freeform 66">
              <a:extLst>
                <a:ext uri="{FF2B5EF4-FFF2-40B4-BE49-F238E27FC236}">
                  <a16:creationId xmlns:a16="http://schemas.microsoft.com/office/drawing/2014/main" id="{655F55CE-3F0C-0EFC-A44F-6F171BCFF415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81" name="TextBox 67">
              <a:extLst>
                <a:ext uri="{FF2B5EF4-FFF2-40B4-BE49-F238E27FC236}">
                  <a16:creationId xmlns:a16="http://schemas.microsoft.com/office/drawing/2014/main" id="{370851A4-30AC-F432-AAAB-F46E629D949C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85" name="Group 65">
            <a:extLst>
              <a:ext uri="{FF2B5EF4-FFF2-40B4-BE49-F238E27FC236}">
                <a16:creationId xmlns:a16="http://schemas.microsoft.com/office/drawing/2014/main" id="{5FE27878-489A-6E4E-EBE3-7D0C564723D6}"/>
              </a:ext>
            </a:extLst>
          </p:cNvPr>
          <p:cNvGrpSpPr/>
          <p:nvPr/>
        </p:nvGrpSpPr>
        <p:grpSpPr>
          <a:xfrm>
            <a:off x="7491461" y="6792985"/>
            <a:ext cx="220832" cy="2233899"/>
            <a:chOff x="0" y="0"/>
            <a:chExt cx="812800" cy="8222146"/>
          </a:xfrm>
        </p:grpSpPr>
        <p:sp>
          <p:nvSpPr>
            <p:cNvPr id="86" name="Freeform 66">
              <a:extLst>
                <a:ext uri="{FF2B5EF4-FFF2-40B4-BE49-F238E27FC236}">
                  <a16:creationId xmlns:a16="http://schemas.microsoft.com/office/drawing/2014/main" id="{18B6F13D-DDD0-D269-D9F8-F0B9D1AD8318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87" name="TextBox 67">
              <a:extLst>
                <a:ext uri="{FF2B5EF4-FFF2-40B4-BE49-F238E27FC236}">
                  <a16:creationId xmlns:a16="http://schemas.microsoft.com/office/drawing/2014/main" id="{4625E3DA-C107-49C0-4FF8-351EFCB77EDC}"/>
                </a:ext>
              </a:extLst>
            </p:cNvPr>
            <p:cNvSpPr txBox="1"/>
            <p:nvPr/>
          </p:nvSpPr>
          <p:spPr>
            <a:xfrm>
              <a:off x="216498" y="7863370"/>
              <a:ext cx="558800" cy="3587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8" name="TextBox 69">
            <a:extLst>
              <a:ext uri="{FF2B5EF4-FFF2-40B4-BE49-F238E27FC236}">
                <a16:creationId xmlns:a16="http://schemas.microsoft.com/office/drawing/2014/main" id="{0CDFECFF-FDB2-03BC-E059-67B8EADEACEA}"/>
              </a:ext>
            </a:extLst>
          </p:cNvPr>
          <p:cNvSpPr txBox="1"/>
          <p:nvPr/>
        </p:nvSpPr>
        <p:spPr>
          <a:xfrm>
            <a:off x="2580281" y="60083"/>
            <a:ext cx="6995806" cy="59945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899"/>
              </a:lnSpc>
              <a:spcBef>
                <a:spcPct val="0"/>
              </a:spcBef>
            </a:pPr>
            <a:r>
              <a:rPr lang="en-US" sz="3499" u="sng" dirty="0">
                <a:solidFill>
                  <a:srgbClr val="000000"/>
                </a:solidFill>
                <a:latin typeface="DM Sans Bold"/>
              </a:rPr>
              <a:t>CFO Evolution – March 2025</a:t>
            </a:r>
          </a:p>
        </p:txBody>
      </p:sp>
      <p:grpSp>
        <p:nvGrpSpPr>
          <p:cNvPr id="33" name="Group 65">
            <a:extLst>
              <a:ext uri="{FF2B5EF4-FFF2-40B4-BE49-F238E27FC236}">
                <a16:creationId xmlns:a16="http://schemas.microsoft.com/office/drawing/2014/main" id="{640E98D5-CA02-8D67-9A66-39D3E82096DD}"/>
              </a:ext>
            </a:extLst>
          </p:cNvPr>
          <p:cNvGrpSpPr/>
          <p:nvPr/>
        </p:nvGrpSpPr>
        <p:grpSpPr>
          <a:xfrm>
            <a:off x="2617707" y="6792985"/>
            <a:ext cx="220832" cy="229670"/>
            <a:chOff x="0" y="-184929"/>
            <a:chExt cx="812800" cy="845329"/>
          </a:xfrm>
        </p:grpSpPr>
        <p:sp>
          <p:nvSpPr>
            <p:cNvPr id="34" name="Freeform 66">
              <a:extLst>
                <a:ext uri="{FF2B5EF4-FFF2-40B4-BE49-F238E27FC236}">
                  <a16:creationId xmlns:a16="http://schemas.microsoft.com/office/drawing/2014/main" id="{ECB1441B-97F2-92FE-E866-0DEBF5A7F238}"/>
                </a:ext>
              </a:extLst>
            </p:cNvPr>
            <p:cNvSpPr/>
            <p:nvPr/>
          </p:nvSpPr>
          <p:spPr>
            <a:xfrm>
              <a:off x="0" y="-184929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35" name="TextBox 67">
              <a:extLst>
                <a:ext uri="{FF2B5EF4-FFF2-40B4-BE49-F238E27FC236}">
                  <a16:creationId xmlns:a16="http://schemas.microsoft.com/office/drawing/2014/main" id="{76B88BD4-6CC5-A071-EE34-7A1990AFEA98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pic>
        <p:nvPicPr>
          <p:cNvPr id="90" name="Picture 89" descr="A person climbing a ladder to a heart&#10;&#10;Description automatically generated">
            <a:extLst>
              <a:ext uri="{FF2B5EF4-FFF2-40B4-BE49-F238E27FC236}">
                <a16:creationId xmlns:a16="http://schemas.microsoft.com/office/drawing/2014/main" id="{16889D50-F021-59F8-650E-2F44E1B47DC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993088" y="6520181"/>
            <a:ext cx="357670" cy="338892"/>
          </a:xfrm>
          <a:prstGeom prst="rect">
            <a:avLst/>
          </a:prstGeom>
        </p:spPr>
      </p:pic>
      <p:pic>
        <p:nvPicPr>
          <p:cNvPr id="53" name="Graphic 52" descr="Maze with solid fill">
            <a:extLst>
              <a:ext uri="{FF2B5EF4-FFF2-40B4-BE49-F238E27FC236}">
                <a16:creationId xmlns:a16="http://schemas.microsoft.com/office/drawing/2014/main" id="{C632C456-A8A9-8EB7-0B35-00A074F731F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989223" y="6859073"/>
            <a:ext cx="664498" cy="664498"/>
          </a:xfrm>
          <a:prstGeom prst="rect">
            <a:avLst/>
          </a:prstGeom>
        </p:spPr>
      </p:pic>
      <p:pic>
        <p:nvPicPr>
          <p:cNvPr id="91" name="Graphic 90" descr="Domino Tile with solid fill">
            <a:extLst>
              <a:ext uri="{FF2B5EF4-FFF2-40B4-BE49-F238E27FC236}">
                <a16:creationId xmlns:a16="http://schemas.microsoft.com/office/drawing/2014/main" id="{C8449AA4-8055-E31F-2DF6-8ABF0081A84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9897721" y="6624003"/>
            <a:ext cx="674442" cy="674442"/>
          </a:xfrm>
          <a:prstGeom prst="rect">
            <a:avLst/>
          </a:prstGeom>
        </p:spPr>
      </p:pic>
      <p:pic>
        <p:nvPicPr>
          <p:cNvPr id="93" name="Graphic 92" descr="Electric guitar with solid fill">
            <a:extLst>
              <a:ext uri="{FF2B5EF4-FFF2-40B4-BE49-F238E27FC236}">
                <a16:creationId xmlns:a16="http://schemas.microsoft.com/office/drawing/2014/main" id="{6B002511-49CD-F503-0B76-40CB236B1DE2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9025002" y="3400629"/>
            <a:ext cx="674442" cy="674442"/>
          </a:xfrm>
          <a:prstGeom prst="rect">
            <a:avLst/>
          </a:prstGeom>
        </p:spPr>
      </p:pic>
      <p:pic>
        <p:nvPicPr>
          <p:cNvPr id="95" name="Graphic 94" descr="Music with solid fill">
            <a:extLst>
              <a:ext uri="{FF2B5EF4-FFF2-40B4-BE49-F238E27FC236}">
                <a16:creationId xmlns:a16="http://schemas.microsoft.com/office/drawing/2014/main" id="{AD1FB886-2E72-F7B6-40DC-B37A35692F7E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9745793" y="3468268"/>
            <a:ext cx="539164" cy="539164"/>
          </a:xfrm>
          <a:prstGeom prst="rect">
            <a:avLst/>
          </a:prstGeom>
        </p:spPr>
      </p:pic>
      <p:grpSp>
        <p:nvGrpSpPr>
          <p:cNvPr id="99" name="Group 62">
            <a:extLst>
              <a:ext uri="{FF2B5EF4-FFF2-40B4-BE49-F238E27FC236}">
                <a16:creationId xmlns:a16="http://schemas.microsoft.com/office/drawing/2014/main" id="{D301B261-3EA9-A857-C929-7BB3B8F08FC1}"/>
              </a:ext>
            </a:extLst>
          </p:cNvPr>
          <p:cNvGrpSpPr/>
          <p:nvPr/>
        </p:nvGrpSpPr>
        <p:grpSpPr>
          <a:xfrm>
            <a:off x="3796080" y="4556049"/>
            <a:ext cx="242972" cy="242972"/>
            <a:chOff x="0" y="0"/>
            <a:chExt cx="812800" cy="812800"/>
          </a:xfrm>
        </p:grpSpPr>
        <p:sp>
          <p:nvSpPr>
            <p:cNvPr id="100" name="Freeform 63">
              <a:extLst>
                <a:ext uri="{FF2B5EF4-FFF2-40B4-BE49-F238E27FC236}">
                  <a16:creationId xmlns:a16="http://schemas.microsoft.com/office/drawing/2014/main" id="{78BA878B-C871-A41D-2F62-F30046353963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01" name="TextBox 64">
              <a:extLst>
                <a:ext uri="{FF2B5EF4-FFF2-40B4-BE49-F238E27FC236}">
                  <a16:creationId xmlns:a16="http://schemas.microsoft.com/office/drawing/2014/main" id="{0D58C301-C263-7FBF-EDA8-C369152D82E6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05" name="Group 46">
            <a:extLst>
              <a:ext uri="{FF2B5EF4-FFF2-40B4-BE49-F238E27FC236}">
                <a16:creationId xmlns:a16="http://schemas.microsoft.com/office/drawing/2014/main" id="{44F7880E-38DF-53AF-6B1D-A99A510D45F7}"/>
              </a:ext>
            </a:extLst>
          </p:cNvPr>
          <p:cNvGrpSpPr/>
          <p:nvPr/>
        </p:nvGrpSpPr>
        <p:grpSpPr>
          <a:xfrm rot="2700000">
            <a:off x="5718034" y="4132250"/>
            <a:ext cx="293842" cy="293842"/>
            <a:chOff x="0" y="0"/>
            <a:chExt cx="812800" cy="812800"/>
          </a:xfrm>
        </p:grpSpPr>
        <p:sp>
          <p:nvSpPr>
            <p:cNvPr id="106" name="Freeform 47">
              <a:extLst>
                <a:ext uri="{FF2B5EF4-FFF2-40B4-BE49-F238E27FC236}">
                  <a16:creationId xmlns:a16="http://schemas.microsoft.com/office/drawing/2014/main" id="{59185A7D-7A00-8B4D-D012-5F41EA816F18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07" name="TextBox 48">
              <a:extLst>
                <a:ext uri="{FF2B5EF4-FFF2-40B4-BE49-F238E27FC236}">
                  <a16:creationId xmlns:a16="http://schemas.microsoft.com/office/drawing/2014/main" id="{4F7D9C82-27FC-3CDE-DCB9-A539AE0D44B9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pic>
        <p:nvPicPr>
          <p:cNvPr id="6" name="Picture 5">
            <a:extLst>
              <a:ext uri="{FF2B5EF4-FFF2-40B4-BE49-F238E27FC236}">
                <a16:creationId xmlns:a16="http://schemas.microsoft.com/office/drawing/2014/main" id="{27C5207B-BF52-23AF-A948-66203D9AAD60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7066127" y="1103823"/>
            <a:ext cx="219475" cy="188992"/>
          </a:xfrm>
          <a:prstGeom prst="rect">
            <a:avLst/>
          </a:prstGeom>
        </p:spPr>
      </p:pic>
      <p:grpSp>
        <p:nvGrpSpPr>
          <p:cNvPr id="9" name="Group 46">
            <a:extLst>
              <a:ext uri="{FF2B5EF4-FFF2-40B4-BE49-F238E27FC236}">
                <a16:creationId xmlns:a16="http://schemas.microsoft.com/office/drawing/2014/main" id="{939C5443-637F-2436-ECCD-9B35558DA038}"/>
              </a:ext>
            </a:extLst>
          </p:cNvPr>
          <p:cNvGrpSpPr/>
          <p:nvPr/>
        </p:nvGrpSpPr>
        <p:grpSpPr>
          <a:xfrm rot="2700000">
            <a:off x="4096890" y="4094895"/>
            <a:ext cx="293842" cy="293842"/>
            <a:chOff x="0" y="0"/>
            <a:chExt cx="812800" cy="812800"/>
          </a:xfrm>
        </p:grpSpPr>
        <p:sp>
          <p:nvSpPr>
            <p:cNvPr id="10" name="Freeform 47">
              <a:extLst>
                <a:ext uri="{FF2B5EF4-FFF2-40B4-BE49-F238E27FC236}">
                  <a16:creationId xmlns:a16="http://schemas.microsoft.com/office/drawing/2014/main" id="{F4B383FB-3DB0-7141-DECA-81C22AA1D3A5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2" name="TextBox 48">
              <a:extLst>
                <a:ext uri="{FF2B5EF4-FFF2-40B4-BE49-F238E27FC236}">
                  <a16:creationId xmlns:a16="http://schemas.microsoft.com/office/drawing/2014/main" id="{63D3F76A-777D-5568-8AB6-E18936B488EC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3" name="Group 62">
            <a:extLst>
              <a:ext uri="{FF2B5EF4-FFF2-40B4-BE49-F238E27FC236}">
                <a16:creationId xmlns:a16="http://schemas.microsoft.com/office/drawing/2014/main" id="{D852137F-2981-5B67-CDC5-C864C621FA38}"/>
              </a:ext>
            </a:extLst>
          </p:cNvPr>
          <p:cNvGrpSpPr/>
          <p:nvPr/>
        </p:nvGrpSpPr>
        <p:grpSpPr>
          <a:xfrm>
            <a:off x="2682548" y="4156905"/>
            <a:ext cx="242972" cy="242972"/>
            <a:chOff x="0" y="0"/>
            <a:chExt cx="812800" cy="812800"/>
          </a:xfrm>
        </p:grpSpPr>
        <p:sp>
          <p:nvSpPr>
            <p:cNvPr id="15" name="Freeform 63">
              <a:extLst>
                <a:ext uri="{FF2B5EF4-FFF2-40B4-BE49-F238E27FC236}">
                  <a16:creationId xmlns:a16="http://schemas.microsoft.com/office/drawing/2014/main" id="{B862DEEB-8A24-008E-191A-76B38DE683C0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9" name="TextBox 64">
              <a:extLst>
                <a:ext uri="{FF2B5EF4-FFF2-40B4-BE49-F238E27FC236}">
                  <a16:creationId xmlns:a16="http://schemas.microsoft.com/office/drawing/2014/main" id="{7FBA9DED-CC82-F3D1-0622-0D57638221C6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168401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3E2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1DC2859-0328-3134-4026-866F888F64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4A4C05D1-11DB-01F8-3D08-2C0B36A3FC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1825373"/>
              </p:ext>
            </p:extLst>
          </p:nvPr>
        </p:nvGraphicFramePr>
        <p:xfrm>
          <a:off x="2580381" y="582070"/>
          <a:ext cx="7953572" cy="6768292"/>
        </p:xfrm>
        <a:graphic>
          <a:graphicData uri="http://schemas.openxmlformats.org/drawingml/2006/table">
            <a:tbl>
              <a:tblPr/>
              <a:tblGrid>
                <a:gridCol w="15054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20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83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906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971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>
                          <a:solidFill>
                            <a:srgbClr val="000000"/>
                          </a:solidFill>
                          <a:latin typeface="DM Sans Bold"/>
                        </a:rPr>
                        <a:t>Monday 10</a:t>
                      </a:r>
                      <a:r>
                        <a:rPr lang="en-US" sz="1377" baseline="30000">
                          <a:solidFill>
                            <a:srgbClr val="000000"/>
                          </a:solidFill>
                          <a:latin typeface="DM Sans Bold"/>
                        </a:rPr>
                        <a:t>th</a:t>
                      </a:r>
                      <a:r>
                        <a:rPr lang="en-US" sz="1377">
                          <a:solidFill>
                            <a:srgbClr val="000000"/>
                          </a:solidFill>
                          <a:latin typeface="DM Sans Bold"/>
                        </a:rPr>
                        <a:t> </a:t>
                      </a:r>
                      <a:endParaRPr lang="en-US" sz="110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>
                          <a:solidFill>
                            <a:srgbClr val="000000"/>
                          </a:solidFill>
                          <a:latin typeface="DM Sans Bold"/>
                        </a:rPr>
                        <a:t>Tuesday 11</a:t>
                      </a:r>
                      <a:r>
                        <a:rPr lang="en-US" sz="1377" baseline="30000">
                          <a:solidFill>
                            <a:srgbClr val="000000"/>
                          </a:solidFill>
                          <a:latin typeface="DM Sans Bold"/>
                        </a:rPr>
                        <a:t>th</a:t>
                      </a:r>
                      <a:endParaRPr lang="en-US" sz="110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>
                          <a:solidFill>
                            <a:srgbClr val="000000"/>
                          </a:solidFill>
                          <a:latin typeface="DM Sans Bold"/>
                        </a:rPr>
                        <a:t>Wednesday 12</a:t>
                      </a:r>
                      <a:r>
                        <a:rPr lang="en-US" sz="1377" baseline="30000">
                          <a:solidFill>
                            <a:srgbClr val="000000"/>
                          </a:solidFill>
                          <a:latin typeface="DM Sans Bold"/>
                        </a:rPr>
                        <a:t>th</a:t>
                      </a:r>
                      <a:r>
                        <a:rPr lang="en-US" sz="1377">
                          <a:solidFill>
                            <a:srgbClr val="000000"/>
                          </a:solidFill>
                          <a:latin typeface="DM Sans Bold"/>
                        </a:rPr>
                        <a:t> </a:t>
                      </a:r>
                      <a:endParaRPr lang="en-US" sz="110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>
                          <a:solidFill>
                            <a:srgbClr val="000000"/>
                          </a:solidFill>
                          <a:latin typeface="DM Sans Bold"/>
                        </a:rPr>
                        <a:t>Thursday 13</a:t>
                      </a:r>
                      <a:r>
                        <a:rPr lang="en-US" sz="1377" baseline="30000">
                          <a:solidFill>
                            <a:srgbClr val="000000"/>
                          </a:solidFill>
                          <a:latin typeface="DM Sans Bold"/>
                        </a:rPr>
                        <a:t>th</a:t>
                      </a:r>
                      <a:r>
                        <a:rPr lang="en-US" sz="1377">
                          <a:solidFill>
                            <a:srgbClr val="000000"/>
                          </a:solidFill>
                          <a:latin typeface="DM Sans Bold"/>
                        </a:rPr>
                        <a:t> </a:t>
                      </a:r>
                      <a:endParaRPr lang="en-US" sz="110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>
                          <a:solidFill>
                            <a:srgbClr val="000000"/>
                          </a:solidFill>
                          <a:latin typeface="DM Sans Bold"/>
                        </a:rPr>
                        <a:t>Friday 14</a:t>
                      </a:r>
                      <a:r>
                        <a:rPr lang="en-US" sz="1377" baseline="30000">
                          <a:solidFill>
                            <a:srgbClr val="000000"/>
                          </a:solidFill>
                          <a:latin typeface="DM Sans Bold"/>
                        </a:rPr>
                        <a:t>th</a:t>
                      </a:r>
                      <a:r>
                        <a:rPr lang="en-US" sz="1377">
                          <a:solidFill>
                            <a:srgbClr val="000000"/>
                          </a:solidFill>
                          <a:latin typeface="DM Sans Bold"/>
                        </a:rPr>
                        <a:t> </a:t>
                      </a:r>
                      <a:endParaRPr lang="en-US" sz="110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61174"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Allotment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10am – 1pm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With Carol 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Environmental Awareness course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1pm – 2pm 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50" b="0">
                          <a:solidFill>
                            <a:schemeClr val="tx1"/>
                          </a:solidFill>
                          <a:latin typeface="DM Sans"/>
                        </a:rPr>
                        <a:t>Charitable workshop!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50" b="0">
                          <a:solidFill>
                            <a:schemeClr val="tx1"/>
                          </a:solidFill>
                          <a:latin typeface="DM Sans"/>
                        </a:rPr>
                        <a:t>Blind date with a book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50" b="0">
                          <a:solidFill>
                            <a:schemeClr val="tx1"/>
                          </a:solidFill>
                          <a:latin typeface="DM Sans"/>
                        </a:rPr>
                        <a:t>Speak to staff for more info 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50" b="0">
                          <a:solidFill>
                            <a:schemeClr val="tx1"/>
                          </a:solidFill>
                          <a:latin typeface="DM Sans"/>
                        </a:rPr>
                        <a:t>10am – 12pm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050" b="0">
                        <a:solidFill>
                          <a:schemeClr val="tx1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50" b="0">
                          <a:latin typeface="DM Sans" pitchFamily="2" charset="0"/>
                        </a:rPr>
                        <a:t>Employability Support with Enie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50" b="0">
                          <a:latin typeface="DM Sans" pitchFamily="2" charset="0"/>
                        </a:rPr>
                        <a:t>10am – 12pm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050" b="0">
                        <a:solidFill>
                          <a:schemeClr val="tx1"/>
                        </a:solidFill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50" b="0">
                          <a:latin typeface="DM Sans" pitchFamily="2" charset="0"/>
                        </a:rPr>
                        <a:t>Job Centre support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50" b="0">
                          <a:latin typeface="DM Sans" pitchFamily="2" charset="0"/>
                        </a:rPr>
                        <a:t>10am – 12pm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050" b="0"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050" b="0"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50" b="0">
                          <a:latin typeface="DM Sans" pitchFamily="2" charset="0"/>
                        </a:rPr>
                        <a:t> 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050" b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1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1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Hub closed All day </a:t>
                      </a:r>
                    </a:p>
                    <a:p>
                      <a:pPr algn="ctr"/>
                      <a:endParaRPr lang="en-GB" sz="1000" b="0" kern="1200" dirty="0">
                        <a:solidFill>
                          <a:schemeClr val="tx1"/>
                        </a:solidFill>
                        <a:effectLst/>
                        <a:latin typeface="DM Sans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GB" sz="1000" b="0" kern="1200" dirty="0">
                        <a:solidFill>
                          <a:schemeClr val="tx1"/>
                        </a:solidFill>
                        <a:effectLst/>
                        <a:latin typeface="DM Sans" pitchFamily="2" charset="0"/>
                        <a:ea typeface="+mn-ea"/>
                        <a:cs typeface="+mn-c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050" b="0">
                          <a:solidFill>
                            <a:srgbClr val="000000"/>
                          </a:solidFill>
                          <a:latin typeface="DM Sans"/>
                        </a:rPr>
                        <a:t>Job Club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050" b="0">
                          <a:solidFill>
                            <a:srgbClr val="000000"/>
                          </a:solidFill>
                          <a:latin typeface="DM Sans"/>
                        </a:rPr>
                        <a:t>10:00am</a:t>
                      </a:r>
                      <a:r>
                        <a:rPr lang="en-GB" sz="1050" b="0" baseline="0">
                          <a:solidFill>
                            <a:srgbClr val="000000"/>
                          </a:solidFill>
                          <a:latin typeface="DM Sans"/>
                        </a:rPr>
                        <a:t> - </a:t>
                      </a:r>
                      <a:r>
                        <a:rPr lang="en-GB" sz="1050" b="0">
                          <a:solidFill>
                            <a:srgbClr val="000000"/>
                          </a:solidFill>
                          <a:latin typeface="DM Sans"/>
                        </a:rPr>
                        <a:t>11:00am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050" b="0">
                          <a:solidFill>
                            <a:srgbClr val="000000"/>
                          </a:solidFill>
                          <a:latin typeface="DM Sans"/>
                        </a:rPr>
                        <a:t>With Max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>
                          <a:solidFill>
                            <a:srgbClr val="000000"/>
                          </a:solidFill>
                          <a:latin typeface="DM Sans"/>
                        </a:rPr>
                        <a:t>SPECTRUM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>
                          <a:solidFill>
                            <a:srgbClr val="000000"/>
                          </a:solidFill>
                          <a:latin typeface="DM Sans"/>
                        </a:rPr>
                        <a:t>11:00am -12:00pm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>
                          <a:solidFill>
                            <a:srgbClr val="000000"/>
                          </a:solidFill>
                          <a:latin typeface="DM Sans"/>
                        </a:rPr>
                        <a:t>With  Max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GB" sz="1050" b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>
                          <a:solidFill>
                            <a:srgbClr val="000000"/>
                          </a:solidFill>
                          <a:latin typeface="DM Sans"/>
                        </a:rPr>
                        <a:t>Music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>
                          <a:solidFill>
                            <a:srgbClr val="000000"/>
                          </a:solidFill>
                          <a:latin typeface="DM Sans"/>
                        </a:rPr>
                        <a:t> 10pm-12pm</a:t>
                      </a: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19572"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Through the Gate 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(Support available for anyone being released from custody)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1pm – 3pm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Hub induction 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(Meet the team and enroll!)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14.00pm </a:t>
                      </a: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Arts and Crafts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1pm  – 3pm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80" b="0" dirty="0">
                          <a:solidFill>
                            <a:srgbClr val="000000"/>
                          </a:solidFill>
                          <a:latin typeface="DM Sans"/>
                        </a:rPr>
                        <a:t>Man Plan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80" b="0" dirty="0">
                          <a:solidFill>
                            <a:srgbClr val="000000"/>
                          </a:solidFill>
                          <a:latin typeface="DM Sans"/>
                        </a:rPr>
                        <a:t>(Men’s mental health group) </a:t>
                      </a:r>
                      <a:br>
                        <a:rPr lang="en-US" sz="1080" b="0" dirty="0">
                          <a:solidFill>
                            <a:srgbClr val="000000"/>
                          </a:solidFill>
                          <a:latin typeface="DM Sans"/>
                        </a:rPr>
                      </a:br>
                      <a:r>
                        <a:rPr lang="en-US" sz="1080" b="0" dirty="0">
                          <a:solidFill>
                            <a:srgbClr val="000000"/>
                          </a:solidFill>
                          <a:latin typeface="DM Sans"/>
                        </a:rPr>
                        <a:t>13:30pm</a:t>
                      </a:r>
                      <a:r>
                        <a:rPr lang="en-US" sz="1080" b="0" baseline="0" dirty="0">
                          <a:solidFill>
                            <a:srgbClr val="000000"/>
                          </a:solidFill>
                          <a:latin typeface="DM Sans"/>
                        </a:rPr>
                        <a:t> </a:t>
                      </a:r>
                      <a:r>
                        <a:rPr lang="en-US" sz="1080" b="0" dirty="0">
                          <a:solidFill>
                            <a:srgbClr val="000000"/>
                          </a:solidFill>
                          <a:latin typeface="DM Sans"/>
                        </a:rPr>
                        <a:t>-15:30pm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80" b="0" dirty="0">
                          <a:solidFill>
                            <a:srgbClr val="000000"/>
                          </a:solidFill>
                          <a:latin typeface="DM Sans"/>
                        </a:rPr>
                        <a:t>With Max</a:t>
                      </a:r>
                    </a:p>
                    <a:p>
                      <a:pPr algn="ctr"/>
                      <a:endParaRPr lang="en-GB" sz="1080" b="0" dirty="0"/>
                    </a:p>
                    <a:p>
                      <a:pPr algn="ctr"/>
                      <a:endParaRPr lang="en-GB" sz="1080" b="0" dirty="0"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Drop in support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(Housing, Benefits, debt, employment)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1pm – 3pm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Social Games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2pm-15:00pm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With Enie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3" name="Group 3">
            <a:extLst>
              <a:ext uri="{FF2B5EF4-FFF2-40B4-BE49-F238E27FC236}">
                <a16:creationId xmlns:a16="http://schemas.microsoft.com/office/drawing/2014/main" id="{41543B33-7284-8E35-04E8-972CF46A4B31}"/>
              </a:ext>
            </a:extLst>
          </p:cNvPr>
          <p:cNvGrpSpPr/>
          <p:nvPr/>
        </p:nvGrpSpPr>
        <p:grpSpPr>
          <a:xfrm>
            <a:off x="184646" y="1589490"/>
            <a:ext cx="2384913" cy="4728152"/>
            <a:chOff x="0" y="0"/>
            <a:chExt cx="868775" cy="1669301"/>
          </a:xfrm>
        </p:grpSpPr>
        <p:sp>
          <p:nvSpPr>
            <p:cNvPr id="4" name="Freeform 4">
              <a:extLst>
                <a:ext uri="{FF2B5EF4-FFF2-40B4-BE49-F238E27FC236}">
                  <a16:creationId xmlns:a16="http://schemas.microsoft.com/office/drawing/2014/main" id="{E535BC9F-9D91-7AE3-5908-491CF15B72CE}"/>
                </a:ext>
              </a:extLst>
            </p:cNvPr>
            <p:cNvSpPr/>
            <p:nvPr/>
          </p:nvSpPr>
          <p:spPr>
            <a:xfrm>
              <a:off x="0" y="0"/>
              <a:ext cx="868775" cy="1669301"/>
            </a:xfrm>
            <a:custGeom>
              <a:avLst/>
              <a:gdLst/>
              <a:ahLst/>
              <a:cxnLst/>
              <a:rect l="l" t="t" r="r" b="b"/>
              <a:pathLst>
                <a:path w="868775" h="1669301">
                  <a:moveTo>
                    <a:pt x="0" y="0"/>
                  </a:moveTo>
                  <a:lnTo>
                    <a:pt x="868775" y="0"/>
                  </a:lnTo>
                  <a:lnTo>
                    <a:pt x="868775" y="1669301"/>
                  </a:lnTo>
                  <a:lnTo>
                    <a:pt x="0" y="1669301"/>
                  </a:lnTo>
                  <a:close/>
                </a:path>
              </a:pathLst>
            </a:custGeom>
            <a:solidFill>
              <a:srgbClr val="34586E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" name="TextBox 5">
              <a:extLst>
                <a:ext uri="{FF2B5EF4-FFF2-40B4-BE49-F238E27FC236}">
                  <a16:creationId xmlns:a16="http://schemas.microsoft.com/office/drawing/2014/main" id="{3B481202-90B4-605E-3F71-4C0A5DC51228}"/>
                </a:ext>
              </a:extLst>
            </p:cNvPr>
            <p:cNvSpPr txBox="1"/>
            <p:nvPr/>
          </p:nvSpPr>
          <p:spPr>
            <a:xfrm>
              <a:off x="0" y="-28575"/>
              <a:ext cx="868775" cy="16978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lang="en-US" b="1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b="1">
                  <a:solidFill>
                    <a:srgbClr val="FFFFFF"/>
                  </a:solidFill>
                  <a:latin typeface="DM Sans"/>
                </a:rPr>
                <a:t>Sheffield Activity Hub</a:t>
              </a:r>
            </a:p>
            <a:p>
              <a:pPr algn="ctr">
                <a:lnSpc>
                  <a:spcPts val="2379"/>
                </a:lnSpc>
              </a:pPr>
              <a:r>
                <a:rPr lang="en-US" sz="1100" b="1">
                  <a:solidFill>
                    <a:srgbClr val="FFFFFF"/>
                  </a:solidFill>
                  <a:latin typeface="DM Sans"/>
                </a:rPr>
                <a:t> </a:t>
              </a:r>
              <a:r>
                <a:rPr lang="en-US" sz="1200">
                  <a:solidFill>
                    <a:srgbClr val="FFFFFF"/>
                  </a:solidFill>
                  <a:latin typeface="DM Sans"/>
                </a:rPr>
                <a:t>Ground Floor St James House, Vicar Lane, Sheffield, S1 2EX</a:t>
              </a:r>
            </a:p>
            <a:p>
              <a:pPr algn="ctr">
                <a:lnSpc>
                  <a:spcPts val="2379"/>
                </a:lnSpc>
              </a:pPr>
              <a:endParaRPr lang="en-US" sz="1200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sz="1200">
                  <a:solidFill>
                    <a:srgbClr val="FFFFFF"/>
                  </a:solidFill>
                  <a:latin typeface="DM Sans"/>
                </a:rPr>
                <a:t>If you ever need a </a:t>
              </a:r>
              <a:r>
                <a:rPr lang="en-US" sz="1200" err="1">
                  <a:solidFill>
                    <a:srgbClr val="FFFFFF"/>
                  </a:solidFill>
                  <a:latin typeface="DM Sans"/>
                </a:rPr>
                <a:t>cuppa</a:t>
              </a:r>
              <a:r>
                <a:rPr lang="en-US" sz="1200">
                  <a:solidFill>
                    <a:srgbClr val="FFFFFF"/>
                  </a:solidFill>
                  <a:latin typeface="DM Sans"/>
                </a:rPr>
                <a:t> or a chat, pop in and speak to your support worker.</a:t>
              </a:r>
            </a:p>
            <a:p>
              <a:pPr algn="ctr">
                <a:lnSpc>
                  <a:spcPts val="2379"/>
                </a:lnSpc>
              </a:pPr>
              <a:endParaRPr lang="en-US" sz="1200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sz="1200">
                  <a:solidFill>
                    <a:schemeClr val="bg1"/>
                  </a:solidFill>
                  <a:latin typeface="DM Sans" pitchFamily="2" charset="0"/>
                </a:rPr>
                <a:t>Reception contact number: </a:t>
              </a:r>
              <a:r>
                <a:rPr lang="en-GB" sz="1200">
                  <a:solidFill>
                    <a:schemeClr val="bg1"/>
                  </a:solidFill>
                  <a:latin typeface="DM Sans" pitchFamily="2" charset="0"/>
                </a:rPr>
                <a:t>07502299992</a:t>
              </a:r>
            </a:p>
            <a:p>
              <a:pPr algn="ctr">
                <a:lnSpc>
                  <a:spcPts val="2379"/>
                </a:lnSpc>
              </a:pPr>
              <a:endParaRPr lang="en-GB" sz="1200">
                <a:solidFill>
                  <a:schemeClr val="bg1"/>
                </a:solidFill>
                <a:latin typeface="DM Sans" pitchFamily="2" charset="0"/>
              </a:endParaRPr>
            </a:p>
            <a:p>
              <a:pPr algn="ctr">
                <a:lnSpc>
                  <a:spcPts val="2379"/>
                </a:lnSpc>
              </a:pPr>
              <a:r>
                <a:rPr lang="en-GB" sz="1200">
                  <a:solidFill>
                    <a:schemeClr val="bg1"/>
                  </a:solidFill>
                  <a:latin typeface="DM Sans" pitchFamily="2" charset="0"/>
                </a:rPr>
                <a:t>9:30am – 4pm</a:t>
              </a:r>
            </a:p>
            <a:p>
              <a:pPr algn="ctr">
                <a:lnSpc>
                  <a:spcPts val="2379"/>
                </a:lnSpc>
              </a:pPr>
              <a:r>
                <a:rPr lang="en-GB" sz="1100">
                  <a:solidFill>
                    <a:schemeClr val="bg1"/>
                  </a:solidFill>
                  <a:latin typeface="DM Sans" pitchFamily="2" charset="0"/>
                </a:rPr>
                <a:t>Monday – Friday</a:t>
              </a:r>
            </a:p>
            <a:p>
              <a:pPr algn="ctr">
                <a:lnSpc>
                  <a:spcPts val="2379"/>
                </a:lnSpc>
              </a:pPr>
              <a:endParaRPr lang="en-US" sz="1699">
                <a:solidFill>
                  <a:srgbClr val="FFFFFF"/>
                </a:solidFill>
                <a:latin typeface="DM Sans"/>
              </a:endParaRPr>
            </a:p>
          </p:txBody>
        </p:sp>
      </p:grpSp>
      <p:grpSp>
        <p:nvGrpSpPr>
          <p:cNvPr id="46" name="Group 46">
            <a:extLst>
              <a:ext uri="{FF2B5EF4-FFF2-40B4-BE49-F238E27FC236}">
                <a16:creationId xmlns:a16="http://schemas.microsoft.com/office/drawing/2014/main" id="{FE3DF29F-89B7-0839-AC9B-6752B1E5C375}"/>
              </a:ext>
            </a:extLst>
          </p:cNvPr>
          <p:cNvGrpSpPr/>
          <p:nvPr/>
        </p:nvGrpSpPr>
        <p:grpSpPr>
          <a:xfrm rot="2700000">
            <a:off x="170282" y="1049731"/>
            <a:ext cx="293842" cy="293842"/>
            <a:chOff x="0" y="0"/>
            <a:chExt cx="812800" cy="812800"/>
          </a:xfrm>
        </p:grpSpPr>
        <p:sp>
          <p:nvSpPr>
            <p:cNvPr id="47" name="Freeform 47">
              <a:extLst>
                <a:ext uri="{FF2B5EF4-FFF2-40B4-BE49-F238E27FC236}">
                  <a16:creationId xmlns:a16="http://schemas.microsoft.com/office/drawing/2014/main" id="{C22FDD23-DDEE-12B9-6BC4-05A9A3AC39A9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8" name="TextBox 48">
              <a:extLst>
                <a:ext uri="{FF2B5EF4-FFF2-40B4-BE49-F238E27FC236}">
                  <a16:creationId xmlns:a16="http://schemas.microsoft.com/office/drawing/2014/main" id="{DC531EC1-00CB-1345-FCCD-B2C11B861CE6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49" name="Group 49">
            <a:extLst>
              <a:ext uri="{FF2B5EF4-FFF2-40B4-BE49-F238E27FC236}">
                <a16:creationId xmlns:a16="http://schemas.microsoft.com/office/drawing/2014/main" id="{C66245B2-76E4-F0F3-D9C6-1B7BD3FBF522}"/>
              </a:ext>
            </a:extLst>
          </p:cNvPr>
          <p:cNvGrpSpPr/>
          <p:nvPr/>
        </p:nvGrpSpPr>
        <p:grpSpPr>
          <a:xfrm>
            <a:off x="344097" y="6391036"/>
            <a:ext cx="2066012" cy="747035"/>
            <a:chOff x="183080" y="0"/>
            <a:chExt cx="2754682" cy="996046"/>
          </a:xfrm>
        </p:grpSpPr>
        <p:sp>
          <p:nvSpPr>
            <p:cNvPr id="50" name="Freeform 50">
              <a:extLst>
                <a:ext uri="{FF2B5EF4-FFF2-40B4-BE49-F238E27FC236}">
                  <a16:creationId xmlns:a16="http://schemas.microsoft.com/office/drawing/2014/main" id="{761D22C9-88F7-03AD-EAB1-113E3F0622B6}"/>
                </a:ext>
              </a:extLst>
            </p:cNvPr>
            <p:cNvSpPr/>
            <p:nvPr/>
          </p:nvSpPr>
          <p:spPr>
            <a:xfrm>
              <a:off x="694021" y="0"/>
              <a:ext cx="1741685" cy="680233"/>
            </a:xfrm>
            <a:custGeom>
              <a:avLst/>
              <a:gdLst/>
              <a:ahLst/>
              <a:cxnLst/>
              <a:rect l="l" t="t" r="r" b="b"/>
              <a:pathLst>
                <a:path w="1741685" h="680233">
                  <a:moveTo>
                    <a:pt x="0" y="0"/>
                  </a:moveTo>
                  <a:lnTo>
                    <a:pt x="1741685" y="0"/>
                  </a:lnTo>
                  <a:lnTo>
                    <a:pt x="1741685" y="680233"/>
                  </a:lnTo>
                  <a:lnTo>
                    <a:pt x="0" y="68023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 t="-974" b="-974"/>
              </a:stretch>
            </a:blipFill>
          </p:spPr>
          <p:txBody>
            <a:bodyPr/>
            <a:lstStyle/>
            <a:p>
              <a:endParaRPr lang="en-GB"/>
            </a:p>
          </p:txBody>
        </p:sp>
        <p:sp>
          <p:nvSpPr>
            <p:cNvPr id="52" name="TextBox 52">
              <a:extLst>
                <a:ext uri="{FF2B5EF4-FFF2-40B4-BE49-F238E27FC236}">
                  <a16:creationId xmlns:a16="http://schemas.microsoft.com/office/drawing/2014/main" id="{99764178-3046-F784-4964-BF1339C846E3}"/>
                </a:ext>
              </a:extLst>
            </p:cNvPr>
            <p:cNvSpPr txBox="1"/>
            <p:nvPr/>
          </p:nvSpPr>
          <p:spPr>
            <a:xfrm>
              <a:off x="183080" y="842158"/>
              <a:ext cx="2754682" cy="15388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877"/>
                </a:lnSpc>
              </a:pPr>
              <a:r>
                <a:rPr lang="en-US" sz="750">
                  <a:solidFill>
                    <a:srgbClr val="000000"/>
                  </a:solidFill>
                  <a:latin typeface="DM Sans"/>
                </a:rPr>
                <a:t>This </a:t>
              </a:r>
              <a:r>
                <a:rPr lang="en-US" sz="750" err="1">
                  <a:solidFill>
                    <a:srgbClr val="000000"/>
                  </a:solidFill>
                  <a:latin typeface="DM Sans"/>
                </a:rPr>
                <a:t>programme</a:t>
              </a:r>
              <a:r>
                <a:rPr lang="en-US" sz="750">
                  <a:solidFill>
                    <a:srgbClr val="000000"/>
                  </a:solidFill>
                  <a:latin typeface="DM Sans"/>
                </a:rPr>
                <a:t> is delivered by HMPPS CFO</a:t>
              </a:r>
            </a:p>
          </p:txBody>
        </p:sp>
      </p:grpSp>
      <p:grpSp>
        <p:nvGrpSpPr>
          <p:cNvPr id="62" name="Group 62">
            <a:extLst>
              <a:ext uri="{FF2B5EF4-FFF2-40B4-BE49-F238E27FC236}">
                <a16:creationId xmlns:a16="http://schemas.microsoft.com/office/drawing/2014/main" id="{17D4EED8-6F5E-4701-B5B4-5BD45F824D45}"/>
              </a:ext>
            </a:extLst>
          </p:cNvPr>
          <p:cNvGrpSpPr/>
          <p:nvPr/>
        </p:nvGrpSpPr>
        <p:grpSpPr>
          <a:xfrm>
            <a:off x="195716" y="593502"/>
            <a:ext cx="242972" cy="242972"/>
            <a:chOff x="0" y="0"/>
            <a:chExt cx="812800" cy="812800"/>
          </a:xfrm>
        </p:grpSpPr>
        <p:sp>
          <p:nvSpPr>
            <p:cNvPr id="63" name="Freeform 63">
              <a:extLst>
                <a:ext uri="{FF2B5EF4-FFF2-40B4-BE49-F238E27FC236}">
                  <a16:creationId xmlns:a16="http://schemas.microsoft.com/office/drawing/2014/main" id="{83DB26F6-8E9C-B77C-B1F6-05C4A8B54995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4" name="TextBox 64">
              <a:extLst>
                <a:ext uri="{FF2B5EF4-FFF2-40B4-BE49-F238E27FC236}">
                  <a16:creationId xmlns:a16="http://schemas.microsoft.com/office/drawing/2014/main" id="{DFDDD651-F25A-1A02-BF0D-766863DE5AB0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65" name="Group 65">
            <a:extLst>
              <a:ext uri="{FF2B5EF4-FFF2-40B4-BE49-F238E27FC236}">
                <a16:creationId xmlns:a16="http://schemas.microsoft.com/office/drawing/2014/main" id="{FA2F21B3-0DA5-AA69-90BB-E0929FB577D2}"/>
              </a:ext>
            </a:extLst>
          </p:cNvPr>
          <p:cNvGrpSpPr/>
          <p:nvPr/>
        </p:nvGrpSpPr>
        <p:grpSpPr>
          <a:xfrm>
            <a:off x="206787" y="181493"/>
            <a:ext cx="220832" cy="193228"/>
            <a:chOff x="0" y="0"/>
            <a:chExt cx="812800" cy="711200"/>
          </a:xfrm>
        </p:grpSpPr>
        <p:sp>
          <p:nvSpPr>
            <p:cNvPr id="66" name="Freeform 66">
              <a:extLst>
                <a:ext uri="{FF2B5EF4-FFF2-40B4-BE49-F238E27FC236}">
                  <a16:creationId xmlns:a16="http://schemas.microsoft.com/office/drawing/2014/main" id="{23BF7D8A-6A04-436F-2515-E0313986F169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7" name="TextBox 67">
              <a:extLst>
                <a:ext uri="{FF2B5EF4-FFF2-40B4-BE49-F238E27FC236}">
                  <a16:creationId xmlns:a16="http://schemas.microsoft.com/office/drawing/2014/main" id="{2E27D3D9-D607-FBDE-BD0E-43DDE4D18EFF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70" name="TextBox 70">
            <a:extLst>
              <a:ext uri="{FF2B5EF4-FFF2-40B4-BE49-F238E27FC236}">
                <a16:creationId xmlns:a16="http://schemas.microsoft.com/office/drawing/2014/main" id="{0A4571B4-F9A9-7CBD-DAF8-BB973F66CAA3}"/>
              </a:ext>
            </a:extLst>
          </p:cNvPr>
          <p:cNvSpPr txBox="1"/>
          <p:nvPr/>
        </p:nvSpPr>
        <p:spPr>
          <a:xfrm>
            <a:off x="658981" y="127955"/>
            <a:ext cx="1826812" cy="3460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Self: Activities that work on the individual</a:t>
            </a:r>
          </a:p>
        </p:txBody>
      </p:sp>
      <p:sp>
        <p:nvSpPr>
          <p:cNvPr id="71" name="TextBox 71">
            <a:extLst>
              <a:ext uri="{FF2B5EF4-FFF2-40B4-BE49-F238E27FC236}">
                <a16:creationId xmlns:a16="http://schemas.microsoft.com/office/drawing/2014/main" id="{1F052BE4-45F9-F640-F457-37D789F0EF65}"/>
              </a:ext>
            </a:extLst>
          </p:cNvPr>
          <p:cNvSpPr txBox="1"/>
          <p:nvPr/>
        </p:nvSpPr>
        <p:spPr>
          <a:xfrm>
            <a:off x="658981" y="545468"/>
            <a:ext cx="1910578" cy="3460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Relationships: Activities that work with peers/families/friends</a:t>
            </a:r>
          </a:p>
        </p:txBody>
      </p:sp>
      <p:sp>
        <p:nvSpPr>
          <p:cNvPr id="72" name="TextBox 72">
            <a:extLst>
              <a:ext uri="{FF2B5EF4-FFF2-40B4-BE49-F238E27FC236}">
                <a16:creationId xmlns:a16="http://schemas.microsoft.com/office/drawing/2014/main" id="{77FDE753-3B82-8F36-63EC-660C5A8BE894}"/>
              </a:ext>
            </a:extLst>
          </p:cNvPr>
          <p:cNvSpPr txBox="1"/>
          <p:nvPr/>
        </p:nvSpPr>
        <p:spPr>
          <a:xfrm>
            <a:off x="658981" y="960299"/>
            <a:ext cx="1826812" cy="5175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Society: Activities contributing to the community outside of the CFO Activity Hub</a:t>
            </a:r>
          </a:p>
        </p:txBody>
      </p:sp>
      <p:pic>
        <p:nvPicPr>
          <p:cNvPr id="10" name="Picture 9" descr="A blue brain with colorful leaves and gears&#10;&#10;Description automatically generated">
            <a:extLst>
              <a:ext uri="{FF2B5EF4-FFF2-40B4-BE49-F238E27FC236}">
                <a16:creationId xmlns:a16="http://schemas.microsoft.com/office/drawing/2014/main" id="{0939CFDF-E139-2348-2867-F00810A5E07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1184" b="9737"/>
          <a:stretch/>
        </p:blipFill>
        <p:spPr>
          <a:xfrm>
            <a:off x="4236344" y="6576728"/>
            <a:ext cx="643478" cy="393731"/>
          </a:xfrm>
          <a:prstGeom prst="rect">
            <a:avLst/>
          </a:prstGeom>
        </p:spPr>
      </p:pic>
      <p:pic>
        <p:nvPicPr>
          <p:cNvPr id="21" name="Picture 20" descr="An orange person walking towards an arrow&#10;&#10;Description automatically generated">
            <a:extLst>
              <a:ext uri="{FF2B5EF4-FFF2-40B4-BE49-F238E27FC236}">
                <a16:creationId xmlns:a16="http://schemas.microsoft.com/office/drawing/2014/main" id="{7AC5C641-A21B-8B02-9528-60544573390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76973" y="2130091"/>
            <a:ext cx="672091" cy="471467"/>
          </a:xfrm>
          <a:prstGeom prst="rect">
            <a:avLst/>
          </a:prstGeom>
        </p:spPr>
      </p:pic>
      <p:pic>
        <p:nvPicPr>
          <p:cNvPr id="36" name="Picture 35" descr="A person climbing a ladder to a heart&#10;&#10;Description automatically generated">
            <a:extLst>
              <a:ext uri="{FF2B5EF4-FFF2-40B4-BE49-F238E27FC236}">
                <a16:creationId xmlns:a16="http://schemas.microsoft.com/office/drawing/2014/main" id="{77AA9A18-EA57-4627-CC9B-9310E4CA2C7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91088" y="6692257"/>
            <a:ext cx="357670" cy="338892"/>
          </a:xfrm>
          <a:prstGeom prst="rect">
            <a:avLst/>
          </a:prstGeom>
        </p:spPr>
      </p:pic>
      <p:pic>
        <p:nvPicPr>
          <p:cNvPr id="59" name="Picture 58" descr="A blue and black logo&#10;&#10;Description automatically generated">
            <a:extLst>
              <a:ext uri="{FF2B5EF4-FFF2-40B4-BE49-F238E27FC236}">
                <a16:creationId xmlns:a16="http://schemas.microsoft.com/office/drawing/2014/main" id="{1BAB2C43-B716-F6FE-3313-0DEAE8ECAAA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4180" y="96415"/>
            <a:ext cx="1311392" cy="563127"/>
          </a:xfrm>
          <a:prstGeom prst="rect">
            <a:avLst/>
          </a:prstGeom>
        </p:spPr>
      </p:pic>
      <p:pic>
        <p:nvPicPr>
          <p:cNvPr id="11" name="Picture 8" descr="1,000+ Allotment Stock Illustrations, Royalty-Free Vector Graphics &amp; Clip  Art - iStock | Allotment vegetables, Allotment uk, Allotment gardening">
            <a:extLst>
              <a:ext uri="{FF2B5EF4-FFF2-40B4-BE49-F238E27FC236}">
                <a16:creationId xmlns:a16="http://schemas.microsoft.com/office/drawing/2014/main" id="{7622E7F2-9171-0B00-E605-584E6CA294B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36" t="9278" r="7426" b="7103"/>
          <a:stretch/>
        </p:blipFill>
        <p:spPr bwMode="auto">
          <a:xfrm>
            <a:off x="3019341" y="3374134"/>
            <a:ext cx="689923" cy="674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6" name="Group 46">
            <a:extLst>
              <a:ext uri="{FF2B5EF4-FFF2-40B4-BE49-F238E27FC236}">
                <a16:creationId xmlns:a16="http://schemas.microsoft.com/office/drawing/2014/main" id="{671BC7B2-6E86-908E-D0A8-3D9BDA1DE286}"/>
              </a:ext>
            </a:extLst>
          </p:cNvPr>
          <p:cNvGrpSpPr/>
          <p:nvPr/>
        </p:nvGrpSpPr>
        <p:grpSpPr>
          <a:xfrm rot="2700000">
            <a:off x="3760770" y="1330903"/>
            <a:ext cx="293842" cy="293842"/>
            <a:chOff x="0" y="0"/>
            <a:chExt cx="812800" cy="812800"/>
          </a:xfrm>
        </p:grpSpPr>
        <p:sp>
          <p:nvSpPr>
            <p:cNvPr id="17" name="Freeform 47">
              <a:extLst>
                <a:ext uri="{FF2B5EF4-FFF2-40B4-BE49-F238E27FC236}">
                  <a16:creationId xmlns:a16="http://schemas.microsoft.com/office/drawing/2014/main" id="{CE3A9F59-1927-8C3F-2EC8-19E404CEDBBF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8" name="TextBox 48">
              <a:extLst>
                <a:ext uri="{FF2B5EF4-FFF2-40B4-BE49-F238E27FC236}">
                  <a16:creationId xmlns:a16="http://schemas.microsoft.com/office/drawing/2014/main" id="{5221A5F2-51AE-9538-F87C-DCFEE004579A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24" name="Group 62">
            <a:extLst>
              <a:ext uri="{FF2B5EF4-FFF2-40B4-BE49-F238E27FC236}">
                <a16:creationId xmlns:a16="http://schemas.microsoft.com/office/drawing/2014/main" id="{7D04B809-4055-8B7F-2408-82D855854AD0}"/>
              </a:ext>
            </a:extLst>
          </p:cNvPr>
          <p:cNvGrpSpPr/>
          <p:nvPr/>
        </p:nvGrpSpPr>
        <p:grpSpPr>
          <a:xfrm>
            <a:off x="5333804" y="1352686"/>
            <a:ext cx="242972" cy="242972"/>
            <a:chOff x="0" y="0"/>
            <a:chExt cx="812800" cy="812800"/>
          </a:xfrm>
        </p:grpSpPr>
        <p:sp>
          <p:nvSpPr>
            <p:cNvPr id="25" name="Freeform 63">
              <a:extLst>
                <a:ext uri="{FF2B5EF4-FFF2-40B4-BE49-F238E27FC236}">
                  <a16:creationId xmlns:a16="http://schemas.microsoft.com/office/drawing/2014/main" id="{E32C0E3E-2718-5FE5-C33D-3F4D893B72D2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6" name="TextBox 64">
              <a:extLst>
                <a:ext uri="{FF2B5EF4-FFF2-40B4-BE49-F238E27FC236}">
                  <a16:creationId xmlns:a16="http://schemas.microsoft.com/office/drawing/2014/main" id="{ECC75858-5ECD-4D48-1D04-BA5772D91BC5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27" name="Group 62">
            <a:extLst>
              <a:ext uri="{FF2B5EF4-FFF2-40B4-BE49-F238E27FC236}">
                <a16:creationId xmlns:a16="http://schemas.microsoft.com/office/drawing/2014/main" id="{1F0D318C-C7E0-9F91-05A4-1A5D5AD1905B}"/>
              </a:ext>
            </a:extLst>
          </p:cNvPr>
          <p:cNvGrpSpPr/>
          <p:nvPr/>
        </p:nvGrpSpPr>
        <p:grpSpPr>
          <a:xfrm>
            <a:off x="10087560" y="4264495"/>
            <a:ext cx="242972" cy="242972"/>
            <a:chOff x="0" y="0"/>
            <a:chExt cx="812800" cy="812800"/>
          </a:xfrm>
        </p:grpSpPr>
        <p:sp>
          <p:nvSpPr>
            <p:cNvPr id="28" name="Freeform 63">
              <a:extLst>
                <a:ext uri="{FF2B5EF4-FFF2-40B4-BE49-F238E27FC236}">
                  <a16:creationId xmlns:a16="http://schemas.microsoft.com/office/drawing/2014/main" id="{AACCFF94-3350-C5A0-7870-69DDC5B6403B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9" name="TextBox 64">
              <a:extLst>
                <a:ext uri="{FF2B5EF4-FFF2-40B4-BE49-F238E27FC236}">
                  <a16:creationId xmlns:a16="http://schemas.microsoft.com/office/drawing/2014/main" id="{D9A9AD64-F7D3-8357-CF6B-8FD18A9145E4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30" name="Group 62">
            <a:extLst>
              <a:ext uri="{FF2B5EF4-FFF2-40B4-BE49-F238E27FC236}">
                <a16:creationId xmlns:a16="http://schemas.microsoft.com/office/drawing/2014/main" id="{C349E89B-6303-1C35-527D-11F1DD78DB5D}"/>
              </a:ext>
            </a:extLst>
          </p:cNvPr>
          <p:cNvGrpSpPr/>
          <p:nvPr/>
        </p:nvGrpSpPr>
        <p:grpSpPr>
          <a:xfrm>
            <a:off x="5287152" y="3752229"/>
            <a:ext cx="242972" cy="301483"/>
            <a:chOff x="75218" y="47625"/>
            <a:chExt cx="812800" cy="1008535"/>
          </a:xfrm>
        </p:grpSpPr>
        <p:sp>
          <p:nvSpPr>
            <p:cNvPr id="31" name="Freeform 63">
              <a:extLst>
                <a:ext uri="{FF2B5EF4-FFF2-40B4-BE49-F238E27FC236}">
                  <a16:creationId xmlns:a16="http://schemas.microsoft.com/office/drawing/2014/main" id="{E033E0A2-0E4A-C99D-3742-C8049EA08B4E}"/>
                </a:ext>
              </a:extLst>
            </p:cNvPr>
            <p:cNvSpPr/>
            <p:nvPr/>
          </p:nvSpPr>
          <p:spPr>
            <a:xfrm>
              <a:off x="75218" y="24336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32" name="TextBox 64">
              <a:extLst>
                <a:ext uri="{FF2B5EF4-FFF2-40B4-BE49-F238E27FC236}">
                  <a16:creationId xmlns:a16="http://schemas.microsoft.com/office/drawing/2014/main" id="{A451B3A9-F228-5F21-3FB7-8EC86AC2576F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38" name="Group 65">
            <a:extLst>
              <a:ext uri="{FF2B5EF4-FFF2-40B4-BE49-F238E27FC236}">
                <a16:creationId xmlns:a16="http://schemas.microsoft.com/office/drawing/2014/main" id="{94E3F920-2FBB-B2EE-7E3D-EE72926B5785}"/>
              </a:ext>
            </a:extLst>
          </p:cNvPr>
          <p:cNvGrpSpPr/>
          <p:nvPr/>
        </p:nvGrpSpPr>
        <p:grpSpPr>
          <a:xfrm>
            <a:off x="3771336" y="4518655"/>
            <a:ext cx="220832" cy="193228"/>
            <a:chOff x="0" y="0"/>
            <a:chExt cx="812800" cy="711200"/>
          </a:xfrm>
        </p:grpSpPr>
        <p:sp>
          <p:nvSpPr>
            <p:cNvPr id="39" name="Freeform 66">
              <a:extLst>
                <a:ext uri="{FF2B5EF4-FFF2-40B4-BE49-F238E27FC236}">
                  <a16:creationId xmlns:a16="http://schemas.microsoft.com/office/drawing/2014/main" id="{1F13FDEB-B94E-D2BC-5124-84A241638AE9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0" name="TextBox 67">
              <a:extLst>
                <a:ext uri="{FF2B5EF4-FFF2-40B4-BE49-F238E27FC236}">
                  <a16:creationId xmlns:a16="http://schemas.microsoft.com/office/drawing/2014/main" id="{88AD4F21-15E5-A261-12C8-CE7E8FB20EA0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41" name="Group 65">
            <a:extLst>
              <a:ext uri="{FF2B5EF4-FFF2-40B4-BE49-F238E27FC236}">
                <a16:creationId xmlns:a16="http://schemas.microsoft.com/office/drawing/2014/main" id="{6257AFD3-FFC5-407F-CB15-A51BB612125C}"/>
              </a:ext>
            </a:extLst>
          </p:cNvPr>
          <p:cNvGrpSpPr/>
          <p:nvPr/>
        </p:nvGrpSpPr>
        <p:grpSpPr>
          <a:xfrm>
            <a:off x="4195156" y="3816484"/>
            <a:ext cx="220832" cy="193228"/>
            <a:chOff x="0" y="0"/>
            <a:chExt cx="812800" cy="711200"/>
          </a:xfrm>
        </p:grpSpPr>
        <p:sp>
          <p:nvSpPr>
            <p:cNvPr id="42" name="Freeform 66">
              <a:extLst>
                <a:ext uri="{FF2B5EF4-FFF2-40B4-BE49-F238E27FC236}">
                  <a16:creationId xmlns:a16="http://schemas.microsoft.com/office/drawing/2014/main" id="{BE7CA313-B8F8-477C-337C-B63CF8D7CC70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3" name="TextBox 67">
              <a:extLst>
                <a:ext uri="{FF2B5EF4-FFF2-40B4-BE49-F238E27FC236}">
                  <a16:creationId xmlns:a16="http://schemas.microsoft.com/office/drawing/2014/main" id="{6AE3A190-50F7-28B9-1708-2003FCAD7E6B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55" name="Group 62">
            <a:extLst>
              <a:ext uri="{FF2B5EF4-FFF2-40B4-BE49-F238E27FC236}">
                <a16:creationId xmlns:a16="http://schemas.microsoft.com/office/drawing/2014/main" id="{7D6BEDAD-B154-F9FE-79AB-E2341D7B95CE}"/>
              </a:ext>
            </a:extLst>
          </p:cNvPr>
          <p:cNvGrpSpPr/>
          <p:nvPr/>
        </p:nvGrpSpPr>
        <p:grpSpPr>
          <a:xfrm>
            <a:off x="8618323" y="1200551"/>
            <a:ext cx="242972" cy="242972"/>
            <a:chOff x="0" y="0"/>
            <a:chExt cx="812800" cy="812800"/>
          </a:xfrm>
        </p:grpSpPr>
        <p:sp>
          <p:nvSpPr>
            <p:cNvPr id="56" name="Freeform 63">
              <a:extLst>
                <a:ext uri="{FF2B5EF4-FFF2-40B4-BE49-F238E27FC236}">
                  <a16:creationId xmlns:a16="http://schemas.microsoft.com/office/drawing/2014/main" id="{5F191072-53EB-7B7C-D9D5-FD007D108636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57" name="TextBox 64">
              <a:extLst>
                <a:ext uri="{FF2B5EF4-FFF2-40B4-BE49-F238E27FC236}">
                  <a16:creationId xmlns:a16="http://schemas.microsoft.com/office/drawing/2014/main" id="{7BEC9390-84A4-853C-B7D5-AA82480AEA32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60" name="Group 62">
            <a:extLst>
              <a:ext uri="{FF2B5EF4-FFF2-40B4-BE49-F238E27FC236}">
                <a16:creationId xmlns:a16="http://schemas.microsoft.com/office/drawing/2014/main" id="{2BBEA78B-7077-2121-3E09-69BED99CF479}"/>
              </a:ext>
            </a:extLst>
          </p:cNvPr>
          <p:cNvGrpSpPr/>
          <p:nvPr/>
        </p:nvGrpSpPr>
        <p:grpSpPr>
          <a:xfrm>
            <a:off x="10101655" y="1391639"/>
            <a:ext cx="242972" cy="242972"/>
            <a:chOff x="0" y="0"/>
            <a:chExt cx="812800" cy="812800"/>
          </a:xfrm>
        </p:grpSpPr>
        <p:sp>
          <p:nvSpPr>
            <p:cNvPr id="61" name="Freeform 63">
              <a:extLst>
                <a:ext uri="{FF2B5EF4-FFF2-40B4-BE49-F238E27FC236}">
                  <a16:creationId xmlns:a16="http://schemas.microsoft.com/office/drawing/2014/main" id="{599090CD-8242-6BBF-DE98-C93554F74C1E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8" name="TextBox 64">
              <a:extLst>
                <a:ext uri="{FF2B5EF4-FFF2-40B4-BE49-F238E27FC236}">
                  <a16:creationId xmlns:a16="http://schemas.microsoft.com/office/drawing/2014/main" id="{F18F700F-436B-502F-1F93-A2A7F6BA2918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75" name="TextBox 67">
            <a:extLst>
              <a:ext uri="{FF2B5EF4-FFF2-40B4-BE49-F238E27FC236}">
                <a16:creationId xmlns:a16="http://schemas.microsoft.com/office/drawing/2014/main" id="{1A7FC51E-DEDA-90B0-5B6B-EF9D948E354A}"/>
              </a:ext>
            </a:extLst>
          </p:cNvPr>
          <p:cNvSpPr txBox="1"/>
          <p:nvPr/>
        </p:nvSpPr>
        <p:spPr>
          <a:xfrm>
            <a:off x="10209046" y="4739318"/>
            <a:ext cx="151822" cy="97477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379"/>
              </a:lnSpc>
            </a:pPr>
            <a:endParaRPr/>
          </a:p>
        </p:txBody>
      </p:sp>
      <p:grpSp>
        <p:nvGrpSpPr>
          <p:cNvPr id="76" name="Group 62">
            <a:extLst>
              <a:ext uri="{FF2B5EF4-FFF2-40B4-BE49-F238E27FC236}">
                <a16:creationId xmlns:a16="http://schemas.microsoft.com/office/drawing/2014/main" id="{F0E1C222-A0BC-60E9-51D1-7F4A58C85235}"/>
              </a:ext>
            </a:extLst>
          </p:cNvPr>
          <p:cNvGrpSpPr/>
          <p:nvPr/>
        </p:nvGrpSpPr>
        <p:grpSpPr>
          <a:xfrm>
            <a:off x="8655928" y="3832099"/>
            <a:ext cx="242972" cy="242972"/>
            <a:chOff x="0" y="0"/>
            <a:chExt cx="812800" cy="812800"/>
          </a:xfrm>
        </p:grpSpPr>
        <p:sp>
          <p:nvSpPr>
            <p:cNvPr id="77" name="Freeform 63">
              <a:extLst>
                <a:ext uri="{FF2B5EF4-FFF2-40B4-BE49-F238E27FC236}">
                  <a16:creationId xmlns:a16="http://schemas.microsoft.com/office/drawing/2014/main" id="{7827D471-7B71-2E13-3220-83A731CCA4B4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78" name="TextBox 64">
              <a:extLst>
                <a:ext uri="{FF2B5EF4-FFF2-40B4-BE49-F238E27FC236}">
                  <a16:creationId xmlns:a16="http://schemas.microsoft.com/office/drawing/2014/main" id="{D18BE914-F6A1-940D-CACD-9F41902CECFC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85" name="Group 65">
            <a:extLst>
              <a:ext uri="{FF2B5EF4-FFF2-40B4-BE49-F238E27FC236}">
                <a16:creationId xmlns:a16="http://schemas.microsoft.com/office/drawing/2014/main" id="{41D64970-CBFB-1C88-FDE2-613C30076EC5}"/>
              </a:ext>
            </a:extLst>
          </p:cNvPr>
          <p:cNvGrpSpPr/>
          <p:nvPr/>
        </p:nvGrpSpPr>
        <p:grpSpPr>
          <a:xfrm>
            <a:off x="7415861" y="3881843"/>
            <a:ext cx="220832" cy="193228"/>
            <a:chOff x="0" y="0"/>
            <a:chExt cx="812800" cy="711200"/>
          </a:xfrm>
        </p:grpSpPr>
        <p:sp>
          <p:nvSpPr>
            <p:cNvPr id="86" name="Freeform 66">
              <a:extLst>
                <a:ext uri="{FF2B5EF4-FFF2-40B4-BE49-F238E27FC236}">
                  <a16:creationId xmlns:a16="http://schemas.microsoft.com/office/drawing/2014/main" id="{E89EC835-9DD7-5E8E-22A0-5DFB81A9DC5D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87" name="TextBox 67">
              <a:extLst>
                <a:ext uri="{FF2B5EF4-FFF2-40B4-BE49-F238E27FC236}">
                  <a16:creationId xmlns:a16="http://schemas.microsoft.com/office/drawing/2014/main" id="{B195EEE3-BD61-75ED-1CFC-7F30E1CEAADC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8" name="TextBox 69">
            <a:extLst>
              <a:ext uri="{FF2B5EF4-FFF2-40B4-BE49-F238E27FC236}">
                <a16:creationId xmlns:a16="http://schemas.microsoft.com/office/drawing/2014/main" id="{DFDB1C5B-A309-7A25-5D06-CC38715C8175}"/>
              </a:ext>
            </a:extLst>
          </p:cNvPr>
          <p:cNvSpPr txBox="1"/>
          <p:nvPr/>
        </p:nvSpPr>
        <p:spPr>
          <a:xfrm>
            <a:off x="2580281" y="60083"/>
            <a:ext cx="6995806" cy="59945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899"/>
              </a:lnSpc>
              <a:spcBef>
                <a:spcPct val="0"/>
              </a:spcBef>
            </a:pPr>
            <a:r>
              <a:rPr lang="en-US" sz="3499" u="sng" dirty="0">
                <a:solidFill>
                  <a:srgbClr val="000000"/>
                </a:solidFill>
                <a:latin typeface="DM Sans Bold"/>
              </a:rPr>
              <a:t>CFO Evolution – March 2025</a:t>
            </a:r>
          </a:p>
        </p:txBody>
      </p:sp>
      <p:grpSp>
        <p:nvGrpSpPr>
          <p:cNvPr id="33" name="Group 65">
            <a:extLst>
              <a:ext uri="{FF2B5EF4-FFF2-40B4-BE49-F238E27FC236}">
                <a16:creationId xmlns:a16="http://schemas.microsoft.com/office/drawing/2014/main" id="{19BFB300-E785-6AFA-C0D8-FB8ABBA3A5DF}"/>
              </a:ext>
            </a:extLst>
          </p:cNvPr>
          <p:cNvGrpSpPr/>
          <p:nvPr/>
        </p:nvGrpSpPr>
        <p:grpSpPr>
          <a:xfrm>
            <a:off x="2675921" y="6757897"/>
            <a:ext cx="220832" cy="229670"/>
            <a:chOff x="0" y="-184929"/>
            <a:chExt cx="812800" cy="845329"/>
          </a:xfrm>
        </p:grpSpPr>
        <p:sp>
          <p:nvSpPr>
            <p:cNvPr id="34" name="Freeform 66">
              <a:extLst>
                <a:ext uri="{FF2B5EF4-FFF2-40B4-BE49-F238E27FC236}">
                  <a16:creationId xmlns:a16="http://schemas.microsoft.com/office/drawing/2014/main" id="{AE764BE0-A2F5-8E1A-90ED-49BC0320A80A}"/>
                </a:ext>
              </a:extLst>
            </p:cNvPr>
            <p:cNvSpPr/>
            <p:nvPr/>
          </p:nvSpPr>
          <p:spPr>
            <a:xfrm>
              <a:off x="0" y="-184929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35" name="TextBox 67">
              <a:extLst>
                <a:ext uri="{FF2B5EF4-FFF2-40B4-BE49-F238E27FC236}">
                  <a16:creationId xmlns:a16="http://schemas.microsoft.com/office/drawing/2014/main" id="{B134D9D0-2BF2-8851-C5C4-E81FB4E99489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pic>
        <p:nvPicPr>
          <p:cNvPr id="53" name="Graphic 52" descr="Maze with solid fill">
            <a:extLst>
              <a:ext uri="{FF2B5EF4-FFF2-40B4-BE49-F238E27FC236}">
                <a16:creationId xmlns:a16="http://schemas.microsoft.com/office/drawing/2014/main" id="{AC09DD9B-A47D-E57A-7BCE-B8A57E25CBE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973640" y="6773782"/>
            <a:ext cx="664498" cy="664498"/>
          </a:xfrm>
          <a:prstGeom prst="rect">
            <a:avLst/>
          </a:prstGeom>
        </p:spPr>
      </p:pic>
      <p:pic>
        <p:nvPicPr>
          <p:cNvPr id="91" name="Graphic 90" descr="Domino Tile with solid fill">
            <a:extLst>
              <a:ext uri="{FF2B5EF4-FFF2-40B4-BE49-F238E27FC236}">
                <a16:creationId xmlns:a16="http://schemas.microsoft.com/office/drawing/2014/main" id="{FA2EC8C6-DE76-5792-C5F5-DF7B562D5D1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9893796" y="6657984"/>
            <a:ext cx="674442" cy="674442"/>
          </a:xfrm>
          <a:prstGeom prst="rect">
            <a:avLst/>
          </a:prstGeom>
        </p:spPr>
      </p:pic>
      <p:pic>
        <p:nvPicPr>
          <p:cNvPr id="93" name="Graphic 92" descr="Electric guitar with solid fill">
            <a:extLst>
              <a:ext uri="{FF2B5EF4-FFF2-40B4-BE49-F238E27FC236}">
                <a16:creationId xmlns:a16="http://schemas.microsoft.com/office/drawing/2014/main" id="{0CBF3635-2E78-0CB3-5213-96FFE87631BD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9025002" y="3400629"/>
            <a:ext cx="674442" cy="674442"/>
          </a:xfrm>
          <a:prstGeom prst="rect">
            <a:avLst/>
          </a:prstGeom>
        </p:spPr>
      </p:pic>
      <p:pic>
        <p:nvPicPr>
          <p:cNvPr id="95" name="Graphic 94" descr="Music with solid fill">
            <a:extLst>
              <a:ext uri="{FF2B5EF4-FFF2-40B4-BE49-F238E27FC236}">
                <a16:creationId xmlns:a16="http://schemas.microsoft.com/office/drawing/2014/main" id="{BBADA1CF-7E3C-C9CA-4937-4FD756D64A75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9745793" y="3468268"/>
            <a:ext cx="539164" cy="539164"/>
          </a:xfrm>
          <a:prstGeom prst="rect">
            <a:avLst/>
          </a:prstGeom>
        </p:spPr>
      </p:pic>
      <p:grpSp>
        <p:nvGrpSpPr>
          <p:cNvPr id="96" name="Group 65">
            <a:extLst>
              <a:ext uri="{FF2B5EF4-FFF2-40B4-BE49-F238E27FC236}">
                <a16:creationId xmlns:a16="http://schemas.microsoft.com/office/drawing/2014/main" id="{917BF0BB-D62F-213A-0038-9C2816D128B5}"/>
              </a:ext>
            </a:extLst>
          </p:cNvPr>
          <p:cNvGrpSpPr/>
          <p:nvPr/>
        </p:nvGrpSpPr>
        <p:grpSpPr>
          <a:xfrm>
            <a:off x="7534756" y="6693306"/>
            <a:ext cx="220832" cy="193228"/>
            <a:chOff x="0" y="0"/>
            <a:chExt cx="812800" cy="711200"/>
          </a:xfrm>
        </p:grpSpPr>
        <p:sp>
          <p:nvSpPr>
            <p:cNvPr id="97" name="Freeform 66">
              <a:extLst>
                <a:ext uri="{FF2B5EF4-FFF2-40B4-BE49-F238E27FC236}">
                  <a16:creationId xmlns:a16="http://schemas.microsoft.com/office/drawing/2014/main" id="{EB397BB3-58B8-6374-43EE-138B673CDCC0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98" name="TextBox 67">
              <a:extLst>
                <a:ext uri="{FF2B5EF4-FFF2-40B4-BE49-F238E27FC236}">
                  <a16:creationId xmlns:a16="http://schemas.microsoft.com/office/drawing/2014/main" id="{F04615B0-09C7-4182-B447-8739D99F2513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99" name="Group 62">
            <a:extLst>
              <a:ext uri="{FF2B5EF4-FFF2-40B4-BE49-F238E27FC236}">
                <a16:creationId xmlns:a16="http://schemas.microsoft.com/office/drawing/2014/main" id="{75E6DA67-AC17-C68E-8336-4FD8277F5950}"/>
              </a:ext>
            </a:extLst>
          </p:cNvPr>
          <p:cNvGrpSpPr/>
          <p:nvPr/>
        </p:nvGrpSpPr>
        <p:grpSpPr>
          <a:xfrm>
            <a:off x="2618345" y="4545084"/>
            <a:ext cx="242972" cy="242972"/>
            <a:chOff x="0" y="0"/>
            <a:chExt cx="812800" cy="812800"/>
          </a:xfrm>
        </p:grpSpPr>
        <p:sp>
          <p:nvSpPr>
            <p:cNvPr id="100" name="Freeform 63">
              <a:extLst>
                <a:ext uri="{FF2B5EF4-FFF2-40B4-BE49-F238E27FC236}">
                  <a16:creationId xmlns:a16="http://schemas.microsoft.com/office/drawing/2014/main" id="{5B8DCA4A-302D-70E7-4FB3-FEE7E9CFCF4D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01" name="TextBox 64">
              <a:extLst>
                <a:ext uri="{FF2B5EF4-FFF2-40B4-BE49-F238E27FC236}">
                  <a16:creationId xmlns:a16="http://schemas.microsoft.com/office/drawing/2014/main" id="{25792923-C6F9-A525-658B-73AF823727C7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pic>
        <p:nvPicPr>
          <p:cNvPr id="6" name="Picture 5">
            <a:extLst>
              <a:ext uri="{FF2B5EF4-FFF2-40B4-BE49-F238E27FC236}">
                <a16:creationId xmlns:a16="http://schemas.microsoft.com/office/drawing/2014/main" id="{CF1B34C2-1FDC-2F99-7D5C-0AD6A4BE0E11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7732224" y="3991854"/>
            <a:ext cx="858245" cy="374292"/>
          </a:xfrm>
          <a:prstGeom prst="rect">
            <a:avLst/>
          </a:prstGeom>
        </p:spPr>
      </p:pic>
      <p:pic>
        <p:nvPicPr>
          <p:cNvPr id="7" name="Picture 6" descr="A person climbing a ladder to a heart&#10;&#10;Description automatically generated">
            <a:extLst>
              <a:ext uri="{FF2B5EF4-FFF2-40B4-BE49-F238E27FC236}">
                <a16:creationId xmlns:a16="http://schemas.microsoft.com/office/drawing/2014/main" id="{D73F8D07-3FE2-DF31-C681-C08F6C926C6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82511" y="6148196"/>
            <a:ext cx="357670" cy="338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8224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3E2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369BF14-2FAD-B065-E00A-055AFA8C75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4E44B2A2-7716-C7DA-8C89-43C5660189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1930278"/>
              </p:ext>
            </p:extLst>
          </p:nvPr>
        </p:nvGraphicFramePr>
        <p:xfrm>
          <a:off x="2580381" y="582070"/>
          <a:ext cx="7953572" cy="6771213"/>
        </p:xfrm>
        <a:graphic>
          <a:graphicData uri="http://schemas.openxmlformats.org/drawingml/2006/table">
            <a:tbl>
              <a:tblPr/>
              <a:tblGrid>
                <a:gridCol w="15054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20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1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75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971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>
                          <a:solidFill>
                            <a:srgbClr val="000000"/>
                          </a:solidFill>
                          <a:latin typeface="DM Sans Bold"/>
                        </a:rPr>
                        <a:t>Monday 17</a:t>
                      </a:r>
                      <a:r>
                        <a:rPr lang="en-US" sz="1377" baseline="30000">
                          <a:solidFill>
                            <a:srgbClr val="000000"/>
                          </a:solidFill>
                          <a:latin typeface="DM Sans Bold"/>
                        </a:rPr>
                        <a:t>th</a:t>
                      </a:r>
                      <a:r>
                        <a:rPr lang="en-US" sz="1377">
                          <a:solidFill>
                            <a:srgbClr val="000000"/>
                          </a:solidFill>
                          <a:latin typeface="DM Sans Bold"/>
                        </a:rPr>
                        <a:t> </a:t>
                      </a:r>
                      <a:endParaRPr lang="en-US" sz="110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>
                          <a:solidFill>
                            <a:srgbClr val="000000"/>
                          </a:solidFill>
                          <a:latin typeface="DM Sans Bold"/>
                        </a:rPr>
                        <a:t>Tuesday 18</a:t>
                      </a:r>
                      <a:r>
                        <a:rPr lang="en-US" sz="1377" baseline="30000">
                          <a:solidFill>
                            <a:srgbClr val="000000"/>
                          </a:solidFill>
                          <a:latin typeface="DM Sans Bold"/>
                        </a:rPr>
                        <a:t>th</a:t>
                      </a:r>
                      <a:r>
                        <a:rPr lang="en-US" sz="1377">
                          <a:solidFill>
                            <a:srgbClr val="000000"/>
                          </a:solidFill>
                          <a:latin typeface="DM Sans Bold"/>
                        </a:rPr>
                        <a:t> </a:t>
                      </a:r>
                      <a:endParaRPr lang="en-US" sz="110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>
                          <a:solidFill>
                            <a:srgbClr val="000000"/>
                          </a:solidFill>
                          <a:latin typeface="DM Sans Bold"/>
                        </a:rPr>
                        <a:t>Wednesday 19</a:t>
                      </a:r>
                      <a:r>
                        <a:rPr lang="en-US" sz="1377" baseline="30000">
                          <a:solidFill>
                            <a:srgbClr val="000000"/>
                          </a:solidFill>
                          <a:latin typeface="DM Sans Bold"/>
                        </a:rPr>
                        <a:t>th</a:t>
                      </a:r>
                      <a:r>
                        <a:rPr lang="en-US" sz="1377">
                          <a:solidFill>
                            <a:srgbClr val="000000"/>
                          </a:solidFill>
                          <a:latin typeface="DM Sans Bold"/>
                        </a:rPr>
                        <a:t>  </a:t>
                      </a:r>
                      <a:endParaRPr lang="en-US" sz="110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>
                          <a:solidFill>
                            <a:srgbClr val="000000"/>
                          </a:solidFill>
                          <a:latin typeface="DM Sans Bold"/>
                        </a:rPr>
                        <a:t>Thursday 20</a:t>
                      </a:r>
                      <a:r>
                        <a:rPr lang="en-US" sz="1377" baseline="30000">
                          <a:solidFill>
                            <a:srgbClr val="000000"/>
                          </a:solidFill>
                          <a:latin typeface="DM Sans Bold"/>
                        </a:rPr>
                        <a:t>th</a:t>
                      </a:r>
                      <a:r>
                        <a:rPr lang="en-US" sz="1377">
                          <a:solidFill>
                            <a:srgbClr val="000000"/>
                          </a:solidFill>
                          <a:latin typeface="DM Sans Bold"/>
                        </a:rPr>
                        <a:t> </a:t>
                      </a:r>
                      <a:endParaRPr lang="en-US" sz="110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>
                          <a:solidFill>
                            <a:srgbClr val="000000"/>
                          </a:solidFill>
                          <a:latin typeface="DM Sans Bold"/>
                        </a:rPr>
                        <a:t>Friday 21</a:t>
                      </a:r>
                      <a:r>
                        <a:rPr lang="en-US" sz="1377" baseline="30000">
                          <a:solidFill>
                            <a:srgbClr val="000000"/>
                          </a:solidFill>
                          <a:latin typeface="DM Sans Bold"/>
                        </a:rPr>
                        <a:t>st</a:t>
                      </a:r>
                      <a:r>
                        <a:rPr lang="en-US" sz="1377">
                          <a:solidFill>
                            <a:srgbClr val="000000"/>
                          </a:solidFill>
                          <a:latin typeface="DM Sans Bold"/>
                        </a:rPr>
                        <a:t> </a:t>
                      </a:r>
                      <a:endParaRPr lang="en-US" sz="110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61174"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Allotment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10am – 1pm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With Carol 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Environmental Awareness course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1pm – 2pm 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GB" sz="1050" b="0">
                          <a:solidFill>
                            <a:schemeClr val="tx1"/>
                          </a:solidFill>
                          <a:latin typeface="DM Sans"/>
                        </a:rPr>
                        <a:t>Charitable workshop!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GB" sz="1050" b="0">
                          <a:solidFill>
                            <a:schemeClr val="tx1"/>
                          </a:solidFill>
                          <a:latin typeface="DM Sans"/>
                        </a:rPr>
                        <a:t>Blind date with a book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GB" sz="1050" b="0">
                          <a:solidFill>
                            <a:schemeClr val="tx1"/>
                          </a:solidFill>
                          <a:latin typeface="DM Sans"/>
                        </a:rPr>
                        <a:t>Speak to staff for more info 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GB" sz="1050" b="0">
                          <a:solidFill>
                            <a:schemeClr val="tx1"/>
                          </a:solidFill>
                          <a:latin typeface="DM Sans"/>
                        </a:rPr>
                        <a:t>10am – 12pm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GB" sz="1050" b="0">
                        <a:solidFill>
                          <a:schemeClr val="tx1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GB" sz="1050" b="0">
                          <a:solidFill>
                            <a:schemeClr val="tx1"/>
                          </a:solidFill>
                          <a:latin typeface="DM Sans"/>
                        </a:rPr>
                        <a:t>Employability Support with Enie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GB" sz="1050" b="0">
                          <a:solidFill>
                            <a:schemeClr val="tx1"/>
                          </a:solidFill>
                          <a:latin typeface="DM Sans"/>
                        </a:rPr>
                        <a:t>10am – 12pm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GB" sz="1050" b="0">
                        <a:solidFill>
                          <a:schemeClr val="tx1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GB" sz="1050" b="0">
                          <a:solidFill>
                            <a:schemeClr val="tx1"/>
                          </a:solidFill>
                          <a:latin typeface="DM Sans"/>
                        </a:rPr>
                        <a:t>Job Centre support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GB" sz="1050" b="0">
                          <a:solidFill>
                            <a:schemeClr val="tx1"/>
                          </a:solidFill>
                          <a:latin typeface="DM Sans"/>
                        </a:rPr>
                        <a:t>10am – 12pm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GB" sz="1050" b="0">
                        <a:solidFill>
                          <a:schemeClr val="tx1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GB" sz="1050" b="0">
                          <a:solidFill>
                            <a:schemeClr val="tx1"/>
                          </a:solidFill>
                          <a:latin typeface="DM Sans"/>
                        </a:rPr>
                        <a:t> </a:t>
                      </a: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Introduction to Basic Cooking Skills 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9:30am – 10:30am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Cooking on a Budget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10:30am – 12:30pm  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1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1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CBT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1pm-3pm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(please speak to a member of staff)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Canal Project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10am-1pm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050" b="0">
                          <a:solidFill>
                            <a:srgbClr val="000000"/>
                          </a:solidFill>
                          <a:latin typeface="DM Sans"/>
                        </a:rPr>
                        <a:t>Job Club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050" b="0">
                          <a:solidFill>
                            <a:srgbClr val="000000"/>
                          </a:solidFill>
                          <a:latin typeface="DM Sans"/>
                        </a:rPr>
                        <a:t>10:00am</a:t>
                      </a:r>
                      <a:r>
                        <a:rPr lang="en-GB" sz="1050" b="0" baseline="0">
                          <a:solidFill>
                            <a:srgbClr val="000000"/>
                          </a:solidFill>
                          <a:latin typeface="DM Sans"/>
                        </a:rPr>
                        <a:t> - </a:t>
                      </a:r>
                      <a:r>
                        <a:rPr lang="en-GB" sz="1050" b="0">
                          <a:solidFill>
                            <a:srgbClr val="000000"/>
                          </a:solidFill>
                          <a:latin typeface="DM Sans"/>
                        </a:rPr>
                        <a:t>11:00am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050" b="0">
                          <a:solidFill>
                            <a:srgbClr val="000000"/>
                          </a:solidFill>
                          <a:latin typeface="DM Sans"/>
                        </a:rPr>
                        <a:t>With Max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>
                          <a:solidFill>
                            <a:srgbClr val="000000"/>
                          </a:solidFill>
                          <a:latin typeface="DM Sans"/>
                        </a:rPr>
                        <a:t>SPECTRUM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>
                          <a:solidFill>
                            <a:srgbClr val="000000"/>
                          </a:solidFill>
                          <a:latin typeface="DM Sans"/>
                        </a:rPr>
                        <a:t>11:00am -12:00pm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>
                          <a:solidFill>
                            <a:srgbClr val="000000"/>
                          </a:solidFill>
                          <a:latin typeface="DM Sans"/>
                        </a:rPr>
                        <a:t>With  Max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GB" sz="1050" b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>
                          <a:solidFill>
                            <a:srgbClr val="000000"/>
                          </a:solidFill>
                          <a:latin typeface="DM Sans"/>
                        </a:rPr>
                        <a:t>Music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>
                          <a:solidFill>
                            <a:srgbClr val="000000"/>
                          </a:solidFill>
                          <a:latin typeface="DM Sans"/>
                        </a:rPr>
                        <a:t> 10pm-12pm</a:t>
                      </a: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19572"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Through the Gate 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(Support available for anyone being released from custody)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1pm – 3pm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Hub induction 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(Meet the team and enroll!)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14.00pm  </a:t>
                      </a: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DM Sans"/>
                        </a:rPr>
                        <a:t>Arts and Crafts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DM Sans"/>
                        </a:rPr>
                        <a:t>1pm  – 3pm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10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10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b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kern="1200" dirty="0">
                          <a:solidFill>
                            <a:schemeClr val="tx1"/>
                          </a:solidFill>
                          <a:effectLst/>
                          <a:latin typeface="DM Sans" pitchFamily="2" charset="0"/>
                          <a:ea typeface="+mn-ea"/>
                          <a:cs typeface="+mn-cs"/>
                        </a:rPr>
                        <a:t>Understanding and Neurodiversity </a:t>
                      </a:r>
                    </a:p>
                    <a:p>
                      <a:pPr algn="ctr"/>
                      <a:r>
                        <a:rPr lang="en-GB" sz="1100" b="0" kern="1200" dirty="0">
                          <a:solidFill>
                            <a:schemeClr val="tx1"/>
                          </a:solidFill>
                          <a:effectLst/>
                          <a:latin typeface="DM Sans" pitchFamily="2" charset="0"/>
                          <a:ea typeface="+mn-ea"/>
                          <a:cs typeface="+mn-cs"/>
                        </a:rPr>
                        <a:t>1pm – 3pm </a:t>
                      </a:r>
                    </a:p>
                    <a:p>
                      <a:pPr algn="ctr"/>
                      <a:endParaRPr lang="en-GB" sz="1000" b="0" kern="1200" dirty="0">
                        <a:solidFill>
                          <a:schemeClr val="tx1"/>
                        </a:solidFill>
                        <a:effectLst/>
                        <a:latin typeface="DM Sans" pitchFamily="2" charset="0"/>
                        <a:ea typeface="+mn-ea"/>
                        <a:cs typeface="+mn-c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80" b="0" dirty="0">
                          <a:solidFill>
                            <a:srgbClr val="000000"/>
                          </a:solidFill>
                          <a:latin typeface="DM Sans"/>
                        </a:rPr>
                        <a:t>Man Plan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80" b="0" dirty="0">
                          <a:solidFill>
                            <a:srgbClr val="000000"/>
                          </a:solidFill>
                          <a:latin typeface="DM Sans"/>
                        </a:rPr>
                        <a:t>(Men’s mental health group) </a:t>
                      </a:r>
                      <a:br>
                        <a:rPr lang="en-US" sz="1080" b="0" dirty="0">
                          <a:solidFill>
                            <a:srgbClr val="000000"/>
                          </a:solidFill>
                          <a:latin typeface="DM Sans"/>
                        </a:rPr>
                      </a:br>
                      <a:r>
                        <a:rPr lang="en-US" sz="1080" b="0" dirty="0">
                          <a:solidFill>
                            <a:srgbClr val="000000"/>
                          </a:solidFill>
                          <a:latin typeface="DM Sans"/>
                        </a:rPr>
                        <a:t>13:30pm</a:t>
                      </a:r>
                      <a:r>
                        <a:rPr lang="en-US" sz="1080" b="0" baseline="0" dirty="0">
                          <a:solidFill>
                            <a:srgbClr val="000000"/>
                          </a:solidFill>
                          <a:latin typeface="DM Sans"/>
                        </a:rPr>
                        <a:t> </a:t>
                      </a:r>
                      <a:r>
                        <a:rPr lang="en-US" sz="1080" b="0" dirty="0">
                          <a:solidFill>
                            <a:srgbClr val="000000"/>
                          </a:solidFill>
                          <a:latin typeface="DM Sans"/>
                        </a:rPr>
                        <a:t>-15:30pm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80" b="0" dirty="0">
                          <a:solidFill>
                            <a:srgbClr val="000000"/>
                          </a:solidFill>
                          <a:latin typeface="DM Sans"/>
                        </a:rPr>
                        <a:t>With Max</a:t>
                      </a:r>
                    </a:p>
                    <a:p>
                      <a:pPr algn="ctr"/>
                      <a:endParaRPr lang="en-GB" sz="1080" b="0" dirty="0"/>
                    </a:p>
                    <a:p>
                      <a:pPr algn="ctr"/>
                      <a:endParaRPr lang="en-GB" sz="1080" b="0" dirty="0"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Drop in support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(Housing, Benefits, debt, employment)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1pm – 3pm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Social Games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2pm-15:00pm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With Enie </a:t>
                      </a: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3" name="Group 3">
            <a:extLst>
              <a:ext uri="{FF2B5EF4-FFF2-40B4-BE49-F238E27FC236}">
                <a16:creationId xmlns:a16="http://schemas.microsoft.com/office/drawing/2014/main" id="{B1E64C30-CF5F-B768-7A82-BB035FEEB243}"/>
              </a:ext>
            </a:extLst>
          </p:cNvPr>
          <p:cNvGrpSpPr/>
          <p:nvPr/>
        </p:nvGrpSpPr>
        <p:grpSpPr>
          <a:xfrm>
            <a:off x="184646" y="1589490"/>
            <a:ext cx="2384913" cy="4728152"/>
            <a:chOff x="0" y="0"/>
            <a:chExt cx="868775" cy="1669301"/>
          </a:xfrm>
        </p:grpSpPr>
        <p:sp>
          <p:nvSpPr>
            <p:cNvPr id="4" name="Freeform 4">
              <a:extLst>
                <a:ext uri="{FF2B5EF4-FFF2-40B4-BE49-F238E27FC236}">
                  <a16:creationId xmlns:a16="http://schemas.microsoft.com/office/drawing/2014/main" id="{E35B062F-9DA4-E070-4094-D3E21BFE3A51}"/>
                </a:ext>
              </a:extLst>
            </p:cNvPr>
            <p:cNvSpPr/>
            <p:nvPr/>
          </p:nvSpPr>
          <p:spPr>
            <a:xfrm>
              <a:off x="0" y="0"/>
              <a:ext cx="868775" cy="1669301"/>
            </a:xfrm>
            <a:custGeom>
              <a:avLst/>
              <a:gdLst/>
              <a:ahLst/>
              <a:cxnLst/>
              <a:rect l="l" t="t" r="r" b="b"/>
              <a:pathLst>
                <a:path w="868775" h="1669301">
                  <a:moveTo>
                    <a:pt x="0" y="0"/>
                  </a:moveTo>
                  <a:lnTo>
                    <a:pt x="868775" y="0"/>
                  </a:lnTo>
                  <a:lnTo>
                    <a:pt x="868775" y="1669301"/>
                  </a:lnTo>
                  <a:lnTo>
                    <a:pt x="0" y="1669301"/>
                  </a:lnTo>
                  <a:close/>
                </a:path>
              </a:pathLst>
            </a:custGeom>
            <a:solidFill>
              <a:srgbClr val="34586E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" name="TextBox 5">
              <a:extLst>
                <a:ext uri="{FF2B5EF4-FFF2-40B4-BE49-F238E27FC236}">
                  <a16:creationId xmlns:a16="http://schemas.microsoft.com/office/drawing/2014/main" id="{74138CF1-1BE1-630C-5728-9646632E573E}"/>
                </a:ext>
              </a:extLst>
            </p:cNvPr>
            <p:cNvSpPr txBox="1"/>
            <p:nvPr/>
          </p:nvSpPr>
          <p:spPr>
            <a:xfrm>
              <a:off x="0" y="-28575"/>
              <a:ext cx="868775" cy="16978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lang="en-US" b="1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b="1">
                  <a:solidFill>
                    <a:srgbClr val="FFFFFF"/>
                  </a:solidFill>
                  <a:latin typeface="DM Sans"/>
                </a:rPr>
                <a:t>Sheffield Activity Hub</a:t>
              </a:r>
            </a:p>
            <a:p>
              <a:pPr algn="ctr">
                <a:lnSpc>
                  <a:spcPts val="2379"/>
                </a:lnSpc>
              </a:pPr>
              <a:r>
                <a:rPr lang="en-US" sz="1100" b="1">
                  <a:solidFill>
                    <a:srgbClr val="FFFFFF"/>
                  </a:solidFill>
                  <a:latin typeface="DM Sans"/>
                </a:rPr>
                <a:t> </a:t>
              </a:r>
              <a:r>
                <a:rPr lang="en-US" sz="1200">
                  <a:solidFill>
                    <a:srgbClr val="FFFFFF"/>
                  </a:solidFill>
                  <a:latin typeface="DM Sans"/>
                </a:rPr>
                <a:t>Ground Floor St James House, Vicar Lane, Sheffield, S1 2EX</a:t>
              </a:r>
            </a:p>
            <a:p>
              <a:pPr algn="ctr">
                <a:lnSpc>
                  <a:spcPts val="2379"/>
                </a:lnSpc>
              </a:pPr>
              <a:endParaRPr lang="en-US" sz="1200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sz="1200">
                  <a:solidFill>
                    <a:srgbClr val="FFFFFF"/>
                  </a:solidFill>
                  <a:latin typeface="DM Sans"/>
                </a:rPr>
                <a:t>If you ever need a </a:t>
              </a:r>
              <a:r>
                <a:rPr lang="en-US" sz="1200" err="1">
                  <a:solidFill>
                    <a:srgbClr val="FFFFFF"/>
                  </a:solidFill>
                  <a:latin typeface="DM Sans"/>
                </a:rPr>
                <a:t>cuppa</a:t>
              </a:r>
              <a:r>
                <a:rPr lang="en-US" sz="1200">
                  <a:solidFill>
                    <a:srgbClr val="FFFFFF"/>
                  </a:solidFill>
                  <a:latin typeface="DM Sans"/>
                </a:rPr>
                <a:t> or a chat, pop in and speak to your support worker.</a:t>
              </a:r>
            </a:p>
            <a:p>
              <a:pPr algn="ctr">
                <a:lnSpc>
                  <a:spcPts val="2379"/>
                </a:lnSpc>
              </a:pPr>
              <a:endParaRPr lang="en-US" sz="1200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sz="1200">
                  <a:solidFill>
                    <a:schemeClr val="bg1"/>
                  </a:solidFill>
                  <a:latin typeface="DM Sans" pitchFamily="2" charset="0"/>
                </a:rPr>
                <a:t>Reception contact number: </a:t>
              </a:r>
              <a:r>
                <a:rPr lang="en-GB" sz="1200">
                  <a:solidFill>
                    <a:schemeClr val="bg1"/>
                  </a:solidFill>
                  <a:latin typeface="DM Sans" pitchFamily="2" charset="0"/>
                </a:rPr>
                <a:t>07502299992</a:t>
              </a:r>
            </a:p>
            <a:p>
              <a:pPr algn="ctr">
                <a:lnSpc>
                  <a:spcPts val="2379"/>
                </a:lnSpc>
              </a:pPr>
              <a:endParaRPr lang="en-GB" sz="1200">
                <a:solidFill>
                  <a:schemeClr val="bg1"/>
                </a:solidFill>
                <a:latin typeface="DM Sans" pitchFamily="2" charset="0"/>
              </a:endParaRPr>
            </a:p>
            <a:p>
              <a:pPr algn="ctr">
                <a:lnSpc>
                  <a:spcPts val="2379"/>
                </a:lnSpc>
              </a:pPr>
              <a:r>
                <a:rPr lang="en-GB" sz="1200">
                  <a:solidFill>
                    <a:schemeClr val="bg1"/>
                  </a:solidFill>
                  <a:latin typeface="DM Sans" pitchFamily="2" charset="0"/>
                </a:rPr>
                <a:t>9:30am – 4pm</a:t>
              </a:r>
            </a:p>
            <a:p>
              <a:pPr algn="ctr">
                <a:lnSpc>
                  <a:spcPts val="2379"/>
                </a:lnSpc>
              </a:pPr>
              <a:r>
                <a:rPr lang="en-GB" sz="1100">
                  <a:solidFill>
                    <a:schemeClr val="bg1"/>
                  </a:solidFill>
                  <a:latin typeface="DM Sans" pitchFamily="2" charset="0"/>
                </a:rPr>
                <a:t>Monday – Friday</a:t>
              </a:r>
            </a:p>
            <a:p>
              <a:pPr algn="ctr">
                <a:lnSpc>
                  <a:spcPts val="2379"/>
                </a:lnSpc>
              </a:pPr>
              <a:endParaRPr lang="en-US" sz="1699">
                <a:solidFill>
                  <a:srgbClr val="FFFFFF"/>
                </a:solidFill>
                <a:latin typeface="DM Sans"/>
              </a:endParaRPr>
            </a:p>
          </p:txBody>
        </p:sp>
      </p:grpSp>
      <p:grpSp>
        <p:nvGrpSpPr>
          <p:cNvPr id="46" name="Group 46">
            <a:extLst>
              <a:ext uri="{FF2B5EF4-FFF2-40B4-BE49-F238E27FC236}">
                <a16:creationId xmlns:a16="http://schemas.microsoft.com/office/drawing/2014/main" id="{C64C9029-B515-7DB6-5FFE-E9F325F486FA}"/>
              </a:ext>
            </a:extLst>
          </p:cNvPr>
          <p:cNvGrpSpPr/>
          <p:nvPr/>
        </p:nvGrpSpPr>
        <p:grpSpPr>
          <a:xfrm rot="2700000">
            <a:off x="170282" y="1049731"/>
            <a:ext cx="293842" cy="293842"/>
            <a:chOff x="0" y="0"/>
            <a:chExt cx="812800" cy="812800"/>
          </a:xfrm>
        </p:grpSpPr>
        <p:sp>
          <p:nvSpPr>
            <p:cNvPr id="47" name="Freeform 47">
              <a:extLst>
                <a:ext uri="{FF2B5EF4-FFF2-40B4-BE49-F238E27FC236}">
                  <a16:creationId xmlns:a16="http://schemas.microsoft.com/office/drawing/2014/main" id="{EA2949E2-393F-CA0D-5C24-67B6ECD56302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8" name="TextBox 48">
              <a:extLst>
                <a:ext uri="{FF2B5EF4-FFF2-40B4-BE49-F238E27FC236}">
                  <a16:creationId xmlns:a16="http://schemas.microsoft.com/office/drawing/2014/main" id="{AA7CAB2A-2928-1C89-1738-F47705015F78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49" name="Group 49">
            <a:extLst>
              <a:ext uri="{FF2B5EF4-FFF2-40B4-BE49-F238E27FC236}">
                <a16:creationId xmlns:a16="http://schemas.microsoft.com/office/drawing/2014/main" id="{C2C0C9DA-64F7-B51F-672D-9F0EF7EA5B17}"/>
              </a:ext>
            </a:extLst>
          </p:cNvPr>
          <p:cNvGrpSpPr/>
          <p:nvPr/>
        </p:nvGrpSpPr>
        <p:grpSpPr>
          <a:xfrm>
            <a:off x="344097" y="6391036"/>
            <a:ext cx="2066012" cy="747035"/>
            <a:chOff x="183080" y="0"/>
            <a:chExt cx="2754682" cy="996046"/>
          </a:xfrm>
        </p:grpSpPr>
        <p:sp>
          <p:nvSpPr>
            <p:cNvPr id="50" name="Freeform 50">
              <a:extLst>
                <a:ext uri="{FF2B5EF4-FFF2-40B4-BE49-F238E27FC236}">
                  <a16:creationId xmlns:a16="http://schemas.microsoft.com/office/drawing/2014/main" id="{BFA6F290-4731-776C-B701-7755233FD430}"/>
                </a:ext>
              </a:extLst>
            </p:cNvPr>
            <p:cNvSpPr/>
            <p:nvPr/>
          </p:nvSpPr>
          <p:spPr>
            <a:xfrm>
              <a:off x="694021" y="0"/>
              <a:ext cx="1741685" cy="680233"/>
            </a:xfrm>
            <a:custGeom>
              <a:avLst/>
              <a:gdLst/>
              <a:ahLst/>
              <a:cxnLst/>
              <a:rect l="l" t="t" r="r" b="b"/>
              <a:pathLst>
                <a:path w="1741685" h="680233">
                  <a:moveTo>
                    <a:pt x="0" y="0"/>
                  </a:moveTo>
                  <a:lnTo>
                    <a:pt x="1741685" y="0"/>
                  </a:lnTo>
                  <a:lnTo>
                    <a:pt x="1741685" y="680233"/>
                  </a:lnTo>
                  <a:lnTo>
                    <a:pt x="0" y="68023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 t="-974" b="-974"/>
              </a:stretch>
            </a:blipFill>
          </p:spPr>
          <p:txBody>
            <a:bodyPr/>
            <a:lstStyle/>
            <a:p>
              <a:endParaRPr lang="en-GB"/>
            </a:p>
          </p:txBody>
        </p:sp>
        <p:sp>
          <p:nvSpPr>
            <p:cNvPr id="52" name="TextBox 52">
              <a:extLst>
                <a:ext uri="{FF2B5EF4-FFF2-40B4-BE49-F238E27FC236}">
                  <a16:creationId xmlns:a16="http://schemas.microsoft.com/office/drawing/2014/main" id="{C4DD51B9-FF1F-BF7F-D2B2-0FF0536C42F4}"/>
                </a:ext>
              </a:extLst>
            </p:cNvPr>
            <p:cNvSpPr txBox="1"/>
            <p:nvPr/>
          </p:nvSpPr>
          <p:spPr>
            <a:xfrm>
              <a:off x="183080" y="842158"/>
              <a:ext cx="2754682" cy="15388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877"/>
                </a:lnSpc>
              </a:pPr>
              <a:r>
                <a:rPr lang="en-US" sz="750">
                  <a:solidFill>
                    <a:srgbClr val="000000"/>
                  </a:solidFill>
                  <a:latin typeface="DM Sans"/>
                </a:rPr>
                <a:t>This </a:t>
              </a:r>
              <a:r>
                <a:rPr lang="en-US" sz="750" err="1">
                  <a:solidFill>
                    <a:srgbClr val="000000"/>
                  </a:solidFill>
                  <a:latin typeface="DM Sans"/>
                </a:rPr>
                <a:t>programme</a:t>
              </a:r>
              <a:r>
                <a:rPr lang="en-US" sz="750">
                  <a:solidFill>
                    <a:srgbClr val="000000"/>
                  </a:solidFill>
                  <a:latin typeface="DM Sans"/>
                </a:rPr>
                <a:t> is delivered by HMPPS CFO</a:t>
              </a:r>
            </a:p>
          </p:txBody>
        </p:sp>
      </p:grpSp>
      <p:grpSp>
        <p:nvGrpSpPr>
          <p:cNvPr id="62" name="Group 62">
            <a:extLst>
              <a:ext uri="{FF2B5EF4-FFF2-40B4-BE49-F238E27FC236}">
                <a16:creationId xmlns:a16="http://schemas.microsoft.com/office/drawing/2014/main" id="{5DCA0162-1132-F042-0FEE-33283A47DB38}"/>
              </a:ext>
            </a:extLst>
          </p:cNvPr>
          <p:cNvGrpSpPr/>
          <p:nvPr/>
        </p:nvGrpSpPr>
        <p:grpSpPr>
          <a:xfrm>
            <a:off x="195716" y="593502"/>
            <a:ext cx="242972" cy="242972"/>
            <a:chOff x="0" y="0"/>
            <a:chExt cx="812800" cy="812800"/>
          </a:xfrm>
        </p:grpSpPr>
        <p:sp>
          <p:nvSpPr>
            <p:cNvPr id="63" name="Freeform 63">
              <a:extLst>
                <a:ext uri="{FF2B5EF4-FFF2-40B4-BE49-F238E27FC236}">
                  <a16:creationId xmlns:a16="http://schemas.microsoft.com/office/drawing/2014/main" id="{6920CA82-506B-AB8D-7F22-CC15B1B3D5C3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4" name="TextBox 64">
              <a:extLst>
                <a:ext uri="{FF2B5EF4-FFF2-40B4-BE49-F238E27FC236}">
                  <a16:creationId xmlns:a16="http://schemas.microsoft.com/office/drawing/2014/main" id="{5BB6F2AD-59ED-B8A1-E8F3-9C8D19A55F80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65" name="Group 65">
            <a:extLst>
              <a:ext uri="{FF2B5EF4-FFF2-40B4-BE49-F238E27FC236}">
                <a16:creationId xmlns:a16="http://schemas.microsoft.com/office/drawing/2014/main" id="{FC7D352B-EFEB-CBC3-1017-D18492571157}"/>
              </a:ext>
            </a:extLst>
          </p:cNvPr>
          <p:cNvGrpSpPr/>
          <p:nvPr/>
        </p:nvGrpSpPr>
        <p:grpSpPr>
          <a:xfrm>
            <a:off x="206787" y="181493"/>
            <a:ext cx="220832" cy="193228"/>
            <a:chOff x="0" y="0"/>
            <a:chExt cx="812800" cy="711200"/>
          </a:xfrm>
        </p:grpSpPr>
        <p:sp>
          <p:nvSpPr>
            <p:cNvPr id="66" name="Freeform 66">
              <a:extLst>
                <a:ext uri="{FF2B5EF4-FFF2-40B4-BE49-F238E27FC236}">
                  <a16:creationId xmlns:a16="http://schemas.microsoft.com/office/drawing/2014/main" id="{82391D05-712D-33F7-D020-DE9464B98140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7" name="TextBox 67">
              <a:extLst>
                <a:ext uri="{FF2B5EF4-FFF2-40B4-BE49-F238E27FC236}">
                  <a16:creationId xmlns:a16="http://schemas.microsoft.com/office/drawing/2014/main" id="{4A1D915E-C43F-8B15-8C77-9CA4445663A9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70" name="TextBox 70">
            <a:extLst>
              <a:ext uri="{FF2B5EF4-FFF2-40B4-BE49-F238E27FC236}">
                <a16:creationId xmlns:a16="http://schemas.microsoft.com/office/drawing/2014/main" id="{697970BB-D7DC-962F-2F54-3C9E7C11A8BB}"/>
              </a:ext>
            </a:extLst>
          </p:cNvPr>
          <p:cNvSpPr txBox="1"/>
          <p:nvPr/>
        </p:nvSpPr>
        <p:spPr>
          <a:xfrm>
            <a:off x="658981" y="127955"/>
            <a:ext cx="1826812" cy="3460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Self: Activities that work on the individual</a:t>
            </a:r>
          </a:p>
        </p:txBody>
      </p:sp>
      <p:sp>
        <p:nvSpPr>
          <p:cNvPr id="71" name="TextBox 71">
            <a:extLst>
              <a:ext uri="{FF2B5EF4-FFF2-40B4-BE49-F238E27FC236}">
                <a16:creationId xmlns:a16="http://schemas.microsoft.com/office/drawing/2014/main" id="{E71FE721-CC92-D3C7-12C9-AF718819062D}"/>
              </a:ext>
            </a:extLst>
          </p:cNvPr>
          <p:cNvSpPr txBox="1"/>
          <p:nvPr/>
        </p:nvSpPr>
        <p:spPr>
          <a:xfrm>
            <a:off x="658981" y="545468"/>
            <a:ext cx="1910578" cy="3460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Relationships: Activities that work with peers/families/friends</a:t>
            </a:r>
          </a:p>
        </p:txBody>
      </p:sp>
      <p:sp>
        <p:nvSpPr>
          <p:cNvPr id="72" name="TextBox 72">
            <a:extLst>
              <a:ext uri="{FF2B5EF4-FFF2-40B4-BE49-F238E27FC236}">
                <a16:creationId xmlns:a16="http://schemas.microsoft.com/office/drawing/2014/main" id="{7B8CFEF6-2023-E701-03C2-EDF341C5B13B}"/>
              </a:ext>
            </a:extLst>
          </p:cNvPr>
          <p:cNvSpPr txBox="1"/>
          <p:nvPr/>
        </p:nvSpPr>
        <p:spPr>
          <a:xfrm>
            <a:off x="658981" y="960299"/>
            <a:ext cx="1826812" cy="5175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Society: Activities contributing to the community outside of the CFO Activity Hub</a:t>
            </a:r>
          </a:p>
        </p:txBody>
      </p:sp>
      <p:pic>
        <p:nvPicPr>
          <p:cNvPr id="10" name="Picture 9" descr="A blue brain with colorful leaves and gears&#10;&#10;Description automatically generated">
            <a:extLst>
              <a:ext uri="{FF2B5EF4-FFF2-40B4-BE49-F238E27FC236}">
                <a16:creationId xmlns:a16="http://schemas.microsoft.com/office/drawing/2014/main" id="{A75211EB-E044-CD07-A61B-C0AFDF4D741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1184" b="9737"/>
          <a:stretch/>
        </p:blipFill>
        <p:spPr>
          <a:xfrm>
            <a:off x="4283099" y="6419394"/>
            <a:ext cx="643478" cy="393731"/>
          </a:xfrm>
          <a:prstGeom prst="rect">
            <a:avLst/>
          </a:prstGeom>
        </p:spPr>
      </p:pic>
      <p:pic>
        <p:nvPicPr>
          <p:cNvPr id="21" name="Picture 20" descr="An orange person walking towards an arrow&#10;&#10;Description automatically generated">
            <a:extLst>
              <a:ext uri="{FF2B5EF4-FFF2-40B4-BE49-F238E27FC236}">
                <a16:creationId xmlns:a16="http://schemas.microsoft.com/office/drawing/2014/main" id="{358E33A9-D21C-472F-7088-9A5DB0E92E7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76973" y="2130091"/>
            <a:ext cx="672091" cy="471467"/>
          </a:xfrm>
          <a:prstGeom prst="rect">
            <a:avLst/>
          </a:prstGeom>
        </p:spPr>
      </p:pic>
      <p:pic>
        <p:nvPicPr>
          <p:cNvPr id="36" name="Picture 35" descr="A person climbing a ladder to a heart&#10;&#10;Description automatically generated">
            <a:extLst>
              <a:ext uri="{FF2B5EF4-FFF2-40B4-BE49-F238E27FC236}">
                <a16:creationId xmlns:a16="http://schemas.microsoft.com/office/drawing/2014/main" id="{581D8413-F849-A9A3-2A0A-20EC9839771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72222" y="6507298"/>
            <a:ext cx="357670" cy="338892"/>
          </a:xfrm>
          <a:prstGeom prst="rect">
            <a:avLst/>
          </a:prstGeom>
        </p:spPr>
      </p:pic>
      <p:pic>
        <p:nvPicPr>
          <p:cNvPr id="59" name="Picture 58" descr="A blue and black logo&#10;&#10;Description automatically generated">
            <a:extLst>
              <a:ext uri="{FF2B5EF4-FFF2-40B4-BE49-F238E27FC236}">
                <a16:creationId xmlns:a16="http://schemas.microsoft.com/office/drawing/2014/main" id="{0B5E3BC2-D1A4-BE2F-D10D-7E685D6D133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4180" y="96415"/>
            <a:ext cx="1311392" cy="56312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C2CE9FEC-6C53-3DD1-B505-F93EA4402AE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732224" y="3991854"/>
            <a:ext cx="858245" cy="374292"/>
          </a:xfrm>
          <a:prstGeom prst="rect">
            <a:avLst/>
          </a:prstGeom>
        </p:spPr>
      </p:pic>
      <p:pic>
        <p:nvPicPr>
          <p:cNvPr id="11" name="Picture 8" descr="1,000+ Allotment Stock Illustrations, Royalty-Free Vector Graphics &amp; Clip  Art - iStock | Allotment vegetables, Allotment uk, Allotment gardening">
            <a:extLst>
              <a:ext uri="{FF2B5EF4-FFF2-40B4-BE49-F238E27FC236}">
                <a16:creationId xmlns:a16="http://schemas.microsoft.com/office/drawing/2014/main" id="{7EF255AE-A1CC-819E-71D3-30513B90AFB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36" t="9278" r="7426" b="7103"/>
          <a:stretch/>
        </p:blipFill>
        <p:spPr bwMode="auto">
          <a:xfrm>
            <a:off x="3019341" y="3374134"/>
            <a:ext cx="689923" cy="674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6" name="Group 46">
            <a:extLst>
              <a:ext uri="{FF2B5EF4-FFF2-40B4-BE49-F238E27FC236}">
                <a16:creationId xmlns:a16="http://schemas.microsoft.com/office/drawing/2014/main" id="{61203F7B-C74A-94F4-8ED2-D5EF4439C4B3}"/>
              </a:ext>
            </a:extLst>
          </p:cNvPr>
          <p:cNvGrpSpPr/>
          <p:nvPr/>
        </p:nvGrpSpPr>
        <p:grpSpPr>
          <a:xfrm rot="2700000">
            <a:off x="3760770" y="1330903"/>
            <a:ext cx="293842" cy="293842"/>
            <a:chOff x="0" y="0"/>
            <a:chExt cx="812800" cy="812800"/>
          </a:xfrm>
        </p:grpSpPr>
        <p:sp>
          <p:nvSpPr>
            <p:cNvPr id="17" name="Freeform 47">
              <a:extLst>
                <a:ext uri="{FF2B5EF4-FFF2-40B4-BE49-F238E27FC236}">
                  <a16:creationId xmlns:a16="http://schemas.microsoft.com/office/drawing/2014/main" id="{75D2D047-C1AC-6E3F-DBCE-A90C788E2ACB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8" name="TextBox 48">
              <a:extLst>
                <a:ext uri="{FF2B5EF4-FFF2-40B4-BE49-F238E27FC236}">
                  <a16:creationId xmlns:a16="http://schemas.microsoft.com/office/drawing/2014/main" id="{139DE483-5FEF-780B-78AD-EBDF30018F9B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24" name="Group 62">
            <a:extLst>
              <a:ext uri="{FF2B5EF4-FFF2-40B4-BE49-F238E27FC236}">
                <a16:creationId xmlns:a16="http://schemas.microsoft.com/office/drawing/2014/main" id="{008F20E4-6D6E-BF32-B237-1BFD98AA918B}"/>
              </a:ext>
            </a:extLst>
          </p:cNvPr>
          <p:cNvGrpSpPr/>
          <p:nvPr/>
        </p:nvGrpSpPr>
        <p:grpSpPr>
          <a:xfrm>
            <a:off x="5333804" y="1352686"/>
            <a:ext cx="242972" cy="242972"/>
            <a:chOff x="0" y="0"/>
            <a:chExt cx="812800" cy="812800"/>
          </a:xfrm>
        </p:grpSpPr>
        <p:sp>
          <p:nvSpPr>
            <p:cNvPr id="25" name="Freeform 63">
              <a:extLst>
                <a:ext uri="{FF2B5EF4-FFF2-40B4-BE49-F238E27FC236}">
                  <a16:creationId xmlns:a16="http://schemas.microsoft.com/office/drawing/2014/main" id="{BA2B9DD8-A3C6-1A3E-94BF-8D34758C926A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6" name="TextBox 64">
              <a:extLst>
                <a:ext uri="{FF2B5EF4-FFF2-40B4-BE49-F238E27FC236}">
                  <a16:creationId xmlns:a16="http://schemas.microsoft.com/office/drawing/2014/main" id="{EB852AA0-DF38-B4A2-6C46-967C3C365497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27" name="Group 62">
            <a:extLst>
              <a:ext uri="{FF2B5EF4-FFF2-40B4-BE49-F238E27FC236}">
                <a16:creationId xmlns:a16="http://schemas.microsoft.com/office/drawing/2014/main" id="{2974CE1B-59FF-EDC9-DD15-A63CE242EDF1}"/>
              </a:ext>
            </a:extLst>
          </p:cNvPr>
          <p:cNvGrpSpPr/>
          <p:nvPr/>
        </p:nvGrpSpPr>
        <p:grpSpPr>
          <a:xfrm>
            <a:off x="10156367" y="4466762"/>
            <a:ext cx="242972" cy="242972"/>
            <a:chOff x="0" y="0"/>
            <a:chExt cx="812800" cy="812800"/>
          </a:xfrm>
        </p:grpSpPr>
        <p:sp>
          <p:nvSpPr>
            <p:cNvPr id="28" name="Freeform 63">
              <a:extLst>
                <a:ext uri="{FF2B5EF4-FFF2-40B4-BE49-F238E27FC236}">
                  <a16:creationId xmlns:a16="http://schemas.microsoft.com/office/drawing/2014/main" id="{DA145167-AD8E-6C32-4DA5-4E9DE24C2AB7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9" name="TextBox 64">
              <a:extLst>
                <a:ext uri="{FF2B5EF4-FFF2-40B4-BE49-F238E27FC236}">
                  <a16:creationId xmlns:a16="http://schemas.microsoft.com/office/drawing/2014/main" id="{D2F8BB3D-DC0F-4602-C52F-40666DF1F3E8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30" name="Group 62">
            <a:extLst>
              <a:ext uri="{FF2B5EF4-FFF2-40B4-BE49-F238E27FC236}">
                <a16:creationId xmlns:a16="http://schemas.microsoft.com/office/drawing/2014/main" id="{80DD1E25-A3B3-2E1B-E2DD-63156EF0B3A6}"/>
              </a:ext>
            </a:extLst>
          </p:cNvPr>
          <p:cNvGrpSpPr/>
          <p:nvPr/>
        </p:nvGrpSpPr>
        <p:grpSpPr>
          <a:xfrm>
            <a:off x="5338567" y="4616069"/>
            <a:ext cx="242972" cy="301483"/>
            <a:chOff x="75218" y="47625"/>
            <a:chExt cx="812800" cy="1008535"/>
          </a:xfrm>
        </p:grpSpPr>
        <p:sp>
          <p:nvSpPr>
            <p:cNvPr id="31" name="Freeform 63">
              <a:extLst>
                <a:ext uri="{FF2B5EF4-FFF2-40B4-BE49-F238E27FC236}">
                  <a16:creationId xmlns:a16="http://schemas.microsoft.com/office/drawing/2014/main" id="{4243DB70-5172-CA95-7008-17F3CB9FCD9D}"/>
                </a:ext>
              </a:extLst>
            </p:cNvPr>
            <p:cNvSpPr/>
            <p:nvPr/>
          </p:nvSpPr>
          <p:spPr>
            <a:xfrm>
              <a:off x="75218" y="24336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32" name="TextBox 64">
              <a:extLst>
                <a:ext uri="{FF2B5EF4-FFF2-40B4-BE49-F238E27FC236}">
                  <a16:creationId xmlns:a16="http://schemas.microsoft.com/office/drawing/2014/main" id="{BAC526B2-60F0-E495-4B28-03327692B379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38" name="Group 65">
            <a:extLst>
              <a:ext uri="{FF2B5EF4-FFF2-40B4-BE49-F238E27FC236}">
                <a16:creationId xmlns:a16="http://schemas.microsoft.com/office/drawing/2014/main" id="{B8C92A86-CD9D-991F-6A98-96307F952F19}"/>
              </a:ext>
            </a:extLst>
          </p:cNvPr>
          <p:cNvGrpSpPr/>
          <p:nvPr/>
        </p:nvGrpSpPr>
        <p:grpSpPr>
          <a:xfrm>
            <a:off x="3723399" y="4269532"/>
            <a:ext cx="220832" cy="193228"/>
            <a:chOff x="0" y="0"/>
            <a:chExt cx="812800" cy="711200"/>
          </a:xfrm>
        </p:grpSpPr>
        <p:sp>
          <p:nvSpPr>
            <p:cNvPr id="39" name="Freeform 66">
              <a:extLst>
                <a:ext uri="{FF2B5EF4-FFF2-40B4-BE49-F238E27FC236}">
                  <a16:creationId xmlns:a16="http://schemas.microsoft.com/office/drawing/2014/main" id="{AD150E77-1397-45E1-BE6D-6773B5F42983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0" name="TextBox 67">
              <a:extLst>
                <a:ext uri="{FF2B5EF4-FFF2-40B4-BE49-F238E27FC236}">
                  <a16:creationId xmlns:a16="http://schemas.microsoft.com/office/drawing/2014/main" id="{9F7019CE-1F82-9C6C-0280-F87F3FBDEED6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41" name="Group 65">
            <a:extLst>
              <a:ext uri="{FF2B5EF4-FFF2-40B4-BE49-F238E27FC236}">
                <a16:creationId xmlns:a16="http://schemas.microsoft.com/office/drawing/2014/main" id="{B5AFC2B1-F015-159A-F87F-A0083D6514C7}"/>
              </a:ext>
            </a:extLst>
          </p:cNvPr>
          <p:cNvGrpSpPr/>
          <p:nvPr/>
        </p:nvGrpSpPr>
        <p:grpSpPr>
          <a:xfrm>
            <a:off x="4154193" y="4684862"/>
            <a:ext cx="220832" cy="193228"/>
            <a:chOff x="0" y="0"/>
            <a:chExt cx="812800" cy="711200"/>
          </a:xfrm>
        </p:grpSpPr>
        <p:sp>
          <p:nvSpPr>
            <p:cNvPr id="42" name="Freeform 66">
              <a:extLst>
                <a:ext uri="{FF2B5EF4-FFF2-40B4-BE49-F238E27FC236}">
                  <a16:creationId xmlns:a16="http://schemas.microsoft.com/office/drawing/2014/main" id="{8B462723-960E-7D57-B0F6-56A1536CF4AD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3" name="TextBox 67">
              <a:extLst>
                <a:ext uri="{FF2B5EF4-FFF2-40B4-BE49-F238E27FC236}">
                  <a16:creationId xmlns:a16="http://schemas.microsoft.com/office/drawing/2014/main" id="{4E181F62-0846-7B81-6DC0-A1744D1261FA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55" name="Group 62">
            <a:extLst>
              <a:ext uri="{FF2B5EF4-FFF2-40B4-BE49-F238E27FC236}">
                <a16:creationId xmlns:a16="http://schemas.microsoft.com/office/drawing/2014/main" id="{FCC0F020-4BB0-93AC-3E1F-7C5E7CC22F08}"/>
              </a:ext>
            </a:extLst>
          </p:cNvPr>
          <p:cNvGrpSpPr/>
          <p:nvPr/>
        </p:nvGrpSpPr>
        <p:grpSpPr>
          <a:xfrm>
            <a:off x="8594255" y="1423903"/>
            <a:ext cx="242972" cy="242972"/>
            <a:chOff x="0" y="0"/>
            <a:chExt cx="812800" cy="812800"/>
          </a:xfrm>
        </p:grpSpPr>
        <p:sp>
          <p:nvSpPr>
            <p:cNvPr id="56" name="Freeform 63">
              <a:extLst>
                <a:ext uri="{FF2B5EF4-FFF2-40B4-BE49-F238E27FC236}">
                  <a16:creationId xmlns:a16="http://schemas.microsoft.com/office/drawing/2014/main" id="{99EB7A27-B062-9937-94CC-B47138133C84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57" name="TextBox 64">
              <a:extLst>
                <a:ext uri="{FF2B5EF4-FFF2-40B4-BE49-F238E27FC236}">
                  <a16:creationId xmlns:a16="http://schemas.microsoft.com/office/drawing/2014/main" id="{3B3CFD7C-05D9-FB2B-76BD-6570AE56DE6C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60" name="Group 62">
            <a:extLst>
              <a:ext uri="{FF2B5EF4-FFF2-40B4-BE49-F238E27FC236}">
                <a16:creationId xmlns:a16="http://schemas.microsoft.com/office/drawing/2014/main" id="{19A67983-B453-1D70-E6FE-1A203642D7C6}"/>
              </a:ext>
            </a:extLst>
          </p:cNvPr>
          <p:cNvGrpSpPr/>
          <p:nvPr/>
        </p:nvGrpSpPr>
        <p:grpSpPr>
          <a:xfrm>
            <a:off x="10101655" y="1391639"/>
            <a:ext cx="242972" cy="242972"/>
            <a:chOff x="0" y="0"/>
            <a:chExt cx="812800" cy="812800"/>
          </a:xfrm>
        </p:grpSpPr>
        <p:sp>
          <p:nvSpPr>
            <p:cNvPr id="61" name="Freeform 63">
              <a:extLst>
                <a:ext uri="{FF2B5EF4-FFF2-40B4-BE49-F238E27FC236}">
                  <a16:creationId xmlns:a16="http://schemas.microsoft.com/office/drawing/2014/main" id="{5DA90D48-6D0B-5B3C-75C8-5257CE935921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8" name="TextBox 64">
              <a:extLst>
                <a:ext uri="{FF2B5EF4-FFF2-40B4-BE49-F238E27FC236}">
                  <a16:creationId xmlns:a16="http://schemas.microsoft.com/office/drawing/2014/main" id="{31FE0E55-9DEF-88A0-4C9F-797371F7628A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75" name="TextBox 67">
            <a:extLst>
              <a:ext uri="{FF2B5EF4-FFF2-40B4-BE49-F238E27FC236}">
                <a16:creationId xmlns:a16="http://schemas.microsoft.com/office/drawing/2014/main" id="{C77DADA3-AC31-68AB-EA0D-3E12A6489A09}"/>
              </a:ext>
            </a:extLst>
          </p:cNvPr>
          <p:cNvSpPr txBox="1"/>
          <p:nvPr/>
        </p:nvSpPr>
        <p:spPr>
          <a:xfrm>
            <a:off x="10209046" y="4739318"/>
            <a:ext cx="151822" cy="97477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379"/>
              </a:lnSpc>
            </a:pPr>
            <a:endParaRPr/>
          </a:p>
        </p:txBody>
      </p:sp>
      <p:grpSp>
        <p:nvGrpSpPr>
          <p:cNvPr id="76" name="Group 62">
            <a:extLst>
              <a:ext uri="{FF2B5EF4-FFF2-40B4-BE49-F238E27FC236}">
                <a16:creationId xmlns:a16="http://schemas.microsoft.com/office/drawing/2014/main" id="{B4911626-1C0C-DC49-B9E7-B551D0CBFF8A}"/>
              </a:ext>
            </a:extLst>
          </p:cNvPr>
          <p:cNvGrpSpPr/>
          <p:nvPr/>
        </p:nvGrpSpPr>
        <p:grpSpPr>
          <a:xfrm>
            <a:off x="8594255" y="4491494"/>
            <a:ext cx="242972" cy="242972"/>
            <a:chOff x="0" y="0"/>
            <a:chExt cx="812800" cy="812800"/>
          </a:xfrm>
        </p:grpSpPr>
        <p:sp>
          <p:nvSpPr>
            <p:cNvPr id="77" name="Freeform 63">
              <a:extLst>
                <a:ext uri="{FF2B5EF4-FFF2-40B4-BE49-F238E27FC236}">
                  <a16:creationId xmlns:a16="http://schemas.microsoft.com/office/drawing/2014/main" id="{5AB2E110-CCDE-FC9B-B059-52A54DFC21EF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78" name="TextBox 64">
              <a:extLst>
                <a:ext uri="{FF2B5EF4-FFF2-40B4-BE49-F238E27FC236}">
                  <a16:creationId xmlns:a16="http://schemas.microsoft.com/office/drawing/2014/main" id="{610A4F31-A7EF-0FAE-986F-B7C7E2A3D231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79" name="Group 65">
            <a:extLst>
              <a:ext uri="{FF2B5EF4-FFF2-40B4-BE49-F238E27FC236}">
                <a16:creationId xmlns:a16="http://schemas.microsoft.com/office/drawing/2014/main" id="{678E5B1E-9AAA-0278-0415-2733EE06EF92}"/>
              </a:ext>
            </a:extLst>
          </p:cNvPr>
          <p:cNvGrpSpPr/>
          <p:nvPr/>
        </p:nvGrpSpPr>
        <p:grpSpPr>
          <a:xfrm>
            <a:off x="7039012" y="2867812"/>
            <a:ext cx="220832" cy="193228"/>
            <a:chOff x="0" y="0"/>
            <a:chExt cx="812800" cy="711200"/>
          </a:xfrm>
        </p:grpSpPr>
        <p:sp>
          <p:nvSpPr>
            <p:cNvPr id="80" name="Freeform 66">
              <a:extLst>
                <a:ext uri="{FF2B5EF4-FFF2-40B4-BE49-F238E27FC236}">
                  <a16:creationId xmlns:a16="http://schemas.microsoft.com/office/drawing/2014/main" id="{23DE1DAF-CDA4-4EFF-0587-F674BE0738D7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81" name="TextBox 67">
              <a:extLst>
                <a:ext uri="{FF2B5EF4-FFF2-40B4-BE49-F238E27FC236}">
                  <a16:creationId xmlns:a16="http://schemas.microsoft.com/office/drawing/2014/main" id="{8C52EEEC-FF23-D572-5FDC-AFCF5B5F051B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85" name="Group 65">
            <a:extLst>
              <a:ext uri="{FF2B5EF4-FFF2-40B4-BE49-F238E27FC236}">
                <a16:creationId xmlns:a16="http://schemas.microsoft.com/office/drawing/2014/main" id="{F34639D0-833C-4B3D-27E5-CE7213A2E2B4}"/>
              </a:ext>
            </a:extLst>
          </p:cNvPr>
          <p:cNvGrpSpPr/>
          <p:nvPr/>
        </p:nvGrpSpPr>
        <p:grpSpPr>
          <a:xfrm>
            <a:off x="7462209" y="4491634"/>
            <a:ext cx="220832" cy="193228"/>
            <a:chOff x="0" y="0"/>
            <a:chExt cx="812800" cy="711200"/>
          </a:xfrm>
        </p:grpSpPr>
        <p:sp>
          <p:nvSpPr>
            <p:cNvPr id="86" name="Freeform 66">
              <a:extLst>
                <a:ext uri="{FF2B5EF4-FFF2-40B4-BE49-F238E27FC236}">
                  <a16:creationId xmlns:a16="http://schemas.microsoft.com/office/drawing/2014/main" id="{C47A4431-1DB3-FF54-6D15-8F81F47CB39B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87" name="TextBox 67">
              <a:extLst>
                <a:ext uri="{FF2B5EF4-FFF2-40B4-BE49-F238E27FC236}">
                  <a16:creationId xmlns:a16="http://schemas.microsoft.com/office/drawing/2014/main" id="{4982D6B0-918C-72BE-5FC1-D97C34C083D5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8" name="TextBox 69">
            <a:extLst>
              <a:ext uri="{FF2B5EF4-FFF2-40B4-BE49-F238E27FC236}">
                <a16:creationId xmlns:a16="http://schemas.microsoft.com/office/drawing/2014/main" id="{BFE065B5-BF6F-56E0-5BE6-5864EFA0B48B}"/>
              </a:ext>
            </a:extLst>
          </p:cNvPr>
          <p:cNvSpPr txBox="1"/>
          <p:nvPr/>
        </p:nvSpPr>
        <p:spPr>
          <a:xfrm>
            <a:off x="2580281" y="60083"/>
            <a:ext cx="6995806" cy="59945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899"/>
              </a:lnSpc>
              <a:spcBef>
                <a:spcPct val="0"/>
              </a:spcBef>
            </a:pPr>
            <a:r>
              <a:rPr lang="en-US" sz="3499" u="sng" dirty="0">
                <a:solidFill>
                  <a:srgbClr val="000000"/>
                </a:solidFill>
                <a:latin typeface="DM Sans Bold"/>
              </a:rPr>
              <a:t>CFO Evolution – March 2025</a:t>
            </a:r>
          </a:p>
        </p:txBody>
      </p:sp>
      <p:grpSp>
        <p:nvGrpSpPr>
          <p:cNvPr id="33" name="Group 65">
            <a:extLst>
              <a:ext uri="{FF2B5EF4-FFF2-40B4-BE49-F238E27FC236}">
                <a16:creationId xmlns:a16="http://schemas.microsoft.com/office/drawing/2014/main" id="{353DADA5-411A-3A96-D6D6-6AD5B0C3B2D4}"/>
              </a:ext>
            </a:extLst>
          </p:cNvPr>
          <p:cNvGrpSpPr/>
          <p:nvPr/>
        </p:nvGrpSpPr>
        <p:grpSpPr>
          <a:xfrm>
            <a:off x="2641124" y="5650499"/>
            <a:ext cx="220832" cy="229670"/>
            <a:chOff x="0" y="-184929"/>
            <a:chExt cx="812800" cy="845329"/>
          </a:xfrm>
        </p:grpSpPr>
        <p:sp>
          <p:nvSpPr>
            <p:cNvPr id="34" name="Freeform 66">
              <a:extLst>
                <a:ext uri="{FF2B5EF4-FFF2-40B4-BE49-F238E27FC236}">
                  <a16:creationId xmlns:a16="http://schemas.microsoft.com/office/drawing/2014/main" id="{EC34DCD2-8E76-2EC5-4214-F23D32257F6F}"/>
                </a:ext>
              </a:extLst>
            </p:cNvPr>
            <p:cNvSpPr/>
            <p:nvPr/>
          </p:nvSpPr>
          <p:spPr>
            <a:xfrm>
              <a:off x="0" y="-184929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35" name="TextBox 67">
              <a:extLst>
                <a:ext uri="{FF2B5EF4-FFF2-40B4-BE49-F238E27FC236}">
                  <a16:creationId xmlns:a16="http://schemas.microsoft.com/office/drawing/2014/main" id="{EB251754-72CD-D084-9061-C332EE12A651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37" name="Group 62">
            <a:extLst>
              <a:ext uri="{FF2B5EF4-FFF2-40B4-BE49-F238E27FC236}">
                <a16:creationId xmlns:a16="http://schemas.microsoft.com/office/drawing/2014/main" id="{34B5DDE2-9121-737A-A5E3-BF9202745916}"/>
              </a:ext>
            </a:extLst>
          </p:cNvPr>
          <p:cNvGrpSpPr/>
          <p:nvPr/>
        </p:nvGrpSpPr>
        <p:grpSpPr>
          <a:xfrm>
            <a:off x="7067360" y="4708296"/>
            <a:ext cx="242972" cy="242972"/>
            <a:chOff x="0" y="0"/>
            <a:chExt cx="812800" cy="812800"/>
          </a:xfrm>
        </p:grpSpPr>
        <p:sp>
          <p:nvSpPr>
            <p:cNvPr id="44" name="Freeform 63">
              <a:extLst>
                <a:ext uri="{FF2B5EF4-FFF2-40B4-BE49-F238E27FC236}">
                  <a16:creationId xmlns:a16="http://schemas.microsoft.com/office/drawing/2014/main" id="{252E9DB6-176B-B230-8414-A2C38C9775AF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5" name="TextBox 64">
              <a:extLst>
                <a:ext uri="{FF2B5EF4-FFF2-40B4-BE49-F238E27FC236}">
                  <a16:creationId xmlns:a16="http://schemas.microsoft.com/office/drawing/2014/main" id="{E63C7F25-0743-1934-CD73-5DF390B72A4C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51" name="Group 65">
            <a:extLst>
              <a:ext uri="{FF2B5EF4-FFF2-40B4-BE49-F238E27FC236}">
                <a16:creationId xmlns:a16="http://schemas.microsoft.com/office/drawing/2014/main" id="{7736C16F-E628-E4C0-3BAA-F3F9E57F3E24}"/>
              </a:ext>
            </a:extLst>
          </p:cNvPr>
          <p:cNvGrpSpPr/>
          <p:nvPr/>
        </p:nvGrpSpPr>
        <p:grpSpPr>
          <a:xfrm>
            <a:off x="5845902" y="4594828"/>
            <a:ext cx="220832" cy="193228"/>
            <a:chOff x="0" y="0"/>
            <a:chExt cx="812800" cy="711200"/>
          </a:xfrm>
        </p:grpSpPr>
        <p:sp>
          <p:nvSpPr>
            <p:cNvPr id="58" name="Freeform 66">
              <a:extLst>
                <a:ext uri="{FF2B5EF4-FFF2-40B4-BE49-F238E27FC236}">
                  <a16:creationId xmlns:a16="http://schemas.microsoft.com/office/drawing/2014/main" id="{8E0A3B58-44D1-B211-E07C-D3F9D2DA9517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9" name="TextBox 67">
              <a:extLst>
                <a:ext uri="{FF2B5EF4-FFF2-40B4-BE49-F238E27FC236}">
                  <a16:creationId xmlns:a16="http://schemas.microsoft.com/office/drawing/2014/main" id="{BF67CF3B-E75A-31A4-F4DC-F6C0BC1A2B44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pic>
        <p:nvPicPr>
          <p:cNvPr id="88" name="Picture 87" descr="A blue brain with colorful leaves and gears&#10;&#10;Description automatically generated">
            <a:extLst>
              <a:ext uri="{FF2B5EF4-FFF2-40B4-BE49-F238E27FC236}">
                <a16:creationId xmlns:a16="http://schemas.microsoft.com/office/drawing/2014/main" id="{51187B4A-FECA-6632-84AC-0F9843E7A6F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1184" b="9737"/>
          <a:stretch/>
        </p:blipFill>
        <p:spPr>
          <a:xfrm>
            <a:off x="5885550" y="6419394"/>
            <a:ext cx="643478" cy="393731"/>
          </a:xfrm>
          <a:prstGeom prst="rect">
            <a:avLst/>
          </a:prstGeom>
        </p:spPr>
      </p:pic>
      <p:pic>
        <p:nvPicPr>
          <p:cNvPr id="90" name="Picture 89" descr="A person climbing a ladder to a heart&#10;&#10;Description automatically generated">
            <a:extLst>
              <a:ext uri="{FF2B5EF4-FFF2-40B4-BE49-F238E27FC236}">
                <a16:creationId xmlns:a16="http://schemas.microsoft.com/office/drawing/2014/main" id="{D75B0D13-07C9-3D79-F866-09EA4D46408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53493" y="4627139"/>
            <a:ext cx="357670" cy="338892"/>
          </a:xfrm>
          <a:prstGeom prst="rect">
            <a:avLst/>
          </a:prstGeom>
        </p:spPr>
      </p:pic>
      <p:pic>
        <p:nvPicPr>
          <p:cNvPr id="53" name="Graphic 52" descr="Maze with solid fill">
            <a:extLst>
              <a:ext uri="{FF2B5EF4-FFF2-40B4-BE49-F238E27FC236}">
                <a16:creationId xmlns:a16="http://schemas.microsoft.com/office/drawing/2014/main" id="{E54050BC-9FC6-39B1-7C69-721C20B1F05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8911589" y="6795587"/>
            <a:ext cx="664498" cy="664498"/>
          </a:xfrm>
          <a:prstGeom prst="rect">
            <a:avLst/>
          </a:prstGeom>
        </p:spPr>
      </p:pic>
      <p:pic>
        <p:nvPicPr>
          <p:cNvPr id="91" name="Graphic 90" descr="Domino Tile with solid fill">
            <a:extLst>
              <a:ext uri="{FF2B5EF4-FFF2-40B4-BE49-F238E27FC236}">
                <a16:creationId xmlns:a16="http://schemas.microsoft.com/office/drawing/2014/main" id="{E426B311-4AE4-114F-6FFC-8BE995C048F8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9942828" y="6640518"/>
            <a:ext cx="674442" cy="674442"/>
          </a:xfrm>
          <a:prstGeom prst="rect">
            <a:avLst/>
          </a:prstGeom>
        </p:spPr>
      </p:pic>
      <p:pic>
        <p:nvPicPr>
          <p:cNvPr id="93" name="Graphic 92" descr="Electric guitar with solid fill">
            <a:extLst>
              <a:ext uri="{FF2B5EF4-FFF2-40B4-BE49-F238E27FC236}">
                <a16:creationId xmlns:a16="http://schemas.microsoft.com/office/drawing/2014/main" id="{CC74BB1B-681A-433A-4C4A-D65BB0C65FC2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9025002" y="3400629"/>
            <a:ext cx="674442" cy="674442"/>
          </a:xfrm>
          <a:prstGeom prst="rect">
            <a:avLst/>
          </a:prstGeom>
        </p:spPr>
      </p:pic>
      <p:pic>
        <p:nvPicPr>
          <p:cNvPr id="95" name="Graphic 94" descr="Music with solid fill">
            <a:extLst>
              <a:ext uri="{FF2B5EF4-FFF2-40B4-BE49-F238E27FC236}">
                <a16:creationId xmlns:a16="http://schemas.microsoft.com/office/drawing/2014/main" id="{12A6C422-EA53-1290-D5EE-2DB94F4B8E6E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9745793" y="3468268"/>
            <a:ext cx="539164" cy="539164"/>
          </a:xfrm>
          <a:prstGeom prst="rect">
            <a:avLst/>
          </a:prstGeom>
        </p:spPr>
      </p:pic>
      <p:grpSp>
        <p:nvGrpSpPr>
          <p:cNvPr id="99" name="Group 62">
            <a:extLst>
              <a:ext uri="{FF2B5EF4-FFF2-40B4-BE49-F238E27FC236}">
                <a16:creationId xmlns:a16="http://schemas.microsoft.com/office/drawing/2014/main" id="{43E061F3-89A4-F2B3-9054-C0266B288E2F}"/>
              </a:ext>
            </a:extLst>
          </p:cNvPr>
          <p:cNvGrpSpPr/>
          <p:nvPr/>
        </p:nvGrpSpPr>
        <p:grpSpPr>
          <a:xfrm>
            <a:off x="2604064" y="4700315"/>
            <a:ext cx="242972" cy="242972"/>
            <a:chOff x="0" y="0"/>
            <a:chExt cx="812800" cy="812800"/>
          </a:xfrm>
        </p:grpSpPr>
        <p:sp>
          <p:nvSpPr>
            <p:cNvPr id="100" name="Freeform 63">
              <a:extLst>
                <a:ext uri="{FF2B5EF4-FFF2-40B4-BE49-F238E27FC236}">
                  <a16:creationId xmlns:a16="http://schemas.microsoft.com/office/drawing/2014/main" id="{6EBC3314-1DF8-1F39-0046-2F500304F586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01" name="TextBox 64">
              <a:extLst>
                <a:ext uri="{FF2B5EF4-FFF2-40B4-BE49-F238E27FC236}">
                  <a16:creationId xmlns:a16="http://schemas.microsoft.com/office/drawing/2014/main" id="{875575C5-6F24-DC92-33B9-7EA974075DFB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05" name="Group 46">
            <a:extLst>
              <a:ext uri="{FF2B5EF4-FFF2-40B4-BE49-F238E27FC236}">
                <a16:creationId xmlns:a16="http://schemas.microsoft.com/office/drawing/2014/main" id="{97CFAA87-31BF-D143-84CE-025731DFD009}"/>
              </a:ext>
            </a:extLst>
          </p:cNvPr>
          <p:cNvGrpSpPr/>
          <p:nvPr/>
        </p:nvGrpSpPr>
        <p:grpSpPr>
          <a:xfrm rot="2700000">
            <a:off x="5719366" y="3873629"/>
            <a:ext cx="293842" cy="293842"/>
            <a:chOff x="0" y="0"/>
            <a:chExt cx="812800" cy="812800"/>
          </a:xfrm>
        </p:grpSpPr>
        <p:sp>
          <p:nvSpPr>
            <p:cNvPr id="106" name="Freeform 47">
              <a:extLst>
                <a:ext uri="{FF2B5EF4-FFF2-40B4-BE49-F238E27FC236}">
                  <a16:creationId xmlns:a16="http://schemas.microsoft.com/office/drawing/2014/main" id="{CB305B18-4F73-F333-067C-01644318D638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07" name="TextBox 48">
              <a:extLst>
                <a:ext uri="{FF2B5EF4-FFF2-40B4-BE49-F238E27FC236}">
                  <a16:creationId xmlns:a16="http://schemas.microsoft.com/office/drawing/2014/main" id="{63EB27DF-E952-4A5D-0CF9-CD639EECA347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pic>
        <p:nvPicPr>
          <p:cNvPr id="109" name="Picture 108" descr="A person climbing a ladder to a heart&#10;&#10;Description automatically generated">
            <a:extLst>
              <a:ext uri="{FF2B5EF4-FFF2-40B4-BE49-F238E27FC236}">
                <a16:creationId xmlns:a16="http://schemas.microsoft.com/office/drawing/2014/main" id="{0A70BE9B-DD10-1616-8EDE-634CB4FBB8B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68766" y="6466092"/>
            <a:ext cx="357670" cy="338892"/>
          </a:xfrm>
          <a:prstGeom prst="rect">
            <a:avLst/>
          </a:prstGeom>
        </p:spPr>
      </p:pic>
      <p:pic>
        <p:nvPicPr>
          <p:cNvPr id="7" name="Picture 6" descr="A person climbing a ladder to a heart&#10;&#10;Description automatically generated">
            <a:extLst>
              <a:ext uri="{FF2B5EF4-FFF2-40B4-BE49-F238E27FC236}">
                <a16:creationId xmlns:a16="http://schemas.microsoft.com/office/drawing/2014/main" id="{C241A4A4-FFEF-21D8-DD69-BE6A1F9E164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64063" y="6277367"/>
            <a:ext cx="357670" cy="338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145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3E2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2A34C7C-2DBB-5AC0-E38A-6434296CB3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26E4866F-76E5-7DEF-938D-A095B9EE13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5534895"/>
              </p:ext>
            </p:extLst>
          </p:nvPr>
        </p:nvGraphicFramePr>
        <p:xfrm>
          <a:off x="2618345" y="659542"/>
          <a:ext cx="7953572" cy="6771213"/>
        </p:xfrm>
        <a:graphic>
          <a:graphicData uri="http://schemas.openxmlformats.org/drawingml/2006/table">
            <a:tbl>
              <a:tblPr/>
              <a:tblGrid>
                <a:gridCol w="15054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20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1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75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971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>
                          <a:solidFill>
                            <a:srgbClr val="000000"/>
                          </a:solidFill>
                          <a:latin typeface="DM Sans Bold"/>
                        </a:rPr>
                        <a:t>Monday 24</a:t>
                      </a:r>
                      <a:r>
                        <a:rPr lang="en-US" sz="1377" baseline="30000">
                          <a:solidFill>
                            <a:srgbClr val="000000"/>
                          </a:solidFill>
                          <a:latin typeface="DM Sans Bold"/>
                        </a:rPr>
                        <a:t>th</a:t>
                      </a:r>
                      <a:r>
                        <a:rPr lang="en-US" sz="1377">
                          <a:solidFill>
                            <a:srgbClr val="000000"/>
                          </a:solidFill>
                          <a:latin typeface="DM Sans Bold"/>
                        </a:rPr>
                        <a:t> </a:t>
                      </a:r>
                      <a:endParaRPr lang="en-US" sz="110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>
                          <a:solidFill>
                            <a:srgbClr val="000000"/>
                          </a:solidFill>
                          <a:latin typeface="DM Sans Bold"/>
                        </a:rPr>
                        <a:t>Tuesday 25</a:t>
                      </a:r>
                      <a:r>
                        <a:rPr lang="en-US" sz="1377" baseline="30000">
                          <a:solidFill>
                            <a:srgbClr val="000000"/>
                          </a:solidFill>
                          <a:latin typeface="DM Sans Bold"/>
                        </a:rPr>
                        <a:t>th</a:t>
                      </a:r>
                      <a:r>
                        <a:rPr lang="en-US" sz="1377">
                          <a:solidFill>
                            <a:srgbClr val="000000"/>
                          </a:solidFill>
                          <a:latin typeface="DM Sans Bold"/>
                        </a:rPr>
                        <a:t> </a:t>
                      </a:r>
                      <a:endParaRPr lang="en-US" sz="110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>
                          <a:solidFill>
                            <a:srgbClr val="000000"/>
                          </a:solidFill>
                          <a:latin typeface="DM Sans Bold"/>
                        </a:rPr>
                        <a:t>Wednesday 26</a:t>
                      </a:r>
                      <a:r>
                        <a:rPr lang="en-US" sz="1377" baseline="30000">
                          <a:solidFill>
                            <a:srgbClr val="000000"/>
                          </a:solidFill>
                          <a:latin typeface="DM Sans Bold"/>
                        </a:rPr>
                        <a:t>th</a:t>
                      </a:r>
                      <a:r>
                        <a:rPr lang="en-US" sz="1377">
                          <a:solidFill>
                            <a:srgbClr val="000000"/>
                          </a:solidFill>
                          <a:latin typeface="DM Sans Bold"/>
                        </a:rPr>
                        <a:t> </a:t>
                      </a:r>
                      <a:endParaRPr lang="en-US" sz="110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>
                          <a:solidFill>
                            <a:srgbClr val="000000"/>
                          </a:solidFill>
                          <a:latin typeface="DM Sans Bold"/>
                        </a:rPr>
                        <a:t>Thursday 27</a:t>
                      </a:r>
                      <a:r>
                        <a:rPr lang="en-US" sz="1377" baseline="30000">
                          <a:solidFill>
                            <a:srgbClr val="000000"/>
                          </a:solidFill>
                          <a:latin typeface="DM Sans Bold"/>
                        </a:rPr>
                        <a:t>th</a:t>
                      </a:r>
                      <a:r>
                        <a:rPr lang="en-US" sz="1377">
                          <a:solidFill>
                            <a:srgbClr val="000000"/>
                          </a:solidFill>
                          <a:latin typeface="DM Sans Bold"/>
                        </a:rPr>
                        <a:t> </a:t>
                      </a:r>
                      <a:endParaRPr lang="en-US" sz="110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>
                          <a:solidFill>
                            <a:srgbClr val="000000"/>
                          </a:solidFill>
                          <a:latin typeface="DM Sans Bold"/>
                        </a:rPr>
                        <a:t>Friday 28</a:t>
                      </a:r>
                      <a:r>
                        <a:rPr lang="en-US" sz="1377" baseline="30000">
                          <a:solidFill>
                            <a:srgbClr val="000000"/>
                          </a:solidFill>
                          <a:latin typeface="DM Sans Bold"/>
                        </a:rPr>
                        <a:t>th</a:t>
                      </a:r>
                      <a:r>
                        <a:rPr lang="en-US" sz="1377">
                          <a:solidFill>
                            <a:srgbClr val="000000"/>
                          </a:solidFill>
                          <a:latin typeface="DM Sans Bold"/>
                        </a:rPr>
                        <a:t> </a:t>
                      </a:r>
                      <a:endParaRPr lang="en-US" sz="110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61174"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Allotment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10am – 1pm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With Carol 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Environmental Awareness course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1pm – 2pm 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DM Sans"/>
                        </a:rPr>
                        <a:t>Charitable workshop!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DM Sans"/>
                        </a:rPr>
                        <a:t>Blind date with a book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DM Sans"/>
                        </a:rPr>
                        <a:t>Speak to staff for more info 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DM Sans"/>
                        </a:rPr>
                        <a:t>10am – 12pm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GB" sz="1050" b="0" dirty="0">
                        <a:solidFill>
                          <a:schemeClr val="tx1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DM Sans"/>
                        </a:rPr>
                        <a:t>Employability Support with Enie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DM Sans"/>
                        </a:rPr>
                        <a:t>10am – 12pm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GB" sz="1050" b="0" dirty="0">
                        <a:solidFill>
                          <a:schemeClr val="tx1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DM Sans"/>
                        </a:rPr>
                        <a:t>Job Centre support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DM Sans"/>
                        </a:rPr>
                        <a:t>10am – 12pm </a:t>
                      </a: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Introduction to Basic Cooking Skills 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9:30am – 10:30am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Cooking on a Budget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10:30am – 12:30pm  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1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1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CBT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1pm-3pm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(please speak to a member of staff)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050" b="0">
                          <a:solidFill>
                            <a:srgbClr val="000000"/>
                          </a:solidFill>
                          <a:latin typeface="DM Sans"/>
                        </a:rPr>
                        <a:t>Job Club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050" b="0">
                          <a:solidFill>
                            <a:srgbClr val="000000"/>
                          </a:solidFill>
                          <a:latin typeface="DM Sans"/>
                        </a:rPr>
                        <a:t>10:00am</a:t>
                      </a:r>
                      <a:r>
                        <a:rPr lang="en-GB" sz="1050" b="0" baseline="0">
                          <a:solidFill>
                            <a:srgbClr val="000000"/>
                          </a:solidFill>
                          <a:latin typeface="DM Sans"/>
                        </a:rPr>
                        <a:t> - </a:t>
                      </a:r>
                      <a:r>
                        <a:rPr lang="en-GB" sz="1050" b="0">
                          <a:solidFill>
                            <a:srgbClr val="000000"/>
                          </a:solidFill>
                          <a:latin typeface="DM Sans"/>
                        </a:rPr>
                        <a:t>11:00am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050" b="0">
                          <a:solidFill>
                            <a:srgbClr val="000000"/>
                          </a:solidFill>
                          <a:latin typeface="DM Sans"/>
                        </a:rPr>
                        <a:t>With Max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>
                          <a:solidFill>
                            <a:srgbClr val="000000"/>
                          </a:solidFill>
                          <a:latin typeface="DM Sans"/>
                        </a:rPr>
                        <a:t>SPECTRUM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>
                          <a:solidFill>
                            <a:srgbClr val="000000"/>
                          </a:solidFill>
                          <a:latin typeface="DM Sans"/>
                        </a:rPr>
                        <a:t>11:00am -12:00pm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>
                          <a:solidFill>
                            <a:srgbClr val="000000"/>
                          </a:solidFill>
                          <a:latin typeface="DM Sans"/>
                        </a:rPr>
                        <a:t>With  Max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GB" sz="1050" b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Music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 10pm-12pm</a:t>
                      </a: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19572"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Through the Gate 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(Support available for anyone being released from custody)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1pm – 3pm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Hub induction 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(Meet the team and enroll!)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14.00pm 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 </a:t>
                      </a: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Arts and Crafts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1pm  – 3pm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kern="1200" dirty="0">
                          <a:solidFill>
                            <a:schemeClr val="tx1"/>
                          </a:solidFill>
                          <a:effectLst/>
                          <a:latin typeface="DM Sans" pitchFamily="2" charset="0"/>
                          <a:ea typeface="+mn-ea"/>
                          <a:cs typeface="+mn-cs"/>
                        </a:rPr>
                        <a:t>Mindfulness in Motion – Wellbeing Activities</a:t>
                      </a:r>
                    </a:p>
                    <a:p>
                      <a:pPr algn="ctr"/>
                      <a:r>
                        <a:rPr lang="en-GB" sz="1100" b="0" kern="1200" dirty="0">
                          <a:solidFill>
                            <a:schemeClr val="tx1"/>
                          </a:solidFill>
                          <a:effectLst/>
                          <a:latin typeface="DM Sans" pitchFamily="2" charset="0"/>
                          <a:ea typeface="+mn-ea"/>
                          <a:cs typeface="+mn-cs"/>
                        </a:rPr>
                        <a:t>2pm -3::30pm</a:t>
                      </a:r>
                    </a:p>
                    <a:p>
                      <a:pPr algn="ctr"/>
                      <a:endParaRPr lang="en-GB" sz="1000" b="0" kern="1200" dirty="0">
                        <a:solidFill>
                          <a:schemeClr val="tx1"/>
                        </a:solidFill>
                        <a:effectLst/>
                        <a:latin typeface="DM Sans" pitchFamily="2" charset="0"/>
                        <a:ea typeface="+mn-ea"/>
                        <a:cs typeface="+mn-c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80" b="0" dirty="0">
                          <a:solidFill>
                            <a:srgbClr val="000000"/>
                          </a:solidFill>
                          <a:latin typeface="DM Sans"/>
                        </a:rPr>
                        <a:t>Man Plan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80" b="0" dirty="0">
                          <a:solidFill>
                            <a:srgbClr val="000000"/>
                          </a:solidFill>
                          <a:latin typeface="DM Sans"/>
                        </a:rPr>
                        <a:t>(Men’s mental health group) </a:t>
                      </a:r>
                      <a:br>
                        <a:rPr lang="en-US" sz="1080" b="0" dirty="0">
                          <a:solidFill>
                            <a:srgbClr val="000000"/>
                          </a:solidFill>
                          <a:latin typeface="DM Sans"/>
                        </a:rPr>
                      </a:br>
                      <a:r>
                        <a:rPr lang="en-US" sz="1080" b="0" dirty="0">
                          <a:solidFill>
                            <a:srgbClr val="000000"/>
                          </a:solidFill>
                          <a:latin typeface="DM Sans"/>
                        </a:rPr>
                        <a:t>13:30pm</a:t>
                      </a:r>
                      <a:r>
                        <a:rPr lang="en-US" sz="1080" b="0" baseline="0" dirty="0">
                          <a:solidFill>
                            <a:srgbClr val="000000"/>
                          </a:solidFill>
                          <a:latin typeface="DM Sans"/>
                        </a:rPr>
                        <a:t> </a:t>
                      </a:r>
                      <a:r>
                        <a:rPr lang="en-US" sz="1080" b="0" dirty="0">
                          <a:solidFill>
                            <a:srgbClr val="000000"/>
                          </a:solidFill>
                          <a:latin typeface="DM Sans"/>
                        </a:rPr>
                        <a:t>-15:30pm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80" b="0" dirty="0">
                          <a:solidFill>
                            <a:srgbClr val="000000"/>
                          </a:solidFill>
                          <a:latin typeface="DM Sans"/>
                        </a:rPr>
                        <a:t>With Max</a:t>
                      </a:r>
                    </a:p>
                    <a:p>
                      <a:pPr algn="ctr"/>
                      <a:endParaRPr lang="en-GB" sz="1080" b="0" dirty="0"/>
                    </a:p>
                    <a:p>
                      <a:pPr algn="ctr"/>
                      <a:endParaRPr lang="en-GB" sz="1080" b="0" dirty="0"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Drop in support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(Housing, Benefits, debt, employment)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1pm – 3pm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Social Games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2pm-15:00pm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With Enie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3" name="Group 3">
            <a:extLst>
              <a:ext uri="{FF2B5EF4-FFF2-40B4-BE49-F238E27FC236}">
                <a16:creationId xmlns:a16="http://schemas.microsoft.com/office/drawing/2014/main" id="{BA77E8AA-EE30-D542-B3AB-BEFA44649783}"/>
              </a:ext>
            </a:extLst>
          </p:cNvPr>
          <p:cNvGrpSpPr/>
          <p:nvPr/>
        </p:nvGrpSpPr>
        <p:grpSpPr>
          <a:xfrm>
            <a:off x="184646" y="1589490"/>
            <a:ext cx="2384913" cy="4728152"/>
            <a:chOff x="0" y="0"/>
            <a:chExt cx="868775" cy="1669301"/>
          </a:xfrm>
        </p:grpSpPr>
        <p:sp>
          <p:nvSpPr>
            <p:cNvPr id="4" name="Freeform 4">
              <a:extLst>
                <a:ext uri="{FF2B5EF4-FFF2-40B4-BE49-F238E27FC236}">
                  <a16:creationId xmlns:a16="http://schemas.microsoft.com/office/drawing/2014/main" id="{F27854BB-4001-EBCA-6362-E0D01766310A}"/>
                </a:ext>
              </a:extLst>
            </p:cNvPr>
            <p:cNvSpPr/>
            <p:nvPr/>
          </p:nvSpPr>
          <p:spPr>
            <a:xfrm>
              <a:off x="0" y="0"/>
              <a:ext cx="868775" cy="1669301"/>
            </a:xfrm>
            <a:custGeom>
              <a:avLst/>
              <a:gdLst/>
              <a:ahLst/>
              <a:cxnLst/>
              <a:rect l="l" t="t" r="r" b="b"/>
              <a:pathLst>
                <a:path w="868775" h="1669301">
                  <a:moveTo>
                    <a:pt x="0" y="0"/>
                  </a:moveTo>
                  <a:lnTo>
                    <a:pt x="868775" y="0"/>
                  </a:lnTo>
                  <a:lnTo>
                    <a:pt x="868775" y="1669301"/>
                  </a:lnTo>
                  <a:lnTo>
                    <a:pt x="0" y="1669301"/>
                  </a:lnTo>
                  <a:close/>
                </a:path>
              </a:pathLst>
            </a:custGeom>
            <a:solidFill>
              <a:srgbClr val="34586E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" name="TextBox 5">
              <a:extLst>
                <a:ext uri="{FF2B5EF4-FFF2-40B4-BE49-F238E27FC236}">
                  <a16:creationId xmlns:a16="http://schemas.microsoft.com/office/drawing/2014/main" id="{536F23F1-2819-FD82-CB97-D67D03FE3010}"/>
                </a:ext>
              </a:extLst>
            </p:cNvPr>
            <p:cNvSpPr txBox="1"/>
            <p:nvPr/>
          </p:nvSpPr>
          <p:spPr>
            <a:xfrm>
              <a:off x="0" y="-28575"/>
              <a:ext cx="868775" cy="16978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lang="en-US" b="1" dirty="0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b="1" dirty="0">
                  <a:solidFill>
                    <a:srgbClr val="FFFFFF"/>
                  </a:solidFill>
                  <a:latin typeface="DM Sans"/>
                </a:rPr>
                <a:t>Sheffield Activity Hub</a:t>
              </a:r>
            </a:p>
            <a:p>
              <a:pPr algn="ctr">
                <a:lnSpc>
                  <a:spcPts val="2379"/>
                </a:lnSpc>
              </a:pPr>
              <a:r>
                <a:rPr lang="en-US" sz="1100" b="1" dirty="0">
                  <a:solidFill>
                    <a:srgbClr val="FFFFFF"/>
                  </a:solidFill>
                  <a:latin typeface="DM Sans"/>
                </a:rPr>
                <a:t> </a:t>
              </a:r>
              <a:r>
                <a:rPr lang="en-US" sz="1200" dirty="0">
                  <a:solidFill>
                    <a:srgbClr val="FFFFFF"/>
                  </a:solidFill>
                  <a:latin typeface="DM Sans"/>
                </a:rPr>
                <a:t>Ground Floor St James House, Vicar Lane, Sheffield, S1 2EX</a:t>
              </a:r>
            </a:p>
            <a:p>
              <a:pPr algn="ctr">
                <a:lnSpc>
                  <a:spcPts val="2379"/>
                </a:lnSpc>
              </a:pPr>
              <a:endParaRPr lang="en-US" sz="1200" dirty="0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sz="1200" dirty="0">
                  <a:solidFill>
                    <a:srgbClr val="FFFFFF"/>
                  </a:solidFill>
                  <a:latin typeface="DM Sans"/>
                </a:rPr>
                <a:t>If you ever need a </a:t>
              </a:r>
              <a:r>
                <a:rPr lang="en-US" sz="1200" dirty="0" err="1">
                  <a:solidFill>
                    <a:srgbClr val="FFFFFF"/>
                  </a:solidFill>
                  <a:latin typeface="DM Sans"/>
                </a:rPr>
                <a:t>cuppa</a:t>
              </a:r>
              <a:r>
                <a:rPr lang="en-US" sz="1200" dirty="0">
                  <a:solidFill>
                    <a:srgbClr val="FFFFFF"/>
                  </a:solidFill>
                  <a:latin typeface="DM Sans"/>
                </a:rPr>
                <a:t> or a chat, pop in and speak to your support worker.</a:t>
              </a:r>
            </a:p>
            <a:p>
              <a:pPr algn="ctr">
                <a:lnSpc>
                  <a:spcPts val="2379"/>
                </a:lnSpc>
              </a:pPr>
              <a:endParaRPr lang="en-US" sz="1200" dirty="0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sz="1200" dirty="0">
                  <a:solidFill>
                    <a:schemeClr val="bg1"/>
                  </a:solidFill>
                  <a:latin typeface="DM Sans" pitchFamily="2" charset="0"/>
                </a:rPr>
                <a:t>Reception contact number: </a:t>
              </a:r>
              <a:r>
                <a:rPr lang="en-GB" sz="1200" dirty="0">
                  <a:solidFill>
                    <a:schemeClr val="bg1"/>
                  </a:solidFill>
                  <a:latin typeface="DM Sans" pitchFamily="2" charset="0"/>
                </a:rPr>
                <a:t>07502299992</a:t>
              </a:r>
            </a:p>
            <a:p>
              <a:pPr algn="ctr">
                <a:lnSpc>
                  <a:spcPts val="2379"/>
                </a:lnSpc>
              </a:pPr>
              <a:endParaRPr lang="en-GB" sz="1200" dirty="0">
                <a:solidFill>
                  <a:schemeClr val="bg1"/>
                </a:solidFill>
                <a:latin typeface="DM Sans" pitchFamily="2" charset="0"/>
              </a:endParaRPr>
            </a:p>
            <a:p>
              <a:pPr algn="ctr">
                <a:lnSpc>
                  <a:spcPts val="2379"/>
                </a:lnSpc>
              </a:pPr>
              <a:r>
                <a:rPr lang="en-GB" sz="1200" dirty="0">
                  <a:solidFill>
                    <a:schemeClr val="bg1"/>
                  </a:solidFill>
                  <a:latin typeface="DM Sans" pitchFamily="2" charset="0"/>
                </a:rPr>
                <a:t>9:30am – 4pm</a:t>
              </a:r>
            </a:p>
            <a:p>
              <a:pPr algn="ctr">
                <a:lnSpc>
                  <a:spcPts val="2379"/>
                </a:lnSpc>
              </a:pPr>
              <a:r>
                <a:rPr lang="en-GB" sz="1100" dirty="0">
                  <a:solidFill>
                    <a:schemeClr val="bg1"/>
                  </a:solidFill>
                  <a:latin typeface="DM Sans" pitchFamily="2" charset="0"/>
                </a:rPr>
                <a:t>Monday – Friday</a:t>
              </a:r>
            </a:p>
            <a:p>
              <a:pPr algn="ctr">
                <a:lnSpc>
                  <a:spcPts val="2379"/>
                </a:lnSpc>
              </a:pPr>
              <a:endParaRPr lang="en-US" sz="1699" dirty="0">
                <a:solidFill>
                  <a:srgbClr val="FFFFFF"/>
                </a:solidFill>
                <a:latin typeface="DM Sans"/>
              </a:endParaRPr>
            </a:p>
          </p:txBody>
        </p:sp>
      </p:grpSp>
      <p:grpSp>
        <p:nvGrpSpPr>
          <p:cNvPr id="46" name="Group 46">
            <a:extLst>
              <a:ext uri="{FF2B5EF4-FFF2-40B4-BE49-F238E27FC236}">
                <a16:creationId xmlns:a16="http://schemas.microsoft.com/office/drawing/2014/main" id="{97DEA02E-E68A-04EC-A9ED-300F06212F7D}"/>
              </a:ext>
            </a:extLst>
          </p:cNvPr>
          <p:cNvGrpSpPr/>
          <p:nvPr/>
        </p:nvGrpSpPr>
        <p:grpSpPr>
          <a:xfrm rot="2700000">
            <a:off x="170282" y="1049731"/>
            <a:ext cx="293842" cy="293842"/>
            <a:chOff x="0" y="0"/>
            <a:chExt cx="812800" cy="812800"/>
          </a:xfrm>
        </p:grpSpPr>
        <p:sp>
          <p:nvSpPr>
            <p:cNvPr id="47" name="Freeform 47">
              <a:extLst>
                <a:ext uri="{FF2B5EF4-FFF2-40B4-BE49-F238E27FC236}">
                  <a16:creationId xmlns:a16="http://schemas.microsoft.com/office/drawing/2014/main" id="{AA4F5CB9-8F98-5B9B-A5B8-B5FB220B0B76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8" name="TextBox 48">
              <a:extLst>
                <a:ext uri="{FF2B5EF4-FFF2-40B4-BE49-F238E27FC236}">
                  <a16:creationId xmlns:a16="http://schemas.microsoft.com/office/drawing/2014/main" id="{3D0764AE-6CAE-432D-894F-38EB70358574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49" name="Group 49">
            <a:extLst>
              <a:ext uri="{FF2B5EF4-FFF2-40B4-BE49-F238E27FC236}">
                <a16:creationId xmlns:a16="http://schemas.microsoft.com/office/drawing/2014/main" id="{56F4F049-7253-0AFF-01D9-62F46204D80A}"/>
              </a:ext>
            </a:extLst>
          </p:cNvPr>
          <p:cNvGrpSpPr/>
          <p:nvPr/>
        </p:nvGrpSpPr>
        <p:grpSpPr>
          <a:xfrm>
            <a:off x="344097" y="6391036"/>
            <a:ext cx="2066012" cy="747035"/>
            <a:chOff x="183080" y="0"/>
            <a:chExt cx="2754682" cy="996046"/>
          </a:xfrm>
        </p:grpSpPr>
        <p:sp>
          <p:nvSpPr>
            <p:cNvPr id="50" name="Freeform 50">
              <a:extLst>
                <a:ext uri="{FF2B5EF4-FFF2-40B4-BE49-F238E27FC236}">
                  <a16:creationId xmlns:a16="http://schemas.microsoft.com/office/drawing/2014/main" id="{FA515B15-E0C2-A65B-08F1-C027EF0F35AE}"/>
                </a:ext>
              </a:extLst>
            </p:cNvPr>
            <p:cNvSpPr/>
            <p:nvPr/>
          </p:nvSpPr>
          <p:spPr>
            <a:xfrm>
              <a:off x="694021" y="0"/>
              <a:ext cx="1741685" cy="680233"/>
            </a:xfrm>
            <a:custGeom>
              <a:avLst/>
              <a:gdLst/>
              <a:ahLst/>
              <a:cxnLst/>
              <a:rect l="l" t="t" r="r" b="b"/>
              <a:pathLst>
                <a:path w="1741685" h="680233">
                  <a:moveTo>
                    <a:pt x="0" y="0"/>
                  </a:moveTo>
                  <a:lnTo>
                    <a:pt x="1741685" y="0"/>
                  </a:lnTo>
                  <a:lnTo>
                    <a:pt x="1741685" y="680233"/>
                  </a:lnTo>
                  <a:lnTo>
                    <a:pt x="0" y="68023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 t="-974" b="-974"/>
              </a:stretch>
            </a:blipFill>
          </p:spPr>
          <p:txBody>
            <a:bodyPr/>
            <a:lstStyle/>
            <a:p>
              <a:endParaRPr lang="en-GB"/>
            </a:p>
          </p:txBody>
        </p:sp>
        <p:sp>
          <p:nvSpPr>
            <p:cNvPr id="52" name="TextBox 52">
              <a:extLst>
                <a:ext uri="{FF2B5EF4-FFF2-40B4-BE49-F238E27FC236}">
                  <a16:creationId xmlns:a16="http://schemas.microsoft.com/office/drawing/2014/main" id="{2CEDF587-4B26-022C-C1D5-3C8E5C4A9C11}"/>
                </a:ext>
              </a:extLst>
            </p:cNvPr>
            <p:cNvSpPr txBox="1"/>
            <p:nvPr/>
          </p:nvSpPr>
          <p:spPr>
            <a:xfrm>
              <a:off x="183080" y="842158"/>
              <a:ext cx="2754682" cy="15388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877"/>
                </a:lnSpc>
              </a:pPr>
              <a:r>
                <a:rPr lang="en-US" sz="750">
                  <a:solidFill>
                    <a:srgbClr val="000000"/>
                  </a:solidFill>
                  <a:latin typeface="DM Sans"/>
                </a:rPr>
                <a:t>This </a:t>
              </a:r>
              <a:r>
                <a:rPr lang="en-US" sz="750" err="1">
                  <a:solidFill>
                    <a:srgbClr val="000000"/>
                  </a:solidFill>
                  <a:latin typeface="DM Sans"/>
                </a:rPr>
                <a:t>programme</a:t>
              </a:r>
              <a:r>
                <a:rPr lang="en-US" sz="750">
                  <a:solidFill>
                    <a:srgbClr val="000000"/>
                  </a:solidFill>
                  <a:latin typeface="DM Sans"/>
                </a:rPr>
                <a:t> is delivered by HMPPS CFO</a:t>
              </a:r>
            </a:p>
          </p:txBody>
        </p:sp>
      </p:grpSp>
      <p:grpSp>
        <p:nvGrpSpPr>
          <p:cNvPr id="62" name="Group 62">
            <a:extLst>
              <a:ext uri="{FF2B5EF4-FFF2-40B4-BE49-F238E27FC236}">
                <a16:creationId xmlns:a16="http://schemas.microsoft.com/office/drawing/2014/main" id="{530AC814-6F0C-B22A-B5CD-7AE3F9FC5980}"/>
              </a:ext>
            </a:extLst>
          </p:cNvPr>
          <p:cNvGrpSpPr/>
          <p:nvPr/>
        </p:nvGrpSpPr>
        <p:grpSpPr>
          <a:xfrm>
            <a:off x="195716" y="593502"/>
            <a:ext cx="242972" cy="242972"/>
            <a:chOff x="0" y="0"/>
            <a:chExt cx="812800" cy="812800"/>
          </a:xfrm>
        </p:grpSpPr>
        <p:sp>
          <p:nvSpPr>
            <p:cNvPr id="63" name="Freeform 63">
              <a:extLst>
                <a:ext uri="{FF2B5EF4-FFF2-40B4-BE49-F238E27FC236}">
                  <a16:creationId xmlns:a16="http://schemas.microsoft.com/office/drawing/2014/main" id="{36281A4B-09B4-5B88-8BDD-92FA689A4A24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4" name="TextBox 64">
              <a:extLst>
                <a:ext uri="{FF2B5EF4-FFF2-40B4-BE49-F238E27FC236}">
                  <a16:creationId xmlns:a16="http://schemas.microsoft.com/office/drawing/2014/main" id="{0583F905-2F45-817C-2B94-98D9295BDDD3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65" name="Group 65">
            <a:extLst>
              <a:ext uri="{FF2B5EF4-FFF2-40B4-BE49-F238E27FC236}">
                <a16:creationId xmlns:a16="http://schemas.microsoft.com/office/drawing/2014/main" id="{AB371B39-D8C1-F035-B316-DC550C092978}"/>
              </a:ext>
            </a:extLst>
          </p:cNvPr>
          <p:cNvGrpSpPr/>
          <p:nvPr/>
        </p:nvGrpSpPr>
        <p:grpSpPr>
          <a:xfrm>
            <a:off x="206787" y="181493"/>
            <a:ext cx="220832" cy="193228"/>
            <a:chOff x="0" y="0"/>
            <a:chExt cx="812800" cy="711200"/>
          </a:xfrm>
        </p:grpSpPr>
        <p:sp>
          <p:nvSpPr>
            <p:cNvPr id="66" name="Freeform 66">
              <a:extLst>
                <a:ext uri="{FF2B5EF4-FFF2-40B4-BE49-F238E27FC236}">
                  <a16:creationId xmlns:a16="http://schemas.microsoft.com/office/drawing/2014/main" id="{4E9B5DC6-04B2-E7A8-EBD6-DE5A869C601D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7" name="TextBox 67">
              <a:extLst>
                <a:ext uri="{FF2B5EF4-FFF2-40B4-BE49-F238E27FC236}">
                  <a16:creationId xmlns:a16="http://schemas.microsoft.com/office/drawing/2014/main" id="{C278A7F4-95CF-C8CC-CC98-A4FA9194B9CF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70" name="TextBox 70">
            <a:extLst>
              <a:ext uri="{FF2B5EF4-FFF2-40B4-BE49-F238E27FC236}">
                <a16:creationId xmlns:a16="http://schemas.microsoft.com/office/drawing/2014/main" id="{C45C0F6E-A1A2-FA17-F608-F304EBD0E4FC}"/>
              </a:ext>
            </a:extLst>
          </p:cNvPr>
          <p:cNvSpPr txBox="1"/>
          <p:nvPr/>
        </p:nvSpPr>
        <p:spPr>
          <a:xfrm>
            <a:off x="658981" y="127955"/>
            <a:ext cx="1826812" cy="3460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Self: Activities that work on the individual</a:t>
            </a:r>
          </a:p>
        </p:txBody>
      </p:sp>
      <p:sp>
        <p:nvSpPr>
          <p:cNvPr id="71" name="TextBox 71">
            <a:extLst>
              <a:ext uri="{FF2B5EF4-FFF2-40B4-BE49-F238E27FC236}">
                <a16:creationId xmlns:a16="http://schemas.microsoft.com/office/drawing/2014/main" id="{DAD35BAB-E3CD-990F-543B-D36C4720B114}"/>
              </a:ext>
            </a:extLst>
          </p:cNvPr>
          <p:cNvSpPr txBox="1"/>
          <p:nvPr/>
        </p:nvSpPr>
        <p:spPr>
          <a:xfrm>
            <a:off x="658981" y="545468"/>
            <a:ext cx="1910578" cy="3460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Relationships: Activities that work with peers/families/friends</a:t>
            </a:r>
          </a:p>
        </p:txBody>
      </p:sp>
      <p:sp>
        <p:nvSpPr>
          <p:cNvPr id="72" name="TextBox 72">
            <a:extLst>
              <a:ext uri="{FF2B5EF4-FFF2-40B4-BE49-F238E27FC236}">
                <a16:creationId xmlns:a16="http://schemas.microsoft.com/office/drawing/2014/main" id="{BE9F6F23-3C8A-F4EA-85DE-F94C82F0099C}"/>
              </a:ext>
            </a:extLst>
          </p:cNvPr>
          <p:cNvSpPr txBox="1"/>
          <p:nvPr/>
        </p:nvSpPr>
        <p:spPr>
          <a:xfrm>
            <a:off x="658981" y="960299"/>
            <a:ext cx="1826812" cy="5175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Society: Activities contributing to the community outside of the CFO Activity Hub</a:t>
            </a:r>
          </a:p>
        </p:txBody>
      </p:sp>
      <p:pic>
        <p:nvPicPr>
          <p:cNvPr id="21" name="Picture 20" descr="An orange person walking towards an arrow&#10;&#10;Description automatically generated">
            <a:extLst>
              <a:ext uri="{FF2B5EF4-FFF2-40B4-BE49-F238E27FC236}">
                <a16:creationId xmlns:a16="http://schemas.microsoft.com/office/drawing/2014/main" id="{1C010A78-77BB-4BC1-39F1-ACC24B46726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44943" y="2520326"/>
            <a:ext cx="672091" cy="471467"/>
          </a:xfrm>
          <a:prstGeom prst="rect">
            <a:avLst/>
          </a:prstGeom>
        </p:spPr>
      </p:pic>
      <p:pic>
        <p:nvPicPr>
          <p:cNvPr id="59" name="Picture 58" descr="A blue and black logo&#10;&#10;Description automatically generated">
            <a:extLst>
              <a:ext uri="{FF2B5EF4-FFF2-40B4-BE49-F238E27FC236}">
                <a16:creationId xmlns:a16="http://schemas.microsoft.com/office/drawing/2014/main" id="{D8BC30E0-BDC9-3297-1036-F7C87212F44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4180" y="96415"/>
            <a:ext cx="1311392" cy="56312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FD42EC7E-07B2-B01B-5BA1-8A6C60AA94B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87102" y="3972982"/>
            <a:ext cx="858245" cy="374292"/>
          </a:xfrm>
          <a:prstGeom prst="rect">
            <a:avLst/>
          </a:prstGeom>
        </p:spPr>
      </p:pic>
      <p:pic>
        <p:nvPicPr>
          <p:cNvPr id="11" name="Picture 8" descr="1,000+ Allotment Stock Illustrations, Royalty-Free Vector Graphics &amp; Clip  Art - iStock | Allotment vegetables, Allotment uk, Allotment gardening">
            <a:extLst>
              <a:ext uri="{FF2B5EF4-FFF2-40B4-BE49-F238E27FC236}">
                <a16:creationId xmlns:a16="http://schemas.microsoft.com/office/drawing/2014/main" id="{92CC762A-5E9A-CCF8-1276-7CF2AC6F41B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36" t="9278" r="7426" b="7103"/>
          <a:stretch/>
        </p:blipFill>
        <p:spPr bwMode="auto">
          <a:xfrm>
            <a:off x="3019341" y="3374134"/>
            <a:ext cx="689923" cy="674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6" name="Group 46">
            <a:extLst>
              <a:ext uri="{FF2B5EF4-FFF2-40B4-BE49-F238E27FC236}">
                <a16:creationId xmlns:a16="http://schemas.microsoft.com/office/drawing/2014/main" id="{16F0FA64-8613-C26D-5A85-438D525868A0}"/>
              </a:ext>
            </a:extLst>
          </p:cNvPr>
          <p:cNvGrpSpPr/>
          <p:nvPr/>
        </p:nvGrpSpPr>
        <p:grpSpPr>
          <a:xfrm rot="2700000">
            <a:off x="3760770" y="1330903"/>
            <a:ext cx="293842" cy="293842"/>
            <a:chOff x="0" y="0"/>
            <a:chExt cx="812800" cy="812800"/>
          </a:xfrm>
        </p:grpSpPr>
        <p:sp>
          <p:nvSpPr>
            <p:cNvPr id="17" name="Freeform 47">
              <a:extLst>
                <a:ext uri="{FF2B5EF4-FFF2-40B4-BE49-F238E27FC236}">
                  <a16:creationId xmlns:a16="http://schemas.microsoft.com/office/drawing/2014/main" id="{C98AC31C-2967-8387-B55B-D1A8B6470BDA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8" name="TextBox 48">
              <a:extLst>
                <a:ext uri="{FF2B5EF4-FFF2-40B4-BE49-F238E27FC236}">
                  <a16:creationId xmlns:a16="http://schemas.microsoft.com/office/drawing/2014/main" id="{BA3C69B2-A082-8BBB-C8D8-CDF57DCCD6EF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24" name="Group 62">
            <a:extLst>
              <a:ext uri="{FF2B5EF4-FFF2-40B4-BE49-F238E27FC236}">
                <a16:creationId xmlns:a16="http://schemas.microsoft.com/office/drawing/2014/main" id="{1E170653-C326-0362-8CB6-4DEA33B3496A}"/>
              </a:ext>
            </a:extLst>
          </p:cNvPr>
          <p:cNvGrpSpPr/>
          <p:nvPr/>
        </p:nvGrpSpPr>
        <p:grpSpPr>
          <a:xfrm>
            <a:off x="5333804" y="1352686"/>
            <a:ext cx="242972" cy="242972"/>
            <a:chOff x="0" y="0"/>
            <a:chExt cx="812800" cy="812800"/>
          </a:xfrm>
        </p:grpSpPr>
        <p:sp>
          <p:nvSpPr>
            <p:cNvPr id="25" name="Freeform 63">
              <a:extLst>
                <a:ext uri="{FF2B5EF4-FFF2-40B4-BE49-F238E27FC236}">
                  <a16:creationId xmlns:a16="http://schemas.microsoft.com/office/drawing/2014/main" id="{4D5F6314-D2AD-54D0-4EA9-7020D7A8673F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6" name="TextBox 64">
              <a:extLst>
                <a:ext uri="{FF2B5EF4-FFF2-40B4-BE49-F238E27FC236}">
                  <a16:creationId xmlns:a16="http://schemas.microsoft.com/office/drawing/2014/main" id="{7F973EC6-1130-7B9D-DB68-88D05CF3F354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27" name="Group 62">
            <a:extLst>
              <a:ext uri="{FF2B5EF4-FFF2-40B4-BE49-F238E27FC236}">
                <a16:creationId xmlns:a16="http://schemas.microsoft.com/office/drawing/2014/main" id="{7A18814C-360F-1CA5-0599-A6D3E1DA45D2}"/>
              </a:ext>
            </a:extLst>
          </p:cNvPr>
          <p:cNvGrpSpPr/>
          <p:nvPr/>
        </p:nvGrpSpPr>
        <p:grpSpPr>
          <a:xfrm>
            <a:off x="10212331" y="4525745"/>
            <a:ext cx="242972" cy="242972"/>
            <a:chOff x="0" y="0"/>
            <a:chExt cx="812800" cy="812800"/>
          </a:xfrm>
        </p:grpSpPr>
        <p:sp>
          <p:nvSpPr>
            <p:cNvPr id="28" name="Freeform 63">
              <a:extLst>
                <a:ext uri="{FF2B5EF4-FFF2-40B4-BE49-F238E27FC236}">
                  <a16:creationId xmlns:a16="http://schemas.microsoft.com/office/drawing/2014/main" id="{D7FC8F77-3EA0-4D01-4478-6B7E232F9549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9" name="TextBox 64">
              <a:extLst>
                <a:ext uri="{FF2B5EF4-FFF2-40B4-BE49-F238E27FC236}">
                  <a16:creationId xmlns:a16="http://schemas.microsoft.com/office/drawing/2014/main" id="{7F32CCD9-38C1-1199-18F3-086B369DA957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30" name="Group 62">
            <a:extLst>
              <a:ext uri="{FF2B5EF4-FFF2-40B4-BE49-F238E27FC236}">
                <a16:creationId xmlns:a16="http://schemas.microsoft.com/office/drawing/2014/main" id="{8FC5C62A-A828-08CE-361D-2D702B5BCA29}"/>
              </a:ext>
            </a:extLst>
          </p:cNvPr>
          <p:cNvGrpSpPr/>
          <p:nvPr/>
        </p:nvGrpSpPr>
        <p:grpSpPr>
          <a:xfrm>
            <a:off x="5356860" y="4572592"/>
            <a:ext cx="242972" cy="301483"/>
            <a:chOff x="75218" y="47625"/>
            <a:chExt cx="812800" cy="1008535"/>
          </a:xfrm>
        </p:grpSpPr>
        <p:sp>
          <p:nvSpPr>
            <p:cNvPr id="31" name="Freeform 63">
              <a:extLst>
                <a:ext uri="{FF2B5EF4-FFF2-40B4-BE49-F238E27FC236}">
                  <a16:creationId xmlns:a16="http://schemas.microsoft.com/office/drawing/2014/main" id="{C9C60E65-5D08-CEFE-B9DA-27EB47922E68}"/>
                </a:ext>
              </a:extLst>
            </p:cNvPr>
            <p:cNvSpPr/>
            <p:nvPr/>
          </p:nvSpPr>
          <p:spPr>
            <a:xfrm>
              <a:off x="75218" y="24336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32" name="TextBox 64">
              <a:extLst>
                <a:ext uri="{FF2B5EF4-FFF2-40B4-BE49-F238E27FC236}">
                  <a16:creationId xmlns:a16="http://schemas.microsoft.com/office/drawing/2014/main" id="{2D2FBB7B-C856-DBD2-74B3-08441EF6A4FB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38" name="Group 65">
            <a:extLst>
              <a:ext uri="{FF2B5EF4-FFF2-40B4-BE49-F238E27FC236}">
                <a16:creationId xmlns:a16="http://schemas.microsoft.com/office/drawing/2014/main" id="{F3D89DE6-0D4D-CA65-DD84-FF6C70385C26}"/>
              </a:ext>
            </a:extLst>
          </p:cNvPr>
          <p:cNvGrpSpPr/>
          <p:nvPr/>
        </p:nvGrpSpPr>
        <p:grpSpPr>
          <a:xfrm>
            <a:off x="3699913" y="4223012"/>
            <a:ext cx="220832" cy="193228"/>
            <a:chOff x="0" y="0"/>
            <a:chExt cx="812800" cy="711200"/>
          </a:xfrm>
        </p:grpSpPr>
        <p:sp>
          <p:nvSpPr>
            <p:cNvPr id="39" name="Freeform 66">
              <a:extLst>
                <a:ext uri="{FF2B5EF4-FFF2-40B4-BE49-F238E27FC236}">
                  <a16:creationId xmlns:a16="http://schemas.microsoft.com/office/drawing/2014/main" id="{5D2F03C0-1DD8-3C77-5EF7-9CACE0A0B6BD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0" name="TextBox 67">
              <a:extLst>
                <a:ext uri="{FF2B5EF4-FFF2-40B4-BE49-F238E27FC236}">
                  <a16:creationId xmlns:a16="http://schemas.microsoft.com/office/drawing/2014/main" id="{DE6B0964-386A-7AB3-4797-95F7544E3686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41" name="Group 65">
            <a:extLst>
              <a:ext uri="{FF2B5EF4-FFF2-40B4-BE49-F238E27FC236}">
                <a16:creationId xmlns:a16="http://schemas.microsoft.com/office/drawing/2014/main" id="{950717AE-F8EF-DE67-7FAC-643FEC0F3882}"/>
              </a:ext>
            </a:extLst>
          </p:cNvPr>
          <p:cNvGrpSpPr/>
          <p:nvPr/>
        </p:nvGrpSpPr>
        <p:grpSpPr>
          <a:xfrm>
            <a:off x="4288325" y="4610872"/>
            <a:ext cx="220832" cy="193228"/>
            <a:chOff x="0" y="0"/>
            <a:chExt cx="812800" cy="711200"/>
          </a:xfrm>
        </p:grpSpPr>
        <p:sp>
          <p:nvSpPr>
            <p:cNvPr id="42" name="Freeform 66">
              <a:extLst>
                <a:ext uri="{FF2B5EF4-FFF2-40B4-BE49-F238E27FC236}">
                  <a16:creationId xmlns:a16="http://schemas.microsoft.com/office/drawing/2014/main" id="{28BEBDC6-B245-5B41-BADF-B2640598314E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3" name="TextBox 67">
              <a:extLst>
                <a:ext uri="{FF2B5EF4-FFF2-40B4-BE49-F238E27FC236}">
                  <a16:creationId xmlns:a16="http://schemas.microsoft.com/office/drawing/2014/main" id="{ACD17A1F-04EE-4AC9-A556-C9F0473CF581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55" name="Group 62">
            <a:extLst>
              <a:ext uri="{FF2B5EF4-FFF2-40B4-BE49-F238E27FC236}">
                <a16:creationId xmlns:a16="http://schemas.microsoft.com/office/drawing/2014/main" id="{0CD93641-167C-25FC-E0A6-09F3FD893F83}"/>
              </a:ext>
            </a:extLst>
          </p:cNvPr>
          <p:cNvGrpSpPr/>
          <p:nvPr/>
        </p:nvGrpSpPr>
        <p:grpSpPr>
          <a:xfrm>
            <a:off x="8594255" y="1423903"/>
            <a:ext cx="242972" cy="242972"/>
            <a:chOff x="0" y="0"/>
            <a:chExt cx="812800" cy="812800"/>
          </a:xfrm>
        </p:grpSpPr>
        <p:sp>
          <p:nvSpPr>
            <p:cNvPr id="56" name="Freeform 63">
              <a:extLst>
                <a:ext uri="{FF2B5EF4-FFF2-40B4-BE49-F238E27FC236}">
                  <a16:creationId xmlns:a16="http://schemas.microsoft.com/office/drawing/2014/main" id="{779F4100-1BD8-FDE3-5D59-F893FDD5E2BE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57" name="TextBox 64">
              <a:extLst>
                <a:ext uri="{FF2B5EF4-FFF2-40B4-BE49-F238E27FC236}">
                  <a16:creationId xmlns:a16="http://schemas.microsoft.com/office/drawing/2014/main" id="{00C34F03-7E6F-FA23-D003-E17436E90472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60" name="Group 62">
            <a:extLst>
              <a:ext uri="{FF2B5EF4-FFF2-40B4-BE49-F238E27FC236}">
                <a16:creationId xmlns:a16="http://schemas.microsoft.com/office/drawing/2014/main" id="{B64551A5-7D74-FEEE-7E1B-DB6665D60BC9}"/>
              </a:ext>
            </a:extLst>
          </p:cNvPr>
          <p:cNvGrpSpPr/>
          <p:nvPr/>
        </p:nvGrpSpPr>
        <p:grpSpPr>
          <a:xfrm>
            <a:off x="10101655" y="1391639"/>
            <a:ext cx="242972" cy="242972"/>
            <a:chOff x="0" y="0"/>
            <a:chExt cx="812800" cy="812800"/>
          </a:xfrm>
        </p:grpSpPr>
        <p:sp>
          <p:nvSpPr>
            <p:cNvPr id="61" name="Freeform 63">
              <a:extLst>
                <a:ext uri="{FF2B5EF4-FFF2-40B4-BE49-F238E27FC236}">
                  <a16:creationId xmlns:a16="http://schemas.microsoft.com/office/drawing/2014/main" id="{34A13B28-453D-0113-EB59-2A0B5CD558EB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8" name="TextBox 64">
              <a:extLst>
                <a:ext uri="{FF2B5EF4-FFF2-40B4-BE49-F238E27FC236}">
                  <a16:creationId xmlns:a16="http://schemas.microsoft.com/office/drawing/2014/main" id="{88B0A46D-3662-A470-5232-048289006FDA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75" name="TextBox 67">
            <a:extLst>
              <a:ext uri="{FF2B5EF4-FFF2-40B4-BE49-F238E27FC236}">
                <a16:creationId xmlns:a16="http://schemas.microsoft.com/office/drawing/2014/main" id="{BC35479F-1E61-64B8-F026-A06E17FA3CC5}"/>
              </a:ext>
            </a:extLst>
          </p:cNvPr>
          <p:cNvSpPr txBox="1"/>
          <p:nvPr/>
        </p:nvSpPr>
        <p:spPr>
          <a:xfrm>
            <a:off x="10209046" y="4739318"/>
            <a:ext cx="151822" cy="97477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379"/>
              </a:lnSpc>
            </a:pPr>
            <a:endParaRPr/>
          </a:p>
        </p:txBody>
      </p:sp>
      <p:grpSp>
        <p:nvGrpSpPr>
          <p:cNvPr id="76" name="Group 62">
            <a:extLst>
              <a:ext uri="{FF2B5EF4-FFF2-40B4-BE49-F238E27FC236}">
                <a16:creationId xmlns:a16="http://schemas.microsoft.com/office/drawing/2014/main" id="{6FCD80B8-541B-3244-C0AA-FFAEDC2F056D}"/>
              </a:ext>
            </a:extLst>
          </p:cNvPr>
          <p:cNvGrpSpPr/>
          <p:nvPr/>
        </p:nvGrpSpPr>
        <p:grpSpPr>
          <a:xfrm>
            <a:off x="8622568" y="4582857"/>
            <a:ext cx="242972" cy="242972"/>
            <a:chOff x="0" y="0"/>
            <a:chExt cx="812800" cy="812800"/>
          </a:xfrm>
        </p:grpSpPr>
        <p:sp>
          <p:nvSpPr>
            <p:cNvPr id="77" name="Freeform 63">
              <a:extLst>
                <a:ext uri="{FF2B5EF4-FFF2-40B4-BE49-F238E27FC236}">
                  <a16:creationId xmlns:a16="http://schemas.microsoft.com/office/drawing/2014/main" id="{D3C0C1C9-A82D-0A5A-CCD3-5E5A5CEA3984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78" name="TextBox 64">
              <a:extLst>
                <a:ext uri="{FF2B5EF4-FFF2-40B4-BE49-F238E27FC236}">
                  <a16:creationId xmlns:a16="http://schemas.microsoft.com/office/drawing/2014/main" id="{195C924A-6A57-C7A6-A065-8E4849D65315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79" name="Group 65">
            <a:extLst>
              <a:ext uri="{FF2B5EF4-FFF2-40B4-BE49-F238E27FC236}">
                <a16:creationId xmlns:a16="http://schemas.microsoft.com/office/drawing/2014/main" id="{D09FEF74-C035-428A-909E-2CFA8705FCC2}"/>
              </a:ext>
            </a:extLst>
          </p:cNvPr>
          <p:cNvGrpSpPr/>
          <p:nvPr/>
        </p:nvGrpSpPr>
        <p:grpSpPr>
          <a:xfrm>
            <a:off x="7039012" y="2867812"/>
            <a:ext cx="220832" cy="193228"/>
            <a:chOff x="0" y="0"/>
            <a:chExt cx="812800" cy="711200"/>
          </a:xfrm>
        </p:grpSpPr>
        <p:sp>
          <p:nvSpPr>
            <p:cNvPr id="80" name="Freeform 66">
              <a:extLst>
                <a:ext uri="{FF2B5EF4-FFF2-40B4-BE49-F238E27FC236}">
                  <a16:creationId xmlns:a16="http://schemas.microsoft.com/office/drawing/2014/main" id="{61BBB9E1-7C38-B283-CD90-CB674E218D60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81" name="TextBox 67">
              <a:extLst>
                <a:ext uri="{FF2B5EF4-FFF2-40B4-BE49-F238E27FC236}">
                  <a16:creationId xmlns:a16="http://schemas.microsoft.com/office/drawing/2014/main" id="{C9F9DA2E-F20E-0E49-A939-BF00B2018EDE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85" name="Group 65">
            <a:extLst>
              <a:ext uri="{FF2B5EF4-FFF2-40B4-BE49-F238E27FC236}">
                <a16:creationId xmlns:a16="http://schemas.microsoft.com/office/drawing/2014/main" id="{D2DF6EB8-A58C-59C2-3A1F-403F20FA2564}"/>
              </a:ext>
            </a:extLst>
          </p:cNvPr>
          <p:cNvGrpSpPr/>
          <p:nvPr/>
        </p:nvGrpSpPr>
        <p:grpSpPr>
          <a:xfrm>
            <a:off x="7462209" y="4491634"/>
            <a:ext cx="220832" cy="193228"/>
            <a:chOff x="0" y="0"/>
            <a:chExt cx="812800" cy="711200"/>
          </a:xfrm>
        </p:grpSpPr>
        <p:sp>
          <p:nvSpPr>
            <p:cNvPr id="86" name="Freeform 66">
              <a:extLst>
                <a:ext uri="{FF2B5EF4-FFF2-40B4-BE49-F238E27FC236}">
                  <a16:creationId xmlns:a16="http://schemas.microsoft.com/office/drawing/2014/main" id="{3CFC6A56-8A55-863B-BA74-C2798174ED27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87" name="TextBox 67">
              <a:extLst>
                <a:ext uri="{FF2B5EF4-FFF2-40B4-BE49-F238E27FC236}">
                  <a16:creationId xmlns:a16="http://schemas.microsoft.com/office/drawing/2014/main" id="{59CBA952-7A41-52D9-AC35-EA1162A26100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8" name="TextBox 69">
            <a:extLst>
              <a:ext uri="{FF2B5EF4-FFF2-40B4-BE49-F238E27FC236}">
                <a16:creationId xmlns:a16="http://schemas.microsoft.com/office/drawing/2014/main" id="{10EDDEE0-F0C0-D780-78AA-8BECC644C28C}"/>
              </a:ext>
            </a:extLst>
          </p:cNvPr>
          <p:cNvSpPr txBox="1"/>
          <p:nvPr/>
        </p:nvSpPr>
        <p:spPr>
          <a:xfrm>
            <a:off x="2580281" y="60083"/>
            <a:ext cx="6995806" cy="59945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899"/>
              </a:lnSpc>
              <a:spcBef>
                <a:spcPct val="0"/>
              </a:spcBef>
            </a:pPr>
            <a:r>
              <a:rPr lang="en-US" sz="3499" u="sng" dirty="0">
                <a:solidFill>
                  <a:srgbClr val="000000"/>
                </a:solidFill>
                <a:latin typeface="DM Sans Bold"/>
              </a:rPr>
              <a:t>CFO Evolution – March 2025</a:t>
            </a:r>
          </a:p>
        </p:txBody>
      </p:sp>
      <p:grpSp>
        <p:nvGrpSpPr>
          <p:cNvPr id="33" name="Group 65">
            <a:extLst>
              <a:ext uri="{FF2B5EF4-FFF2-40B4-BE49-F238E27FC236}">
                <a16:creationId xmlns:a16="http://schemas.microsoft.com/office/drawing/2014/main" id="{87A43D86-C179-9912-B89D-749B0BB94534}"/>
              </a:ext>
            </a:extLst>
          </p:cNvPr>
          <p:cNvGrpSpPr/>
          <p:nvPr/>
        </p:nvGrpSpPr>
        <p:grpSpPr>
          <a:xfrm>
            <a:off x="3716394" y="4507486"/>
            <a:ext cx="220832" cy="229670"/>
            <a:chOff x="0" y="-184929"/>
            <a:chExt cx="812800" cy="845329"/>
          </a:xfrm>
        </p:grpSpPr>
        <p:sp>
          <p:nvSpPr>
            <p:cNvPr id="34" name="Freeform 66">
              <a:extLst>
                <a:ext uri="{FF2B5EF4-FFF2-40B4-BE49-F238E27FC236}">
                  <a16:creationId xmlns:a16="http://schemas.microsoft.com/office/drawing/2014/main" id="{55268FE1-49E1-4505-5BDD-6801BC9F58C8}"/>
                </a:ext>
              </a:extLst>
            </p:cNvPr>
            <p:cNvSpPr/>
            <p:nvPr/>
          </p:nvSpPr>
          <p:spPr>
            <a:xfrm>
              <a:off x="0" y="-184929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35" name="TextBox 67">
              <a:extLst>
                <a:ext uri="{FF2B5EF4-FFF2-40B4-BE49-F238E27FC236}">
                  <a16:creationId xmlns:a16="http://schemas.microsoft.com/office/drawing/2014/main" id="{E6F8841E-CBB6-BA12-F2D1-05390C3A8E98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37" name="Group 62">
            <a:extLst>
              <a:ext uri="{FF2B5EF4-FFF2-40B4-BE49-F238E27FC236}">
                <a16:creationId xmlns:a16="http://schemas.microsoft.com/office/drawing/2014/main" id="{9DA5EC40-79D0-40FD-6077-E461BECE093A}"/>
              </a:ext>
            </a:extLst>
          </p:cNvPr>
          <p:cNvGrpSpPr/>
          <p:nvPr/>
        </p:nvGrpSpPr>
        <p:grpSpPr>
          <a:xfrm>
            <a:off x="7050457" y="4581336"/>
            <a:ext cx="242972" cy="242972"/>
            <a:chOff x="0" y="0"/>
            <a:chExt cx="812800" cy="812800"/>
          </a:xfrm>
        </p:grpSpPr>
        <p:sp>
          <p:nvSpPr>
            <p:cNvPr id="44" name="Freeform 63">
              <a:extLst>
                <a:ext uri="{FF2B5EF4-FFF2-40B4-BE49-F238E27FC236}">
                  <a16:creationId xmlns:a16="http://schemas.microsoft.com/office/drawing/2014/main" id="{83A09D4E-3A63-3915-0935-1F5F53B3C069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5" name="TextBox 64">
              <a:extLst>
                <a:ext uri="{FF2B5EF4-FFF2-40B4-BE49-F238E27FC236}">
                  <a16:creationId xmlns:a16="http://schemas.microsoft.com/office/drawing/2014/main" id="{3CFDEECE-DEE5-A0C8-38F1-CE15B3D41AF8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51" name="Group 65">
            <a:extLst>
              <a:ext uri="{FF2B5EF4-FFF2-40B4-BE49-F238E27FC236}">
                <a16:creationId xmlns:a16="http://schemas.microsoft.com/office/drawing/2014/main" id="{5B6EB318-3669-4525-6BA9-BB361D950AE1}"/>
              </a:ext>
            </a:extLst>
          </p:cNvPr>
          <p:cNvGrpSpPr/>
          <p:nvPr/>
        </p:nvGrpSpPr>
        <p:grpSpPr>
          <a:xfrm>
            <a:off x="5858197" y="4605306"/>
            <a:ext cx="220832" cy="193228"/>
            <a:chOff x="0" y="0"/>
            <a:chExt cx="812800" cy="711200"/>
          </a:xfrm>
        </p:grpSpPr>
        <p:sp>
          <p:nvSpPr>
            <p:cNvPr id="58" name="Freeform 66">
              <a:extLst>
                <a:ext uri="{FF2B5EF4-FFF2-40B4-BE49-F238E27FC236}">
                  <a16:creationId xmlns:a16="http://schemas.microsoft.com/office/drawing/2014/main" id="{1720B908-A8C2-D318-697D-D625273FF83A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9" name="TextBox 67">
              <a:extLst>
                <a:ext uri="{FF2B5EF4-FFF2-40B4-BE49-F238E27FC236}">
                  <a16:creationId xmlns:a16="http://schemas.microsoft.com/office/drawing/2014/main" id="{93C5A2C2-4879-AF99-9DC1-4E5D62EF1EC7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pic>
        <p:nvPicPr>
          <p:cNvPr id="88" name="Picture 87" descr="A blue brain with colorful leaves and gears&#10;&#10;Description automatically generated">
            <a:extLst>
              <a:ext uri="{FF2B5EF4-FFF2-40B4-BE49-F238E27FC236}">
                <a16:creationId xmlns:a16="http://schemas.microsoft.com/office/drawing/2014/main" id="{55A65FCD-6B7C-CE27-9F3B-2E979ADF25CD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t="11184" b="9737"/>
          <a:stretch/>
        </p:blipFill>
        <p:spPr>
          <a:xfrm>
            <a:off x="5885550" y="6419394"/>
            <a:ext cx="643478" cy="393731"/>
          </a:xfrm>
          <a:prstGeom prst="rect">
            <a:avLst/>
          </a:prstGeom>
        </p:spPr>
      </p:pic>
      <p:pic>
        <p:nvPicPr>
          <p:cNvPr id="53" name="Graphic 52" descr="Maze with solid fill">
            <a:extLst>
              <a:ext uri="{FF2B5EF4-FFF2-40B4-BE49-F238E27FC236}">
                <a16:creationId xmlns:a16="http://schemas.microsoft.com/office/drawing/2014/main" id="{71318D8F-6B14-4CE0-6988-E0B5EBFCC59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984926" y="6690406"/>
            <a:ext cx="664498" cy="664498"/>
          </a:xfrm>
          <a:prstGeom prst="rect">
            <a:avLst/>
          </a:prstGeom>
        </p:spPr>
      </p:pic>
      <p:pic>
        <p:nvPicPr>
          <p:cNvPr id="91" name="Graphic 90" descr="Domino Tile with solid fill">
            <a:extLst>
              <a:ext uri="{FF2B5EF4-FFF2-40B4-BE49-F238E27FC236}">
                <a16:creationId xmlns:a16="http://schemas.microsoft.com/office/drawing/2014/main" id="{37B93F06-092E-EA68-E1D4-5D33CB0470A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9941813" y="6616259"/>
            <a:ext cx="674442" cy="674442"/>
          </a:xfrm>
          <a:prstGeom prst="rect">
            <a:avLst/>
          </a:prstGeom>
        </p:spPr>
      </p:pic>
      <p:pic>
        <p:nvPicPr>
          <p:cNvPr id="93" name="Graphic 92" descr="Electric guitar with solid fill">
            <a:extLst>
              <a:ext uri="{FF2B5EF4-FFF2-40B4-BE49-F238E27FC236}">
                <a16:creationId xmlns:a16="http://schemas.microsoft.com/office/drawing/2014/main" id="{F573F329-64AF-BF5C-9D15-80A2939B9AFA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9025002" y="3400629"/>
            <a:ext cx="674442" cy="674442"/>
          </a:xfrm>
          <a:prstGeom prst="rect">
            <a:avLst/>
          </a:prstGeom>
        </p:spPr>
      </p:pic>
      <p:pic>
        <p:nvPicPr>
          <p:cNvPr id="95" name="Graphic 94" descr="Music with solid fill">
            <a:extLst>
              <a:ext uri="{FF2B5EF4-FFF2-40B4-BE49-F238E27FC236}">
                <a16:creationId xmlns:a16="http://schemas.microsoft.com/office/drawing/2014/main" id="{16D34520-F51C-7469-A0BD-4C5890A52C87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9745793" y="3468268"/>
            <a:ext cx="539164" cy="539164"/>
          </a:xfrm>
          <a:prstGeom prst="rect">
            <a:avLst/>
          </a:prstGeom>
        </p:spPr>
      </p:pic>
      <p:grpSp>
        <p:nvGrpSpPr>
          <p:cNvPr id="99" name="Group 62">
            <a:extLst>
              <a:ext uri="{FF2B5EF4-FFF2-40B4-BE49-F238E27FC236}">
                <a16:creationId xmlns:a16="http://schemas.microsoft.com/office/drawing/2014/main" id="{9453F242-2E7A-D7A2-72D4-EEC0C37BFBDB}"/>
              </a:ext>
            </a:extLst>
          </p:cNvPr>
          <p:cNvGrpSpPr/>
          <p:nvPr/>
        </p:nvGrpSpPr>
        <p:grpSpPr>
          <a:xfrm>
            <a:off x="2618345" y="4545084"/>
            <a:ext cx="242972" cy="242972"/>
            <a:chOff x="0" y="0"/>
            <a:chExt cx="812800" cy="812800"/>
          </a:xfrm>
        </p:grpSpPr>
        <p:sp>
          <p:nvSpPr>
            <p:cNvPr id="100" name="Freeform 63">
              <a:extLst>
                <a:ext uri="{FF2B5EF4-FFF2-40B4-BE49-F238E27FC236}">
                  <a16:creationId xmlns:a16="http://schemas.microsoft.com/office/drawing/2014/main" id="{FDAB0A25-2011-3059-08DD-8C11B8EF3900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01" name="TextBox 64">
              <a:extLst>
                <a:ext uri="{FF2B5EF4-FFF2-40B4-BE49-F238E27FC236}">
                  <a16:creationId xmlns:a16="http://schemas.microsoft.com/office/drawing/2014/main" id="{8B764334-7DD1-B773-4F21-33DEB44E15B4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pic>
        <p:nvPicPr>
          <p:cNvPr id="109" name="Picture 108" descr="A person climbing a ladder to a heart&#10;&#10;Description automatically generated">
            <a:extLst>
              <a:ext uri="{FF2B5EF4-FFF2-40B4-BE49-F238E27FC236}">
                <a16:creationId xmlns:a16="http://schemas.microsoft.com/office/drawing/2014/main" id="{CD05BAF3-2FEC-92D0-046F-331A4BC6A4BE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6668766" y="6466092"/>
            <a:ext cx="357670" cy="338892"/>
          </a:xfrm>
          <a:prstGeom prst="rect">
            <a:avLst/>
          </a:prstGeom>
        </p:spPr>
      </p:pic>
      <p:pic>
        <p:nvPicPr>
          <p:cNvPr id="6" name="Picture 5" descr="A person climbing a ladder to a heart&#10;&#10;Description automatically generated">
            <a:extLst>
              <a:ext uri="{FF2B5EF4-FFF2-40B4-BE49-F238E27FC236}">
                <a16:creationId xmlns:a16="http://schemas.microsoft.com/office/drawing/2014/main" id="{CB698198-9C2A-CB55-81D9-FE44FA72DA4B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8075055" y="6459218"/>
            <a:ext cx="357670" cy="338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54953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a6be467-e76b-4869-981c-41fd8dac8726" xsi:nil="true"/>
    <lcf76f155ced4ddcb4097134ff3c332f xmlns="58c8e540-cdfe-4713-bff0-4351d38ade9d">
      <Terms xmlns="http://schemas.microsoft.com/office/infopath/2007/PartnerControls"/>
    </lcf76f155ced4ddcb4097134ff3c332f>
    <Number xmlns="58c8e540-cdfe-4713-bff0-4351d38ade9d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0EB63A1E2B0A43B803C23E62A33D0E" ma:contentTypeVersion="" ma:contentTypeDescription="Create a new document." ma:contentTypeScope="" ma:versionID="0cfa3af12dacb6d37d9e170e2f24502f">
  <xsd:schema xmlns:xsd="http://www.w3.org/2001/XMLSchema" xmlns:xs="http://www.w3.org/2001/XMLSchema" xmlns:p="http://schemas.microsoft.com/office/2006/metadata/properties" xmlns:ns2="58C8E540-CDFE-4713-BFF0-4351D38ADE9D" xmlns:ns3="4d30bb2a-f321-43c9-acb7-6f415d4a716e" xmlns:ns4="58c8e540-cdfe-4713-bff0-4351d38ade9d" xmlns:ns5="0a6be467-e76b-4869-981c-41fd8dac8726" targetNamespace="http://schemas.microsoft.com/office/2006/metadata/properties" ma:root="true" ma:fieldsID="fa2ef7831d9e497843b63c8d01ff9d56" ns2:_="" ns3:_="" ns4:_="" ns5:_="">
    <xsd:import namespace="58C8E540-CDFE-4713-BFF0-4351D38ADE9D"/>
    <xsd:import namespace="4d30bb2a-f321-43c9-acb7-6f415d4a716e"/>
    <xsd:import namespace="58c8e540-cdfe-4713-bff0-4351d38ade9d"/>
    <xsd:import namespace="0a6be467-e76b-4869-981c-41fd8dac872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Number" minOccurs="0"/>
                <xsd:element ref="ns4:MediaLengthInSeconds" minOccurs="0"/>
                <xsd:element ref="ns4:lcf76f155ced4ddcb4097134ff3c332f" minOccurs="0"/>
                <xsd:element ref="ns5:TaxCatchAll" minOccurs="0"/>
                <xsd:element ref="ns4:MediaServiceSearchProperties" minOccurs="0"/>
                <xsd:element ref="ns4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C8E540-CDFE-4713-BFF0-4351D38ADE9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30bb2a-f321-43c9-acb7-6f415d4a716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c8e540-cdfe-4713-bff0-4351d38ade9d" elementFormDefault="qualified">
    <xsd:import namespace="http://schemas.microsoft.com/office/2006/documentManagement/types"/>
    <xsd:import namespace="http://schemas.microsoft.com/office/infopath/2007/PartnerControls"/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Number" ma:index="20" nillable="true" ma:displayName="Number" ma:format="Dropdown" ma:internalName="Number" ma:percentage="FALSE">
      <xsd:simpleType>
        <xsd:restriction base="dms:Number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0a722410-03a9-4718-9392-c4089ca5a50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6be467-e76b-4869-981c-41fd8dac8726" elementFormDefault="qualified">
    <xsd:import namespace="http://schemas.microsoft.com/office/2006/documentManagement/types"/>
    <xsd:import namespace="http://schemas.microsoft.com/office/infopath/2007/PartnerControls"/>
    <xsd:element name="TaxCatchAll" ma:index="24" nillable="true" ma:displayName="Taxonomy Catch All Column" ma:hidden="true" ma:list="{be8a2237-55ea-4d70-868f-dd5aeff31326}" ma:internalName="TaxCatchAll" ma:showField="CatchAllData" ma:web="0a6be467-e76b-4869-981c-41fd8dac872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E53B0B3-0F5A-401C-97A3-2E7FE5C3857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2D4F630-F244-4249-A1DD-CAF66701C44D}">
  <ds:schemaRefs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39022ca7-da8b-462c-ac53-cf911d2e7c5d"/>
    <ds:schemaRef ds:uri="http://schemas.microsoft.com/office/2006/documentManagement/types"/>
    <ds:schemaRef ds:uri="http://schemas.microsoft.com/office/infopath/2007/PartnerControls"/>
    <ds:schemaRef ds:uri="21fe2dc5-e687-4b08-a992-8b5ade4d5474"/>
    <ds:schemaRef ds:uri="http://schemas.microsoft.com/sharepoint/v3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2095B8A5-CA17-426C-9EBA-2C5B93A02D69}"/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1024</Words>
  <Application>Microsoft Office PowerPoint</Application>
  <PresentationFormat>Custom</PresentationFormat>
  <Paragraphs>355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Aptos</vt:lpstr>
      <vt:lpstr>DM Sans</vt:lpstr>
      <vt:lpstr>DM Sans Bold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CFO Activity Schedule TEMPLATE</dc:title>
  <dc:creator>Bennett, Natalie (Growth Company)</dc:creator>
  <cp:lastModifiedBy>Higgins, Teigan (Growth Company)</cp:lastModifiedBy>
  <cp:revision>1</cp:revision>
  <cp:lastPrinted>2025-02-24T11:06:37Z</cp:lastPrinted>
  <dcterms:created xsi:type="dcterms:W3CDTF">2006-08-16T00:00:00Z</dcterms:created>
  <dcterms:modified xsi:type="dcterms:W3CDTF">2025-02-24T11:07:55Z</dcterms:modified>
  <dc:identifier>DAFxy3nWgJM</dc:identifie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0x010100EE0EB63A1E2B0A43B803C23E62A33D0E</vt:lpwstr>
  </property>
  <property fmtid="{D5CDD505-2E9C-101B-9397-08002B2CF9AE}" pid="3" name="MediaServiceImageTags">
    <vt:lpwstr/>
  </property>
</Properties>
</file>