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0"/>
  </p:notesMasterIdLst>
  <p:sldIdLst>
    <p:sldId id="281" r:id="rId5"/>
    <p:sldId id="259" r:id="rId6"/>
    <p:sldId id="277" r:id="rId7"/>
    <p:sldId id="279" r:id="rId8"/>
    <p:sldId id="272" r:id="rId9"/>
  </p:sldIdLst>
  <p:sldSz cx="10693400" cy="7556500"/>
  <p:notesSz cx="6797675" cy="9926638"/>
  <p:embeddedFontLst>
    <p:embeddedFont>
      <p:font typeface="DM Sans" pitchFamily="2" charset="0"/>
      <p:regular r:id="rId11"/>
      <p:bold r:id="rId12"/>
      <p:italic r:id="rId13"/>
      <p:boldItalic r:id="rId14"/>
    </p:embeddedFont>
    <p:embeddedFont>
      <p:font typeface="DM Sans Bold" charset="0"/>
      <p:regular r:id="rId15"/>
      <p:bold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B160"/>
    <a:srgbClr val="FFF3E2"/>
    <a:srgbClr val="5B311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3" autoAdjust="0"/>
    <p:restoredTop sz="91242" autoAdjust="0"/>
  </p:normalViewPr>
  <p:slideViewPr>
    <p:cSldViewPr snapToGrid="0">
      <p:cViewPr>
        <p:scale>
          <a:sx n="60" d="100"/>
          <a:sy n="60" d="100"/>
        </p:scale>
        <p:origin x="1934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6.fnt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1.fntdata"/><Relationship Id="rId5" Type="http://schemas.openxmlformats.org/officeDocument/2006/relationships/slide" Target="slides/slide1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E9D75-2258-4CDE-B922-CD31A06CE714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1241425"/>
            <a:ext cx="47402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E96549-2D17-4D23-87F2-79795A47FF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9055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E96549-2D17-4D23-87F2-79795A47FF7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037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9FFEEB-A8F5-709F-B190-EC6F5F087E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E3B576-F6A7-EF40-DE85-1A725F5A9D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7EF450-50C1-7E3E-9504-28F67AB9FA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3BB75F-EE63-32AB-5670-FBA1F33994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E96549-2D17-4D23-87F2-79795A47FF7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613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2A1303-A4D9-395A-BDBE-EAE41ECBB5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55064B-AFDD-EA3D-B2A2-B5404750BC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BDF009-9BBE-7AF2-2AC8-9B0FC9689A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647AB-FF68-D008-EE35-F72A657D73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E96549-2D17-4D23-87F2-79795A47FF7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4626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78CD03-40B3-4CD9-B24C-293426C655C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448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FDB356-C5CC-2C20-D137-F11277A83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C51A3E1-AD7F-2910-BF4D-1690F62BCC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260640"/>
              </p:ext>
            </p:extLst>
          </p:nvPr>
        </p:nvGraphicFramePr>
        <p:xfrm>
          <a:off x="2277167" y="509068"/>
          <a:ext cx="8416232" cy="7448642"/>
        </p:xfrm>
        <a:graphic>
          <a:graphicData uri="http://schemas.openxmlformats.org/drawingml/2006/table">
            <a:tbl>
              <a:tblPr/>
              <a:tblGrid>
                <a:gridCol w="172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09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15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15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88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06001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02/02/2026</a:t>
                      </a:r>
                      <a:endParaRPr lang="en-US" sz="12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</a:t>
                      </a:r>
                    </a:p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03/02/2026</a:t>
                      </a:r>
                      <a:endParaRPr lang="en-US" sz="12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</a:t>
                      </a:r>
                    </a:p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04/02/2026</a:t>
                      </a:r>
                      <a:endParaRPr lang="en-US" sz="12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</a:t>
                      </a:r>
                    </a:p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05/02/2026</a:t>
                      </a:r>
                      <a:endParaRPr lang="en-US" sz="12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Friday</a:t>
                      </a:r>
                    </a:p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06/02/2026</a:t>
                      </a:r>
                      <a:endParaRPr lang="en-US" sz="12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9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Drop in breakfast club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9:30-10:30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>
                          <a:solidFill>
                            <a:srgbClr val="000000"/>
                          </a:solidFill>
                          <a:latin typeface="DM Sans"/>
                        </a:rPr>
                        <a:t>Drop in breakfast club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>
                          <a:solidFill>
                            <a:srgbClr val="000000"/>
                          </a:solidFill>
                          <a:latin typeface="DM Sans"/>
                        </a:rPr>
                        <a:t>9:30-10:30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Women’s only sessions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Drop in breakfast club with Tania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9:30-10:30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Arts &amp; Crafts with Tania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10:30-12:00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Join us to improve your mental health, socialize and explore mindful activities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Drop in breakfast club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9:30-10:30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Drop in breakfast club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9:30-10:30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09085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Koestler awards art session with Julia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10:30-12:00</a:t>
                      </a: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just">
                        <a:lnSpc>
                          <a:spcPts val="1515"/>
                        </a:lnSpc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latin typeface="DM Sans"/>
                        </a:rPr>
                        <a:t>Plan, prepare and submit artwork to Koestler Awards.</a:t>
                      </a: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Arts and Crafts with Julia and Matt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10:00-11:30</a:t>
                      </a:r>
                      <a:endParaRPr lang="en-US" sz="1000" b="1" i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just">
                        <a:lnSpc>
                          <a:spcPts val="1515"/>
                        </a:lnSpc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latin typeface="DM Sans"/>
                        </a:rPr>
                        <a:t>Socialise and engage in a mindful activity to improve your mental health.</a:t>
                      </a:r>
                    </a:p>
                    <a:p>
                      <a:pPr algn="just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Digital College (self-led)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10:30-4:00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latin typeface="DM Sans"/>
                        </a:rPr>
                        <a:t>Gain new knowledge and qualifications.</a:t>
                      </a:r>
                      <a:endParaRPr lang="en-US" sz="105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Book Club with peer mentor Matt</a:t>
                      </a:r>
                    </a:p>
                    <a:p>
                      <a:pPr algn="ctr"/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10:30-12:00</a:t>
                      </a:r>
                    </a:p>
                    <a:p>
                      <a:pPr algn="just"/>
                      <a:r>
                        <a:rPr lang="en-US" sz="10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Discuss books that can help you learn or improve different areas of your life.</a:t>
                      </a:r>
                      <a:endParaRPr lang="en-GB" sz="1000" dirty="0"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1000" dirty="0"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000" b="1" dirty="0"/>
                        <a:t>CBT with Molly – booking only</a:t>
                      </a:r>
                    </a:p>
                    <a:p>
                      <a:pPr algn="ctr"/>
                      <a:r>
                        <a:rPr lang="en-GB" sz="1000" b="1" dirty="0"/>
                        <a:t>10:00-4:00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Counselling &amp; Therapy sessions, appointment only. Please refer if support is needed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Wellbeing Walk with Julia</a:t>
                      </a:r>
                    </a:p>
                    <a:p>
                      <a:pPr algn="ctr"/>
                      <a:r>
                        <a:rPr lang="en-GB" sz="1000" b="1" dirty="0"/>
                        <a:t>10:30-12:00</a:t>
                      </a:r>
                    </a:p>
                    <a:p>
                      <a:pPr algn="ctr"/>
                      <a:r>
                        <a:rPr lang="en-GB" sz="1000" i="1" dirty="0"/>
                        <a:t>Improve your physical health in a fun, supportive environment.</a:t>
                      </a:r>
                    </a:p>
                    <a:p>
                      <a:pPr algn="ctr"/>
                      <a:endParaRPr lang="en-GB" sz="10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Job Club – Recruitment event with Sodexo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10:00-13:00</a:t>
                      </a: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869596"/>
                  </a:ext>
                </a:extLst>
              </a:tr>
              <a:tr h="151689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DM Sans" pitchFamily="2" charset="0"/>
                        </a:rPr>
                        <a:t>Cooking skills with peer mentor Ed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DM Sans" pitchFamily="2" charset="0"/>
                        </a:rPr>
                        <a:t>12:00-13:00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latin typeface="DM Sans" pitchFamily="2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1" dirty="0">
                          <a:latin typeface="DM Sans" pitchFamily="2" charset="0"/>
                        </a:rPr>
                        <a:t>Plan cooking sessions using organisational and budgeting skills.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DM Sans" pitchFamily="2" charset="0"/>
                        </a:rPr>
                        <a:t>Recovery Group with Julia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DM Sans" pitchFamily="2" charset="0"/>
                        </a:rPr>
                        <a:t>11:30-12:30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latin typeface="DM Sans" pitchFamily="2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1" dirty="0">
                          <a:latin typeface="DM Sans" pitchFamily="2" charset="0"/>
                        </a:rPr>
                        <a:t>Receive group support to start and maintain drug/alcohol recovery.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UPW – invite only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10:00-12:00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DWP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1:00-3:00</a:t>
                      </a:r>
                    </a:p>
                    <a:p>
                      <a:pPr algn="just">
                        <a:lnSpc>
                          <a:spcPts val="1515"/>
                        </a:lnSpc>
                        <a:defRPr/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latin typeface="DM Sans"/>
                        </a:rPr>
                        <a:t>Receive 1:1 support from DWP.</a:t>
                      </a:r>
                      <a:endParaRPr lang="en-US" sz="1000" b="1" i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Lego Nostalgia with peer mentor Ed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1:00-3:00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Spend time with positive peers, learn skills such as problem solving, focus, task management.’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/>
                    </a:p>
                    <a:p>
                      <a:pPr algn="ctr"/>
                      <a:r>
                        <a:rPr lang="en-GB" sz="1000" b="1" dirty="0"/>
                        <a:t>¿Hablas Español? Spanish lesson with Julia</a:t>
                      </a:r>
                    </a:p>
                    <a:p>
                      <a:pPr algn="ctr"/>
                      <a:r>
                        <a:rPr lang="en-GB" sz="1000" b="1" dirty="0"/>
                        <a:t>3:00-4:00</a:t>
                      </a:r>
                    </a:p>
                    <a:p>
                      <a:pPr algn="just"/>
                      <a:r>
                        <a:rPr lang="en-GB" sz="1000" i="1" dirty="0"/>
                        <a:t>Learn Spanish in a fun, steady environment.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Music session with Donna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1:30-3:30</a:t>
                      </a:r>
                    </a:p>
                    <a:p>
                      <a:pPr algn="just">
                        <a:lnSpc>
                          <a:spcPts val="1515"/>
                        </a:lnSpc>
                      </a:pPr>
                      <a:r>
                        <a:rPr lang="en-US" sz="11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Learn to play instruments and songwriting.</a:t>
                      </a:r>
                    </a:p>
                    <a:p>
                      <a:pPr algn="just">
                        <a:lnSpc>
                          <a:spcPts val="1515"/>
                        </a:lnSpc>
                      </a:pPr>
                      <a:endParaRPr lang="en-US" sz="1100" b="0" i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Gardening with peer mentor Ed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3:00-4:00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Gain skills to grow your own food and maintain your own garden.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395767"/>
                  </a:ext>
                </a:extLst>
              </a:tr>
              <a:tr h="1419507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Hub induction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1pm -4pm 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/>
                        <a:t>Non-accredited course: So you want to rap, do </a:t>
                      </a:r>
                      <a:r>
                        <a:rPr lang="en-GB" sz="1000" b="1" dirty="0" err="1"/>
                        <a:t>ya</a:t>
                      </a:r>
                      <a:r>
                        <a:rPr lang="en-GB" sz="1000" b="1" dirty="0"/>
                        <a:t>? with Julia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/>
                        <a:t> 1:00-3:00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1" dirty="0"/>
                        <a:t>Gain new knowledge and skills in a guided-learning environment.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/>
                    </a:p>
                    <a:p>
                      <a:pPr algn="ctr"/>
                      <a:r>
                        <a:rPr lang="en-GB" sz="1000" b="1" dirty="0"/>
                        <a:t>CBT with Molly – booking only</a:t>
                      </a:r>
                    </a:p>
                    <a:p>
                      <a:pPr algn="ctr"/>
                      <a:r>
                        <a:rPr lang="en-GB" sz="1000" b="1" dirty="0"/>
                        <a:t>10:00-4:00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1pm -4pm 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3051548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832B1AB1-C18D-EED3-6D0B-F648207850A0}"/>
              </a:ext>
            </a:extLst>
          </p:cNvPr>
          <p:cNvGrpSpPr/>
          <p:nvPr/>
        </p:nvGrpSpPr>
        <p:grpSpPr>
          <a:xfrm>
            <a:off x="32117" y="1632352"/>
            <a:ext cx="2245049" cy="4582470"/>
            <a:chOff x="0" y="0"/>
            <a:chExt cx="788449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4F0CB0C6-CF49-AE96-A6C0-FFBB5EA9FDD2}"/>
                </a:ext>
              </a:extLst>
            </p:cNvPr>
            <p:cNvSpPr/>
            <p:nvPr/>
          </p:nvSpPr>
          <p:spPr>
            <a:xfrm>
              <a:off x="0" y="0"/>
              <a:ext cx="788449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42233A9A-9AC2-E9C3-1DDD-739AE5BD2C9D}"/>
                </a:ext>
              </a:extLst>
            </p:cNvPr>
            <p:cNvSpPr txBox="1"/>
            <p:nvPr/>
          </p:nvSpPr>
          <p:spPr>
            <a:xfrm>
              <a:off x="15130" y="22839"/>
              <a:ext cx="744998" cy="162015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699" u="sng" dirty="0">
                  <a:solidFill>
                    <a:srgbClr val="FFFFFF"/>
                  </a:solidFill>
                  <a:latin typeface="DM Sans"/>
                </a:rPr>
                <a:t>Information</a:t>
              </a:r>
            </a:p>
            <a:p>
              <a:pPr algn="ctr">
                <a:lnSpc>
                  <a:spcPts val="2379"/>
                </a:lnSpc>
              </a:pPr>
              <a:r>
                <a:rPr lang="en-US" sz="1000" dirty="0">
                  <a:solidFill>
                    <a:srgbClr val="FFFFFF"/>
                  </a:solidFill>
                  <a:latin typeface="DM Sans" pitchFamily="2" charset="0"/>
                </a:rPr>
                <a:t>Hub is at located at </a:t>
              </a:r>
            </a:p>
            <a:p>
              <a:pPr algn="ctr">
                <a:lnSpc>
                  <a:spcPts val="2379"/>
                </a:lnSpc>
              </a:pPr>
              <a:r>
                <a:rPr lang="en-GB" sz="1000" dirty="0">
                  <a:solidFill>
                    <a:srgbClr val="FFFFFF"/>
                  </a:solidFill>
                  <a:latin typeface="DM Sans" pitchFamily="2" charset="0"/>
                </a:rPr>
                <a:t>State House, 22 Dale St., L2 4TR</a:t>
              </a:r>
            </a:p>
            <a:p>
              <a:pPr algn="ctr">
                <a:lnSpc>
                  <a:spcPts val="2379"/>
                </a:lnSpc>
              </a:pPr>
              <a:endParaRPr lang="en-GB" sz="1000" dirty="0">
                <a:solidFill>
                  <a:srgbClr val="FFFFFF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endParaRPr lang="en-GB" sz="1000" b="0" i="0" dirty="0">
                <a:solidFill>
                  <a:schemeClr val="bg1"/>
                </a:solidFill>
                <a:effectLst/>
                <a:latin typeface="DM Sans" pitchFamily="2" charset="0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9843C3BB-42A9-4A75-096D-44FD3514D2BF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72388A37-1494-5290-6E66-2E1835355AF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C1A6FBD-8ACE-FC53-862D-19670B150CA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9CA77BAD-93BB-F1D0-F90E-8CAB5DA8EB4D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11436C7D-4DCB-84C5-E69D-85BB103DA62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0F757183-404E-CAEE-29D7-B60B7B51341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195678A9-D70E-F356-A256-58426CEC40EA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63630213-0C7D-CFB3-8A27-F39B990AE6D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2C9B193A-3EDA-B59E-6955-9BB6AA341F4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AF501CC1-51CF-205F-E7D0-CC94F3852627}"/>
              </a:ext>
            </a:extLst>
          </p:cNvPr>
          <p:cNvSpPr txBox="1"/>
          <p:nvPr/>
        </p:nvSpPr>
        <p:spPr>
          <a:xfrm>
            <a:off x="2514560" y="-18424"/>
            <a:ext cx="5443877" cy="5738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2400" u="sng" dirty="0">
                <a:solidFill>
                  <a:srgbClr val="000000"/>
                </a:solidFill>
                <a:latin typeface="DM Sans Bold"/>
              </a:rPr>
              <a:t>LIVERPOOL FEBRUARY - WEEK 1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1DE9BFAF-A310-18B3-1A95-7CAAF00FA933}"/>
              </a:ext>
            </a:extLst>
          </p:cNvPr>
          <p:cNvSpPr txBox="1"/>
          <p:nvPr/>
        </p:nvSpPr>
        <p:spPr>
          <a:xfrm>
            <a:off x="519751" y="12869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0E825852-7A92-FDEE-3E9F-0D73DCE4B8E3}"/>
              </a:ext>
            </a:extLst>
          </p:cNvPr>
          <p:cNvSpPr txBox="1"/>
          <p:nvPr/>
        </p:nvSpPr>
        <p:spPr>
          <a:xfrm>
            <a:off x="549880" y="555451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6A6596E3-B085-880C-A4FA-23EA778F822D}"/>
              </a:ext>
            </a:extLst>
          </p:cNvPr>
          <p:cNvSpPr txBox="1"/>
          <p:nvPr/>
        </p:nvSpPr>
        <p:spPr>
          <a:xfrm>
            <a:off x="515648" y="962427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grpSp>
        <p:nvGrpSpPr>
          <p:cNvPr id="68" name="Group 49">
            <a:extLst>
              <a:ext uri="{FF2B5EF4-FFF2-40B4-BE49-F238E27FC236}">
                <a16:creationId xmlns:a16="http://schemas.microsoft.com/office/drawing/2014/main" id="{E2CFD8C8-C705-4DE3-6C1A-AD0745363072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73" name="Freeform 50">
              <a:extLst>
                <a:ext uri="{FF2B5EF4-FFF2-40B4-BE49-F238E27FC236}">
                  <a16:creationId xmlns:a16="http://schemas.microsoft.com/office/drawing/2014/main" id="{78552ADD-9D03-C75B-F0EE-665B1E58AA3A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TextBox 52">
              <a:extLst>
                <a:ext uri="{FF2B5EF4-FFF2-40B4-BE49-F238E27FC236}">
                  <a16:creationId xmlns:a16="http://schemas.microsoft.com/office/drawing/2014/main" id="{AD5D7B3F-90F1-D80B-5FB6-B650120319A8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pic>
        <p:nvPicPr>
          <p:cNvPr id="10" name="Picture 2" descr="GC_Landscape_RGB">
            <a:extLst>
              <a:ext uri="{FF2B5EF4-FFF2-40B4-BE49-F238E27FC236}">
                <a16:creationId xmlns:a16="http://schemas.microsoft.com/office/drawing/2014/main" id="{EEAA7CA5-7449-E8EF-3603-31A49DCD1C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4495" y="78962"/>
            <a:ext cx="847613" cy="36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64">
            <a:extLst>
              <a:ext uri="{FF2B5EF4-FFF2-40B4-BE49-F238E27FC236}">
                <a16:creationId xmlns:a16="http://schemas.microsoft.com/office/drawing/2014/main" id="{B62CE77F-4FE9-9D4E-C5EE-851F4FB5A751}"/>
              </a:ext>
            </a:extLst>
          </p:cNvPr>
          <p:cNvSpPr txBox="1"/>
          <p:nvPr/>
        </p:nvSpPr>
        <p:spPr>
          <a:xfrm>
            <a:off x="421044" y="729373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grpSp>
        <p:nvGrpSpPr>
          <p:cNvPr id="37" name="Group 65">
            <a:extLst>
              <a:ext uri="{FF2B5EF4-FFF2-40B4-BE49-F238E27FC236}">
                <a16:creationId xmlns:a16="http://schemas.microsoft.com/office/drawing/2014/main" id="{1935D4AD-BC7D-6ABE-05D7-1C483A8D0925}"/>
              </a:ext>
            </a:extLst>
          </p:cNvPr>
          <p:cNvGrpSpPr/>
          <p:nvPr/>
        </p:nvGrpSpPr>
        <p:grpSpPr>
          <a:xfrm>
            <a:off x="5821392" y="5743598"/>
            <a:ext cx="220832" cy="193228"/>
            <a:chOff x="0" y="0"/>
            <a:chExt cx="812800" cy="711200"/>
          </a:xfrm>
        </p:grpSpPr>
        <p:sp>
          <p:nvSpPr>
            <p:cNvPr id="38" name="Freeform 66">
              <a:extLst>
                <a:ext uri="{FF2B5EF4-FFF2-40B4-BE49-F238E27FC236}">
                  <a16:creationId xmlns:a16="http://schemas.microsoft.com/office/drawing/2014/main" id="{A59F87C5-EFE4-D46E-C53A-3BDE8653E33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TextBox 67">
              <a:extLst>
                <a:ext uri="{FF2B5EF4-FFF2-40B4-BE49-F238E27FC236}">
                  <a16:creationId xmlns:a16="http://schemas.microsoft.com/office/drawing/2014/main" id="{F6F6A2E9-FA06-9463-207D-883738FA01B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6" name="Group 65">
            <a:extLst>
              <a:ext uri="{FF2B5EF4-FFF2-40B4-BE49-F238E27FC236}">
                <a16:creationId xmlns:a16="http://schemas.microsoft.com/office/drawing/2014/main" id="{DA70F356-DBE1-9775-EFDB-FBE35197B7E1}"/>
              </a:ext>
            </a:extLst>
          </p:cNvPr>
          <p:cNvGrpSpPr/>
          <p:nvPr/>
        </p:nvGrpSpPr>
        <p:grpSpPr>
          <a:xfrm>
            <a:off x="10389532" y="2445800"/>
            <a:ext cx="220832" cy="193228"/>
            <a:chOff x="0" y="0"/>
            <a:chExt cx="812800" cy="711200"/>
          </a:xfrm>
        </p:grpSpPr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EC85E7DC-4E0E-939B-F77E-DA3EF18BC49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7">
              <a:extLst>
                <a:ext uri="{FF2B5EF4-FFF2-40B4-BE49-F238E27FC236}">
                  <a16:creationId xmlns:a16="http://schemas.microsoft.com/office/drawing/2014/main" id="{AF7870DF-DE00-E7D0-BD20-017C01EE4B6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2" name="Group 65">
            <a:extLst>
              <a:ext uri="{FF2B5EF4-FFF2-40B4-BE49-F238E27FC236}">
                <a16:creationId xmlns:a16="http://schemas.microsoft.com/office/drawing/2014/main" id="{0B61E511-1015-2310-0BCA-ABED4DDC5B9B}"/>
              </a:ext>
            </a:extLst>
          </p:cNvPr>
          <p:cNvGrpSpPr/>
          <p:nvPr/>
        </p:nvGrpSpPr>
        <p:grpSpPr>
          <a:xfrm>
            <a:off x="3580486" y="1762332"/>
            <a:ext cx="220832" cy="193228"/>
            <a:chOff x="0" y="0"/>
            <a:chExt cx="812800" cy="711200"/>
          </a:xfrm>
        </p:grpSpPr>
        <p:sp>
          <p:nvSpPr>
            <p:cNvPr id="15" name="Freeform 66">
              <a:extLst>
                <a:ext uri="{FF2B5EF4-FFF2-40B4-BE49-F238E27FC236}">
                  <a16:creationId xmlns:a16="http://schemas.microsoft.com/office/drawing/2014/main" id="{A0613F03-8703-9076-B9DD-F77C0D68FF6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TextBox 67">
              <a:extLst>
                <a:ext uri="{FF2B5EF4-FFF2-40B4-BE49-F238E27FC236}">
                  <a16:creationId xmlns:a16="http://schemas.microsoft.com/office/drawing/2014/main" id="{63AB4F76-E90E-D4BA-CD59-7DAE3B5C3BB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7" name="Group 65">
            <a:extLst>
              <a:ext uri="{FF2B5EF4-FFF2-40B4-BE49-F238E27FC236}">
                <a16:creationId xmlns:a16="http://schemas.microsoft.com/office/drawing/2014/main" id="{3A00059D-F128-F89F-7759-9C3420179AAB}"/>
              </a:ext>
            </a:extLst>
          </p:cNvPr>
          <p:cNvGrpSpPr/>
          <p:nvPr/>
        </p:nvGrpSpPr>
        <p:grpSpPr>
          <a:xfrm>
            <a:off x="8640779" y="6600438"/>
            <a:ext cx="220832" cy="193228"/>
            <a:chOff x="0" y="0"/>
            <a:chExt cx="812800" cy="711200"/>
          </a:xfrm>
        </p:grpSpPr>
        <p:sp>
          <p:nvSpPr>
            <p:cNvPr id="21" name="Freeform 66">
              <a:extLst>
                <a:ext uri="{FF2B5EF4-FFF2-40B4-BE49-F238E27FC236}">
                  <a16:creationId xmlns:a16="http://schemas.microsoft.com/office/drawing/2014/main" id="{E638D6AA-855C-7E16-0936-DFC3C61D20E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TextBox 67">
              <a:extLst>
                <a:ext uri="{FF2B5EF4-FFF2-40B4-BE49-F238E27FC236}">
                  <a16:creationId xmlns:a16="http://schemas.microsoft.com/office/drawing/2014/main" id="{2EC17D69-BCC6-1A7F-668B-B7DAD7EB88B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1" name="Group 62">
            <a:extLst>
              <a:ext uri="{FF2B5EF4-FFF2-40B4-BE49-F238E27FC236}">
                <a16:creationId xmlns:a16="http://schemas.microsoft.com/office/drawing/2014/main" id="{24770B17-58A3-FCF7-EBDB-A60B039B2041}"/>
              </a:ext>
            </a:extLst>
          </p:cNvPr>
          <p:cNvGrpSpPr/>
          <p:nvPr/>
        </p:nvGrpSpPr>
        <p:grpSpPr>
          <a:xfrm>
            <a:off x="8861611" y="7184968"/>
            <a:ext cx="242972" cy="242972"/>
            <a:chOff x="0" y="0"/>
            <a:chExt cx="812800" cy="812800"/>
          </a:xfrm>
        </p:grpSpPr>
        <p:sp>
          <p:nvSpPr>
            <p:cNvPr id="82" name="Freeform 63">
              <a:extLst>
                <a:ext uri="{FF2B5EF4-FFF2-40B4-BE49-F238E27FC236}">
                  <a16:creationId xmlns:a16="http://schemas.microsoft.com/office/drawing/2014/main" id="{CA39BC02-9ECF-4F54-1CC9-07966C224BA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4" name="TextBox 64">
              <a:extLst>
                <a:ext uri="{FF2B5EF4-FFF2-40B4-BE49-F238E27FC236}">
                  <a16:creationId xmlns:a16="http://schemas.microsoft.com/office/drawing/2014/main" id="{3C669CF7-411F-D213-2761-AA3E35CE6B7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04" name="Group 62">
            <a:extLst>
              <a:ext uri="{FF2B5EF4-FFF2-40B4-BE49-F238E27FC236}">
                <a16:creationId xmlns:a16="http://schemas.microsoft.com/office/drawing/2014/main" id="{BF793152-1036-8656-F195-FF80CFFF4411}"/>
              </a:ext>
            </a:extLst>
          </p:cNvPr>
          <p:cNvGrpSpPr/>
          <p:nvPr/>
        </p:nvGrpSpPr>
        <p:grpSpPr>
          <a:xfrm>
            <a:off x="10322757" y="7608135"/>
            <a:ext cx="242972" cy="242972"/>
            <a:chOff x="0" y="0"/>
            <a:chExt cx="812800" cy="812800"/>
          </a:xfrm>
        </p:grpSpPr>
        <p:sp>
          <p:nvSpPr>
            <p:cNvPr id="105" name="Freeform 63">
              <a:extLst>
                <a:ext uri="{FF2B5EF4-FFF2-40B4-BE49-F238E27FC236}">
                  <a16:creationId xmlns:a16="http://schemas.microsoft.com/office/drawing/2014/main" id="{1FFAED2A-B64C-9C38-C702-41E04666E80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6" name="TextBox 64">
              <a:extLst>
                <a:ext uri="{FF2B5EF4-FFF2-40B4-BE49-F238E27FC236}">
                  <a16:creationId xmlns:a16="http://schemas.microsoft.com/office/drawing/2014/main" id="{39B75CC2-FE90-E1BD-88BD-70E1C1B59C1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pic>
        <p:nvPicPr>
          <p:cNvPr id="35" name="Picture 34" descr="A blue and white sign with white text&#10;&#10;AI-generated content may be incorrect.">
            <a:extLst>
              <a:ext uri="{FF2B5EF4-FFF2-40B4-BE49-F238E27FC236}">
                <a16:creationId xmlns:a16="http://schemas.microsoft.com/office/drawing/2014/main" id="{6C5462F0-6C4B-445A-C192-EF40A4FBA3F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9281" y="44728"/>
            <a:ext cx="1469942" cy="406703"/>
          </a:xfrm>
          <a:prstGeom prst="rect">
            <a:avLst/>
          </a:prstGeom>
        </p:spPr>
      </p:pic>
      <p:grpSp>
        <p:nvGrpSpPr>
          <p:cNvPr id="29" name="Group 65">
            <a:extLst>
              <a:ext uri="{FF2B5EF4-FFF2-40B4-BE49-F238E27FC236}">
                <a16:creationId xmlns:a16="http://schemas.microsoft.com/office/drawing/2014/main" id="{B70AEEB3-0479-68EC-34C0-F80C350EB9F7}"/>
              </a:ext>
            </a:extLst>
          </p:cNvPr>
          <p:cNvGrpSpPr/>
          <p:nvPr/>
        </p:nvGrpSpPr>
        <p:grpSpPr>
          <a:xfrm>
            <a:off x="5727549" y="7284998"/>
            <a:ext cx="220832" cy="193228"/>
            <a:chOff x="0" y="0"/>
            <a:chExt cx="812800" cy="711200"/>
          </a:xfrm>
        </p:grpSpPr>
        <p:sp>
          <p:nvSpPr>
            <p:cNvPr id="45" name="Freeform 66">
              <a:extLst>
                <a:ext uri="{FF2B5EF4-FFF2-40B4-BE49-F238E27FC236}">
                  <a16:creationId xmlns:a16="http://schemas.microsoft.com/office/drawing/2014/main" id="{B3CD03A6-740F-1683-C2B0-E605295CCE6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0" name="TextBox 67">
              <a:extLst>
                <a:ext uri="{FF2B5EF4-FFF2-40B4-BE49-F238E27FC236}">
                  <a16:creationId xmlns:a16="http://schemas.microsoft.com/office/drawing/2014/main" id="{18555E6B-5518-C40D-AFDB-92427DA02E1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2" name="Group 62">
            <a:extLst>
              <a:ext uri="{FF2B5EF4-FFF2-40B4-BE49-F238E27FC236}">
                <a16:creationId xmlns:a16="http://schemas.microsoft.com/office/drawing/2014/main" id="{4ACB500F-98E9-A30A-73B4-98FCCFB45C55}"/>
              </a:ext>
            </a:extLst>
          </p:cNvPr>
          <p:cNvGrpSpPr/>
          <p:nvPr/>
        </p:nvGrpSpPr>
        <p:grpSpPr>
          <a:xfrm>
            <a:off x="7270582" y="4114228"/>
            <a:ext cx="242972" cy="242972"/>
            <a:chOff x="0" y="0"/>
            <a:chExt cx="812800" cy="812800"/>
          </a:xfrm>
        </p:grpSpPr>
        <p:sp>
          <p:nvSpPr>
            <p:cNvPr id="49" name="Freeform 63">
              <a:extLst>
                <a:ext uri="{FF2B5EF4-FFF2-40B4-BE49-F238E27FC236}">
                  <a16:creationId xmlns:a16="http://schemas.microsoft.com/office/drawing/2014/main" id="{0987246D-A063-7F6D-F17D-0A1E1743C9B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9" name="TextBox 64">
              <a:extLst>
                <a:ext uri="{FF2B5EF4-FFF2-40B4-BE49-F238E27FC236}">
                  <a16:creationId xmlns:a16="http://schemas.microsoft.com/office/drawing/2014/main" id="{2EF56549-B5C6-9680-A345-06BE71F5EA3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9" name="Group 65">
            <a:extLst>
              <a:ext uri="{FF2B5EF4-FFF2-40B4-BE49-F238E27FC236}">
                <a16:creationId xmlns:a16="http://schemas.microsoft.com/office/drawing/2014/main" id="{2E04DB58-0D74-0CD4-BF6C-5B12E951D407}"/>
              </a:ext>
            </a:extLst>
          </p:cNvPr>
          <p:cNvGrpSpPr/>
          <p:nvPr/>
        </p:nvGrpSpPr>
        <p:grpSpPr>
          <a:xfrm>
            <a:off x="10389532" y="1783098"/>
            <a:ext cx="220832" cy="193228"/>
            <a:chOff x="0" y="0"/>
            <a:chExt cx="812800" cy="711200"/>
          </a:xfrm>
        </p:grpSpPr>
        <p:sp>
          <p:nvSpPr>
            <p:cNvPr id="80" name="Freeform 66">
              <a:extLst>
                <a:ext uri="{FF2B5EF4-FFF2-40B4-BE49-F238E27FC236}">
                  <a16:creationId xmlns:a16="http://schemas.microsoft.com/office/drawing/2014/main" id="{1573133C-3639-1E75-AC31-857B9251541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TextBox 67">
              <a:extLst>
                <a:ext uri="{FF2B5EF4-FFF2-40B4-BE49-F238E27FC236}">
                  <a16:creationId xmlns:a16="http://schemas.microsoft.com/office/drawing/2014/main" id="{43329EAE-4A55-71C5-84CD-40B224159D3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4" name="Group 65">
            <a:extLst>
              <a:ext uri="{FF2B5EF4-FFF2-40B4-BE49-F238E27FC236}">
                <a16:creationId xmlns:a16="http://schemas.microsoft.com/office/drawing/2014/main" id="{316DDEA4-82EA-E4D1-D309-CACD5D4DC3D5}"/>
              </a:ext>
            </a:extLst>
          </p:cNvPr>
          <p:cNvGrpSpPr/>
          <p:nvPr/>
        </p:nvGrpSpPr>
        <p:grpSpPr>
          <a:xfrm>
            <a:off x="3665236" y="6045997"/>
            <a:ext cx="220832" cy="193228"/>
            <a:chOff x="0" y="0"/>
            <a:chExt cx="812800" cy="711200"/>
          </a:xfrm>
        </p:grpSpPr>
        <p:sp>
          <p:nvSpPr>
            <p:cNvPr id="58" name="Freeform 66">
              <a:extLst>
                <a:ext uri="{FF2B5EF4-FFF2-40B4-BE49-F238E27FC236}">
                  <a16:creationId xmlns:a16="http://schemas.microsoft.com/office/drawing/2014/main" id="{37169A6F-8C62-84E1-5C42-AFCEC4D2ED7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5" name="TextBox 67">
              <a:extLst>
                <a:ext uri="{FF2B5EF4-FFF2-40B4-BE49-F238E27FC236}">
                  <a16:creationId xmlns:a16="http://schemas.microsoft.com/office/drawing/2014/main" id="{9EDD4D3D-4CAF-7E24-2BE9-A6A7C69721E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8" name="Group 65">
            <a:extLst>
              <a:ext uri="{FF2B5EF4-FFF2-40B4-BE49-F238E27FC236}">
                <a16:creationId xmlns:a16="http://schemas.microsoft.com/office/drawing/2014/main" id="{D9403DBE-CD6A-DC54-3830-CB247E6709F6}"/>
              </a:ext>
            </a:extLst>
          </p:cNvPr>
          <p:cNvGrpSpPr/>
          <p:nvPr/>
        </p:nvGrpSpPr>
        <p:grpSpPr>
          <a:xfrm>
            <a:off x="5803460" y="1807009"/>
            <a:ext cx="220832" cy="193228"/>
            <a:chOff x="0" y="0"/>
            <a:chExt cx="812800" cy="711200"/>
          </a:xfrm>
        </p:grpSpPr>
        <p:sp>
          <p:nvSpPr>
            <p:cNvPr id="19" name="Freeform 66">
              <a:extLst>
                <a:ext uri="{FF2B5EF4-FFF2-40B4-BE49-F238E27FC236}">
                  <a16:creationId xmlns:a16="http://schemas.microsoft.com/office/drawing/2014/main" id="{3489518D-CF82-E42D-321A-B8174E1E195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67">
              <a:extLst>
                <a:ext uri="{FF2B5EF4-FFF2-40B4-BE49-F238E27FC236}">
                  <a16:creationId xmlns:a16="http://schemas.microsoft.com/office/drawing/2014/main" id="{F147F475-06A6-63EE-0434-091AE498BCE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00" name="Group 65">
            <a:extLst>
              <a:ext uri="{FF2B5EF4-FFF2-40B4-BE49-F238E27FC236}">
                <a16:creationId xmlns:a16="http://schemas.microsoft.com/office/drawing/2014/main" id="{69B8E40E-7E7C-9E87-432C-E8CB5CE87464}"/>
              </a:ext>
            </a:extLst>
          </p:cNvPr>
          <p:cNvGrpSpPr/>
          <p:nvPr/>
        </p:nvGrpSpPr>
        <p:grpSpPr>
          <a:xfrm>
            <a:off x="8868103" y="3719849"/>
            <a:ext cx="220832" cy="193228"/>
            <a:chOff x="0" y="0"/>
            <a:chExt cx="812800" cy="711200"/>
          </a:xfrm>
        </p:grpSpPr>
        <p:sp>
          <p:nvSpPr>
            <p:cNvPr id="101" name="Freeform 66">
              <a:extLst>
                <a:ext uri="{FF2B5EF4-FFF2-40B4-BE49-F238E27FC236}">
                  <a16:creationId xmlns:a16="http://schemas.microsoft.com/office/drawing/2014/main" id="{4A28BC46-57F7-3AB0-D8F6-F2285550B8A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2" name="TextBox 67">
              <a:extLst>
                <a:ext uri="{FF2B5EF4-FFF2-40B4-BE49-F238E27FC236}">
                  <a16:creationId xmlns:a16="http://schemas.microsoft.com/office/drawing/2014/main" id="{BB5D237E-6046-8283-8692-4E74AF26EBB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4" name="Group 65">
            <a:extLst>
              <a:ext uri="{FF2B5EF4-FFF2-40B4-BE49-F238E27FC236}">
                <a16:creationId xmlns:a16="http://schemas.microsoft.com/office/drawing/2014/main" id="{995ACD77-80FA-F937-2A4B-80C6A36DBCAB}"/>
              </a:ext>
            </a:extLst>
          </p:cNvPr>
          <p:cNvGrpSpPr/>
          <p:nvPr/>
        </p:nvGrpSpPr>
        <p:grpSpPr>
          <a:xfrm>
            <a:off x="10379402" y="3816463"/>
            <a:ext cx="220832" cy="193228"/>
            <a:chOff x="0" y="0"/>
            <a:chExt cx="812800" cy="711200"/>
          </a:xfrm>
        </p:grpSpPr>
        <p:sp>
          <p:nvSpPr>
            <p:cNvPr id="40" name="Freeform 66">
              <a:extLst>
                <a:ext uri="{FF2B5EF4-FFF2-40B4-BE49-F238E27FC236}">
                  <a16:creationId xmlns:a16="http://schemas.microsoft.com/office/drawing/2014/main" id="{4112E753-8AF9-4296-5A90-AF86B73A03C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TextBox 67">
              <a:extLst>
                <a:ext uri="{FF2B5EF4-FFF2-40B4-BE49-F238E27FC236}">
                  <a16:creationId xmlns:a16="http://schemas.microsoft.com/office/drawing/2014/main" id="{4004B278-2CC5-16A0-610B-0A7B129A64C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" name="Group 62">
            <a:extLst>
              <a:ext uri="{FF2B5EF4-FFF2-40B4-BE49-F238E27FC236}">
                <a16:creationId xmlns:a16="http://schemas.microsoft.com/office/drawing/2014/main" id="{4D7FE27C-FB45-8BF3-C27A-1B5722D5B062}"/>
              </a:ext>
            </a:extLst>
          </p:cNvPr>
          <p:cNvGrpSpPr/>
          <p:nvPr/>
        </p:nvGrpSpPr>
        <p:grpSpPr>
          <a:xfrm>
            <a:off x="8845963" y="3205146"/>
            <a:ext cx="242972" cy="242972"/>
            <a:chOff x="0" y="0"/>
            <a:chExt cx="812800" cy="812800"/>
          </a:xfrm>
        </p:grpSpPr>
        <p:sp>
          <p:nvSpPr>
            <p:cNvPr id="9" name="Freeform 63">
              <a:extLst>
                <a:ext uri="{FF2B5EF4-FFF2-40B4-BE49-F238E27FC236}">
                  <a16:creationId xmlns:a16="http://schemas.microsoft.com/office/drawing/2014/main" id="{1E014D43-4567-CDDB-DA0D-5797DB96366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TextBox 64">
              <a:extLst>
                <a:ext uri="{FF2B5EF4-FFF2-40B4-BE49-F238E27FC236}">
                  <a16:creationId xmlns:a16="http://schemas.microsoft.com/office/drawing/2014/main" id="{802440D5-B446-212E-BF84-31C07C030BD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4" name="Group 65">
            <a:extLst>
              <a:ext uri="{FF2B5EF4-FFF2-40B4-BE49-F238E27FC236}">
                <a16:creationId xmlns:a16="http://schemas.microsoft.com/office/drawing/2014/main" id="{F4AC24AB-C4D9-D3A8-6FF1-5303B099C91B}"/>
              </a:ext>
            </a:extLst>
          </p:cNvPr>
          <p:cNvGrpSpPr/>
          <p:nvPr/>
        </p:nvGrpSpPr>
        <p:grpSpPr>
          <a:xfrm>
            <a:off x="8878459" y="1776134"/>
            <a:ext cx="220832" cy="193228"/>
            <a:chOff x="0" y="0"/>
            <a:chExt cx="812800" cy="711200"/>
          </a:xfrm>
        </p:grpSpPr>
        <p:sp>
          <p:nvSpPr>
            <p:cNvPr id="22" name="Freeform 66">
              <a:extLst>
                <a:ext uri="{FF2B5EF4-FFF2-40B4-BE49-F238E27FC236}">
                  <a16:creationId xmlns:a16="http://schemas.microsoft.com/office/drawing/2014/main" id="{DAA307F0-00D4-9A0A-E6DD-BA4ACC5ABAC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37C83FC1-72C0-476E-110C-4460D8517E6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2" name="Group 65">
            <a:extLst>
              <a:ext uri="{FF2B5EF4-FFF2-40B4-BE49-F238E27FC236}">
                <a16:creationId xmlns:a16="http://schemas.microsoft.com/office/drawing/2014/main" id="{0BF15988-3391-AD0B-C376-AB7A3DBC74B6}"/>
              </a:ext>
            </a:extLst>
          </p:cNvPr>
          <p:cNvGrpSpPr/>
          <p:nvPr/>
        </p:nvGrpSpPr>
        <p:grpSpPr>
          <a:xfrm>
            <a:off x="3103853" y="4101278"/>
            <a:ext cx="220832" cy="193228"/>
            <a:chOff x="0" y="0"/>
            <a:chExt cx="812800" cy="711200"/>
          </a:xfrm>
        </p:grpSpPr>
        <p:sp>
          <p:nvSpPr>
            <p:cNvPr id="33" name="Freeform 66">
              <a:extLst>
                <a:ext uri="{FF2B5EF4-FFF2-40B4-BE49-F238E27FC236}">
                  <a16:creationId xmlns:a16="http://schemas.microsoft.com/office/drawing/2014/main" id="{2AB664C9-120E-E374-2637-750ADD2B143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TextBox 67">
              <a:extLst>
                <a:ext uri="{FF2B5EF4-FFF2-40B4-BE49-F238E27FC236}">
                  <a16:creationId xmlns:a16="http://schemas.microsoft.com/office/drawing/2014/main" id="{4E6ED4F8-2F45-6E57-903A-6506D74ACE1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4" name="Group 65">
            <a:extLst>
              <a:ext uri="{FF2B5EF4-FFF2-40B4-BE49-F238E27FC236}">
                <a16:creationId xmlns:a16="http://schemas.microsoft.com/office/drawing/2014/main" id="{643530C9-E156-5E45-5BF4-4B419934926F}"/>
              </a:ext>
            </a:extLst>
          </p:cNvPr>
          <p:cNvGrpSpPr/>
          <p:nvPr/>
        </p:nvGrpSpPr>
        <p:grpSpPr>
          <a:xfrm>
            <a:off x="5727549" y="2444446"/>
            <a:ext cx="220832" cy="193228"/>
            <a:chOff x="0" y="0"/>
            <a:chExt cx="812800" cy="711200"/>
          </a:xfrm>
        </p:grpSpPr>
        <p:sp>
          <p:nvSpPr>
            <p:cNvPr id="51" name="Freeform 66">
              <a:extLst>
                <a:ext uri="{FF2B5EF4-FFF2-40B4-BE49-F238E27FC236}">
                  <a16:creationId xmlns:a16="http://schemas.microsoft.com/office/drawing/2014/main" id="{9C024A8E-63B7-3E27-64E9-36558BF1145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67">
              <a:extLst>
                <a:ext uri="{FF2B5EF4-FFF2-40B4-BE49-F238E27FC236}">
                  <a16:creationId xmlns:a16="http://schemas.microsoft.com/office/drawing/2014/main" id="{8AE17D71-B6C2-F44D-72D6-73A377EDC83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3" name="Group 65">
            <a:extLst>
              <a:ext uri="{FF2B5EF4-FFF2-40B4-BE49-F238E27FC236}">
                <a16:creationId xmlns:a16="http://schemas.microsoft.com/office/drawing/2014/main" id="{3D1435BF-1BE6-71DD-44CD-CA643350E0AE}"/>
              </a:ext>
            </a:extLst>
          </p:cNvPr>
          <p:cNvGrpSpPr/>
          <p:nvPr/>
        </p:nvGrpSpPr>
        <p:grpSpPr>
          <a:xfrm>
            <a:off x="5786887" y="4115080"/>
            <a:ext cx="220832" cy="193228"/>
            <a:chOff x="0" y="0"/>
            <a:chExt cx="812800" cy="711200"/>
          </a:xfrm>
        </p:grpSpPr>
        <p:sp>
          <p:nvSpPr>
            <p:cNvPr id="55" name="Freeform 66">
              <a:extLst>
                <a:ext uri="{FF2B5EF4-FFF2-40B4-BE49-F238E27FC236}">
                  <a16:creationId xmlns:a16="http://schemas.microsoft.com/office/drawing/2014/main" id="{96180CB3-DAB3-1E0C-99A7-424ADDA1BE1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TextBox 67">
              <a:extLst>
                <a:ext uri="{FF2B5EF4-FFF2-40B4-BE49-F238E27FC236}">
                  <a16:creationId xmlns:a16="http://schemas.microsoft.com/office/drawing/2014/main" id="{AAD4E5AB-CEBC-1966-D248-CB77F107D4B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7" name="Group 65">
            <a:extLst>
              <a:ext uri="{FF2B5EF4-FFF2-40B4-BE49-F238E27FC236}">
                <a16:creationId xmlns:a16="http://schemas.microsoft.com/office/drawing/2014/main" id="{40A7961B-EB7A-19C8-44D2-43C251231867}"/>
              </a:ext>
            </a:extLst>
          </p:cNvPr>
          <p:cNvGrpSpPr/>
          <p:nvPr/>
        </p:nvGrpSpPr>
        <p:grpSpPr>
          <a:xfrm>
            <a:off x="7380360" y="5799312"/>
            <a:ext cx="220832" cy="193228"/>
            <a:chOff x="0" y="0"/>
            <a:chExt cx="812800" cy="711200"/>
          </a:xfrm>
        </p:grpSpPr>
        <p:sp>
          <p:nvSpPr>
            <p:cNvPr id="60" name="Freeform 66">
              <a:extLst>
                <a:ext uri="{FF2B5EF4-FFF2-40B4-BE49-F238E27FC236}">
                  <a16:creationId xmlns:a16="http://schemas.microsoft.com/office/drawing/2014/main" id="{8DFCC779-45B8-7AD4-7129-C0EF6FD7AE1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1" name="TextBox 67">
              <a:extLst>
                <a:ext uri="{FF2B5EF4-FFF2-40B4-BE49-F238E27FC236}">
                  <a16:creationId xmlns:a16="http://schemas.microsoft.com/office/drawing/2014/main" id="{67430853-6CC2-16FF-9213-480F53E7DED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76" name="Group 62">
            <a:extLst>
              <a:ext uri="{FF2B5EF4-FFF2-40B4-BE49-F238E27FC236}">
                <a16:creationId xmlns:a16="http://schemas.microsoft.com/office/drawing/2014/main" id="{7EC8401D-B81A-482F-AF58-5668D3DF6964}"/>
              </a:ext>
            </a:extLst>
          </p:cNvPr>
          <p:cNvGrpSpPr/>
          <p:nvPr/>
        </p:nvGrpSpPr>
        <p:grpSpPr>
          <a:xfrm>
            <a:off x="10357262" y="5193178"/>
            <a:ext cx="242972" cy="242972"/>
            <a:chOff x="0" y="0"/>
            <a:chExt cx="812800" cy="812800"/>
          </a:xfrm>
        </p:grpSpPr>
        <p:sp>
          <p:nvSpPr>
            <p:cNvPr id="86" name="Freeform 63">
              <a:extLst>
                <a:ext uri="{FF2B5EF4-FFF2-40B4-BE49-F238E27FC236}">
                  <a16:creationId xmlns:a16="http://schemas.microsoft.com/office/drawing/2014/main" id="{00F2DE47-D529-506D-5A39-63D4706B439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TextBox 64">
              <a:extLst>
                <a:ext uri="{FF2B5EF4-FFF2-40B4-BE49-F238E27FC236}">
                  <a16:creationId xmlns:a16="http://schemas.microsoft.com/office/drawing/2014/main" id="{2152D894-21F9-5F5F-B41E-73E9462EA7B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287992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2024220"/>
              </p:ext>
            </p:extLst>
          </p:nvPr>
        </p:nvGraphicFramePr>
        <p:xfrm>
          <a:off x="2216986" y="607745"/>
          <a:ext cx="8449188" cy="7367363"/>
        </p:xfrm>
        <a:graphic>
          <a:graphicData uri="http://schemas.openxmlformats.org/drawingml/2006/table">
            <a:tbl>
              <a:tblPr/>
              <a:tblGrid>
                <a:gridCol w="1344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5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19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01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87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27886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Monday</a:t>
                      </a:r>
                    </a:p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09/02/2026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Tuesday</a:t>
                      </a:r>
                    </a:p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10/02/2026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</a:t>
                      </a:r>
                    </a:p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11/02/2026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Thursday</a:t>
                      </a:r>
                    </a:p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12/02/2026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Friday</a:t>
                      </a:r>
                    </a:p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77" dirty="0">
                          <a:solidFill>
                            <a:srgbClr val="000000"/>
                          </a:solidFill>
                          <a:latin typeface="DM Sans Bold"/>
                        </a:rPr>
                        <a:t>13/02/2026</a:t>
                      </a:r>
                      <a:endParaRPr lang="en-US" sz="11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375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Drop in breakfast club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9:30-10:30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Drop in breakfast club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9:30-10:30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Women’s only sessions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Drop in breakfast club with Tania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9:30-10:30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Arts &amp; Crafts with Tania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10:30-12:00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Join us to improve your mental health, socialize and explore mindful activities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.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Drop in breakfast club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9:30-10:30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Drop in breakfast club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9:30-10:30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278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/>
                        <a:t>Non-accredited course: So you want to rap, do </a:t>
                      </a:r>
                      <a:r>
                        <a:rPr lang="en-GB" sz="1000" b="1" dirty="0" err="1"/>
                        <a:t>ya</a:t>
                      </a:r>
                      <a:r>
                        <a:rPr lang="en-GB" sz="1000" b="1" dirty="0"/>
                        <a:t>?  with Julia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/>
                        <a:t>1:00-3:00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1" dirty="0"/>
                        <a:t>Gain new knowledge and skills in a guided-learning environment.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Arts and Crafts with Julia and Matt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10:00-11:30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latin typeface="DM Sans"/>
                        </a:rPr>
                        <a:t>Socialise and engage in a mindful activity to improve your mental health.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/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Digital College (self-led)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10:30-4:00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latin typeface="DM Sans"/>
                        </a:rPr>
                        <a:t>Gain new knowledge and qualifications.</a:t>
                      </a:r>
                      <a:endParaRPr lang="en-US" sz="105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00" b="1" dirty="0">
                          <a:latin typeface="DM Sans" pitchFamily="2" charset="0"/>
                        </a:rPr>
                        <a:t>Cooking Skills with Julia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00" b="1" dirty="0">
                          <a:latin typeface="DM Sans" pitchFamily="2" charset="0"/>
                        </a:rPr>
                        <a:t>10:30-12:00</a:t>
                      </a:r>
                    </a:p>
                    <a:p>
                      <a:pPr algn="just">
                        <a:lnSpc>
                          <a:spcPts val="1515"/>
                        </a:lnSpc>
                        <a:defRPr/>
                      </a:pPr>
                      <a:r>
                        <a:rPr lang="en-GB" sz="1000" b="0" i="1" dirty="0">
                          <a:latin typeface="DM Sans" pitchFamily="2" charset="0"/>
                        </a:rPr>
                        <a:t>Learn to cook healthy meals and explore meals from different cultures.</a:t>
                      </a:r>
                    </a:p>
                    <a:p>
                      <a:pPr algn="just">
                        <a:lnSpc>
                          <a:spcPts val="1515"/>
                        </a:lnSpc>
                        <a:defRPr/>
                      </a:pPr>
                      <a:endParaRPr lang="en-GB" sz="1000" b="0" dirty="0">
                        <a:latin typeface="DM Sans" pitchFamily="2" charset="0"/>
                      </a:endParaRPr>
                    </a:p>
                    <a:p>
                      <a:pPr algn="ctr"/>
                      <a:endParaRPr lang="en-GB" sz="1000" b="1" dirty="0"/>
                    </a:p>
                    <a:p>
                      <a:pPr algn="ctr"/>
                      <a:r>
                        <a:rPr lang="en-GB" sz="1000" b="1" dirty="0"/>
                        <a:t>CBT with Molly – booking only</a:t>
                      </a:r>
                    </a:p>
                    <a:p>
                      <a:pPr algn="ctr"/>
                      <a:r>
                        <a:rPr lang="en-GB" sz="1000" b="1" dirty="0"/>
                        <a:t>10:00-4:00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Counselling &amp; Therapy sessions, appointment only. Please refer if support is needed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Naafi Café with Julia – veterans only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00" b="1" dirty="0"/>
                        <a:t>10:30-12:00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00" b="0" dirty="0"/>
                        <a:t>Join us for breakfast and explore veterans’ support available in community.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Job Club with Ian 10:30-12:00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Get help preparing for job searching, interviews and starting work.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1522027"/>
                  </a:ext>
                </a:extLst>
              </a:tr>
              <a:tr h="1550850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Board games with peer mentors Ed and Matt</a:t>
                      </a:r>
                    </a:p>
                    <a:p>
                      <a:pPr algn="ctr"/>
                      <a:r>
                        <a:rPr lang="en-GB" sz="1000" b="1" dirty="0"/>
                        <a:t>12:00-13:00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DM Sans" pitchFamily="2" charset="0"/>
                        </a:rPr>
                        <a:t>Recovery Group with Julia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DM Sans" pitchFamily="2" charset="0"/>
                        </a:rPr>
                        <a:t>11:30-12:30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1" dirty="0">
                          <a:latin typeface="DM Sans" pitchFamily="2" charset="0"/>
                        </a:rPr>
                        <a:t>Receive group support to start and maintain drug/alcohol recovery.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UPW – invite only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10:00-12:00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Lego Nostalgia with peer mentor Ed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1:00-3:00</a:t>
                      </a:r>
                      <a:r>
                        <a:rPr lang="en-US" sz="10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Spend time with positive peers, learn skills such as problem solving, focus, task management.’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Say it in a song! Music session with Donna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1:30-3:30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Learn to play instruments and songwriting.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2233413"/>
                  </a:ext>
                </a:extLst>
              </a:tr>
              <a:tr h="1451281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1pm -4pm </a:t>
                      </a: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/>
                        <a:t>Non-accredited course: So you want to rap, do </a:t>
                      </a:r>
                      <a:r>
                        <a:rPr lang="en-GB" sz="1000" b="1" dirty="0" err="1"/>
                        <a:t>ya</a:t>
                      </a:r>
                      <a:r>
                        <a:rPr lang="en-GB" sz="1000" b="1" dirty="0"/>
                        <a:t>? with Julia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/>
                        <a:t>1:00-3:00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1" dirty="0"/>
                        <a:t>Gain new knowledge and skills in a guided-learning environment.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/>
                    </a:p>
                    <a:p>
                      <a:pPr algn="ctr"/>
                      <a:r>
                        <a:rPr lang="en-GB" sz="1000" b="1" dirty="0"/>
                        <a:t>CBT with Molly – booking only</a:t>
                      </a:r>
                    </a:p>
                    <a:p>
                      <a:pPr algn="ctr"/>
                      <a:r>
                        <a:rPr lang="en-GB" sz="1000" b="1" dirty="0"/>
                        <a:t>10:00-4:00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1pm -4pm </a:t>
                      </a: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/>
                      <a:r>
                        <a:rPr lang="en-GB" sz="1000" b="1" dirty="0"/>
                        <a:t>¿Hablas Español? Spanish lesson with Julia</a:t>
                      </a:r>
                    </a:p>
                    <a:p>
                      <a:pPr algn="ctr"/>
                      <a:r>
                        <a:rPr lang="en-GB" sz="1000" b="1" dirty="0"/>
                        <a:t>3:00-4:00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1" dirty="0"/>
                        <a:t>Learn Spanish in a fun, steady environment.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3" name="Group 3"/>
          <p:cNvGrpSpPr/>
          <p:nvPr/>
        </p:nvGrpSpPr>
        <p:grpSpPr>
          <a:xfrm>
            <a:off x="2823" y="1525874"/>
            <a:ext cx="2124294" cy="4712742"/>
            <a:chOff x="0" y="0"/>
            <a:chExt cx="881523" cy="171675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881523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4033" y="18880"/>
              <a:ext cx="758760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700" u="sng" dirty="0">
                  <a:solidFill>
                    <a:srgbClr val="FFFFFF"/>
                  </a:solidFill>
                  <a:latin typeface="DM Sans"/>
                </a:rPr>
                <a:t>Information</a:t>
              </a:r>
            </a:p>
            <a:p>
              <a:pPr algn="ctr">
                <a:lnSpc>
                  <a:spcPts val="2379"/>
                </a:lnSpc>
              </a:pPr>
              <a:r>
                <a:rPr lang="en-US" sz="1050" dirty="0">
                  <a:solidFill>
                    <a:srgbClr val="FFFFFF"/>
                  </a:solidFill>
                  <a:latin typeface="DM Sans" pitchFamily="2" charset="0"/>
                </a:rPr>
                <a:t>Hub is located at </a:t>
              </a:r>
              <a:r>
                <a:rPr lang="en-GB" sz="1050" dirty="0">
                  <a:solidFill>
                    <a:srgbClr val="FFFFFF"/>
                  </a:solidFill>
                  <a:latin typeface="DM Sans" pitchFamily="2" charset="0"/>
                </a:rPr>
                <a:t>State House, Dale St., L2 4TR</a:t>
              </a:r>
              <a:endParaRPr lang="en-GB" sz="1050" b="0" i="0" dirty="0">
                <a:solidFill>
                  <a:schemeClr val="bg1"/>
                </a:solidFill>
                <a:effectLst/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/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/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2" name="Group 62"/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/>
          <p:cNvSpPr txBox="1"/>
          <p:nvPr/>
        </p:nvSpPr>
        <p:spPr>
          <a:xfrm>
            <a:off x="2619793" y="89855"/>
            <a:ext cx="5548663" cy="5738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2400" u="sng" dirty="0">
                <a:solidFill>
                  <a:srgbClr val="000000"/>
                </a:solidFill>
                <a:latin typeface="DM Sans Bold"/>
              </a:rPr>
              <a:t>LIVERPOOL FEBRUARY - WEEK 2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499839" y="159489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528556" y="545607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489051" y="959537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grpSp>
        <p:nvGrpSpPr>
          <p:cNvPr id="68" name="Group 49">
            <a:extLst>
              <a:ext uri="{FF2B5EF4-FFF2-40B4-BE49-F238E27FC236}">
                <a16:creationId xmlns:a16="http://schemas.microsoft.com/office/drawing/2014/main" id="{5ADE0809-352C-C8E8-B212-139DEF2034C1}"/>
              </a:ext>
            </a:extLst>
          </p:cNvPr>
          <p:cNvGrpSpPr/>
          <p:nvPr/>
        </p:nvGrpSpPr>
        <p:grpSpPr>
          <a:xfrm>
            <a:off x="27225" y="6446580"/>
            <a:ext cx="2066012" cy="747035"/>
            <a:chOff x="183080" y="0"/>
            <a:chExt cx="2754682" cy="996046"/>
          </a:xfrm>
        </p:grpSpPr>
        <p:sp>
          <p:nvSpPr>
            <p:cNvPr id="73" name="Freeform 50">
              <a:extLst>
                <a:ext uri="{FF2B5EF4-FFF2-40B4-BE49-F238E27FC236}">
                  <a16:creationId xmlns:a16="http://schemas.microsoft.com/office/drawing/2014/main" id="{1A899459-7200-18C3-1AC1-7778D5071E0A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TextBox 52">
              <a:extLst>
                <a:ext uri="{FF2B5EF4-FFF2-40B4-BE49-F238E27FC236}">
                  <a16:creationId xmlns:a16="http://schemas.microsoft.com/office/drawing/2014/main" id="{16F6D7DC-2D4E-0A46-946B-F9C2CB3A20B2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pic>
        <p:nvPicPr>
          <p:cNvPr id="8" name="Picture 2" descr="GC_Landscape_RGB">
            <a:extLst>
              <a:ext uri="{FF2B5EF4-FFF2-40B4-BE49-F238E27FC236}">
                <a16:creationId xmlns:a16="http://schemas.microsoft.com/office/drawing/2014/main" id="{7ECDE46C-5487-4452-D2ED-5F4BAB466F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7767" y="206740"/>
            <a:ext cx="847613" cy="36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65">
            <a:extLst>
              <a:ext uri="{FF2B5EF4-FFF2-40B4-BE49-F238E27FC236}">
                <a16:creationId xmlns:a16="http://schemas.microsoft.com/office/drawing/2014/main" id="{B7A8C9A4-7F95-964A-E401-E91DBA1FE922}"/>
              </a:ext>
            </a:extLst>
          </p:cNvPr>
          <p:cNvGrpSpPr/>
          <p:nvPr/>
        </p:nvGrpSpPr>
        <p:grpSpPr>
          <a:xfrm>
            <a:off x="218495" y="232251"/>
            <a:ext cx="220832" cy="193228"/>
            <a:chOff x="0" y="0"/>
            <a:chExt cx="812800" cy="711200"/>
          </a:xfrm>
        </p:grpSpPr>
        <p:sp>
          <p:nvSpPr>
            <p:cNvPr id="15" name="Freeform 66">
              <a:extLst>
                <a:ext uri="{FF2B5EF4-FFF2-40B4-BE49-F238E27FC236}">
                  <a16:creationId xmlns:a16="http://schemas.microsoft.com/office/drawing/2014/main" id="{CB01E187-FF4C-2AC3-7A64-B46AB029299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TextBox 67">
              <a:extLst>
                <a:ext uri="{FF2B5EF4-FFF2-40B4-BE49-F238E27FC236}">
                  <a16:creationId xmlns:a16="http://schemas.microsoft.com/office/drawing/2014/main" id="{7B90ACD0-E348-C03F-0CC0-8E4AD0E7DEA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17" name="Freeform 66">
            <a:extLst>
              <a:ext uri="{FF2B5EF4-FFF2-40B4-BE49-F238E27FC236}">
                <a16:creationId xmlns:a16="http://schemas.microsoft.com/office/drawing/2014/main" id="{361302B1-BC6A-B4A4-9819-536F6084ED8B}"/>
              </a:ext>
            </a:extLst>
          </p:cNvPr>
          <p:cNvSpPr/>
          <p:nvPr/>
        </p:nvSpPr>
        <p:spPr>
          <a:xfrm>
            <a:off x="3318628" y="1948724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36" name="Group 65">
            <a:extLst>
              <a:ext uri="{FF2B5EF4-FFF2-40B4-BE49-F238E27FC236}">
                <a16:creationId xmlns:a16="http://schemas.microsoft.com/office/drawing/2014/main" id="{52A67EF0-2AE6-BA43-0B4B-B038A7F7E71A}"/>
              </a:ext>
            </a:extLst>
          </p:cNvPr>
          <p:cNvGrpSpPr/>
          <p:nvPr/>
        </p:nvGrpSpPr>
        <p:grpSpPr>
          <a:xfrm>
            <a:off x="10322816" y="4129167"/>
            <a:ext cx="220832" cy="193228"/>
            <a:chOff x="0" y="0"/>
            <a:chExt cx="812800" cy="711200"/>
          </a:xfrm>
        </p:grpSpPr>
        <p:sp>
          <p:nvSpPr>
            <p:cNvPr id="52" name="Freeform 66">
              <a:extLst>
                <a:ext uri="{FF2B5EF4-FFF2-40B4-BE49-F238E27FC236}">
                  <a16:creationId xmlns:a16="http://schemas.microsoft.com/office/drawing/2014/main" id="{3F962A1E-C389-24E5-7330-B8FD3CBE4A2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7">
              <a:extLst>
                <a:ext uri="{FF2B5EF4-FFF2-40B4-BE49-F238E27FC236}">
                  <a16:creationId xmlns:a16="http://schemas.microsoft.com/office/drawing/2014/main" id="{734EEDF3-DA94-145E-7CFE-D54B848ACA7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96" name="Group 62">
            <a:extLst>
              <a:ext uri="{FF2B5EF4-FFF2-40B4-BE49-F238E27FC236}">
                <a16:creationId xmlns:a16="http://schemas.microsoft.com/office/drawing/2014/main" id="{E077FB18-6B0B-F1EC-93DA-7E5C77250497}"/>
              </a:ext>
            </a:extLst>
          </p:cNvPr>
          <p:cNvGrpSpPr/>
          <p:nvPr/>
        </p:nvGrpSpPr>
        <p:grpSpPr>
          <a:xfrm>
            <a:off x="10173478" y="5376456"/>
            <a:ext cx="242972" cy="242972"/>
            <a:chOff x="0" y="0"/>
            <a:chExt cx="812800" cy="812800"/>
          </a:xfrm>
        </p:grpSpPr>
        <p:sp>
          <p:nvSpPr>
            <p:cNvPr id="97" name="Freeform 63">
              <a:extLst>
                <a:ext uri="{FF2B5EF4-FFF2-40B4-BE49-F238E27FC236}">
                  <a16:creationId xmlns:a16="http://schemas.microsoft.com/office/drawing/2014/main" id="{0E4448CE-6BA9-48BD-BEF7-F01E61EDF94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8" name="TextBox 64">
              <a:extLst>
                <a:ext uri="{FF2B5EF4-FFF2-40B4-BE49-F238E27FC236}">
                  <a16:creationId xmlns:a16="http://schemas.microsoft.com/office/drawing/2014/main" id="{5D9D75D0-5BFD-AA70-4B3F-F981D1E1C14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sp>
        <p:nvSpPr>
          <p:cNvPr id="14" name="Freeform 66">
            <a:extLst>
              <a:ext uri="{FF2B5EF4-FFF2-40B4-BE49-F238E27FC236}">
                <a16:creationId xmlns:a16="http://schemas.microsoft.com/office/drawing/2014/main" id="{BBE48F21-1CD2-B777-3081-DD83B2485B3A}"/>
              </a:ext>
            </a:extLst>
          </p:cNvPr>
          <p:cNvSpPr/>
          <p:nvPr/>
        </p:nvSpPr>
        <p:spPr>
          <a:xfrm>
            <a:off x="10309574" y="1939934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pic>
        <p:nvPicPr>
          <p:cNvPr id="60" name="Picture 59" descr="A blue and white sign with white text&#10;&#10;AI-generated content may be incorrect.">
            <a:extLst>
              <a:ext uri="{FF2B5EF4-FFF2-40B4-BE49-F238E27FC236}">
                <a16:creationId xmlns:a16="http://schemas.microsoft.com/office/drawing/2014/main" id="{67F22F6F-8FC0-E35C-8EC2-730AE67AC3D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14" y="176266"/>
            <a:ext cx="1424936" cy="394251"/>
          </a:xfrm>
          <a:prstGeom prst="rect">
            <a:avLst/>
          </a:prstGeom>
        </p:spPr>
      </p:pic>
      <p:grpSp>
        <p:nvGrpSpPr>
          <p:cNvPr id="75" name="Group 65">
            <a:extLst>
              <a:ext uri="{FF2B5EF4-FFF2-40B4-BE49-F238E27FC236}">
                <a16:creationId xmlns:a16="http://schemas.microsoft.com/office/drawing/2014/main" id="{827AAA32-F75C-11C0-13D7-5C865BF47BDB}"/>
              </a:ext>
            </a:extLst>
          </p:cNvPr>
          <p:cNvGrpSpPr/>
          <p:nvPr/>
        </p:nvGrpSpPr>
        <p:grpSpPr>
          <a:xfrm>
            <a:off x="5437017" y="7259144"/>
            <a:ext cx="220832" cy="193228"/>
            <a:chOff x="0" y="0"/>
            <a:chExt cx="812800" cy="711200"/>
          </a:xfrm>
        </p:grpSpPr>
        <p:sp>
          <p:nvSpPr>
            <p:cNvPr id="76" name="Freeform 66">
              <a:extLst>
                <a:ext uri="{FF2B5EF4-FFF2-40B4-BE49-F238E27FC236}">
                  <a16:creationId xmlns:a16="http://schemas.microsoft.com/office/drawing/2014/main" id="{0805799F-040E-0A66-90FB-955FF5DC1B9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67">
              <a:extLst>
                <a:ext uri="{FF2B5EF4-FFF2-40B4-BE49-F238E27FC236}">
                  <a16:creationId xmlns:a16="http://schemas.microsoft.com/office/drawing/2014/main" id="{CA058FBC-5605-97AC-DD13-332A8D4AF4E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3" name="Group 65">
            <a:extLst>
              <a:ext uri="{FF2B5EF4-FFF2-40B4-BE49-F238E27FC236}">
                <a16:creationId xmlns:a16="http://schemas.microsoft.com/office/drawing/2014/main" id="{6772E611-3858-6212-6956-60592F150D13}"/>
              </a:ext>
            </a:extLst>
          </p:cNvPr>
          <p:cNvGrpSpPr/>
          <p:nvPr/>
        </p:nvGrpSpPr>
        <p:grpSpPr>
          <a:xfrm>
            <a:off x="5381598" y="2773101"/>
            <a:ext cx="220832" cy="193228"/>
            <a:chOff x="0" y="0"/>
            <a:chExt cx="812800" cy="711200"/>
          </a:xfrm>
        </p:grpSpPr>
        <p:sp>
          <p:nvSpPr>
            <p:cNvPr id="84" name="Freeform 66">
              <a:extLst>
                <a:ext uri="{FF2B5EF4-FFF2-40B4-BE49-F238E27FC236}">
                  <a16:creationId xmlns:a16="http://schemas.microsoft.com/office/drawing/2014/main" id="{3EFB77DF-215C-9745-CA35-373AC59EE9F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5" name="TextBox 67">
              <a:extLst>
                <a:ext uri="{FF2B5EF4-FFF2-40B4-BE49-F238E27FC236}">
                  <a16:creationId xmlns:a16="http://schemas.microsoft.com/office/drawing/2014/main" id="{FADAF122-1CA1-E01F-1C91-5E7E98EFEC7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03" name="Group 62">
            <a:extLst>
              <a:ext uri="{FF2B5EF4-FFF2-40B4-BE49-F238E27FC236}">
                <a16:creationId xmlns:a16="http://schemas.microsoft.com/office/drawing/2014/main" id="{0749BDD0-2BC8-A9F4-58BE-5319C6802DDC}"/>
              </a:ext>
            </a:extLst>
          </p:cNvPr>
          <p:cNvGrpSpPr/>
          <p:nvPr/>
        </p:nvGrpSpPr>
        <p:grpSpPr>
          <a:xfrm>
            <a:off x="8678522" y="7301326"/>
            <a:ext cx="242972" cy="242972"/>
            <a:chOff x="0" y="0"/>
            <a:chExt cx="812800" cy="812800"/>
          </a:xfrm>
        </p:grpSpPr>
        <p:sp>
          <p:nvSpPr>
            <p:cNvPr id="104" name="Freeform 63">
              <a:extLst>
                <a:ext uri="{FF2B5EF4-FFF2-40B4-BE49-F238E27FC236}">
                  <a16:creationId xmlns:a16="http://schemas.microsoft.com/office/drawing/2014/main" id="{D466716F-A349-084C-2CE7-1B96A997A19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5" name="TextBox 64">
              <a:extLst>
                <a:ext uri="{FF2B5EF4-FFF2-40B4-BE49-F238E27FC236}">
                  <a16:creationId xmlns:a16="http://schemas.microsoft.com/office/drawing/2014/main" id="{C5BB38C4-0EB8-EDF7-504D-31035DA903F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5" name="Group 62">
            <a:extLst>
              <a:ext uri="{FF2B5EF4-FFF2-40B4-BE49-F238E27FC236}">
                <a16:creationId xmlns:a16="http://schemas.microsoft.com/office/drawing/2014/main" id="{61896AB9-DEA0-9CD8-9425-6B1364A53F58}"/>
              </a:ext>
            </a:extLst>
          </p:cNvPr>
          <p:cNvGrpSpPr/>
          <p:nvPr/>
        </p:nvGrpSpPr>
        <p:grpSpPr>
          <a:xfrm>
            <a:off x="10238723" y="2589162"/>
            <a:ext cx="242972" cy="242972"/>
            <a:chOff x="0" y="0"/>
            <a:chExt cx="812800" cy="812800"/>
          </a:xfrm>
        </p:grpSpPr>
        <p:sp>
          <p:nvSpPr>
            <p:cNvPr id="37" name="Freeform 63">
              <a:extLst>
                <a:ext uri="{FF2B5EF4-FFF2-40B4-BE49-F238E27FC236}">
                  <a16:creationId xmlns:a16="http://schemas.microsoft.com/office/drawing/2014/main" id="{8D8CF203-3F32-8848-CCA5-4A04481B225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4">
              <a:extLst>
                <a:ext uri="{FF2B5EF4-FFF2-40B4-BE49-F238E27FC236}">
                  <a16:creationId xmlns:a16="http://schemas.microsoft.com/office/drawing/2014/main" id="{58E2D3C3-4319-569D-505A-F1DCF43C56A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sp>
        <p:nvSpPr>
          <p:cNvPr id="56" name="TextBox 67">
            <a:extLst>
              <a:ext uri="{FF2B5EF4-FFF2-40B4-BE49-F238E27FC236}">
                <a16:creationId xmlns:a16="http://schemas.microsoft.com/office/drawing/2014/main" id="{CE4DAC44-FFD5-0410-28FE-F63918630620}"/>
              </a:ext>
            </a:extLst>
          </p:cNvPr>
          <p:cNvSpPr txBox="1"/>
          <p:nvPr/>
        </p:nvSpPr>
        <p:spPr>
          <a:xfrm>
            <a:off x="3690001" y="2821454"/>
            <a:ext cx="182574" cy="180573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dirty="0"/>
          </a:p>
        </p:txBody>
      </p:sp>
      <p:grpSp>
        <p:nvGrpSpPr>
          <p:cNvPr id="10" name="Group 65">
            <a:extLst>
              <a:ext uri="{FF2B5EF4-FFF2-40B4-BE49-F238E27FC236}">
                <a16:creationId xmlns:a16="http://schemas.microsoft.com/office/drawing/2014/main" id="{DC34AEFE-6963-B4D4-9863-D5E47308EBD3}"/>
              </a:ext>
            </a:extLst>
          </p:cNvPr>
          <p:cNvGrpSpPr/>
          <p:nvPr/>
        </p:nvGrpSpPr>
        <p:grpSpPr>
          <a:xfrm>
            <a:off x="5394124" y="3994190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FC47AA82-6EF3-D912-5024-F33ED05EB7D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67">
              <a:extLst>
                <a:ext uri="{FF2B5EF4-FFF2-40B4-BE49-F238E27FC236}">
                  <a16:creationId xmlns:a16="http://schemas.microsoft.com/office/drawing/2014/main" id="{99C47F62-1EB9-B350-7187-40CEF955E52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7" name="Group 65">
            <a:extLst>
              <a:ext uri="{FF2B5EF4-FFF2-40B4-BE49-F238E27FC236}">
                <a16:creationId xmlns:a16="http://schemas.microsoft.com/office/drawing/2014/main" id="{648664EC-7980-F1FE-8F30-47371CA0FA72}"/>
              </a:ext>
            </a:extLst>
          </p:cNvPr>
          <p:cNvGrpSpPr/>
          <p:nvPr/>
        </p:nvGrpSpPr>
        <p:grpSpPr>
          <a:xfrm>
            <a:off x="8678522" y="5213453"/>
            <a:ext cx="220832" cy="193228"/>
            <a:chOff x="0" y="0"/>
            <a:chExt cx="812800" cy="711200"/>
          </a:xfrm>
        </p:grpSpPr>
        <p:sp>
          <p:nvSpPr>
            <p:cNvPr id="59" name="Freeform 66">
              <a:extLst>
                <a:ext uri="{FF2B5EF4-FFF2-40B4-BE49-F238E27FC236}">
                  <a16:creationId xmlns:a16="http://schemas.microsoft.com/office/drawing/2014/main" id="{F3ABD54A-E199-0522-40D5-AEE367EBCDF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5" name="TextBox 67">
              <a:extLst>
                <a:ext uri="{FF2B5EF4-FFF2-40B4-BE49-F238E27FC236}">
                  <a16:creationId xmlns:a16="http://schemas.microsoft.com/office/drawing/2014/main" id="{6629A7DA-57DF-98DA-BEE4-394685ADC1E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sp>
        <p:nvSpPr>
          <p:cNvPr id="19" name="Freeform 66">
            <a:extLst>
              <a:ext uri="{FF2B5EF4-FFF2-40B4-BE49-F238E27FC236}">
                <a16:creationId xmlns:a16="http://schemas.microsoft.com/office/drawing/2014/main" id="{6C30F997-39DF-7EB6-E4D5-848F82603513}"/>
              </a:ext>
            </a:extLst>
          </p:cNvPr>
          <p:cNvSpPr/>
          <p:nvPr/>
        </p:nvSpPr>
        <p:spPr>
          <a:xfrm>
            <a:off x="5411631" y="1939934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61" name="Freeform 66">
            <a:extLst>
              <a:ext uri="{FF2B5EF4-FFF2-40B4-BE49-F238E27FC236}">
                <a16:creationId xmlns:a16="http://schemas.microsoft.com/office/drawing/2014/main" id="{C69063BC-485F-AFFE-9D2B-CE386ADF5D89}"/>
              </a:ext>
            </a:extLst>
          </p:cNvPr>
          <p:cNvSpPr/>
          <p:nvPr/>
        </p:nvSpPr>
        <p:spPr>
          <a:xfrm>
            <a:off x="8719455" y="1948724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86" name="Group 62">
            <a:extLst>
              <a:ext uri="{FF2B5EF4-FFF2-40B4-BE49-F238E27FC236}">
                <a16:creationId xmlns:a16="http://schemas.microsoft.com/office/drawing/2014/main" id="{03865DC6-25A5-4750-92EE-884393D264AB}"/>
              </a:ext>
            </a:extLst>
          </p:cNvPr>
          <p:cNvGrpSpPr/>
          <p:nvPr/>
        </p:nvGrpSpPr>
        <p:grpSpPr>
          <a:xfrm>
            <a:off x="6919254" y="4525418"/>
            <a:ext cx="242972" cy="242972"/>
            <a:chOff x="0" y="0"/>
            <a:chExt cx="812800" cy="812800"/>
          </a:xfrm>
        </p:grpSpPr>
        <p:sp>
          <p:nvSpPr>
            <p:cNvPr id="87" name="Freeform 63">
              <a:extLst>
                <a:ext uri="{FF2B5EF4-FFF2-40B4-BE49-F238E27FC236}">
                  <a16:creationId xmlns:a16="http://schemas.microsoft.com/office/drawing/2014/main" id="{179D7776-343C-BB2D-FF46-4F0421D25E9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0" name="TextBox 64">
              <a:extLst>
                <a:ext uri="{FF2B5EF4-FFF2-40B4-BE49-F238E27FC236}">
                  <a16:creationId xmlns:a16="http://schemas.microsoft.com/office/drawing/2014/main" id="{265F930E-E945-84EC-9643-F2EF6F9B706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6" name="Group 65">
            <a:extLst>
              <a:ext uri="{FF2B5EF4-FFF2-40B4-BE49-F238E27FC236}">
                <a16:creationId xmlns:a16="http://schemas.microsoft.com/office/drawing/2014/main" id="{8463EAEB-F90D-DF85-F81C-E6A224FD1329}"/>
              </a:ext>
            </a:extLst>
          </p:cNvPr>
          <p:cNvGrpSpPr/>
          <p:nvPr/>
        </p:nvGrpSpPr>
        <p:grpSpPr>
          <a:xfrm>
            <a:off x="3331280" y="4573791"/>
            <a:ext cx="220832" cy="193228"/>
            <a:chOff x="0" y="0"/>
            <a:chExt cx="812800" cy="711200"/>
          </a:xfrm>
        </p:grpSpPr>
        <p:sp>
          <p:nvSpPr>
            <p:cNvPr id="7" name="Freeform 66">
              <a:extLst>
                <a:ext uri="{FF2B5EF4-FFF2-40B4-BE49-F238E27FC236}">
                  <a16:creationId xmlns:a16="http://schemas.microsoft.com/office/drawing/2014/main" id="{509ACDBF-C3F3-4768-B9DB-8E65A8870CF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661F2771-8EAA-68CA-437F-594C1A46405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2" name="Group 62">
            <a:extLst>
              <a:ext uri="{FF2B5EF4-FFF2-40B4-BE49-F238E27FC236}">
                <a16:creationId xmlns:a16="http://schemas.microsoft.com/office/drawing/2014/main" id="{B415E596-E2A7-A99F-06F7-22DE3E4A5B2A}"/>
              </a:ext>
            </a:extLst>
          </p:cNvPr>
          <p:cNvGrpSpPr/>
          <p:nvPr/>
        </p:nvGrpSpPr>
        <p:grpSpPr>
          <a:xfrm>
            <a:off x="2850021" y="6045458"/>
            <a:ext cx="242972" cy="242972"/>
            <a:chOff x="0" y="0"/>
            <a:chExt cx="812800" cy="812800"/>
          </a:xfrm>
        </p:grpSpPr>
        <p:sp>
          <p:nvSpPr>
            <p:cNvPr id="18" name="Freeform 63">
              <a:extLst>
                <a:ext uri="{FF2B5EF4-FFF2-40B4-BE49-F238E27FC236}">
                  <a16:creationId xmlns:a16="http://schemas.microsoft.com/office/drawing/2014/main" id="{6821D425-A0ED-2136-70E6-37595EC6A94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TextBox 64">
              <a:extLst>
                <a:ext uri="{FF2B5EF4-FFF2-40B4-BE49-F238E27FC236}">
                  <a16:creationId xmlns:a16="http://schemas.microsoft.com/office/drawing/2014/main" id="{F91C7F00-5836-BCEA-8310-CE351D96BFE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3" name="Group 65">
            <a:extLst>
              <a:ext uri="{FF2B5EF4-FFF2-40B4-BE49-F238E27FC236}">
                <a16:creationId xmlns:a16="http://schemas.microsoft.com/office/drawing/2014/main" id="{599D2A2F-8E20-790B-9B70-79E57F6636F0}"/>
              </a:ext>
            </a:extLst>
          </p:cNvPr>
          <p:cNvGrpSpPr/>
          <p:nvPr/>
        </p:nvGrpSpPr>
        <p:grpSpPr>
          <a:xfrm>
            <a:off x="5392600" y="5782473"/>
            <a:ext cx="220832" cy="193228"/>
            <a:chOff x="0" y="0"/>
            <a:chExt cx="812800" cy="711200"/>
          </a:xfrm>
        </p:grpSpPr>
        <p:sp>
          <p:nvSpPr>
            <p:cNvPr id="24" name="Freeform 66">
              <a:extLst>
                <a:ext uri="{FF2B5EF4-FFF2-40B4-BE49-F238E27FC236}">
                  <a16:creationId xmlns:a16="http://schemas.microsoft.com/office/drawing/2014/main" id="{BAC65FBA-F3BE-A731-4AF5-CF97994DDE0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TextBox 67">
              <a:extLst>
                <a:ext uri="{FF2B5EF4-FFF2-40B4-BE49-F238E27FC236}">
                  <a16:creationId xmlns:a16="http://schemas.microsoft.com/office/drawing/2014/main" id="{6E348017-242C-95B9-74CD-DBDCA4E8275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8" name="Group 65">
            <a:extLst>
              <a:ext uri="{FF2B5EF4-FFF2-40B4-BE49-F238E27FC236}">
                <a16:creationId xmlns:a16="http://schemas.microsoft.com/office/drawing/2014/main" id="{4CADAA6D-4640-3E12-20E1-16937C911028}"/>
              </a:ext>
            </a:extLst>
          </p:cNvPr>
          <p:cNvGrpSpPr/>
          <p:nvPr/>
        </p:nvGrpSpPr>
        <p:grpSpPr>
          <a:xfrm>
            <a:off x="5944888" y="6109004"/>
            <a:ext cx="220832" cy="193228"/>
            <a:chOff x="0" y="0"/>
            <a:chExt cx="812800" cy="711200"/>
          </a:xfrm>
        </p:grpSpPr>
        <p:sp>
          <p:nvSpPr>
            <p:cNvPr id="29" name="Freeform 66">
              <a:extLst>
                <a:ext uri="{FF2B5EF4-FFF2-40B4-BE49-F238E27FC236}">
                  <a16:creationId xmlns:a16="http://schemas.microsoft.com/office/drawing/2014/main" id="{E2D4BA5A-8331-69E0-1054-7EE81BC9E8B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F9EF0CB3-6418-578E-4855-690665127F7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1" name="Group 65">
            <a:extLst>
              <a:ext uri="{FF2B5EF4-FFF2-40B4-BE49-F238E27FC236}">
                <a16:creationId xmlns:a16="http://schemas.microsoft.com/office/drawing/2014/main" id="{B121BC4B-FE3E-C7A3-A755-D9E3643CB61B}"/>
              </a:ext>
            </a:extLst>
          </p:cNvPr>
          <p:cNvGrpSpPr/>
          <p:nvPr/>
        </p:nvGrpSpPr>
        <p:grpSpPr>
          <a:xfrm>
            <a:off x="8609039" y="4154852"/>
            <a:ext cx="220832" cy="193228"/>
            <a:chOff x="0" y="0"/>
            <a:chExt cx="812800" cy="711200"/>
          </a:xfrm>
        </p:grpSpPr>
        <p:sp>
          <p:nvSpPr>
            <p:cNvPr id="32" name="Freeform 66">
              <a:extLst>
                <a:ext uri="{FF2B5EF4-FFF2-40B4-BE49-F238E27FC236}">
                  <a16:creationId xmlns:a16="http://schemas.microsoft.com/office/drawing/2014/main" id="{326271D2-904D-0DBA-5A21-2EB80E9A6C3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7">
              <a:extLst>
                <a:ext uri="{FF2B5EF4-FFF2-40B4-BE49-F238E27FC236}">
                  <a16:creationId xmlns:a16="http://schemas.microsoft.com/office/drawing/2014/main" id="{FD4C5BB2-A6CF-922B-E59D-E1B8D51D4D0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4" name="Group 65">
            <a:extLst>
              <a:ext uri="{FF2B5EF4-FFF2-40B4-BE49-F238E27FC236}">
                <a16:creationId xmlns:a16="http://schemas.microsoft.com/office/drawing/2014/main" id="{9F5F2809-FB32-77E2-7FA5-E9C4E790EC5C}"/>
              </a:ext>
            </a:extLst>
          </p:cNvPr>
          <p:cNvGrpSpPr/>
          <p:nvPr/>
        </p:nvGrpSpPr>
        <p:grpSpPr>
          <a:xfrm>
            <a:off x="8743659" y="2855050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2D887DA4-EE2F-7119-0CF3-10DA12A375D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55766A1C-3C34-4A26-6CEA-05842E1B1B9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096677-03BA-048C-6C1A-E2844FDA88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3F9C3D4-3EEA-4750-ADE2-C9A3B2E97C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9647758"/>
              </p:ext>
            </p:extLst>
          </p:nvPr>
        </p:nvGraphicFramePr>
        <p:xfrm>
          <a:off x="2108524" y="654725"/>
          <a:ext cx="8518310" cy="7516968"/>
        </p:xfrm>
        <a:graphic>
          <a:graphicData uri="http://schemas.openxmlformats.org/drawingml/2006/table">
            <a:tbl>
              <a:tblPr/>
              <a:tblGrid>
                <a:gridCol w="15157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99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07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23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795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13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Monday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16/02/2026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</a:t>
                      </a:r>
                    </a:p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17/02/2026</a:t>
                      </a:r>
                      <a:endParaRPr lang="en-US" sz="12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</a:t>
                      </a:r>
                    </a:p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18/02/2026</a:t>
                      </a:r>
                      <a:endParaRPr lang="en-US" sz="12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</a:t>
                      </a:r>
                    </a:p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19/02/2026</a:t>
                      </a:r>
                      <a:endParaRPr lang="en-US" sz="12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Friday</a:t>
                      </a:r>
                    </a:p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20/02/2026</a:t>
                      </a:r>
                      <a:endParaRPr lang="en-US" sz="12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13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Drop in breakfast club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9:30-10:30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Drop in breakfast club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9:30-10:30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Women’s only sessions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Drop in breakfast club with Tania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9:30-10:30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Arts &amp; Crafts with Tania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10:30-12:00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Chill and chat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12:00-1:00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Join us to improve your mental health, socialize and explore mindful activities</a:t>
                      </a: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Drop in breakfast club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9:30-10:30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Drop in breakfast club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9:30-10:30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31112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Koestler awards art session with Julia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10:30-12:00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latin typeface="DM Sans"/>
                        </a:rPr>
                        <a:t>Plan, prepare and submit artwork to Koestler Awards</a:t>
                      </a: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Arts and Crafts with Julia and Matt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10:00-11:30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i="1" dirty="0" err="1">
                          <a:solidFill>
                            <a:srgbClr val="000000"/>
                          </a:solidFill>
                          <a:latin typeface="DM Sans"/>
                        </a:rPr>
                        <a:t>Socialise</a:t>
                      </a:r>
                      <a:r>
                        <a:rPr lang="en-US" sz="1000" i="1" dirty="0">
                          <a:solidFill>
                            <a:srgbClr val="000000"/>
                          </a:solidFill>
                          <a:latin typeface="DM Sans"/>
                        </a:rPr>
                        <a:t> and engage in a mindful activity to improve your mental health.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/>
                    </a:p>
                    <a:p>
                      <a:pPr algn="ctr"/>
                      <a:r>
                        <a:rPr lang="en-GB" sz="1000" b="1" dirty="0"/>
                        <a:t>Digital College (self-led)</a:t>
                      </a:r>
                    </a:p>
                    <a:p>
                      <a:pPr algn="ctr"/>
                      <a:r>
                        <a:rPr lang="en-GB" sz="1000" b="1" dirty="0"/>
                        <a:t>10:30-4:00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i="1" dirty="0">
                          <a:solidFill>
                            <a:srgbClr val="000000"/>
                          </a:solidFill>
                          <a:latin typeface="DM Sans"/>
                        </a:rPr>
                        <a:t>Gain new knowledge and qualifications.</a:t>
                      </a:r>
                      <a:endParaRPr lang="en-US" sz="105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00" b="1" dirty="0">
                          <a:latin typeface="DM Sans" pitchFamily="2" charset="0"/>
                        </a:rPr>
                        <a:t>Building motivation, positive attitude session: guest speaker</a:t>
                      </a:r>
                    </a:p>
                    <a:p>
                      <a:pPr algn="ctr"/>
                      <a:r>
                        <a:rPr lang="en-GB" sz="1000" b="1" dirty="0">
                          <a:latin typeface="DM Sans" pitchFamily="2" charset="0"/>
                        </a:rPr>
                        <a:t>10:30-12:00</a:t>
                      </a:r>
                    </a:p>
                    <a:p>
                      <a:pPr algn="ctr"/>
                      <a:r>
                        <a:rPr lang="en-GB" sz="1000" b="0" i="1" dirty="0">
                          <a:latin typeface="DM Sans" pitchFamily="2" charset="0"/>
                        </a:rPr>
                        <a:t>Hear about first-hand experience and get motivated by others</a:t>
                      </a:r>
                      <a:r>
                        <a:rPr lang="en-GB" sz="1000" b="1" i="1" dirty="0">
                          <a:latin typeface="DM Sans" pitchFamily="2" charset="0"/>
                        </a:rPr>
                        <a:t>.</a:t>
                      </a:r>
                    </a:p>
                    <a:p>
                      <a:pPr algn="ctr"/>
                      <a:endParaRPr lang="en-GB" sz="1000" b="1" dirty="0"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1" dirty="0">
                          <a:latin typeface="DM Sans" pitchFamily="2" charset="0"/>
                        </a:rPr>
                        <a:t>CBT with Molly – booking only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1" dirty="0">
                          <a:latin typeface="DM Sans" pitchFamily="2" charset="0"/>
                        </a:rPr>
                        <a:t>10:00-4:00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Counselling &amp; Therapy sessions, appointment only. Please refer if support is needed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1" dirty="0">
                        <a:latin typeface="DM Sans" pitchFamily="2" charset="0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February Quiz with peer mentor Dan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10:30-12:00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Share and gain new knowledge in a team activity.</a:t>
                      </a:r>
                      <a:endParaRPr lang="en-US" sz="1000" b="1" i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Job Club with Ian 10:30-12:00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Get help preparing for job searching, interviews and starting work.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1522027"/>
                  </a:ext>
                </a:extLst>
              </a:tr>
              <a:tr h="14761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Hub Newsletter with peer mentor Ed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12:00-13:00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Edit our monthly newsletter to share what happens at the hub.</a:t>
                      </a:r>
                      <a:endParaRPr lang="en-GB" sz="1000" b="0" i="1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DM Sans" pitchFamily="2" charset="0"/>
                        </a:rPr>
                        <a:t>Recovery Group with Julia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latin typeface="DM Sans" pitchFamily="2" charset="0"/>
                        </a:rPr>
                        <a:t>11:30-12:30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1" dirty="0">
                          <a:latin typeface="DM Sans" pitchFamily="2" charset="0"/>
                        </a:rPr>
                        <a:t>Receive group support to start and maintain drug/alcohol recovery.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i="1" dirty="0"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1" dirty="0"/>
                        <a:t>CBT – booking only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1" dirty="0"/>
                        <a:t>10:00-4:00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UPW – invite only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10:00-12:00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1:1s with DWP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1:00-3:00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Lego Nostalgia with peer mentor Ed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1:00-3:00</a:t>
                      </a:r>
                      <a:r>
                        <a:rPr lang="en-US" sz="10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Spend time with positive peers, learn skills such as problem solving, focus, task management.’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Say it in a song! Music session with Donna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1:30-3:30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Learn to play instruments and songwriting.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50" b="1" dirty="0">
                          <a:solidFill>
                            <a:srgbClr val="000000"/>
                          </a:solidFill>
                          <a:latin typeface="DM Sans"/>
                        </a:rPr>
                        <a:t>Gardening with peer mentor Ed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50" b="1" dirty="0">
                          <a:solidFill>
                            <a:srgbClr val="000000"/>
                          </a:solidFill>
                          <a:latin typeface="DM Sans"/>
                        </a:rPr>
                        <a:t>3:00-4:00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latin typeface="DM Sans"/>
                        </a:rPr>
                        <a:t>Gain skills to grow your own food and maintain your own garden.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2233413"/>
                  </a:ext>
                </a:extLst>
              </a:tr>
              <a:tr h="12039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1pm -4pm 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Quieter session: Reflective walk with Julia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1:00-4:00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Take time to reflect on your progress during a mindful activity.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1pm -4pm</a:t>
                      </a:r>
                      <a:endParaRPr lang="en-GB" sz="1100" b="1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GB" sz="1000" dirty="0"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1" dirty="0">
                          <a:latin typeface="DM Sans" pitchFamily="2" charset="0"/>
                        </a:rPr>
                        <a:t>¿Hablas Español? Spanish lesson with Julia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1" dirty="0">
                          <a:latin typeface="DM Sans" pitchFamily="2" charset="0"/>
                        </a:rPr>
                        <a:t>3:00-4:00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i="1" dirty="0"/>
                        <a:t>Learn Spanish in a fun, steady environment</a:t>
                      </a:r>
                      <a:endParaRPr lang="en-GB" sz="1000" b="1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5F68B86E-F109-54B2-D0C4-282BCDFD53D6}"/>
              </a:ext>
            </a:extLst>
          </p:cNvPr>
          <p:cNvGrpSpPr/>
          <p:nvPr/>
        </p:nvGrpSpPr>
        <p:grpSpPr>
          <a:xfrm>
            <a:off x="-31752" y="1627309"/>
            <a:ext cx="2108364" cy="4712742"/>
            <a:chOff x="0" y="0"/>
            <a:chExt cx="881523" cy="1716756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5725B1C9-68DC-AA2D-7FFD-803ABEB31804}"/>
                </a:ext>
              </a:extLst>
            </p:cNvPr>
            <p:cNvSpPr/>
            <p:nvPr/>
          </p:nvSpPr>
          <p:spPr>
            <a:xfrm>
              <a:off x="0" y="0"/>
              <a:ext cx="881523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B9D2A693-721C-84DE-4CA7-82DF16680F32}"/>
                </a:ext>
              </a:extLst>
            </p:cNvPr>
            <p:cNvSpPr txBox="1"/>
            <p:nvPr/>
          </p:nvSpPr>
          <p:spPr>
            <a:xfrm>
              <a:off x="4033" y="18880"/>
              <a:ext cx="860970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700" u="sng" dirty="0">
                  <a:solidFill>
                    <a:srgbClr val="FFFFFF"/>
                  </a:solidFill>
                  <a:latin typeface="DM Sans"/>
                </a:rPr>
                <a:t>Information</a:t>
              </a:r>
            </a:p>
            <a:p>
              <a:pPr algn="ctr">
                <a:lnSpc>
                  <a:spcPts val="2379"/>
                </a:lnSpc>
              </a:pPr>
              <a:r>
                <a:rPr lang="en-US" sz="1050" dirty="0">
                  <a:solidFill>
                    <a:srgbClr val="FFFFFF"/>
                  </a:solidFill>
                  <a:latin typeface="DM Sans" pitchFamily="2" charset="0"/>
                </a:rPr>
                <a:t>Hub is located at </a:t>
              </a:r>
              <a:r>
                <a:rPr lang="en-GB" sz="1050" dirty="0">
                  <a:solidFill>
                    <a:srgbClr val="FFFFFF"/>
                  </a:solidFill>
                  <a:latin typeface="DM Sans" pitchFamily="2" charset="0"/>
                </a:rPr>
                <a:t>State House, Dale St., L2 4TR</a:t>
              </a: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1EA9F55D-AD27-C5A3-C8B9-04128E42D970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E368AE4D-B17C-8DD4-B82E-EC100821A58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F8003D99-6E38-0FE0-1CA9-B7E015F0FCBD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A12EEBD4-24A9-BECE-081C-56ED892015BA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AC09F1D7-6747-1E1B-7486-20C2202CCF4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A75DD940-DB67-306D-184E-4A8C82D029B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C9031720-105A-D3B0-A024-B62D4BD9C03B}"/>
              </a:ext>
            </a:extLst>
          </p:cNvPr>
          <p:cNvSpPr txBox="1"/>
          <p:nvPr/>
        </p:nvSpPr>
        <p:spPr>
          <a:xfrm>
            <a:off x="2410109" y="64633"/>
            <a:ext cx="5548663" cy="5738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2400" u="sng" dirty="0">
                <a:solidFill>
                  <a:srgbClr val="000000"/>
                </a:solidFill>
                <a:latin typeface="DM Sans Bold"/>
              </a:rPr>
              <a:t>LIVERPOOL FEBRUARY - WEEK 3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4D8C823F-79C0-EB72-A11D-2391E822F315}"/>
              </a:ext>
            </a:extLst>
          </p:cNvPr>
          <p:cNvSpPr txBox="1"/>
          <p:nvPr/>
        </p:nvSpPr>
        <p:spPr>
          <a:xfrm>
            <a:off x="460862" y="107640"/>
            <a:ext cx="1728518" cy="3508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C3BFD9EE-6537-CBD4-A9BF-5A83BA1402A2}"/>
              </a:ext>
            </a:extLst>
          </p:cNvPr>
          <p:cNvSpPr txBox="1"/>
          <p:nvPr/>
        </p:nvSpPr>
        <p:spPr>
          <a:xfrm>
            <a:off x="438688" y="542296"/>
            <a:ext cx="1814811" cy="5303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80A06C28-1FF2-232D-719C-42D7DBE5E958}"/>
              </a:ext>
            </a:extLst>
          </p:cNvPr>
          <p:cNvSpPr txBox="1"/>
          <p:nvPr/>
        </p:nvSpPr>
        <p:spPr>
          <a:xfrm>
            <a:off x="466198" y="1063071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grpSp>
        <p:nvGrpSpPr>
          <p:cNvPr id="68" name="Group 49">
            <a:extLst>
              <a:ext uri="{FF2B5EF4-FFF2-40B4-BE49-F238E27FC236}">
                <a16:creationId xmlns:a16="http://schemas.microsoft.com/office/drawing/2014/main" id="{2CC9FDB9-A178-921E-8A8D-F19B87599F81}"/>
              </a:ext>
            </a:extLst>
          </p:cNvPr>
          <p:cNvGrpSpPr/>
          <p:nvPr/>
        </p:nvGrpSpPr>
        <p:grpSpPr>
          <a:xfrm>
            <a:off x="123368" y="6386765"/>
            <a:ext cx="2066012" cy="747035"/>
            <a:chOff x="183080" y="0"/>
            <a:chExt cx="2754682" cy="996046"/>
          </a:xfrm>
        </p:grpSpPr>
        <p:sp>
          <p:nvSpPr>
            <p:cNvPr id="73" name="Freeform 50">
              <a:extLst>
                <a:ext uri="{FF2B5EF4-FFF2-40B4-BE49-F238E27FC236}">
                  <a16:creationId xmlns:a16="http://schemas.microsoft.com/office/drawing/2014/main" id="{F5952453-309E-4F10-B4D4-C47762CFD24D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TextBox 52">
              <a:extLst>
                <a:ext uri="{FF2B5EF4-FFF2-40B4-BE49-F238E27FC236}">
                  <a16:creationId xmlns:a16="http://schemas.microsoft.com/office/drawing/2014/main" id="{2C7D8B5C-D7B8-2D33-B87E-228797071554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pic>
        <p:nvPicPr>
          <p:cNvPr id="8" name="Picture 2" descr="GC_Landscape_RGB">
            <a:extLst>
              <a:ext uri="{FF2B5EF4-FFF2-40B4-BE49-F238E27FC236}">
                <a16:creationId xmlns:a16="http://schemas.microsoft.com/office/drawing/2014/main" id="{72778038-C9DD-05FE-68EC-87B1673884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5224" y="187768"/>
            <a:ext cx="847613" cy="36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65">
            <a:extLst>
              <a:ext uri="{FF2B5EF4-FFF2-40B4-BE49-F238E27FC236}">
                <a16:creationId xmlns:a16="http://schemas.microsoft.com/office/drawing/2014/main" id="{D3AC79AD-5196-A474-0A7F-D6237F5C7DD6}"/>
              </a:ext>
            </a:extLst>
          </p:cNvPr>
          <p:cNvGrpSpPr/>
          <p:nvPr/>
        </p:nvGrpSpPr>
        <p:grpSpPr>
          <a:xfrm>
            <a:off x="218495" y="232251"/>
            <a:ext cx="220832" cy="193228"/>
            <a:chOff x="0" y="0"/>
            <a:chExt cx="812800" cy="711200"/>
          </a:xfrm>
        </p:grpSpPr>
        <p:sp>
          <p:nvSpPr>
            <p:cNvPr id="15" name="Freeform 66">
              <a:extLst>
                <a:ext uri="{FF2B5EF4-FFF2-40B4-BE49-F238E27FC236}">
                  <a16:creationId xmlns:a16="http://schemas.microsoft.com/office/drawing/2014/main" id="{B1CD7AF3-D8CA-691B-DD1A-7B7B9002033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TextBox 67">
              <a:extLst>
                <a:ext uri="{FF2B5EF4-FFF2-40B4-BE49-F238E27FC236}">
                  <a16:creationId xmlns:a16="http://schemas.microsoft.com/office/drawing/2014/main" id="{2B197B6E-A935-321E-1A67-ADDC886B08D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17" name="Freeform 66">
            <a:extLst>
              <a:ext uri="{FF2B5EF4-FFF2-40B4-BE49-F238E27FC236}">
                <a16:creationId xmlns:a16="http://schemas.microsoft.com/office/drawing/2014/main" id="{95B9F8C1-4EDF-D4E7-C986-71AF1B1EE901}"/>
              </a:ext>
            </a:extLst>
          </p:cNvPr>
          <p:cNvSpPr/>
          <p:nvPr/>
        </p:nvSpPr>
        <p:spPr>
          <a:xfrm>
            <a:off x="3263624" y="1932048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40" name="Group 65">
            <a:extLst>
              <a:ext uri="{FF2B5EF4-FFF2-40B4-BE49-F238E27FC236}">
                <a16:creationId xmlns:a16="http://schemas.microsoft.com/office/drawing/2014/main" id="{587E4A50-CBE8-0161-A503-15AAE4E79588}"/>
              </a:ext>
            </a:extLst>
          </p:cNvPr>
          <p:cNvGrpSpPr/>
          <p:nvPr/>
        </p:nvGrpSpPr>
        <p:grpSpPr>
          <a:xfrm>
            <a:off x="4580681" y="4492718"/>
            <a:ext cx="220832" cy="193228"/>
            <a:chOff x="0" y="0"/>
            <a:chExt cx="812800" cy="711200"/>
          </a:xfrm>
        </p:grpSpPr>
        <p:sp>
          <p:nvSpPr>
            <p:cNvPr id="41" name="Freeform 66">
              <a:extLst>
                <a:ext uri="{FF2B5EF4-FFF2-40B4-BE49-F238E27FC236}">
                  <a16:creationId xmlns:a16="http://schemas.microsoft.com/office/drawing/2014/main" id="{83BA1263-C5C3-7C48-CBBD-F4D06F21AEB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2" name="TextBox 67">
              <a:extLst>
                <a:ext uri="{FF2B5EF4-FFF2-40B4-BE49-F238E27FC236}">
                  <a16:creationId xmlns:a16="http://schemas.microsoft.com/office/drawing/2014/main" id="{F5FC1734-C7DA-940B-2F69-A34A7358D6C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9" name="Group 65">
            <a:extLst>
              <a:ext uri="{FF2B5EF4-FFF2-40B4-BE49-F238E27FC236}">
                <a16:creationId xmlns:a16="http://schemas.microsoft.com/office/drawing/2014/main" id="{AEE3961A-F4FF-2258-8B34-742DFA7DA3A3}"/>
              </a:ext>
            </a:extLst>
          </p:cNvPr>
          <p:cNvGrpSpPr/>
          <p:nvPr/>
        </p:nvGrpSpPr>
        <p:grpSpPr>
          <a:xfrm>
            <a:off x="8574978" y="5749450"/>
            <a:ext cx="220832" cy="193228"/>
            <a:chOff x="0" y="0"/>
            <a:chExt cx="812800" cy="711200"/>
          </a:xfrm>
        </p:grpSpPr>
        <p:sp>
          <p:nvSpPr>
            <p:cNvPr id="30" name="Freeform 66">
              <a:extLst>
                <a:ext uri="{FF2B5EF4-FFF2-40B4-BE49-F238E27FC236}">
                  <a16:creationId xmlns:a16="http://schemas.microsoft.com/office/drawing/2014/main" id="{7A03B9BF-24D4-971E-FE8F-DE7CA85966F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TextBox 67">
              <a:extLst>
                <a:ext uri="{FF2B5EF4-FFF2-40B4-BE49-F238E27FC236}">
                  <a16:creationId xmlns:a16="http://schemas.microsoft.com/office/drawing/2014/main" id="{8C74B86B-1A4E-1F7E-45B1-3B73A2B1F5E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6" name="Group 65">
            <a:extLst>
              <a:ext uri="{FF2B5EF4-FFF2-40B4-BE49-F238E27FC236}">
                <a16:creationId xmlns:a16="http://schemas.microsoft.com/office/drawing/2014/main" id="{43D29F66-215C-BC66-1B66-66E65AEBF424}"/>
              </a:ext>
            </a:extLst>
          </p:cNvPr>
          <p:cNvGrpSpPr/>
          <p:nvPr/>
        </p:nvGrpSpPr>
        <p:grpSpPr>
          <a:xfrm>
            <a:off x="10287015" y="5354327"/>
            <a:ext cx="220832" cy="193228"/>
            <a:chOff x="0" y="0"/>
            <a:chExt cx="812800" cy="711200"/>
          </a:xfrm>
        </p:grpSpPr>
        <p:sp>
          <p:nvSpPr>
            <p:cNvPr id="52" name="Freeform 66">
              <a:extLst>
                <a:ext uri="{FF2B5EF4-FFF2-40B4-BE49-F238E27FC236}">
                  <a16:creationId xmlns:a16="http://schemas.microsoft.com/office/drawing/2014/main" id="{CD0E2AFC-7CE2-4C38-B4AA-8FE26916CF3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7">
              <a:extLst>
                <a:ext uri="{FF2B5EF4-FFF2-40B4-BE49-F238E27FC236}">
                  <a16:creationId xmlns:a16="http://schemas.microsoft.com/office/drawing/2014/main" id="{77DCFB60-6A7F-16AB-FC98-C758AD09440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96" name="Group 62">
            <a:extLst>
              <a:ext uri="{FF2B5EF4-FFF2-40B4-BE49-F238E27FC236}">
                <a16:creationId xmlns:a16="http://schemas.microsoft.com/office/drawing/2014/main" id="{4BD37FC1-80AA-5A96-B25F-1E4122102F55}"/>
              </a:ext>
            </a:extLst>
          </p:cNvPr>
          <p:cNvGrpSpPr/>
          <p:nvPr/>
        </p:nvGrpSpPr>
        <p:grpSpPr>
          <a:xfrm>
            <a:off x="10230370" y="6269550"/>
            <a:ext cx="242972" cy="242972"/>
            <a:chOff x="0" y="0"/>
            <a:chExt cx="812800" cy="812800"/>
          </a:xfrm>
        </p:grpSpPr>
        <p:sp>
          <p:nvSpPr>
            <p:cNvPr id="97" name="Freeform 63">
              <a:extLst>
                <a:ext uri="{FF2B5EF4-FFF2-40B4-BE49-F238E27FC236}">
                  <a16:creationId xmlns:a16="http://schemas.microsoft.com/office/drawing/2014/main" id="{D6888088-511F-379D-B72B-31D4B9943E8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8" name="TextBox 64">
              <a:extLst>
                <a:ext uri="{FF2B5EF4-FFF2-40B4-BE49-F238E27FC236}">
                  <a16:creationId xmlns:a16="http://schemas.microsoft.com/office/drawing/2014/main" id="{9CA69343-C454-4771-1138-FE2D9981ABC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67" name="Group 65">
            <a:extLst>
              <a:ext uri="{FF2B5EF4-FFF2-40B4-BE49-F238E27FC236}">
                <a16:creationId xmlns:a16="http://schemas.microsoft.com/office/drawing/2014/main" id="{3D2D700D-D033-B172-262D-19BE4898FED8}"/>
              </a:ext>
            </a:extLst>
          </p:cNvPr>
          <p:cNvGrpSpPr/>
          <p:nvPr/>
        </p:nvGrpSpPr>
        <p:grpSpPr>
          <a:xfrm>
            <a:off x="6953654" y="5483887"/>
            <a:ext cx="220832" cy="193228"/>
            <a:chOff x="0" y="0"/>
            <a:chExt cx="812800" cy="711200"/>
          </a:xfrm>
        </p:grpSpPr>
        <p:sp>
          <p:nvSpPr>
            <p:cNvPr id="77" name="Freeform 66">
              <a:extLst>
                <a:ext uri="{FF2B5EF4-FFF2-40B4-BE49-F238E27FC236}">
                  <a16:creationId xmlns:a16="http://schemas.microsoft.com/office/drawing/2014/main" id="{740E79E7-8F46-8915-B9AD-23C003BCB80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9" name="TextBox 67">
              <a:extLst>
                <a:ext uri="{FF2B5EF4-FFF2-40B4-BE49-F238E27FC236}">
                  <a16:creationId xmlns:a16="http://schemas.microsoft.com/office/drawing/2014/main" id="{1851C3BA-CBFB-184E-1E83-0AFD3DCC760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pic>
        <p:nvPicPr>
          <p:cNvPr id="37" name="Picture 36" descr="A blue and white sign with white text&#10;&#10;AI-generated content may be incorrect.">
            <a:extLst>
              <a:ext uri="{FF2B5EF4-FFF2-40B4-BE49-F238E27FC236}">
                <a16:creationId xmlns:a16="http://schemas.microsoft.com/office/drawing/2014/main" id="{E3C09B0A-64A7-C7CB-05C8-0A773B40408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248" y="183716"/>
            <a:ext cx="1363097" cy="377141"/>
          </a:xfrm>
          <a:prstGeom prst="rect">
            <a:avLst/>
          </a:prstGeom>
        </p:spPr>
      </p:pic>
      <p:grpSp>
        <p:nvGrpSpPr>
          <p:cNvPr id="51" name="Group 65">
            <a:extLst>
              <a:ext uri="{FF2B5EF4-FFF2-40B4-BE49-F238E27FC236}">
                <a16:creationId xmlns:a16="http://schemas.microsoft.com/office/drawing/2014/main" id="{AD0E45FD-4C59-C907-3877-6A2DC20691DA}"/>
              </a:ext>
            </a:extLst>
          </p:cNvPr>
          <p:cNvGrpSpPr/>
          <p:nvPr/>
        </p:nvGrpSpPr>
        <p:grpSpPr>
          <a:xfrm>
            <a:off x="5419924" y="2649644"/>
            <a:ext cx="220832" cy="193228"/>
            <a:chOff x="0" y="0"/>
            <a:chExt cx="812800" cy="711200"/>
          </a:xfrm>
        </p:grpSpPr>
        <p:sp>
          <p:nvSpPr>
            <p:cNvPr id="56" name="Freeform 66">
              <a:extLst>
                <a:ext uri="{FF2B5EF4-FFF2-40B4-BE49-F238E27FC236}">
                  <a16:creationId xmlns:a16="http://schemas.microsoft.com/office/drawing/2014/main" id="{B021B0F3-2982-E870-A74E-4B3FA5ED55C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67">
              <a:extLst>
                <a:ext uri="{FF2B5EF4-FFF2-40B4-BE49-F238E27FC236}">
                  <a16:creationId xmlns:a16="http://schemas.microsoft.com/office/drawing/2014/main" id="{5F80A677-D2AC-D025-E5ED-CC02844BAFC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6" name="Group 62">
            <a:extLst>
              <a:ext uri="{FF2B5EF4-FFF2-40B4-BE49-F238E27FC236}">
                <a16:creationId xmlns:a16="http://schemas.microsoft.com/office/drawing/2014/main" id="{B8FC6ECC-F2B7-7C34-D76C-DCDD3A65E8E8}"/>
              </a:ext>
            </a:extLst>
          </p:cNvPr>
          <p:cNvGrpSpPr/>
          <p:nvPr/>
        </p:nvGrpSpPr>
        <p:grpSpPr>
          <a:xfrm>
            <a:off x="10287015" y="2731593"/>
            <a:ext cx="242972" cy="242972"/>
            <a:chOff x="0" y="0"/>
            <a:chExt cx="812800" cy="812800"/>
          </a:xfrm>
        </p:grpSpPr>
        <p:sp>
          <p:nvSpPr>
            <p:cNvPr id="38" name="Freeform 63">
              <a:extLst>
                <a:ext uri="{FF2B5EF4-FFF2-40B4-BE49-F238E27FC236}">
                  <a16:creationId xmlns:a16="http://schemas.microsoft.com/office/drawing/2014/main" id="{678EA968-FE98-6A14-9E6F-E296F7EEAE7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TextBox 64">
              <a:extLst>
                <a:ext uri="{FF2B5EF4-FFF2-40B4-BE49-F238E27FC236}">
                  <a16:creationId xmlns:a16="http://schemas.microsoft.com/office/drawing/2014/main" id="{60F09EC4-827E-D59E-330A-3D0F6B89F2C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sp>
        <p:nvSpPr>
          <p:cNvPr id="35" name="Freeform 66">
            <a:extLst>
              <a:ext uri="{FF2B5EF4-FFF2-40B4-BE49-F238E27FC236}">
                <a16:creationId xmlns:a16="http://schemas.microsoft.com/office/drawing/2014/main" id="{6C15218A-AA12-E86E-00CE-00AA26BF1B98}"/>
              </a:ext>
            </a:extLst>
          </p:cNvPr>
          <p:cNvSpPr/>
          <p:nvPr/>
        </p:nvSpPr>
        <p:spPr>
          <a:xfrm>
            <a:off x="5446085" y="1988153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12" name="Group 65">
            <a:extLst>
              <a:ext uri="{FF2B5EF4-FFF2-40B4-BE49-F238E27FC236}">
                <a16:creationId xmlns:a16="http://schemas.microsoft.com/office/drawing/2014/main" id="{1AC283BB-B788-E3A2-AF09-6312026A58EC}"/>
              </a:ext>
            </a:extLst>
          </p:cNvPr>
          <p:cNvGrpSpPr/>
          <p:nvPr/>
        </p:nvGrpSpPr>
        <p:grpSpPr>
          <a:xfrm>
            <a:off x="2793680" y="2683717"/>
            <a:ext cx="220832" cy="193228"/>
            <a:chOff x="0" y="0"/>
            <a:chExt cx="812800" cy="711200"/>
          </a:xfrm>
        </p:grpSpPr>
        <p:sp>
          <p:nvSpPr>
            <p:cNvPr id="14" name="Freeform 66">
              <a:extLst>
                <a:ext uri="{FF2B5EF4-FFF2-40B4-BE49-F238E27FC236}">
                  <a16:creationId xmlns:a16="http://schemas.microsoft.com/office/drawing/2014/main" id="{4B4F6E8E-E210-40E8-5ADC-C73E3ADD20A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TextBox 67">
              <a:extLst>
                <a:ext uri="{FF2B5EF4-FFF2-40B4-BE49-F238E27FC236}">
                  <a16:creationId xmlns:a16="http://schemas.microsoft.com/office/drawing/2014/main" id="{74D041A9-983A-8FD5-282D-3F762DD1CB2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0" name="Group 62">
            <a:extLst>
              <a:ext uri="{FF2B5EF4-FFF2-40B4-BE49-F238E27FC236}">
                <a16:creationId xmlns:a16="http://schemas.microsoft.com/office/drawing/2014/main" id="{5CB819CA-EAF6-3704-7EC6-3358CECC8C8D}"/>
              </a:ext>
            </a:extLst>
          </p:cNvPr>
          <p:cNvGrpSpPr/>
          <p:nvPr/>
        </p:nvGrpSpPr>
        <p:grpSpPr>
          <a:xfrm>
            <a:off x="3484456" y="5728464"/>
            <a:ext cx="242972" cy="242972"/>
            <a:chOff x="0" y="0"/>
            <a:chExt cx="812800" cy="812800"/>
          </a:xfrm>
        </p:grpSpPr>
        <p:sp>
          <p:nvSpPr>
            <p:cNvPr id="21" name="Freeform 63">
              <a:extLst>
                <a:ext uri="{FF2B5EF4-FFF2-40B4-BE49-F238E27FC236}">
                  <a16:creationId xmlns:a16="http://schemas.microsoft.com/office/drawing/2014/main" id="{E8FD138F-2DB9-565E-77E4-F23E0FFC21E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TextBox 64">
              <a:extLst>
                <a:ext uri="{FF2B5EF4-FFF2-40B4-BE49-F238E27FC236}">
                  <a16:creationId xmlns:a16="http://schemas.microsoft.com/office/drawing/2014/main" id="{0C3EDC00-0DCC-4A85-43D1-891FE2807EA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3" name="Group 62">
            <a:extLst>
              <a:ext uri="{FF2B5EF4-FFF2-40B4-BE49-F238E27FC236}">
                <a16:creationId xmlns:a16="http://schemas.microsoft.com/office/drawing/2014/main" id="{761E0003-C5EB-83A7-E053-04207D74E43F}"/>
              </a:ext>
            </a:extLst>
          </p:cNvPr>
          <p:cNvGrpSpPr/>
          <p:nvPr/>
        </p:nvGrpSpPr>
        <p:grpSpPr>
          <a:xfrm>
            <a:off x="8552838" y="2978663"/>
            <a:ext cx="242972" cy="242972"/>
            <a:chOff x="0" y="0"/>
            <a:chExt cx="812800" cy="812800"/>
          </a:xfrm>
        </p:grpSpPr>
        <p:sp>
          <p:nvSpPr>
            <p:cNvPr id="24" name="Freeform 63">
              <a:extLst>
                <a:ext uri="{FF2B5EF4-FFF2-40B4-BE49-F238E27FC236}">
                  <a16:creationId xmlns:a16="http://schemas.microsoft.com/office/drawing/2014/main" id="{4A9092C3-C0DE-A814-7D23-57724390237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TextBox 64">
              <a:extLst>
                <a:ext uri="{FF2B5EF4-FFF2-40B4-BE49-F238E27FC236}">
                  <a16:creationId xmlns:a16="http://schemas.microsoft.com/office/drawing/2014/main" id="{DFB20C39-7763-8D35-B1B0-99C5E1E434A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8" name="Group 65">
            <a:extLst>
              <a:ext uri="{FF2B5EF4-FFF2-40B4-BE49-F238E27FC236}">
                <a16:creationId xmlns:a16="http://schemas.microsoft.com/office/drawing/2014/main" id="{105B850F-FB07-8A62-3A11-B302EE57D418}"/>
              </a:ext>
            </a:extLst>
          </p:cNvPr>
          <p:cNvGrpSpPr/>
          <p:nvPr/>
        </p:nvGrpSpPr>
        <p:grpSpPr>
          <a:xfrm>
            <a:off x="5397532" y="7181702"/>
            <a:ext cx="220832" cy="193228"/>
            <a:chOff x="0" y="0"/>
            <a:chExt cx="812800" cy="711200"/>
          </a:xfrm>
        </p:grpSpPr>
        <p:sp>
          <p:nvSpPr>
            <p:cNvPr id="33" name="Freeform 66">
              <a:extLst>
                <a:ext uri="{FF2B5EF4-FFF2-40B4-BE49-F238E27FC236}">
                  <a16:creationId xmlns:a16="http://schemas.microsoft.com/office/drawing/2014/main" id="{012F7778-32A5-8AE8-86BE-4CC186016E3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67">
              <a:extLst>
                <a:ext uri="{FF2B5EF4-FFF2-40B4-BE49-F238E27FC236}">
                  <a16:creationId xmlns:a16="http://schemas.microsoft.com/office/drawing/2014/main" id="{210235A0-0A6E-0A6F-D8E6-16FBFCC6FEF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3" name="Group 65">
            <a:extLst>
              <a:ext uri="{FF2B5EF4-FFF2-40B4-BE49-F238E27FC236}">
                <a16:creationId xmlns:a16="http://schemas.microsoft.com/office/drawing/2014/main" id="{28C2E247-6B29-FEDE-6754-47E4E801FBE0}"/>
              </a:ext>
            </a:extLst>
          </p:cNvPr>
          <p:cNvGrpSpPr/>
          <p:nvPr/>
        </p:nvGrpSpPr>
        <p:grpSpPr>
          <a:xfrm>
            <a:off x="9474055" y="4575530"/>
            <a:ext cx="220832" cy="193228"/>
            <a:chOff x="0" y="0"/>
            <a:chExt cx="812800" cy="711200"/>
          </a:xfrm>
        </p:grpSpPr>
        <p:sp>
          <p:nvSpPr>
            <p:cNvPr id="44" name="Freeform 66">
              <a:extLst>
                <a:ext uri="{FF2B5EF4-FFF2-40B4-BE49-F238E27FC236}">
                  <a16:creationId xmlns:a16="http://schemas.microsoft.com/office/drawing/2014/main" id="{916406CF-8EE3-3EE9-0F33-208C03CA385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TextBox 67">
              <a:extLst>
                <a:ext uri="{FF2B5EF4-FFF2-40B4-BE49-F238E27FC236}">
                  <a16:creationId xmlns:a16="http://schemas.microsoft.com/office/drawing/2014/main" id="{E8DD60F0-AC3E-7BF8-7BC1-73913291EA6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9" name="Group 65">
            <a:extLst>
              <a:ext uri="{FF2B5EF4-FFF2-40B4-BE49-F238E27FC236}">
                <a16:creationId xmlns:a16="http://schemas.microsoft.com/office/drawing/2014/main" id="{94F5464A-B9D4-AE38-B23E-B946D530BDB3}"/>
              </a:ext>
            </a:extLst>
          </p:cNvPr>
          <p:cNvGrpSpPr/>
          <p:nvPr/>
        </p:nvGrpSpPr>
        <p:grpSpPr>
          <a:xfrm>
            <a:off x="5302359" y="6076322"/>
            <a:ext cx="220832" cy="193228"/>
            <a:chOff x="0" y="0"/>
            <a:chExt cx="812800" cy="711200"/>
          </a:xfrm>
        </p:grpSpPr>
        <p:sp>
          <p:nvSpPr>
            <p:cNvPr id="54" name="Freeform 66">
              <a:extLst>
                <a:ext uri="{FF2B5EF4-FFF2-40B4-BE49-F238E27FC236}">
                  <a16:creationId xmlns:a16="http://schemas.microsoft.com/office/drawing/2014/main" id="{9DB816E9-13A5-339E-39F6-0D2793EBE4C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5" name="TextBox 67">
              <a:extLst>
                <a:ext uri="{FF2B5EF4-FFF2-40B4-BE49-F238E27FC236}">
                  <a16:creationId xmlns:a16="http://schemas.microsoft.com/office/drawing/2014/main" id="{9A62A6D2-0653-D4C7-069C-D0C2EDDADD6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8" name="Group 65">
            <a:extLst>
              <a:ext uri="{FF2B5EF4-FFF2-40B4-BE49-F238E27FC236}">
                <a16:creationId xmlns:a16="http://schemas.microsoft.com/office/drawing/2014/main" id="{67214C82-F7FF-842E-B9DD-9CFF8E505474}"/>
              </a:ext>
            </a:extLst>
          </p:cNvPr>
          <p:cNvGrpSpPr/>
          <p:nvPr/>
        </p:nvGrpSpPr>
        <p:grpSpPr>
          <a:xfrm>
            <a:off x="5412775" y="5344125"/>
            <a:ext cx="220832" cy="193228"/>
            <a:chOff x="0" y="0"/>
            <a:chExt cx="812800" cy="711200"/>
          </a:xfrm>
        </p:grpSpPr>
        <p:sp>
          <p:nvSpPr>
            <p:cNvPr id="61" name="Freeform 66">
              <a:extLst>
                <a:ext uri="{FF2B5EF4-FFF2-40B4-BE49-F238E27FC236}">
                  <a16:creationId xmlns:a16="http://schemas.microsoft.com/office/drawing/2014/main" id="{4AF24E4E-13D3-8778-E0E0-F5CFE0D1687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5" name="TextBox 67">
              <a:extLst>
                <a:ext uri="{FF2B5EF4-FFF2-40B4-BE49-F238E27FC236}">
                  <a16:creationId xmlns:a16="http://schemas.microsoft.com/office/drawing/2014/main" id="{75E2A79D-00BA-0D4E-A138-2BCEA41C54F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6" name="Group 62">
            <a:extLst>
              <a:ext uri="{FF2B5EF4-FFF2-40B4-BE49-F238E27FC236}">
                <a16:creationId xmlns:a16="http://schemas.microsoft.com/office/drawing/2014/main" id="{035F1C0D-EF12-D35F-8207-E23E0C9BA764}"/>
              </a:ext>
            </a:extLst>
          </p:cNvPr>
          <p:cNvGrpSpPr/>
          <p:nvPr/>
        </p:nvGrpSpPr>
        <p:grpSpPr>
          <a:xfrm>
            <a:off x="6959472" y="4264170"/>
            <a:ext cx="242972" cy="242972"/>
            <a:chOff x="0" y="0"/>
            <a:chExt cx="812800" cy="812800"/>
          </a:xfrm>
        </p:grpSpPr>
        <p:sp>
          <p:nvSpPr>
            <p:cNvPr id="75" name="Freeform 63">
              <a:extLst>
                <a:ext uri="{FF2B5EF4-FFF2-40B4-BE49-F238E27FC236}">
                  <a16:creationId xmlns:a16="http://schemas.microsoft.com/office/drawing/2014/main" id="{C0589C56-3C6F-0E81-0C53-7D43FD131A0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6" name="TextBox 64">
              <a:extLst>
                <a:ext uri="{FF2B5EF4-FFF2-40B4-BE49-F238E27FC236}">
                  <a16:creationId xmlns:a16="http://schemas.microsoft.com/office/drawing/2014/main" id="{1CE2CF2C-279E-3323-E492-E8F8761C8B2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0" name="Group 65">
            <a:extLst>
              <a:ext uri="{FF2B5EF4-FFF2-40B4-BE49-F238E27FC236}">
                <a16:creationId xmlns:a16="http://schemas.microsoft.com/office/drawing/2014/main" id="{14CFF11F-84DF-E5A6-AD2E-D7E9B0E47E0C}"/>
              </a:ext>
            </a:extLst>
          </p:cNvPr>
          <p:cNvGrpSpPr/>
          <p:nvPr/>
        </p:nvGrpSpPr>
        <p:grpSpPr>
          <a:xfrm>
            <a:off x="8583390" y="4085179"/>
            <a:ext cx="220832" cy="193228"/>
            <a:chOff x="0" y="0"/>
            <a:chExt cx="812800" cy="711200"/>
          </a:xfrm>
        </p:grpSpPr>
        <p:sp>
          <p:nvSpPr>
            <p:cNvPr id="81" name="Freeform 66">
              <a:extLst>
                <a:ext uri="{FF2B5EF4-FFF2-40B4-BE49-F238E27FC236}">
                  <a16:creationId xmlns:a16="http://schemas.microsoft.com/office/drawing/2014/main" id="{B0E3290C-C28D-4A18-41EC-3D6BBA3A353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2" name="TextBox 67">
              <a:extLst>
                <a:ext uri="{FF2B5EF4-FFF2-40B4-BE49-F238E27FC236}">
                  <a16:creationId xmlns:a16="http://schemas.microsoft.com/office/drawing/2014/main" id="{97A1DFB3-72F8-7098-B176-9C0CEFF6684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3" name="Group 62">
            <a:extLst>
              <a:ext uri="{FF2B5EF4-FFF2-40B4-BE49-F238E27FC236}">
                <a16:creationId xmlns:a16="http://schemas.microsoft.com/office/drawing/2014/main" id="{F05CCBFC-6829-7805-08BE-BD93CD55C5BA}"/>
              </a:ext>
            </a:extLst>
          </p:cNvPr>
          <p:cNvGrpSpPr/>
          <p:nvPr/>
        </p:nvGrpSpPr>
        <p:grpSpPr>
          <a:xfrm>
            <a:off x="7837286" y="6896940"/>
            <a:ext cx="242972" cy="242972"/>
            <a:chOff x="0" y="0"/>
            <a:chExt cx="812800" cy="812800"/>
          </a:xfrm>
        </p:grpSpPr>
        <p:sp>
          <p:nvSpPr>
            <p:cNvPr id="84" name="Freeform 63">
              <a:extLst>
                <a:ext uri="{FF2B5EF4-FFF2-40B4-BE49-F238E27FC236}">
                  <a16:creationId xmlns:a16="http://schemas.microsoft.com/office/drawing/2014/main" id="{7A4AA02B-B406-E31F-16A6-08C698EAB71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5" name="TextBox 64">
              <a:extLst>
                <a:ext uri="{FF2B5EF4-FFF2-40B4-BE49-F238E27FC236}">
                  <a16:creationId xmlns:a16="http://schemas.microsoft.com/office/drawing/2014/main" id="{DC904B1B-989F-44C1-F19E-E33E000B688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sp>
        <p:nvSpPr>
          <p:cNvPr id="86" name="Freeform 66">
            <a:extLst>
              <a:ext uri="{FF2B5EF4-FFF2-40B4-BE49-F238E27FC236}">
                <a16:creationId xmlns:a16="http://schemas.microsoft.com/office/drawing/2014/main" id="{1C560A9E-33F0-DB09-92C0-87F4FDF3CDB5}"/>
              </a:ext>
            </a:extLst>
          </p:cNvPr>
          <p:cNvSpPr/>
          <p:nvPr/>
        </p:nvSpPr>
        <p:spPr>
          <a:xfrm>
            <a:off x="8609483" y="1932048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87" name="Freeform 66">
            <a:extLst>
              <a:ext uri="{FF2B5EF4-FFF2-40B4-BE49-F238E27FC236}">
                <a16:creationId xmlns:a16="http://schemas.microsoft.com/office/drawing/2014/main" id="{C2220CAB-3926-AA7A-A6E0-79F2D767AC4B}"/>
              </a:ext>
            </a:extLst>
          </p:cNvPr>
          <p:cNvSpPr/>
          <p:nvPr/>
        </p:nvSpPr>
        <p:spPr>
          <a:xfrm>
            <a:off x="10330282" y="1971025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551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BC1314-F16E-E97F-402C-55E124BB69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042F963-1556-CA95-D5F8-07EFFF6F90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3680026"/>
              </p:ext>
            </p:extLst>
          </p:nvPr>
        </p:nvGraphicFramePr>
        <p:xfrm>
          <a:off x="2309437" y="492230"/>
          <a:ext cx="8394338" cy="7287704"/>
        </p:xfrm>
        <a:graphic>
          <a:graphicData uri="http://schemas.openxmlformats.org/drawingml/2006/table">
            <a:tbl>
              <a:tblPr/>
              <a:tblGrid>
                <a:gridCol w="11969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33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80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69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9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05256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Monday</a:t>
                      </a:r>
                    </a:p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23/02/2026</a:t>
                      </a:r>
                      <a:endParaRPr lang="en-US" sz="12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</a:t>
                      </a:r>
                    </a:p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24/02/2026</a:t>
                      </a:r>
                      <a:endParaRPr lang="en-US" sz="12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</a:t>
                      </a:r>
                    </a:p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25/02/2026</a:t>
                      </a:r>
                      <a:endParaRPr lang="en-US" sz="12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</a:t>
                      </a:r>
                    </a:p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26/02/2026</a:t>
                      </a:r>
                      <a:endParaRPr lang="en-US" sz="12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Friday</a:t>
                      </a:r>
                    </a:p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27/02/2026</a:t>
                      </a:r>
                      <a:endParaRPr lang="en-US" sz="1200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28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Drop in breakfast club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9:30-10:30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Drop in breakfast club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9:30-10:30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Women’s only sessions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Drop in breakfast club with Tania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9:30-10:30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Arts &amp; Crafts with Tania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10:30-12:00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Chill and chat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12:00-1:00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Join us to improve your mental health, socialize and explore mindful activities.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i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/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UPW – invite only</a:t>
                      </a:r>
                    </a:p>
                    <a:p>
                      <a:pPr algn="ctr"/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10:00-12:00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Drop in breakfast club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9:30-10:30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Drop in breakfast club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9:30-10:30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8350">
                <a:tc>
                  <a:txBody>
                    <a:bodyPr/>
                    <a:lstStyle/>
                    <a:p>
                      <a:pPr algn="ctr"/>
                      <a:r>
                        <a:rPr lang="en-US" sz="1000" b="1">
                          <a:solidFill>
                            <a:srgbClr val="000000"/>
                          </a:solidFill>
                          <a:latin typeface="DM Sans"/>
                        </a:rPr>
                        <a:t>Hub Club – focus group with peer mentor Ed</a:t>
                      </a:r>
                    </a:p>
                    <a:p>
                      <a:pPr algn="ctr"/>
                      <a:r>
                        <a:rPr lang="en-US" sz="1000" b="1">
                          <a:solidFill>
                            <a:srgbClr val="000000"/>
                          </a:solidFill>
                          <a:latin typeface="DM Sans"/>
                        </a:rPr>
                        <a:t>10:30-12:00</a:t>
                      </a:r>
                    </a:p>
                    <a:p>
                      <a:pPr algn="ctr"/>
                      <a:endParaRPr lang="en-US" sz="1000" b="1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just"/>
                      <a:r>
                        <a:rPr lang="en-US" sz="1000" b="0" i="1">
                          <a:solidFill>
                            <a:srgbClr val="000000"/>
                          </a:solidFill>
                          <a:latin typeface="DM Sans"/>
                        </a:rPr>
                        <a:t>Discuss hub activities and help us shape future activities.</a:t>
                      </a: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Arts and Crafts with Julia and Matt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10:00-11:30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i="1" dirty="0" err="1">
                          <a:solidFill>
                            <a:srgbClr val="000000"/>
                          </a:solidFill>
                          <a:latin typeface="DM Sans"/>
                        </a:rPr>
                        <a:t>Socialise</a:t>
                      </a:r>
                      <a:r>
                        <a:rPr lang="en-US" sz="1000" i="1" dirty="0">
                          <a:solidFill>
                            <a:srgbClr val="000000"/>
                          </a:solidFill>
                          <a:latin typeface="DM Sans"/>
                        </a:rPr>
                        <a:t> and engage in a mindful activity to improve your mental health.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000" b="1" dirty="0">
                          <a:latin typeface="DM Sans" pitchFamily="2" charset="0"/>
                        </a:rPr>
                        <a:t>Digital College (self-led)</a:t>
                      </a:r>
                    </a:p>
                    <a:p>
                      <a:pPr algn="ctr"/>
                      <a:r>
                        <a:rPr lang="en-GB" sz="1000" b="1" dirty="0">
                          <a:latin typeface="DM Sans" pitchFamily="2" charset="0"/>
                        </a:rPr>
                        <a:t>10:30-12:00</a:t>
                      </a:r>
                    </a:p>
                    <a:p>
                      <a:pPr algn="just"/>
                      <a:r>
                        <a:rPr lang="en-US" sz="1000" i="1" dirty="0">
                          <a:solidFill>
                            <a:srgbClr val="000000"/>
                          </a:solidFill>
                          <a:latin typeface="DM Sans"/>
                        </a:rPr>
                        <a:t>Gain new knowledge and qualifications.</a:t>
                      </a:r>
                    </a:p>
                    <a:p>
                      <a:pPr algn="ctr"/>
                      <a:endParaRPr lang="en-GB" sz="1000" dirty="0"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000" b="1" dirty="0">
                          <a:latin typeface="DM Sans" pitchFamily="2" charset="0"/>
                        </a:rPr>
                        <a:t>CBT with Molly – booking only</a:t>
                      </a:r>
                    </a:p>
                    <a:p>
                      <a:pPr algn="ctr"/>
                      <a:r>
                        <a:rPr lang="en-GB" sz="1000" b="1" dirty="0">
                          <a:latin typeface="DM Sans" pitchFamily="2" charset="0"/>
                        </a:rPr>
                        <a:t>10:00-4:00</a:t>
                      </a: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00" b="1" dirty="0">
                          <a:latin typeface="DM Sans" pitchFamily="2" charset="0"/>
                        </a:rPr>
                        <a:t>Cooking Skills with Julia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1000" b="1" dirty="0">
                          <a:latin typeface="DM Sans" pitchFamily="2" charset="0"/>
                        </a:rPr>
                        <a:t>10:30-12:00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1000" b="1" dirty="0">
                        <a:latin typeface="DM Sans" pitchFamily="2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1" dirty="0">
                          <a:latin typeface="DM Sans" pitchFamily="2" charset="0"/>
                        </a:rPr>
                        <a:t>Learn to cook healthy meals and explore meals from different cultures.</a:t>
                      </a:r>
                      <a:endParaRPr lang="en-GB" sz="1000" dirty="0"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dirty="0">
                        <a:solidFill>
                          <a:schemeClr val="tx1"/>
                        </a:solidFill>
                        <a:latin typeface="DM Sans"/>
                      </a:endParaRPr>
                    </a:p>
                    <a:p>
                      <a:pPr algn="ctr"/>
                      <a:r>
                        <a:rPr lang="en-GB" sz="1000" b="1" dirty="0"/>
                        <a:t>CBT with Molly – booking only</a:t>
                      </a:r>
                    </a:p>
                    <a:p>
                      <a:pPr algn="ctr"/>
                      <a:r>
                        <a:rPr lang="en-GB" sz="1000" b="1" dirty="0"/>
                        <a:t>10:00-4:00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Counselling &amp; Therapy sessions, appointment only. Please refer if support is needed</a:t>
                      </a:r>
                    </a:p>
                    <a:p>
                      <a:pPr algn="ctr"/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Mental Health coffee morning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10:30-12:00</a:t>
                      </a:r>
                    </a:p>
                    <a:p>
                      <a:pPr algn="just">
                        <a:lnSpc>
                          <a:spcPts val="1515"/>
                        </a:lnSpc>
                        <a:defRPr/>
                      </a:pPr>
                      <a:r>
                        <a:rPr lang="en-US" sz="10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Join us for a coffee while we discuss mental health.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Job Club with Ian 10:30-12:00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Get help preparing for job searching, interviews and starting work.</a:t>
                      </a: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1339"/>
                  </a:ext>
                </a:extLst>
              </a:tr>
              <a:tr h="1515295">
                <a:tc rowSpan="2"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1pm -4pm 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dirty="0">
                          <a:latin typeface="DM Sans" pitchFamily="2" charset="0"/>
                        </a:rPr>
                        <a:t>Recovery Group with Julia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dirty="0">
                          <a:latin typeface="DM Sans" pitchFamily="2" charset="0"/>
                        </a:rPr>
                        <a:t>11:30-12:30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i="1" dirty="0">
                          <a:latin typeface="DM Sans" pitchFamily="2" charset="0"/>
                        </a:rPr>
                        <a:t>Receive group support to start and maintain drug/alcohol recovery.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/>
                        <a:t>IPP Group with Julia and Maura – IPP only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/>
                        <a:t>2:00-4:00</a:t>
                      </a:r>
                    </a:p>
                    <a:p>
                      <a:pPr algn="just"/>
                      <a:r>
                        <a:rPr lang="en-GB" sz="1000" i="1" dirty="0"/>
                        <a:t>Get support from other IPP participants and discuss support required for yourself.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Lego Nostalgia with peer mentor Ed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1:00-3:00</a:t>
                      </a:r>
                      <a:r>
                        <a:rPr lang="en-US" sz="10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Spend time with positive peers, learn skills such as problem solving, focus, task management.’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Say it in a song! Music session with Donna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1:30-3:30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Learn to play instruments and about songwriting.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2233413"/>
                  </a:ext>
                </a:extLst>
              </a:tr>
              <a:tr h="1154598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18-29 only session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1:00-3:00</a:t>
                      </a:r>
                    </a:p>
                    <a:p>
                      <a:pPr algn="ctr"/>
                      <a:r>
                        <a:rPr lang="en-US" sz="1000" b="0" i="1" dirty="0">
                          <a:solidFill>
                            <a:srgbClr val="000000"/>
                          </a:solidFill>
                          <a:latin typeface="DM Sans"/>
                        </a:rPr>
                        <a:t>Various support based on your needs with support workers.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Hub induction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(Meet the team and enroll!)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1pm -4pm </a:t>
                      </a:r>
                      <a:endParaRPr lang="en-GB" sz="1050" dirty="0"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DM Sans"/>
                        </a:rPr>
                        <a:t>Museum visit with Julia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DM Sans"/>
                        </a:rPr>
                        <a:t>1:00-4:00</a:t>
                      </a:r>
                    </a:p>
                    <a:p>
                      <a:pPr algn="just">
                        <a:lnSpc>
                          <a:spcPts val="1515"/>
                        </a:lnSpc>
                        <a:defRPr/>
                      </a:pPr>
                      <a:r>
                        <a:rPr lang="en-US" sz="1000" b="0" i="1" dirty="0">
                          <a:solidFill>
                            <a:schemeClr val="tx1"/>
                          </a:solidFill>
                          <a:latin typeface="DM Sans"/>
                        </a:rPr>
                        <a:t>Spend time learning about art and history with your peers.</a:t>
                      </a:r>
                      <a:endParaRPr lang="en-GB" sz="1000" b="0" i="1"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B0EFFB0E-14E9-32D5-9BFB-2A625DE6A0C8}"/>
              </a:ext>
            </a:extLst>
          </p:cNvPr>
          <p:cNvGrpSpPr/>
          <p:nvPr/>
        </p:nvGrpSpPr>
        <p:grpSpPr>
          <a:xfrm>
            <a:off x="44004" y="1546580"/>
            <a:ext cx="2321941" cy="4712742"/>
            <a:chOff x="0" y="0"/>
            <a:chExt cx="902503" cy="1716756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BBBD6B7A-5267-B9A8-C728-7A1F79C0C41C}"/>
                </a:ext>
              </a:extLst>
            </p:cNvPr>
            <p:cNvSpPr/>
            <p:nvPr/>
          </p:nvSpPr>
          <p:spPr>
            <a:xfrm>
              <a:off x="0" y="0"/>
              <a:ext cx="881523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4C2CF8D9-2BCA-6B56-A06E-EBE588B04218}"/>
                </a:ext>
              </a:extLst>
            </p:cNvPr>
            <p:cNvSpPr txBox="1"/>
            <p:nvPr/>
          </p:nvSpPr>
          <p:spPr>
            <a:xfrm>
              <a:off x="4033" y="18880"/>
              <a:ext cx="898470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700" u="sng" dirty="0">
                  <a:solidFill>
                    <a:srgbClr val="FFFFFF"/>
                  </a:solidFill>
                  <a:latin typeface="DM Sans"/>
                </a:rPr>
                <a:t>Information</a:t>
              </a:r>
            </a:p>
            <a:p>
              <a:pPr algn="ctr">
                <a:lnSpc>
                  <a:spcPts val="2379"/>
                </a:lnSpc>
              </a:pPr>
              <a:r>
                <a:rPr lang="en-US" sz="1050" dirty="0">
                  <a:solidFill>
                    <a:srgbClr val="FFFFFF"/>
                  </a:solidFill>
                  <a:latin typeface="DM Sans" pitchFamily="2" charset="0"/>
                </a:rPr>
                <a:t>Hub is located at </a:t>
              </a:r>
              <a:r>
                <a:rPr lang="en-GB" sz="1050" dirty="0">
                  <a:solidFill>
                    <a:srgbClr val="FFFFFF"/>
                  </a:solidFill>
                  <a:latin typeface="DM Sans" pitchFamily="2" charset="0"/>
                </a:rPr>
                <a:t>State House, Dale St., L2 4TR</a:t>
              </a:r>
            </a:p>
            <a:p>
              <a:pPr algn="ctr">
                <a:lnSpc>
                  <a:spcPts val="2379"/>
                </a:lnSpc>
              </a:pPr>
              <a:endParaRPr lang="en-GB" sz="1050" dirty="0">
                <a:solidFill>
                  <a:srgbClr val="FFFFFF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r>
                <a:rPr lang="en-GB" sz="1050" dirty="0">
                  <a:solidFill>
                    <a:schemeClr val="bg1"/>
                  </a:solidFill>
                  <a:latin typeface="DM Sans" pitchFamily="2" charset="0"/>
                  <a:ea typeface="Calibri" panose="020F0502020204030204" pitchFamily="34" charset="0"/>
                </a:rPr>
                <a:t>International days sessions explore different areas and help participants gain new knowledge, learn about different cultures, people, disabilities</a:t>
              </a:r>
              <a:r>
                <a:rPr lang="en-GB" sz="1050">
                  <a:solidFill>
                    <a:schemeClr val="bg1"/>
                  </a:solidFill>
                  <a:latin typeface="DM Sans" pitchFamily="2" charset="0"/>
                  <a:ea typeface="Calibri" panose="020F0502020204030204" pitchFamily="34" charset="0"/>
                </a:rPr>
                <a:t>, environment, etc</a:t>
              </a:r>
              <a:r>
                <a:rPr lang="en-GB" sz="1050" dirty="0">
                  <a:solidFill>
                    <a:schemeClr val="bg1"/>
                  </a:solidFill>
                  <a:latin typeface="DM Sans" pitchFamily="2" charset="0"/>
                  <a:ea typeface="Calibri" panose="020F0502020204030204" pitchFamily="34" charset="0"/>
                </a:rPr>
                <a:t>.</a:t>
              </a:r>
              <a:r>
                <a:rPr kumimoji="0" lang="en-GB" sz="105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uLnTx/>
                  <a:uFillTx/>
                  <a:latin typeface="DM Sans" pitchFamily="2" charset="0"/>
                  <a:ea typeface="Calibri" panose="020F0502020204030204" pitchFamily="34" charset="0"/>
                </a:rPr>
                <a:t> </a:t>
              </a:r>
              <a:endPara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M Sans" pitchFamily="2" charset="0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83DD55BC-4F8C-F2F9-DF88-E268EBF6CEEE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CC2C30BD-19FE-F325-9188-22777E20011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05E3A12E-A564-388E-D47C-94BA0C69DAE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7A1B1941-C3E6-B1F3-7043-C9D4E9D5D96E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34885C90-9390-F044-4BD0-2607597A400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C4687653-9ABC-0FED-C6B0-E715E82C3A6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62BD99DD-F94A-C63B-3ED2-25B740DC7DBA}"/>
              </a:ext>
            </a:extLst>
          </p:cNvPr>
          <p:cNvSpPr txBox="1"/>
          <p:nvPr/>
        </p:nvSpPr>
        <p:spPr>
          <a:xfrm>
            <a:off x="2569559" y="-32183"/>
            <a:ext cx="5548663" cy="5738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2400" u="sng" dirty="0">
                <a:solidFill>
                  <a:srgbClr val="000000"/>
                </a:solidFill>
                <a:latin typeface="DM Sans Bold"/>
              </a:rPr>
              <a:t>LIVERPOOL FEBRUARY - WEEK 4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B7FB4A79-B9C4-21A2-E5ED-166B6BEFDE96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A04D714B-CA40-080A-ECED-34089F86BE82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B0324370-A5A4-570E-DFFD-76D55F286E91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grpSp>
        <p:nvGrpSpPr>
          <p:cNvPr id="68" name="Group 49">
            <a:extLst>
              <a:ext uri="{FF2B5EF4-FFF2-40B4-BE49-F238E27FC236}">
                <a16:creationId xmlns:a16="http://schemas.microsoft.com/office/drawing/2014/main" id="{DE6D650F-0518-0EAC-982A-D1020EEB708E}"/>
              </a:ext>
            </a:extLst>
          </p:cNvPr>
          <p:cNvGrpSpPr/>
          <p:nvPr/>
        </p:nvGrpSpPr>
        <p:grpSpPr>
          <a:xfrm>
            <a:off x="109425" y="6441655"/>
            <a:ext cx="2066012" cy="747035"/>
            <a:chOff x="183080" y="0"/>
            <a:chExt cx="2754682" cy="996046"/>
          </a:xfrm>
        </p:grpSpPr>
        <p:sp>
          <p:nvSpPr>
            <p:cNvPr id="73" name="Freeform 50">
              <a:extLst>
                <a:ext uri="{FF2B5EF4-FFF2-40B4-BE49-F238E27FC236}">
                  <a16:creationId xmlns:a16="http://schemas.microsoft.com/office/drawing/2014/main" id="{E8850D6E-4515-C932-0FE5-7A26C834E75D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TextBox 52">
              <a:extLst>
                <a:ext uri="{FF2B5EF4-FFF2-40B4-BE49-F238E27FC236}">
                  <a16:creationId xmlns:a16="http://schemas.microsoft.com/office/drawing/2014/main" id="{18C9AF1A-44CE-B30E-EEF8-F80C8F6A68FF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pic>
        <p:nvPicPr>
          <p:cNvPr id="8" name="Picture 2" descr="GC_Landscape_RGB">
            <a:extLst>
              <a:ext uri="{FF2B5EF4-FFF2-40B4-BE49-F238E27FC236}">
                <a16:creationId xmlns:a16="http://schemas.microsoft.com/office/drawing/2014/main" id="{5C392047-3493-765D-B021-DD1C4A0978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349" y="105638"/>
            <a:ext cx="847613" cy="36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65">
            <a:extLst>
              <a:ext uri="{FF2B5EF4-FFF2-40B4-BE49-F238E27FC236}">
                <a16:creationId xmlns:a16="http://schemas.microsoft.com/office/drawing/2014/main" id="{70031AC4-6132-CB94-8D88-83E187619BC2}"/>
              </a:ext>
            </a:extLst>
          </p:cNvPr>
          <p:cNvGrpSpPr/>
          <p:nvPr/>
        </p:nvGrpSpPr>
        <p:grpSpPr>
          <a:xfrm>
            <a:off x="218495" y="232251"/>
            <a:ext cx="220832" cy="193228"/>
            <a:chOff x="0" y="0"/>
            <a:chExt cx="812800" cy="711200"/>
          </a:xfrm>
        </p:grpSpPr>
        <p:sp>
          <p:nvSpPr>
            <p:cNvPr id="15" name="Freeform 66">
              <a:extLst>
                <a:ext uri="{FF2B5EF4-FFF2-40B4-BE49-F238E27FC236}">
                  <a16:creationId xmlns:a16="http://schemas.microsoft.com/office/drawing/2014/main" id="{F8E4444A-9109-0FD7-3D19-65765798F26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TextBox 67">
              <a:extLst>
                <a:ext uri="{FF2B5EF4-FFF2-40B4-BE49-F238E27FC236}">
                  <a16:creationId xmlns:a16="http://schemas.microsoft.com/office/drawing/2014/main" id="{DBC2F349-0819-298A-6109-E242CBF211E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0" name="Group 65">
            <a:extLst>
              <a:ext uri="{FF2B5EF4-FFF2-40B4-BE49-F238E27FC236}">
                <a16:creationId xmlns:a16="http://schemas.microsoft.com/office/drawing/2014/main" id="{45343BB2-8CA6-21DC-61CB-FF51539C934E}"/>
              </a:ext>
            </a:extLst>
          </p:cNvPr>
          <p:cNvGrpSpPr/>
          <p:nvPr/>
        </p:nvGrpSpPr>
        <p:grpSpPr>
          <a:xfrm>
            <a:off x="5233549" y="2654448"/>
            <a:ext cx="220832" cy="193228"/>
            <a:chOff x="0" y="0"/>
            <a:chExt cx="812800" cy="711200"/>
          </a:xfrm>
        </p:grpSpPr>
        <p:sp>
          <p:nvSpPr>
            <p:cNvPr id="41" name="Freeform 66">
              <a:extLst>
                <a:ext uri="{FF2B5EF4-FFF2-40B4-BE49-F238E27FC236}">
                  <a16:creationId xmlns:a16="http://schemas.microsoft.com/office/drawing/2014/main" id="{6EC7EE3C-F431-C487-0C95-F9CAC5F3C01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2" name="TextBox 67">
              <a:extLst>
                <a:ext uri="{FF2B5EF4-FFF2-40B4-BE49-F238E27FC236}">
                  <a16:creationId xmlns:a16="http://schemas.microsoft.com/office/drawing/2014/main" id="{5F111B39-231C-FF8E-4C52-2D30BD4F48B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" name="Group 65">
            <a:extLst>
              <a:ext uri="{FF2B5EF4-FFF2-40B4-BE49-F238E27FC236}">
                <a16:creationId xmlns:a16="http://schemas.microsoft.com/office/drawing/2014/main" id="{E0392571-39D2-9702-AF88-1DEB5027EB85}"/>
              </a:ext>
            </a:extLst>
          </p:cNvPr>
          <p:cNvGrpSpPr/>
          <p:nvPr/>
        </p:nvGrpSpPr>
        <p:grpSpPr>
          <a:xfrm>
            <a:off x="5199044" y="1757131"/>
            <a:ext cx="220832" cy="193228"/>
            <a:chOff x="0" y="0"/>
            <a:chExt cx="812800" cy="711200"/>
          </a:xfrm>
        </p:grpSpPr>
        <p:sp>
          <p:nvSpPr>
            <p:cNvPr id="7" name="Freeform 66">
              <a:extLst>
                <a:ext uri="{FF2B5EF4-FFF2-40B4-BE49-F238E27FC236}">
                  <a16:creationId xmlns:a16="http://schemas.microsoft.com/office/drawing/2014/main" id="{31788364-909B-909C-675C-17CE8FCFB1A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31E7C070-7DCC-9541-F87B-672739328AA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pic>
        <p:nvPicPr>
          <p:cNvPr id="11" name="Picture 10" descr="A blue and white sign with white text&#10;&#10;AI-generated content may be incorrect.">
            <a:extLst>
              <a:ext uri="{FF2B5EF4-FFF2-40B4-BE49-F238E27FC236}">
                <a16:creationId xmlns:a16="http://schemas.microsoft.com/office/drawing/2014/main" id="{DD8CC534-C141-4302-CF40-23638B82D0A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269" y="86342"/>
            <a:ext cx="1401214" cy="387688"/>
          </a:xfrm>
          <a:prstGeom prst="rect">
            <a:avLst/>
          </a:prstGeom>
        </p:spPr>
      </p:pic>
      <p:grpSp>
        <p:nvGrpSpPr>
          <p:cNvPr id="10" name="Group 65">
            <a:extLst>
              <a:ext uri="{FF2B5EF4-FFF2-40B4-BE49-F238E27FC236}">
                <a16:creationId xmlns:a16="http://schemas.microsoft.com/office/drawing/2014/main" id="{D36CE30B-7376-075E-524C-0F1158CCDB4D}"/>
              </a:ext>
            </a:extLst>
          </p:cNvPr>
          <p:cNvGrpSpPr/>
          <p:nvPr/>
        </p:nvGrpSpPr>
        <p:grpSpPr>
          <a:xfrm>
            <a:off x="3185412" y="1845344"/>
            <a:ext cx="220832" cy="193228"/>
            <a:chOff x="0" y="0"/>
            <a:chExt cx="812800" cy="711200"/>
          </a:xfrm>
        </p:grpSpPr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5EAC8D4F-14C0-C8E8-AF67-69A64C95DF1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67">
              <a:extLst>
                <a:ext uri="{FF2B5EF4-FFF2-40B4-BE49-F238E27FC236}">
                  <a16:creationId xmlns:a16="http://schemas.microsoft.com/office/drawing/2014/main" id="{FA29AB98-B920-FB8B-B94F-B0BD099F73D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9" name="Group 65">
            <a:extLst>
              <a:ext uri="{FF2B5EF4-FFF2-40B4-BE49-F238E27FC236}">
                <a16:creationId xmlns:a16="http://schemas.microsoft.com/office/drawing/2014/main" id="{BB495197-8613-B6D5-F484-70F10C49CEFE}"/>
              </a:ext>
            </a:extLst>
          </p:cNvPr>
          <p:cNvGrpSpPr/>
          <p:nvPr/>
        </p:nvGrpSpPr>
        <p:grpSpPr>
          <a:xfrm>
            <a:off x="10331317" y="1782803"/>
            <a:ext cx="220832" cy="193228"/>
            <a:chOff x="0" y="0"/>
            <a:chExt cx="812800" cy="711200"/>
          </a:xfrm>
        </p:grpSpPr>
        <p:sp>
          <p:nvSpPr>
            <p:cNvPr id="20" name="Freeform 66">
              <a:extLst>
                <a:ext uri="{FF2B5EF4-FFF2-40B4-BE49-F238E27FC236}">
                  <a16:creationId xmlns:a16="http://schemas.microsoft.com/office/drawing/2014/main" id="{044E5E75-F810-D011-C009-2D5C4471E21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TextBox 67">
              <a:extLst>
                <a:ext uri="{FF2B5EF4-FFF2-40B4-BE49-F238E27FC236}">
                  <a16:creationId xmlns:a16="http://schemas.microsoft.com/office/drawing/2014/main" id="{4D8287F1-0D44-5D19-80C6-E507DD940A4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sp>
        <p:nvSpPr>
          <p:cNvPr id="12" name="Freeform 63">
            <a:extLst>
              <a:ext uri="{FF2B5EF4-FFF2-40B4-BE49-F238E27FC236}">
                <a16:creationId xmlns:a16="http://schemas.microsoft.com/office/drawing/2014/main" id="{40C10AAA-2AD0-8D26-4073-6F1737A79E0D}"/>
              </a:ext>
            </a:extLst>
          </p:cNvPr>
          <p:cNvSpPr/>
          <p:nvPr/>
        </p:nvSpPr>
        <p:spPr>
          <a:xfrm>
            <a:off x="8738719" y="7556500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31" name="Group 65">
            <a:extLst>
              <a:ext uri="{FF2B5EF4-FFF2-40B4-BE49-F238E27FC236}">
                <a16:creationId xmlns:a16="http://schemas.microsoft.com/office/drawing/2014/main" id="{B507013B-0A10-EA30-4478-69562AFB2638}"/>
              </a:ext>
            </a:extLst>
          </p:cNvPr>
          <p:cNvGrpSpPr/>
          <p:nvPr/>
        </p:nvGrpSpPr>
        <p:grpSpPr>
          <a:xfrm>
            <a:off x="10306070" y="4718684"/>
            <a:ext cx="220832" cy="193228"/>
            <a:chOff x="0" y="0"/>
            <a:chExt cx="812800" cy="711200"/>
          </a:xfrm>
        </p:grpSpPr>
        <p:sp>
          <p:nvSpPr>
            <p:cNvPr id="32" name="Freeform 66">
              <a:extLst>
                <a:ext uri="{FF2B5EF4-FFF2-40B4-BE49-F238E27FC236}">
                  <a16:creationId xmlns:a16="http://schemas.microsoft.com/office/drawing/2014/main" id="{E51F0642-AB5D-6640-42EE-6E9F6BD206D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TextBox 67">
              <a:extLst>
                <a:ext uri="{FF2B5EF4-FFF2-40B4-BE49-F238E27FC236}">
                  <a16:creationId xmlns:a16="http://schemas.microsoft.com/office/drawing/2014/main" id="{07D03302-E773-296E-63BB-AADA7492AE7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sp>
        <p:nvSpPr>
          <p:cNvPr id="45" name="Freeform 63">
            <a:extLst>
              <a:ext uri="{FF2B5EF4-FFF2-40B4-BE49-F238E27FC236}">
                <a16:creationId xmlns:a16="http://schemas.microsoft.com/office/drawing/2014/main" id="{993FCFEC-2642-29A1-FB74-65B40F5753A5}"/>
              </a:ext>
            </a:extLst>
          </p:cNvPr>
          <p:cNvSpPr/>
          <p:nvPr/>
        </p:nvSpPr>
        <p:spPr>
          <a:xfrm>
            <a:off x="10331317" y="7314190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  <p:sp>
        <p:nvSpPr>
          <p:cNvPr id="52" name="Freeform 66">
            <a:extLst>
              <a:ext uri="{FF2B5EF4-FFF2-40B4-BE49-F238E27FC236}">
                <a16:creationId xmlns:a16="http://schemas.microsoft.com/office/drawing/2014/main" id="{12B62184-6A91-4489-473B-BC3A941F96F2}"/>
              </a:ext>
            </a:extLst>
          </p:cNvPr>
          <p:cNvSpPr/>
          <p:nvPr/>
        </p:nvSpPr>
        <p:spPr>
          <a:xfrm>
            <a:off x="8871275" y="4659066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55" name="Group 65">
            <a:extLst>
              <a:ext uri="{FF2B5EF4-FFF2-40B4-BE49-F238E27FC236}">
                <a16:creationId xmlns:a16="http://schemas.microsoft.com/office/drawing/2014/main" id="{C65479F1-86D7-02F1-A372-020108AD97A4}"/>
              </a:ext>
            </a:extLst>
          </p:cNvPr>
          <p:cNvGrpSpPr/>
          <p:nvPr/>
        </p:nvGrpSpPr>
        <p:grpSpPr>
          <a:xfrm>
            <a:off x="7062268" y="6183838"/>
            <a:ext cx="220832" cy="193228"/>
            <a:chOff x="0" y="0"/>
            <a:chExt cx="812800" cy="711200"/>
          </a:xfrm>
        </p:grpSpPr>
        <p:sp>
          <p:nvSpPr>
            <p:cNvPr id="56" name="Freeform 66">
              <a:extLst>
                <a:ext uri="{FF2B5EF4-FFF2-40B4-BE49-F238E27FC236}">
                  <a16:creationId xmlns:a16="http://schemas.microsoft.com/office/drawing/2014/main" id="{1CE5D078-85E4-C0C6-788B-CEBFCBAF804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7" name="TextBox 67">
              <a:extLst>
                <a:ext uri="{FF2B5EF4-FFF2-40B4-BE49-F238E27FC236}">
                  <a16:creationId xmlns:a16="http://schemas.microsoft.com/office/drawing/2014/main" id="{C6DE5B11-022F-8547-F816-D0BA65DAE0B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sp>
        <p:nvSpPr>
          <p:cNvPr id="60" name="Freeform 63">
            <a:extLst>
              <a:ext uri="{FF2B5EF4-FFF2-40B4-BE49-F238E27FC236}">
                <a16:creationId xmlns:a16="http://schemas.microsoft.com/office/drawing/2014/main" id="{891F371F-8CC3-9376-2E87-10F69FCBFC0E}"/>
              </a:ext>
            </a:extLst>
          </p:cNvPr>
          <p:cNvSpPr/>
          <p:nvPr/>
        </p:nvSpPr>
        <p:spPr>
          <a:xfrm>
            <a:off x="3359636" y="4625574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25" name="Group 65">
            <a:extLst>
              <a:ext uri="{FF2B5EF4-FFF2-40B4-BE49-F238E27FC236}">
                <a16:creationId xmlns:a16="http://schemas.microsoft.com/office/drawing/2014/main" id="{B41A5B1A-E7C5-8866-875C-3B5522C93E6F}"/>
              </a:ext>
            </a:extLst>
          </p:cNvPr>
          <p:cNvGrpSpPr/>
          <p:nvPr/>
        </p:nvGrpSpPr>
        <p:grpSpPr>
          <a:xfrm>
            <a:off x="5264767" y="4147012"/>
            <a:ext cx="220832" cy="193228"/>
            <a:chOff x="0" y="0"/>
            <a:chExt cx="812800" cy="711200"/>
          </a:xfrm>
        </p:grpSpPr>
        <p:sp>
          <p:nvSpPr>
            <p:cNvPr id="28" name="Freeform 66">
              <a:extLst>
                <a:ext uri="{FF2B5EF4-FFF2-40B4-BE49-F238E27FC236}">
                  <a16:creationId xmlns:a16="http://schemas.microsoft.com/office/drawing/2014/main" id="{3D92B321-8615-EFBA-42C0-9966D47A9E3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7">
              <a:extLst>
                <a:ext uri="{FF2B5EF4-FFF2-40B4-BE49-F238E27FC236}">
                  <a16:creationId xmlns:a16="http://schemas.microsoft.com/office/drawing/2014/main" id="{41D5232F-3921-4F34-C7A1-CC5824EDA66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9" name="Freeform 63">
            <a:extLst>
              <a:ext uri="{FF2B5EF4-FFF2-40B4-BE49-F238E27FC236}">
                <a16:creationId xmlns:a16="http://schemas.microsoft.com/office/drawing/2014/main" id="{0F062E57-F218-50ED-A728-98985D957DF7}"/>
              </a:ext>
            </a:extLst>
          </p:cNvPr>
          <p:cNvSpPr/>
          <p:nvPr/>
        </p:nvSpPr>
        <p:spPr>
          <a:xfrm>
            <a:off x="7081967" y="4147012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22" name="Group 65">
            <a:extLst>
              <a:ext uri="{FF2B5EF4-FFF2-40B4-BE49-F238E27FC236}">
                <a16:creationId xmlns:a16="http://schemas.microsoft.com/office/drawing/2014/main" id="{F7AE76D7-8830-B470-E5CB-EF80E1CD8B4E}"/>
              </a:ext>
            </a:extLst>
          </p:cNvPr>
          <p:cNvGrpSpPr/>
          <p:nvPr/>
        </p:nvGrpSpPr>
        <p:grpSpPr>
          <a:xfrm>
            <a:off x="5237176" y="4737790"/>
            <a:ext cx="220832" cy="193228"/>
            <a:chOff x="0" y="0"/>
            <a:chExt cx="812800" cy="711200"/>
          </a:xfrm>
        </p:grpSpPr>
        <p:sp>
          <p:nvSpPr>
            <p:cNvPr id="23" name="Freeform 66">
              <a:extLst>
                <a:ext uri="{FF2B5EF4-FFF2-40B4-BE49-F238E27FC236}">
                  <a16:creationId xmlns:a16="http://schemas.microsoft.com/office/drawing/2014/main" id="{2F8A21CC-A6C9-B1AF-0B41-6877F500B82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TextBox 67">
              <a:extLst>
                <a:ext uri="{FF2B5EF4-FFF2-40B4-BE49-F238E27FC236}">
                  <a16:creationId xmlns:a16="http://schemas.microsoft.com/office/drawing/2014/main" id="{DE8FBEC8-1F7F-F37A-8249-E148FC8A8C4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6" name="Group 65">
            <a:extLst>
              <a:ext uri="{FF2B5EF4-FFF2-40B4-BE49-F238E27FC236}">
                <a16:creationId xmlns:a16="http://schemas.microsoft.com/office/drawing/2014/main" id="{462C0CDF-8E03-7B5D-1B14-FD1EA44F3898}"/>
              </a:ext>
            </a:extLst>
          </p:cNvPr>
          <p:cNvGrpSpPr/>
          <p:nvPr/>
        </p:nvGrpSpPr>
        <p:grpSpPr>
          <a:xfrm>
            <a:off x="5078440" y="6087224"/>
            <a:ext cx="220832" cy="193228"/>
            <a:chOff x="0" y="0"/>
            <a:chExt cx="812800" cy="711200"/>
          </a:xfrm>
        </p:grpSpPr>
        <p:sp>
          <p:nvSpPr>
            <p:cNvPr id="30" name="Freeform 66">
              <a:extLst>
                <a:ext uri="{FF2B5EF4-FFF2-40B4-BE49-F238E27FC236}">
                  <a16:creationId xmlns:a16="http://schemas.microsoft.com/office/drawing/2014/main" id="{997827D8-61E9-6850-F66A-D307D07C7E0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7">
              <a:extLst>
                <a:ext uri="{FF2B5EF4-FFF2-40B4-BE49-F238E27FC236}">
                  <a16:creationId xmlns:a16="http://schemas.microsoft.com/office/drawing/2014/main" id="{1C6981DB-C7C8-ACC6-064C-19E081C958B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4" name="Group 65">
            <a:extLst>
              <a:ext uri="{FF2B5EF4-FFF2-40B4-BE49-F238E27FC236}">
                <a16:creationId xmlns:a16="http://schemas.microsoft.com/office/drawing/2014/main" id="{2D4F74F5-56F8-33FC-B8A5-D5B11CB308E9}"/>
              </a:ext>
            </a:extLst>
          </p:cNvPr>
          <p:cNvGrpSpPr/>
          <p:nvPr/>
        </p:nvGrpSpPr>
        <p:grpSpPr>
          <a:xfrm>
            <a:off x="5264767" y="6958334"/>
            <a:ext cx="220832" cy="193228"/>
            <a:chOff x="0" y="0"/>
            <a:chExt cx="812800" cy="711200"/>
          </a:xfrm>
        </p:grpSpPr>
        <p:sp>
          <p:nvSpPr>
            <p:cNvPr id="35" name="Freeform 66">
              <a:extLst>
                <a:ext uri="{FF2B5EF4-FFF2-40B4-BE49-F238E27FC236}">
                  <a16:creationId xmlns:a16="http://schemas.microsoft.com/office/drawing/2014/main" id="{6B4B903C-6FE2-EAB5-128C-2F21704CF40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6" name="TextBox 67">
              <a:extLst>
                <a:ext uri="{FF2B5EF4-FFF2-40B4-BE49-F238E27FC236}">
                  <a16:creationId xmlns:a16="http://schemas.microsoft.com/office/drawing/2014/main" id="{A50570CB-95D2-1F41-5BDB-0FDD9563528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37" name="Freeform 66">
            <a:extLst>
              <a:ext uri="{FF2B5EF4-FFF2-40B4-BE49-F238E27FC236}">
                <a16:creationId xmlns:a16="http://schemas.microsoft.com/office/drawing/2014/main" id="{28C3F324-D30E-2834-A958-B652E410ECC8}"/>
              </a:ext>
            </a:extLst>
          </p:cNvPr>
          <p:cNvSpPr/>
          <p:nvPr/>
        </p:nvSpPr>
        <p:spPr>
          <a:xfrm>
            <a:off x="8844740" y="5192678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38" name="Freeform 66">
            <a:extLst>
              <a:ext uri="{FF2B5EF4-FFF2-40B4-BE49-F238E27FC236}">
                <a16:creationId xmlns:a16="http://schemas.microsoft.com/office/drawing/2014/main" id="{5888CC37-A690-7A94-72BB-0B4CADC5348F}"/>
              </a:ext>
            </a:extLst>
          </p:cNvPr>
          <p:cNvSpPr/>
          <p:nvPr/>
        </p:nvSpPr>
        <p:spPr>
          <a:xfrm>
            <a:off x="8738719" y="2451396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sp>
        <p:nvSpPr>
          <p:cNvPr id="39" name="Freeform 66">
            <a:extLst>
              <a:ext uri="{FF2B5EF4-FFF2-40B4-BE49-F238E27FC236}">
                <a16:creationId xmlns:a16="http://schemas.microsoft.com/office/drawing/2014/main" id="{2245DD90-A45B-E246-9676-F7E6A40173EC}"/>
              </a:ext>
            </a:extLst>
          </p:cNvPr>
          <p:cNvSpPr/>
          <p:nvPr/>
        </p:nvSpPr>
        <p:spPr>
          <a:xfrm>
            <a:off x="8762194" y="1802551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43" name="Group 65">
            <a:extLst>
              <a:ext uri="{FF2B5EF4-FFF2-40B4-BE49-F238E27FC236}">
                <a16:creationId xmlns:a16="http://schemas.microsoft.com/office/drawing/2014/main" id="{F76471D9-7184-DA8A-EDD1-B9C9F60850BC}"/>
              </a:ext>
            </a:extLst>
          </p:cNvPr>
          <p:cNvGrpSpPr/>
          <p:nvPr/>
        </p:nvGrpSpPr>
        <p:grpSpPr>
          <a:xfrm>
            <a:off x="10407228" y="2548010"/>
            <a:ext cx="220832" cy="193228"/>
            <a:chOff x="0" y="0"/>
            <a:chExt cx="812800" cy="711200"/>
          </a:xfrm>
        </p:grpSpPr>
        <p:sp>
          <p:nvSpPr>
            <p:cNvPr id="49" name="Freeform 66">
              <a:extLst>
                <a:ext uri="{FF2B5EF4-FFF2-40B4-BE49-F238E27FC236}">
                  <a16:creationId xmlns:a16="http://schemas.microsoft.com/office/drawing/2014/main" id="{BF6A88F0-CC27-69B4-C119-D3A9F32B33D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TextBox 67">
              <a:extLst>
                <a:ext uri="{FF2B5EF4-FFF2-40B4-BE49-F238E27FC236}">
                  <a16:creationId xmlns:a16="http://schemas.microsoft.com/office/drawing/2014/main" id="{239F30BE-91D6-08BB-C46D-456EADDCBBD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2875641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36176" y="89827"/>
            <a:ext cx="2413006" cy="1541958"/>
            <a:chOff x="0" y="-461294"/>
            <a:chExt cx="879009" cy="2600947"/>
          </a:xfrm>
        </p:grpSpPr>
        <p:sp>
          <p:nvSpPr>
            <p:cNvPr id="4" name="Freeform 4"/>
            <p:cNvSpPr/>
            <p:nvPr/>
          </p:nvSpPr>
          <p:spPr>
            <a:xfrm>
              <a:off x="0" y="-461294"/>
              <a:ext cx="868775" cy="2600947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>
                <a:latin typeface="+mj-lt"/>
              </a:endParaRP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10234" y="486808"/>
              <a:ext cx="868775" cy="158304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GB" sz="1600" b="1" dirty="0">
                  <a:solidFill>
                    <a:schemeClr val="bg1"/>
                  </a:solidFill>
                  <a:latin typeface="+mj-lt"/>
                </a:rPr>
                <a:t>Address: First Floor, </a:t>
              </a:r>
            </a:p>
            <a:p>
              <a:pPr algn="ctr">
                <a:lnSpc>
                  <a:spcPts val="2379"/>
                </a:lnSpc>
              </a:pPr>
              <a:r>
                <a:rPr lang="en-GB" sz="1600" b="1" dirty="0">
                  <a:solidFill>
                    <a:schemeClr val="bg1"/>
                  </a:solidFill>
                  <a:latin typeface="+mj-lt"/>
                </a:rPr>
                <a:t>State House, 22 Dale St, L2 4TR</a:t>
              </a:r>
            </a:p>
            <a:p>
              <a:pPr algn="ctr">
                <a:lnSpc>
                  <a:spcPts val="2379"/>
                </a:lnSpc>
              </a:pPr>
              <a:r>
                <a:rPr lang="en-US" sz="1600" b="1" dirty="0">
                  <a:solidFill>
                    <a:srgbClr val="FFFFFF"/>
                  </a:solidFill>
                  <a:latin typeface="+mj-lt"/>
                </a:rPr>
                <a:t>Tel: </a:t>
              </a:r>
              <a:r>
                <a:rPr lang="en-GB" b="1" dirty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07341 604133</a:t>
              </a:r>
              <a:endParaRPr lang="en-GB" sz="1200" b="1" dirty="0">
                <a:solidFill>
                  <a:schemeClr val="bg1"/>
                </a:solidFill>
                <a:latin typeface="+mj-lt"/>
              </a:endParaRP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+mj-lt"/>
              </a:endParaRPr>
            </a:p>
          </p:txBody>
        </p:sp>
      </p:grpSp>
      <p:sp>
        <p:nvSpPr>
          <p:cNvPr id="69" name="TextBox 69"/>
          <p:cNvSpPr txBox="1"/>
          <p:nvPr/>
        </p:nvSpPr>
        <p:spPr>
          <a:xfrm>
            <a:off x="2584414" y="16645"/>
            <a:ext cx="6886500" cy="5591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2400" u="sng" dirty="0">
                <a:solidFill>
                  <a:srgbClr val="000000"/>
                </a:solidFill>
                <a:latin typeface="DM Sans Bold"/>
              </a:rPr>
              <a:t>February Activities to look out for…</a:t>
            </a:r>
          </a:p>
        </p:txBody>
      </p:sp>
      <p:grpSp>
        <p:nvGrpSpPr>
          <p:cNvPr id="101" name="Group 49">
            <a:extLst>
              <a:ext uri="{FF2B5EF4-FFF2-40B4-BE49-F238E27FC236}">
                <a16:creationId xmlns:a16="http://schemas.microsoft.com/office/drawing/2014/main" id="{D0FBB3A9-1263-9EF9-6A48-E550B1A42133}"/>
              </a:ext>
            </a:extLst>
          </p:cNvPr>
          <p:cNvGrpSpPr/>
          <p:nvPr/>
        </p:nvGrpSpPr>
        <p:grpSpPr>
          <a:xfrm>
            <a:off x="12919" y="6533523"/>
            <a:ext cx="2536263" cy="836331"/>
            <a:chOff x="183080" y="146428"/>
            <a:chExt cx="2754682" cy="849618"/>
          </a:xfrm>
        </p:grpSpPr>
        <p:sp>
          <p:nvSpPr>
            <p:cNvPr id="102" name="Freeform 50">
              <a:extLst>
                <a:ext uri="{FF2B5EF4-FFF2-40B4-BE49-F238E27FC236}">
                  <a16:creationId xmlns:a16="http://schemas.microsoft.com/office/drawing/2014/main" id="{B3AB1A79-48FC-1388-18D1-8C3463E5BA8A}"/>
                </a:ext>
              </a:extLst>
            </p:cNvPr>
            <p:cNvSpPr/>
            <p:nvPr/>
          </p:nvSpPr>
          <p:spPr>
            <a:xfrm>
              <a:off x="689579" y="146428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103" name="TextBox 52">
              <a:extLst>
                <a:ext uri="{FF2B5EF4-FFF2-40B4-BE49-F238E27FC236}">
                  <a16:creationId xmlns:a16="http://schemas.microsoft.com/office/drawing/2014/main" id="{2A5A7AEA-F0E3-87D2-8207-4D9334926A55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6537D8A2-1ADA-A599-B149-8F82041A033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0495" y="109950"/>
            <a:ext cx="1045026" cy="55285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B6F42CB9-BC15-812E-2863-D4A06D55691A}"/>
              </a:ext>
            </a:extLst>
          </p:cNvPr>
          <p:cNvSpPr txBox="1"/>
          <p:nvPr/>
        </p:nvSpPr>
        <p:spPr>
          <a:xfrm>
            <a:off x="3435735" y="1254777"/>
            <a:ext cx="451871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These sessions will introduce new interests and help you widen your knowledge. You might learn something new and you might also share your knowledge with others.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17A9ED9-CCD3-C028-02F1-85735D9F917E}"/>
              </a:ext>
            </a:extLst>
          </p:cNvPr>
          <p:cNvSpPr txBox="1"/>
          <p:nvPr/>
        </p:nvSpPr>
        <p:spPr>
          <a:xfrm>
            <a:off x="2844046" y="674562"/>
            <a:ext cx="5005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Interested in gaining new knowledge, ask about </a:t>
            </a:r>
            <a:r>
              <a:rPr lang="en-GB" b="1" dirty="0">
                <a:sym typeface="Wingdings" panose="05000000000000000000" pitchFamily="2" charset="2"/>
              </a:rPr>
              <a:t></a:t>
            </a:r>
            <a:endParaRPr lang="en-GB" b="1" dirty="0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FB673AA-25B3-9A20-74E7-934F9D140615}"/>
              </a:ext>
            </a:extLst>
          </p:cNvPr>
          <p:cNvCxnSpPr/>
          <p:nvPr/>
        </p:nvCxnSpPr>
        <p:spPr>
          <a:xfrm>
            <a:off x="385203" y="2286000"/>
            <a:ext cx="98286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ACB01410-E372-51FC-04DB-E62AD094AEE4}"/>
              </a:ext>
            </a:extLst>
          </p:cNvPr>
          <p:cNvSpPr txBox="1"/>
          <p:nvPr/>
        </p:nvSpPr>
        <p:spPr>
          <a:xfrm>
            <a:off x="4148287" y="3532419"/>
            <a:ext cx="475855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Get support breaking down big goals, into smaller, more manageable steps, build confidence and motivation to achieve these goals and focus on a positive future. Improve mental, physical and social wellbeing</a:t>
            </a:r>
            <a:r>
              <a:rPr lang="en-GB" sz="1600" dirty="0"/>
              <a:t>.</a:t>
            </a:r>
          </a:p>
        </p:txBody>
      </p:sp>
      <p:pic>
        <p:nvPicPr>
          <p:cNvPr id="2062" name="Picture 14" descr="6 Reasons Why Goal Setting Doesn't Work - Sports Psychology">
            <a:extLst>
              <a:ext uri="{FF2B5EF4-FFF2-40B4-BE49-F238E27FC236}">
                <a16:creationId xmlns:a16="http://schemas.microsoft.com/office/drawing/2014/main" id="{CDCE2DE1-4644-FC14-2DD2-6EC383B35A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78" y="2902531"/>
            <a:ext cx="1690730" cy="112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EAF32062-3277-0022-2FC6-1546CCA07A46}"/>
              </a:ext>
            </a:extLst>
          </p:cNvPr>
          <p:cNvSpPr txBox="1"/>
          <p:nvPr/>
        </p:nvSpPr>
        <p:spPr>
          <a:xfrm>
            <a:off x="2914032" y="2672418"/>
            <a:ext cx="39790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For support with motivation, confidence, isolation, ask about </a:t>
            </a:r>
            <a:r>
              <a:rPr lang="en-GB" b="1" dirty="0">
                <a:sym typeface="Wingdings" panose="05000000000000000000" pitchFamily="2" charset="2"/>
              </a:rPr>
              <a:t></a:t>
            </a:r>
            <a:endParaRPr lang="en-GB" b="1" dirty="0"/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BB572D46-10FB-276A-4230-79A591470006}"/>
              </a:ext>
            </a:extLst>
          </p:cNvPr>
          <p:cNvCxnSpPr>
            <a:cxnSpLocks/>
          </p:cNvCxnSpPr>
          <p:nvPr/>
        </p:nvCxnSpPr>
        <p:spPr>
          <a:xfrm flipV="1">
            <a:off x="385203" y="4499603"/>
            <a:ext cx="9923568" cy="27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64" name="Picture 16" descr="Did you know? Fewer than 100 people have a photographic memory | New  Scientist">
            <a:extLst>
              <a:ext uri="{FF2B5EF4-FFF2-40B4-BE49-F238E27FC236}">
                <a16:creationId xmlns:a16="http://schemas.microsoft.com/office/drawing/2014/main" id="{E767CC00-B076-5D7D-E91A-A48B84FE13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03" y="4770541"/>
            <a:ext cx="1746563" cy="982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TextBox 82">
            <a:extLst>
              <a:ext uri="{FF2B5EF4-FFF2-40B4-BE49-F238E27FC236}">
                <a16:creationId xmlns:a16="http://schemas.microsoft.com/office/drawing/2014/main" id="{40AC6C46-E95C-3EF6-5126-3BCCF0AAB758}"/>
              </a:ext>
            </a:extLst>
          </p:cNvPr>
          <p:cNvSpPr txBox="1"/>
          <p:nvPr/>
        </p:nvSpPr>
        <p:spPr>
          <a:xfrm>
            <a:off x="2885026" y="4903721"/>
            <a:ext cx="4008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For employment support, ask about </a:t>
            </a:r>
            <a:r>
              <a:rPr lang="en-GB" b="1" dirty="0">
                <a:sym typeface="Wingdings" panose="05000000000000000000" pitchFamily="2" charset="2"/>
              </a:rPr>
              <a:t></a:t>
            </a:r>
            <a:endParaRPr lang="en-GB" b="1" dirty="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03B7904F-59FD-0B82-232D-A43A1E53F126}"/>
              </a:ext>
            </a:extLst>
          </p:cNvPr>
          <p:cNvSpPr txBox="1"/>
          <p:nvPr/>
        </p:nvSpPr>
        <p:spPr>
          <a:xfrm>
            <a:off x="3369723" y="5563076"/>
            <a:ext cx="553711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Looking for employment and unsure where to start? These sessions will give you a chance to prepare for job applications, interviews and employment and allow you to improve these skills for the future.</a:t>
            </a:r>
          </a:p>
        </p:txBody>
      </p: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C27CD12E-B590-436B-238B-85A31AAFCFB8}"/>
              </a:ext>
            </a:extLst>
          </p:cNvPr>
          <p:cNvCxnSpPr>
            <a:cxnSpLocks/>
          </p:cNvCxnSpPr>
          <p:nvPr/>
        </p:nvCxnSpPr>
        <p:spPr>
          <a:xfrm>
            <a:off x="385203" y="6379029"/>
            <a:ext cx="9923568" cy="27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1F35B889-A39B-C8FB-44CA-5E36DA3B1135}"/>
              </a:ext>
            </a:extLst>
          </p:cNvPr>
          <p:cNvSpPr txBox="1"/>
          <p:nvPr/>
        </p:nvSpPr>
        <p:spPr>
          <a:xfrm>
            <a:off x="6687565" y="2587162"/>
            <a:ext cx="30479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b="1" dirty="0"/>
              <a:t>Lego sessions, Wellbeing sessions, CBT, arts&amp;crafts …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285F27-5073-55C6-4C68-1E30737AB5B5}"/>
              </a:ext>
            </a:extLst>
          </p:cNvPr>
          <p:cNvSpPr txBox="1"/>
          <p:nvPr/>
        </p:nvSpPr>
        <p:spPr>
          <a:xfrm>
            <a:off x="6670669" y="4601102"/>
            <a:ext cx="28869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b="1" dirty="0"/>
              <a:t>CV writing, disclosure letter writing, job searching, mock interviews, job clubs …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A2A5D24-000B-574D-323A-8BD7BC8649FD}"/>
              </a:ext>
            </a:extLst>
          </p:cNvPr>
          <p:cNvSpPr txBox="1"/>
          <p:nvPr/>
        </p:nvSpPr>
        <p:spPr>
          <a:xfrm>
            <a:off x="7849352" y="708796"/>
            <a:ext cx="2600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b="1" dirty="0"/>
              <a:t>Walks, Non-accredited courses, Digital College …</a:t>
            </a:r>
          </a:p>
        </p:txBody>
      </p:sp>
      <p:pic>
        <p:nvPicPr>
          <p:cNvPr id="8" name="Picture 7" descr="A blue and white sign with white text&#10;&#10;AI-generated content may be incorrect.">
            <a:extLst>
              <a:ext uri="{FF2B5EF4-FFF2-40B4-BE49-F238E27FC236}">
                <a16:creationId xmlns:a16="http://schemas.microsoft.com/office/drawing/2014/main" id="{3F09035C-B0A2-D1B3-12CE-E4611BDDBA5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8986" y="164361"/>
            <a:ext cx="1557028" cy="430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51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FDE218124F41A39437AA860B391E" ma:contentTypeVersion="22" ma:contentTypeDescription="Create a new document." ma:contentTypeScope="" ma:versionID="dc890fd66593506fa24633e5507b68e7">
  <xsd:schema xmlns:xsd="http://www.w3.org/2001/XMLSchema" xmlns:xs="http://www.w3.org/2001/XMLSchema" xmlns:p="http://schemas.microsoft.com/office/2006/metadata/properties" xmlns:ns1="http://schemas.microsoft.com/sharepoint/v3" xmlns:ns2="39022ca7-da8b-462c-ac53-cf911d2e7c5d" xmlns:ns3="21fe2dc5-e687-4b08-a992-8b5ade4d5474" targetNamespace="http://schemas.microsoft.com/office/2006/metadata/properties" ma:root="true" ma:fieldsID="302f3e815747d536539f5e14e4d5a1b1" ns1:_="" ns2:_="" ns3:_="">
    <xsd:import namespace="http://schemas.microsoft.com/sharepoint/v3"/>
    <xsd:import namespace="39022ca7-da8b-462c-ac53-cf911d2e7c5d"/>
    <xsd:import namespace="21fe2dc5-e687-4b08-a992-8b5ade4d54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22ca7-da8b-462c-ac53-cf911d2e7c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2dc5-e687-4b08-a992-8b5ade4d547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c887687-1822-4593-8513-6eba5855e8c1}" ma:internalName="TaxCatchAll" ma:showField="CatchAllData" ma:web="21fe2dc5-e687-4b08-a992-8b5ade4d54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Flow_SignoffStatus xmlns="39022ca7-da8b-462c-ac53-cf911d2e7c5d" xsi:nil="true"/>
    <_ip_UnifiedCompliancePolicyProperties xmlns="http://schemas.microsoft.com/sharepoint/v3" xsi:nil="true"/>
    <TaxCatchAll xmlns="21fe2dc5-e687-4b08-a992-8b5ade4d5474" xsi:nil="true"/>
    <lcf76f155ced4ddcb4097134ff3c332f xmlns="39022ca7-da8b-462c-ac53-cf911d2e7c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AEB1209-68EE-4F8B-BE01-2E32183589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9022ca7-da8b-462c-ac53-cf911d2e7c5d"/>
    <ds:schemaRef ds:uri="21fe2dc5-e687-4b08-a992-8b5ade4d54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D4F630-F244-4249-A1DD-CAF66701C44D}">
  <ds:schemaRefs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21fe2dc5-e687-4b08-a992-8b5ade4d5474"/>
    <ds:schemaRef ds:uri="http://schemas.openxmlformats.org/package/2006/metadata/core-properties"/>
    <ds:schemaRef ds:uri="http://www.w3.org/XML/1998/namespace"/>
    <ds:schemaRef ds:uri="39022ca7-da8b-462c-ac53-cf911d2e7c5d"/>
    <ds:schemaRef ds:uri="http://schemas.microsoft.com/sharepoint/v3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16481</TotalTime>
  <Words>1851</Words>
  <Application>Microsoft Office PowerPoint</Application>
  <PresentationFormat>Custom</PresentationFormat>
  <Paragraphs>382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DM Sans Bold</vt:lpstr>
      <vt:lpstr>DM Sans</vt:lpstr>
      <vt:lpstr>Wingdings</vt:lpstr>
      <vt:lpstr>Calibri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Hvalec, Julia (Growth Company)</dc:creator>
  <cp:lastModifiedBy>Benson, Louise (Growth Company)</cp:lastModifiedBy>
  <cp:revision>719</cp:revision>
  <cp:lastPrinted>2024-09-30T08:24:20Z</cp:lastPrinted>
  <dcterms:created xsi:type="dcterms:W3CDTF">2006-08-16T00:00:00Z</dcterms:created>
  <dcterms:modified xsi:type="dcterms:W3CDTF">2026-01-20T13:02:14Z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0x010100895EFDE218124F41A39437AA860B391E</vt:lpwstr>
  </property>
</Properties>
</file>