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11"/>
  </p:notesMasterIdLst>
  <p:sldIdLst>
    <p:sldId id="257" r:id="rId5"/>
    <p:sldId id="258" r:id="rId6"/>
    <p:sldId id="275" r:id="rId7"/>
    <p:sldId id="259" r:id="rId8"/>
    <p:sldId id="260" r:id="rId9"/>
    <p:sldId id="272" r:id="rId10"/>
  </p:sldIdLst>
  <p:sldSz cx="10693400" cy="7556500"/>
  <p:notesSz cx="6797675" cy="9926638"/>
  <p:embeddedFontLst>
    <p:embeddedFont>
      <p:font typeface="DM Sans" pitchFamily="2" charset="0"/>
      <p:regular r:id="rId12"/>
      <p:bold r:id="rId13"/>
      <p:italic r:id="rId14"/>
      <p:boldItalic r:id="rId15"/>
    </p:embeddedFont>
    <p:embeddedFont>
      <p:font typeface="DM Sans Bold" charset="0"/>
      <p:regular r:id="rId16"/>
      <p:bold r:id="rId1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B16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53" autoAdjust="0"/>
    <p:restoredTop sz="90204" autoAdjust="0"/>
  </p:normalViewPr>
  <p:slideViewPr>
    <p:cSldViewPr snapToGrid="0">
      <p:cViewPr varScale="1">
        <p:scale>
          <a:sx n="67" d="100"/>
          <a:sy n="67" d="100"/>
        </p:scale>
        <p:origin x="1709"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2.fntdata"/><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customXml" Target="../customXml/item2.xml"/><Relationship Id="rId16" Type="http://schemas.openxmlformats.org/officeDocument/2006/relationships/font" Target="fonts/font5.fntdata"/><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font" Target="fonts/font4.fntdata"/><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0EE9D75-2258-4CDE-B922-CD31A06CE714}" type="datetimeFigureOut">
              <a:rPr lang="en-GB" smtClean="0"/>
              <a:t>10/04/2025</a:t>
            </a:fld>
            <a:endParaRPr lang="en-GB"/>
          </a:p>
        </p:txBody>
      </p:sp>
      <p:sp>
        <p:nvSpPr>
          <p:cNvPr id="4" name="Slide Image Placeholder 3"/>
          <p:cNvSpPr>
            <a:spLocks noGrp="1" noRot="1" noChangeAspect="1"/>
          </p:cNvSpPr>
          <p:nvPr>
            <p:ph type="sldImg" idx="2"/>
          </p:nvPr>
        </p:nvSpPr>
        <p:spPr>
          <a:xfrm>
            <a:off x="1028700" y="1241425"/>
            <a:ext cx="474027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EAE96549-2D17-4D23-87F2-79795A47FF7D}" type="slidenum">
              <a:rPr lang="en-GB" smtClean="0"/>
              <a:t>‹#›</a:t>
            </a:fld>
            <a:endParaRPr lang="en-GB"/>
          </a:p>
        </p:txBody>
      </p:sp>
    </p:spTree>
    <p:extLst>
      <p:ext uri="{BB962C8B-B14F-4D97-AF65-F5344CB8AC3E}">
        <p14:creationId xmlns:p14="http://schemas.microsoft.com/office/powerpoint/2010/main" val="2179055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AE96549-2D17-4D23-87F2-79795A47FF7D}" type="slidenum">
              <a:rPr lang="en-GB" smtClean="0"/>
              <a:t>4</a:t>
            </a:fld>
            <a:endParaRPr lang="en-GB"/>
          </a:p>
        </p:txBody>
      </p:sp>
    </p:spTree>
    <p:extLst>
      <p:ext uri="{BB962C8B-B14F-4D97-AF65-F5344CB8AC3E}">
        <p14:creationId xmlns:p14="http://schemas.microsoft.com/office/powerpoint/2010/main" val="989037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A78CD03-40B3-4CD9-B24C-293426C655C2}" type="slidenum">
              <a:rPr lang="en-GB" smtClean="0"/>
              <a:t>6</a:t>
            </a:fld>
            <a:endParaRPr lang="en-GB"/>
          </a:p>
        </p:txBody>
      </p:sp>
    </p:spTree>
    <p:extLst>
      <p:ext uri="{BB962C8B-B14F-4D97-AF65-F5344CB8AC3E}">
        <p14:creationId xmlns:p14="http://schemas.microsoft.com/office/powerpoint/2010/main" val="473448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4/10/2025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7.xml"/><Relationship Id="rId6" Type="http://schemas.microsoft.com/office/2007/relationships/hdphoto" Target="../media/hdphoto1.wdp"/><Relationship Id="rId5" Type="http://schemas.openxmlformats.org/officeDocument/2006/relationships/image" Target="../media/image9.png"/><Relationship Id="rId4" Type="http://schemas.openxmlformats.org/officeDocument/2006/relationships/image" Target="../media/image4.jpeg"/><Relationship Id="rId9" Type="http://schemas.openxmlformats.org/officeDocument/2006/relationships/image" Target="../media/image11.jpeg"/></Relationships>
</file>

<file path=ppt/slides/_rels/slide3.xml.rels><?xml version="1.0" encoding="UTF-8" standalone="yes"?>
<Relationships xmlns="http://schemas.openxmlformats.org/package/2006/relationships"><Relationship Id="rId8" Type="http://schemas.openxmlformats.org/officeDocument/2006/relationships/image" Target="../media/image13.jpeg"/><Relationship Id="rId13" Type="http://schemas.openxmlformats.org/officeDocument/2006/relationships/image" Target="../media/image18.jpeg"/><Relationship Id="rId3" Type="http://schemas.openxmlformats.org/officeDocument/2006/relationships/image" Target="../media/image2.png"/><Relationship Id="rId7" Type="http://schemas.microsoft.com/office/2007/relationships/hdphoto" Target="../media/hdphoto1.wdp"/><Relationship Id="rId12" Type="http://schemas.openxmlformats.org/officeDocument/2006/relationships/image" Target="../media/image17.jpe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9.png"/><Relationship Id="rId11" Type="http://schemas.openxmlformats.org/officeDocument/2006/relationships/image" Target="../media/image16.jpeg"/><Relationship Id="rId5" Type="http://schemas.openxmlformats.org/officeDocument/2006/relationships/image" Target="../media/image12.jpeg"/><Relationship Id="rId10" Type="http://schemas.openxmlformats.org/officeDocument/2006/relationships/image" Target="../media/image15.jpeg"/><Relationship Id="rId4" Type="http://schemas.openxmlformats.org/officeDocument/2006/relationships/image" Target="../media/image4.jpeg"/><Relationship Id="rId9" Type="http://schemas.openxmlformats.org/officeDocument/2006/relationships/image" Target="../media/image14.png"/></Relationships>
</file>

<file path=ppt/slides/_rels/slide4.xml.rels><?xml version="1.0" encoding="UTF-8" standalone="yes"?>
<Relationships xmlns="http://schemas.openxmlformats.org/package/2006/relationships"><Relationship Id="rId8" Type="http://schemas.openxmlformats.org/officeDocument/2006/relationships/image" Target="../media/image12.jpeg"/><Relationship Id="rId13" Type="http://schemas.openxmlformats.org/officeDocument/2006/relationships/image" Target="../media/image22.jpeg"/><Relationship Id="rId3" Type="http://schemas.openxmlformats.org/officeDocument/2006/relationships/image" Target="../media/image1.png"/><Relationship Id="rId7" Type="http://schemas.openxmlformats.org/officeDocument/2006/relationships/image" Target="../media/image4.jpeg"/><Relationship Id="rId12" Type="http://schemas.openxmlformats.org/officeDocument/2006/relationships/image" Target="../media/image2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microsoft.com/office/2007/relationships/hdphoto" Target="../media/hdphoto1.wdp"/><Relationship Id="rId11" Type="http://schemas.openxmlformats.org/officeDocument/2006/relationships/image" Target="../media/image6.jpeg"/><Relationship Id="rId5" Type="http://schemas.openxmlformats.org/officeDocument/2006/relationships/image" Target="../media/image9.png"/><Relationship Id="rId10" Type="http://schemas.openxmlformats.org/officeDocument/2006/relationships/image" Target="../media/image20.png"/><Relationship Id="rId4" Type="http://schemas.openxmlformats.org/officeDocument/2006/relationships/image" Target="../media/image2.png"/><Relationship Id="rId9" Type="http://schemas.openxmlformats.org/officeDocument/2006/relationships/image" Target="../media/image19.jpeg"/></Relationships>
</file>

<file path=ppt/slides/_rels/slide5.xml.rels><?xml version="1.0" encoding="UTF-8" standalone="yes"?>
<Relationships xmlns="http://schemas.openxmlformats.org/package/2006/relationships"><Relationship Id="rId8" Type="http://schemas.openxmlformats.org/officeDocument/2006/relationships/image" Target="../media/image25.jpeg"/><Relationship Id="rId13" Type="http://schemas.openxmlformats.org/officeDocument/2006/relationships/image" Target="../media/image30.jpeg"/><Relationship Id="rId3" Type="http://schemas.openxmlformats.org/officeDocument/2006/relationships/image" Target="../media/image2.png"/><Relationship Id="rId7" Type="http://schemas.openxmlformats.org/officeDocument/2006/relationships/image" Target="../media/image24.jpeg"/><Relationship Id="rId12" Type="http://schemas.openxmlformats.org/officeDocument/2006/relationships/image" Target="../media/image29.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jpeg"/><Relationship Id="rId11" Type="http://schemas.openxmlformats.org/officeDocument/2006/relationships/image" Target="../media/image28.jpeg"/><Relationship Id="rId5" Type="http://schemas.microsoft.com/office/2007/relationships/hdphoto" Target="../media/hdphoto2.wdp"/><Relationship Id="rId15" Type="http://schemas.openxmlformats.org/officeDocument/2006/relationships/image" Target="../media/image6.jpeg"/><Relationship Id="rId10" Type="http://schemas.openxmlformats.org/officeDocument/2006/relationships/image" Target="../media/image27.jpeg"/><Relationship Id="rId4" Type="http://schemas.openxmlformats.org/officeDocument/2006/relationships/image" Target="../media/image23.png"/><Relationship Id="rId9" Type="http://schemas.openxmlformats.org/officeDocument/2006/relationships/image" Target="../media/image26.jpeg"/><Relationship Id="rId14" Type="http://schemas.openxmlformats.org/officeDocument/2006/relationships/image" Target="../media/image31.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34.jpeg"/><Relationship Id="rId5" Type="http://schemas.openxmlformats.org/officeDocument/2006/relationships/image" Target="../media/image33.jpeg"/><Relationship Id="rId4" Type="http://schemas.openxmlformats.org/officeDocument/2006/relationships/image" Target="../media/image3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2091224073"/>
              </p:ext>
            </p:extLst>
          </p:nvPr>
        </p:nvGraphicFramePr>
        <p:xfrm>
          <a:off x="2585727" y="614373"/>
          <a:ext cx="7998249" cy="6852272"/>
        </p:xfrm>
        <a:graphic>
          <a:graphicData uri="http://schemas.openxmlformats.org/drawingml/2006/table">
            <a:tbl>
              <a:tblPr/>
              <a:tblGrid>
                <a:gridCol w="1484941">
                  <a:extLst>
                    <a:ext uri="{9D8B030D-6E8A-4147-A177-3AD203B41FA5}">
                      <a16:colId xmlns:a16="http://schemas.microsoft.com/office/drawing/2014/main" val="20000"/>
                    </a:ext>
                  </a:extLst>
                </a:gridCol>
                <a:gridCol w="1594868">
                  <a:extLst>
                    <a:ext uri="{9D8B030D-6E8A-4147-A177-3AD203B41FA5}">
                      <a16:colId xmlns:a16="http://schemas.microsoft.com/office/drawing/2014/main" val="20001"/>
                    </a:ext>
                  </a:extLst>
                </a:gridCol>
                <a:gridCol w="1571448">
                  <a:extLst>
                    <a:ext uri="{9D8B030D-6E8A-4147-A177-3AD203B41FA5}">
                      <a16:colId xmlns:a16="http://schemas.microsoft.com/office/drawing/2014/main" val="20002"/>
                    </a:ext>
                  </a:extLst>
                </a:gridCol>
                <a:gridCol w="1747342">
                  <a:extLst>
                    <a:ext uri="{9D8B030D-6E8A-4147-A177-3AD203B41FA5}">
                      <a16:colId xmlns:a16="http://schemas.microsoft.com/office/drawing/2014/main" val="20003"/>
                    </a:ext>
                  </a:extLst>
                </a:gridCol>
                <a:gridCol w="1599650">
                  <a:extLst>
                    <a:ext uri="{9D8B030D-6E8A-4147-A177-3AD203B41FA5}">
                      <a16:colId xmlns:a16="http://schemas.microsoft.com/office/drawing/2014/main" val="20004"/>
                    </a:ext>
                  </a:extLst>
                </a:gridCol>
              </a:tblGrid>
              <a:tr h="783138">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28/04/2025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29/04/2025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30/04/2025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01/05/2025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02/05/2025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796909">
                <a:tc rowSpan="7">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APRIL TIMETABLE</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accent1">
                        <a:lumMod val="20000"/>
                        <a:lumOff val="80000"/>
                      </a:schemeClr>
                    </a:solidFill>
                  </a:tcPr>
                </a:tc>
                <a:tc rowSpan="7">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endParaRPr lang="en-US" sz="1100" dirty="0">
                        <a:solidFill>
                          <a:srgbClr val="000000"/>
                        </a:solidFill>
                        <a:latin typeface="DM Sans"/>
                      </a:endParaRP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APRIL TIMETABLE</a:t>
                      </a:r>
                    </a:p>
                    <a:p>
                      <a:pPr marL="0" marR="0" lvl="0" indent="0" algn="ctr" defTabSz="914400" rtl="0" eaLnBrk="1" fontAlgn="auto" latinLnBrk="0" hangingPunct="1">
                        <a:lnSpc>
                          <a:spcPts val="1470"/>
                        </a:lnSpc>
                        <a:spcBef>
                          <a:spcPts val="0"/>
                        </a:spcBef>
                        <a:spcAft>
                          <a:spcPts val="0"/>
                        </a:spcAft>
                        <a:buClrTx/>
                        <a:buSzTx/>
                        <a:buFontTx/>
                        <a:buNone/>
                        <a:tabLst/>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accent1">
                        <a:lumMod val="20000"/>
                        <a:lumOff val="80000"/>
                      </a:schemeClr>
                    </a:solidFill>
                  </a:tcPr>
                </a:tc>
                <a:tc rowSpan="7">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dirty="0">
                        <a:solidFill>
                          <a:srgbClr val="000000"/>
                        </a:solidFill>
                        <a:latin typeface="DM Sans"/>
                      </a:endParaRP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APRIL TIMETABLE</a:t>
                      </a:r>
                    </a:p>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ts val="1515"/>
                        </a:lnSpc>
                      </a:pPr>
                      <a:r>
                        <a:rPr lang="en-US" sz="1100" b="0" dirty="0">
                          <a:solidFill>
                            <a:srgbClr val="000000"/>
                          </a:solidFill>
                          <a:latin typeface="DM Sans"/>
                        </a:rPr>
                        <a:t>Could I be a mentor?</a:t>
                      </a:r>
                    </a:p>
                    <a:p>
                      <a:pPr algn="ctr">
                        <a:lnSpc>
                          <a:spcPts val="1515"/>
                        </a:lnSpc>
                      </a:pPr>
                      <a:r>
                        <a:rPr lang="en-US" sz="1100" b="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Mindful Colouring</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81099">
                <a:tc vMerge="1">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168475125"/>
                  </a:ext>
                </a:extLst>
              </a:tr>
              <a:tr h="1081369">
                <a:tc vMerge="1">
                  <a:txBody>
                    <a:bodyPr/>
                    <a:lstStyle/>
                    <a:p>
                      <a:pPr algn="ctr"/>
                      <a:endParaRPr lang="en-GB"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Job Club with Anna</a:t>
                      </a:r>
                    </a:p>
                    <a:p>
                      <a:pPr algn="ctr">
                        <a:lnSpc>
                          <a:spcPts val="1515"/>
                        </a:lnSpc>
                      </a:pPr>
                      <a:r>
                        <a:rPr lang="en-US" sz="1100" dirty="0">
                          <a:solidFill>
                            <a:srgbClr val="000000"/>
                          </a:solidFill>
                          <a:latin typeface="DM Sans"/>
                        </a:rPr>
                        <a:t>10:00-3:00</a:t>
                      </a:r>
                      <a:endParaRPr lang="en-US" sz="1400" dirty="0">
                        <a:solidFill>
                          <a:srgbClr val="000000"/>
                        </a:solidFill>
                        <a:latin typeface="DM Sans"/>
                      </a:endParaRPr>
                    </a:p>
                    <a:p>
                      <a:pPr algn="ctr">
                        <a:lnSpc>
                          <a:spcPts val="1515"/>
                        </a:lnSpc>
                        <a:defRPr/>
                      </a:pPr>
                      <a:endParaRPr lang="en-US" sz="1100" dirty="0">
                        <a:solidFill>
                          <a:srgbClr val="000000"/>
                        </a:solidFill>
                        <a:latin typeface="DM Sans"/>
                      </a:endParaRPr>
                    </a:p>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Wellbeing walk</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10:30-12:00</a:t>
                      </a: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dirty="0">
                        <a:solidFill>
                          <a:srgbClr val="000000"/>
                        </a:solidFill>
                        <a:latin typeface="DM Sans"/>
                      </a:endParaRPr>
                    </a:p>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46916065"/>
                  </a:ext>
                </a:extLst>
              </a:tr>
              <a:tr h="863565">
                <a:tc vMerge="1">
                  <a:txBody>
                    <a:bodyPr/>
                    <a:lstStyle/>
                    <a:p>
                      <a:endParaRPr lang="en-GB"/>
                    </a:p>
                  </a:txBody>
                  <a:tcPr>
                    <a:lnT w="9371" cap="flat" cmpd="sng" algn="ctr">
                      <a:solidFill>
                        <a:srgbClr val="000000"/>
                      </a:solidFill>
                      <a:prstDash val="solid"/>
                      <a:round/>
                      <a:headEnd type="none" w="med" len="med"/>
                      <a:tailEnd type="none" w="med" len="med"/>
                    </a:lnT>
                  </a:tcPr>
                </a:tc>
                <a:tc vMerge="1">
                  <a:txBody>
                    <a:bodyPr/>
                    <a:lstStyle/>
                    <a:p>
                      <a:pPr algn="ctr">
                        <a:lnSpc>
                          <a:spcPts val="1515"/>
                        </a:lnSpc>
                        <a:defRPr/>
                      </a:pPr>
                      <a:endParaRPr lang="en-GB" dirty="0"/>
                    </a:p>
                  </a:txBody>
                  <a:tcPr marL="140560" marR="140560" marT="140560" marB="140560" anchor="ctr">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200" dirty="0"/>
                        <a:t>Organise the hub: kitchen</a:t>
                      </a:r>
                    </a:p>
                    <a:p>
                      <a:pPr algn="ctr"/>
                      <a:r>
                        <a:rPr lang="en-GB" sz="1200" dirty="0"/>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lang="en-GB"/>
                    </a:p>
                  </a:txBody>
                  <a:tcPr>
                    <a:lnL w="9371" cap="flat" cmpd="sng" algn="ctr">
                      <a:solidFill>
                        <a:srgbClr val="000000"/>
                      </a:solidFill>
                      <a:prstDash val="solid"/>
                      <a:round/>
                      <a:headEnd type="none" w="med" len="med"/>
                      <a:tailEnd type="none" w="med" len="med"/>
                    </a:lnL>
                    <a:lnT w="9371"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349714729"/>
                  </a:ext>
                </a:extLst>
              </a:tr>
              <a:tr h="681099">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480154387"/>
                  </a:ext>
                </a:extLst>
              </a:tr>
              <a:tr h="1086460">
                <a:tc vMerge="1">
                  <a:txBody>
                    <a:bodyPr/>
                    <a:lstStyle/>
                    <a:p>
                      <a:pPr algn="ctr">
                        <a:lnSpc>
                          <a:spcPts val="1515"/>
                        </a:lnSpc>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endParaRPr lang="en-GB" sz="105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050" dirty="0"/>
                        <a:t>CBT – booking only</a:t>
                      </a:r>
                    </a:p>
                    <a:p>
                      <a:pPr algn="ctr"/>
                      <a:r>
                        <a:rPr lang="en-GB" sz="1050" dirty="0"/>
                        <a:t>10:00-4:00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Say it in a song! Music session</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1:00-3:00</a:t>
                      </a: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dirty="0">
                        <a:solidFill>
                          <a:srgbClr val="000000"/>
                        </a:solidFill>
                        <a:latin typeface="DM Sans"/>
                      </a:endParaRP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79610679"/>
                  </a:ext>
                </a:extLst>
              </a:tr>
              <a:tr h="878633">
                <a:tc vMerge="1">
                  <a:txBody>
                    <a:bodyPr/>
                    <a:lstStyle/>
                    <a:p>
                      <a:pPr algn="ctr"/>
                      <a:endParaRPr lang="en-GB" sz="105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endParaRPr lang="en-GB" sz="105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100" dirty="0">
                          <a:solidFill>
                            <a:schemeClr val="tx1"/>
                          </a:solidFill>
                          <a:latin typeface="DM Sans"/>
                        </a:rPr>
                        <a:t>Hub newsletter</a:t>
                      </a:r>
                    </a:p>
                    <a:p>
                      <a:pPr algn="ctr">
                        <a:lnSpc>
                          <a:spcPts val="1515"/>
                        </a:lnSpc>
                        <a:defRPr/>
                      </a:pPr>
                      <a:r>
                        <a:rPr lang="en-US" sz="1100" dirty="0">
                          <a:solidFill>
                            <a:schemeClr val="tx1"/>
                          </a:solidFill>
                          <a:latin typeface="DM Sans"/>
                        </a:rPr>
                        <a:t>1:00-3:00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23928960"/>
                  </a:ext>
                </a:extLst>
              </a:tr>
            </a:tbl>
          </a:graphicData>
        </a:graphic>
      </p:graphicFrame>
      <p:grpSp>
        <p:nvGrpSpPr>
          <p:cNvPr id="3" name="Group 3"/>
          <p:cNvGrpSpPr/>
          <p:nvPr/>
        </p:nvGrpSpPr>
        <p:grpSpPr>
          <a:xfrm>
            <a:off x="184655" y="1110325"/>
            <a:ext cx="2412461" cy="5061636"/>
            <a:chOff x="0" y="-174550"/>
            <a:chExt cx="872896" cy="1843851"/>
          </a:xfrm>
        </p:grpSpPr>
        <p:sp>
          <p:nvSpPr>
            <p:cNvPr id="4" name="Freeform 4"/>
            <p:cNvSpPr/>
            <p:nvPr/>
          </p:nvSpPr>
          <p:spPr>
            <a:xfrm>
              <a:off x="0" y="0"/>
              <a:ext cx="868775"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p:cNvSpPr txBox="1"/>
            <p:nvPr/>
          </p:nvSpPr>
          <p:spPr>
            <a:xfrm>
              <a:off x="36558" y="-174550"/>
              <a:ext cx="836338" cy="1816262"/>
            </a:xfrm>
            <a:prstGeom prst="rect">
              <a:avLst/>
            </a:prstGeom>
          </p:spPr>
          <p:txBody>
            <a:bodyPr lIns="50800" tIns="50800" rIns="50800" bIns="50800" rtlCol="0" anchor="ctr"/>
            <a:lstStyle/>
            <a:p>
              <a:pPr algn="ctr">
                <a:lnSpc>
                  <a:spcPts val="2379"/>
                </a:lnSpc>
              </a:pPr>
              <a:endParaRPr lang="en-US" sz="1400" u="sng" dirty="0">
                <a:solidFill>
                  <a:srgbClr val="FFFFFF"/>
                </a:solidFill>
                <a:latin typeface="DM Sans"/>
              </a:endParaRPr>
            </a:p>
            <a:p>
              <a:pPr algn="ctr">
                <a:lnSpc>
                  <a:spcPts val="2379"/>
                </a:lnSpc>
              </a:pPr>
              <a:endParaRPr lang="en-US" sz="1400" u="sng" dirty="0">
                <a:solidFill>
                  <a:srgbClr val="FFFFFF"/>
                </a:solidFill>
                <a:latin typeface="DM Sans"/>
              </a:endParaRPr>
            </a:p>
            <a:p>
              <a:pPr algn="ctr">
                <a:lnSpc>
                  <a:spcPts val="2379"/>
                </a:lnSpc>
              </a:pPr>
              <a:r>
                <a:rPr lang="en-US" sz="1050" dirty="0">
                  <a:solidFill>
                    <a:srgbClr val="FFFFFF"/>
                  </a:solidFill>
                  <a:latin typeface="DM Sans" pitchFamily="2" charset="0"/>
                </a:rPr>
                <a:t>Hub is located at </a:t>
              </a:r>
              <a:r>
                <a:rPr lang="en-GB" sz="1050" dirty="0">
                  <a:solidFill>
                    <a:srgbClr val="FFFFFF"/>
                  </a:solidFill>
                  <a:latin typeface="DM Sans" pitchFamily="2" charset="0"/>
                </a:rPr>
                <a:t>State House, Dale St., L2 4TR</a:t>
              </a:r>
              <a:endParaRPr lang="en-GB" sz="1050" b="0" i="0" dirty="0">
                <a:solidFill>
                  <a:schemeClr val="bg1"/>
                </a:solidFill>
                <a:effectLst/>
                <a:latin typeface="DM Sans" pitchFamily="2" charset="0"/>
              </a:endParaRPr>
            </a:p>
            <a:p>
              <a:pPr algn="ctr">
                <a:lnSpc>
                  <a:spcPts val="2379"/>
                </a:lnSpc>
              </a:pPr>
              <a:r>
                <a:rPr lang="en-GB" sz="1050" dirty="0">
                  <a:solidFill>
                    <a:schemeClr val="bg1"/>
                  </a:solidFill>
                  <a:latin typeface="DM Sans" pitchFamily="2" charset="0"/>
                </a:rPr>
                <a:t>Phone number: </a:t>
              </a:r>
              <a:r>
                <a:rPr lang="en-GB" sz="1050" dirty="0">
                  <a:solidFill>
                    <a:schemeClr val="bg1"/>
                  </a:solidFill>
                  <a:effectLst/>
                  <a:latin typeface="Calibri" panose="020F0502020204030204" pitchFamily="34" charset="0"/>
                  <a:ea typeface="Calibri" panose="020F0502020204030204" pitchFamily="34" charset="0"/>
                </a:rPr>
                <a:t>07341 604133</a:t>
              </a:r>
              <a:endParaRPr lang="en-GB" sz="1050" dirty="0">
                <a:solidFill>
                  <a:schemeClr val="bg1"/>
                </a:solidFill>
                <a:latin typeface="DM Sans" pitchFamily="2" charset="0"/>
              </a:endParaRPr>
            </a:p>
            <a:p>
              <a:pPr algn="ctr">
                <a:lnSpc>
                  <a:spcPts val="2379"/>
                </a:lnSpc>
              </a:pPr>
              <a:r>
                <a:rPr lang="en-GB" sz="1050" b="0" i="0" dirty="0">
                  <a:solidFill>
                    <a:schemeClr val="bg1"/>
                  </a:solidFill>
                  <a:latin typeface="DM Sans" pitchFamily="2" charset="0"/>
                  <a:ea typeface="Calibri" panose="020F0502020204030204" pitchFamily="34" charset="0"/>
                </a:rPr>
                <a:t>Wellbeing walk gives participants an opportunity to focus on themselves and understand their feelings better. </a:t>
              </a:r>
              <a:r>
                <a:rPr lang="en-US" sz="1000" dirty="0">
                  <a:solidFill>
                    <a:schemeClr val="bg1"/>
                  </a:solidFill>
                  <a:latin typeface="DM Sans" pitchFamily="2" charset="0"/>
                </a:rPr>
                <a:t>Could I be a mentor focuses on skills needed to become a mentor, reflection on the participant’s journey and exploring if they could become a mentor in the future. </a:t>
              </a:r>
              <a:endParaRPr lang="en-US" sz="1699" dirty="0">
                <a:solidFill>
                  <a:srgbClr val="FFFFFF"/>
                </a:solidFill>
                <a:latin typeface="DM Sans"/>
              </a:endParaRPr>
            </a:p>
          </p:txBody>
        </p:sp>
      </p:grpSp>
      <p:grpSp>
        <p:nvGrpSpPr>
          <p:cNvPr id="46" name="Group 46"/>
          <p:cNvGrpSpPr/>
          <p:nvPr/>
        </p:nvGrpSpPr>
        <p:grpSpPr>
          <a:xfrm rot="2700000">
            <a:off x="170282" y="1049731"/>
            <a:ext cx="293842" cy="293842"/>
            <a:chOff x="0" y="0"/>
            <a:chExt cx="812800" cy="812800"/>
          </a:xfrm>
        </p:grpSpPr>
        <p:sp>
          <p:nvSpPr>
            <p:cNvPr id="47" name="Freeform 47"/>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p:cNvGrpSpPr/>
          <p:nvPr/>
        </p:nvGrpSpPr>
        <p:grpSpPr>
          <a:xfrm>
            <a:off x="195716" y="593502"/>
            <a:ext cx="242972" cy="242972"/>
            <a:chOff x="0" y="0"/>
            <a:chExt cx="812800" cy="812800"/>
          </a:xfrm>
        </p:grpSpPr>
        <p:sp>
          <p:nvSpPr>
            <p:cNvPr id="63" name="Freeform 6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65" name="Group 65"/>
          <p:cNvGrpSpPr/>
          <p:nvPr/>
        </p:nvGrpSpPr>
        <p:grpSpPr>
          <a:xfrm>
            <a:off x="206787" y="181493"/>
            <a:ext cx="220832" cy="193228"/>
            <a:chOff x="0" y="0"/>
            <a:chExt cx="812800" cy="711200"/>
          </a:xfrm>
        </p:grpSpPr>
        <p:sp>
          <p:nvSpPr>
            <p:cNvPr id="66" name="Freeform 66"/>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67" name="TextBox 67"/>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69" name="TextBox 69"/>
          <p:cNvSpPr txBox="1"/>
          <p:nvPr/>
        </p:nvSpPr>
        <p:spPr>
          <a:xfrm>
            <a:off x="2682766" y="89855"/>
            <a:ext cx="5485690" cy="573875"/>
          </a:xfrm>
          <a:prstGeom prst="rect">
            <a:avLst/>
          </a:prstGeom>
        </p:spPr>
        <p:txBody>
          <a:bodyPr wrap="square" lIns="0" tIns="0" rIns="0" bIns="0" rtlCol="0" anchor="t">
            <a:spAutoFit/>
          </a:bodyPr>
          <a:lstStyle/>
          <a:p>
            <a:pPr>
              <a:lnSpc>
                <a:spcPts val="4899"/>
              </a:lnSpc>
              <a:spcBef>
                <a:spcPct val="0"/>
              </a:spcBef>
            </a:pPr>
            <a:r>
              <a:rPr lang="en-US" sz="2800" u="sng" dirty="0">
                <a:solidFill>
                  <a:srgbClr val="000000"/>
                </a:solidFill>
                <a:latin typeface="DM Sans Bold"/>
              </a:rPr>
              <a:t>LIVERPOOL MAY- WEEK 1</a:t>
            </a:r>
          </a:p>
        </p:txBody>
      </p:sp>
      <p:sp>
        <p:nvSpPr>
          <p:cNvPr id="70" name="TextBox 70"/>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dirty="0">
                <a:solidFill>
                  <a:srgbClr val="000000"/>
                </a:solidFill>
                <a:latin typeface="DM Sans"/>
              </a:rPr>
              <a:t>Self: Activities that work on the individual</a:t>
            </a:r>
          </a:p>
        </p:txBody>
      </p:sp>
      <p:sp>
        <p:nvSpPr>
          <p:cNvPr id="71" name="TextBox 71"/>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dirty="0">
                <a:solidFill>
                  <a:srgbClr val="000000"/>
                </a:solidFill>
                <a:latin typeface="DM Sans"/>
              </a:rPr>
              <a:t>Society: Activities contributing to the community outside of the CFO Activity Hub</a:t>
            </a:r>
          </a:p>
        </p:txBody>
      </p:sp>
      <p:grpSp>
        <p:nvGrpSpPr>
          <p:cNvPr id="73" name="Group 49">
            <a:extLst>
              <a:ext uri="{FF2B5EF4-FFF2-40B4-BE49-F238E27FC236}">
                <a16:creationId xmlns:a16="http://schemas.microsoft.com/office/drawing/2014/main" id="{A86BD0F7-EF74-08FB-C54E-30824C54BFD2}"/>
              </a:ext>
            </a:extLst>
          </p:cNvPr>
          <p:cNvGrpSpPr/>
          <p:nvPr/>
        </p:nvGrpSpPr>
        <p:grpSpPr>
          <a:xfrm>
            <a:off x="344097" y="6391036"/>
            <a:ext cx="2066012" cy="747035"/>
            <a:chOff x="183080" y="0"/>
            <a:chExt cx="2754682" cy="996046"/>
          </a:xfrm>
        </p:grpSpPr>
        <p:sp>
          <p:nvSpPr>
            <p:cNvPr id="74" name="Freeform 50">
              <a:extLst>
                <a:ext uri="{FF2B5EF4-FFF2-40B4-BE49-F238E27FC236}">
                  <a16:creationId xmlns:a16="http://schemas.microsoft.com/office/drawing/2014/main" id="{75962DC9-51E4-42C8-2347-17865AAB9D8E}"/>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2"/>
              <a:stretch>
                <a:fillRect t="-974" b="-974"/>
              </a:stretch>
            </a:blipFill>
          </p:spPr>
          <p:txBody>
            <a:bodyPr/>
            <a:lstStyle/>
            <a:p>
              <a:endParaRPr lang="en-GB"/>
            </a:p>
          </p:txBody>
        </p:sp>
        <p:sp>
          <p:nvSpPr>
            <p:cNvPr id="75" name="TextBox 52">
              <a:extLst>
                <a:ext uri="{FF2B5EF4-FFF2-40B4-BE49-F238E27FC236}">
                  <a16:creationId xmlns:a16="http://schemas.microsoft.com/office/drawing/2014/main" id="{BAD3792C-13BC-76C8-3D5F-F9162AEC7967}"/>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8" name="Picture 2" descr="GC_Landscape_RGB">
            <a:extLst>
              <a:ext uri="{FF2B5EF4-FFF2-40B4-BE49-F238E27FC236}">
                <a16:creationId xmlns:a16="http://schemas.microsoft.com/office/drawing/2014/main" id="{8E75B3C8-7CA5-17F5-5F0B-A535AFB50D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67249" y="263442"/>
            <a:ext cx="847613" cy="363975"/>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descr="Person stepping in stairs">
            <a:extLst>
              <a:ext uri="{FF2B5EF4-FFF2-40B4-BE49-F238E27FC236}">
                <a16:creationId xmlns:a16="http://schemas.microsoft.com/office/drawing/2014/main" id="{CDA8320F-FEE2-9786-CEC5-EF1927F80D1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67249" y="4022320"/>
            <a:ext cx="556443" cy="371820"/>
          </a:xfrm>
          <a:prstGeom prst="rect">
            <a:avLst/>
          </a:prstGeom>
        </p:spPr>
      </p:pic>
      <p:grpSp>
        <p:nvGrpSpPr>
          <p:cNvPr id="44" name="Group 65">
            <a:extLst>
              <a:ext uri="{FF2B5EF4-FFF2-40B4-BE49-F238E27FC236}">
                <a16:creationId xmlns:a16="http://schemas.microsoft.com/office/drawing/2014/main" id="{026308C5-A531-869C-F328-A9794CEB7B99}"/>
              </a:ext>
            </a:extLst>
          </p:cNvPr>
          <p:cNvGrpSpPr/>
          <p:nvPr/>
        </p:nvGrpSpPr>
        <p:grpSpPr>
          <a:xfrm>
            <a:off x="8737974" y="6353953"/>
            <a:ext cx="220832" cy="193228"/>
            <a:chOff x="0" y="0"/>
            <a:chExt cx="812800" cy="711200"/>
          </a:xfrm>
        </p:grpSpPr>
        <p:sp>
          <p:nvSpPr>
            <p:cNvPr id="45" name="Freeform 66">
              <a:extLst>
                <a:ext uri="{FF2B5EF4-FFF2-40B4-BE49-F238E27FC236}">
                  <a16:creationId xmlns:a16="http://schemas.microsoft.com/office/drawing/2014/main" id="{D1939DBD-4E62-7FFB-2E3C-6942CFA9206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9" name="TextBox 67">
              <a:extLst>
                <a:ext uri="{FF2B5EF4-FFF2-40B4-BE49-F238E27FC236}">
                  <a16:creationId xmlns:a16="http://schemas.microsoft.com/office/drawing/2014/main" id="{11631AEE-B8A8-4AEB-B70C-E1E961678F8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sp>
        <p:nvSpPr>
          <p:cNvPr id="51" name="Freeform 66">
            <a:extLst>
              <a:ext uri="{FF2B5EF4-FFF2-40B4-BE49-F238E27FC236}">
                <a16:creationId xmlns:a16="http://schemas.microsoft.com/office/drawing/2014/main" id="{2FD1D7D6-4598-23F3-DF5B-85485042F3CC}"/>
              </a:ext>
            </a:extLst>
          </p:cNvPr>
          <p:cNvSpPr/>
          <p:nvPr/>
        </p:nvSpPr>
        <p:spPr>
          <a:xfrm>
            <a:off x="8680544" y="7251321"/>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13" name="Group 65">
            <a:extLst>
              <a:ext uri="{FF2B5EF4-FFF2-40B4-BE49-F238E27FC236}">
                <a16:creationId xmlns:a16="http://schemas.microsoft.com/office/drawing/2014/main" id="{DDDE262F-BEF7-D40B-4A47-80E2C9CC7EA8}"/>
              </a:ext>
            </a:extLst>
          </p:cNvPr>
          <p:cNvGrpSpPr/>
          <p:nvPr/>
        </p:nvGrpSpPr>
        <p:grpSpPr>
          <a:xfrm>
            <a:off x="10287913" y="1916164"/>
            <a:ext cx="220832" cy="193228"/>
            <a:chOff x="0" y="0"/>
            <a:chExt cx="812800" cy="711200"/>
          </a:xfrm>
        </p:grpSpPr>
        <p:sp>
          <p:nvSpPr>
            <p:cNvPr id="16" name="Freeform 66">
              <a:extLst>
                <a:ext uri="{FF2B5EF4-FFF2-40B4-BE49-F238E27FC236}">
                  <a16:creationId xmlns:a16="http://schemas.microsoft.com/office/drawing/2014/main" id="{9CCD63A8-E2F5-6CC8-2CB5-9793F0538AB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7" name="TextBox 67">
              <a:extLst>
                <a:ext uri="{FF2B5EF4-FFF2-40B4-BE49-F238E27FC236}">
                  <a16:creationId xmlns:a16="http://schemas.microsoft.com/office/drawing/2014/main" id="{536B93B0-3A60-83F4-F85B-299CEE3B6B79}"/>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99" name="Picture 98" descr="A close up of a logo&#10;&#10;Description automatically generated">
            <a:extLst>
              <a:ext uri="{FF2B5EF4-FFF2-40B4-BE49-F238E27FC236}">
                <a16:creationId xmlns:a16="http://schemas.microsoft.com/office/drawing/2014/main" id="{DD9A57EA-4197-0598-841C-939B39E6913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68456" y="218158"/>
            <a:ext cx="1148311" cy="365119"/>
          </a:xfrm>
          <a:prstGeom prst="rect">
            <a:avLst/>
          </a:prstGeom>
        </p:spPr>
      </p:pic>
      <p:grpSp>
        <p:nvGrpSpPr>
          <p:cNvPr id="103" name="Group 65">
            <a:extLst>
              <a:ext uri="{FF2B5EF4-FFF2-40B4-BE49-F238E27FC236}">
                <a16:creationId xmlns:a16="http://schemas.microsoft.com/office/drawing/2014/main" id="{07C99AF3-2B56-402D-51F0-326CEA74CD88}"/>
              </a:ext>
            </a:extLst>
          </p:cNvPr>
          <p:cNvGrpSpPr/>
          <p:nvPr/>
        </p:nvGrpSpPr>
        <p:grpSpPr>
          <a:xfrm>
            <a:off x="8697708" y="3730859"/>
            <a:ext cx="220832" cy="193228"/>
            <a:chOff x="0" y="0"/>
            <a:chExt cx="812800" cy="711200"/>
          </a:xfrm>
        </p:grpSpPr>
        <p:sp>
          <p:nvSpPr>
            <p:cNvPr id="104" name="Freeform 66">
              <a:extLst>
                <a:ext uri="{FF2B5EF4-FFF2-40B4-BE49-F238E27FC236}">
                  <a16:creationId xmlns:a16="http://schemas.microsoft.com/office/drawing/2014/main" id="{B22C2F2D-B561-BF58-D9A4-E524391A1F0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05" name="TextBox 67">
              <a:extLst>
                <a:ext uri="{FF2B5EF4-FFF2-40B4-BE49-F238E27FC236}">
                  <a16:creationId xmlns:a16="http://schemas.microsoft.com/office/drawing/2014/main" id="{F547B543-A06A-535B-D135-449D9EBA33E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20" name="Group 65">
            <a:extLst>
              <a:ext uri="{FF2B5EF4-FFF2-40B4-BE49-F238E27FC236}">
                <a16:creationId xmlns:a16="http://schemas.microsoft.com/office/drawing/2014/main" id="{80EF0F75-9443-A3BD-88FA-EC4DBA557818}"/>
              </a:ext>
            </a:extLst>
          </p:cNvPr>
          <p:cNvGrpSpPr/>
          <p:nvPr/>
        </p:nvGrpSpPr>
        <p:grpSpPr>
          <a:xfrm>
            <a:off x="10258946" y="4400669"/>
            <a:ext cx="220832" cy="193228"/>
            <a:chOff x="0" y="0"/>
            <a:chExt cx="812800" cy="711200"/>
          </a:xfrm>
        </p:grpSpPr>
        <p:sp>
          <p:nvSpPr>
            <p:cNvPr id="35" name="Freeform 66">
              <a:extLst>
                <a:ext uri="{FF2B5EF4-FFF2-40B4-BE49-F238E27FC236}">
                  <a16:creationId xmlns:a16="http://schemas.microsoft.com/office/drawing/2014/main" id="{AEBBEEF4-3E80-06F3-8AC9-4D5D55C0B91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6" name="TextBox 67">
              <a:extLst>
                <a:ext uri="{FF2B5EF4-FFF2-40B4-BE49-F238E27FC236}">
                  <a16:creationId xmlns:a16="http://schemas.microsoft.com/office/drawing/2014/main" id="{6E28F331-F179-1AC3-5D17-41035D06118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0" name="Group 62">
            <a:extLst>
              <a:ext uri="{FF2B5EF4-FFF2-40B4-BE49-F238E27FC236}">
                <a16:creationId xmlns:a16="http://schemas.microsoft.com/office/drawing/2014/main" id="{99562001-3A4F-1A15-9BDC-11A0761A0C04}"/>
              </a:ext>
            </a:extLst>
          </p:cNvPr>
          <p:cNvGrpSpPr/>
          <p:nvPr/>
        </p:nvGrpSpPr>
        <p:grpSpPr>
          <a:xfrm>
            <a:off x="10258034" y="6304209"/>
            <a:ext cx="242972" cy="242972"/>
            <a:chOff x="0" y="0"/>
            <a:chExt cx="812800" cy="812800"/>
          </a:xfrm>
        </p:grpSpPr>
        <p:sp>
          <p:nvSpPr>
            <p:cNvPr id="11" name="Freeform 63">
              <a:extLst>
                <a:ext uri="{FF2B5EF4-FFF2-40B4-BE49-F238E27FC236}">
                  <a16:creationId xmlns:a16="http://schemas.microsoft.com/office/drawing/2014/main" id="{CE16C2E0-1414-C6EA-D510-5CCABCB25FBB}"/>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12" name="TextBox 64">
              <a:extLst>
                <a:ext uri="{FF2B5EF4-FFF2-40B4-BE49-F238E27FC236}">
                  <a16:creationId xmlns:a16="http://schemas.microsoft.com/office/drawing/2014/main" id="{279433DE-03B4-66FE-A22D-7548792F0C56}"/>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pic>
        <p:nvPicPr>
          <p:cNvPr id="93" name="Picture 92" descr="White blank spiral notebook with pen and a mobile phone">
            <a:extLst>
              <a:ext uri="{FF2B5EF4-FFF2-40B4-BE49-F238E27FC236}">
                <a16:creationId xmlns:a16="http://schemas.microsoft.com/office/drawing/2014/main" id="{A330A637-C964-8D7D-B93C-180F79B144A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964078" y="7086672"/>
            <a:ext cx="532253" cy="355307"/>
          </a:xfrm>
          <a:prstGeom prst="rect">
            <a:avLst/>
          </a:prstGeom>
        </p:spPr>
      </p:pic>
      <p:pic>
        <p:nvPicPr>
          <p:cNvPr id="6" name="Picture 5" descr="Colorful ukuleles on display">
            <a:extLst>
              <a:ext uri="{FF2B5EF4-FFF2-40B4-BE49-F238E27FC236}">
                <a16:creationId xmlns:a16="http://schemas.microsoft.com/office/drawing/2014/main" id="{8586D9CB-A442-2A34-AD0A-0746954CA8C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510966" y="6580201"/>
            <a:ext cx="658981" cy="436317"/>
          </a:xfrm>
          <a:prstGeom prst="rect">
            <a:avLst/>
          </a:prstGeom>
        </p:spPr>
      </p:pic>
      <p:pic>
        <p:nvPicPr>
          <p:cNvPr id="24" name="Picture 23" descr="Brown man satchel on table with papers">
            <a:extLst>
              <a:ext uri="{FF2B5EF4-FFF2-40B4-BE49-F238E27FC236}">
                <a16:creationId xmlns:a16="http://schemas.microsoft.com/office/drawing/2014/main" id="{59197B09-05FF-EBB4-6495-6F7395F4A20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823560" y="3499183"/>
            <a:ext cx="600306" cy="400204"/>
          </a:xfrm>
          <a:prstGeom prst="rect">
            <a:avLst/>
          </a:prstGeom>
        </p:spPr>
      </p:pic>
      <p:grpSp>
        <p:nvGrpSpPr>
          <p:cNvPr id="26" name="Group 65">
            <a:extLst>
              <a:ext uri="{FF2B5EF4-FFF2-40B4-BE49-F238E27FC236}">
                <a16:creationId xmlns:a16="http://schemas.microsoft.com/office/drawing/2014/main" id="{3DA3090E-37CE-59BE-B281-B28A84DEB543}"/>
              </a:ext>
            </a:extLst>
          </p:cNvPr>
          <p:cNvGrpSpPr/>
          <p:nvPr/>
        </p:nvGrpSpPr>
        <p:grpSpPr>
          <a:xfrm>
            <a:off x="8679905" y="1886335"/>
            <a:ext cx="220832" cy="193228"/>
            <a:chOff x="0" y="0"/>
            <a:chExt cx="812800" cy="711200"/>
          </a:xfrm>
        </p:grpSpPr>
        <p:sp>
          <p:nvSpPr>
            <p:cNvPr id="27" name="Freeform 66">
              <a:extLst>
                <a:ext uri="{FF2B5EF4-FFF2-40B4-BE49-F238E27FC236}">
                  <a16:creationId xmlns:a16="http://schemas.microsoft.com/office/drawing/2014/main" id="{0F93AB9C-DB1B-D9EA-B276-F036B604A07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8" name="TextBox 67">
              <a:extLst>
                <a:ext uri="{FF2B5EF4-FFF2-40B4-BE49-F238E27FC236}">
                  <a16:creationId xmlns:a16="http://schemas.microsoft.com/office/drawing/2014/main" id="{4C382429-B134-375C-0694-8B2CB7E0B792}"/>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7" name="Picture 6" descr="Puzzle in brain">
            <a:extLst>
              <a:ext uri="{FF2B5EF4-FFF2-40B4-BE49-F238E27FC236}">
                <a16:creationId xmlns:a16="http://schemas.microsoft.com/office/drawing/2014/main" id="{FE71D670-9CC2-6EF6-DDAE-1CA58862E0A0}"/>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870802" y="6207211"/>
            <a:ext cx="473742" cy="355307"/>
          </a:xfrm>
          <a:prstGeom prst="rect">
            <a:avLst/>
          </a:prstGeom>
        </p:spPr>
      </p:pic>
      <p:grpSp>
        <p:nvGrpSpPr>
          <p:cNvPr id="9" name="Group 62">
            <a:extLst>
              <a:ext uri="{FF2B5EF4-FFF2-40B4-BE49-F238E27FC236}">
                <a16:creationId xmlns:a16="http://schemas.microsoft.com/office/drawing/2014/main" id="{677ABF45-E613-6EBE-9AD7-297F58981189}"/>
              </a:ext>
            </a:extLst>
          </p:cNvPr>
          <p:cNvGrpSpPr/>
          <p:nvPr/>
        </p:nvGrpSpPr>
        <p:grpSpPr>
          <a:xfrm>
            <a:off x="8679916" y="4482618"/>
            <a:ext cx="242972" cy="242972"/>
            <a:chOff x="0" y="0"/>
            <a:chExt cx="812800" cy="812800"/>
          </a:xfrm>
        </p:grpSpPr>
        <p:sp>
          <p:nvSpPr>
            <p:cNvPr id="14" name="Freeform 63">
              <a:extLst>
                <a:ext uri="{FF2B5EF4-FFF2-40B4-BE49-F238E27FC236}">
                  <a16:creationId xmlns:a16="http://schemas.microsoft.com/office/drawing/2014/main" id="{ABCD37B6-B9EF-E2F0-F8DC-118821108C02}"/>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15" name="TextBox 64">
              <a:extLst>
                <a:ext uri="{FF2B5EF4-FFF2-40B4-BE49-F238E27FC236}">
                  <a16:creationId xmlns:a16="http://schemas.microsoft.com/office/drawing/2014/main" id="{A278BD69-B54B-93FF-5163-9B13DE65A2E2}"/>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4028129499"/>
              </p:ext>
            </p:extLst>
          </p:nvPr>
        </p:nvGraphicFramePr>
        <p:xfrm>
          <a:off x="2619793" y="598982"/>
          <a:ext cx="7964182" cy="6844718"/>
        </p:xfrm>
        <a:graphic>
          <a:graphicData uri="http://schemas.openxmlformats.org/drawingml/2006/table">
            <a:tbl>
              <a:tblPr/>
              <a:tblGrid>
                <a:gridCol w="1392137">
                  <a:extLst>
                    <a:ext uri="{9D8B030D-6E8A-4147-A177-3AD203B41FA5}">
                      <a16:colId xmlns:a16="http://schemas.microsoft.com/office/drawing/2014/main" val="20000"/>
                    </a:ext>
                  </a:extLst>
                </a:gridCol>
                <a:gridCol w="1565910">
                  <a:extLst>
                    <a:ext uri="{9D8B030D-6E8A-4147-A177-3AD203B41FA5}">
                      <a16:colId xmlns:a16="http://schemas.microsoft.com/office/drawing/2014/main" val="20001"/>
                    </a:ext>
                  </a:extLst>
                </a:gridCol>
                <a:gridCol w="196596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394255">
                  <a:extLst>
                    <a:ext uri="{9D8B030D-6E8A-4147-A177-3AD203B41FA5}">
                      <a16:colId xmlns:a16="http://schemas.microsoft.com/office/drawing/2014/main" val="20004"/>
                    </a:ext>
                  </a:extLst>
                </a:gridCol>
              </a:tblGrid>
              <a:tr h="617592">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05/05/2025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06/05/2025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07/05/2025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08/05/2025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09/05/2025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531129">
                <a:tc rowSpan="9">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200" dirty="0">
                          <a:solidFill>
                            <a:srgbClr val="000000"/>
                          </a:solidFill>
                          <a:latin typeface="DM Sans"/>
                        </a:rPr>
                        <a:t>BANK HOLIDAY</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Improving relationships</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900" dirty="0">
                          <a:solidFill>
                            <a:srgbClr val="000000"/>
                          </a:solidFill>
                          <a:latin typeface="DM Sans"/>
                        </a:rPr>
                        <a:t>Chill and Chat</a:t>
                      </a:r>
                    </a:p>
                    <a:p>
                      <a:pPr algn="ctr">
                        <a:lnSpc>
                          <a:spcPts val="1515"/>
                        </a:lnSpc>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lnSpc>
                          <a:spcPts val="1515"/>
                        </a:lnSpc>
                      </a:pPr>
                      <a:r>
                        <a:rPr lang="en-US" sz="900" b="0" dirty="0">
                          <a:solidFill>
                            <a:srgbClr val="000000"/>
                          </a:solidFill>
                          <a:latin typeface="DM Sans"/>
                        </a:rPr>
                        <a:t>Could I be a mentor?</a:t>
                      </a:r>
                    </a:p>
                    <a:p>
                      <a:pPr algn="ctr">
                        <a:lnSpc>
                          <a:spcPts val="1515"/>
                        </a:lnSpc>
                      </a:pPr>
                      <a:r>
                        <a:rPr lang="en-US" sz="900" b="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Mindful Colouring</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531129">
                <a:tc vMerge="1">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endParaRPr lang="en-US" sz="9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740444300"/>
                  </a:ext>
                </a:extLst>
              </a:tr>
              <a:tr h="690451">
                <a:tc vMerge="1">
                  <a:txBody>
                    <a:bodyPr/>
                    <a:lstStyle/>
                    <a:p>
                      <a:pPr algn="ctr"/>
                      <a:endParaRPr lang="en-GB" sz="105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Arts and Crafts</a:t>
                      </a:r>
                    </a:p>
                    <a:p>
                      <a:pPr algn="ctr">
                        <a:lnSpc>
                          <a:spcPts val="1515"/>
                        </a:lnSpc>
                      </a:pPr>
                      <a:r>
                        <a:rPr lang="en-US" sz="1100" dirty="0">
                          <a:solidFill>
                            <a:srgbClr val="000000"/>
                          </a:solidFill>
                          <a:latin typeface="DM Sans"/>
                        </a:rPr>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000" dirty="0"/>
                        <a:t>Non-accredited course: Food Safety and Storage</a:t>
                      </a:r>
                    </a:p>
                    <a:p>
                      <a:pPr algn="ctr"/>
                      <a:r>
                        <a:rPr lang="en-GB" sz="1100" dirty="0"/>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algn="ctr">
                        <a:lnSpc>
                          <a:spcPts val="1515"/>
                        </a:lnSpc>
                        <a:defRPr/>
                      </a:pPr>
                      <a:r>
                        <a:rPr lang="en-GB" sz="1000" dirty="0">
                          <a:latin typeface="DM Sans" pitchFamily="2" charset="0"/>
                        </a:rPr>
                        <a:t>Ready, Steady, Cook</a:t>
                      </a:r>
                    </a:p>
                    <a:p>
                      <a:pPr algn="ctr">
                        <a:lnSpc>
                          <a:spcPts val="1515"/>
                        </a:lnSpc>
                        <a:defRPr/>
                      </a:pPr>
                      <a:r>
                        <a:rPr lang="en-GB" sz="1000" dirty="0">
                          <a:latin typeface="DM Sans" pitchFamily="2" charset="0"/>
                        </a:rPr>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050" dirty="0">
                          <a:solidFill>
                            <a:srgbClr val="000000"/>
                          </a:solidFill>
                          <a:latin typeface="DM Sans"/>
                        </a:rPr>
                        <a:t>Coffee morning</a:t>
                      </a:r>
                    </a:p>
                    <a:p>
                      <a:pPr algn="ctr">
                        <a:lnSpc>
                          <a:spcPts val="1515"/>
                        </a:lnSpc>
                      </a:pPr>
                      <a:r>
                        <a:rPr lang="en-US" sz="1050" dirty="0">
                          <a:solidFill>
                            <a:srgbClr val="000000"/>
                          </a:solidFill>
                          <a:latin typeface="DM Sans"/>
                        </a:rPr>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77149230"/>
                  </a:ext>
                </a:extLst>
              </a:tr>
              <a:tr h="530921">
                <a:tc vMerge="1">
                  <a:txBody>
                    <a:bodyPr/>
                    <a:lstStyle/>
                    <a:p>
                      <a:endParaRPr lang="en-GB"/>
                    </a:p>
                  </a:txBody>
                  <a:tcPr/>
                </a:tc>
                <a:tc rowSpan="2">
                  <a:txBody>
                    <a:bodyPr/>
                    <a:lstStyle/>
                    <a:p>
                      <a:pPr algn="ctr">
                        <a:lnSpc>
                          <a:spcPts val="1515"/>
                        </a:lnSpc>
                      </a:pPr>
                      <a:r>
                        <a:rPr lang="en-US" sz="1100" dirty="0">
                          <a:solidFill>
                            <a:srgbClr val="000000"/>
                          </a:solidFill>
                          <a:latin typeface="DM Sans"/>
                        </a:rPr>
                        <a:t>Digital College</a:t>
                      </a:r>
                    </a:p>
                    <a:p>
                      <a:pPr algn="ctr">
                        <a:lnSpc>
                          <a:spcPts val="1515"/>
                        </a:lnSpc>
                      </a:pPr>
                      <a:r>
                        <a:rPr lang="en-US" sz="1100" dirty="0">
                          <a:solidFill>
                            <a:srgbClr val="000000"/>
                          </a:solidFill>
                          <a:latin typeface="DM Sans"/>
                        </a:rPr>
                        <a:t>10:30-3:00</a:t>
                      </a:r>
                      <a:endParaRPr lang="en-GB"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200" dirty="0"/>
                        <a:t>CBT – booking only</a:t>
                      </a:r>
                    </a:p>
                    <a:p>
                      <a:pPr algn="ctr"/>
                      <a:r>
                        <a:rPr lang="en-GB" sz="1200" dirty="0"/>
                        <a:t>10:00-4:00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rowSpan="2">
                  <a:txBody>
                    <a:bodyPr/>
                    <a:lstStyle/>
                    <a:p>
                      <a:pPr algn="ctr">
                        <a:lnSpc>
                          <a:spcPts val="1515"/>
                        </a:lnSpc>
                      </a:pPr>
                      <a:r>
                        <a:rPr lang="en-US" sz="1100" dirty="0">
                          <a:solidFill>
                            <a:srgbClr val="000000"/>
                          </a:solidFill>
                          <a:latin typeface="DM Sans"/>
                        </a:rPr>
                        <a:t>Job Club</a:t>
                      </a:r>
                    </a:p>
                    <a:p>
                      <a:pPr algn="ctr">
                        <a:lnSpc>
                          <a:spcPts val="1515"/>
                        </a:lnSpc>
                      </a:pPr>
                      <a:r>
                        <a:rPr lang="en-US" sz="1100" dirty="0">
                          <a:solidFill>
                            <a:srgbClr val="000000"/>
                          </a:solidFill>
                          <a:latin typeface="DM Sans"/>
                        </a:rPr>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US" sz="1050" dirty="0">
                          <a:solidFill>
                            <a:srgbClr val="000000"/>
                          </a:solidFill>
                          <a:latin typeface="DM Sans"/>
                        </a:rPr>
                        <a:t>Job Searching</a:t>
                      </a:r>
                    </a:p>
                    <a:p>
                      <a:pPr algn="ctr">
                        <a:lnSpc>
                          <a:spcPts val="1515"/>
                        </a:lnSpc>
                      </a:pPr>
                      <a:r>
                        <a:rPr lang="en-US" sz="1050" dirty="0">
                          <a:solidFill>
                            <a:srgbClr val="000000"/>
                          </a:solidFill>
                          <a:latin typeface="DM Sans"/>
                        </a:rPr>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61316386"/>
                  </a:ext>
                </a:extLst>
              </a:tr>
              <a:tr h="505905">
                <a:tc vMerge="1">
                  <a:txBody>
                    <a:bodyPr/>
                    <a:lstStyle/>
                    <a:p>
                      <a:endParaRPr lang="en-GB"/>
                    </a:p>
                  </a:txBody>
                  <a:tcPr/>
                </a:tc>
                <a:tc vMerge="1">
                  <a:txBody>
                    <a:bodyPr/>
                    <a:lstStyle/>
                    <a:p>
                      <a:endParaRPr lang="en-GB"/>
                    </a:p>
                  </a:txBody>
                  <a:tcPr/>
                </a:tc>
                <a:tc>
                  <a:txBody>
                    <a:bodyPr/>
                    <a:lstStyle/>
                    <a:p>
                      <a:pPr algn="ctr"/>
                      <a:r>
                        <a:rPr lang="en-GB" sz="1100" dirty="0"/>
                        <a:t>UPW – invite only</a:t>
                      </a:r>
                    </a:p>
                    <a:p>
                      <a:pPr algn="ctr"/>
                      <a:r>
                        <a:rPr lang="en-GB" sz="1100" dirty="0"/>
                        <a:t>10:00-12:00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88474773"/>
                  </a:ext>
                </a:extLst>
              </a:tr>
              <a:tr h="537123">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2102395767"/>
                  </a:ext>
                </a:extLst>
              </a:tr>
              <a:tr h="535611">
                <a:tc vMerge="1">
                  <a:txBody>
                    <a:bodyPr/>
                    <a:lstStyle/>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3">
                  <a:txBody>
                    <a:bodyPr/>
                    <a:lstStyle/>
                    <a:p>
                      <a:pPr algn="ctr">
                        <a:lnSpc>
                          <a:spcPts val="1515"/>
                        </a:lnSpc>
                      </a:pPr>
                      <a:r>
                        <a:rPr lang="en-US" sz="1200" dirty="0">
                          <a:solidFill>
                            <a:srgbClr val="000000"/>
                          </a:solidFill>
                          <a:latin typeface="DM Sans"/>
                        </a:rPr>
                        <a:t>Lego Nostalgia</a:t>
                      </a:r>
                    </a:p>
                    <a:p>
                      <a:pPr algn="ctr">
                        <a:lnSpc>
                          <a:spcPts val="1515"/>
                        </a:lnSpc>
                      </a:pPr>
                      <a:r>
                        <a:rPr lang="en-US" sz="1200"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Non-accredited course: Environmental awareness</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algn="ctr">
                        <a:lnSpc>
                          <a:spcPts val="1515"/>
                        </a:lnSpc>
                      </a:pPr>
                      <a:r>
                        <a:rPr lang="en-US" sz="1050" dirty="0">
                          <a:solidFill>
                            <a:srgbClr val="000000"/>
                          </a:solidFill>
                          <a:latin typeface="DM Sans"/>
                        </a:rPr>
                        <a:t>Liverpool in work</a:t>
                      </a:r>
                    </a:p>
                    <a:p>
                      <a:pPr algn="ctr">
                        <a:lnSpc>
                          <a:spcPts val="1515"/>
                        </a:lnSpc>
                      </a:pPr>
                      <a:r>
                        <a:rPr lang="en-US" sz="1050"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3">
                  <a:txBody>
                    <a:bodyPr/>
                    <a:lstStyle/>
                    <a:p>
                      <a:pPr algn="ctr">
                        <a:lnSpc>
                          <a:spcPts val="1515"/>
                        </a:lnSpc>
                      </a:pPr>
                      <a:r>
                        <a:rPr lang="en-US" sz="1082" dirty="0">
                          <a:solidFill>
                            <a:srgbClr val="000000"/>
                          </a:solidFill>
                          <a:latin typeface="DM Sans"/>
                        </a:rPr>
                        <a:t>Say it in a song! Music session</a:t>
                      </a:r>
                    </a:p>
                    <a:p>
                      <a:pPr algn="ctr">
                        <a:lnSpc>
                          <a:spcPts val="1515"/>
                        </a:lnSpc>
                      </a:pPr>
                      <a:r>
                        <a:rPr lang="en-US" sz="1082" dirty="0">
                          <a:solidFill>
                            <a:srgbClr val="000000"/>
                          </a:solidFill>
                          <a:latin typeface="DM Sans"/>
                        </a:rPr>
                        <a:t>1:00-3:00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03051548"/>
                  </a:ext>
                </a:extLst>
              </a:tr>
              <a:tr h="691962">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ts val="1515"/>
                        </a:lnSpc>
                      </a:pPr>
                      <a:r>
                        <a:rPr lang="en-US" sz="1050" dirty="0">
                          <a:solidFill>
                            <a:srgbClr val="000000"/>
                          </a:solidFill>
                          <a:latin typeface="DM Sans"/>
                        </a:rPr>
                        <a:t>Deaf awareness week</a:t>
                      </a:r>
                    </a:p>
                    <a:p>
                      <a:pPr algn="ctr">
                        <a:lnSpc>
                          <a:spcPts val="1515"/>
                        </a:lnSpc>
                      </a:pPr>
                      <a:r>
                        <a:rPr lang="en-US" sz="1050"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lang="en-GB"/>
                    </a:p>
                  </a:txBody>
                  <a:tcPr/>
                </a:tc>
                <a:extLst>
                  <a:ext uri="{0D108BD9-81ED-4DB2-BD59-A6C34878D82A}">
                    <a16:rowId xmlns:a16="http://schemas.microsoft.com/office/drawing/2014/main" val="4095585348"/>
                  </a:ext>
                </a:extLst>
              </a:tr>
              <a:tr h="641930">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050" dirty="0">
                          <a:solidFill>
                            <a:schemeClr val="tx1"/>
                          </a:solidFill>
                          <a:latin typeface="DM Sans"/>
                        </a:rPr>
                        <a:t>Hub newsletter</a:t>
                      </a:r>
                    </a:p>
                    <a:p>
                      <a:pPr algn="ctr">
                        <a:lnSpc>
                          <a:spcPts val="1515"/>
                        </a:lnSpc>
                        <a:defRPr/>
                      </a:pPr>
                      <a:r>
                        <a:rPr lang="en-US" sz="1050" dirty="0">
                          <a:solidFill>
                            <a:schemeClr val="tx1"/>
                          </a:solidFill>
                          <a:latin typeface="DM Sans"/>
                        </a:rPr>
                        <a:t>3:00-4:00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algn="ctr"/>
                      <a:r>
                        <a:rPr lang="en-GB" sz="1050" dirty="0"/>
                        <a:t>CBT – booking only</a:t>
                      </a:r>
                    </a:p>
                    <a:p>
                      <a:pPr algn="ctr"/>
                      <a:r>
                        <a:rPr lang="en-GB" sz="1050" dirty="0"/>
                        <a:t>10:00-4:00</a:t>
                      </a:r>
                    </a:p>
                    <a:p>
                      <a:pPr algn="ctr">
                        <a:lnSpc>
                          <a:spcPts val="1515"/>
                        </a:lnSpc>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82802787"/>
                  </a:ext>
                </a:extLst>
              </a:tr>
            </a:tbl>
          </a:graphicData>
        </a:graphic>
      </p:graphicFrame>
      <p:grpSp>
        <p:nvGrpSpPr>
          <p:cNvPr id="3" name="Group 3"/>
          <p:cNvGrpSpPr/>
          <p:nvPr/>
        </p:nvGrpSpPr>
        <p:grpSpPr>
          <a:xfrm>
            <a:off x="184646" y="1589490"/>
            <a:ext cx="2426446" cy="4582470"/>
            <a:chOff x="0" y="0"/>
            <a:chExt cx="883905" cy="1669301"/>
          </a:xfrm>
        </p:grpSpPr>
        <p:sp>
          <p:nvSpPr>
            <p:cNvPr id="4" name="Freeform 4"/>
            <p:cNvSpPr/>
            <p:nvPr/>
          </p:nvSpPr>
          <p:spPr>
            <a:xfrm>
              <a:off x="0" y="0"/>
              <a:ext cx="868775"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p:cNvSpPr txBox="1"/>
            <p:nvPr/>
          </p:nvSpPr>
          <p:spPr>
            <a:xfrm>
              <a:off x="15130" y="22839"/>
              <a:ext cx="868775" cy="1620157"/>
            </a:xfrm>
            <a:prstGeom prst="rect">
              <a:avLst/>
            </a:prstGeom>
          </p:spPr>
          <p:txBody>
            <a:bodyPr lIns="50800" tIns="50800" rIns="50800" bIns="50800" rtlCol="0" anchor="ctr"/>
            <a:lstStyle/>
            <a:p>
              <a:pPr algn="ctr">
                <a:lnSpc>
                  <a:spcPts val="2379"/>
                </a:lnSpc>
              </a:pPr>
              <a:r>
                <a:rPr lang="en-US" sz="1699" u="sng" dirty="0">
                  <a:solidFill>
                    <a:srgbClr val="FFFFFF"/>
                  </a:solidFill>
                  <a:latin typeface="DM Sans"/>
                </a:rPr>
                <a:t>Information</a:t>
              </a:r>
            </a:p>
            <a:p>
              <a:pPr algn="ctr">
                <a:lnSpc>
                  <a:spcPts val="2379"/>
                </a:lnSpc>
              </a:pPr>
              <a:r>
                <a:rPr lang="en-US" sz="1000" dirty="0">
                  <a:solidFill>
                    <a:srgbClr val="FFFFFF"/>
                  </a:solidFill>
                  <a:latin typeface="DM Sans" pitchFamily="2" charset="0"/>
                </a:rPr>
                <a:t>Hub is at located at </a:t>
              </a:r>
              <a:r>
                <a:rPr lang="en-GB" sz="1000" dirty="0">
                  <a:solidFill>
                    <a:srgbClr val="FFFFFF"/>
                  </a:solidFill>
                  <a:latin typeface="DM Sans" pitchFamily="2" charset="0"/>
                </a:rPr>
                <a:t>State House, Dale St., L2 4TR</a:t>
              </a:r>
              <a:endParaRPr lang="en-GB" sz="1000" b="0" i="0" dirty="0">
                <a:solidFill>
                  <a:schemeClr val="bg1"/>
                </a:solidFill>
                <a:effectLst/>
                <a:latin typeface="DM Sans" pitchFamily="2" charset="0"/>
              </a:endParaRPr>
            </a:p>
            <a:p>
              <a:pPr algn="ctr">
                <a:lnSpc>
                  <a:spcPts val="2379"/>
                </a:lnSpc>
              </a:pPr>
              <a:r>
                <a:rPr lang="en-US" sz="1000" dirty="0">
                  <a:solidFill>
                    <a:schemeClr val="bg1"/>
                  </a:solidFill>
                  <a:latin typeface="DM Sans" pitchFamily="2" charset="0"/>
                </a:rPr>
                <a:t>Art and music sessions offer participants to engage with new activities and help them find positive ways of spending time. Guest speakers will share their own stories, including lived experience, and help participants find more hope, optimism, motivation. Music sessions are guided by musicians and support participants in learning how to play different instruments.</a:t>
              </a:r>
              <a:endParaRPr lang="en-US" sz="1699" dirty="0">
                <a:solidFill>
                  <a:srgbClr val="FFFFFF"/>
                </a:solidFill>
                <a:latin typeface="DM Sans"/>
              </a:endParaRPr>
            </a:p>
          </p:txBody>
        </p:sp>
      </p:grpSp>
      <p:grpSp>
        <p:nvGrpSpPr>
          <p:cNvPr id="46" name="Group 46"/>
          <p:cNvGrpSpPr/>
          <p:nvPr/>
        </p:nvGrpSpPr>
        <p:grpSpPr>
          <a:xfrm rot="2700000">
            <a:off x="170282" y="1049731"/>
            <a:ext cx="293842" cy="293842"/>
            <a:chOff x="0" y="0"/>
            <a:chExt cx="812800" cy="812800"/>
          </a:xfrm>
        </p:grpSpPr>
        <p:sp>
          <p:nvSpPr>
            <p:cNvPr id="47" name="Freeform 47"/>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p:cNvGrpSpPr/>
          <p:nvPr/>
        </p:nvGrpSpPr>
        <p:grpSpPr>
          <a:xfrm>
            <a:off x="195716" y="593502"/>
            <a:ext cx="242972" cy="242972"/>
            <a:chOff x="0" y="0"/>
            <a:chExt cx="812800" cy="812800"/>
          </a:xfrm>
        </p:grpSpPr>
        <p:sp>
          <p:nvSpPr>
            <p:cNvPr id="63" name="Freeform 6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65" name="Group 65"/>
          <p:cNvGrpSpPr/>
          <p:nvPr/>
        </p:nvGrpSpPr>
        <p:grpSpPr>
          <a:xfrm>
            <a:off x="206787" y="181493"/>
            <a:ext cx="220832" cy="193228"/>
            <a:chOff x="0" y="0"/>
            <a:chExt cx="812800" cy="711200"/>
          </a:xfrm>
        </p:grpSpPr>
        <p:sp>
          <p:nvSpPr>
            <p:cNvPr id="66" name="Freeform 66"/>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67" name="TextBox 67"/>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69" name="TextBox 69"/>
          <p:cNvSpPr txBox="1"/>
          <p:nvPr/>
        </p:nvSpPr>
        <p:spPr>
          <a:xfrm>
            <a:off x="2578260" y="89855"/>
            <a:ext cx="5443877" cy="573875"/>
          </a:xfrm>
          <a:prstGeom prst="rect">
            <a:avLst/>
          </a:prstGeom>
        </p:spPr>
        <p:txBody>
          <a:bodyPr wrap="square" lIns="0" tIns="0" rIns="0" bIns="0" rtlCol="0" anchor="t">
            <a:spAutoFit/>
          </a:bodyPr>
          <a:lstStyle/>
          <a:p>
            <a:pPr>
              <a:lnSpc>
                <a:spcPts val="4899"/>
              </a:lnSpc>
              <a:spcBef>
                <a:spcPct val="0"/>
              </a:spcBef>
            </a:pPr>
            <a:r>
              <a:rPr lang="en-US" sz="2800" u="sng" dirty="0">
                <a:solidFill>
                  <a:srgbClr val="000000"/>
                </a:solidFill>
                <a:latin typeface="DM Sans Bold"/>
              </a:rPr>
              <a:t>LIVERPOOL MAY - WEEK 2</a:t>
            </a:r>
          </a:p>
        </p:txBody>
      </p:sp>
      <p:sp>
        <p:nvSpPr>
          <p:cNvPr id="70" name="TextBox 70"/>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Self: Activities that work on the individual</a:t>
            </a:r>
          </a:p>
        </p:txBody>
      </p:sp>
      <p:sp>
        <p:nvSpPr>
          <p:cNvPr id="71" name="TextBox 71"/>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dirty="0">
                <a:solidFill>
                  <a:srgbClr val="000000"/>
                </a:solidFill>
                <a:latin typeface="DM Sans"/>
              </a:rPr>
              <a:t>Society: Activities contributing to the community outside of the CFO Activity Hub</a:t>
            </a:r>
          </a:p>
        </p:txBody>
      </p:sp>
      <p:grpSp>
        <p:nvGrpSpPr>
          <p:cNvPr id="68" name="Group 49">
            <a:extLst>
              <a:ext uri="{FF2B5EF4-FFF2-40B4-BE49-F238E27FC236}">
                <a16:creationId xmlns:a16="http://schemas.microsoft.com/office/drawing/2014/main" id="{171C68FD-A500-74D8-7FD7-9684FEA5BAD2}"/>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B5557DC7-BCF0-0608-40B0-84E41ABA6FD3}"/>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2"/>
              <a:stretch>
                <a:fillRect t="-974" b="-974"/>
              </a:stretch>
            </a:blipFill>
          </p:spPr>
          <p:txBody>
            <a:bodyPr/>
            <a:lstStyle/>
            <a:p>
              <a:endParaRPr lang="en-GB"/>
            </a:p>
          </p:txBody>
        </p:sp>
        <p:sp>
          <p:nvSpPr>
            <p:cNvPr id="74" name="TextBox 52">
              <a:extLst>
                <a:ext uri="{FF2B5EF4-FFF2-40B4-BE49-F238E27FC236}">
                  <a16:creationId xmlns:a16="http://schemas.microsoft.com/office/drawing/2014/main" id="{D0A27E18-8350-D282-4E86-98C3339D5C64}"/>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10" name="Picture 2" descr="GC_Landscape_RGB">
            <a:extLst>
              <a:ext uri="{FF2B5EF4-FFF2-40B4-BE49-F238E27FC236}">
                <a16:creationId xmlns:a16="http://schemas.microsoft.com/office/drawing/2014/main" id="{E8DAF822-17D6-DBE8-7774-7288F2B67F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93462" y="144785"/>
            <a:ext cx="847613" cy="363975"/>
          </a:xfrm>
          <a:prstGeom prst="rect">
            <a:avLst/>
          </a:prstGeom>
          <a:noFill/>
          <a:extLst>
            <a:ext uri="{909E8E84-426E-40DD-AFC4-6F175D3DCCD1}">
              <a14:hiddenFill xmlns:a14="http://schemas.microsoft.com/office/drawing/2010/main">
                <a:solidFill>
                  <a:srgbClr val="FFFFFF"/>
                </a:solidFill>
              </a14:hiddenFill>
            </a:ext>
          </a:extLst>
        </p:spPr>
      </p:pic>
      <p:sp>
        <p:nvSpPr>
          <p:cNvPr id="36" name="TextBox 64">
            <a:extLst>
              <a:ext uri="{FF2B5EF4-FFF2-40B4-BE49-F238E27FC236}">
                <a16:creationId xmlns:a16="http://schemas.microsoft.com/office/drawing/2014/main" id="{AE6410DB-DB92-749C-57A1-78C6A49877EE}"/>
              </a:ext>
            </a:extLst>
          </p:cNvPr>
          <p:cNvSpPr txBox="1"/>
          <p:nvPr/>
        </p:nvSpPr>
        <p:spPr>
          <a:xfrm>
            <a:off x="421044" y="729373"/>
            <a:ext cx="197415" cy="205957"/>
          </a:xfrm>
          <a:prstGeom prst="rect">
            <a:avLst/>
          </a:prstGeom>
        </p:spPr>
        <p:txBody>
          <a:bodyPr lIns="50800" tIns="50800" rIns="50800" bIns="50800" rtlCol="0" anchor="ctr"/>
          <a:lstStyle/>
          <a:p>
            <a:pPr algn="ctr">
              <a:lnSpc>
                <a:spcPts val="2379"/>
              </a:lnSpc>
            </a:pPr>
            <a:endParaRPr dirty="0"/>
          </a:p>
        </p:txBody>
      </p:sp>
      <p:grpSp>
        <p:nvGrpSpPr>
          <p:cNvPr id="37" name="Group 65">
            <a:extLst>
              <a:ext uri="{FF2B5EF4-FFF2-40B4-BE49-F238E27FC236}">
                <a16:creationId xmlns:a16="http://schemas.microsoft.com/office/drawing/2014/main" id="{25ABB69F-449D-B6C2-C8D3-38E3A3CBC8CE}"/>
              </a:ext>
            </a:extLst>
          </p:cNvPr>
          <p:cNvGrpSpPr/>
          <p:nvPr/>
        </p:nvGrpSpPr>
        <p:grpSpPr>
          <a:xfrm>
            <a:off x="5300976" y="4431277"/>
            <a:ext cx="220832" cy="193228"/>
            <a:chOff x="0" y="0"/>
            <a:chExt cx="812800" cy="711200"/>
          </a:xfrm>
        </p:grpSpPr>
        <p:sp>
          <p:nvSpPr>
            <p:cNvPr id="38" name="Freeform 66">
              <a:extLst>
                <a:ext uri="{FF2B5EF4-FFF2-40B4-BE49-F238E27FC236}">
                  <a16:creationId xmlns:a16="http://schemas.microsoft.com/office/drawing/2014/main" id="{33237A5D-B538-0A51-08D5-88A19D7B3E92}"/>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9" name="TextBox 67">
              <a:extLst>
                <a:ext uri="{FF2B5EF4-FFF2-40B4-BE49-F238E27FC236}">
                  <a16:creationId xmlns:a16="http://schemas.microsoft.com/office/drawing/2014/main" id="{3F06AE9F-4F2B-CF0B-8164-42AEDFE0BF4E}"/>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49" name="Group 65">
            <a:extLst>
              <a:ext uri="{FF2B5EF4-FFF2-40B4-BE49-F238E27FC236}">
                <a16:creationId xmlns:a16="http://schemas.microsoft.com/office/drawing/2014/main" id="{A5B9E5E6-6FB9-C007-3B5B-F1E7E6CA9761}"/>
              </a:ext>
            </a:extLst>
          </p:cNvPr>
          <p:cNvGrpSpPr/>
          <p:nvPr/>
        </p:nvGrpSpPr>
        <p:grpSpPr>
          <a:xfrm>
            <a:off x="5300976" y="7153427"/>
            <a:ext cx="220832" cy="193228"/>
            <a:chOff x="0" y="0"/>
            <a:chExt cx="812800" cy="711200"/>
          </a:xfrm>
        </p:grpSpPr>
        <p:sp>
          <p:nvSpPr>
            <p:cNvPr id="50" name="Freeform 66">
              <a:extLst>
                <a:ext uri="{FF2B5EF4-FFF2-40B4-BE49-F238E27FC236}">
                  <a16:creationId xmlns:a16="http://schemas.microsoft.com/office/drawing/2014/main" id="{26A214E7-69E4-3817-1642-58B07BEA6B95}"/>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1" name="TextBox 67">
              <a:extLst>
                <a:ext uri="{FF2B5EF4-FFF2-40B4-BE49-F238E27FC236}">
                  <a16:creationId xmlns:a16="http://schemas.microsoft.com/office/drawing/2014/main" id="{183AC087-0123-0F84-F30D-055F356113EC}"/>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75" name="Freeform 66">
            <a:extLst>
              <a:ext uri="{FF2B5EF4-FFF2-40B4-BE49-F238E27FC236}">
                <a16:creationId xmlns:a16="http://schemas.microsoft.com/office/drawing/2014/main" id="{A84BA306-640B-3169-5C7A-0CE669516026}"/>
              </a:ext>
            </a:extLst>
          </p:cNvPr>
          <p:cNvSpPr/>
          <p:nvPr/>
        </p:nvSpPr>
        <p:spPr>
          <a:xfrm>
            <a:off x="8903254" y="6410298"/>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77" name="Freeform 66">
            <a:extLst>
              <a:ext uri="{FF2B5EF4-FFF2-40B4-BE49-F238E27FC236}">
                <a16:creationId xmlns:a16="http://schemas.microsoft.com/office/drawing/2014/main" id="{E5722C64-5831-268F-9EF8-F581F11EA171}"/>
              </a:ext>
            </a:extLst>
          </p:cNvPr>
          <p:cNvSpPr/>
          <p:nvPr/>
        </p:nvSpPr>
        <p:spPr>
          <a:xfrm>
            <a:off x="8903665" y="7165309"/>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6" name="Group 65">
            <a:extLst>
              <a:ext uri="{FF2B5EF4-FFF2-40B4-BE49-F238E27FC236}">
                <a16:creationId xmlns:a16="http://schemas.microsoft.com/office/drawing/2014/main" id="{D42082E3-47E3-B146-472B-60F6D5ABF3F0}"/>
              </a:ext>
            </a:extLst>
          </p:cNvPr>
          <p:cNvGrpSpPr/>
          <p:nvPr/>
        </p:nvGrpSpPr>
        <p:grpSpPr>
          <a:xfrm>
            <a:off x="10269980" y="1739447"/>
            <a:ext cx="220832" cy="193228"/>
            <a:chOff x="0" y="0"/>
            <a:chExt cx="812800" cy="711200"/>
          </a:xfrm>
        </p:grpSpPr>
        <p:sp>
          <p:nvSpPr>
            <p:cNvPr id="8" name="Freeform 66">
              <a:extLst>
                <a:ext uri="{FF2B5EF4-FFF2-40B4-BE49-F238E27FC236}">
                  <a16:creationId xmlns:a16="http://schemas.microsoft.com/office/drawing/2014/main" id="{FADF5832-9EC7-17ED-9CB0-AB97B19CBAF6}"/>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1" name="TextBox 67">
              <a:extLst>
                <a:ext uri="{FF2B5EF4-FFF2-40B4-BE49-F238E27FC236}">
                  <a16:creationId xmlns:a16="http://schemas.microsoft.com/office/drawing/2014/main" id="{B03DB2EC-1733-2894-DA55-32610CBF601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sp>
        <p:nvSpPr>
          <p:cNvPr id="30" name="Freeform 63">
            <a:extLst>
              <a:ext uri="{FF2B5EF4-FFF2-40B4-BE49-F238E27FC236}">
                <a16:creationId xmlns:a16="http://schemas.microsoft.com/office/drawing/2014/main" id="{9921E68F-933C-27D1-56B9-3C76C96010E4}"/>
              </a:ext>
            </a:extLst>
          </p:cNvPr>
          <p:cNvSpPr/>
          <p:nvPr/>
        </p:nvSpPr>
        <p:spPr>
          <a:xfrm>
            <a:off x="7210398" y="1712151"/>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31" name="Freeform 63">
            <a:extLst>
              <a:ext uri="{FF2B5EF4-FFF2-40B4-BE49-F238E27FC236}">
                <a16:creationId xmlns:a16="http://schemas.microsoft.com/office/drawing/2014/main" id="{A13C64D5-8F89-A00F-F72B-3261ABF5966B}"/>
              </a:ext>
            </a:extLst>
          </p:cNvPr>
          <p:cNvSpPr/>
          <p:nvPr/>
        </p:nvSpPr>
        <p:spPr>
          <a:xfrm>
            <a:off x="5278836" y="1759868"/>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grpSp>
        <p:nvGrpSpPr>
          <p:cNvPr id="55" name="Group 65">
            <a:extLst>
              <a:ext uri="{FF2B5EF4-FFF2-40B4-BE49-F238E27FC236}">
                <a16:creationId xmlns:a16="http://schemas.microsoft.com/office/drawing/2014/main" id="{9DD295B4-323A-DAC1-590F-2C9C9CD81B83}"/>
              </a:ext>
            </a:extLst>
          </p:cNvPr>
          <p:cNvGrpSpPr/>
          <p:nvPr/>
        </p:nvGrpSpPr>
        <p:grpSpPr>
          <a:xfrm>
            <a:off x="7259668" y="7187500"/>
            <a:ext cx="220832" cy="193228"/>
            <a:chOff x="0" y="0"/>
            <a:chExt cx="812800" cy="711200"/>
          </a:xfrm>
        </p:grpSpPr>
        <p:sp>
          <p:nvSpPr>
            <p:cNvPr id="56" name="Freeform 66">
              <a:extLst>
                <a:ext uri="{FF2B5EF4-FFF2-40B4-BE49-F238E27FC236}">
                  <a16:creationId xmlns:a16="http://schemas.microsoft.com/office/drawing/2014/main" id="{A420201A-B019-8990-0373-A5A4C742EFC8}"/>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7" name="TextBox 67">
              <a:extLst>
                <a:ext uri="{FF2B5EF4-FFF2-40B4-BE49-F238E27FC236}">
                  <a16:creationId xmlns:a16="http://schemas.microsoft.com/office/drawing/2014/main" id="{AC8AB002-3601-A2A3-DDFC-D8CD9C3112A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76" name="Freeform 63">
            <a:extLst>
              <a:ext uri="{FF2B5EF4-FFF2-40B4-BE49-F238E27FC236}">
                <a16:creationId xmlns:a16="http://schemas.microsoft.com/office/drawing/2014/main" id="{FFF57D1C-6CE7-2F02-241C-5C399A2D4C81}"/>
              </a:ext>
            </a:extLst>
          </p:cNvPr>
          <p:cNvSpPr/>
          <p:nvPr/>
        </p:nvSpPr>
        <p:spPr>
          <a:xfrm>
            <a:off x="8858951" y="1715764"/>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pic>
        <p:nvPicPr>
          <p:cNvPr id="29" name="Picture 28" descr="A close up of a logo&#10;&#10;Description automatically generated">
            <a:extLst>
              <a:ext uri="{FF2B5EF4-FFF2-40B4-BE49-F238E27FC236}">
                <a16:creationId xmlns:a16="http://schemas.microsoft.com/office/drawing/2014/main" id="{C80462D1-CE4F-2E16-EC5B-396168C6CDA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2137" y="153626"/>
            <a:ext cx="1148311" cy="365119"/>
          </a:xfrm>
          <a:prstGeom prst="rect">
            <a:avLst/>
          </a:prstGeom>
        </p:spPr>
      </p:pic>
      <p:grpSp>
        <p:nvGrpSpPr>
          <p:cNvPr id="83" name="Group 65">
            <a:extLst>
              <a:ext uri="{FF2B5EF4-FFF2-40B4-BE49-F238E27FC236}">
                <a16:creationId xmlns:a16="http://schemas.microsoft.com/office/drawing/2014/main" id="{E5D4CF25-ABF9-2051-4BAC-EE9F2454905C}"/>
              </a:ext>
            </a:extLst>
          </p:cNvPr>
          <p:cNvGrpSpPr/>
          <p:nvPr/>
        </p:nvGrpSpPr>
        <p:grpSpPr>
          <a:xfrm>
            <a:off x="8915596" y="4417475"/>
            <a:ext cx="220832" cy="193228"/>
            <a:chOff x="0" y="0"/>
            <a:chExt cx="812800" cy="711200"/>
          </a:xfrm>
        </p:grpSpPr>
        <p:sp>
          <p:nvSpPr>
            <p:cNvPr id="85" name="Freeform 66">
              <a:extLst>
                <a:ext uri="{FF2B5EF4-FFF2-40B4-BE49-F238E27FC236}">
                  <a16:creationId xmlns:a16="http://schemas.microsoft.com/office/drawing/2014/main" id="{EE58C1A8-0AAB-5667-C41C-E2F77CF57DDF}"/>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86" name="TextBox 67">
              <a:extLst>
                <a:ext uri="{FF2B5EF4-FFF2-40B4-BE49-F238E27FC236}">
                  <a16:creationId xmlns:a16="http://schemas.microsoft.com/office/drawing/2014/main" id="{DBFE80A1-B738-AD9F-A4DD-703DC6C34D8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90" name="Group 65">
            <a:extLst>
              <a:ext uri="{FF2B5EF4-FFF2-40B4-BE49-F238E27FC236}">
                <a16:creationId xmlns:a16="http://schemas.microsoft.com/office/drawing/2014/main" id="{7E3C1441-12D8-ACE4-E446-B51F0137308F}"/>
              </a:ext>
            </a:extLst>
          </p:cNvPr>
          <p:cNvGrpSpPr/>
          <p:nvPr/>
        </p:nvGrpSpPr>
        <p:grpSpPr>
          <a:xfrm>
            <a:off x="10293448" y="4393005"/>
            <a:ext cx="220832" cy="193228"/>
            <a:chOff x="0" y="0"/>
            <a:chExt cx="812800" cy="711200"/>
          </a:xfrm>
        </p:grpSpPr>
        <p:sp>
          <p:nvSpPr>
            <p:cNvPr id="91" name="Freeform 66">
              <a:extLst>
                <a:ext uri="{FF2B5EF4-FFF2-40B4-BE49-F238E27FC236}">
                  <a16:creationId xmlns:a16="http://schemas.microsoft.com/office/drawing/2014/main" id="{5F691405-A474-D6E7-5E6F-B735BF87CC4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2" name="TextBox 67">
              <a:extLst>
                <a:ext uri="{FF2B5EF4-FFF2-40B4-BE49-F238E27FC236}">
                  <a16:creationId xmlns:a16="http://schemas.microsoft.com/office/drawing/2014/main" id="{3483AC67-C2B7-E62F-C486-3F50D2FA6675}"/>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22" name="Group 65">
            <a:extLst>
              <a:ext uri="{FF2B5EF4-FFF2-40B4-BE49-F238E27FC236}">
                <a16:creationId xmlns:a16="http://schemas.microsoft.com/office/drawing/2014/main" id="{4B8E26B6-5398-E547-74EF-8E41BE6572A4}"/>
              </a:ext>
            </a:extLst>
          </p:cNvPr>
          <p:cNvGrpSpPr/>
          <p:nvPr/>
        </p:nvGrpSpPr>
        <p:grpSpPr>
          <a:xfrm>
            <a:off x="7252293" y="6396699"/>
            <a:ext cx="220832" cy="193228"/>
            <a:chOff x="0" y="0"/>
            <a:chExt cx="812800" cy="711200"/>
          </a:xfrm>
        </p:grpSpPr>
        <p:sp>
          <p:nvSpPr>
            <p:cNvPr id="24" name="Freeform 66">
              <a:extLst>
                <a:ext uri="{FF2B5EF4-FFF2-40B4-BE49-F238E27FC236}">
                  <a16:creationId xmlns:a16="http://schemas.microsoft.com/office/drawing/2014/main" id="{E7F990E3-1E54-6C78-146F-08024437FE6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8" name="TextBox 67">
              <a:extLst>
                <a:ext uri="{FF2B5EF4-FFF2-40B4-BE49-F238E27FC236}">
                  <a16:creationId xmlns:a16="http://schemas.microsoft.com/office/drawing/2014/main" id="{ACCC46A6-75BF-8944-02E1-5A3B0232073B}"/>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59" name="Picture 58" descr="Assorted colorful toy blocks">
            <a:extLst>
              <a:ext uri="{FF2B5EF4-FFF2-40B4-BE49-F238E27FC236}">
                <a16:creationId xmlns:a16="http://schemas.microsoft.com/office/drawing/2014/main" id="{C09B84B8-CDBE-B0E4-170B-728BBBE7955A}"/>
              </a:ext>
            </a:extLst>
          </p:cNvPr>
          <p:cNvPicPr>
            <a:picLocks noChangeAspect="1"/>
          </p:cNvPicPr>
          <p:nvPr/>
        </p:nvPicPr>
        <p:blipFill>
          <a:blip r:embed="rId5" cstate="print">
            <a:extLst>
              <a:ext uri="{BEBA8EAE-BF5A-486C-A8C5-ECC9F3942E4B}">
                <a14:imgProps xmlns:a14="http://schemas.microsoft.com/office/drawing/2010/main">
                  <a14:imgLayer r:embed="rId6">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404793" y="6772095"/>
            <a:ext cx="539756" cy="359801"/>
          </a:xfrm>
          <a:prstGeom prst="rect">
            <a:avLst/>
          </a:prstGeom>
        </p:spPr>
      </p:pic>
      <p:pic>
        <p:nvPicPr>
          <p:cNvPr id="94" name="Picture 93" descr="Colorful ukuleles on display">
            <a:extLst>
              <a:ext uri="{FF2B5EF4-FFF2-40B4-BE49-F238E27FC236}">
                <a16:creationId xmlns:a16="http://schemas.microsoft.com/office/drawing/2014/main" id="{4A0B0720-B687-255A-EF48-268D8941E57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487777" y="6629507"/>
            <a:ext cx="658981" cy="436317"/>
          </a:xfrm>
          <a:prstGeom prst="rect">
            <a:avLst/>
          </a:prstGeom>
        </p:spPr>
      </p:pic>
      <p:sp>
        <p:nvSpPr>
          <p:cNvPr id="7" name="Freeform 63">
            <a:extLst>
              <a:ext uri="{FF2B5EF4-FFF2-40B4-BE49-F238E27FC236}">
                <a16:creationId xmlns:a16="http://schemas.microsoft.com/office/drawing/2014/main" id="{73C41317-D3E9-C8E2-FF78-0186B160166B}"/>
              </a:ext>
            </a:extLst>
          </p:cNvPr>
          <p:cNvSpPr/>
          <p:nvPr/>
        </p:nvSpPr>
        <p:spPr>
          <a:xfrm>
            <a:off x="8858951" y="3111678"/>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grpSp>
        <p:nvGrpSpPr>
          <p:cNvPr id="95" name="Group 65">
            <a:extLst>
              <a:ext uri="{FF2B5EF4-FFF2-40B4-BE49-F238E27FC236}">
                <a16:creationId xmlns:a16="http://schemas.microsoft.com/office/drawing/2014/main" id="{DFDE7780-CA79-A294-CE45-0B10D4436B8E}"/>
              </a:ext>
            </a:extLst>
          </p:cNvPr>
          <p:cNvGrpSpPr/>
          <p:nvPr/>
        </p:nvGrpSpPr>
        <p:grpSpPr>
          <a:xfrm>
            <a:off x="7242713" y="4403673"/>
            <a:ext cx="220832" cy="193228"/>
            <a:chOff x="0" y="0"/>
            <a:chExt cx="812800" cy="711200"/>
          </a:xfrm>
        </p:grpSpPr>
        <p:sp>
          <p:nvSpPr>
            <p:cNvPr id="96" name="Freeform 66">
              <a:extLst>
                <a:ext uri="{FF2B5EF4-FFF2-40B4-BE49-F238E27FC236}">
                  <a16:creationId xmlns:a16="http://schemas.microsoft.com/office/drawing/2014/main" id="{77691DF9-D62D-9766-DC3E-FBD95B2B511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7" name="TextBox 67">
              <a:extLst>
                <a:ext uri="{FF2B5EF4-FFF2-40B4-BE49-F238E27FC236}">
                  <a16:creationId xmlns:a16="http://schemas.microsoft.com/office/drawing/2014/main" id="{4FB30555-A90D-E861-276C-121609AFFC7F}"/>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9" name="Group 65">
            <a:extLst>
              <a:ext uri="{FF2B5EF4-FFF2-40B4-BE49-F238E27FC236}">
                <a16:creationId xmlns:a16="http://schemas.microsoft.com/office/drawing/2014/main" id="{C945C0C9-73EB-3D4B-0E35-A1057E339167}"/>
              </a:ext>
            </a:extLst>
          </p:cNvPr>
          <p:cNvGrpSpPr/>
          <p:nvPr/>
        </p:nvGrpSpPr>
        <p:grpSpPr>
          <a:xfrm>
            <a:off x="7277218" y="3126936"/>
            <a:ext cx="220832" cy="193228"/>
            <a:chOff x="0" y="0"/>
            <a:chExt cx="812800" cy="711200"/>
          </a:xfrm>
        </p:grpSpPr>
        <p:sp>
          <p:nvSpPr>
            <p:cNvPr id="23" name="Freeform 66">
              <a:extLst>
                <a:ext uri="{FF2B5EF4-FFF2-40B4-BE49-F238E27FC236}">
                  <a16:creationId xmlns:a16="http://schemas.microsoft.com/office/drawing/2014/main" id="{7A82CDF2-28B0-8413-B92D-AB7CB6E8B01C}"/>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5" name="TextBox 67">
              <a:extLst>
                <a:ext uri="{FF2B5EF4-FFF2-40B4-BE49-F238E27FC236}">
                  <a16:creationId xmlns:a16="http://schemas.microsoft.com/office/drawing/2014/main" id="{96858C21-F843-B374-79B6-8F372C89A316}"/>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27" name="Picture 26" descr="Spring blossoms with colorful background">
            <a:extLst>
              <a:ext uri="{FF2B5EF4-FFF2-40B4-BE49-F238E27FC236}">
                <a16:creationId xmlns:a16="http://schemas.microsoft.com/office/drawing/2014/main" id="{DB786711-1A5C-9D31-8F65-E760165DD8B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rot="704461">
            <a:off x="2794315" y="5639028"/>
            <a:ext cx="1220838" cy="817270"/>
          </a:xfrm>
          <a:prstGeom prst="rect">
            <a:avLst/>
          </a:prstGeom>
          <a:ln>
            <a:noFill/>
          </a:ln>
          <a:effectLst>
            <a:softEdge rad="112500"/>
          </a:effectLst>
        </p:spPr>
      </p:pic>
      <p:pic>
        <p:nvPicPr>
          <p:cNvPr id="34" name="Picture 33" descr="Tulip bunch">
            <a:extLst>
              <a:ext uri="{FF2B5EF4-FFF2-40B4-BE49-F238E27FC236}">
                <a16:creationId xmlns:a16="http://schemas.microsoft.com/office/drawing/2014/main" id="{3239E2D1-378C-5375-66A1-0EC20AA8F76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rot="20952347">
            <a:off x="2762840" y="2161020"/>
            <a:ext cx="1283791" cy="856973"/>
          </a:xfrm>
          <a:prstGeom prst="rect">
            <a:avLst/>
          </a:prstGeom>
          <a:ln>
            <a:noFill/>
          </a:ln>
          <a:effectLst>
            <a:softEdge rad="112500"/>
          </a:effectLst>
        </p:spPr>
      </p:pic>
      <p:grpSp>
        <p:nvGrpSpPr>
          <p:cNvPr id="13" name="Group 65">
            <a:extLst>
              <a:ext uri="{FF2B5EF4-FFF2-40B4-BE49-F238E27FC236}">
                <a16:creationId xmlns:a16="http://schemas.microsoft.com/office/drawing/2014/main" id="{AE11242E-6C87-725A-47A4-881B5BB58B44}"/>
              </a:ext>
            </a:extLst>
          </p:cNvPr>
          <p:cNvGrpSpPr/>
          <p:nvPr/>
        </p:nvGrpSpPr>
        <p:grpSpPr>
          <a:xfrm>
            <a:off x="5310389" y="3148955"/>
            <a:ext cx="220832" cy="193228"/>
            <a:chOff x="0" y="0"/>
            <a:chExt cx="812800" cy="711200"/>
          </a:xfrm>
        </p:grpSpPr>
        <p:sp>
          <p:nvSpPr>
            <p:cNvPr id="14" name="Freeform 66">
              <a:extLst>
                <a:ext uri="{FF2B5EF4-FFF2-40B4-BE49-F238E27FC236}">
                  <a16:creationId xmlns:a16="http://schemas.microsoft.com/office/drawing/2014/main" id="{0087D0E1-EB7D-127F-A4D8-3516686CDC2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5" name="TextBox 67">
              <a:extLst>
                <a:ext uri="{FF2B5EF4-FFF2-40B4-BE49-F238E27FC236}">
                  <a16:creationId xmlns:a16="http://schemas.microsoft.com/office/drawing/2014/main" id="{2D5F8B86-99E7-4933-D947-17D674DAA0B7}"/>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6" name="Group 65">
            <a:extLst>
              <a:ext uri="{FF2B5EF4-FFF2-40B4-BE49-F238E27FC236}">
                <a16:creationId xmlns:a16="http://schemas.microsoft.com/office/drawing/2014/main" id="{460B7563-F14F-424E-7CEE-46967B3299D7}"/>
              </a:ext>
            </a:extLst>
          </p:cNvPr>
          <p:cNvGrpSpPr/>
          <p:nvPr/>
        </p:nvGrpSpPr>
        <p:grpSpPr>
          <a:xfrm>
            <a:off x="8897995" y="5697653"/>
            <a:ext cx="220832" cy="193228"/>
            <a:chOff x="0" y="0"/>
            <a:chExt cx="812800" cy="711200"/>
          </a:xfrm>
        </p:grpSpPr>
        <p:sp>
          <p:nvSpPr>
            <p:cNvPr id="17" name="Freeform 66">
              <a:extLst>
                <a:ext uri="{FF2B5EF4-FFF2-40B4-BE49-F238E27FC236}">
                  <a16:creationId xmlns:a16="http://schemas.microsoft.com/office/drawing/2014/main" id="{798250D7-543C-26B7-A449-1B68BFAA30EC}"/>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8" name="TextBox 67">
              <a:extLst>
                <a:ext uri="{FF2B5EF4-FFF2-40B4-BE49-F238E27FC236}">
                  <a16:creationId xmlns:a16="http://schemas.microsoft.com/office/drawing/2014/main" id="{F0540D65-25C1-93DE-7F85-FC0EDE8F3E01}"/>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9" name="Group 65">
            <a:extLst>
              <a:ext uri="{FF2B5EF4-FFF2-40B4-BE49-F238E27FC236}">
                <a16:creationId xmlns:a16="http://schemas.microsoft.com/office/drawing/2014/main" id="{238A8DC5-C08C-352A-7C70-FC81574A50C5}"/>
              </a:ext>
            </a:extLst>
          </p:cNvPr>
          <p:cNvGrpSpPr/>
          <p:nvPr/>
        </p:nvGrpSpPr>
        <p:grpSpPr>
          <a:xfrm>
            <a:off x="10280062" y="3142565"/>
            <a:ext cx="220832" cy="193228"/>
            <a:chOff x="0" y="0"/>
            <a:chExt cx="812800" cy="711200"/>
          </a:xfrm>
        </p:grpSpPr>
        <p:sp>
          <p:nvSpPr>
            <p:cNvPr id="20" name="Freeform 66">
              <a:extLst>
                <a:ext uri="{FF2B5EF4-FFF2-40B4-BE49-F238E27FC236}">
                  <a16:creationId xmlns:a16="http://schemas.microsoft.com/office/drawing/2014/main" id="{A6107911-63BC-3DD5-0E94-067ACE91C7B4}"/>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1" name="TextBox 67">
              <a:extLst>
                <a:ext uri="{FF2B5EF4-FFF2-40B4-BE49-F238E27FC236}">
                  <a16:creationId xmlns:a16="http://schemas.microsoft.com/office/drawing/2014/main" id="{ECAE5195-06DF-DFBB-0F0F-F64B05414CB6}"/>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26" name="Group 62">
            <a:extLst>
              <a:ext uri="{FF2B5EF4-FFF2-40B4-BE49-F238E27FC236}">
                <a16:creationId xmlns:a16="http://schemas.microsoft.com/office/drawing/2014/main" id="{0C2318D0-11B4-C470-CE23-35DDBCBDF7BE}"/>
              </a:ext>
            </a:extLst>
          </p:cNvPr>
          <p:cNvGrpSpPr/>
          <p:nvPr/>
        </p:nvGrpSpPr>
        <p:grpSpPr>
          <a:xfrm>
            <a:off x="10280062" y="7137756"/>
            <a:ext cx="242972" cy="242972"/>
            <a:chOff x="0" y="0"/>
            <a:chExt cx="812800" cy="812800"/>
          </a:xfrm>
        </p:grpSpPr>
        <p:sp>
          <p:nvSpPr>
            <p:cNvPr id="28" name="Freeform 63">
              <a:extLst>
                <a:ext uri="{FF2B5EF4-FFF2-40B4-BE49-F238E27FC236}">
                  <a16:creationId xmlns:a16="http://schemas.microsoft.com/office/drawing/2014/main" id="{4F700F26-645F-C383-6F12-A3CFE6C6EC49}"/>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33" name="TextBox 64">
              <a:extLst>
                <a:ext uri="{FF2B5EF4-FFF2-40B4-BE49-F238E27FC236}">
                  <a16:creationId xmlns:a16="http://schemas.microsoft.com/office/drawing/2014/main" id="{48D2CEA9-C8C0-87CC-2154-BC9FDF7FD6A0}"/>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41" name="Group 65">
            <a:extLst>
              <a:ext uri="{FF2B5EF4-FFF2-40B4-BE49-F238E27FC236}">
                <a16:creationId xmlns:a16="http://schemas.microsoft.com/office/drawing/2014/main" id="{6F71AB6B-FFCD-71F3-5C57-CA609EC81062}"/>
              </a:ext>
            </a:extLst>
          </p:cNvPr>
          <p:cNvGrpSpPr/>
          <p:nvPr/>
        </p:nvGrpSpPr>
        <p:grpSpPr>
          <a:xfrm>
            <a:off x="7223310" y="3815045"/>
            <a:ext cx="220832" cy="193228"/>
            <a:chOff x="0" y="0"/>
            <a:chExt cx="812800" cy="711200"/>
          </a:xfrm>
        </p:grpSpPr>
        <p:sp>
          <p:nvSpPr>
            <p:cNvPr id="42" name="Freeform 66">
              <a:extLst>
                <a:ext uri="{FF2B5EF4-FFF2-40B4-BE49-F238E27FC236}">
                  <a16:creationId xmlns:a16="http://schemas.microsoft.com/office/drawing/2014/main" id="{DF3A5E4A-4A46-DF25-813D-6C48E69FD1BF}"/>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2" name="TextBox 67">
              <a:extLst>
                <a:ext uri="{FF2B5EF4-FFF2-40B4-BE49-F238E27FC236}">
                  <a16:creationId xmlns:a16="http://schemas.microsoft.com/office/drawing/2014/main" id="{0739E821-8960-C8F8-1CA6-0E43719FFF12}"/>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a:extLst>
            <a:ext uri="{FF2B5EF4-FFF2-40B4-BE49-F238E27FC236}">
              <a16:creationId xmlns:a16="http://schemas.microsoft.com/office/drawing/2014/main" id="{FDA2B996-F0E0-1A3F-9947-892730713A2E}"/>
            </a:ext>
          </a:extLst>
        </p:cNvPr>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71D78D2C-4EFE-5D84-C569-8F0B037D6A46}"/>
              </a:ext>
            </a:extLst>
          </p:cNvPr>
          <p:cNvGraphicFramePr>
            <a:graphicFrameLocks noGrp="1"/>
          </p:cNvGraphicFramePr>
          <p:nvPr>
            <p:extLst>
              <p:ext uri="{D42A27DB-BD31-4B8C-83A1-F6EECF244321}">
                <p14:modId xmlns:p14="http://schemas.microsoft.com/office/powerpoint/2010/main" val="3339950885"/>
              </p:ext>
            </p:extLst>
          </p:nvPr>
        </p:nvGraphicFramePr>
        <p:xfrm>
          <a:off x="2619793" y="598981"/>
          <a:ext cx="7964182" cy="6869828"/>
        </p:xfrm>
        <a:graphic>
          <a:graphicData uri="http://schemas.openxmlformats.org/drawingml/2006/table">
            <a:tbl>
              <a:tblPr/>
              <a:tblGrid>
                <a:gridCol w="1553374">
                  <a:extLst>
                    <a:ext uri="{9D8B030D-6E8A-4147-A177-3AD203B41FA5}">
                      <a16:colId xmlns:a16="http://schemas.microsoft.com/office/drawing/2014/main" val="20000"/>
                    </a:ext>
                  </a:extLst>
                </a:gridCol>
                <a:gridCol w="1725455">
                  <a:extLst>
                    <a:ext uri="{9D8B030D-6E8A-4147-A177-3AD203B41FA5}">
                      <a16:colId xmlns:a16="http://schemas.microsoft.com/office/drawing/2014/main" val="20001"/>
                    </a:ext>
                  </a:extLst>
                </a:gridCol>
                <a:gridCol w="1499679">
                  <a:extLst>
                    <a:ext uri="{9D8B030D-6E8A-4147-A177-3AD203B41FA5}">
                      <a16:colId xmlns:a16="http://schemas.microsoft.com/office/drawing/2014/main" val="20002"/>
                    </a:ext>
                  </a:extLst>
                </a:gridCol>
                <a:gridCol w="1592837">
                  <a:extLst>
                    <a:ext uri="{9D8B030D-6E8A-4147-A177-3AD203B41FA5}">
                      <a16:colId xmlns:a16="http://schemas.microsoft.com/office/drawing/2014/main" val="20003"/>
                    </a:ext>
                  </a:extLst>
                </a:gridCol>
                <a:gridCol w="1592837">
                  <a:extLst>
                    <a:ext uri="{9D8B030D-6E8A-4147-A177-3AD203B41FA5}">
                      <a16:colId xmlns:a16="http://schemas.microsoft.com/office/drawing/2014/main" val="20004"/>
                    </a:ext>
                  </a:extLst>
                </a:gridCol>
              </a:tblGrid>
              <a:tr h="731573">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12/05/2025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13/05/2025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14/05/2025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15/05/2025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16/05/2025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629153">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Reading Space</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Improving relationships</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900" dirty="0">
                          <a:solidFill>
                            <a:srgbClr val="000000"/>
                          </a:solidFill>
                          <a:latin typeface="DM Sans"/>
                        </a:rPr>
                        <a:t>Chill and Chat</a:t>
                      </a:r>
                    </a:p>
                    <a:p>
                      <a:pPr algn="ctr">
                        <a:lnSpc>
                          <a:spcPts val="1515"/>
                        </a:lnSpc>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lnSpc>
                          <a:spcPts val="1515"/>
                        </a:lnSpc>
                      </a:pPr>
                      <a:r>
                        <a:rPr lang="en-US" sz="900" b="0" dirty="0">
                          <a:solidFill>
                            <a:srgbClr val="000000"/>
                          </a:solidFill>
                          <a:latin typeface="DM Sans"/>
                        </a:rPr>
                        <a:t>Could I be a mentor?</a:t>
                      </a:r>
                    </a:p>
                    <a:p>
                      <a:pPr algn="ctr">
                        <a:lnSpc>
                          <a:spcPts val="1515"/>
                        </a:lnSpc>
                      </a:pPr>
                      <a:r>
                        <a:rPr lang="en-US" sz="900" b="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Mindful Colouring</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29153">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740444300"/>
                  </a:ext>
                </a:extLst>
              </a:tr>
              <a:tr h="1006469">
                <a:tc rowSpan="3">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b="1" dirty="0">
                          <a:solidFill>
                            <a:srgbClr val="000000"/>
                          </a:solidFill>
                          <a:latin typeface="DM Sans"/>
                        </a:rPr>
                        <a:t>Women only sessions</a:t>
                      </a: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b="1" dirty="0">
                        <a:solidFill>
                          <a:srgbClr val="000000"/>
                        </a:solidFill>
                        <a:latin typeface="DM Sans"/>
                      </a:endParaRPr>
                    </a:p>
                    <a:p>
                      <a:pPr marL="0" marR="0" lvl="0" indent="0" algn="ctr" defTabSz="914400" rtl="0" eaLnBrk="1" fontAlgn="auto" latinLnBrk="0" hangingPunct="1">
                        <a:lnSpc>
                          <a:spcPts val="1515"/>
                        </a:lnSpc>
                        <a:spcBef>
                          <a:spcPts val="0"/>
                        </a:spcBef>
                        <a:spcAft>
                          <a:spcPts val="0"/>
                        </a:spcAft>
                        <a:buClrTx/>
                        <a:buSzTx/>
                        <a:buFontTx/>
                        <a:buNone/>
                        <a:tabLst/>
                        <a:defRPr/>
                      </a:pPr>
                      <a:r>
                        <a:rPr lang="en-US" sz="1050" b="0" dirty="0">
                          <a:solidFill>
                            <a:srgbClr val="000000"/>
                          </a:solidFill>
                          <a:latin typeface="DM Sans"/>
                        </a:rPr>
                        <a:t>Arts &amp; Crafts</a:t>
                      </a:r>
                    </a:p>
                    <a:p>
                      <a:pPr algn="ctr">
                        <a:lnSpc>
                          <a:spcPts val="1515"/>
                        </a:lnSpc>
                      </a:pPr>
                      <a:r>
                        <a:rPr lang="en-US" sz="1050" b="0" dirty="0">
                          <a:solidFill>
                            <a:srgbClr val="000000"/>
                          </a:solidFill>
                          <a:latin typeface="DM Sans"/>
                        </a:rPr>
                        <a:t>10:30-11:30</a:t>
                      </a:r>
                    </a:p>
                    <a:p>
                      <a:pPr algn="ctr">
                        <a:lnSpc>
                          <a:spcPts val="1515"/>
                        </a:lnSpc>
                      </a:pPr>
                      <a:endParaRPr lang="en-US" sz="1050" b="0" dirty="0">
                        <a:solidFill>
                          <a:srgbClr val="000000"/>
                        </a:solidFill>
                        <a:latin typeface="DM Sans"/>
                      </a:endParaRPr>
                    </a:p>
                    <a:p>
                      <a:pPr algn="ctr">
                        <a:lnSpc>
                          <a:spcPts val="1515"/>
                        </a:lnSpc>
                      </a:pPr>
                      <a:r>
                        <a:rPr lang="en-US" sz="1050" b="0" dirty="0">
                          <a:solidFill>
                            <a:srgbClr val="000000"/>
                          </a:solidFill>
                          <a:latin typeface="DM Sans"/>
                        </a:rPr>
                        <a:t>Basic IT Skills</a:t>
                      </a:r>
                    </a:p>
                    <a:p>
                      <a:pPr algn="ctr">
                        <a:lnSpc>
                          <a:spcPts val="1515"/>
                        </a:lnSpc>
                      </a:pPr>
                      <a:r>
                        <a:rPr lang="en-US" sz="1050" b="0" dirty="0">
                          <a:solidFill>
                            <a:srgbClr val="000000"/>
                          </a:solidFill>
                          <a:latin typeface="DM Sans"/>
                        </a:rPr>
                        <a:t>11:30-12:00</a:t>
                      </a:r>
                    </a:p>
                    <a:p>
                      <a:pPr algn="ctr">
                        <a:lnSpc>
                          <a:spcPts val="1515"/>
                        </a:lnSpc>
                      </a:pPr>
                      <a:endParaRPr lang="en-US" sz="1050" b="0" dirty="0">
                        <a:solidFill>
                          <a:srgbClr val="000000"/>
                        </a:solidFill>
                        <a:latin typeface="DM Sans"/>
                      </a:endParaRPr>
                    </a:p>
                    <a:p>
                      <a:pPr algn="ctr">
                        <a:lnSpc>
                          <a:spcPts val="1515"/>
                        </a:lnSpc>
                      </a:pPr>
                      <a:r>
                        <a:rPr lang="en-US" sz="1050" b="0" dirty="0">
                          <a:solidFill>
                            <a:srgbClr val="000000"/>
                          </a:solidFill>
                          <a:latin typeface="DM Sans"/>
                        </a:rPr>
                        <a:t>Job Club</a:t>
                      </a:r>
                    </a:p>
                    <a:p>
                      <a:pPr algn="ctr">
                        <a:lnSpc>
                          <a:spcPts val="1515"/>
                        </a:lnSpc>
                      </a:pPr>
                      <a:r>
                        <a:rPr lang="en-US" sz="1050" b="0" dirty="0">
                          <a:solidFill>
                            <a:srgbClr val="000000"/>
                          </a:solidFill>
                          <a:latin typeface="DM Sans"/>
                        </a:rPr>
                        <a:t>12:00-1:00</a:t>
                      </a:r>
                      <a:endParaRPr lang="en-US" sz="1050" b="1"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Arts and Crafts</a:t>
                      </a:r>
                    </a:p>
                    <a:p>
                      <a:pPr algn="ctr">
                        <a:lnSpc>
                          <a:spcPts val="1515"/>
                        </a:lnSpc>
                      </a:pPr>
                      <a:r>
                        <a:rPr lang="en-US" sz="1100" dirty="0">
                          <a:solidFill>
                            <a:srgbClr val="000000"/>
                          </a:solidFill>
                          <a:latin typeface="DM Sans"/>
                        </a:rPr>
                        <a:t>10:30-12:00</a:t>
                      </a:r>
                    </a:p>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Non-accredited course: Food Safety and Storage</a:t>
                      </a:r>
                    </a:p>
                    <a:p>
                      <a:pPr algn="ctr"/>
                      <a:r>
                        <a:rPr lang="en-GB" sz="1100" dirty="0"/>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algn="ctr">
                        <a:lnSpc>
                          <a:spcPts val="1515"/>
                        </a:lnSpc>
                      </a:pPr>
                      <a:r>
                        <a:rPr lang="en-US" sz="1100" dirty="0">
                          <a:solidFill>
                            <a:srgbClr val="000000"/>
                          </a:solidFill>
                          <a:latin typeface="DM Sans"/>
                        </a:rPr>
                        <a:t>Job Club with Anna</a:t>
                      </a:r>
                    </a:p>
                    <a:p>
                      <a:pPr algn="ctr">
                        <a:lnSpc>
                          <a:spcPts val="1515"/>
                        </a:lnSpc>
                      </a:pPr>
                      <a:r>
                        <a:rPr lang="en-US" sz="1100" dirty="0">
                          <a:solidFill>
                            <a:srgbClr val="000000"/>
                          </a:solidFill>
                          <a:latin typeface="DM Sans"/>
                        </a:rPr>
                        <a:t>10:00-3:00</a:t>
                      </a:r>
                    </a:p>
                    <a:p>
                      <a:pPr algn="ctr">
                        <a:lnSpc>
                          <a:spcPts val="1515"/>
                        </a:lnSpc>
                        <a:defRPr/>
                      </a:pPr>
                      <a:endParaRPr lang="en-GB" sz="11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3">
                  <a:txBody>
                    <a:bodyPr/>
                    <a:lstStyle/>
                    <a:p>
                      <a:pPr algn="ctr"/>
                      <a:r>
                        <a:rPr lang="en-US" sz="1100" b="1" dirty="0">
                          <a:solidFill>
                            <a:srgbClr val="000000"/>
                          </a:solidFill>
                          <a:latin typeface="DM Sans"/>
                        </a:rPr>
                        <a:t>18-29 only sessions</a:t>
                      </a:r>
                    </a:p>
                    <a:p>
                      <a:pPr algn="ctr"/>
                      <a:endParaRPr lang="en-US" sz="1050" b="1" dirty="0">
                        <a:solidFill>
                          <a:srgbClr val="000000"/>
                        </a:solidFill>
                        <a:latin typeface="DM Sans"/>
                      </a:endParaRPr>
                    </a:p>
                    <a:p>
                      <a:pPr algn="ctr"/>
                      <a:r>
                        <a:rPr lang="en-US" sz="1050" b="0" dirty="0">
                          <a:solidFill>
                            <a:srgbClr val="000000"/>
                          </a:solidFill>
                          <a:latin typeface="DM Sans"/>
                        </a:rPr>
                        <a:t>CV Writing</a:t>
                      </a:r>
                    </a:p>
                    <a:p>
                      <a:pPr algn="ctr"/>
                      <a:r>
                        <a:rPr lang="en-US" sz="1050" b="0" dirty="0">
                          <a:solidFill>
                            <a:srgbClr val="000000"/>
                          </a:solidFill>
                          <a:latin typeface="DM Sans"/>
                        </a:rPr>
                        <a:t>10:30-11:00</a:t>
                      </a:r>
                    </a:p>
                    <a:p>
                      <a:pPr algn="ctr"/>
                      <a:endParaRPr lang="en-US" sz="1050" b="0" dirty="0">
                        <a:solidFill>
                          <a:srgbClr val="000000"/>
                        </a:solidFill>
                        <a:latin typeface="DM Sans"/>
                      </a:endParaRPr>
                    </a:p>
                    <a:p>
                      <a:pPr algn="ctr"/>
                      <a:r>
                        <a:rPr lang="en-US" sz="1050" b="0" dirty="0">
                          <a:solidFill>
                            <a:srgbClr val="000000"/>
                          </a:solidFill>
                          <a:latin typeface="DM Sans"/>
                        </a:rPr>
                        <a:t>Mock interviews</a:t>
                      </a:r>
                    </a:p>
                    <a:p>
                      <a:pPr algn="ctr"/>
                      <a:r>
                        <a:rPr lang="en-US" sz="1050" b="0" dirty="0">
                          <a:solidFill>
                            <a:srgbClr val="000000"/>
                          </a:solidFill>
                          <a:latin typeface="DM Sans"/>
                        </a:rPr>
                        <a:t>11:00-12:00</a:t>
                      </a:r>
                    </a:p>
                    <a:p>
                      <a:pPr algn="ctr"/>
                      <a:endParaRPr lang="en-US" sz="1050" b="0" dirty="0">
                        <a:solidFill>
                          <a:srgbClr val="000000"/>
                        </a:solidFill>
                        <a:latin typeface="DM Sans"/>
                      </a:endParaRPr>
                    </a:p>
                    <a:p>
                      <a:pPr algn="ctr"/>
                      <a:r>
                        <a:rPr lang="en-US" sz="1050" b="0" dirty="0">
                          <a:solidFill>
                            <a:srgbClr val="000000"/>
                          </a:solidFill>
                          <a:latin typeface="DM Sans"/>
                        </a:rPr>
                        <a:t>Digital College</a:t>
                      </a:r>
                    </a:p>
                    <a:p>
                      <a:pPr algn="ctr"/>
                      <a:r>
                        <a:rPr lang="en-US" sz="1050" b="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77149230"/>
                  </a:ext>
                </a:extLst>
              </a:tr>
              <a:tr h="1232397">
                <a:tc vMerge="1">
                  <a:txBody>
                    <a:bodyPr/>
                    <a:lstStyle/>
                    <a:p>
                      <a:endParaRPr lang="en-GB"/>
                    </a:p>
                  </a:txBody>
                  <a:tcPr>
                    <a:lnT w="9371" cap="flat" cmpd="sng" algn="ctr">
                      <a:solidFill>
                        <a:srgbClr val="000000"/>
                      </a:solidFill>
                      <a:prstDash val="solid"/>
                      <a:round/>
                      <a:headEnd type="none" w="med" len="med"/>
                      <a:tailEnd type="none" w="med" len="med"/>
                    </a:lnT>
                  </a:tcPr>
                </a:tc>
                <a:tc>
                  <a:txBody>
                    <a:bodyPr/>
                    <a:lstStyle/>
                    <a:p>
                      <a:pPr algn="ctr">
                        <a:lnSpc>
                          <a:spcPts val="1515"/>
                        </a:lnSpc>
                      </a:pPr>
                      <a:r>
                        <a:rPr lang="en-US" sz="1100" dirty="0">
                          <a:solidFill>
                            <a:srgbClr val="000000"/>
                          </a:solidFill>
                          <a:latin typeface="DM Sans"/>
                        </a:rPr>
                        <a:t>Digital College</a:t>
                      </a:r>
                    </a:p>
                    <a:p>
                      <a:pPr algn="ctr">
                        <a:lnSpc>
                          <a:spcPts val="1515"/>
                        </a:lnSpc>
                      </a:pPr>
                      <a:r>
                        <a:rPr lang="en-US" sz="1100" dirty="0">
                          <a:solidFill>
                            <a:srgbClr val="000000"/>
                          </a:solidFill>
                          <a:latin typeface="DM Sans"/>
                        </a:rPr>
                        <a:t>10:30-3:00</a:t>
                      </a:r>
                    </a:p>
                    <a:p>
                      <a:pPr algn="ctr">
                        <a:lnSpc>
                          <a:spcPts val="1515"/>
                        </a:lnSpc>
                      </a:pPr>
                      <a:endParaRPr lang="en-GB" dirty="0"/>
                    </a:p>
                  </a:txBody>
                  <a:tcPr marL="140560" marR="140560" marT="140560" marB="140560" anchor="ctr">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100" dirty="0">
                          <a:solidFill>
                            <a:srgbClr val="000000"/>
                          </a:solidFill>
                          <a:latin typeface="DM Sans"/>
                        </a:rPr>
                        <a:t>UPW – invite only</a:t>
                      </a:r>
                    </a:p>
                    <a:p>
                      <a:pPr algn="ctr">
                        <a:lnSpc>
                          <a:spcPts val="1515"/>
                        </a:lnSpc>
                        <a:defRPr/>
                      </a:pPr>
                      <a:r>
                        <a:rPr lang="en-US" sz="1100" dirty="0">
                          <a:solidFill>
                            <a:srgbClr val="000000"/>
                          </a:solidFill>
                          <a:latin typeface="DM Sans"/>
                        </a:rPr>
                        <a:t>10:00-12:00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algn="ctr"/>
                      <a:r>
                        <a:rPr lang="en-GB" sz="1100" dirty="0"/>
                        <a:t>Organise the hub: kitchen</a:t>
                      </a:r>
                    </a:p>
                    <a:p>
                      <a:pPr algn="ctr"/>
                      <a:r>
                        <a:rPr lang="en-GB" sz="1100" dirty="0"/>
                        <a:t>10:30-12:00</a:t>
                      </a:r>
                    </a:p>
                    <a:p>
                      <a:pPr algn="ctr">
                        <a:lnSpc>
                          <a:spcPts val="1515"/>
                        </a:lnSpc>
                        <a:defRPr/>
                      </a:pPr>
                      <a:endParaRPr lang="en-GB" sz="11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lang="en-GB"/>
                    </a:p>
                  </a:txBody>
                  <a:tcPr>
                    <a:lnL w="9371" cap="flat" cmpd="sng" algn="ctr">
                      <a:solidFill>
                        <a:srgbClr val="000000"/>
                      </a:solidFill>
                      <a:prstDash val="solid"/>
                      <a:round/>
                      <a:headEnd type="none" w="med" len="med"/>
                      <a:tailEnd type="none" w="med" len="med"/>
                    </a:lnL>
                    <a:lnT w="9371"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2382575293"/>
                  </a:ext>
                </a:extLst>
              </a:tr>
              <a:tr h="636253">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2102395767"/>
                  </a:ext>
                </a:extLst>
              </a:tr>
              <a:tr h="824978">
                <a:tc rowSpan="2">
                  <a:txBody>
                    <a:bodyPr/>
                    <a:lstStyle/>
                    <a:p>
                      <a:pPr algn="ctr">
                        <a:lnSpc>
                          <a:spcPts val="1515"/>
                        </a:lnSpc>
                      </a:pPr>
                      <a:r>
                        <a:rPr lang="en-US" sz="1100" dirty="0">
                          <a:solidFill>
                            <a:srgbClr val="000000"/>
                          </a:solidFill>
                          <a:latin typeface="DM Sans"/>
                        </a:rPr>
                        <a:t>Creative session with TIPP</a:t>
                      </a:r>
                    </a:p>
                    <a:p>
                      <a:pPr algn="ctr">
                        <a:lnSpc>
                          <a:spcPts val="1515"/>
                        </a:lnSpc>
                      </a:pPr>
                      <a:r>
                        <a:rPr lang="en-US" sz="1100"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200" dirty="0">
                          <a:solidFill>
                            <a:srgbClr val="000000"/>
                          </a:solidFill>
                          <a:latin typeface="DM Sans"/>
                        </a:rPr>
                        <a:t>Lego Nostalgia</a:t>
                      </a:r>
                    </a:p>
                    <a:p>
                      <a:pPr algn="ctr">
                        <a:lnSpc>
                          <a:spcPts val="1515"/>
                        </a:lnSpc>
                      </a:pPr>
                      <a:r>
                        <a:rPr lang="en-US" sz="1200" dirty="0">
                          <a:solidFill>
                            <a:srgbClr val="000000"/>
                          </a:solidFill>
                          <a:latin typeface="DM Sans"/>
                        </a:rPr>
                        <a:t>1:00-3:00</a:t>
                      </a:r>
                    </a:p>
                    <a:p>
                      <a:pPr algn="ctr">
                        <a:lnSpc>
                          <a:spcPts val="1515"/>
                        </a:lnSpc>
                      </a:pPr>
                      <a:endParaRPr lang="en-US" sz="12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latin typeface="DM Sans" pitchFamily="2" charset="0"/>
                        </a:rPr>
                        <a:t>DWP</a:t>
                      </a:r>
                    </a:p>
                    <a:p>
                      <a:pPr algn="ctr"/>
                      <a:r>
                        <a:rPr lang="en-GB" sz="1100" dirty="0">
                          <a:latin typeface="DM Sans" pitchFamily="2" charset="0"/>
                        </a:rPr>
                        <a:t>1:00-3:00</a:t>
                      </a:r>
                    </a:p>
                    <a:p>
                      <a:pPr algn="ctr"/>
                      <a:endParaRPr lang="en-GB" sz="11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rowSpan="2">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b="1" dirty="0">
                          <a:solidFill>
                            <a:srgbClr val="000000"/>
                          </a:solidFill>
                          <a:latin typeface="DM Sans"/>
                        </a:rPr>
                        <a:t>MENTAL HEALTH AWARENESS WEEK</a:t>
                      </a: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b="1" dirty="0">
                        <a:solidFill>
                          <a:srgbClr val="000000"/>
                        </a:solidFill>
                        <a:latin typeface="DM Sans"/>
                      </a:endParaRPr>
                    </a:p>
                    <a:p>
                      <a:pPr marL="0" marR="0" lvl="0" indent="0" algn="ctr" defTabSz="914400" rtl="0" eaLnBrk="1" fontAlgn="auto" latinLnBrk="0" hangingPunct="1">
                        <a:lnSpc>
                          <a:spcPts val="1515"/>
                        </a:lnSpc>
                        <a:spcBef>
                          <a:spcPts val="0"/>
                        </a:spcBef>
                        <a:spcAft>
                          <a:spcPts val="0"/>
                        </a:spcAft>
                        <a:buClrTx/>
                        <a:buSzTx/>
                        <a:buFontTx/>
                        <a:buNone/>
                        <a:tabLst/>
                        <a:defRPr/>
                      </a:pPr>
                      <a:r>
                        <a:rPr lang="en-US" sz="1050" b="1" dirty="0">
                          <a:solidFill>
                            <a:srgbClr val="000000"/>
                          </a:solidFill>
                          <a:latin typeface="DM Sans"/>
                        </a:rPr>
                        <a:t>GAMES AT THE HUB</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050" b="1" dirty="0">
                          <a:solidFill>
                            <a:srgbClr val="000000"/>
                          </a:solidFill>
                          <a:latin typeface="DM Sans"/>
                        </a:rPr>
                        <a:t>1:00-4:00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US" sz="1082" dirty="0">
                          <a:solidFill>
                            <a:srgbClr val="000000"/>
                          </a:solidFill>
                          <a:latin typeface="DM Sans"/>
                        </a:rPr>
                        <a:t>Say it in a song! Music session</a:t>
                      </a:r>
                    </a:p>
                    <a:p>
                      <a:pPr algn="ctr">
                        <a:lnSpc>
                          <a:spcPts val="1515"/>
                        </a:lnSpc>
                      </a:pPr>
                      <a:r>
                        <a:rPr lang="en-US" sz="1082" dirty="0">
                          <a:solidFill>
                            <a:srgbClr val="000000"/>
                          </a:solidFill>
                          <a:latin typeface="DM Sans"/>
                        </a:rPr>
                        <a:t>1:00-3:00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03051548"/>
                  </a:ext>
                </a:extLst>
              </a:tr>
              <a:tr h="1051178">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Veteran’s afternoon</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050" dirty="0"/>
                        <a:t>Non-accredited course: Environmental awareness</a:t>
                      </a:r>
                    </a:p>
                    <a:p>
                      <a:pPr algn="ctr"/>
                      <a:r>
                        <a:rPr lang="en-GB" sz="1050" dirty="0"/>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vMerge="1">
                  <a:txBody>
                    <a:bodyPr/>
                    <a:lstStyle/>
                    <a:p>
                      <a:pPr algn="ctr">
                        <a:lnSpc>
                          <a:spcPts val="1515"/>
                        </a:lnSpc>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82802787"/>
                  </a:ext>
                </a:extLst>
              </a:tr>
            </a:tbl>
          </a:graphicData>
        </a:graphic>
      </p:graphicFrame>
      <p:grpSp>
        <p:nvGrpSpPr>
          <p:cNvPr id="3" name="Group 3">
            <a:extLst>
              <a:ext uri="{FF2B5EF4-FFF2-40B4-BE49-F238E27FC236}">
                <a16:creationId xmlns:a16="http://schemas.microsoft.com/office/drawing/2014/main" id="{2D8546C7-3971-B66D-E7E3-C469145CB448}"/>
              </a:ext>
            </a:extLst>
          </p:cNvPr>
          <p:cNvGrpSpPr/>
          <p:nvPr/>
        </p:nvGrpSpPr>
        <p:grpSpPr>
          <a:xfrm>
            <a:off x="184646" y="1589490"/>
            <a:ext cx="2426446" cy="4582470"/>
            <a:chOff x="0" y="0"/>
            <a:chExt cx="883905" cy="1669301"/>
          </a:xfrm>
        </p:grpSpPr>
        <p:sp>
          <p:nvSpPr>
            <p:cNvPr id="4" name="Freeform 4">
              <a:extLst>
                <a:ext uri="{FF2B5EF4-FFF2-40B4-BE49-F238E27FC236}">
                  <a16:creationId xmlns:a16="http://schemas.microsoft.com/office/drawing/2014/main" id="{60674AA9-B6C3-FEA6-46AC-4CF7D205B112}"/>
                </a:ext>
              </a:extLst>
            </p:cNvPr>
            <p:cNvSpPr/>
            <p:nvPr/>
          </p:nvSpPr>
          <p:spPr>
            <a:xfrm>
              <a:off x="0" y="0"/>
              <a:ext cx="868775"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a:extLst>
                <a:ext uri="{FF2B5EF4-FFF2-40B4-BE49-F238E27FC236}">
                  <a16:creationId xmlns:a16="http://schemas.microsoft.com/office/drawing/2014/main" id="{EBD3556B-CB09-1D77-4FFB-352FD3E3D8CA}"/>
                </a:ext>
              </a:extLst>
            </p:cNvPr>
            <p:cNvSpPr txBox="1"/>
            <p:nvPr/>
          </p:nvSpPr>
          <p:spPr>
            <a:xfrm>
              <a:off x="15130" y="22839"/>
              <a:ext cx="868775" cy="1620157"/>
            </a:xfrm>
            <a:prstGeom prst="rect">
              <a:avLst/>
            </a:prstGeom>
          </p:spPr>
          <p:txBody>
            <a:bodyPr lIns="50800" tIns="50800" rIns="50800" bIns="50800" rtlCol="0" anchor="ctr"/>
            <a:lstStyle/>
            <a:p>
              <a:pPr algn="ctr">
                <a:lnSpc>
                  <a:spcPts val="2379"/>
                </a:lnSpc>
              </a:pPr>
              <a:r>
                <a:rPr lang="en-US" sz="1699" u="sng" dirty="0">
                  <a:solidFill>
                    <a:srgbClr val="FFFFFF"/>
                  </a:solidFill>
                  <a:latin typeface="DM Sans"/>
                </a:rPr>
                <a:t>Information</a:t>
              </a:r>
            </a:p>
            <a:p>
              <a:pPr algn="ctr">
                <a:lnSpc>
                  <a:spcPts val="2379"/>
                </a:lnSpc>
              </a:pPr>
              <a:r>
                <a:rPr lang="en-US" sz="1000" dirty="0">
                  <a:solidFill>
                    <a:srgbClr val="FFFFFF"/>
                  </a:solidFill>
                  <a:latin typeface="DM Sans" pitchFamily="2" charset="0"/>
                </a:rPr>
                <a:t>Hub is at located at </a:t>
              </a:r>
              <a:r>
                <a:rPr lang="en-GB" sz="1000" dirty="0">
                  <a:solidFill>
                    <a:srgbClr val="FFFFFF"/>
                  </a:solidFill>
                  <a:latin typeface="DM Sans" pitchFamily="2" charset="0"/>
                </a:rPr>
                <a:t>State House, Dale St., L2 4TR</a:t>
              </a:r>
            </a:p>
            <a:p>
              <a:pPr algn="ctr">
                <a:lnSpc>
                  <a:spcPts val="2379"/>
                </a:lnSpc>
              </a:pPr>
              <a:r>
                <a:rPr lang="en-GB" sz="1000" dirty="0">
                  <a:solidFill>
                    <a:srgbClr val="FFFFFF"/>
                  </a:solidFill>
                  <a:latin typeface="DM Sans" pitchFamily="2" charset="0"/>
                </a:rPr>
                <a:t>Job Club offer general employment support, including writing CVs, disclosure letters and mock interviews, as well as an opportunity to discuss available job vacancies and applying to these.</a:t>
              </a:r>
              <a:endParaRPr lang="en-GB" sz="1000" b="0" i="0" dirty="0">
                <a:solidFill>
                  <a:schemeClr val="bg1"/>
                </a:solidFill>
                <a:effectLst/>
                <a:latin typeface="DM Sans" pitchFamily="2" charset="0"/>
              </a:endParaRPr>
            </a:p>
          </p:txBody>
        </p:sp>
      </p:grpSp>
      <p:grpSp>
        <p:nvGrpSpPr>
          <p:cNvPr id="46" name="Group 46">
            <a:extLst>
              <a:ext uri="{FF2B5EF4-FFF2-40B4-BE49-F238E27FC236}">
                <a16:creationId xmlns:a16="http://schemas.microsoft.com/office/drawing/2014/main" id="{FE69FEA6-088D-251C-D43B-D71C0324C412}"/>
              </a:ext>
            </a:extLst>
          </p:cNvPr>
          <p:cNvGrpSpPr/>
          <p:nvPr/>
        </p:nvGrpSpPr>
        <p:grpSpPr>
          <a:xfrm rot="2700000">
            <a:off x="170282" y="1049731"/>
            <a:ext cx="293842" cy="293842"/>
            <a:chOff x="0" y="0"/>
            <a:chExt cx="812800" cy="812800"/>
          </a:xfrm>
        </p:grpSpPr>
        <p:sp>
          <p:nvSpPr>
            <p:cNvPr id="47" name="Freeform 47">
              <a:extLst>
                <a:ext uri="{FF2B5EF4-FFF2-40B4-BE49-F238E27FC236}">
                  <a16:creationId xmlns:a16="http://schemas.microsoft.com/office/drawing/2014/main" id="{22189596-403D-985D-E33A-B2A800F161DF}"/>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a:extLst>
                <a:ext uri="{FF2B5EF4-FFF2-40B4-BE49-F238E27FC236}">
                  <a16:creationId xmlns:a16="http://schemas.microsoft.com/office/drawing/2014/main" id="{49A831BB-BEFB-3F83-3741-E87FEF39981E}"/>
                </a:ext>
              </a:extLst>
            </p:cNvPr>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a:extLst>
              <a:ext uri="{FF2B5EF4-FFF2-40B4-BE49-F238E27FC236}">
                <a16:creationId xmlns:a16="http://schemas.microsoft.com/office/drawing/2014/main" id="{31771D8E-4866-0F63-626A-74FA4C1AF9FB}"/>
              </a:ext>
            </a:extLst>
          </p:cNvPr>
          <p:cNvGrpSpPr/>
          <p:nvPr/>
        </p:nvGrpSpPr>
        <p:grpSpPr>
          <a:xfrm>
            <a:off x="195716" y="593502"/>
            <a:ext cx="242972" cy="242972"/>
            <a:chOff x="0" y="0"/>
            <a:chExt cx="812800" cy="812800"/>
          </a:xfrm>
        </p:grpSpPr>
        <p:sp>
          <p:nvSpPr>
            <p:cNvPr id="63" name="Freeform 63">
              <a:extLst>
                <a:ext uri="{FF2B5EF4-FFF2-40B4-BE49-F238E27FC236}">
                  <a16:creationId xmlns:a16="http://schemas.microsoft.com/office/drawing/2014/main" id="{081967BF-C2A8-89F7-D27D-423BED30416B}"/>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a:extLst>
                <a:ext uri="{FF2B5EF4-FFF2-40B4-BE49-F238E27FC236}">
                  <a16:creationId xmlns:a16="http://schemas.microsoft.com/office/drawing/2014/main" id="{371B6639-0D61-837A-52A8-D70025D70552}"/>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65" name="Group 65">
            <a:extLst>
              <a:ext uri="{FF2B5EF4-FFF2-40B4-BE49-F238E27FC236}">
                <a16:creationId xmlns:a16="http://schemas.microsoft.com/office/drawing/2014/main" id="{C3515DE4-65FF-C2C8-B5F2-49F4D92C261A}"/>
              </a:ext>
            </a:extLst>
          </p:cNvPr>
          <p:cNvGrpSpPr/>
          <p:nvPr/>
        </p:nvGrpSpPr>
        <p:grpSpPr>
          <a:xfrm>
            <a:off x="206787" y="181493"/>
            <a:ext cx="220832" cy="193228"/>
            <a:chOff x="0" y="0"/>
            <a:chExt cx="812800" cy="711200"/>
          </a:xfrm>
        </p:grpSpPr>
        <p:sp>
          <p:nvSpPr>
            <p:cNvPr id="66" name="Freeform 66">
              <a:extLst>
                <a:ext uri="{FF2B5EF4-FFF2-40B4-BE49-F238E27FC236}">
                  <a16:creationId xmlns:a16="http://schemas.microsoft.com/office/drawing/2014/main" id="{2E36EA33-527D-4C25-5537-F66542937F42}"/>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67" name="TextBox 67">
              <a:extLst>
                <a:ext uri="{FF2B5EF4-FFF2-40B4-BE49-F238E27FC236}">
                  <a16:creationId xmlns:a16="http://schemas.microsoft.com/office/drawing/2014/main" id="{442AD08D-1E19-911D-DFEE-5B203385E70B}"/>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69" name="TextBox 69">
            <a:extLst>
              <a:ext uri="{FF2B5EF4-FFF2-40B4-BE49-F238E27FC236}">
                <a16:creationId xmlns:a16="http://schemas.microsoft.com/office/drawing/2014/main" id="{35D724AD-90EF-8815-DA73-9CF0DBC5116A}"/>
              </a:ext>
            </a:extLst>
          </p:cNvPr>
          <p:cNvSpPr txBox="1"/>
          <p:nvPr/>
        </p:nvSpPr>
        <p:spPr>
          <a:xfrm>
            <a:off x="2578260" y="89855"/>
            <a:ext cx="5443877" cy="573875"/>
          </a:xfrm>
          <a:prstGeom prst="rect">
            <a:avLst/>
          </a:prstGeom>
        </p:spPr>
        <p:txBody>
          <a:bodyPr wrap="square" lIns="0" tIns="0" rIns="0" bIns="0" rtlCol="0" anchor="t">
            <a:spAutoFit/>
          </a:bodyPr>
          <a:lstStyle/>
          <a:p>
            <a:pPr>
              <a:lnSpc>
                <a:spcPts val="4899"/>
              </a:lnSpc>
              <a:spcBef>
                <a:spcPct val="0"/>
              </a:spcBef>
            </a:pPr>
            <a:r>
              <a:rPr lang="en-US" sz="2800" u="sng" dirty="0">
                <a:solidFill>
                  <a:srgbClr val="000000"/>
                </a:solidFill>
                <a:latin typeface="DM Sans Bold"/>
              </a:rPr>
              <a:t>LIVERPOOL MAY - WEEK 2</a:t>
            </a:r>
          </a:p>
        </p:txBody>
      </p:sp>
      <p:sp>
        <p:nvSpPr>
          <p:cNvPr id="70" name="TextBox 70">
            <a:extLst>
              <a:ext uri="{FF2B5EF4-FFF2-40B4-BE49-F238E27FC236}">
                <a16:creationId xmlns:a16="http://schemas.microsoft.com/office/drawing/2014/main" id="{92CFA0EB-0FEB-862D-5CDA-F9765F7E81E9}"/>
              </a:ext>
            </a:extLst>
          </p:cNvPr>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Self: Activities that work on the individual</a:t>
            </a:r>
          </a:p>
        </p:txBody>
      </p:sp>
      <p:sp>
        <p:nvSpPr>
          <p:cNvPr id="71" name="TextBox 71">
            <a:extLst>
              <a:ext uri="{FF2B5EF4-FFF2-40B4-BE49-F238E27FC236}">
                <a16:creationId xmlns:a16="http://schemas.microsoft.com/office/drawing/2014/main" id="{3BB6170C-8064-6A90-C442-91104A4C57CB}"/>
              </a:ext>
            </a:extLst>
          </p:cNvPr>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a:extLst>
              <a:ext uri="{FF2B5EF4-FFF2-40B4-BE49-F238E27FC236}">
                <a16:creationId xmlns:a16="http://schemas.microsoft.com/office/drawing/2014/main" id="{5D321C37-6B00-7C75-4E16-4F69C2FBCBFD}"/>
              </a:ext>
            </a:extLst>
          </p:cNvPr>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dirty="0">
                <a:solidFill>
                  <a:srgbClr val="000000"/>
                </a:solidFill>
                <a:latin typeface="DM Sans"/>
              </a:rPr>
              <a:t>Society: Activities contributing to the community outside of the CFO Activity Hub</a:t>
            </a:r>
          </a:p>
        </p:txBody>
      </p:sp>
      <p:grpSp>
        <p:nvGrpSpPr>
          <p:cNvPr id="68" name="Group 49">
            <a:extLst>
              <a:ext uri="{FF2B5EF4-FFF2-40B4-BE49-F238E27FC236}">
                <a16:creationId xmlns:a16="http://schemas.microsoft.com/office/drawing/2014/main" id="{8DEC71E4-AEB8-5F33-BE5B-F1D7906F1C31}"/>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7E3164FF-4C0E-6FEE-7A2E-9802854DEA36}"/>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2"/>
              <a:stretch>
                <a:fillRect t="-974" b="-974"/>
              </a:stretch>
            </a:blipFill>
          </p:spPr>
          <p:txBody>
            <a:bodyPr/>
            <a:lstStyle/>
            <a:p>
              <a:endParaRPr lang="en-GB"/>
            </a:p>
          </p:txBody>
        </p:sp>
        <p:sp>
          <p:nvSpPr>
            <p:cNvPr id="74" name="TextBox 52">
              <a:extLst>
                <a:ext uri="{FF2B5EF4-FFF2-40B4-BE49-F238E27FC236}">
                  <a16:creationId xmlns:a16="http://schemas.microsoft.com/office/drawing/2014/main" id="{909988CD-B28D-1A08-CDAE-CC53F776B973}"/>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10" name="Picture 2" descr="GC_Landscape_RGB">
            <a:extLst>
              <a:ext uri="{FF2B5EF4-FFF2-40B4-BE49-F238E27FC236}">
                <a16:creationId xmlns:a16="http://schemas.microsoft.com/office/drawing/2014/main" id="{AE0F9338-2ADA-29A3-440E-CC8C206477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93462" y="144785"/>
            <a:ext cx="847613" cy="363975"/>
          </a:xfrm>
          <a:prstGeom prst="rect">
            <a:avLst/>
          </a:prstGeom>
          <a:noFill/>
          <a:extLst>
            <a:ext uri="{909E8E84-426E-40DD-AFC4-6F175D3DCCD1}">
              <a14:hiddenFill xmlns:a14="http://schemas.microsoft.com/office/drawing/2010/main">
                <a:solidFill>
                  <a:srgbClr val="FFFFFF"/>
                </a:solidFill>
              </a14:hiddenFill>
            </a:ext>
          </a:extLst>
        </p:spPr>
      </p:pic>
      <p:sp>
        <p:nvSpPr>
          <p:cNvPr id="36" name="TextBox 64">
            <a:extLst>
              <a:ext uri="{FF2B5EF4-FFF2-40B4-BE49-F238E27FC236}">
                <a16:creationId xmlns:a16="http://schemas.microsoft.com/office/drawing/2014/main" id="{FE93B3B3-1B72-BAC8-708C-74D03E775779}"/>
              </a:ext>
            </a:extLst>
          </p:cNvPr>
          <p:cNvSpPr txBox="1"/>
          <p:nvPr/>
        </p:nvSpPr>
        <p:spPr>
          <a:xfrm>
            <a:off x="421044" y="729373"/>
            <a:ext cx="197415" cy="205957"/>
          </a:xfrm>
          <a:prstGeom prst="rect">
            <a:avLst/>
          </a:prstGeom>
        </p:spPr>
        <p:txBody>
          <a:bodyPr lIns="50800" tIns="50800" rIns="50800" bIns="50800" rtlCol="0" anchor="ctr"/>
          <a:lstStyle/>
          <a:p>
            <a:pPr algn="ctr">
              <a:lnSpc>
                <a:spcPts val="2379"/>
              </a:lnSpc>
            </a:pPr>
            <a:endParaRPr dirty="0"/>
          </a:p>
        </p:txBody>
      </p:sp>
      <p:grpSp>
        <p:nvGrpSpPr>
          <p:cNvPr id="37" name="Group 65">
            <a:extLst>
              <a:ext uri="{FF2B5EF4-FFF2-40B4-BE49-F238E27FC236}">
                <a16:creationId xmlns:a16="http://schemas.microsoft.com/office/drawing/2014/main" id="{4D1211C7-D44E-53D9-CE62-CD1D7D0B5785}"/>
              </a:ext>
            </a:extLst>
          </p:cNvPr>
          <p:cNvGrpSpPr/>
          <p:nvPr/>
        </p:nvGrpSpPr>
        <p:grpSpPr>
          <a:xfrm>
            <a:off x="5637007" y="4590086"/>
            <a:ext cx="220832" cy="193228"/>
            <a:chOff x="0" y="0"/>
            <a:chExt cx="812800" cy="711200"/>
          </a:xfrm>
        </p:grpSpPr>
        <p:sp>
          <p:nvSpPr>
            <p:cNvPr id="38" name="Freeform 66">
              <a:extLst>
                <a:ext uri="{FF2B5EF4-FFF2-40B4-BE49-F238E27FC236}">
                  <a16:creationId xmlns:a16="http://schemas.microsoft.com/office/drawing/2014/main" id="{13F86F0A-B44A-8766-1036-693912EC735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9" name="TextBox 67">
              <a:extLst>
                <a:ext uri="{FF2B5EF4-FFF2-40B4-BE49-F238E27FC236}">
                  <a16:creationId xmlns:a16="http://schemas.microsoft.com/office/drawing/2014/main" id="{121521BD-627D-A548-E121-B2E172B4236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43" name="Group 65">
            <a:extLst>
              <a:ext uri="{FF2B5EF4-FFF2-40B4-BE49-F238E27FC236}">
                <a16:creationId xmlns:a16="http://schemas.microsoft.com/office/drawing/2014/main" id="{343CC15E-196B-F224-F3CC-BC35259C72F5}"/>
              </a:ext>
            </a:extLst>
          </p:cNvPr>
          <p:cNvGrpSpPr/>
          <p:nvPr/>
        </p:nvGrpSpPr>
        <p:grpSpPr>
          <a:xfrm>
            <a:off x="5613572" y="6106252"/>
            <a:ext cx="220832" cy="193228"/>
            <a:chOff x="0" y="0"/>
            <a:chExt cx="812800" cy="711200"/>
          </a:xfrm>
        </p:grpSpPr>
        <p:sp>
          <p:nvSpPr>
            <p:cNvPr id="44" name="Freeform 66">
              <a:extLst>
                <a:ext uri="{FF2B5EF4-FFF2-40B4-BE49-F238E27FC236}">
                  <a16:creationId xmlns:a16="http://schemas.microsoft.com/office/drawing/2014/main" id="{B1FCACA3-65CD-C659-AB9C-829B25F5CC4C}"/>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5" name="TextBox 67">
              <a:extLst>
                <a:ext uri="{FF2B5EF4-FFF2-40B4-BE49-F238E27FC236}">
                  <a16:creationId xmlns:a16="http://schemas.microsoft.com/office/drawing/2014/main" id="{42B84A73-BD21-100E-D274-66C36539CBDC}"/>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50" name="Freeform 66">
            <a:extLst>
              <a:ext uri="{FF2B5EF4-FFF2-40B4-BE49-F238E27FC236}">
                <a16:creationId xmlns:a16="http://schemas.microsoft.com/office/drawing/2014/main" id="{C1EF1C72-6A4D-00BA-2807-FB8A61116DB6}"/>
              </a:ext>
            </a:extLst>
          </p:cNvPr>
          <p:cNvSpPr/>
          <p:nvPr/>
        </p:nvSpPr>
        <p:spPr>
          <a:xfrm>
            <a:off x="5588565" y="7191293"/>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52" name="Group 65">
            <a:extLst>
              <a:ext uri="{FF2B5EF4-FFF2-40B4-BE49-F238E27FC236}">
                <a16:creationId xmlns:a16="http://schemas.microsoft.com/office/drawing/2014/main" id="{B086DD42-9851-0194-38B1-C3235BAC4073}"/>
              </a:ext>
            </a:extLst>
          </p:cNvPr>
          <p:cNvGrpSpPr/>
          <p:nvPr/>
        </p:nvGrpSpPr>
        <p:grpSpPr>
          <a:xfrm>
            <a:off x="3907881" y="7187947"/>
            <a:ext cx="220832" cy="193228"/>
            <a:chOff x="0" y="0"/>
            <a:chExt cx="812800" cy="711200"/>
          </a:xfrm>
        </p:grpSpPr>
        <p:sp>
          <p:nvSpPr>
            <p:cNvPr id="53" name="Freeform 66">
              <a:extLst>
                <a:ext uri="{FF2B5EF4-FFF2-40B4-BE49-F238E27FC236}">
                  <a16:creationId xmlns:a16="http://schemas.microsoft.com/office/drawing/2014/main" id="{B6E3B3E4-543F-FFEC-03C9-9645262AAB3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4" name="TextBox 67">
              <a:extLst>
                <a:ext uri="{FF2B5EF4-FFF2-40B4-BE49-F238E27FC236}">
                  <a16:creationId xmlns:a16="http://schemas.microsoft.com/office/drawing/2014/main" id="{725A58E6-A351-E897-3D85-BED86635B53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6" name="Group 65">
            <a:extLst>
              <a:ext uri="{FF2B5EF4-FFF2-40B4-BE49-F238E27FC236}">
                <a16:creationId xmlns:a16="http://schemas.microsoft.com/office/drawing/2014/main" id="{420F3075-E647-3CD5-4A7E-D98570334D22}"/>
              </a:ext>
            </a:extLst>
          </p:cNvPr>
          <p:cNvGrpSpPr/>
          <p:nvPr/>
        </p:nvGrpSpPr>
        <p:grpSpPr>
          <a:xfrm>
            <a:off x="10269980" y="1739447"/>
            <a:ext cx="220832" cy="193228"/>
            <a:chOff x="0" y="0"/>
            <a:chExt cx="812800" cy="711200"/>
          </a:xfrm>
        </p:grpSpPr>
        <p:sp>
          <p:nvSpPr>
            <p:cNvPr id="8" name="Freeform 66">
              <a:extLst>
                <a:ext uri="{FF2B5EF4-FFF2-40B4-BE49-F238E27FC236}">
                  <a16:creationId xmlns:a16="http://schemas.microsoft.com/office/drawing/2014/main" id="{3864C512-CFB2-9C49-62EB-40D2D7B4161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1" name="TextBox 67">
              <a:extLst>
                <a:ext uri="{FF2B5EF4-FFF2-40B4-BE49-F238E27FC236}">
                  <a16:creationId xmlns:a16="http://schemas.microsoft.com/office/drawing/2014/main" id="{78189C87-0C09-A2F6-B4C7-6F9004BC86EB}"/>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2" name="Group 65">
            <a:extLst>
              <a:ext uri="{FF2B5EF4-FFF2-40B4-BE49-F238E27FC236}">
                <a16:creationId xmlns:a16="http://schemas.microsoft.com/office/drawing/2014/main" id="{15914D20-9394-4452-C05B-76BFFCD4A48B}"/>
              </a:ext>
            </a:extLst>
          </p:cNvPr>
          <p:cNvGrpSpPr/>
          <p:nvPr/>
        </p:nvGrpSpPr>
        <p:grpSpPr>
          <a:xfrm>
            <a:off x="3885193" y="1758716"/>
            <a:ext cx="220832" cy="193228"/>
            <a:chOff x="0" y="0"/>
            <a:chExt cx="812800" cy="711200"/>
          </a:xfrm>
        </p:grpSpPr>
        <p:sp>
          <p:nvSpPr>
            <p:cNvPr id="15" name="Freeform 66">
              <a:extLst>
                <a:ext uri="{FF2B5EF4-FFF2-40B4-BE49-F238E27FC236}">
                  <a16:creationId xmlns:a16="http://schemas.microsoft.com/office/drawing/2014/main" id="{015833B8-CA79-9CF1-6FEB-5CFCC8AF73F6}"/>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6" name="TextBox 67">
              <a:extLst>
                <a:ext uri="{FF2B5EF4-FFF2-40B4-BE49-F238E27FC236}">
                  <a16:creationId xmlns:a16="http://schemas.microsoft.com/office/drawing/2014/main" id="{83A78843-3410-CBAE-D870-58FDBDFFBB8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18" name="Group 65">
            <a:extLst>
              <a:ext uri="{FF2B5EF4-FFF2-40B4-BE49-F238E27FC236}">
                <a16:creationId xmlns:a16="http://schemas.microsoft.com/office/drawing/2014/main" id="{F741A79B-9490-4227-4AE7-A28B036597E4}"/>
              </a:ext>
            </a:extLst>
          </p:cNvPr>
          <p:cNvGrpSpPr/>
          <p:nvPr/>
        </p:nvGrpSpPr>
        <p:grpSpPr>
          <a:xfrm>
            <a:off x="3873376" y="5210482"/>
            <a:ext cx="220832" cy="193228"/>
            <a:chOff x="0" y="0"/>
            <a:chExt cx="812800" cy="711200"/>
          </a:xfrm>
        </p:grpSpPr>
        <p:sp>
          <p:nvSpPr>
            <p:cNvPr id="19" name="Freeform 66">
              <a:extLst>
                <a:ext uri="{FF2B5EF4-FFF2-40B4-BE49-F238E27FC236}">
                  <a16:creationId xmlns:a16="http://schemas.microsoft.com/office/drawing/2014/main" id="{DBCFED0E-D32B-8771-BF44-D0071A5FD40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0" name="TextBox 67">
              <a:extLst>
                <a:ext uri="{FF2B5EF4-FFF2-40B4-BE49-F238E27FC236}">
                  <a16:creationId xmlns:a16="http://schemas.microsoft.com/office/drawing/2014/main" id="{866B989C-5625-C866-AFC5-29BD97C74B5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sp>
        <p:nvSpPr>
          <p:cNvPr id="30" name="Freeform 63">
            <a:extLst>
              <a:ext uri="{FF2B5EF4-FFF2-40B4-BE49-F238E27FC236}">
                <a16:creationId xmlns:a16="http://schemas.microsoft.com/office/drawing/2014/main" id="{39D14CED-8A89-B78C-2152-607D80CA5458}"/>
              </a:ext>
            </a:extLst>
          </p:cNvPr>
          <p:cNvSpPr/>
          <p:nvPr/>
        </p:nvSpPr>
        <p:spPr>
          <a:xfrm>
            <a:off x="7109289" y="1708972"/>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31" name="Freeform 63">
            <a:extLst>
              <a:ext uri="{FF2B5EF4-FFF2-40B4-BE49-F238E27FC236}">
                <a16:creationId xmlns:a16="http://schemas.microsoft.com/office/drawing/2014/main" id="{5995CABC-E106-1113-6F1C-1B46BA3B3008}"/>
              </a:ext>
            </a:extLst>
          </p:cNvPr>
          <p:cNvSpPr/>
          <p:nvPr/>
        </p:nvSpPr>
        <p:spPr>
          <a:xfrm>
            <a:off x="5602502" y="1733844"/>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grpSp>
        <p:nvGrpSpPr>
          <p:cNvPr id="55" name="Group 65">
            <a:extLst>
              <a:ext uri="{FF2B5EF4-FFF2-40B4-BE49-F238E27FC236}">
                <a16:creationId xmlns:a16="http://schemas.microsoft.com/office/drawing/2014/main" id="{E244E657-6C89-11B4-E183-DBA25768D939}"/>
              </a:ext>
            </a:extLst>
          </p:cNvPr>
          <p:cNvGrpSpPr/>
          <p:nvPr/>
        </p:nvGrpSpPr>
        <p:grpSpPr>
          <a:xfrm>
            <a:off x="7135550" y="7176219"/>
            <a:ext cx="220832" cy="193228"/>
            <a:chOff x="0" y="0"/>
            <a:chExt cx="812800" cy="711200"/>
          </a:xfrm>
        </p:grpSpPr>
        <p:sp>
          <p:nvSpPr>
            <p:cNvPr id="56" name="Freeform 66">
              <a:extLst>
                <a:ext uri="{FF2B5EF4-FFF2-40B4-BE49-F238E27FC236}">
                  <a16:creationId xmlns:a16="http://schemas.microsoft.com/office/drawing/2014/main" id="{5F1119A7-D7CE-083E-6C6D-BE120DA5E52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7" name="TextBox 67">
              <a:extLst>
                <a:ext uri="{FF2B5EF4-FFF2-40B4-BE49-F238E27FC236}">
                  <a16:creationId xmlns:a16="http://schemas.microsoft.com/office/drawing/2014/main" id="{31531980-A7FF-E71E-FB57-54AACC3E2DC4}"/>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76" name="Freeform 63">
            <a:extLst>
              <a:ext uri="{FF2B5EF4-FFF2-40B4-BE49-F238E27FC236}">
                <a16:creationId xmlns:a16="http://schemas.microsoft.com/office/drawing/2014/main" id="{C7962948-448A-7F06-E4F9-0C06A5FB5E5B}"/>
              </a:ext>
            </a:extLst>
          </p:cNvPr>
          <p:cNvSpPr/>
          <p:nvPr/>
        </p:nvSpPr>
        <p:spPr>
          <a:xfrm>
            <a:off x="8674355" y="1733844"/>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pic>
        <p:nvPicPr>
          <p:cNvPr id="29" name="Picture 28" descr="A close up of a logo&#10;&#10;Description automatically generated">
            <a:extLst>
              <a:ext uri="{FF2B5EF4-FFF2-40B4-BE49-F238E27FC236}">
                <a16:creationId xmlns:a16="http://schemas.microsoft.com/office/drawing/2014/main" id="{DAF2634E-A19C-5F57-BE14-E4F65709DB3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2137" y="153626"/>
            <a:ext cx="1148311" cy="365119"/>
          </a:xfrm>
          <a:prstGeom prst="rect">
            <a:avLst/>
          </a:prstGeom>
        </p:spPr>
      </p:pic>
      <p:grpSp>
        <p:nvGrpSpPr>
          <p:cNvPr id="90" name="Group 65">
            <a:extLst>
              <a:ext uri="{FF2B5EF4-FFF2-40B4-BE49-F238E27FC236}">
                <a16:creationId xmlns:a16="http://schemas.microsoft.com/office/drawing/2014/main" id="{B57D5BD5-9217-76FA-C852-583319111E8B}"/>
              </a:ext>
            </a:extLst>
          </p:cNvPr>
          <p:cNvGrpSpPr/>
          <p:nvPr/>
        </p:nvGrpSpPr>
        <p:grpSpPr>
          <a:xfrm>
            <a:off x="10269980" y="5210482"/>
            <a:ext cx="220832" cy="193228"/>
            <a:chOff x="0" y="0"/>
            <a:chExt cx="812800" cy="711200"/>
          </a:xfrm>
        </p:grpSpPr>
        <p:sp>
          <p:nvSpPr>
            <p:cNvPr id="91" name="Freeform 66">
              <a:extLst>
                <a:ext uri="{FF2B5EF4-FFF2-40B4-BE49-F238E27FC236}">
                  <a16:creationId xmlns:a16="http://schemas.microsoft.com/office/drawing/2014/main" id="{92AD37B4-005F-31E4-A26E-DB1D8D52DE8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2" name="TextBox 67">
              <a:extLst>
                <a:ext uri="{FF2B5EF4-FFF2-40B4-BE49-F238E27FC236}">
                  <a16:creationId xmlns:a16="http://schemas.microsoft.com/office/drawing/2014/main" id="{27C0413B-B2F9-77D4-3926-6427257A7E1B}"/>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22" name="Group 65">
            <a:extLst>
              <a:ext uri="{FF2B5EF4-FFF2-40B4-BE49-F238E27FC236}">
                <a16:creationId xmlns:a16="http://schemas.microsoft.com/office/drawing/2014/main" id="{F20D9DAC-80B3-E92D-64D0-614E0236D8D2}"/>
              </a:ext>
            </a:extLst>
          </p:cNvPr>
          <p:cNvGrpSpPr/>
          <p:nvPr/>
        </p:nvGrpSpPr>
        <p:grpSpPr>
          <a:xfrm>
            <a:off x="7138548" y="6106252"/>
            <a:ext cx="220832" cy="193228"/>
            <a:chOff x="0" y="0"/>
            <a:chExt cx="812800" cy="711200"/>
          </a:xfrm>
        </p:grpSpPr>
        <p:sp>
          <p:nvSpPr>
            <p:cNvPr id="24" name="Freeform 66">
              <a:extLst>
                <a:ext uri="{FF2B5EF4-FFF2-40B4-BE49-F238E27FC236}">
                  <a16:creationId xmlns:a16="http://schemas.microsoft.com/office/drawing/2014/main" id="{653FC7F6-0670-FCF0-ADED-72A618CC77B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8" name="TextBox 67">
              <a:extLst>
                <a:ext uri="{FF2B5EF4-FFF2-40B4-BE49-F238E27FC236}">
                  <a16:creationId xmlns:a16="http://schemas.microsoft.com/office/drawing/2014/main" id="{5A556FFE-9D69-75D1-A6E2-8A015A8FD43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14" name="Picture 13" descr="Chairs in a cinema">
            <a:extLst>
              <a:ext uri="{FF2B5EF4-FFF2-40B4-BE49-F238E27FC236}">
                <a16:creationId xmlns:a16="http://schemas.microsoft.com/office/drawing/2014/main" id="{F6E1E9E0-57D3-DE21-ABDC-8ACF7E07DDD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086940" y="6980333"/>
            <a:ext cx="577329" cy="359801"/>
          </a:xfrm>
          <a:prstGeom prst="rect">
            <a:avLst/>
          </a:prstGeom>
        </p:spPr>
      </p:pic>
      <p:pic>
        <p:nvPicPr>
          <p:cNvPr id="59" name="Picture 58" descr="Assorted colorful toy blocks">
            <a:extLst>
              <a:ext uri="{FF2B5EF4-FFF2-40B4-BE49-F238E27FC236}">
                <a16:creationId xmlns:a16="http://schemas.microsoft.com/office/drawing/2014/main" id="{BDBA39D1-A134-5D64-AF66-990B9B1C5D05}"/>
              </a:ext>
            </a:extLst>
          </p:cNvPr>
          <p:cNvPicPr>
            <a:picLocks noChangeAspect="1"/>
          </p:cNvPicPr>
          <p:nvPr/>
        </p:nvPicPr>
        <p:blipFill>
          <a:blip r:embed="rId6" cstate="print">
            <a:extLst>
              <a:ext uri="{BEBA8EAE-BF5A-486C-A8C5-ECC9F3942E4B}">
                <a14:imgProps xmlns:a14="http://schemas.microsoft.com/office/drawing/2010/main">
                  <a14:imgLayer r:embed="rId7">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301014" y="5946146"/>
            <a:ext cx="539756" cy="359801"/>
          </a:xfrm>
          <a:prstGeom prst="rect">
            <a:avLst/>
          </a:prstGeom>
        </p:spPr>
      </p:pic>
      <p:pic>
        <p:nvPicPr>
          <p:cNvPr id="94" name="Picture 93" descr="Colorful ukuleles on display">
            <a:extLst>
              <a:ext uri="{FF2B5EF4-FFF2-40B4-BE49-F238E27FC236}">
                <a16:creationId xmlns:a16="http://schemas.microsoft.com/office/drawing/2014/main" id="{FCB58E99-AF35-8A27-A26E-034180629D1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534872" y="6884231"/>
            <a:ext cx="564792" cy="373954"/>
          </a:xfrm>
          <a:prstGeom prst="rect">
            <a:avLst/>
          </a:prstGeom>
        </p:spPr>
      </p:pic>
      <p:grpSp>
        <p:nvGrpSpPr>
          <p:cNvPr id="95" name="Group 65">
            <a:extLst>
              <a:ext uri="{FF2B5EF4-FFF2-40B4-BE49-F238E27FC236}">
                <a16:creationId xmlns:a16="http://schemas.microsoft.com/office/drawing/2014/main" id="{BE31F31F-7297-9350-2114-DF1B44B14EB5}"/>
              </a:ext>
            </a:extLst>
          </p:cNvPr>
          <p:cNvGrpSpPr/>
          <p:nvPr/>
        </p:nvGrpSpPr>
        <p:grpSpPr>
          <a:xfrm>
            <a:off x="7127190" y="4619406"/>
            <a:ext cx="220832" cy="193228"/>
            <a:chOff x="0" y="0"/>
            <a:chExt cx="812800" cy="711200"/>
          </a:xfrm>
        </p:grpSpPr>
        <p:sp>
          <p:nvSpPr>
            <p:cNvPr id="96" name="Freeform 66">
              <a:extLst>
                <a:ext uri="{FF2B5EF4-FFF2-40B4-BE49-F238E27FC236}">
                  <a16:creationId xmlns:a16="http://schemas.microsoft.com/office/drawing/2014/main" id="{A29249A0-DB79-98B1-25C6-C4E338711B24}"/>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7" name="TextBox 67">
              <a:extLst>
                <a:ext uri="{FF2B5EF4-FFF2-40B4-BE49-F238E27FC236}">
                  <a16:creationId xmlns:a16="http://schemas.microsoft.com/office/drawing/2014/main" id="{50CBEA69-B16E-A1A0-B945-98874D0000EC}"/>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7" name="Group 65">
            <a:extLst>
              <a:ext uri="{FF2B5EF4-FFF2-40B4-BE49-F238E27FC236}">
                <a16:creationId xmlns:a16="http://schemas.microsoft.com/office/drawing/2014/main" id="{10C705BB-D120-A037-031D-20D38D5B0542}"/>
              </a:ext>
            </a:extLst>
          </p:cNvPr>
          <p:cNvGrpSpPr/>
          <p:nvPr/>
        </p:nvGrpSpPr>
        <p:grpSpPr>
          <a:xfrm>
            <a:off x="8699110" y="3439796"/>
            <a:ext cx="220832" cy="193228"/>
            <a:chOff x="0" y="0"/>
            <a:chExt cx="812800" cy="711200"/>
          </a:xfrm>
        </p:grpSpPr>
        <p:sp>
          <p:nvSpPr>
            <p:cNvPr id="21" name="Freeform 66">
              <a:extLst>
                <a:ext uri="{FF2B5EF4-FFF2-40B4-BE49-F238E27FC236}">
                  <a16:creationId xmlns:a16="http://schemas.microsoft.com/office/drawing/2014/main" id="{6C341CB6-E75B-D2C5-8F40-AC4983B1859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6" name="TextBox 67">
              <a:extLst>
                <a:ext uri="{FF2B5EF4-FFF2-40B4-BE49-F238E27FC236}">
                  <a16:creationId xmlns:a16="http://schemas.microsoft.com/office/drawing/2014/main" id="{94327E43-A09D-2A89-5C08-F78899F53B7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27" name="Group 65">
            <a:extLst>
              <a:ext uri="{FF2B5EF4-FFF2-40B4-BE49-F238E27FC236}">
                <a16:creationId xmlns:a16="http://schemas.microsoft.com/office/drawing/2014/main" id="{3D6F993C-1E35-ED03-3BAC-6A8717A641EF}"/>
              </a:ext>
            </a:extLst>
          </p:cNvPr>
          <p:cNvGrpSpPr/>
          <p:nvPr/>
        </p:nvGrpSpPr>
        <p:grpSpPr>
          <a:xfrm>
            <a:off x="5588565" y="3439796"/>
            <a:ext cx="220832" cy="193228"/>
            <a:chOff x="0" y="0"/>
            <a:chExt cx="812800" cy="711200"/>
          </a:xfrm>
        </p:grpSpPr>
        <p:sp>
          <p:nvSpPr>
            <p:cNvPr id="28" name="Freeform 66">
              <a:extLst>
                <a:ext uri="{FF2B5EF4-FFF2-40B4-BE49-F238E27FC236}">
                  <a16:creationId xmlns:a16="http://schemas.microsoft.com/office/drawing/2014/main" id="{9AF46863-9D06-02E5-39DD-90394BE2D92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4" name="TextBox 67">
              <a:extLst>
                <a:ext uri="{FF2B5EF4-FFF2-40B4-BE49-F238E27FC236}">
                  <a16:creationId xmlns:a16="http://schemas.microsoft.com/office/drawing/2014/main" id="{210E4A52-FCBE-0E47-BA8E-54C5C914D015}"/>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35" name="Picture 34" descr="Watercolor palette">
            <a:extLst>
              <a:ext uri="{FF2B5EF4-FFF2-40B4-BE49-F238E27FC236}">
                <a16:creationId xmlns:a16="http://schemas.microsoft.com/office/drawing/2014/main" id="{7F960A37-E808-7F0A-6EA7-270AE9F918EA}"/>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834957" y="3282274"/>
            <a:ext cx="539757" cy="359838"/>
          </a:xfrm>
          <a:prstGeom prst="rect">
            <a:avLst/>
          </a:prstGeom>
        </p:spPr>
      </p:pic>
      <p:pic>
        <p:nvPicPr>
          <p:cNvPr id="80" name="Picture 79" descr="Mental health awareness mural">
            <a:extLst>
              <a:ext uri="{FF2B5EF4-FFF2-40B4-BE49-F238E27FC236}">
                <a16:creationId xmlns:a16="http://schemas.microsoft.com/office/drawing/2014/main" id="{C19F0685-4526-59F3-F2DD-86771338BD16}"/>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864049" y="6980333"/>
            <a:ext cx="756967" cy="469495"/>
          </a:xfrm>
          <a:prstGeom prst="rect">
            <a:avLst/>
          </a:prstGeom>
        </p:spPr>
      </p:pic>
      <p:grpSp>
        <p:nvGrpSpPr>
          <p:cNvPr id="81" name="Group 62">
            <a:extLst>
              <a:ext uri="{FF2B5EF4-FFF2-40B4-BE49-F238E27FC236}">
                <a16:creationId xmlns:a16="http://schemas.microsoft.com/office/drawing/2014/main" id="{45EF59A8-5992-972E-D5F5-ABF53B0B5B42}"/>
              </a:ext>
            </a:extLst>
          </p:cNvPr>
          <p:cNvGrpSpPr/>
          <p:nvPr/>
        </p:nvGrpSpPr>
        <p:grpSpPr>
          <a:xfrm>
            <a:off x="8699110" y="7127566"/>
            <a:ext cx="242972" cy="242972"/>
            <a:chOff x="0" y="0"/>
            <a:chExt cx="812800" cy="812800"/>
          </a:xfrm>
        </p:grpSpPr>
        <p:sp>
          <p:nvSpPr>
            <p:cNvPr id="82" name="Freeform 63">
              <a:extLst>
                <a:ext uri="{FF2B5EF4-FFF2-40B4-BE49-F238E27FC236}">
                  <a16:creationId xmlns:a16="http://schemas.microsoft.com/office/drawing/2014/main" id="{D8A58CED-BC98-F94E-B62D-65BAD8A4A1E4}"/>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84" name="TextBox 64">
              <a:extLst>
                <a:ext uri="{FF2B5EF4-FFF2-40B4-BE49-F238E27FC236}">
                  <a16:creationId xmlns:a16="http://schemas.microsoft.com/office/drawing/2014/main" id="{1A1CCDB2-A25E-427F-7F7F-5DFB74CA264A}"/>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87" name="Group 62">
            <a:extLst>
              <a:ext uri="{FF2B5EF4-FFF2-40B4-BE49-F238E27FC236}">
                <a16:creationId xmlns:a16="http://schemas.microsoft.com/office/drawing/2014/main" id="{18FB4A17-8269-1513-9457-031EEB298FAA}"/>
              </a:ext>
            </a:extLst>
          </p:cNvPr>
          <p:cNvGrpSpPr/>
          <p:nvPr/>
        </p:nvGrpSpPr>
        <p:grpSpPr>
          <a:xfrm>
            <a:off x="8664986" y="4601326"/>
            <a:ext cx="242972" cy="242972"/>
            <a:chOff x="0" y="0"/>
            <a:chExt cx="812800" cy="812800"/>
          </a:xfrm>
        </p:grpSpPr>
        <p:sp>
          <p:nvSpPr>
            <p:cNvPr id="88" name="Freeform 63">
              <a:extLst>
                <a:ext uri="{FF2B5EF4-FFF2-40B4-BE49-F238E27FC236}">
                  <a16:creationId xmlns:a16="http://schemas.microsoft.com/office/drawing/2014/main" id="{50C4C51D-89EA-586D-AD24-67654B1C037C}"/>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89" name="TextBox 64">
              <a:extLst>
                <a:ext uri="{FF2B5EF4-FFF2-40B4-BE49-F238E27FC236}">
                  <a16:creationId xmlns:a16="http://schemas.microsoft.com/office/drawing/2014/main" id="{EE14884F-9D7A-AF9D-BD1F-C3631B1A86A1}"/>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pic>
        <p:nvPicPr>
          <p:cNvPr id="93" name="Picture 92" descr="Brown man satchel on table with papers">
            <a:extLst>
              <a:ext uri="{FF2B5EF4-FFF2-40B4-BE49-F238E27FC236}">
                <a16:creationId xmlns:a16="http://schemas.microsoft.com/office/drawing/2014/main" id="{51861256-2563-0247-4F73-4B6BB2817FA8}"/>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927417" y="3266078"/>
            <a:ext cx="539758" cy="359839"/>
          </a:xfrm>
          <a:prstGeom prst="rect">
            <a:avLst/>
          </a:prstGeom>
        </p:spPr>
      </p:pic>
      <p:pic>
        <p:nvPicPr>
          <p:cNvPr id="100" name="Picture 99" descr="Worker typing on laptop">
            <a:extLst>
              <a:ext uri="{FF2B5EF4-FFF2-40B4-BE49-F238E27FC236}">
                <a16:creationId xmlns:a16="http://schemas.microsoft.com/office/drawing/2014/main" id="{4A4297BB-B030-7D88-8C5D-1A97B8CE4A45}"/>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770178" y="4379648"/>
            <a:ext cx="571634" cy="428678"/>
          </a:xfrm>
          <a:prstGeom prst="rect">
            <a:avLst/>
          </a:prstGeom>
        </p:spPr>
      </p:pic>
      <p:pic>
        <p:nvPicPr>
          <p:cNvPr id="103" name="Picture 102" descr="Cleaning items put in gray plastic jar">
            <a:extLst>
              <a:ext uri="{FF2B5EF4-FFF2-40B4-BE49-F238E27FC236}">
                <a16:creationId xmlns:a16="http://schemas.microsoft.com/office/drawing/2014/main" id="{DFDFF741-F462-E670-8048-6A38905F3687}"/>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7864049" y="4467891"/>
            <a:ext cx="571634" cy="367464"/>
          </a:xfrm>
          <a:prstGeom prst="rect">
            <a:avLst/>
          </a:prstGeom>
        </p:spPr>
      </p:pic>
      <p:grpSp>
        <p:nvGrpSpPr>
          <p:cNvPr id="104" name="Group 62">
            <a:extLst>
              <a:ext uri="{FF2B5EF4-FFF2-40B4-BE49-F238E27FC236}">
                <a16:creationId xmlns:a16="http://schemas.microsoft.com/office/drawing/2014/main" id="{750E35FA-5F07-1A97-9487-A79CCC70F7B2}"/>
              </a:ext>
            </a:extLst>
          </p:cNvPr>
          <p:cNvGrpSpPr/>
          <p:nvPr/>
        </p:nvGrpSpPr>
        <p:grpSpPr>
          <a:xfrm>
            <a:off x="10258910" y="7121796"/>
            <a:ext cx="242972" cy="242972"/>
            <a:chOff x="0" y="0"/>
            <a:chExt cx="812800" cy="812800"/>
          </a:xfrm>
        </p:grpSpPr>
        <p:sp>
          <p:nvSpPr>
            <p:cNvPr id="105" name="Freeform 63">
              <a:extLst>
                <a:ext uri="{FF2B5EF4-FFF2-40B4-BE49-F238E27FC236}">
                  <a16:creationId xmlns:a16="http://schemas.microsoft.com/office/drawing/2014/main" id="{108FAAF3-EAEB-42EB-2B08-080CAFEA2EED}"/>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106" name="TextBox 64">
              <a:extLst>
                <a:ext uri="{FF2B5EF4-FFF2-40B4-BE49-F238E27FC236}">
                  <a16:creationId xmlns:a16="http://schemas.microsoft.com/office/drawing/2014/main" id="{27748023-3D91-40EA-B434-4E7CEF287D83}"/>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9" name="Group 65">
            <a:extLst>
              <a:ext uri="{FF2B5EF4-FFF2-40B4-BE49-F238E27FC236}">
                <a16:creationId xmlns:a16="http://schemas.microsoft.com/office/drawing/2014/main" id="{9E6B4546-1998-AA48-4D83-DF4E343A7C37}"/>
              </a:ext>
            </a:extLst>
          </p:cNvPr>
          <p:cNvGrpSpPr/>
          <p:nvPr/>
        </p:nvGrpSpPr>
        <p:grpSpPr>
          <a:xfrm>
            <a:off x="7120359" y="3382836"/>
            <a:ext cx="220832" cy="193228"/>
            <a:chOff x="0" y="0"/>
            <a:chExt cx="812800" cy="711200"/>
          </a:xfrm>
        </p:grpSpPr>
        <p:sp>
          <p:nvSpPr>
            <p:cNvPr id="13" name="Freeform 66">
              <a:extLst>
                <a:ext uri="{FF2B5EF4-FFF2-40B4-BE49-F238E27FC236}">
                  <a16:creationId xmlns:a16="http://schemas.microsoft.com/office/drawing/2014/main" id="{D491DD50-78B6-C29F-6893-21CB291A4EC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3" name="TextBox 67">
              <a:extLst>
                <a:ext uri="{FF2B5EF4-FFF2-40B4-BE49-F238E27FC236}">
                  <a16:creationId xmlns:a16="http://schemas.microsoft.com/office/drawing/2014/main" id="{8E5D52C0-14EC-634C-E989-AAE9840F6485}"/>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spTree>
    <p:extLst>
      <p:ext uri="{BB962C8B-B14F-4D97-AF65-F5344CB8AC3E}">
        <p14:creationId xmlns:p14="http://schemas.microsoft.com/office/powerpoint/2010/main" val="4260089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2972876202"/>
              </p:ext>
            </p:extLst>
          </p:nvPr>
        </p:nvGraphicFramePr>
        <p:xfrm>
          <a:off x="2569559" y="654717"/>
          <a:ext cx="8057273" cy="6865798"/>
        </p:xfrm>
        <a:graphic>
          <a:graphicData uri="http://schemas.openxmlformats.org/drawingml/2006/table">
            <a:tbl>
              <a:tblPr/>
              <a:tblGrid>
                <a:gridCol w="1433728">
                  <a:extLst>
                    <a:ext uri="{9D8B030D-6E8A-4147-A177-3AD203B41FA5}">
                      <a16:colId xmlns:a16="http://schemas.microsoft.com/office/drawing/2014/main" val="20000"/>
                    </a:ext>
                  </a:extLst>
                </a:gridCol>
                <a:gridCol w="1723143">
                  <a:extLst>
                    <a:ext uri="{9D8B030D-6E8A-4147-A177-3AD203B41FA5}">
                      <a16:colId xmlns:a16="http://schemas.microsoft.com/office/drawing/2014/main" val="20001"/>
                    </a:ext>
                  </a:extLst>
                </a:gridCol>
                <a:gridCol w="1675855">
                  <a:extLst>
                    <a:ext uri="{9D8B030D-6E8A-4147-A177-3AD203B41FA5}">
                      <a16:colId xmlns:a16="http://schemas.microsoft.com/office/drawing/2014/main" val="20002"/>
                    </a:ext>
                  </a:extLst>
                </a:gridCol>
                <a:gridCol w="1667038">
                  <a:extLst>
                    <a:ext uri="{9D8B030D-6E8A-4147-A177-3AD203B41FA5}">
                      <a16:colId xmlns:a16="http://schemas.microsoft.com/office/drawing/2014/main" val="20003"/>
                    </a:ext>
                  </a:extLst>
                </a:gridCol>
                <a:gridCol w="1557509">
                  <a:extLst>
                    <a:ext uri="{9D8B030D-6E8A-4147-A177-3AD203B41FA5}">
                      <a16:colId xmlns:a16="http://schemas.microsoft.com/office/drawing/2014/main" val="20004"/>
                    </a:ext>
                  </a:extLst>
                </a:gridCol>
              </a:tblGrid>
              <a:tr h="724564">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19/05/2025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20/05/2025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21/05/2025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22/05/2025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23/05/2025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633643">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Reading Space</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Improving relationships</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Chill and Chat</a:t>
                      </a:r>
                    </a:p>
                    <a:p>
                      <a:pPr algn="ctr">
                        <a:lnSpc>
                          <a:spcPts val="1515"/>
                        </a:lnSpc>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Could I be a mentor?</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Mindful </a:t>
                      </a:r>
                      <a:r>
                        <a:rPr lang="en-US" sz="1050" dirty="0" err="1">
                          <a:solidFill>
                            <a:srgbClr val="000000"/>
                          </a:solidFill>
                          <a:latin typeface="DM Sans"/>
                        </a:rPr>
                        <a:t>Colouring</a:t>
                      </a:r>
                      <a:endParaRPr lang="en-US" sz="1050" dirty="0">
                        <a:solidFill>
                          <a:srgbClr val="000000"/>
                        </a:solidFill>
                        <a:latin typeface="DM Sans"/>
                      </a:endParaRP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30158">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3551551823"/>
                  </a:ext>
                </a:extLst>
              </a:tr>
              <a:tr h="685359">
                <a:tc rowSpan="4">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100" b="1" dirty="0">
                          <a:solidFill>
                            <a:srgbClr val="000000"/>
                          </a:solidFill>
                          <a:latin typeface="DM Sans"/>
                        </a:rPr>
                        <a:t>Women only sessions</a:t>
                      </a: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b="1" dirty="0">
                        <a:solidFill>
                          <a:srgbClr val="000000"/>
                        </a:solidFill>
                        <a:latin typeface="DM Sans"/>
                      </a:endParaRP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b="0" dirty="0">
                          <a:solidFill>
                            <a:srgbClr val="000000"/>
                          </a:solidFill>
                          <a:latin typeface="DM Sans"/>
                        </a:rPr>
                        <a:t>Arts &amp; Crafts</a:t>
                      </a:r>
                    </a:p>
                    <a:p>
                      <a:pPr algn="ctr">
                        <a:lnSpc>
                          <a:spcPts val="1515"/>
                        </a:lnSpc>
                      </a:pPr>
                      <a:r>
                        <a:rPr lang="en-US" sz="1100" b="0" dirty="0">
                          <a:solidFill>
                            <a:srgbClr val="000000"/>
                          </a:solidFill>
                          <a:latin typeface="DM Sans"/>
                        </a:rPr>
                        <a:t>10:30-11:30</a:t>
                      </a:r>
                    </a:p>
                    <a:p>
                      <a:pPr algn="ctr">
                        <a:lnSpc>
                          <a:spcPts val="1515"/>
                        </a:lnSpc>
                      </a:pPr>
                      <a:r>
                        <a:rPr lang="en-US" sz="1100" b="0" dirty="0">
                          <a:solidFill>
                            <a:srgbClr val="000000"/>
                          </a:solidFill>
                          <a:latin typeface="DM Sans"/>
                        </a:rPr>
                        <a:t>Basic IT Skills</a:t>
                      </a:r>
                    </a:p>
                    <a:p>
                      <a:pPr algn="ctr">
                        <a:lnSpc>
                          <a:spcPts val="1515"/>
                        </a:lnSpc>
                      </a:pPr>
                      <a:r>
                        <a:rPr lang="en-US" sz="1100" b="0" dirty="0">
                          <a:solidFill>
                            <a:srgbClr val="000000"/>
                          </a:solidFill>
                          <a:latin typeface="DM Sans"/>
                        </a:rPr>
                        <a:t>11:30-12:00</a:t>
                      </a:r>
                    </a:p>
                    <a:p>
                      <a:pPr algn="ctr">
                        <a:lnSpc>
                          <a:spcPts val="1515"/>
                        </a:lnSpc>
                      </a:pPr>
                      <a:r>
                        <a:rPr lang="en-US" sz="1100" b="0" dirty="0">
                          <a:solidFill>
                            <a:srgbClr val="000000"/>
                          </a:solidFill>
                          <a:latin typeface="DM Sans"/>
                        </a:rPr>
                        <a:t>Job Club</a:t>
                      </a:r>
                    </a:p>
                    <a:p>
                      <a:pPr algn="ctr">
                        <a:lnSpc>
                          <a:spcPts val="1515"/>
                        </a:lnSpc>
                      </a:pPr>
                      <a:r>
                        <a:rPr lang="en-US" sz="1100" b="0" dirty="0">
                          <a:solidFill>
                            <a:srgbClr val="000000"/>
                          </a:solidFill>
                          <a:latin typeface="DM Sans"/>
                        </a:rPr>
                        <a:t>12:00-1:00</a:t>
                      </a:r>
                      <a:endParaRPr lang="en-US" sz="1100" b="1"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endParaRPr lang="en-US" sz="1050" dirty="0">
                        <a:solidFill>
                          <a:srgbClr val="000000"/>
                        </a:solidFill>
                        <a:latin typeface="DM Sans"/>
                      </a:endParaRPr>
                    </a:p>
                    <a:p>
                      <a:pPr algn="ctr">
                        <a:lnSpc>
                          <a:spcPts val="1515"/>
                        </a:lnSpc>
                      </a:pPr>
                      <a:r>
                        <a:rPr lang="en-US" sz="1100" dirty="0">
                          <a:solidFill>
                            <a:srgbClr val="000000"/>
                          </a:solidFill>
                          <a:latin typeface="DM Sans"/>
                        </a:rPr>
                        <a:t>Arts and Crafts</a:t>
                      </a:r>
                    </a:p>
                    <a:p>
                      <a:pPr algn="ctr">
                        <a:lnSpc>
                          <a:spcPts val="1515"/>
                        </a:lnSpc>
                      </a:pPr>
                      <a:r>
                        <a:rPr lang="en-US" sz="1100" dirty="0">
                          <a:solidFill>
                            <a:srgbClr val="000000"/>
                          </a:solidFill>
                          <a:latin typeface="DM Sans"/>
                        </a:rPr>
                        <a:t>10:30-12:00</a:t>
                      </a:r>
                    </a:p>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r>
                        <a:rPr lang="en-US" sz="1000" dirty="0">
                          <a:solidFill>
                            <a:srgbClr val="000000"/>
                          </a:solidFill>
                          <a:latin typeface="DM Sans"/>
                        </a:rPr>
                        <a:t>CV writing</a:t>
                      </a:r>
                    </a:p>
                    <a:p>
                      <a:pPr algn="ctr"/>
                      <a:r>
                        <a:rPr lang="en-US" sz="1000" dirty="0">
                          <a:solidFill>
                            <a:srgbClr val="000000"/>
                          </a:solidFill>
                          <a:latin typeface="DM Sans"/>
                        </a:rPr>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GB" sz="1100" dirty="0"/>
                        <a:t>Building motivation, positive attitude session: guest speaker</a:t>
                      </a:r>
                    </a:p>
                    <a:p>
                      <a:pPr algn="ctr"/>
                      <a:r>
                        <a:rPr lang="en-GB" sz="1100" dirty="0"/>
                        <a:t>10:30-12:00</a:t>
                      </a:r>
                    </a:p>
                    <a:p>
                      <a:pPr algn="ctr"/>
                      <a:endParaRPr lang="en-GB" sz="1100" dirty="0"/>
                    </a:p>
                    <a:p>
                      <a:pPr algn="ctr">
                        <a:lnSpc>
                          <a:spcPts val="1515"/>
                        </a:lnSpc>
                        <a:defRPr/>
                      </a:pPr>
                      <a:endParaRPr lang="en-US" sz="1100" dirty="0">
                        <a:solidFill>
                          <a:schemeClr val="tx1"/>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defRPr/>
                      </a:pPr>
                      <a:r>
                        <a:rPr lang="en-US" sz="1050" dirty="0">
                          <a:solidFill>
                            <a:srgbClr val="000000"/>
                          </a:solidFill>
                          <a:latin typeface="DM Sans"/>
                        </a:rPr>
                        <a:t>May Quiz</a:t>
                      </a:r>
                    </a:p>
                    <a:p>
                      <a:pPr algn="ctr">
                        <a:lnSpc>
                          <a:spcPts val="1515"/>
                        </a:lnSpc>
                        <a:defRPr/>
                      </a:pPr>
                      <a:r>
                        <a:rPr lang="en-US" sz="1050" dirty="0">
                          <a:solidFill>
                            <a:srgbClr val="000000"/>
                          </a:solidFill>
                          <a:latin typeface="DM Sans"/>
                        </a:rPr>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061522027"/>
                  </a:ext>
                </a:extLst>
              </a:tr>
              <a:tr h="685359">
                <a:tc vMerge="1">
                  <a:txBody>
                    <a:bodyPr/>
                    <a:lstStyle/>
                    <a:p>
                      <a:endParaRPr lang="en-GB"/>
                    </a:p>
                  </a:txBody>
                  <a:tcPr/>
                </a:tc>
                <a:tc vMerge="1">
                  <a:txBody>
                    <a:bodyPr/>
                    <a:lstStyle/>
                    <a:p>
                      <a:endParaRPr lang="en-GB"/>
                    </a:p>
                  </a:txBody>
                  <a:tcPr/>
                </a:tc>
                <a:tc>
                  <a:txBody>
                    <a:bodyPr/>
                    <a:lstStyle/>
                    <a:p>
                      <a:pPr algn="ctr"/>
                      <a:r>
                        <a:rPr lang="en-US" sz="1000" dirty="0">
                          <a:solidFill>
                            <a:srgbClr val="000000"/>
                          </a:solidFill>
                          <a:latin typeface="DM Sans"/>
                        </a:rPr>
                        <a:t>UPW – invite only</a:t>
                      </a:r>
                    </a:p>
                    <a:p>
                      <a:pPr algn="ctr"/>
                      <a:r>
                        <a:rPr lang="en-US" sz="1000" dirty="0">
                          <a:solidFill>
                            <a:srgbClr val="000000"/>
                          </a:solidFill>
                          <a:latin typeface="DM Sans"/>
                        </a:rPr>
                        <a:t>10:00-12:00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2220616"/>
                  </a:ext>
                </a:extLst>
              </a:tr>
              <a:tr h="905429">
                <a:tc vMerge="1">
                  <a:txBody>
                    <a:bodyPr/>
                    <a:lstStyle/>
                    <a:p>
                      <a:endParaRPr lang="en-GB"/>
                    </a:p>
                  </a:txBody>
                  <a:tcPr>
                    <a:lnT w="9371" cap="flat" cmpd="sng" algn="ctr">
                      <a:solidFill>
                        <a:srgbClr val="000000"/>
                      </a:solidFill>
                      <a:prstDash val="solid"/>
                      <a:round/>
                      <a:headEnd type="none" w="med" len="med"/>
                      <a:tailEnd type="none" w="med" len="med"/>
                    </a:lnT>
                  </a:tcPr>
                </a:tc>
                <a:tc>
                  <a:txBody>
                    <a:bodyPr/>
                    <a:lstStyle/>
                    <a:p>
                      <a:pPr algn="ctr"/>
                      <a:r>
                        <a:rPr lang="en-GB" sz="1200" dirty="0"/>
                        <a:t>Digital College</a:t>
                      </a:r>
                    </a:p>
                    <a:p>
                      <a:pPr algn="ctr"/>
                      <a:r>
                        <a:rPr lang="en-GB" sz="1200" dirty="0"/>
                        <a:t>10:30-3:00</a:t>
                      </a:r>
                    </a:p>
                  </a:txBody>
                  <a:tcPr marL="140560" marR="140560" marT="140560" marB="140560" anchor="ctr">
                    <a:lnR w="9371" cap="flat" cmpd="sng" algn="ctr">
                      <a:solidFill>
                        <a:srgbClr val="000000"/>
                      </a:solidFill>
                      <a:prstDash val="solid"/>
                      <a:round/>
                      <a:headEnd type="none" w="med" len="med"/>
                      <a:tailEnd type="none" w="med" len="med"/>
                    </a:lnR>
                    <a:solidFill>
                      <a:srgbClr val="FFFFFF"/>
                    </a:solidFill>
                  </a:tcPr>
                </a:tc>
                <a:tc>
                  <a:txBody>
                    <a:bodyPr/>
                    <a:lstStyle/>
                    <a:p>
                      <a:pPr algn="ctr"/>
                      <a:r>
                        <a:rPr lang="en-GB" sz="1050" dirty="0"/>
                        <a:t>CBT – booking only</a:t>
                      </a:r>
                    </a:p>
                    <a:p>
                      <a:pPr algn="ctr"/>
                      <a:r>
                        <a:rPr lang="en-GB" sz="1050" dirty="0"/>
                        <a:t>10:00-4:00</a:t>
                      </a:r>
                    </a:p>
                    <a:p>
                      <a:pPr algn="ctr"/>
                      <a:endParaRPr lang="en-GB" sz="1050" dirty="0"/>
                    </a:p>
                    <a:p>
                      <a:pPr algn="ctr">
                        <a:lnSpc>
                          <a:spcPts val="1515"/>
                        </a:lnSpc>
                        <a:defRPr/>
                      </a:pPr>
                      <a:endParaRPr lang="en-US" sz="10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050" dirty="0">
                          <a:solidFill>
                            <a:schemeClr val="tx1"/>
                          </a:solidFill>
                          <a:latin typeface="DM Sans"/>
                        </a:rPr>
                        <a:t>Job Club</a:t>
                      </a:r>
                    </a:p>
                    <a:p>
                      <a:pPr algn="ctr">
                        <a:lnSpc>
                          <a:spcPts val="1515"/>
                        </a:lnSpc>
                        <a:defRPr/>
                      </a:pPr>
                      <a:r>
                        <a:rPr lang="en-US" sz="1050" dirty="0">
                          <a:solidFill>
                            <a:schemeClr val="tx1"/>
                          </a:solidFill>
                          <a:latin typeface="DM Sans"/>
                        </a:rPr>
                        <a:t>10:30-12:00</a:t>
                      </a:r>
                      <a:endParaRPr lang="en-GB" sz="105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200" dirty="0"/>
                        <a:t>Digital College</a:t>
                      </a:r>
                    </a:p>
                    <a:p>
                      <a:pPr algn="ctr"/>
                      <a:r>
                        <a:rPr lang="en-GB" sz="1200" dirty="0"/>
                        <a:t>10:30-3:00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72959548"/>
                  </a:ext>
                </a:extLst>
              </a:tr>
              <a:tr h="630158">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050" dirty="0">
                          <a:solidFill>
                            <a:srgbClr val="000000"/>
                          </a:solidFill>
                          <a:latin typeface="DM Sans"/>
                        </a:rPr>
                        <a:t>Chill and Chat</a:t>
                      </a:r>
                    </a:p>
                    <a:p>
                      <a:pPr algn="ctr">
                        <a:lnSpc>
                          <a:spcPts val="1515"/>
                        </a:lnSpc>
                        <a:defRPr/>
                      </a:pPr>
                      <a:r>
                        <a:rPr lang="en-US" sz="105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842233413"/>
                  </a:ext>
                </a:extLst>
              </a:tr>
              <a:tr h="1077794">
                <a:tc rowSpan="2">
                  <a:txBody>
                    <a:bodyPr/>
                    <a:lstStyle/>
                    <a:p>
                      <a:pPr algn="ctr">
                        <a:lnSpc>
                          <a:spcPts val="1515"/>
                        </a:lnSpc>
                      </a:pPr>
                      <a:r>
                        <a:rPr lang="en-US" sz="1082" dirty="0">
                          <a:solidFill>
                            <a:srgbClr val="000000"/>
                          </a:solidFill>
                          <a:latin typeface="DM Sans"/>
                        </a:rPr>
                        <a:t>Creative session with TIPP</a:t>
                      </a:r>
                    </a:p>
                    <a:p>
                      <a:pPr algn="ctr">
                        <a:lnSpc>
                          <a:spcPts val="1515"/>
                        </a:lnSpc>
                      </a:pPr>
                      <a:r>
                        <a:rPr lang="en-US" sz="1082" dirty="0">
                          <a:solidFill>
                            <a:srgbClr val="000000"/>
                          </a:solidFill>
                          <a:latin typeface="DM Sans"/>
                        </a:rPr>
                        <a:t>1:00-3:00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Lego Nostalgia</a:t>
                      </a:r>
                    </a:p>
                    <a:p>
                      <a:pPr algn="ctr">
                        <a:lnSpc>
                          <a:spcPts val="1515"/>
                        </a:lnSpc>
                      </a:pPr>
                      <a:r>
                        <a:rPr lang="en-US" sz="1100" dirty="0">
                          <a:solidFill>
                            <a:srgbClr val="000000"/>
                          </a:solidFill>
                          <a:latin typeface="DM Sans"/>
                        </a:rPr>
                        <a:t>1:00-3:00</a:t>
                      </a:r>
                    </a:p>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Non-accredited course: Environmental awareness</a:t>
                      </a:r>
                    </a:p>
                    <a:p>
                      <a:pPr algn="ctr"/>
                      <a:r>
                        <a:rPr lang="en-GB" sz="1100" dirty="0"/>
                        <a:t> 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lnSpc>
                          <a:spcPts val="1515"/>
                        </a:lnSpc>
                        <a:defRPr/>
                      </a:pPr>
                      <a:r>
                        <a:rPr lang="en-US" sz="1050" dirty="0">
                          <a:solidFill>
                            <a:schemeClr val="tx1"/>
                          </a:solidFill>
                          <a:latin typeface="DM Sans"/>
                        </a:rPr>
                        <a:t>Liverpool in work</a:t>
                      </a:r>
                    </a:p>
                    <a:p>
                      <a:pPr algn="ctr">
                        <a:lnSpc>
                          <a:spcPts val="1515"/>
                        </a:lnSpc>
                        <a:defRPr/>
                      </a:pPr>
                      <a:r>
                        <a:rPr lang="en-US" sz="1050" dirty="0">
                          <a:solidFill>
                            <a:schemeClr val="tx1"/>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US" sz="1082" dirty="0">
                          <a:solidFill>
                            <a:srgbClr val="000000"/>
                          </a:solidFill>
                          <a:latin typeface="DM Sans"/>
                        </a:rPr>
                        <a:t>Say it in a song! Music session</a:t>
                      </a:r>
                    </a:p>
                    <a:p>
                      <a:pPr algn="ctr">
                        <a:lnSpc>
                          <a:spcPts val="1515"/>
                        </a:lnSpc>
                      </a:pPr>
                      <a:r>
                        <a:rPr lang="en-US" sz="1082"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732941">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Reflective walk</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1:00-4:00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IPP Group</a:t>
                      </a:r>
                    </a:p>
                    <a:p>
                      <a:pPr algn="ctr"/>
                      <a:r>
                        <a:rPr lang="en-GB" sz="1100" dirty="0"/>
                        <a:t>2:00-4:00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algn="ctr"/>
                      <a:r>
                        <a:rPr lang="en-US" sz="1050" dirty="0">
                          <a:solidFill>
                            <a:srgbClr val="000000"/>
                          </a:solidFill>
                          <a:latin typeface="DM Sans"/>
                        </a:rPr>
                        <a:t>Hub Club – focus group</a:t>
                      </a:r>
                    </a:p>
                    <a:p>
                      <a:pPr algn="ctr"/>
                      <a:r>
                        <a:rPr lang="en-US" sz="1050" dirty="0">
                          <a:solidFill>
                            <a:srgbClr val="000000"/>
                          </a:solidFill>
                          <a:latin typeface="DM Sans"/>
                        </a:rPr>
                        <a:t>1:00-3:00</a:t>
                      </a:r>
                      <a:endParaRPr lang="en-GB" sz="105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065052943"/>
                  </a:ext>
                </a:extLst>
              </a:tr>
            </a:tbl>
          </a:graphicData>
        </a:graphic>
      </p:graphicFrame>
      <p:grpSp>
        <p:nvGrpSpPr>
          <p:cNvPr id="3" name="Group 3"/>
          <p:cNvGrpSpPr/>
          <p:nvPr/>
        </p:nvGrpSpPr>
        <p:grpSpPr>
          <a:xfrm>
            <a:off x="184646" y="1589490"/>
            <a:ext cx="2321941" cy="4712742"/>
            <a:chOff x="0" y="0"/>
            <a:chExt cx="902503" cy="1716756"/>
          </a:xfrm>
        </p:grpSpPr>
        <p:sp>
          <p:nvSpPr>
            <p:cNvPr id="4" name="Freeform 4"/>
            <p:cNvSpPr/>
            <p:nvPr/>
          </p:nvSpPr>
          <p:spPr>
            <a:xfrm>
              <a:off x="0" y="0"/>
              <a:ext cx="881523"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p:cNvSpPr txBox="1"/>
            <p:nvPr/>
          </p:nvSpPr>
          <p:spPr>
            <a:xfrm>
              <a:off x="4033" y="18880"/>
              <a:ext cx="898470" cy="1697876"/>
            </a:xfrm>
            <a:prstGeom prst="rect">
              <a:avLst/>
            </a:prstGeom>
          </p:spPr>
          <p:txBody>
            <a:bodyPr lIns="50800" tIns="50800" rIns="50800" bIns="50800" rtlCol="0" anchor="ctr"/>
            <a:lstStyle/>
            <a:p>
              <a:pPr algn="ctr">
                <a:lnSpc>
                  <a:spcPts val="2379"/>
                </a:lnSpc>
              </a:pPr>
              <a:r>
                <a:rPr lang="en-US" sz="1200" u="sng" dirty="0">
                  <a:solidFill>
                    <a:srgbClr val="FFFFFF"/>
                  </a:solidFill>
                  <a:latin typeface="DM Sans"/>
                </a:rPr>
                <a:t>Information</a:t>
              </a:r>
            </a:p>
            <a:p>
              <a:pPr algn="ctr">
                <a:lnSpc>
                  <a:spcPts val="2379"/>
                </a:lnSpc>
              </a:pPr>
              <a:r>
                <a:rPr lang="en-US" sz="1050" dirty="0">
                  <a:solidFill>
                    <a:srgbClr val="FFFFFF"/>
                  </a:solidFill>
                  <a:latin typeface="DM Sans" pitchFamily="2" charset="0"/>
                </a:rPr>
                <a:t>Hub is located at </a:t>
              </a:r>
              <a:r>
                <a:rPr lang="en-GB" sz="1050" dirty="0">
                  <a:solidFill>
                    <a:srgbClr val="FFFFFF"/>
                  </a:solidFill>
                  <a:latin typeface="DM Sans" pitchFamily="2" charset="0"/>
                </a:rPr>
                <a:t>State House, Dale St., L2 4TR</a:t>
              </a:r>
              <a:endParaRPr lang="en-GB" sz="1050" b="0" i="0" dirty="0">
                <a:solidFill>
                  <a:schemeClr val="bg1"/>
                </a:solidFill>
                <a:effectLst/>
                <a:latin typeface="DM Sans" pitchFamily="2" charset="0"/>
              </a:endParaRPr>
            </a:p>
            <a:p>
              <a:pPr algn="ctr">
                <a:lnSpc>
                  <a:spcPts val="2379"/>
                </a:lnSpc>
              </a:pPr>
              <a:r>
                <a:rPr lang="en-GB" sz="1050" dirty="0">
                  <a:solidFill>
                    <a:schemeClr val="bg1"/>
                  </a:solidFill>
                  <a:latin typeface="DM Sans" pitchFamily="2" charset="0"/>
                  <a:ea typeface="Calibri" panose="020F0502020204030204" pitchFamily="34" charset="0"/>
                </a:rPr>
                <a:t>Quiz offers participants an opportunity to learn and help them find new interests. DWP offer participants 1:1 sessions with professionals that can help them with benefits advice. Hub newsletter is a monthly hub project, where participants will create newsletters about events and session at the hub.</a:t>
              </a:r>
              <a:endParaRPr lang="en-US" sz="1699" dirty="0">
                <a:solidFill>
                  <a:srgbClr val="FFFFFF"/>
                </a:solidFill>
                <a:latin typeface="DM Sans"/>
              </a:endParaRPr>
            </a:p>
          </p:txBody>
        </p:sp>
      </p:grpSp>
      <p:grpSp>
        <p:nvGrpSpPr>
          <p:cNvPr id="46" name="Group 46"/>
          <p:cNvGrpSpPr/>
          <p:nvPr/>
        </p:nvGrpSpPr>
        <p:grpSpPr>
          <a:xfrm rot="2700000">
            <a:off x="170282" y="1049731"/>
            <a:ext cx="293842" cy="293842"/>
            <a:chOff x="0" y="0"/>
            <a:chExt cx="812800" cy="812800"/>
          </a:xfrm>
        </p:grpSpPr>
        <p:sp>
          <p:nvSpPr>
            <p:cNvPr id="47" name="Freeform 47"/>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p:cNvGrpSpPr/>
          <p:nvPr/>
        </p:nvGrpSpPr>
        <p:grpSpPr>
          <a:xfrm>
            <a:off x="195716" y="593502"/>
            <a:ext cx="242972" cy="242972"/>
            <a:chOff x="0" y="0"/>
            <a:chExt cx="812800" cy="812800"/>
          </a:xfrm>
        </p:grpSpPr>
        <p:sp>
          <p:nvSpPr>
            <p:cNvPr id="63" name="Freeform 6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sp>
        <p:nvSpPr>
          <p:cNvPr id="69" name="TextBox 69"/>
          <p:cNvSpPr txBox="1"/>
          <p:nvPr/>
        </p:nvSpPr>
        <p:spPr>
          <a:xfrm>
            <a:off x="2619793" y="89855"/>
            <a:ext cx="5548663" cy="573875"/>
          </a:xfrm>
          <a:prstGeom prst="rect">
            <a:avLst/>
          </a:prstGeom>
        </p:spPr>
        <p:txBody>
          <a:bodyPr wrap="square" lIns="0" tIns="0" rIns="0" bIns="0" rtlCol="0" anchor="t">
            <a:spAutoFit/>
          </a:bodyPr>
          <a:lstStyle/>
          <a:p>
            <a:pPr>
              <a:lnSpc>
                <a:spcPts val="4899"/>
              </a:lnSpc>
              <a:spcBef>
                <a:spcPct val="0"/>
              </a:spcBef>
            </a:pPr>
            <a:r>
              <a:rPr lang="en-US" sz="2800" u="sng" dirty="0">
                <a:solidFill>
                  <a:srgbClr val="000000"/>
                </a:solidFill>
                <a:latin typeface="DM Sans Bold"/>
              </a:rPr>
              <a:t>LIVERPOOL MAY - WEEK 3</a:t>
            </a:r>
          </a:p>
        </p:txBody>
      </p:sp>
      <p:sp>
        <p:nvSpPr>
          <p:cNvPr id="70" name="TextBox 70"/>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Self: Activities that work on the individual</a:t>
            </a:r>
          </a:p>
        </p:txBody>
      </p:sp>
      <p:sp>
        <p:nvSpPr>
          <p:cNvPr id="71" name="TextBox 71"/>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Society: Activities contributing to the community outside of the CFO Activity Hub</a:t>
            </a:r>
          </a:p>
        </p:txBody>
      </p:sp>
      <p:grpSp>
        <p:nvGrpSpPr>
          <p:cNvPr id="68" name="Group 49">
            <a:extLst>
              <a:ext uri="{FF2B5EF4-FFF2-40B4-BE49-F238E27FC236}">
                <a16:creationId xmlns:a16="http://schemas.microsoft.com/office/drawing/2014/main" id="{5ADE0809-352C-C8E8-B212-139DEF2034C1}"/>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1A899459-7200-18C3-1AC1-7778D5071E0A}"/>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3"/>
              <a:stretch>
                <a:fillRect t="-974" b="-974"/>
              </a:stretch>
            </a:blipFill>
          </p:spPr>
          <p:txBody>
            <a:bodyPr/>
            <a:lstStyle/>
            <a:p>
              <a:endParaRPr lang="en-GB"/>
            </a:p>
          </p:txBody>
        </p:sp>
        <p:sp>
          <p:nvSpPr>
            <p:cNvPr id="74" name="TextBox 52">
              <a:extLst>
                <a:ext uri="{FF2B5EF4-FFF2-40B4-BE49-F238E27FC236}">
                  <a16:creationId xmlns:a16="http://schemas.microsoft.com/office/drawing/2014/main" id="{16F6D7DC-2D4E-0A46-946B-F9C2CB3A20B2}"/>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8" name="Picture 2" descr="GC_Landscape_RGB">
            <a:extLst>
              <a:ext uri="{FF2B5EF4-FFF2-40B4-BE49-F238E27FC236}">
                <a16:creationId xmlns:a16="http://schemas.microsoft.com/office/drawing/2014/main" id="{7ECDE46C-5487-4452-D2ED-5F4BAB466FF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81272" y="263442"/>
            <a:ext cx="847613" cy="363975"/>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oup 65">
            <a:extLst>
              <a:ext uri="{FF2B5EF4-FFF2-40B4-BE49-F238E27FC236}">
                <a16:creationId xmlns:a16="http://schemas.microsoft.com/office/drawing/2014/main" id="{B7A8C9A4-7F95-964A-E401-E91DBA1FE922}"/>
              </a:ext>
            </a:extLst>
          </p:cNvPr>
          <p:cNvGrpSpPr/>
          <p:nvPr/>
        </p:nvGrpSpPr>
        <p:grpSpPr>
          <a:xfrm>
            <a:off x="218495" y="232251"/>
            <a:ext cx="220832" cy="193228"/>
            <a:chOff x="0" y="0"/>
            <a:chExt cx="812800" cy="711200"/>
          </a:xfrm>
        </p:grpSpPr>
        <p:sp>
          <p:nvSpPr>
            <p:cNvPr id="15" name="Freeform 66">
              <a:extLst>
                <a:ext uri="{FF2B5EF4-FFF2-40B4-BE49-F238E27FC236}">
                  <a16:creationId xmlns:a16="http://schemas.microsoft.com/office/drawing/2014/main" id="{CB01E187-FF4C-2AC3-7A64-B46AB029299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6" name="TextBox 67">
              <a:extLst>
                <a:ext uri="{FF2B5EF4-FFF2-40B4-BE49-F238E27FC236}">
                  <a16:creationId xmlns:a16="http://schemas.microsoft.com/office/drawing/2014/main" id="{7B90ACD0-E348-C03F-0CC0-8E4AD0E7DEA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55" name="Group 65">
            <a:extLst>
              <a:ext uri="{FF2B5EF4-FFF2-40B4-BE49-F238E27FC236}">
                <a16:creationId xmlns:a16="http://schemas.microsoft.com/office/drawing/2014/main" id="{88C7B320-FD3A-92CA-3D94-8647042677C4}"/>
              </a:ext>
            </a:extLst>
          </p:cNvPr>
          <p:cNvGrpSpPr/>
          <p:nvPr/>
        </p:nvGrpSpPr>
        <p:grpSpPr>
          <a:xfrm>
            <a:off x="3725582" y="7227319"/>
            <a:ext cx="220832" cy="193228"/>
            <a:chOff x="0" y="0"/>
            <a:chExt cx="812800" cy="711200"/>
          </a:xfrm>
        </p:grpSpPr>
        <p:sp>
          <p:nvSpPr>
            <p:cNvPr id="56" name="Freeform 66">
              <a:extLst>
                <a:ext uri="{FF2B5EF4-FFF2-40B4-BE49-F238E27FC236}">
                  <a16:creationId xmlns:a16="http://schemas.microsoft.com/office/drawing/2014/main" id="{2F8D5D6B-886E-87C1-8B5B-A1B2DEA986D4}"/>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7" name="TextBox 67">
              <a:extLst>
                <a:ext uri="{FF2B5EF4-FFF2-40B4-BE49-F238E27FC236}">
                  <a16:creationId xmlns:a16="http://schemas.microsoft.com/office/drawing/2014/main" id="{107A0681-13D7-0ADC-FDE4-5CAE9F103C1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61" name="Group 65">
            <a:extLst>
              <a:ext uri="{FF2B5EF4-FFF2-40B4-BE49-F238E27FC236}">
                <a16:creationId xmlns:a16="http://schemas.microsoft.com/office/drawing/2014/main" id="{763F6E49-3F02-FAF9-3E1A-D5B407F1BC62}"/>
              </a:ext>
            </a:extLst>
          </p:cNvPr>
          <p:cNvGrpSpPr/>
          <p:nvPr/>
        </p:nvGrpSpPr>
        <p:grpSpPr>
          <a:xfrm>
            <a:off x="5494851" y="6258986"/>
            <a:ext cx="220832" cy="193228"/>
            <a:chOff x="0" y="0"/>
            <a:chExt cx="812800" cy="711200"/>
          </a:xfrm>
        </p:grpSpPr>
        <p:sp>
          <p:nvSpPr>
            <p:cNvPr id="75" name="Freeform 66">
              <a:extLst>
                <a:ext uri="{FF2B5EF4-FFF2-40B4-BE49-F238E27FC236}">
                  <a16:creationId xmlns:a16="http://schemas.microsoft.com/office/drawing/2014/main" id="{7123135F-D82E-824F-1A1E-E99F8FE37E2A}"/>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76" name="TextBox 67">
              <a:extLst>
                <a:ext uri="{FF2B5EF4-FFF2-40B4-BE49-F238E27FC236}">
                  <a16:creationId xmlns:a16="http://schemas.microsoft.com/office/drawing/2014/main" id="{D37CBF7E-464C-6810-DB0F-64D6A045B36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78" name="Picture 77" descr="Assorted colorful toy blocks">
            <a:extLst>
              <a:ext uri="{FF2B5EF4-FFF2-40B4-BE49-F238E27FC236}">
                <a16:creationId xmlns:a16="http://schemas.microsoft.com/office/drawing/2014/main" id="{681B976E-C748-25AB-8AB1-400E16E4B127}"/>
              </a:ext>
            </a:extLst>
          </p:cNvPr>
          <p:cNvPicPr>
            <a:picLocks noChangeAspect="1"/>
          </p:cNvPicPr>
          <p:nvPr/>
        </p:nvPicPr>
        <p:blipFill>
          <a:blip r:embed="rId5" cstate="print">
            <a:extLst>
              <a:ext uri="{BEBA8EAE-BF5A-486C-A8C5-ECC9F3942E4B}">
                <a14:imgProps xmlns:a14="http://schemas.microsoft.com/office/drawing/2010/main">
                  <a14:imgLayer r:embed="rId6">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508386" y="6342601"/>
            <a:ext cx="450473" cy="300285"/>
          </a:xfrm>
          <a:prstGeom prst="rect">
            <a:avLst/>
          </a:prstGeom>
        </p:spPr>
      </p:pic>
      <p:sp>
        <p:nvSpPr>
          <p:cNvPr id="82" name="Freeform 66">
            <a:extLst>
              <a:ext uri="{FF2B5EF4-FFF2-40B4-BE49-F238E27FC236}">
                <a16:creationId xmlns:a16="http://schemas.microsoft.com/office/drawing/2014/main" id="{19E16ADC-33C3-690F-0555-C73279AF1AB3}"/>
              </a:ext>
            </a:extLst>
          </p:cNvPr>
          <p:cNvSpPr/>
          <p:nvPr/>
        </p:nvSpPr>
        <p:spPr>
          <a:xfrm>
            <a:off x="5537602" y="7201194"/>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93" name="Group 65">
            <a:extLst>
              <a:ext uri="{FF2B5EF4-FFF2-40B4-BE49-F238E27FC236}">
                <a16:creationId xmlns:a16="http://schemas.microsoft.com/office/drawing/2014/main" id="{1EACE846-EFAD-44CA-9878-79300D176294}"/>
              </a:ext>
            </a:extLst>
          </p:cNvPr>
          <p:cNvGrpSpPr/>
          <p:nvPr/>
        </p:nvGrpSpPr>
        <p:grpSpPr>
          <a:xfrm>
            <a:off x="8771196" y="7214996"/>
            <a:ext cx="220832" cy="193228"/>
            <a:chOff x="0" y="0"/>
            <a:chExt cx="812800" cy="711200"/>
          </a:xfrm>
        </p:grpSpPr>
        <p:sp>
          <p:nvSpPr>
            <p:cNvPr id="94" name="Freeform 66">
              <a:extLst>
                <a:ext uri="{FF2B5EF4-FFF2-40B4-BE49-F238E27FC236}">
                  <a16:creationId xmlns:a16="http://schemas.microsoft.com/office/drawing/2014/main" id="{747BBF19-EF76-1644-153E-7E4C3C5538B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5" name="TextBox 67">
              <a:extLst>
                <a:ext uri="{FF2B5EF4-FFF2-40B4-BE49-F238E27FC236}">
                  <a16:creationId xmlns:a16="http://schemas.microsoft.com/office/drawing/2014/main" id="{8BA3A273-5C45-C2AA-30C2-9D43412DFCE4}"/>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17" name="Freeform 66">
            <a:extLst>
              <a:ext uri="{FF2B5EF4-FFF2-40B4-BE49-F238E27FC236}">
                <a16:creationId xmlns:a16="http://schemas.microsoft.com/office/drawing/2014/main" id="{361302B1-BC6A-B4A4-9819-536F6084ED8B}"/>
              </a:ext>
            </a:extLst>
          </p:cNvPr>
          <p:cNvSpPr/>
          <p:nvPr/>
        </p:nvSpPr>
        <p:spPr>
          <a:xfrm>
            <a:off x="3714485" y="1809855"/>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19" name="Group 62">
            <a:extLst>
              <a:ext uri="{FF2B5EF4-FFF2-40B4-BE49-F238E27FC236}">
                <a16:creationId xmlns:a16="http://schemas.microsoft.com/office/drawing/2014/main" id="{1259E318-2E12-BA37-01F5-B49C64E5C35D}"/>
              </a:ext>
            </a:extLst>
          </p:cNvPr>
          <p:cNvGrpSpPr/>
          <p:nvPr/>
        </p:nvGrpSpPr>
        <p:grpSpPr>
          <a:xfrm>
            <a:off x="7080958" y="1795618"/>
            <a:ext cx="242972" cy="242972"/>
            <a:chOff x="0" y="0"/>
            <a:chExt cx="812800" cy="812800"/>
          </a:xfrm>
        </p:grpSpPr>
        <p:sp>
          <p:nvSpPr>
            <p:cNvPr id="20" name="Freeform 63">
              <a:extLst>
                <a:ext uri="{FF2B5EF4-FFF2-40B4-BE49-F238E27FC236}">
                  <a16:creationId xmlns:a16="http://schemas.microsoft.com/office/drawing/2014/main" id="{20161344-2F22-7E22-8337-9470F0411B9A}"/>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21" name="TextBox 64">
              <a:extLst>
                <a:ext uri="{FF2B5EF4-FFF2-40B4-BE49-F238E27FC236}">
                  <a16:creationId xmlns:a16="http://schemas.microsoft.com/office/drawing/2014/main" id="{64920C6C-6E61-68FA-087D-85D8E5139332}"/>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22" name="Group 62">
            <a:extLst>
              <a:ext uri="{FF2B5EF4-FFF2-40B4-BE49-F238E27FC236}">
                <a16:creationId xmlns:a16="http://schemas.microsoft.com/office/drawing/2014/main" id="{D1D4E993-0DE3-885C-A9FD-95FEDF578666}"/>
              </a:ext>
            </a:extLst>
          </p:cNvPr>
          <p:cNvGrpSpPr/>
          <p:nvPr/>
        </p:nvGrpSpPr>
        <p:grpSpPr>
          <a:xfrm>
            <a:off x="5472711" y="1784983"/>
            <a:ext cx="242972" cy="242972"/>
            <a:chOff x="0" y="0"/>
            <a:chExt cx="812800" cy="812800"/>
          </a:xfrm>
        </p:grpSpPr>
        <p:sp>
          <p:nvSpPr>
            <p:cNvPr id="23" name="Freeform 63">
              <a:extLst>
                <a:ext uri="{FF2B5EF4-FFF2-40B4-BE49-F238E27FC236}">
                  <a16:creationId xmlns:a16="http://schemas.microsoft.com/office/drawing/2014/main" id="{6DABA986-291D-71B0-4E09-C8293AAA36E3}"/>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24" name="TextBox 64">
              <a:extLst>
                <a:ext uri="{FF2B5EF4-FFF2-40B4-BE49-F238E27FC236}">
                  <a16:creationId xmlns:a16="http://schemas.microsoft.com/office/drawing/2014/main" id="{8477A0EC-1061-355D-AE65-C267972B0117}"/>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40" name="Group 65">
            <a:extLst>
              <a:ext uri="{FF2B5EF4-FFF2-40B4-BE49-F238E27FC236}">
                <a16:creationId xmlns:a16="http://schemas.microsoft.com/office/drawing/2014/main" id="{B0F82308-2A55-8C5F-28A8-228664C5A2AB}"/>
              </a:ext>
            </a:extLst>
          </p:cNvPr>
          <p:cNvGrpSpPr/>
          <p:nvPr/>
        </p:nvGrpSpPr>
        <p:grpSpPr>
          <a:xfrm>
            <a:off x="5459597" y="4554256"/>
            <a:ext cx="220832" cy="193228"/>
            <a:chOff x="0" y="0"/>
            <a:chExt cx="812800" cy="711200"/>
          </a:xfrm>
        </p:grpSpPr>
        <p:sp>
          <p:nvSpPr>
            <p:cNvPr id="41" name="Freeform 66">
              <a:extLst>
                <a:ext uri="{FF2B5EF4-FFF2-40B4-BE49-F238E27FC236}">
                  <a16:creationId xmlns:a16="http://schemas.microsoft.com/office/drawing/2014/main" id="{118FD417-D679-E89B-4355-A08129D7A6D6}"/>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2" name="TextBox 67">
              <a:extLst>
                <a:ext uri="{FF2B5EF4-FFF2-40B4-BE49-F238E27FC236}">
                  <a16:creationId xmlns:a16="http://schemas.microsoft.com/office/drawing/2014/main" id="{4D81B1F0-97EE-6634-AFCF-54ABACFEE463}"/>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18" name="Group 65">
            <a:extLst>
              <a:ext uri="{FF2B5EF4-FFF2-40B4-BE49-F238E27FC236}">
                <a16:creationId xmlns:a16="http://schemas.microsoft.com/office/drawing/2014/main" id="{E7B28680-8630-5DFF-7494-8E46558598C6}"/>
              </a:ext>
            </a:extLst>
          </p:cNvPr>
          <p:cNvGrpSpPr/>
          <p:nvPr/>
        </p:nvGrpSpPr>
        <p:grpSpPr>
          <a:xfrm>
            <a:off x="7102849" y="7273417"/>
            <a:ext cx="220832" cy="193228"/>
            <a:chOff x="0" y="0"/>
            <a:chExt cx="812800" cy="711200"/>
          </a:xfrm>
        </p:grpSpPr>
        <p:sp>
          <p:nvSpPr>
            <p:cNvPr id="25" name="Freeform 66">
              <a:extLst>
                <a:ext uri="{FF2B5EF4-FFF2-40B4-BE49-F238E27FC236}">
                  <a16:creationId xmlns:a16="http://schemas.microsoft.com/office/drawing/2014/main" id="{879EE64F-B8BC-D8C4-A821-BAF696DB56DF}"/>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5" name="TextBox 67">
              <a:extLst>
                <a:ext uri="{FF2B5EF4-FFF2-40B4-BE49-F238E27FC236}">
                  <a16:creationId xmlns:a16="http://schemas.microsoft.com/office/drawing/2014/main" id="{268B11CD-676B-3461-758C-072C3DCEA2DB}"/>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37" name="Group 65">
            <a:extLst>
              <a:ext uri="{FF2B5EF4-FFF2-40B4-BE49-F238E27FC236}">
                <a16:creationId xmlns:a16="http://schemas.microsoft.com/office/drawing/2014/main" id="{6383EF40-AFE6-548D-64CE-4AF09529E10E}"/>
              </a:ext>
            </a:extLst>
          </p:cNvPr>
          <p:cNvGrpSpPr/>
          <p:nvPr/>
        </p:nvGrpSpPr>
        <p:grpSpPr>
          <a:xfrm>
            <a:off x="7137354" y="4461424"/>
            <a:ext cx="220832" cy="193228"/>
            <a:chOff x="0" y="0"/>
            <a:chExt cx="812800" cy="711200"/>
          </a:xfrm>
        </p:grpSpPr>
        <p:sp>
          <p:nvSpPr>
            <p:cNvPr id="38" name="Freeform 66">
              <a:extLst>
                <a:ext uri="{FF2B5EF4-FFF2-40B4-BE49-F238E27FC236}">
                  <a16:creationId xmlns:a16="http://schemas.microsoft.com/office/drawing/2014/main" id="{831A3E14-96C2-2041-653F-74F75A15D7CF}"/>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9" name="TextBox 67">
              <a:extLst>
                <a:ext uri="{FF2B5EF4-FFF2-40B4-BE49-F238E27FC236}">
                  <a16:creationId xmlns:a16="http://schemas.microsoft.com/office/drawing/2014/main" id="{281C5656-8EE7-B83B-ACF8-ECA71696DF1F}"/>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45" name="Picture 44" descr="A close up of a logo&#10;&#10;Description automatically generated">
            <a:extLst>
              <a:ext uri="{FF2B5EF4-FFF2-40B4-BE49-F238E27FC236}">
                <a16:creationId xmlns:a16="http://schemas.microsoft.com/office/drawing/2014/main" id="{63C4F936-12FC-B621-17E3-8CDF4FC163A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168456" y="218158"/>
            <a:ext cx="1148311" cy="365119"/>
          </a:xfrm>
          <a:prstGeom prst="rect">
            <a:avLst/>
          </a:prstGeom>
        </p:spPr>
      </p:pic>
      <p:grpSp>
        <p:nvGrpSpPr>
          <p:cNvPr id="29" name="Group 65">
            <a:extLst>
              <a:ext uri="{FF2B5EF4-FFF2-40B4-BE49-F238E27FC236}">
                <a16:creationId xmlns:a16="http://schemas.microsoft.com/office/drawing/2014/main" id="{51B62537-5639-E740-4452-CB54D8D3951A}"/>
              </a:ext>
            </a:extLst>
          </p:cNvPr>
          <p:cNvGrpSpPr/>
          <p:nvPr/>
        </p:nvGrpSpPr>
        <p:grpSpPr>
          <a:xfrm>
            <a:off x="8798044" y="4749481"/>
            <a:ext cx="220832" cy="193228"/>
            <a:chOff x="0" y="0"/>
            <a:chExt cx="812800" cy="711200"/>
          </a:xfrm>
        </p:grpSpPr>
        <p:sp>
          <p:nvSpPr>
            <p:cNvPr id="30" name="Freeform 66">
              <a:extLst>
                <a:ext uri="{FF2B5EF4-FFF2-40B4-BE49-F238E27FC236}">
                  <a16:creationId xmlns:a16="http://schemas.microsoft.com/office/drawing/2014/main" id="{B24064A3-4DFB-BA06-3F83-DF534D9C96B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1" name="TextBox 67">
              <a:extLst>
                <a:ext uri="{FF2B5EF4-FFF2-40B4-BE49-F238E27FC236}">
                  <a16:creationId xmlns:a16="http://schemas.microsoft.com/office/drawing/2014/main" id="{4EF88375-D88B-9AB6-FB3D-D74139CA9F1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28" name="Group 65">
            <a:extLst>
              <a:ext uri="{FF2B5EF4-FFF2-40B4-BE49-F238E27FC236}">
                <a16:creationId xmlns:a16="http://schemas.microsoft.com/office/drawing/2014/main" id="{9F991FA9-9B2E-3945-573B-5F2854934445}"/>
              </a:ext>
            </a:extLst>
          </p:cNvPr>
          <p:cNvGrpSpPr/>
          <p:nvPr/>
        </p:nvGrpSpPr>
        <p:grpSpPr>
          <a:xfrm>
            <a:off x="7121715" y="6275553"/>
            <a:ext cx="220832" cy="193228"/>
            <a:chOff x="0" y="0"/>
            <a:chExt cx="812800" cy="711200"/>
          </a:xfrm>
        </p:grpSpPr>
        <p:sp>
          <p:nvSpPr>
            <p:cNvPr id="33" name="Freeform 66">
              <a:extLst>
                <a:ext uri="{FF2B5EF4-FFF2-40B4-BE49-F238E27FC236}">
                  <a16:creationId xmlns:a16="http://schemas.microsoft.com/office/drawing/2014/main" id="{6065C9ED-D52D-D924-DD3D-5ADC03FCA49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3" name="TextBox 67">
              <a:extLst>
                <a:ext uri="{FF2B5EF4-FFF2-40B4-BE49-F238E27FC236}">
                  <a16:creationId xmlns:a16="http://schemas.microsoft.com/office/drawing/2014/main" id="{C275E0B9-77E7-1391-8208-A9E9C474C18F}"/>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27" name="Picture 26" descr="Chairs in a cinema">
            <a:extLst>
              <a:ext uri="{FF2B5EF4-FFF2-40B4-BE49-F238E27FC236}">
                <a16:creationId xmlns:a16="http://schemas.microsoft.com/office/drawing/2014/main" id="{D4FE7C56-152D-570B-4792-764405CC578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987985" y="6841393"/>
            <a:ext cx="577329" cy="359801"/>
          </a:xfrm>
          <a:prstGeom prst="rect">
            <a:avLst/>
          </a:prstGeom>
        </p:spPr>
      </p:pic>
      <p:pic>
        <p:nvPicPr>
          <p:cNvPr id="65" name="Picture 64" descr="Puzzle in brain">
            <a:extLst>
              <a:ext uri="{FF2B5EF4-FFF2-40B4-BE49-F238E27FC236}">
                <a16:creationId xmlns:a16="http://schemas.microsoft.com/office/drawing/2014/main" id="{B882A9D8-9DBD-9590-E122-8CADF7C0B11B}"/>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319057" y="4590757"/>
            <a:ext cx="550301" cy="412726"/>
          </a:xfrm>
          <a:prstGeom prst="rect">
            <a:avLst/>
          </a:prstGeom>
        </p:spPr>
      </p:pic>
      <p:grpSp>
        <p:nvGrpSpPr>
          <p:cNvPr id="10" name="Group 65">
            <a:extLst>
              <a:ext uri="{FF2B5EF4-FFF2-40B4-BE49-F238E27FC236}">
                <a16:creationId xmlns:a16="http://schemas.microsoft.com/office/drawing/2014/main" id="{C1FB963F-0F5F-C000-CBEE-9D8EA2F35A6F}"/>
              </a:ext>
            </a:extLst>
          </p:cNvPr>
          <p:cNvGrpSpPr/>
          <p:nvPr/>
        </p:nvGrpSpPr>
        <p:grpSpPr>
          <a:xfrm>
            <a:off x="3760087" y="5456804"/>
            <a:ext cx="220832" cy="193228"/>
            <a:chOff x="0" y="0"/>
            <a:chExt cx="812800" cy="711200"/>
          </a:xfrm>
        </p:grpSpPr>
        <p:sp>
          <p:nvSpPr>
            <p:cNvPr id="11" name="Freeform 66">
              <a:extLst>
                <a:ext uri="{FF2B5EF4-FFF2-40B4-BE49-F238E27FC236}">
                  <a16:creationId xmlns:a16="http://schemas.microsoft.com/office/drawing/2014/main" id="{CC83B1EC-4E44-29A8-6242-BD0001B8DF5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2" name="TextBox 67">
              <a:extLst>
                <a:ext uri="{FF2B5EF4-FFF2-40B4-BE49-F238E27FC236}">
                  <a16:creationId xmlns:a16="http://schemas.microsoft.com/office/drawing/2014/main" id="{048DA143-52E7-CA57-EE20-3D3F11A306D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49" name="Group 65">
            <a:extLst>
              <a:ext uri="{FF2B5EF4-FFF2-40B4-BE49-F238E27FC236}">
                <a16:creationId xmlns:a16="http://schemas.microsoft.com/office/drawing/2014/main" id="{B33D8315-8027-6B0A-E5C5-6C7515A77950}"/>
              </a:ext>
            </a:extLst>
          </p:cNvPr>
          <p:cNvGrpSpPr/>
          <p:nvPr/>
        </p:nvGrpSpPr>
        <p:grpSpPr>
          <a:xfrm>
            <a:off x="7121078" y="3807101"/>
            <a:ext cx="220832" cy="193228"/>
            <a:chOff x="0" y="0"/>
            <a:chExt cx="812800" cy="711200"/>
          </a:xfrm>
        </p:grpSpPr>
        <p:sp>
          <p:nvSpPr>
            <p:cNvPr id="50" name="Freeform 66">
              <a:extLst>
                <a:ext uri="{FF2B5EF4-FFF2-40B4-BE49-F238E27FC236}">
                  <a16:creationId xmlns:a16="http://schemas.microsoft.com/office/drawing/2014/main" id="{5F60D05E-95E6-2928-3DCB-8B750A0ADEA5}"/>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1" name="TextBox 67">
              <a:extLst>
                <a:ext uri="{FF2B5EF4-FFF2-40B4-BE49-F238E27FC236}">
                  <a16:creationId xmlns:a16="http://schemas.microsoft.com/office/drawing/2014/main" id="{BD70D717-67EA-9823-1890-CC5263E1A947}"/>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80" name="Picture 79" descr="A drawing of a light bulb with yellow crumpled paper as its light">
            <a:extLst>
              <a:ext uri="{FF2B5EF4-FFF2-40B4-BE49-F238E27FC236}">
                <a16:creationId xmlns:a16="http://schemas.microsoft.com/office/drawing/2014/main" id="{AEB8AF0C-88E6-99E8-0E65-B3DAE1389F0A}"/>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9499605" y="3616291"/>
            <a:ext cx="566954" cy="377969"/>
          </a:xfrm>
          <a:prstGeom prst="rect">
            <a:avLst/>
          </a:prstGeom>
        </p:spPr>
      </p:pic>
      <p:grpSp>
        <p:nvGrpSpPr>
          <p:cNvPr id="85" name="Group 62">
            <a:extLst>
              <a:ext uri="{FF2B5EF4-FFF2-40B4-BE49-F238E27FC236}">
                <a16:creationId xmlns:a16="http://schemas.microsoft.com/office/drawing/2014/main" id="{A147058C-152B-C82E-E1F5-8FC6654BB2F1}"/>
              </a:ext>
            </a:extLst>
          </p:cNvPr>
          <p:cNvGrpSpPr/>
          <p:nvPr/>
        </p:nvGrpSpPr>
        <p:grpSpPr>
          <a:xfrm>
            <a:off x="8760126" y="6499896"/>
            <a:ext cx="242972" cy="242972"/>
            <a:chOff x="0" y="0"/>
            <a:chExt cx="812800" cy="812800"/>
          </a:xfrm>
        </p:grpSpPr>
        <p:sp>
          <p:nvSpPr>
            <p:cNvPr id="89" name="Freeform 63">
              <a:extLst>
                <a:ext uri="{FF2B5EF4-FFF2-40B4-BE49-F238E27FC236}">
                  <a16:creationId xmlns:a16="http://schemas.microsoft.com/office/drawing/2014/main" id="{5ACAFB7C-742F-80E9-FAC2-54648F506231}"/>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90" name="TextBox 64">
              <a:extLst>
                <a:ext uri="{FF2B5EF4-FFF2-40B4-BE49-F238E27FC236}">
                  <a16:creationId xmlns:a16="http://schemas.microsoft.com/office/drawing/2014/main" id="{55EEB58A-04E6-B154-C0F8-03F0D7B332F0}"/>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6" name="Group 65">
            <a:extLst>
              <a:ext uri="{FF2B5EF4-FFF2-40B4-BE49-F238E27FC236}">
                <a16:creationId xmlns:a16="http://schemas.microsoft.com/office/drawing/2014/main" id="{C8090A60-0C14-A811-DD20-C6EAE4359415}"/>
              </a:ext>
            </a:extLst>
          </p:cNvPr>
          <p:cNvGrpSpPr/>
          <p:nvPr/>
        </p:nvGrpSpPr>
        <p:grpSpPr>
          <a:xfrm>
            <a:off x="5476640" y="3805276"/>
            <a:ext cx="220832" cy="193228"/>
            <a:chOff x="0" y="0"/>
            <a:chExt cx="812800" cy="711200"/>
          </a:xfrm>
        </p:grpSpPr>
        <p:sp>
          <p:nvSpPr>
            <p:cNvPr id="7" name="Freeform 66">
              <a:extLst>
                <a:ext uri="{FF2B5EF4-FFF2-40B4-BE49-F238E27FC236}">
                  <a16:creationId xmlns:a16="http://schemas.microsoft.com/office/drawing/2014/main" id="{5245DACA-A1EC-4FAF-AC2B-547677418408}"/>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 name="TextBox 67">
              <a:extLst>
                <a:ext uri="{FF2B5EF4-FFF2-40B4-BE49-F238E27FC236}">
                  <a16:creationId xmlns:a16="http://schemas.microsoft.com/office/drawing/2014/main" id="{0ED59276-D847-5F44-B34F-23C488AF1F25}"/>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pic>
        <p:nvPicPr>
          <p:cNvPr id="12" name="Picture 11" descr="Colorful ukuleles on display">
            <a:extLst>
              <a:ext uri="{FF2B5EF4-FFF2-40B4-BE49-F238E27FC236}">
                <a16:creationId xmlns:a16="http://schemas.microsoft.com/office/drawing/2014/main" id="{6138EFC0-85F4-3775-3805-2F2EE9426BB5}"/>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9569904" y="6901211"/>
            <a:ext cx="658981" cy="436317"/>
          </a:xfrm>
          <a:prstGeom prst="rect">
            <a:avLst/>
          </a:prstGeom>
        </p:spPr>
      </p:pic>
      <p:pic>
        <p:nvPicPr>
          <p:cNvPr id="26" name="Picture 25" descr="Watercolor palette">
            <a:extLst>
              <a:ext uri="{FF2B5EF4-FFF2-40B4-BE49-F238E27FC236}">
                <a16:creationId xmlns:a16="http://schemas.microsoft.com/office/drawing/2014/main" id="{37BB2CAF-3DDF-D463-D58B-B2053E6A9B0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636867" y="3632137"/>
            <a:ext cx="482558" cy="321705"/>
          </a:xfrm>
          <a:prstGeom prst="rect">
            <a:avLst/>
          </a:prstGeom>
        </p:spPr>
      </p:pic>
      <p:grpSp>
        <p:nvGrpSpPr>
          <p:cNvPr id="36" name="Group 65">
            <a:extLst>
              <a:ext uri="{FF2B5EF4-FFF2-40B4-BE49-F238E27FC236}">
                <a16:creationId xmlns:a16="http://schemas.microsoft.com/office/drawing/2014/main" id="{52A67EF0-2AE6-BA43-0B4B-B038A7F7E71A}"/>
              </a:ext>
            </a:extLst>
          </p:cNvPr>
          <p:cNvGrpSpPr/>
          <p:nvPr/>
        </p:nvGrpSpPr>
        <p:grpSpPr>
          <a:xfrm>
            <a:off x="10289676" y="4725114"/>
            <a:ext cx="220832" cy="193228"/>
            <a:chOff x="0" y="0"/>
            <a:chExt cx="812800" cy="711200"/>
          </a:xfrm>
        </p:grpSpPr>
        <p:sp>
          <p:nvSpPr>
            <p:cNvPr id="52" name="Freeform 66">
              <a:extLst>
                <a:ext uri="{FF2B5EF4-FFF2-40B4-BE49-F238E27FC236}">
                  <a16:creationId xmlns:a16="http://schemas.microsoft.com/office/drawing/2014/main" id="{3F962A1E-C389-24E5-7330-B8FD3CBE4A2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3" name="TextBox 67">
              <a:extLst>
                <a:ext uri="{FF2B5EF4-FFF2-40B4-BE49-F238E27FC236}">
                  <a16:creationId xmlns:a16="http://schemas.microsoft.com/office/drawing/2014/main" id="{734EEDF3-DA94-145E-7CFE-D54B848ACA72}"/>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66" name="Group 62">
            <a:extLst>
              <a:ext uri="{FF2B5EF4-FFF2-40B4-BE49-F238E27FC236}">
                <a16:creationId xmlns:a16="http://schemas.microsoft.com/office/drawing/2014/main" id="{6824523D-658E-1EC2-B7B7-0FA852DC0BDF}"/>
              </a:ext>
            </a:extLst>
          </p:cNvPr>
          <p:cNvGrpSpPr/>
          <p:nvPr/>
        </p:nvGrpSpPr>
        <p:grpSpPr>
          <a:xfrm>
            <a:off x="10338821" y="3749571"/>
            <a:ext cx="242972" cy="242972"/>
            <a:chOff x="0" y="0"/>
            <a:chExt cx="812800" cy="812800"/>
          </a:xfrm>
        </p:grpSpPr>
        <p:sp>
          <p:nvSpPr>
            <p:cNvPr id="67" name="Freeform 63">
              <a:extLst>
                <a:ext uri="{FF2B5EF4-FFF2-40B4-BE49-F238E27FC236}">
                  <a16:creationId xmlns:a16="http://schemas.microsoft.com/office/drawing/2014/main" id="{579A4A7C-3C14-414A-9F41-0B4067DF8B30}"/>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77" name="TextBox 64">
              <a:extLst>
                <a:ext uri="{FF2B5EF4-FFF2-40B4-BE49-F238E27FC236}">
                  <a16:creationId xmlns:a16="http://schemas.microsoft.com/office/drawing/2014/main" id="{18DD07E5-12A0-4FC2-A109-379739A6F753}"/>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pic>
        <p:nvPicPr>
          <p:cNvPr id="86" name="Picture 85" descr="Retro microphone">
            <a:extLst>
              <a:ext uri="{FF2B5EF4-FFF2-40B4-BE49-F238E27FC236}">
                <a16:creationId xmlns:a16="http://schemas.microsoft.com/office/drawing/2014/main" id="{B0DD418A-F015-BEFE-1D01-5BB134B0653A}"/>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7930532" y="3618067"/>
            <a:ext cx="674021" cy="449261"/>
          </a:xfrm>
          <a:prstGeom prst="rect">
            <a:avLst/>
          </a:prstGeom>
        </p:spPr>
      </p:pic>
      <p:grpSp>
        <p:nvGrpSpPr>
          <p:cNvPr id="87" name="Group 65">
            <a:extLst>
              <a:ext uri="{FF2B5EF4-FFF2-40B4-BE49-F238E27FC236}">
                <a16:creationId xmlns:a16="http://schemas.microsoft.com/office/drawing/2014/main" id="{BA4680FA-D9E6-88EB-A7D3-2417EE3797FF}"/>
              </a:ext>
            </a:extLst>
          </p:cNvPr>
          <p:cNvGrpSpPr/>
          <p:nvPr/>
        </p:nvGrpSpPr>
        <p:grpSpPr>
          <a:xfrm>
            <a:off x="8763539" y="3840926"/>
            <a:ext cx="220832" cy="193228"/>
            <a:chOff x="0" y="0"/>
            <a:chExt cx="812800" cy="711200"/>
          </a:xfrm>
        </p:grpSpPr>
        <p:sp>
          <p:nvSpPr>
            <p:cNvPr id="88" name="Freeform 66">
              <a:extLst>
                <a:ext uri="{FF2B5EF4-FFF2-40B4-BE49-F238E27FC236}">
                  <a16:creationId xmlns:a16="http://schemas.microsoft.com/office/drawing/2014/main" id="{D68D2427-F52B-C53C-459A-FD7C5908F7D8}"/>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2" name="TextBox 67">
              <a:extLst>
                <a:ext uri="{FF2B5EF4-FFF2-40B4-BE49-F238E27FC236}">
                  <a16:creationId xmlns:a16="http://schemas.microsoft.com/office/drawing/2014/main" id="{2D951F31-44AC-6CB0-D153-DFE208F59196}"/>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96" name="Group 62">
            <a:extLst>
              <a:ext uri="{FF2B5EF4-FFF2-40B4-BE49-F238E27FC236}">
                <a16:creationId xmlns:a16="http://schemas.microsoft.com/office/drawing/2014/main" id="{E077FB18-6B0B-F1EC-93DA-7E5C77250497}"/>
              </a:ext>
            </a:extLst>
          </p:cNvPr>
          <p:cNvGrpSpPr/>
          <p:nvPr/>
        </p:nvGrpSpPr>
        <p:grpSpPr>
          <a:xfrm>
            <a:off x="10309502" y="7216042"/>
            <a:ext cx="242972" cy="242972"/>
            <a:chOff x="0" y="0"/>
            <a:chExt cx="812800" cy="812800"/>
          </a:xfrm>
        </p:grpSpPr>
        <p:sp>
          <p:nvSpPr>
            <p:cNvPr id="97" name="Freeform 63">
              <a:extLst>
                <a:ext uri="{FF2B5EF4-FFF2-40B4-BE49-F238E27FC236}">
                  <a16:creationId xmlns:a16="http://schemas.microsoft.com/office/drawing/2014/main" id="{0E4448CE-6BA9-48BD-BEF7-F01E61EDF944}"/>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98" name="TextBox 64">
              <a:extLst>
                <a:ext uri="{FF2B5EF4-FFF2-40B4-BE49-F238E27FC236}">
                  <a16:creationId xmlns:a16="http://schemas.microsoft.com/office/drawing/2014/main" id="{5D9D75D0-5BFD-AA70-4B3F-F981D1E1C148}"/>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sp>
        <p:nvSpPr>
          <p:cNvPr id="14" name="Freeform 66">
            <a:extLst>
              <a:ext uri="{FF2B5EF4-FFF2-40B4-BE49-F238E27FC236}">
                <a16:creationId xmlns:a16="http://schemas.microsoft.com/office/drawing/2014/main" id="{BBE48F21-1CD2-B777-3081-DD83B2485B3A}"/>
              </a:ext>
            </a:extLst>
          </p:cNvPr>
          <p:cNvSpPr/>
          <p:nvPr/>
        </p:nvSpPr>
        <p:spPr>
          <a:xfrm>
            <a:off x="10332281" y="1769484"/>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34" name="Group 62">
            <a:extLst>
              <a:ext uri="{FF2B5EF4-FFF2-40B4-BE49-F238E27FC236}">
                <a16:creationId xmlns:a16="http://schemas.microsoft.com/office/drawing/2014/main" id="{833951FB-4AF8-EB01-925B-455512EB4412}"/>
              </a:ext>
            </a:extLst>
          </p:cNvPr>
          <p:cNvGrpSpPr/>
          <p:nvPr/>
        </p:nvGrpSpPr>
        <p:grpSpPr>
          <a:xfrm>
            <a:off x="8798044" y="1809855"/>
            <a:ext cx="242972" cy="242972"/>
            <a:chOff x="0" y="0"/>
            <a:chExt cx="812800" cy="812800"/>
          </a:xfrm>
        </p:grpSpPr>
        <p:sp>
          <p:nvSpPr>
            <p:cNvPr id="54" name="Freeform 63">
              <a:extLst>
                <a:ext uri="{FF2B5EF4-FFF2-40B4-BE49-F238E27FC236}">
                  <a16:creationId xmlns:a16="http://schemas.microsoft.com/office/drawing/2014/main" id="{A559494A-1828-D190-D9BF-646777E396DA}"/>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58" name="TextBox 64">
              <a:extLst>
                <a:ext uri="{FF2B5EF4-FFF2-40B4-BE49-F238E27FC236}">
                  <a16:creationId xmlns:a16="http://schemas.microsoft.com/office/drawing/2014/main" id="{C04BDDCC-D227-3377-4CCA-6760484DC18C}"/>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44" name="Group 65">
            <a:extLst>
              <a:ext uri="{FF2B5EF4-FFF2-40B4-BE49-F238E27FC236}">
                <a16:creationId xmlns:a16="http://schemas.microsoft.com/office/drawing/2014/main" id="{A5B7B328-7217-3F26-DA63-878BA23C1E96}"/>
              </a:ext>
            </a:extLst>
          </p:cNvPr>
          <p:cNvGrpSpPr/>
          <p:nvPr/>
        </p:nvGrpSpPr>
        <p:grpSpPr>
          <a:xfrm>
            <a:off x="7092028" y="3146904"/>
            <a:ext cx="220832" cy="193228"/>
            <a:chOff x="0" y="0"/>
            <a:chExt cx="812800" cy="711200"/>
          </a:xfrm>
        </p:grpSpPr>
        <p:sp>
          <p:nvSpPr>
            <p:cNvPr id="59" name="Freeform 66">
              <a:extLst>
                <a:ext uri="{FF2B5EF4-FFF2-40B4-BE49-F238E27FC236}">
                  <a16:creationId xmlns:a16="http://schemas.microsoft.com/office/drawing/2014/main" id="{047DFA72-AC46-C7B3-DDAD-AD5B94DF9E2C}"/>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60" name="TextBox 67">
              <a:extLst>
                <a:ext uri="{FF2B5EF4-FFF2-40B4-BE49-F238E27FC236}">
                  <a16:creationId xmlns:a16="http://schemas.microsoft.com/office/drawing/2014/main" id="{F6516002-A18D-8CF4-8D5D-47DC55F85B0F}"/>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4208557774"/>
              </p:ext>
            </p:extLst>
          </p:nvPr>
        </p:nvGraphicFramePr>
        <p:xfrm>
          <a:off x="2551190" y="607747"/>
          <a:ext cx="8032785" cy="6886424"/>
        </p:xfrm>
        <a:graphic>
          <a:graphicData uri="http://schemas.openxmlformats.org/drawingml/2006/table">
            <a:tbl>
              <a:tblPr/>
              <a:tblGrid>
                <a:gridCol w="1353687">
                  <a:extLst>
                    <a:ext uri="{9D8B030D-6E8A-4147-A177-3AD203B41FA5}">
                      <a16:colId xmlns:a16="http://schemas.microsoft.com/office/drawing/2014/main" val="20000"/>
                    </a:ext>
                  </a:extLst>
                </a:gridCol>
                <a:gridCol w="1676517">
                  <a:extLst>
                    <a:ext uri="{9D8B030D-6E8A-4147-A177-3AD203B41FA5}">
                      <a16:colId xmlns:a16="http://schemas.microsoft.com/office/drawing/2014/main" val="20001"/>
                    </a:ext>
                  </a:extLst>
                </a:gridCol>
                <a:gridCol w="1789467">
                  <a:extLst>
                    <a:ext uri="{9D8B030D-6E8A-4147-A177-3AD203B41FA5}">
                      <a16:colId xmlns:a16="http://schemas.microsoft.com/office/drawing/2014/main" val="20002"/>
                    </a:ext>
                  </a:extLst>
                </a:gridCol>
                <a:gridCol w="1831011">
                  <a:extLst>
                    <a:ext uri="{9D8B030D-6E8A-4147-A177-3AD203B41FA5}">
                      <a16:colId xmlns:a16="http://schemas.microsoft.com/office/drawing/2014/main" val="20003"/>
                    </a:ext>
                  </a:extLst>
                </a:gridCol>
                <a:gridCol w="1382103">
                  <a:extLst>
                    <a:ext uri="{9D8B030D-6E8A-4147-A177-3AD203B41FA5}">
                      <a16:colId xmlns:a16="http://schemas.microsoft.com/office/drawing/2014/main" val="20004"/>
                    </a:ext>
                  </a:extLst>
                </a:gridCol>
              </a:tblGrid>
              <a:tr h="741295">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26/05/2025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27/05/2025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28/05/2025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29/05/2025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400" dirty="0">
                          <a:solidFill>
                            <a:srgbClr val="000000"/>
                          </a:solidFill>
                          <a:latin typeface="DM Sans Bold"/>
                        </a:rPr>
                        <a:t>Friday</a:t>
                      </a:r>
                    </a:p>
                    <a:p>
                      <a:pPr algn="ctr">
                        <a:lnSpc>
                          <a:spcPts val="1928"/>
                        </a:lnSpc>
                        <a:defRPr/>
                      </a:pPr>
                      <a:r>
                        <a:rPr lang="en-US" sz="1400" dirty="0">
                          <a:solidFill>
                            <a:srgbClr val="000000"/>
                          </a:solidFill>
                          <a:latin typeface="DM Sans Bold"/>
                        </a:rPr>
                        <a:t>30/05/2025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640378">
                <a:tc rowSpan="8">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BANK HOLIDAY</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Improving relationships</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algn="ctr">
                        <a:lnSpc>
                          <a:spcPts val="1515"/>
                        </a:lnSpc>
                      </a:pPr>
                      <a:r>
                        <a:rPr lang="en-US" sz="1000" dirty="0">
                          <a:solidFill>
                            <a:srgbClr val="000000"/>
                          </a:solidFill>
                          <a:latin typeface="DM Sans"/>
                        </a:rPr>
                        <a:t>Chill and Chat</a:t>
                      </a:r>
                    </a:p>
                    <a:p>
                      <a:pPr algn="ctr">
                        <a:lnSpc>
                          <a:spcPts val="1515"/>
                        </a:lnSpc>
                      </a:pPr>
                      <a:r>
                        <a:rPr lang="en-US" sz="10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Could I be a mentor?</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Mindful Colouring</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44002">
                <a:tc vMerge="1">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endParaRPr lang="en-US" sz="9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2374028385"/>
                  </a:ext>
                </a:extLst>
              </a:tr>
              <a:tr h="771539">
                <a:tc vMerge="1">
                  <a:txBody>
                    <a:bodyPr/>
                    <a:lstStyle/>
                    <a:p>
                      <a:pPr algn="ctr"/>
                      <a:endParaRPr lang="en-GB" sz="105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US" sz="1100" dirty="0">
                          <a:solidFill>
                            <a:srgbClr val="000000"/>
                          </a:solidFill>
                          <a:latin typeface="DM Sans"/>
                        </a:rPr>
                        <a:t>Arts and Crafts</a:t>
                      </a:r>
                    </a:p>
                    <a:p>
                      <a:pPr algn="ctr">
                        <a:lnSpc>
                          <a:spcPts val="1515"/>
                        </a:lnSpc>
                      </a:pPr>
                      <a:r>
                        <a:rPr lang="en-US" sz="1100" dirty="0">
                          <a:solidFill>
                            <a:srgbClr val="000000"/>
                          </a:solidFill>
                          <a:latin typeface="DM Sans"/>
                        </a:rPr>
                        <a:t>10:30-12:00</a:t>
                      </a:r>
                    </a:p>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algn="ctr"/>
                      <a:r>
                        <a:rPr lang="en-GB" sz="1100" dirty="0"/>
                        <a:t>CBT – booking only</a:t>
                      </a:r>
                    </a:p>
                    <a:p>
                      <a:pPr algn="ctr"/>
                      <a:r>
                        <a:rPr lang="en-GB" sz="1100" dirty="0"/>
                        <a:t>10:00-4:00</a:t>
                      </a:r>
                    </a:p>
                    <a:p>
                      <a:pPr algn="ctr"/>
                      <a:endParaRPr lang="en-GB" sz="1100" dirty="0"/>
                    </a:p>
                  </a:txBody>
                  <a:tcPr marL="140560" marR="140560" marT="140560" marB="140560" anchor="ctr">
                    <a:lnL w="9371" cap="flat" cmpd="sng" algn="ctr">
                      <a:solidFill>
                        <a:srgbClr val="000000"/>
                      </a:solidFill>
                      <a:prstDash val="solid"/>
                      <a:round/>
                      <a:headEnd type="none" w="med" len="med"/>
                      <a:tailEnd type="none" w="med" len="med"/>
                    </a:lnL>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rowSpan="2">
                  <a:txBody>
                    <a:bodyPr/>
                    <a:lstStyle/>
                    <a:p>
                      <a:pPr algn="ctr">
                        <a:lnSpc>
                          <a:spcPts val="1515"/>
                        </a:lnSpc>
                      </a:pPr>
                      <a:r>
                        <a:rPr lang="en-US" sz="1050" dirty="0">
                          <a:solidFill>
                            <a:srgbClr val="000000"/>
                          </a:solidFill>
                          <a:latin typeface="DM Sans"/>
                        </a:rPr>
                        <a:t>Ready, Steady, Cook</a:t>
                      </a:r>
                    </a:p>
                    <a:p>
                      <a:pPr algn="ctr">
                        <a:lnSpc>
                          <a:spcPts val="1515"/>
                        </a:lnSpc>
                      </a:pPr>
                      <a:r>
                        <a:rPr lang="en-US" sz="1050" dirty="0">
                          <a:solidFill>
                            <a:srgbClr val="000000"/>
                          </a:solidFill>
                          <a:latin typeface="DM Sans"/>
                        </a:rPr>
                        <a:t>10:30-12:00</a:t>
                      </a:r>
                    </a:p>
                    <a:p>
                      <a:pPr algn="ctr">
                        <a:lnSpc>
                          <a:spcPts val="1515"/>
                        </a:lnSpc>
                      </a:pPr>
                      <a:endParaRPr lang="en-GB" sz="1050" dirty="0"/>
                    </a:p>
                  </a:txBody>
                  <a:tcPr marL="140560" marR="140560" marT="140560" marB="140560" anchor="ctr">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rowSpan="3">
                  <a:txBody>
                    <a:bodyPr/>
                    <a:lstStyle/>
                    <a:p>
                      <a:pPr algn="ctr">
                        <a:lnSpc>
                          <a:spcPts val="1515"/>
                        </a:lnSpc>
                      </a:pPr>
                      <a:endParaRPr lang="en-US" sz="1100" dirty="0">
                        <a:solidFill>
                          <a:srgbClr val="000000"/>
                        </a:solidFill>
                        <a:latin typeface="DM Sans"/>
                      </a:endParaRP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Basic IT skills</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10:30-12:00</a:t>
                      </a:r>
                    </a:p>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746969004"/>
                  </a:ext>
                </a:extLst>
              </a:tr>
              <a:tr h="606572">
                <a:tc vMerge="1">
                  <a:txBody>
                    <a:bodyPr/>
                    <a:lstStyle/>
                    <a:p>
                      <a:endParaRPr lang="en-GB"/>
                    </a:p>
                  </a:txBody>
                  <a:tcPr/>
                </a:tc>
                <a:tc vMerge="1">
                  <a:txBody>
                    <a:bodyPr/>
                    <a:lstStyle/>
                    <a:p>
                      <a:endParaRPr lang="en-GB"/>
                    </a:p>
                  </a:txBody>
                  <a:tcPr/>
                </a:tc>
                <a:tc>
                  <a:txBody>
                    <a:bodyPr/>
                    <a:lstStyle/>
                    <a:p>
                      <a:pPr algn="ctr"/>
                      <a:r>
                        <a:rPr lang="en-GB" sz="1100" dirty="0"/>
                        <a:t>UPW – invite only</a:t>
                      </a:r>
                    </a:p>
                    <a:p>
                      <a:pPr algn="ctr"/>
                      <a:r>
                        <a:rPr lang="en-GB" sz="1100" dirty="0"/>
                        <a:t>10:00-12:00</a:t>
                      </a:r>
                    </a:p>
                  </a:txBody>
                  <a:tcPr marL="140560" marR="140560" marT="140560" marB="140560" anchor="ctr">
                    <a:lnL w="9371" cap="flat" cmpd="sng" algn="ctr">
                      <a:solidFill>
                        <a:srgbClr val="000000"/>
                      </a:solidFill>
                      <a:prstDash val="solid"/>
                      <a:round/>
                      <a:headEnd type="none" w="med" len="med"/>
                      <a:tailEnd type="none" w="med" len="med"/>
                    </a:lnL>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646461912"/>
                  </a:ext>
                </a:extLst>
              </a:tr>
              <a:tr h="906512">
                <a:tc vMerge="1">
                  <a:txBody>
                    <a:bodyPr/>
                    <a:lstStyle/>
                    <a:p>
                      <a:endParaRPr lang="en-GB"/>
                    </a:p>
                  </a:txBody>
                  <a:tcPr>
                    <a:lnT w="9371" cap="flat" cmpd="sng" algn="ctr">
                      <a:solidFill>
                        <a:srgbClr val="000000"/>
                      </a:solidFill>
                      <a:prstDash val="solid"/>
                      <a:round/>
                      <a:headEnd type="none" w="med" len="med"/>
                      <a:tailEnd type="none" w="med" len="med"/>
                    </a:lnT>
                  </a:tcPr>
                </a:tc>
                <a:tc>
                  <a:txBody>
                    <a:bodyPr/>
                    <a:lstStyle/>
                    <a:p>
                      <a:pPr algn="ctr">
                        <a:lnSpc>
                          <a:spcPts val="1515"/>
                        </a:lnSpc>
                      </a:pPr>
                      <a:r>
                        <a:rPr lang="en-US" sz="1100" dirty="0">
                          <a:solidFill>
                            <a:srgbClr val="000000"/>
                          </a:solidFill>
                          <a:latin typeface="DM Sans"/>
                        </a:rPr>
                        <a:t>Digital College</a:t>
                      </a:r>
                    </a:p>
                    <a:p>
                      <a:pPr algn="ctr">
                        <a:lnSpc>
                          <a:spcPts val="1515"/>
                        </a:lnSpc>
                      </a:pPr>
                      <a:r>
                        <a:rPr lang="en-US" sz="1100" dirty="0">
                          <a:solidFill>
                            <a:srgbClr val="000000"/>
                          </a:solidFill>
                          <a:latin typeface="DM Sans"/>
                        </a:rPr>
                        <a:t>10:30-3:00</a:t>
                      </a:r>
                      <a:endParaRPr lang="en-GB" dirty="0"/>
                    </a:p>
                  </a:txBody>
                  <a:tcPr marL="140560" marR="140560" marT="140560" marB="140560" anchor="ctr">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Interview Prep </a:t>
                      </a:r>
                    </a:p>
                    <a:p>
                      <a:pPr algn="ctr">
                        <a:lnSpc>
                          <a:spcPts val="1515"/>
                        </a:lnSpc>
                        <a:defRPr/>
                      </a:pPr>
                      <a:r>
                        <a:rPr lang="en-US" sz="1100" dirty="0">
                          <a:solidFill>
                            <a:srgbClr val="000000"/>
                          </a:solidFill>
                          <a:latin typeface="DM Sans"/>
                        </a:rPr>
                        <a:t>10:30-12:00</a:t>
                      </a:r>
                    </a:p>
                  </a:txBody>
                  <a:tcPr marL="140560" marR="140560" marT="140560" marB="140560" anchor="ctr">
                    <a:lnL w="9371" cap="flat" cmpd="sng" algn="ctr">
                      <a:solidFill>
                        <a:srgbClr val="000000"/>
                      </a:solidFill>
                      <a:prstDash val="solid"/>
                      <a:round/>
                      <a:headEnd type="none" w="med" len="med"/>
                      <a:tailEnd type="none" w="med" len="med"/>
                    </a:lnL>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dirty="0">
                          <a:latin typeface="DM Sans" pitchFamily="2" charset="0"/>
                        </a:rPr>
                        <a:t>Job Club with Anna</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dirty="0">
                          <a:latin typeface="DM Sans" pitchFamily="2" charset="0"/>
                        </a:rPr>
                        <a:t>10:00-3:00</a:t>
                      </a:r>
                    </a:p>
                    <a:p>
                      <a:pPr algn="ctr"/>
                      <a:endParaRPr lang="en-GB" sz="1050" dirty="0"/>
                    </a:p>
                    <a:p>
                      <a:pPr algn="ctr"/>
                      <a:endParaRPr lang="en-GB" sz="1050" dirty="0"/>
                    </a:p>
                  </a:txBody>
                  <a:tcPr marL="140560" marR="140560" marT="140560" marB="140560" anchor="ctr">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vMerge="1">
                  <a:txBody>
                    <a:bodyPr/>
                    <a:lstStyle/>
                    <a:p>
                      <a:endParaRPr lang="en-GB"/>
                    </a:p>
                  </a:txBody>
                  <a:tcPr>
                    <a:lnL w="9371" cap="flat" cmpd="sng" algn="ctr">
                      <a:solidFill>
                        <a:srgbClr val="000000"/>
                      </a:solidFill>
                      <a:prstDash val="solid"/>
                      <a:round/>
                      <a:headEnd type="none" w="med" len="med"/>
                      <a:tailEnd type="none" w="med" len="med"/>
                    </a:lnL>
                    <a:lnT w="9371"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46117326"/>
                  </a:ext>
                </a:extLst>
              </a:tr>
              <a:tr h="644002">
                <a:tc vMerge="1">
                  <a:txBody>
                    <a:bodyPr/>
                    <a:lstStyle/>
                    <a:p>
                      <a:pPr algn="ctr">
                        <a:lnSpc>
                          <a:spcPts val="1515"/>
                        </a:lnSpc>
                        <a:defRPr/>
                      </a:pPr>
                      <a:endParaRPr lang="en-US" sz="9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3609065405"/>
                  </a:ext>
                </a:extLst>
              </a:tr>
              <a:tr h="1067810">
                <a:tc vMerge="1">
                  <a:txBody>
                    <a:bodyPr/>
                    <a:lstStyle/>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r>
                        <a:rPr lang="en-GB" sz="1100" dirty="0">
                          <a:latin typeface="DM Sans" pitchFamily="2" charset="0"/>
                        </a:rPr>
                        <a:t>Lego Nostalgia</a:t>
                      </a:r>
                    </a:p>
                    <a:p>
                      <a:pPr algn="ctr"/>
                      <a:r>
                        <a:rPr lang="en-GB" sz="1100" dirty="0">
                          <a:latin typeface="DM Sans" pitchFamily="2" charset="0"/>
                        </a:rPr>
                        <a:t>1:00-3:00</a:t>
                      </a:r>
                    </a:p>
                    <a:p>
                      <a:pPr algn="ctr"/>
                      <a:endParaRPr lang="en-GB" sz="11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algn="ctr"/>
                      <a:r>
                        <a:rPr lang="en-GB" sz="1100" dirty="0">
                          <a:latin typeface="DM Sans" pitchFamily="2" charset="0"/>
                        </a:rPr>
                        <a:t>DWP</a:t>
                      </a:r>
                    </a:p>
                    <a:p>
                      <a:pPr algn="ctr"/>
                      <a:r>
                        <a:rPr lang="en-GB" sz="1100" dirty="0">
                          <a:latin typeface="DM Sans" pitchFamily="2" charset="0"/>
                        </a:rPr>
                        <a:t>1:00-3:00</a:t>
                      </a:r>
                    </a:p>
                    <a:p>
                      <a:pPr algn="ctr"/>
                      <a:endParaRPr lang="en-GB" sz="11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algn="ctr"/>
                      <a:r>
                        <a:rPr lang="en-GB" sz="1100" dirty="0"/>
                        <a:t>CBT – booking only</a:t>
                      </a:r>
                    </a:p>
                    <a:p>
                      <a:pPr algn="ctr"/>
                      <a:r>
                        <a:rPr lang="en-GB" sz="1100" dirty="0"/>
                        <a:t>10:00-4:00</a:t>
                      </a:r>
                    </a:p>
                    <a:p>
                      <a:pPr algn="ctr"/>
                      <a:endParaRPr lang="en-GB" sz="11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rowSpan="2">
                  <a:txBody>
                    <a:bodyPr/>
                    <a:lstStyle/>
                    <a:p>
                      <a:pPr algn="ctr"/>
                      <a:endParaRPr lang="en-GB" sz="1000" dirty="0">
                        <a:latin typeface="DM Sans" pitchFamily="2" charset="0"/>
                      </a:endParaRP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Say it in a song! Music session 1:00-3:00</a:t>
                      </a: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dirty="0">
                        <a:solidFill>
                          <a:srgbClr val="000000"/>
                        </a:solidFill>
                        <a:latin typeface="DM Sans"/>
                      </a:endParaRP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50211496"/>
                  </a:ext>
                </a:extLst>
              </a:tr>
              <a:tr h="771539">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algn="ctr"/>
                      <a:r>
                        <a:rPr lang="en-GB" sz="1100" dirty="0"/>
                        <a:t>Non-accredited course: Environmental awareness</a:t>
                      </a:r>
                    </a:p>
                    <a:p>
                      <a:pPr algn="ctr"/>
                      <a:r>
                        <a:rPr lang="en-GB" sz="1100" dirty="0"/>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algn="ctr"/>
                      <a:r>
                        <a:rPr lang="en-GB" sz="1050" dirty="0"/>
                        <a:t>Visit Museum of Liverpool</a:t>
                      </a:r>
                    </a:p>
                    <a:p>
                      <a:pPr algn="ctr"/>
                      <a:r>
                        <a:rPr lang="en-GB" sz="1050" dirty="0"/>
                        <a:t>1:00-4:00</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5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vMerge="1">
                  <a:txBody>
                    <a:bodyPr/>
                    <a:lstStyle/>
                    <a:p>
                      <a:pPr algn="ctr"/>
                      <a:endParaRPr lang="en-GB" sz="105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235207892"/>
                  </a:ext>
                </a:extLst>
              </a:tr>
            </a:tbl>
          </a:graphicData>
        </a:graphic>
      </p:graphicFrame>
      <p:grpSp>
        <p:nvGrpSpPr>
          <p:cNvPr id="3" name="Group 3"/>
          <p:cNvGrpSpPr/>
          <p:nvPr/>
        </p:nvGrpSpPr>
        <p:grpSpPr>
          <a:xfrm>
            <a:off x="184646" y="1589490"/>
            <a:ext cx="2222539" cy="4582471"/>
            <a:chOff x="0" y="0"/>
            <a:chExt cx="868775" cy="1669301"/>
          </a:xfrm>
        </p:grpSpPr>
        <p:sp>
          <p:nvSpPr>
            <p:cNvPr id="4" name="Freeform 4"/>
            <p:cNvSpPr/>
            <p:nvPr/>
          </p:nvSpPr>
          <p:spPr>
            <a:xfrm>
              <a:off x="0" y="0"/>
              <a:ext cx="868775"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5" name="TextBox 5"/>
            <p:cNvSpPr txBox="1"/>
            <p:nvPr/>
          </p:nvSpPr>
          <p:spPr>
            <a:xfrm>
              <a:off x="0" y="-28575"/>
              <a:ext cx="868775" cy="1697876"/>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lang="en-US" sz="1699" b="0" i="0" u="sng" strike="noStrike" kern="1200" cap="none" spc="0" normalizeH="0" baseline="0" noProof="0" dirty="0">
                <a:ln>
                  <a:noFill/>
                </a:ln>
                <a:solidFill>
                  <a:srgbClr val="FFFFFF"/>
                </a:solidFill>
                <a:effectLst/>
                <a:uLnTx/>
                <a:uFillTx/>
                <a:latin typeface="DM Sans" pitchFamily="2" charset="0"/>
              </a:endParaRPr>
            </a:p>
            <a:p>
              <a:pPr marL="0" marR="0" lvl="0" indent="0" algn="ctr" defTabSz="914400" rtl="0" eaLnBrk="1" fontAlgn="auto" latinLnBrk="0" hangingPunct="1">
                <a:lnSpc>
                  <a:spcPts val="2379"/>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DM Sans" pitchFamily="2" charset="0"/>
              </a:endParaRPr>
            </a:p>
            <a:p>
              <a:pPr algn="ctr">
                <a:lnSpc>
                  <a:spcPts val="2379"/>
                </a:lnSpc>
                <a:defRPr/>
              </a:pPr>
              <a:r>
                <a:rPr kumimoji="0" lang="en-US" sz="1100" b="0" i="0" u="none" strike="noStrike" kern="1200" cap="none" spc="0" normalizeH="0" baseline="0" noProof="0" dirty="0">
                  <a:ln>
                    <a:noFill/>
                  </a:ln>
                  <a:solidFill>
                    <a:srgbClr val="FFFFFF"/>
                  </a:solidFill>
                  <a:effectLst/>
                  <a:uLnTx/>
                  <a:uFillTx/>
                  <a:latin typeface="DM Sans" pitchFamily="2" charset="0"/>
                </a:rPr>
                <a:t>Hub is located at </a:t>
              </a:r>
              <a:r>
                <a:rPr lang="en-GB" sz="1050" dirty="0">
                  <a:solidFill>
                    <a:srgbClr val="FFFFFF"/>
                  </a:solidFill>
                  <a:latin typeface="DM Sans" pitchFamily="2" charset="0"/>
                </a:rPr>
                <a:t>State House, Dale St., L2 4TR</a:t>
              </a:r>
              <a:endParaRPr lang="en-GB" sz="1050" b="0" i="0" dirty="0">
                <a:solidFill>
                  <a:schemeClr val="bg1"/>
                </a:solidFill>
                <a:effectLst/>
                <a:latin typeface="DM Sans" pitchFamily="2" charset="0"/>
              </a:endParaRPr>
            </a:p>
            <a:p>
              <a:pPr algn="ctr">
                <a:lnSpc>
                  <a:spcPts val="2379"/>
                </a:lnSpc>
              </a:pPr>
              <a:r>
                <a:rPr lang="en-GB" sz="1050" dirty="0">
                  <a:solidFill>
                    <a:prstClr val="white"/>
                  </a:solidFill>
                  <a:latin typeface="DM Sans" pitchFamily="2" charset="0"/>
                </a:rPr>
                <a:t>Phone numbers: </a:t>
              </a:r>
              <a:r>
                <a:rPr lang="en-GB" sz="1050" dirty="0">
                  <a:solidFill>
                    <a:schemeClr val="bg1"/>
                  </a:solidFill>
                  <a:effectLst/>
                  <a:latin typeface="Calibri" panose="020F0502020204030204" pitchFamily="34" charset="0"/>
                  <a:ea typeface="Calibri" panose="020F0502020204030204" pitchFamily="34" charset="0"/>
                </a:rPr>
                <a:t>07341 604133</a:t>
              </a:r>
              <a:endParaRPr lang="en-GB" sz="1050" dirty="0">
                <a:solidFill>
                  <a:schemeClr val="bg1"/>
                </a:solidFill>
                <a:latin typeface="DM Sans" pitchFamily="2" charset="0"/>
              </a:endParaRPr>
            </a:p>
            <a:p>
              <a:pPr algn="ctr">
                <a:lnSpc>
                  <a:spcPts val="2379"/>
                </a:lnSpc>
                <a:defRPr/>
              </a:pPr>
              <a:r>
                <a:rPr kumimoji="0" lang="en-GB" sz="1050" b="0" i="0" u="none" strike="noStrike" kern="1200" cap="none" spc="0" normalizeH="0" baseline="0" noProof="0" dirty="0">
                  <a:ln>
                    <a:noFill/>
                  </a:ln>
                  <a:solidFill>
                    <a:schemeClr val="bg1"/>
                  </a:solidFill>
                  <a:uLnTx/>
                  <a:uFillTx/>
                  <a:latin typeface="DM Sans" pitchFamily="2" charset="0"/>
                  <a:ea typeface="Calibri" panose="020F0502020204030204" pitchFamily="34" charset="0"/>
                </a:rPr>
                <a:t>Non-accredited courses introduce new topics to participants and offer a guided-learning environment, where they can gain detailed knowledge about different subjects. Liverpool in work support participants in upskilling, gaining new qualifications and finding employment.</a:t>
              </a:r>
              <a:endParaRPr kumimoji="0" lang="en-US" sz="1050" b="0" i="0" u="none" strike="noStrike" kern="1200" cap="none" spc="0" normalizeH="0" baseline="0" noProof="0" dirty="0">
                <a:ln>
                  <a:noFill/>
                </a:ln>
                <a:solidFill>
                  <a:prstClr val="white"/>
                </a:solidFill>
                <a:effectLst/>
                <a:uLnTx/>
                <a:uFillTx/>
                <a:latin typeface="DM Sans" pitchFamily="2" charset="0"/>
              </a:endParaRPr>
            </a:p>
            <a:p>
              <a:pPr marL="0" marR="0" lvl="0" indent="0" algn="ctr" defTabSz="914400" rtl="0" eaLnBrk="1" fontAlgn="auto" latinLnBrk="0" hangingPunct="1">
                <a:lnSpc>
                  <a:spcPts val="2379"/>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FFFFFF"/>
                </a:solidFill>
                <a:effectLst/>
                <a:uLnTx/>
                <a:uFillTx/>
                <a:latin typeface="DM Sans"/>
                <a:ea typeface="+mn-ea"/>
                <a:cs typeface="+mn-cs"/>
              </a:endParaRPr>
            </a:p>
            <a:p>
              <a:pPr marL="0" marR="0" lvl="0" indent="0" algn="ctr" defTabSz="914400" rtl="0" eaLnBrk="1" fontAlgn="auto" latinLnBrk="0" hangingPunct="1">
                <a:lnSpc>
                  <a:spcPts val="2379"/>
                </a:lnSpc>
                <a:spcBef>
                  <a:spcPts val="0"/>
                </a:spcBef>
                <a:spcAft>
                  <a:spcPts val="0"/>
                </a:spcAft>
                <a:buClrTx/>
                <a:buSzTx/>
                <a:buFontTx/>
                <a:buNone/>
                <a:tabLst/>
                <a:defRPr/>
              </a:pPr>
              <a:endParaRPr kumimoji="0" lang="en-US" sz="1699" b="0" i="0" u="none" strike="noStrike" kern="1200" cap="none" spc="0" normalizeH="0" baseline="0" noProof="0" dirty="0">
                <a:ln>
                  <a:noFill/>
                </a:ln>
                <a:solidFill>
                  <a:srgbClr val="FFFFFF"/>
                </a:solidFill>
                <a:effectLst/>
                <a:uLnTx/>
                <a:uFillTx/>
                <a:latin typeface="DM Sans"/>
                <a:ea typeface="+mn-ea"/>
                <a:cs typeface="+mn-cs"/>
              </a:endParaRPr>
            </a:p>
          </p:txBody>
        </p:sp>
      </p:grpSp>
      <p:grpSp>
        <p:nvGrpSpPr>
          <p:cNvPr id="46" name="Group 46"/>
          <p:cNvGrpSpPr/>
          <p:nvPr/>
        </p:nvGrpSpPr>
        <p:grpSpPr>
          <a:xfrm rot="2700000">
            <a:off x="170282" y="1049731"/>
            <a:ext cx="293842" cy="293842"/>
            <a:chOff x="0" y="0"/>
            <a:chExt cx="812800" cy="812800"/>
          </a:xfrm>
        </p:grpSpPr>
        <p:sp>
          <p:nvSpPr>
            <p:cNvPr id="47" name="Freeform 47"/>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48" name="TextBox 48"/>
            <p:cNvSpPr txBox="1"/>
            <p:nvPr/>
          </p:nvSpPr>
          <p:spPr>
            <a:xfrm>
              <a:off x="139700" y="111125"/>
              <a:ext cx="533400" cy="5619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62" name="Group 62"/>
          <p:cNvGrpSpPr/>
          <p:nvPr/>
        </p:nvGrpSpPr>
        <p:grpSpPr>
          <a:xfrm>
            <a:off x="195716" y="593502"/>
            <a:ext cx="242972" cy="242972"/>
            <a:chOff x="0" y="0"/>
            <a:chExt cx="812800" cy="812800"/>
          </a:xfrm>
        </p:grpSpPr>
        <p:sp>
          <p:nvSpPr>
            <p:cNvPr id="63" name="Freeform 6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64" name="TextBox 64"/>
            <p:cNvSpPr txBox="1"/>
            <p:nvPr/>
          </p:nvSpPr>
          <p:spPr>
            <a:xfrm>
              <a:off x="76200" y="47625"/>
              <a:ext cx="660400" cy="6889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65" name="Group 65"/>
          <p:cNvGrpSpPr/>
          <p:nvPr/>
        </p:nvGrpSpPr>
        <p:grpSpPr>
          <a:xfrm>
            <a:off x="206787" y="181493"/>
            <a:ext cx="220832" cy="193228"/>
            <a:chOff x="0" y="0"/>
            <a:chExt cx="812800" cy="711200"/>
          </a:xfrm>
        </p:grpSpPr>
        <p:sp>
          <p:nvSpPr>
            <p:cNvPr id="66" name="Freeform 66"/>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67" name="TextBox 67"/>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69" name="TextBox 69"/>
          <p:cNvSpPr txBox="1"/>
          <p:nvPr/>
        </p:nvSpPr>
        <p:spPr>
          <a:xfrm>
            <a:off x="2551190" y="89855"/>
            <a:ext cx="5478970" cy="573875"/>
          </a:xfrm>
          <a:prstGeom prst="rect">
            <a:avLst/>
          </a:prstGeom>
        </p:spPr>
        <p:txBody>
          <a:bodyPr wrap="square" lIns="0" tIns="0" rIns="0" bIns="0" rtlCol="0" anchor="t">
            <a:spAutoFit/>
          </a:bodyPr>
          <a:lstStyle/>
          <a:p>
            <a:pPr marL="0" marR="0" lvl="0" indent="0" algn="l" defTabSz="914400" rtl="0" eaLnBrk="1" fontAlgn="auto" latinLnBrk="0" hangingPunct="1">
              <a:lnSpc>
                <a:spcPts val="4899"/>
              </a:lnSpc>
              <a:spcBef>
                <a:spcPct val="0"/>
              </a:spcBef>
              <a:spcAft>
                <a:spcPts val="0"/>
              </a:spcAft>
              <a:buClrTx/>
              <a:buSzTx/>
              <a:buFontTx/>
              <a:buNone/>
              <a:tabLst/>
              <a:defRPr/>
            </a:pPr>
            <a:r>
              <a:rPr kumimoji="0" lang="en-US" sz="2800" b="0" i="0" u="sng" strike="noStrike" kern="1200" cap="none" spc="0" normalizeH="0" baseline="0" noProof="0" dirty="0">
                <a:ln>
                  <a:noFill/>
                </a:ln>
                <a:solidFill>
                  <a:srgbClr val="000000"/>
                </a:solidFill>
                <a:effectLst/>
                <a:uLnTx/>
                <a:uFillTx/>
                <a:latin typeface="DM Sans Bold"/>
                <a:ea typeface="+mn-ea"/>
                <a:cs typeface="+mn-cs"/>
              </a:rPr>
              <a:t>LIVERPOOL </a:t>
            </a:r>
            <a:r>
              <a:rPr lang="en-US" sz="2800" u="sng" dirty="0">
                <a:solidFill>
                  <a:srgbClr val="000000"/>
                </a:solidFill>
                <a:latin typeface="DM Sans Bold"/>
              </a:rPr>
              <a:t>MAY</a:t>
            </a:r>
            <a:r>
              <a:rPr kumimoji="0" lang="en-US" sz="2800" b="0" i="0" u="sng" strike="noStrike" kern="1200" cap="none" spc="0" normalizeH="0" baseline="0" noProof="0" dirty="0">
                <a:ln>
                  <a:noFill/>
                </a:ln>
                <a:solidFill>
                  <a:srgbClr val="000000"/>
                </a:solidFill>
                <a:effectLst/>
                <a:uLnTx/>
                <a:uFillTx/>
                <a:latin typeface="DM Sans Bold"/>
                <a:ea typeface="+mn-ea"/>
                <a:cs typeface="+mn-cs"/>
              </a:rPr>
              <a:t> - WEEK 4</a:t>
            </a:r>
          </a:p>
        </p:txBody>
      </p:sp>
      <p:sp>
        <p:nvSpPr>
          <p:cNvPr id="70" name="TextBox 70"/>
          <p:cNvSpPr txBox="1"/>
          <p:nvPr/>
        </p:nvSpPr>
        <p:spPr>
          <a:xfrm>
            <a:off x="658981" y="127955"/>
            <a:ext cx="1826812" cy="346075"/>
          </a:xfrm>
          <a:prstGeom prst="rect">
            <a:avLst/>
          </a:prstGeom>
        </p:spPr>
        <p:txBody>
          <a:bodyPr lIns="0" tIns="0" rIns="0" bIns="0" rtlCol="0" anchor="t">
            <a:spAutoFit/>
          </a:bodyPr>
          <a:lstStyle/>
          <a:p>
            <a:pPr marL="0" marR="0" lvl="0" indent="0" algn="l" defTabSz="914400" rtl="0" eaLnBrk="1" fontAlgn="auto" latinLnBrk="0" hangingPunct="1">
              <a:lnSpc>
                <a:spcPts val="1400"/>
              </a:lnSpc>
              <a:spcBef>
                <a:spcPct val="0"/>
              </a:spcBef>
              <a:spcAft>
                <a:spcPts val="0"/>
              </a:spcAft>
              <a:buClrTx/>
              <a:buSzTx/>
              <a:buFontTx/>
              <a:buNone/>
              <a:tabLst/>
              <a:defRPr/>
            </a:pPr>
            <a:r>
              <a:rPr kumimoji="0" lang="en-US" sz="1000" b="0" i="0" u="none" strike="noStrike" kern="1200" cap="none" spc="0" normalizeH="0" baseline="0" noProof="0">
                <a:ln>
                  <a:noFill/>
                </a:ln>
                <a:solidFill>
                  <a:srgbClr val="000000"/>
                </a:solidFill>
                <a:effectLst/>
                <a:uLnTx/>
                <a:uFillTx/>
                <a:latin typeface="DM Sans"/>
                <a:ea typeface="+mn-ea"/>
                <a:cs typeface="+mn-cs"/>
              </a:rPr>
              <a:t>Self: Activities that work on the individual</a:t>
            </a:r>
          </a:p>
        </p:txBody>
      </p:sp>
      <p:sp>
        <p:nvSpPr>
          <p:cNvPr id="71" name="TextBox 71"/>
          <p:cNvSpPr txBox="1"/>
          <p:nvPr/>
        </p:nvSpPr>
        <p:spPr>
          <a:xfrm>
            <a:off x="658981" y="545468"/>
            <a:ext cx="1910578" cy="346075"/>
          </a:xfrm>
          <a:prstGeom prst="rect">
            <a:avLst/>
          </a:prstGeom>
        </p:spPr>
        <p:txBody>
          <a:bodyPr lIns="0" tIns="0" rIns="0" bIns="0" rtlCol="0" anchor="t">
            <a:spAutoFit/>
          </a:bodyPr>
          <a:lstStyle/>
          <a:p>
            <a:pPr marL="0" marR="0" lvl="0" indent="0" algn="l" defTabSz="914400" rtl="0" eaLnBrk="1" fontAlgn="auto" latinLnBrk="0" hangingPunct="1">
              <a:lnSpc>
                <a:spcPts val="1400"/>
              </a:lnSpc>
              <a:spcBef>
                <a:spcPct val="0"/>
              </a:spcBef>
              <a:spcAft>
                <a:spcPts val="0"/>
              </a:spcAft>
              <a:buClrTx/>
              <a:buSzTx/>
              <a:buFontTx/>
              <a:buNone/>
              <a:tabLst/>
              <a:defRPr/>
            </a:pPr>
            <a:r>
              <a:rPr kumimoji="0" lang="en-US" sz="1000" b="0" i="0" u="none" strike="noStrike" kern="1200" cap="none" spc="0" normalizeH="0" baseline="0" noProof="0">
                <a:ln>
                  <a:noFill/>
                </a:ln>
                <a:solidFill>
                  <a:srgbClr val="000000"/>
                </a:solidFill>
                <a:effectLst/>
                <a:uLnTx/>
                <a:uFillTx/>
                <a:latin typeface="DM Sans"/>
                <a:ea typeface="+mn-ea"/>
                <a:cs typeface="+mn-cs"/>
              </a:rPr>
              <a:t>Relationships: Activities that work with peers/families/friends</a:t>
            </a:r>
          </a:p>
        </p:txBody>
      </p:sp>
      <p:sp>
        <p:nvSpPr>
          <p:cNvPr id="72" name="TextBox 72"/>
          <p:cNvSpPr txBox="1"/>
          <p:nvPr/>
        </p:nvSpPr>
        <p:spPr>
          <a:xfrm>
            <a:off x="658981" y="960299"/>
            <a:ext cx="1826812" cy="517525"/>
          </a:xfrm>
          <a:prstGeom prst="rect">
            <a:avLst/>
          </a:prstGeom>
        </p:spPr>
        <p:txBody>
          <a:bodyPr lIns="0" tIns="0" rIns="0" bIns="0" rtlCol="0" anchor="t">
            <a:spAutoFit/>
          </a:bodyPr>
          <a:lstStyle/>
          <a:p>
            <a:pPr marL="0" marR="0" lvl="0" indent="0" algn="l" defTabSz="914400" rtl="0" eaLnBrk="1" fontAlgn="auto" latinLnBrk="0" hangingPunct="1">
              <a:lnSpc>
                <a:spcPts val="1400"/>
              </a:lnSpc>
              <a:spcBef>
                <a:spcPct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DM Sans"/>
                <a:ea typeface="+mn-ea"/>
                <a:cs typeface="+mn-cs"/>
              </a:rPr>
              <a:t>Society: Activities contributing to the community outside of the CFO Activity Hub</a:t>
            </a:r>
          </a:p>
        </p:txBody>
      </p:sp>
      <p:grpSp>
        <p:nvGrpSpPr>
          <p:cNvPr id="68" name="Group 49">
            <a:extLst>
              <a:ext uri="{FF2B5EF4-FFF2-40B4-BE49-F238E27FC236}">
                <a16:creationId xmlns:a16="http://schemas.microsoft.com/office/drawing/2014/main" id="{5ADE0809-352C-C8E8-B212-139DEF2034C1}"/>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1A899459-7200-18C3-1AC1-7778D5071E0A}"/>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2"/>
              <a:stretch>
                <a:fillRect t="-974" b="-974"/>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74" name="TextBox 52">
              <a:extLst>
                <a:ext uri="{FF2B5EF4-FFF2-40B4-BE49-F238E27FC236}">
                  <a16:creationId xmlns:a16="http://schemas.microsoft.com/office/drawing/2014/main" id="{16F6D7DC-2D4E-0A46-946B-F9C2CB3A20B2}"/>
                </a:ext>
              </a:extLst>
            </p:cNvPr>
            <p:cNvSpPr txBox="1"/>
            <p:nvPr/>
          </p:nvSpPr>
          <p:spPr>
            <a:xfrm>
              <a:off x="183080" y="842158"/>
              <a:ext cx="2754682" cy="153888"/>
            </a:xfrm>
            <a:prstGeom prst="rect">
              <a:avLst/>
            </a:prstGeom>
          </p:spPr>
          <p:txBody>
            <a:bodyPr lIns="0" tIns="0" rIns="0" bIns="0" rtlCol="0" anchor="t">
              <a:spAutoFit/>
            </a:bodyPr>
            <a:lstStyle/>
            <a:p>
              <a:pPr marL="0" marR="0" lvl="0" indent="0" algn="ctr" defTabSz="914400" rtl="0" eaLnBrk="1" fontAlgn="auto" latinLnBrk="0" hangingPunct="1">
                <a:lnSpc>
                  <a:spcPts val="877"/>
                </a:lnSpc>
                <a:spcBef>
                  <a:spcPts val="0"/>
                </a:spcBef>
                <a:spcAft>
                  <a:spcPts val="0"/>
                </a:spcAft>
                <a:buClrTx/>
                <a:buSzTx/>
                <a:buFontTx/>
                <a:buNone/>
                <a:tabLst/>
                <a:defRPr/>
              </a:pPr>
              <a:r>
                <a:rPr kumimoji="0" lang="en-US" sz="750" b="0" i="0" u="none" strike="noStrike" kern="1200" cap="none" spc="0" normalizeH="0" baseline="0" noProof="0" dirty="0">
                  <a:ln>
                    <a:noFill/>
                  </a:ln>
                  <a:solidFill>
                    <a:srgbClr val="000000"/>
                  </a:solidFill>
                  <a:effectLst/>
                  <a:uLnTx/>
                  <a:uFillTx/>
                  <a:latin typeface="DM Sans"/>
                  <a:ea typeface="+mn-ea"/>
                  <a:cs typeface="+mn-cs"/>
                </a:rPr>
                <a:t>This </a:t>
              </a:r>
              <a:r>
                <a:rPr kumimoji="0" lang="en-US" sz="750" b="0" i="0" u="none" strike="noStrike" kern="1200" cap="none" spc="0" normalizeH="0" baseline="0" noProof="0" dirty="0" err="1">
                  <a:ln>
                    <a:noFill/>
                  </a:ln>
                  <a:solidFill>
                    <a:srgbClr val="000000"/>
                  </a:solidFill>
                  <a:effectLst/>
                  <a:uLnTx/>
                  <a:uFillTx/>
                  <a:latin typeface="DM Sans"/>
                  <a:ea typeface="+mn-ea"/>
                  <a:cs typeface="+mn-cs"/>
                </a:rPr>
                <a:t>programme</a:t>
              </a:r>
              <a:r>
                <a:rPr kumimoji="0" lang="en-US" sz="750" b="0" i="0" u="none" strike="noStrike" kern="1200" cap="none" spc="0" normalizeH="0" baseline="0" noProof="0" dirty="0">
                  <a:ln>
                    <a:noFill/>
                  </a:ln>
                  <a:solidFill>
                    <a:srgbClr val="000000"/>
                  </a:solidFill>
                  <a:effectLst/>
                  <a:uLnTx/>
                  <a:uFillTx/>
                  <a:latin typeface="DM Sans"/>
                  <a:ea typeface="+mn-ea"/>
                  <a:cs typeface="+mn-cs"/>
                </a:rPr>
                <a:t> is delivered by HMPPS CFO</a:t>
              </a:r>
            </a:p>
          </p:txBody>
        </p:sp>
      </p:grpSp>
      <p:pic>
        <p:nvPicPr>
          <p:cNvPr id="8" name="Picture 2" descr="GC_Landscape_RGB">
            <a:extLst>
              <a:ext uri="{FF2B5EF4-FFF2-40B4-BE49-F238E27FC236}">
                <a16:creationId xmlns:a16="http://schemas.microsoft.com/office/drawing/2014/main" id="{13A41EAC-200E-E49E-30F5-015DFD8EE6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29938" y="155104"/>
            <a:ext cx="847613" cy="363975"/>
          </a:xfrm>
          <a:prstGeom prst="rect">
            <a:avLst/>
          </a:prstGeom>
          <a:noFill/>
          <a:extLst>
            <a:ext uri="{909E8E84-426E-40DD-AFC4-6F175D3DCCD1}">
              <a14:hiddenFill xmlns:a14="http://schemas.microsoft.com/office/drawing/2010/main">
                <a:solidFill>
                  <a:srgbClr val="FFFFFF"/>
                </a:solidFill>
              </a14:hiddenFill>
            </a:ext>
          </a:extLst>
        </p:spPr>
      </p:pic>
      <p:grpSp>
        <p:nvGrpSpPr>
          <p:cNvPr id="32" name="Group 65">
            <a:extLst>
              <a:ext uri="{FF2B5EF4-FFF2-40B4-BE49-F238E27FC236}">
                <a16:creationId xmlns:a16="http://schemas.microsoft.com/office/drawing/2014/main" id="{9D2CE91A-DE8D-71A8-8CBA-6BB738D4A901}"/>
              </a:ext>
            </a:extLst>
          </p:cNvPr>
          <p:cNvGrpSpPr/>
          <p:nvPr/>
        </p:nvGrpSpPr>
        <p:grpSpPr>
          <a:xfrm>
            <a:off x="5297397" y="7273417"/>
            <a:ext cx="220832" cy="193228"/>
            <a:chOff x="0" y="0"/>
            <a:chExt cx="812800" cy="711200"/>
          </a:xfrm>
        </p:grpSpPr>
        <p:sp>
          <p:nvSpPr>
            <p:cNvPr id="33" name="Freeform 66">
              <a:extLst>
                <a:ext uri="{FF2B5EF4-FFF2-40B4-BE49-F238E27FC236}">
                  <a16:creationId xmlns:a16="http://schemas.microsoft.com/office/drawing/2014/main" id="{9F5C72E9-D521-6700-670F-FE5F553222CA}"/>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4" name="TextBox 67">
              <a:extLst>
                <a:ext uri="{FF2B5EF4-FFF2-40B4-BE49-F238E27FC236}">
                  <a16:creationId xmlns:a16="http://schemas.microsoft.com/office/drawing/2014/main" id="{618E5EC6-AE60-2358-59F6-49C8B0500BE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45" name="Group 65">
            <a:extLst>
              <a:ext uri="{FF2B5EF4-FFF2-40B4-BE49-F238E27FC236}">
                <a16:creationId xmlns:a16="http://schemas.microsoft.com/office/drawing/2014/main" id="{B9FA9BF1-7083-06D3-A0B6-63BC7D0D3F84}"/>
              </a:ext>
            </a:extLst>
          </p:cNvPr>
          <p:cNvGrpSpPr/>
          <p:nvPr/>
        </p:nvGrpSpPr>
        <p:grpSpPr>
          <a:xfrm>
            <a:off x="5297397" y="4695609"/>
            <a:ext cx="220832" cy="193228"/>
            <a:chOff x="0" y="0"/>
            <a:chExt cx="812800" cy="711200"/>
          </a:xfrm>
        </p:grpSpPr>
        <p:sp>
          <p:nvSpPr>
            <p:cNvPr id="49" name="Freeform 66">
              <a:extLst>
                <a:ext uri="{FF2B5EF4-FFF2-40B4-BE49-F238E27FC236}">
                  <a16:creationId xmlns:a16="http://schemas.microsoft.com/office/drawing/2014/main" id="{AAA61CD2-467B-8F29-2270-52FBCFFA3E3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50" name="TextBox 67">
              <a:extLst>
                <a:ext uri="{FF2B5EF4-FFF2-40B4-BE49-F238E27FC236}">
                  <a16:creationId xmlns:a16="http://schemas.microsoft.com/office/drawing/2014/main" id="{DFFBE328-16CF-796B-8FD0-673CF323EB5D}"/>
                </a:ext>
              </a:extLst>
            </p:cNvPr>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pic>
        <p:nvPicPr>
          <p:cNvPr id="51" name="Picture 50" descr="Assorted colorful toy blocks">
            <a:extLst>
              <a:ext uri="{FF2B5EF4-FFF2-40B4-BE49-F238E27FC236}">
                <a16:creationId xmlns:a16="http://schemas.microsoft.com/office/drawing/2014/main" id="{D253FE20-0084-C532-ACD8-A461BC1E4C67}"/>
              </a:ext>
            </a:extLst>
          </p:cNvPr>
          <p:cNvPicPr>
            <a:picLocks noChangeAspect="1"/>
          </p:cNvPicPr>
          <p:nvPr/>
        </p:nvPicPr>
        <p:blipFill>
          <a:blip r:embed="rId4" cstate="print">
            <a:extLst>
              <a:ext uri="{BEBA8EAE-BF5A-486C-A8C5-ECC9F3942E4B}">
                <a14:imgProps xmlns:a14="http://schemas.microsoft.com/office/drawing/2010/main">
                  <a14:imgLayer r:embed="rId5">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322890" y="6839369"/>
            <a:ext cx="549911" cy="366571"/>
          </a:xfrm>
          <a:prstGeom prst="rect">
            <a:avLst/>
          </a:prstGeom>
        </p:spPr>
      </p:pic>
      <p:grpSp>
        <p:nvGrpSpPr>
          <p:cNvPr id="57" name="Group 62">
            <a:extLst>
              <a:ext uri="{FF2B5EF4-FFF2-40B4-BE49-F238E27FC236}">
                <a16:creationId xmlns:a16="http://schemas.microsoft.com/office/drawing/2014/main" id="{7BD72BC3-7BDE-1AF3-AD54-1AA3CA1D968C}"/>
              </a:ext>
            </a:extLst>
          </p:cNvPr>
          <p:cNvGrpSpPr/>
          <p:nvPr/>
        </p:nvGrpSpPr>
        <p:grpSpPr>
          <a:xfrm>
            <a:off x="5293719" y="1715996"/>
            <a:ext cx="242972" cy="242972"/>
            <a:chOff x="0" y="0"/>
            <a:chExt cx="812800" cy="812800"/>
          </a:xfrm>
        </p:grpSpPr>
        <p:sp>
          <p:nvSpPr>
            <p:cNvPr id="58" name="Freeform 63">
              <a:extLst>
                <a:ext uri="{FF2B5EF4-FFF2-40B4-BE49-F238E27FC236}">
                  <a16:creationId xmlns:a16="http://schemas.microsoft.com/office/drawing/2014/main" id="{A401E012-A873-104A-C5DD-AFFF24556A79}"/>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59" name="TextBox 64">
              <a:extLst>
                <a:ext uri="{FF2B5EF4-FFF2-40B4-BE49-F238E27FC236}">
                  <a16:creationId xmlns:a16="http://schemas.microsoft.com/office/drawing/2014/main" id="{D20E2485-6EFD-F64C-B6D9-8597E00CC49C}"/>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9" name="Group 65">
            <a:extLst>
              <a:ext uri="{FF2B5EF4-FFF2-40B4-BE49-F238E27FC236}">
                <a16:creationId xmlns:a16="http://schemas.microsoft.com/office/drawing/2014/main" id="{AAD6B06A-1D62-1340-62AF-DFFEBA434728}"/>
              </a:ext>
            </a:extLst>
          </p:cNvPr>
          <p:cNvGrpSpPr/>
          <p:nvPr/>
        </p:nvGrpSpPr>
        <p:grpSpPr>
          <a:xfrm>
            <a:off x="10287922" y="1742962"/>
            <a:ext cx="220832" cy="193228"/>
            <a:chOff x="0" y="0"/>
            <a:chExt cx="812800" cy="711200"/>
          </a:xfrm>
        </p:grpSpPr>
        <p:sp>
          <p:nvSpPr>
            <p:cNvPr id="23" name="Freeform 66">
              <a:extLst>
                <a:ext uri="{FF2B5EF4-FFF2-40B4-BE49-F238E27FC236}">
                  <a16:creationId xmlns:a16="http://schemas.microsoft.com/office/drawing/2014/main" id="{34E49C3E-9350-063B-D8F2-0743579C27D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24" name="TextBox 67">
              <a:extLst>
                <a:ext uri="{FF2B5EF4-FFF2-40B4-BE49-F238E27FC236}">
                  <a16:creationId xmlns:a16="http://schemas.microsoft.com/office/drawing/2014/main" id="{7C47239D-E8DD-2470-B812-1D0847E97251}"/>
                </a:ext>
              </a:extLst>
            </p:cNvPr>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grpSp>
      <p:sp>
        <p:nvSpPr>
          <p:cNvPr id="39" name="Freeform 63">
            <a:extLst>
              <a:ext uri="{FF2B5EF4-FFF2-40B4-BE49-F238E27FC236}">
                <a16:creationId xmlns:a16="http://schemas.microsoft.com/office/drawing/2014/main" id="{731EB58A-46E3-9E5D-FEE7-6C22862A8C1A}"/>
              </a:ext>
            </a:extLst>
          </p:cNvPr>
          <p:cNvSpPr/>
          <p:nvPr/>
        </p:nvSpPr>
        <p:spPr>
          <a:xfrm>
            <a:off x="7069232" y="1711725"/>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grpSp>
        <p:nvGrpSpPr>
          <p:cNvPr id="44" name="Group 65">
            <a:extLst>
              <a:ext uri="{FF2B5EF4-FFF2-40B4-BE49-F238E27FC236}">
                <a16:creationId xmlns:a16="http://schemas.microsoft.com/office/drawing/2014/main" id="{49B0C945-CFE1-8298-0809-637BBEBF889D}"/>
              </a:ext>
            </a:extLst>
          </p:cNvPr>
          <p:cNvGrpSpPr/>
          <p:nvPr/>
        </p:nvGrpSpPr>
        <p:grpSpPr>
          <a:xfrm>
            <a:off x="8941085" y="4686660"/>
            <a:ext cx="220832" cy="193228"/>
            <a:chOff x="0" y="0"/>
            <a:chExt cx="812800" cy="711200"/>
          </a:xfrm>
        </p:grpSpPr>
        <p:sp>
          <p:nvSpPr>
            <p:cNvPr id="55" name="Freeform 66">
              <a:extLst>
                <a:ext uri="{FF2B5EF4-FFF2-40B4-BE49-F238E27FC236}">
                  <a16:creationId xmlns:a16="http://schemas.microsoft.com/office/drawing/2014/main" id="{7D229D14-96CD-4152-2BB2-1BA4DC26F81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56" name="TextBox 67">
              <a:extLst>
                <a:ext uri="{FF2B5EF4-FFF2-40B4-BE49-F238E27FC236}">
                  <a16:creationId xmlns:a16="http://schemas.microsoft.com/office/drawing/2014/main" id="{D4987DB4-963B-83E4-0510-9B659C54689C}"/>
                </a:ext>
              </a:extLst>
            </p:cNvPr>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grpSp>
      <p:grpSp>
        <p:nvGrpSpPr>
          <p:cNvPr id="86" name="Group 62">
            <a:extLst>
              <a:ext uri="{FF2B5EF4-FFF2-40B4-BE49-F238E27FC236}">
                <a16:creationId xmlns:a16="http://schemas.microsoft.com/office/drawing/2014/main" id="{91493E65-F142-2AA0-F553-A822A3F241B4}"/>
              </a:ext>
            </a:extLst>
          </p:cNvPr>
          <p:cNvGrpSpPr/>
          <p:nvPr/>
        </p:nvGrpSpPr>
        <p:grpSpPr>
          <a:xfrm>
            <a:off x="8895510" y="3776858"/>
            <a:ext cx="242972" cy="242972"/>
            <a:chOff x="0" y="0"/>
            <a:chExt cx="812800" cy="812800"/>
          </a:xfrm>
        </p:grpSpPr>
        <p:sp>
          <p:nvSpPr>
            <p:cNvPr id="87" name="Freeform 63">
              <a:extLst>
                <a:ext uri="{FF2B5EF4-FFF2-40B4-BE49-F238E27FC236}">
                  <a16:creationId xmlns:a16="http://schemas.microsoft.com/office/drawing/2014/main" id="{CF0C8678-6E69-AE05-25D0-610C1DC84485}"/>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88" name="TextBox 64">
              <a:extLst>
                <a:ext uri="{FF2B5EF4-FFF2-40B4-BE49-F238E27FC236}">
                  <a16:creationId xmlns:a16="http://schemas.microsoft.com/office/drawing/2014/main" id="{43BE7319-4DE0-8C2B-82FA-26FCC69A0591}"/>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18" name="Group 65">
            <a:extLst>
              <a:ext uri="{FF2B5EF4-FFF2-40B4-BE49-F238E27FC236}">
                <a16:creationId xmlns:a16="http://schemas.microsoft.com/office/drawing/2014/main" id="{7B5A5DDC-2C61-681F-5508-29FFA046EF9A}"/>
              </a:ext>
            </a:extLst>
          </p:cNvPr>
          <p:cNvGrpSpPr/>
          <p:nvPr/>
        </p:nvGrpSpPr>
        <p:grpSpPr>
          <a:xfrm>
            <a:off x="8894872" y="6354807"/>
            <a:ext cx="220832" cy="193228"/>
            <a:chOff x="0" y="0"/>
            <a:chExt cx="812800" cy="711200"/>
          </a:xfrm>
        </p:grpSpPr>
        <p:sp>
          <p:nvSpPr>
            <p:cNvPr id="19" name="Freeform 66">
              <a:extLst>
                <a:ext uri="{FF2B5EF4-FFF2-40B4-BE49-F238E27FC236}">
                  <a16:creationId xmlns:a16="http://schemas.microsoft.com/office/drawing/2014/main" id="{15F550FF-738D-7E25-0951-E5EF6BA4EB63}"/>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0" name="TextBox 67">
              <a:extLst>
                <a:ext uri="{FF2B5EF4-FFF2-40B4-BE49-F238E27FC236}">
                  <a16:creationId xmlns:a16="http://schemas.microsoft.com/office/drawing/2014/main" id="{F7F10C72-1CF8-3EAC-0420-0168DEE475A7}"/>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00" name="Group 65">
            <a:extLst>
              <a:ext uri="{FF2B5EF4-FFF2-40B4-BE49-F238E27FC236}">
                <a16:creationId xmlns:a16="http://schemas.microsoft.com/office/drawing/2014/main" id="{1C0C7772-6A90-8EF9-43C4-84B2018217E5}"/>
              </a:ext>
            </a:extLst>
          </p:cNvPr>
          <p:cNvGrpSpPr/>
          <p:nvPr/>
        </p:nvGrpSpPr>
        <p:grpSpPr>
          <a:xfrm>
            <a:off x="7065074" y="7226382"/>
            <a:ext cx="220832" cy="193228"/>
            <a:chOff x="0" y="0"/>
            <a:chExt cx="812800" cy="711200"/>
          </a:xfrm>
        </p:grpSpPr>
        <p:sp>
          <p:nvSpPr>
            <p:cNvPr id="101" name="Freeform 66">
              <a:extLst>
                <a:ext uri="{FF2B5EF4-FFF2-40B4-BE49-F238E27FC236}">
                  <a16:creationId xmlns:a16="http://schemas.microsoft.com/office/drawing/2014/main" id="{C07EB394-7ABE-1AAB-C360-D105294C1488}"/>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02" name="TextBox 67">
              <a:extLst>
                <a:ext uri="{FF2B5EF4-FFF2-40B4-BE49-F238E27FC236}">
                  <a16:creationId xmlns:a16="http://schemas.microsoft.com/office/drawing/2014/main" id="{30CA67D9-1C78-11C3-CB61-3B993B1FDA35}"/>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60" name="Picture 59" descr="A close up of a logo&#10;&#10;Description automatically generated">
            <a:extLst>
              <a:ext uri="{FF2B5EF4-FFF2-40B4-BE49-F238E27FC236}">
                <a16:creationId xmlns:a16="http://schemas.microsoft.com/office/drawing/2014/main" id="{0E63E81C-2982-3411-492F-35387335D95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095868" y="143252"/>
            <a:ext cx="1148311" cy="365119"/>
          </a:xfrm>
          <a:prstGeom prst="rect">
            <a:avLst/>
          </a:prstGeom>
        </p:spPr>
      </p:pic>
      <p:grpSp>
        <p:nvGrpSpPr>
          <p:cNvPr id="11" name="Group 65">
            <a:extLst>
              <a:ext uri="{FF2B5EF4-FFF2-40B4-BE49-F238E27FC236}">
                <a16:creationId xmlns:a16="http://schemas.microsoft.com/office/drawing/2014/main" id="{1502E2CC-F43C-CCD4-23C8-42DF6692E4F1}"/>
              </a:ext>
            </a:extLst>
          </p:cNvPr>
          <p:cNvGrpSpPr/>
          <p:nvPr/>
        </p:nvGrpSpPr>
        <p:grpSpPr>
          <a:xfrm>
            <a:off x="8906580" y="1730233"/>
            <a:ext cx="220832" cy="193228"/>
            <a:chOff x="0" y="0"/>
            <a:chExt cx="812800" cy="711200"/>
          </a:xfrm>
        </p:grpSpPr>
        <p:sp>
          <p:nvSpPr>
            <p:cNvPr id="21" name="Freeform 66">
              <a:extLst>
                <a:ext uri="{FF2B5EF4-FFF2-40B4-BE49-F238E27FC236}">
                  <a16:creationId xmlns:a16="http://schemas.microsoft.com/office/drawing/2014/main" id="{532A3039-16D7-A4F1-7387-D28D0738CA1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22" name="TextBox 67">
              <a:extLst>
                <a:ext uri="{FF2B5EF4-FFF2-40B4-BE49-F238E27FC236}">
                  <a16:creationId xmlns:a16="http://schemas.microsoft.com/office/drawing/2014/main" id="{7DE6F851-4F37-32C4-9C4B-31AD65C385AF}"/>
                </a:ext>
              </a:extLst>
            </p:cNvPr>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grpSp>
      <p:pic>
        <p:nvPicPr>
          <p:cNvPr id="115" name="Picture 114" descr="Hands holding pieces of chart">
            <a:extLst>
              <a:ext uri="{FF2B5EF4-FFF2-40B4-BE49-F238E27FC236}">
                <a16:creationId xmlns:a16="http://schemas.microsoft.com/office/drawing/2014/main" id="{91FB35DA-8CB0-46A7-F82E-FF0EBACF108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186390" y="6248922"/>
            <a:ext cx="653762" cy="472058"/>
          </a:xfrm>
          <a:prstGeom prst="rect">
            <a:avLst/>
          </a:prstGeom>
        </p:spPr>
      </p:pic>
      <p:grpSp>
        <p:nvGrpSpPr>
          <p:cNvPr id="26" name="Group 65">
            <a:extLst>
              <a:ext uri="{FF2B5EF4-FFF2-40B4-BE49-F238E27FC236}">
                <a16:creationId xmlns:a16="http://schemas.microsoft.com/office/drawing/2014/main" id="{15FB85FC-AA8F-F367-5602-B068C490A288}"/>
              </a:ext>
            </a:extLst>
          </p:cNvPr>
          <p:cNvGrpSpPr/>
          <p:nvPr/>
        </p:nvGrpSpPr>
        <p:grpSpPr>
          <a:xfrm>
            <a:off x="7064458" y="6381965"/>
            <a:ext cx="220832" cy="193228"/>
            <a:chOff x="0" y="0"/>
            <a:chExt cx="812800" cy="711200"/>
          </a:xfrm>
        </p:grpSpPr>
        <p:sp>
          <p:nvSpPr>
            <p:cNvPr id="28" name="Freeform 66">
              <a:extLst>
                <a:ext uri="{FF2B5EF4-FFF2-40B4-BE49-F238E27FC236}">
                  <a16:creationId xmlns:a16="http://schemas.microsoft.com/office/drawing/2014/main" id="{30BF40EF-F804-5B0F-C9B5-59AABAE93FC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5" name="TextBox 67">
              <a:extLst>
                <a:ext uri="{FF2B5EF4-FFF2-40B4-BE49-F238E27FC236}">
                  <a16:creationId xmlns:a16="http://schemas.microsoft.com/office/drawing/2014/main" id="{072B0ACA-93CC-AD51-D159-F92F90DDD4C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91" name="Picture 90" descr="Coworkers standing in kitchen">
            <a:extLst>
              <a:ext uri="{FF2B5EF4-FFF2-40B4-BE49-F238E27FC236}">
                <a16:creationId xmlns:a16="http://schemas.microsoft.com/office/drawing/2014/main" id="{B273AABA-9F5D-FD67-3819-E906705084D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066510" y="3519067"/>
            <a:ext cx="550301" cy="366993"/>
          </a:xfrm>
          <a:prstGeom prst="rect">
            <a:avLst/>
          </a:prstGeom>
        </p:spPr>
      </p:pic>
      <p:grpSp>
        <p:nvGrpSpPr>
          <p:cNvPr id="14" name="Group 65">
            <a:extLst>
              <a:ext uri="{FF2B5EF4-FFF2-40B4-BE49-F238E27FC236}">
                <a16:creationId xmlns:a16="http://schemas.microsoft.com/office/drawing/2014/main" id="{F9FB4BCC-51C8-8A11-CC2E-0B90A7E15B46}"/>
              </a:ext>
            </a:extLst>
          </p:cNvPr>
          <p:cNvGrpSpPr/>
          <p:nvPr/>
        </p:nvGrpSpPr>
        <p:grpSpPr>
          <a:xfrm>
            <a:off x="7098963" y="3816395"/>
            <a:ext cx="220832" cy="193228"/>
            <a:chOff x="0" y="0"/>
            <a:chExt cx="812800" cy="711200"/>
          </a:xfrm>
        </p:grpSpPr>
        <p:sp>
          <p:nvSpPr>
            <p:cNvPr id="15" name="Freeform 66">
              <a:extLst>
                <a:ext uri="{FF2B5EF4-FFF2-40B4-BE49-F238E27FC236}">
                  <a16:creationId xmlns:a16="http://schemas.microsoft.com/office/drawing/2014/main" id="{87B6F6AB-E689-DBCA-1CD8-7AFAA6B7B883}"/>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TextBox 67">
              <a:extLst>
                <a:ext uri="{FF2B5EF4-FFF2-40B4-BE49-F238E27FC236}">
                  <a16:creationId xmlns:a16="http://schemas.microsoft.com/office/drawing/2014/main" id="{0B6787B7-0BA8-2A0A-1705-573F7A509250}"/>
                </a:ext>
              </a:extLst>
            </p:cNvPr>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grpSp>
      <p:grpSp>
        <p:nvGrpSpPr>
          <p:cNvPr id="17" name="Group 65">
            <a:extLst>
              <a:ext uri="{FF2B5EF4-FFF2-40B4-BE49-F238E27FC236}">
                <a16:creationId xmlns:a16="http://schemas.microsoft.com/office/drawing/2014/main" id="{F4254617-B0EF-4177-BE77-980D005D3927}"/>
              </a:ext>
            </a:extLst>
          </p:cNvPr>
          <p:cNvGrpSpPr/>
          <p:nvPr/>
        </p:nvGrpSpPr>
        <p:grpSpPr>
          <a:xfrm>
            <a:off x="5304789" y="3831060"/>
            <a:ext cx="220832" cy="193228"/>
            <a:chOff x="0" y="0"/>
            <a:chExt cx="812800" cy="711200"/>
          </a:xfrm>
        </p:grpSpPr>
        <p:sp>
          <p:nvSpPr>
            <p:cNvPr id="25" name="Freeform 66">
              <a:extLst>
                <a:ext uri="{FF2B5EF4-FFF2-40B4-BE49-F238E27FC236}">
                  <a16:creationId xmlns:a16="http://schemas.microsoft.com/office/drawing/2014/main" id="{EE560F8A-52DD-00C6-AD83-C1A96D50E955}"/>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27" name="TextBox 67">
              <a:extLst>
                <a:ext uri="{FF2B5EF4-FFF2-40B4-BE49-F238E27FC236}">
                  <a16:creationId xmlns:a16="http://schemas.microsoft.com/office/drawing/2014/main" id="{EA42C405-E589-EEC3-ECC1-F6DB687B68B3}"/>
                </a:ext>
              </a:extLst>
            </p:cNvPr>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pic>
        <p:nvPicPr>
          <p:cNvPr id="37" name="Picture 36" descr="Robin, bird with a red chest, with a colorful background">
            <a:extLst>
              <a:ext uri="{FF2B5EF4-FFF2-40B4-BE49-F238E27FC236}">
                <a16:creationId xmlns:a16="http://schemas.microsoft.com/office/drawing/2014/main" id="{7956F84C-ED89-752A-8E9D-19B71605B58B}"/>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rot="21329716">
            <a:off x="2599311" y="2504590"/>
            <a:ext cx="1207969" cy="805116"/>
          </a:xfrm>
          <a:prstGeom prst="rect">
            <a:avLst/>
          </a:prstGeom>
          <a:ln>
            <a:noFill/>
          </a:ln>
          <a:effectLst>
            <a:softEdge rad="112500"/>
          </a:effectLst>
        </p:spPr>
      </p:pic>
      <p:pic>
        <p:nvPicPr>
          <p:cNvPr id="41" name="Picture 40" descr="Dandelion seeds blowing in the wind">
            <a:extLst>
              <a:ext uri="{FF2B5EF4-FFF2-40B4-BE49-F238E27FC236}">
                <a16:creationId xmlns:a16="http://schemas.microsoft.com/office/drawing/2014/main" id="{3E1CF344-4740-1326-C3A2-1952711651E6}"/>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rot="525438">
            <a:off x="2640496" y="5828836"/>
            <a:ext cx="1156795" cy="772138"/>
          </a:xfrm>
          <a:prstGeom prst="rect">
            <a:avLst/>
          </a:prstGeom>
          <a:ln>
            <a:noFill/>
          </a:ln>
          <a:effectLst>
            <a:softEdge rad="112500"/>
          </a:effectLst>
        </p:spPr>
      </p:pic>
      <p:pic>
        <p:nvPicPr>
          <p:cNvPr id="10" name="Picture 9" descr="Puzzle in brain">
            <a:extLst>
              <a:ext uri="{FF2B5EF4-FFF2-40B4-BE49-F238E27FC236}">
                <a16:creationId xmlns:a16="http://schemas.microsoft.com/office/drawing/2014/main" id="{741544A2-E408-AA89-E149-0B92A9B2EE0C}"/>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8028164" y="6259806"/>
            <a:ext cx="566304" cy="424728"/>
          </a:xfrm>
          <a:prstGeom prst="rect">
            <a:avLst/>
          </a:prstGeom>
        </p:spPr>
      </p:pic>
      <p:pic>
        <p:nvPicPr>
          <p:cNvPr id="12" name="Picture 11" descr="Watercolor palette">
            <a:extLst>
              <a:ext uri="{FF2B5EF4-FFF2-40B4-BE49-F238E27FC236}">
                <a16:creationId xmlns:a16="http://schemas.microsoft.com/office/drawing/2014/main" id="{6BB36C0A-ACBD-1D8C-84B2-477E4700D346}"/>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411032" y="3505146"/>
            <a:ext cx="633793" cy="422528"/>
          </a:xfrm>
          <a:prstGeom prst="rect">
            <a:avLst/>
          </a:prstGeom>
        </p:spPr>
      </p:pic>
      <p:pic>
        <p:nvPicPr>
          <p:cNvPr id="7" name="Picture 6" descr="Brown man satchel on table with papers">
            <a:extLst>
              <a:ext uri="{FF2B5EF4-FFF2-40B4-BE49-F238E27FC236}">
                <a16:creationId xmlns:a16="http://schemas.microsoft.com/office/drawing/2014/main" id="{DD7F52D2-E465-B7EA-D6D9-917ABD6B443A}"/>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16960" y="4534779"/>
            <a:ext cx="566305" cy="377537"/>
          </a:xfrm>
          <a:prstGeom prst="rect">
            <a:avLst/>
          </a:prstGeom>
        </p:spPr>
      </p:pic>
      <p:pic>
        <p:nvPicPr>
          <p:cNvPr id="29" name="Picture 28" descr="Mobile phone and text message bubbles">
            <a:extLst>
              <a:ext uri="{FF2B5EF4-FFF2-40B4-BE49-F238E27FC236}">
                <a16:creationId xmlns:a16="http://schemas.microsoft.com/office/drawing/2014/main" id="{796ABBAA-59B8-0F10-26DF-726BC8BB8515}"/>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9485707" y="4038364"/>
            <a:ext cx="834024" cy="556016"/>
          </a:xfrm>
          <a:prstGeom prst="rect">
            <a:avLst/>
          </a:prstGeom>
        </p:spPr>
      </p:pic>
      <p:grpSp>
        <p:nvGrpSpPr>
          <p:cNvPr id="30" name="Group 65">
            <a:extLst>
              <a:ext uri="{FF2B5EF4-FFF2-40B4-BE49-F238E27FC236}">
                <a16:creationId xmlns:a16="http://schemas.microsoft.com/office/drawing/2014/main" id="{6EC4E362-EF15-5731-0205-6DA340C82D98}"/>
              </a:ext>
            </a:extLst>
          </p:cNvPr>
          <p:cNvGrpSpPr/>
          <p:nvPr/>
        </p:nvGrpSpPr>
        <p:grpSpPr>
          <a:xfrm>
            <a:off x="10287922" y="4693756"/>
            <a:ext cx="220832" cy="193228"/>
            <a:chOff x="0" y="0"/>
            <a:chExt cx="812800" cy="711200"/>
          </a:xfrm>
        </p:grpSpPr>
        <p:sp>
          <p:nvSpPr>
            <p:cNvPr id="31" name="Freeform 66">
              <a:extLst>
                <a:ext uri="{FF2B5EF4-FFF2-40B4-BE49-F238E27FC236}">
                  <a16:creationId xmlns:a16="http://schemas.microsoft.com/office/drawing/2014/main" id="{10B71941-3820-CDDA-9803-9033F21BAEA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36" name="TextBox 67">
              <a:extLst>
                <a:ext uri="{FF2B5EF4-FFF2-40B4-BE49-F238E27FC236}">
                  <a16:creationId xmlns:a16="http://schemas.microsoft.com/office/drawing/2014/main" id="{780F6AE4-1181-B46E-EB03-573BC7E6EF1F}"/>
                </a:ext>
              </a:extLst>
            </p:cNvPr>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grpSp>
      <p:grpSp>
        <p:nvGrpSpPr>
          <p:cNvPr id="38" name="Group 65">
            <a:extLst>
              <a:ext uri="{FF2B5EF4-FFF2-40B4-BE49-F238E27FC236}">
                <a16:creationId xmlns:a16="http://schemas.microsoft.com/office/drawing/2014/main" id="{4DE45F35-1FC1-B7DE-81D5-52C3D8EE9CC9}"/>
              </a:ext>
            </a:extLst>
          </p:cNvPr>
          <p:cNvGrpSpPr/>
          <p:nvPr/>
        </p:nvGrpSpPr>
        <p:grpSpPr>
          <a:xfrm>
            <a:off x="8894872" y="7240184"/>
            <a:ext cx="220832" cy="193228"/>
            <a:chOff x="0" y="0"/>
            <a:chExt cx="812800" cy="711200"/>
          </a:xfrm>
        </p:grpSpPr>
        <p:sp>
          <p:nvSpPr>
            <p:cNvPr id="40" name="Freeform 66">
              <a:extLst>
                <a:ext uri="{FF2B5EF4-FFF2-40B4-BE49-F238E27FC236}">
                  <a16:creationId xmlns:a16="http://schemas.microsoft.com/office/drawing/2014/main" id="{E3CB2475-41AC-845A-AF9F-A563B7C00282}"/>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3" name="TextBox 67">
              <a:extLst>
                <a:ext uri="{FF2B5EF4-FFF2-40B4-BE49-F238E27FC236}">
                  <a16:creationId xmlns:a16="http://schemas.microsoft.com/office/drawing/2014/main" id="{030947B5-9A58-0394-9216-A622BF386605}"/>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61" name="Picture 60" descr="Colorful ukuleles on display">
            <a:extLst>
              <a:ext uri="{FF2B5EF4-FFF2-40B4-BE49-F238E27FC236}">
                <a16:creationId xmlns:a16="http://schemas.microsoft.com/office/drawing/2014/main" id="{6D8C2661-8F9C-CBD0-E982-F8B50F15EA04}"/>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9633327" y="6789665"/>
            <a:ext cx="658981" cy="436317"/>
          </a:xfrm>
          <a:prstGeom prst="rect">
            <a:avLst/>
          </a:prstGeom>
        </p:spPr>
      </p:pic>
      <p:grpSp>
        <p:nvGrpSpPr>
          <p:cNvPr id="75" name="Group 62">
            <a:extLst>
              <a:ext uri="{FF2B5EF4-FFF2-40B4-BE49-F238E27FC236}">
                <a16:creationId xmlns:a16="http://schemas.microsoft.com/office/drawing/2014/main" id="{1BFFEA78-5C5A-A35E-E285-877EF0A49CD2}"/>
              </a:ext>
            </a:extLst>
          </p:cNvPr>
          <p:cNvGrpSpPr/>
          <p:nvPr/>
        </p:nvGrpSpPr>
        <p:grpSpPr>
          <a:xfrm>
            <a:off x="10293909" y="7232798"/>
            <a:ext cx="242972" cy="242972"/>
            <a:chOff x="0" y="0"/>
            <a:chExt cx="812800" cy="812800"/>
          </a:xfrm>
        </p:grpSpPr>
        <p:sp>
          <p:nvSpPr>
            <p:cNvPr id="76" name="Freeform 63">
              <a:extLst>
                <a:ext uri="{FF2B5EF4-FFF2-40B4-BE49-F238E27FC236}">
                  <a16:creationId xmlns:a16="http://schemas.microsoft.com/office/drawing/2014/main" id="{D99DEDAD-B9CD-C092-6763-96ECAF0E18EC}"/>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77" name="TextBox 64">
              <a:extLst>
                <a:ext uri="{FF2B5EF4-FFF2-40B4-BE49-F238E27FC236}">
                  <a16:creationId xmlns:a16="http://schemas.microsoft.com/office/drawing/2014/main" id="{31778181-6158-5A91-DED7-7C64BEA981EC}"/>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13" name="Group 65">
            <a:extLst>
              <a:ext uri="{FF2B5EF4-FFF2-40B4-BE49-F238E27FC236}">
                <a16:creationId xmlns:a16="http://schemas.microsoft.com/office/drawing/2014/main" id="{A4156B02-371C-DBB8-1FE8-68149BBCA135}"/>
              </a:ext>
            </a:extLst>
          </p:cNvPr>
          <p:cNvGrpSpPr/>
          <p:nvPr/>
        </p:nvGrpSpPr>
        <p:grpSpPr>
          <a:xfrm>
            <a:off x="7064458" y="4727829"/>
            <a:ext cx="220832" cy="193228"/>
            <a:chOff x="0" y="0"/>
            <a:chExt cx="812800" cy="711200"/>
          </a:xfrm>
        </p:grpSpPr>
        <p:sp>
          <p:nvSpPr>
            <p:cNvPr id="52" name="Freeform 66">
              <a:extLst>
                <a:ext uri="{FF2B5EF4-FFF2-40B4-BE49-F238E27FC236}">
                  <a16:creationId xmlns:a16="http://schemas.microsoft.com/office/drawing/2014/main" id="{310ED811-643C-A5BA-F29C-AF288395362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53" name="TextBox 67">
              <a:extLst>
                <a:ext uri="{FF2B5EF4-FFF2-40B4-BE49-F238E27FC236}">
                  <a16:creationId xmlns:a16="http://schemas.microsoft.com/office/drawing/2014/main" id="{43F87C39-5665-9D67-F80E-F31349E49646}"/>
                </a:ext>
              </a:extLst>
            </p:cNvPr>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grpSp>
      <p:grpSp>
        <p:nvGrpSpPr>
          <p:cNvPr id="54" name="Group 65">
            <a:extLst>
              <a:ext uri="{FF2B5EF4-FFF2-40B4-BE49-F238E27FC236}">
                <a16:creationId xmlns:a16="http://schemas.microsoft.com/office/drawing/2014/main" id="{DB89F619-DA97-23D0-E1C6-78AB9E145A7E}"/>
              </a:ext>
            </a:extLst>
          </p:cNvPr>
          <p:cNvGrpSpPr/>
          <p:nvPr/>
        </p:nvGrpSpPr>
        <p:grpSpPr>
          <a:xfrm>
            <a:off x="7080302" y="3206523"/>
            <a:ext cx="220832" cy="193228"/>
            <a:chOff x="0" y="0"/>
            <a:chExt cx="812800" cy="711200"/>
          </a:xfrm>
        </p:grpSpPr>
        <p:sp>
          <p:nvSpPr>
            <p:cNvPr id="78" name="Freeform 66">
              <a:extLst>
                <a:ext uri="{FF2B5EF4-FFF2-40B4-BE49-F238E27FC236}">
                  <a16:creationId xmlns:a16="http://schemas.microsoft.com/office/drawing/2014/main" id="{1606709D-6A10-BBB2-5272-71C662D65B09}"/>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79" name="TextBox 67">
              <a:extLst>
                <a:ext uri="{FF2B5EF4-FFF2-40B4-BE49-F238E27FC236}">
                  <a16:creationId xmlns:a16="http://schemas.microsoft.com/office/drawing/2014/main" id="{CEBC7572-4CDD-235F-753B-D24793EEC1AD}"/>
                </a:ext>
              </a:extLst>
            </p:cNvPr>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grpSp>
    </p:spTree>
    <p:extLst>
      <p:ext uri="{BB962C8B-B14F-4D97-AF65-F5344CB8AC3E}">
        <p14:creationId xmlns:p14="http://schemas.microsoft.com/office/powerpoint/2010/main" val="1150953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3"/>
          <p:cNvGrpSpPr/>
          <p:nvPr/>
        </p:nvGrpSpPr>
        <p:grpSpPr>
          <a:xfrm>
            <a:off x="136176" y="89827"/>
            <a:ext cx="2413006" cy="1541958"/>
            <a:chOff x="0" y="-461294"/>
            <a:chExt cx="879009" cy="2600947"/>
          </a:xfrm>
        </p:grpSpPr>
        <p:sp>
          <p:nvSpPr>
            <p:cNvPr id="4" name="Freeform 4"/>
            <p:cNvSpPr/>
            <p:nvPr/>
          </p:nvSpPr>
          <p:spPr>
            <a:xfrm>
              <a:off x="0" y="-461294"/>
              <a:ext cx="868775" cy="2600947"/>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latin typeface="+mj-lt"/>
              </a:endParaRPr>
            </a:p>
          </p:txBody>
        </p:sp>
        <p:sp>
          <p:nvSpPr>
            <p:cNvPr id="5" name="TextBox 5"/>
            <p:cNvSpPr txBox="1"/>
            <p:nvPr/>
          </p:nvSpPr>
          <p:spPr>
            <a:xfrm>
              <a:off x="10234" y="486808"/>
              <a:ext cx="868775" cy="1583043"/>
            </a:xfrm>
            <a:prstGeom prst="rect">
              <a:avLst/>
            </a:prstGeom>
          </p:spPr>
          <p:txBody>
            <a:bodyPr lIns="50800" tIns="50800" rIns="50800" bIns="50800" rtlCol="0" anchor="ctr"/>
            <a:lstStyle/>
            <a:p>
              <a:pPr algn="ctr">
                <a:lnSpc>
                  <a:spcPts val="2379"/>
                </a:lnSpc>
              </a:pPr>
              <a:r>
                <a:rPr lang="en-GB" sz="1600" b="1" dirty="0">
                  <a:solidFill>
                    <a:schemeClr val="bg1"/>
                  </a:solidFill>
                  <a:latin typeface="+mj-lt"/>
                </a:rPr>
                <a:t>Address: First Floor, </a:t>
              </a:r>
            </a:p>
            <a:p>
              <a:pPr algn="ctr">
                <a:lnSpc>
                  <a:spcPts val="2379"/>
                </a:lnSpc>
              </a:pPr>
              <a:r>
                <a:rPr lang="en-GB" sz="1600" b="1" dirty="0">
                  <a:solidFill>
                    <a:schemeClr val="bg1"/>
                  </a:solidFill>
                  <a:latin typeface="+mj-lt"/>
                </a:rPr>
                <a:t>State House, 22 Dale St, L2 4TR</a:t>
              </a:r>
            </a:p>
            <a:p>
              <a:pPr algn="ctr">
                <a:lnSpc>
                  <a:spcPts val="2379"/>
                </a:lnSpc>
              </a:pPr>
              <a:r>
                <a:rPr lang="en-US" sz="1600" b="1" dirty="0">
                  <a:solidFill>
                    <a:srgbClr val="FFFFFF"/>
                  </a:solidFill>
                  <a:latin typeface="+mj-lt"/>
                </a:rPr>
                <a:t>Tel: </a:t>
              </a:r>
              <a:r>
                <a:rPr lang="en-GB" sz="1800" dirty="0">
                  <a:solidFill>
                    <a:schemeClr val="bg1"/>
                  </a:solidFill>
                  <a:effectLst/>
                  <a:latin typeface="Calibri" panose="020F0502020204030204" pitchFamily="34" charset="0"/>
                  <a:ea typeface="Calibri" panose="020F0502020204030204" pitchFamily="34" charset="0"/>
                </a:rPr>
                <a:t>07586115855</a:t>
              </a:r>
              <a:endParaRPr lang="en-GB" sz="1200" b="1" dirty="0">
                <a:solidFill>
                  <a:schemeClr val="bg1"/>
                </a:solidFill>
                <a:latin typeface="+mj-lt"/>
              </a:endParaRPr>
            </a:p>
            <a:p>
              <a:pPr algn="ctr">
                <a:lnSpc>
                  <a:spcPts val="2379"/>
                </a:lnSpc>
              </a:pPr>
              <a:endParaRPr lang="en-US" sz="1699" dirty="0">
                <a:solidFill>
                  <a:srgbClr val="FFFFFF"/>
                </a:solidFill>
                <a:latin typeface="+mj-lt"/>
              </a:endParaRPr>
            </a:p>
          </p:txBody>
        </p:sp>
      </p:grpSp>
      <p:sp>
        <p:nvSpPr>
          <p:cNvPr id="69" name="TextBox 69"/>
          <p:cNvSpPr txBox="1"/>
          <p:nvPr/>
        </p:nvSpPr>
        <p:spPr>
          <a:xfrm>
            <a:off x="2740976" y="-23974"/>
            <a:ext cx="6886500" cy="559192"/>
          </a:xfrm>
          <a:prstGeom prst="rect">
            <a:avLst/>
          </a:prstGeom>
        </p:spPr>
        <p:txBody>
          <a:bodyPr wrap="square" lIns="0" tIns="0" rIns="0" bIns="0" rtlCol="0" anchor="t">
            <a:spAutoFit/>
          </a:bodyPr>
          <a:lstStyle/>
          <a:p>
            <a:pPr>
              <a:lnSpc>
                <a:spcPts val="4899"/>
              </a:lnSpc>
              <a:spcBef>
                <a:spcPct val="0"/>
              </a:spcBef>
            </a:pPr>
            <a:r>
              <a:rPr lang="en-US" sz="2400" u="sng" dirty="0">
                <a:solidFill>
                  <a:srgbClr val="000000"/>
                </a:solidFill>
                <a:latin typeface="DM Sans Bold"/>
              </a:rPr>
              <a:t>May Activities to look out for…</a:t>
            </a:r>
          </a:p>
        </p:txBody>
      </p:sp>
      <p:grpSp>
        <p:nvGrpSpPr>
          <p:cNvPr id="101" name="Group 49">
            <a:extLst>
              <a:ext uri="{FF2B5EF4-FFF2-40B4-BE49-F238E27FC236}">
                <a16:creationId xmlns:a16="http://schemas.microsoft.com/office/drawing/2014/main" id="{D0FBB3A9-1263-9EF9-6A48-E550B1A42133}"/>
              </a:ext>
            </a:extLst>
          </p:cNvPr>
          <p:cNvGrpSpPr/>
          <p:nvPr/>
        </p:nvGrpSpPr>
        <p:grpSpPr>
          <a:xfrm>
            <a:off x="12919" y="6533523"/>
            <a:ext cx="2536263" cy="836331"/>
            <a:chOff x="183080" y="146428"/>
            <a:chExt cx="2754682" cy="849618"/>
          </a:xfrm>
        </p:grpSpPr>
        <p:sp>
          <p:nvSpPr>
            <p:cNvPr id="102" name="Freeform 50">
              <a:extLst>
                <a:ext uri="{FF2B5EF4-FFF2-40B4-BE49-F238E27FC236}">
                  <a16:creationId xmlns:a16="http://schemas.microsoft.com/office/drawing/2014/main" id="{B3AB1A79-48FC-1388-18D1-8C3463E5BA8A}"/>
                </a:ext>
              </a:extLst>
            </p:cNvPr>
            <p:cNvSpPr/>
            <p:nvPr/>
          </p:nvSpPr>
          <p:spPr>
            <a:xfrm>
              <a:off x="689579" y="146428"/>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3"/>
              <a:stretch>
                <a:fillRect t="-974" b="-974"/>
              </a:stretch>
            </a:blipFill>
          </p:spPr>
          <p:txBody>
            <a:bodyPr/>
            <a:lstStyle/>
            <a:p>
              <a:endParaRPr lang="en-GB"/>
            </a:p>
          </p:txBody>
        </p:sp>
        <p:sp>
          <p:nvSpPr>
            <p:cNvPr id="103" name="TextBox 52">
              <a:extLst>
                <a:ext uri="{FF2B5EF4-FFF2-40B4-BE49-F238E27FC236}">
                  <a16:creationId xmlns:a16="http://schemas.microsoft.com/office/drawing/2014/main" id="{2A5A7AEA-F0E3-87D2-8207-4D9334926A55}"/>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a:solidFill>
                    <a:srgbClr val="000000"/>
                  </a:solidFill>
                  <a:latin typeface="DM Sans"/>
                </a:rPr>
                <a:t>This </a:t>
              </a:r>
              <a:r>
                <a:rPr lang="en-US" sz="750" err="1">
                  <a:solidFill>
                    <a:srgbClr val="000000"/>
                  </a:solidFill>
                  <a:latin typeface="DM Sans"/>
                </a:rPr>
                <a:t>programme</a:t>
              </a:r>
              <a:r>
                <a:rPr lang="en-US" sz="750">
                  <a:solidFill>
                    <a:srgbClr val="000000"/>
                  </a:solidFill>
                  <a:latin typeface="DM Sans"/>
                </a:rPr>
                <a:t> is delivered by HMPPS CFO</a:t>
              </a:r>
            </a:p>
          </p:txBody>
        </p:sp>
      </p:grpSp>
      <p:pic>
        <p:nvPicPr>
          <p:cNvPr id="12" name="Picture 11">
            <a:extLst>
              <a:ext uri="{FF2B5EF4-FFF2-40B4-BE49-F238E27FC236}">
                <a16:creationId xmlns:a16="http://schemas.microsoft.com/office/drawing/2014/main" id="{6537D8A2-1ADA-A599-B149-8F82041A033D}"/>
              </a:ext>
            </a:extLst>
          </p:cNvPr>
          <p:cNvPicPr>
            <a:picLocks noChangeAspect="1"/>
          </p:cNvPicPr>
          <p:nvPr/>
        </p:nvPicPr>
        <p:blipFill>
          <a:blip r:embed="rId4"/>
          <a:stretch>
            <a:fillRect/>
          </a:stretch>
        </p:blipFill>
        <p:spPr>
          <a:xfrm>
            <a:off x="9409808" y="75858"/>
            <a:ext cx="1181202" cy="624894"/>
          </a:xfrm>
          <a:prstGeom prst="rect">
            <a:avLst/>
          </a:prstGeom>
        </p:spPr>
      </p:pic>
      <p:sp>
        <p:nvSpPr>
          <p:cNvPr id="16" name="TextBox 15">
            <a:extLst>
              <a:ext uri="{FF2B5EF4-FFF2-40B4-BE49-F238E27FC236}">
                <a16:creationId xmlns:a16="http://schemas.microsoft.com/office/drawing/2014/main" id="{B6F42CB9-BC15-812E-2863-D4A06D55691A}"/>
              </a:ext>
            </a:extLst>
          </p:cNvPr>
          <p:cNvSpPr txBox="1"/>
          <p:nvPr/>
        </p:nvSpPr>
        <p:spPr>
          <a:xfrm>
            <a:off x="3435735" y="1254777"/>
            <a:ext cx="4518715" cy="1077218"/>
          </a:xfrm>
          <a:prstGeom prst="rect">
            <a:avLst/>
          </a:prstGeom>
          <a:noFill/>
        </p:spPr>
        <p:txBody>
          <a:bodyPr wrap="square" rtlCol="0">
            <a:spAutoFit/>
          </a:bodyPr>
          <a:lstStyle/>
          <a:p>
            <a:r>
              <a:rPr lang="en-GB" sz="1600" dirty="0"/>
              <a:t>These sessions will introduce new interests and help you widen your knowledge. You might learn something new and you might also share your knowledge with others.</a:t>
            </a:r>
          </a:p>
        </p:txBody>
      </p:sp>
      <p:sp>
        <p:nvSpPr>
          <p:cNvPr id="17" name="TextBox 16">
            <a:extLst>
              <a:ext uri="{FF2B5EF4-FFF2-40B4-BE49-F238E27FC236}">
                <a16:creationId xmlns:a16="http://schemas.microsoft.com/office/drawing/2014/main" id="{817A9ED9-CCD3-C028-02F1-85735D9F917E}"/>
              </a:ext>
            </a:extLst>
          </p:cNvPr>
          <p:cNvSpPr txBox="1"/>
          <p:nvPr/>
        </p:nvSpPr>
        <p:spPr>
          <a:xfrm>
            <a:off x="2844046" y="674562"/>
            <a:ext cx="5005307" cy="369332"/>
          </a:xfrm>
          <a:prstGeom prst="rect">
            <a:avLst/>
          </a:prstGeom>
          <a:noFill/>
        </p:spPr>
        <p:txBody>
          <a:bodyPr wrap="square" rtlCol="0">
            <a:spAutoFit/>
          </a:bodyPr>
          <a:lstStyle/>
          <a:p>
            <a:r>
              <a:rPr lang="en-GB" b="1" dirty="0"/>
              <a:t>Interested in gaining new knowledge, ask about </a:t>
            </a:r>
            <a:r>
              <a:rPr lang="en-GB" b="1" dirty="0">
                <a:sym typeface="Wingdings" panose="05000000000000000000" pitchFamily="2" charset="2"/>
              </a:rPr>
              <a:t></a:t>
            </a:r>
            <a:endParaRPr lang="en-GB" b="1" dirty="0"/>
          </a:p>
        </p:txBody>
      </p:sp>
      <p:cxnSp>
        <p:nvCxnSpPr>
          <p:cNvPr id="49" name="Straight Connector 48">
            <a:extLst>
              <a:ext uri="{FF2B5EF4-FFF2-40B4-BE49-F238E27FC236}">
                <a16:creationId xmlns:a16="http://schemas.microsoft.com/office/drawing/2014/main" id="{4FB673AA-25B3-9A20-74E7-934F9D140615}"/>
              </a:ext>
            </a:extLst>
          </p:cNvPr>
          <p:cNvCxnSpPr/>
          <p:nvPr/>
        </p:nvCxnSpPr>
        <p:spPr>
          <a:xfrm>
            <a:off x="385203" y="2286000"/>
            <a:ext cx="9828604" cy="0"/>
          </a:xfrm>
          <a:prstGeom prst="line">
            <a:avLst/>
          </a:prstGeom>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ACB01410-E372-51FC-04DB-E62AD094AEE4}"/>
              </a:ext>
            </a:extLst>
          </p:cNvPr>
          <p:cNvSpPr txBox="1"/>
          <p:nvPr/>
        </p:nvSpPr>
        <p:spPr>
          <a:xfrm>
            <a:off x="4148287" y="3532419"/>
            <a:ext cx="4758550" cy="984885"/>
          </a:xfrm>
          <a:prstGeom prst="rect">
            <a:avLst/>
          </a:prstGeom>
          <a:noFill/>
        </p:spPr>
        <p:txBody>
          <a:bodyPr wrap="square" rtlCol="0">
            <a:spAutoFit/>
          </a:bodyPr>
          <a:lstStyle/>
          <a:p>
            <a:r>
              <a:rPr lang="en-GB" sz="1400" dirty="0"/>
              <a:t>Get support breaking down big goals, into smaller, more manageable steps, build confidence and motivation to achieve these goals and focus on a positive future. Improve mental, physical and social wellbeing</a:t>
            </a:r>
            <a:r>
              <a:rPr lang="en-GB" sz="1600" dirty="0"/>
              <a:t>.</a:t>
            </a:r>
          </a:p>
        </p:txBody>
      </p:sp>
      <p:pic>
        <p:nvPicPr>
          <p:cNvPr id="2062" name="Picture 14" descr="6 Reasons Why Goal Setting Doesn't Work - Sports Psychology">
            <a:extLst>
              <a:ext uri="{FF2B5EF4-FFF2-40B4-BE49-F238E27FC236}">
                <a16:creationId xmlns:a16="http://schemas.microsoft.com/office/drawing/2014/main" id="{CDCE2DE1-4644-FC14-2DD2-6EC383B35A6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778" y="2902531"/>
            <a:ext cx="1690730" cy="1127237"/>
          </a:xfrm>
          <a:prstGeom prst="rect">
            <a:avLst/>
          </a:prstGeom>
          <a:noFill/>
          <a:extLst>
            <a:ext uri="{909E8E84-426E-40DD-AFC4-6F175D3DCCD1}">
              <a14:hiddenFill xmlns:a14="http://schemas.microsoft.com/office/drawing/2010/main">
                <a:solidFill>
                  <a:srgbClr val="FFFFFF"/>
                </a:solidFill>
              </a14:hiddenFill>
            </a:ext>
          </a:extLst>
        </p:spPr>
      </p:pic>
      <p:sp>
        <p:nvSpPr>
          <p:cNvPr id="63" name="TextBox 62">
            <a:extLst>
              <a:ext uri="{FF2B5EF4-FFF2-40B4-BE49-F238E27FC236}">
                <a16:creationId xmlns:a16="http://schemas.microsoft.com/office/drawing/2014/main" id="{EAF32062-3277-0022-2FC6-1546CCA07A46}"/>
              </a:ext>
            </a:extLst>
          </p:cNvPr>
          <p:cNvSpPr txBox="1"/>
          <p:nvPr/>
        </p:nvSpPr>
        <p:spPr>
          <a:xfrm>
            <a:off x="2914032" y="2672418"/>
            <a:ext cx="3979019" cy="646331"/>
          </a:xfrm>
          <a:prstGeom prst="rect">
            <a:avLst/>
          </a:prstGeom>
          <a:noFill/>
        </p:spPr>
        <p:txBody>
          <a:bodyPr wrap="square" rtlCol="0">
            <a:spAutoFit/>
          </a:bodyPr>
          <a:lstStyle/>
          <a:p>
            <a:r>
              <a:rPr lang="en-GB" b="1" dirty="0"/>
              <a:t>For support with motivation, confidence, isolation, ask about </a:t>
            </a:r>
            <a:r>
              <a:rPr lang="en-GB" b="1" dirty="0">
                <a:sym typeface="Wingdings" panose="05000000000000000000" pitchFamily="2" charset="2"/>
              </a:rPr>
              <a:t></a:t>
            </a:r>
            <a:endParaRPr lang="en-GB" b="1" dirty="0"/>
          </a:p>
        </p:txBody>
      </p:sp>
      <p:cxnSp>
        <p:nvCxnSpPr>
          <p:cNvPr id="80" name="Straight Connector 79">
            <a:extLst>
              <a:ext uri="{FF2B5EF4-FFF2-40B4-BE49-F238E27FC236}">
                <a16:creationId xmlns:a16="http://schemas.microsoft.com/office/drawing/2014/main" id="{BB572D46-10FB-276A-4230-79A591470006}"/>
              </a:ext>
            </a:extLst>
          </p:cNvPr>
          <p:cNvCxnSpPr>
            <a:cxnSpLocks/>
          </p:cNvCxnSpPr>
          <p:nvPr/>
        </p:nvCxnSpPr>
        <p:spPr>
          <a:xfrm flipV="1">
            <a:off x="385203" y="4499603"/>
            <a:ext cx="9923568" cy="2774"/>
          </a:xfrm>
          <a:prstGeom prst="line">
            <a:avLst/>
          </a:prstGeom>
        </p:spPr>
        <p:style>
          <a:lnRef idx="1">
            <a:schemeClr val="accent1"/>
          </a:lnRef>
          <a:fillRef idx="0">
            <a:schemeClr val="accent1"/>
          </a:fillRef>
          <a:effectRef idx="0">
            <a:schemeClr val="accent1"/>
          </a:effectRef>
          <a:fontRef idx="minor">
            <a:schemeClr val="tx1"/>
          </a:fontRef>
        </p:style>
      </p:cxnSp>
      <p:pic>
        <p:nvPicPr>
          <p:cNvPr id="2064" name="Picture 16" descr="Did you know? Fewer than 100 people have a photographic memory | New  Scientist">
            <a:extLst>
              <a:ext uri="{FF2B5EF4-FFF2-40B4-BE49-F238E27FC236}">
                <a16:creationId xmlns:a16="http://schemas.microsoft.com/office/drawing/2014/main" id="{E767CC00-B076-5D7D-E91A-A48B84FE13C5}"/>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85203" y="4770541"/>
            <a:ext cx="1746563" cy="982442"/>
          </a:xfrm>
          <a:prstGeom prst="rect">
            <a:avLst/>
          </a:prstGeom>
          <a:noFill/>
          <a:extLst>
            <a:ext uri="{909E8E84-426E-40DD-AFC4-6F175D3DCCD1}">
              <a14:hiddenFill xmlns:a14="http://schemas.microsoft.com/office/drawing/2010/main">
                <a:solidFill>
                  <a:srgbClr val="FFFFFF"/>
                </a:solidFill>
              </a14:hiddenFill>
            </a:ext>
          </a:extLst>
        </p:spPr>
      </p:pic>
      <p:sp>
        <p:nvSpPr>
          <p:cNvPr id="83" name="TextBox 82">
            <a:extLst>
              <a:ext uri="{FF2B5EF4-FFF2-40B4-BE49-F238E27FC236}">
                <a16:creationId xmlns:a16="http://schemas.microsoft.com/office/drawing/2014/main" id="{40AC6C46-E95C-3EF6-5126-3BCCF0AAB758}"/>
              </a:ext>
            </a:extLst>
          </p:cNvPr>
          <p:cNvSpPr txBox="1"/>
          <p:nvPr/>
        </p:nvSpPr>
        <p:spPr>
          <a:xfrm>
            <a:off x="2885026" y="4903721"/>
            <a:ext cx="4008026" cy="369332"/>
          </a:xfrm>
          <a:prstGeom prst="rect">
            <a:avLst/>
          </a:prstGeom>
          <a:noFill/>
        </p:spPr>
        <p:txBody>
          <a:bodyPr wrap="square" rtlCol="0">
            <a:spAutoFit/>
          </a:bodyPr>
          <a:lstStyle/>
          <a:p>
            <a:r>
              <a:rPr lang="en-GB" b="1" dirty="0"/>
              <a:t>For employment support, ask about </a:t>
            </a:r>
            <a:r>
              <a:rPr lang="en-GB" b="1" dirty="0">
                <a:sym typeface="Wingdings" panose="05000000000000000000" pitchFamily="2" charset="2"/>
              </a:rPr>
              <a:t></a:t>
            </a:r>
            <a:endParaRPr lang="en-GB" b="1" dirty="0"/>
          </a:p>
        </p:txBody>
      </p:sp>
      <p:sp>
        <p:nvSpPr>
          <p:cNvPr id="84" name="TextBox 83">
            <a:extLst>
              <a:ext uri="{FF2B5EF4-FFF2-40B4-BE49-F238E27FC236}">
                <a16:creationId xmlns:a16="http://schemas.microsoft.com/office/drawing/2014/main" id="{03B7904F-59FD-0B82-232D-A43A1E53F126}"/>
              </a:ext>
            </a:extLst>
          </p:cNvPr>
          <p:cNvSpPr txBox="1"/>
          <p:nvPr/>
        </p:nvSpPr>
        <p:spPr>
          <a:xfrm>
            <a:off x="3369723" y="5563076"/>
            <a:ext cx="5537114" cy="738664"/>
          </a:xfrm>
          <a:prstGeom prst="rect">
            <a:avLst/>
          </a:prstGeom>
          <a:noFill/>
        </p:spPr>
        <p:txBody>
          <a:bodyPr wrap="square" rtlCol="0">
            <a:spAutoFit/>
          </a:bodyPr>
          <a:lstStyle/>
          <a:p>
            <a:r>
              <a:rPr lang="en-GB" sz="1400" dirty="0"/>
              <a:t>Looking for employment and unsure where to start? These sessions will give you a chance to prepare for job applications, interviews and employment and allow you to improve these skills for the future.</a:t>
            </a:r>
          </a:p>
        </p:txBody>
      </p:sp>
      <p:cxnSp>
        <p:nvCxnSpPr>
          <p:cNvPr id="86" name="Straight Connector 85">
            <a:extLst>
              <a:ext uri="{FF2B5EF4-FFF2-40B4-BE49-F238E27FC236}">
                <a16:creationId xmlns:a16="http://schemas.microsoft.com/office/drawing/2014/main" id="{C27CD12E-B590-436B-238B-85A31AAFCFB8}"/>
              </a:ext>
            </a:extLst>
          </p:cNvPr>
          <p:cNvCxnSpPr>
            <a:cxnSpLocks/>
          </p:cNvCxnSpPr>
          <p:nvPr/>
        </p:nvCxnSpPr>
        <p:spPr>
          <a:xfrm>
            <a:off x="385203" y="6379029"/>
            <a:ext cx="9923568" cy="27514"/>
          </a:xfrm>
          <a:prstGeom prst="line">
            <a:avLst/>
          </a:prstGeom>
        </p:spPr>
        <p:style>
          <a:lnRef idx="1">
            <a:schemeClr val="accent1"/>
          </a:lnRef>
          <a:fillRef idx="0">
            <a:schemeClr val="accent1"/>
          </a:fillRef>
          <a:effectRef idx="0">
            <a:schemeClr val="accent1"/>
          </a:effectRef>
          <a:fontRef idx="minor">
            <a:schemeClr val="tx1"/>
          </a:fontRef>
        </p:style>
      </p:cxnSp>
      <p:pic>
        <p:nvPicPr>
          <p:cNvPr id="6" name="Picture 5" descr="A close up of a logo&#10;&#10;Description automatically generated">
            <a:extLst>
              <a:ext uri="{FF2B5EF4-FFF2-40B4-BE49-F238E27FC236}">
                <a16:creationId xmlns:a16="http://schemas.microsoft.com/office/drawing/2014/main" id="{636EAA63-225F-4717-422D-CCCF43FA15B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211538" y="167133"/>
            <a:ext cx="1148311" cy="365119"/>
          </a:xfrm>
          <a:prstGeom prst="rect">
            <a:avLst/>
          </a:prstGeom>
        </p:spPr>
      </p:pic>
      <p:sp>
        <p:nvSpPr>
          <p:cNvPr id="7" name="TextBox 6">
            <a:extLst>
              <a:ext uri="{FF2B5EF4-FFF2-40B4-BE49-F238E27FC236}">
                <a16:creationId xmlns:a16="http://schemas.microsoft.com/office/drawing/2014/main" id="{1F35B889-A39B-C8FB-44CA-5E36DA3B1135}"/>
              </a:ext>
            </a:extLst>
          </p:cNvPr>
          <p:cNvSpPr txBox="1"/>
          <p:nvPr/>
        </p:nvSpPr>
        <p:spPr>
          <a:xfrm>
            <a:off x="6687565" y="2587162"/>
            <a:ext cx="3047946" cy="923330"/>
          </a:xfrm>
          <a:prstGeom prst="rect">
            <a:avLst/>
          </a:prstGeom>
          <a:noFill/>
        </p:spPr>
        <p:txBody>
          <a:bodyPr wrap="square" rtlCol="0">
            <a:spAutoFit/>
          </a:bodyPr>
          <a:lstStyle/>
          <a:p>
            <a:pPr algn="just"/>
            <a:r>
              <a:rPr lang="en-GB" b="1" dirty="0"/>
              <a:t>Lego sessions, Wellbeing sessions, CBT, therapy dogs, arts&amp;crafts …</a:t>
            </a:r>
          </a:p>
        </p:txBody>
      </p:sp>
      <p:sp>
        <p:nvSpPr>
          <p:cNvPr id="10" name="TextBox 9">
            <a:extLst>
              <a:ext uri="{FF2B5EF4-FFF2-40B4-BE49-F238E27FC236}">
                <a16:creationId xmlns:a16="http://schemas.microsoft.com/office/drawing/2014/main" id="{56285F27-5073-55C6-4C68-1E30737AB5B5}"/>
              </a:ext>
            </a:extLst>
          </p:cNvPr>
          <p:cNvSpPr txBox="1"/>
          <p:nvPr/>
        </p:nvSpPr>
        <p:spPr>
          <a:xfrm>
            <a:off x="6670669" y="4601102"/>
            <a:ext cx="2800245" cy="923330"/>
          </a:xfrm>
          <a:prstGeom prst="rect">
            <a:avLst/>
          </a:prstGeom>
          <a:noFill/>
        </p:spPr>
        <p:txBody>
          <a:bodyPr wrap="square" rtlCol="0">
            <a:spAutoFit/>
          </a:bodyPr>
          <a:lstStyle/>
          <a:p>
            <a:pPr algn="just"/>
            <a:r>
              <a:rPr lang="en-GB" b="1" dirty="0"/>
              <a:t>CV writing, disclosure letter writing, job searching, mock interviews …</a:t>
            </a:r>
          </a:p>
        </p:txBody>
      </p:sp>
      <p:sp>
        <p:nvSpPr>
          <p:cNvPr id="11" name="TextBox 10">
            <a:extLst>
              <a:ext uri="{FF2B5EF4-FFF2-40B4-BE49-F238E27FC236}">
                <a16:creationId xmlns:a16="http://schemas.microsoft.com/office/drawing/2014/main" id="{EA2A5D24-000B-574D-323A-8BD7BC8649FD}"/>
              </a:ext>
            </a:extLst>
          </p:cNvPr>
          <p:cNvSpPr txBox="1"/>
          <p:nvPr/>
        </p:nvSpPr>
        <p:spPr>
          <a:xfrm>
            <a:off x="7849352" y="708796"/>
            <a:ext cx="2494131" cy="646331"/>
          </a:xfrm>
          <a:prstGeom prst="rect">
            <a:avLst/>
          </a:prstGeom>
          <a:noFill/>
        </p:spPr>
        <p:txBody>
          <a:bodyPr wrap="square" rtlCol="0">
            <a:spAutoFit/>
          </a:bodyPr>
          <a:lstStyle/>
          <a:p>
            <a:pPr algn="just"/>
            <a:r>
              <a:rPr lang="en-GB" b="1" dirty="0"/>
              <a:t>Walks, Non-accredited courses …</a:t>
            </a:r>
          </a:p>
        </p:txBody>
      </p:sp>
    </p:spTree>
    <p:extLst>
      <p:ext uri="{BB962C8B-B14F-4D97-AF65-F5344CB8AC3E}">
        <p14:creationId xmlns:p14="http://schemas.microsoft.com/office/powerpoint/2010/main" val="2603510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0a6be467-e76b-4869-981c-41fd8dac8726" xsi:nil="true"/>
    <lcf76f155ced4ddcb4097134ff3c332f xmlns="58c8e540-cdfe-4713-bff0-4351d38ade9d">
      <Terms xmlns="http://schemas.microsoft.com/office/infopath/2007/PartnerControls"/>
    </lcf76f155ced4ddcb4097134ff3c332f>
    <Number xmlns="58c8e540-cdfe-4713-bff0-4351d38ade9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E0EB63A1E2B0A43B803C23E62A33D0E" ma:contentTypeVersion="" ma:contentTypeDescription="Create a new document." ma:contentTypeScope="" ma:versionID="51eba63fcdbfc2b220dcb1461b28a2a2">
  <xsd:schema xmlns:xsd="http://www.w3.org/2001/XMLSchema" xmlns:xs="http://www.w3.org/2001/XMLSchema" xmlns:p="http://schemas.microsoft.com/office/2006/metadata/properties" xmlns:ns2="58C8E540-CDFE-4713-BFF0-4351D38ADE9D" xmlns:ns3="4d30bb2a-f321-43c9-acb7-6f415d4a716e" xmlns:ns4="58c8e540-cdfe-4713-bff0-4351d38ade9d" xmlns:ns5="0a6be467-e76b-4869-981c-41fd8dac8726" targetNamespace="http://schemas.microsoft.com/office/2006/metadata/properties" ma:root="true" ma:fieldsID="da28d02869152019d728ace0375ba34e" ns2:_="" ns3:_="" ns4:_="" ns5:_="">
    <xsd:import namespace="58C8E540-CDFE-4713-BFF0-4351D38ADE9D"/>
    <xsd:import namespace="4d30bb2a-f321-43c9-acb7-6f415d4a716e"/>
    <xsd:import namespace="58c8e540-cdfe-4713-bff0-4351d38ade9d"/>
    <xsd:import namespace="0a6be467-e76b-4869-981c-41fd8dac872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4:MediaServiceGenerationTime" minOccurs="0"/>
                <xsd:element ref="ns4:MediaServiceEventHashCode" minOccurs="0"/>
                <xsd:element ref="ns4:MediaServiceAutoKeyPoints" minOccurs="0"/>
                <xsd:element ref="ns4:MediaServiceKeyPoints" minOccurs="0"/>
                <xsd:element ref="ns4:Number" minOccurs="0"/>
                <xsd:element ref="ns4:MediaLengthInSeconds" minOccurs="0"/>
                <xsd:element ref="ns4:lcf76f155ced4ddcb4097134ff3c332f" minOccurs="0"/>
                <xsd:element ref="ns5:TaxCatchAll" minOccurs="0"/>
                <xsd:element ref="ns4:MediaServiceSearchProperties" minOccurs="0"/>
                <xsd:element ref="ns4:MediaServiceObjectDetectorVersions" minOccurs="0"/>
                <xsd:element ref="ns4: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C8E540-CDFE-4713-BFF0-4351D38ADE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d30bb2a-f321-43c9-acb7-6f415d4a716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8c8e540-cdfe-4713-bff0-4351d38ade9d" elementFormDefault="qualified">
    <xsd:import namespace="http://schemas.microsoft.com/office/2006/documentManagement/types"/>
    <xsd:import namespace="http://schemas.microsoft.com/office/infopath/2007/PartnerControls"/>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Number" ma:index="20" nillable="true" ma:displayName="Number" ma:format="Dropdown" ma:internalName="Number" ma:percentage="FALSE">
      <xsd:simpleType>
        <xsd:restriction base="dms:Number"/>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0a722410-03a9-4718-9392-c4089ca5a50e" ma:termSetId="09814cd3-568e-fe90-9814-8d621ff8fb84" ma:anchorId="fba54fb3-c3e1-fe81-a776-ca4b69148c4d" ma:open="true" ma:isKeyword="false">
      <xsd:complexType>
        <xsd:sequence>
          <xsd:element ref="pc:Terms" minOccurs="0" maxOccurs="1"/>
        </xsd:sequence>
      </xsd:complex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BillingMetadata" ma:index="27"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a6be467-e76b-4869-981c-41fd8dac8726" elementFormDefault="qualified">
    <xsd:import namespace="http://schemas.microsoft.com/office/2006/documentManagement/types"/>
    <xsd:import namespace="http://schemas.microsoft.com/office/infopath/2007/PartnerControls"/>
    <xsd:element name="TaxCatchAll" ma:index="24" nillable="true" ma:displayName="Taxonomy Catch All Column" ma:hidden="true" ma:list="{be8a2237-55ea-4d70-868f-dd5aeff31326}" ma:internalName="TaxCatchAll" ma:showField="CatchAllData" ma:web="0a6be467-e76b-4869-981c-41fd8dac87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E53B0B3-0F5A-401C-97A3-2E7FE5C3857A}">
  <ds:schemaRefs>
    <ds:schemaRef ds:uri="http://schemas.microsoft.com/sharepoint/v3/contenttype/forms"/>
  </ds:schemaRefs>
</ds:datastoreItem>
</file>

<file path=customXml/itemProps2.xml><?xml version="1.0" encoding="utf-8"?>
<ds:datastoreItem xmlns:ds="http://schemas.openxmlformats.org/officeDocument/2006/customXml" ds:itemID="{12D4F630-F244-4249-A1DD-CAF66701C44D}">
  <ds:schemaRefs>
    <ds:schemaRef ds:uri="http://purl.org/dc/terms/"/>
    <ds:schemaRef ds:uri="http://schemas.microsoft.com/office/2006/metadata/properties"/>
    <ds:schemaRef ds:uri="http://schemas.microsoft.com/office/2006/documentManagement/types"/>
    <ds:schemaRef ds:uri="http://purl.org/dc/elements/1.1/"/>
    <ds:schemaRef ds:uri="39022ca7-da8b-462c-ac53-cf911d2e7c5d"/>
    <ds:schemaRef ds:uri="http://schemas.openxmlformats.org/package/2006/metadata/core-properties"/>
    <ds:schemaRef ds:uri="http://www.w3.org/XML/1998/namespace"/>
    <ds:schemaRef ds:uri="http://purl.org/dc/dcmitype/"/>
    <ds:schemaRef ds:uri="http://schemas.microsoft.com/office/infopath/2007/PartnerControls"/>
    <ds:schemaRef ds:uri="21fe2dc5-e687-4b08-a992-8b5ade4d5474"/>
    <ds:schemaRef ds:uri="http://schemas.microsoft.com/sharepoint/v3"/>
  </ds:schemaRefs>
</ds:datastoreItem>
</file>

<file path=customXml/itemProps3.xml><?xml version="1.0" encoding="utf-8"?>
<ds:datastoreItem xmlns:ds="http://schemas.openxmlformats.org/officeDocument/2006/customXml" ds:itemID="{B95436F2-DB97-41D4-9AF8-77368F9ED494}"/>
</file>

<file path=docProps/app.xml><?xml version="1.0" encoding="utf-8"?>
<Properties xmlns="http://schemas.openxmlformats.org/officeDocument/2006/extended-properties" xmlns:vt="http://schemas.openxmlformats.org/officeDocument/2006/docPropsVTypes">
  <TotalTime>5293</TotalTime>
  <Words>1346</Words>
  <Application>Microsoft Office PowerPoint</Application>
  <PresentationFormat>Custom</PresentationFormat>
  <Paragraphs>395</Paragraphs>
  <Slides>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DM Sans Bold</vt:lpstr>
      <vt:lpstr>Wingdings</vt:lpstr>
      <vt:lpstr>Arial</vt:lpstr>
      <vt:lpstr>DM Sans</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CFO Activity Schedule TEMPLATE</dc:title>
  <dc:creator>Hvalec, Julia (Growth Company)</dc:creator>
  <cp:lastModifiedBy>Couldstone, Ellie (Growth Company)</cp:lastModifiedBy>
  <cp:revision>306</cp:revision>
  <cp:lastPrinted>2024-09-30T08:24:20Z</cp:lastPrinted>
  <dcterms:created xsi:type="dcterms:W3CDTF">2006-08-16T00:00:00Z</dcterms:created>
  <dcterms:modified xsi:type="dcterms:W3CDTF">2025-04-10T14:15:45Z</dcterms:modified>
  <dc:identifier>DAFxy3nWgJM</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0x010100EE0EB63A1E2B0A43B803C23E62A33D0E</vt:lpwstr>
  </property>
</Properties>
</file>