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 id="258" r:id="rId7"/>
    <p:sldId id="259" r:id="rId8"/>
    <p:sldId id="260" r:id="rId9"/>
  </p:sldIdLst>
  <p:sldSz cx="10693400" cy="7556500"/>
  <p:notesSz cx="6797675" cy="9926638"/>
  <p:embeddedFontLst>
    <p:embeddedFont>
      <p:font typeface="DM Sans" pitchFamily="2" charset="0"/>
      <p:regular r:id="rId10"/>
      <p:bold r:id="rId11"/>
      <p:italic r:id="rId12"/>
      <p:boldItalic r:id="rId13"/>
    </p:embeddedFont>
    <p:embeddedFont>
      <p:font typeface="DM Sans Bold" charset="0"/>
      <p:regular r:id="rId14"/>
      <p:bold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65" autoAdjust="0"/>
  </p:normalViewPr>
  <p:slideViewPr>
    <p:cSldViewPr snapToGrid="0">
      <p:cViewPr varScale="1">
        <p:scale>
          <a:sx n="73" d="100"/>
          <a:sy n="73" d="100"/>
        </p:scale>
        <p:origin x="1387"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8.jpeg"/><Relationship Id="rId5" Type="http://schemas.microsoft.com/office/2007/relationships/hdphoto" Target="../media/hdphoto1.wdp"/><Relationship Id="rId15" Type="http://schemas.microsoft.com/office/2007/relationships/hdphoto" Target="../media/hdphoto3.wdp"/><Relationship Id="rId10" Type="http://schemas.openxmlformats.org/officeDocument/2006/relationships/image" Target="../media/image7.jpeg"/><Relationship Id="rId4" Type="http://schemas.openxmlformats.org/officeDocument/2006/relationships/image" Target="../media/image3.png"/><Relationship Id="rId9" Type="http://schemas.microsoft.com/office/2007/relationships/hdphoto" Target="../media/hdphoto2.wdp"/><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microsoft.com/office/2007/relationships/hdphoto" Target="../media/hdphoto4.wdp"/><Relationship Id="rId13" Type="http://schemas.openxmlformats.org/officeDocument/2006/relationships/image" Target="../media/image9.jpeg"/><Relationship Id="rId18" Type="http://schemas.microsoft.com/office/2007/relationships/hdphoto" Target="../media/hdphoto5.wdp"/><Relationship Id="rId3" Type="http://schemas.openxmlformats.org/officeDocument/2006/relationships/image" Target="../media/image2.png"/><Relationship Id="rId7" Type="http://schemas.openxmlformats.org/officeDocument/2006/relationships/image" Target="../media/image14.png"/><Relationship Id="rId12" Type="http://schemas.openxmlformats.org/officeDocument/2006/relationships/image" Target="../media/image15.jpeg"/><Relationship Id="rId17" Type="http://schemas.openxmlformats.org/officeDocument/2006/relationships/image" Target="../media/image16.png"/><Relationship Id="rId2" Type="http://schemas.openxmlformats.org/officeDocument/2006/relationships/image" Target="../media/image1.png"/><Relationship Id="rId16" Type="http://schemas.microsoft.com/office/2007/relationships/hdphoto" Target="../media/hdphoto3.wdp"/><Relationship Id="rId1" Type="http://schemas.openxmlformats.org/officeDocument/2006/relationships/slideLayout" Target="../slideLayouts/slideLayout7.xml"/><Relationship Id="rId6" Type="http://schemas.openxmlformats.org/officeDocument/2006/relationships/image" Target="../media/image13.jpeg"/><Relationship Id="rId11" Type="http://schemas.openxmlformats.org/officeDocument/2006/relationships/image" Target="../media/image8.jpeg"/><Relationship Id="rId5" Type="http://schemas.openxmlformats.org/officeDocument/2006/relationships/image" Target="../media/image5.png"/><Relationship Id="rId15" Type="http://schemas.openxmlformats.org/officeDocument/2006/relationships/image" Target="../media/image11.png"/><Relationship Id="rId10" Type="http://schemas.microsoft.com/office/2007/relationships/hdphoto" Target="../media/hdphoto1.wdp"/><Relationship Id="rId19" Type="http://schemas.openxmlformats.org/officeDocument/2006/relationships/image" Target="../media/image17.jpeg"/><Relationship Id="rId4" Type="http://schemas.openxmlformats.org/officeDocument/2006/relationships/image" Target="../media/image12.jpeg"/><Relationship Id="rId9" Type="http://schemas.openxmlformats.org/officeDocument/2006/relationships/image" Target="../media/image3.png"/><Relationship Id="rId14" Type="http://schemas.openxmlformats.org/officeDocument/2006/relationships/image" Target="../media/image10.jpe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13" Type="http://schemas.microsoft.com/office/2007/relationships/hdphoto" Target="../media/hdphoto1.wdp"/><Relationship Id="rId18" Type="http://schemas.openxmlformats.org/officeDocument/2006/relationships/image" Target="../media/image20.jpeg"/><Relationship Id="rId3" Type="http://schemas.openxmlformats.org/officeDocument/2006/relationships/image" Target="../media/image2.png"/><Relationship Id="rId7" Type="http://schemas.microsoft.com/office/2007/relationships/hdphoto" Target="../media/hdphoto5.wdp"/><Relationship Id="rId12" Type="http://schemas.openxmlformats.org/officeDocument/2006/relationships/image" Target="../media/image3.png"/><Relationship Id="rId17" Type="http://schemas.microsoft.com/office/2007/relationships/hdphoto" Target="../media/hdphoto3.wdp"/><Relationship Id="rId2" Type="http://schemas.openxmlformats.org/officeDocument/2006/relationships/image" Target="../media/image1.png"/><Relationship Id="rId16" Type="http://schemas.openxmlformats.org/officeDocument/2006/relationships/image" Target="../media/image11.png"/><Relationship Id="rId20" Type="http://schemas.openxmlformats.org/officeDocument/2006/relationships/image" Target="../media/image22.jpe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19.jpeg"/><Relationship Id="rId5" Type="http://schemas.openxmlformats.org/officeDocument/2006/relationships/image" Target="../media/image5.png"/><Relationship Id="rId15" Type="http://schemas.openxmlformats.org/officeDocument/2006/relationships/image" Target="../media/image10.jpeg"/><Relationship Id="rId10" Type="http://schemas.openxmlformats.org/officeDocument/2006/relationships/image" Target="../media/image15.jpeg"/><Relationship Id="rId19" Type="http://schemas.openxmlformats.org/officeDocument/2006/relationships/image" Target="../media/image21.jpeg"/><Relationship Id="rId4" Type="http://schemas.openxmlformats.org/officeDocument/2006/relationships/image" Target="../media/image18.jpeg"/><Relationship Id="rId9" Type="http://schemas.microsoft.com/office/2007/relationships/hdphoto" Target="../media/hdphoto4.wdp"/><Relationship Id="rId1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jpeg"/><Relationship Id="rId18" Type="http://schemas.microsoft.com/office/2007/relationships/hdphoto" Target="../media/hdphoto3.wdp"/><Relationship Id="rId3" Type="http://schemas.openxmlformats.org/officeDocument/2006/relationships/image" Target="../media/image2.png"/><Relationship Id="rId7" Type="http://schemas.microsoft.com/office/2007/relationships/hdphoto" Target="../media/hdphoto5.wdp"/><Relationship Id="rId12" Type="http://schemas.microsoft.com/office/2007/relationships/hdphoto" Target="../media/hdphoto1.wdp"/><Relationship Id="rId17"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3.png"/><Relationship Id="rId5" Type="http://schemas.openxmlformats.org/officeDocument/2006/relationships/image" Target="../media/image5.png"/><Relationship Id="rId15" Type="http://schemas.openxmlformats.org/officeDocument/2006/relationships/image" Target="../media/image23.png"/><Relationship Id="rId10" Type="http://schemas.openxmlformats.org/officeDocument/2006/relationships/image" Target="../media/image15.jpeg"/><Relationship Id="rId19" Type="http://schemas.openxmlformats.org/officeDocument/2006/relationships/image" Target="../media/image24.jpeg"/><Relationship Id="rId4" Type="http://schemas.openxmlformats.org/officeDocument/2006/relationships/image" Target="../media/image12.jpeg"/><Relationship Id="rId9" Type="http://schemas.microsoft.com/office/2007/relationships/hdphoto" Target="../media/hdphoto4.wdp"/><Relationship Id="rId14" Type="http://schemas.openxmlformats.org/officeDocument/2006/relationships/image" Target="../media/image8.jpeg"/></Relationships>
</file>

<file path=ppt/slides/_rels/slide5.xml.rels><?xml version="1.0" encoding="UTF-8" standalone="yes"?>
<Relationships xmlns="http://schemas.openxmlformats.org/package/2006/relationships"><Relationship Id="rId8" Type="http://schemas.openxmlformats.org/officeDocument/2006/relationships/image" Target="../media/image19.jpeg"/><Relationship Id="rId13" Type="http://schemas.openxmlformats.org/officeDocument/2006/relationships/image" Target="../media/image25.jpeg"/><Relationship Id="rId3" Type="http://schemas.openxmlformats.org/officeDocument/2006/relationships/image" Target="../media/image2.png"/><Relationship Id="rId7" Type="http://schemas.openxmlformats.org/officeDocument/2006/relationships/image" Target="../media/image18.jpeg"/><Relationship Id="rId12"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5.jpeg"/><Relationship Id="rId11" Type="http://schemas.openxmlformats.org/officeDocument/2006/relationships/image" Target="../media/image3.png"/><Relationship Id="rId5" Type="http://schemas.microsoft.com/office/2007/relationships/hdphoto" Target="../media/hdphoto4.wdp"/><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10.jpeg"/><Relationship Id="rId1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4105230843"/>
              </p:ext>
            </p:extLst>
          </p:nvPr>
        </p:nvGraphicFramePr>
        <p:xfrm>
          <a:off x="2630402" y="706363"/>
          <a:ext cx="7838636" cy="6744331"/>
        </p:xfrm>
        <a:graphic>
          <a:graphicData uri="http://schemas.openxmlformats.org/drawingml/2006/table">
            <a:tbl>
              <a:tblPr/>
              <a:tblGrid>
                <a:gridCol w="1660321">
                  <a:extLst>
                    <a:ext uri="{9D8B030D-6E8A-4147-A177-3AD203B41FA5}">
                      <a16:colId xmlns:a16="http://schemas.microsoft.com/office/drawing/2014/main" val="20000"/>
                    </a:ext>
                  </a:extLst>
                </a:gridCol>
                <a:gridCol w="1475133">
                  <a:extLst>
                    <a:ext uri="{9D8B030D-6E8A-4147-A177-3AD203B41FA5}">
                      <a16:colId xmlns:a16="http://schemas.microsoft.com/office/drawing/2014/main" val="20001"/>
                    </a:ext>
                  </a:extLst>
                </a:gridCol>
                <a:gridCol w="1567727">
                  <a:extLst>
                    <a:ext uri="{9D8B030D-6E8A-4147-A177-3AD203B41FA5}">
                      <a16:colId xmlns:a16="http://schemas.microsoft.com/office/drawing/2014/main" val="20002"/>
                    </a:ext>
                  </a:extLst>
                </a:gridCol>
                <a:gridCol w="1567727">
                  <a:extLst>
                    <a:ext uri="{9D8B030D-6E8A-4147-A177-3AD203B41FA5}">
                      <a16:colId xmlns:a16="http://schemas.microsoft.com/office/drawing/2014/main" val="20003"/>
                    </a:ext>
                  </a:extLst>
                </a:gridCol>
                <a:gridCol w="1567728">
                  <a:extLst>
                    <a:ext uri="{9D8B030D-6E8A-4147-A177-3AD203B41FA5}">
                      <a16:colId xmlns:a16="http://schemas.microsoft.com/office/drawing/2014/main" val="20004"/>
                    </a:ext>
                  </a:extLst>
                </a:gridCol>
              </a:tblGrid>
              <a:tr h="72528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30/9/2024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1/10/2024</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2/10/2024</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3/10/2024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4/10/2024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1179568">
                <a:tc rowSpan="5">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SEPTEMBER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5">
                  <a:txBody>
                    <a:bodyPr/>
                    <a:lstStyle/>
                    <a:p>
                      <a:pPr algn="ctr">
                        <a:lnSpc>
                          <a:spcPts val="1515"/>
                        </a:lnSpc>
                      </a:pPr>
                      <a:r>
                        <a:rPr lang="en-US" sz="1082" dirty="0">
                          <a:solidFill>
                            <a:srgbClr val="000000"/>
                          </a:solidFill>
                          <a:latin typeface="DM Sans"/>
                        </a:rPr>
                        <a:t>HUB CLOSED</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453952">
                <a:tc vMerge="1">
                  <a:txBody>
                    <a:bodyPr/>
                    <a:lstStyle/>
                    <a:p>
                      <a:pPr algn="ctr">
                        <a:lnSpc>
                          <a:spcPts val="1470"/>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82" dirty="0">
                          <a:solidFill>
                            <a:srgbClr val="000000"/>
                          </a:solidFill>
                          <a:latin typeface="DM Sans"/>
                        </a:rPr>
                        <a:t>Halloween </a:t>
                      </a:r>
                      <a:r>
                        <a:rPr lang="en-US" sz="1082" dirty="0" err="1">
                          <a:solidFill>
                            <a:srgbClr val="000000"/>
                          </a:solidFill>
                          <a:latin typeface="DM Sans"/>
                        </a:rPr>
                        <a:t>Arts&amp;Crafts</a:t>
                      </a:r>
                      <a:endParaRPr lang="en-US" sz="1100" dirty="0"/>
                    </a:p>
                    <a:p>
                      <a:pPr algn="ctr">
                        <a:lnSpc>
                          <a:spcPts val="1515"/>
                        </a:lnSpc>
                      </a:pPr>
                      <a:r>
                        <a:rPr lang="en-US" sz="1082" dirty="0">
                          <a:solidFill>
                            <a:srgbClr val="000000"/>
                          </a:solidFill>
                          <a:latin typeface="DM Sans"/>
                        </a:rPr>
                        <a:t>10:30am-12pm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algn="ctr"/>
                      <a:r>
                        <a:rPr lang="en-GB" sz="1100" dirty="0">
                          <a:latin typeface="DM Sans" pitchFamily="2" charset="0"/>
                        </a:rPr>
                        <a:t>Bingo</a:t>
                      </a:r>
                    </a:p>
                    <a:p>
                      <a:pPr algn="ctr"/>
                      <a:r>
                        <a:rPr lang="en-GB" sz="1100" dirty="0">
                          <a:latin typeface="DM Sans" pitchFamily="2" charset="0"/>
                        </a:rPr>
                        <a:t>10am-11am</a:t>
                      </a:r>
                    </a:p>
                    <a:p>
                      <a:pPr algn="ctr"/>
                      <a:endParaRPr lang="en-GB" sz="1100" dirty="0">
                        <a:latin typeface="DM Sans" pitchFamily="2" charset="0"/>
                      </a:endParaRP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Statue Hunting</a:t>
                      </a:r>
                    </a:p>
                    <a:p>
                      <a:pPr algn="ctr">
                        <a:lnSpc>
                          <a:spcPts val="1515"/>
                        </a:lnSpc>
                      </a:pPr>
                      <a:r>
                        <a:rPr lang="en-US" sz="1082" dirty="0">
                          <a:solidFill>
                            <a:srgbClr val="000000"/>
                          </a:solidFill>
                          <a:latin typeface="DM Sans"/>
                        </a:rPr>
                        <a:t>10am-2pm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5549437"/>
                  </a:ext>
                </a:extLst>
              </a:tr>
              <a:tr h="493987">
                <a:tc vMerge="1">
                  <a:txBody>
                    <a:bodyPr/>
                    <a:lstStyle/>
                    <a:p>
                      <a:endParaRPr lang="en-GB"/>
                    </a:p>
                  </a:txBody>
                  <a:tcPr/>
                </a:tc>
                <a:tc>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tc>
                <a:tc>
                  <a:txBody>
                    <a:bodyPr/>
                    <a:lstStyle/>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420986985"/>
                  </a:ext>
                </a:extLst>
              </a:tr>
              <a:tr h="1309844">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defRPr/>
                      </a:pPr>
                      <a:r>
                        <a:rPr lang="en-US" sz="1082" dirty="0">
                          <a:solidFill>
                            <a:srgbClr val="000000"/>
                          </a:solidFill>
                          <a:latin typeface="DM Sans"/>
                        </a:rPr>
                        <a:t>Lego Nostalgia</a:t>
                      </a:r>
                      <a:endParaRPr lang="en-US" sz="1100" dirty="0"/>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Recovery Group</a:t>
                      </a:r>
                    </a:p>
                    <a:p>
                      <a:pPr algn="ctr">
                        <a:lnSpc>
                          <a:spcPts val="1515"/>
                        </a:lnSpc>
                      </a:pPr>
                      <a:r>
                        <a:rPr lang="en-US" sz="1100" dirty="0">
                          <a:solidFill>
                            <a:srgbClr val="000000"/>
                          </a:solidFill>
                          <a:latin typeface="DM Sans"/>
                        </a:rPr>
                        <a:t>3pm-4pm</a:t>
                      </a:r>
                    </a:p>
                    <a:p>
                      <a:pPr algn="ctr">
                        <a:lnSpc>
                          <a:spcPts val="1515"/>
                        </a:lnSpc>
                      </a:pPr>
                      <a:endParaRPr lang="en-US" sz="1100" dirty="0">
                        <a:solidFill>
                          <a:srgbClr val="000000"/>
                        </a:solidFill>
                        <a:latin typeface="DM Sans"/>
                      </a:endParaRP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Chess Club</a:t>
                      </a:r>
                    </a:p>
                    <a:p>
                      <a:pPr algn="ctr">
                        <a:lnSpc>
                          <a:spcPts val="1515"/>
                        </a:lnSpc>
                      </a:pPr>
                      <a:r>
                        <a:rPr lang="en-US" sz="1082" dirty="0">
                          <a:solidFill>
                            <a:srgbClr val="000000"/>
                          </a:solidFill>
                          <a:latin typeface="DM Sans"/>
                        </a:rPr>
                        <a:t>1pm-2pm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7062286"/>
                  </a:ext>
                </a:extLst>
              </a:tr>
              <a:tr h="1391198">
                <a:tc vMerge="1">
                  <a:txBody>
                    <a:bodyPr/>
                    <a:lstStyle/>
                    <a:p>
                      <a:endParaRPr lang="en-GB"/>
                    </a:p>
                  </a:txBody>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Disclosure Letter Writing </a:t>
                      </a:r>
                      <a:r>
                        <a:rPr lang="en-GB" sz="1100" dirty="0">
                          <a:latin typeface="DM Sans" pitchFamily="2" charset="0"/>
                        </a:rPr>
                        <a:t>(Hub and Community)</a:t>
                      </a:r>
                      <a:endParaRPr lang="en-US" sz="1100" dirty="0">
                        <a:solidFill>
                          <a:srgbClr val="000000"/>
                        </a:solidFill>
                        <a:latin typeface="DM Sans"/>
                      </a:endParaRPr>
                    </a:p>
                    <a:p>
                      <a:pPr algn="ctr">
                        <a:lnSpc>
                          <a:spcPts val="1515"/>
                        </a:lnSpc>
                      </a:pPr>
                      <a:r>
                        <a:rPr lang="en-US" sz="1100" dirty="0">
                          <a:solidFill>
                            <a:srgbClr val="000000"/>
                          </a:solidFill>
                          <a:latin typeface="DM Sans"/>
                        </a:rPr>
                        <a:t>3pm-4pm</a:t>
                      </a:r>
                    </a:p>
                    <a:p>
                      <a:pPr algn="ctr">
                        <a:lnSpc>
                          <a:spcPts val="1515"/>
                        </a:lnSpc>
                      </a:pPr>
                      <a:endParaRPr lang="en-US" sz="1100" dirty="0">
                        <a:solidFill>
                          <a:srgbClr val="000000"/>
                        </a:solidFill>
                        <a:latin typeface="DM Sans"/>
                      </a:endParaRPr>
                    </a:p>
                    <a:p>
                      <a:endParaRPr lang="en-GB"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Job Searching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49879629"/>
                  </a:ext>
                </a:extLst>
              </a:tr>
            </a:tbl>
          </a:graphicData>
        </a:graphic>
      </p:graphicFrame>
      <p:grpSp>
        <p:nvGrpSpPr>
          <p:cNvPr id="3" name="Group 3"/>
          <p:cNvGrpSpPr/>
          <p:nvPr/>
        </p:nvGrpSpPr>
        <p:grpSpPr>
          <a:xfrm>
            <a:off x="184646" y="1557152"/>
            <a:ext cx="2415335" cy="4660914"/>
            <a:chOff x="0" y="-11780"/>
            <a:chExt cx="879857" cy="1697876"/>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11082" y="-11780"/>
              <a:ext cx="868775" cy="1697876"/>
            </a:xfrm>
            <a:prstGeom prst="rect">
              <a:avLst/>
            </a:prstGeom>
          </p:spPr>
          <p:txBody>
            <a:bodyPr lIns="50800" tIns="50800" rIns="50800" bIns="50800" rtlCol="0" anchor="ctr"/>
            <a:lstStyle/>
            <a:p>
              <a:pPr algn="ctr">
                <a:lnSpc>
                  <a:spcPts val="2379"/>
                </a:lnSpc>
              </a:pPr>
              <a:r>
                <a:rPr lang="en-US" sz="1400" u="sng" dirty="0">
                  <a:solidFill>
                    <a:srgbClr val="FFFFFF"/>
                  </a:solidFill>
                  <a:latin typeface="DM Sans"/>
                </a:rPr>
                <a:t>Information</a:t>
              </a:r>
            </a:p>
            <a:p>
              <a:pPr algn="ctr">
                <a:lnSpc>
                  <a:spcPts val="2379"/>
                </a:lnSpc>
              </a:pPr>
              <a:r>
                <a:rPr lang="en-US" sz="1100" dirty="0">
                  <a:solidFill>
                    <a:srgbClr val="FFFFFF"/>
                  </a:solidFill>
                  <a:latin typeface="DM Sans" pitchFamily="2" charset="0"/>
                </a:rPr>
                <a:t>The Hub is located at Film Studios</a:t>
              </a:r>
            </a:p>
            <a:p>
              <a:pPr algn="ctr">
                <a:lnSpc>
                  <a:spcPts val="2379"/>
                </a:lnSpc>
              </a:pPr>
              <a:r>
                <a:rPr lang="en-GB" sz="1100" b="0" i="0" dirty="0">
                  <a:solidFill>
                    <a:schemeClr val="bg1"/>
                  </a:solidFill>
                  <a:effectLst/>
                  <a:latin typeface="DM Sans" pitchFamily="2" charset="0"/>
                </a:rPr>
                <a:t>105 Boundary St, Liverpool L5 9YJ</a:t>
              </a:r>
            </a:p>
            <a:p>
              <a:pPr algn="ctr">
                <a:lnSpc>
                  <a:spcPts val="2379"/>
                </a:lnSpc>
              </a:pPr>
              <a:r>
                <a:rPr lang="en-GB" sz="1100" dirty="0">
                  <a:solidFill>
                    <a:schemeClr val="bg1"/>
                  </a:solidFill>
                  <a:latin typeface="DM Sans" pitchFamily="2" charset="0"/>
                </a:rPr>
                <a:t>Phone numbers: </a:t>
              </a:r>
              <a:r>
                <a:rPr lang="en-GB" sz="1100" dirty="0">
                  <a:solidFill>
                    <a:schemeClr val="bg1"/>
                  </a:solidFill>
                  <a:effectLst/>
                  <a:latin typeface="DM Sans" pitchFamily="2" charset="0"/>
                  <a:ea typeface="Calibri" panose="020F0502020204030204" pitchFamily="34" charset="0"/>
                </a:rPr>
                <a:t>07753415584 or 07741381060</a:t>
              </a:r>
              <a:endParaRPr lang="en-GB" sz="1100" b="0" i="0" dirty="0">
                <a:solidFill>
                  <a:schemeClr val="bg1"/>
                </a:solidFill>
                <a:effectLst/>
                <a:latin typeface="DM Sans" pitchFamily="2" charset="0"/>
              </a:endParaRPr>
            </a:p>
            <a:p>
              <a:pPr algn="ctr">
                <a:lnSpc>
                  <a:spcPts val="2379"/>
                </a:lnSpc>
              </a:pPr>
              <a:r>
                <a:rPr lang="en-US" sz="1050" dirty="0" err="1">
                  <a:solidFill>
                    <a:srgbClr val="FFFFFF"/>
                  </a:solidFill>
                  <a:latin typeface="DM Sans"/>
                </a:rPr>
                <a:t>Arts&amp;Crafts</a:t>
              </a:r>
              <a:r>
                <a:rPr lang="en-US" sz="1050" dirty="0">
                  <a:solidFill>
                    <a:srgbClr val="FFFFFF"/>
                  </a:solidFill>
                  <a:latin typeface="DM Sans"/>
                </a:rPr>
                <a:t>, Board Games, Chess Club and Bingo sessions offer participants a therapeutic environment that can help them improve their mental and social wellbeing, as well as help them work on their creativity and problem solving. Statue Hunting session can help participants improve their physical health and problem solving.</a:t>
              </a: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49" name="Group 49"/>
          <p:cNvGrpSpPr/>
          <p:nvPr/>
        </p:nvGrpSpPr>
        <p:grpSpPr>
          <a:xfrm>
            <a:off x="344097" y="6391036"/>
            <a:ext cx="2066012" cy="747035"/>
            <a:chOff x="183080" y="0"/>
            <a:chExt cx="2754682" cy="996046"/>
          </a:xfrm>
        </p:grpSpPr>
        <p:sp>
          <p:nvSpPr>
            <p:cNvPr id="50" name="Freeform 50"/>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52" name="TextBox 52"/>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7" y="89855"/>
            <a:ext cx="4618828"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OCTOBER - WEEK  1</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pic>
        <p:nvPicPr>
          <p:cNvPr id="1026" name="Picture 2" descr="GC_Landscape_RGB">
            <a:extLst>
              <a:ext uri="{FF2B5EF4-FFF2-40B4-BE49-F238E27FC236}">
                <a16:creationId xmlns:a16="http://schemas.microsoft.com/office/drawing/2014/main" id="{A5F1D7C3-5E26-F4CD-7419-11F51A3351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1478" y="327929"/>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ssorted colorful toy blocks">
            <a:extLst>
              <a:ext uri="{FF2B5EF4-FFF2-40B4-BE49-F238E27FC236}">
                <a16:creationId xmlns:a16="http://schemas.microsoft.com/office/drawing/2014/main" id="{A03F543B-3C37-EA32-1672-53655E49DEE7}"/>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15058" y="5385485"/>
            <a:ext cx="667043" cy="444651"/>
          </a:xfrm>
          <a:prstGeom prst="rect">
            <a:avLst/>
          </a:prstGeom>
        </p:spPr>
      </p:pic>
      <p:pic>
        <p:nvPicPr>
          <p:cNvPr id="11" name="Picture 10" descr="Battle between pawn and king">
            <a:extLst>
              <a:ext uri="{FF2B5EF4-FFF2-40B4-BE49-F238E27FC236}">
                <a16:creationId xmlns:a16="http://schemas.microsoft.com/office/drawing/2014/main" id="{369E8100-97F1-993F-E0A8-51971396FA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24449" y="5425155"/>
            <a:ext cx="661850" cy="440479"/>
          </a:xfrm>
          <a:prstGeom prst="rect">
            <a:avLst/>
          </a:prstGeom>
        </p:spPr>
      </p:pic>
      <p:pic>
        <p:nvPicPr>
          <p:cNvPr id="15" name="Picture 14" descr="Watercolor palette">
            <a:extLst>
              <a:ext uri="{FF2B5EF4-FFF2-40B4-BE49-F238E27FC236}">
                <a16:creationId xmlns:a16="http://schemas.microsoft.com/office/drawing/2014/main" id="{035D726F-34B4-F442-FA43-EEF5BE5658B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13760" y="3594245"/>
            <a:ext cx="666977" cy="444651"/>
          </a:xfrm>
          <a:prstGeom prst="rect">
            <a:avLst/>
          </a:prstGeom>
        </p:spPr>
      </p:pic>
      <p:grpSp>
        <p:nvGrpSpPr>
          <p:cNvPr id="20" name="Group 65">
            <a:extLst>
              <a:ext uri="{FF2B5EF4-FFF2-40B4-BE49-F238E27FC236}">
                <a16:creationId xmlns:a16="http://schemas.microsoft.com/office/drawing/2014/main" id="{C31834F3-6742-9431-D1C9-6044A57BF476}"/>
              </a:ext>
            </a:extLst>
          </p:cNvPr>
          <p:cNvGrpSpPr/>
          <p:nvPr/>
        </p:nvGrpSpPr>
        <p:grpSpPr>
          <a:xfrm>
            <a:off x="5430581" y="3790994"/>
            <a:ext cx="220832" cy="193228"/>
            <a:chOff x="0" y="0"/>
            <a:chExt cx="812800" cy="711200"/>
          </a:xfrm>
        </p:grpSpPr>
        <p:sp>
          <p:nvSpPr>
            <p:cNvPr id="21" name="Freeform 66">
              <a:extLst>
                <a:ext uri="{FF2B5EF4-FFF2-40B4-BE49-F238E27FC236}">
                  <a16:creationId xmlns:a16="http://schemas.microsoft.com/office/drawing/2014/main" id="{821F5265-35DA-3A3F-9B04-B30AEEAABAC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2" name="TextBox 67">
              <a:extLst>
                <a:ext uri="{FF2B5EF4-FFF2-40B4-BE49-F238E27FC236}">
                  <a16:creationId xmlns:a16="http://schemas.microsoft.com/office/drawing/2014/main" id="{FF194186-F653-CF67-9367-60C585C83C3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6" name="Group 65">
            <a:extLst>
              <a:ext uri="{FF2B5EF4-FFF2-40B4-BE49-F238E27FC236}">
                <a16:creationId xmlns:a16="http://schemas.microsoft.com/office/drawing/2014/main" id="{A88DB0D5-F9C3-565B-FAAE-730707DF9249}"/>
              </a:ext>
            </a:extLst>
          </p:cNvPr>
          <p:cNvGrpSpPr/>
          <p:nvPr/>
        </p:nvGrpSpPr>
        <p:grpSpPr>
          <a:xfrm>
            <a:off x="5411301" y="5679519"/>
            <a:ext cx="220832" cy="193228"/>
            <a:chOff x="0" y="0"/>
            <a:chExt cx="812800" cy="711200"/>
          </a:xfrm>
        </p:grpSpPr>
        <p:sp>
          <p:nvSpPr>
            <p:cNvPr id="27" name="Freeform 66">
              <a:extLst>
                <a:ext uri="{FF2B5EF4-FFF2-40B4-BE49-F238E27FC236}">
                  <a16:creationId xmlns:a16="http://schemas.microsoft.com/office/drawing/2014/main" id="{FC3C37F4-8D48-E00F-00EE-6C9E491ACBD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8" name="TextBox 67">
              <a:extLst>
                <a:ext uri="{FF2B5EF4-FFF2-40B4-BE49-F238E27FC236}">
                  <a16:creationId xmlns:a16="http://schemas.microsoft.com/office/drawing/2014/main" id="{F63E8880-3490-D295-771A-F239B6D4C1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2">
            <a:extLst>
              <a:ext uri="{FF2B5EF4-FFF2-40B4-BE49-F238E27FC236}">
                <a16:creationId xmlns:a16="http://schemas.microsoft.com/office/drawing/2014/main" id="{7E353DF1-7B17-3365-2827-8B672F246411}"/>
              </a:ext>
            </a:extLst>
          </p:cNvPr>
          <p:cNvGrpSpPr/>
          <p:nvPr/>
        </p:nvGrpSpPr>
        <p:grpSpPr>
          <a:xfrm>
            <a:off x="10112391" y="5642771"/>
            <a:ext cx="242972" cy="242972"/>
            <a:chOff x="0" y="0"/>
            <a:chExt cx="812800" cy="812800"/>
          </a:xfrm>
        </p:grpSpPr>
        <p:sp>
          <p:nvSpPr>
            <p:cNvPr id="30" name="Freeform 63">
              <a:extLst>
                <a:ext uri="{FF2B5EF4-FFF2-40B4-BE49-F238E27FC236}">
                  <a16:creationId xmlns:a16="http://schemas.microsoft.com/office/drawing/2014/main" id="{FE0BF133-CFCB-31ED-5A61-BD22B77CBEA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TextBox 64">
              <a:extLst>
                <a:ext uri="{FF2B5EF4-FFF2-40B4-BE49-F238E27FC236}">
                  <a16:creationId xmlns:a16="http://schemas.microsoft.com/office/drawing/2014/main" id="{2DF52AAC-0AC7-85DF-21F8-996B98A530B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2" name="Group 62">
            <a:extLst>
              <a:ext uri="{FF2B5EF4-FFF2-40B4-BE49-F238E27FC236}">
                <a16:creationId xmlns:a16="http://schemas.microsoft.com/office/drawing/2014/main" id="{1C0771F3-8662-E0E9-4E40-9942A0BBB8ED}"/>
              </a:ext>
            </a:extLst>
          </p:cNvPr>
          <p:cNvGrpSpPr/>
          <p:nvPr/>
        </p:nvGrpSpPr>
        <p:grpSpPr>
          <a:xfrm>
            <a:off x="10112391" y="3816570"/>
            <a:ext cx="242972" cy="242972"/>
            <a:chOff x="0" y="0"/>
            <a:chExt cx="812800" cy="812800"/>
          </a:xfrm>
        </p:grpSpPr>
        <p:sp>
          <p:nvSpPr>
            <p:cNvPr id="33" name="Freeform 63">
              <a:extLst>
                <a:ext uri="{FF2B5EF4-FFF2-40B4-BE49-F238E27FC236}">
                  <a16:creationId xmlns:a16="http://schemas.microsoft.com/office/drawing/2014/main" id="{9B40E209-CE70-B2BC-FDD3-98646211C77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4" name="TextBox 64">
              <a:extLst>
                <a:ext uri="{FF2B5EF4-FFF2-40B4-BE49-F238E27FC236}">
                  <a16:creationId xmlns:a16="http://schemas.microsoft.com/office/drawing/2014/main" id="{3764BBEF-DC72-2CC9-8046-64890099A6E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39" name="Freeform 66">
            <a:extLst>
              <a:ext uri="{FF2B5EF4-FFF2-40B4-BE49-F238E27FC236}">
                <a16:creationId xmlns:a16="http://schemas.microsoft.com/office/drawing/2014/main" id="{2855084A-10C7-13E0-84AA-C9C95F7EB241}"/>
              </a:ext>
            </a:extLst>
          </p:cNvPr>
          <p:cNvSpPr/>
          <p:nvPr/>
        </p:nvSpPr>
        <p:spPr>
          <a:xfrm>
            <a:off x="5442498" y="2409363"/>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41" name="Group 65">
            <a:extLst>
              <a:ext uri="{FF2B5EF4-FFF2-40B4-BE49-F238E27FC236}">
                <a16:creationId xmlns:a16="http://schemas.microsoft.com/office/drawing/2014/main" id="{5BBE1C0A-986D-BC41-C023-1BDA32CD37EC}"/>
              </a:ext>
            </a:extLst>
          </p:cNvPr>
          <p:cNvGrpSpPr/>
          <p:nvPr/>
        </p:nvGrpSpPr>
        <p:grpSpPr>
          <a:xfrm>
            <a:off x="10163396" y="2434490"/>
            <a:ext cx="220832" cy="193228"/>
            <a:chOff x="0" y="0"/>
            <a:chExt cx="812800" cy="711200"/>
          </a:xfrm>
        </p:grpSpPr>
        <p:sp>
          <p:nvSpPr>
            <p:cNvPr id="42" name="Freeform 66">
              <a:extLst>
                <a:ext uri="{FF2B5EF4-FFF2-40B4-BE49-F238E27FC236}">
                  <a16:creationId xmlns:a16="http://schemas.microsoft.com/office/drawing/2014/main" id="{2965A499-F164-2F98-B2AC-09240B32CA3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TextBox 67">
              <a:extLst>
                <a:ext uri="{FF2B5EF4-FFF2-40B4-BE49-F238E27FC236}">
                  <a16:creationId xmlns:a16="http://schemas.microsoft.com/office/drawing/2014/main" id="{C83EB3E0-4B29-7193-863A-207F37F5998C}"/>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6" name="Picture 5" descr="Statue of Liberty New York City">
            <a:extLst>
              <a:ext uri="{FF2B5EF4-FFF2-40B4-BE49-F238E27FC236}">
                <a16:creationId xmlns:a16="http://schemas.microsoft.com/office/drawing/2014/main" id="{C7CF1D63-8D05-7EC8-5CED-0AB698E07304}"/>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480003" y="3399620"/>
            <a:ext cx="430332" cy="689314"/>
          </a:xfrm>
          <a:prstGeom prst="rect">
            <a:avLst/>
          </a:prstGeom>
        </p:spPr>
      </p:pic>
      <p:grpSp>
        <p:nvGrpSpPr>
          <p:cNvPr id="7" name="Group 65">
            <a:extLst>
              <a:ext uri="{FF2B5EF4-FFF2-40B4-BE49-F238E27FC236}">
                <a16:creationId xmlns:a16="http://schemas.microsoft.com/office/drawing/2014/main" id="{43EC9E70-E737-D9F3-DE91-FC173736DD1A}"/>
              </a:ext>
            </a:extLst>
          </p:cNvPr>
          <p:cNvGrpSpPr/>
          <p:nvPr/>
        </p:nvGrpSpPr>
        <p:grpSpPr>
          <a:xfrm>
            <a:off x="5444543" y="7166367"/>
            <a:ext cx="220832" cy="193228"/>
            <a:chOff x="0" y="0"/>
            <a:chExt cx="812800" cy="711200"/>
          </a:xfrm>
        </p:grpSpPr>
        <p:sp>
          <p:nvSpPr>
            <p:cNvPr id="8" name="Freeform 66">
              <a:extLst>
                <a:ext uri="{FF2B5EF4-FFF2-40B4-BE49-F238E27FC236}">
                  <a16:creationId xmlns:a16="http://schemas.microsoft.com/office/drawing/2014/main" id="{0AD3F7F0-3794-D468-A642-496F9A8B28E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3" name="TextBox 67">
              <a:extLst>
                <a:ext uri="{FF2B5EF4-FFF2-40B4-BE49-F238E27FC236}">
                  <a16:creationId xmlns:a16="http://schemas.microsoft.com/office/drawing/2014/main" id="{1408D4EE-61C4-24A5-178C-F501A55DAB3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44" name="Freeform 66">
            <a:extLst>
              <a:ext uri="{FF2B5EF4-FFF2-40B4-BE49-F238E27FC236}">
                <a16:creationId xmlns:a16="http://schemas.microsoft.com/office/drawing/2014/main" id="{CDB9DDD4-B45E-77A2-44A5-842613BF2D62}"/>
              </a:ext>
            </a:extLst>
          </p:cNvPr>
          <p:cNvSpPr/>
          <p:nvPr/>
        </p:nvSpPr>
        <p:spPr>
          <a:xfrm>
            <a:off x="8534003" y="240713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1" name="Picture 50" descr="Game playing table with numbers">
            <a:extLst>
              <a:ext uri="{FF2B5EF4-FFF2-40B4-BE49-F238E27FC236}">
                <a16:creationId xmlns:a16="http://schemas.microsoft.com/office/drawing/2014/main" id="{177BD35D-677C-E2B0-9A05-B614F1ED635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24614" y="3556489"/>
            <a:ext cx="538480" cy="356665"/>
          </a:xfrm>
          <a:prstGeom prst="rect">
            <a:avLst/>
          </a:prstGeom>
        </p:spPr>
      </p:pic>
      <p:grpSp>
        <p:nvGrpSpPr>
          <p:cNvPr id="53" name="Group 62">
            <a:extLst>
              <a:ext uri="{FF2B5EF4-FFF2-40B4-BE49-F238E27FC236}">
                <a16:creationId xmlns:a16="http://schemas.microsoft.com/office/drawing/2014/main" id="{015F2618-7AF2-444C-68FD-FAF9E96878A9}"/>
              </a:ext>
            </a:extLst>
          </p:cNvPr>
          <p:cNvGrpSpPr/>
          <p:nvPr/>
        </p:nvGrpSpPr>
        <p:grpSpPr>
          <a:xfrm>
            <a:off x="8568508" y="3795334"/>
            <a:ext cx="242972" cy="242972"/>
            <a:chOff x="0" y="0"/>
            <a:chExt cx="812800" cy="812800"/>
          </a:xfrm>
        </p:grpSpPr>
        <p:sp>
          <p:nvSpPr>
            <p:cNvPr id="54" name="Freeform 63">
              <a:extLst>
                <a:ext uri="{FF2B5EF4-FFF2-40B4-BE49-F238E27FC236}">
                  <a16:creationId xmlns:a16="http://schemas.microsoft.com/office/drawing/2014/main" id="{385FE2E3-93CA-2F1D-2F2E-EF1C95AC667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5" name="TextBox 64">
              <a:extLst>
                <a:ext uri="{FF2B5EF4-FFF2-40B4-BE49-F238E27FC236}">
                  <a16:creationId xmlns:a16="http://schemas.microsoft.com/office/drawing/2014/main" id="{0E7BABF5-4BC0-91B0-DCB5-B10AA257E7C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56" name="Picture 55" descr="Group sharing session">
            <a:extLst>
              <a:ext uri="{FF2B5EF4-FFF2-40B4-BE49-F238E27FC236}">
                <a16:creationId xmlns:a16="http://schemas.microsoft.com/office/drawing/2014/main" id="{F0354607-AF70-54D2-3051-5274A34073B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7765661" y="5364957"/>
            <a:ext cx="667042" cy="445249"/>
          </a:xfrm>
          <a:prstGeom prst="rect">
            <a:avLst/>
          </a:prstGeom>
        </p:spPr>
      </p:pic>
      <p:grpSp>
        <p:nvGrpSpPr>
          <p:cNvPr id="60" name="Group 65">
            <a:extLst>
              <a:ext uri="{FF2B5EF4-FFF2-40B4-BE49-F238E27FC236}">
                <a16:creationId xmlns:a16="http://schemas.microsoft.com/office/drawing/2014/main" id="{1690F79A-B94F-89AA-9650-FCC0CB7F14A4}"/>
              </a:ext>
            </a:extLst>
          </p:cNvPr>
          <p:cNvGrpSpPr/>
          <p:nvPr/>
        </p:nvGrpSpPr>
        <p:grpSpPr>
          <a:xfrm>
            <a:off x="8568508" y="5636908"/>
            <a:ext cx="220832" cy="193228"/>
            <a:chOff x="0" y="0"/>
            <a:chExt cx="812800" cy="711200"/>
          </a:xfrm>
        </p:grpSpPr>
        <p:sp>
          <p:nvSpPr>
            <p:cNvPr id="61" name="Freeform 66">
              <a:extLst>
                <a:ext uri="{FF2B5EF4-FFF2-40B4-BE49-F238E27FC236}">
                  <a16:creationId xmlns:a16="http://schemas.microsoft.com/office/drawing/2014/main" id="{EB34D23C-7D5F-1A6C-E707-BB883CEA152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8" name="TextBox 67">
              <a:extLst>
                <a:ext uri="{FF2B5EF4-FFF2-40B4-BE49-F238E27FC236}">
                  <a16:creationId xmlns:a16="http://schemas.microsoft.com/office/drawing/2014/main" id="{3DDA67C6-28DF-42D0-12AD-4DC56AEF313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3" name="Picture 72" descr="Two people in office">
            <a:extLst>
              <a:ext uri="{FF2B5EF4-FFF2-40B4-BE49-F238E27FC236}">
                <a16:creationId xmlns:a16="http://schemas.microsoft.com/office/drawing/2014/main" id="{340F4974-F0D3-7748-243D-1749598AA14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67917" y="6970822"/>
            <a:ext cx="617048" cy="411806"/>
          </a:xfrm>
          <a:prstGeom prst="rect">
            <a:avLst/>
          </a:prstGeom>
        </p:spPr>
      </p:pic>
      <p:pic>
        <p:nvPicPr>
          <p:cNvPr id="74" name="Picture 73" descr="Pen placed on top of a signature line">
            <a:extLst>
              <a:ext uri="{FF2B5EF4-FFF2-40B4-BE49-F238E27FC236}">
                <a16:creationId xmlns:a16="http://schemas.microsoft.com/office/drawing/2014/main" id="{D8FCF9AD-A9AE-709D-FFB4-204ADA6177D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782432" y="6896036"/>
            <a:ext cx="658981" cy="439240"/>
          </a:xfrm>
          <a:prstGeom prst="rect">
            <a:avLst/>
          </a:prstGeom>
        </p:spPr>
      </p:pic>
      <p:pic>
        <p:nvPicPr>
          <p:cNvPr id="75" name="Picture 74" descr="Magnifier placed on a white background">
            <a:extLst>
              <a:ext uri="{FF2B5EF4-FFF2-40B4-BE49-F238E27FC236}">
                <a16:creationId xmlns:a16="http://schemas.microsoft.com/office/drawing/2014/main" id="{466140FE-F199-386E-CAF4-DDAB51BD62E7}"/>
              </a:ext>
            </a:extLst>
          </p:cNvPr>
          <p:cNvPicPr>
            <a:picLocks noChangeAspect="1"/>
          </p:cNvPicPr>
          <p:nvPr/>
        </p:nvPicPr>
        <p:blipFill>
          <a:blip r:embed="rId14" cstate="print">
            <a:extLst>
              <a:ext uri="{BEBA8EAE-BF5A-486C-A8C5-ECC9F3942E4B}">
                <a14:imgProps xmlns:a14="http://schemas.microsoft.com/office/drawing/2010/main">
                  <a14:imgLayer r:embed="rId15">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316767" y="6782191"/>
            <a:ext cx="787518" cy="525012"/>
          </a:xfrm>
          <a:prstGeom prst="rect">
            <a:avLst/>
          </a:prstGeom>
        </p:spPr>
      </p:pic>
      <p:grpSp>
        <p:nvGrpSpPr>
          <p:cNvPr id="76" name="Group 65">
            <a:extLst>
              <a:ext uri="{FF2B5EF4-FFF2-40B4-BE49-F238E27FC236}">
                <a16:creationId xmlns:a16="http://schemas.microsoft.com/office/drawing/2014/main" id="{A1D7907A-C971-EAE1-DE09-263F5B6A330F}"/>
              </a:ext>
            </a:extLst>
          </p:cNvPr>
          <p:cNvGrpSpPr/>
          <p:nvPr/>
        </p:nvGrpSpPr>
        <p:grpSpPr>
          <a:xfrm>
            <a:off x="10128891" y="7144541"/>
            <a:ext cx="220832" cy="193228"/>
            <a:chOff x="0" y="0"/>
            <a:chExt cx="812800" cy="711200"/>
          </a:xfrm>
        </p:grpSpPr>
        <p:sp>
          <p:nvSpPr>
            <p:cNvPr id="77" name="Freeform 66">
              <a:extLst>
                <a:ext uri="{FF2B5EF4-FFF2-40B4-BE49-F238E27FC236}">
                  <a16:creationId xmlns:a16="http://schemas.microsoft.com/office/drawing/2014/main" id="{F14B95A9-C74B-B14F-A92E-87C63B18D7E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8" name="TextBox 77">
              <a:extLst>
                <a:ext uri="{FF2B5EF4-FFF2-40B4-BE49-F238E27FC236}">
                  <a16:creationId xmlns:a16="http://schemas.microsoft.com/office/drawing/2014/main" id="{98B02150-2D05-26E1-D4C1-E713CE77224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79" name="Group 65">
            <a:extLst>
              <a:ext uri="{FF2B5EF4-FFF2-40B4-BE49-F238E27FC236}">
                <a16:creationId xmlns:a16="http://schemas.microsoft.com/office/drawing/2014/main" id="{912AEC90-D2FD-FDFC-B61A-0E33AF66D847}"/>
              </a:ext>
            </a:extLst>
          </p:cNvPr>
          <p:cNvGrpSpPr/>
          <p:nvPr/>
        </p:nvGrpSpPr>
        <p:grpSpPr>
          <a:xfrm>
            <a:off x="8599115" y="7137109"/>
            <a:ext cx="220832" cy="193228"/>
            <a:chOff x="0" y="0"/>
            <a:chExt cx="812800" cy="711200"/>
          </a:xfrm>
        </p:grpSpPr>
        <p:sp>
          <p:nvSpPr>
            <p:cNvPr id="80" name="Freeform 66">
              <a:extLst>
                <a:ext uri="{FF2B5EF4-FFF2-40B4-BE49-F238E27FC236}">
                  <a16:creationId xmlns:a16="http://schemas.microsoft.com/office/drawing/2014/main" id="{9910C14D-23D6-868E-27B3-F71AC5DB0BA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1" name="TextBox 80">
              <a:extLst>
                <a:ext uri="{FF2B5EF4-FFF2-40B4-BE49-F238E27FC236}">
                  <a16:creationId xmlns:a16="http://schemas.microsoft.com/office/drawing/2014/main" id="{B6E7C371-225F-DCAC-3F67-9F7BB8CCEE1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027119643"/>
              </p:ext>
            </p:extLst>
          </p:nvPr>
        </p:nvGraphicFramePr>
        <p:xfrm>
          <a:off x="2670119" y="767098"/>
          <a:ext cx="7838635" cy="6655322"/>
        </p:xfrm>
        <a:graphic>
          <a:graphicData uri="http://schemas.openxmlformats.org/drawingml/2006/table">
            <a:tbl>
              <a:tblPr/>
              <a:tblGrid>
                <a:gridCol w="1649633">
                  <a:extLst>
                    <a:ext uri="{9D8B030D-6E8A-4147-A177-3AD203B41FA5}">
                      <a16:colId xmlns:a16="http://schemas.microsoft.com/office/drawing/2014/main" val="20000"/>
                    </a:ext>
                  </a:extLst>
                </a:gridCol>
                <a:gridCol w="1485821">
                  <a:extLst>
                    <a:ext uri="{9D8B030D-6E8A-4147-A177-3AD203B41FA5}">
                      <a16:colId xmlns:a16="http://schemas.microsoft.com/office/drawing/2014/main" val="20001"/>
                    </a:ext>
                  </a:extLst>
                </a:gridCol>
                <a:gridCol w="1567727">
                  <a:extLst>
                    <a:ext uri="{9D8B030D-6E8A-4147-A177-3AD203B41FA5}">
                      <a16:colId xmlns:a16="http://schemas.microsoft.com/office/drawing/2014/main" val="20002"/>
                    </a:ext>
                  </a:extLst>
                </a:gridCol>
                <a:gridCol w="1567727">
                  <a:extLst>
                    <a:ext uri="{9D8B030D-6E8A-4147-A177-3AD203B41FA5}">
                      <a16:colId xmlns:a16="http://schemas.microsoft.com/office/drawing/2014/main" val="20003"/>
                    </a:ext>
                  </a:extLst>
                </a:gridCol>
                <a:gridCol w="1567727">
                  <a:extLst>
                    <a:ext uri="{9D8B030D-6E8A-4147-A177-3AD203B41FA5}">
                      <a16:colId xmlns:a16="http://schemas.microsoft.com/office/drawing/2014/main" val="20004"/>
                    </a:ext>
                  </a:extLst>
                </a:gridCol>
              </a:tblGrid>
              <a:tr h="73525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7/10/2024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8/10/2024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9/10/2024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10/10/2024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11/10/2024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1011737">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5">
                  <a:txBody>
                    <a:bodyPr/>
                    <a:lstStyle/>
                    <a:p>
                      <a:pPr algn="ctr">
                        <a:lnSpc>
                          <a:spcPts val="1515"/>
                        </a:lnSpc>
                      </a:pPr>
                      <a:r>
                        <a:rPr lang="en-US" sz="1082" dirty="0">
                          <a:solidFill>
                            <a:srgbClr val="000000"/>
                          </a:solidFill>
                          <a:latin typeface="DM Sans"/>
                        </a:rPr>
                        <a:t>HUB CLOSED</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 </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197194">
                <a:tc>
                  <a:txBody>
                    <a:bodyPr/>
                    <a:lstStyle/>
                    <a:p>
                      <a:pPr algn="ctr">
                        <a:lnSpc>
                          <a:spcPts val="1515"/>
                        </a:lnSpc>
                        <a:defRPr/>
                      </a:pPr>
                      <a:r>
                        <a:rPr lang="en-US" sz="1050" dirty="0">
                          <a:solidFill>
                            <a:srgbClr val="000000"/>
                          </a:solidFill>
                          <a:latin typeface="DM Sans"/>
                        </a:rPr>
                        <a:t>Crossword Club</a:t>
                      </a:r>
                    </a:p>
                    <a:p>
                      <a:pPr algn="ctr">
                        <a:lnSpc>
                          <a:spcPts val="1515"/>
                        </a:lnSpc>
                        <a:defRPr/>
                      </a:pPr>
                      <a:r>
                        <a:rPr lang="en-US" sz="1050" dirty="0">
                          <a:solidFill>
                            <a:srgbClr val="000000"/>
                          </a:solidFill>
                          <a:latin typeface="DM Sans"/>
                        </a:rPr>
                        <a:t>11am-12pm</a:t>
                      </a:r>
                    </a:p>
                    <a:p>
                      <a:pPr algn="ctr">
                        <a:lnSpc>
                          <a:spcPts val="1515"/>
                        </a:lnSpc>
                        <a:defRPr/>
                      </a:pPr>
                      <a:endParaRPr lang="en-US" sz="1050" dirty="0">
                        <a:solidFill>
                          <a:srgbClr val="000000"/>
                        </a:solidFill>
                        <a:latin typeface="DM Sans"/>
                      </a:endParaRPr>
                    </a:p>
                    <a:p>
                      <a:pPr algn="ctr">
                        <a:lnSpc>
                          <a:spcPts val="1515"/>
                        </a:lnSpc>
                        <a:defRPr/>
                      </a:pPr>
                      <a:endParaRPr lang="en-US" sz="1050" dirty="0">
                        <a:solidFill>
                          <a:srgbClr val="000000"/>
                        </a:solidFill>
                        <a:latin typeface="DM Sans"/>
                      </a:endParaRPr>
                    </a:p>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Halloween </a:t>
                      </a:r>
                      <a:r>
                        <a:rPr lang="en-US" sz="1050" dirty="0" err="1">
                          <a:solidFill>
                            <a:srgbClr val="000000"/>
                          </a:solidFill>
                          <a:latin typeface="DM Sans"/>
                        </a:rPr>
                        <a:t>Arts&amp;Crafts</a:t>
                      </a:r>
                      <a:endParaRPr lang="en-US" sz="1050" dirty="0">
                        <a:solidFill>
                          <a:srgbClr val="000000"/>
                        </a:solidFill>
                        <a:latin typeface="DM Sans"/>
                      </a:endParaRPr>
                    </a:p>
                    <a:p>
                      <a:pPr algn="ctr">
                        <a:lnSpc>
                          <a:spcPts val="1515"/>
                        </a:lnSpc>
                        <a:defRPr/>
                      </a:pPr>
                      <a:r>
                        <a:rPr lang="en-US" sz="1050" dirty="0">
                          <a:solidFill>
                            <a:srgbClr val="000000"/>
                          </a:solidFill>
                          <a:latin typeface="DM Sans"/>
                        </a:rPr>
                        <a:t>10:30am-12pm</a:t>
                      </a:r>
                    </a:p>
                    <a:p>
                      <a:pPr algn="ctr">
                        <a:lnSpc>
                          <a:spcPts val="1515"/>
                        </a:lnSpc>
                        <a:defRPr/>
                      </a:pPr>
                      <a:endParaRPr lang="en-US" sz="1050" dirty="0">
                        <a:solidFill>
                          <a:srgbClr val="000000"/>
                        </a:solidFill>
                        <a:latin typeface="DM Sans"/>
                      </a:endParaRPr>
                    </a:p>
                    <a:p>
                      <a:pPr algn="ctr">
                        <a:lnSpc>
                          <a:spcPts val="1515"/>
                        </a:lnSpc>
                        <a:defRPr/>
                      </a:pPr>
                      <a:endParaRPr lang="en-US" sz="1050" dirty="0">
                        <a:solidFill>
                          <a:srgbClr val="000000"/>
                        </a:solidFill>
                        <a:latin typeface="DM Sans"/>
                      </a:endParaRPr>
                    </a:p>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algn="ctr">
                        <a:lnSpc>
                          <a:spcPts val="1515"/>
                        </a:lnSpc>
                        <a:defRPr/>
                      </a:pPr>
                      <a:r>
                        <a:rPr lang="en-US" sz="1082" dirty="0">
                          <a:solidFill>
                            <a:srgbClr val="000000"/>
                          </a:solidFill>
                          <a:latin typeface="DM Sans"/>
                        </a:rPr>
                        <a:t>Board Games</a:t>
                      </a:r>
                    </a:p>
                    <a:p>
                      <a:pPr algn="ctr">
                        <a:lnSpc>
                          <a:spcPts val="1515"/>
                        </a:lnSpc>
                        <a:defRPr/>
                      </a:pPr>
                      <a:r>
                        <a:rPr lang="en-US" sz="1082" dirty="0">
                          <a:solidFill>
                            <a:srgbClr val="000000"/>
                          </a:solidFill>
                          <a:latin typeface="DM Sans"/>
                        </a:rPr>
                        <a:t>10am-11am</a:t>
                      </a:r>
                    </a:p>
                    <a:p>
                      <a:pPr algn="ctr">
                        <a:lnSpc>
                          <a:spcPts val="1515"/>
                        </a:lnSpc>
                        <a:defRPr/>
                      </a:pPr>
                      <a:endParaRPr lang="en-US" sz="1082" dirty="0">
                        <a:solidFill>
                          <a:srgbClr val="000000"/>
                        </a:solidFill>
                        <a:latin typeface="DM Sans"/>
                      </a:endParaRPr>
                    </a:p>
                    <a:p>
                      <a:pPr algn="ctr">
                        <a:lnSpc>
                          <a:spcPts val="1515"/>
                        </a:lnSpc>
                        <a:defRPr/>
                      </a:pPr>
                      <a:endParaRPr lang="en-US" sz="1082" dirty="0">
                        <a:solidFill>
                          <a:srgbClr val="000000"/>
                        </a:solidFill>
                        <a:latin typeface="DM Sans"/>
                      </a:endParaRPr>
                    </a:p>
                    <a:p>
                      <a:pPr algn="ctr">
                        <a:lnSpc>
                          <a:spcPts val="1515"/>
                        </a:lnSpc>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Wellbeing walk</a:t>
                      </a:r>
                    </a:p>
                    <a:p>
                      <a:pPr algn="ctr">
                        <a:lnSpc>
                          <a:spcPts val="1515"/>
                        </a:lnSpc>
                      </a:pPr>
                      <a:r>
                        <a:rPr lang="en-US" sz="1082" dirty="0">
                          <a:solidFill>
                            <a:srgbClr val="000000"/>
                          </a:solidFill>
                          <a:latin typeface="DM Sans"/>
                        </a:rPr>
                        <a:t>10am-1pm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6916065"/>
                  </a:ext>
                </a:extLst>
              </a:tr>
              <a:tr h="452635">
                <a:tc>
                  <a:txBody>
                    <a:bodyPr/>
                    <a:lstStyle/>
                    <a:p>
                      <a:pPr algn="ctr">
                        <a:lnSpc>
                          <a:spcPts val="1515"/>
                        </a:lnSpc>
                        <a:defRPr/>
                      </a:pPr>
                      <a:endParaRPr lang="en-US" sz="105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algn="ctr">
                        <a:lnSpc>
                          <a:spcPts val="1515"/>
                        </a:lnSpc>
                        <a:defRPr/>
                      </a:pPr>
                      <a:endParaRPr lang="en-US" sz="1082"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480154387"/>
                  </a:ext>
                </a:extLst>
              </a:tr>
              <a:tr h="1383333">
                <a:tc>
                  <a:txBody>
                    <a:bodyPr/>
                    <a:lstStyle/>
                    <a:p>
                      <a:pPr algn="ctr">
                        <a:lnSpc>
                          <a:spcPts val="1515"/>
                        </a:lnSpc>
                      </a:pPr>
                      <a:r>
                        <a:rPr lang="en-US" sz="1082" dirty="0">
                          <a:solidFill>
                            <a:srgbClr val="000000"/>
                          </a:solidFill>
                          <a:latin typeface="DM Sans"/>
                        </a:rPr>
                        <a:t>Emotional Resilience 1:1 with SWs</a:t>
                      </a:r>
                    </a:p>
                    <a:p>
                      <a:pPr algn="ctr">
                        <a:lnSpc>
                          <a:spcPts val="1515"/>
                        </a:lnSpc>
                      </a:pPr>
                      <a:r>
                        <a:rPr lang="en-US" sz="1082" dirty="0">
                          <a:solidFill>
                            <a:srgbClr val="000000"/>
                          </a:solidFill>
                          <a:latin typeface="DM Sans"/>
                        </a:rPr>
                        <a:t>2pm-3pm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Lego Nostalgia</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algn="ctr">
                        <a:lnSpc>
                          <a:spcPts val="1515"/>
                        </a:lnSpc>
                      </a:pPr>
                      <a:r>
                        <a:rPr lang="en-US" sz="1082" dirty="0">
                          <a:solidFill>
                            <a:srgbClr val="000000"/>
                          </a:solidFill>
                          <a:latin typeface="DM Sans"/>
                        </a:rPr>
                        <a:t>Recovery Group</a:t>
                      </a: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Movie afternoon</a:t>
                      </a:r>
                    </a:p>
                    <a:p>
                      <a:pPr algn="ctr">
                        <a:lnSpc>
                          <a:spcPts val="1515"/>
                        </a:lnSpc>
                      </a:pPr>
                      <a:r>
                        <a:rPr lang="en-US" sz="1082" dirty="0">
                          <a:solidFill>
                            <a:srgbClr val="000000"/>
                          </a:solidFill>
                          <a:latin typeface="DM Sans"/>
                        </a:rPr>
                        <a:t>1pm-4pm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9610679"/>
                  </a:ext>
                </a:extLst>
              </a:tr>
              <a:tr h="1569473">
                <a:tc>
                  <a:txBody>
                    <a:bodyPr/>
                    <a:lstStyle/>
                    <a:p>
                      <a:pPr algn="ctr"/>
                      <a:r>
                        <a:rPr lang="en-GB" sz="1050" dirty="0">
                          <a:latin typeface="DM Sans" pitchFamily="2" charset="0"/>
                        </a:rPr>
                        <a:t>CV Writing</a:t>
                      </a:r>
                    </a:p>
                    <a:p>
                      <a:pPr algn="ctr"/>
                      <a:r>
                        <a:rPr lang="en-GB" sz="1050" dirty="0">
                          <a:latin typeface="DM Sans" pitchFamily="2" charset="0"/>
                        </a:rPr>
                        <a:t>(Hub and Community)</a:t>
                      </a:r>
                    </a:p>
                    <a:p>
                      <a:pPr algn="ctr"/>
                      <a:r>
                        <a:rPr lang="en-GB" sz="1050" dirty="0">
                          <a:latin typeface="DM Sans" pitchFamily="2" charset="0"/>
                        </a:rPr>
                        <a:t>3pm-4pm</a:t>
                      </a:r>
                    </a:p>
                    <a:p>
                      <a:pPr algn="ctr"/>
                      <a:endParaRPr lang="en-GB" sz="1050" dirty="0">
                        <a:latin typeface="DM Sans" pitchFamily="2" charset="0"/>
                      </a:endParaRPr>
                    </a:p>
                    <a:p>
                      <a:pPr algn="ctr"/>
                      <a:endParaRPr lang="en-GB" sz="1050" dirty="0">
                        <a:latin typeface="DM Sans" pitchFamily="2" charset="0"/>
                      </a:endParaRPr>
                    </a:p>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Disclosure Letter Writing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Job Searching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3928960"/>
                  </a:ext>
                </a:extLst>
              </a:tr>
            </a:tbl>
          </a:graphicData>
        </a:graphic>
      </p:graphicFrame>
      <p:grpSp>
        <p:nvGrpSpPr>
          <p:cNvPr id="3" name="Group 3"/>
          <p:cNvGrpSpPr/>
          <p:nvPr/>
        </p:nvGrpSpPr>
        <p:grpSpPr>
          <a:xfrm>
            <a:off x="184646" y="1589490"/>
            <a:ext cx="2384913"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0" y="-28575"/>
              <a:ext cx="868775" cy="1697876"/>
            </a:xfrm>
            <a:prstGeom prst="rect">
              <a:avLst/>
            </a:prstGeom>
          </p:spPr>
          <p:txBody>
            <a:bodyPr lIns="50800" tIns="50800" rIns="50800" bIns="50800" rtlCol="0" anchor="ctr"/>
            <a:lstStyle/>
            <a:p>
              <a:pPr algn="ctr">
                <a:lnSpc>
                  <a:spcPts val="2379"/>
                </a:lnSpc>
              </a:pPr>
              <a:r>
                <a:rPr lang="en-US" sz="1400" u="sng" dirty="0">
                  <a:solidFill>
                    <a:srgbClr val="FFFFFF"/>
                  </a:solidFill>
                  <a:latin typeface="DM Sans"/>
                </a:rPr>
                <a:t>Information</a:t>
              </a:r>
            </a:p>
            <a:p>
              <a:pPr algn="ctr">
                <a:lnSpc>
                  <a:spcPts val="2379"/>
                </a:lnSpc>
              </a:pPr>
              <a:endParaRPr lang="en-US" sz="1400" u="sng" dirty="0">
                <a:solidFill>
                  <a:srgbClr val="FFFFFF"/>
                </a:solidFill>
                <a:latin typeface="DM Sans"/>
              </a:endParaRPr>
            </a:p>
            <a:p>
              <a:pPr algn="ctr">
                <a:lnSpc>
                  <a:spcPts val="2379"/>
                </a:lnSpc>
              </a:pPr>
              <a:r>
                <a:rPr lang="en-US" sz="1100" dirty="0">
                  <a:solidFill>
                    <a:srgbClr val="FFFFFF"/>
                  </a:solidFill>
                  <a:latin typeface="DM Sans" pitchFamily="2" charset="0"/>
                </a:rPr>
                <a:t>Hub is located at Film Studios</a:t>
              </a:r>
            </a:p>
            <a:p>
              <a:pPr algn="ctr">
                <a:lnSpc>
                  <a:spcPts val="2379"/>
                </a:lnSpc>
              </a:pPr>
              <a:r>
                <a:rPr lang="en-GB" sz="1100" b="0" i="0" dirty="0">
                  <a:solidFill>
                    <a:schemeClr val="bg1"/>
                  </a:solidFill>
                  <a:effectLst/>
                  <a:latin typeface="DM Sans" pitchFamily="2" charset="0"/>
                </a:rPr>
                <a:t>105 Boundary St, Liverpool L5 9YJ</a:t>
              </a:r>
            </a:p>
            <a:p>
              <a:pPr algn="ctr">
                <a:lnSpc>
                  <a:spcPts val="2379"/>
                </a:lnSpc>
              </a:pPr>
              <a:r>
                <a:rPr lang="en-GB" sz="1100" dirty="0">
                  <a:solidFill>
                    <a:schemeClr val="bg1"/>
                  </a:solidFill>
                  <a:latin typeface="DM Sans" pitchFamily="2" charset="0"/>
                </a:rPr>
                <a:t>Phone numbers: </a:t>
              </a:r>
              <a:r>
                <a:rPr lang="en-GB" sz="1100" dirty="0">
                  <a:solidFill>
                    <a:schemeClr val="bg1"/>
                  </a:solidFill>
                  <a:effectLst/>
                  <a:latin typeface="DM Sans" pitchFamily="2" charset="0"/>
                  <a:ea typeface="Calibri" panose="020F0502020204030204" pitchFamily="34" charset="0"/>
                </a:rPr>
                <a:t>07753415584 or 07741381060</a:t>
              </a:r>
            </a:p>
            <a:p>
              <a:pPr algn="ctr">
                <a:lnSpc>
                  <a:spcPts val="2379"/>
                </a:lnSpc>
              </a:pPr>
              <a:r>
                <a:rPr lang="en-GB" sz="1100" b="0" i="0" dirty="0">
                  <a:solidFill>
                    <a:schemeClr val="bg1"/>
                  </a:solidFill>
                  <a:latin typeface="DM Sans" pitchFamily="2" charset="0"/>
                  <a:ea typeface="Calibri" panose="020F0502020204030204" pitchFamily="34" charset="0"/>
                </a:rPr>
                <a:t>Crossword Club, Board </a:t>
              </a:r>
              <a:r>
                <a:rPr lang="en-GB" sz="1100" dirty="0">
                  <a:solidFill>
                    <a:schemeClr val="bg1"/>
                  </a:solidFill>
                  <a:latin typeface="DM Sans" pitchFamily="2" charset="0"/>
                  <a:ea typeface="Calibri" panose="020F0502020204030204" pitchFamily="34" charset="0"/>
                </a:rPr>
                <a:t>G</a:t>
              </a:r>
              <a:r>
                <a:rPr lang="en-GB" sz="1100" b="0" i="0" dirty="0">
                  <a:solidFill>
                    <a:schemeClr val="bg1"/>
                  </a:solidFill>
                  <a:latin typeface="DM Sans" pitchFamily="2" charset="0"/>
                  <a:ea typeface="Calibri" panose="020F0502020204030204" pitchFamily="34" charset="0"/>
                </a:rPr>
                <a:t>ames and Movie afternoon focus on participants’ social wellbeing while working with their peers on problem solving, creativity and communication skills.</a:t>
              </a:r>
              <a:endParaRPr lang="en-GB" sz="1100" b="0" i="0" dirty="0">
                <a:solidFill>
                  <a:schemeClr val="bg1"/>
                </a:solidFill>
                <a:effectLst/>
                <a:latin typeface="DM Sans" pitchFamily="2" charset="0"/>
              </a:endParaRPr>
            </a:p>
            <a:p>
              <a:pPr algn="ctr">
                <a:lnSpc>
                  <a:spcPts val="2379"/>
                </a:lnSpc>
              </a:pP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4758558"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OCTOBER - WEEK 2</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73" name="Group 49">
            <a:extLst>
              <a:ext uri="{FF2B5EF4-FFF2-40B4-BE49-F238E27FC236}">
                <a16:creationId xmlns:a16="http://schemas.microsoft.com/office/drawing/2014/main" id="{A86BD0F7-EF74-08FB-C54E-30824C54BFD2}"/>
              </a:ext>
            </a:extLst>
          </p:cNvPr>
          <p:cNvGrpSpPr/>
          <p:nvPr/>
        </p:nvGrpSpPr>
        <p:grpSpPr>
          <a:xfrm>
            <a:off x="344097" y="6391036"/>
            <a:ext cx="2066012" cy="747035"/>
            <a:chOff x="183080" y="0"/>
            <a:chExt cx="2754682" cy="996046"/>
          </a:xfrm>
        </p:grpSpPr>
        <p:sp>
          <p:nvSpPr>
            <p:cNvPr id="74" name="Freeform 50">
              <a:extLst>
                <a:ext uri="{FF2B5EF4-FFF2-40B4-BE49-F238E27FC236}">
                  <a16:creationId xmlns:a16="http://schemas.microsoft.com/office/drawing/2014/main" id="{75962DC9-51E4-42C8-2347-17865AAB9D8E}"/>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5" name="TextBox 52">
              <a:extLst>
                <a:ext uri="{FF2B5EF4-FFF2-40B4-BE49-F238E27FC236}">
                  <a16:creationId xmlns:a16="http://schemas.microsoft.com/office/drawing/2014/main" id="{BAD3792C-13BC-76C8-3D5F-F9162AEC7967}"/>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8E75B3C8-7CA5-17F5-5F0B-A535AFB50D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724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Empty crossword puzzle with pencil">
            <a:extLst>
              <a:ext uri="{FF2B5EF4-FFF2-40B4-BE49-F238E27FC236}">
                <a16:creationId xmlns:a16="http://schemas.microsoft.com/office/drawing/2014/main" id="{71112595-7A39-797A-7C94-AA25C20468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8757" y="3325037"/>
            <a:ext cx="593795" cy="411225"/>
          </a:xfrm>
          <a:prstGeom prst="rect">
            <a:avLst/>
          </a:prstGeom>
        </p:spPr>
      </p:pic>
      <p:pic>
        <p:nvPicPr>
          <p:cNvPr id="11" name="Picture 10" descr="Watercolor palette">
            <a:extLst>
              <a:ext uri="{FF2B5EF4-FFF2-40B4-BE49-F238E27FC236}">
                <a16:creationId xmlns:a16="http://schemas.microsoft.com/office/drawing/2014/main" id="{345218E3-A473-5FAA-EB53-3FB4BE88FA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62486" y="3396853"/>
            <a:ext cx="666977" cy="444651"/>
          </a:xfrm>
          <a:prstGeom prst="rect">
            <a:avLst/>
          </a:prstGeom>
        </p:spPr>
      </p:pic>
      <p:pic>
        <p:nvPicPr>
          <p:cNvPr id="19" name="Picture 18" descr="Person stepping in stairs">
            <a:extLst>
              <a:ext uri="{FF2B5EF4-FFF2-40B4-BE49-F238E27FC236}">
                <a16:creationId xmlns:a16="http://schemas.microsoft.com/office/drawing/2014/main" id="{CDA8320F-FEE2-9786-CEC5-EF1927F80D1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08179" y="3333599"/>
            <a:ext cx="680647" cy="454814"/>
          </a:xfrm>
          <a:prstGeom prst="rect">
            <a:avLst/>
          </a:prstGeom>
        </p:spPr>
      </p:pic>
      <p:pic>
        <p:nvPicPr>
          <p:cNvPr id="20" name="Picture 19" descr="Range of moods sticky notes">
            <a:extLst>
              <a:ext uri="{FF2B5EF4-FFF2-40B4-BE49-F238E27FC236}">
                <a16:creationId xmlns:a16="http://schemas.microsoft.com/office/drawing/2014/main" id="{60AED84E-DC2A-078D-0799-3A2BF6DCAA57}"/>
              </a:ext>
            </a:extLst>
          </p:cNvPr>
          <p:cNvPicPr>
            <a:picLocks noChangeAspect="1"/>
          </p:cNvPicPr>
          <p:nvPr/>
        </p:nvPicPr>
        <p:blipFill>
          <a:blip r:embed="rId7" cstate="print">
            <a:extLst>
              <a:ext uri="{BEBA8EAE-BF5A-486C-A8C5-ECC9F3942E4B}">
                <a14:imgProps xmlns:a14="http://schemas.microsoft.com/office/drawing/2010/main">
                  <a14:imgLayer r:embed="rId8">
                    <a14:imgEffect>
                      <a14:backgroundRemoval t="10000" b="90000" l="10000" r="90000">
                        <a14:foregroundMark x1="49541" y1="50405" x2="49541" y2="50405"/>
                        <a14:foregroundMark x1="77334" y1="50162" x2="77334" y2="50162"/>
                      </a14:backgroundRemoval>
                    </a14:imgEffect>
                  </a14:imgLayer>
                </a14:imgProps>
              </a:ext>
              <a:ext uri="{28A0092B-C50C-407E-A947-70E740481C1C}">
                <a14:useLocalDpi xmlns:a14="http://schemas.microsoft.com/office/drawing/2010/main" val="0"/>
              </a:ext>
            </a:extLst>
          </a:blip>
          <a:stretch>
            <a:fillRect/>
          </a:stretch>
        </p:blipFill>
        <p:spPr>
          <a:xfrm>
            <a:off x="3090740" y="5212871"/>
            <a:ext cx="849830" cy="566810"/>
          </a:xfrm>
          <a:prstGeom prst="rect">
            <a:avLst/>
          </a:prstGeom>
        </p:spPr>
      </p:pic>
      <p:pic>
        <p:nvPicPr>
          <p:cNvPr id="21" name="Picture 20" descr="Assorted colorful toy blocks">
            <a:extLst>
              <a:ext uri="{FF2B5EF4-FFF2-40B4-BE49-F238E27FC236}">
                <a16:creationId xmlns:a16="http://schemas.microsoft.com/office/drawing/2014/main" id="{5EAA999B-4016-2AF9-0C3F-7EBD6BA841D1}"/>
              </a:ext>
            </a:extLst>
          </p:cNvPr>
          <p:cNvPicPr>
            <a:picLocks noChangeAspect="1"/>
          </p:cNvPicPr>
          <p:nvPr/>
        </p:nvPicPr>
        <p:blipFill>
          <a:blip r:embed="rId9" cstate="print">
            <a:extLst>
              <a:ext uri="{BEBA8EAE-BF5A-486C-A8C5-ECC9F3942E4B}">
                <a14:imgProps xmlns:a14="http://schemas.microsoft.com/office/drawing/2010/main">
                  <a14:imgLayer r:embed="rId10">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749603" y="5195266"/>
            <a:ext cx="667043" cy="444651"/>
          </a:xfrm>
          <a:prstGeom prst="rect">
            <a:avLst/>
          </a:prstGeom>
        </p:spPr>
      </p:pic>
      <p:pic>
        <p:nvPicPr>
          <p:cNvPr id="22" name="Picture 21" descr="Group sharing session">
            <a:extLst>
              <a:ext uri="{FF2B5EF4-FFF2-40B4-BE49-F238E27FC236}">
                <a16:creationId xmlns:a16="http://schemas.microsoft.com/office/drawing/2014/main" id="{EB03BE92-0A99-C8EA-4F4D-4128DE9C052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7844979" y="5231292"/>
            <a:ext cx="667042" cy="445249"/>
          </a:xfrm>
          <a:prstGeom prst="rect">
            <a:avLst/>
          </a:prstGeom>
        </p:spPr>
      </p:pic>
      <p:pic>
        <p:nvPicPr>
          <p:cNvPr id="25" name="Picture 24" descr="People filling documents">
            <a:extLst>
              <a:ext uri="{FF2B5EF4-FFF2-40B4-BE49-F238E27FC236}">
                <a16:creationId xmlns:a16="http://schemas.microsoft.com/office/drawing/2014/main" id="{C176A802-A3F8-56B7-3DB9-EB3D6B26FFF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83554" y="6827789"/>
            <a:ext cx="618026" cy="411806"/>
          </a:xfrm>
          <a:prstGeom prst="rect">
            <a:avLst/>
          </a:prstGeom>
        </p:spPr>
      </p:pic>
      <p:pic>
        <p:nvPicPr>
          <p:cNvPr id="26" name="Picture 25" descr="Two people in office">
            <a:extLst>
              <a:ext uri="{FF2B5EF4-FFF2-40B4-BE49-F238E27FC236}">
                <a16:creationId xmlns:a16="http://schemas.microsoft.com/office/drawing/2014/main" id="{2B0C406F-04A2-8B67-FC72-05A4FB8C9F0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733085" y="6785713"/>
            <a:ext cx="617048" cy="411806"/>
          </a:xfrm>
          <a:prstGeom prst="rect">
            <a:avLst/>
          </a:prstGeom>
        </p:spPr>
      </p:pic>
      <p:pic>
        <p:nvPicPr>
          <p:cNvPr id="27" name="Picture 26" descr="Pen placed on top of a signature line">
            <a:extLst>
              <a:ext uri="{FF2B5EF4-FFF2-40B4-BE49-F238E27FC236}">
                <a16:creationId xmlns:a16="http://schemas.microsoft.com/office/drawing/2014/main" id="{D6C49940-1E30-5CF3-9AC4-6C95BB8FA442}"/>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54088" y="6803035"/>
            <a:ext cx="658981" cy="439240"/>
          </a:xfrm>
          <a:prstGeom prst="rect">
            <a:avLst/>
          </a:prstGeom>
        </p:spPr>
      </p:pic>
      <p:pic>
        <p:nvPicPr>
          <p:cNvPr id="28" name="Picture 27" descr="Magnifier placed on a white background">
            <a:extLst>
              <a:ext uri="{FF2B5EF4-FFF2-40B4-BE49-F238E27FC236}">
                <a16:creationId xmlns:a16="http://schemas.microsoft.com/office/drawing/2014/main" id="{BE4D97AB-9A6B-B4ED-8BAE-41B440ABAEFA}"/>
              </a:ext>
            </a:extLst>
          </p:cNvPr>
          <p:cNvPicPr>
            <a:picLocks noChangeAspect="1"/>
          </p:cNvPicPr>
          <p:nvPr/>
        </p:nvPicPr>
        <p:blipFill>
          <a:blip r:embed="rId15" cstate="print">
            <a:extLst>
              <a:ext uri="{BEBA8EAE-BF5A-486C-A8C5-ECC9F3942E4B}">
                <a14:imgProps xmlns:a14="http://schemas.microsoft.com/office/drawing/2010/main">
                  <a14:imgLayer r:embed="rId1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373335" y="6736120"/>
            <a:ext cx="787518" cy="525012"/>
          </a:xfrm>
          <a:prstGeom prst="rect">
            <a:avLst/>
          </a:prstGeom>
        </p:spPr>
      </p:pic>
      <p:grpSp>
        <p:nvGrpSpPr>
          <p:cNvPr id="29" name="Group 62">
            <a:extLst>
              <a:ext uri="{FF2B5EF4-FFF2-40B4-BE49-F238E27FC236}">
                <a16:creationId xmlns:a16="http://schemas.microsoft.com/office/drawing/2014/main" id="{52EDF498-EE75-CA6F-4E32-0F5586F8477E}"/>
              </a:ext>
            </a:extLst>
          </p:cNvPr>
          <p:cNvGrpSpPr/>
          <p:nvPr/>
        </p:nvGrpSpPr>
        <p:grpSpPr>
          <a:xfrm>
            <a:off x="3969170" y="3629122"/>
            <a:ext cx="242972" cy="242972"/>
            <a:chOff x="0" y="0"/>
            <a:chExt cx="812800" cy="812800"/>
          </a:xfrm>
        </p:grpSpPr>
        <p:sp>
          <p:nvSpPr>
            <p:cNvPr id="30" name="Freeform 63">
              <a:extLst>
                <a:ext uri="{FF2B5EF4-FFF2-40B4-BE49-F238E27FC236}">
                  <a16:creationId xmlns:a16="http://schemas.microsoft.com/office/drawing/2014/main" id="{F2AE1332-E30E-7817-2DE1-99658419A98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TextBox 64">
              <a:extLst>
                <a:ext uri="{FF2B5EF4-FFF2-40B4-BE49-F238E27FC236}">
                  <a16:creationId xmlns:a16="http://schemas.microsoft.com/office/drawing/2014/main" id="{39B0EA97-85B7-D59C-F548-2DF31202720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2" name="Group 65">
            <a:extLst>
              <a:ext uri="{FF2B5EF4-FFF2-40B4-BE49-F238E27FC236}">
                <a16:creationId xmlns:a16="http://schemas.microsoft.com/office/drawing/2014/main" id="{9AC045C6-6A55-992A-7E00-F05CEF8515E4}"/>
              </a:ext>
            </a:extLst>
          </p:cNvPr>
          <p:cNvGrpSpPr/>
          <p:nvPr/>
        </p:nvGrpSpPr>
        <p:grpSpPr>
          <a:xfrm>
            <a:off x="5551873" y="3651548"/>
            <a:ext cx="220832" cy="193228"/>
            <a:chOff x="0" y="0"/>
            <a:chExt cx="812800" cy="711200"/>
          </a:xfrm>
        </p:grpSpPr>
        <p:sp>
          <p:nvSpPr>
            <p:cNvPr id="33" name="Freeform 66">
              <a:extLst>
                <a:ext uri="{FF2B5EF4-FFF2-40B4-BE49-F238E27FC236}">
                  <a16:creationId xmlns:a16="http://schemas.microsoft.com/office/drawing/2014/main" id="{EA3C1872-8CEB-0196-D485-62043BEEF0D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D12E0E64-A611-BAC4-CF2B-23981BD4CEA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35" name="Group 65">
            <a:extLst>
              <a:ext uri="{FF2B5EF4-FFF2-40B4-BE49-F238E27FC236}">
                <a16:creationId xmlns:a16="http://schemas.microsoft.com/office/drawing/2014/main" id="{CF1627A7-0B22-968F-261C-C0D741497732}"/>
              </a:ext>
            </a:extLst>
          </p:cNvPr>
          <p:cNvGrpSpPr/>
          <p:nvPr/>
        </p:nvGrpSpPr>
        <p:grpSpPr>
          <a:xfrm>
            <a:off x="4021283" y="5497146"/>
            <a:ext cx="220832" cy="193228"/>
            <a:chOff x="0" y="0"/>
            <a:chExt cx="812800" cy="711200"/>
          </a:xfrm>
        </p:grpSpPr>
        <p:sp>
          <p:nvSpPr>
            <p:cNvPr id="36" name="Freeform 66">
              <a:extLst>
                <a:ext uri="{FF2B5EF4-FFF2-40B4-BE49-F238E27FC236}">
                  <a16:creationId xmlns:a16="http://schemas.microsoft.com/office/drawing/2014/main" id="{DD381CF3-E00A-39BE-2A08-044C91F0E55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7" name="TextBox 67">
              <a:extLst>
                <a:ext uri="{FF2B5EF4-FFF2-40B4-BE49-F238E27FC236}">
                  <a16:creationId xmlns:a16="http://schemas.microsoft.com/office/drawing/2014/main" id="{861B9C88-ADD5-66E4-2175-9DB310034CC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38" name="Group 65">
            <a:extLst>
              <a:ext uri="{FF2B5EF4-FFF2-40B4-BE49-F238E27FC236}">
                <a16:creationId xmlns:a16="http://schemas.microsoft.com/office/drawing/2014/main" id="{600E58EF-829E-5DE7-0EBD-311614E2FBA3}"/>
              </a:ext>
            </a:extLst>
          </p:cNvPr>
          <p:cNvGrpSpPr/>
          <p:nvPr/>
        </p:nvGrpSpPr>
        <p:grpSpPr>
          <a:xfrm>
            <a:off x="4022158" y="7067904"/>
            <a:ext cx="220832" cy="193228"/>
            <a:chOff x="0" y="0"/>
            <a:chExt cx="812800" cy="711200"/>
          </a:xfrm>
        </p:grpSpPr>
        <p:sp>
          <p:nvSpPr>
            <p:cNvPr id="39" name="Freeform 66">
              <a:extLst>
                <a:ext uri="{FF2B5EF4-FFF2-40B4-BE49-F238E27FC236}">
                  <a16:creationId xmlns:a16="http://schemas.microsoft.com/office/drawing/2014/main" id="{51047E2D-1394-DF9E-9BB8-A2DB6CF5AA1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67C84893-9484-D7E0-9499-4409DC114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1" name="Group 65">
            <a:extLst>
              <a:ext uri="{FF2B5EF4-FFF2-40B4-BE49-F238E27FC236}">
                <a16:creationId xmlns:a16="http://schemas.microsoft.com/office/drawing/2014/main" id="{79A21DA3-316A-D349-1223-4F3AF8177A96}"/>
              </a:ext>
            </a:extLst>
          </p:cNvPr>
          <p:cNvGrpSpPr/>
          <p:nvPr/>
        </p:nvGrpSpPr>
        <p:grpSpPr>
          <a:xfrm>
            <a:off x="5533837" y="7053239"/>
            <a:ext cx="220832" cy="193228"/>
            <a:chOff x="0" y="0"/>
            <a:chExt cx="812800" cy="711200"/>
          </a:xfrm>
        </p:grpSpPr>
        <p:sp>
          <p:nvSpPr>
            <p:cNvPr id="42" name="Freeform 66">
              <a:extLst>
                <a:ext uri="{FF2B5EF4-FFF2-40B4-BE49-F238E27FC236}">
                  <a16:creationId xmlns:a16="http://schemas.microsoft.com/office/drawing/2014/main" id="{E6D3B463-8668-CE83-2555-C1A30D52F25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7BDE3997-EC99-E18D-FFAA-77FEC12E03B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4" name="Group 65">
            <a:extLst>
              <a:ext uri="{FF2B5EF4-FFF2-40B4-BE49-F238E27FC236}">
                <a16:creationId xmlns:a16="http://schemas.microsoft.com/office/drawing/2014/main" id="{026308C5-A531-869C-F328-A9794CEB7B99}"/>
              </a:ext>
            </a:extLst>
          </p:cNvPr>
          <p:cNvGrpSpPr/>
          <p:nvPr/>
        </p:nvGrpSpPr>
        <p:grpSpPr>
          <a:xfrm>
            <a:off x="8658262" y="5502328"/>
            <a:ext cx="220832" cy="193228"/>
            <a:chOff x="0" y="0"/>
            <a:chExt cx="812800" cy="711200"/>
          </a:xfrm>
        </p:grpSpPr>
        <p:sp>
          <p:nvSpPr>
            <p:cNvPr id="45" name="Freeform 66">
              <a:extLst>
                <a:ext uri="{FF2B5EF4-FFF2-40B4-BE49-F238E27FC236}">
                  <a16:creationId xmlns:a16="http://schemas.microsoft.com/office/drawing/2014/main" id="{D1939DBD-4E62-7FFB-2E3C-6942CFA920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11631AEE-B8A8-4AEB-B70C-E1E961678F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1" name="Freeform 66">
            <a:extLst>
              <a:ext uri="{FF2B5EF4-FFF2-40B4-BE49-F238E27FC236}">
                <a16:creationId xmlns:a16="http://schemas.microsoft.com/office/drawing/2014/main" id="{2FD1D7D6-4598-23F3-DF5B-85485042F3CC}"/>
              </a:ext>
            </a:extLst>
          </p:cNvPr>
          <p:cNvSpPr/>
          <p:nvPr/>
        </p:nvSpPr>
        <p:spPr>
          <a:xfrm>
            <a:off x="8658262" y="708870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3" name="Group 65">
            <a:extLst>
              <a:ext uri="{FF2B5EF4-FFF2-40B4-BE49-F238E27FC236}">
                <a16:creationId xmlns:a16="http://schemas.microsoft.com/office/drawing/2014/main" id="{E21DCF31-A22B-3AED-C55C-ED0D52014410}"/>
              </a:ext>
            </a:extLst>
          </p:cNvPr>
          <p:cNvGrpSpPr/>
          <p:nvPr/>
        </p:nvGrpSpPr>
        <p:grpSpPr>
          <a:xfrm>
            <a:off x="10204446" y="7111868"/>
            <a:ext cx="220832" cy="193228"/>
            <a:chOff x="0" y="0"/>
            <a:chExt cx="812800" cy="711200"/>
          </a:xfrm>
        </p:grpSpPr>
        <p:sp>
          <p:nvSpPr>
            <p:cNvPr id="54" name="Freeform 66">
              <a:extLst>
                <a:ext uri="{FF2B5EF4-FFF2-40B4-BE49-F238E27FC236}">
                  <a16:creationId xmlns:a16="http://schemas.microsoft.com/office/drawing/2014/main" id="{992BA697-9CCA-C8AF-AF55-AA255C0E5FA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5" name="TextBox 67">
              <a:extLst>
                <a:ext uri="{FF2B5EF4-FFF2-40B4-BE49-F238E27FC236}">
                  <a16:creationId xmlns:a16="http://schemas.microsoft.com/office/drawing/2014/main" id="{A5A5A7E9-D08C-D265-670F-0EC01E3A177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7" name="Freeform 66">
            <a:extLst>
              <a:ext uri="{FF2B5EF4-FFF2-40B4-BE49-F238E27FC236}">
                <a16:creationId xmlns:a16="http://schemas.microsoft.com/office/drawing/2014/main" id="{CF2E66E0-B4EB-688F-20A7-CFC02F13EBCA}"/>
              </a:ext>
            </a:extLst>
          </p:cNvPr>
          <p:cNvSpPr/>
          <p:nvPr/>
        </p:nvSpPr>
        <p:spPr>
          <a:xfrm>
            <a:off x="10238420" y="3678866"/>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9" name="Group 62">
            <a:extLst>
              <a:ext uri="{FF2B5EF4-FFF2-40B4-BE49-F238E27FC236}">
                <a16:creationId xmlns:a16="http://schemas.microsoft.com/office/drawing/2014/main" id="{1907CEBB-8B53-2585-1853-9480796D743A}"/>
              </a:ext>
            </a:extLst>
          </p:cNvPr>
          <p:cNvGrpSpPr/>
          <p:nvPr/>
        </p:nvGrpSpPr>
        <p:grpSpPr>
          <a:xfrm>
            <a:off x="8610184" y="3588868"/>
            <a:ext cx="242972" cy="242972"/>
            <a:chOff x="0" y="0"/>
            <a:chExt cx="812800" cy="812800"/>
          </a:xfrm>
        </p:grpSpPr>
        <p:sp>
          <p:nvSpPr>
            <p:cNvPr id="60" name="Freeform 63">
              <a:extLst>
                <a:ext uri="{FF2B5EF4-FFF2-40B4-BE49-F238E27FC236}">
                  <a16:creationId xmlns:a16="http://schemas.microsoft.com/office/drawing/2014/main" id="{3AD1C440-6FB6-801B-6BDD-C2C5541B8FB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1" name="TextBox 64">
              <a:extLst>
                <a:ext uri="{FF2B5EF4-FFF2-40B4-BE49-F238E27FC236}">
                  <a16:creationId xmlns:a16="http://schemas.microsoft.com/office/drawing/2014/main" id="{1E97257D-C186-2AC9-00ED-9150A9E0F70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8" name="Group 65">
            <a:extLst>
              <a:ext uri="{FF2B5EF4-FFF2-40B4-BE49-F238E27FC236}">
                <a16:creationId xmlns:a16="http://schemas.microsoft.com/office/drawing/2014/main" id="{7E28B0D0-610F-A837-7C63-86F91B8B9B60}"/>
              </a:ext>
            </a:extLst>
          </p:cNvPr>
          <p:cNvGrpSpPr/>
          <p:nvPr/>
        </p:nvGrpSpPr>
        <p:grpSpPr>
          <a:xfrm>
            <a:off x="5517368" y="5462229"/>
            <a:ext cx="220832" cy="193228"/>
            <a:chOff x="0" y="0"/>
            <a:chExt cx="812800" cy="711200"/>
          </a:xfrm>
        </p:grpSpPr>
        <p:sp>
          <p:nvSpPr>
            <p:cNvPr id="76" name="Freeform 66">
              <a:extLst>
                <a:ext uri="{FF2B5EF4-FFF2-40B4-BE49-F238E27FC236}">
                  <a16:creationId xmlns:a16="http://schemas.microsoft.com/office/drawing/2014/main" id="{E459178A-BF8D-4F33-10AB-C26E0F08D64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TextBox 67">
              <a:extLst>
                <a:ext uri="{FF2B5EF4-FFF2-40B4-BE49-F238E27FC236}">
                  <a16:creationId xmlns:a16="http://schemas.microsoft.com/office/drawing/2014/main" id="{2CFC69CC-EB38-CFBD-DB33-9087CCA09D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78" name="Group 62">
            <a:extLst>
              <a:ext uri="{FF2B5EF4-FFF2-40B4-BE49-F238E27FC236}">
                <a16:creationId xmlns:a16="http://schemas.microsoft.com/office/drawing/2014/main" id="{ED56AA19-D8FB-7C6B-939D-475B116117F2}"/>
              </a:ext>
            </a:extLst>
          </p:cNvPr>
          <p:cNvGrpSpPr/>
          <p:nvPr/>
        </p:nvGrpSpPr>
        <p:grpSpPr>
          <a:xfrm>
            <a:off x="354019" y="561141"/>
            <a:ext cx="10083027" cy="5148940"/>
            <a:chOff x="76200" y="47625"/>
            <a:chExt cx="33730161" cy="17224449"/>
          </a:xfrm>
        </p:grpSpPr>
        <p:sp>
          <p:nvSpPr>
            <p:cNvPr id="79" name="Freeform 63">
              <a:extLst>
                <a:ext uri="{FF2B5EF4-FFF2-40B4-BE49-F238E27FC236}">
                  <a16:creationId xmlns:a16="http://schemas.microsoft.com/office/drawing/2014/main" id="{521EFF78-A424-5EC6-CF87-220B6C2EBE5C}"/>
                </a:ext>
              </a:extLst>
            </p:cNvPr>
            <p:cNvSpPr/>
            <p:nvPr/>
          </p:nvSpPr>
          <p:spPr>
            <a:xfrm>
              <a:off x="32993561" y="16459274"/>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0" name="TextBox 64">
              <a:extLst>
                <a:ext uri="{FF2B5EF4-FFF2-40B4-BE49-F238E27FC236}">
                  <a16:creationId xmlns:a16="http://schemas.microsoft.com/office/drawing/2014/main" id="{5C0DEF70-265F-2FFD-AB5E-BFD1D73A0D7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81" name="Group 65">
            <a:extLst>
              <a:ext uri="{FF2B5EF4-FFF2-40B4-BE49-F238E27FC236}">
                <a16:creationId xmlns:a16="http://schemas.microsoft.com/office/drawing/2014/main" id="{83CB6C26-0CD0-AFD8-5B0D-A5FDDE55DAC2}"/>
              </a:ext>
            </a:extLst>
          </p:cNvPr>
          <p:cNvGrpSpPr/>
          <p:nvPr/>
        </p:nvGrpSpPr>
        <p:grpSpPr>
          <a:xfrm>
            <a:off x="4014880" y="2271249"/>
            <a:ext cx="220832" cy="193228"/>
            <a:chOff x="0" y="0"/>
            <a:chExt cx="812800" cy="711200"/>
          </a:xfrm>
        </p:grpSpPr>
        <p:sp>
          <p:nvSpPr>
            <p:cNvPr id="82" name="Freeform 66">
              <a:extLst>
                <a:ext uri="{FF2B5EF4-FFF2-40B4-BE49-F238E27FC236}">
                  <a16:creationId xmlns:a16="http://schemas.microsoft.com/office/drawing/2014/main" id="{0E4E1952-D7C4-A702-E7BF-D4BA0F4C6A8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3" name="TextBox 67">
              <a:extLst>
                <a:ext uri="{FF2B5EF4-FFF2-40B4-BE49-F238E27FC236}">
                  <a16:creationId xmlns:a16="http://schemas.microsoft.com/office/drawing/2014/main" id="{2414315F-9AC4-79E1-1234-7008F24C053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84" name="Group 65">
            <a:extLst>
              <a:ext uri="{FF2B5EF4-FFF2-40B4-BE49-F238E27FC236}">
                <a16:creationId xmlns:a16="http://schemas.microsoft.com/office/drawing/2014/main" id="{AB0A7EEA-B2D7-292D-0452-674B996AED14}"/>
              </a:ext>
            </a:extLst>
          </p:cNvPr>
          <p:cNvGrpSpPr/>
          <p:nvPr/>
        </p:nvGrpSpPr>
        <p:grpSpPr>
          <a:xfrm>
            <a:off x="5517368" y="2295828"/>
            <a:ext cx="220832" cy="193228"/>
            <a:chOff x="0" y="0"/>
            <a:chExt cx="812800" cy="711200"/>
          </a:xfrm>
        </p:grpSpPr>
        <p:sp>
          <p:nvSpPr>
            <p:cNvPr id="85" name="Freeform 66">
              <a:extLst>
                <a:ext uri="{FF2B5EF4-FFF2-40B4-BE49-F238E27FC236}">
                  <a16:creationId xmlns:a16="http://schemas.microsoft.com/office/drawing/2014/main" id="{B19E28F9-B7DB-D439-F546-64640B07C53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6" name="TextBox 67">
              <a:extLst>
                <a:ext uri="{FF2B5EF4-FFF2-40B4-BE49-F238E27FC236}">
                  <a16:creationId xmlns:a16="http://schemas.microsoft.com/office/drawing/2014/main" id="{06579317-22E7-C963-48B9-5CA4F8AA259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88" name="Freeform 66">
            <a:extLst>
              <a:ext uri="{FF2B5EF4-FFF2-40B4-BE49-F238E27FC236}">
                <a16:creationId xmlns:a16="http://schemas.microsoft.com/office/drawing/2014/main" id="{FC285AAC-AB82-EFC7-8623-352AE5EDC577}"/>
              </a:ext>
            </a:extLst>
          </p:cNvPr>
          <p:cNvSpPr/>
          <p:nvPr/>
        </p:nvSpPr>
        <p:spPr>
          <a:xfrm>
            <a:off x="8632963" y="229582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4" name="Freeform 66">
            <a:extLst>
              <a:ext uri="{FF2B5EF4-FFF2-40B4-BE49-F238E27FC236}">
                <a16:creationId xmlns:a16="http://schemas.microsoft.com/office/drawing/2014/main" id="{ECCBBC11-5FD2-E945-AAB5-A0A3457FB20E}"/>
              </a:ext>
            </a:extLst>
          </p:cNvPr>
          <p:cNvSpPr/>
          <p:nvPr/>
        </p:nvSpPr>
        <p:spPr>
          <a:xfrm>
            <a:off x="10189035" y="229540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6" name="Picture 5" descr="Floating pair of dice">
            <a:extLst>
              <a:ext uri="{FF2B5EF4-FFF2-40B4-BE49-F238E27FC236}">
                <a16:creationId xmlns:a16="http://schemas.microsoft.com/office/drawing/2014/main" id="{DDBF8829-6D2B-1360-C794-8581B612571D}"/>
              </a:ext>
            </a:extLst>
          </p:cNvPr>
          <p:cNvPicPr>
            <a:picLocks noChangeAspect="1"/>
          </p:cNvPicPr>
          <p:nvPr/>
        </p:nvPicPr>
        <p:blipFill>
          <a:blip r:embed="rId17" cstate="print">
            <a:extLst>
              <a:ext uri="{BEBA8EAE-BF5A-486C-A8C5-ECC9F3942E4B}">
                <a14:imgProps xmlns:a14="http://schemas.microsoft.com/office/drawing/2010/main">
                  <a14:imgLayer r:embed="rId1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854088" y="3144982"/>
            <a:ext cx="738796" cy="738796"/>
          </a:xfrm>
          <a:prstGeom prst="rect">
            <a:avLst/>
          </a:prstGeom>
        </p:spPr>
      </p:pic>
      <p:pic>
        <p:nvPicPr>
          <p:cNvPr id="10" name="Picture 9" descr="Popcorn spread on a pink background">
            <a:extLst>
              <a:ext uri="{FF2B5EF4-FFF2-40B4-BE49-F238E27FC236}">
                <a16:creationId xmlns:a16="http://schemas.microsoft.com/office/drawing/2014/main" id="{10ADEA34-FE7E-6405-7362-EB1620C443F4}"/>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9408179" y="5231292"/>
            <a:ext cx="667042" cy="44469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59784728"/>
              </p:ext>
            </p:extLst>
          </p:nvPr>
        </p:nvGraphicFramePr>
        <p:xfrm>
          <a:off x="2692019" y="689314"/>
          <a:ext cx="7816735" cy="6801129"/>
        </p:xfrm>
        <a:graphic>
          <a:graphicData uri="http://schemas.openxmlformats.org/drawingml/2006/table">
            <a:tbl>
              <a:tblPr/>
              <a:tblGrid>
                <a:gridCol w="1627733">
                  <a:extLst>
                    <a:ext uri="{9D8B030D-6E8A-4147-A177-3AD203B41FA5}">
                      <a16:colId xmlns:a16="http://schemas.microsoft.com/office/drawing/2014/main" val="20000"/>
                    </a:ext>
                  </a:extLst>
                </a:gridCol>
                <a:gridCol w="1498961">
                  <a:extLst>
                    <a:ext uri="{9D8B030D-6E8A-4147-A177-3AD203B41FA5}">
                      <a16:colId xmlns:a16="http://schemas.microsoft.com/office/drawing/2014/main" val="20001"/>
                    </a:ext>
                  </a:extLst>
                </a:gridCol>
                <a:gridCol w="1563347">
                  <a:extLst>
                    <a:ext uri="{9D8B030D-6E8A-4147-A177-3AD203B41FA5}">
                      <a16:colId xmlns:a16="http://schemas.microsoft.com/office/drawing/2014/main" val="20002"/>
                    </a:ext>
                  </a:extLst>
                </a:gridCol>
                <a:gridCol w="1563347">
                  <a:extLst>
                    <a:ext uri="{9D8B030D-6E8A-4147-A177-3AD203B41FA5}">
                      <a16:colId xmlns:a16="http://schemas.microsoft.com/office/drawing/2014/main" val="20003"/>
                    </a:ext>
                  </a:extLst>
                </a:gridCol>
                <a:gridCol w="1563347">
                  <a:extLst>
                    <a:ext uri="{9D8B030D-6E8A-4147-A177-3AD203B41FA5}">
                      <a16:colId xmlns:a16="http://schemas.microsoft.com/office/drawing/2014/main" val="20004"/>
                    </a:ext>
                  </a:extLst>
                </a:gridCol>
              </a:tblGrid>
              <a:tr h="733233">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14/10/2024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15/10/2024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16/10/2024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17/10/2024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18/10/2024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119389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082" dirty="0">
                          <a:solidFill>
                            <a:srgbClr val="000000"/>
                          </a:solidFill>
                          <a:latin typeface="DM Sans"/>
                        </a:rPr>
                        <a:t>HUB CLOSED</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379525">
                <a:tc>
                  <a:txBody>
                    <a:bodyPr/>
                    <a:lstStyle/>
                    <a:p>
                      <a:pPr algn="ctr">
                        <a:lnSpc>
                          <a:spcPts val="1515"/>
                        </a:lnSpc>
                        <a:defRPr/>
                      </a:pPr>
                      <a:r>
                        <a:rPr lang="en-US" sz="1050" dirty="0">
                          <a:solidFill>
                            <a:srgbClr val="000000"/>
                          </a:solidFill>
                          <a:latin typeface="DM Sans"/>
                        </a:rPr>
                        <a:t>Jigsaws</a:t>
                      </a:r>
                      <a:endParaRPr lang="en-US" sz="1050" dirty="0"/>
                    </a:p>
                    <a:p>
                      <a:pPr algn="ctr">
                        <a:lnSpc>
                          <a:spcPts val="1515"/>
                        </a:lnSpc>
                      </a:pPr>
                      <a:r>
                        <a:rPr lang="en-US" sz="1050" dirty="0">
                          <a:solidFill>
                            <a:srgbClr val="000000"/>
                          </a:solidFill>
                          <a:latin typeface="DM Sans"/>
                        </a:rPr>
                        <a:t>11am-12pm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Halloween </a:t>
                      </a:r>
                      <a:r>
                        <a:rPr lang="en-US" sz="1050" dirty="0" err="1">
                          <a:solidFill>
                            <a:srgbClr val="000000"/>
                          </a:solidFill>
                          <a:latin typeface="DM Sans"/>
                        </a:rPr>
                        <a:t>Arts&amp;Crafts</a:t>
                      </a:r>
                      <a:endParaRPr lang="en-US" sz="1050" dirty="0">
                        <a:solidFill>
                          <a:srgbClr val="000000"/>
                        </a:solidFill>
                        <a:latin typeface="DM Sans"/>
                      </a:endParaRPr>
                    </a:p>
                    <a:p>
                      <a:pPr algn="ctr">
                        <a:lnSpc>
                          <a:spcPts val="1515"/>
                        </a:lnSpc>
                      </a:pPr>
                      <a:r>
                        <a:rPr lang="en-US" sz="1050" dirty="0">
                          <a:solidFill>
                            <a:srgbClr val="000000"/>
                          </a:solidFill>
                          <a:latin typeface="DM Sans"/>
                        </a:rPr>
                        <a:t>10:30am-12pm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algn="ctr">
                        <a:lnSpc>
                          <a:spcPts val="1515"/>
                        </a:lnSpc>
                      </a:pPr>
                      <a:r>
                        <a:rPr lang="en-US" sz="1082" dirty="0">
                          <a:solidFill>
                            <a:srgbClr val="000000"/>
                          </a:solidFill>
                          <a:latin typeface="DM Sans"/>
                        </a:rPr>
                        <a:t>Board Games</a:t>
                      </a:r>
                    </a:p>
                    <a:p>
                      <a:pPr algn="ctr">
                        <a:lnSpc>
                          <a:spcPts val="1515"/>
                        </a:lnSpc>
                      </a:pPr>
                      <a:r>
                        <a:rPr lang="en-US" sz="1082" dirty="0">
                          <a:solidFill>
                            <a:srgbClr val="000000"/>
                          </a:solidFill>
                          <a:latin typeface="DM Sans"/>
                        </a:rPr>
                        <a:t>10am-11am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Coffee Morning</a:t>
                      </a:r>
                    </a:p>
                    <a:p>
                      <a:pPr algn="ctr">
                        <a:lnSpc>
                          <a:spcPts val="1515"/>
                        </a:lnSpc>
                      </a:pPr>
                      <a:r>
                        <a:rPr lang="en-US" sz="1050" dirty="0">
                          <a:solidFill>
                            <a:srgbClr val="000000"/>
                          </a:solidFill>
                          <a:latin typeface="DM Sans"/>
                        </a:rPr>
                        <a:t>10am-12pm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451389">
                <a:tc>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1338196">
                <a:tc>
                  <a:txBody>
                    <a:bodyPr/>
                    <a:lstStyle/>
                    <a:p>
                      <a:pPr algn="ctr">
                        <a:lnSpc>
                          <a:spcPts val="1515"/>
                        </a:lnSpc>
                      </a:pPr>
                      <a:r>
                        <a:rPr lang="en-US" sz="1082" dirty="0">
                          <a:solidFill>
                            <a:srgbClr val="000000"/>
                          </a:solidFill>
                          <a:latin typeface="DM Sans"/>
                        </a:rPr>
                        <a:t>Emotional Resilience </a:t>
                      </a:r>
                    </a:p>
                    <a:p>
                      <a:pPr algn="ctr">
                        <a:lnSpc>
                          <a:spcPts val="1515"/>
                        </a:lnSpc>
                      </a:pPr>
                      <a:r>
                        <a:rPr lang="en-US" sz="1082" dirty="0">
                          <a:solidFill>
                            <a:srgbClr val="000000"/>
                          </a:solidFill>
                          <a:latin typeface="DM Sans"/>
                        </a:rPr>
                        <a:t>1:1 with SWs</a:t>
                      </a:r>
                    </a:p>
                    <a:p>
                      <a:pPr algn="ctr">
                        <a:lnSpc>
                          <a:spcPts val="1515"/>
                        </a:lnSpc>
                      </a:pPr>
                      <a:r>
                        <a:rPr lang="en-US" sz="1082" dirty="0">
                          <a:solidFill>
                            <a:srgbClr val="000000"/>
                          </a:solidFill>
                          <a:latin typeface="DM Sans"/>
                        </a:rPr>
                        <a:t>2pm-3pm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Lego Nostalgia</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050" dirty="0">
                          <a:latin typeface="DM Sans" pitchFamily="2" charset="0"/>
                        </a:rPr>
                        <a:t>IPP Support Group at Stafford House</a:t>
                      </a:r>
                    </a:p>
                    <a:p>
                      <a:pPr algn="ctr"/>
                      <a:r>
                        <a:rPr lang="en-GB" sz="1050" dirty="0">
                          <a:latin typeface="DM Sans" pitchFamily="2" charset="0"/>
                        </a:rPr>
                        <a:t>2pm-3.30pm</a:t>
                      </a:r>
                    </a:p>
                    <a:p>
                      <a:pPr algn="ctr"/>
                      <a:endParaRPr lang="en-GB" sz="1050" dirty="0">
                        <a:latin typeface="DM Sans" pitchFamily="2" charset="0"/>
                      </a:endParaRPr>
                    </a:p>
                    <a:p>
                      <a:pPr algn="ctr"/>
                      <a:endParaRPr lang="en-GB" sz="1050" dirty="0">
                        <a:latin typeface="DM Sans" pitchFamily="2" charset="0"/>
                      </a:endParaRPr>
                    </a:p>
                    <a:p>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Recovery Group</a:t>
                      </a: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Decorate the Hub: Halloween edition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1565152">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r>
                        <a:rPr lang="en-GB" sz="1050" dirty="0">
                          <a:latin typeface="DM Sans" pitchFamily="2" charset="0"/>
                        </a:rPr>
                        <a:t>(Hub and Community)</a:t>
                      </a:r>
                      <a:endParaRPr lang="en-US" sz="1050" dirty="0">
                        <a:solidFill>
                          <a:srgbClr val="000000"/>
                        </a:solidFill>
                        <a:latin typeface="DM Sans"/>
                      </a:endParaRPr>
                    </a:p>
                    <a:p>
                      <a:pPr algn="ctr">
                        <a:lnSpc>
                          <a:spcPts val="1515"/>
                        </a:lnSpc>
                      </a:pPr>
                      <a:r>
                        <a:rPr lang="en-US" sz="1050" dirty="0">
                          <a:solidFill>
                            <a:srgbClr val="000000"/>
                          </a:solidFill>
                          <a:latin typeface="DM Sans"/>
                        </a:rPr>
                        <a:t>3pm-4pm</a:t>
                      </a:r>
                    </a:p>
                    <a:p>
                      <a:pPr algn="ctr">
                        <a:lnSpc>
                          <a:spcPts val="1515"/>
                        </a:lnSpc>
                      </a:pPr>
                      <a:endParaRPr lang="en-US" sz="1050" dirty="0">
                        <a:solidFill>
                          <a:srgbClr val="000000"/>
                        </a:solidFill>
                        <a:latin typeface="DM Sans"/>
                      </a:endParaRPr>
                    </a:p>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Disclosure Letter Writing </a:t>
                      </a:r>
                      <a:r>
                        <a:rPr lang="en-GB" sz="1100" dirty="0">
                          <a:latin typeface="DM Sans" pitchFamily="2" charset="0"/>
                        </a:rPr>
                        <a:t>(Hub and Community)</a:t>
                      </a:r>
                      <a:endParaRPr lang="en-US" sz="1082" dirty="0">
                        <a:solidFill>
                          <a:srgbClr val="000000"/>
                        </a:solidFill>
                        <a:latin typeface="DM Sans"/>
                      </a:endParaRP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Job Searching</a:t>
                      </a: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p:cNvGrpSpPr/>
          <p:nvPr/>
        </p:nvGrpSpPr>
        <p:grpSpPr>
          <a:xfrm>
            <a:off x="184646" y="1589490"/>
            <a:ext cx="2416701" cy="4914018"/>
            <a:chOff x="0" y="0"/>
            <a:chExt cx="880355" cy="1790077"/>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11580" y="92201"/>
              <a:ext cx="868775" cy="1697876"/>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at located Film Studios</a:t>
              </a:r>
            </a:p>
            <a:p>
              <a:pPr algn="ctr">
                <a:lnSpc>
                  <a:spcPts val="2379"/>
                </a:lnSpc>
              </a:pPr>
              <a:r>
                <a:rPr lang="en-GB" sz="1050" b="0" i="0" dirty="0">
                  <a:solidFill>
                    <a:schemeClr val="bg1"/>
                  </a:solidFill>
                  <a:effectLst/>
                  <a:latin typeface="DM Sans" pitchFamily="2" charset="0"/>
                </a:rPr>
                <a:t>105 Boundary St, Liverpool L5 9YJ</a:t>
              </a:r>
            </a:p>
            <a:p>
              <a:pPr algn="ctr">
                <a:lnSpc>
                  <a:spcPts val="2379"/>
                </a:lnSpc>
              </a:pPr>
              <a:r>
                <a:rPr lang="en-GB" sz="1050" dirty="0">
                  <a:solidFill>
                    <a:schemeClr val="bg1"/>
                  </a:solidFill>
                  <a:latin typeface="DM Sans" pitchFamily="2" charset="0"/>
                </a:rPr>
                <a:t>Phone numbers: </a:t>
              </a:r>
              <a:r>
                <a:rPr lang="en-GB" sz="1050" dirty="0">
                  <a:solidFill>
                    <a:schemeClr val="bg1"/>
                  </a:solidFill>
                  <a:effectLst/>
                  <a:latin typeface="DM Sans" pitchFamily="2" charset="0"/>
                  <a:ea typeface="Calibri" panose="020F0502020204030204" pitchFamily="34" charset="0"/>
                </a:rPr>
                <a:t>07753415584 or 07741381060</a:t>
              </a:r>
            </a:p>
            <a:p>
              <a:pPr algn="ctr">
                <a:lnSpc>
                  <a:spcPts val="2379"/>
                </a:lnSpc>
              </a:pPr>
              <a:r>
                <a:rPr lang="en-GB" sz="1050" b="0" i="0" dirty="0">
                  <a:solidFill>
                    <a:schemeClr val="bg1"/>
                  </a:solidFill>
                  <a:latin typeface="DM Sans" pitchFamily="2" charset="0"/>
                  <a:ea typeface="Calibri" panose="020F0502020204030204" pitchFamily="34" charset="0"/>
                </a:rPr>
                <a:t>Coffee Morning will offer participants a safe space to socialise and have a chat </a:t>
              </a:r>
              <a:r>
                <a:rPr lang="en-GB" sz="1050" dirty="0">
                  <a:solidFill>
                    <a:schemeClr val="bg1"/>
                  </a:solidFill>
                  <a:latin typeface="DM Sans" pitchFamily="2" charset="0"/>
                  <a:ea typeface="Calibri" panose="020F0502020204030204" pitchFamily="34" charset="0"/>
                </a:rPr>
                <a:t>while </a:t>
              </a:r>
              <a:r>
                <a:rPr lang="en-GB" sz="1050" b="0" i="0" dirty="0">
                  <a:solidFill>
                    <a:schemeClr val="bg1"/>
                  </a:solidFill>
                  <a:latin typeface="DM Sans" pitchFamily="2" charset="0"/>
                  <a:ea typeface="Calibri" panose="020F0502020204030204" pitchFamily="34" charset="0"/>
                </a:rPr>
                <a:t>having a coffee with their peers in a relaxing environment. Decorating the Hub will help participants familiarise themselves more </a:t>
              </a:r>
              <a:r>
                <a:rPr lang="en-GB" sz="1050" dirty="0">
                  <a:solidFill>
                    <a:schemeClr val="bg1"/>
                  </a:solidFill>
                  <a:latin typeface="DM Sans" pitchFamily="2" charset="0"/>
                  <a:ea typeface="Calibri" panose="020F0502020204030204" pitchFamily="34" charset="0"/>
                </a:rPr>
                <a:t>with </a:t>
              </a:r>
              <a:r>
                <a:rPr lang="en-GB" sz="1050" b="0" i="0" dirty="0">
                  <a:solidFill>
                    <a:schemeClr val="bg1"/>
                  </a:solidFill>
                  <a:latin typeface="DM Sans" pitchFamily="2" charset="0"/>
                  <a:ea typeface="Calibri" panose="020F0502020204030204" pitchFamily="34" charset="0"/>
                </a:rPr>
                <a:t>the new location of the hub and help them feel more comfortable with the new office and staff.</a:t>
              </a:r>
              <a:endParaRPr lang="en-GB" sz="1050" b="0" i="0" dirty="0">
                <a:solidFill>
                  <a:schemeClr val="bg1"/>
                </a:solidFill>
                <a:effectLst/>
                <a:latin typeface="DM Sans" pitchFamily="2" charset="0"/>
              </a:endParaRPr>
            </a:p>
            <a:p>
              <a:pPr algn="ctr">
                <a:lnSpc>
                  <a:spcPts val="2379"/>
                </a:lnSpc>
              </a:pPr>
              <a:endParaRPr lang="en-US" sz="1100" dirty="0">
                <a:solidFill>
                  <a:schemeClr val="bg1"/>
                </a:solidFill>
                <a:latin typeface="DM Sans" pitchFamily="2" charset="0"/>
              </a:endParaRPr>
            </a:p>
            <a:p>
              <a:pPr algn="ctr">
                <a:lnSpc>
                  <a:spcPts val="2379"/>
                </a:lnSpc>
              </a:pP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7" y="89855"/>
            <a:ext cx="4628608"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OCTOBER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171C68FD-A500-74D8-7FD7-9684FEA5BAD2}"/>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B5557DC7-BCF0-0608-40B0-84E41ABA6FD3}"/>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D0A27E18-8350-D282-4E86-98C3339D5C6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E8DAF822-17D6-DBE8-7774-7288F2B67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405" y="256330"/>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Hands holding puzzle pieces">
            <a:extLst>
              <a:ext uri="{FF2B5EF4-FFF2-40B4-BE49-F238E27FC236}">
                <a16:creationId xmlns:a16="http://schemas.microsoft.com/office/drawing/2014/main" id="{52A3EEA5-544E-91AE-7116-3A8585D714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9137" y="3471670"/>
            <a:ext cx="610890" cy="441102"/>
          </a:xfrm>
          <a:prstGeom prst="rect">
            <a:avLst/>
          </a:prstGeom>
        </p:spPr>
      </p:pic>
      <p:pic>
        <p:nvPicPr>
          <p:cNvPr id="14" name="Picture 13" descr="Watercolor palette">
            <a:extLst>
              <a:ext uri="{FF2B5EF4-FFF2-40B4-BE49-F238E27FC236}">
                <a16:creationId xmlns:a16="http://schemas.microsoft.com/office/drawing/2014/main" id="{4C51EAEC-8C84-4B01-146D-A78792C24F2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72528" y="3513350"/>
            <a:ext cx="666977" cy="444651"/>
          </a:xfrm>
          <a:prstGeom prst="rect">
            <a:avLst/>
          </a:prstGeom>
        </p:spPr>
      </p:pic>
      <p:pic>
        <p:nvPicPr>
          <p:cNvPr id="16" name="Picture 15" descr="Floating pair of dice">
            <a:extLst>
              <a:ext uri="{FF2B5EF4-FFF2-40B4-BE49-F238E27FC236}">
                <a16:creationId xmlns:a16="http://schemas.microsoft.com/office/drawing/2014/main" id="{659F452D-3456-1F30-6AE0-82AACCBE97B1}"/>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856021" y="3224741"/>
            <a:ext cx="738796" cy="738796"/>
          </a:xfrm>
          <a:prstGeom prst="rect">
            <a:avLst/>
          </a:prstGeom>
        </p:spPr>
      </p:pic>
      <p:pic>
        <p:nvPicPr>
          <p:cNvPr id="25" name="Picture 24" descr="Range of moods sticky notes">
            <a:extLst>
              <a:ext uri="{FF2B5EF4-FFF2-40B4-BE49-F238E27FC236}">
                <a16:creationId xmlns:a16="http://schemas.microsoft.com/office/drawing/2014/main" id="{CBD76CDB-E5D6-CAE3-F232-5749105D1296}"/>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10000" b="90000" l="10000" r="90000">
                        <a14:foregroundMark x1="49541" y1="50405" x2="49541" y2="50405"/>
                        <a14:foregroundMark x1="77334" y1="50162" x2="77334" y2="50162"/>
                      </a14:backgroundRemoval>
                    </a14:imgEffect>
                  </a14:imgLayer>
                </a14:imgProps>
              </a:ext>
              <a:ext uri="{28A0092B-C50C-407E-A947-70E740481C1C}">
                <a14:useLocalDpi xmlns:a14="http://schemas.microsoft.com/office/drawing/2010/main" val="0"/>
              </a:ext>
            </a:extLst>
          </a:blip>
          <a:stretch>
            <a:fillRect/>
          </a:stretch>
        </p:blipFill>
        <p:spPr>
          <a:xfrm>
            <a:off x="3093951" y="5336412"/>
            <a:ext cx="849830" cy="566810"/>
          </a:xfrm>
          <a:prstGeom prst="rect">
            <a:avLst/>
          </a:prstGeom>
        </p:spPr>
      </p:pic>
      <p:pic>
        <p:nvPicPr>
          <p:cNvPr id="26" name="Picture 25" descr="People filling documents">
            <a:extLst>
              <a:ext uri="{FF2B5EF4-FFF2-40B4-BE49-F238E27FC236}">
                <a16:creationId xmlns:a16="http://schemas.microsoft.com/office/drawing/2014/main" id="{4F705850-4147-62D0-3342-EF1B842F241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98721" y="6864402"/>
            <a:ext cx="618026" cy="411806"/>
          </a:xfrm>
          <a:prstGeom prst="rect">
            <a:avLst/>
          </a:prstGeom>
        </p:spPr>
      </p:pic>
      <p:pic>
        <p:nvPicPr>
          <p:cNvPr id="27" name="Picture 26" descr="Two people in office">
            <a:extLst>
              <a:ext uri="{FF2B5EF4-FFF2-40B4-BE49-F238E27FC236}">
                <a16:creationId xmlns:a16="http://schemas.microsoft.com/office/drawing/2014/main" id="{0DB5A30A-7353-72E4-F69C-68317A0F128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835087" y="6942845"/>
            <a:ext cx="561894" cy="374997"/>
          </a:xfrm>
          <a:prstGeom prst="rect">
            <a:avLst/>
          </a:prstGeom>
        </p:spPr>
      </p:pic>
      <p:pic>
        <p:nvPicPr>
          <p:cNvPr id="28" name="Picture 27" descr="Assorted colorful toy blocks">
            <a:extLst>
              <a:ext uri="{FF2B5EF4-FFF2-40B4-BE49-F238E27FC236}">
                <a16:creationId xmlns:a16="http://schemas.microsoft.com/office/drawing/2014/main" id="{B62B6514-2EAA-C46C-A69A-09C7B4E29AFC}"/>
              </a:ext>
            </a:extLst>
          </p:cNvPr>
          <p:cNvPicPr>
            <a:picLocks noChangeAspect="1"/>
          </p:cNvPicPr>
          <p:nvPr/>
        </p:nvPicPr>
        <p:blipFill>
          <a:blip r:embed="rId12" cstate="print">
            <a:extLst>
              <a:ext uri="{BEBA8EAE-BF5A-486C-A8C5-ECC9F3942E4B}">
                <a14:imgProps xmlns:a14="http://schemas.microsoft.com/office/drawing/2010/main">
                  <a14:imgLayer r:embed="rId13">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827441" y="5336543"/>
            <a:ext cx="667043" cy="444651"/>
          </a:xfrm>
          <a:prstGeom prst="rect">
            <a:avLst/>
          </a:prstGeom>
        </p:spPr>
      </p:pic>
      <p:pic>
        <p:nvPicPr>
          <p:cNvPr id="29" name="Picture 28" descr="Group sharing session">
            <a:extLst>
              <a:ext uri="{FF2B5EF4-FFF2-40B4-BE49-F238E27FC236}">
                <a16:creationId xmlns:a16="http://schemas.microsoft.com/office/drawing/2014/main" id="{7803F490-8919-D4DA-D074-E2513D4E7DE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7846339" y="5371546"/>
            <a:ext cx="667042" cy="445249"/>
          </a:xfrm>
          <a:prstGeom prst="rect">
            <a:avLst/>
          </a:prstGeom>
        </p:spPr>
      </p:pic>
      <p:pic>
        <p:nvPicPr>
          <p:cNvPr id="32" name="Picture 31" descr="Pen placed on top of a signature line">
            <a:extLst>
              <a:ext uri="{FF2B5EF4-FFF2-40B4-BE49-F238E27FC236}">
                <a16:creationId xmlns:a16="http://schemas.microsoft.com/office/drawing/2014/main" id="{FE8662D3-8ACA-D635-0A9D-9B9D21DA4BF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842140" y="6918451"/>
            <a:ext cx="658981" cy="439240"/>
          </a:xfrm>
          <a:prstGeom prst="rect">
            <a:avLst/>
          </a:prstGeom>
        </p:spPr>
      </p:pic>
      <p:pic>
        <p:nvPicPr>
          <p:cNvPr id="33" name="Picture 32" descr="Magnifier placed on a white background">
            <a:extLst>
              <a:ext uri="{FF2B5EF4-FFF2-40B4-BE49-F238E27FC236}">
                <a16:creationId xmlns:a16="http://schemas.microsoft.com/office/drawing/2014/main" id="{94148F95-6529-C84C-E936-54C61149E525}"/>
              </a:ext>
            </a:extLst>
          </p:cNvPr>
          <p:cNvPicPr>
            <a:picLocks noChangeAspect="1"/>
          </p:cNvPicPr>
          <p:nvPr/>
        </p:nvPicPr>
        <p:blipFill>
          <a:blip r:embed="rId16" cstate="print">
            <a:extLst>
              <a:ext uri="{BEBA8EAE-BF5A-486C-A8C5-ECC9F3942E4B}">
                <a14:imgProps xmlns:a14="http://schemas.microsoft.com/office/drawing/2010/main">
                  <a14:imgLayer r:embed="rId1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373335" y="6736120"/>
            <a:ext cx="787518" cy="525012"/>
          </a:xfrm>
          <a:prstGeom prst="rect">
            <a:avLst/>
          </a:prstGeom>
        </p:spPr>
      </p:pic>
      <p:grpSp>
        <p:nvGrpSpPr>
          <p:cNvPr id="34" name="Group 62">
            <a:extLst>
              <a:ext uri="{FF2B5EF4-FFF2-40B4-BE49-F238E27FC236}">
                <a16:creationId xmlns:a16="http://schemas.microsoft.com/office/drawing/2014/main" id="{72B098AB-C299-EE48-176D-9CABC1DA67E4}"/>
              </a:ext>
            </a:extLst>
          </p:cNvPr>
          <p:cNvGrpSpPr/>
          <p:nvPr/>
        </p:nvGrpSpPr>
        <p:grpSpPr>
          <a:xfrm>
            <a:off x="421044" y="729373"/>
            <a:ext cx="3824604" cy="3329552"/>
            <a:chOff x="76200" y="47625"/>
            <a:chExt cx="12794225" cy="11138156"/>
          </a:xfrm>
        </p:grpSpPr>
        <p:sp>
          <p:nvSpPr>
            <p:cNvPr id="35" name="Freeform 63">
              <a:extLst>
                <a:ext uri="{FF2B5EF4-FFF2-40B4-BE49-F238E27FC236}">
                  <a16:creationId xmlns:a16="http://schemas.microsoft.com/office/drawing/2014/main" id="{803BCC5C-D98B-5FE9-C0CA-355325234A32}"/>
                </a:ext>
              </a:extLst>
            </p:cNvPr>
            <p:cNvSpPr/>
            <p:nvPr/>
          </p:nvSpPr>
          <p:spPr>
            <a:xfrm>
              <a:off x="12057625" y="10372981"/>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6" name="TextBox 64">
              <a:extLst>
                <a:ext uri="{FF2B5EF4-FFF2-40B4-BE49-F238E27FC236}">
                  <a16:creationId xmlns:a16="http://schemas.microsoft.com/office/drawing/2014/main" id="{AE6410DB-DB92-749C-57A1-78C6A49877EE}"/>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25ABB69F-449D-B6C2-C8D3-38E3A3CBC8CE}"/>
              </a:ext>
            </a:extLst>
          </p:cNvPr>
          <p:cNvGrpSpPr/>
          <p:nvPr/>
        </p:nvGrpSpPr>
        <p:grpSpPr>
          <a:xfrm>
            <a:off x="5535192" y="3833672"/>
            <a:ext cx="220832" cy="193228"/>
            <a:chOff x="0" y="0"/>
            <a:chExt cx="812800" cy="711200"/>
          </a:xfrm>
        </p:grpSpPr>
        <p:sp>
          <p:nvSpPr>
            <p:cNvPr id="38" name="Freeform 66">
              <a:extLst>
                <a:ext uri="{FF2B5EF4-FFF2-40B4-BE49-F238E27FC236}">
                  <a16:creationId xmlns:a16="http://schemas.microsoft.com/office/drawing/2014/main" id="{33237A5D-B538-0A51-08D5-88A19D7B3E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3F06AE9F-4F2B-CF0B-8164-42AEDFE0BF4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0" name="Group 65">
            <a:extLst>
              <a:ext uri="{FF2B5EF4-FFF2-40B4-BE49-F238E27FC236}">
                <a16:creationId xmlns:a16="http://schemas.microsoft.com/office/drawing/2014/main" id="{68ABE280-0446-E291-E63B-7EAE4E01D00C}"/>
              </a:ext>
            </a:extLst>
          </p:cNvPr>
          <p:cNvGrpSpPr/>
          <p:nvPr/>
        </p:nvGrpSpPr>
        <p:grpSpPr>
          <a:xfrm>
            <a:off x="4019478" y="5627338"/>
            <a:ext cx="220832" cy="193228"/>
            <a:chOff x="0" y="0"/>
            <a:chExt cx="812800" cy="711200"/>
          </a:xfrm>
        </p:grpSpPr>
        <p:sp>
          <p:nvSpPr>
            <p:cNvPr id="41" name="Freeform 66">
              <a:extLst>
                <a:ext uri="{FF2B5EF4-FFF2-40B4-BE49-F238E27FC236}">
                  <a16:creationId xmlns:a16="http://schemas.microsoft.com/office/drawing/2014/main" id="{BA6FE1DD-B73F-59E7-7516-E5F0660362E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79C5C837-AAC1-A683-306E-999F6AAAB35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3" name="Group 65">
            <a:extLst>
              <a:ext uri="{FF2B5EF4-FFF2-40B4-BE49-F238E27FC236}">
                <a16:creationId xmlns:a16="http://schemas.microsoft.com/office/drawing/2014/main" id="{19E26DC2-E182-CBB7-3AC9-D500E12A32BC}"/>
              </a:ext>
            </a:extLst>
          </p:cNvPr>
          <p:cNvGrpSpPr/>
          <p:nvPr/>
        </p:nvGrpSpPr>
        <p:grpSpPr>
          <a:xfrm>
            <a:off x="5505860" y="5642204"/>
            <a:ext cx="220832" cy="193228"/>
            <a:chOff x="0" y="0"/>
            <a:chExt cx="812800" cy="711200"/>
          </a:xfrm>
        </p:grpSpPr>
        <p:sp>
          <p:nvSpPr>
            <p:cNvPr id="44" name="Freeform 66">
              <a:extLst>
                <a:ext uri="{FF2B5EF4-FFF2-40B4-BE49-F238E27FC236}">
                  <a16:creationId xmlns:a16="http://schemas.microsoft.com/office/drawing/2014/main" id="{80AD5C66-F61D-B638-2EAB-72AE7A1643A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A6701A0B-F2E9-3B01-A7C8-88B4F39A33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A5B9E5E6-6FB9-C007-3B5B-F1E7E6CA9761}"/>
              </a:ext>
            </a:extLst>
          </p:cNvPr>
          <p:cNvGrpSpPr/>
          <p:nvPr/>
        </p:nvGrpSpPr>
        <p:grpSpPr>
          <a:xfrm>
            <a:off x="5531783" y="7226690"/>
            <a:ext cx="220832" cy="193228"/>
            <a:chOff x="0" y="0"/>
            <a:chExt cx="812800" cy="711200"/>
          </a:xfrm>
        </p:grpSpPr>
        <p:sp>
          <p:nvSpPr>
            <p:cNvPr id="50" name="Freeform 66">
              <a:extLst>
                <a:ext uri="{FF2B5EF4-FFF2-40B4-BE49-F238E27FC236}">
                  <a16:creationId xmlns:a16="http://schemas.microsoft.com/office/drawing/2014/main" id="{26A214E7-69E4-3817-1642-58B07BEA6B9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183AC087-0123-0F84-F30D-055F356113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2" name="Group 65">
            <a:extLst>
              <a:ext uri="{FF2B5EF4-FFF2-40B4-BE49-F238E27FC236}">
                <a16:creationId xmlns:a16="http://schemas.microsoft.com/office/drawing/2014/main" id="{6C35F038-9ACD-FCA2-662B-205D46CBC2CF}"/>
              </a:ext>
            </a:extLst>
          </p:cNvPr>
          <p:cNvGrpSpPr/>
          <p:nvPr/>
        </p:nvGrpSpPr>
        <p:grpSpPr>
          <a:xfrm>
            <a:off x="4002676" y="7226690"/>
            <a:ext cx="220832" cy="193228"/>
            <a:chOff x="0" y="0"/>
            <a:chExt cx="812800" cy="711200"/>
          </a:xfrm>
        </p:grpSpPr>
        <p:sp>
          <p:nvSpPr>
            <p:cNvPr id="53" name="Freeform 66">
              <a:extLst>
                <a:ext uri="{FF2B5EF4-FFF2-40B4-BE49-F238E27FC236}">
                  <a16:creationId xmlns:a16="http://schemas.microsoft.com/office/drawing/2014/main" id="{29EC4B0C-8293-2592-511F-018DDE609B9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0435B0A3-951A-2027-B75D-0CB4F1D2770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2">
            <a:extLst>
              <a:ext uri="{FF2B5EF4-FFF2-40B4-BE49-F238E27FC236}">
                <a16:creationId xmlns:a16="http://schemas.microsoft.com/office/drawing/2014/main" id="{385726EB-9B67-05D3-5472-DFCC2E7A802E}"/>
              </a:ext>
            </a:extLst>
          </p:cNvPr>
          <p:cNvGrpSpPr/>
          <p:nvPr/>
        </p:nvGrpSpPr>
        <p:grpSpPr>
          <a:xfrm>
            <a:off x="8628756" y="3783928"/>
            <a:ext cx="242972" cy="377975"/>
            <a:chOff x="0" y="-527820"/>
            <a:chExt cx="812800" cy="1264420"/>
          </a:xfrm>
        </p:grpSpPr>
        <p:sp>
          <p:nvSpPr>
            <p:cNvPr id="56" name="Freeform 63">
              <a:extLst>
                <a:ext uri="{FF2B5EF4-FFF2-40B4-BE49-F238E27FC236}">
                  <a16:creationId xmlns:a16="http://schemas.microsoft.com/office/drawing/2014/main" id="{8BBB49E3-A659-50CB-2810-4930BC314717}"/>
                </a:ext>
              </a:extLst>
            </p:cNvPr>
            <p:cNvSpPr/>
            <p:nvPr/>
          </p:nvSpPr>
          <p:spPr>
            <a:xfrm>
              <a:off x="0" y="-527820"/>
              <a:ext cx="812800" cy="812801"/>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7" name="TextBox 64">
              <a:extLst>
                <a:ext uri="{FF2B5EF4-FFF2-40B4-BE49-F238E27FC236}">
                  <a16:creationId xmlns:a16="http://schemas.microsoft.com/office/drawing/2014/main" id="{BA5409FF-6E4A-66BF-6BAF-6E3BEA6FF91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58" name="Group 62">
            <a:extLst>
              <a:ext uri="{FF2B5EF4-FFF2-40B4-BE49-F238E27FC236}">
                <a16:creationId xmlns:a16="http://schemas.microsoft.com/office/drawing/2014/main" id="{CE70039C-12DB-2E72-AAF2-25B9CC9E5992}"/>
              </a:ext>
            </a:extLst>
          </p:cNvPr>
          <p:cNvGrpSpPr/>
          <p:nvPr/>
        </p:nvGrpSpPr>
        <p:grpSpPr>
          <a:xfrm>
            <a:off x="366128" y="710049"/>
            <a:ext cx="10086862" cy="3306774"/>
            <a:chOff x="76200" y="47625"/>
            <a:chExt cx="33742987" cy="11061959"/>
          </a:xfrm>
        </p:grpSpPr>
        <p:sp>
          <p:nvSpPr>
            <p:cNvPr id="59" name="Freeform 63">
              <a:extLst>
                <a:ext uri="{FF2B5EF4-FFF2-40B4-BE49-F238E27FC236}">
                  <a16:creationId xmlns:a16="http://schemas.microsoft.com/office/drawing/2014/main" id="{FADE87CB-C668-4A87-B142-4C8B14DD61AE}"/>
                </a:ext>
              </a:extLst>
            </p:cNvPr>
            <p:cNvSpPr/>
            <p:nvPr/>
          </p:nvSpPr>
          <p:spPr>
            <a:xfrm>
              <a:off x="33006387" y="10296784"/>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0" name="TextBox 64">
              <a:extLst>
                <a:ext uri="{FF2B5EF4-FFF2-40B4-BE49-F238E27FC236}">
                  <a16:creationId xmlns:a16="http://schemas.microsoft.com/office/drawing/2014/main" id="{1CA03CC7-58A3-4757-2636-C76EC33BD0BB}"/>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75" name="Freeform 66">
            <a:extLst>
              <a:ext uri="{FF2B5EF4-FFF2-40B4-BE49-F238E27FC236}">
                <a16:creationId xmlns:a16="http://schemas.microsoft.com/office/drawing/2014/main" id="{A84BA306-640B-3169-5C7A-0CE669516026}"/>
              </a:ext>
            </a:extLst>
          </p:cNvPr>
          <p:cNvSpPr/>
          <p:nvPr/>
        </p:nvSpPr>
        <p:spPr>
          <a:xfrm>
            <a:off x="8662067" y="564220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Freeform 66">
            <a:extLst>
              <a:ext uri="{FF2B5EF4-FFF2-40B4-BE49-F238E27FC236}">
                <a16:creationId xmlns:a16="http://schemas.microsoft.com/office/drawing/2014/main" id="{E5722C64-5831-268F-9EF8-F581F11EA171}"/>
              </a:ext>
            </a:extLst>
          </p:cNvPr>
          <p:cNvSpPr/>
          <p:nvPr/>
        </p:nvSpPr>
        <p:spPr>
          <a:xfrm>
            <a:off x="8651535" y="721202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8" name="Freeform 66">
            <a:extLst>
              <a:ext uri="{FF2B5EF4-FFF2-40B4-BE49-F238E27FC236}">
                <a16:creationId xmlns:a16="http://schemas.microsoft.com/office/drawing/2014/main" id="{BF5E33A8-A0BF-8F87-CC60-F8597FC1B1B9}"/>
              </a:ext>
            </a:extLst>
          </p:cNvPr>
          <p:cNvSpPr/>
          <p:nvPr/>
        </p:nvSpPr>
        <p:spPr>
          <a:xfrm>
            <a:off x="10189473" y="721202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Freeform 66">
            <a:extLst>
              <a:ext uri="{FF2B5EF4-FFF2-40B4-BE49-F238E27FC236}">
                <a16:creationId xmlns:a16="http://schemas.microsoft.com/office/drawing/2014/main" id="{114AEE2F-C5F9-4339-2B1A-048FB2A9A277}"/>
              </a:ext>
            </a:extLst>
          </p:cNvPr>
          <p:cNvSpPr/>
          <p:nvPr/>
        </p:nvSpPr>
        <p:spPr>
          <a:xfrm>
            <a:off x="10215832" y="561617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80" name="Picture 79" descr="People in group therapy">
            <a:extLst>
              <a:ext uri="{FF2B5EF4-FFF2-40B4-BE49-F238E27FC236}">
                <a16:creationId xmlns:a16="http://schemas.microsoft.com/office/drawing/2014/main" id="{5437438C-DAA7-B33C-6564-4DEB79A179B4}"/>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327408" y="6352696"/>
            <a:ext cx="590934" cy="393956"/>
          </a:xfrm>
          <a:prstGeom prst="rect">
            <a:avLst/>
          </a:prstGeom>
        </p:spPr>
      </p:pic>
      <p:sp>
        <p:nvSpPr>
          <p:cNvPr id="81" name="Freeform 66">
            <a:extLst>
              <a:ext uri="{FF2B5EF4-FFF2-40B4-BE49-F238E27FC236}">
                <a16:creationId xmlns:a16="http://schemas.microsoft.com/office/drawing/2014/main" id="{810FEBE5-F346-54A9-D0B4-265091FE81FA}"/>
              </a:ext>
            </a:extLst>
          </p:cNvPr>
          <p:cNvSpPr/>
          <p:nvPr/>
        </p:nvSpPr>
        <p:spPr>
          <a:xfrm>
            <a:off x="7074785" y="722669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82" name="Group 65">
            <a:extLst>
              <a:ext uri="{FF2B5EF4-FFF2-40B4-BE49-F238E27FC236}">
                <a16:creationId xmlns:a16="http://schemas.microsoft.com/office/drawing/2014/main" id="{70A19C76-75FE-C8C9-DBF2-C12CB812CB44}"/>
              </a:ext>
            </a:extLst>
          </p:cNvPr>
          <p:cNvGrpSpPr/>
          <p:nvPr/>
        </p:nvGrpSpPr>
        <p:grpSpPr>
          <a:xfrm>
            <a:off x="5498718" y="2401232"/>
            <a:ext cx="220832" cy="193228"/>
            <a:chOff x="0" y="0"/>
            <a:chExt cx="812800" cy="711200"/>
          </a:xfrm>
        </p:grpSpPr>
        <p:sp>
          <p:nvSpPr>
            <p:cNvPr id="83" name="Freeform 66">
              <a:extLst>
                <a:ext uri="{FF2B5EF4-FFF2-40B4-BE49-F238E27FC236}">
                  <a16:creationId xmlns:a16="http://schemas.microsoft.com/office/drawing/2014/main" id="{28D65F44-7DD4-E47E-7169-EC48A85804A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4" name="TextBox 67">
              <a:extLst>
                <a:ext uri="{FF2B5EF4-FFF2-40B4-BE49-F238E27FC236}">
                  <a16:creationId xmlns:a16="http://schemas.microsoft.com/office/drawing/2014/main" id="{0BA1353E-167A-D33A-F639-B64D5104BA4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85" name="Group 65">
            <a:extLst>
              <a:ext uri="{FF2B5EF4-FFF2-40B4-BE49-F238E27FC236}">
                <a16:creationId xmlns:a16="http://schemas.microsoft.com/office/drawing/2014/main" id="{49C8F53D-B8E1-E28D-E901-CD024A4AFA2A}"/>
              </a:ext>
            </a:extLst>
          </p:cNvPr>
          <p:cNvGrpSpPr/>
          <p:nvPr/>
        </p:nvGrpSpPr>
        <p:grpSpPr>
          <a:xfrm>
            <a:off x="4053983" y="2417887"/>
            <a:ext cx="220832" cy="193228"/>
            <a:chOff x="0" y="0"/>
            <a:chExt cx="812800" cy="711200"/>
          </a:xfrm>
        </p:grpSpPr>
        <p:sp>
          <p:nvSpPr>
            <p:cNvPr id="86" name="Freeform 66">
              <a:extLst>
                <a:ext uri="{FF2B5EF4-FFF2-40B4-BE49-F238E27FC236}">
                  <a16:creationId xmlns:a16="http://schemas.microsoft.com/office/drawing/2014/main" id="{B6598ABE-9529-CBC5-1101-2FEEF760AAE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7" name="TextBox 67">
              <a:extLst>
                <a:ext uri="{FF2B5EF4-FFF2-40B4-BE49-F238E27FC236}">
                  <a16:creationId xmlns:a16="http://schemas.microsoft.com/office/drawing/2014/main" id="{EBF00234-668C-F659-EB43-5FEEAA900A0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88" name="Group 65">
            <a:extLst>
              <a:ext uri="{FF2B5EF4-FFF2-40B4-BE49-F238E27FC236}">
                <a16:creationId xmlns:a16="http://schemas.microsoft.com/office/drawing/2014/main" id="{76CDEC04-4456-4F8B-17D0-0D541B176150}"/>
              </a:ext>
            </a:extLst>
          </p:cNvPr>
          <p:cNvGrpSpPr/>
          <p:nvPr/>
        </p:nvGrpSpPr>
        <p:grpSpPr>
          <a:xfrm>
            <a:off x="8662067" y="2435305"/>
            <a:ext cx="220832" cy="193228"/>
            <a:chOff x="0" y="0"/>
            <a:chExt cx="812800" cy="711200"/>
          </a:xfrm>
        </p:grpSpPr>
        <p:sp>
          <p:nvSpPr>
            <p:cNvPr id="89" name="Freeform 66">
              <a:extLst>
                <a:ext uri="{FF2B5EF4-FFF2-40B4-BE49-F238E27FC236}">
                  <a16:creationId xmlns:a16="http://schemas.microsoft.com/office/drawing/2014/main" id="{1C399829-A4C5-B2BA-F443-23F9BC062F6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0" name="TextBox 67">
              <a:extLst>
                <a:ext uri="{FF2B5EF4-FFF2-40B4-BE49-F238E27FC236}">
                  <a16:creationId xmlns:a16="http://schemas.microsoft.com/office/drawing/2014/main" id="{A1183768-B1A3-1550-97B8-1441C3DE58E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92" name="Freeform 66">
            <a:extLst>
              <a:ext uri="{FF2B5EF4-FFF2-40B4-BE49-F238E27FC236}">
                <a16:creationId xmlns:a16="http://schemas.microsoft.com/office/drawing/2014/main" id="{9F3943B0-13AF-1258-8689-0260ADFCE8C4}"/>
              </a:ext>
            </a:extLst>
          </p:cNvPr>
          <p:cNvSpPr/>
          <p:nvPr/>
        </p:nvSpPr>
        <p:spPr>
          <a:xfrm>
            <a:off x="10215832" y="243530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8" name="Picture 7" descr="Glowing Jack O'Lantern">
            <a:extLst>
              <a:ext uri="{FF2B5EF4-FFF2-40B4-BE49-F238E27FC236}">
                <a16:creationId xmlns:a16="http://schemas.microsoft.com/office/drawing/2014/main" id="{C0AFD4EF-F1DD-8608-5A7E-BC7425A7F97C}"/>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9373335" y="5348763"/>
            <a:ext cx="668233" cy="444651"/>
          </a:xfrm>
          <a:prstGeom prst="rect">
            <a:avLst/>
          </a:prstGeom>
        </p:spPr>
      </p:pic>
      <p:pic>
        <p:nvPicPr>
          <p:cNvPr id="11" name="Picture 10" descr="Cup of coffee with a spoon on a table">
            <a:extLst>
              <a:ext uri="{FF2B5EF4-FFF2-40B4-BE49-F238E27FC236}">
                <a16:creationId xmlns:a16="http://schemas.microsoft.com/office/drawing/2014/main" id="{33A99BE4-95CE-F47A-F6FF-8707FA1DE03F}"/>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378878" y="3405048"/>
            <a:ext cx="690185" cy="5102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1668700456"/>
              </p:ext>
            </p:extLst>
          </p:nvPr>
        </p:nvGraphicFramePr>
        <p:xfrm>
          <a:off x="2648095" y="689314"/>
          <a:ext cx="7838635" cy="6747800"/>
        </p:xfrm>
        <a:graphic>
          <a:graphicData uri="http://schemas.openxmlformats.org/drawingml/2006/table">
            <a:tbl>
              <a:tblPr/>
              <a:tblGrid>
                <a:gridCol w="1681723">
                  <a:extLst>
                    <a:ext uri="{9D8B030D-6E8A-4147-A177-3AD203B41FA5}">
                      <a16:colId xmlns:a16="http://schemas.microsoft.com/office/drawing/2014/main" val="20000"/>
                    </a:ext>
                  </a:extLst>
                </a:gridCol>
                <a:gridCol w="1453731">
                  <a:extLst>
                    <a:ext uri="{9D8B030D-6E8A-4147-A177-3AD203B41FA5}">
                      <a16:colId xmlns:a16="http://schemas.microsoft.com/office/drawing/2014/main" val="20001"/>
                    </a:ext>
                  </a:extLst>
                </a:gridCol>
                <a:gridCol w="1567727">
                  <a:extLst>
                    <a:ext uri="{9D8B030D-6E8A-4147-A177-3AD203B41FA5}">
                      <a16:colId xmlns:a16="http://schemas.microsoft.com/office/drawing/2014/main" val="20002"/>
                    </a:ext>
                  </a:extLst>
                </a:gridCol>
                <a:gridCol w="1567727">
                  <a:extLst>
                    <a:ext uri="{9D8B030D-6E8A-4147-A177-3AD203B41FA5}">
                      <a16:colId xmlns:a16="http://schemas.microsoft.com/office/drawing/2014/main" val="20003"/>
                    </a:ext>
                  </a:extLst>
                </a:gridCol>
                <a:gridCol w="1567727">
                  <a:extLst>
                    <a:ext uri="{9D8B030D-6E8A-4147-A177-3AD203B41FA5}">
                      <a16:colId xmlns:a16="http://schemas.microsoft.com/office/drawing/2014/main" val="20004"/>
                    </a:ext>
                  </a:extLst>
                </a:gridCol>
              </a:tblGrid>
              <a:tr h="675439">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21/10/2024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22/10/2024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23/10/2024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24/10/2024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25/10/2024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1099793">
                <a:tc>
                  <a:txBody>
                    <a:bodyPr/>
                    <a:lstStyle/>
                    <a:p>
                      <a:pPr algn="ctr">
                        <a:lnSpc>
                          <a:spcPts val="1470"/>
                        </a:lnSpc>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p>
                      <a:pPr algn="ctr">
                        <a:lnSpc>
                          <a:spcPts val="1470"/>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5">
                  <a:txBody>
                    <a:bodyPr/>
                    <a:lstStyle/>
                    <a:p>
                      <a:pPr algn="ctr">
                        <a:lnSpc>
                          <a:spcPts val="1515"/>
                        </a:lnSpc>
                      </a:pPr>
                      <a:r>
                        <a:rPr lang="en-US" sz="1082" dirty="0">
                          <a:solidFill>
                            <a:srgbClr val="000000"/>
                          </a:solidFill>
                          <a:latin typeface="DM Sans"/>
                        </a:rPr>
                        <a:t>HUB CLOSED</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440759">
                <a:tc>
                  <a:txBody>
                    <a:bodyPr/>
                    <a:lstStyle/>
                    <a:p>
                      <a:pPr algn="ctr">
                        <a:lnSpc>
                          <a:spcPts val="1470"/>
                        </a:lnSpc>
                      </a:pPr>
                      <a:r>
                        <a:rPr lang="en-US" sz="1050" dirty="0">
                          <a:solidFill>
                            <a:srgbClr val="000000"/>
                          </a:solidFill>
                          <a:latin typeface="DM Sans"/>
                        </a:rPr>
                        <a:t>Crossword Club</a:t>
                      </a:r>
                    </a:p>
                    <a:p>
                      <a:pPr algn="ctr">
                        <a:lnSpc>
                          <a:spcPts val="1470"/>
                        </a:lnSpc>
                      </a:pPr>
                      <a:r>
                        <a:rPr lang="en-US" sz="1050" dirty="0">
                          <a:solidFill>
                            <a:srgbClr val="000000"/>
                          </a:solidFill>
                          <a:latin typeface="DM Sans"/>
                        </a:rPr>
                        <a:t>11am-12pm</a:t>
                      </a:r>
                    </a:p>
                    <a:p>
                      <a:pPr algn="ctr">
                        <a:lnSpc>
                          <a:spcPts val="1470"/>
                        </a:lnSpc>
                      </a:pPr>
                      <a:endParaRPr lang="en-US" sz="1050" dirty="0">
                        <a:solidFill>
                          <a:srgbClr val="000000"/>
                        </a:solidFill>
                        <a:latin typeface="DM Sans"/>
                      </a:endParaRPr>
                    </a:p>
                    <a:p>
                      <a:pPr algn="ctr">
                        <a:lnSpc>
                          <a:spcPts val="1470"/>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Halloween </a:t>
                      </a:r>
                      <a:r>
                        <a:rPr lang="en-US" sz="1050" dirty="0" err="1">
                          <a:solidFill>
                            <a:srgbClr val="000000"/>
                          </a:solidFill>
                          <a:latin typeface="DM Sans"/>
                        </a:rPr>
                        <a:t>Arts&amp;Crafts</a:t>
                      </a:r>
                      <a:endParaRPr lang="en-US" sz="1050" dirty="0">
                        <a:solidFill>
                          <a:srgbClr val="000000"/>
                        </a:solidFill>
                        <a:latin typeface="DM Sans"/>
                      </a:endParaRPr>
                    </a:p>
                    <a:p>
                      <a:pPr algn="ctr">
                        <a:lnSpc>
                          <a:spcPts val="1515"/>
                        </a:lnSpc>
                      </a:pPr>
                      <a:r>
                        <a:rPr lang="en-US" sz="1050" dirty="0">
                          <a:solidFill>
                            <a:srgbClr val="000000"/>
                          </a:solidFill>
                          <a:latin typeface="DM Sans"/>
                        </a:rPr>
                        <a:t>10:30am-12pm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algn="ctr">
                        <a:lnSpc>
                          <a:spcPts val="1515"/>
                        </a:lnSpc>
                      </a:pPr>
                      <a:r>
                        <a:rPr lang="en-US" sz="1082" dirty="0">
                          <a:solidFill>
                            <a:srgbClr val="000000"/>
                          </a:solidFill>
                          <a:latin typeface="DM Sans"/>
                        </a:rPr>
                        <a:t>Board Games</a:t>
                      </a:r>
                    </a:p>
                    <a:p>
                      <a:pPr algn="ctr">
                        <a:lnSpc>
                          <a:spcPts val="1515"/>
                        </a:lnSpc>
                      </a:pPr>
                      <a:r>
                        <a:rPr lang="en-US" sz="1082" dirty="0">
                          <a:solidFill>
                            <a:srgbClr val="000000"/>
                          </a:solidFill>
                          <a:latin typeface="DM Sans"/>
                        </a:rPr>
                        <a:t>10am-11am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Walk + Visit The World Museum</a:t>
                      </a:r>
                    </a:p>
                    <a:p>
                      <a:pPr algn="ctr">
                        <a:lnSpc>
                          <a:spcPts val="1515"/>
                        </a:lnSpc>
                      </a:pPr>
                      <a:r>
                        <a:rPr lang="en-US" sz="1050" dirty="0">
                          <a:solidFill>
                            <a:srgbClr val="000000"/>
                          </a:solidFill>
                          <a:latin typeface="DM Sans"/>
                        </a:rPr>
                        <a:t>10am-2pm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9465544"/>
                  </a:ext>
                </a:extLst>
              </a:tr>
              <a:tr h="447900">
                <a:tc>
                  <a:txBody>
                    <a:bodyPr/>
                    <a:lstStyle/>
                    <a:p>
                      <a:pPr algn="ctr">
                        <a:lnSpc>
                          <a:spcPts val="1928"/>
                        </a:lnSpc>
                        <a:defRPr/>
                      </a:pP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algn="ctr">
                        <a:lnSpc>
                          <a:spcPts val="1935"/>
                        </a:lnSpc>
                        <a:defRPr/>
                      </a:pPr>
                      <a:endParaRPr lang="en-US" sz="110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875820058"/>
                  </a:ext>
                </a:extLst>
              </a:tr>
              <a:tr h="1270789">
                <a:tc>
                  <a:txBody>
                    <a:bodyPr/>
                    <a:lstStyle/>
                    <a:p>
                      <a:pPr algn="ctr">
                        <a:lnSpc>
                          <a:spcPts val="1515"/>
                        </a:lnSpc>
                      </a:pPr>
                      <a:r>
                        <a:rPr lang="en-US" sz="1082" dirty="0">
                          <a:solidFill>
                            <a:srgbClr val="000000"/>
                          </a:solidFill>
                          <a:latin typeface="DM Sans"/>
                        </a:rPr>
                        <a:t>Emotional Resilience</a:t>
                      </a:r>
                    </a:p>
                    <a:p>
                      <a:pPr algn="ctr">
                        <a:lnSpc>
                          <a:spcPts val="1515"/>
                        </a:lnSpc>
                      </a:pPr>
                      <a:r>
                        <a:rPr lang="en-US" sz="1082" dirty="0">
                          <a:solidFill>
                            <a:srgbClr val="000000"/>
                          </a:solidFill>
                          <a:latin typeface="DM Sans"/>
                        </a:rPr>
                        <a:t> 1:1 with SWs</a:t>
                      </a:r>
                    </a:p>
                    <a:p>
                      <a:pPr algn="ctr">
                        <a:lnSpc>
                          <a:spcPts val="1515"/>
                        </a:lnSpc>
                      </a:pPr>
                      <a:r>
                        <a:rPr lang="en-US" sz="1082" dirty="0">
                          <a:solidFill>
                            <a:srgbClr val="000000"/>
                          </a:solidFill>
                          <a:latin typeface="DM Sans"/>
                        </a:rPr>
                        <a:t>2pm-3pm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Lego Nostalgia</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Recovery Group</a:t>
                      </a:r>
                    </a:p>
                    <a:p>
                      <a:pPr algn="ctr">
                        <a:lnSpc>
                          <a:spcPts val="1515"/>
                        </a:lnSpc>
                      </a:pPr>
                      <a:r>
                        <a:rPr lang="en-US" sz="1082"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October Quiz</a:t>
                      </a:r>
                    </a:p>
                    <a:p>
                      <a:pPr algn="ctr">
                        <a:lnSpc>
                          <a:spcPts val="1515"/>
                        </a:lnSpc>
                      </a:pPr>
                      <a:r>
                        <a:rPr lang="en-US" sz="1082" dirty="0">
                          <a:solidFill>
                            <a:srgbClr val="000000"/>
                          </a:solidFill>
                          <a:latin typeface="DM Sans"/>
                        </a:rPr>
                        <a:t>2pm-3pm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269763">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r>
                        <a:rPr lang="en-GB" sz="1050" dirty="0">
                          <a:latin typeface="DM Sans" pitchFamily="2" charset="0"/>
                        </a:rPr>
                        <a:t>(Hub and Community)</a:t>
                      </a:r>
                      <a:endParaRPr lang="en-US" sz="1050" dirty="0">
                        <a:solidFill>
                          <a:srgbClr val="000000"/>
                        </a:solidFill>
                        <a:latin typeface="DM Sans"/>
                      </a:endParaRPr>
                    </a:p>
                    <a:p>
                      <a:pPr algn="ctr">
                        <a:lnSpc>
                          <a:spcPts val="1515"/>
                        </a:lnSpc>
                      </a:pPr>
                      <a:r>
                        <a:rPr lang="en-US" sz="1050" dirty="0">
                          <a:solidFill>
                            <a:srgbClr val="000000"/>
                          </a:solidFill>
                          <a:latin typeface="DM Sans"/>
                        </a:rPr>
                        <a:t>3pm-4pm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Interview Prep </a:t>
                      </a:r>
                      <a:r>
                        <a:rPr lang="en-GB" sz="1050" dirty="0">
                          <a:latin typeface="DM Sans" pitchFamily="2" charset="0"/>
                        </a:rPr>
                        <a:t>(Hub and Community)</a:t>
                      </a:r>
                      <a:endParaRPr lang="en-US" sz="1050" dirty="0">
                        <a:solidFill>
                          <a:srgbClr val="000000"/>
                        </a:solidFill>
                        <a:latin typeface="DM Sans"/>
                      </a:endParaRPr>
                    </a:p>
                    <a:p>
                      <a:pPr algn="ctr">
                        <a:lnSpc>
                          <a:spcPts val="1515"/>
                        </a:lnSpc>
                      </a:pPr>
                      <a:r>
                        <a:rPr lang="en-US" sz="1050" dirty="0">
                          <a:solidFill>
                            <a:srgbClr val="000000"/>
                          </a:solidFill>
                          <a:latin typeface="DM Sans"/>
                        </a:rPr>
                        <a:t>3pm-4pm</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Disclosure Letter Writing (Hub and Community)</a:t>
                      </a:r>
                    </a:p>
                    <a:p>
                      <a:pPr algn="ctr"/>
                      <a:r>
                        <a:rPr lang="en-GB" sz="1050" dirty="0">
                          <a:latin typeface="DM Sans" pitchFamily="2" charset="0"/>
                        </a:rPr>
                        <a:t>3pm-4pm</a:t>
                      </a:r>
                    </a:p>
                    <a:p>
                      <a:pPr algn="ctr"/>
                      <a:endParaRPr lang="en-GB" sz="1000" dirty="0"/>
                    </a:p>
                    <a:p>
                      <a:endParaRPr lang="en-GB" sz="10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latin typeface="DM Sans" pitchFamily="2" charset="0"/>
                        </a:rPr>
                        <a:t>Job Searching (Hub and Community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3pm-4pm)</a:t>
                      </a:r>
                      <a:endParaRPr lang="en-GB" sz="1000" dirty="0"/>
                    </a:p>
                    <a:p>
                      <a:pPr algn="ctr"/>
                      <a:endParaRPr lang="en-GB" sz="10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041063"/>
                  </a:ext>
                </a:extLst>
              </a:tr>
            </a:tbl>
          </a:graphicData>
        </a:graphic>
      </p:graphicFrame>
      <p:grpSp>
        <p:nvGrpSpPr>
          <p:cNvPr id="3" name="Group 3"/>
          <p:cNvGrpSpPr/>
          <p:nvPr/>
        </p:nvGrpSpPr>
        <p:grpSpPr>
          <a:xfrm>
            <a:off x="184646" y="1589490"/>
            <a:ext cx="2384913"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0" y="-28575"/>
              <a:ext cx="868775" cy="1697876"/>
            </a:xfrm>
            <a:prstGeom prst="rect">
              <a:avLst/>
            </a:prstGeom>
          </p:spPr>
          <p:txBody>
            <a:bodyPr lIns="50800" tIns="50800" rIns="50800" bIns="50800" rtlCol="0" anchor="ctr"/>
            <a:lstStyle/>
            <a:p>
              <a:pPr algn="ctr">
                <a:lnSpc>
                  <a:spcPts val="2379"/>
                </a:lnSpc>
              </a:pPr>
              <a:r>
                <a:rPr lang="en-US" sz="1400" u="sng" dirty="0">
                  <a:solidFill>
                    <a:srgbClr val="FFFFFF"/>
                  </a:solidFill>
                  <a:latin typeface="DM Sans"/>
                </a:rPr>
                <a:t>Information</a:t>
              </a:r>
            </a:p>
            <a:p>
              <a:pPr algn="ctr">
                <a:lnSpc>
                  <a:spcPts val="2379"/>
                </a:lnSpc>
              </a:pPr>
              <a:r>
                <a:rPr lang="en-US" sz="1100" dirty="0">
                  <a:solidFill>
                    <a:srgbClr val="FFFFFF"/>
                  </a:solidFill>
                  <a:latin typeface="DM Sans" pitchFamily="2" charset="0"/>
                </a:rPr>
                <a:t>Hub is located at Film Studios</a:t>
              </a:r>
            </a:p>
            <a:p>
              <a:pPr algn="ctr">
                <a:lnSpc>
                  <a:spcPts val="2379"/>
                </a:lnSpc>
              </a:pPr>
              <a:r>
                <a:rPr lang="en-GB" sz="1100" b="0" i="0" dirty="0">
                  <a:solidFill>
                    <a:schemeClr val="bg1"/>
                  </a:solidFill>
                  <a:effectLst/>
                  <a:latin typeface="DM Sans" pitchFamily="2" charset="0"/>
                </a:rPr>
                <a:t>105 Boundary St,  Liverpool L5 9YJ</a:t>
              </a:r>
            </a:p>
            <a:p>
              <a:pPr algn="ctr">
                <a:lnSpc>
                  <a:spcPts val="2379"/>
                </a:lnSpc>
              </a:pPr>
              <a:r>
                <a:rPr lang="en-GB" sz="1100" dirty="0">
                  <a:solidFill>
                    <a:schemeClr val="bg1"/>
                  </a:solidFill>
                  <a:latin typeface="DM Sans" pitchFamily="2" charset="0"/>
                </a:rPr>
                <a:t>Phone numbers: </a:t>
              </a:r>
              <a:r>
                <a:rPr lang="en-GB" sz="1100" dirty="0">
                  <a:solidFill>
                    <a:schemeClr val="bg1"/>
                  </a:solidFill>
                  <a:effectLst/>
                  <a:latin typeface="DM Sans" pitchFamily="2" charset="0"/>
                  <a:ea typeface="Calibri" panose="020F0502020204030204" pitchFamily="34" charset="0"/>
                </a:rPr>
                <a:t>07753415584 or 07741381060</a:t>
              </a:r>
            </a:p>
            <a:p>
              <a:pPr algn="ctr">
                <a:lnSpc>
                  <a:spcPts val="2379"/>
                </a:lnSpc>
              </a:pPr>
              <a:r>
                <a:rPr lang="en-GB" sz="1100" b="0" i="0" dirty="0">
                  <a:solidFill>
                    <a:schemeClr val="bg1"/>
                  </a:solidFill>
                  <a:latin typeface="DM Sans" pitchFamily="2" charset="0"/>
                  <a:ea typeface="Calibri" panose="020F0502020204030204" pitchFamily="34" charset="0"/>
                </a:rPr>
                <a:t>Walk</a:t>
              </a:r>
              <a:r>
                <a:rPr lang="en-GB" sz="1100" dirty="0">
                  <a:solidFill>
                    <a:schemeClr val="bg1"/>
                  </a:solidFill>
                  <a:latin typeface="DM Sans" pitchFamily="2" charset="0"/>
                  <a:ea typeface="Calibri" panose="020F0502020204030204" pitchFamily="34" charset="0"/>
                </a:rPr>
                <a:t>s</a:t>
              </a:r>
              <a:r>
                <a:rPr lang="en-GB" sz="1100" b="0" i="0" dirty="0">
                  <a:solidFill>
                    <a:schemeClr val="bg1"/>
                  </a:solidFill>
                  <a:latin typeface="DM Sans" pitchFamily="2" charset="0"/>
                  <a:ea typeface="Calibri" panose="020F0502020204030204" pitchFamily="34" charset="0"/>
                </a:rPr>
                <a:t> </a:t>
              </a:r>
              <a:r>
                <a:rPr lang="en-GB" sz="1100" dirty="0">
                  <a:solidFill>
                    <a:schemeClr val="bg1"/>
                  </a:solidFill>
                  <a:latin typeface="DM Sans" pitchFamily="2" charset="0"/>
                  <a:ea typeface="Calibri" panose="020F0502020204030204" pitchFamily="34" charset="0"/>
                </a:rPr>
                <a:t>will help participants improve their physical and social wellbeing. Visit The World Museum and October Quiz offer participants an opportunity to learn more about history, biology and astronomy and help them find new interests they can learn more about in their free time to use their free time more positively. </a:t>
              </a:r>
              <a:endParaRPr lang="en-GB" sz="1100" b="0" i="0" dirty="0">
                <a:solidFill>
                  <a:schemeClr val="bg1"/>
                </a:solidFill>
                <a:effectLst/>
                <a:latin typeface="DM Sans" pitchFamily="2" charset="0"/>
              </a:endParaRPr>
            </a:p>
            <a:p>
              <a:pPr algn="ctr">
                <a:lnSpc>
                  <a:spcPts val="2379"/>
                </a:lnSpc>
              </a:pPr>
              <a:endParaRPr lang="en-US" sz="1400" dirty="0">
                <a:solidFill>
                  <a:srgbClr val="FFFFFF"/>
                </a:solidFill>
                <a:latin typeface="DM Sans"/>
              </a:endParaRPr>
            </a:p>
            <a:p>
              <a:pPr algn="ctr">
                <a:lnSpc>
                  <a:spcPts val="2379"/>
                </a:lnSpc>
              </a:pP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4037727" y="2417699"/>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4706005"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OCTOBER - WEEK 4</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7" name="Group 65">
            <a:extLst>
              <a:ext uri="{FF2B5EF4-FFF2-40B4-BE49-F238E27FC236}">
                <a16:creationId xmlns:a16="http://schemas.microsoft.com/office/drawing/2014/main" id="{BBE2B133-82B1-EE36-3D0F-BFF93946A6DD}"/>
              </a:ext>
            </a:extLst>
          </p:cNvPr>
          <p:cNvGrpSpPr/>
          <p:nvPr/>
        </p:nvGrpSpPr>
        <p:grpSpPr>
          <a:xfrm>
            <a:off x="10196084" y="2417699"/>
            <a:ext cx="220832" cy="193228"/>
            <a:chOff x="0" y="0"/>
            <a:chExt cx="812800" cy="711200"/>
          </a:xfrm>
        </p:grpSpPr>
        <p:sp>
          <p:nvSpPr>
            <p:cNvPr id="18" name="Freeform 66">
              <a:extLst>
                <a:ext uri="{FF2B5EF4-FFF2-40B4-BE49-F238E27FC236}">
                  <a16:creationId xmlns:a16="http://schemas.microsoft.com/office/drawing/2014/main" id="{2ED613C5-9464-B22B-5BBC-0C7BEB06913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9" name="TextBox 67">
              <a:extLst>
                <a:ext uri="{FF2B5EF4-FFF2-40B4-BE49-F238E27FC236}">
                  <a16:creationId xmlns:a16="http://schemas.microsoft.com/office/drawing/2014/main" id="{F4EBFF54-6AEB-6B92-0C34-52079C99B7B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0" name="Group 65">
            <a:extLst>
              <a:ext uri="{FF2B5EF4-FFF2-40B4-BE49-F238E27FC236}">
                <a16:creationId xmlns:a16="http://schemas.microsoft.com/office/drawing/2014/main" id="{72D62787-B522-7A41-95E4-EF92D82E7FD0}"/>
              </a:ext>
            </a:extLst>
          </p:cNvPr>
          <p:cNvGrpSpPr/>
          <p:nvPr/>
        </p:nvGrpSpPr>
        <p:grpSpPr>
          <a:xfrm>
            <a:off x="8632734" y="2403034"/>
            <a:ext cx="220832" cy="193228"/>
            <a:chOff x="0" y="0"/>
            <a:chExt cx="812800" cy="711200"/>
          </a:xfrm>
        </p:grpSpPr>
        <p:sp>
          <p:nvSpPr>
            <p:cNvPr id="21" name="Freeform 66">
              <a:extLst>
                <a:ext uri="{FF2B5EF4-FFF2-40B4-BE49-F238E27FC236}">
                  <a16:creationId xmlns:a16="http://schemas.microsoft.com/office/drawing/2014/main" id="{D93A9556-1DF8-606B-57BF-A206E396454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2" name="TextBox 67">
              <a:extLst>
                <a:ext uri="{FF2B5EF4-FFF2-40B4-BE49-F238E27FC236}">
                  <a16:creationId xmlns:a16="http://schemas.microsoft.com/office/drawing/2014/main" id="{69C9C982-89A1-CB22-14AF-8A2B73B419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3" name="Group 65">
            <a:extLst>
              <a:ext uri="{FF2B5EF4-FFF2-40B4-BE49-F238E27FC236}">
                <a16:creationId xmlns:a16="http://schemas.microsoft.com/office/drawing/2014/main" id="{78CA6F00-3E62-B210-8B6F-23EDB924E5D0}"/>
              </a:ext>
            </a:extLst>
          </p:cNvPr>
          <p:cNvGrpSpPr/>
          <p:nvPr/>
        </p:nvGrpSpPr>
        <p:grpSpPr>
          <a:xfrm>
            <a:off x="5510886" y="2417699"/>
            <a:ext cx="220832" cy="193228"/>
            <a:chOff x="0" y="0"/>
            <a:chExt cx="812800" cy="711200"/>
          </a:xfrm>
        </p:grpSpPr>
        <p:sp>
          <p:nvSpPr>
            <p:cNvPr id="24" name="Freeform 66">
              <a:extLst>
                <a:ext uri="{FF2B5EF4-FFF2-40B4-BE49-F238E27FC236}">
                  <a16:creationId xmlns:a16="http://schemas.microsoft.com/office/drawing/2014/main" id="{F6E0E308-67C3-EFA2-E636-5FD2D193863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5" name="TextBox 67">
              <a:extLst>
                <a:ext uri="{FF2B5EF4-FFF2-40B4-BE49-F238E27FC236}">
                  <a16:creationId xmlns:a16="http://schemas.microsoft.com/office/drawing/2014/main" id="{87349007-A960-6052-F9B3-29F5E611799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6" name="Group 65">
            <a:extLst>
              <a:ext uri="{FF2B5EF4-FFF2-40B4-BE49-F238E27FC236}">
                <a16:creationId xmlns:a16="http://schemas.microsoft.com/office/drawing/2014/main" id="{02E1BB2E-862B-7957-E8FF-155C4B85AFA0}"/>
              </a:ext>
            </a:extLst>
          </p:cNvPr>
          <p:cNvGrpSpPr/>
          <p:nvPr/>
        </p:nvGrpSpPr>
        <p:grpSpPr>
          <a:xfrm>
            <a:off x="5493483" y="3809877"/>
            <a:ext cx="220832" cy="193228"/>
            <a:chOff x="0" y="0"/>
            <a:chExt cx="812800" cy="711200"/>
          </a:xfrm>
        </p:grpSpPr>
        <p:sp>
          <p:nvSpPr>
            <p:cNvPr id="27" name="Freeform 66">
              <a:extLst>
                <a:ext uri="{FF2B5EF4-FFF2-40B4-BE49-F238E27FC236}">
                  <a16:creationId xmlns:a16="http://schemas.microsoft.com/office/drawing/2014/main" id="{ADD5A381-2BFD-576A-D840-9EAB24AE018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8" name="TextBox 67">
              <a:extLst>
                <a:ext uri="{FF2B5EF4-FFF2-40B4-BE49-F238E27FC236}">
                  <a16:creationId xmlns:a16="http://schemas.microsoft.com/office/drawing/2014/main" id="{12E68D3F-E1D7-020E-202E-17736D4C7FB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2">
            <a:extLst>
              <a:ext uri="{FF2B5EF4-FFF2-40B4-BE49-F238E27FC236}">
                <a16:creationId xmlns:a16="http://schemas.microsoft.com/office/drawing/2014/main" id="{66D21D74-935B-3F94-5DE1-A23B695D3CA6}"/>
              </a:ext>
            </a:extLst>
          </p:cNvPr>
          <p:cNvGrpSpPr/>
          <p:nvPr/>
        </p:nvGrpSpPr>
        <p:grpSpPr>
          <a:xfrm>
            <a:off x="10203347" y="3770768"/>
            <a:ext cx="242972" cy="242972"/>
            <a:chOff x="0" y="0"/>
            <a:chExt cx="812800" cy="812800"/>
          </a:xfrm>
        </p:grpSpPr>
        <p:sp>
          <p:nvSpPr>
            <p:cNvPr id="30" name="Freeform 63">
              <a:extLst>
                <a:ext uri="{FF2B5EF4-FFF2-40B4-BE49-F238E27FC236}">
                  <a16:creationId xmlns:a16="http://schemas.microsoft.com/office/drawing/2014/main" id="{80F36AA9-1C69-CDA7-A296-2D55BB1BD758}"/>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TextBox 64">
              <a:extLst>
                <a:ext uri="{FF2B5EF4-FFF2-40B4-BE49-F238E27FC236}">
                  <a16:creationId xmlns:a16="http://schemas.microsoft.com/office/drawing/2014/main" id="{5B253696-368E-F264-9BD1-502777D9A17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2" name="Group 62">
            <a:extLst>
              <a:ext uri="{FF2B5EF4-FFF2-40B4-BE49-F238E27FC236}">
                <a16:creationId xmlns:a16="http://schemas.microsoft.com/office/drawing/2014/main" id="{E1284ABF-F126-4793-EF95-815FE8BE7F53}"/>
              </a:ext>
            </a:extLst>
          </p:cNvPr>
          <p:cNvGrpSpPr/>
          <p:nvPr/>
        </p:nvGrpSpPr>
        <p:grpSpPr>
          <a:xfrm>
            <a:off x="4026657" y="3785005"/>
            <a:ext cx="242972" cy="242972"/>
            <a:chOff x="0" y="0"/>
            <a:chExt cx="812800" cy="812800"/>
          </a:xfrm>
        </p:grpSpPr>
        <p:sp>
          <p:nvSpPr>
            <p:cNvPr id="33" name="Freeform 63">
              <a:extLst>
                <a:ext uri="{FF2B5EF4-FFF2-40B4-BE49-F238E27FC236}">
                  <a16:creationId xmlns:a16="http://schemas.microsoft.com/office/drawing/2014/main" id="{198696F3-B86C-7CA9-C138-8CBF8987599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4" name="TextBox 64">
              <a:extLst>
                <a:ext uri="{FF2B5EF4-FFF2-40B4-BE49-F238E27FC236}">
                  <a16:creationId xmlns:a16="http://schemas.microsoft.com/office/drawing/2014/main" id="{3E5A6E98-FAF1-AD47-E22E-F2E809DC1D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5" name="Group 62">
            <a:extLst>
              <a:ext uri="{FF2B5EF4-FFF2-40B4-BE49-F238E27FC236}">
                <a16:creationId xmlns:a16="http://schemas.microsoft.com/office/drawing/2014/main" id="{948D7586-9B49-C5D1-F2AD-2AE70033DC7A}"/>
              </a:ext>
            </a:extLst>
          </p:cNvPr>
          <p:cNvGrpSpPr/>
          <p:nvPr/>
        </p:nvGrpSpPr>
        <p:grpSpPr>
          <a:xfrm>
            <a:off x="8616750" y="3797169"/>
            <a:ext cx="242972" cy="242972"/>
            <a:chOff x="0" y="0"/>
            <a:chExt cx="812800" cy="812800"/>
          </a:xfrm>
        </p:grpSpPr>
        <p:sp>
          <p:nvSpPr>
            <p:cNvPr id="36" name="Freeform 63">
              <a:extLst>
                <a:ext uri="{FF2B5EF4-FFF2-40B4-BE49-F238E27FC236}">
                  <a16:creationId xmlns:a16="http://schemas.microsoft.com/office/drawing/2014/main" id="{BD048A61-BEE9-8F1A-69B1-DA114F9EDF17}"/>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7" name="TextBox 64">
              <a:extLst>
                <a:ext uri="{FF2B5EF4-FFF2-40B4-BE49-F238E27FC236}">
                  <a16:creationId xmlns:a16="http://schemas.microsoft.com/office/drawing/2014/main" id="{D40E0A2B-CB5D-F77B-ED85-79E2E9EBF50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39" name="Picture 38" descr="Empty crossword puzzle with pencil">
            <a:extLst>
              <a:ext uri="{FF2B5EF4-FFF2-40B4-BE49-F238E27FC236}">
                <a16:creationId xmlns:a16="http://schemas.microsoft.com/office/drawing/2014/main" id="{6456E025-9567-C432-61E9-57A05FE8AA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6759" y="3578078"/>
            <a:ext cx="593795" cy="411225"/>
          </a:xfrm>
          <a:prstGeom prst="rect">
            <a:avLst/>
          </a:prstGeom>
        </p:spPr>
      </p:pic>
      <p:pic>
        <p:nvPicPr>
          <p:cNvPr id="43" name="Picture 42" descr="Watercolor palette">
            <a:extLst>
              <a:ext uri="{FF2B5EF4-FFF2-40B4-BE49-F238E27FC236}">
                <a16:creationId xmlns:a16="http://schemas.microsoft.com/office/drawing/2014/main" id="{03B1C2C8-7E2F-4D33-BC28-4158FD036A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7128" y="3533129"/>
            <a:ext cx="666977" cy="444651"/>
          </a:xfrm>
          <a:prstGeom prst="rect">
            <a:avLst/>
          </a:prstGeom>
        </p:spPr>
      </p:pic>
      <p:pic>
        <p:nvPicPr>
          <p:cNvPr id="45" name="Picture 44" descr="Floating pair of dice">
            <a:extLst>
              <a:ext uri="{FF2B5EF4-FFF2-40B4-BE49-F238E27FC236}">
                <a16:creationId xmlns:a16="http://schemas.microsoft.com/office/drawing/2014/main" id="{6178C7B8-9365-0851-2AC2-A879FAF93E45}"/>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846481" y="3238984"/>
            <a:ext cx="738796" cy="738796"/>
          </a:xfrm>
          <a:prstGeom prst="rect">
            <a:avLst/>
          </a:prstGeom>
        </p:spPr>
      </p:pic>
      <p:pic>
        <p:nvPicPr>
          <p:cNvPr id="52" name="Picture 51" descr="Range of moods sticky notes">
            <a:extLst>
              <a:ext uri="{FF2B5EF4-FFF2-40B4-BE49-F238E27FC236}">
                <a16:creationId xmlns:a16="http://schemas.microsoft.com/office/drawing/2014/main" id="{2E274A02-48DB-2353-0922-79157A306E54}"/>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10000" b="90000" l="10000" r="90000">
                        <a14:foregroundMark x1="49541" y1="50405" x2="49541" y2="50405"/>
                        <a14:foregroundMark x1="77334" y1="50162" x2="77334" y2="50162"/>
                      </a14:backgroundRemoval>
                    </a14:imgEffect>
                  </a14:imgLayer>
                </a14:imgProps>
              </a:ext>
              <a:ext uri="{28A0092B-C50C-407E-A947-70E740481C1C}">
                <a14:useLocalDpi xmlns:a14="http://schemas.microsoft.com/office/drawing/2010/main" val="0"/>
              </a:ext>
            </a:extLst>
          </a:blip>
          <a:stretch>
            <a:fillRect/>
          </a:stretch>
        </p:blipFill>
        <p:spPr>
          <a:xfrm>
            <a:off x="3059161" y="5458825"/>
            <a:ext cx="849830" cy="566810"/>
          </a:xfrm>
          <a:prstGeom prst="rect">
            <a:avLst/>
          </a:prstGeom>
        </p:spPr>
      </p:pic>
      <p:pic>
        <p:nvPicPr>
          <p:cNvPr id="54" name="Picture 53" descr="People filling documents">
            <a:extLst>
              <a:ext uri="{FF2B5EF4-FFF2-40B4-BE49-F238E27FC236}">
                <a16:creationId xmlns:a16="http://schemas.microsoft.com/office/drawing/2014/main" id="{85F62B91-56C5-7A22-B93D-75820083622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28646" y="6893757"/>
            <a:ext cx="618026" cy="411806"/>
          </a:xfrm>
          <a:prstGeom prst="rect">
            <a:avLst/>
          </a:prstGeom>
        </p:spPr>
      </p:pic>
      <p:grpSp>
        <p:nvGrpSpPr>
          <p:cNvPr id="55" name="Group 65">
            <a:extLst>
              <a:ext uri="{FF2B5EF4-FFF2-40B4-BE49-F238E27FC236}">
                <a16:creationId xmlns:a16="http://schemas.microsoft.com/office/drawing/2014/main" id="{88C7B320-FD3A-92CA-3D94-8647042677C4}"/>
              </a:ext>
            </a:extLst>
          </p:cNvPr>
          <p:cNvGrpSpPr/>
          <p:nvPr/>
        </p:nvGrpSpPr>
        <p:grpSpPr>
          <a:xfrm>
            <a:off x="4037727" y="7195878"/>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8" name="Group 65">
            <a:extLst>
              <a:ext uri="{FF2B5EF4-FFF2-40B4-BE49-F238E27FC236}">
                <a16:creationId xmlns:a16="http://schemas.microsoft.com/office/drawing/2014/main" id="{22080B54-166F-B2C7-9919-DB0349894934}"/>
              </a:ext>
            </a:extLst>
          </p:cNvPr>
          <p:cNvGrpSpPr/>
          <p:nvPr/>
        </p:nvGrpSpPr>
        <p:grpSpPr>
          <a:xfrm>
            <a:off x="4018461" y="5744609"/>
            <a:ext cx="220832" cy="193228"/>
            <a:chOff x="0" y="0"/>
            <a:chExt cx="812800" cy="711200"/>
          </a:xfrm>
        </p:grpSpPr>
        <p:sp>
          <p:nvSpPr>
            <p:cNvPr id="59" name="Freeform 66">
              <a:extLst>
                <a:ext uri="{FF2B5EF4-FFF2-40B4-BE49-F238E27FC236}">
                  <a16:creationId xmlns:a16="http://schemas.microsoft.com/office/drawing/2014/main" id="{27BE7193-C4D4-2D1E-88EC-8F5A627F38C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A76A7BB2-85BB-DDB9-97EA-BBA585AF0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71174" y="5763012"/>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11" cstate="print">
            <a:extLst>
              <a:ext uri="{BEBA8EAE-BF5A-486C-A8C5-ECC9F3942E4B}">
                <a14:imgProps xmlns:a14="http://schemas.microsoft.com/office/drawing/2010/main">
                  <a14:imgLayer r:embed="rId12">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702831" y="5463713"/>
            <a:ext cx="667043" cy="444651"/>
          </a:xfrm>
          <a:prstGeom prst="rect">
            <a:avLst/>
          </a:prstGeom>
        </p:spPr>
      </p:pic>
      <p:pic>
        <p:nvPicPr>
          <p:cNvPr id="80" name="Picture 79" descr="Two people in office">
            <a:extLst>
              <a:ext uri="{FF2B5EF4-FFF2-40B4-BE49-F238E27FC236}">
                <a16:creationId xmlns:a16="http://schemas.microsoft.com/office/drawing/2014/main" id="{768254B3-C5E3-CB7C-BEF4-A6BBD225C189}"/>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752234" y="7003046"/>
            <a:ext cx="561894" cy="374997"/>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494960" y="723100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85" name="Picture 84" descr="Group sharing session">
            <a:extLst>
              <a:ext uri="{FF2B5EF4-FFF2-40B4-BE49-F238E27FC236}">
                <a16:creationId xmlns:a16="http://schemas.microsoft.com/office/drawing/2014/main" id="{74037D66-5908-550E-F009-51CD16C581E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7882358" y="5426041"/>
            <a:ext cx="667042" cy="445249"/>
          </a:xfrm>
          <a:prstGeom prst="rect">
            <a:avLst/>
          </a:prstGeom>
        </p:spPr>
      </p:pic>
      <p:grpSp>
        <p:nvGrpSpPr>
          <p:cNvPr id="86" name="Group 65">
            <a:extLst>
              <a:ext uri="{FF2B5EF4-FFF2-40B4-BE49-F238E27FC236}">
                <a16:creationId xmlns:a16="http://schemas.microsoft.com/office/drawing/2014/main" id="{2B917300-BE29-1451-5C79-86DBD7165802}"/>
              </a:ext>
            </a:extLst>
          </p:cNvPr>
          <p:cNvGrpSpPr/>
          <p:nvPr/>
        </p:nvGrpSpPr>
        <p:grpSpPr>
          <a:xfrm>
            <a:off x="8627936" y="5744609"/>
            <a:ext cx="220832" cy="193228"/>
            <a:chOff x="0" y="0"/>
            <a:chExt cx="812800" cy="711200"/>
          </a:xfrm>
        </p:grpSpPr>
        <p:sp>
          <p:nvSpPr>
            <p:cNvPr id="87" name="Freeform 66">
              <a:extLst>
                <a:ext uri="{FF2B5EF4-FFF2-40B4-BE49-F238E27FC236}">
                  <a16:creationId xmlns:a16="http://schemas.microsoft.com/office/drawing/2014/main" id="{6A558753-75F2-BA23-40E0-9836B3C1B91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8" name="TextBox 67">
              <a:extLst>
                <a:ext uri="{FF2B5EF4-FFF2-40B4-BE49-F238E27FC236}">
                  <a16:creationId xmlns:a16="http://schemas.microsoft.com/office/drawing/2014/main" id="{171BC191-DC21-D912-88F5-449AACD373A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0" name="Picture 89" descr="A drawing of a light bulb with yellow crumpled paper as its light">
            <a:extLst>
              <a:ext uri="{FF2B5EF4-FFF2-40B4-BE49-F238E27FC236}">
                <a16:creationId xmlns:a16="http://schemas.microsoft.com/office/drawing/2014/main" id="{8CCF769D-D8EE-C3EC-E399-C872C7C42F04}"/>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284943" y="5361570"/>
            <a:ext cx="787520" cy="525013"/>
          </a:xfrm>
          <a:prstGeom prst="rect">
            <a:avLst/>
          </a:prstGeom>
        </p:spPr>
      </p:pic>
      <p:pic>
        <p:nvPicPr>
          <p:cNvPr id="92" name="Picture 91" descr="Pen placed on top of a signature line">
            <a:extLst>
              <a:ext uri="{FF2B5EF4-FFF2-40B4-BE49-F238E27FC236}">
                <a16:creationId xmlns:a16="http://schemas.microsoft.com/office/drawing/2014/main" id="{6401D25D-73C4-A902-7DE1-3184069EA8A2}"/>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816049" y="6916590"/>
            <a:ext cx="658981" cy="439240"/>
          </a:xfrm>
          <a:prstGeom prst="rect">
            <a:avLst/>
          </a:prstGeom>
        </p:spPr>
      </p:pic>
      <p:grpSp>
        <p:nvGrpSpPr>
          <p:cNvPr id="93" name="Group 65">
            <a:extLst>
              <a:ext uri="{FF2B5EF4-FFF2-40B4-BE49-F238E27FC236}">
                <a16:creationId xmlns:a16="http://schemas.microsoft.com/office/drawing/2014/main" id="{1EACE846-EFAD-44CA-9878-79300D176294}"/>
              </a:ext>
            </a:extLst>
          </p:cNvPr>
          <p:cNvGrpSpPr/>
          <p:nvPr/>
        </p:nvGrpSpPr>
        <p:grpSpPr>
          <a:xfrm>
            <a:off x="8600941" y="7204616"/>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96" name="Group 62">
            <a:extLst>
              <a:ext uri="{FF2B5EF4-FFF2-40B4-BE49-F238E27FC236}">
                <a16:creationId xmlns:a16="http://schemas.microsoft.com/office/drawing/2014/main" id="{CB547C0D-4F0D-1962-5090-57B1ABD2F067}"/>
              </a:ext>
            </a:extLst>
          </p:cNvPr>
          <p:cNvGrpSpPr/>
          <p:nvPr/>
        </p:nvGrpSpPr>
        <p:grpSpPr>
          <a:xfrm>
            <a:off x="10151866" y="5694865"/>
            <a:ext cx="242972" cy="242972"/>
            <a:chOff x="0" y="0"/>
            <a:chExt cx="812800" cy="812800"/>
          </a:xfrm>
        </p:grpSpPr>
        <p:sp>
          <p:nvSpPr>
            <p:cNvPr id="97" name="Freeform 63">
              <a:extLst>
                <a:ext uri="{FF2B5EF4-FFF2-40B4-BE49-F238E27FC236}">
                  <a16:creationId xmlns:a16="http://schemas.microsoft.com/office/drawing/2014/main" id="{B09B57B6-FD92-ECB1-4ED4-885D1D5EF76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7AE3DBE6-FBF2-9A1E-B840-8599DB6E0DC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100" name="Picture 99" descr="Magnifier placed on a white background">
            <a:extLst>
              <a:ext uri="{FF2B5EF4-FFF2-40B4-BE49-F238E27FC236}">
                <a16:creationId xmlns:a16="http://schemas.microsoft.com/office/drawing/2014/main" id="{69B84670-FD7C-6E53-87C2-024DF34ED741}"/>
              </a:ext>
            </a:extLst>
          </p:cNvPr>
          <p:cNvPicPr>
            <a:picLocks noChangeAspect="1"/>
          </p:cNvPicPr>
          <p:nvPr/>
        </p:nvPicPr>
        <p:blipFill>
          <a:blip r:embed="rId17" cstate="print">
            <a:extLst>
              <a:ext uri="{BEBA8EAE-BF5A-486C-A8C5-ECC9F3942E4B}">
                <a14:imgProps xmlns:a14="http://schemas.microsoft.com/office/drawing/2010/main">
                  <a14:imgLayer r:embed="rId1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333660" y="6919966"/>
            <a:ext cx="787518" cy="525012"/>
          </a:xfrm>
          <a:prstGeom prst="rect">
            <a:avLst/>
          </a:prstGeom>
        </p:spPr>
      </p:pic>
      <p:grpSp>
        <p:nvGrpSpPr>
          <p:cNvPr id="101" name="Group 65">
            <a:extLst>
              <a:ext uri="{FF2B5EF4-FFF2-40B4-BE49-F238E27FC236}">
                <a16:creationId xmlns:a16="http://schemas.microsoft.com/office/drawing/2014/main" id="{A8D1DCB2-569B-CA91-B816-F763D309BF3F}"/>
              </a:ext>
            </a:extLst>
          </p:cNvPr>
          <p:cNvGrpSpPr/>
          <p:nvPr/>
        </p:nvGrpSpPr>
        <p:grpSpPr>
          <a:xfrm>
            <a:off x="10161579" y="7108002"/>
            <a:ext cx="220832" cy="193228"/>
            <a:chOff x="0" y="0"/>
            <a:chExt cx="812800" cy="711200"/>
          </a:xfrm>
        </p:grpSpPr>
        <p:sp>
          <p:nvSpPr>
            <p:cNvPr id="102" name="Freeform 66">
              <a:extLst>
                <a:ext uri="{FF2B5EF4-FFF2-40B4-BE49-F238E27FC236}">
                  <a16:creationId xmlns:a16="http://schemas.microsoft.com/office/drawing/2014/main" id="{C63D37C8-26AF-7118-A960-5C7B4BD397D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3" name="TextBox 67">
              <a:extLst>
                <a:ext uri="{FF2B5EF4-FFF2-40B4-BE49-F238E27FC236}">
                  <a16:creationId xmlns:a16="http://schemas.microsoft.com/office/drawing/2014/main" id="{3095E29C-C531-6C27-2DFC-0AF5737142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 name="Picture 6" descr="Courtyard of Uffizi Gallery Florence">
            <a:extLst>
              <a:ext uri="{FF2B5EF4-FFF2-40B4-BE49-F238E27FC236}">
                <a16:creationId xmlns:a16="http://schemas.microsoft.com/office/drawing/2014/main" id="{39F3419A-4650-8383-F039-EED71EA8A1EB}"/>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9347331" y="3527574"/>
            <a:ext cx="713297" cy="47553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380913510"/>
              </p:ext>
            </p:extLst>
          </p:nvPr>
        </p:nvGraphicFramePr>
        <p:xfrm>
          <a:off x="2745340" y="773947"/>
          <a:ext cx="7838635" cy="6616204"/>
        </p:xfrm>
        <a:graphic>
          <a:graphicData uri="http://schemas.openxmlformats.org/drawingml/2006/table">
            <a:tbl>
              <a:tblPr/>
              <a:tblGrid>
                <a:gridCol w="1669005">
                  <a:extLst>
                    <a:ext uri="{9D8B030D-6E8A-4147-A177-3AD203B41FA5}">
                      <a16:colId xmlns:a16="http://schemas.microsoft.com/office/drawing/2014/main" val="20000"/>
                    </a:ext>
                  </a:extLst>
                </a:gridCol>
                <a:gridCol w="1466449">
                  <a:extLst>
                    <a:ext uri="{9D8B030D-6E8A-4147-A177-3AD203B41FA5}">
                      <a16:colId xmlns:a16="http://schemas.microsoft.com/office/drawing/2014/main" val="20001"/>
                    </a:ext>
                  </a:extLst>
                </a:gridCol>
                <a:gridCol w="1567727">
                  <a:extLst>
                    <a:ext uri="{9D8B030D-6E8A-4147-A177-3AD203B41FA5}">
                      <a16:colId xmlns:a16="http://schemas.microsoft.com/office/drawing/2014/main" val="20002"/>
                    </a:ext>
                  </a:extLst>
                </a:gridCol>
                <a:gridCol w="1567727">
                  <a:extLst>
                    <a:ext uri="{9D8B030D-6E8A-4147-A177-3AD203B41FA5}">
                      <a16:colId xmlns:a16="http://schemas.microsoft.com/office/drawing/2014/main" val="20003"/>
                    </a:ext>
                  </a:extLst>
                </a:gridCol>
                <a:gridCol w="1567727">
                  <a:extLst>
                    <a:ext uri="{9D8B030D-6E8A-4147-A177-3AD203B41FA5}">
                      <a16:colId xmlns:a16="http://schemas.microsoft.com/office/drawing/2014/main" val="20004"/>
                    </a:ext>
                  </a:extLst>
                </a:gridCol>
              </a:tblGrid>
              <a:tr h="717086">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28/10/2024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29/10/2024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30/10/2024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31/10/2024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116760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Enrolments &amp; various 1:1 sessions with SWs</a:t>
                      </a:r>
                    </a:p>
                    <a:p>
                      <a:pPr algn="ctr">
                        <a:lnSpc>
                          <a:spcPts val="1470"/>
                        </a:lnSpc>
                      </a:pPr>
                      <a:r>
                        <a:rPr lang="en-US" sz="1050" dirty="0">
                          <a:solidFill>
                            <a:srgbClr val="000000"/>
                          </a:solidFill>
                          <a:latin typeface="DM Sans"/>
                        </a:rPr>
                        <a:t>10am-4pm</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5">
                  <a:txBody>
                    <a:bodyPr/>
                    <a:lstStyle/>
                    <a:p>
                      <a:pPr algn="ctr">
                        <a:lnSpc>
                          <a:spcPts val="1515"/>
                        </a:lnSpc>
                      </a:pPr>
                      <a:r>
                        <a:rPr lang="en-US" sz="1082" dirty="0">
                          <a:solidFill>
                            <a:srgbClr val="000000"/>
                          </a:solidFill>
                          <a:latin typeface="DM Sans"/>
                        </a:rPr>
                        <a:t>HUB CLOSED</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Enrolments &amp; various 1:1 sessions with SWs</a:t>
                      </a:r>
                    </a:p>
                    <a:p>
                      <a:pPr algn="ctr">
                        <a:lnSpc>
                          <a:spcPts val="1470"/>
                        </a:lnSpc>
                      </a:pPr>
                      <a:r>
                        <a:rPr lang="en-US" sz="1100" dirty="0">
                          <a:solidFill>
                            <a:srgbClr val="000000"/>
                          </a:solidFill>
                          <a:latin typeface="DM Sans"/>
                        </a:rPr>
                        <a:t>10am-4pm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5">
                  <a:txBody>
                    <a:bodyPr/>
                    <a:lstStyle/>
                    <a:p>
                      <a:pPr algn="ctr">
                        <a:lnSpc>
                          <a:spcPts val="1515"/>
                        </a:lnSpc>
                      </a:pPr>
                      <a:r>
                        <a:rPr lang="en-US" sz="1082" dirty="0">
                          <a:solidFill>
                            <a:srgbClr val="000000"/>
                          </a:solidFill>
                          <a:latin typeface="DM Sans"/>
                        </a:rPr>
                        <a:t>NOVEMBER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024541">
                <a:tc>
                  <a:txBody>
                    <a:bodyPr/>
                    <a:lstStyle/>
                    <a:p>
                      <a:pPr algn="ctr">
                        <a:lnSpc>
                          <a:spcPts val="1470"/>
                        </a:lnSpc>
                      </a:pPr>
                      <a:r>
                        <a:rPr lang="en-US" sz="1050" dirty="0">
                          <a:solidFill>
                            <a:srgbClr val="000000"/>
                          </a:solidFill>
                          <a:latin typeface="DM Sans"/>
                        </a:rPr>
                        <a:t>Jigsaws</a:t>
                      </a:r>
                    </a:p>
                    <a:p>
                      <a:pPr algn="ctr">
                        <a:lnSpc>
                          <a:spcPts val="1470"/>
                        </a:lnSpc>
                      </a:pPr>
                      <a:r>
                        <a:rPr lang="en-US" sz="1050" dirty="0">
                          <a:solidFill>
                            <a:srgbClr val="000000"/>
                          </a:solidFill>
                          <a:latin typeface="DM Sans"/>
                        </a:rPr>
                        <a:t>11am-12pm</a:t>
                      </a:r>
                    </a:p>
                    <a:p>
                      <a:pPr algn="ctr">
                        <a:lnSpc>
                          <a:spcPts val="1470"/>
                        </a:lnSpc>
                      </a:pPr>
                      <a:endParaRPr lang="en-US" sz="1050" dirty="0">
                        <a:solidFill>
                          <a:srgbClr val="000000"/>
                        </a:solidFill>
                        <a:latin typeface="DM Sans"/>
                      </a:endParaRPr>
                    </a:p>
                    <a:p>
                      <a:pPr algn="ctr">
                        <a:lnSpc>
                          <a:spcPts val="1470"/>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err="1">
                          <a:latin typeface="DM Sans" pitchFamily="2" charset="0"/>
                        </a:rPr>
                        <a:t>Arts&amp;Crafts</a:t>
                      </a:r>
                      <a:endParaRPr lang="en-GB" sz="1050" dirty="0">
                        <a:latin typeface="DM Sans" pitchFamily="2" charset="0"/>
                      </a:endParaRPr>
                    </a:p>
                    <a:p>
                      <a:pPr algn="ctr"/>
                      <a:r>
                        <a:rPr lang="en-GB" sz="1050" dirty="0">
                          <a:latin typeface="DM Sans" pitchFamily="2" charset="0"/>
                        </a:rPr>
                        <a:t>10:30-12pm</a:t>
                      </a:r>
                    </a:p>
                    <a:p>
                      <a:pPr algn="ctr"/>
                      <a:endParaRPr lang="en-GB" sz="1050" dirty="0">
                        <a:latin typeface="DM Sans" pitchFamily="2" charset="0"/>
                      </a:endParaRPr>
                    </a:p>
                    <a:p>
                      <a:pPr algn="ctr"/>
                      <a:endParaRPr lang="en-GB" sz="1050" dirty="0">
                        <a:latin typeface="DM Sans" pitchFamily="2" charset="0"/>
                      </a:endParaRPr>
                    </a:p>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a:txBody>
                    <a:bodyPr/>
                    <a:lstStyle/>
                    <a:p>
                      <a:pPr algn="ctr"/>
                      <a:r>
                        <a:rPr lang="en-GB" sz="1100" dirty="0">
                          <a:latin typeface="DM Sans" pitchFamily="2" charset="0"/>
                        </a:rPr>
                        <a:t>Pass the Baton</a:t>
                      </a:r>
                    </a:p>
                    <a:p>
                      <a:pPr algn="ctr"/>
                      <a:r>
                        <a:rPr lang="en-GB" sz="1100" dirty="0">
                          <a:latin typeface="DM Sans" pitchFamily="2" charset="0"/>
                        </a:rPr>
                        <a:t>10am-12pm</a:t>
                      </a:r>
                    </a:p>
                    <a:p>
                      <a:pPr algn="ctr"/>
                      <a:endParaRPr lang="en-GB" sz="1100" dirty="0">
                        <a:latin typeface="DM Sans" pitchFamily="2" charset="0"/>
                      </a:endParaRPr>
                    </a:p>
                    <a:p>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sz="105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6969004"/>
                  </a:ext>
                </a:extLst>
              </a:tr>
              <a:tr h="440359">
                <a:tc>
                  <a:txBody>
                    <a:bodyPr/>
                    <a:lstStyle/>
                    <a:p>
                      <a:pPr algn="ctr">
                        <a:lnSpc>
                          <a:spcPts val="1470"/>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endParaRPr lang="en-GB" sz="10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tc>
                <a:tc>
                  <a:txBody>
                    <a:bodyPr/>
                    <a:lstStyle/>
                    <a:p>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609065405"/>
                  </a:ext>
                </a:extLst>
              </a:tr>
              <a:tr h="1587230">
                <a:tc>
                  <a:txBody>
                    <a:bodyPr/>
                    <a:lstStyle/>
                    <a:p>
                      <a:pPr algn="ctr">
                        <a:lnSpc>
                          <a:spcPts val="1515"/>
                        </a:lnSpc>
                      </a:pPr>
                      <a:r>
                        <a:rPr lang="en-US" sz="1082">
                          <a:solidFill>
                            <a:srgbClr val="000000"/>
                          </a:solidFill>
                          <a:latin typeface="DM Sans"/>
                        </a:rPr>
                        <a:t>Emotional Resilience</a:t>
                      </a:r>
                    </a:p>
                    <a:p>
                      <a:pPr algn="ctr">
                        <a:lnSpc>
                          <a:spcPts val="1515"/>
                        </a:lnSpc>
                      </a:pPr>
                      <a:r>
                        <a:rPr lang="en-US" sz="1082">
                          <a:solidFill>
                            <a:srgbClr val="000000"/>
                          </a:solidFill>
                          <a:latin typeface="DM Sans"/>
                        </a:rPr>
                        <a:t>1:1s with SWs</a:t>
                      </a:r>
                    </a:p>
                    <a:p>
                      <a:pPr algn="ctr">
                        <a:lnSpc>
                          <a:spcPts val="1515"/>
                        </a:lnSpc>
                      </a:pPr>
                      <a:r>
                        <a:rPr lang="en-US" sz="1082">
                          <a:solidFill>
                            <a:srgbClr val="000000"/>
                          </a:solidFill>
                          <a:latin typeface="DM Sans"/>
                        </a:rPr>
                        <a:t>2pm-3pm</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Lego Nostalgia</a:t>
                      </a:r>
                    </a:p>
                    <a:p>
                      <a:pPr algn="ctr"/>
                      <a:r>
                        <a:rPr lang="en-GB" sz="1100" dirty="0">
                          <a:latin typeface="DM Sans" pitchFamily="2" charset="0"/>
                        </a:rPr>
                        <a:t>1pm-3pm</a:t>
                      </a:r>
                    </a:p>
                    <a:p>
                      <a:endParaRPr lang="en-GB" sz="10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a:txBody>
                    <a:bodyPr/>
                    <a:lstStyle/>
                    <a:p>
                      <a:pPr algn="ctr"/>
                      <a:r>
                        <a:rPr lang="en-GB" sz="1100" dirty="0">
                          <a:latin typeface="DM Sans" pitchFamily="2" charset="0"/>
                        </a:rPr>
                        <a:t>Recovery Group</a:t>
                      </a:r>
                    </a:p>
                    <a:p>
                      <a:pPr algn="ctr"/>
                      <a:r>
                        <a:rPr lang="en-GB" sz="1100" dirty="0">
                          <a:latin typeface="DM Sans" pitchFamily="2" charset="0"/>
                        </a:rPr>
                        <a:t>3pm-4pm</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211496"/>
                  </a:ext>
                </a:extLst>
              </a:tr>
              <a:tr h="1437010">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r>
                        <a:rPr lang="en-GB" sz="1050" dirty="0">
                          <a:latin typeface="DM Sans" pitchFamily="2" charset="0"/>
                        </a:rPr>
                        <a:t>(Hub and Community)</a:t>
                      </a:r>
                      <a:endParaRPr lang="en-US" sz="1050" dirty="0">
                        <a:solidFill>
                          <a:srgbClr val="000000"/>
                        </a:solidFill>
                        <a:latin typeface="DM Sans"/>
                      </a:endParaRPr>
                    </a:p>
                    <a:p>
                      <a:pPr algn="ctr">
                        <a:lnSpc>
                          <a:spcPts val="1515"/>
                        </a:lnSpc>
                      </a:pPr>
                      <a:r>
                        <a:rPr lang="en-US" sz="1050" dirty="0">
                          <a:solidFill>
                            <a:srgbClr val="000000"/>
                          </a:solidFill>
                          <a:latin typeface="DM Sans"/>
                        </a:rPr>
                        <a:t>3pm-4pm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Interview Prep </a:t>
                      </a:r>
                      <a:r>
                        <a:rPr lang="en-GB" sz="1050" dirty="0">
                          <a:latin typeface="DM Sans" pitchFamily="2" charset="0"/>
                        </a:rPr>
                        <a:t>(Hub and Community)</a:t>
                      </a:r>
                      <a:endParaRPr lang="en-US" sz="1050" dirty="0">
                        <a:solidFill>
                          <a:srgbClr val="000000"/>
                        </a:solidFill>
                        <a:latin typeface="DM Sans"/>
                      </a:endParaRPr>
                    </a:p>
                    <a:p>
                      <a:pPr algn="ctr">
                        <a:lnSpc>
                          <a:spcPts val="1515"/>
                        </a:lnSpc>
                      </a:pPr>
                      <a:r>
                        <a:rPr lang="en-US" sz="1050" dirty="0">
                          <a:solidFill>
                            <a:srgbClr val="000000"/>
                          </a:solidFill>
                          <a:latin typeface="DM Sans"/>
                        </a:rPr>
                        <a:t>3pm-4pm</a:t>
                      </a:r>
                    </a:p>
                    <a:p>
                      <a:pPr algn="ctr">
                        <a:lnSpc>
                          <a:spcPts val="1515"/>
                        </a:lnSpc>
                      </a:pPr>
                      <a:endParaRPr lang="en-US" sz="1100" dirty="0">
                        <a:solidFill>
                          <a:srgbClr val="000000"/>
                        </a:solidFill>
                        <a:latin typeface="DM Sans"/>
                      </a:endParaRPr>
                    </a:p>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Disclosure Letter Writing (Hub and Community)</a:t>
                      </a:r>
                    </a:p>
                    <a:p>
                      <a:pPr algn="ctr"/>
                      <a:r>
                        <a:rPr lang="en-GB" sz="1050" dirty="0">
                          <a:latin typeface="DM Sans" pitchFamily="2" charset="0"/>
                        </a:rPr>
                        <a:t>3pm-4pm</a:t>
                      </a:r>
                    </a:p>
                    <a:p>
                      <a:endParaRPr lang="en-GB"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5207892"/>
                  </a:ext>
                </a:extLst>
              </a:tr>
            </a:tbl>
          </a:graphicData>
        </a:graphic>
      </p:graphicFrame>
      <p:grpSp>
        <p:nvGrpSpPr>
          <p:cNvPr id="3" name="Group 3"/>
          <p:cNvGrpSpPr/>
          <p:nvPr/>
        </p:nvGrpSpPr>
        <p:grpSpPr>
          <a:xfrm>
            <a:off x="184646" y="1589490"/>
            <a:ext cx="2384913"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5"/>
            <p:cNvSpPr txBox="1"/>
            <p:nvPr/>
          </p:nvSpPr>
          <p:spPr>
            <a:xfrm>
              <a:off x="0" y="-28575"/>
              <a:ext cx="868775" cy="1697876"/>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sng"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FFFFFF"/>
                  </a:solidFill>
                  <a:effectLst/>
                  <a:uLnTx/>
                  <a:uFillTx/>
                  <a:latin typeface="DM Sans" pitchFamily="2" charset="0"/>
                </a:rPr>
                <a:t>Hub is located at Film Studios</a:t>
              </a:r>
            </a:p>
            <a:p>
              <a:pPr marL="0" marR="0" lvl="0" indent="0" algn="ctr" defTabSz="914400" rtl="0" eaLnBrk="1" fontAlgn="auto" latinLnBrk="0" hangingPunct="1">
                <a:lnSpc>
                  <a:spcPts val="2379"/>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DM Sans" pitchFamily="2" charset="0"/>
                </a:rPr>
                <a:t>105 Boundary St, </a:t>
              </a:r>
            </a:p>
            <a:p>
              <a:pPr marL="0" marR="0" lvl="0" indent="0" algn="ctr" defTabSz="914400" rtl="0" eaLnBrk="1" fontAlgn="auto" latinLnBrk="0" hangingPunct="1">
                <a:lnSpc>
                  <a:spcPts val="2379"/>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DM Sans" pitchFamily="2" charset="0"/>
                </a:rPr>
                <a:t>Liverpool L5 9YJ</a:t>
              </a:r>
            </a:p>
            <a:p>
              <a:pPr algn="ctr">
                <a:lnSpc>
                  <a:spcPts val="2379"/>
                </a:lnSpc>
                <a:defRPr/>
              </a:pPr>
              <a:r>
                <a:rPr lang="en-GB" sz="1050" dirty="0">
                  <a:solidFill>
                    <a:prstClr val="white"/>
                  </a:solidFill>
                  <a:latin typeface="DM Sans" pitchFamily="2" charset="0"/>
                </a:rPr>
                <a:t>Phone numbers: </a:t>
              </a:r>
              <a:r>
                <a:rPr lang="en-GB" sz="1050" dirty="0">
                  <a:solidFill>
                    <a:schemeClr val="bg1"/>
                  </a:solidFill>
                  <a:effectLst/>
                  <a:latin typeface="DM Sans" pitchFamily="2" charset="0"/>
                  <a:ea typeface="Calibri" panose="020F0502020204030204" pitchFamily="34" charset="0"/>
                </a:rPr>
                <a:t>07753415584 or 07741381060</a:t>
              </a:r>
            </a:p>
            <a:p>
              <a:pPr algn="ctr">
                <a:lnSpc>
                  <a:spcPts val="2379"/>
                </a:lnSpc>
                <a:defRPr/>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Pass the Baton is a participant led session where participants learn more about communication skills, as well as build confidence and motivation to engage in group sessions. Emotional resilience sessions focus on building resilience and having a safe space to discuss feelings, emotions and previously gained knowledge about them..</a:t>
              </a:r>
              <a:endParaRPr kumimoji="0" lang="en-US" sz="1050" b="0" i="0" u="none" strike="noStrike" kern="1200" cap="none" spc="0" normalizeH="0" baseline="0" noProof="0" dirty="0">
                <a:ln>
                  <a:noFill/>
                </a:ln>
                <a:solidFill>
                  <a:prstClr val="white"/>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DM Sans"/>
                <a:ea typeface="+mn-ea"/>
                <a:cs typeface="+mn-cs"/>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none" strike="noStrike" kern="1200" cap="none" spc="0" normalizeH="0" baseline="0" noProof="0" dirty="0">
                <a:ln>
                  <a:noFill/>
                </a:ln>
                <a:solidFill>
                  <a:srgbClr val="FFFFFF"/>
                </a:solidFill>
                <a:effectLst/>
                <a:uLnTx/>
                <a:uFillTx/>
                <a:latin typeface="DM Sans"/>
                <a:ea typeface="+mn-ea"/>
                <a:cs typeface="+mn-c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TextBox 64"/>
            <p:cNvSpPr txBox="1"/>
            <p:nvPr/>
          </p:nvSpPr>
          <p:spPr>
            <a:xfrm>
              <a:off x="76200" y="47625"/>
              <a:ext cx="660400" cy="688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9" name="TextBox 69"/>
          <p:cNvSpPr txBox="1"/>
          <p:nvPr/>
        </p:nvSpPr>
        <p:spPr>
          <a:xfrm>
            <a:off x="2682766" y="89855"/>
            <a:ext cx="4706005" cy="599459"/>
          </a:xfrm>
          <a:prstGeom prst="rect">
            <a:avLst/>
          </a:prstGeom>
        </p:spPr>
        <p:txBody>
          <a:bodyPr wrap="square" lIns="0" tIns="0" rIns="0" bIns="0" rtlCol="0" anchor="t">
            <a:spAutoFit/>
          </a:bodyPr>
          <a:lstStyle/>
          <a:p>
            <a:pPr marL="0" marR="0" lvl="0" indent="0" algn="l" defTabSz="914400" rtl="0" eaLnBrk="1" fontAlgn="auto" latinLnBrk="0" hangingPunct="1">
              <a:lnSpc>
                <a:spcPts val="4899"/>
              </a:lnSpc>
              <a:spcBef>
                <a:spcPct val="0"/>
              </a:spcBef>
              <a:spcAft>
                <a:spcPts val="0"/>
              </a:spcAft>
              <a:buClrTx/>
              <a:buSzTx/>
              <a:buFontTx/>
              <a:buNone/>
              <a:tabLst/>
              <a:defRPr/>
            </a:pPr>
            <a:r>
              <a:rPr lang="en-US" sz="3499" u="sng" dirty="0">
                <a:solidFill>
                  <a:srgbClr val="000000"/>
                </a:solidFill>
                <a:latin typeface="DM Sans Bold"/>
              </a:rPr>
              <a:t>OCTOBER</a:t>
            </a:r>
            <a:r>
              <a:rPr kumimoji="0" lang="en-US" sz="3499" b="0" i="0" u="sng" strike="noStrike" kern="1200" cap="none" spc="0" normalizeH="0" baseline="0" noProof="0" dirty="0">
                <a:ln>
                  <a:noFill/>
                </a:ln>
                <a:solidFill>
                  <a:srgbClr val="000000"/>
                </a:solidFill>
                <a:effectLst/>
                <a:uLnTx/>
                <a:uFillTx/>
                <a:latin typeface="DM Sans Bold"/>
                <a:ea typeface="+mn-ea"/>
                <a:cs typeface="+mn-cs"/>
              </a:rPr>
              <a:t> - WEEK 5</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marL="0" marR="0" lvl="0" indent="0" algn="ctr" defTabSz="914400" rtl="0" eaLnBrk="1" fontAlgn="auto" latinLnBrk="0" hangingPunct="1">
                <a:lnSpc>
                  <a:spcPts val="877"/>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000000"/>
                  </a:solidFill>
                  <a:effectLst/>
                  <a:uLnTx/>
                  <a:uFillTx/>
                  <a:latin typeface="DM Sans"/>
                  <a:ea typeface="+mn-ea"/>
                  <a:cs typeface="+mn-cs"/>
                </a:rPr>
                <a:t>This </a:t>
              </a:r>
              <a:r>
                <a:rPr kumimoji="0" lang="en-US" sz="750" b="0" i="0" u="none" strike="noStrike" kern="1200" cap="none" spc="0" normalizeH="0" baseline="0" noProof="0" dirty="0" err="1">
                  <a:ln>
                    <a:noFill/>
                  </a:ln>
                  <a:solidFill>
                    <a:srgbClr val="000000"/>
                  </a:solidFill>
                  <a:effectLst/>
                  <a:uLnTx/>
                  <a:uFillTx/>
                  <a:latin typeface="DM Sans"/>
                  <a:ea typeface="+mn-ea"/>
                  <a:cs typeface="+mn-cs"/>
                </a:rPr>
                <a:t>programme</a:t>
              </a:r>
              <a:r>
                <a:rPr kumimoji="0" lang="en-US" sz="750" b="0" i="0" u="none" strike="noStrike" kern="1200" cap="none" spc="0" normalizeH="0" baseline="0" noProof="0" dirty="0">
                  <a:ln>
                    <a:noFill/>
                  </a:ln>
                  <a:solidFill>
                    <a:srgbClr val="000000"/>
                  </a:solidFill>
                  <a:effectLst/>
                  <a:uLnTx/>
                  <a:uFillTx/>
                  <a:latin typeface="DM Sans"/>
                  <a:ea typeface="+mn-ea"/>
                  <a:cs typeface="+mn-cs"/>
                </a:rPr>
                <a:t> is delivered by HMPPS CFO</a:t>
              </a:r>
            </a:p>
          </p:txBody>
        </p:sp>
      </p:grpSp>
      <p:pic>
        <p:nvPicPr>
          <p:cNvPr id="8" name="Picture 2" descr="GC_Landscape_RGB">
            <a:extLst>
              <a:ext uri="{FF2B5EF4-FFF2-40B4-BE49-F238E27FC236}">
                <a16:creationId xmlns:a16="http://schemas.microsoft.com/office/drawing/2014/main" id="{13A41EAC-200E-E49E-30F5-015DFD8EE6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198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Range of moods sticky notes">
            <a:extLst>
              <a:ext uri="{FF2B5EF4-FFF2-40B4-BE49-F238E27FC236}">
                <a16:creationId xmlns:a16="http://schemas.microsoft.com/office/drawing/2014/main" id="{EDB7A43C-1410-9D73-610C-3D3F823E05FC}"/>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foregroundMark x1="49541" y1="50405" x2="49541" y2="50405"/>
                        <a14:foregroundMark x1="77334" y1="50162" x2="77334" y2="50162"/>
                      </a14:backgroundRemoval>
                    </a14:imgEffect>
                  </a14:imgLayer>
                </a14:imgProps>
              </a:ext>
              <a:ext uri="{28A0092B-C50C-407E-A947-70E740481C1C}">
                <a14:useLocalDpi xmlns:a14="http://schemas.microsoft.com/office/drawing/2010/main" val="0"/>
              </a:ext>
            </a:extLst>
          </a:blip>
          <a:stretch>
            <a:fillRect/>
          </a:stretch>
        </p:blipFill>
        <p:spPr>
          <a:xfrm>
            <a:off x="3144482" y="5401320"/>
            <a:ext cx="849830" cy="566810"/>
          </a:xfrm>
          <a:prstGeom prst="rect">
            <a:avLst/>
          </a:prstGeom>
        </p:spPr>
      </p:pic>
      <p:pic>
        <p:nvPicPr>
          <p:cNvPr id="11" name="Picture 10" descr="People filling documents">
            <a:extLst>
              <a:ext uri="{FF2B5EF4-FFF2-40B4-BE49-F238E27FC236}">
                <a16:creationId xmlns:a16="http://schemas.microsoft.com/office/drawing/2014/main" id="{DE009C99-7895-F3B6-B28C-AE9A8CD29B0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60384" y="6816752"/>
            <a:ext cx="618026" cy="411806"/>
          </a:xfrm>
          <a:prstGeom prst="rect">
            <a:avLst/>
          </a:prstGeom>
        </p:spPr>
      </p:pic>
      <p:grpSp>
        <p:nvGrpSpPr>
          <p:cNvPr id="12" name="Group 65">
            <a:extLst>
              <a:ext uri="{FF2B5EF4-FFF2-40B4-BE49-F238E27FC236}">
                <a16:creationId xmlns:a16="http://schemas.microsoft.com/office/drawing/2014/main" id="{CEB46310-9259-8CA5-7498-54C10A75B03E}"/>
              </a:ext>
            </a:extLst>
          </p:cNvPr>
          <p:cNvGrpSpPr/>
          <p:nvPr/>
        </p:nvGrpSpPr>
        <p:grpSpPr>
          <a:xfrm>
            <a:off x="4103225" y="7067293"/>
            <a:ext cx="220832" cy="193228"/>
            <a:chOff x="0" y="0"/>
            <a:chExt cx="812800" cy="711200"/>
          </a:xfrm>
        </p:grpSpPr>
        <p:sp>
          <p:nvSpPr>
            <p:cNvPr id="13" name="Freeform 66">
              <a:extLst>
                <a:ext uri="{FF2B5EF4-FFF2-40B4-BE49-F238E27FC236}">
                  <a16:creationId xmlns:a16="http://schemas.microsoft.com/office/drawing/2014/main" id="{07C93FAB-FBFF-9D06-59C1-678353A9615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4" name="TextBox 67">
              <a:extLst>
                <a:ext uri="{FF2B5EF4-FFF2-40B4-BE49-F238E27FC236}">
                  <a16:creationId xmlns:a16="http://schemas.microsoft.com/office/drawing/2014/main" id="{99449829-8D01-48FF-19AA-618BC3DF01C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5" name="Group 65">
            <a:extLst>
              <a:ext uri="{FF2B5EF4-FFF2-40B4-BE49-F238E27FC236}">
                <a16:creationId xmlns:a16="http://schemas.microsoft.com/office/drawing/2014/main" id="{9DD37E0B-9737-B144-75D2-991C4300279F}"/>
              </a:ext>
            </a:extLst>
          </p:cNvPr>
          <p:cNvGrpSpPr/>
          <p:nvPr/>
        </p:nvGrpSpPr>
        <p:grpSpPr>
          <a:xfrm>
            <a:off x="4119279" y="5558868"/>
            <a:ext cx="220832" cy="193228"/>
            <a:chOff x="0" y="0"/>
            <a:chExt cx="812800" cy="711200"/>
          </a:xfrm>
        </p:grpSpPr>
        <p:sp>
          <p:nvSpPr>
            <p:cNvPr id="16" name="Freeform 66">
              <a:extLst>
                <a:ext uri="{FF2B5EF4-FFF2-40B4-BE49-F238E27FC236}">
                  <a16:creationId xmlns:a16="http://schemas.microsoft.com/office/drawing/2014/main" id="{779A420D-35C7-D3FF-41F2-09BDC38136C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ABE52B9-2929-BE89-BFCD-8E470397C8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2">
            <a:extLst>
              <a:ext uri="{FF2B5EF4-FFF2-40B4-BE49-F238E27FC236}">
                <a16:creationId xmlns:a16="http://schemas.microsoft.com/office/drawing/2014/main" id="{46815C16-1B02-786C-0162-FA0859B8EAA0}"/>
              </a:ext>
            </a:extLst>
          </p:cNvPr>
          <p:cNvGrpSpPr/>
          <p:nvPr/>
        </p:nvGrpSpPr>
        <p:grpSpPr>
          <a:xfrm>
            <a:off x="4119279" y="3546938"/>
            <a:ext cx="242972" cy="242972"/>
            <a:chOff x="0" y="0"/>
            <a:chExt cx="812800" cy="812800"/>
          </a:xfrm>
        </p:grpSpPr>
        <p:sp>
          <p:nvSpPr>
            <p:cNvPr id="19" name="Freeform 63">
              <a:extLst>
                <a:ext uri="{FF2B5EF4-FFF2-40B4-BE49-F238E27FC236}">
                  <a16:creationId xmlns:a16="http://schemas.microsoft.com/office/drawing/2014/main" id="{8DD05489-93A6-1A4E-1452-FC21057CAB2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0" name="TextBox 64">
              <a:extLst>
                <a:ext uri="{FF2B5EF4-FFF2-40B4-BE49-F238E27FC236}">
                  <a16:creationId xmlns:a16="http://schemas.microsoft.com/office/drawing/2014/main" id="{D915C5B1-EAF6-E169-CF51-9F3034A06D3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23" name="Group 65">
            <a:extLst>
              <a:ext uri="{FF2B5EF4-FFF2-40B4-BE49-F238E27FC236}">
                <a16:creationId xmlns:a16="http://schemas.microsoft.com/office/drawing/2014/main" id="{FEDED185-3D7C-59DD-1338-7B6AD52F3CE5}"/>
              </a:ext>
            </a:extLst>
          </p:cNvPr>
          <p:cNvGrpSpPr/>
          <p:nvPr/>
        </p:nvGrpSpPr>
        <p:grpSpPr>
          <a:xfrm>
            <a:off x="4118641" y="2469231"/>
            <a:ext cx="220832" cy="193228"/>
            <a:chOff x="0" y="0"/>
            <a:chExt cx="812800" cy="711200"/>
          </a:xfrm>
        </p:grpSpPr>
        <p:sp>
          <p:nvSpPr>
            <p:cNvPr id="24" name="Freeform 66">
              <a:extLst>
                <a:ext uri="{FF2B5EF4-FFF2-40B4-BE49-F238E27FC236}">
                  <a16:creationId xmlns:a16="http://schemas.microsoft.com/office/drawing/2014/main" id="{D05387E6-E81B-DE7E-F83C-A540287188A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TextBox 67">
              <a:extLst>
                <a:ext uri="{FF2B5EF4-FFF2-40B4-BE49-F238E27FC236}">
                  <a16:creationId xmlns:a16="http://schemas.microsoft.com/office/drawing/2014/main" id="{BD613D0C-898C-7231-5ABF-BCE32609D807}"/>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6" name="Picture 5" descr="Hands holding puzzle pieces">
            <a:extLst>
              <a:ext uri="{FF2B5EF4-FFF2-40B4-BE49-F238E27FC236}">
                <a16:creationId xmlns:a16="http://schemas.microsoft.com/office/drawing/2014/main" id="{6BADF7AB-2B97-641C-39A3-44C6FC39DA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83687" y="3328162"/>
            <a:ext cx="610890" cy="441102"/>
          </a:xfrm>
          <a:prstGeom prst="rect">
            <a:avLst/>
          </a:prstGeom>
        </p:spPr>
      </p:pic>
      <p:pic>
        <p:nvPicPr>
          <p:cNvPr id="7" name="Picture 6" descr="Two people in office">
            <a:extLst>
              <a:ext uri="{FF2B5EF4-FFF2-40B4-BE49-F238E27FC236}">
                <a16:creationId xmlns:a16="http://schemas.microsoft.com/office/drawing/2014/main" id="{C7C95DD4-5F0D-83B1-CC9D-56911CA17C9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01700" y="6853561"/>
            <a:ext cx="561894" cy="374997"/>
          </a:xfrm>
          <a:prstGeom prst="rect">
            <a:avLst/>
          </a:prstGeom>
        </p:spPr>
      </p:pic>
      <p:pic>
        <p:nvPicPr>
          <p:cNvPr id="21" name="Picture 20" descr="Pen placed on top of a signature line">
            <a:extLst>
              <a:ext uri="{FF2B5EF4-FFF2-40B4-BE49-F238E27FC236}">
                <a16:creationId xmlns:a16="http://schemas.microsoft.com/office/drawing/2014/main" id="{341CCEA6-1AD6-F3FE-B513-8160E01ADAF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09641" y="6878955"/>
            <a:ext cx="658981" cy="439240"/>
          </a:xfrm>
          <a:prstGeom prst="rect">
            <a:avLst/>
          </a:prstGeom>
        </p:spPr>
      </p:pic>
      <p:grpSp>
        <p:nvGrpSpPr>
          <p:cNvPr id="29" name="Group 65">
            <a:extLst>
              <a:ext uri="{FF2B5EF4-FFF2-40B4-BE49-F238E27FC236}">
                <a16:creationId xmlns:a16="http://schemas.microsoft.com/office/drawing/2014/main" id="{DFEB65E8-C4A1-50CA-4A9B-32F7E173D02B}"/>
              </a:ext>
            </a:extLst>
          </p:cNvPr>
          <p:cNvGrpSpPr/>
          <p:nvPr/>
        </p:nvGrpSpPr>
        <p:grpSpPr>
          <a:xfrm>
            <a:off x="8685797" y="7018816"/>
            <a:ext cx="220832" cy="193228"/>
            <a:chOff x="0" y="0"/>
            <a:chExt cx="812800" cy="711200"/>
          </a:xfrm>
        </p:grpSpPr>
        <p:sp>
          <p:nvSpPr>
            <p:cNvPr id="30" name="Freeform 66">
              <a:extLst>
                <a:ext uri="{FF2B5EF4-FFF2-40B4-BE49-F238E27FC236}">
                  <a16:creationId xmlns:a16="http://schemas.microsoft.com/office/drawing/2014/main" id="{12F3E152-1834-4F60-E54E-ACC689C8556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6884F4CA-63D4-43AE-FE95-47D042EE6B5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32" name="Group 65">
            <a:extLst>
              <a:ext uri="{FF2B5EF4-FFF2-40B4-BE49-F238E27FC236}">
                <a16:creationId xmlns:a16="http://schemas.microsoft.com/office/drawing/2014/main" id="{9D2CE91A-DE8D-71A8-8CBA-6BB738D4A901}"/>
              </a:ext>
            </a:extLst>
          </p:cNvPr>
          <p:cNvGrpSpPr/>
          <p:nvPr/>
        </p:nvGrpSpPr>
        <p:grpSpPr>
          <a:xfrm>
            <a:off x="5587078" y="7033724"/>
            <a:ext cx="220832" cy="193228"/>
            <a:chOff x="0" y="0"/>
            <a:chExt cx="812800" cy="711200"/>
          </a:xfrm>
        </p:grpSpPr>
        <p:sp>
          <p:nvSpPr>
            <p:cNvPr id="33" name="Freeform 66">
              <a:extLst>
                <a:ext uri="{FF2B5EF4-FFF2-40B4-BE49-F238E27FC236}">
                  <a16:creationId xmlns:a16="http://schemas.microsoft.com/office/drawing/2014/main" id="{9F5C72E9-D521-6700-670F-FE5F553222C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618E5EC6-AE60-2358-59F6-49C8B0500B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35" name="Picture 34" descr="Watercolor palette">
            <a:extLst>
              <a:ext uri="{FF2B5EF4-FFF2-40B4-BE49-F238E27FC236}">
                <a16:creationId xmlns:a16="http://schemas.microsoft.com/office/drawing/2014/main" id="{E3557D1C-EA6F-1B66-C3A1-3B94233009E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67508" y="3324613"/>
            <a:ext cx="666977" cy="444651"/>
          </a:xfrm>
          <a:prstGeom prst="rect">
            <a:avLst/>
          </a:prstGeom>
        </p:spPr>
      </p:pic>
      <p:grpSp>
        <p:nvGrpSpPr>
          <p:cNvPr id="39" name="Group 65">
            <a:extLst>
              <a:ext uri="{FF2B5EF4-FFF2-40B4-BE49-F238E27FC236}">
                <a16:creationId xmlns:a16="http://schemas.microsoft.com/office/drawing/2014/main" id="{0A3A8E1E-0684-E9C7-97FE-71B6CD4C7D65}"/>
              </a:ext>
            </a:extLst>
          </p:cNvPr>
          <p:cNvGrpSpPr/>
          <p:nvPr/>
        </p:nvGrpSpPr>
        <p:grpSpPr>
          <a:xfrm>
            <a:off x="8687062" y="2474600"/>
            <a:ext cx="220832" cy="193228"/>
            <a:chOff x="0" y="0"/>
            <a:chExt cx="812800" cy="711200"/>
          </a:xfrm>
        </p:grpSpPr>
        <p:sp>
          <p:nvSpPr>
            <p:cNvPr id="40" name="Freeform 66">
              <a:extLst>
                <a:ext uri="{FF2B5EF4-FFF2-40B4-BE49-F238E27FC236}">
                  <a16:creationId xmlns:a16="http://schemas.microsoft.com/office/drawing/2014/main" id="{214E5D1B-284D-9392-FA5C-681E211F9EA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1" name="TextBox 67">
              <a:extLst>
                <a:ext uri="{FF2B5EF4-FFF2-40B4-BE49-F238E27FC236}">
                  <a16:creationId xmlns:a16="http://schemas.microsoft.com/office/drawing/2014/main" id="{5129892E-5212-E82E-799C-4297A6CADEF3}"/>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42" name="Group 65">
            <a:extLst>
              <a:ext uri="{FF2B5EF4-FFF2-40B4-BE49-F238E27FC236}">
                <a16:creationId xmlns:a16="http://schemas.microsoft.com/office/drawing/2014/main" id="{EDEAD0C3-2828-F004-3AF2-0DEDA9A542D6}"/>
              </a:ext>
            </a:extLst>
          </p:cNvPr>
          <p:cNvGrpSpPr/>
          <p:nvPr/>
        </p:nvGrpSpPr>
        <p:grpSpPr>
          <a:xfrm>
            <a:off x="5587078" y="2474600"/>
            <a:ext cx="220832" cy="193228"/>
            <a:chOff x="0" y="0"/>
            <a:chExt cx="812800" cy="711200"/>
          </a:xfrm>
        </p:grpSpPr>
        <p:sp>
          <p:nvSpPr>
            <p:cNvPr id="43" name="Freeform 66">
              <a:extLst>
                <a:ext uri="{FF2B5EF4-FFF2-40B4-BE49-F238E27FC236}">
                  <a16:creationId xmlns:a16="http://schemas.microsoft.com/office/drawing/2014/main" id="{88300354-BE41-C397-F0F8-8B8382D4524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4" name="TextBox 67">
              <a:extLst>
                <a:ext uri="{FF2B5EF4-FFF2-40B4-BE49-F238E27FC236}">
                  <a16:creationId xmlns:a16="http://schemas.microsoft.com/office/drawing/2014/main" id="{016DED3C-6FBA-D9A6-4669-617EAEF00779}"/>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45" name="Group 65">
            <a:extLst>
              <a:ext uri="{FF2B5EF4-FFF2-40B4-BE49-F238E27FC236}">
                <a16:creationId xmlns:a16="http://schemas.microsoft.com/office/drawing/2014/main" id="{B9FA9BF1-7083-06D3-A0B6-63BC7D0D3F84}"/>
              </a:ext>
            </a:extLst>
          </p:cNvPr>
          <p:cNvGrpSpPr/>
          <p:nvPr/>
        </p:nvGrpSpPr>
        <p:grpSpPr>
          <a:xfrm>
            <a:off x="5621934" y="3561592"/>
            <a:ext cx="220832" cy="193228"/>
            <a:chOff x="0" y="0"/>
            <a:chExt cx="812800" cy="711200"/>
          </a:xfrm>
        </p:grpSpPr>
        <p:sp>
          <p:nvSpPr>
            <p:cNvPr id="49" name="Freeform 66">
              <a:extLst>
                <a:ext uri="{FF2B5EF4-FFF2-40B4-BE49-F238E27FC236}">
                  <a16:creationId xmlns:a16="http://schemas.microsoft.com/office/drawing/2014/main" id="{AAA61CD2-467B-8F29-2270-52FBCFFA3E3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TextBox 67">
              <a:extLst>
                <a:ext uri="{FF2B5EF4-FFF2-40B4-BE49-F238E27FC236}">
                  <a16:creationId xmlns:a16="http://schemas.microsoft.com/office/drawing/2014/main" id="{DFFBE328-16CF-796B-8FD0-673CF323EB5D}"/>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51" name="Picture 50" descr="Assorted colorful toy blocks">
            <a:extLst>
              <a:ext uri="{FF2B5EF4-FFF2-40B4-BE49-F238E27FC236}">
                <a16:creationId xmlns:a16="http://schemas.microsoft.com/office/drawing/2014/main" id="{D253FE20-0084-C532-ACD8-A461BC1E4C67}"/>
              </a:ext>
            </a:extLst>
          </p:cNvPr>
          <p:cNvPicPr>
            <a:picLocks noChangeAspect="1"/>
          </p:cNvPicPr>
          <p:nvPr/>
        </p:nvPicPr>
        <p:blipFill>
          <a:blip r:embed="rId11" cstate="print">
            <a:extLst>
              <a:ext uri="{BEBA8EAE-BF5A-486C-A8C5-ECC9F3942E4B}">
                <a14:imgProps xmlns:a14="http://schemas.microsoft.com/office/drawing/2010/main">
                  <a14:imgLayer r:embed="rId12">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827441" y="5336543"/>
            <a:ext cx="667043" cy="444651"/>
          </a:xfrm>
          <a:prstGeom prst="rect">
            <a:avLst/>
          </a:prstGeom>
        </p:spPr>
      </p:pic>
      <p:grpSp>
        <p:nvGrpSpPr>
          <p:cNvPr id="52" name="Group 65">
            <a:extLst>
              <a:ext uri="{FF2B5EF4-FFF2-40B4-BE49-F238E27FC236}">
                <a16:creationId xmlns:a16="http://schemas.microsoft.com/office/drawing/2014/main" id="{0482B199-A355-3CAD-D028-7812C5B52C5B}"/>
              </a:ext>
            </a:extLst>
          </p:cNvPr>
          <p:cNvGrpSpPr/>
          <p:nvPr/>
        </p:nvGrpSpPr>
        <p:grpSpPr>
          <a:xfrm>
            <a:off x="5533142" y="5585478"/>
            <a:ext cx="220832" cy="193228"/>
            <a:chOff x="0" y="0"/>
            <a:chExt cx="812800" cy="711200"/>
          </a:xfrm>
        </p:grpSpPr>
        <p:sp>
          <p:nvSpPr>
            <p:cNvPr id="53" name="Freeform 66">
              <a:extLst>
                <a:ext uri="{FF2B5EF4-FFF2-40B4-BE49-F238E27FC236}">
                  <a16:creationId xmlns:a16="http://schemas.microsoft.com/office/drawing/2014/main" id="{55B43E8D-DE33-4C76-A3C2-11364E9C09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F6F195CC-EB8C-54B2-766B-068FCAD5BEE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56" name="Picture 55" descr="Fist bumping">
            <a:extLst>
              <a:ext uri="{FF2B5EF4-FFF2-40B4-BE49-F238E27FC236}">
                <a16:creationId xmlns:a16="http://schemas.microsoft.com/office/drawing/2014/main" id="{9D6293AC-4CCB-8A4E-7791-55214C0BA6C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883880" y="3338710"/>
            <a:ext cx="658981" cy="439321"/>
          </a:xfrm>
          <a:prstGeom prst="rect">
            <a:avLst/>
          </a:prstGeom>
        </p:spPr>
      </p:pic>
      <p:grpSp>
        <p:nvGrpSpPr>
          <p:cNvPr id="57" name="Group 62">
            <a:extLst>
              <a:ext uri="{FF2B5EF4-FFF2-40B4-BE49-F238E27FC236}">
                <a16:creationId xmlns:a16="http://schemas.microsoft.com/office/drawing/2014/main" id="{7BD72BC3-7BDE-1AF3-AD54-1AA3CA1D968C}"/>
              </a:ext>
            </a:extLst>
          </p:cNvPr>
          <p:cNvGrpSpPr/>
          <p:nvPr/>
        </p:nvGrpSpPr>
        <p:grpSpPr>
          <a:xfrm>
            <a:off x="8684880" y="3546938"/>
            <a:ext cx="242972" cy="242972"/>
            <a:chOff x="0" y="0"/>
            <a:chExt cx="812800" cy="812800"/>
          </a:xfrm>
        </p:grpSpPr>
        <p:sp>
          <p:nvSpPr>
            <p:cNvPr id="58" name="Freeform 63">
              <a:extLst>
                <a:ext uri="{FF2B5EF4-FFF2-40B4-BE49-F238E27FC236}">
                  <a16:creationId xmlns:a16="http://schemas.microsoft.com/office/drawing/2014/main" id="{A401E012-A873-104A-C5DD-AFFF24556A7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D20E2485-6EFD-F64C-B6D9-8597E00CC49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60" name="Picture 59" descr="Group sharing session">
            <a:extLst>
              <a:ext uri="{FF2B5EF4-FFF2-40B4-BE49-F238E27FC236}">
                <a16:creationId xmlns:a16="http://schemas.microsoft.com/office/drawing/2014/main" id="{01D69DB4-A476-9542-A2C3-B364898E1E1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7909641" y="5319708"/>
            <a:ext cx="667042" cy="445249"/>
          </a:xfrm>
          <a:prstGeom prst="rect">
            <a:avLst/>
          </a:prstGeom>
        </p:spPr>
      </p:pic>
      <p:grpSp>
        <p:nvGrpSpPr>
          <p:cNvPr id="61" name="Group 65">
            <a:extLst>
              <a:ext uri="{FF2B5EF4-FFF2-40B4-BE49-F238E27FC236}">
                <a16:creationId xmlns:a16="http://schemas.microsoft.com/office/drawing/2014/main" id="{81DC12A7-0BC4-93D4-E2A2-C35C13060419}"/>
              </a:ext>
            </a:extLst>
          </p:cNvPr>
          <p:cNvGrpSpPr/>
          <p:nvPr/>
        </p:nvGrpSpPr>
        <p:grpSpPr>
          <a:xfrm>
            <a:off x="8720302" y="5570813"/>
            <a:ext cx="220832" cy="193228"/>
            <a:chOff x="0" y="0"/>
            <a:chExt cx="812800" cy="711200"/>
          </a:xfrm>
        </p:grpSpPr>
        <p:sp>
          <p:nvSpPr>
            <p:cNvPr id="75" name="Freeform 66">
              <a:extLst>
                <a:ext uri="{FF2B5EF4-FFF2-40B4-BE49-F238E27FC236}">
                  <a16:creationId xmlns:a16="http://schemas.microsoft.com/office/drawing/2014/main" id="{A350AC75-3C62-8BED-5391-BACF814B68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4850BE0E-E425-3CC5-A3D6-0006577B905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Tree>
    <p:extLst>
      <p:ext uri="{BB962C8B-B14F-4D97-AF65-F5344CB8AC3E}">
        <p14:creationId xmlns:p14="http://schemas.microsoft.com/office/powerpoint/2010/main" val="115095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0cfa3af12dacb6d37d9e170e2f24502f">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fa2ef7831d9e497843b63c8d01ff9d56"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53B0B3-0F5A-401C-97A3-2E7FE5C3857A}">
  <ds:schemaRefs>
    <ds:schemaRef ds:uri="http://schemas.microsoft.com/sharepoint/v3/contenttype/forms"/>
  </ds:schemaRefs>
</ds:datastoreItem>
</file>

<file path=customXml/itemProps2.xml><?xml version="1.0" encoding="utf-8"?>
<ds:datastoreItem xmlns:ds="http://schemas.openxmlformats.org/officeDocument/2006/customXml" ds:itemID="{12D4F630-F244-4249-A1DD-CAF66701C44D}">
  <ds:schemaRefs>
    <ds:schemaRef ds:uri="http://schemas.microsoft.com/office/2006/documentManagement/types"/>
    <ds:schemaRef ds:uri="http://purl.org/dc/dcmitype/"/>
    <ds:schemaRef ds:uri="http://purl.org/dc/elements/1.1/"/>
    <ds:schemaRef ds:uri="39022ca7-da8b-462c-ac53-cf911d2e7c5d"/>
    <ds:schemaRef ds:uri="http://www.w3.org/XML/1998/namespace"/>
    <ds:schemaRef ds:uri="http://schemas.microsoft.com/office/2006/metadata/properties"/>
    <ds:schemaRef ds:uri="http://schemas.openxmlformats.org/package/2006/metadata/core-properties"/>
    <ds:schemaRef ds:uri="21fe2dc5-e687-4b08-a992-8b5ade4d5474"/>
    <ds:schemaRef ds:uri="http://schemas.microsoft.com/sharepoint/v3"/>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FF6B4937-946C-4362-A497-9C23608ECAD3}"/>
</file>

<file path=docProps/app.xml><?xml version="1.0" encoding="utf-8"?>
<Properties xmlns="http://schemas.openxmlformats.org/officeDocument/2006/extended-properties" xmlns:vt="http://schemas.openxmlformats.org/officeDocument/2006/docPropsVTypes">
  <TotalTime>1074</TotalTime>
  <Words>1053</Words>
  <Application>Microsoft Office PowerPoint</Application>
  <PresentationFormat>Custom</PresentationFormat>
  <Paragraphs>279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DM Sans Bold</vt:lpstr>
      <vt:lpstr>DM Sans</vt:lpstr>
      <vt:lpstr>Calibri</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Hvalec, Julia (Growth Company)</cp:lastModifiedBy>
  <cp:revision>100</cp:revision>
  <cp:lastPrinted>2024-09-30T08:24:20Z</cp:lastPrinted>
  <dcterms:created xsi:type="dcterms:W3CDTF">2006-08-16T00:00:00Z</dcterms:created>
  <dcterms:modified xsi:type="dcterms:W3CDTF">2024-09-30T08:35:06Z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ies>
</file>